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8"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47" r:id="rId19"/>
    <p:sldId id="336" r:id="rId20"/>
    <p:sldId id="337" r:id="rId21"/>
    <p:sldId id="338" r:id="rId22"/>
    <p:sldId id="339" r:id="rId23"/>
    <p:sldId id="340" r:id="rId24"/>
    <p:sldId id="341" r:id="rId25"/>
    <p:sldId id="342" r:id="rId26"/>
    <p:sldId id="343" r:id="rId27"/>
    <p:sldId id="344" r:id="rId28"/>
    <p:sldId id="345" r:id="rId29"/>
    <p:sldId id="346" r:id="rId30"/>
    <p:sldId id="365" r:id="rId31"/>
    <p:sldId id="366" r:id="rId32"/>
    <p:sldId id="367" r:id="rId33"/>
    <p:sldId id="348" r:id="rId34"/>
    <p:sldId id="349" r:id="rId35"/>
    <p:sldId id="350" r:id="rId36"/>
    <p:sldId id="351" r:id="rId37"/>
    <p:sldId id="352" r:id="rId38"/>
    <p:sldId id="353" r:id="rId39"/>
    <p:sldId id="354" r:id="rId40"/>
    <p:sldId id="355" r:id="rId41"/>
    <p:sldId id="320" r:id="rId42"/>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663300"/>
    <a:srgbClr val="008000"/>
    <a:srgbClr val="996633"/>
    <a:srgbClr val="0000FF"/>
    <a:srgbClr val="0C788E"/>
    <a:srgbClr val="FF00FF"/>
    <a:srgbClr val="FF505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6408" autoAdjust="0"/>
  </p:normalViewPr>
  <p:slideViewPr>
    <p:cSldViewPr>
      <p:cViewPr varScale="1">
        <p:scale>
          <a:sx n="66" d="100"/>
          <a:sy n="66" d="100"/>
        </p:scale>
        <p:origin x="924" y="32"/>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12" Type="http://schemas.openxmlformats.org/officeDocument/2006/relationships/image" Target="../media/image66.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11" Type="http://schemas.openxmlformats.org/officeDocument/2006/relationships/image" Target="../media/image65.wmf"/><Relationship Id="rId5" Type="http://schemas.openxmlformats.org/officeDocument/2006/relationships/image" Target="../media/image59.wmf"/><Relationship Id="rId10" Type="http://schemas.openxmlformats.org/officeDocument/2006/relationships/image" Target="../media/image64.wmf"/><Relationship Id="rId4" Type="http://schemas.openxmlformats.org/officeDocument/2006/relationships/image" Target="../media/image58.wmf"/><Relationship Id="rId9"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2.wmf"/><Relationship Id="rId4"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83.wmf"/><Relationship Id="rId5" Type="http://schemas.openxmlformats.org/officeDocument/2006/relationships/image" Target="../media/image85.wmf"/><Relationship Id="rId4" Type="http://schemas.openxmlformats.org/officeDocument/2006/relationships/image" Target="../media/image8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4" Type="http://schemas.openxmlformats.org/officeDocument/2006/relationships/image" Target="../media/image8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2.wmf"/><Relationship Id="rId5" Type="http://schemas.openxmlformats.org/officeDocument/2006/relationships/image" Target="../media/image111.wmf"/><Relationship Id="rId4" Type="http://schemas.openxmlformats.org/officeDocument/2006/relationships/image" Target="../media/image11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30.wmf"/><Relationship Id="rId13" Type="http://schemas.openxmlformats.org/officeDocument/2006/relationships/image" Target="../media/image135.wmf"/><Relationship Id="rId3" Type="http://schemas.openxmlformats.org/officeDocument/2006/relationships/image" Target="../media/image125.wmf"/><Relationship Id="rId7" Type="http://schemas.openxmlformats.org/officeDocument/2006/relationships/image" Target="../media/image129.emf"/><Relationship Id="rId12" Type="http://schemas.openxmlformats.org/officeDocument/2006/relationships/image" Target="../media/image134.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8.wmf"/><Relationship Id="rId11" Type="http://schemas.openxmlformats.org/officeDocument/2006/relationships/image" Target="../media/image133.wmf"/><Relationship Id="rId5" Type="http://schemas.openxmlformats.org/officeDocument/2006/relationships/image" Target="../media/image127.wmf"/><Relationship Id="rId10" Type="http://schemas.openxmlformats.org/officeDocument/2006/relationships/image" Target="../media/image132.wmf"/><Relationship Id="rId4" Type="http://schemas.openxmlformats.org/officeDocument/2006/relationships/image" Target="../media/image126.wmf"/><Relationship Id="rId9" Type="http://schemas.openxmlformats.org/officeDocument/2006/relationships/image" Target="../media/image131.wmf"/><Relationship Id="rId14" Type="http://schemas.openxmlformats.org/officeDocument/2006/relationships/image" Target="../media/image136.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30.wmf"/><Relationship Id="rId13" Type="http://schemas.openxmlformats.org/officeDocument/2006/relationships/image" Target="../media/image142.wmf"/><Relationship Id="rId3" Type="http://schemas.openxmlformats.org/officeDocument/2006/relationships/image" Target="../media/image128.wmf"/><Relationship Id="rId7" Type="http://schemas.openxmlformats.org/officeDocument/2006/relationships/image" Target="../media/image129.emf"/><Relationship Id="rId12" Type="http://schemas.openxmlformats.org/officeDocument/2006/relationships/image" Target="../media/image135.wmf"/><Relationship Id="rId17" Type="http://schemas.openxmlformats.org/officeDocument/2006/relationships/image" Target="../media/image146.wmf"/><Relationship Id="rId2" Type="http://schemas.openxmlformats.org/officeDocument/2006/relationships/image" Target="../media/image127.wmf"/><Relationship Id="rId16" Type="http://schemas.openxmlformats.org/officeDocument/2006/relationships/image" Target="../media/image145.wmf"/><Relationship Id="rId1" Type="http://schemas.openxmlformats.org/officeDocument/2006/relationships/image" Target="../media/image137.wmf"/><Relationship Id="rId6" Type="http://schemas.openxmlformats.org/officeDocument/2006/relationships/image" Target="../media/image140.wmf"/><Relationship Id="rId11" Type="http://schemas.openxmlformats.org/officeDocument/2006/relationships/image" Target="../media/image134.wmf"/><Relationship Id="rId5" Type="http://schemas.openxmlformats.org/officeDocument/2006/relationships/image" Target="../media/image139.wmf"/><Relationship Id="rId15" Type="http://schemas.openxmlformats.org/officeDocument/2006/relationships/image" Target="../media/image144.wmf"/><Relationship Id="rId10" Type="http://schemas.openxmlformats.org/officeDocument/2006/relationships/image" Target="../media/image141.wmf"/><Relationship Id="rId4" Type="http://schemas.openxmlformats.org/officeDocument/2006/relationships/image" Target="../media/image138.wmf"/><Relationship Id="rId9" Type="http://schemas.openxmlformats.org/officeDocument/2006/relationships/image" Target="../media/image131.wmf"/><Relationship Id="rId14" Type="http://schemas.openxmlformats.org/officeDocument/2006/relationships/image" Target="../media/image143.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image" Target="../media/image157.wmf"/><Relationship Id="rId18" Type="http://schemas.openxmlformats.org/officeDocument/2006/relationships/image" Target="../media/image130.wmf"/><Relationship Id="rId26" Type="http://schemas.openxmlformats.org/officeDocument/2006/relationships/image" Target="../media/image165.wmf"/><Relationship Id="rId3" Type="http://schemas.openxmlformats.org/officeDocument/2006/relationships/image" Target="../media/image149.wmf"/><Relationship Id="rId21" Type="http://schemas.openxmlformats.org/officeDocument/2006/relationships/image" Target="../media/image135.wmf"/><Relationship Id="rId7" Type="http://schemas.openxmlformats.org/officeDocument/2006/relationships/image" Target="../media/image151.wmf"/><Relationship Id="rId12" Type="http://schemas.openxmlformats.org/officeDocument/2006/relationships/image" Target="../media/image156.wmf"/><Relationship Id="rId17" Type="http://schemas.openxmlformats.org/officeDocument/2006/relationships/image" Target="../media/image129.emf"/><Relationship Id="rId25" Type="http://schemas.openxmlformats.org/officeDocument/2006/relationships/image" Target="../media/image164.wmf"/><Relationship Id="rId2" Type="http://schemas.openxmlformats.org/officeDocument/2006/relationships/image" Target="../media/image148.wmf"/><Relationship Id="rId16" Type="http://schemas.openxmlformats.org/officeDocument/2006/relationships/image" Target="../media/image160.wmf"/><Relationship Id="rId20" Type="http://schemas.openxmlformats.org/officeDocument/2006/relationships/image" Target="../media/image134.wmf"/><Relationship Id="rId29" Type="http://schemas.openxmlformats.org/officeDocument/2006/relationships/image" Target="../media/image168.wmf"/><Relationship Id="rId1" Type="http://schemas.openxmlformats.org/officeDocument/2006/relationships/image" Target="../media/image147.wmf"/><Relationship Id="rId6" Type="http://schemas.openxmlformats.org/officeDocument/2006/relationships/image" Target="../media/image150.wmf"/><Relationship Id="rId11" Type="http://schemas.openxmlformats.org/officeDocument/2006/relationships/image" Target="../media/image155.wmf"/><Relationship Id="rId24" Type="http://schemas.openxmlformats.org/officeDocument/2006/relationships/image" Target="../media/image163.wmf"/><Relationship Id="rId5" Type="http://schemas.openxmlformats.org/officeDocument/2006/relationships/image" Target="../media/image128.wmf"/><Relationship Id="rId15" Type="http://schemas.openxmlformats.org/officeDocument/2006/relationships/image" Target="../media/image159.wmf"/><Relationship Id="rId23" Type="http://schemas.openxmlformats.org/officeDocument/2006/relationships/image" Target="../media/image162.wmf"/><Relationship Id="rId28" Type="http://schemas.openxmlformats.org/officeDocument/2006/relationships/image" Target="../media/image167.wmf"/><Relationship Id="rId10" Type="http://schemas.openxmlformats.org/officeDocument/2006/relationships/image" Target="../media/image154.wmf"/><Relationship Id="rId19" Type="http://schemas.openxmlformats.org/officeDocument/2006/relationships/image" Target="../media/image131.wmf"/><Relationship Id="rId4" Type="http://schemas.openxmlformats.org/officeDocument/2006/relationships/image" Target="../media/image127.wmf"/><Relationship Id="rId9" Type="http://schemas.openxmlformats.org/officeDocument/2006/relationships/image" Target="../media/image153.wmf"/><Relationship Id="rId14" Type="http://schemas.openxmlformats.org/officeDocument/2006/relationships/image" Target="../media/image158.wmf"/><Relationship Id="rId22" Type="http://schemas.openxmlformats.org/officeDocument/2006/relationships/image" Target="../media/image161.wmf"/><Relationship Id="rId27" Type="http://schemas.openxmlformats.org/officeDocument/2006/relationships/image" Target="../media/image166.wmf"/><Relationship Id="rId30" Type="http://schemas.openxmlformats.org/officeDocument/2006/relationships/image" Target="../media/image112.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75.wmf"/><Relationship Id="rId13" Type="http://schemas.openxmlformats.org/officeDocument/2006/relationships/image" Target="../media/image131.wmf"/><Relationship Id="rId18" Type="http://schemas.openxmlformats.org/officeDocument/2006/relationships/image" Target="../media/image180.wmf"/><Relationship Id="rId3" Type="http://schemas.openxmlformats.org/officeDocument/2006/relationships/image" Target="../media/image171.wmf"/><Relationship Id="rId7" Type="http://schemas.openxmlformats.org/officeDocument/2006/relationships/image" Target="../media/image174.wmf"/><Relationship Id="rId12" Type="http://schemas.openxmlformats.org/officeDocument/2006/relationships/image" Target="../media/image130.wmf"/><Relationship Id="rId17" Type="http://schemas.openxmlformats.org/officeDocument/2006/relationships/image" Target="../media/image179.wmf"/><Relationship Id="rId2" Type="http://schemas.openxmlformats.org/officeDocument/2006/relationships/image" Target="../media/image128.wmf"/><Relationship Id="rId16" Type="http://schemas.openxmlformats.org/officeDocument/2006/relationships/image" Target="../media/image178.wmf"/><Relationship Id="rId1" Type="http://schemas.openxmlformats.org/officeDocument/2006/relationships/image" Target="../media/image127.wmf"/><Relationship Id="rId6" Type="http://schemas.openxmlformats.org/officeDocument/2006/relationships/image" Target="../media/image173.wmf"/><Relationship Id="rId11" Type="http://schemas.openxmlformats.org/officeDocument/2006/relationships/image" Target="../media/image129.emf"/><Relationship Id="rId5" Type="http://schemas.openxmlformats.org/officeDocument/2006/relationships/image" Target="../media/image172.wmf"/><Relationship Id="rId15" Type="http://schemas.openxmlformats.org/officeDocument/2006/relationships/image" Target="../media/image135.wmf"/><Relationship Id="rId10" Type="http://schemas.openxmlformats.org/officeDocument/2006/relationships/image" Target="../media/image177.wmf"/><Relationship Id="rId4" Type="http://schemas.openxmlformats.org/officeDocument/2006/relationships/image" Target="../media/image153.wmf"/><Relationship Id="rId9" Type="http://schemas.openxmlformats.org/officeDocument/2006/relationships/image" Target="../media/image176.wmf"/><Relationship Id="rId14" Type="http://schemas.openxmlformats.org/officeDocument/2006/relationships/image" Target="../media/image13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79BA2-EC5D-496D-B55E-2AD5E60C1926}" type="datetimeFigureOut">
              <a:rPr lang="es-AR" smtClean="0"/>
              <a:t>17/10/2022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E55BA-E2EE-4B30-A9FE-B185C6F5FC15}" type="slidenum">
              <a:rPr lang="es-AR" smtClean="0"/>
              <a:t>‹Nº›</a:t>
            </a:fld>
            <a:endParaRPr lang="es-AR"/>
          </a:p>
        </p:txBody>
      </p:sp>
    </p:spTree>
    <p:extLst>
      <p:ext uri="{BB962C8B-B14F-4D97-AF65-F5344CB8AC3E}">
        <p14:creationId xmlns:p14="http://schemas.microsoft.com/office/powerpoint/2010/main" val="22272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3</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3921890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12</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1956497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13</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183401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14</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2295178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15</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2243056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16</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2714364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17</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3003856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18</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2979718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19</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3408073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20</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982699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21</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422413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4</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4287992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22</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3458220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23</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3187909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smtClean="0"/>
          </a:p>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41</a:t>
            </a:fld>
            <a:endParaRPr lang="es-AR"/>
          </a:p>
        </p:txBody>
      </p:sp>
    </p:spTree>
    <p:extLst>
      <p:ext uri="{BB962C8B-B14F-4D97-AF65-F5344CB8AC3E}">
        <p14:creationId xmlns:p14="http://schemas.microsoft.com/office/powerpoint/2010/main" val="145060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5</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271292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6</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280479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7</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80138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8</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3104389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9</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4004817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10</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358859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11</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154388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00446E8-46E1-432D-816D-691146B6059E}" type="slidenum">
              <a:rPr lang="es-ES" smtClean="0"/>
              <a:pPr/>
              <a:t>‹Nº›</a:t>
            </a:fld>
            <a:endParaRPr lang="es-ES"/>
          </a:p>
        </p:txBody>
      </p:sp>
    </p:spTree>
    <p:extLst>
      <p:ext uri="{BB962C8B-B14F-4D97-AF65-F5344CB8AC3E}">
        <p14:creationId xmlns:p14="http://schemas.microsoft.com/office/powerpoint/2010/main" val="2284642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E99F43-5997-4D35-B273-82EDA75BB254}" type="slidenum">
              <a:rPr lang="es-ES" smtClean="0"/>
              <a:pPr/>
              <a:t>‹Nº›</a:t>
            </a:fld>
            <a:endParaRPr lang="es-ES"/>
          </a:p>
        </p:txBody>
      </p:sp>
    </p:spTree>
    <p:extLst>
      <p:ext uri="{BB962C8B-B14F-4D97-AF65-F5344CB8AC3E}">
        <p14:creationId xmlns:p14="http://schemas.microsoft.com/office/powerpoint/2010/main" val="135454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C53FD5-F6D0-4A6D-A3A5-3FB3BEDB7FA3}" type="slidenum">
              <a:rPr lang="es-ES" smtClean="0"/>
              <a:pPr/>
              <a:t>‹Nº›</a:t>
            </a:fld>
            <a:endParaRPr lang="es-ES"/>
          </a:p>
        </p:txBody>
      </p:sp>
    </p:spTree>
    <p:extLst>
      <p:ext uri="{BB962C8B-B14F-4D97-AF65-F5344CB8AC3E}">
        <p14:creationId xmlns:p14="http://schemas.microsoft.com/office/powerpoint/2010/main" val="290229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97C0C6-D3A2-4B6E-8BAB-E71D2212D406}" type="slidenum">
              <a:rPr lang="es-ES" smtClean="0"/>
              <a:pPr/>
              <a:t>‹Nº›</a:t>
            </a:fld>
            <a:endParaRPr lang="es-ES"/>
          </a:p>
        </p:txBody>
      </p:sp>
    </p:spTree>
    <p:extLst>
      <p:ext uri="{BB962C8B-B14F-4D97-AF65-F5344CB8AC3E}">
        <p14:creationId xmlns:p14="http://schemas.microsoft.com/office/powerpoint/2010/main" val="93578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4C2557-E901-4213-9494-0F85CB7E86DB}" type="slidenum">
              <a:rPr lang="es-ES" smtClean="0"/>
              <a:pPr/>
              <a:t>‹Nº›</a:t>
            </a:fld>
            <a:endParaRPr lang="es-ES"/>
          </a:p>
        </p:txBody>
      </p:sp>
    </p:spTree>
    <p:extLst>
      <p:ext uri="{BB962C8B-B14F-4D97-AF65-F5344CB8AC3E}">
        <p14:creationId xmlns:p14="http://schemas.microsoft.com/office/powerpoint/2010/main" val="7050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2C213C-E387-45AE-AD48-08C41D07D83A}" type="slidenum">
              <a:rPr lang="es-ES" smtClean="0"/>
              <a:pPr/>
              <a:t>‹Nº›</a:t>
            </a:fld>
            <a:endParaRPr lang="es-ES"/>
          </a:p>
        </p:txBody>
      </p:sp>
    </p:spTree>
    <p:extLst>
      <p:ext uri="{BB962C8B-B14F-4D97-AF65-F5344CB8AC3E}">
        <p14:creationId xmlns:p14="http://schemas.microsoft.com/office/powerpoint/2010/main" val="212379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6591518-E13B-47FE-8BEC-14D7DDBA2363}" type="slidenum">
              <a:rPr lang="es-ES" smtClean="0"/>
              <a:pPr/>
              <a:t>‹Nº›</a:t>
            </a:fld>
            <a:endParaRPr lang="es-ES"/>
          </a:p>
        </p:txBody>
      </p:sp>
    </p:spTree>
    <p:extLst>
      <p:ext uri="{BB962C8B-B14F-4D97-AF65-F5344CB8AC3E}">
        <p14:creationId xmlns:p14="http://schemas.microsoft.com/office/powerpoint/2010/main" val="383406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940C076-C34A-4F8F-A187-E1A54383DC78}" type="slidenum">
              <a:rPr lang="es-ES" smtClean="0"/>
              <a:pPr/>
              <a:t>‹Nº›</a:t>
            </a:fld>
            <a:endParaRPr lang="es-ES"/>
          </a:p>
        </p:txBody>
      </p:sp>
    </p:spTree>
    <p:extLst>
      <p:ext uri="{BB962C8B-B14F-4D97-AF65-F5344CB8AC3E}">
        <p14:creationId xmlns:p14="http://schemas.microsoft.com/office/powerpoint/2010/main" val="180826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9F9A5B1-75CC-47B3-AEC5-3E604A957A1F}" type="slidenum">
              <a:rPr lang="es-ES" smtClean="0"/>
              <a:pPr/>
              <a:t>‹Nº›</a:t>
            </a:fld>
            <a:endParaRPr lang="es-ES"/>
          </a:p>
        </p:txBody>
      </p:sp>
    </p:spTree>
    <p:extLst>
      <p:ext uri="{BB962C8B-B14F-4D97-AF65-F5344CB8AC3E}">
        <p14:creationId xmlns:p14="http://schemas.microsoft.com/office/powerpoint/2010/main" val="221803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A01FA8-0CEC-4C32-B8DD-5F2ED832FC5C}" type="slidenum">
              <a:rPr lang="es-ES" smtClean="0"/>
              <a:pPr/>
              <a:t>‹Nº›</a:t>
            </a:fld>
            <a:endParaRPr lang="es-ES"/>
          </a:p>
        </p:txBody>
      </p:sp>
    </p:spTree>
    <p:extLst>
      <p:ext uri="{BB962C8B-B14F-4D97-AF65-F5344CB8AC3E}">
        <p14:creationId xmlns:p14="http://schemas.microsoft.com/office/powerpoint/2010/main" val="266722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791E4E-6E9D-487B-9E60-190555E0B8B3}" type="slidenum">
              <a:rPr lang="es-ES" smtClean="0"/>
              <a:pPr/>
              <a:t>‹Nº›</a:t>
            </a:fld>
            <a:endParaRPr lang="es-ES"/>
          </a:p>
        </p:txBody>
      </p:sp>
    </p:spTree>
    <p:extLst>
      <p:ext uri="{BB962C8B-B14F-4D97-AF65-F5344CB8AC3E}">
        <p14:creationId xmlns:p14="http://schemas.microsoft.com/office/powerpoint/2010/main" val="135989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46297-B163-4B33-9404-2EEC6F709E4A}" type="slidenum">
              <a:rPr lang="es-ES" smtClean="0"/>
              <a:pPr/>
              <a:t>‹Nº›</a:t>
            </a:fld>
            <a:endParaRPr lang="es-ES"/>
          </a:p>
        </p:txBody>
      </p:sp>
    </p:spTree>
    <p:extLst>
      <p:ext uri="{BB962C8B-B14F-4D97-AF65-F5344CB8AC3E}">
        <p14:creationId xmlns:p14="http://schemas.microsoft.com/office/powerpoint/2010/main" val="2552828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slideLayout" Target="../slideLayouts/slideLayout7.xml"/><Relationship Id="rId7" Type="http://schemas.openxmlformats.org/officeDocument/2006/relationships/image" Target="../media/image26.emf"/><Relationship Id="rId12" Type="http://schemas.openxmlformats.org/officeDocument/2006/relationships/image" Target="../media/image22.w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25.wmf"/><Relationship Id="rId11" Type="http://schemas.openxmlformats.org/officeDocument/2006/relationships/oleObject" Target="../embeddings/oleObject16.bin"/><Relationship Id="rId5" Type="http://schemas.openxmlformats.org/officeDocument/2006/relationships/oleObject" Target="../embeddings/oleObject15.bin"/><Relationship Id="rId10" Type="http://schemas.openxmlformats.org/officeDocument/2006/relationships/image" Target="../media/image29.emf"/><Relationship Id="rId4" Type="http://schemas.openxmlformats.org/officeDocument/2006/relationships/notesSlide" Target="../notesSlides/notesSlide8.xml"/><Relationship Id="rId9" Type="http://schemas.openxmlformats.org/officeDocument/2006/relationships/image" Target="../media/image28.emf"/></Relationships>
</file>

<file path=ppt/slides/_rels/slide1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slideLayout" Target="../slideLayouts/slideLayout7.xml"/><Relationship Id="rId7" Type="http://schemas.openxmlformats.org/officeDocument/2006/relationships/oleObject" Target="../embeddings/oleObject17.bin"/><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22.bin"/><Relationship Id="rId3" Type="http://schemas.openxmlformats.org/officeDocument/2006/relationships/slideLayout" Target="../slideLayouts/slideLayout7.xml"/><Relationship Id="rId7" Type="http://schemas.openxmlformats.org/officeDocument/2006/relationships/oleObject" Target="../embeddings/oleObject19.bin"/><Relationship Id="rId12" Type="http://schemas.openxmlformats.org/officeDocument/2006/relationships/image" Target="../media/image36.wmf"/><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33.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image" Target="../media/image38.emf"/><Relationship Id="rId10" Type="http://schemas.openxmlformats.org/officeDocument/2006/relationships/image" Target="../media/image35.wmf"/><Relationship Id="rId4" Type="http://schemas.openxmlformats.org/officeDocument/2006/relationships/notesSlide" Target="../notesSlides/notesSlide10.xml"/><Relationship Id="rId9" Type="http://schemas.openxmlformats.org/officeDocument/2006/relationships/oleObject" Target="../embeddings/oleObject20.bin"/><Relationship Id="rId14" Type="http://schemas.openxmlformats.org/officeDocument/2006/relationships/image" Target="../media/image37.wmf"/></Relationships>
</file>

<file path=ppt/slides/_rels/slide13.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2.wmf"/><Relationship Id="rId3" Type="http://schemas.openxmlformats.org/officeDocument/2006/relationships/slideLayout" Target="../slideLayouts/slideLayout7.xml"/><Relationship Id="rId7" Type="http://schemas.openxmlformats.org/officeDocument/2006/relationships/oleObject" Target="../embeddings/oleObject24.bin"/><Relationship Id="rId12" Type="http://schemas.openxmlformats.org/officeDocument/2006/relationships/oleObject" Target="../embeddings/oleObject26.bin"/><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39.wmf"/><Relationship Id="rId11" Type="http://schemas.openxmlformats.org/officeDocument/2006/relationships/image" Target="../media/image41.wmf"/><Relationship Id="rId5" Type="http://schemas.openxmlformats.org/officeDocument/2006/relationships/oleObject" Target="../embeddings/oleObject23.bin"/><Relationship Id="rId10" Type="http://schemas.openxmlformats.org/officeDocument/2006/relationships/oleObject" Target="../embeddings/oleObject25.bin"/><Relationship Id="rId4" Type="http://schemas.openxmlformats.org/officeDocument/2006/relationships/notesSlide" Target="../notesSlides/notesSlide11.xml"/><Relationship Id="rId9" Type="http://schemas.openxmlformats.org/officeDocument/2006/relationships/image" Target="../media/image43.emf"/></Relationships>
</file>

<file path=ppt/slides/_rels/slide14.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slideLayout" Target="../slideLayouts/slideLayout7.xml"/><Relationship Id="rId7" Type="http://schemas.openxmlformats.org/officeDocument/2006/relationships/image" Target="../media/image44.emf"/><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0.wmf"/><Relationship Id="rId5" Type="http://schemas.openxmlformats.org/officeDocument/2006/relationships/oleObject" Target="../embeddings/oleObject27.bin"/><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45.emf"/></Relationships>
</file>

<file path=ppt/slides/_rels/slide16.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32.bin"/><Relationship Id="rId3" Type="http://schemas.openxmlformats.org/officeDocument/2006/relationships/slideLayout" Target="../slideLayouts/slideLayout7.xml"/><Relationship Id="rId7" Type="http://schemas.openxmlformats.org/officeDocument/2006/relationships/oleObject" Target="../embeddings/oleObject29.bin"/><Relationship Id="rId12" Type="http://schemas.openxmlformats.org/officeDocument/2006/relationships/image" Target="../media/image49.wmf"/><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46.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48.wmf"/><Relationship Id="rId4" Type="http://schemas.openxmlformats.org/officeDocument/2006/relationships/notesSlide" Target="../notesSlides/notesSlide14.xml"/><Relationship Id="rId9" Type="http://schemas.openxmlformats.org/officeDocument/2006/relationships/oleObject" Target="../embeddings/oleObject30.bin"/><Relationship Id="rId14" Type="http://schemas.openxmlformats.org/officeDocument/2006/relationships/image" Target="../media/image50.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51.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52.emf"/></Relationships>
</file>

<file path=ppt/slides/_rels/slide19.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slideLayout" Target="../slideLayouts/slideLayout7.xml"/><Relationship Id="rId7" Type="http://schemas.openxmlformats.org/officeDocument/2006/relationships/oleObject" Target="../embeddings/oleObject34.bin"/><Relationship Id="rId2" Type="http://schemas.openxmlformats.org/officeDocument/2006/relationships/tags" Target="../tags/tag17.xml"/><Relationship Id="rId1" Type="http://schemas.openxmlformats.org/officeDocument/2006/relationships/vmlDrawing" Target="../drawings/vmlDrawing13.vml"/><Relationship Id="rId6" Type="http://schemas.openxmlformats.org/officeDocument/2006/relationships/image" Target="../media/image53.wmf"/><Relationship Id="rId5" Type="http://schemas.openxmlformats.org/officeDocument/2006/relationships/oleObject" Target="../embeddings/oleObject33.bin"/><Relationship Id="rId4" Type="http://schemas.openxmlformats.org/officeDocument/2006/relationships/notesSlide" Target="../notesSlides/notesSlide17.xml"/><Relationship Id="rId9" Type="http://schemas.openxmlformats.org/officeDocument/2006/relationships/image" Target="../media/image5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oleObject" Target="../embeddings/oleObject38.bin"/><Relationship Id="rId18" Type="http://schemas.openxmlformats.org/officeDocument/2006/relationships/image" Target="../media/image60.wmf"/><Relationship Id="rId26" Type="http://schemas.openxmlformats.org/officeDocument/2006/relationships/image" Target="../media/image64.wmf"/><Relationship Id="rId3" Type="http://schemas.openxmlformats.org/officeDocument/2006/relationships/slideLayout" Target="../slideLayouts/slideLayout7.xml"/><Relationship Id="rId21" Type="http://schemas.openxmlformats.org/officeDocument/2006/relationships/oleObject" Target="../embeddings/oleObject42.bin"/><Relationship Id="rId7" Type="http://schemas.openxmlformats.org/officeDocument/2006/relationships/image" Target="../media/image55.wmf"/><Relationship Id="rId12" Type="http://schemas.openxmlformats.org/officeDocument/2006/relationships/image" Target="../media/image68.emf"/><Relationship Id="rId17" Type="http://schemas.openxmlformats.org/officeDocument/2006/relationships/oleObject" Target="../embeddings/oleObject40.bin"/><Relationship Id="rId25" Type="http://schemas.openxmlformats.org/officeDocument/2006/relationships/oleObject" Target="../embeddings/oleObject44.bin"/><Relationship Id="rId2" Type="http://schemas.openxmlformats.org/officeDocument/2006/relationships/tags" Target="../tags/tag18.xml"/><Relationship Id="rId16" Type="http://schemas.openxmlformats.org/officeDocument/2006/relationships/image" Target="../media/image59.wmf"/><Relationship Id="rId20" Type="http://schemas.openxmlformats.org/officeDocument/2006/relationships/image" Target="../media/image61.wmf"/><Relationship Id="rId29" Type="http://schemas.openxmlformats.org/officeDocument/2006/relationships/oleObject" Target="../embeddings/oleObject46.bin"/><Relationship Id="rId1" Type="http://schemas.openxmlformats.org/officeDocument/2006/relationships/vmlDrawing" Target="../drawings/vmlDrawing14.vml"/><Relationship Id="rId6" Type="http://schemas.openxmlformats.org/officeDocument/2006/relationships/oleObject" Target="../embeddings/oleObject35.bin"/><Relationship Id="rId11" Type="http://schemas.openxmlformats.org/officeDocument/2006/relationships/image" Target="../media/image57.wmf"/><Relationship Id="rId24" Type="http://schemas.openxmlformats.org/officeDocument/2006/relationships/image" Target="../media/image63.wmf"/><Relationship Id="rId5" Type="http://schemas.openxmlformats.org/officeDocument/2006/relationships/image" Target="../media/image67.emf"/><Relationship Id="rId15" Type="http://schemas.openxmlformats.org/officeDocument/2006/relationships/oleObject" Target="../embeddings/oleObject39.bin"/><Relationship Id="rId23" Type="http://schemas.openxmlformats.org/officeDocument/2006/relationships/oleObject" Target="../embeddings/oleObject43.bin"/><Relationship Id="rId28" Type="http://schemas.openxmlformats.org/officeDocument/2006/relationships/image" Target="../media/image65.wmf"/><Relationship Id="rId10" Type="http://schemas.openxmlformats.org/officeDocument/2006/relationships/oleObject" Target="../embeddings/oleObject37.bin"/><Relationship Id="rId19" Type="http://schemas.openxmlformats.org/officeDocument/2006/relationships/oleObject" Target="../embeddings/oleObject41.bin"/><Relationship Id="rId4" Type="http://schemas.openxmlformats.org/officeDocument/2006/relationships/notesSlide" Target="../notesSlides/notesSlide18.xml"/><Relationship Id="rId9" Type="http://schemas.openxmlformats.org/officeDocument/2006/relationships/image" Target="../media/image56.wmf"/><Relationship Id="rId14" Type="http://schemas.openxmlformats.org/officeDocument/2006/relationships/image" Target="../media/image58.wmf"/><Relationship Id="rId22" Type="http://schemas.openxmlformats.org/officeDocument/2006/relationships/image" Target="../media/image62.wmf"/><Relationship Id="rId27" Type="http://schemas.openxmlformats.org/officeDocument/2006/relationships/oleObject" Target="../embeddings/oleObject45.bin"/><Relationship Id="rId30" Type="http://schemas.openxmlformats.org/officeDocument/2006/relationships/image" Target="../media/image66.wmf"/></Relationships>
</file>

<file path=ppt/slides/_rels/slide21.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51.bin"/><Relationship Id="rId3" Type="http://schemas.openxmlformats.org/officeDocument/2006/relationships/slideLayout" Target="../slideLayouts/slideLayout7.xml"/><Relationship Id="rId7" Type="http://schemas.openxmlformats.org/officeDocument/2006/relationships/oleObject" Target="../embeddings/oleObject48.bin"/><Relationship Id="rId12" Type="http://schemas.openxmlformats.org/officeDocument/2006/relationships/image" Target="../media/image71.wmf"/><Relationship Id="rId2" Type="http://schemas.openxmlformats.org/officeDocument/2006/relationships/tags" Target="../tags/tag19.xml"/><Relationship Id="rId1" Type="http://schemas.openxmlformats.org/officeDocument/2006/relationships/vmlDrawing" Target="../drawings/vmlDrawing15.vml"/><Relationship Id="rId6" Type="http://schemas.openxmlformats.org/officeDocument/2006/relationships/image" Target="../media/image69.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57.wmf"/><Relationship Id="rId4" Type="http://schemas.openxmlformats.org/officeDocument/2006/relationships/notesSlide" Target="../notesSlides/notesSlide19.xml"/><Relationship Id="rId9" Type="http://schemas.openxmlformats.org/officeDocument/2006/relationships/oleObject" Target="../embeddings/oleObject49.bin"/><Relationship Id="rId14" Type="http://schemas.openxmlformats.org/officeDocument/2006/relationships/image" Target="../media/image72.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79.wmf"/><Relationship Id="rId3" Type="http://schemas.openxmlformats.org/officeDocument/2006/relationships/oleObject" Target="../embeddings/oleObject52.bin"/><Relationship Id="rId7" Type="http://schemas.openxmlformats.org/officeDocument/2006/relationships/image" Target="../media/image82.emf"/><Relationship Id="rId12" Type="http://schemas.openxmlformats.org/officeDocument/2006/relationships/oleObject" Target="../embeddings/oleObject56.bin"/><Relationship Id="rId17" Type="http://schemas.openxmlformats.org/officeDocument/2006/relationships/image" Target="../media/image81.wmf"/><Relationship Id="rId2" Type="http://schemas.openxmlformats.org/officeDocument/2006/relationships/slideLayout" Target="../slideLayouts/slideLayout7.xml"/><Relationship Id="rId16" Type="http://schemas.openxmlformats.org/officeDocument/2006/relationships/oleObject" Target="../embeddings/oleObject58.bin"/><Relationship Id="rId1" Type="http://schemas.openxmlformats.org/officeDocument/2006/relationships/vmlDrawing" Target="../drawings/vmlDrawing16.vml"/><Relationship Id="rId6" Type="http://schemas.openxmlformats.org/officeDocument/2006/relationships/image" Target="../media/image76.wmf"/><Relationship Id="rId11" Type="http://schemas.openxmlformats.org/officeDocument/2006/relationships/image" Target="../media/image78.wmf"/><Relationship Id="rId5" Type="http://schemas.openxmlformats.org/officeDocument/2006/relationships/oleObject" Target="../embeddings/oleObject53.bin"/><Relationship Id="rId15" Type="http://schemas.openxmlformats.org/officeDocument/2006/relationships/image" Target="../media/image80.wmf"/><Relationship Id="rId10" Type="http://schemas.openxmlformats.org/officeDocument/2006/relationships/oleObject" Target="../embeddings/oleObject55.bin"/><Relationship Id="rId4" Type="http://schemas.openxmlformats.org/officeDocument/2006/relationships/image" Target="../media/image75.wmf"/><Relationship Id="rId9" Type="http://schemas.openxmlformats.org/officeDocument/2006/relationships/image" Target="../media/image77.wmf"/><Relationship Id="rId14" Type="http://schemas.openxmlformats.org/officeDocument/2006/relationships/oleObject" Target="../embeddings/oleObject57.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85.wmf"/><Relationship Id="rId3" Type="http://schemas.openxmlformats.org/officeDocument/2006/relationships/oleObject" Target="../embeddings/oleObject59.bin"/><Relationship Id="rId7" Type="http://schemas.openxmlformats.org/officeDocument/2006/relationships/image" Target="../media/image77.wmf"/><Relationship Id="rId12"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60.bin"/><Relationship Id="rId11" Type="http://schemas.openxmlformats.org/officeDocument/2006/relationships/image" Target="../media/image84.wmf"/><Relationship Id="rId5" Type="http://schemas.openxmlformats.org/officeDocument/2006/relationships/image" Target="../media/image82.emf"/><Relationship Id="rId10" Type="http://schemas.openxmlformats.org/officeDocument/2006/relationships/oleObject" Target="../embeddings/oleObject62.bin"/><Relationship Id="rId4" Type="http://schemas.openxmlformats.org/officeDocument/2006/relationships/image" Target="../media/image83.wmf"/><Relationship Id="rId9" Type="http://schemas.openxmlformats.org/officeDocument/2006/relationships/image" Target="../media/image78.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oleObject" Target="../embeddings/oleObject64.bin"/><Relationship Id="rId7" Type="http://schemas.openxmlformats.org/officeDocument/2006/relationships/image" Target="../media/image90.pn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87.wmf"/><Relationship Id="rId11" Type="http://schemas.openxmlformats.org/officeDocument/2006/relationships/image" Target="../media/image89.wmf"/><Relationship Id="rId5" Type="http://schemas.openxmlformats.org/officeDocument/2006/relationships/oleObject" Target="../embeddings/oleObject65.bin"/><Relationship Id="rId10" Type="http://schemas.openxmlformats.org/officeDocument/2006/relationships/oleObject" Target="../embeddings/oleObject67.bin"/><Relationship Id="rId4" Type="http://schemas.openxmlformats.org/officeDocument/2006/relationships/image" Target="../media/image86.wmf"/><Relationship Id="rId9" Type="http://schemas.openxmlformats.org/officeDocument/2006/relationships/image" Target="../media/image88.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oleObject" Target="../embeddings/oleObject68.bin"/><Relationship Id="rId7" Type="http://schemas.openxmlformats.org/officeDocument/2006/relationships/image" Target="../media/image94.e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92.wmf"/><Relationship Id="rId5" Type="http://schemas.openxmlformats.org/officeDocument/2006/relationships/oleObject" Target="../embeddings/oleObject69.bin"/><Relationship Id="rId4" Type="http://schemas.openxmlformats.org/officeDocument/2006/relationships/image" Target="../media/image91.wmf"/><Relationship Id="rId9" Type="http://schemas.openxmlformats.org/officeDocument/2006/relationships/image" Target="../media/image9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95.wmf"/></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3.bin"/><Relationship Id="rId3" Type="http://schemas.openxmlformats.org/officeDocument/2006/relationships/slideLayout" Target="../slideLayouts/slideLayout7.xml"/><Relationship Id="rId7" Type="http://schemas.openxmlformats.org/officeDocument/2006/relationships/image" Target="../media/image8.emf"/><Relationship Id="rId12" Type="http://schemas.openxmlformats.org/officeDocument/2006/relationships/image" Target="../media/image4.w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oleObject" Target="../embeddings/oleObject2.bin"/><Relationship Id="rId5" Type="http://schemas.openxmlformats.org/officeDocument/2006/relationships/image" Target="../media/image6.emf"/><Relationship Id="rId10" Type="http://schemas.openxmlformats.org/officeDocument/2006/relationships/image" Target="../media/image3.wmf"/><Relationship Id="rId4" Type="http://schemas.openxmlformats.org/officeDocument/2006/relationships/notesSlide" Target="../notesSlides/notesSlide1.xml"/><Relationship Id="rId9" Type="http://schemas.openxmlformats.org/officeDocument/2006/relationships/oleObject" Target="../embeddings/oleObject1.bin"/><Relationship Id="rId14" Type="http://schemas.openxmlformats.org/officeDocument/2006/relationships/image" Target="../media/image5.wmf"/></Relationships>
</file>

<file path=ppt/slides/_rels/slide30.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image" Target="../media/image97.png"/><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00.wmf"/><Relationship Id="rId5" Type="http://schemas.openxmlformats.org/officeDocument/2006/relationships/image" Target="../media/image99.emf"/><Relationship Id="rId4" Type="http://schemas.openxmlformats.org/officeDocument/2006/relationships/image" Target="../media/image98.emf"/></Relationships>
</file>

<file path=ppt/slides/_rels/slide31.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2.xml"/><Relationship Id="rId5" Type="http://schemas.openxmlformats.org/officeDocument/2006/relationships/image" Target="../media/image102.wmf"/><Relationship Id="rId4" Type="http://schemas.openxmlformats.org/officeDocument/2006/relationships/image" Target="../media/image10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04.wmf"/><Relationship Id="rId5" Type="http://schemas.openxmlformats.org/officeDocument/2006/relationships/oleObject" Target="../embeddings/oleObject74.bin"/><Relationship Id="rId4" Type="http://schemas.openxmlformats.org/officeDocument/2006/relationships/image" Target="../media/image103.wmf"/><Relationship Id="rId9" Type="http://schemas.openxmlformats.org/officeDocument/2006/relationships/image" Target="../media/image106.emf"/></Relationships>
</file>

<file path=ppt/slides/_rels/slide34.x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oleObject" Target="../embeddings/oleObject80.bin"/><Relationship Id="rId3" Type="http://schemas.openxmlformats.org/officeDocument/2006/relationships/image" Target="../media/image113.png"/><Relationship Id="rId7" Type="http://schemas.openxmlformats.org/officeDocument/2006/relationships/oleObject" Target="../embeddings/oleObject77.bin"/><Relationship Id="rId12" Type="http://schemas.openxmlformats.org/officeDocument/2006/relationships/image" Target="../media/image110.wmf"/><Relationship Id="rId2" Type="http://schemas.openxmlformats.org/officeDocument/2006/relationships/slideLayout" Target="../slideLayouts/slideLayout2.xml"/><Relationship Id="rId16" Type="http://schemas.openxmlformats.org/officeDocument/2006/relationships/image" Target="../media/image112.wmf"/><Relationship Id="rId1" Type="http://schemas.openxmlformats.org/officeDocument/2006/relationships/vmlDrawing" Target="../drawings/vmlDrawing23.vml"/><Relationship Id="rId6" Type="http://schemas.openxmlformats.org/officeDocument/2006/relationships/image" Target="../media/image107.wmf"/><Relationship Id="rId11" Type="http://schemas.openxmlformats.org/officeDocument/2006/relationships/oleObject" Target="../embeddings/oleObject79.bin"/><Relationship Id="rId5" Type="http://schemas.openxmlformats.org/officeDocument/2006/relationships/oleObject" Target="../embeddings/oleObject76.bin"/><Relationship Id="rId15" Type="http://schemas.openxmlformats.org/officeDocument/2006/relationships/oleObject" Target="../embeddings/oleObject81.bin"/><Relationship Id="rId10" Type="http://schemas.openxmlformats.org/officeDocument/2006/relationships/image" Target="../media/image109.wmf"/><Relationship Id="rId4" Type="http://schemas.openxmlformats.org/officeDocument/2006/relationships/image" Target="../media/image114.png"/><Relationship Id="rId9" Type="http://schemas.openxmlformats.org/officeDocument/2006/relationships/oleObject" Target="../embeddings/oleObject78.bin"/><Relationship Id="rId14" Type="http://schemas.openxmlformats.org/officeDocument/2006/relationships/image" Target="../media/image111.wmf"/></Relationships>
</file>

<file path=ppt/slides/_rels/slide35.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86.bin"/><Relationship Id="rId3" Type="http://schemas.openxmlformats.org/officeDocument/2006/relationships/image" Target="../media/image121.emf"/><Relationship Id="rId7" Type="http://schemas.openxmlformats.org/officeDocument/2006/relationships/oleObject" Target="../embeddings/oleObject83.bin"/><Relationship Id="rId12" Type="http://schemas.openxmlformats.org/officeDocument/2006/relationships/image" Target="../media/image118.wmf"/><Relationship Id="rId2" Type="http://schemas.openxmlformats.org/officeDocument/2006/relationships/slideLayout" Target="../slideLayouts/slideLayout2.xml"/><Relationship Id="rId16" Type="http://schemas.openxmlformats.org/officeDocument/2006/relationships/image" Target="../media/image120.wmf"/><Relationship Id="rId1" Type="http://schemas.openxmlformats.org/officeDocument/2006/relationships/vmlDrawing" Target="../drawings/vmlDrawing24.vml"/><Relationship Id="rId6" Type="http://schemas.openxmlformats.org/officeDocument/2006/relationships/image" Target="../media/image115.wmf"/><Relationship Id="rId11" Type="http://schemas.openxmlformats.org/officeDocument/2006/relationships/oleObject" Target="../embeddings/oleObject85.bin"/><Relationship Id="rId5" Type="http://schemas.openxmlformats.org/officeDocument/2006/relationships/oleObject" Target="../embeddings/oleObject82.bin"/><Relationship Id="rId15" Type="http://schemas.openxmlformats.org/officeDocument/2006/relationships/oleObject" Target="../embeddings/oleObject87.bin"/><Relationship Id="rId10" Type="http://schemas.openxmlformats.org/officeDocument/2006/relationships/image" Target="../media/image117.wmf"/><Relationship Id="rId4" Type="http://schemas.openxmlformats.org/officeDocument/2006/relationships/image" Target="../media/image122.emf"/><Relationship Id="rId9" Type="http://schemas.openxmlformats.org/officeDocument/2006/relationships/oleObject" Target="../embeddings/oleObject84.bin"/><Relationship Id="rId14" Type="http://schemas.openxmlformats.org/officeDocument/2006/relationships/image" Target="../media/image119.wmf"/></Relationships>
</file>

<file path=ppt/slides/_rels/slide36.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oleObject" Target="../embeddings/oleObject93.bin"/><Relationship Id="rId18" Type="http://schemas.openxmlformats.org/officeDocument/2006/relationships/image" Target="../media/image130.wmf"/><Relationship Id="rId26" Type="http://schemas.openxmlformats.org/officeDocument/2006/relationships/image" Target="../media/image134.wmf"/><Relationship Id="rId3" Type="http://schemas.openxmlformats.org/officeDocument/2006/relationships/oleObject" Target="../embeddings/oleObject88.bin"/><Relationship Id="rId21" Type="http://schemas.openxmlformats.org/officeDocument/2006/relationships/oleObject" Target="../embeddings/oleObject97.bin"/><Relationship Id="rId7" Type="http://schemas.openxmlformats.org/officeDocument/2006/relationships/oleObject" Target="../embeddings/oleObject90.bin"/><Relationship Id="rId12" Type="http://schemas.openxmlformats.org/officeDocument/2006/relationships/image" Target="../media/image127.wmf"/><Relationship Id="rId17" Type="http://schemas.openxmlformats.org/officeDocument/2006/relationships/oleObject" Target="../embeddings/oleObject95.bin"/><Relationship Id="rId25" Type="http://schemas.openxmlformats.org/officeDocument/2006/relationships/oleObject" Target="../embeddings/oleObject99.bin"/><Relationship Id="rId2" Type="http://schemas.openxmlformats.org/officeDocument/2006/relationships/slideLayout" Target="../slideLayouts/slideLayout2.xml"/><Relationship Id="rId16" Type="http://schemas.openxmlformats.org/officeDocument/2006/relationships/image" Target="../media/image129.emf"/><Relationship Id="rId20" Type="http://schemas.openxmlformats.org/officeDocument/2006/relationships/image" Target="../media/image131.wmf"/><Relationship Id="rId29" Type="http://schemas.openxmlformats.org/officeDocument/2006/relationships/oleObject" Target="../embeddings/oleObject101.bin"/><Relationship Id="rId1" Type="http://schemas.openxmlformats.org/officeDocument/2006/relationships/vmlDrawing" Target="../drawings/vmlDrawing25.vml"/><Relationship Id="rId6" Type="http://schemas.openxmlformats.org/officeDocument/2006/relationships/image" Target="../media/image124.wmf"/><Relationship Id="rId11" Type="http://schemas.openxmlformats.org/officeDocument/2006/relationships/oleObject" Target="../embeddings/oleObject92.bin"/><Relationship Id="rId24" Type="http://schemas.openxmlformats.org/officeDocument/2006/relationships/image" Target="../media/image133.wmf"/><Relationship Id="rId5" Type="http://schemas.openxmlformats.org/officeDocument/2006/relationships/oleObject" Target="../embeddings/oleObject89.bin"/><Relationship Id="rId15" Type="http://schemas.openxmlformats.org/officeDocument/2006/relationships/oleObject" Target="../embeddings/oleObject94.bin"/><Relationship Id="rId23" Type="http://schemas.openxmlformats.org/officeDocument/2006/relationships/oleObject" Target="../embeddings/oleObject98.bin"/><Relationship Id="rId28" Type="http://schemas.openxmlformats.org/officeDocument/2006/relationships/image" Target="../media/image135.wmf"/><Relationship Id="rId10" Type="http://schemas.openxmlformats.org/officeDocument/2006/relationships/image" Target="../media/image126.wmf"/><Relationship Id="rId19" Type="http://schemas.openxmlformats.org/officeDocument/2006/relationships/oleObject" Target="../embeddings/oleObject96.bin"/><Relationship Id="rId4" Type="http://schemas.openxmlformats.org/officeDocument/2006/relationships/image" Target="../media/image123.wmf"/><Relationship Id="rId9" Type="http://schemas.openxmlformats.org/officeDocument/2006/relationships/oleObject" Target="../embeddings/oleObject91.bin"/><Relationship Id="rId14" Type="http://schemas.openxmlformats.org/officeDocument/2006/relationships/image" Target="../media/image128.wmf"/><Relationship Id="rId22" Type="http://schemas.openxmlformats.org/officeDocument/2006/relationships/image" Target="../media/image132.wmf"/><Relationship Id="rId27" Type="http://schemas.openxmlformats.org/officeDocument/2006/relationships/oleObject" Target="../embeddings/oleObject100.bin"/><Relationship Id="rId30" Type="http://schemas.openxmlformats.org/officeDocument/2006/relationships/image" Target="../media/image136.wmf"/></Relationships>
</file>

<file path=ppt/slides/_rels/slide37.xml.rels><?xml version="1.0" encoding="UTF-8" standalone="yes"?>
<Relationships xmlns="http://schemas.openxmlformats.org/package/2006/relationships"><Relationship Id="rId13" Type="http://schemas.openxmlformats.org/officeDocument/2006/relationships/oleObject" Target="../embeddings/oleObject107.bin"/><Relationship Id="rId18" Type="http://schemas.openxmlformats.org/officeDocument/2006/relationships/image" Target="../media/image130.wmf"/><Relationship Id="rId26" Type="http://schemas.openxmlformats.org/officeDocument/2006/relationships/image" Target="../media/image135.wmf"/><Relationship Id="rId3" Type="http://schemas.openxmlformats.org/officeDocument/2006/relationships/oleObject" Target="../embeddings/oleObject102.bin"/><Relationship Id="rId21" Type="http://schemas.openxmlformats.org/officeDocument/2006/relationships/oleObject" Target="../embeddings/oleObject111.bin"/><Relationship Id="rId34" Type="http://schemas.openxmlformats.org/officeDocument/2006/relationships/image" Target="../media/image145.wmf"/><Relationship Id="rId7" Type="http://schemas.openxmlformats.org/officeDocument/2006/relationships/oleObject" Target="../embeddings/oleObject104.bin"/><Relationship Id="rId12" Type="http://schemas.openxmlformats.org/officeDocument/2006/relationships/image" Target="../media/image139.wmf"/><Relationship Id="rId17" Type="http://schemas.openxmlformats.org/officeDocument/2006/relationships/oleObject" Target="../embeddings/oleObject109.bin"/><Relationship Id="rId25" Type="http://schemas.openxmlformats.org/officeDocument/2006/relationships/oleObject" Target="../embeddings/oleObject113.bin"/><Relationship Id="rId33" Type="http://schemas.openxmlformats.org/officeDocument/2006/relationships/oleObject" Target="../embeddings/oleObject117.bin"/><Relationship Id="rId2" Type="http://schemas.openxmlformats.org/officeDocument/2006/relationships/slideLayout" Target="../slideLayouts/slideLayout2.xml"/><Relationship Id="rId16" Type="http://schemas.openxmlformats.org/officeDocument/2006/relationships/image" Target="../media/image129.emf"/><Relationship Id="rId20" Type="http://schemas.openxmlformats.org/officeDocument/2006/relationships/image" Target="../media/image131.wmf"/><Relationship Id="rId29" Type="http://schemas.openxmlformats.org/officeDocument/2006/relationships/oleObject" Target="../embeddings/oleObject115.bin"/><Relationship Id="rId1" Type="http://schemas.openxmlformats.org/officeDocument/2006/relationships/vmlDrawing" Target="../drawings/vmlDrawing26.vml"/><Relationship Id="rId6" Type="http://schemas.openxmlformats.org/officeDocument/2006/relationships/image" Target="../media/image127.wmf"/><Relationship Id="rId11" Type="http://schemas.openxmlformats.org/officeDocument/2006/relationships/oleObject" Target="../embeddings/oleObject106.bin"/><Relationship Id="rId24" Type="http://schemas.openxmlformats.org/officeDocument/2006/relationships/image" Target="../media/image134.wmf"/><Relationship Id="rId32" Type="http://schemas.openxmlformats.org/officeDocument/2006/relationships/image" Target="../media/image144.wmf"/><Relationship Id="rId5" Type="http://schemas.openxmlformats.org/officeDocument/2006/relationships/oleObject" Target="../embeddings/oleObject103.bin"/><Relationship Id="rId15" Type="http://schemas.openxmlformats.org/officeDocument/2006/relationships/oleObject" Target="../embeddings/oleObject108.bin"/><Relationship Id="rId23" Type="http://schemas.openxmlformats.org/officeDocument/2006/relationships/oleObject" Target="../embeddings/oleObject112.bin"/><Relationship Id="rId28" Type="http://schemas.openxmlformats.org/officeDocument/2006/relationships/image" Target="../media/image142.wmf"/><Relationship Id="rId36" Type="http://schemas.openxmlformats.org/officeDocument/2006/relationships/image" Target="../media/image146.wmf"/><Relationship Id="rId10" Type="http://schemas.openxmlformats.org/officeDocument/2006/relationships/image" Target="../media/image138.wmf"/><Relationship Id="rId19" Type="http://schemas.openxmlformats.org/officeDocument/2006/relationships/oleObject" Target="../embeddings/oleObject110.bin"/><Relationship Id="rId31" Type="http://schemas.openxmlformats.org/officeDocument/2006/relationships/oleObject" Target="../embeddings/oleObject116.bin"/><Relationship Id="rId4" Type="http://schemas.openxmlformats.org/officeDocument/2006/relationships/image" Target="../media/image137.wmf"/><Relationship Id="rId9" Type="http://schemas.openxmlformats.org/officeDocument/2006/relationships/oleObject" Target="../embeddings/oleObject105.bin"/><Relationship Id="rId14" Type="http://schemas.openxmlformats.org/officeDocument/2006/relationships/image" Target="../media/image140.wmf"/><Relationship Id="rId22" Type="http://schemas.openxmlformats.org/officeDocument/2006/relationships/image" Target="../media/image141.wmf"/><Relationship Id="rId27" Type="http://schemas.openxmlformats.org/officeDocument/2006/relationships/oleObject" Target="../embeddings/oleObject114.bin"/><Relationship Id="rId30" Type="http://schemas.openxmlformats.org/officeDocument/2006/relationships/image" Target="../media/image143.wmf"/><Relationship Id="rId35" Type="http://schemas.openxmlformats.org/officeDocument/2006/relationships/oleObject" Target="../embeddings/oleObject118.bin"/><Relationship Id="rId8" Type="http://schemas.openxmlformats.org/officeDocument/2006/relationships/image" Target="../media/image128.wmf"/></Relationships>
</file>

<file path=ppt/slides/_rels/slide38.xml.rels><?xml version="1.0" encoding="UTF-8" standalone="yes"?>
<Relationships xmlns="http://schemas.openxmlformats.org/package/2006/relationships"><Relationship Id="rId13" Type="http://schemas.openxmlformats.org/officeDocument/2006/relationships/oleObject" Target="../embeddings/oleObject124.bin"/><Relationship Id="rId18" Type="http://schemas.openxmlformats.org/officeDocument/2006/relationships/image" Target="../media/image152.wmf"/><Relationship Id="rId26" Type="http://schemas.openxmlformats.org/officeDocument/2006/relationships/image" Target="../media/image156.wmf"/><Relationship Id="rId39" Type="http://schemas.openxmlformats.org/officeDocument/2006/relationships/oleObject" Target="../embeddings/oleObject137.bin"/><Relationship Id="rId21" Type="http://schemas.openxmlformats.org/officeDocument/2006/relationships/oleObject" Target="../embeddings/oleObject128.bin"/><Relationship Id="rId34" Type="http://schemas.openxmlformats.org/officeDocument/2006/relationships/image" Target="../media/image160.wmf"/><Relationship Id="rId42" Type="http://schemas.openxmlformats.org/officeDocument/2006/relationships/image" Target="../media/image134.wmf"/><Relationship Id="rId47" Type="http://schemas.openxmlformats.org/officeDocument/2006/relationships/oleObject" Target="../embeddings/oleObject141.bin"/><Relationship Id="rId50" Type="http://schemas.openxmlformats.org/officeDocument/2006/relationships/image" Target="../media/image163.wmf"/><Relationship Id="rId55" Type="http://schemas.openxmlformats.org/officeDocument/2006/relationships/oleObject" Target="../embeddings/oleObject145.bin"/><Relationship Id="rId7" Type="http://schemas.openxmlformats.org/officeDocument/2006/relationships/oleObject" Target="../embeddings/oleObject121.bin"/><Relationship Id="rId2" Type="http://schemas.openxmlformats.org/officeDocument/2006/relationships/slideLayout" Target="../slideLayouts/slideLayout2.xml"/><Relationship Id="rId16" Type="http://schemas.openxmlformats.org/officeDocument/2006/relationships/image" Target="../media/image151.wmf"/><Relationship Id="rId29" Type="http://schemas.openxmlformats.org/officeDocument/2006/relationships/oleObject" Target="../embeddings/oleObject132.bin"/><Relationship Id="rId11" Type="http://schemas.openxmlformats.org/officeDocument/2006/relationships/oleObject" Target="../embeddings/oleObject123.bin"/><Relationship Id="rId24" Type="http://schemas.openxmlformats.org/officeDocument/2006/relationships/image" Target="../media/image155.wmf"/><Relationship Id="rId32" Type="http://schemas.openxmlformats.org/officeDocument/2006/relationships/image" Target="../media/image159.wmf"/><Relationship Id="rId37" Type="http://schemas.openxmlformats.org/officeDocument/2006/relationships/oleObject" Target="../embeddings/oleObject136.bin"/><Relationship Id="rId40" Type="http://schemas.openxmlformats.org/officeDocument/2006/relationships/image" Target="../media/image131.wmf"/><Relationship Id="rId45" Type="http://schemas.openxmlformats.org/officeDocument/2006/relationships/oleObject" Target="../embeddings/oleObject140.bin"/><Relationship Id="rId53" Type="http://schemas.openxmlformats.org/officeDocument/2006/relationships/oleObject" Target="../embeddings/oleObject144.bin"/><Relationship Id="rId58" Type="http://schemas.openxmlformats.org/officeDocument/2006/relationships/image" Target="../media/image167.wmf"/><Relationship Id="rId5" Type="http://schemas.openxmlformats.org/officeDocument/2006/relationships/oleObject" Target="../embeddings/oleObject120.bin"/><Relationship Id="rId61" Type="http://schemas.openxmlformats.org/officeDocument/2006/relationships/oleObject" Target="../embeddings/oleObject148.bin"/><Relationship Id="rId19" Type="http://schemas.openxmlformats.org/officeDocument/2006/relationships/oleObject" Target="../embeddings/oleObject127.bin"/><Relationship Id="rId14" Type="http://schemas.openxmlformats.org/officeDocument/2006/relationships/image" Target="../media/image150.wmf"/><Relationship Id="rId22" Type="http://schemas.openxmlformats.org/officeDocument/2006/relationships/image" Target="../media/image154.wmf"/><Relationship Id="rId27" Type="http://schemas.openxmlformats.org/officeDocument/2006/relationships/oleObject" Target="../embeddings/oleObject131.bin"/><Relationship Id="rId30" Type="http://schemas.openxmlformats.org/officeDocument/2006/relationships/image" Target="../media/image158.wmf"/><Relationship Id="rId35" Type="http://schemas.openxmlformats.org/officeDocument/2006/relationships/oleObject" Target="../embeddings/oleObject135.bin"/><Relationship Id="rId43" Type="http://schemas.openxmlformats.org/officeDocument/2006/relationships/oleObject" Target="../embeddings/oleObject139.bin"/><Relationship Id="rId48" Type="http://schemas.openxmlformats.org/officeDocument/2006/relationships/image" Target="../media/image162.wmf"/><Relationship Id="rId56" Type="http://schemas.openxmlformats.org/officeDocument/2006/relationships/image" Target="../media/image166.wmf"/><Relationship Id="rId8" Type="http://schemas.openxmlformats.org/officeDocument/2006/relationships/image" Target="../media/image149.wmf"/><Relationship Id="rId51" Type="http://schemas.openxmlformats.org/officeDocument/2006/relationships/oleObject" Target="../embeddings/oleObject143.bin"/><Relationship Id="rId3" Type="http://schemas.openxmlformats.org/officeDocument/2006/relationships/oleObject" Target="../embeddings/oleObject119.bin"/><Relationship Id="rId12" Type="http://schemas.openxmlformats.org/officeDocument/2006/relationships/image" Target="../media/image128.wmf"/><Relationship Id="rId17" Type="http://schemas.openxmlformats.org/officeDocument/2006/relationships/oleObject" Target="../embeddings/oleObject126.bin"/><Relationship Id="rId25" Type="http://schemas.openxmlformats.org/officeDocument/2006/relationships/oleObject" Target="../embeddings/oleObject130.bin"/><Relationship Id="rId33" Type="http://schemas.openxmlformats.org/officeDocument/2006/relationships/oleObject" Target="../embeddings/oleObject134.bin"/><Relationship Id="rId38" Type="http://schemas.openxmlformats.org/officeDocument/2006/relationships/image" Target="../media/image130.wmf"/><Relationship Id="rId46" Type="http://schemas.openxmlformats.org/officeDocument/2006/relationships/image" Target="../media/image161.wmf"/><Relationship Id="rId59" Type="http://schemas.openxmlformats.org/officeDocument/2006/relationships/oleObject" Target="../embeddings/oleObject147.bin"/><Relationship Id="rId20" Type="http://schemas.openxmlformats.org/officeDocument/2006/relationships/image" Target="../media/image153.wmf"/><Relationship Id="rId41" Type="http://schemas.openxmlformats.org/officeDocument/2006/relationships/oleObject" Target="../embeddings/oleObject138.bin"/><Relationship Id="rId54" Type="http://schemas.openxmlformats.org/officeDocument/2006/relationships/image" Target="../media/image165.wmf"/><Relationship Id="rId62" Type="http://schemas.openxmlformats.org/officeDocument/2006/relationships/image" Target="../media/image112.wmf"/><Relationship Id="rId1" Type="http://schemas.openxmlformats.org/officeDocument/2006/relationships/vmlDrawing" Target="../drawings/vmlDrawing27.vml"/><Relationship Id="rId6" Type="http://schemas.openxmlformats.org/officeDocument/2006/relationships/image" Target="../media/image148.wmf"/><Relationship Id="rId15" Type="http://schemas.openxmlformats.org/officeDocument/2006/relationships/oleObject" Target="../embeddings/oleObject125.bin"/><Relationship Id="rId23" Type="http://schemas.openxmlformats.org/officeDocument/2006/relationships/oleObject" Target="../embeddings/oleObject129.bin"/><Relationship Id="rId28" Type="http://schemas.openxmlformats.org/officeDocument/2006/relationships/image" Target="../media/image157.wmf"/><Relationship Id="rId36" Type="http://schemas.openxmlformats.org/officeDocument/2006/relationships/image" Target="../media/image129.emf"/><Relationship Id="rId49" Type="http://schemas.openxmlformats.org/officeDocument/2006/relationships/oleObject" Target="../embeddings/oleObject142.bin"/><Relationship Id="rId57" Type="http://schemas.openxmlformats.org/officeDocument/2006/relationships/oleObject" Target="../embeddings/oleObject146.bin"/><Relationship Id="rId10" Type="http://schemas.openxmlformats.org/officeDocument/2006/relationships/image" Target="../media/image127.wmf"/><Relationship Id="rId31" Type="http://schemas.openxmlformats.org/officeDocument/2006/relationships/oleObject" Target="../embeddings/oleObject133.bin"/><Relationship Id="rId44" Type="http://schemas.openxmlformats.org/officeDocument/2006/relationships/image" Target="../media/image135.wmf"/><Relationship Id="rId52" Type="http://schemas.openxmlformats.org/officeDocument/2006/relationships/image" Target="../media/image164.wmf"/><Relationship Id="rId60" Type="http://schemas.openxmlformats.org/officeDocument/2006/relationships/image" Target="../media/image168.wmf"/><Relationship Id="rId4" Type="http://schemas.openxmlformats.org/officeDocument/2006/relationships/image" Target="../media/image147.wmf"/><Relationship Id="rId9" Type="http://schemas.openxmlformats.org/officeDocument/2006/relationships/oleObject" Target="../embeddings/oleObject122.bin"/></Relationships>
</file>

<file path=ppt/slides/_rels/slide3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7.xml"/><Relationship Id="rId7" Type="http://schemas.openxmlformats.org/officeDocument/2006/relationships/image" Target="../media/image10.w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9.emf"/><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3" Type="http://schemas.openxmlformats.org/officeDocument/2006/relationships/oleObject" Target="../embeddings/oleObject154.bin"/><Relationship Id="rId18" Type="http://schemas.openxmlformats.org/officeDocument/2006/relationships/image" Target="../media/image175.wmf"/><Relationship Id="rId26" Type="http://schemas.openxmlformats.org/officeDocument/2006/relationships/image" Target="../media/image130.wmf"/><Relationship Id="rId21" Type="http://schemas.openxmlformats.org/officeDocument/2006/relationships/oleObject" Target="../embeddings/oleObject158.bin"/><Relationship Id="rId34" Type="http://schemas.openxmlformats.org/officeDocument/2006/relationships/image" Target="../media/image178.wmf"/><Relationship Id="rId7" Type="http://schemas.openxmlformats.org/officeDocument/2006/relationships/oleObject" Target="../embeddings/oleObject151.bin"/><Relationship Id="rId12" Type="http://schemas.openxmlformats.org/officeDocument/2006/relationships/image" Target="../media/image172.wmf"/><Relationship Id="rId17" Type="http://schemas.openxmlformats.org/officeDocument/2006/relationships/oleObject" Target="../embeddings/oleObject156.bin"/><Relationship Id="rId25" Type="http://schemas.openxmlformats.org/officeDocument/2006/relationships/oleObject" Target="../embeddings/oleObject160.bin"/><Relationship Id="rId33" Type="http://schemas.openxmlformats.org/officeDocument/2006/relationships/oleObject" Target="../embeddings/oleObject164.bin"/><Relationship Id="rId38" Type="http://schemas.openxmlformats.org/officeDocument/2006/relationships/image" Target="../media/image180.wmf"/><Relationship Id="rId2" Type="http://schemas.openxmlformats.org/officeDocument/2006/relationships/slideLayout" Target="../slideLayouts/slideLayout2.xml"/><Relationship Id="rId16" Type="http://schemas.openxmlformats.org/officeDocument/2006/relationships/image" Target="../media/image174.wmf"/><Relationship Id="rId20" Type="http://schemas.openxmlformats.org/officeDocument/2006/relationships/image" Target="../media/image176.wmf"/><Relationship Id="rId29" Type="http://schemas.openxmlformats.org/officeDocument/2006/relationships/oleObject" Target="../embeddings/oleObject162.bin"/><Relationship Id="rId1" Type="http://schemas.openxmlformats.org/officeDocument/2006/relationships/vmlDrawing" Target="../drawings/vmlDrawing28.vml"/><Relationship Id="rId6" Type="http://schemas.openxmlformats.org/officeDocument/2006/relationships/image" Target="../media/image128.wmf"/><Relationship Id="rId11" Type="http://schemas.openxmlformats.org/officeDocument/2006/relationships/oleObject" Target="../embeddings/oleObject153.bin"/><Relationship Id="rId24" Type="http://schemas.openxmlformats.org/officeDocument/2006/relationships/image" Target="../media/image129.emf"/><Relationship Id="rId32" Type="http://schemas.openxmlformats.org/officeDocument/2006/relationships/image" Target="../media/image135.wmf"/><Relationship Id="rId37" Type="http://schemas.openxmlformats.org/officeDocument/2006/relationships/oleObject" Target="../embeddings/oleObject166.bin"/><Relationship Id="rId5" Type="http://schemas.openxmlformats.org/officeDocument/2006/relationships/oleObject" Target="../embeddings/oleObject150.bin"/><Relationship Id="rId15" Type="http://schemas.openxmlformats.org/officeDocument/2006/relationships/oleObject" Target="../embeddings/oleObject155.bin"/><Relationship Id="rId23" Type="http://schemas.openxmlformats.org/officeDocument/2006/relationships/oleObject" Target="../embeddings/oleObject159.bin"/><Relationship Id="rId28" Type="http://schemas.openxmlformats.org/officeDocument/2006/relationships/image" Target="../media/image131.wmf"/><Relationship Id="rId36" Type="http://schemas.openxmlformats.org/officeDocument/2006/relationships/image" Target="../media/image179.wmf"/><Relationship Id="rId10" Type="http://schemas.openxmlformats.org/officeDocument/2006/relationships/image" Target="../media/image153.wmf"/><Relationship Id="rId19" Type="http://schemas.openxmlformats.org/officeDocument/2006/relationships/oleObject" Target="../embeddings/oleObject157.bin"/><Relationship Id="rId31" Type="http://schemas.openxmlformats.org/officeDocument/2006/relationships/oleObject" Target="../embeddings/oleObject163.bin"/><Relationship Id="rId4" Type="http://schemas.openxmlformats.org/officeDocument/2006/relationships/image" Target="../media/image127.wmf"/><Relationship Id="rId9" Type="http://schemas.openxmlformats.org/officeDocument/2006/relationships/oleObject" Target="../embeddings/oleObject152.bin"/><Relationship Id="rId14" Type="http://schemas.openxmlformats.org/officeDocument/2006/relationships/image" Target="../media/image173.wmf"/><Relationship Id="rId22" Type="http://schemas.openxmlformats.org/officeDocument/2006/relationships/image" Target="../media/image177.wmf"/><Relationship Id="rId27" Type="http://schemas.openxmlformats.org/officeDocument/2006/relationships/oleObject" Target="../embeddings/oleObject161.bin"/><Relationship Id="rId30" Type="http://schemas.openxmlformats.org/officeDocument/2006/relationships/image" Target="../media/image134.wmf"/><Relationship Id="rId35" Type="http://schemas.openxmlformats.org/officeDocument/2006/relationships/oleObject" Target="../embeddings/oleObject165.bin"/><Relationship Id="rId8" Type="http://schemas.openxmlformats.org/officeDocument/2006/relationships/image" Target="../media/image171.wmf"/><Relationship Id="rId3" Type="http://schemas.openxmlformats.org/officeDocument/2006/relationships/oleObject" Target="../embeddings/oleObject149.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9.bin"/><Relationship Id="rId3" Type="http://schemas.openxmlformats.org/officeDocument/2006/relationships/slideLayout" Target="../slideLayouts/slideLayout7.xml"/><Relationship Id="rId7" Type="http://schemas.openxmlformats.org/officeDocument/2006/relationships/oleObject" Target="../embeddings/oleObject6.bin"/><Relationship Id="rId12" Type="http://schemas.openxmlformats.org/officeDocument/2006/relationships/image" Target="../media/image15.wmf"/><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4.wmf"/><Relationship Id="rId4" Type="http://schemas.openxmlformats.org/officeDocument/2006/relationships/notesSlide" Target="../notesSlides/notesSlide3.xml"/><Relationship Id="rId9" Type="http://schemas.openxmlformats.org/officeDocument/2006/relationships/oleObject" Target="../embeddings/oleObject7.bin"/><Relationship Id="rId14" Type="http://schemas.openxmlformats.org/officeDocument/2006/relationships/image" Target="../media/image16.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9.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slideLayout" Target="../slideLayouts/slideLayout7.xml"/><Relationship Id="rId7" Type="http://schemas.openxmlformats.org/officeDocument/2006/relationships/oleObject" Target="../embeddings/oleObject12.bin"/><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1.bin"/><Relationship Id="rId4" Type="http://schemas.openxmlformats.org/officeDocument/2006/relationships/notesSlide" Target="../notesSlides/notesSlide6.xml"/><Relationship Id="rId9" Type="http://schemas.openxmlformats.org/officeDocument/2006/relationships/image" Target="../media/image21.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slideLayout" Target="../slideLayouts/slideLayout7.xml"/><Relationship Id="rId7" Type="http://schemas.openxmlformats.org/officeDocument/2006/relationships/image" Target="../media/image22.w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4.emf"/><Relationship Id="rId4" Type="http://schemas.openxmlformats.org/officeDocument/2006/relationships/notesSlide" Target="../notesSlides/notesSlide7.xml"/><Relationship Id="rId9"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3" descr="logo solo"/>
          <p:cNvPicPr>
            <a:picLocks noChangeAspect="1" noChangeArrowheads="1"/>
          </p:cNvPicPr>
          <p:nvPr/>
        </p:nvPicPr>
        <p:blipFill>
          <a:blip r:embed="rId2"/>
          <a:srcRect/>
          <a:stretch>
            <a:fillRect/>
          </a:stretch>
        </p:blipFill>
        <p:spPr bwMode="auto">
          <a:xfrm>
            <a:off x="8832304" y="332657"/>
            <a:ext cx="2784476" cy="1103312"/>
          </a:xfrm>
          <a:prstGeom prst="rect">
            <a:avLst/>
          </a:prstGeom>
          <a:noFill/>
          <a:ln w="9525">
            <a:noFill/>
            <a:miter lim="800000"/>
            <a:headEnd/>
            <a:tailEnd/>
          </a:ln>
        </p:spPr>
      </p:pic>
      <p:grpSp>
        <p:nvGrpSpPr>
          <p:cNvPr id="9" name="Group 15"/>
          <p:cNvGrpSpPr>
            <a:grpSpLocks/>
          </p:cNvGrpSpPr>
          <p:nvPr/>
        </p:nvGrpSpPr>
        <p:grpSpPr bwMode="auto">
          <a:xfrm>
            <a:off x="479376" y="414904"/>
            <a:ext cx="2880320" cy="1065391"/>
            <a:chOff x="113" y="214"/>
            <a:chExt cx="1539" cy="568"/>
          </a:xfrm>
        </p:grpSpPr>
        <p:pic>
          <p:nvPicPr>
            <p:cNvPr id="1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 y="214"/>
              <a:ext cx="1088" cy="4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4"/>
            <p:cNvSpPr>
              <a:spLocks noChangeArrowheads="1"/>
            </p:cNvSpPr>
            <p:nvPr/>
          </p:nvSpPr>
          <p:spPr bwMode="auto">
            <a:xfrm>
              <a:off x="113" y="618"/>
              <a:ext cx="1539"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sz="1400" b="1" dirty="0">
                  <a:latin typeface="Calibri" pitchFamily="34" charset="0"/>
                </a:rPr>
                <a:t>Universidad Nacional de Misiones</a:t>
              </a:r>
            </a:p>
          </p:txBody>
        </p:sp>
      </p:grpSp>
      <p:sp>
        <p:nvSpPr>
          <p:cNvPr id="13" name="Rectangle 20"/>
          <p:cNvSpPr>
            <a:spLocks noChangeArrowheads="1"/>
          </p:cNvSpPr>
          <p:nvPr/>
        </p:nvSpPr>
        <p:spPr bwMode="auto">
          <a:xfrm>
            <a:off x="1974851" y="2687639"/>
            <a:ext cx="8340725" cy="776287"/>
          </a:xfrm>
          <a:prstGeom prst="rect">
            <a:avLst/>
          </a:prstGeom>
          <a:noFill/>
          <a:ln w="9525">
            <a:noFill/>
            <a:miter lim="800000"/>
            <a:headEnd/>
            <a:tailEnd/>
          </a:ln>
          <a:effectLst/>
        </p:spPr>
        <p:txBody>
          <a:bodyPr lIns="92075" tIns="46038" rIns="92075" bIns="46038" anchor="ctr"/>
          <a:lstStyle/>
          <a:p>
            <a:pPr algn="ctr">
              <a:defRPr/>
            </a:pPr>
            <a:r>
              <a:rPr lang="es-AR" sz="3200" i="0" dirty="0">
                <a:solidFill>
                  <a:srgbClr val="009900"/>
                </a:solidFill>
                <a:effectLst>
                  <a:outerShdw blurRad="38100" dist="38100" dir="2700000" algn="tl">
                    <a:srgbClr val="C0C0C0"/>
                  </a:outerShdw>
                </a:effectLst>
                <a:cs typeface="+mn-cs"/>
              </a:rPr>
              <a:t>SISTEMAS DE CONTROL </a:t>
            </a:r>
            <a:r>
              <a:rPr lang="es-AR" sz="3200" i="0" dirty="0" smtClean="0">
                <a:solidFill>
                  <a:srgbClr val="009900"/>
                </a:solidFill>
                <a:effectLst>
                  <a:outerShdw blurRad="38100" dist="38100" dir="2700000" algn="tl">
                    <a:srgbClr val="C0C0C0"/>
                  </a:outerShdw>
                </a:effectLst>
                <a:cs typeface="+mn-cs"/>
              </a:rPr>
              <a:t>Y AUTOMATIZACIÓN</a:t>
            </a:r>
            <a:endParaRPr lang="es-AR" sz="3200" i="0" dirty="0">
              <a:solidFill>
                <a:srgbClr val="009900"/>
              </a:solidFill>
              <a:effectLst>
                <a:outerShdw blurRad="38100" dist="38100" dir="2700000" algn="tl">
                  <a:srgbClr val="C0C0C0"/>
                </a:outerShdw>
              </a:effectLst>
              <a:cs typeface="+mn-cs"/>
            </a:endParaRPr>
          </a:p>
        </p:txBody>
      </p:sp>
      <p:sp>
        <p:nvSpPr>
          <p:cNvPr id="14" name="Rectangle 26"/>
          <p:cNvSpPr>
            <a:spLocks noChangeArrowheads="1"/>
          </p:cNvSpPr>
          <p:nvPr/>
        </p:nvSpPr>
        <p:spPr bwMode="auto">
          <a:xfrm>
            <a:off x="2185988" y="3575050"/>
            <a:ext cx="7916862" cy="107950"/>
          </a:xfrm>
          <a:prstGeom prst="rect">
            <a:avLst/>
          </a:prstGeom>
          <a:gradFill rotWithShape="0">
            <a:gsLst>
              <a:gs pos="0">
                <a:srgbClr val="FF0000"/>
              </a:gs>
              <a:gs pos="100000">
                <a:schemeClr val="accent1"/>
              </a:gs>
            </a:gsLst>
            <a:lin ang="0" scaled="1"/>
          </a:gra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p>
            <a:pPr algn="ctr">
              <a:spcBef>
                <a:spcPct val="20000"/>
              </a:spcBef>
              <a:buClr>
                <a:srgbClr val="FF0000"/>
              </a:buClr>
              <a:buSzPct val="95000"/>
              <a:buFont typeface="Wingdings" pitchFamily="2" charset="2"/>
              <a:buNone/>
            </a:pPr>
            <a:endParaRPr lang="pt-BR" i="0"/>
          </a:p>
        </p:txBody>
      </p:sp>
      <p:sp>
        <p:nvSpPr>
          <p:cNvPr id="15" name="Rectangle 27"/>
          <p:cNvSpPr>
            <a:spLocks noChangeArrowheads="1"/>
          </p:cNvSpPr>
          <p:nvPr/>
        </p:nvSpPr>
        <p:spPr bwMode="auto">
          <a:xfrm>
            <a:off x="2185988" y="2438400"/>
            <a:ext cx="7916862" cy="107950"/>
          </a:xfrm>
          <a:prstGeom prst="rect">
            <a:avLst/>
          </a:prstGeom>
          <a:gradFill rotWithShape="0">
            <a:gsLst>
              <a:gs pos="0">
                <a:schemeClr val="accent1"/>
              </a:gs>
              <a:gs pos="100000">
                <a:srgbClr val="FF0000"/>
              </a:gs>
            </a:gsLst>
            <a:lin ang="0" scaled="1"/>
          </a:gra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p>
            <a:pPr algn="ctr">
              <a:spcBef>
                <a:spcPct val="20000"/>
              </a:spcBef>
              <a:buClr>
                <a:srgbClr val="FF0000"/>
              </a:buClr>
              <a:buSzPct val="95000"/>
              <a:buFont typeface="Wingdings" pitchFamily="2" charset="2"/>
              <a:buNone/>
            </a:pPr>
            <a:endParaRPr lang="pt-BR" i="0"/>
          </a:p>
        </p:txBody>
      </p:sp>
      <p:sp>
        <p:nvSpPr>
          <p:cNvPr id="16" name="Rectangle 21"/>
          <p:cNvSpPr>
            <a:spLocks noChangeArrowheads="1"/>
          </p:cNvSpPr>
          <p:nvPr/>
        </p:nvSpPr>
        <p:spPr bwMode="auto">
          <a:xfrm>
            <a:off x="2430463" y="4079875"/>
            <a:ext cx="7427912" cy="1816100"/>
          </a:xfrm>
          <a:prstGeom prst="rect">
            <a:avLst/>
          </a:prstGeom>
          <a:noFill/>
          <a:ln w="9525">
            <a:noFill/>
            <a:miter lim="800000"/>
            <a:headEnd/>
            <a:tailEnd/>
          </a:ln>
          <a:effectLst/>
        </p:spPr>
        <p:txBody>
          <a:bodyPr/>
          <a:lstStyle/>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Profesor: Fernando Botterón</a:t>
            </a:r>
          </a:p>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Ingeniería </a:t>
            </a:r>
            <a:r>
              <a:rPr lang="es-AR" sz="2400" b="0" i="0" dirty="0" smtClean="0">
                <a:solidFill>
                  <a:srgbClr val="FF3300"/>
                </a:solidFill>
                <a:effectLst>
                  <a:outerShdw blurRad="38100" dist="38100" dir="2700000" algn="tl">
                    <a:srgbClr val="C0C0C0"/>
                  </a:outerShdw>
                </a:effectLst>
              </a:rPr>
              <a:t>en Computación</a:t>
            </a:r>
            <a:endParaRPr lang="es-AR" sz="2400" b="0" i="0" dirty="0">
              <a:solidFill>
                <a:srgbClr val="FF3300"/>
              </a:solidFill>
              <a:effectLst>
                <a:outerShdw blurRad="38100" dist="38100" dir="2700000" algn="tl">
                  <a:srgbClr val="C0C0C0"/>
                </a:outerShdw>
              </a:effectLst>
            </a:endParaRPr>
          </a:p>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Facultad de Ingeniería - </a:t>
            </a:r>
            <a:r>
              <a:rPr lang="es-AR" sz="2400" b="0" i="0" dirty="0" err="1">
                <a:solidFill>
                  <a:srgbClr val="FF3300"/>
                </a:solidFill>
                <a:effectLst>
                  <a:outerShdw blurRad="38100" dist="38100" dir="2700000" algn="tl">
                    <a:srgbClr val="C0C0C0"/>
                  </a:outerShdw>
                </a:effectLst>
              </a:rPr>
              <a:t>U.Na.M</a:t>
            </a:r>
            <a:endParaRPr lang="es-AR" sz="2400" b="0" i="0" dirty="0">
              <a:solidFill>
                <a:srgbClr val="FF3300"/>
              </a:solidFill>
              <a:effectLst>
                <a:outerShdw blurRad="38100" dist="38100" dir="2700000" algn="tl">
                  <a:srgbClr val="C0C0C0"/>
                </a:outerShdw>
              </a:effectLst>
            </a:endParaRPr>
          </a:p>
          <a:p>
            <a:pPr marL="342900" indent="-342900" algn="ctr">
              <a:spcBef>
                <a:spcPct val="20000"/>
              </a:spcBef>
              <a:buClr>
                <a:schemeClr val="tx1"/>
              </a:buClr>
              <a:buSzPct val="95000"/>
              <a:defRPr/>
            </a:pPr>
            <a:endParaRPr lang="es-AR" sz="2400"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nvPr>
        </p:nvGraphicFramePr>
        <p:xfrm>
          <a:off x="3431201" y="5721852"/>
          <a:ext cx="1838325" cy="793750"/>
        </p:xfrm>
        <a:graphic>
          <a:graphicData uri="http://schemas.openxmlformats.org/presentationml/2006/ole">
            <mc:AlternateContent xmlns:mc="http://schemas.openxmlformats.org/markup-compatibility/2006">
              <mc:Choice xmlns:v="urn:schemas-microsoft-com:vml" Requires="v">
                <p:oleObj spid="_x0000_s319542" name="Equation" r:id="rId5" imgW="1091880" imgH="469800" progId="">
                  <p:embed/>
                </p:oleObj>
              </mc:Choice>
              <mc:Fallback>
                <p:oleObj name="Equation" r:id="rId5" imgW="1091880" imgH="469800" progId="">
                  <p:embed/>
                  <p:pic>
                    <p:nvPicPr>
                      <p:cNvPr id="4" name="3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1201" y="5721852"/>
                        <a:ext cx="1838325"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9"/>
          <p:cNvSpPr txBox="1">
            <a:spLocks noChangeArrowheads="1"/>
          </p:cNvSpPr>
          <p:nvPr/>
        </p:nvSpPr>
        <p:spPr bwMode="auto">
          <a:xfrm>
            <a:off x="4086189" y="4791577"/>
            <a:ext cx="22403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s-AR" sz="2000" dirty="0">
                <a:solidFill>
                  <a:srgbClr val="0000FF"/>
                </a:solidFill>
                <a:effectLst>
                  <a:outerShdw blurRad="38100" dist="38100" dir="2700000" algn="tl">
                    <a:srgbClr val="C0C0C0"/>
                  </a:outerShdw>
                </a:effectLst>
                <a:latin typeface="Californian FB" pitchFamily="18" charset="0"/>
              </a:rPr>
              <a:t>Impulso Unitario</a:t>
            </a:r>
            <a:endParaRPr lang="es-AR" sz="2000" b="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522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8188" y="3524145"/>
            <a:ext cx="1242083"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16636" y="1456450"/>
            <a:ext cx="7404310" cy="195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abajo"/>
          <p:cNvSpPr/>
          <p:nvPr/>
        </p:nvSpPr>
        <p:spPr bwMode="auto">
          <a:xfrm rot="10800000">
            <a:off x="4614673" y="2118558"/>
            <a:ext cx="296270" cy="1624869"/>
          </a:xfrm>
          <a:prstGeom prst="down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19" name="18 Flecha abajo"/>
          <p:cNvSpPr/>
          <p:nvPr/>
        </p:nvSpPr>
        <p:spPr bwMode="auto">
          <a:xfrm rot="10800000">
            <a:off x="7832135" y="2889422"/>
            <a:ext cx="296270" cy="812435"/>
          </a:xfrm>
          <a:prstGeom prst="down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pic>
        <p:nvPicPr>
          <p:cNvPr id="522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59228" y="3472275"/>
            <a:ext cx="1242083"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9"/>
          <p:cNvSpPr txBox="1">
            <a:spLocks noChangeArrowheads="1"/>
          </p:cNvSpPr>
          <p:nvPr/>
        </p:nvSpPr>
        <p:spPr bwMode="auto">
          <a:xfrm>
            <a:off x="6914598" y="4785429"/>
            <a:ext cx="29299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s-AR" sz="2000" dirty="0">
                <a:solidFill>
                  <a:srgbClr val="0000FF"/>
                </a:solidFill>
                <a:effectLst>
                  <a:outerShdw blurRad="38100" dist="38100" dir="2700000" algn="tl">
                    <a:srgbClr val="C0C0C0"/>
                  </a:outerShdw>
                </a:effectLst>
                <a:latin typeface="Californian FB" pitchFamily="18" charset="0"/>
              </a:rPr>
              <a:t>Respuesta del ZOH</a:t>
            </a:r>
            <a:endParaRPr lang="es-AR" sz="2000" b="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52235"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0959" y="5721852"/>
            <a:ext cx="2239387" cy="71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9"/>
          <p:cNvSpPr txBox="1">
            <a:spLocks noChangeArrowheads="1"/>
          </p:cNvSpPr>
          <p:nvPr/>
        </p:nvSpPr>
        <p:spPr bwMode="auto">
          <a:xfrm>
            <a:off x="168739" y="909892"/>
            <a:ext cx="11789203" cy="461665"/>
          </a:xfrm>
          <a:prstGeom prst="rect">
            <a:avLst/>
          </a:prstGeom>
          <a:solidFill>
            <a:srgbClr val="FFC000"/>
          </a:solidFill>
          <a:ln>
            <a:noFill/>
          </a:ln>
          <a:effectLst/>
          <a:extLst/>
        </p:spPr>
        <p:txBody>
          <a:bodyPr wrap="square">
            <a:spAutoFit/>
          </a:bodyPr>
          <a:lstStyle/>
          <a:p>
            <a:pPr algn="l">
              <a:spcBef>
                <a:spcPct val="50000"/>
              </a:spcBef>
              <a:defRPr/>
            </a:pPr>
            <a:r>
              <a:rPr lang="es-AR" sz="2400" dirty="0" smtClean="0">
                <a:solidFill>
                  <a:srgbClr val="0000FF"/>
                </a:solidFill>
                <a:effectLst>
                  <a:outerShdw blurRad="38100" dist="38100" dir="2700000" algn="tl">
                    <a:srgbClr val="C0C0C0"/>
                  </a:outerShdw>
                </a:effectLst>
                <a:latin typeface="Book Antiqua" panose="02040602050305030304" pitchFamily="18" charset="0"/>
              </a:rPr>
              <a:t>Esquema eléctrico  simplificado de un Muestreador/Retenedor de </a:t>
            </a:r>
            <a:r>
              <a:rPr lang="es-AR" sz="2400" dirty="0">
                <a:solidFill>
                  <a:srgbClr val="0000FF"/>
                </a:solidFill>
                <a:effectLst>
                  <a:outerShdw blurRad="38100" dist="38100" dir="2700000" algn="tl">
                    <a:srgbClr val="C0C0C0"/>
                  </a:outerShdw>
                </a:effectLst>
                <a:latin typeface="Book Antiqua" panose="02040602050305030304" pitchFamily="18" charset="0"/>
              </a:rPr>
              <a:t>Orden </a:t>
            </a:r>
            <a:r>
              <a:rPr lang="es-AR" sz="2400" dirty="0" smtClean="0">
                <a:solidFill>
                  <a:srgbClr val="0000FF"/>
                </a:solidFill>
                <a:effectLst>
                  <a:outerShdw blurRad="38100" dist="38100" dir="2700000" algn="tl">
                    <a:srgbClr val="C0C0C0"/>
                  </a:outerShdw>
                </a:effectLst>
                <a:latin typeface="Book Antiqua" panose="02040602050305030304" pitchFamily="18" charset="0"/>
              </a:rPr>
              <a:t>Cero (ZOH)</a:t>
            </a:r>
            <a:endParaRPr lang="es-AR" sz="2400" dirty="0">
              <a:solidFill>
                <a:srgbClr val="0000FF"/>
              </a:solidFill>
              <a:effectLst>
                <a:outerShdw blurRad="38100" dist="38100" dir="2700000" algn="tl">
                  <a:srgbClr val="C0C0C0"/>
                </a:outerShdw>
              </a:effectLst>
              <a:latin typeface="Book Antiqua" panose="02040602050305030304" pitchFamily="18" charset="0"/>
            </a:endParaRPr>
          </a:p>
        </p:txBody>
      </p:sp>
      <p:graphicFrame>
        <p:nvGraphicFramePr>
          <p:cNvPr id="18" name="1 Objeto"/>
          <p:cNvGraphicFramePr>
            <a:graphicFrameLocks noChangeAspect="1"/>
          </p:cNvGraphicFramePr>
          <p:nvPr>
            <p:extLst>
              <p:ext uri="{D42A27DB-BD31-4B8C-83A1-F6EECF244321}">
                <p14:modId xmlns:p14="http://schemas.microsoft.com/office/powerpoint/2010/main" val="354579944"/>
              </p:ext>
            </p:extLst>
          </p:nvPr>
        </p:nvGraphicFramePr>
        <p:xfrm>
          <a:off x="8803333" y="2358693"/>
          <a:ext cx="3170028" cy="572300"/>
        </p:xfrm>
        <a:graphic>
          <a:graphicData uri="http://schemas.openxmlformats.org/presentationml/2006/ole">
            <mc:AlternateContent xmlns:mc="http://schemas.openxmlformats.org/markup-compatibility/2006">
              <mc:Choice xmlns:v="urn:schemas-microsoft-com:vml" Requires="v">
                <p:oleObj spid="_x0000_s319543" name="Equation" r:id="rId11" imgW="1269720" imgH="228600" progId="">
                  <p:embed/>
                </p:oleObj>
              </mc:Choice>
              <mc:Fallback>
                <p:oleObj name="Equation" r:id="rId11" imgW="1269720" imgH="228600" progId="">
                  <p:embed/>
                  <p:pic>
                    <p:nvPicPr>
                      <p:cNvPr id="18" name="1 Objet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03333" y="2358693"/>
                        <a:ext cx="3170028" cy="572300"/>
                      </a:xfrm>
                      <a:prstGeom prst="rect">
                        <a:avLst/>
                      </a:prstGeom>
                      <a:noFill/>
                      <a:ln w="22225" cmpd="thickThin">
                        <a:solidFill>
                          <a:srgbClr val="FF0000"/>
                        </a:solidFill>
                        <a:miter lim="800000"/>
                        <a:headEnd/>
                        <a:tailEnd/>
                      </a:ln>
                      <a:extLst/>
                    </p:spPr>
                  </p:pic>
                </p:oleObj>
              </mc:Fallback>
            </mc:AlternateContent>
          </a:graphicData>
        </a:graphic>
      </p:graphicFrame>
      <p:sp>
        <p:nvSpPr>
          <p:cNvPr id="20" name="13 Flecha derecha"/>
          <p:cNvSpPr/>
          <p:nvPr/>
        </p:nvSpPr>
        <p:spPr bwMode="auto">
          <a:xfrm>
            <a:off x="5530381" y="5845176"/>
            <a:ext cx="93749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22" name="Text Box 9"/>
          <p:cNvSpPr txBox="1">
            <a:spLocks noChangeArrowheads="1"/>
          </p:cNvSpPr>
          <p:nvPr/>
        </p:nvSpPr>
        <p:spPr bwMode="auto">
          <a:xfrm>
            <a:off x="6728730" y="5734673"/>
            <a:ext cx="5229212" cy="830997"/>
          </a:xfrm>
          <a:prstGeom prst="rect">
            <a:avLst/>
          </a:prstGeom>
          <a:solidFill>
            <a:srgbClr val="FFC000"/>
          </a:solidFill>
          <a:ln>
            <a:noFill/>
          </a:ln>
          <a:effectLst/>
          <a:extLst/>
        </p:spPr>
        <p:txBody>
          <a:bodyPr wrap="square">
            <a:spAutoFit/>
          </a:bodyPr>
          <a:lstStyle/>
          <a:p>
            <a:pPr algn="l">
              <a:spcBef>
                <a:spcPct val="50000"/>
              </a:spcBef>
              <a:defRPr/>
            </a:pPr>
            <a:r>
              <a:rPr lang="es-AR" sz="2400" dirty="0" smtClean="0">
                <a:solidFill>
                  <a:srgbClr val="0000FF"/>
                </a:solidFill>
                <a:effectLst>
                  <a:outerShdw blurRad="38100" dist="38100" dir="2700000" algn="tl">
                    <a:srgbClr val="C0C0C0"/>
                  </a:outerShdw>
                </a:effectLst>
                <a:latin typeface="Californian FB" pitchFamily="18" charset="0"/>
              </a:rPr>
              <a:t>Efecto de la acción integral del capacitor de retención.</a:t>
            </a:r>
            <a:endParaRPr lang="es-AR" sz="2400" dirty="0">
              <a:solidFill>
                <a:srgbClr val="0000FF"/>
              </a:solidFill>
              <a:effectLst>
                <a:outerShdw blurRad="38100" dist="38100" dir="2700000" algn="tl">
                  <a:srgbClr val="C0C0C0"/>
                </a:outerShdw>
              </a:effectLst>
              <a:latin typeface="Californian FB" pitchFamily="18" charset="0"/>
            </a:endParaRPr>
          </a:p>
        </p:txBody>
      </p:sp>
      <p:sp>
        <p:nvSpPr>
          <p:cNvPr id="16" name="AutoShape 2"/>
          <p:cNvSpPr>
            <a:spLocks noChangeArrowheads="1"/>
          </p:cNvSpPr>
          <p:nvPr/>
        </p:nvSpPr>
        <p:spPr bwMode="auto">
          <a:xfrm>
            <a:off x="3791744" y="240038"/>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Tree>
    <p:custDataLst>
      <p:tags r:id="rId2"/>
    </p:custDataLst>
    <p:extLst>
      <p:ext uri="{BB962C8B-B14F-4D97-AF65-F5344CB8AC3E}">
        <p14:creationId xmlns:p14="http://schemas.microsoft.com/office/powerpoint/2010/main" val="172282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upo 1"/>
          <p:cNvGrpSpPr/>
          <p:nvPr/>
        </p:nvGrpSpPr>
        <p:grpSpPr>
          <a:xfrm>
            <a:off x="168474" y="1679390"/>
            <a:ext cx="11832182" cy="1550159"/>
            <a:chOff x="145556" y="1679390"/>
            <a:chExt cx="11832182" cy="1550159"/>
          </a:xfrm>
        </p:grpSpPr>
        <p:pic>
          <p:nvPicPr>
            <p:cNvPr id="542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556" y="1721062"/>
              <a:ext cx="5875004" cy="15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3863" y="1679390"/>
              <a:ext cx="5983875" cy="155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 Box 9"/>
          <p:cNvSpPr txBox="1">
            <a:spLocks noChangeArrowheads="1"/>
          </p:cNvSpPr>
          <p:nvPr/>
        </p:nvSpPr>
        <p:spPr bwMode="auto">
          <a:xfrm>
            <a:off x="281352" y="939544"/>
            <a:ext cx="11768810" cy="446276"/>
          </a:xfrm>
          <a:prstGeom prst="rect">
            <a:avLst/>
          </a:prstGeom>
          <a:solidFill>
            <a:srgbClr val="FFC000"/>
          </a:solidFill>
          <a:ln>
            <a:noFill/>
          </a:ln>
          <a:effectLst/>
          <a:extLst/>
        </p:spPr>
        <p:txBody>
          <a:bodyPr wrap="square">
            <a:spAutoFit/>
          </a:bodyPr>
          <a:lstStyle/>
          <a:p>
            <a:pPr algn="l">
              <a:spcBef>
                <a:spcPct val="50000"/>
              </a:spcBef>
              <a:defRPr/>
            </a:pPr>
            <a:r>
              <a:rPr lang="es-AR" sz="2300" dirty="0" smtClean="0">
                <a:solidFill>
                  <a:srgbClr val="0000FF"/>
                </a:solidFill>
                <a:effectLst>
                  <a:outerShdw blurRad="38100" dist="38100" dir="2700000" algn="tl">
                    <a:srgbClr val="C0C0C0"/>
                  </a:outerShdw>
                </a:effectLst>
                <a:latin typeface="Book Antiqua" panose="02040602050305030304" pitchFamily="18" charset="0"/>
              </a:rPr>
              <a:t>Formas de onda de entrada y salida de un Muestreador/Retenedor de </a:t>
            </a:r>
            <a:r>
              <a:rPr lang="es-AR" sz="2300" dirty="0">
                <a:solidFill>
                  <a:srgbClr val="0000FF"/>
                </a:solidFill>
                <a:effectLst>
                  <a:outerShdw blurRad="38100" dist="38100" dir="2700000" algn="tl">
                    <a:srgbClr val="C0C0C0"/>
                  </a:outerShdw>
                </a:effectLst>
                <a:latin typeface="Book Antiqua" panose="02040602050305030304" pitchFamily="18" charset="0"/>
              </a:rPr>
              <a:t>Orden </a:t>
            </a:r>
            <a:r>
              <a:rPr lang="es-AR" sz="2300" dirty="0" smtClean="0">
                <a:solidFill>
                  <a:srgbClr val="0000FF"/>
                </a:solidFill>
                <a:effectLst>
                  <a:outerShdw blurRad="38100" dist="38100" dir="2700000" algn="tl">
                    <a:srgbClr val="C0C0C0"/>
                  </a:outerShdw>
                </a:effectLst>
                <a:latin typeface="Book Antiqua" panose="02040602050305030304" pitchFamily="18" charset="0"/>
              </a:rPr>
              <a:t>Cero Ideal</a:t>
            </a:r>
            <a:endParaRPr lang="es-AR" sz="2300" dirty="0">
              <a:solidFill>
                <a:srgbClr val="0000FF"/>
              </a:solidFill>
              <a:effectLst>
                <a:outerShdw blurRad="38100" dist="38100" dir="2700000" algn="tl">
                  <a:srgbClr val="C0C0C0"/>
                </a:outerShdw>
              </a:effectLst>
              <a:latin typeface="Book Antiqua" panose="02040602050305030304" pitchFamily="18" charset="0"/>
            </a:endParaRPr>
          </a:p>
        </p:txBody>
      </p:sp>
      <p:graphicFrame>
        <p:nvGraphicFramePr>
          <p:cNvPr id="9" name="2 Objeto"/>
          <p:cNvGraphicFramePr>
            <a:graphicFrameLocks noChangeAspect="1"/>
          </p:cNvGraphicFramePr>
          <p:nvPr>
            <p:extLst>
              <p:ext uri="{D42A27DB-BD31-4B8C-83A1-F6EECF244321}">
                <p14:modId xmlns:p14="http://schemas.microsoft.com/office/powerpoint/2010/main" val="286588612"/>
              </p:ext>
            </p:extLst>
          </p:nvPr>
        </p:nvGraphicFramePr>
        <p:xfrm>
          <a:off x="669862" y="4941168"/>
          <a:ext cx="11114770" cy="1376600"/>
        </p:xfrm>
        <a:graphic>
          <a:graphicData uri="http://schemas.openxmlformats.org/presentationml/2006/ole">
            <mc:AlternateContent xmlns:mc="http://schemas.openxmlformats.org/markup-compatibility/2006">
              <mc:Choice xmlns:v="urn:schemas-microsoft-com:vml" Requires="v">
                <p:oleObj spid="_x0000_s320540" name="Equation" r:id="rId7" imgW="5346360" imgH="660240" progId="">
                  <p:embed/>
                </p:oleObj>
              </mc:Choice>
              <mc:Fallback>
                <p:oleObj name="Equation" r:id="rId7" imgW="5346360" imgH="660240" progId="">
                  <p:embed/>
                  <p:pic>
                    <p:nvPicPr>
                      <p:cNvPr id="9" name="2 Obje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862" y="4941168"/>
                        <a:ext cx="11114770" cy="1376600"/>
                      </a:xfrm>
                      <a:prstGeom prst="rect">
                        <a:avLst/>
                      </a:prstGeom>
                      <a:solidFill>
                        <a:schemeClr val="accent6">
                          <a:lumMod val="20000"/>
                          <a:lumOff val="80000"/>
                        </a:schemeClr>
                      </a:solidFill>
                      <a:ln>
                        <a:noFill/>
                      </a:ln>
                      <a:extLst/>
                    </p:spPr>
                  </p:pic>
                </p:oleObj>
              </mc:Fallback>
            </mc:AlternateContent>
          </a:graphicData>
        </a:graphic>
      </p:graphicFrame>
      <p:sp>
        <p:nvSpPr>
          <p:cNvPr id="10" name="Text Box 9"/>
          <p:cNvSpPr txBox="1">
            <a:spLocks noChangeArrowheads="1"/>
          </p:cNvSpPr>
          <p:nvPr/>
        </p:nvSpPr>
        <p:spPr bwMode="auto">
          <a:xfrm>
            <a:off x="281352" y="4277624"/>
            <a:ext cx="1131320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300" b="1" dirty="0" smtClean="0">
                <a:solidFill>
                  <a:srgbClr val="009900"/>
                </a:solidFill>
                <a:latin typeface="Book Antiqua" pitchFamily="18" charset="0"/>
                <a:cs typeface="Times New Roman" pitchFamily="18" charset="0"/>
              </a:rPr>
              <a:t>Se observa que la señal </a:t>
            </a:r>
            <a:r>
              <a:rPr lang="es-AR" sz="2300" b="1" i="1" dirty="0" smtClean="0">
                <a:solidFill>
                  <a:srgbClr val="009900"/>
                </a:solidFill>
                <a:latin typeface="Times New Roman" panose="02020603050405020304" pitchFamily="18" charset="0"/>
                <a:cs typeface="Times New Roman" panose="02020603050405020304" pitchFamily="18" charset="0"/>
              </a:rPr>
              <a:t>h</a:t>
            </a:r>
            <a:r>
              <a:rPr lang="es-AR" sz="2300" b="1" dirty="0" smtClean="0">
                <a:solidFill>
                  <a:srgbClr val="009900"/>
                </a:solidFill>
                <a:latin typeface="Times New Roman" panose="02020603050405020304" pitchFamily="18" charset="0"/>
                <a:cs typeface="Times New Roman" panose="02020603050405020304" pitchFamily="18" charset="0"/>
              </a:rPr>
              <a:t>(</a:t>
            </a:r>
            <a:r>
              <a:rPr lang="es-AR" sz="2300" b="1" i="1" dirty="0" smtClean="0">
                <a:solidFill>
                  <a:srgbClr val="009900"/>
                </a:solidFill>
                <a:latin typeface="Times New Roman" panose="02020603050405020304" pitchFamily="18" charset="0"/>
                <a:cs typeface="Times New Roman" panose="02020603050405020304" pitchFamily="18" charset="0"/>
              </a:rPr>
              <a:t>t</a:t>
            </a:r>
            <a:r>
              <a:rPr lang="es-AR" sz="2300" b="1" dirty="0" smtClean="0">
                <a:solidFill>
                  <a:srgbClr val="009900"/>
                </a:solidFill>
                <a:latin typeface="Times New Roman" panose="02020603050405020304" pitchFamily="18" charset="0"/>
                <a:cs typeface="Times New Roman" panose="02020603050405020304" pitchFamily="18" charset="0"/>
              </a:rPr>
              <a:t>) </a:t>
            </a:r>
            <a:r>
              <a:rPr lang="es-AR" sz="2300" b="1" dirty="0" smtClean="0">
                <a:solidFill>
                  <a:srgbClr val="009900"/>
                </a:solidFill>
                <a:latin typeface="Book Antiqua" pitchFamily="18" charset="0"/>
                <a:cs typeface="Times New Roman" pitchFamily="18" charset="0"/>
              </a:rPr>
              <a:t>se relaciona con la señal </a:t>
            </a:r>
            <a:r>
              <a:rPr lang="es-AR" sz="2300" b="1" i="1" dirty="0" smtClean="0">
                <a:solidFill>
                  <a:srgbClr val="009900"/>
                </a:solidFill>
                <a:latin typeface="Times New Roman" panose="02020603050405020304" pitchFamily="18" charset="0"/>
                <a:cs typeface="Times New Roman" panose="02020603050405020304" pitchFamily="18" charset="0"/>
              </a:rPr>
              <a:t>f</a:t>
            </a:r>
            <a:r>
              <a:rPr lang="es-AR" sz="2300" b="1" dirty="0" smtClean="0">
                <a:solidFill>
                  <a:srgbClr val="009900"/>
                </a:solidFill>
                <a:latin typeface="Times New Roman" panose="02020603050405020304" pitchFamily="18" charset="0"/>
                <a:cs typeface="Times New Roman" panose="02020603050405020304" pitchFamily="18" charset="0"/>
              </a:rPr>
              <a:t>(</a:t>
            </a:r>
            <a:r>
              <a:rPr lang="es-AR" sz="2300" b="1" i="1" dirty="0" smtClean="0">
                <a:solidFill>
                  <a:srgbClr val="009900"/>
                </a:solidFill>
                <a:latin typeface="Times New Roman" panose="02020603050405020304" pitchFamily="18" charset="0"/>
                <a:cs typeface="Times New Roman" panose="02020603050405020304" pitchFamily="18" charset="0"/>
              </a:rPr>
              <a:t>t</a:t>
            </a:r>
            <a:r>
              <a:rPr lang="es-AR" sz="2300" b="1" dirty="0" smtClean="0">
                <a:solidFill>
                  <a:srgbClr val="009900"/>
                </a:solidFill>
                <a:latin typeface="Times New Roman" panose="02020603050405020304" pitchFamily="18" charset="0"/>
                <a:cs typeface="Times New Roman" panose="02020603050405020304" pitchFamily="18" charset="0"/>
              </a:rPr>
              <a:t>)</a:t>
            </a:r>
            <a:r>
              <a:rPr lang="es-AR" sz="2300" b="1" dirty="0" smtClean="0">
                <a:solidFill>
                  <a:srgbClr val="009900"/>
                </a:solidFill>
                <a:latin typeface="Book Antiqua" pitchFamily="18" charset="0"/>
                <a:cs typeface="Times New Roman" pitchFamily="18" charset="0"/>
              </a:rPr>
              <a:t> de la siguiente forma:</a:t>
            </a:r>
            <a:endParaRPr lang="es-AR" sz="2300" b="1" dirty="0">
              <a:solidFill>
                <a:srgbClr val="009900"/>
              </a:solidFill>
              <a:latin typeface="Book Antiqua" pitchFamily="18" charset="0"/>
              <a:cs typeface="Times New Roman" pitchFamily="18" charset="0"/>
            </a:endParaRPr>
          </a:p>
        </p:txBody>
      </p:sp>
      <p:sp>
        <p:nvSpPr>
          <p:cNvPr id="11" name="Text Box 9"/>
          <p:cNvSpPr txBox="1">
            <a:spLocks noChangeArrowheads="1"/>
          </p:cNvSpPr>
          <p:nvPr/>
        </p:nvSpPr>
        <p:spPr bwMode="auto">
          <a:xfrm>
            <a:off x="847529" y="3522754"/>
            <a:ext cx="10636456" cy="461665"/>
          </a:xfrm>
          <a:prstGeom prst="rect">
            <a:avLst/>
          </a:prstGeom>
          <a:solidFill>
            <a:srgbClr val="FFC000"/>
          </a:solidFill>
          <a:ln>
            <a:noFill/>
          </a:ln>
          <a:effectLst/>
          <a:extLst/>
        </p:spPr>
        <p:txBody>
          <a:bodyPr wrap="square">
            <a:spAutoFit/>
          </a:bodyPr>
          <a:lstStyle/>
          <a:p>
            <a:pPr>
              <a:spcBef>
                <a:spcPct val="50000"/>
              </a:spcBef>
              <a:defRPr/>
            </a:pPr>
            <a:r>
              <a:rPr lang="es-AR" sz="2400" dirty="0" smtClean="0">
                <a:solidFill>
                  <a:srgbClr val="0000FF"/>
                </a:solidFill>
                <a:effectLst>
                  <a:outerShdw blurRad="38100" dist="38100" dir="2700000" algn="tl">
                    <a:srgbClr val="C0C0C0"/>
                  </a:outerShdw>
                </a:effectLst>
                <a:latin typeface="Book Antiqua" panose="02040602050305030304" pitchFamily="18" charset="0"/>
              </a:rPr>
              <a:t>A mayor frecuencia de muestreo (menor </a:t>
            </a:r>
            <a:r>
              <a:rPr lang="es-AR" sz="2400" i="1" dirty="0" smtClean="0">
                <a:solidFill>
                  <a:srgbClr val="0000FF"/>
                </a:solidFill>
                <a:effectLst>
                  <a:outerShdw blurRad="38100" dist="38100" dir="2700000" algn="tl">
                    <a:srgbClr val="C0C0C0"/>
                  </a:outerShdw>
                </a:effectLst>
                <a:latin typeface="Book Antiqua" panose="02040602050305030304" pitchFamily="18" charset="0"/>
              </a:rPr>
              <a:t>T</a:t>
            </a:r>
            <a:r>
              <a:rPr lang="es-AR" sz="2400" dirty="0" smtClean="0">
                <a:solidFill>
                  <a:srgbClr val="0000FF"/>
                </a:solidFill>
                <a:effectLst>
                  <a:outerShdw blurRad="38100" dist="38100" dir="2700000" algn="tl">
                    <a:srgbClr val="C0C0C0"/>
                  </a:outerShdw>
                </a:effectLst>
                <a:latin typeface="Book Antiqua" panose="02040602050305030304" pitchFamily="18" charset="0"/>
              </a:rPr>
              <a:t>) mejor será la aproximación a </a:t>
            </a:r>
            <a:r>
              <a:rPr lang="es-AR" sz="2400" b="0" i="1" dirty="0" smtClean="0">
                <a:solidFill>
                  <a:srgbClr val="0000FF"/>
                </a:solidFill>
                <a:effectLst>
                  <a:outerShdw blurRad="38100" dist="38100" dir="2700000" algn="tl">
                    <a:srgbClr val="C0C0C0"/>
                  </a:outerShdw>
                </a:effectLst>
                <a:latin typeface="Book Antiqua" panose="02040602050305030304" pitchFamily="18" charset="0"/>
                <a:cs typeface="Times New Roman" panose="02020603050405020304" pitchFamily="18" charset="0"/>
              </a:rPr>
              <a:t>f</a:t>
            </a:r>
            <a:r>
              <a:rPr lang="es-AR" sz="2400" b="0" dirty="0" smtClean="0">
                <a:solidFill>
                  <a:srgbClr val="0000FF"/>
                </a:solidFill>
                <a:effectLst>
                  <a:outerShdw blurRad="38100" dist="38100" dir="2700000" algn="tl">
                    <a:srgbClr val="C0C0C0"/>
                  </a:outerShdw>
                </a:effectLst>
                <a:latin typeface="Book Antiqua" panose="02040602050305030304" pitchFamily="18" charset="0"/>
                <a:cs typeface="Times New Roman" panose="02020603050405020304" pitchFamily="18" charset="0"/>
              </a:rPr>
              <a:t>(</a:t>
            </a:r>
            <a:r>
              <a:rPr lang="es-AR" sz="2400" b="0" i="1" dirty="0" smtClean="0">
                <a:solidFill>
                  <a:srgbClr val="0000FF"/>
                </a:solidFill>
                <a:effectLst>
                  <a:outerShdw blurRad="38100" dist="38100" dir="2700000" algn="tl">
                    <a:srgbClr val="C0C0C0"/>
                  </a:outerShdw>
                </a:effectLst>
                <a:latin typeface="Book Antiqua" panose="02040602050305030304" pitchFamily="18" charset="0"/>
                <a:cs typeface="Times New Roman" panose="02020603050405020304" pitchFamily="18" charset="0"/>
              </a:rPr>
              <a:t>t</a:t>
            </a:r>
            <a:r>
              <a:rPr lang="es-AR" sz="2400" b="0" dirty="0" smtClean="0">
                <a:solidFill>
                  <a:srgbClr val="0000FF"/>
                </a:solidFill>
                <a:effectLst>
                  <a:outerShdw blurRad="38100" dist="38100" dir="2700000" algn="tl">
                    <a:srgbClr val="C0C0C0"/>
                  </a:outerShdw>
                </a:effectLst>
                <a:latin typeface="Book Antiqua" panose="02040602050305030304" pitchFamily="18" charset="0"/>
                <a:cs typeface="Times New Roman" panose="02020603050405020304" pitchFamily="18" charset="0"/>
              </a:rPr>
              <a:t>)</a:t>
            </a:r>
            <a:r>
              <a:rPr lang="es-AR" sz="2400" dirty="0" smtClean="0">
                <a:solidFill>
                  <a:srgbClr val="0000FF"/>
                </a:solidFill>
                <a:effectLst>
                  <a:outerShdw blurRad="38100" dist="38100" dir="2700000" algn="tl">
                    <a:srgbClr val="C0C0C0"/>
                  </a:outerShdw>
                </a:effectLst>
                <a:latin typeface="Book Antiqua" panose="02040602050305030304" pitchFamily="18" charset="0"/>
              </a:rPr>
              <a:t>.</a:t>
            </a:r>
            <a:endParaRPr lang="es-AR" sz="2400" dirty="0">
              <a:solidFill>
                <a:srgbClr val="0000FF"/>
              </a:solidFill>
              <a:effectLst>
                <a:outerShdw blurRad="38100" dist="38100" dir="2700000" algn="tl">
                  <a:srgbClr val="C0C0C0"/>
                </a:outerShdw>
              </a:effectLst>
              <a:latin typeface="Book Antiqua" panose="02040602050305030304" pitchFamily="18" charset="0"/>
            </a:endParaRPr>
          </a:p>
        </p:txBody>
      </p:sp>
      <p:sp>
        <p:nvSpPr>
          <p:cNvPr id="12" name="AutoShape 2"/>
          <p:cNvSpPr>
            <a:spLocks noChangeArrowheads="1"/>
          </p:cNvSpPr>
          <p:nvPr/>
        </p:nvSpPr>
        <p:spPr bwMode="auto">
          <a:xfrm>
            <a:off x="3791744" y="240038"/>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Tree>
    <p:custDataLst>
      <p:tags r:id="rId2"/>
    </p:custDataLst>
    <p:extLst>
      <p:ext uri="{BB962C8B-B14F-4D97-AF65-F5344CB8AC3E}">
        <p14:creationId xmlns:p14="http://schemas.microsoft.com/office/powerpoint/2010/main" val="284847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 Box 9"/>
          <p:cNvSpPr txBox="1">
            <a:spLocks noChangeArrowheads="1"/>
          </p:cNvSpPr>
          <p:nvPr/>
        </p:nvSpPr>
        <p:spPr bwMode="auto">
          <a:xfrm>
            <a:off x="262940" y="870674"/>
            <a:ext cx="98655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400" b="1" dirty="0">
                <a:solidFill>
                  <a:srgbClr val="0000FF"/>
                </a:solidFill>
                <a:latin typeface="Book Antiqua" panose="02040602050305030304" pitchFamily="18" charset="0"/>
              </a:rPr>
              <a:t>Función de Transferencia </a:t>
            </a:r>
            <a:r>
              <a:rPr lang="es-AR" sz="2400" b="1" dirty="0" smtClean="0">
                <a:solidFill>
                  <a:srgbClr val="0000FF"/>
                </a:solidFill>
                <a:latin typeface="Book Antiqua" panose="02040602050305030304" pitchFamily="18" charset="0"/>
              </a:rPr>
              <a:t>del Retenedor </a:t>
            </a:r>
            <a:r>
              <a:rPr lang="es-AR" sz="2400" b="1" dirty="0">
                <a:solidFill>
                  <a:srgbClr val="0000FF"/>
                </a:solidFill>
                <a:latin typeface="Book Antiqua" panose="02040602050305030304" pitchFamily="18" charset="0"/>
              </a:rPr>
              <a:t>de Orden Cero (ZOH)</a:t>
            </a:r>
          </a:p>
        </p:txBody>
      </p:sp>
      <p:graphicFrame>
        <p:nvGraphicFramePr>
          <p:cNvPr id="14" name="2 Objeto"/>
          <p:cNvGraphicFramePr>
            <a:graphicFrameLocks noChangeAspect="1"/>
          </p:cNvGraphicFramePr>
          <p:nvPr>
            <p:extLst/>
          </p:nvPr>
        </p:nvGraphicFramePr>
        <p:xfrm>
          <a:off x="2889608" y="1694404"/>
          <a:ext cx="5967287" cy="1040036"/>
        </p:xfrm>
        <a:graphic>
          <a:graphicData uri="http://schemas.openxmlformats.org/presentationml/2006/ole">
            <mc:AlternateContent xmlns:mc="http://schemas.openxmlformats.org/markup-compatibility/2006">
              <mc:Choice xmlns:v="urn:schemas-microsoft-com:vml" Requires="v">
                <p:oleObj spid="_x0000_s321673" name="Equation" r:id="rId5" imgW="2781000" imgH="482400" progId="">
                  <p:embed/>
                </p:oleObj>
              </mc:Choice>
              <mc:Fallback>
                <p:oleObj name="Equation" r:id="rId5" imgW="2781000" imgH="482400" progId="">
                  <p:embed/>
                  <p:pic>
                    <p:nvPicPr>
                      <p:cNvPr id="14" name="2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9608" y="1694404"/>
                        <a:ext cx="5967287" cy="1040036"/>
                      </a:xfrm>
                      <a:prstGeom prst="rect">
                        <a:avLst/>
                      </a:prstGeom>
                      <a:noFill/>
                      <a:ln>
                        <a:noFill/>
                      </a:ln>
                      <a:extLst/>
                    </p:spPr>
                  </p:pic>
                </p:oleObj>
              </mc:Fallback>
            </mc:AlternateContent>
          </a:graphicData>
        </a:graphic>
      </p:graphicFrame>
      <p:graphicFrame>
        <p:nvGraphicFramePr>
          <p:cNvPr id="16" name="1 Objeto"/>
          <p:cNvGraphicFramePr>
            <a:graphicFrameLocks noChangeAspect="1"/>
          </p:cNvGraphicFramePr>
          <p:nvPr>
            <p:extLst/>
          </p:nvPr>
        </p:nvGraphicFramePr>
        <p:xfrm>
          <a:off x="2185517" y="2906914"/>
          <a:ext cx="8825742" cy="965285"/>
        </p:xfrm>
        <a:graphic>
          <a:graphicData uri="http://schemas.openxmlformats.org/presentationml/2006/ole">
            <mc:AlternateContent xmlns:mc="http://schemas.openxmlformats.org/markup-compatibility/2006">
              <mc:Choice xmlns:v="urn:schemas-microsoft-com:vml" Requires="v">
                <p:oleObj spid="_x0000_s321674" name="Equation" r:id="rId7" imgW="4431960" imgH="482400" progId="">
                  <p:embed/>
                </p:oleObj>
              </mc:Choice>
              <mc:Fallback>
                <p:oleObj name="Equation" r:id="rId7" imgW="4431960" imgH="482400" progId="">
                  <p:embed/>
                  <p:pic>
                    <p:nvPicPr>
                      <p:cNvPr id="16" name="1 Obje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5517" y="2906914"/>
                        <a:ext cx="8825742" cy="965285"/>
                      </a:xfrm>
                      <a:prstGeom prst="rect">
                        <a:avLst/>
                      </a:prstGeom>
                      <a:noFill/>
                      <a:ln>
                        <a:noFill/>
                      </a:ln>
                      <a:extLst/>
                    </p:spPr>
                  </p:pic>
                </p:oleObj>
              </mc:Fallback>
            </mc:AlternateContent>
          </a:graphicData>
        </a:graphic>
      </p:graphicFrame>
      <p:graphicFrame>
        <p:nvGraphicFramePr>
          <p:cNvPr id="17" name="3 Objeto"/>
          <p:cNvGraphicFramePr>
            <a:graphicFrameLocks noChangeAspect="1"/>
          </p:cNvGraphicFramePr>
          <p:nvPr>
            <p:extLst/>
          </p:nvPr>
        </p:nvGraphicFramePr>
        <p:xfrm>
          <a:off x="5884508" y="3975597"/>
          <a:ext cx="4322209" cy="1064157"/>
        </p:xfrm>
        <a:graphic>
          <a:graphicData uri="http://schemas.openxmlformats.org/presentationml/2006/ole">
            <mc:AlternateContent xmlns:mc="http://schemas.openxmlformats.org/markup-compatibility/2006">
              <mc:Choice xmlns:v="urn:schemas-microsoft-com:vml" Requires="v">
                <p:oleObj spid="_x0000_s321675" name="Equation" r:id="rId9" imgW="1968480" imgH="482400" progId="">
                  <p:embed/>
                </p:oleObj>
              </mc:Choice>
              <mc:Fallback>
                <p:oleObj name="Equation" r:id="rId9" imgW="1968480" imgH="482400" progId="">
                  <p:embed/>
                  <p:pic>
                    <p:nvPicPr>
                      <p:cNvPr id="17" name="3 Objet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4508" y="3975597"/>
                        <a:ext cx="4322209" cy="1064157"/>
                      </a:xfrm>
                      <a:prstGeom prst="rect">
                        <a:avLst/>
                      </a:prstGeom>
                      <a:noFill/>
                      <a:ln>
                        <a:noFill/>
                      </a:ln>
                      <a:extLst/>
                    </p:spPr>
                  </p:pic>
                </p:oleObj>
              </mc:Fallback>
            </mc:AlternateContent>
          </a:graphicData>
        </a:graphic>
      </p:graphicFrame>
      <p:graphicFrame>
        <p:nvGraphicFramePr>
          <p:cNvPr id="18" name="4 Objeto"/>
          <p:cNvGraphicFramePr>
            <a:graphicFrameLocks noChangeAspect="1"/>
          </p:cNvGraphicFramePr>
          <p:nvPr>
            <p:extLst/>
          </p:nvPr>
        </p:nvGraphicFramePr>
        <p:xfrm>
          <a:off x="325924" y="5589813"/>
          <a:ext cx="2991105" cy="569625"/>
        </p:xfrm>
        <a:graphic>
          <a:graphicData uri="http://schemas.openxmlformats.org/presentationml/2006/ole">
            <mc:AlternateContent xmlns:mc="http://schemas.openxmlformats.org/markup-compatibility/2006">
              <mc:Choice xmlns:v="urn:schemas-microsoft-com:vml" Requires="v">
                <p:oleObj spid="_x0000_s321676" name="Equation" r:id="rId11" imgW="1269720" imgH="241200" progId="">
                  <p:embed/>
                </p:oleObj>
              </mc:Choice>
              <mc:Fallback>
                <p:oleObj name="Equation" r:id="rId11" imgW="1269720" imgH="241200" progId="">
                  <p:embed/>
                  <p:pic>
                    <p:nvPicPr>
                      <p:cNvPr id="18" name="4 Objet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5924" y="5589813"/>
                        <a:ext cx="2991105" cy="569625"/>
                      </a:xfrm>
                      <a:prstGeom prst="rect">
                        <a:avLst/>
                      </a:prstGeom>
                      <a:noFill/>
                      <a:extLst/>
                    </p:spPr>
                  </p:pic>
                </p:oleObj>
              </mc:Fallback>
            </mc:AlternateContent>
          </a:graphicData>
        </a:graphic>
      </p:graphicFrame>
      <p:graphicFrame>
        <p:nvGraphicFramePr>
          <p:cNvPr id="19" name="5 Objeto"/>
          <p:cNvGraphicFramePr>
            <a:graphicFrameLocks noChangeAspect="1"/>
          </p:cNvGraphicFramePr>
          <p:nvPr>
            <p:extLst>
              <p:ext uri="{D42A27DB-BD31-4B8C-83A1-F6EECF244321}">
                <p14:modId xmlns:p14="http://schemas.microsoft.com/office/powerpoint/2010/main" val="779775768"/>
              </p:ext>
            </p:extLst>
          </p:nvPr>
        </p:nvGraphicFramePr>
        <p:xfrm>
          <a:off x="4727848" y="5416334"/>
          <a:ext cx="2470797" cy="973142"/>
        </p:xfrm>
        <a:graphic>
          <a:graphicData uri="http://schemas.openxmlformats.org/presentationml/2006/ole">
            <mc:AlternateContent xmlns:mc="http://schemas.openxmlformats.org/markup-compatibility/2006">
              <mc:Choice xmlns:v="urn:schemas-microsoft-com:vml" Requires="v">
                <p:oleObj spid="_x0000_s321677" name="Equation" r:id="rId13" imgW="1066680" imgH="419040" progId="Equation.DSMT4">
                  <p:embed/>
                </p:oleObj>
              </mc:Choice>
              <mc:Fallback>
                <p:oleObj name="Equation" r:id="rId13" imgW="1066680" imgH="419040" progId="Equation.DSMT4">
                  <p:embed/>
                  <p:pic>
                    <p:nvPicPr>
                      <p:cNvPr id="19" name="5 Objet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7848" y="5416334"/>
                        <a:ext cx="2470797" cy="973142"/>
                      </a:xfrm>
                      <a:prstGeom prst="rect">
                        <a:avLst/>
                      </a:prstGeom>
                      <a:solidFill>
                        <a:srgbClr val="FFC000"/>
                      </a:solidFill>
                      <a:extLst/>
                    </p:spPr>
                  </p:pic>
                </p:oleObj>
              </mc:Fallback>
            </mc:AlternateContent>
          </a:graphicData>
        </a:graphic>
      </p:graphicFrame>
      <p:sp>
        <p:nvSpPr>
          <p:cNvPr id="21" name="Text Box 9"/>
          <p:cNvSpPr txBox="1">
            <a:spLocks noChangeArrowheads="1"/>
          </p:cNvSpPr>
          <p:nvPr/>
        </p:nvSpPr>
        <p:spPr bwMode="auto">
          <a:xfrm>
            <a:off x="262940" y="1395758"/>
            <a:ext cx="551108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Aplicándose la T.L a la señal </a:t>
            </a:r>
            <a:r>
              <a:rPr lang="es-AR" sz="2200" i="1"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a:t>
            </a:r>
            <a:r>
              <a:rPr lang="es-AR" sz="22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s-AR" sz="2200" i="1"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t>
            </a:r>
            <a:r>
              <a:rPr lang="es-AR" sz="22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se tiene:</a:t>
            </a:r>
            <a:endParaRPr lang="es-AR" sz="2200" dirty="0">
              <a:solidFill>
                <a:srgbClr val="009900"/>
              </a:solidFill>
              <a:effectLst>
                <a:outerShdw blurRad="38100" dist="38100" dir="2700000" algn="tl">
                  <a:srgbClr val="C0C0C0"/>
                </a:outerShdw>
              </a:effectLst>
              <a:latin typeface="Book Antiqua" pitchFamily="18" charset="0"/>
              <a:cs typeface="Times New Roman" pitchFamily="18" charset="0"/>
            </a:endParaRPr>
          </a:p>
        </p:txBody>
      </p:sp>
      <p:sp>
        <p:nvSpPr>
          <p:cNvPr id="22" name="Text Box 9"/>
          <p:cNvSpPr txBox="1">
            <a:spLocks noChangeArrowheads="1"/>
          </p:cNvSpPr>
          <p:nvPr/>
        </p:nvSpPr>
        <p:spPr bwMode="auto">
          <a:xfrm>
            <a:off x="313409" y="2518996"/>
            <a:ext cx="16956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O también:</a:t>
            </a:r>
            <a:endParaRPr lang="es-AR" sz="2200" dirty="0">
              <a:solidFill>
                <a:srgbClr val="009900"/>
              </a:solidFill>
              <a:effectLst>
                <a:outerShdw blurRad="38100" dist="38100" dir="2700000" algn="tl">
                  <a:srgbClr val="C0C0C0"/>
                </a:outerShdw>
              </a:effectLst>
              <a:latin typeface="Book Antiqua" pitchFamily="18" charset="0"/>
              <a:cs typeface="Times New Roman" pitchFamily="18" charset="0"/>
            </a:endParaRPr>
          </a:p>
        </p:txBody>
      </p:sp>
      <p:sp>
        <p:nvSpPr>
          <p:cNvPr id="23" name="Text Box 9"/>
          <p:cNvSpPr txBox="1">
            <a:spLocks noChangeArrowheads="1"/>
          </p:cNvSpPr>
          <p:nvPr/>
        </p:nvSpPr>
        <p:spPr bwMode="auto">
          <a:xfrm>
            <a:off x="471170" y="4253855"/>
            <a:ext cx="30445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Sacando factor común</a:t>
            </a:r>
            <a:endParaRPr lang="es-AR" sz="2200" dirty="0">
              <a:solidFill>
                <a:srgbClr val="009900"/>
              </a:solidFill>
              <a:effectLst>
                <a:outerShdw blurRad="38100" dist="38100" dir="2700000" algn="tl">
                  <a:srgbClr val="C0C0C0"/>
                </a:outerShdw>
              </a:effectLst>
              <a:latin typeface="Book Antiqua" pitchFamily="18" charset="0"/>
              <a:cs typeface="Times New Roman" pitchFamily="18" charset="0"/>
            </a:endParaRPr>
          </a:p>
        </p:txBody>
      </p:sp>
      <p:pic>
        <p:nvPicPr>
          <p:cNvPr id="8" name="Imagen 7"/>
          <p:cNvPicPr>
            <a:picLocks noChangeAspect="1"/>
          </p:cNvPicPr>
          <p:nvPr/>
        </p:nvPicPr>
        <p:blipFill>
          <a:blip r:embed="rId15"/>
          <a:stretch>
            <a:fillRect/>
          </a:stretch>
        </p:blipFill>
        <p:spPr>
          <a:xfrm>
            <a:off x="3515757" y="4071099"/>
            <a:ext cx="1034583" cy="873155"/>
          </a:xfrm>
          <a:prstGeom prst="rect">
            <a:avLst/>
          </a:prstGeom>
          <a:solidFill>
            <a:schemeClr val="accent5">
              <a:lumMod val="20000"/>
              <a:lumOff val="80000"/>
            </a:schemeClr>
          </a:solidFill>
        </p:spPr>
      </p:pic>
      <p:sp>
        <p:nvSpPr>
          <p:cNvPr id="24" name="13 Flecha derecha"/>
          <p:cNvSpPr/>
          <p:nvPr/>
        </p:nvSpPr>
        <p:spPr bwMode="auto">
          <a:xfrm>
            <a:off x="4723721" y="4288654"/>
            <a:ext cx="93749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25" name="Text Box 9"/>
          <p:cNvSpPr txBox="1">
            <a:spLocks noChangeArrowheads="1"/>
          </p:cNvSpPr>
          <p:nvPr/>
        </p:nvSpPr>
        <p:spPr bwMode="auto">
          <a:xfrm>
            <a:off x="3538796" y="5659181"/>
            <a:ext cx="119962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Donde:</a:t>
            </a:r>
            <a:endParaRPr lang="es-AR" sz="2200" dirty="0">
              <a:solidFill>
                <a:srgbClr val="009900"/>
              </a:solidFill>
              <a:effectLst>
                <a:outerShdw blurRad="38100" dist="38100" dir="2700000" algn="tl">
                  <a:srgbClr val="C0C0C0"/>
                </a:outerShdw>
              </a:effectLst>
              <a:latin typeface="Book Antiqua" pitchFamily="18" charset="0"/>
              <a:cs typeface="Times New Roman" pitchFamily="18" charset="0"/>
            </a:endParaRPr>
          </a:p>
        </p:txBody>
      </p:sp>
      <p:sp>
        <p:nvSpPr>
          <p:cNvPr id="26" name="Text Box 9"/>
          <p:cNvSpPr txBox="1">
            <a:spLocks noChangeArrowheads="1"/>
          </p:cNvSpPr>
          <p:nvPr/>
        </p:nvSpPr>
        <p:spPr bwMode="auto">
          <a:xfrm>
            <a:off x="8472264" y="5517232"/>
            <a:ext cx="3599462" cy="830997"/>
          </a:xfrm>
          <a:prstGeom prst="rect">
            <a:avLst/>
          </a:prstGeom>
          <a:solidFill>
            <a:srgbClr val="FFC000"/>
          </a:solidFill>
          <a:ln>
            <a:noFill/>
          </a:ln>
          <a:effectLst/>
          <a:extLst/>
        </p:spPr>
        <p:txBody>
          <a:bodyPr wrap="square">
            <a:spAutoFit/>
          </a:bodyPr>
          <a:lstStyle/>
          <a:p>
            <a:pPr algn="l">
              <a:spcBef>
                <a:spcPct val="50000"/>
              </a:spcBef>
              <a:defRPr/>
            </a:pPr>
            <a:r>
              <a:rPr lang="es-AR" sz="2400" b="1" dirty="0" smtClean="0">
                <a:solidFill>
                  <a:srgbClr val="0000FF"/>
                </a:solidFill>
                <a:latin typeface="Californian FB" pitchFamily="18" charset="0"/>
              </a:rPr>
              <a:t>Función de Transferencia del ZOH.</a:t>
            </a:r>
            <a:endParaRPr lang="es-AR" sz="2400" b="1" dirty="0">
              <a:solidFill>
                <a:srgbClr val="0000FF"/>
              </a:solidFill>
              <a:latin typeface="Californian FB" pitchFamily="18" charset="0"/>
            </a:endParaRPr>
          </a:p>
        </p:txBody>
      </p:sp>
      <p:sp>
        <p:nvSpPr>
          <p:cNvPr id="27" name="13 Flecha derecha"/>
          <p:cNvSpPr/>
          <p:nvPr/>
        </p:nvSpPr>
        <p:spPr bwMode="auto">
          <a:xfrm>
            <a:off x="7392144" y="5688008"/>
            <a:ext cx="93749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20" name="AutoShape 2"/>
          <p:cNvSpPr>
            <a:spLocks noChangeArrowheads="1"/>
          </p:cNvSpPr>
          <p:nvPr/>
        </p:nvSpPr>
        <p:spPr bwMode="auto">
          <a:xfrm>
            <a:off x="3791744" y="240038"/>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Tree>
    <p:custDataLst>
      <p:tags r:id="rId2"/>
    </p:custDataLst>
    <p:extLst>
      <p:ext uri="{BB962C8B-B14F-4D97-AF65-F5344CB8AC3E}">
        <p14:creationId xmlns:p14="http://schemas.microsoft.com/office/powerpoint/2010/main" val="3974794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5" name="Text Box 9"/>
          <p:cNvSpPr txBox="1">
            <a:spLocks noChangeArrowheads="1"/>
          </p:cNvSpPr>
          <p:nvPr/>
        </p:nvSpPr>
        <p:spPr bwMode="auto">
          <a:xfrm>
            <a:off x="279505" y="1009475"/>
            <a:ext cx="752298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400">
                <a:solidFill>
                  <a:srgbClr val="0000FF"/>
                </a:solidFill>
                <a:effectLst>
                  <a:outerShdw blurRad="38100" dist="38100" dir="2700000" algn="tl">
                    <a:srgbClr val="C0C0C0"/>
                  </a:outerShdw>
                </a:effectLst>
                <a:latin typeface="Californian FB" pitchFamily="18" charset="0"/>
              </a:defRPr>
            </a:lvl1pPr>
          </a:lstStyle>
          <a:p>
            <a:r>
              <a:rPr lang="es-AR" sz="2300" dirty="0">
                <a:latin typeface="Book Antiqua" panose="02040602050305030304" pitchFamily="18" charset="0"/>
              </a:rPr>
              <a:t>Retenedor de Orden Cero (ZOH): Análisis en frecuencia</a:t>
            </a:r>
          </a:p>
        </p:txBody>
      </p:sp>
      <p:graphicFrame>
        <p:nvGraphicFramePr>
          <p:cNvPr id="6" name="5 Objeto"/>
          <p:cNvGraphicFramePr>
            <a:graphicFrameLocks noChangeAspect="1"/>
          </p:cNvGraphicFramePr>
          <p:nvPr>
            <p:extLst>
              <p:ext uri="{D42A27DB-BD31-4B8C-83A1-F6EECF244321}">
                <p14:modId xmlns:p14="http://schemas.microsoft.com/office/powerpoint/2010/main" val="2400018494"/>
              </p:ext>
            </p:extLst>
          </p:nvPr>
        </p:nvGraphicFramePr>
        <p:xfrm>
          <a:off x="5493900" y="1666245"/>
          <a:ext cx="2390115" cy="854008"/>
        </p:xfrm>
        <a:graphic>
          <a:graphicData uri="http://schemas.openxmlformats.org/presentationml/2006/ole">
            <mc:AlternateContent xmlns:mc="http://schemas.openxmlformats.org/markup-compatibility/2006">
              <mc:Choice xmlns:v="urn:schemas-microsoft-com:vml" Requires="v">
                <p:oleObj spid="_x0000_s322666" name="Equation" r:id="rId5" imgW="1244520" imgH="444240" progId="">
                  <p:embed/>
                </p:oleObj>
              </mc:Choice>
              <mc:Fallback>
                <p:oleObj name="Equation" r:id="rId5" imgW="1244520" imgH="444240" progId="">
                  <p:embed/>
                  <p:pic>
                    <p:nvPicPr>
                      <p:cNvPr id="6" name="5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3900" y="1666245"/>
                        <a:ext cx="2390115" cy="854008"/>
                      </a:xfrm>
                      <a:prstGeom prst="rect">
                        <a:avLst/>
                      </a:prstGeom>
                      <a:noFill/>
                      <a:extLst/>
                    </p:spPr>
                  </p:pic>
                </p:oleObj>
              </mc:Fallback>
            </mc:AlternateContent>
          </a:graphicData>
        </a:graphic>
      </p:graphicFrame>
      <p:sp>
        <p:nvSpPr>
          <p:cNvPr id="7" name="Text Box 9"/>
          <p:cNvSpPr txBox="1">
            <a:spLocks noChangeArrowheads="1"/>
          </p:cNvSpPr>
          <p:nvPr/>
        </p:nvSpPr>
        <p:spPr bwMode="auto">
          <a:xfrm>
            <a:off x="274900" y="3102651"/>
            <a:ext cx="506557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a:solidFill>
                  <a:srgbClr val="0000FF"/>
                </a:solidFill>
                <a:effectLst>
                  <a:outerShdw blurRad="38100" dist="38100" dir="2700000" algn="tl">
                    <a:srgbClr val="C0C0C0"/>
                  </a:outerShdw>
                </a:effectLst>
                <a:latin typeface="Californian FB" pitchFamily="18" charset="0"/>
              </a:rPr>
              <a:t>Puede ser reescrita de la siguiente forma:</a:t>
            </a:r>
          </a:p>
        </p:txBody>
      </p:sp>
      <p:graphicFrame>
        <p:nvGraphicFramePr>
          <p:cNvPr id="8" name="7 Objeto"/>
          <p:cNvGraphicFramePr>
            <a:graphicFrameLocks noChangeAspect="1"/>
          </p:cNvGraphicFramePr>
          <p:nvPr>
            <p:extLst>
              <p:ext uri="{D42A27DB-BD31-4B8C-83A1-F6EECF244321}">
                <p14:modId xmlns:p14="http://schemas.microsoft.com/office/powerpoint/2010/main" val="3253084657"/>
              </p:ext>
            </p:extLst>
          </p:nvPr>
        </p:nvGraphicFramePr>
        <p:xfrm>
          <a:off x="3791744" y="5677318"/>
          <a:ext cx="3920088" cy="810164"/>
        </p:xfrm>
        <a:graphic>
          <a:graphicData uri="http://schemas.openxmlformats.org/presentationml/2006/ole">
            <mc:AlternateContent xmlns:mc="http://schemas.openxmlformats.org/markup-compatibility/2006">
              <mc:Choice xmlns:v="urn:schemas-microsoft-com:vml" Requires="v">
                <p:oleObj spid="_x0000_s322667" name="Equation" r:id="rId7" imgW="1904760" imgH="393480" progId="">
                  <p:embed/>
                </p:oleObj>
              </mc:Choice>
              <mc:Fallback>
                <p:oleObj name="Equation" r:id="rId7" imgW="1904760" imgH="393480" progId="">
                  <p:embed/>
                  <p:pic>
                    <p:nvPicPr>
                      <p:cNvPr id="8" name="7 Obje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1744" y="5677318"/>
                        <a:ext cx="3920088" cy="810164"/>
                      </a:xfrm>
                      <a:prstGeom prst="rect">
                        <a:avLst/>
                      </a:prstGeom>
                      <a:solidFill>
                        <a:srgbClr val="FFC000"/>
                      </a:solidFill>
                      <a:ln w="19050">
                        <a:solidFill>
                          <a:srgbClr val="FF0000"/>
                        </a:solidFill>
                      </a:ln>
                      <a:extLst/>
                    </p:spPr>
                  </p:pic>
                </p:oleObj>
              </mc:Fallback>
            </mc:AlternateContent>
          </a:graphicData>
        </a:graphic>
      </p:graphicFrame>
      <p:sp>
        <p:nvSpPr>
          <p:cNvPr id="10" name="Text Box 9"/>
          <p:cNvSpPr txBox="1">
            <a:spLocks noChangeArrowheads="1"/>
          </p:cNvSpPr>
          <p:nvPr/>
        </p:nvSpPr>
        <p:spPr bwMode="auto">
          <a:xfrm>
            <a:off x="274900" y="1827653"/>
            <a:ext cx="513744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a:solidFill>
                  <a:srgbClr val="0000FF"/>
                </a:solidFill>
                <a:effectLst>
                  <a:outerShdw blurRad="38100" dist="38100" dir="2700000" algn="tl">
                    <a:srgbClr val="C0C0C0"/>
                  </a:outerShdw>
                </a:effectLst>
                <a:latin typeface="Californian FB" pitchFamily="18" charset="0"/>
              </a:rPr>
              <a:t>En régimen permanente </a:t>
            </a:r>
            <a:r>
              <a:rPr lang="es-AR" sz="2200" dirty="0" smtClean="0">
                <a:solidFill>
                  <a:srgbClr val="0000FF"/>
                </a:solidFill>
                <a:effectLst>
                  <a:outerShdw blurRad="38100" dist="38100" dir="2700000" algn="tl">
                    <a:srgbClr val="C0C0C0"/>
                  </a:outerShdw>
                </a:effectLst>
                <a:latin typeface="Californian FB" pitchFamily="18" charset="0"/>
              </a:rPr>
              <a:t>sinusoidal se tiene</a:t>
            </a:r>
            <a:endParaRPr lang="es-AR" sz="2200" dirty="0">
              <a:solidFill>
                <a:srgbClr val="0000FF"/>
              </a:solidFill>
              <a:effectLst>
                <a:outerShdw blurRad="38100" dist="38100" dir="2700000" algn="tl">
                  <a:srgbClr val="C0C0C0"/>
                </a:outerShdw>
              </a:effectLst>
              <a:latin typeface="Californian FB" pitchFamily="18" charset="0"/>
            </a:endParaRPr>
          </a:p>
        </p:txBody>
      </p:sp>
      <p:pic>
        <p:nvPicPr>
          <p:cNvPr id="12"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84015" y="884111"/>
            <a:ext cx="3996348" cy="799663"/>
          </a:xfrm>
          <a:prstGeom prst="rect">
            <a:avLst/>
          </a:prstGeom>
          <a:solidFill>
            <a:srgbClr val="FFFF00"/>
          </a:solidFill>
          <a:ln>
            <a:noFill/>
          </a:ln>
          <a:effectLst/>
          <a:extLst/>
        </p:spPr>
      </p:pic>
      <p:graphicFrame>
        <p:nvGraphicFramePr>
          <p:cNvPr id="13" name="5 Objeto"/>
          <p:cNvGraphicFramePr>
            <a:graphicFrameLocks noChangeAspect="1"/>
          </p:cNvGraphicFramePr>
          <p:nvPr>
            <p:extLst>
              <p:ext uri="{D42A27DB-BD31-4B8C-83A1-F6EECF244321}">
                <p14:modId xmlns:p14="http://schemas.microsoft.com/office/powerpoint/2010/main" val="3471091534"/>
              </p:ext>
            </p:extLst>
          </p:nvPr>
        </p:nvGraphicFramePr>
        <p:xfrm>
          <a:off x="5110164" y="2642381"/>
          <a:ext cx="4772025" cy="1423988"/>
        </p:xfrm>
        <a:graphic>
          <a:graphicData uri="http://schemas.openxmlformats.org/presentationml/2006/ole">
            <mc:AlternateContent xmlns:mc="http://schemas.openxmlformats.org/markup-compatibility/2006">
              <mc:Choice xmlns:v="urn:schemas-microsoft-com:vml" Requires="v">
                <p:oleObj spid="_x0000_s322668" name="Equation" r:id="rId10" imgW="2298600" imgH="685800" progId="Equation.DSMT4">
                  <p:embed/>
                </p:oleObj>
              </mc:Choice>
              <mc:Fallback>
                <p:oleObj name="Equation" r:id="rId10" imgW="2298600" imgH="685800" progId="Equation.DSMT4">
                  <p:embed/>
                  <p:pic>
                    <p:nvPicPr>
                      <p:cNvPr id="13" name="5 Objeto"/>
                      <p:cNvPicPr>
                        <a:picLocks noChangeAspect="1" noChangeArrowheads="1"/>
                      </p:cNvPicPr>
                      <p:nvPr/>
                    </p:nvPicPr>
                    <p:blipFill>
                      <a:blip r:embed="rId11"/>
                      <a:srcRect/>
                      <a:stretch>
                        <a:fillRect/>
                      </a:stretch>
                    </p:blipFill>
                    <p:spPr bwMode="auto">
                      <a:xfrm>
                        <a:off x="5110164" y="2642381"/>
                        <a:ext cx="4772025" cy="1423988"/>
                      </a:xfrm>
                      <a:prstGeom prst="rect">
                        <a:avLst/>
                      </a:prstGeom>
                      <a:noFill/>
                      <a:extLst/>
                    </p:spPr>
                  </p:pic>
                </p:oleObj>
              </mc:Fallback>
            </mc:AlternateContent>
          </a:graphicData>
        </a:graphic>
      </p:graphicFrame>
      <p:graphicFrame>
        <p:nvGraphicFramePr>
          <p:cNvPr id="15" name="5 Objeto"/>
          <p:cNvGraphicFramePr>
            <a:graphicFrameLocks noChangeAspect="1"/>
          </p:cNvGraphicFramePr>
          <p:nvPr>
            <p:extLst>
              <p:ext uri="{D42A27DB-BD31-4B8C-83A1-F6EECF244321}">
                <p14:modId xmlns:p14="http://schemas.microsoft.com/office/powerpoint/2010/main" val="1742697114"/>
              </p:ext>
            </p:extLst>
          </p:nvPr>
        </p:nvGraphicFramePr>
        <p:xfrm>
          <a:off x="2495600" y="3997936"/>
          <a:ext cx="3611563" cy="1423988"/>
        </p:xfrm>
        <a:graphic>
          <a:graphicData uri="http://schemas.openxmlformats.org/presentationml/2006/ole">
            <mc:AlternateContent xmlns:mc="http://schemas.openxmlformats.org/markup-compatibility/2006">
              <mc:Choice xmlns:v="urn:schemas-microsoft-com:vml" Requires="v">
                <p:oleObj spid="_x0000_s322669" name="Equation" r:id="rId12" imgW="1739880" imgH="685800" progId="Equation.DSMT4">
                  <p:embed/>
                </p:oleObj>
              </mc:Choice>
              <mc:Fallback>
                <p:oleObj name="Equation" r:id="rId12" imgW="1739880" imgH="685800" progId="Equation.DSMT4">
                  <p:embed/>
                  <p:pic>
                    <p:nvPicPr>
                      <p:cNvPr id="15" name="5 Objeto"/>
                      <p:cNvPicPr>
                        <a:picLocks noChangeAspect="1" noChangeArrowheads="1"/>
                      </p:cNvPicPr>
                      <p:nvPr/>
                    </p:nvPicPr>
                    <p:blipFill>
                      <a:blip r:embed="rId13"/>
                      <a:srcRect/>
                      <a:stretch>
                        <a:fillRect/>
                      </a:stretch>
                    </p:blipFill>
                    <p:spPr bwMode="auto">
                      <a:xfrm>
                        <a:off x="2495600" y="3997936"/>
                        <a:ext cx="3611563" cy="1423988"/>
                      </a:xfrm>
                      <a:prstGeom prst="rect">
                        <a:avLst/>
                      </a:prstGeom>
                      <a:noFill/>
                      <a:extLst/>
                    </p:spPr>
                  </p:pic>
                </p:oleObj>
              </mc:Fallback>
            </mc:AlternateContent>
          </a:graphicData>
        </a:graphic>
      </p:graphicFrame>
      <p:sp>
        <p:nvSpPr>
          <p:cNvPr id="16" name="Text Box 9"/>
          <p:cNvSpPr txBox="1">
            <a:spLocks noChangeArrowheads="1"/>
          </p:cNvSpPr>
          <p:nvPr/>
        </p:nvSpPr>
        <p:spPr bwMode="auto">
          <a:xfrm>
            <a:off x="312168" y="4409796"/>
            <a:ext cx="20106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Californian FB" pitchFamily="18" charset="0"/>
              </a:rPr>
              <a:t>Reemplazando:</a:t>
            </a:r>
            <a:endParaRPr lang="es-AR" sz="2200" dirty="0">
              <a:solidFill>
                <a:srgbClr val="0000FF"/>
              </a:solidFill>
              <a:effectLst>
                <a:outerShdw blurRad="38100" dist="38100" dir="2700000" algn="tl">
                  <a:srgbClr val="C0C0C0"/>
                </a:outerShdw>
              </a:effectLst>
              <a:latin typeface="Californian FB" pitchFamily="18" charset="0"/>
            </a:endParaRPr>
          </a:p>
        </p:txBody>
      </p:sp>
      <p:sp>
        <p:nvSpPr>
          <p:cNvPr id="17" name="Text Box 9"/>
          <p:cNvSpPr txBox="1">
            <a:spLocks noChangeArrowheads="1"/>
          </p:cNvSpPr>
          <p:nvPr/>
        </p:nvSpPr>
        <p:spPr bwMode="auto">
          <a:xfrm>
            <a:off x="6549446" y="4494486"/>
            <a:ext cx="408311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Californian FB" pitchFamily="18" charset="0"/>
              </a:rPr>
              <a:t>multiplicando y dividiendo </a:t>
            </a:r>
            <a:r>
              <a:rPr lang="es-AR" sz="2200" b="0" dirty="0" smtClean="0">
                <a:solidFill>
                  <a:srgbClr val="0000FF"/>
                </a:solidFill>
                <a:effectLst>
                  <a:outerShdw blurRad="38100" dist="38100" dir="2700000" algn="tl">
                    <a:srgbClr val="C0C0C0"/>
                  </a:outerShdw>
                </a:effectLst>
                <a:latin typeface="+mn-lt"/>
              </a:rPr>
              <a:t>x</a:t>
            </a:r>
            <a:r>
              <a:rPr lang="es-AR" sz="2200" dirty="0" smtClean="0">
                <a:solidFill>
                  <a:srgbClr val="0000FF"/>
                </a:solidFill>
                <a:effectLst>
                  <a:outerShdw blurRad="38100" dist="38100" dir="2700000" algn="tl">
                    <a:srgbClr val="C0C0C0"/>
                  </a:outerShdw>
                </a:effectLst>
                <a:latin typeface="Californian FB" pitchFamily="18" charset="0"/>
              </a:rPr>
              <a:t> </a:t>
            </a:r>
            <a:r>
              <a:rPr lang="es-AR" sz="2200" i="1" dirty="0" smtClean="0">
                <a:solidFill>
                  <a:srgbClr val="0000FF"/>
                </a:solidFill>
                <a:effectLst>
                  <a:outerShdw blurRad="38100" dist="38100" dir="2700000" algn="tl">
                    <a:srgbClr val="C0C0C0"/>
                  </a:outerShdw>
                </a:effectLst>
                <a:latin typeface="Californian FB" pitchFamily="18" charset="0"/>
              </a:rPr>
              <a:t>T</a:t>
            </a:r>
            <a:endParaRPr lang="es-AR" sz="2200" dirty="0">
              <a:solidFill>
                <a:srgbClr val="0000FF"/>
              </a:solidFill>
              <a:effectLst>
                <a:outerShdw blurRad="38100" dist="38100" dir="2700000" algn="tl">
                  <a:srgbClr val="C0C0C0"/>
                </a:outerShdw>
              </a:effectLst>
              <a:latin typeface="Californian FB" pitchFamily="18" charset="0"/>
            </a:endParaRPr>
          </a:p>
        </p:txBody>
      </p:sp>
      <p:sp>
        <p:nvSpPr>
          <p:cNvPr id="18" name="Rectángulo 17"/>
          <p:cNvSpPr/>
          <p:nvPr/>
        </p:nvSpPr>
        <p:spPr>
          <a:xfrm>
            <a:off x="9744722" y="1614368"/>
            <a:ext cx="9021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s-AR" sz="2400" dirty="0">
                <a:solidFill>
                  <a:srgbClr val="0000FF"/>
                </a:solidFill>
                <a:effectLst>
                  <a:outerShdw blurRad="38100" dist="38100" dir="2700000" algn="tl">
                    <a:srgbClr val="C0C0C0"/>
                  </a:outerShdw>
                </a:effectLst>
                <a:latin typeface="Californian FB" pitchFamily="18" charset="0"/>
              </a:rPr>
              <a:t>ZOH</a:t>
            </a:r>
          </a:p>
        </p:txBody>
      </p:sp>
      <p:sp>
        <p:nvSpPr>
          <p:cNvPr id="14" name="AutoShape 2"/>
          <p:cNvSpPr>
            <a:spLocks noChangeArrowheads="1"/>
          </p:cNvSpPr>
          <p:nvPr/>
        </p:nvSpPr>
        <p:spPr bwMode="auto">
          <a:xfrm>
            <a:off x="3791744" y="240038"/>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Tree>
    <p:custDataLst>
      <p:tags r:id="rId2"/>
    </p:custDataLst>
    <p:extLst>
      <p:ext uri="{BB962C8B-B14F-4D97-AF65-F5344CB8AC3E}">
        <p14:creationId xmlns:p14="http://schemas.microsoft.com/office/powerpoint/2010/main" val="1788756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5" name="Text Box 9"/>
          <p:cNvSpPr txBox="1">
            <a:spLocks noChangeArrowheads="1"/>
          </p:cNvSpPr>
          <p:nvPr/>
        </p:nvSpPr>
        <p:spPr bwMode="auto">
          <a:xfrm>
            <a:off x="245898" y="922809"/>
            <a:ext cx="75229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400">
                <a:solidFill>
                  <a:srgbClr val="0000FF"/>
                </a:solidFill>
                <a:effectLst>
                  <a:outerShdw blurRad="38100" dist="38100" dir="2700000" algn="tl">
                    <a:srgbClr val="C0C0C0"/>
                  </a:outerShdw>
                </a:effectLst>
                <a:latin typeface="Californian FB" pitchFamily="18" charset="0"/>
              </a:defRPr>
            </a:lvl1pPr>
          </a:lstStyle>
          <a:p>
            <a:r>
              <a:rPr lang="es-AR" b="1" dirty="0">
                <a:effectLst/>
              </a:rPr>
              <a:t>Retenedor de Orden Cero (ZOH): Análisis en frecuencia</a:t>
            </a:r>
          </a:p>
        </p:txBody>
      </p:sp>
      <p:graphicFrame>
        <p:nvGraphicFramePr>
          <p:cNvPr id="8" name="7 Objeto"/>
          <p:cNvGraphicFramePr>
            <a:graphicFrameLocks noChangeAspect="1"/>
          </p:cNvGraphicFramePr>
          <p:nvPr>
            <p:extLst>
              <p:ext uri="{D42A27DB-BD31-4B8C-83A1-F6EECF244321}">
                <p14:modId xmlns:p14="http://schemas.microsoft.com/office/powerpoint/2010/main" val="2427445332"/>
              </p:ext>
            </p:extLst>
          </p:nvPr>
        </p:nvGraphicFramePr>
        <p:xfrm>
          <a:off x="1028112" y="1862907"/>
          <a:ext cx="4354029" cy="899847"/>
        </p:xfrm>
        <a:graphic>
          <a:graphicData uri="http://schemas.openxmlformats.org/presentationml/2006/ole">
            <mc:AlternateContent xmlns:mc="http://schemas.openxmlformats.org/markup-compatibility/2006">
              <mc:Choice xmlns:v="urn:schemas-microsoft-com:vml" Requires="v">
                <p:oleObj spid="_x0000_s323612" name="Equation" r:id="rId5" imgW="1904760" imgH="393480" progId="">
                  <p:embed/>
                </p:oleObj>
              </mc:Choice>
              <mc:Fallback>
                <p:oleObj name="Equation" r:id="rId5" imgW="1904760" imgH="393480" progId="">
                  <p:embed/>
                  <p:pic>
                    <p:nvPicPr>
                      <p:cNvPr id="8" name="7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112" y="1862907"/>
                        <a:ext cx="4354029" cy="899847"/>
                      </a:xfrm>
                      <a:prstGeom prst="rect">
                        <a:avLst/>
                      </a:prstGeom>
                      <a:solidFill>
                        <a:srgbClr val="FFC000"/>
                      </a:solidFill>
                      <a:ln w="19050">
                        <a:solidFill>
                          <a:srgbClr val="FF0000"/>
                        </a:solidFill>
                      </a:ln>
                      <a:extLst/>
                    </p:spPr>
                  </p:pic>
                </p:oleObj>
              </mc:Fallback>
            </mc:AlternateContent>
          </a:graphicData>
        </a:graphic>
      </p:graphicFrame>
      <p:pic>
        <p:nvPicPr>
          <p:cNvPr id="5735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1537" y="2681046"/>
            <a:ext cx="5884232" cy="414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8678646" y="3356270"/>
            <a:ext cx="2887134" cy="369332"/>
          </a:xfrm>
          <a:prstGeom prst="rect">
            <a:avLst/>
          </a:prstGeom>
          <a:noFill/>
        </p:spPr>
        <p:txBody>
          <a:bodyPr wrap="square" rtlCol="0">
            <a:spAutoFit/>
          </a:bodyPr>
          <a:lstStyle/>
          <a:p>
            <a:r>
              <a:rPr lang="es-AR" sz="1800" b="0" dirty="0">
                <a:latin typeface="Bookman Old Style" pitchFamily="18" charset="0"/>
              </a:rPr>
              <a:t>Filtro pasa bajos ideal</a:t>
            </a:r>
          </a:p>
        </p:txBody>
      </p:sp>
      <p:sp>
        <p:nvSpPr>
          <p:cNvPr id="3" name="2 Flecha derecha"/>
          <p:cNvSpPr/>
          <p:nvPr/>
        </p:nvSpPr>
        <p:spPr bwMode="auto">
          <a:xfrm rot="10800000">
            <a:off x="7904209" y="3356270"/>
            <a:ext cx="774437" cy="369332"/>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pic>
        <p:nvPicPr>
          <p:cNvPr id="1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015" y="884111"/>
            <a:ext cx="3996348" cy="799663"/>
          </a:xfrm>
          <a:prstGeom prst="rect">
            <a:avLst/>
          </a:prstGeom>
          <a:solidFill>
            <a:srgbClr val="FFFF00"/>
          </a:solidFill>
          <a:ln>
            <a:noFill/>
          </a:ln>
          <a:effectLst/>
          <a:extLst/>
        </p:spPr>
      </p:pic>
      <p:sp>
        <p:nvSpPr>
          <p:cNvPr id="14" name="Text Box 9"/>
          <p:cNvSpPr txBox="1">
            <a:spLocks noChangeArrowheads="1"/>
          </p:cNvSpPr>
          <p:nvPr/>
        </p:nvSpPr>
        <p:spPr bwMode="auto">
          <a:xfrm>
            <a:off x="7176975" y="2081999"/>
            <a:ext cx="4703388" cy="461665"/>
          </a:xfrm>
          <a:prstGeom prst="rect">
            <a:avLst/>
          </a:prstGeom>
          <a:solidFill>
            <a:srgbClr val="FFC000"/>
          </a:solidFill>
          <a:ln>
            <a:noFill/>
          </a:ln>
          <a:effectLst/>
          <a:extLst/>
        </p:spPr>
        <p:txBody>
          <a:bodyPr wrap="square">
            <a:spAutoFit/>
          </a:bodyPr>
          <a:lstStyle/>
          <a:p>
            <a:pPr algn="l">
              <a:spcBef>
                <a:spcPct val="50000"/>
              </a:spcBef>
              <a:defRPr/>
            </a:pPr>
            <a:r>
              <a:rPr lang="es-AR" sz="2400" b="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Respuesta en Frecuencia de </a:t>
            </a:r>
            <a:r>
              <a:rPr lang="es-AR" sz="2400" b="0" i="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a:t>
            </a:r>
            <a:r>
              <a:rPr lang="es-AR" sz="2400" b="0" i="1" baseline="-25000"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zoh</a:t>
            </a:r>
            <a:r>
              <a:rPr lang="es-AR" sz="2400" b="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s-AR" sz="2400" b="0" i="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j</a:t>
            </a:r>
            <a:r>
              <a:rPr lang="es-AR" sz="2400" b="0" dirty="0" err="1" smtClean="0">
                <a:solidFill>
                  <a:srgbClr val="0000FF"/>
                </a:solidFill>
                <a:effectLst>
                  <a:outerShdw blurRad="38100" dist="38100" dir="2700000" algn="tl">
                    <a:srgbClr val="C0C0C0"/>
                  </a:outerShdw>
                </a:effectLst>
                <a:latin typeface="Symbol" panose="05050102010706020507" pitchFamily="18" charset="2"/>
                <a:cs typeface="Times New Roman" panose="02020603050405020304" pitchFamily="18" charset="0"/>
              </a:rPr>
              <a:t>w</a:t>
            </a:r>
            <a:r>
              <a:rPr lang="es-AR" sz="2400" b="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s-AR" sz="2400" b="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 name="AutoShape 2"/>
          <p:cNvSpPr>
            <a:spLocks noChangeArrowheads="1"/>
          </p:cNvSpPr>
          <p:nvPr/>
        </p:nvSpPr>
        <p:spPr bwMode="auto">
          <a:xfrm>
            <a:off x="191344" y="3113688"/>
            <a:ext cx="6293204" cy="3277820"/>
          </a:xfrm>
          <a:prstGeom prst="roundRect">
            <a:avLst>
              <a:gd name="adj" fmla="val 0"/>
            </a:avLst>
          </a:prstGeom>
          <a:solidFill>
            <a:srgbClr val="C0C0C0">
              <a:alpha val="50000"/>
            </a:srgbClr>
          </a:solidFill>
          <a:ln w="28575" cap="sq">
            <a:solidFill>
              <a:schemeClr val="tx1"/>
            </a:solidFill>
            <a:miter lim="800000"/>
            <a:headEnd/>
            <a:tailEnd/>
          </a:ln>
          <a:effectLst/>
        </p:spPr>
        <p:txBody>
          <a:bodyPr wrap="square" anchor="ctr">
            <a:spAutoFit/>
          </a:bodyPr>
          <a:lstStyle/>
          <a:p>
            <a:pPr marL="342900" indent="-342900" algn="just">
              <a:buFontTx/>
              <a:buChar char="-"/>
              <a:defRPr/>
            </a:pPr>
            <a:r>
              <a:rPr lang="es-AR" sz="2300"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 comporta como un filtro pasa bajos</a:t>
            </a:r>
          </a:p>
          <a:p>
            <a:pPr marL="342900" indent="-342900" algn="just">
              <a:buFontTx/>
              <a:buChar char="-"/>
              <a:defRPr/>
            </a:pPr>
            <a:r>
              <a:rPr lang="es-AR" sz="2300"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Como no es ideal, no presenta un corte abrupto en </a:t>
            </a:r>
            <a:r>
              <a:rPr lang="es-AR" sz="2300" dirty="0" err="1" smtClean="0">
                <a:solidFill>
                  <a:srgbClr val="FF3300"/>
                </a:solidFill>
                <a:effectLst>
                  <a:outerShdw blurRad="38100" dist="38100" dir="2700000" algn="tl">
                    <a:srgbClr val="000000">
                      <a:alpha val="43137"/>
                    </a:srgbClr>
                  </a:outerShdw>
                </a:effectLst>
                <a:latin typeface="Symbol" panose="05050102010706020507" pitchFamily="18" charset="2"/>
                <a:cs typeface="Times New Roman" panose="02020603050405020304" pitchFamily="18" charset="0"/>
              </a:rPr>
              <a:t>w</a:t>
            </a:r>
            <a:r>
              <a:rPr lang="es-AR" sz="2300" i="1" baseline="-25000"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es-AR" sz="2300"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a:p>
            <a:pPr marL="342900" indent="-342900" algn="just">
              <a:buFontTx/>
              <a:buChar char="-"/>
              <a:defRPr/>
            </a:pPr>
            <a:r>
              <a:rPr lang="es-AR" sz="2300"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 la atenuación a esta frecuencia es del 63,7 % del valor a frecuencia cero.</a:t>
            </a:r>
          </a:p>
          <a:p>
            <a:pPr marL="342900" indent="-342900" algn="just">
              <a:buFontTx/>
              <a:buChar char="-"/>
              <a:defRPr/>
            </a:pPr>
            <a:r>
              <a:rPr lang="es-AR" sz="2300"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precisión del ZOH en la aproximación depende del periodo de muestreo.</a:t>
            </a:r>
          </a:p>
          <a:p>
            <a:pPr marL="342900" indent="-342900" algn="just">
              <a:buFontTx/>
              <a:buChar char="-"/>
              <a:defRPr/>
            </a:pPr>
            <a:r>
              <a:rPr lang="es-AR" sz="2300"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pequeños valores de </a:t>
            </a:r>
            <a:r>
              <a:rPr lang="es-AR" sz="2300" i="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s-AR" sz="2300"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el tercer factor tiende a 1 y el ZOH introduce un atraso de </a:t>
            </a:r>
            <a:r>
              <a:rPr lang="es-AR" sz="2300" i="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s-AR" sz="2300"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segundos.</a:t>
            </a:r>
            <a:endParaRPr lang="es-AR" sz="2300"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AutoShape 2"/>
          <p:cNvSpPr>
            <a:spLocks noChangeArrowheads="1"/>
          </p:cNvSpPr>
          <p:nvPr/>
        </p:nvSpPr>
        <p:spPr bwMode="auto">
          <a:xfrm>
            <a:off x="3791744" y="240038"/>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Tree>
    <p:custDataLst>
      <p:tags r:id="rId2"/>
    </p:custDataLst>
    <p:extLst>
      <p:ext uri="{BB962C8B-B14F-4D97-AF65-F5344CB8AC3E}">
        <p14:creationId xmlns:p14="http://schemas.microsoft.com/office/powerpoint/2010/main" val="194146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5" name="Text Box 9"/>
          <p:cNvSpPr txBox="1">
            <a:spLocks noChangeArrowheads="1"/>
          </p:cNvSpPr>
          <p:nvPr/>
        </p:nvSpPr>
        <p:spPr bwMode="auto">
          <a:xfrm>
            <a:off x="191344" y="798841"/>
            <a:ext cx="81173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400">
                <a:solidFill>
                  <a:srgbClr val="0000FF"/>
                </a:solidFill>
                <a:effectLst>
                  <a:outerShdw blurRad="38100" dist="38100" dir="2700000" algn="tl">
                    <a:srgbClr val="C0C0C0"/>
                  </a:outerShdw>
                </a:effectLst>
                <a:latin typeface="Californian FB" pitchFamily="18" charset="0"/>
              </a:defRPr>
            </a:lvl1pPr>
          </a:lstStyle>
          <a:p>
            <a:r>
              <a:rPr lang="es-AR" b="1" dirty="0">
                <a:effectLst/>
              </a:rPr>
              <a:t>Retenedor de Orden Cero (ZOH): </a:t>
            </a:r>
            <a:r>
              <a:rPr lang="es-AR" b="1" dirty="0" smtClean="0">
                <a:effectLst/>
              </a:rPr>
              <a:t>Respuesta </a:t>
            </a:r>
            <a:r>
              <a:rPr lang="es-AR" b="1" dirty="0">
                <a:effectLst/>
              </a:rPr>
              <a:t>en frecuencia</a:t>
            </a:r>
          </a:p>
        </p:txBody>
      </p:sp>
      <p:grpSp>
        <p:nvGrpSpPr>
          <p:cNvPr id="2" name="Grupo 1"/>
          <p:cNvGrpSpPr/>
          <p:nvPr/>
        </p:nvGrpSpPr>
        <p:grpSpPr>
          <a:xfrm>
            <a:off x="1527982" y="1309723"/>
            <a:ext cx="8861064" cy="5431645"/>
            <a:chOff x="1527982" y="1258147"/>
            <a:chExt cx="8861064" cy="5431645"/>
          </a:xfrm>
        </p:grpSpPr>
        <p:pic>
          <p:nvPicPr>
            <p:cNvPr id="604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7982" y="1258147"/>
              <a:ext cx="8861064" cy="54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9"/>
            <p:cNvSpPr txBox="1">
              <a:spLocks noChangeArrowheads="1"/>
            </p:cNvSpPr>
            <p:nvPr/>
          </p:nvSpPr>
          <p:spPr bwMode="auto">
            <a:xfrm>
              <a:off x="2176463" y="3773914"/>
              <a:ext cx="7969026" cy="400110"/>
            </a:xfrm>
            <a:prstGeom prst="rect">
              <a:avLst/>
            </a:prstGeom>
            <a:solidFill>
              <a:srgbClr val="92D050"/>
            </a:solidFill>
            <a:ln w="28575">
              <a:solidFill>
                <a:srgbClr val="FF0000"/>
              </a:solidFill>
              <a:miter lim="800000"/>
              <a:headEnd/>
              <a:tailEnd/>
            </a:ln>
            <a:effectLst/>
            <a:extLst/>
          </p:spPr>
          <p:txBody>
            <a:bodyPr wrap="square">
              <a:spAutoFit/>
            </a:bodyPr>
            <a:lstStyle/>
            <a:p>
              <a:pPr>
                <a:spcBef>
                  <a:spcPct val="50000"/>
                </a:spcBef>
                <a:defRPr/>
              </a:pPr>
              <a:r>
                <a:rPr lang="es-AR" sz="2000" dirty="0">
                  <a:solidFill>
                    <a:srgbClr val="002060"/>
                  </a:solidFill>
                  <a:effectLst>
                    <a:outerShdw blurRad="38100" dist="38100" dir="2700000" algn="tl">
                      <a:srgbClr val="C0C0C0"/>
                    </a:outerShdw>
                  </a:effectLst>
                  <a:latin typeface="Californian FB" pitchFamily="18" charset="0"/>
                </a:rPr>
                <a:t>El ZOH es un filtro pasa bajos en serie con un atraso de T/2 segundos</a:t>
              </a:r>
            </a:p>
          </p:txBody>
        </p:sp>
      </p:grpSp>
      <p:sp>
        <p:nvSpPr>
          <p:cNvPr id="6" name="AutoShape 2"/>
          <p:cNvSpPr>
            <a:spLocks noChangeArrowheads="1"/>
          </p:cNvSpPr>
          <p:nvPr/>
        </p:nvSpPr>
        <p:spPr bwMode="auto">
          <a:xfrm>
            <a:off x="3791744" y="116632"/>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Tree>
    <p:custDataLst>
      <p:tags r:id="rId1"/>
    </p:custDataLst>
    <p:extLst>
      <p:ext uri="{BB962C8B-B14F-4D97-AF65-F5344CB8AC3E}">
        <p14:creationId xmlns:p14="http://schemas.microsoft.com/office/powerpoint/2010/main" val="982402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 name="14 Objeto"/>
          <p:cNvGraphicFramePr>
            <a:graphicFrameLocks noChangeAspect="1"/>
          </p:cNvGraphicFramePr>
          <p:nvPr>
            <p:extLst>
              <p:ext uri="{D42A27DB-BD31-4B8C-83A1-F6EECF244321}">
                <p14:modId xmlns:p14="http://schemas.microsoft.com/office/powerpoint/2010/main" val="557657955"/>
              </p:ext>
            </p:extLst>
          </p:nvPr>
        </p:nvGraphicFramePr>
        <p:xfrm>
          <a:off x="6576775" y="5602514"/>
          <a:ext cx="2891250" cy="962318"/>
        </p:xfrm>
        <a:graphic>
          <a:graphicData uri="http://schemas.openxmlformats.org/presentationml/2006/ole">
            <mc:AlternateContent xmlns:mc="http://schemas.openxmlformats.org/markup-compatibility/2006">
              <mc:Choice xmlns:v="urn:schemas-microsoft-com:vml" Requires="v">
                <p:oleObj spid="_x0000_s324740" name="Equation" r:id="rId5" imgW="1295280" imgH="431640" progId="">
                  <p:embed/>
                </p:oleObj>
              </mc:Choice>
              <mc:Fallback>
                <p:oleObj name="Equation" r:id="rId5" imgW="1295280" imgH="431640" progId="">
                  <p:embed/>
                  <p:pic>
                    <p:nvPicPr>
                      <p:cNvPr id="15" name="14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6775" y="5602514"/>
                        <a:ext cx="2891250" cy="962318"/>
                      </a:xfrm>
                      <a:prstGeom prst="rect">
                        <a:avLst/>
                      </a:prstGeom>
                      <a:solidFill>
                        <a:srgbClr val="FFC000">
                          <a:alpha val="49019"/>
                        </a:srgbClr>
                      </a:solidFill>
                      <a:ln w="28575">
                        <a:solidFill>
                          <a:srgbClr val="FF0000"/>
                        </a:solidFill>
                        <a:miter lim="800000"/>
                        <a:headEnd/>
                        <a:tailEnd/>
                      </a:ln>
                    </p:spPr>
                  </p:pic>
                </p:oleObj>
              </mc:Fallback>
            </mc:AlternateContent>
          </a:graphicData>
        </a:graphic>
      </p:graphicFrame>
      <p:sp>
        <p:nvSpPr>
          <p:cNvPr id="17" name="Text Box 9"/>
          <p:cNvSpPr txBox="1">
            <a:spLocks noChangeArrowheads="1"/>
          </p:cNvSpPr>
          <p:nvPr/>
        </p:nvSpPr>
        <p:spPr bwMode="auto">
          <a:xfrm>
            <a:off x="472976" y="938268"/>
            <a:ext cx="1149570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300" dirty="0" smtClean="0">
                <a:solidFill>
                  <a:srgbClr val="009900"/>
                </a:solidFill>
                <a:effectLst>
                  <a:outerShdw blurRad="38100" dist="38100" dir="2700000" algn="tl">
                    <a:srgbClr val="C0C0C0"/>
                  </a:outerShdw>
                </a:effectLst>
                <a:latin typeface="Book Antiqua" pitchFamily="18" charset="0"/>
                <a:cs typeface="Times New Roman" pitchFamily="18" charset="0"/>
              </a:rPr>
              <a:t>La función de transferencia del ZOH está afectada por el periodo de muestreo </a:t>
            </a:r>
            <a:r>
              <a:rPr lang="es-AR" sz="2300" i="1" dirty="0" smtClean="0">
                <a:solidFill>
                  <a:srgbClr val="009900"/>
                </a:solidFill>
                <a:effectLst>
                  <a:outerShdw blurRad="38100" dist="38100" dir="2700000" algn="tl">
                    <a:srgbClr val="C0C0C0"/>
                  </a:outerShdw>
                </a:effectLst>
                <a:latin typeface="Book Antiqua" pitchFamily="18" charset="0"/>
                <a:cs typeface="Times New Roman" pitchFamily="18" charset="0"/>
              </a:rPr>
              <a:t>T</a:t>
            </a:r>
            <a:r>
              <a:rPr lang="es-AR" sz="2300" dirty="0" smtClean="0">
                <a:solidFill>
                  <a:srgbClr val="009900"/>
                </a:solidFill>
                <a:effectLst>
                  <a:outerShdw blurRad="38100" dist="38100" dir="2700000" algn="tl">
                    <a:srgbClr val="C0C0C0"/>
                  </a:outerShdw>
                </a:effectLst>
                <a:latin typeface="Book Antiqua" pitchFamily="18" charset="0"/>
                <a:cs typeface="Times New Roman" pitchFamily="18" charset="0"/>
              </a:rPr>
              <a:t>, pero normalmente se la expresa normalizada respecto </a:t>
            </a:r>
            <a:r>
              <a:rPr lang="es-AR" sz="2300" i="1" dirty="0" smtClean="0">
                <a:solidFill>
                  <a:srgbClr val="009900"/>
                </a:solidFill>
                <a:effectLst>
                  <a:outerShdw blurRad="38100" dist="38100" dir="2700000" algn="tl">
                    <a:srgbClr val="C0C0C0"/>
                  </a:outerShdw>
                </a:effectLst>
                <a:latin typeface="Book Antiqua" pitchFamily="18" charset="0"/>
                <a:cs typeface="Times New Roman" pitchFamily="18" charset="0"/>
              </a:rPr>
              <a:t>T</a:t>
            </a:r>
            <a:r>
              <a:rPr lang="es-AR" sz="2300" dirty="0">
                <a:solidFill>
                  <a:srgbClr val="009900"/>
                </a:solidFill>
                <a:effectLst>
                  <a:outerShdw blurRad="38100" dist="38100" dir="2700000" algn="tl">
                    <a:srgbClr val="C0C0C0"/>
                  </a:outerShdw>
                </a:effectLst>
                <a:latin typeface="Book Antiqua" pitchFamily="18" charset="0"/>
                <a:cs typeface="Times New Roman" pitchFamily="18" charset="0"/>
              </a:rPr>
              <a:t> :</a:t>
            </a:r>
          </a:p>
        </p:txBody>
      </p:sp>
      <p:graphicFrame>
        <p:nvGraphicFramePr>
          <p:cNvPr id="18" name="5 Objeto"/>
          <p:cNvGraphicFramePr>
            <a:graphicFrameLocks noChangeAspect="1"/>
          </p:cNvGraphicFramePr>
          <p:nvPr>
            <p:extLst/>
          </p:nvPr>
        </p:nvGraphicFramePr>
        <p:xfrm>
          <a:off x="941064" y="1951349"/>
          <a:ext cx="2470797" cy="973142"/>
        </p:xfrm>
        <a:graphic>
          <a:graphicData uri="http://schemas.openxmlformats.org/presentationml/2006/ole">
            <mc:AlternateContent xmlns:mc="http://schemas.openxmlformats.org/markup-compatibility/2006">
              <mc:Choice xmlns:v="urn:schemas-microsoft-com:vml" Requires="v">
                <p:oleObj spid="_x0000_s324741" name="Equation" r:id="rId7" imgW="1066680" imgH="419040" progId="Equation.DSMT4">
                  <p:embed/>
                </p:oleObj>
              </mc:Choice>
              <mc:Fallback>
                <p:oleObj name="Equation" r:id="rId7" imgW="1066680" imgH="419040" progId="Equation.DSMT4">
                  <p:embed/>
                  <p:pic>
                    <p:nvPicPr>
                      <p:cNvPr id="18" name="5 Objeto"/>
                      <p:cNvPicPr>
                        <a:picLocks noChangeAspect="1" noChangeArrowheads="1"/>
                      </p:cNvPicPr>
                      <p:nvPr/>
                    </p:nvPicPr>
                    <p:blipFill>
                      <a:blip r:embed="rId8"/>
                      <a:srcRect/>
                      <a:stretch>
                        <a:fillRect/>
                      </a:stretch>
                    </p:blipFill>
                    <p:spPr bwMode="auto">
                      <a:xfrm>
                        <a:off x="941064" y="1951349"/>
                        <a:ext cx="2470797" cy="973142"/>
                      </a:xfrm>
                      <a:prstGeom prst="rect">
                        <a:avLst/>
                      </a:prstGeom>
                      <a:solidFill>
                        <a:srgbClr val="FFC000"/>
                      </a:solidFill>
                      <a:extLst/>
                    </p:spPr>
                  </p:pic>
                </p:oleObj>
              </mc:Fallback>
            </mc:AlternateContent>
          </a:graphicData>
        </a:graphic>
      </p:graphicFrame>
      <p:sp>
        <p:nvSpPr>
          <p:cNvPr id="19" name="Text Box 9"/>
          <p:cNvSpPr txBox="1">
            <a:spLocks noChangeArrowheads="1"/>
          </p:cNvSpPr>
          <p:nvPr/>
        </p:nvSpPr>
        <p:spPr bwMode="auto">
          <a:xfrm>
            <a:off x="5033258" y="2179093"/>
            <a:ext cx="5114690" cy="461665"/>
          </a:xfrm>
          <a:prstGeom prst="rect">
            <a:avLst/>
          </a:prstGeom>
          <a:solidFill>
            <a:srgbClr val="FFC000"/>
          </a:solidFill>
          <a:ln>
            <a:noFill/>
          </a:ln>
          <a:effectLst/>
          <a:extLst/>
        </p:spPr>
        <p:txBody>
          <a:bodyPr wrap="square">
            <a:spAutoFit/>
          </a:bodyPr>
          <a:lstStyle/>
          <a:p>
            <a:pPr algn="l">
              <a:spcBef>
                <a:spcPct val="50000"/>
              </a:spcBef>
              <a:defRPr/>
            </a:pPr>
            <a:r>
              <a:rPr lang="es-AR" sz="2400" b="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De esta forma se incluye al muestreador</a:t>
            </a:r>
            <a:endParaRPr lang="es-AR" sz="2400" b="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0" name="13 Flecha derecha"/>
          <p:cNvSpPr/>
          <p:nvPr/>
        </p:nvSpPr>
        <p:spPr bwMode="auto">
          <a:xfrm>
            <a:off x="3713234" y="2194677"/>
            <a:ext cx="93749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21" name="Text Box 9"/>
          <p:cNvSpPr txBox="1">
            <a:spLocks noChangeArrowheads="1"/>
          </p:cNvSpPr>
          <p:nvPr/>
        </p:nvSpPr>
        <p:spPr bwMode="auto">
          <a:xfrm>
            <a:off x="391494" y="3153075"/>
            <a:ext cx="801724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just">
              <a:spcBef>
                <a:spcPct val="50000"/>
              </a:spcBef>
              <a:defRPr sz="2200">
                <a:solidFill>
                  <a:srgbClr val="009900"/>
                </a:solidFill>
                <a:effectLst>
                  <a:outerShdw blurRad="38100" dist="38100" dir="2700000" algn="tl">
                    <a:srgbClr val="C0C0C0"/>
                  </a:outerShdw>
                </a:effectLst>
                <a:latin typeface="Book Antiqua" pitchFamily="18" charset="0"/>
                <a:cs typeface="Times New Roman" pitchFamily="18" charset="0"/>
              </a:defRPr>
            </a:lvl1pPr>
          </a:lstStyle>
          <a:p>
            <a:r>
              <a:rPr lang="es-AR" sz="2300" dirty="0" smtClean="0"/>
              <a:t>Considérese el primer término de la aproximación </a:t>
            </a:r>
            <a:r>
              <a:rPr lang="es-AR" sz="2300" dirty="0"/>
              <a:t>de </a:t>
            </a:r>
            <a:r>
              <a:rPr lang="es-AR" sz="2300" dirty="0" err="1"/>
              <a:t>Padé</a:t>
            </a:r>
            <a:r>
              <a:rPr lang="es-AR" sz="2300" dirty="0"/>
              <a:t> de un atraso puro:</a:t>
            </a:r>
          </a:p>
        </p:txBody>
      </p:sp>
      <p:graphicFrame>
        <p:nvGraphicFramePr>
          <p:cNvPr id="22" name="5 Objeto"/>
          <p:cNvGraphicFramePr>
            <a:graphicFrameLocks noChangeAspect="1"/>
          </p:cNvGraphicFramePr>
          <p:nvPr>
            <p:extLst>
              <p:ext uri="{D42A27DB-BD31-4B8C-83A1-F6EECF244321}">
                <p14:modId xmlns:p14="http://schemas.microsoft.com/office/powerpoint/2010/main" val="1572957027"/>
              </p:ext>
            </p:extLst>
          </p:nvPr>
        </p:nvGraphicFramePr>
        <p:xfrm>
          <a:off x="9635922" y="2640758"/>
          <a:ext cx="1789112" cy="1582737"/>
        </p:xfrm>
        <a:graphic>
          <a:graphicData uri="http://schemas.openxmlformats.org/presentationml/2006/ole">
            <mc:AlternateContent xmlns:mc="http://schemas.openxmlformats.org/markup-compatibility/2006">
              <mc:Choice xmlns:v="urn:schemas-microsoft-com:vml" Requires="v">
                <p:oleObj spid="_x0000_s324742" name="Equation" r:id="rId9" imgW="863280" imgH="761760" progId="Equation.DSMT4">
                  <p:embed/>
                </p:oleObj>
              </mc:Choice>
              <mc:Fallback>
                <p:oleObj name="Equation" r:id="rId9" imgW="863280" imgH="761760" progId="Equation.DSMT4">
                  <p:embed/>
                  <p:pic>
                    <p:nvPicPr>
                      <p:cNvPr id="22" name="5 Objeto"/>
                      <p:cNvPicPr>
                        <a:picLocks noChangeAspect="1" noChangeArrowheads="1"/>
                      </p:cNvPicPr>
                      <p:nvPr/>
                    </p:nvPicPr>
                    <p:blipFill>
                      <a:blip r:embed="rId10"/>
                      <a:srcRect/>
                      <a:stretch>
                        <a:fillRect/>
                      </a:stretch>
                    </p:blipFill>
                    <p:spPr bwMode="auto">
                      <a:xfrm>
                        <a:off x="9635922" y="2640758"/>
                        <a:ext cx="1789112" cy="1582737"/>
                      </a:xfrm>
                      <a:prstGeom prst="rect">
                        <a:avLst/>
                      </a:prstGeom>
                      <a:noFill/>
                      <a:extLst/>
                    </p:spPr>
                  </p:pic>
                </p:oleObj>
              </mc:Fallback>
            </mc:AlternateContent>
          </a:graphicData>
        </a:graphic>
      </p:graphicFrame>
      <p:graphicFrame>
        <p:nvGraphicFramePr>
          <p:cNvPr id="23" name="12 Objeto"/>
          <p:cNvGraphicFramePr>
            <a:graphicFrameLocks noChangeAspect="1"/>
          </p:cNvGraphicFramePr>
          <p:nvPr>
            <p:extLst>
              <p:ext uri="{D42A27DB-BD31-4B8C-83A1-F6EECF244321}">
                <p14:modId xmlns:p14="http://schemas.microsoft.com/office/powerpoint/2010/main" val="4039902738"/>
              </p:ext>
            </p:extLst>
          </p:nvPr>
        </p:nvGraphicFramePr>
        <p:xfrm>
          <a:off x="583290" y="4012743"/>
          <a:ext cx="4799824" cy="1407640"/>
        </p:xfrm>
        <a:graphic>
          <a:graphicData uri="http://schemas.openxmlformats.org/presentationml/2006/ole">
            <mc:AlternateContent xmlns:mc="http://schemas.openxmlformats.org/markup-compatibility/2006">
              <mc:Choice xmlns:v="urn:schemas-microsoft-com:vml" Requires="v">
                <p:oleObj spid="_x0000_s324743" name="Equation" r:id="rId11" imgW="2603160" imgH="761760" progId="Equation.DSMT4">
                  <p:embed/>
                </p:oleObj>
              </mc:Choice>
              <mc:Fallback>
                <p:oleObj name="Equation" r:id="rId11" imgW="2603160" imgH="761760" progId="Equation.DSMT4">
                  <p:embed/>
                  <p:pic>
                    <p:nvPicPr>
                      <p:cNvPr id="23" name="12 Objeto"/>
                      <p:cNvPicPr>
                        <a:picLocks noChangeAspect="1" noChangeArrowheads="1"/>
                      </p:cNvPicPr>
                      <p:nvPr/>
                    </p:nvPicPr>
                    <p:blipFill>
                      <a:blip r:embed="rId12"/>
                      <a:srcRect/>
                      <a:stretch>
                        <a:fillRect/>
                      </a:stretch>
                    </p:blipFill>
                    <p:spPr bwMode="auto">
                      <a:xfrm>
                        <a:off x="583290" y="4012743"/>
                        <a:ext cx="4799824" cy="1407640"/>
                      </a:xfrm>
                      <a:prstGeom prst="rect">
                        <a:avLst/>
                      </a:prstGeom>
                      <a:noFill/>
                      <a:extLst/>
                    </p:spPr>
                  </p:pic>
                </p:oleObj>
              </mc:Fallback>
            </mc:AlternateContent>
          </a:graphicData>
        </a:graphic>
      </p:graphicFrame>
      <p:sp>
        <p:nvSpPr>
          <p:cNvPr id="24" name="13 Flecha derecha"/>
          <p:cNvSpPr/>
          <p:nvPr/>
        </p:nvSpPr>
        <p:spPr bwMode="auto">
          <a:xfrm>
            <a:off x="8956628" y="3197108"/>
            <a:ext cx="481767"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25" name="Text Box 9"/>
          <p:cNvSpPr txBox="1">
            <a:spLocks noChangeArrowheads="1"/>
          </p:cNvSpPr>
          <p:nvPr/>
        </p:nvSpPr>
        <p:spPr bwMode="auto">
          <a:xfrm>
            <a:off x="6269736" y="4469123"/>
            <a:ext cx="459673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just">
              <a:spcBef>
                <a:spcPct val="50000"/>
              </a:spcBef>
              <a:defRPr sz="2200">
                <a:solidFill>
                  <a:srgbClr val="009900"/>
                </a:solidFill>
                <a:effectLst>
                  <a:outerShdw blurRad="38100" dist="38100" dir="2700000" algn="tl">
                    <a:srgbClr val="C0C0C0"/>
                  </a:outerShdw>
                </a:effectLst>
                <a:latin typeface="Book Antiqua" pitchFamily="18" charset="0"/>
                <a:cs typeface="Times New Roman" pitchFamily="18" charset="0"/>
              </a:defRPr>
            </a:lvl1pPr>
          </a:lstStyle>
          <a:p>
            <a:r>
              <a:rPr lang="es-AR" dirty="0" smtClean="0"/>
              <a:t>Reemplazando en la FT del ZOH:</a:t>
            </a:r>
            <a:endParaRPr lang="es-AR" dirty="0"/>
          </a:p>
        </p:txBody>
      </p:sp>
      <p:sp>
        <p:nvSpPr>
          <p:cNvPr id="26" name="13 Flecha derecha"/>
          <p:cNvSpPr/>
          <p:nvPr/>
        </p:nvSpPr>
        <p:spPr bwMode="auto">
          <a:xfrm>
            <a:off x="5719026" y="4469123"/>
            <a:ext cx="481767"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graphicFrame>
        <p:nvGraphicFramePr>
          <p:cNvPr id="27" name="5 Objeto"/>
          <p:cNvGraphicFramePr>
            <a:graphicFrameLocks noChangeAspect="1"/>
          </p:cNvGraphicFramePr>
          <p:nvPr>
            <p:extLst/>
          </p:nvPr>
        </p:nvGraphicFramePr>
        <p:xfrm>
          <a:off x="472976" y="5582817"/>
          <a:ext cx="4910138" cy="1001712"/>
        </p:xfrm>
        <a:graphic>
          <a:graphicData uri="http://schemas.openxmlformats.org/presentationml/2006/ole">
            <mc:AlternateContent xmlns:mc="http://schemas.openxmlformats.org/markup-compatibility/2006">
              <mc:Choice xmlns:v="urn:schemas-microsoft-com:vml" Requires="v">
                <p:oleObj spid="_x0000_s324744" name="Equation" r:id="rId13" imgW="2120760" imgH="431640" progId="Equation.DSMT4">
                  <p:embed/>
                </p:oleObj>
              </mc:Choice>
              <mc:Fallback>
                <p:oleObj name="Equation" r:id="rId13" imgW="2120760" imgH="431640" progId="Equation.DSMT4">
                  <p:embed/>
                  <p:pic>
                    <p:nvPicPr>
                      <p:cNvPr id="27" name="5 Objeto"/>
                      <p:cNvPicPr>
                        <a:picLocks noChangeAspect="1" noChangeArrowheads="1"/>
                      </p:cNvPicPr>
                      <p:nvPr/>
                    </p:nvPicPr>
                    <p:blipFill>
                      <a:blip r:embed="rId14"/>
                      <a:srcRect/>
                      <a:stretch>
                        <a:fillRect/>
                      </a:stretch>
                    </p:blipFill>
                    <p:spPr bwMode="auto">
                      <a:xfrm>
                        <a:off x="472976" y="5582817"/>
                        <a:ext cx="4910138" cy="1001712"/>
                      </a:xfrm>
                      <a:prstGeom prst="rect">
                        <a:avLst/>
                      </a:prstGeom>
                      <a:solidFill>
                        <a:srgbClr val="FFC000"/>
                      </a:solidFill>
                      <a:extLst/>
                    </p:spPr>
                  </p:pic>
                </p:oleObj>
              </mc:Fallback>
            </mc:AlternateContent>
          </a:graphicData>
        </a:graphic>
      </p:graphicFrame>
      <p:sp>
        <p:nvSpPr>
          <p:cNvPr id="28" name="13 Flecha derecha"/>
          <p:cNvSpPr/>
          <p:nvPr/>
        </p:nvSpPr>
        <p:spPr bwMode="auto">
          <a:xfrm>
            <a:off x="5681588" y="5828260"/>
            <a:ext cx="596713"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16" name="Text Box 9"/>
          <p:cNvSpPr txBox="1">
            <a:spLocks noChangeArrowheads="1"/>
          </p:cNvSpPr>
          <p:nvPr/>
        </p:nvSpPr>
        <p:spPr bwMode="auto">
          <a:xfrm>
            <a:off x="9680332" y="5648476"/>
            <a:ext cx="2412351" cy="830997"/>
          </a:xfrm>
          <a:prstGeom prst="rect">
            <a:avLst/>
          </a:prstGeom>
          <a:solidFill>
            <a:srgbClr val="FFC000"/>
          </a:solidFill>
          <a:ln>
            <a:noFill/>
          </a:ln>
          <a:effectLst/>
          <a:extLst/>
        </p:spPr>
        <p:txBody>
          <a:bodyPr wrap="square">
            <a:spAutoFit/>
          </a:bodyPr>
          <a:lstStyle/>
          <a:p>
            <a:pPr algn="l">
              <a:spcBef>
                <a:spcPct val="50000"/>
              </a:spcBef>
              <a:defRPr/>
            </a:pPr>
            <a:r>
              <a:rPr lang="es-AR" sz="2400" b="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Aproximación de 1° orden del ZOH</a:t>
            </a:r>
            <a:endParaRPr lang="es-AR" sz="2400" b="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9" name="AutoShape 2"/>
          <p:cNvSpPr>
            <a:spLocks noChangeArrowheads="1"/>
          </p:cNvSpPr>
          <p:nvPr/>
        </p:nvSpPr>
        <p:spPr bwMode="auto">
          <a:xfrm>
            <a:off x="3791744" y="240038"/>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Tree>
    <p:custDataLst>
      <p:tags r:id="rId2"/>
    </p:custDataLst>
    <p:extLst>
      <p:ext uri="{BB962C8B-B14F-4D97-AF65-F5344CB8AC3E}">
        <p14:creationId xmlns:p14="http://schemas.microsoft.com/office/powerpoint/2010/main" val="323011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448" y="1412776"/>
            <a:ext cx="9757288" cy="537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9"/>
          <p:cNvSpPr txBox="1">
            <a:spLocks noChangeArrowheads="1"/>
          </p:cNvSpPr>
          <p:nvPr/>
        </p:nvSpPr>
        <p:spPr bwMode="auto">
          <a:xfrm>
            <a:off x="147051" y="772202"/>
            <a:ext cx="864434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b="1" dirty="0" smtClean="0">
                <a:solidFill>
                  <a:srgbClr val="009900"/>
                </a:solidFill>
                <a:latin typeface="Book Antiqua" pitchFamily="18" charset="0"/>
                <a:cs typeface="Times New Roman" pitchFamily="18" charset="0"/>
              </a:rPr>
              <a:t>Respuesta en frecuencia de la </a:t>
            </a:r>
            <a:r>
              <a:rPr lang="es-AR" sz="2200" b="1" dirty="0">
                <a:solidFill>
                  <a:srgbClr val="009900"/>
                </a:solidFill>
                <a:latin typeface="Book Antiqua" pitchFamily="18" charset="0"/>
                <a:cs typeface="Times New Roman" pitchFamily="18" charset="0"/>
              </a:rPr>
              <a:t>aproximación de 1° </a:t>
            </a:r>
            <a:r>
              <a:rPr lang="es-AR" sz="2200" b="1" dirty="0" smtClean="0">
                <a:solidFill>
                  <a:srgbClr val="009900"/>
                </a:solidFill>
                <a:latin typeface="Book Antiqua" pitchFamily="18" charset="0"/>
                <a:cs typeface="Times New Roman" pitchFamily="18" charset="0"/>
              </a:rPr>
              <a:t>orden del </a:t>
            </a:r>
            <a:r>
              <a:rPr lang="es-AR" sz="2200" b="1" dirty="0">
                <a:solidFill>
                  <a:srgbClr val="009900"/>
                </a:solidFill>
                <a:latin typeface="Book Antiqua" pitchFamily="18" charset="0"/>
                <a:cs typeface="Times New Roman" pitchFamily="18" charset="0"/>
              </a:rPr>
              <a:t>ZOH</a:t>
            </a:r>
          </a:p>
        </p:txBody>
      </p:sp>
      <p:sp>
        <p:nvSpPr>
          <p:cNvPr id="5" name="AutoShape 2"/>
          <p:cNvSpPr>
            <a:spLocks noChangeArrowheads="1"/>
          </p:cNvSpPr>
          <p:nvPr/>
        </p:nvSpPr>
        <p:spPr bwMode="auto">
          <a:xfrm>
            <a:off x="3791744" y="188640"/>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Tree>
    <p:custDataLst>
      <p:tags r:id="rId1"/>
    </p:custDataLst>
    <p:extLst>
      <p:ext uri="{BB962C8B-B14F-4D97-AF65-F5344CB8AC3E}">
        <p14:creationId xmlns:p14="http://schemas.microsoft.com/office/powerpoint/2010/main" val="75669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403"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392" y="764704"/>
            <a:ext cx="10729192" cy="582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9"/>
          <p:cNvSpPr txBox="1">
            <a:spLocks noChangeArrowheads="1"/>
          </p:cNvSpPr>
          <p:nvPr/>
        </p:nvSpPr>
        <p:spPr bwMode="auto">
          <a:xfrm>
            <a:off x="1703512" y="3539978"/>
            <a:ext cx="3312368" cy="1200329"/>
          </a:xfrm>
          <a:prstGeom prst="rect">
            <a:avLst/>
          </a:prstGeom>
          <a:solidFill>
            <a:srgbClr val="92D050"/>
          </a:solidFill>
          <a:ln w="28575">
            <a:solidFill>
              <a:srgbClr val="FF0000"/>
            </a:solidFill>
            <a:miter lim="800000"/>
            <a:headEnd/>
            <a:tailEnd/>
          </a:ln>
          <a:effectLst/>
          <a:extLst/>
        </p:spPr>
        <p:txBody>
          <a:bodyPr wrap="square">
            <a:spAutoFit/>
          </a:bodyPr>
          <a:lstStyle/>
          <a:p>
            <a:pPr algn="just">
              <a:spcBef>
                <a:spcPct val="50000"/>
              </a:spcBef>
              <a:defRPr/>
            </a:pPr>
            <a:r>
              <a:rPr lang="es-AR" sz="2400" dirty="0">
                <a:solidFill>
                  <a:srgbClr val="002060"/>
                </a:solidFill>
                <a:effectLst>
                  <a:outerShdw blurRad="38100" dist="38100" dir="2700000" algn="tl">
                    <a:srgbClr val="C0C0C0"/>
                  </a:outerShdw>
                </a:effectLst>
                <a:latin typeface="Californian FB" pitchFamily="18" charset="0"/>
              </a:rPr>
              <a:t>El ZOH es un filtro pasa </a:t>
            </a:r>
            <a:r>
              <a:rPr lang="es-AR" sz="2400" dirty="0" smtClean="0">
                <a:solidFill>
                  <a:srgbClr val="002060"/>
                </a:solidFill>
                <a:effectLst>
                  <a:outerShdw blurRad="38100" dist="38100" dir="2700000" algn="tl">
                    <a:srgbClr val="C0C0C0"/>
                  </a:outerShdw>
                </a:effectLst>
                <a:latin typeface="Californian FB" pitchFamily="18" charset="0"/>
              </a:rPr>
              <a:t>bajos, </a:t>
            </a:r>
            <a:r>
              <a:rPr lang="es-AR" sz="2400" dirty="0">
                <a:solidFill>
                  <a:srgbClr val="002060"/>
                </a:solidFill>
                <a:effectLst>
                  <a:outerShdw blurRad="38100" dist="38100" dir="2700000" algn="tl">
                    <a:srgbClr val="C0C0C0"/>
                  </a:outerShdw>
                </a:effectLst>
                <a:latin typeface="Californian FB" pitchFamily="18" charset="0"/>
              </a:rPr>
              <a:t>en serie con un atraso de </a:t>
            </a:r>
            <a:r>
              <a:rPr lang="es-AR" sz="2400" i="1" dirty="0">
                <a:solidFill>
                  <a:srgbClr val="002060"/>
                </a:solidFill>
                <a:effectLst>
                  <a:outerShdw blurRad="38100" dist="38100" dir="2700000" algn="tl">
                    <a:srgbClr val="C0C0C0"/>
                  </a:outerShdw>
                </a:effectLst>
                <a:latin typeface="Californian FB" pitchFamily="18" charset="0"/>
              </a:rPr>
              <a:t>T</a:t>
            </a:r>
            <a:r>
              <a:rPr lang="es-AR" sz="2400" dirty="0">
                <a:solidFill>
                  <a:srgbClr val="002060"/>
                </a:solidFill>
                <a:effectLst>
                  <a:outerShdw blurRad="38100" dist="38100" dir="2700000" algn="tl">
                    <a:srgbClr val="C0C0C0"/>
                  </a:outerShdw>
                </a:effectLst>
                <a:latin typeface="Californian FB" pitchFamily="18" charset="0"/>
              </a:rPr>
              <a:t>/2 segundos</a:t>
            </a:r>
          </a:p>
        </p:txBody>
      </p:sp>
      <p:sp>
        <p:nvSpPr>
          <p:cNvPr id="12" name="AutoShape 2"/>
          <p:cNvSpPr>
            <a:spLocks noChangeArrowheads="1"/>
          </p:cNvSpPr>
          <p:nvPr/>
        </p:nvSpPr>
        <p:spPr bwMode="auto">
          <a:xfrm>
            <a:off x="3791744" y="116632"/>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Tree>
    <p:custDataLst>
      <p:tags r:id="rId1"/>
    </p:custDataLst>
    <p:extLst>
      <p:ext uri="{BB962C8B-B14F-4D97-AF65-F5344CB8AC3E}">
        <p14:creationId xmlns:p14="http://schemas.microsoft.com/office/powerpoint/2010/main" val="387828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165324" y="932048"/>
            <a:ext cx="8378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4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Reescribiendo la FT de la aproximación de primer orden del ZOH</a:t>
            </a:r>
            <a:endParaRPr lang="es-AR" sz="24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15" name="14 Objeto"/>
          <p:cNvGraphicFramePr>
            <a:graphicFrameLocks noChangeAspect="1"/>
          </p:cNvGraphicFramePr>
          <p:nvPr>
            <p:extLst>
              <p:ext uri="{D42A27DB-BD31-4B8C-83A1-F6EECF244321}">
                <p14:modId xmlns:p14="http://schemas.microsoft.com/office/powerpoint/2010/main" val="2375210773"/>
              </p:ext>
            </p:extLst>
          </p:nvPr>
        </p:nvGraphicFramePr>
        <p:xfrm>
          <a:off x="9480376" y="607188"/>
          <a:ext cx="2116138" cy="1081088"/>
        </p:xfrm>
        <a:graphic>
          <a:graphicData uri="http://schemas.openxmlformats.org/presentationml/2006/ole">
            <mc:AlternateContent xmlns:mc="http://schemas.openxmlformats.org/markup-compatibility/2006">
              <mc:Choice xmlns:v="urn:schemas-microsoft-com:vml" Requires="v">
                <p:oleObj spid="_x0000_s325686" name="Equation" r:id="rId5" imgW="1143000" imgH="583920" progId="Equation.DSMT4">
                  <p:embed/>
                </p:oleObj>
              </mc:Choice>
              <mc:Fallback>
                <p:oleObj name="Equation" r:id="rId5" imgW="1143000" imgH="583920" progId="Equation.DSMT4">
                  <p:embed/>
                  <p:pic>
                    <p:nvPicPr>
                      <p:cNvPr id="15" name="14 Objeto"/>
                      <p:cNvPicPr>
                        <a:picLocks noChangeAspect="1" noChangeArrowheads="1"/>
                      </p:cNvPicPr>
                      <p:nvPr/>
                    </p:nvPicPr>
                    <p:blipFill>
                      <a:blip r:embed="rId6"/>
                      <a:srcRect/>
                      <a:stretch>
                        <a:fillRect/>
                      </a:stretch>
                    </p:blipFill>
                    <p:spPr bwMode="auto">
                      <a:xfrm>
                        <a:off x="9480376" y="607188"/>
                        <a:ext cx="2116138" cy="1081088"/>
                      </a:xfrm>
                      <a:prstGeom prst="rect">
                        <a:avLst/>
                      </a:prstGeom>
                      <a:solidFill>
                        <a:srgbClr val="FFC000">
                          <a:alpha val="49019"/>
                        </a:srgbClr>
                      </a:solidFill>
                      <a:ln w="19050">
                        <a:solidFill>
                          <a:srgbClr val="FF0000"/>
                        </a:solidFill>
                        <a:miter lim="800000"/>
                        <a:headEnd/>
                        <a:tailEnd/>
                      </a:ln>
                    </p:spPr>
                  </p:pic>
                </p:oleObj>
              </mc:Fallback>
            </mc:AlternateContent>
          </a:graphicData>
        </a:graphic>
      </p:graphicFrame>
      <p:graphicFrame>
        <p:nvGraphicFramePr>
          <p:cNvPr id="8" name="1 Objeto"/>
          <p:cNvGraphicFramePr>
            <a:graphicFrameLocks noChangeAspect="1"/>
          </p:cNvGraphicFramePr>
          <p:nvPr>
            <p:extLst>
              <p:ext uri="{D42A27DB-BD31-4B8C-83A1-F6EECF244321}">
                <p14:modId xmlns:p14="http://schemas.microsoft.com/office/powerpoint/2010/main" val="2760821310"/>
              </p:ext>
            </p:extLst>
          </p:nvPr>
        </p:nvGraphicFramePr>
        <p:xfrm>
          <a:off x="7845678" y="1757974"/>
          <a:ext cx="3575050" cy="971550"/>
        </p:xfrm>
        <a:graphic>
          <a:graphicData uri="http://schemas.openxmlformats.org/presentationml/2006/ole">
            <mc:AlternateContent xmlns:mc="http://schemas.openxmlformats.org/markup-compatibility/2006">
              <mc:Choice xmlns:v="urn:schemas-microsoft-com:vml" Requires="v">
                <p:oleObj spid="_x0000_s325687" name="Equation" r:id="rId7" imgW="1447560" imgH="393480" progId="Equation.DSMT4">
                  <p:embed/>
                </p:oleObj>
              </mc:Choice>
              <mc:Fallback>
                <p:oleObj name="Equation" r:id="rId7" imgW="1447560" imgH="393480" progId="Equation.DSMT4">
                  <p:embed/>
                  <p:pic>
                    <p:nvPicPr>
                      <p:cNvPr id="8" name="1 Objeto"/>
                      <p:cNvPicPr>
                        <a:picLocks noChangeAspect="1" noChangeArrowheads="1"/>
                      </p:cNvPicPr>
                      <p:nvPr/>
                    </p:nvPicPr>
                    <p:blipFill>
                      <a:blip r:embed="rId8"/>
                      <a:srcRect/>
                      <a:stretch>
                        <a:fillRect/>
                      </a:stretch>
                    </p:blipFill>
                    <p:spPr bwMode="auto">
                      <a:xfrm>
                        <a:off x="7845678" y="1757974"/>
                        <a:ext cx="3575050" cy="971550"/>
                      </a:xfrm>
                      <a:prstGeom prst="rect">
                        <a:avLst/>
                      </a:prstGeom>
                      <a:solidFill>
                        <a:srgbClr val="92D050"/>
                      </a:solidFill>
                      <a:extLst/>
                    </p:spPr>
                  </p:pic>
                </p:oleObj>
              </mc:Fallback>
            </mc:AlternateContent>
          </a:graphicData>
        </a:graphic>
      </p:graphicFrame>
      <p:sp>
        <p:nvSpPr>
          <p:cNvPr id="11" name="Text Box 9"/>
          <p:cNvSpPr txBox="1">
            <a:spLocks noChangeArrowheads="1"/>
          </p:cNvSpPr>
          <p:nvPr/>
        </p:nvSpPr>
        <p:spPr bwMode="auto">
          <a:xfrm>
            <a:off x="7515691" y="3129797"/>
            <a:ext cx="4214557" cy="14465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ES"/>
            </a:defPPr>
            <a:lvl1pPr algn="ctr">
              <a:spcBef>
                <a:spcPct val="50000"/>
              </a:spcBef>
              <a:defRPr sz="2000">
                <a:solidFill>
                  <a:srgbClr val="FF0000"/>
                </a:solidFill>
              </a:defRPr>
            </a:lvl1pPr>
          </a:lstStyle>
          <a:p>
            <a:pPr algn="just"/>
            <a:r>
              <a:rPr lang="es-AR" sz="2200" b="1" dirty="0">
                <a:latin typeface="Book Antiqua" panose="02040602050305030304" pitchFamily="18" charset="0"/>
              </a:rPr>
              <a:t>La salida del ZOH </a:t>
            </a:r>
            <a:r>
              <a:rPr lang="es-AR" sz="2200" b="1" dirty="0" smtClean="0">
                <a:latin typeface="Book Antiqua" panose="02040602050305030304" pitchFamily="18" charset="0"/>
              </a:rPr>
              <a:t>presenta </a:t>
            </a:r>
            <a:r>
              <a:rPr lang="es-AR" sz="2200" b="1" dirty="0">
                <a:latin typeface="Book Antiqua" panose="02040602050305030304" pitchFamily="18" charset="0"/>
              </a:rPr>
              <a:t>componentes de alta </a:t>
            </a:r>
            <a:r>
              <a:rPr lang="es-AR" sz="2200" b="1" dirty="0" smtClean="0">
                <a:latin typeface="Book Antiqua" panose="02040602050305030304" pitchFamily="18" charset="0"/>
              </a:rPr>
              <a:t>frecuencia debido </a:t>
            </a:r>
            <a:r>
              <a:rPr lang="es-AR" sz="2200" b="1" dirty="0">
                <a:latin typeface="Book Antiqua" panose="02040602050305030304" pitchFamily="18" charset="0"/>
              </a:rPr>
              <a:t>a los pulsos </a:t>
            </a:r>
            <a:r>
              <a:rPr lang="es-AR" sz="2200" b="1" dirty="0" smtClean="0">
                <a:latin typeface="Book Antiqua" panose="02040602050305030304" pitchFamily="18" charset="0"/>
              </a:rPr>
              <a:t>del retenedor.</a:t>
            </a:r>
            <a:endParaRPr lang="es-AR" sz="2200" b="1" dirty="0">
              <a:latin typeface="Book Antiqua" panose="02040602050305030304" pitchFamily="18" charset="0"/>
            </a:endParaRPr>
          </a:p>
        </p:txBody>
      </p:sp>
      <p:sp>
        <p:nvSpPr>
          <p:cNvPr id="13" name="Text Box 9"/>
          <p:cNvSpPr txBox="1">
            <a:spLocks noChangeArrowheads="1"/>
          </p:cNvSpPr>
          <p:nvPr/>
        </p:nvSpPr>
        <p:spPr bwMode="auto">
          <a:xfrm>
            <a:off x="7536160" y="4795801"/>
            <a:ext cx="4194087" cy="14465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ct val="50000"/>
              </a:spcBef>
              <a:defRPr sz="2000">
                <a:solidFill>
                  <a:srgbClr val="FF0000"/>
                </a:solidFill>
                <a:latin typeface="Californian FB" panose="0207040306080B030204" pitchFamily="18" charset="0"/>
              </a:defRPr>
            </a:lvl1pPr>
          </a:lstStyle>
          <a:p>
            <a:pPr algn="just"/>
            <a:r>
              <a:rPr lang="es-AR" sz="2200" b="1" dirty="0" smtClean="0">
                <a:latin typeface="Book Antiqua" panose="02040602050305030304" pitchFamily="18" charset="0"/>
              </a:rPr>
              <a:t>El efecto del ZOH es desplazar </a:t>
            </a:r>
            <a:r>
              <a:rPr lang="es-AR" sz="2200" b="1" dirty="0">
                <a:latin typeface="Book Antiqua" panose="02040602050305030304" pitchFamily="18" charset="0"/>
              </a:rPr>
              <a:t>a la componente </a:t>
            </a:r>
            <a:r>
              <a:rPr lang="es-AR" sz="2200" b="1" dirty="0" smtClean="0">
                <a:latin typeface="Book Antiqua" panose="02040602050305030304" pitchFamily="18" charset="0"/>
              </a:rPr>
              <a:t>fundamental, 1º </a:t>
            </a:r>
            <a:r>
              <a:rPr lang="es-AR" sz="2200" b="1" dirty="0">
                <a:latin typeface="Book Antiqua" panose="02040602050305030304" pitchFamily="18" charset="0"/>
              </a:rPr>
              <a:t>armónico de </a:t>
            </a:r>
            <a:r>
              <a:rPr lang="es-AR" sz="2200" b="1" i="1" dirty="0">
                <a:latin typeface="Book Antiqua" panose="02040602050305030304" pitchFamily="18" charset="0"/>
                <a:cs typeface="Times New Roman" panose="02020603050405020304" pitchFamily="18" charset="0"/>
              </a:rPr>
              <a:t>h</a:t>
            </a:r>
            <a:r>
              <a:rPr lang="es-AR" sz="2200" b="1" dirty="0">
                <a:latin typeface="Book Antiqua" panose="02040602050305030304" pitchFamily="18" charset="0"/>
                <a:cs typeface="Times New Roman" panose="02020603050405020304" pitchFamily="18" charset="0"/>
              </a:rPr>
              <a:t>(</a:t>
            </a:r>
            <a:r>
              <a:rPr lang="es-AR" sz="2200" b="1" i="1" dirty="0">
                <a:latin typeface="Book Antiqua" panose="02040602050305030304" pitchFamily="18" charset="0"/>
                <a:cs typeface="Times New Roman" panose="02020603050405020304" pitchFamily="18" charset="0"/>
              </a:rPr>
              <a:t>t</a:t>
            </a:r>
            <a:r>
              <a:rPr lang="es-AR" sz="2200" b="1" dirty="0" smtClean="0">
                <a:latin typeface="Book Antiqua" panose="02040602050305030304" pitchFamily="18" charset="0"/>
                <a:cs typeface="Times New Roman" panose="02020603050405020304" pitchFamily="18" charset="0"/>
              </a:rPr>
              <a:t>)</a:t>
            </a:r>
            <a:r>
              <a:rPr lang="es-AR" sz="2200" b="1" dirty="0" smtClean="0">
                <a:latin typeface="Book Antiqua" panose="02040602050305030304" pitchFamily="18" charset="0"/>
              </a:rPr>
              <a:t>, </a:t>
            </a:r>
            <a:r>
              <a:rPr lang="es-AR" sz="2200" b="1" dirty="0">
                <a:latin typeface="Book Antiqua" panose="02040602050305030304" pitchFamily="18" charset="0"/>
              </a:rPr>
              <a:t>en </a:t>
            </a:r>
            <a:r>
              <a:rPr lang="es-AR" sz="2200" b="1" i="1" dirty="0">
                <a:latin typeface="Book Antiqua" panose="02040602050305030304" pitchFamily="18" charset="0"/>
              </a:rPr>
              <a:t>T</a:t>
            </a:r>
            <a:r>
              <a:rPr lang="es-AR" sz="2200" b="1" dirty="0">
                <a:latin typeface="Book Antiqua" panose="02040602050305030304" pitchFamily="18" charset="0"/>
              </a:rPr>
              <a:t>/2 segundos.</a:t>
            </a:r>
          </a:p>
        </p:txBody>
      </p:sp>
      <p:grpSp>
        <p:nvGrpSpPr>
          <p:cNvPr id="3" name="Grupo 2"/>
          <p:cNvGrpSpPr/>
          <p:nvPr/>
        </p:nvGrpSpPr>
        <p:grpSpPr>
          <a:xfrm>
            <a:off x="191049" y="2843136"/>
            <a:ext cx="7044559" cy="3826224"/>
            <a:chOff x="191049" y="2737927"/>
            <a:chExt cx="7044559" cy="3826224"/>
          </a:xfrm>
        </p:grpSpPr>
        <p:pic>
          <p:nvPicPr>
            <p:cNvPr id="58403" name="Picture 3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1049" y="2737927"/>
              <a:ext cx="7044559" cy="382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9"/>
            <p:cNvSpPr txBox="1">
              <a:spLocks noChangeArrowheads="1"/>
            </p:cNvSpPr>
            <p:nvPr/>
          </p:nvSpPr>
          <p:spPr bwMode="auto">
            <a:xfrm>
              <a:off x="866271" y="4762600"/>
              <a:ext cx="2847057" cy="1015663"/>
            </a:xfrm>
            <a:prstGeom prst="rect">
              <a:avLst/>
            </a:prstGeom>
            <a:solidFill>
              <a:srgbClr val="92D050"/>
            </a:solidFill>
            <a:ln w="28575">
              <a:solidFill>
                <a:srgbClr val="FF0000"/>
              </a:solidFill>
              <a:miter lim="800000"/>
              <a:headEnd/>
              <a:tailEnd/>
            </a:ln>
            <a:effectLst/>
            <a:extLst/>
          </p:spPr>
          <p:txBody>
            <a:bodyPr wrap="square">
              <a:spAutoFit/>
            </a:bodyPr>
            <a:lstStyle/>
            <a:p>
              <a:pPr>
                <a:spcBef>
                  <a:spcPct val="50000"/>
                </a:spcBef>
                <a:defRPr/>
              </a:pPr>
              <a:r>
                <a:rPr lang="es-AR" sz="2000" dirty="0">
                  <a:solidFill>
                    <a:srgbClr val="002060"/>
                  </a:solidFill>
                  <a:effectLst>
                    <a:outerShdw blurRad="38100" dist="38100" dir="2700000" algn="tl">
                      <a:srgbClr val="C0C0C0"/>
                    </a:outerShdw>
                  </a:effectLst>
                  <a:latin typeface="Californian FB" pitchFamily="18" charset="0"/>
                </a:rPr>
                <a:t>El ZOH es un filtro pasa </a:t>
              </a:r>
              <a:r>
                <a:rPr lang="es-AR" sz="2000" dirty="0" smtClean="0">
                  <a:solidFill>
                    <a:srgbClr val="002060"/>
                  </a:solidFill>
                  <a:effectLst>
                    <a:outerShdw blurRad="38100" dist="38100" dir="2700000" algn="tl">
                      <a:srgbClr val="C0C0C0"/>
                    </a:outerShdw>
                  </a:effectLst>
                  <a:latin typeface="Californian FB" pitchFamily="18" charset="0"/>
                </a:rPr>
                <a:t>bajos, </a:t>
              </a:r>
              <a:r>
                <a:rPr lang="es-AR" sz="2000" dirty="0">
                  <a:solidFill>
                    <a:srgbClr val="002060"/>
                  </a:solidFill>
                  <a:effectLst>
                    <a:outerShdw blurRad="38100" dist="38100" dir="2700000" algn="tl">
                      <a:srgbClr val="C0C0C0"/>
                    </a:outerShdw>
                  </a:effectLst>
                  <a:latin typeface="Californian FB" pitchFamily="18" charset="0"/>
                </a:rPr>
                <a:t>en serie con un atraso de </a:t>
              </a:r>
              <a:r>
                <a:rPr lang="es-AR" sz="2000" i="1" dirty="0">
                  <a:solidFill>
                    <a:srgbClr val="002060"/>
                  </a:solidFill>
                  <a:effectLst>
                    <a:outerShdw blurRad="38100" dist="38100" dir="2700000" algn="tl">
                      <a:srgbClr val="C0C0C0"/>
                    </a:outerShdw>
                  </a:effectLst>
                  <a:latin typeface="Californian FB" pitchFamily="18" charset="0"/>
                </a:rPr>
                <a:t>T</a:t>
              </a:r>
              <a:r>
                <a:rPr lang="es-AR" sz="2000" dirty="0">
                  <a:solidFill>
                    <a:srgbClr val="002060"/>
                  </a:solidFill>
                  <a:effectLst>
                    <a:outerShdw blurRad="38100" dist="38100" dir="2700000" algn="tl">
                      <a:srgbClr val="C0C0C0"/>
                    </a:outerShdw>
                  </a:effectLst>
                  <a:latin typeface="Californian FB" pitchFamily="18" charset="0"/>
                </a:rPr>
                <a:t>/2 segundos</a:t>
              </a:r>
            </a:p>
          </p:txBody>
        </p:sp>
      </p:grpSp>
      <p:sp>
        <p:nvSpPr>
          <p:cNvPr id="12" name="AutoShape 2"/>
          <p:cNvSpPr>
            <a:spLocks noChangeArrowheads="1"/>
          </p:cNvSpPr>
          <p:nvPr/>
        </p:nvSpPr>
        <p:spPr bwMode="auto">
          <a:xfrm>
            <a:off x="3791744" y="188640"/>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
        <p:nvSpPr>
          <p:cNvPr id="16" name="13 Flecha derecha"/>
          <p:cNvSpPr/>
          <p:nvPr/>
        </p:nvSpPr>
        <p:spPr bwMode="auto">
          <a:xfrm>
            <a:off x="8440416" y="931537"/>
            <a:ext cx="803038"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18" name="Text Box 9"/>
          <p:cNvSpPr txBox="1">
            <a:spLocks noChangeArrowheads="1"/>
          </p:cNvSpPr>
          <p:nvPr/>
        </p:nvSpPr>
        <p:spPr bwMode="auto">
          <a:xfrm>
            <a:off x="165324" y="2012917"/>
            <a:ext cx="6794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4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Esta puede expresarse también de la siguiente forma:</a:t>
            </a:r>
            <a:endParaRPr lang="es-AR" sz="24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9" name="13 Flecha derecha"/>
          <p:cNvSpPr/>
          <p:nvPr/>
        </p:nvSpPr>
        <p:spPr bwMode="auto">
          <a:xfrm>
            <a:off x="6834089" y="2026264"/>
            <a:ext cx="803038"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Tree>
    <p:custDataLst>
      <p:tags r:id="rId2"/>
    </p:custDataLst>
    <p:extLst>
      <p:ext uri="{BB962C8B-B14F-4D97-AF65-F5344CB8AC3E}">
        <p14:creationId xmlns:p14="http://schemas.microsoft.com/office/powerpoint/2010/main" val="141357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84632" y="6525344"/>
            <a:ext cx="289100" cy="365125"/>
          </a:xfrm>
        </p:spPr>
        <p:txBody>
          <a:bodyPr/>
          <a:lstStyle/>
          <a:p>
            <a:fld id="{88A92BC7-81EF-4C9F-8DB9-DCAAEE84F0FC}" type="slidenum">
              <a:rPr lang="es-ES" b="1" smtClean="0">
                <a:solidFill>
                  <a:schemeClr val="tx1"/>
                </a:solidFill>
              </a:rPr>
              <a:pPr/>
              <a:t>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1" name="Rectángulo 10"/>
          <p:cNvSpPr/>
          <p:nvPr/>
        </p:nvSpPr>
        <p:spPr>
          <a:xfrm>
            <a:off x="223562" y="1166814"/>
            <a:ext cx="11777094" cy="523220"/>
          </a:xfrm>
          <a:prstGeom prst="rect">
            <a:avLst/>
          </a:prstGeom>
        </p:spPr>
        <p:txBody>
          <a:bodyPr wrap="square">
            <a:spAutoFit/>
          </a:bodyPr>
          <a:lstStyle/>
          <a:p>
            <a:pPr marL="1258888" indent="-1258888" algn="just"/>
            <a:r>
              <a:rPr lang="es-ES_tradnl" sz="2800" b="1" dirty="0" smtClean="0">
                <a:solidFill>
                  <a:schemeClr val="accent5">
                    <a:lumMod val="75000"/>
                  </a:schemeClr>
                </a:solidFill>
                <a:ea typeface="Times New Roman" panose="02020603050405020304" pitchFamily="18" charset="0"/>
              </a:rPr>
              <a:t>Análisis y Diseño de Sistemas de Control Digital. Segunda Parte.</a:t>
            </a:r>
            <a:endParaRPr lang="es-AR" sz="2800" b="1" dirty="0">
              <a:solidFill>
                <a:schemeClr val="accent5">
                  <a:lumMod val="75000"/>
                </a:schemeClr>
              </a:solidFill>
              <a:ea typeface="Times New Roman" panose="02020603050405020304" pitchFamily="18" charset="0"/>
            </a:endParaRPr>
          </a:p>
        </p:txBody>
      </p:sp>
      <p:sp>
        <p:nvSpPr>
          <p:cNvPr id="8" name="Text Box 106"/>
          <p:cNvSpPr txBox="1">
            <a:spLocks noChangeArrowheads="1"/>
          </p:cNvSpPr>
          <p:nvPr/>
        </p:nvSpPr>
        <p:spPr bwMode="auto">
          <a:xfrm>
            <a:off x="351469" y="2060848"/>
            <a:ext cx="11521280" cy="316835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rgbClr val="808080"/>
                  </a:outerShdw>
                </a:effectLst>
              </a14:hiddenEffects>
            </a:ext>
          </a:extLst>
        </p:spPr>
        <p:txBody>
          <a:bodyPr tIns="10800" bIns="10800"/>
          <a:lstStyle>
            <a:lvl1pPr marL="450850" indent="-450850" algn="l" defTabSz="476250">
              <a:spcBef>
                <a:spcPct val="0"/>
              </a:spcBef>
              <a:tabLst>
                <a:tab pos="450850" algn="l"/>
              </a:tabLst>
              <a:defRPr sz="2400">
                <a:solidFill>
                  <a:schemeClr val="tx1"/>
                </a:solidFill>
                <a:latin typeface="Times New Roman" pitchFamily="18" charset="0"/>
              </a:defRPr>
            </a:lvl1pPr>
            <a:lvl2pPr marL="630238" algn="l" defTabSz="476250">
              <a:spcBef>
                <a:spcPct val="0"/>
              </a:spcBef>
              <a:tabLst>
                <a:tab pos="450850" algn="l"/>
              </a:tabLst>
              <a:defRPr sz="2400">
                <a:solidFill>
                  <a:schemeClr val="tx1"/>
                </a:solidFill>
                <a:latin typeface="Times New Roman" pitchFamily="18" charset="0"/>
              </a:defRPr>
            </a:lvl2pPr>
            <a:lvl3pPr algn="l" defTabSz="476250">
              <a:spcBef>
                <a:spcPct val="0"/>
              </a:spcBef>
              <a:tabLst>
                <a:tab pos="450850" algn="l"/>
              </a:tabLst>
              <a:defRPr sz="2400">
                <a:solidFill>
                  <a:schemeClr val="tx1"/>
                </a:solidFill>
                <a:latin typeface="Times New Roman" pitchFamily="18" charset="0"/>
              </a:defRPr>
            </a:lvl3pPr>
            <a:lvl4pPr algn="l" defTabSz="476250">
              <a:spcBef>
                <a:spcPct val="0"/>
              </a:spcBef>
              <a:tabLst>
                <a:tab pos="450850" algn="l"/>
              </a:tabLst>
              <a:defRPr sz="2400">
                <a:solidFill>
                  <a:schemeClr val="tx1"/>
                </a:solidFill>
                <a:latin typeface="Times New Roman" pitchFamily="18" charset="0"/>
              </a:defRPr>
            </a:lvl4pPr>
            <a:lvl5pPr algn="l" defTabSz="476250">
              <a:spcBef>
                <a:spcPct val="0"/>
              </a:spcBef>
              <a:tabLst>
                <a:tab pos="450850" algn="l"/>
              </a:tabLst>
              <a:defRPr sz="2400">
                <a:solidFill>
                  <a:schemeClr val="tx1"/>
                </a:solidFill>
                <a:latin typeface="Times New Roman" pitchFamily="18" charset="0"/>
              </a:defRPr>
            </a:lvl5pPr>
            <a:lvl6pPr defTabSz="476250" fontAlgn="base">
              <a:spcBef>
                <a:spcPct val="0"/>
              </a:spcBef>
              <a:spcAft>
                <a:spcPct val="0"/>
              </a:spcAft>
              <a:tabLst>
                <a:tab pos="450850" algn="l"/>
              </a:tabLst>
              <a:defRPr sz="2400">
                <a:solidFill>
                  <a:schemeClr val="tx1"/>
                </a:solidFill>
                <a:latin typeface="Times New Roman" pitchFamily="18" charset="0"/>
              </a:defRPr>
            </a:lvl6pPr>
            <a:lvl7pPr defTabSz="476250" fontAlgn="base">
              <a:spcBef>
                <a:spcPct val="0"/>
              </a:spcBef>
              <a:spcAft>
                <a:spcPct val="0"/>
              </a:spcAft>
              <a:tabLst>
                <a:tab pos="450850" algn="l"/>
              </a:tabLst>
              <a:defRPr sz="2400">
                <a:solidFill>
                  <a:schemeClr val="tx1"/>
                </a:solidFill>
                <a:latin typeface="Times New Roman" pitchFamily="18" charset="0"/>
              </a:defRPr>
            </a:lvl7pPr>
            <a:lvl8pPr defTabSz="476250" fontAlgn="base">
              <a:spcBef>
                <a:spcPct val="0"/>
              </a:spcBef>
              <a:spcAft>
                <a:spcPct val="0"/>
              </a:spcAft>
              <a:tabLst>
                <a:tab pos="450850" algn="l"/>
              </a:tabLst>
              <a:defRPr sz="2400">
                <a:solidFill>
                  <a:schemeClr val="tx1"/>
                </a:solidFill>
                <a:latin typeface="Times New Roman" pitchFamily="18" charset="0"/>
              </a:defRPr>
            </a:lvl8pPr>
            <a:lvl9pPr defTabSz="476250" fontAlgn="base">
              <a:spcBef>
                <a:spcPct val="0"/>
              </a:spcBef>
              <a:spcAft>
                <a:spcPct val="0"/>
              </a:spcAft>
              <a:tabLst>
                <a:tab pos="450850" algn="l"/>
              </a:tabLst>
              <a:defRPr sz="2400">
                <a:solidFill>
                  <a:schemeClr val="tx1"/>
                </a:solidFill>
                <a:latin typeface="Times New Roman" pitchFamily="18" charset="0"/>
              </a:defRPr>
            </a:lvl9pPr>
          </a:lstStyle>
          <a:p>
            <a:pPr>
              <a:lnSpc>
                <a:spcPct val="120000"/>
              </a:lnSpc>
              <a:spcBef>
                <a:spcPct val="50000"/>
              </a:spcBef>
              <a:buClr>
                <a:srgbClr val="FF3300"/>
              </a:buClr>
              <a:buFont typeface="Wingdings" pitchFamily="2" charset="2"/>
              <a:buChar char="þ"/>
            </a:pPr>
            <a:r>
              <a:rPr lang="es-AR" b="1" dirty="0" smtClean="0">
                <a:solidFill>
                  <a:schemeClr val="tx1">
                    <a:lumMod val="50000"/>
                    <a:lumOff val="50000"/>
                  </a:schemeClr>
                </a:solidFill>
                <a:effectLst>
                  <a:outerShdw blurRad="38100" dist="38100" dir="2700000" algn="tl">
                    <a:srgbClr val="C0C0C0"/>
                  </a:outerShdw>
                </a:effectLst>
                <a:latin typeface="Arial" charset="0"/>
              </a:rPr>
              <a:t>Muestreo y Reconstrucción de Señales </a:t>
            </a:r>
          </a:p>
          <a:p>
            <a:pPr>
              <a:lnSpc>
                <a:spcPct val="120000"/>
              </a:lnSpc>
              <a:spcBef>
                <a:spcPct val="50000"/>
              </a:spcBef>
              <a:buClr>
                <a:srgbClr val="FF3300"/>
              </a:buClr>
              <a:buFont typeface="Wingdings" pitchFamily="2" charset="2"/>
              <a:buChar char="þ"/>
            </a:pPr>
            <a:r>
              <a:rPr lang="es-AR" b="1" dirty="0" smtClean="0">
                <a:solidFill>
                  <a:schemeClr val="tx1">
                    <a:lumMod val="50000"/>
                    <a:lumOff val="50000"/>
                  </a:schemeClr>
                </a:solidFill>
                <a:effectLst>
                  <a:outerShdw blurRad="38100" dist="38100" dir="2700000" algn="tl">
                    <a:srgbClr val="C0C0C0"/>
                  </a:outerShdw>
                </a:effectLst>
                <a:latin typeface="Arial" charset="0"/>
              </a:rPr>
              <a:t>Retenedor de Orden Cero (ZOH). Retenedores de Orden Mayor</a:t>
            </a:r>
          </a:p>
          <a:p>
            <a:pPr>
              <a:lnSpc>
                <a:spcPct val="120000"/>
              </a:lnSpc>
              <a:spcBef>
                <a:spcPct val="50000"/>
              </a:spcBef>
              <a:buClr>
                <a:srgbClr val="FF3300"/>
              </a:buClr>
              <a:buFont typeface="Wingdings" pitchFamily="2" charset="2"/>
              <a:buChar char="þ"/>
            </a:pPr>
            <a:r>
              <a:rPr lang="es-AR" b="1" dirty="0" smtClean="0">
                <a:solidFill>
                  <a:schemeClr val="tx1">
                    <a:lumMod val="50000"/>
                    <a:lumOff val="50000"/>
                  </a:schemeClr>
                </a:solidFill>
                <a:effectLst>
                  <a:outerShdw blurRad="38100" dist="38100" dir="2700000" algn="tl">
                    <a:srgbClr val="C0C0C0"/>
                  </a:outerShdw>
                </a:effectLst>
                <a:latin typeface="Arial" charset="0"/>
              </a:rPr>
              <a:t>Efectos del Retenedor ZOH sobre las señales muestreadas y los SCLC</a:t>
            </a:r>
          </a:p>
          <a:p>
            <a:pPr>
              <a:lnSpc>
                <a:spcPct val="120000"/>
              </a:lnSpc>
              <a:spcBef>
                <a:spcPct val="50000"/>
              </a:spcBef>
              <a:buClr>
                <a:srgbClr val="FF3300"/>
              </a:buClr>
              <a:buFont typeface="Wingdings" pitchFamily="2" charset="2"/>
              <a:buChar char="þ"/>
            </a:pPr>
            <a:r>
              <a:rPr lang="es-AR" b="1" dirty="0" smtClean="0">
                <a:solidFill>
                  <a:schemeClr val="tx1">
                    <a:lumMod val="50000"/>
                    <a:lumOff val="50000"/>
                  </a:schemeClr>
                </a:solidFill>
                <a:effectLst>
                  <a:outerShdw blurRad="38100" dist="38100" dir="2700000" algn="tl">
                    <a:srgbClr val="C0C0C0"/>
                  </a:outerShdw>
                </a:effectLst>
                <a:latin typeface="Arial" charset="0"/>
              </a:rPr>
              <a:t>Determinación de la Frecuencia de Muestreo</a:t>
            </a:r>
          </a:p>
          <a:p>
            <a:pPr>
              <a:lnSpc>
                <a:spcPct val="120000"/>
              </a:lnSpc>
              <a:spcBef>
                <a:spcPct val="50000"/>
              </a:spcBef>
              <a:buClr>
                <a:srgbClr val="FF3300"/>
              </a:buClr>
              <a:buFont typeface="Wingdings" pitchFamily="2" charset="2"/>
              <a:buChar char="þ"/>
            </a:pPr>
            <a:r>
              <a:rPr lang="es-AR" b="1" dirty="0" smtClean="0">
                <a:solidFill>
                  <a:schemeClr val="tx1">
                    <a:lumMod val="50000"/>
                    <a:lumOff val="50000"/>
                  </a:schemeClr>
                </a:solidFill>
                <a:effectLst>
                  <a:outerShdw blurRad="38100" dist="38100" dir="2700000" algn="tl">
                    <a:srgbClr val="C0C0C0"/>
                  </a:outerShdw>
                </a:effectLst>
                <a:latin typeface="Arial" charset="0"/>
              </a:rPr>
              <a:t>Relaciones entre el plano-s y el plano-z. Región deseada de polos de LC</a:t>
            </a:r>
          </a:p>
        </p:txBody>
      </p:sp>
      <p:sp>
        <p:nvSpPr>
          <p:cNvPr id="10" name="Rectangle 2"/>
          <p:cNvSpPr>
            <a:spLocks noGrp="1" noChangeArrowheads="1"/>
          </p:cNvSpPr>
          <p:nvPr>
            <p:ph type="title"/>
          </p:nvPr>
        </p:nvSpPr>
        <p:spPr bwMode="auto">
          <a:xfrm>
            <a:off x="2925764" y="288926"/>
            <a:ext cx="6537325" cy="588963"/>
          </a:xfr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ctr"/>
            <a:r>
              <a:rPr lang="es-AR" sz="2800" b="1" dirty="0" smtClean="0">
                <a:solidFill>
                  <a:schemeClr val="bg1"/>
                </a:solidFill>
                <a:effectLst/>
                <a:latin typeface="Arial" panose="020B0604020202020204" pitchFamily="34" charset="0"/>
                <a:cs typeface="Arial" panose="020B0604020202020204" pitchFamily="34" charset="0"/>
              </a:rPr>
              <a:t>Temas de la Unidad 5</a:t>
            </a:r>
            <a:endParaRPr lang="es-AR" sz="2800" b="1" dirty="0">
              <a:solidFill>
                <a:schemeClr val="bg1"/>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968721" y="220660"/>
            <a:ext cx="10311897" cy="510778"/>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ctr">
              <a:defRPr/>
            </a:pPr>
            <a:r>
              <a:rPr lang="es-AR" sz="2400" i="1" dirty="0" smtClean="0">
                <a:solidFill>
                  <a:srgbClr val="FF3300"/>
                </a:solidFill>
                <a:effectLst>
                  <a:outerShdw blurRad="38100" dist="38100" dir="2700000" algn="tl">
                    <a:srgbClr val="000000"/>
                  </a:outerShdw>
                </a:effectLst>
              </a:rPr>
              <a:t>Efectos del Retenedor de Orden Cero en Sistemas de Lazo Cerrado</a:t>
            </a:r>
            <a:endParaRPr lang="es-AR" sz="2400" i="1" dirty="0">
              <a:solidFill>
                <a:srgbClr val="FF3300"/>
              </a:solidFill>
              <a:effectLst>
                <a:outerShdw blurRad="38100" dist="38100" dir="2700000" algn="tl">
                  <a:srgbClr val="000000"/>
                </a:outerShdw>
              </a:effectLst>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50" y="1192821"/>
            <a:ext cx="4667000" cy="125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1 Objeto"/>
          <p:cNvGraphicFramePr>
            <a:graphicFrameLocks noChangeAspect="1"/>
          </p:cNvGraphicFramePr>
          <p:nvPr>
            <p:extLst>
              <p:ext uri="{D42A27DB-BD31-4B8C-83A1-F6EECF244321}">
                <p14:modId xmlns:p14="http://schemas.microsoft.com/office/powerpoint/2010/main" val="2313555507"/>
              </p:ext>
            </p:extLst>
          </p:nvPr>
        </p:nvGraphicFramePr>
        <p:xfrm>
          <a:off x="9342860" y="1435204"/>
          <a:ext cx="2519158" cy="848889"/>
        </p:xfrm>
        <a:graphic>
          <a:graphicData uri="http://schemas.openxmlformats.org/presentationml/2006/ole">
            <mc:AlternateContent xmlns:mc="http://schemas.openxmlformats.org/markup-compatibility/2006">
              <mc:Choice xmlns:v="urn:schemas-microsoft-com:vml" Requires="v">
                <p:oleObj spid="_x0000_s326970" name="Equation" r:id="rId6" imgW="1206360" imgH="406080" progId="Equation.DSMT4">
                  <p:embed/>
                </p:oleObj>
              </mc:Choice>
              <mc:Fallback>
                <p:oleObj name="Equation" r:id="rId6" imgW="1206360" imgH="406080" progId="Equation.DSMT4">
                  <p:embed/>
                  <p:pic>
                    <p:nvPicPr>
                      <p:cNvPr id="16" name="1 Objeto"/>
                      <p:cNvPicPr>
                        <a:picLocks noChangeAspect="1" noChangeArrowheads="1"/>
                      </p:cNvPicPr>
                      <p:nvPr/>
                    </p:nvPicPr>
                    <p:blipFill>
                      <a:blip r:embed="rId7"/>
                      <a:srcRect/>
                      <a:stretch>
                        <a:fillRect/>
                      </a:stretch>
                    </p:blipFill>
                    <p:spPr bwMode="auto">
                      <a:xfrm>
                        <a:off x="9342860" y="1435204"/>
                        <a:ext cx="2519158" cy="848889"/>
                      </a:xfrm>
                      <a:prstGeom prst="rect">
                        <a:avLst/>
                      </a:prstGeom>
                      <a:solidFill>
                        <a:schemeClr val="accent5">
                          <a:lumMod val="40000"/>
                          <a:lumOff val="60000"/>
                        </a:schemeClr>
                      </a:solidFill>
                      <a:ln w="28575">
                        <a:solidFill>
                          <a:schemeClr val="tx1"/>
                        </a:solidFill>
                      </a:ln>
                      <a:extLst/>
                    </p:spPr>
                  </p:pic>
                </p:oleObj>
              </mc:Fallback>
            </mc:AlternateContent>
          </a:graphicData>
        </a:graphic>
      </p:graphicFrame>
      <p:sp>
        <p:nvSpPr>
          <p:cNvPr id="18" name="Rectángulo 17"/>
          <p:cNvSpPr/>
          <p:nvPr/>
        </p:nvSpPr>
        <p:spPr>
          <a:xfrm>
            <a:off x="4848875" y="872590"/>
            <a:ext cx="730444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s-AR" sz="2100" dirty="0" smtClean="0">
                <a:solidFill>
                  <a:srgbClr val="0000FF"/>
                </a:solidFill>
                <a:effectLst>
                  <a:outerShdw blurRad="38100" dist="38100" dir="2700000" algn="tl">
                    <a:srgbClr val="C0C0C0"/>
                  </a:outerShdw>
                </a:effectLst>
                <a:latin typeface="Book Antiqua" panose="02040602050305030304" pitchFamily="18" charset="0"/>
                <a:cs typeface="Times New Roman" panose="02020603050405020304" pitchFamily="18" charset="0"/>
              </a:rPr>
              <a:t>Controlador diseñado para las siguientes especificaciones: </a:t>
            </a:r>
            <a:endParaRPr lang="es-AR" sz="2100" dirty="0">
              <a:solidFill>
                <a:srgbClr val="0000FF"/>
              </a:solidFill>
              <a:effectLst>
                <a:outerShdw blurRad="38100" dist="38100" dir="2700000" algn="tl">
                  <a:srgbClr val="C0C0C0"/>
                </a:outerShdw>
              </a:effectLst>
              <a:latin typeface="Book Antiqua" panose="02040602050305030304" pitchFamily="18" charset="0"/>
              <a:cs typeface="Times New Roman" panose="02020603050405020304" pitchFamily="18" charset="0"/>
            </a:endParaRPr>
          </a:p>
        </p:txBody>
      </p:sp>
      <p:graphicFrame>
        <p:nvGraphicFramePr>
          <p:cNvPr id="19" name="1 Objeto"/>
          <p:cNvGraphicFramePr>
            <a:graphicFrameLocks noChangeAspect="1"/>
          </p:cNvGraphicFramePr>
          <p:nvPr>
            <p:extLst>
              <p:ext uri="{D42A27DB-BD31-4B8C-83A1-F6EECF244321}">
                <p14:modId xmlns:p14="http://schemas.microsoft.com/office/powerpoint/2010/main" val="1813790680"/>
              </p:ext>
            </p:extLst>
          </p:nvPr>
        </p:nvGraphicFramePr>
        <p:xfrm>
          <a:off x="5374171" y="1562179"/>
          <a:ext cx="3003550" cy="466725"/>
        </p:xfrm>
        <a:graphic>
          <a:graphicData uri="http://schemas.openxmlformats.org/presentationml/2006/ole">
            <mc:AlternateContent xmlns:mc="http://schemas.openxmlformats.org/markup-compatibility/2006">
              <mc:Choice xmlns:v="urn:schemas-microsoft-com:vml" Requires="v">
                <p:oleObj spid="_x0000_s326971" name="Equation" r:id="rId8" imgW="1307880" imgH="203040" progId="Equation.DSMT4">
                  <p:embed/>
                </p:oleObj>
              </mc:Choice>
              <mc:Fallback>
                <p:oleObj name="Equation" r:id="rId8" imgW="1307880" imgH="203040" progId="Equation.DSMT4">
                  <p:embed/>
                  <p:pic>
                    <p:nvPicPr>
                      <p:cNvPr id="19" name="1 Objeto"/>
                      <p:cNvPicPr>
                        <a:picLocks noChangeAspect="1" noChangeArrowheads="1"/>
                      </p:cNvPicPr>
                      <p:nvPr/>
                    </p:nvPicPr>
                    <p:blipFill>
                      <a:blip r:embed="rId9"/>
                      <a:srcRect/>
                      <a:stretch>
                        <a:fillRect/>
                      </a:stretch>
                    </p:blipFill>
                    <p:spPr bwMode="auto">
                      <a:xfrm>
                        <a:off x="5374171" y="1562179"/>
                        <a:ext cx="3003550" cy="466725"/>
                      </a:xfrm>
                      <a:prstGeom prst="rect">
                        <a:avLst/>
                      </a:prstGeom>
                      <a:solidFill>
                        <a:schemeClr val="accent5">
                          <a:lumMod val="40000"/>
                          <a:lumOff val="60000"/>
                        </a:schemeClr>
                      </a:solidFill>
                      <a:ln>
                        <a:noFill/>
                      </a:ln>
                      <a:extLst/>
                    </p:spPr>
                  </p:pic>
                </p:oleObj>
              </mc:Fallback>
            </mc:AlternateContent>
          </a:graphicData>
        </a:graphic>
      </p:graphicFrame>
      <p:graphicFrame>
        <p:nvGraphicFramePr>
          <p:cNvPr id="20" name="1 Objeto"/>
          <p:cNvGraphicFramePr>
            <a:graphicFrameLocks noChangeAspect="1"/>
          </p:cNvGraphicFramePr>
          <p:nvPr>
            <p:extLst>
              <p:ext uri="{D42A27DB-BD31-4B8C-83A1-F6EECF244321}">
                <p14:modId xmlns:p14="http://schemas.microsoft.com/office/powerpoint/2010/main" val="650059480"/>
              </p:ext>
            </p:extLst>
          </p:nvPr>
        </p:nvGraphicFramePr>
        <p:xfrm>
          <a:off x="2942929" y="2628048"/>
          <a:ext cx="3508759" cy="850697"/>
        </p:xfrm>
        <a:graphic>
          <a:graphicData uri="http://schemas.openxmlformats.org/presentationml/2006/ole">
            <mc:AlternateContent xmlns:mc="http://schemas.openxmlformats.org/markup-compatibility/2006">
              <mc:Choice xmlns:v="urn:schemas-microsoft-com:vml" Requires="v">
                <p:oleObj spid="_x0000_s326972" name="Equation" r:id="rId10" imgW="1676160" imgH="406080" progId="Equation.DSMT4">
                  <p:embed/>
                </p:oleObj>
              </mc:Choice>
              <mc:Fallback>
                <p:oleObj name="Equation" r:id="rId10" imgW="1676160" imgH="406080" progId="Equation.DSMT4">
                  <p:embed/>
                  <p:pic>
                    <p:nvPicPr>
                      <p:cNvPr id="20" name="1 Objeto"/>
                      <p:cNvPicPr>
                        <a:picLocks noChangeAspect="1" noChangeArrowheads="1"/>
                      </p:cNvPicPr>
                      <p:nvPr/>
                    </p:nvPicPr>
                    <p:blipFill>
                      <a:blip r:embed="rId11"/>
                      <a:srcRect/>
                      <a:stretch>
                        <a:fillRect/>
                      </a:stretch>
                    </p:blipFill>
                    <p:spPr bwMode="auto">
                      <a:xfrm>
                        <a:off x="2942929" y="2628048"/>
                        <a:ext cx="3508759" cy="850697"/>
                      </a:xfrm>
                      <a:prstGeom prst="rect">
                        <a:avLst/>
                      </a:prstGeom>
                      <a:noFill/>
                      <a:ln>
                        <a:noFill/>
                      </a:ln>
                      <a:extLst/>
                    </p:spPr>
                  </p:pic>
                </p:oleObj>
              </mc:Fallback>
            </mc:AlternateContent>
          </a:graphicData>
        </a:graphic>
      </p:graphicFrame>
      <p:sp>
        <p:nvSpPr>
          <p:cNvPr id="21" name="Rectángulo 20"/>
          <p:cNvSpPr/>
          <p:nvPr/>
        </p:nvSpPr>
        <p:spPr>
          <a:xfrm>
            <a:off x="363903" y="2819246"/>
            <a:ext cx="25305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FTLC Compensada:</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22" name="Grupo 21"/>
          <p:cNvGrpSpPr/>
          <p:nvPr/>
        </p:nvGrpSpPr>
        <p:grpSpPr>
          <a:xfrm>
            <a:off x="246483" y="3594259"/>
            <a:ext cx="6205205" cy="1252800"/>
            <a:chOff x="5591944" y="3501008"/>
            <a:chExt cx="6205205" cy="1252800"/>
          </a:xfrm>
        </p:grpSpPr>
        <p:pic>
          <p:nvPicPr>
            <p:cNvPr id="2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91944" y="3501008"/>
              <a:ext cx="6205205" cy="12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1 Objeto"/>
            <p:cNvGraphicFramePr>
              <a:graphicFrameLocks noChangeAspect="1"/>
            </p:cNvGraphicFramePr>
            <p:nvPr>
              <p:extLst/>
            </p:nvPr>
          </p:nvGraphicFramePr>
          <p:xfrm>
            <a:off x="8188279" y="3868672"/>
            <a:ext cx="856757" cy="358951"/>
          </p:xfrm>
          <a:graphic>
            <a:graphicData uri="http://schemas.openxmlformats.org/presentationml/2006/ole">
              <mc:AlternateContent xmlns:mc="http://schemas.openxmlformats.org/markup-compatibility/2006">
                <mc:Choice xmlns:v="urn:schemas-microsoft-com:vml" Requires="v">
                  <p:oleObj spid="_x0000_s326973" name="Equation" r:id="rId13" imgW="545760" imgH="228600" progId="Equation.DSMT4">
                    <p:embed/>
                  </p:oleObj>
                </mc:Choice>
                <mc:Fallback>
                  <p:oleObj name="Equation" r:id="rId13" imgW="545760" imgH="228600" progId="Equation.DSMT4">
                    <p:embed/>
                    <p:pic>
                      <p:nvPicPr>
                        <p:cNvPr id="24" name="1 Objeto"/>
                        <p:cNvPicPr>
                          <a:picLocks noChangeAspect="1" noChangeArrowheads="1"/>
                        </p:cNvPicPr>
                        <p:nvPr/>
                      </p:nvPicPr>
                      <p:blipFill>
                        <a:blip r:embed="rId14"/>
                        <a:srcRect/>
                        <a:stretch>
                          <a:fillRect/>
                        </a:stretch>
                      </p:blipFill>
                      <p:spPr bwMode="auto">
                        <a:xfrm>
                          <a:off x="8188279" y="3868672"/>
                          <a:ext cx="856757" cy="358951"/>
                        </a:xfrm>
                        <a:prstGeom prst="rect">
                          <a:avLst/>
                        </a:prstGeom>
                        <a:solidFill>
                          <a:schemeClr val="bg1"/>
                        </a:solidFill>
                        <a:ln>
                          <a:noFill/>
                        </a:ln>
                        <a:extLst/>
                      </p:spPr>
                    </p:pic>
                  </p:oleObj>
                </mc:Fallback>
              </mc:AlternateContent>
            </a:graphicData>
          </a:graphic>
        </p:graphicFrame>
        <p:sp>
          <p:nvSpPr>
            <p:cNvPr id="25" name="Rectángulo 24"/>
            <p:cNvSpPr/>
            <p:nvPr/>
          </p:nvSpPr>
          <p:spPr>
            <a:xfrm>
              <a:off x="8361619" y="3542835"/>
              <a:ext cx="510076" cy="276999"/>
            </a:xfrm>
            <a:prstGeom prst="rect">
              <a:avLst/>
            </a:prstGeom>
          </p:spPr>
          <p:txBody>
            <a:bodyPr wrap="none">
              <a:spAutoFit/>
            </a:bodyPr>
            <a:lstStyle/>
            <a:p>
              <a:r>
                <a:rPr lang="es-AR" sz="1200" dirty="0" smtClean="0"/>
                <a:t>ZOH</a:t>
              </a:r>
              <a:endParaRPr lang="es-AR" sz="1200" dirty="0"/>
            </a:p>
          </p:txBody>
        </p:sp>
      </p:grpSp>
      <p:graphicFrame>
        <p:nvGraphicFramePr>
          <p:cNvPr id="26" name="1 Objeto"/>
          <p:cNvGraphicFramePr>
            <a:graphicFrameLocks noChangeAspect="1"/>
          </p:cNvGraphicFramePr>
          <p:nvPr>
            <p:extLst>
              <p:ext uri="{D42A27DB-BD31-4B8C-83A1-F6EECF244321}">
                <p14:modId xmlns:p14="http://schemas.microsoft.com/office/powerpoint/2010/main" val="3766291155"/>
              </p:ext>
            </p:extLst>
          </p:nvPr>
        </p:nvGraphicFramePr>
        <p:xfrm>
          <a:off x="8925582" y="3081870"/>
          <a:ext cx="3071813" cy="793750"/>
        </p:xfrm>
        <a:graphic>
          <a:graphicData uri="http://schemas.openxmlformats.org/presentationml/2006/ole">
            <mc:AlternateContent xmlns:mc="http://schemas.openxmlformats.org/markup-compatibility/2006">
              <mc:Choice xmlns:v="urn:schemas-microsoft-com:vml" Requires="v">
                <p:oleObj spid="_x0000_s326974" name="Equation" r:id="rId15" imgW="1574640" imgH="406080" progId="Equation.DSMT4">
                  <p:embed/>
                </p:oleObj>
              </mc:Choice>
              <mc:Fallback>
                <p:oleObj name="Equation" r:id="rId15" imgW="1574640" imgH="406080" progId="Equation.DSMT4">
                  <p:embed/>
                  <p:pic>
                    <p:nvPicPr>
                      <p:cNvPr id="26" name="1 Objeto"/>
                      <p:cNvPicPr>
                        <a:picLocks noChangeAspect="1" noChangeArrowheads="1"/>
                      </p:cNvPicPr>
                      <p:nvPr/>
                    </p:nvPicPr>
                    <p:blipFill>
                      <a:blip r:embed="rId16"/>
                      <a:srcRect/>
                      <a:stretch>
                        <a:fillRect/>
                      </a:stretch>
                    </p:blipFill>
                    <p:spPr bwMode="auto">
                      <a:xfrm>
                        <a:off x="8925582" y="3081870"/>
                        <a:ext cx="3071813" cy="793750"/>
                      </a:xfrm>
                      <a:prstGeom prst="rect">
                        <a:avLst/>
                      </a:prstGeom>
                      <a:solidFill>
                        <a:srgbClr val="FFC000"/>
                      </a:solidFill>
                      <a:ln>
                        <a:noFill/>
                      </a:ln>
                      <a:extLst/>
                    </p:spPr>
                  </p:pic>
                </p:oleObj>
              </mc:Fallback>
            </mc:AlternateContent>
          </a:graphicData>
        </a:graphic>
      </p:graphicFrame>
      <p:graphicFrame>
        <p:nvGraphicFramePr>
          <p:cNvPr id="27" name="1 Objeto"/>
          <p:cNvGraphicFramePr>
            <a:graphicFrameLocks noChangeAspect="1"/>
          </p:cNvGraphicFramePr>
          <p:nvPr>
            <p:extLst>
              <p:ext uri="{D42A27DB-BD31-4B8C-83A1-F6EECF244321}">
                <p14:modId xmlns:p14="http://schemas.microsoft.com/office/powerpoint/2010/main" val="3942040430"/>
              </p:ext>
            </p:extLst>
          </p:nvPr>
        </p:nvGraphicFramePr>
        <p:xfrm>
          <a:off x="6879430" y="3190181"/>
          <a:ext cx="1779300" cy="366699"/>
        </p:xfrm>
        <a:graphic>
          <a:graphicData uri="http://schemas.openxmlformats.org/presentationml/2006/ole">
            <mc:AlternateContent xmlns:mc="http://schemas.openxmlformats.org/markup-compatibility/2006">
              <mc:Choice xmlns:v="urn:schemas-microsoft-com:vml" Requires="v">
                <p:oleObj spid="_x0000_s326975" name="Equation" r:id="rId17" imgW="927000" imgH="190440" progId="Equation.DSMT4">
                  <p:embed/>
                </p:oleObj>
              </mc:Choice>
              <mc:Fallback>
                <p:oleObj name="Equation" r:id="rId17" imgW="927000" imgH="190440" progId="Equation.DSMT4">
                  <p:embed/>
                  <p:pic>
                    <p:nvPicPr>
                      <p:cNvPr id="27" name="1 Objeto"/>
                      <p:cNvPicPr>
                        <a:picLocks noChangeAspect="1" noChangeArrowheads="1"/>
                      </p:cNvPicPr>
                      <p:nvPr/>
                    </p:nvPicPr>
                    <p:blipFill>
                      <a:blip r:embed="rId18"/>
                      <a:srcRect/>
                      <a:stretch>
                        <a:fillRect/>
                      </a:stretch>
                    </p:blipFill>
                    <p:spPr bwMode="auto">
                      <a:xfrm>
                        <a:off x="6879430" y="3190181"/>
                        <a:ext cx="1779300" cy="366699"/>
                      </a:xfrm>
                      <a:prstGeom prst="rect">
                        <a:avLst/>
                      </a:prstGeom>
                      <a:solidFill>
                        <a:srgbClr val="FFFF00"/>
                      </a:solidFill>
                      <a:ln>
                        <a:noFill/>
                      </a:ln>
                      <a:extLst/>
                    </p:spPr>
                  </p:pic>
                </p:oleObj>
              </mc:Fallback>
            </mc:AlternateContent>
          </a:graphicData>
        </a:graphic>
      </p:graphicFrame>
      <p:graphicFrame>
        <p:nvGraphicFramePr>
          <p:cNvPr id="28" name="1 Objeto"/>
          <p:cNvGraphicFramePr>
            <a:graphicFrameLocks noChangeAspect="1"/>
          </p:cNvGraphicFramePr>
          <p:nvPr>
            <p:extLst>
              <p:ext uri="{D42A27DB-BD31-4B8C-83A1-F6EECF244321}">
                <p14:modId xmlns:p14="http://schemas.microsoft.com/office/powerpoint/2010/main" val="2007786217"/>
              </p:ext>
            </p:extLst>
          </p:nvPr>
        </p:nvGraphicFramePr>
        <p:xfrm>
          <a:off x="8677002" y="5562600"/>
          <a:ext cx="3395662" cy="793750"/>
        </p:xfrm>
        <a:graphic>
          <a:graphicData uri="http://schemas.openxmlformats.org/presentationml/2006/ole">
            <mc:AlternateContent xmlns:mc="http://schemas.openxmlformats.org/markup-compatibility/2006">
              <mc:Choice xmlns:v="urn:schemas-microsoft-com:vml" Requires="v">
                <p:oleObj spid="_x0000_s326976" name="Equation" r:id="rId19" imgW="1739880" imgH="406080" progId="Equation.DSMT4">
                  <p:embed/>
                </p:oleObj>
              </mc:Choice>
              <mc:Fallback>
                <p:oleObj name="Equation" r:id="rId19" imgW="1739880" imgH="406080" progId="Equation.DSMT4">
                  <p:embed/>
                  <p:pic>
                    <p:nvPicPr>
                      <p:cNvPr id="28" name="1 Objeto"/>
                      <p:cNvPicPr>
                        <a:picLocks noChangeAspect="1" noChangeArrowheads="1"/>
                      </p:cNvPicPr>
                      <p:nvPr/>
                    </p:nvPicPr>
                    <p:blipFill>
                      <a:blip r:embed="rId20"/>
                      <a:srcRect/>
                      <a:stretch>
                        <a:fillRect/>
                      </a:stretch>
                    </p:blipFill>
                    <p:spPr bwMode="auto">
                      <a:xfrm>
                        <a:off x="8677002" y="5562600"/>
                        <a:ext cx="3395662" cy="793750"/>
                      </a:xfrm>
                      <a:prstGeom prst="rect">
                        <a:avLst/>
                      </a:prstGeom>
                      <a:solidFill>
                        <a:srgbClr val="FFC000"/>
                      </a:solidFill>
                      <a:ln>
                        <a:noFill/>
                      </a:ln>
                      <a:extLst/>
                    </p:spPr>
                  </p:pic>
                </p:oleObj>
              </mc:Fallback>
            </mc:AlternateContent>
          </a:graphicData>
        </a:graphic>
      </p:graphicFrame>
      <p:graphicFrame>
        <p:nvGraphicFramePr>
          <p:cNvPr id="29" name="1 Objeto"/>
          <p:cNvGraphicFramePr>
            <a:graphicFrameLocks noChangeAspect="1"/>
          </p:cNvGraphicFramePr>
          <p:nvPr>
            <p:extLst>
              <p:ext uri="{D42A27DB-BD31-4B8C-83A1-F6EECF244321}">
                <p14:modId xmlns:p14="http://schemas.microsoft.com/office/powerpoint/2010/main" val="2245274444"/>
              </p:ext>
            </p:extLst>
          </p:nvPr>
        </p:nvGraphicFramePr>
        <p:xfrm>
          <a:off x="6191328" y="5762013"/>
          <a:ext cx="2176463" cy="395287"/>
        </p:xfrm>
        <a:graphic>
          <a:graphicData uri="http://schemas.openxmlformats.org/presentationml/2006/ole">
            <mc:AlternateContent xmlns:mc="http://schemas.openxmlformats.org/markup-compatibility/2006">
              <mc:Choice xmlns:v="urn:schemas-microsoft-com:vml" Requires="v">
                <p:oleObj spid="_x0000_s326977" name="Equation" r:id="rId21" imgW="1054080" imgH="190440" progId="Equation.DSMT4">
                  <p:embed/>
                </p:oleObj>
              </mc:Choice>
              <mc:Fallback>
                <p:oleObj name="Equation" r:id="rId21" imgW="1054080" imgH="190440" progId="Equation.DSMT4">
                  <p:embed/>
                  <p:pic>
                    <p:nvPicPr>
                      <p:cNvPr id="29" name="1 Objeto"/>
                      <p:cNvPicPr>
                        <a:picLocks noChangeAspect="1" noChangeArrowheads="1"/>
                      </p:cNvPicPr>
                      <p:nvPr/>
                    </p:nvPicPr>
                    <p:blipFill>
                      <a:blip r:embed="rId22"/>
                      <a:srcRect/>
                      <a:stretch>
                        <a:fillRect/>
                      </a:stretch>
                    </p:blipFill>
                    <p:spPr bwMode="auto">
                      <a:xfrm>
                        <a:off x="6191328" y="5762013"/>
                        <a:ext cx="2176463" cy="395287"/>
                      </a:xfrm>
                      <a:prstGeom prst="rect">
                        <a:avLst/>
                      </a:prstGeom>
                      <a:solidFill>
                        <a:srgbClr val="FFFF00"/>
                      </a:solidFill>
                      <a:ln>
                        <a:noFill/>
                      </a:ln>
                      <a:extLst/>
                    </p:spPr>
                  </p:pic>
                </p:oleObj>
              </mc:Fallback>
            </mc:AlternateContent>
          </a:graphicData>
        </a:graphic>
      </p:graphicFrame>
      <p:graphicFrame>
        <p:nvGraphicFramePr>
          <p:cNvPr id="32" name="1 Objeto"/>
          <p:cNvGraphicFramePr>
            <a:graphicFrameLocks noChangeAspect="1"/>
          </p:cNvGraphicFramePr>
          <p:nvPr>
            <p:extLst>
              <p:ext uri="{D42A27DB-BD31-4B8C-83A1-F6EECF244321}">
                <p14:modId xmlns:p14="http://schemas.microsoft.com/office/powerpoint/2010/main" val="3822019538"/>
              </p:ext>
            </p:extLst>
          </p:nvPr>
        </p:nvGraphicFramePr>
        <p:xfrm>
          <a:off x="8925582" y="4264712"/>
          <a:ext cx="3121025" cy="793750"/>
        </p:xfrm>
        <a:graphic>
          <a:graphicData uri="http://schemas.openxmlformats.org/presentationml/2006/ole">
            <mc:AlternateContent xmlns:mc="http://schemas.openxmlformats.org/markup-compatibility/2006">
              <mc:Choice xmlns:v="urn:schemas-microsoft-com:vml" Requires="v">
                <p:oleObj spid="_x0000_s326978" name="Equation" r:id="rId23" imgW="1600200" imgH="406080" progId="Equation.DSMT4">
                  <p:embed/>
                </p:oleObj>
              </mc:Choice>
              <mc:Fallback>
                <p:oleObj name="Equation" r:id="rId23" imgW="1600200" imgH="406080" progId="Equation.DSMT4">
                  <p:embed/>
                  <p:pic>
                    <p:nvPicPr>
                      <p:cNvPr id="32" name="1 Objeto"/>
                      <p:cNvPicPr>
                        <a:picLocks noChangeAspect="1" noChangeArrowheads="1"/>
                      </p:cNvPicPr>
                      <p:nvPr/>
                    </p:nvPicPr>
                    <p:blipFill>
                      <a:blip r:embed="rId24"/>
                      <a:srcRect/>
                      <a:stretch>
                        <a:fillRect/>
                      </a:stretch>
                    </p:blipFill>
                    <p:spPr bwMode="auto">
                      <a:xfrm>
                        <a:off x="8925582" y="4264712"/>
                        <a:ext cx="3121025" cy="793750"/>
                      </a:xfrm>
                      <a:prstGeom prst="rect">
                        <a:avLst/>
                      </a:prstGeom>
                      <a:solidFill>
                        <a:srgbClr val="FFC000"/>
                      </a:solidFill>
                      <a:ln>
                        <a:noFill/>
                      </a:ln>
                      <a:extLst/>
                    </p:spPr>
                  </p:pic>
                </p:oleObj>
              </mc:Fallback>
            </mc:AlternateContent>
          </a:graphicData>
        </a:graphic>
      </p:graphicFrame>
      <p:graphicFrame>
        <p:nvGraphicFramePr>
          <p:cNvPr id="33" name="1 Objeto"/>
          <p:cNvGraphicFramePr>
            <a:graphicFrameLocks noChangeAspect="1"/>
          </p:cNvGraphicFramePr>
          <p:nvPr>
            <p:extLst>
              <p:ext uri="{D42A27DB-BD31-4B8C-83A1-F6EECF244321}">
                <p14:modId xmlns:p14="http://schemas.microsoft.com/office/powerpoint/2010/main" val="3124603843"/>
              </p:ext>
            </p:extLst>
          </p:nvPr>
        </p:nvGraphicFramePr>
        <p:xfrm>
          <a:off x="6926768" y="4480346"/>
          <a:ext cx="1731962" cy="366713"/>
        </p:xfrm>
        <a:graphic>
          <a:graphicData uri="http://schemas.openxmlformats.org/presentationml/2006/ole">
            <mc:AlternateContent xmlns:mc="http://schemas.openxmlformats.org/markup-compatibility/2006">
              <mc:Choice xmlns:v="urn:schemas-microsoft-com:vml" Requires="v">
                <p:oleObj spid="_x0000_s326979" name="Equation" r:id="rId25" imgW="901440" imgH="190440" progId="Equation.DSMT4">
                  <p:embed/>
                </p:oleObj>
              </mc:Choice>
              <mc:Fallback>
                <p:oleObj name="Equation" r:id="rId25" imgW="901440" imgH="190440" progId="Equation.DSMT4">
                  <p:embed/>
                  <p:pic>
                    <p:nvPicPr>
                      <p:cNvPr id="33" name="1 Objeto"/>
                      <p:cNvPicPr>
                        <a:picLocks noChangeAspect="1" noChangeArrowheads="1"/>
                      </p:cNvPicPr>
                      <p:nvPr/>
                    </p:nvPicPr>
                    <p:blipFill>
                      <a:blip r:embed="rId26"/>
                      <a:srcRect/>
                      <a:stretch>
                        <a:fillRect/>
                      </a:stretch>
                    </p:blipFill>
                    <p:spPr bwMode="auto">
                      <a:xfrm>
                        <a:off x="6926768" y="4480346"/>
                        <a:ext cx="1731962" cy="366713"/>
                      </a:xfrm>
                      <a:prstGeom prst="rect">
                        <a:avLst/>
                      </a:prstGeom>
                      <a:solidFill>
                        <a:srgbClr val="FFFF00"/>
                      </a:solidFill>
                      <a:ln>
                        <a:noFill/>
                      </a:ln>
                      <a:extLst/>
                    </p:spPr>
                  </p:pic>
                </p:oleObj>
              </mc:Fallback>
            </mc:AlternateContent>
          </a:graphicData>
        </a:graphic>
      </p:graphicFrame>
      <p:graphicFrame>
        <p:nvGraphicFramePr>
          <p:cNvPr id="34" name="1 Objeto"/>
          <p:cNvGraphicFramePr>
            <a:graphicFrameLocks noChangeAspect="1"/>
          </p:cNvGraphicFramePr>
          <p:nvPr>
            <p:extLst>
              <p:ext uri="{D42A27DB-BD31-4B8C-83A1-F6EECF244321}">
                <p14:modId xmlns:p14="http://schemas.microsoft.com/office/powerpoint/2010/main" val="2348781560"/>
              </p:ext>
            </p:extLst>
          </p:nvPr>
        </p:nvGraphicFramePr>
        <p:xfrm>
          <a:off x="2450934" y="5562600"/>
          <a:ext cx="3246438" cy="793750"/>
        </p:xfrm>
        <a:graphic>
          <a:graphicData uri="http://schemas.openxmlformats.org/presentationml/2006/ole">
            <mc:AlternateContent xmlns:mc="http://schemas.openxmlformats.org/markup-compatibility/2006">
              <mc:Choice xmlns:v="urn:schemas-microsoft-com:vml" Requires="v">
                <p:oleObj spid="_x0000_s326980" name="Equation" r:id="rId27" imgW="1663560" imgH="406080" progId="Equation.DSMT4">
                  <p:embed/>
                </p:oleObj>
              </mc:Choice>
              <mc:Fallback>
                <p:oleObj name="Equation" r:id="rId27" imgW="1663560" imgH="406080" progId="Equation.DSMT4">
                  <p:embed/>
                  <p:pic>
                    <p:nvPicPr>
                      <p:cNvPr id="34" name="1 Objeto"/>
                      <p:cNvPicPr>
                        <a:picLocks noChangeAspect="1" noChangeArrowheads="1"/>
                      </p:cNvPicPr>
                      <p:nvPr/>
                    </p:nvPicPr>
                    <p:blipFill>
                      <a:blip r:embed="rId28"/>
                      <a:srcRect/>
                      <a:stretch>
                        <a:fillRect/>
                      </a:stretch>
                    </p:blipFill>
                    <p:spPr bwMode="auto">
                      <a:xfrm>
                        <a:off x="2450934" y="5562600"/>
                        <a:ext cx="3246438" cy="793750"/>
                      </a:xfrm>
                      <a:prstGeom prst="rect">
                        <a:avLst/>
                      </a:prstGeom>
                      <a:solidFill>
                        <a:srgbClr val="FFC000"/>
                      </a:solidFill>
                      <a:ln>
                        <a:noFill/>
                      </a:ln>
                      <a:extLst/>
                    </p:spPr>
                  </p:pic>
                </p:oleObj>
              </mc:Fallback>
            </mc:AlternateContent>
          </a:graphicData>
        </a:graphic>
      </p:graphicFrame>
      <p:graphicFrame>
        <p:nvGraphicFramePr>
          <p:cNvPr id="35" name="1 Objeto"/>
          <p:cNvGraphicFramePr>
            <a:graphicFrameLocks noChangeAspect="1"/>
          </p:cNvGraphicFramePr>
          <p:nvPr>
            <p:extLst>
              <p:ext uri="{D42A27DB-BD31-4B8C-83A1-F6EECF244321}">
                <p14:modId xmlns:p14="http://schemas.microsoft.com/office/powerpoint/2010/main" val="2032438944"/>
              </p:ext>
            </p:extLst>
          </p:nvPr>
        </p:nvGraphicFramePr>
        <p:xfrm>
          <a:off x="282726" y="5762013"/>
          <a:ext cx="2019300" cy="395287"/>
        </p:xfrm>
        <a:graphic>
          <a:graphicData uri="http://schemas.openxmlformats.org/presentationml/2006/ole">
            <mc:AlternateContent xmlns:mc="http://schemas.openxmlformats.org/markup-compatibility/2006">
              <mc:Choice xmlns:v="urn:schemas-microsoft-com:vml" Requires="v">
                <p:oleObj spid="_x0000_s326981" name="Equation" r:id="rId29" imgW="977760" imgH="190440" progId="Equation.DSMT4">
                  <p:embed/>
                </p:oleObj>
              </mc:Choice>
              <mc:Fallback>
                <p:oleObj name="Equation" r:id="rId29" imgW="977760" imgH="190440" progId="Equation.DSMT4">
                  <p:embed/>
                  <p:pic>
                    <p:nvPicPr>
                      <p:cNvPr id="35" name="1 Objeto"/>
                      <p:cNvPicPr>
                        <a:picLocks noChangeAspect="1" noChangeArrowheads="1"/>
                      </p:cNvPicPr>
                      <p:nvPr/>
                    </p:nvPicPr>
                    <p:blipFill>
                      <a:blip r:embed="rId30"/>
                      <a:srcRect/>
                      <a:stretch>
                        <a:fillRect/>
                      </a:stretch>
                    </p:blipFill>
                    <p:spPr bwMode="auto">
                      <a:xfrm>
                        <a:off x="282726" y="5762013"/>
                        <a:ext cx="2019300" cy="395287"/>
                      </a:xfrm>
                      <a:prstGeom prst="rect">
                        <a:avLst/>
                      </a:prstGeom>
                      <a:solidFill>
                        <a:srgbClr val="FFFF00"/>
                      </a:solidFill>
                      <a:ln>
                        <a:noFill/>
                      </a:ln>
                      <a:extLst/>
                    </p:spPr>
                  </p:pic>
                </p:oleObj>
              </mc:Fallback>
            </mc:AlternateContent>
          </a:graphicData>
        </a:graphic>
      </p:graphicFrame>
      <p:sp>
        <p:nvSpPr>
          <p:cNvPr id="30" name="13 Flecha derecha"/>
          <p:cNvSpPr/>
          <p:nvPr/>
        </p:nvSpPr>
        <p:spPr bwMode="auto">
          <a:xfrm>
            <a:off x="8625103" y="1551891"/>
            <a:ext cx="504056" cy="471430"/>
          </a:xfrm>
          <a:prstGeom prst="rightArrow">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Tree>
    <p:custDataLst>
      <p:tags r:id="rId2"/>
    </p:custDataLst>
    <p:extLst>
      <p:ext uri="{BB962C8B-B14F-4D97-AF65-F5344CB8AC3E}">
        <p14:creationId xmlns:p14="http://schemas.microsoft.com/office/powerpoint/2010/main" val="1994941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 name="Rectángulo 47"/>
          <p:cNvSpPr/>
          <p:nvPr/>
        </p:nvSpPr>
        <p:spPr bwMode="auto">
          <a:xfrm>
            <a:off x="4025900" y="4965700"/>
            <a:ext cx="1144344" cy="34925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49" name="Rectángulo 48"/>
          <p:cNvSpPr/>
          <p:nvPr/>
        </p:nvSpPr>
        <p:spPr bwMode="auto">
          <a:xfrm>
            <a:off x="4025900" y="5949950"/>
            <a:ext cx="1257300" cy="403692"/>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graphicFrame>
        <p:nvGraphicFramePr>
          <p:cNvPr id="34" name="1 Objeto"/>
          <p:cNvGraphicFramePr>
            <a:graphicFrameLocks noChangeAspect="1"/>
          </p:cNvGraphicFramePr>
          <p:nvPr>
            <p:extLst/>
          </p:nvPr>
        </p:nvGraphicFramePr>
        <p:xfrm>
          <a:off x="367356" y="4525700"/>
          <a:ext cx="7173913" cy="850900"/>
        </p:xfrm>
        <a:graphic>
          <a:graphicData uri="http://schemas.openxmlformats.org/presentationml/2006/ole">
            <mc:AlternateContent xmlns:mc="http://schemas.openxmlformats.org/markup-compatibility/2006">
              <mc:Choice xmlns:v="urn:schemas-microsoft-com:vml" Requires="v">
                <p:oleObj spid="_x0000_s327812" name="Equation" r:id="rId5" imgW="3429000" imgH="406080" progId="Equation.DSMT4">
                  <p:embed/>
                </p:oleObj>
              </mc:Choice>
              <mc:Fallback>
                <p:oleObj name="Equation" r:id="rId5" imgW="3429000" imgH="406080" progId="Equation.DSMT4">
                  <p:embed/>
                  <p:pic>
                    <p:nvPicPr>
                      <p:cNvPr id="34" name="1 Objeto"/>
                      <p:cNvPicPr>
                        <a:picLocks noChangeAspect="1" noChangeArrowheads="1"/>
                      </p:cNvPicPr>
                      <p:nvPr/>
                    </p:nvPicPr>
                    <p:blipFill>
                      <a:blip r:embed="rId6"/>
                      <a:srcRect/>
                      <a:stretch>
                        <a:fillRect/>
                      </a:stretch>
                    </p:blipFill>
                    <p:spPr bwMode="auto">
                      <a:xfrm>
                        <a:off x="367356" y="4525700"/>
                        <a:ext cx="7173913" cy="850900"/>
                      </a:xfrm>
                      <a:prstGeom prst="rect">
                        <a:avLst/>
                      </a:prstGeom>
                      <a:noFill/>
                      <a:ln>
                        <a:noFill/>
                      </a:ln>
                      <a:extLst/>
                    </p:spPr>
                  </p:pic>
                </p:oleObj>
              </mc:Fallback>
            </mc:AlternateContent>
          </a:graphicData>
        </a:graphic>
      </p:graphicFrame>
      <p:sp>
        <p:nvSpPr>
          <p:cNvPr id="47" name="Rectángulo 46"/>
          <p:cNvSpPr/>
          <p:nvPr/>
        </p:nvSpPr>
        <p:spPr bwMode="auto">
          <a:xfrm>
            <a:off x="3924300" y="3819492"/>
            <a:ext cx="1174657" cy="34610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46" name="Rectángulo 45"/>
          <p:cNvSpPr/>
          <p:nvPr/>
        </p:nvSpPr>
        <p:spPr bwMode="auto">
          <a:xfrm>
            <a:off x="3727276" y="2747787"/>
            <a:ext cx="1149524" cy="3175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2" name="Rectángulo 1"/>
          <p:cNvSpPr/>
          <p:nvPr/>
        </p:nvSpPr>
        <p:spPr bwMode="auto">
          <a:xfrm>
            <a:off x="1410885" y="1543050"/>
            <a:ext cx="823866" cy="3175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1497090" name="AutoShape 2"/>
          <p:cNvSpPr>
            <a:spLocks noChangeArrowheads="1"/>
          </p:cNvSpPr>
          <p:nvPr/>
        </p:nvSpPr>
        <p:spPr bwMode="auto">
          <a:xfrm>
            <a:off x="968721" y="220660"/>
            <a:ext cx="10311897" cy="510778"/>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ctr">
              <a:defRPr/>
            </a:pPr>
            <a:r>
              <a:rPr lang="es-AR" sz="2400" i="1" dirty="0" smtClean="0">
                <a:solidFill>
                  <a:srgbClr val="FF3300"/>
                </a:solidFill>
                <a:effectLst>
                  <a:outerShdw blurRad="38100" dist="38100" dir="2700000" algn="tl">
                    <a:srgbClr val="000000"/>
                  </a:outerShdw>
                </a:effectLst>
              </a:rPr>
              <a:t>Efectos del Retenedor de Orden Cero en Sistemas de Lazo Cerrado</a:t>
            </a:r>
            <a:endParaRPr lang="es-AR" sz="2400" i="1" dirty="0">
              <a:solidFill>
                <a:srgbClr val="FF3300"/>
              </a:solidFill>
              <a:effectLst>
                <a:outerShdw blurRad="38100" dist="38100" dir="2700000" algn="tl">
                  <a:srgbClr val="000000"/>
                </a:outerShdw>
              </a:effectLst>
            </a:endParaRPr>
          </a:p>
        </p:txBody>
      </p:sp>
      <p:graphicFrame>
        <p:nvGraphicFramePr>
          <p:cNvPr id="30" name="1 Objeto"/>
          <p:cNvGraphicFramePr>
            <a:graphicFrameLocks noChangeAspect="1"/>
          </p:cNvGraphicFramePr>
          <p:nvPr>
            <p:extLst/>
          </p:nvPr>
        </p:nvGraphicFramePr>
        <p:xfrm>
          <a:off x="367356" y="2260687"/>
          <a:ext cx="7015162" cy="850900"/>
        </p:xfrm>
        <a:graphic>
          <a:graphicData uri="http://schemas.openxmlformats.org/presentationml/2006/ole">
            <mc:AlternateContent xmlns:mc="http://schemas.openxmlformats.org/markup-compatibility/2006">
              <mc:Choice xmlns:v="urn:schemas-microsoft-com:vml" Requires="v">
                <p:oleObj spid="_x0000_s327813" name="Equation" r:id="rId7" imgW="3352680" imgH="406080" progId="Equation.DSMT4">
                  <p:embed/>
                </p:oleObj>
              </mc:Choice>
              <mc:Fallback>
                <p:oleObj name="Equation" r:id="rId7" imgW="3352680" imgH="406080" progId="Equation.DSMT4">
                  <p:embed/>
                  <p:pic>
                    <p:nvPicPr>
                      <p:cNvPr id="30" name="1 Objeto"/>
                      <p:cNvPicPr>
                        <a:picLocks noChangeAspect="1" noChangeArrowheads="1"/>
                      </p:cNvPicPr>
                      <p:nvPr/>
                    </p:nvPicPr>
                    <p:blipFill>
                      <a:blip r:embed="rId8"/>
                      <a:srcRect/>
                      <a:stretch>
                        <a:fillRect/>
                      </a:stretch>
                    </p:blipFill>
                    <p:spPr bwMode="auto">
                      <a:xfrm>
                        <a:off x="367356" y="2260687"/>
                        <a:ext cx="7015162" cy="850900"/>
                      </a:xfrm>
                      <a:prstGeom prst="rect">
                        <a:avLst/>
                      </a:prstGeom>
                      <a:noFill/>
                      <a:ln>
                        <a:noFill/>
                      </a:ln>
                      <a:extLst/>
                    </p:spPr>
                  </p:pic>
                </p:oleObj>
              </mc:Fallback>
            </mc:AlternateContent>
          </a:graphicData>
        </a:graphic>
      </p:graphicFrame>
      <p:graphicFrame>
        <p:nvGraphicFramePr>
          <p:cNvPr id="32" name="1 Objeto"/>
          <p:cNvGraphicFramePr>
            <a:graphicFrameLocks noChangeAspect="1"/>
          </p:cNvGraphicFramePr>
          <p:nvPr>
            <p:extLst/>
          </p:nvPr>
        </p:nvGraphicFramePr>
        <p:xfrm>
          <a:off x="361918" y="1086625"/>
          <a:ext cx="3508759" cy="850697"/>
        </p:xfrm>
        <a:graphic>
          <a:graphicData uri="http://schemas.openxmlformats.org/presentationml/2006/ole">
            <mc:AlternateContent xmlns:mc="http://schemas.openxmlformats.org/markup-compatibility/2006">
              <mc:Choice xmlns:v="urn:schemas-microsoft-com:vml" Requires="v">
                <p:oleObj spid="_x0000_s327814" name="Equation" r:id="rId9" imgW="1676160" imgH="406080" progId="Equation.DSMT4">
                  <p:embed/>
                </p:oleObj>
              </mc:Choice>
              <mc:Fallback>
                <p:oleObj name="Equation" r:id="rId9" imgW="1676160" imgH="406080" progId="Equation.DSMT4">
                  <p:embed/>
                  <p:pic>
                    <p:nvPicPr>
                      <p:cNvPr id="32" name="1 Objeto"/>
                      <p:cNvPicPr>
                        <a:picLocks noChangeAspect="1" noChangeArrowheads="1"/>
                      </p:cNvPicPr>
                      <p:nvPr/>
                    </p:nvPicPr>
                    <p:blipFill>
                      <a:blip r:embed="rId10"/>
                      <a:srcRect/>
                      <a:stretch>
                        <a:fillRect/>
                      </a:stretch>
                    </p:blipFill>
                    <p:spPr bwMode="auto">
                      <a:xfrm>
                        <a:off x="361918" y="1086625"/>
                        <a:ext cx="3508759" cy="850697"/>
                      </a:xfrm>
                      <a:prstGeom prst="rect">
                        <a:avLst/>
                      </a:prstGeom>
                      <a:noFill/>
                      <a:ln>
                        <a:noFill/>
                      </a:ln>
                      <a:extLst/>
                    </p:spPr>
                  </p:pic>
                </p:oleObj>
              </mc:Fallback>
            </mc:AlternateContent>
          </a:graphicData>
        </a:graphic>
      </p:graphicFrame>
      <p:graphicFrame>
        <p:nvGraphicFramePr>
          <p:cNvPr id="33" name="1 Objeto"/>
          <p:cNvGraphicFramePr>
            <a:graphicFrameLocks noChangeAspect="1"/>
          </p:cNvGraphicFramePr>
          <p:nvPr>
            <p:extLst/>
          </p:nvPr>
        </p:nvGraphicFramePr>
        <p:xfrm>
          <a:off x="367356" y="3374291"/>
          <a:ext cx="7256462" cy="850900"/>
        </p:xfrm>
        <a:graphic>
          <a:graphicData uri="http://schemas.openxmlformats.org/presentationml/2006/ole">
            <mc:AlternateContent xmlns:mc="http://schemas.openxmlformats.org/markup-compatibility/2006">
              <mc:Choice xmlns:v="urn:schemas-microsoft-com:vml" Requires="v">
                <p:oleObj spid="_x0000_s327815" name="Equation" r:id="rId11" imgW="3466800" imgH="406080" progId="Equation.DSMT4">
                  <p:embed/>
                </p:oleObj>
              </mc:Choice>
              <mc:Fallback>
                <p:oleObj name="Equation" r:id="rId11" imgW="3466800" imgH="406080" progId="Equation.DSMT4">
                  <p:embed/>
                  <p:pic>
                    <p:nvPicPr>
                      <p:cNvPr id="33" name="1 Objeto"/>
                      <p:cNvPicPr>
                        <a:picLocks noChangeAspect="1" noChangeArrowheads="1"/>
                      </p:cNvPicPr>
                      <p:nvPr/>
                    </p:nvPicPr>
                    <p:blipFill>
                      <a:blip r:embed="rId12"/>
                      <a:srcRect/>
                      <a:stretch>
                        <a:fillRect/>
                      </a:stretch>
                    </p:blipFill>
                    <p:spPr bwMode="auto">
                      <a:xfrm>
                        <a:off x="367356" y="3374291"/>
                        <a:ext cx="7256462" cy="850900"/>
                      </a:xfrm>
                      <a:prstGeom prst="rect">
                        <a:avLst/>
                      </a:prstGeom>
                      <a:noFill/>
                      <a:ln>
                        <a:noFill/>
                      </a:ln>
                      <a:extLst/>
                    </p:spPr>
                  </p:pic>
                </p:oleObj>
              </mc:Fallback>
            </mc:AlternateContent>
          </a:graphicData>
        </a:graphic>
      </p:graphicFrame>
      <p:sp>
        <p:nvSpPr>
          <p:cNvPr id="36" name="Text Box 9"/>
          <p:cNvSpPr txBox="1">
            <a:spLocks noChangeArrowheads="1"/>
          </p:cNvSpPr>
          <p:nvPr/>
        </p:nvSpPr>
        <p:spPr bwMode="auto">
          <a:xfrm>
            <a:off x="7282309" y="970216"/>
            <a:ext cx="4199376" cy="830997"/>
          </a:xfrm>
          <a:prstGeom prst="rect">
            <a:avLst/>
          </a:prstGeom>
          <a:solidFill>
            <a:srgbClr val="C0C0C0">
              <a:alpha val="50000"/>
            </a:srgbClr>
          </a:solidFill>
          <a:ln w="28575">
            <a:solidFill>
              <a:schemeClr val="tx1"/>
            </a:solidFill>
            <a:round/>
            <a:headEnd/>
            <a:tailEnd/>
          </a:ln>
          <a:effectLst/>
          <a:extLst/>
        </p:spPr>
        <p:txBody>
          <a:bodyPr wrap="square" anchor="ctr">
            <a:spAutoFit/>
          </a:bodyPr>
          <a:lstStyle>
            <a:defPPr>
              <a:defRPr lang="en-US"/>
            </a:defPPr>
            <a:lvl1pPr>
              <a:defRPr sz="2400" i="1">
                <a:solidFill>
                  <a:srgbClr val="FF3300"/>
                </a:solidFill>
                <a:effectLst>
                  <a:outerShdw blurRad="38100" dist="38100" dir="2700000" algn="tl">
                    <a:srgbClr val="000000"/>
                  </a:outerShdw>
                </a:effectLst>
              </a:defRPr>
            </a:lvl1pPr>
          </a:lstStyle>
          <a:p>
            <a:r>
              <a:rPr lang="es-AR" dirty="0"/>
              <a:t>Polos de LC dominantes y No dominantes</a:t>
            </a:r>
          </a:p>
        </p:txBody>
      </p:sp>
      <p:graphicFrame>
        <p:nvGraphicFramePr>
          <p:cNvPr id="37" name="1 Objeto"/>
          <p:cNvGraphicFramePr>
            <a:graphicFrameLocks noChangeAspect="1"/>
          </p:cNvGraphicFramePr>
          <p:nvPr>
            <p:extLst/>
          </p:nvPr>
        </p:nvGraphicFramePr>
        <p:xfrm>
          <a:off x="367356" y="5511800"/>
          <a:ext cx="7466013" cy="850900"/>
        </p:xfrm>
        <a:graphic>
          <a:graphicData uri="http://schemas.openxmlformats.org/presentationml/2006/ole">
            <mc:AlternateContent xmlns:mc="http://schemas.openxmlformats.org/markup-compatibility/2006">
              <mc:Choice xmlns:v="urn:schemas-microsoft-com:vml" Requires="v">
                <p:oleObj spid="_x0000_s327816" name="Equation" r:id="rId13" imgW="3568680" imgH="406080" progId="Equation.DSMT4">
                  <p:embed/>
                </p:oleObj>
              </mc:Choice>
              <mc:Fallback>
                <p:oleObj name="Equation" r:id="rId13" imgW="3568680" imgH="406080" progId="Equation.DSMT4">
                  <p:embed/>
                  <p:pic>
                    <p:nvPicPr>
                      <p:cNvPr id="37" name="1 Objeto"/>
                      <p:cNvPicPr>
                        <a:picLocks noChangeAspect="1" noChangeArrowheads="1"/>
                      </p:cNvPicPr>
                      <p:nvPr/>
                    </p:nvPicPr>
                    <p:blipFill>
                      <a:blip r:embed="rId14"/>
                      <a:srcRect/>
                      <a:stretch>
                        <a:fillRect/>
                      </a:stretch>
                    </p:blipFill>
                    <p:spPr bwMode="auto">
                      <a:xfrm>
                        <a:off x="367356" y="5511800"/>
                        <a:ext cx="7466013" cy="850900"/>
                      </a:xfrm>
                      <a:prstGeom prst="rect">
                        <a:avLst/>
                      </a:prstGeom>
                      <a:noFill/>
                      <a:ln>
                        <a:noFill/>
                      </a:ln>
                      <a:extLst/>
                    </p:spPr>
                  </p:pic>
                </p:oleObj>
              </mc:Fallback>
            </mc:AlternateContent>
          </a:graphicData>
        </a:graphic>
      </p:graphicFrame>
      <p:sp>
        <p:nvSpPr>
          <p:cNvPr id="38" name="13 Flecha derecha"/>
          <p:cNvSpPr/>
          <p:nvPr/>
        </p:nvSpPr>
        <p:spPr bwMode="auto">
          <a:xfrm>
            <a:off x="7809396" y="2389929"/>
            <a:ext cx="75863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40" name="13 Flecha derecha"/>
          <p:cNvSpPr/>
          <p:nvPr/>
        </p:nvSpPr>
        <p:spPr bwMode="auto">
          <a:xfrm>
            <a:off x="7809396" y="3506813"/>
            <a:ext cx="75863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42" name="13 Flecha derecha"/>
          <p:cNvSpPr/>
          <p:nvPr/>
        </p:nvSpPr>
        <p:spPr bwMode="auto">
          <a:xfrm>
            <a:off x="7809396" y="4677220"/>
            <a:ext cx="75863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44" name="13 Flecha derecha"/>
          <p:cNvSpPr/>
          <p:nvPr/>
        </p:nvSpPr>
        <p:spPr bwMode="auto">
          <a:xfrm>
            <a:off x="7809396" y="5632183"/>
            <a:ext cx="75863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3" name="Rectángulo 2"/>
          <p:cNvSpPr/>
          <p:nvPr/>
        </p:nvSpPr>
        <p:spPr bwMode="auto">
          <a:xfrm>
            <a:off x="2234751" y="1543050"/>
            <a:ext cx="1635926" cy="317500"/>
          </a:xfrm>
          <a:prstGeom prst="rect">
            <a:avLst/>
          </a:prstGeom>
          <a:solidFill>
            <a:srgbClr val="92D050">
              <a:alpha val="44000"/>
            </a:srgbClr>
          </a:solidFill>
          <a:ln w="9525" cap="flat" cmpd="sng" algn="ctr">
            <a:solidFill>
              <a:srgbClr val="92D050">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50" name="Rectángulo 49"/>
          <p:cNvSpPr/>
          <p:nvPr/>
        </p:nvSpPr>
        <p:spPr bwMode="auto">
          <a:xfrm>
            <a:off x="4876800" y="2730882"/>
            <a:ext cx="2505718" cy="309005"/>
          </a:xfrm>
          <a:prstGeom prst="rect">
            <a:avLst/>
          </a:prstGeom>
          <a:solidFill>
            <a:srgbClr val="92D050">
              <a:alpha val="44000"/>
            </a:srgbClr>
          </a:solidFill>
          <a:ln w="9525" cap="flat" cmpd="sng" algn="ctr">
            <a:solidFill>
              <a:srgbClr val="92D050">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51" name="Rectángulo 50"/>
          <p:cNvSpPr/>
          <p:nvPr/>
        </p:nvSpPr>
        <p:spPr bwMode="auto">
          <a:xfrm>
            <a:off x="5098957" y="3823740"/>
            <a:ext cx="2505718" cy="309005"/>
          </a:xfrm>
          <a:prstGeom prst="rect">
            <a:avLst/>
          </a:prstGeom>
          <a:solidFill>
            <a:srgbClr val="92D050">
              <a:alpha val="44000"/>
            </a:srgbClr>
          </a:solidFill>
          <a:ln w="9525" cap="flat" cmpd="sng" algn="ctr">
            <a:solidFill>
              <a:srgbClr val="92D050">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52" name="Rectángulo 51"/>
          <p:cNvSpPr/>
          <p:nvPr/>
        </p:nvSpPr>
        <p:spPr bwMode="auto">
          <a:xfrm>
            <a:off x="5170244" y="4983720"/>
            <a:ext cx="2371025" cy="309005"/>
          </a:xfrm>
          <a:prstGeom prst="rect">
            <a:avLst/>
          </a:prstGeom>
          <a:solidFill>
            <a:srgbClr val="92D050">
              <a:alpha val="44000"/>
            </a:srgbClr>
          </a:solidFill>
          <a:ln w="9525" cap="flat" cmpd="sng" algn="ctr">
            <a:solidFill>
              <a:srgbClr val="92D050">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53" name="Rectángulo 52"/>
          <p:cNvSpPr/>
          <p:nvPr/>
        </p:nvSpPr>
        <p:spPr bwMode="auto">
          <a:xfrm>
            <a:off x="5283200" y="5984593"/>
            <a:ext cx="2489200" cy="309005"/>
          </a:xfrm>
          <a:prstGeom prst="rect">
            <a:avLst/>
          </a:prstGeom>
          <a:solidFill>
            <a:srgbClr val="92D050">
              <a:alpha val="44000"/>
            </a:srgbClr>
          </a:solidFill>
          <a:ln w="9525" cap="flat" cmpd="sng" algn="ctr">
            <a:solidFill>
              <a:srgbClr val="92D050">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28" name="Text Box 9"/>
          <p:cNvSpPr txBox="1">
            <a:spLocks noChangeArrowheads="1"/>
          </p:cNvSpPr>
          <p:nvPr/>
        </p:nvSpPr>
        <p:spPr bwMode="auto">
          <a:xfrm>
            <a:off x="4089699" y="1104402"/>
            <a:ext cx="25823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Book Antiqua" panose="02040602050305030304" pitchFamily="18" charset="0"/>
                <a:cs typeface="Times New Roman" panose="02020603050405020304" pitchFamily="18" charset="0"/>
              </a:rPr>
              <a:t>Diseño original en tiempo continuo</a:t>
            </a:r>
            <a:endParaRPr lang="es-AR" sz="2200" dirty="0">
              <a:solidFill>
                <a:srgbClr val="0000FF"/>
              </a:solidFill>
              <a:effectLst>
                <a:outerShdw blurRad="38100" dist="38100" dir="2700000" algn="tl">
                  <a:srgbClr val="C0C0C0"/>
                </a:outerShdw>
              </a:effectLst>
              <a:latin typeface="Book Antiqua" panose="02040602050305030304" pitchFamily="18" charset="0"/>
              <a:cs typeface="Times New Roman" panose="02020603050405020304" pitchFamily="18" charset="0"/>
            </a:endParaRPr>
          </a:p>
        </p:txBody>
      </p:sp>
      <p:sp>
        <p:nvSpPr>
          <p:cNvPr id="29" name="Text Box 9"/>
          <p:cNvSpPr txBox="1">
            <a:spLocks noChangeArrowheads="1"/>
          </p:cNvSpPr>
          <p:nvPr/>
        </p:nvSpPr>
        <p:spPr bwMode="auto">
          <a:xfrm>
            <a:off x="8568030" y="2389929"/>
            <a:ext cx="33145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Efecto ZOH con T = 0,2 s</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1" name="Text Box 9"/>
          <p:cNvSpPr txBox="1">
            <a:spLocks noChangeArrowheads="1"/>
          </p:cNvSpPr>
          <p:nvPr/>
        </p:nvSpPr>
        <p:spPr bwMode="auto">
          <a:xfrm>
            <a:off x="8568030" y="3533574"/>
            <a:ext cx="33145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Efecto ZOH con T = 0,1 s</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4" name="Text Box 9"/>
          <p:cNvSpPr txBox="1">
            <a:spLocks noChangeArrowheads="1"/>
          </p:cNvSpPr>
          <p:nvPr/>
        </p:nvSpPr>
        <p:spPr bwMode="auto">
          <a:xfrm>
            <a:off x="8568030" y="4695712"/>
            <a:ext cx="34781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Efecto ZOH con T = 10 ms</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5" name="Text Box 9"/>
          <p:cNvSpPr txBox="1">
            <a:spLocks noChangeArrowheads="1"/>
          </p:cNvSpPr>
          <p:nvPr/>
        </p:nvSpPr>
        <p:spPr bwMode="auto">
          <a:xfrm>
            <a:off x="8568030" y="5664457"/>
            <a:ext cx="34781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Efecto ZOH con T = 1 ms</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746552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a:srcRect l="11474" t="10942" r="7333" b="5050"/>
          <a:stretch/>
        </p:blipFill>
        <p:spPr>
          <a:xfrm>
            <a:off x="289059" y="1023868"/>
            <a:ext cx="7133877" cy="5535958"/>
          </a:xfrm>
          <a:prstGeom prst="rect">
            <a:avLst/>
          </a:prstGeom>
        </p:spPr>
      </p:pic>
      <p:sp>
        <p:nvSpPr>
          <p:cNvPr id="5" name="Rectángulo 4"/>
          <p:cNvSpPr/>
          <p:nvPr/>
        </p:nvSpPr>
        <p:spPr bwMode="auto">
          <a:xfrm>
            <a:off x="4813434" y="3336557"/>
            <a:ext cx="1285592" cy="606582"/>
          </a:xfrm>
          <a:prstGeom prst="rect">
            <a:avLst/>
          </a:prstGeom>
          <a:noFill/>
          <a:ln w="1905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1497090" name="AutoShape 2"/>
          <p:cNvSpPr>
            <a:spLocks noChangeArrowheads="1"/>
          </p:cNvSpPr>
          <p:nvPr/>
        </p:nvSpPr>
        <p:spPr bwMode="auto">
          <a:xfrm>
            <a:off x="968721" y="220660"/>
            <a:ext cx="10311897" cy="510778"/>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ctr">
              <a:defRPr/>
            </a:pPr>
            <a:r>
              <a:rPr lang="es-AR" sz="2400" i="1" dirty="0" smtClean="0">
                <a:solidFill>
                  <a:srgbClr val="FF3300"/>
                </a:solidFill>
                <a:effectLst>
                  <a:outerShdw blurRad="38100" dist="38100" dir="2700000" algn="tl">
                    <a:srgbClr val="000000"/>
                  </a:outerShdw>
                </a:effectLst>
              </a:rPr>
              <a:t>Efectos del Retenedor de Orden Cero en Sistemas de Lazo Cerrado</a:t>
            </a:r>
            <a:endParaRPr lang="es-AR" sz="2400" i="1" dirty="0">
              <a:solidFill>
                <a:srgbClr val="FF3300"/>
              </a:solidFill>
              <a:effectLst>
                <a:outerShdw blurRad="38100" dist="38100" dir="2700000" algn="tl">
                  <a:srgbClr val="000000"/>
                </a:outerShdw>
              </a:effectLst>
            </a:endParaRPr>
          </a:p>
        </p:txBody>
      </p:sp>
      <p:sp>
        <p:nvSpPr>
          <p:cNvPr id="31" name="Text Box 9"/>
          <p:cNvSpPr txBox="1">
            <a:spLocks noChangeArrowheads="1"/>
          </p:cNvSpPr>
          <p:nvPr/>
        </p:nvSpPr>
        <p:spPr bwMode="auto">
          <a:xfrm>
            <a:off x="3509463" y="2065753"/>
            <a:ext cx="2885021" cy="1107996"/>
          </a:xfrm>
          <a:prstGeom prst="rect">
            <a:avLst/>
          </a:prstGeom>
          <a:solidFill>
            <a:schemeClr val="accent5">
              <a:lumMod val="20000"/>
              <a:lumOff val="80000"/>
            </a:schemeClr>
          </a:solidFill>
          <a:ln>
            <a:noFill/>
          </a:ln>
          <a:effectLst/>
          <a:extLst/>
        </p:spPr>
        <p:txBody>
          <a:bodyPr wrap="square">
            <a:spAutoFit/>
          </a:bodyPr>
          <a:lstStyle/>
          <a:p>
            <a:pPr algn="ctr">
              <a:spcBef>
                <a:spcPct val="50000"/>
              </a:spcBef>
              <a:defRPr/>
            </a:pPr>
            <a:r>
              <a:rPr lang="es-AR" sz="2200" b="1" dirty="0" smtClean="0">
                <a:solidFill>
                  <a:srgbClr val="0000FF"/>
                </a:solidFill>
                <a:latin typeface="Times New Roman" panose="02020603050405020304" pitchFamily="18" charset="0"/>
                <a:cs typeface="Times New Roman" panose="02020603050405020304" pitchFamily="18" charset="0"/>
              </a:rPr>
              <a:t>Polos dominantes debido a la presencia del ZOH</a:t>
            </a:r>
            <a:endParaRPr lang="es-AR" sz="2200" b="1" dirty="0">
              <a:solidFill>
                <a:srgbClr val="0000FF"/>
              </a:solidFill>
              <a:latin typeface="Times New Roman" panose="02020603050405020304" pitchFamily="18" charset="0"/>
              <a:cs typeface="Times New Roman" panose="02020603050405020304" pitchFamily="18" charset="0"/>
            </a:endParaRPr>
          </a:p>
        </p:txBody>
      </p:sp>
      <p:sp>
        <p:nvSpPr>
          <p:cNvPr id="54" name="Text Box 9"/>
          <p:cNvSpPr txBox="1">
            <a:spLocks noChangeArrowheads="1"/>
          </p:cNvSpPr>
          <p:nvPr/>
        </p:nvSpPr>
        <p:spPr bwMode="auto">
          <a:xfrm>
            <a:off x="7484698" y="2570712"/>
            <a:ext cx="4525486" cy="2462213"/>
          </a:xfrm>
          <a:prstGeom prst="rect">
            <a:avLst/>
          </a:prstGeom>
          <a:solidFill>
            <a:schemeClr val="accent6">
              <a:lumMod val="40000"/>
              <a:lumOff val="60000"/>
            </a:schemeClr>
          </a:solidFill>
          <a:ln>
            <a:noFill/>
          </a:ln>
          <a:effectLst/>
          <a:extLst/>
        </p:spPr>
        <p:txBody>
          <a:bodyPr wrap="square">
            <a:spAutoFit/>
          </a:bodyPr>
          <a:lstStyle>
            <a:defPPr>
              <a:defRPr lang="es-ES"/>
            </a:defPPr>
            <a:lvl1pPr>
              <a:spcBef>
                <a:spcPct val="50000"/>
              </a:spcBef>
              <a:defRPr sz="1600">
                <a:solidFill>
                  <a:srgbClr val="0000FF"/>
                </a:solidFill>
                <a:effectLst>
                  <a:outerShdw blurRad="38100" dist="38100" dir="2700000" algn="tl">
                    <a:srgbClr val="C0C0C0"/>
                  </a:outerShdw>
                </a:effectLst>
              </a:defRPr>
            </a:lvl1pPr>
          </a:lstStyle>
          <a:p>
            <a:pPr algn="just"/>
            <a:r>
              <a:rPr lang="es-AR" sz="2200" dirty="0" smtClean="0">
                <a:solidFill>
                  <a:srgbClr val="C00000"/>
                </a:solidFill>
                <a:effectLst/>
                <a:latin typeface="Book Antiqua" panose="02040602050305030304" pitchFamily="18" charset="0"/>
              </a:rPr>
              <a:t>Se observa que al aumentarse el periodo de muestreo (o reducirse la frecuencia de muestreo), el polo que introduce el ZOH se hace más dominante y tiene mayor influencia en la respuesta de salida del sistema.</a:t>
            </a:r>
            <a:endParaRPr lang="es-AR" sz="2200" dirty="0">
              <a:solidFill>
                <a:srgbClr val="C00000"/>
              </a:solidFill>
              <a:effectLst/>
              <a:latin typeface="Book Antiqua" panose="02040602050305030304" pitchFamily="18" charset="0"/>
            </a:endParaRPr>
          </a:p>
        </p:txBody>
      </p:sp>
      <p:sp>
        <p:nvSpPr>
          <p:cNvPr id="8" name="Rectángulo 7"/>
          <p:cNvSpPr/>
          <p:nvPr/>
        </p:nvSpPr>
        <p:spPr bwMode="auto">
          <a:xfrm>
            <a:off x="6507063" y="1163714"/>
            <a:ext cx="569598" cy="4982644"/>
          </a:xfrm>
          <a:prstGeom prst="rect">
            <a:avLst/>
          </a:prstGeom>
          <a:noFill/>
          <a:ln w="1270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3" name="Flecha a la derecha con bandas 2"/>
          <p:cNvSpPr/>
          <p:nvPr/>
        </p:nvSpPr>
        <p:spPr bwMode="auto">
          <a:xfrm>
            <a:off x="4935985" y="3997029"/>
            <a:ext cx="898926" cy="477079"/>
          </a:xfrm>
          <a:prstGeom prst="striped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6" name="Flecha arriba 5"/>
          <p:cNvSpPr/>
          <p:nvPr/>
        </p:nvSpPr>
        <p:spPr bwMode="auto">
          <a:xfrm>
            <a:off x="6732220" y="1553175"/>
            <a:ext cx="344441" cy="529171"/>
          </a:xfrm>
          <a:prstGeom prst="up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11" name="Flecha arriba 10"/>
          <p:cNvSpPr/>
          <p:nvPr/>
        </p:nvSpPr>
        <p:spPr bwMode="auto">
          <a:xfrm rot="10800000">
            <a:off x="6732220" y="5178970"/>
            <a:ext cx="344441" cy="529171"/>
          </a:xfrm>
          <a:prstGeom prst="up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12" name="Text Box 9"/>
          <p:cNvSpPr txBox="1">
            <a:spLocks noChangeArrowheads="1"/>
          </p:cNvSpPr>
          <p:nvPr/>
        </p:nvSpPr>
        <p:spPr bwMode="auto">
          <a:xfrm>
            <a:off x="4578978" y="4452906"/>
            <a:ext cx="1581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Aumenta T </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 name="Text Box 9"/>
          <p:cNvSpPr txBox="1">
            <a:spLocks noChangeArrowheads="1"/>
          </p:cNvSpPr>
          <p:nvPr/>
        </p:nvSpPr>
        <p:spPr bwMode="auto">
          <a:xfrm>
            <a:off x="5281550" y="5040265"/>
            <a:ext cx="1581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Aumenta T </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5958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a:clrChange>
              <a:clrFrom>
                <a:srgbClr val="FFFFFF"/>
              </a:clrFrom>
              <a:clrTo>
                <a:srgbClr val="FFFFFF">
                  <a:alpha val="0"/>
                </a:srgbClr>
              </a:clrTo>
            </a:clrChange>
          </a:blip>
          <a:srcRect l="9793" t="9747" r="6944" b="3456"/>
          <a:stretch/>
        </p:blipFill>
        <p:spPr>
          <a:xfrm>
            <a:off x="400428" y="995881"/>
            <a:ext cx="11609830" cy="5742375"/>
          </a:xfrm>
          <a:prstGeom prst="rect">
            <a:avLst/>
          </a:prstGeom>
        </p:spPr>
      </p:pic>
      <p:sp>
        <p:nvSpPr>
          <p:cNvPr id="1497090" name="AutoShape 2"/>
          <p:cNvSpPr>
            <a:spLocks noChangeArrowheads="1"/>
          </p:cNvSpPr>
          <p:nvPr/>
        </p:nvSpPr>
        <p:spPr bwMode="auto">
          <a:xfrm>
            <a:off x="968721" y="220660"/>
            <a:ext cx="10311897" cy="510778"/>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ctr">
              <a:defRPr/>
            </a:pPr>
            <a:r>
              <a:rPr lang="es-AR" sz="2400" i="1" dirty="0" smtClean="0">
                <a:solidFill>
                  <a:srgbClr val="FF3300"/>
                </a:solidFill>
                <a:effectLst>
                  <a:outerShdw blurRad="38100" dist="38100" dir="2700000" algn="tl">
                    <a:srgbClr val="000000"/>
                  </a:outerShdw>
                </a:effectLst>
              </a:rPr>
              <a:t>Efectos del Retenedor de Orden Cero en Sistemas de Lazo Cerrado</a:t>
            </a:r>
            <a:endParaRPr lang="es-AR" sz="2400" i="1" dirty="0">
              <a:solidFill>
                <a:srgbClr val="FF3300"/>
              </a:solidFill>
              <a:effectLst>
                <a:outerShdw blurRad="38100" dist="38100" dir="2700000" algn="tl">
                  <a:srgbClr val="000000"/>
                </a:outerShdw>
              </a:effectLst>
            </a:endParaRPr>
          </a:p>
        </p:txBody>
      </p:sp>
      <p:sp>
        <p:nvSpPr>
          <p:cNvPr id="55" name="AutoShape 2"/>
          <p:cNvSpPr>
            <a:spLocks noChangeArrowheads="1"/>
          </p:cNvSpPr>
          <p:nvPr/>
        </p:nvSpPr>
        <p:spPr bwMode="auto">
          <a:xfrm>
            <a:off x="3956365" y="4106202"/>
            <a:ext cx="7460056" cy="1877437"/>
          </a:xfrm>
          <a:prstGeom prst="roundRect">
            <a:avLst>
              <a:gd name="adj" fmla="val 0"/>
            </a:avLst>
          </a:prstGeom>
          <a:solidFill>
            <a:srgbClr val="C0C0C0">
              <a:alpha val="50000"/>
            </a:srgbClr>
          </a:solidFill>
          <a:ln w="28575" cap="sq">
            <a:solidFill>
              <a:schemeClr val="tx1"/>
            </a:solidFill>
            <a:miter lim="800000"/>
            <a:headEnd/>
            <a:tailEnd/>
          </a:ln>
          <a:effectLst/>
        </p:spPr>
        <p:txBody>
          <a:bodyPr wrap="square" anchor="ctr">
            <a:spAutoFit/>
          </a:bodyPr>
          <a:lstStyle/>
          <a:p>
            <a:pPr algn="just">
              <a:defRPr/>
            </a:pPr>
            <a:r>
              <a:rPr lang="es-AR" sz="20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menores frecuencias de muestreo:</a:t>
            </a:r>
          </a:p>
          <a:p>
            <a:pPr marL="342900" indent="-342900" algn="just">
              <a:buFontTx/>
              <a:buChar char="-"/>
              <a:defRPr/>
            </a:pPr>
            <a:r>
              <a:rPr lang="es-AR" sz="20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El sistema a LC presenta mayor sobrepaso y más oscilaciones.</a:t>
            </a:r>
          </a:p>
          <a:p>
            <a:pPr marL="342900" indent="-342900" algn="just">
              <a:buFontTx/>
              <a:buChar char="-"/>
              <a:defRPr/>
            </a:pPr>
            <a:r>
              <a:rPr lang="es-AR" sz="20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Dejan de cumplirse las especificaciones de régimen transitorio.</a:t>
            </a:r>
          </a:p>
          <a:p>
            <a:pPr marL="342900" indent="-342900" algn="just">
              <a:buFontTx/>
              <a:buChar char="-"/>
              <a:defRPr/>
            </a:pPr>
            <a:r>
              <a:rPr lang="es-AR" sz="20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La estabilidad relativa se reduce.</a:t>
            </a:r>
          </a:p>
          <a:p>
            <a:pPr marL="342900" indent="-342900" algn="just">
              <a:buFontTx/>
              <a:buChar char="-"/>
              <a:defRPr/>
            </a:pPr>
            <a:r>
              <a:rPr lang="es-AR" sz="20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Los atrasos de fase que introduce el ZOH son mayores.</a:t>
            </a:r>
          </a:p>
        </p:txBody>
      </p:sp>
      <p:sp>
        <p:nvSpPr>
          <p:cNvPr id="5" name="Flecha a la derecha con bandas 4"/>
          <p:cNvSpPr/>
          <p:nvPr/>
        </p:nvSpPr>
        <p:spPr bwMode="auto">
          <a:xfrm rot="16200000">
            <a:off x="2259287" y="1429234"/>
            <a:ext cx="898926" cy="477079"/>
          </a:xfrm>
          <a:prstGeom prst="striped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6" name="Text Box 9"/>
          <p:cNvSpPr txBox="1">
            <a:spLocks noChangeArrowheads="1"/>
          </p:cNvSpPr>
          <p:nvPr/>
        </p:nvSpPr>
        <p:spPr bwMode="auto">
          <a:xfrm>
            <a:off x="2883181" y="1551765"/>
            <a:ext cx="1581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Aumenta T </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20953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262456" y="131360"/>
            <a:ext cx="7705725" cy="919401"/>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lgn="ctr">
              <a:defRPr/>
            </a:pPr>
            <a:r>
              <a:rPr lang="es-AR" sz="2400" i="1" dirty="0" smtClean="0">
                <a:solidFill>
                  <a:srgbClr val="FF3300"/>
                </a:solidFill>
                <a:effectLst>
                  <a:outerShdw blurRad="38100" dist="38100" dir="2700000" algn="tl">
                    <a:srgbClr val="000000">
                      <a:alpha val="43137"/>
                    </a:srgbClr>
                  </a:outerShdw>
                </a:effectLst>
              </a:rPr>
              <a:t>Determinación </a:t>
            </a:r>
            <a:r>
              <a:rPr lang="es-AR" sz="2400" i="1" dirty="0">
                <a:solidFill>
                  <a:srgbClr val="FF3300"/>
                </a:solidFill>
                <a:effectLst>
                  <a:outerShdw blurRad="38100" dist="38100" dir="2700000" algn="tl">
                    <a:srgbClr val="000000">
                      <a:alpha val="43137"/>
                    </a:srgbClr>
                  </a:outerShdw>
                </a:effectLst>
              </a:rPr>
              <a:t>de la Frecuencia de </a:t>
            </a:r>
            <a:r>
              <a:rPr lang="es-AR" sz="2400" i="1" dirty="0" smtClean="0">
                <a:solidFill>
                  <a:srgbClr val="FF3300"/>
                </a:solidFill>
                <a:effectLst>
                  <a:outerShdw blurRad="38100" dist="38100" dir="2700000" algn="tl">
                    <a:srgbClr val="000000">
                      <a:alpha val="43137"/>
                    </a:srgbClr>
                  </a:outerShdw>
                </a:effectLst>
              </a:rPr>
              <a:t>Muestreo para Sistemas de Control Digital en Lazo Cerrado</a:t>
            </a:r>
            <a:endParaRPr lang="es-AR" sz="2400" i="1" dirty="0">
              <a:solidFill>
                <a:srgbClr val="FF3300"/>
              </a:solidFill>
              <a:effectLst>
                <a:outerShdw blurRad="38100" dist="38100" dir="2700000" algn="tl">
                  <a:srgbClr val="000000">
                    <a:alpha val="43137"/>
                  </a:srgbClr>
                </a:outerShdw>
              </a:effectLst>
            </a:endParaRPr>
          </a:p>
        </p:txBody>
      </p:sp>
      <p:sp>
        <p:nvSpPr>
          <p:cNvPr id="3" name="1 CuadroTexto"/>
          <p:cNvSpPr txBox="1"/>
          <p:nvPr/>
        </p:nvSpPr>
        <p:spPr>
          <a:xfrm>
            <a:off x="444446" y="1219144"/>
            <a:ext cx="11374556" cy="492443"/>
          </a:xfrm>
          <a:prstGeom prst="rect">
            <a:avLst/>
          </a:prstGeom>
          <a:noFill/>
        </p:spPr>
        <p:txBody>
          <a:bodyPr wrap="square" rtlCol="0">
            <a:spAutoFit/>
          </a:bodyPr>
          <a:lstStyle/>
          <a:p>
            <a:pPr algn="just"/>
            <a:r>
              <a:rPr lang="es-AR" sz="2600" b="1" i="1" dirty="0">
                <a:solidFill>
                  <a:srgbClr val="009900"/>
                </a:solidFill>
                <a:latin typeface="Cambria" panose="02040503050406030204" pitchFamily="18" charset="0"/>
              </a:rPr>
              <a:t>¿Cuál debe ser la frecuencia de muestreo adecuada de f(t</a:t>
            </a:r>
            <a:r>
              <a:rPr lang="es-AR" sz="2600" b="1" i="1" dirty="0" smtClean="0">
                <a:solidFill>
                  <a:srgbClr val="009900"/>
                </a:solidFill>
                <a:latin typeface="Cambria" panose="02040503050406030204" pitchFamily="18" charset="0"/>
              </a:rPr>
              <a:t>) en un SC en LC?</a:t>
            </a:r>
            <a:endParaRPr lang="es-AR" sz="2600" b="1" i="1" dirty="0">
              <a:solidFill>
                <a:srgbClr val="009900"/>
              </a:solidFill>
              <a:latin typeface="Cambria" panose="02040503050406030204" pitchFamily="18" charset="0"/>
            </a:endParaRPr>
          </a:p>
        </p:txBody>
      </p:sp>
      <p:sp>
        <p:nvSpPr>
          <p:cNvPr id="4" name="Text Box 9"/>
          <p:cNvSpPr txBox="1">
            <a:spLocks noChangeArrowheads="1"/>
          </p:cNvSpPr>
          <p:nvPr/>
        </p:nvSpPr>
        <p:spPr bwMode="auto">
          <a:xfrm>
            <a:off x="411636" y="1849286"/>
            <a:ext cx="114073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a:solidFill>
                  <a:srgbClr val="0033CC"/>
                </a:solidFill>
                <a:effectLst>
                  <a:outerShdw blurRad="38100" dist="38100" dir="2700000" algn="tl">
                    <a:srgbClr val="C0C0C0"/>
                  </a:outerShdw>
                </a:effectLst>
                <a:latin typeface="Cambria" pitchFamily="18" charset="0"/>
              </a:rPr>
              <a:t>Si es lo suficientemente alta comparada con la </a:t>
            </a:r>
            <a:r>
              <a:rPr lang="es-AR" sz="2200" dirty="0" smtClean="0">
                <a:solidFill>
                  <a:srgbClr val="0033CC"/>
                </a:solidFill>
                <a:effectLst>
                  <a:outerShdw blurRad="38100" dist="38100" dir="2700000" algn="tl">
                    <a:srgbClr val="C0C0C0"/>
                  </a:outerShdw>
                </a:effectLst>
                <a:latin typeface="Cambria" pitchFamily="18" charset="0"/>
              </a:rPr>
              <a:t>máxima componente de frecuencia de </a:t>
            </a:r>
            <a:r>
              <a:rPr lang="es-AR" sz="2200" i="1" dirty="0">
                <a:solidFill>
                  <a:srgbClr val="0033CC"/>
                </a:solidFill>
                <a:effectLst>
                  <a:outerShdw blurRad="38100" dist="38100" dir="2700000" algn="tl">
                    <a:srgbClr val="C0C0C0"/>
                  </a:outerShdw>
                </a:effectLst>
                <a:latin typeface="Cambria" pitchFamily="18" charset="0"/>
              </a:rPr>
              <a:t>f(t)</a:t>
            </a:r>
            <a:r>
              <a:rPr lang="es-AR" sz="2200" dirty="0">
                <a:solidFill>
                  <a:srgbClr val="0033CC"/>
                </a:solidFill>
                <a:effectLst>
                  <a:outerShdw blurRad="38100" dist="38100" dir="2700000" algn="tl">
                    <a:srgbClr val="C0C0C0"/>
                  </a:outerShdw>
                </a:effectLst>
                <a:latin typeface="Cambria" pitchFamily="18" charset="0"/>
              </a:rPr>
              <a:t>: </a:t>
            </a:r>
            <a:r>
              <a:rPr lang="es-AR" sz="2200" b="0" i="1" dirty="0">
                <a:solidFill>
                  <a:srgbClr val="0033CC"/>
                </a:solidFill>
                <a:effectLst>
                  <a:outerShdw blurRad="38100" dist="38100" dir="2700000" algn="tl">
                    <a:srgbClr val="C0C0C0"/>
                  </a:outerShdw>
                </a:effectLst>
                <a:latin typeface="Cambria" pitchFamily="18" charset="0"/>
              </a:rPr>
              <a:t>pueden preservarse las características de amplitud en la envolvente de la señal muestreada.</a:t>
            </a:r>
            <a:endParaRPr lang="es-AR" sz="2200" b="0" i="1" dirty="0">
              <a:solidFill>
                <a:srgbClr val="FF0000"/>
              </a:solidFill>
              <a:effectLst>
                <a:outerShdw blurRad="38100" dist="38100" dir="2700000" algn="tl">
                  <a:srgbClr val="C0C0C0"/>
                </a:outerShdw>
              </a:effectLst>
              <a:latin typeface="Cambria" pitchFamily="18" charset="0"/>
            </a:endParaRPr>
          </a:p>
        </p:txBody>
      </p:sp>
      <p:sp>
        <p:nvSpPr>
          <p:cNvPr id="5" name="Text Box 9"/>
          <p:cNvSpPr txBox="1">
            <a:spLocks noChangeArrowheads="1"/>
          </p:cNvSpPr>
          <p:nvPr/>
        </p:nvSpPr>
        <p:spPr bwMode="auto">
          <a:xfrm>
            <a:off x="411636" y="2801986"/>
            <a:ext cx="1140736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a:solidFill>
                  <a:srgbClr val="0033CC"/>
                </a:solidFill>
                <a:effectLst>
                  <a:outerShdw blurRad="38100" dist="38100" dir="2700000" algn="tl">
                    <a:srgbClr val="C0C0C0"/>
                  </a:outerShdw>
                </a:effectLst>
                <a:latin typeface="Cambria" pitchFamily="18" charset="0"/>
              </a:rPr>
              <a:t>Si las frecuencias de muestreo son menores a los cambios más rápidos de </a:t>
            </a:r>
            <a:r>
              <a:rPr lang="es-AR" sz="2200" i="1" dirty="0">
                <a:solidFill>
                  <a:srgbClr val="0033CC"/>
                </a:solidFill>
                <a:effectLst>
                  <a:outerShdw blurRad="38100" dist="38100" dir="2700000" algn="tl">
                    <a:srgbClr val="C0C0C0"/>
                  </a:outerShdw>
                </a:effectLst>
                <a:latin typeface="Cambria" pitchFamily="18" charset="0"/>
              </a:rPr>
              <a:t>f(t)</a:t>
            </a:r>
            <a:r>
              <a:rPr lang="es-AR" sz="2200" dirty="0">
                <a:solidFill>
                  <a:srgbClr val="0033CC"/>
                </a:solidFill>
                <a:effectLst>
                  <a:outerShdw blurRad="38100" dist="38100" dir="2700000" algn="tl">
                    <a:srgbClr val="C0C0C0"/>
                  </a:outerShdw>
                </a:effectLst>
                <a:latin typeface="Cambria" pitchFamily="18" charset="0"/>
              </a:rPr>
              <a:t>: </a:t>
            </a:r>
            <a:r>
              <a:rPr lang="es-AR" sz="2200" b="0" i="1" dirty="0" smtClean="0">
                <a:solidFill>
                  <a:srgbClr val="0033CC"/>
                </a:solidFill>
                <a:effectLst>
                  <a:outerShdw blurRad="38100" dist="38100" dir="2700000" algn="tl">
                    <a:srgbClr val="C0C0C0"/>
                  </a:outerShdw>
                </a:effectLst>
                <a:latin typeface="Cambria" pitchFamily="18" charset="0"/>
              </a:rPr>
              <a:t>hay pérdida </a:t>
            </a:r>
            <a:r>
              <a:rPr lang="es-AR" sz="2200" b="0" i="1" dirty="0">
                <a:solidFill>
                  <a:srgbClr val="0033CC"/>
                </a:solidFill>
                <a:effectLst>
                  <a:outerShdw blurRad="38100" dist="38100" dir="2700000" algn="tl">
                    <a:srgbClr val="C0C0C0"/>
                  </a:outerShdw>
                </a:effectLst>
                <a:latin typeface="Cambria" pitchFamily="18" charset="0"/>
              </a:rPr>
              <a:t>de información y no </a:t>
            </a:r>
            <a:r>
              <a:rPr lang="es-AR" sz="2200" b="0" i="1" dirty="0" smtClean="0">
                <a:solidFill>
                  <a:srgbClr val="0033CC"/>
                </a:solidFill>
                <a:effectLst>
                  <a:outerShdw blurRad="38100" dist="38100" dir="2700000" algn="tl">
                    <a:srgbClr val="C0C0C0"/>
                  </a:outerShdw>
                </a:effectLst>
                <a:latin typeface="Cambria" pitchFamily="18" charset="0"/>
              </a:rPr>
              <a:t>se podrá </a:t>
            </a:r>
            <a:r>
              <a:rPr lang="es-AR" sz="2200" b="0" i="1" dirty="0">
                <a:solidFill>
                  <a:srgbClr val="0033CC"/>
                </a:solidFill>
                <a:effectLst>
                  <a:outerShdw blurRad="38100" dist="38100" dir="2700000" algn="tl">
                    <a:srgbClr val="C0C0C0"/>
                  </a:outerShdw>
                </a:effectLst>
                <a:latin typeface="Cambria" pitchFamily="18" charset="0"/>
              </a:rPr>
              <a:t>reconstruir la señal original</a:t>
            </a:r>
            <a:r>
              <a:rPr lang="es-AR" sz="2200" b="0" i="1" dirty="0" smtClean="0">
                <a:solidFill>
                  <a:srgbClr val="0033CC"/>
                </a:solidFill>
                <a:effectLst>
                  <a:outerShdw blurRad="38100" dist="38100" dir="2700000" algn="tl">
                    <a:srgbClr val="C0C0C0"/>
                  </a:outerShdw>
                </a:effectLst>
                <a:latin typeface="Cambria" pitchFamily="18" charset="0"/>
              </a:rPr>
              <a:t>. Pueden aparecer problemas de inestabilidad.</a:t>
            </a:r>
            <a:endParaRPr lang="es-AR" sz="2200" b="0" i="1" dirty="0">
              <a:solidFill>
                <a:srgbClr val="FF0000"/>
              </a:solidFill>
              <a:effectLst>
                <a:outerShdw blurRad="38100" dist="38100" dir="2700000" algn="tl">
                  <a:srgbClr val="C0C0C0"/>
                </a:outerShdw>
              </a:effectLst>
              <a:latin typeface="Cambria" pitchFamily="18" charset="0"/>
            </a:endParaRPr>
          </a:p>
        </p:txBody>
      </p:sp>
      <p:sp>
        <p:nvSpPr>
          <p:cNvPr id="6" name="Text Box 9"/>
          <p:cNvSpPr txBox="1">
            <a:spLocks noChangeArrowheads="1"/>
          </p:cNvSpPr>
          <p:nvPr/>
        </p:nvSpPr>
        <p:spPr bwMode="auto">
          <a:xfrm>
            <a:off x="411636" y="4093241"/>
            <a:ext cx="1140736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a:solidFill>
                  <a:srgbClr val="0033CC"/>
                </a:solidFill>
                <a:effectLst>
                  <a:outerShdw blurRad="38100" dist="38100" dir="2700000" algn="tl">
                    <a:srgbClr val="C0C0C0"/>
                  </a:outerShdw>
                </a:effectLst>
                <a:latin typeface="Cambria" pitchFamily="18" charset="0"/>
              </a:rPr>
              <a:t>Si las frecuencias de muestreo son </a:t>
            </a:r>
            <a:r>
              <a:rPr lang="es-AR" sz="2200" dirty="0" smtClean="0">
                <a:solidFill>
                  <a:srgbClr val="0033CC"/>
                </a:solidFill>
                <a:effectLst>
                  <a:outerShdw blurRad="38100" dist="38100" dir="2700000" algn="tl">
                    <a:srgbClr val="C0C0C0"/>
                  </a:outerShdw>
                </a:effectLst>
                <a:latin typeface="Cambria" pitchFamily="18" charset="0"/>
              </a:rPr>
              <a:t>muy elevadas (elevado ancho de banda): </a:t>
            </a:r>
            <a:r>
              <a:rPr lang="es-AR" sz="2200" b="0" i="1" dirty="0" smtClean="0">
                <a:solidFill>
                  <a:srgbClr val="0033CC"/>
                </a:solidFill>
                <a:effectLst>
                  <a:outerShdw blurRad="38100" dist="38100" dir="2700000" algn="tl">
                    <a:srgbClr val="C0C0C0"/>
                  </a:outerShdw>
                </a:effectLst>
                <a:latin typeface="Cambria" pitchFamily="18" charset="0"/>
              </a:rPr>
              <a:t>pueden requerir un esfuerzo computacional muy grande, amplificación de ruidos de alta frecuencia, afectando la operación en régimen estacionario.</a:t>
            </a:r>
            <a:endParaRPr lang="es-AR" sz="2200" b="0" i="1" dirty="0">
              <a:solidFill>
                <a:srgbClr val="FF0000"/>
              </a:solidFill>
              <a:effectLst>
                <a:outerShdw blurRad="38100" dist="38100" dir="2700000" algn="tl">
                  <a:srgbClr val="C0C0C0"/>
                </a:outerShdw>
              </a:effectLst>
              <a:latin typeface="Cambria" pitchFamily="18" charset="0"/>
            </a:endParaRPr>
          </a:p>
        </p:txBody>
      </p:sp>
      <p:sp>
        <p:nvSpPr>
          <p:cNvPr id="8" name="Rectángulo 7"/>
          <p:cNvSpPr/>
          <p:nvPr/>
        </p:nvSpPr>
        <p:spPr>
          <a:xfrm>
            <a:off x="411636" y="5384496"/>
            <a:ext cx="11511778" cy="1200329"/>
          </a:xfrm>
          <a:prstGeom prst="rect">
            <a:avLst/>
          </a:prstGeom>
          <a:solidFill>
            <a:srgbClr val="CCECFF"/>
          </a:solidFill>
          <a:ln w="19050">
            <a:solidFill>
              <a:srgbClr val="008000"/>
            </a:solidFill>
          </a:ln>
        </p:spPr>
        <p:txBody>
          <a:bodyPr wrap="square">
            <a:spAutoFit/>
          </a:bodyPr>
          <a:lstStyle/>
          <a:p>
            <a:pPr algn="ctr">
              <a:spcBef>
                <a:spcPct val="50000"/>
              </a:spcBef>
              <a:defRPr/>
            </a:pPr>
            <a:r>
              <a:rPr lang="es-AR" sz="2400" b="1" dirty="0">
                <a:solidFill>
                  <a:srgbClr val="009900"/>
                </a:solidFill>
                <a:latin typeface="Book Antiqua" panose="02040602050305030304" pitchFamily="18" charset="0"/>
              </a:rPr>
              <a:t>Una selección racional de la frecuencia de muestreo en un sistema de control de lazo cerrado, debe estar basada en el entendimiento de su influencia sobre el desempeño del sistema de control.</a:t>
            </a:r>
            <a:endParaRPr lang="es-AR" sz="2400" b="1" i="1" dirty="0">
              <a:solidFill>
                <a:srgbClr val="009900"/>
              </a:solidFill>
              <a:latin typeface="Book Antiqua" panose="02040602050305030304" pitchFamily="18" charset="0"/>
            </a:endParaRPr>
          </a:p>
        </p:txBody>
      </p:sp>
    </p:spTree>
    <p:extLst>
      <p:ext uri="{BB962C8B-B14F-4D97-AF65-F5344CB8AC3E}">
        <p14:creationId xmlns:p14="http://schemas.microsoft.com/office/powerpoint/2010/main" val="422812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176464" y="222802"/>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lgn="ctr">
              <a:defRPr/>
            </a:pPr>
            <a:r>
              <a:rPr lang="es-AR" sz="2400" i="1" dirty="0" smtClean="0">
                <a:solidFill>
                  <a:srgbClr val="FF3300"/>
                </a:solidFill>
                <a:effectLst>
                  <a:outerShdw blurRad="38100" dist="38100" dir="2700000" algn="tl">
                    <a:srgbClr val="000000"/>
                  </a:outerShdw>
                </a:effectLst>
              </a:rPr>
              <a:t>Determinación </a:t>
            </a:r>
            <a:r>
              <a:rPr lang="es-AR" sz="2400" i="1" dirty="0">
                <a:solidFill>
                  <a:srgbClr val="FF3300"/>
                </a:solidFill>
                <a:effectLst>
                  <a:outerShdw blurRad="38100" dist="38100" dir="2700000" algn="tl">
                    <a:srgbClr val="000000"/>
                  </a:outerShdw>
                </a:effectLst>
              </a:rPr>
              <a:t>de la Frecuencia de Muestreo</a:t>
            </a:r>
          </a:p>
        </p:txBody>
      </p:sp>
      <p:sp>
        <p:nvSpPr>
          <p:cNvPr id="7" name="Text Box 9"/>
          <p:cNvSpPr txBox="1">
            <a:spLocks noChangeArrowheads="1"/>
          </p:cNvSpPr>
          <p:nvPr/>
        </p:nvSpPr>
        <p:spPr bwMode="auto">
          <a:xfrm>
            <a:off x="325643" y="981906"/>
            <a:ext cx="114073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9900"/>
                </a:solidFill>
                <a:effectLst>
                  <a:outerShdw blurRad="38100" dist="38100" dir="2700000" algn="tl">
                    <a:srgbClr val="C0C0C0"/>
                  </a:outerShdw>
                </a:effectLst>
                <a:latin typeface="Cambria" pitchFamily="18" charset="0"/>
              </a:rPr>
              <a:t>En sistemas muestreados, es útil caracterizar al periodo de muestreo, por una variable que sea adimensional y que brinde a la vez una interpretación física.</a:t>
            </a:r>
            <a:endParaRPr lang="es-AR" sz="2200" b="0" i="1" dirty="0">
              <a:solidFill>
                <a:srgbClr val="009900"/>
              </a:solidFill>
              <a:effectLst>
                <a:outerShdw blurRad="38100" dist="38100" dir="2700000" algn="tl">
                  <a:srgbClr val="C0C0C0"/>
                </a:outerShdw>
              </a:effectLst>
              <a:latin typeface="Cambria" pitchFamily="18" charset="0"/>
            </a:endParaRPr>
          </a:p>
        </p:txBody>
      </p:sp>
      <p:sp>
        <p:nvSpPr>
          <p:cNvPr id="9" name="AutoShape 2"/>
          <p:cNvSpPr>
            <a:spLocks noChangeArrowheads="1"/>
          </p:cNvSpPr>
          <p:nvPr/>
        </p:nvSpPr>
        <p:spPr bwMode="auto">
          <a:xfrm>
            <a:off x="407125" y="1872519"/>
            <a:ext cx="10493248" cy="904863"/>
          </a:xfrm>
          <a:prstGeom prst="roundRect">
            <a:avLst>
              <a:gd name="adj" fmla="val 0"/>
            </a:avLst>
          </a:prstGeom>
          <a:solidFill>
            <a:srgbClr val="C0C0C0">
              <a:alpha val="50000"/>
            </a:srgbClr>
          </a:solidFill>
          <a:ln w="28575" cap="sq">
            <a:solidFill>
              <a:schemeClr val="tx1"/>
            </a:solidFill>
            <a:miter lim="800000"/>
            <a:headEnd/>
            <a:tailEnd/>
          </a:ln>
          <a:effectLst/>
        </p:spPr>
        <p:txBody>
          <a:bodyPr wrap="square" anchor="ctr">
            <a:spAutoFit/>
          </a:bodyPr>
          <a:lstStyle/>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1 - Para sistemas no oscilatorios</a:t>
            </a:r>
            <a:r>
              <a:rPr lang="es-AR" sz="2400" b="0" dirty="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de primer o segundo orden </a:t>
            </a:r>
            <a:r>
              <a:rPr lang="es-AR" sz="2400" b="0"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sobreamortiguados</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Un factor de normalización puede ser el tiempo de subida, </a:t>
            </a:r>
            <a:r>
              <a:rPr lang="es-AR" sz="2400" b="0" i="1"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t>
            </a:r>
            <a:r>
              <a:rPr lang="es-AR" sz="2400" b="0" i="1" baseline="-25000"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p>
        </p:txBody>
      </p:sp>
      <p:graphicFrame>
        <p:nvGraphicFramePr>
          <p:cNvPr id="10" name="1 Objeto"/>
          <p:cNvGraphicFramePr>
            <a:graphicFrameLocks noChangeAspect="1"/>
          </p:cNvGraphicFramePr>
          <p:nvPr>
            <p:extLst/>
          </p:nvPr>
        </p:nvGraphicFramePr>
        <p:xfrm>
          <a:off x="597529" y="3005565"/>
          <a:ext cx="1159304" cy="932691"/>
        </p:xfrm>
        <a:graphic>
          <a:graphicData uri="http://schemas.openxmlformats.org/presentationml/2006/ole">
            <mc:AlternateContent xmlns:mc="http://schemas.openxmlformats.org/markup-compatibility/2006">
              <mc:Choice xmlns:v="urn:schemas-microsoft-com:vml" Requires="v">
                <p:oleObj spid="_x0000_s328888" name="Equation" r:id="rId3" imgW="457200" imgH="368280" progId="Equation.DSMT4">
                  <p:embed/>
                </p:oleObj>
              </mc:Choice>
              <mc:Fallback>
                <p:oleObj name="Equation" r:id="rId3" imgW="457200" imgH="368280" progId="Equation.DSMT4">
                  <p:embed/>
                  <p:pic>
                    <p:nvPicPr>
                      <p:cNvPr id="10" name="1 Objeto"/>
                      <p:cNvPicPr>
                        <a:picLocks noChangeAspect="1" noChangeArrowheads="1"/>
                      </p:cNvPicPr>
                      <p:nvPr/>
                    </p:nvPicPr>
                    <p:blipFill>
                      <a:blip r:embed="rId4"/>
                      <a:srcRect/>
                      <a:stretch>
                        <a:fillRect/>
                      </a:stretch>
                    </p:blipFill>
                    <p:spPr bwMode="auto">
                      <a:xfrm>
                        <a:off x="597529" y="3005565"/>
                        <a:ext cx="1159304" cy="932691"/>
                      </a:xfrm>
                      <a:prstGeom prst="rect">
                        <a:avLst/>
                      </a:prstGeom>
                      <a:noFill/>
                      <a:ln>
                        <a:solidFill>
                          <a:srgbClr val="FF0000"/>
                        </a:solidFill>
                      </a:ln>
                      <a:extLst/>
                    </p:spPr>
                  </p:pic>
                </p:oleObj>
              </mc:Fallback>
            </mc:AlternateContent>
          </a:graphicData>
        </a:graphic>
      </p:graphicFrame>
      <p:graphicFrame>
        <p:nvGraphicFramePr>
          <p:cNvPr id="11" name="1 Objeto"/>
          <p:cNvGraphicFramePr>
            <a:graphicFrameLocks noChangeAspect="1"/>
          </p:cNvGraphicFramePr>
          <p:nvPr>
            <p:extLst/>
          </p:nvPr>
        </p:nvGraphicFramePr>
        <p:xfrm>
          <a:off x="6029326" y="3225937"/>
          <a:ext cx="1673684" cy="504091"/>
        </p:xfrm>
        <a:graphic>
          <a:graphicData uri="http://schemas.openxmlformats.org/presentationml/2006/ole">
            <mc:AlternateContent xmlns:mc="http://schemas.openxmlformats.org/markup-compatibility/2006">
              <mc:Choice xmlns:v="urn:schemas-microsoft-com:vml" Requires="v">
                <p:oleObj spid="_x0000_s328889" name="Equation" r:id="rId5" imgW="634680" imgH="190440" progId="Equation.DSMT4">
                  <p:embed/>
                </p:oleObj>
              </mc:Choice>
              <mc:Fallback>
                <p:oleObj name="Equation" r:id="rId5" imgW="634680" imgH="190440" progId="Equation.DSMT4">
                  <p:embed/>
                  <p:pic>
                    <p:nvPicPr>
                      <p:cNvPr id="11" name="1 Objeto"/>
                      <p:cNvPicPr>
                        <a:picLocks noChangeAspect="1" noChangeArrowheads="1"/>
                      </p:cNvPicPr>
                      <p:nvPr/>
                    </p:nvPicPr>
                    <p:blipFill>
                      <a:blip r:embed="rId6"/>
                      <a:srcRect/>
                      <a:stretch>
                        <a:fillRect/>
                      </a:stretch>
                    </p:blipFill>
                    <p:spPr bwMode="auto">
                      <a:xfrm>
                        <a:off x="6029326" y="3225937"/>
                        <a:ext cx="1673684" cy="504091"/>
                      </a:xfrm>
                      <a:prstGeom prst="rect">
                        <a:avLst/>
                      </a:prstGeom>
                      <a:noFill/>
                      <a:ln>
                        <a:noFill/>
                      </a:ln>
                      <a:extLst/>
                    </p:spPr>
                  </p:pic>
                </p:oleObj>
              </mc:Fallback>
            </mc:AlternateContent>
          </a:graphicData>
        </a:graphic>
      </p:graphicFrame>
      <p:sp>
        <p:nvSpPr>
          <p:cNvPr id="12" name="Text Box 9"/>
          <p:cNvSpPr txBox="1">
            <a:spLocks noChangeArrowheads="1"/>
          </p:cNvSpPr>
          <p:nvPr/>
        </p:nvSpPr>
        <p:spPr bwMode="auto">
          <a:xfrm>
            <a:off x="1984237" y="3100300"/>
            <a:ext cx="38233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i="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a:t>
            </a:r>
            <a:r>
              <a:rPr lang="es-AR" sz="2200" i="1" baseline="-25000"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a:t>
            </a: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es la variable adimensional que puede tomar valores entre</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13" name="Grupo 12"/>
          <p:cNvGrpSpPr/>
          <p:nvPr/>
        </p:nvGrpSpPr>
        <p:grpSpPr>
          <a:xfrm>
            <a:off x="8365402" y="3467477"/>
            <a:ext cx="3620712" cy="2936713"/>
            <a:chOff x="7611109" y="2263783"/>
            <a:chExt cx="2730421" cy="2268000"/>
          </a:xfrm>
        </p:grpSpPr>
        <p:pic>
          <p:nvPicPr>
            <p:cNvPr id="14" name="Imagen 13"/>
            <p:cNvPicPr>
              <a:picLocks noChangeAspect="1"/>
            </p:cNvPicPr>
            <p:nvPr/>
          </p:nvPicPr>
          <p:blipFill>
            <a:blip r:embed="rId7"/>
            <a:stretch>
              <a:fillRect/>
            </a:stretch>
          </p:blipFill>
          <p:spPr>
            <a:xfrm>
              <a:off x="7611109" y="2263783"/>
              <a:ext cx="2730421" cy="2268000"/>
            </a:xfrm>
            <a:prstGeom prst="rect">
              <a:avLst/>
            </a:prstGeom>
          </p:spPr>
        </p:pic>
        <p:graphicFrame>
          <p:nvGraphicFramePr>
            <p:cNvPr id="15" name="1 Objeto"/>
            <p:cNvGraphicFramePr>
              <a:graphicFrameLocks noChangeAspect="1"/>
            </p:cNvGraphicFramePr>
            <p:nvPr>
              <p:extLst/>
            </p:nvPr>
          </p:nvGraphicFramePr>
          <p:xfrm>
            <a:off x="8976320" y="4172483"/>
            <a:ext cx="342900" cy="300038"/>
          </p:xfrm>
          <a:graphic>
            <a:graphicData uri="http://schemas.openxmlformats.org/presentationml/2006/ole">
              <mc:AlternateContent xmlns:mc="http://schemas.openxmlformats.org/markup-compatibility/2006">
                <mc:Choice xmlns:v="urn:schemas-microsoft-com:vml" Requires="v">
                  <p:oleObj spid="_x0000_s328890" name="Equation" r:id="rId8" imgW="203040" imgH="177480" progId="Equation.DSMT4">
                    <p:embed/>
                  </p:oleObj>
                </mc:Choice>
                <mc:Fallback>
                  <p:oleObj name="Equation" r:id="rId8" imgW="203040" imgH="177480" progId="Equation.DSMT4">
                    <p:embed/>
                    <p:pic>
                      <p:nvPicPr>
                        <p:cNvPr id="15" name="1 Objeto"/>
                        <p:cNvPicPr>
                          <a:picLocks noChangeAspect="1" noChangeArrowheads="1"/>
                        </p:cNvPicPr>
                        <p:nvPr/>
                      </p:nvPicPr>
                      <p:blipFill>
                        <a:blip r:embed="rId9"/>
                        <a:srcRect/>
                        <a:stretch>
                          <a:fillRect/>
                        </a:stretch>
                      </p:blipFill>
                      <p:spPr bwMode="auto">
                        <a:xfrm>
                          <a:off x="8976320" y="4172483"/>
                          <a:ext cx="342900" cy="300038"/>
                        </a:xfrm>
                        <a:prstGeom prst="rect">
                          <a:avLst/>
                        </a:prstGeom>
                        <a:solidFill>
                          <a:schemeClr val="bg1"/>
                        </a:solidFill>
                        <a:ln>
                          <a:noFill/>
                        </a:ln>
                        <a:extLst/>
                      </p:spPr>
                    </p:pic>
                  </p:oleObj>
                </mc:Fallback>
              </mc:AlternateContent>
            </a:graphicData>
          </a:graphic>
        </p:graphicFrame>
        <p:graphicFrame>
          <p:nvGraphicFramePr>
            <p:cNvPr id="16" name="1 Objeto"/>
            <p:cNvGraphicFramePr>
              <a:graphicFrameLocks noChangeAspect="1"/>
            </p:cNvGraphicFramePr>
            <p:nvPr>
              <p:extLst/>
            </p:nvPr>
          </p:nvGraphicFramePr>
          <p:xfrm>
            <a:off x="7752184" y="3152514"/>
            <a:ext cx="769937" cy="342900"/>
          </p:xfrm>
          <a:graphic>
            <a:graphicData uri="http://schemas.openxmlformats.org/presentationml/2006/ole">
              <mc:AlternateContent xmlns:mc="http://schemas.openxmlformats.org/markup-compatibility/2006">
                <mc:Choice xmlns:v="urn:schemas-microsoft-com:vml" Requires="v">
                  <p:oleObj spid="_x0000_s328891" name="Equation" r:id="rId10" imgW="457200" imgH="203040" progId="Equation.DSMT4">
                    <p:embed/>
                  </p:oleObj>
                </mc:Choice>
                <mc:Fallback>
                  <p:oleObj name="Equation" r:id="rId10" imgW="457200" imgH="203040" progId="Equation.DSMT4">
                    <p:embed/>
                    <p:pic>
                      <p:nvPicPr>
                        <p:cNvPr id="16" name="1 Objeto"/>
                        <p:cNvPicPr>
                          <a:picLocks noChangeAspect="1" noChangeArrowheads="1"/>
                        </p:cNvPicPr>
                        <p:nvPr/>
                      </p:nvPicPr>
                      <p:blipFill>
                        <a:blip r:embed="rId11"/>
                        <a:srcRect/>
                        <a:stretch>
                          <a:fillRect/>
                        </a:stretch>
                      </p:blipFill>
                      <p:spPr bwMode="auto">
                        <a:xfrm>
                          <a:off x="7752184" y="3152514"/>
                          <a:ext cx="769937" cy="342900"/>
                        </a:xfrm>
                        <a:prstGeom prst="rect">
                          <a:avLst/>
                        </a:prstGeom>
                        <a:solidFill>
                          <a:schemeClr val="bg1"/>
                        </a:solidFill>
                        <a:ln>
                          <a:noFill/>
                        </a:ln>
                        <a:extLst/>
                      </p:spPr>
                    </p:pic>
                  </p:oleObj>
                </mc:Fallback>
              </mc:AlternateContent>
            </a:graphicData>
          </a:graphic>
        </p:graphicFrame>
      </p:grpSp>
      <p:sp>
        <p:nvSpPr>
          <p:cNvPr id="17" name="Rectángulo 16"/>
          <p:cNvSpPr/>
          <p:nvPr/>
        </p:nvSpPr>
        <p:spPr>
          <a:xfrm>
            <a:off x="271326" y="4399270"/>
            <a:ext cx="4003710" cy="369332"/>
          </a:xfrm>
          <a:prstGeom prst="rect">
            <a:avLst/>
          </a:prstGeom>
        </p:spPr>
        <p:txBody>
          <a:bodyPr wrap="square">
            <a:spAutoFit/>
          </a:bodyPr>
          <a:lstStyle/>
          <a:p>
            <a:pPr marL="285750" indent="-285750">
              <a:buFont typeface="Wingdings" panose="05000000000000000000" pitchFamily="2" charset="2"/>
              <a:buChar char="q"/>
            </a:pPr>
            <a:r>
              <a:rPr lang="es-AR" sz="1800" dirty="0">
                <a:solidFill>
                  <a:srgbClr val="008000"/>
                </a:solidFill>
              </a:rPr>
              <a:t>Respuesta sin oscilaciones </a:t>
            </a:r>
            <a:r>
              <a:rPr lang="es-AR" sz="1800" dirty="0">
                <a:solidFill>
                  <a:srgbClr val="008000"/>
                </a:solidFill>
                <a:sym typeface="Symbol" panose="05050102010706020507" pitchFamily="18" charset="2"/>
              </a:rPr>
              <a:t></a:t>
            </a:r>
            <a:endParaRPr lang="es-AR" sz="1800" dirty="0">
              <a:solidFill>
                <a:srgbClr val="008000"/>
              </a:solidFill>
            </a:endParaRPr>
          </a:p>
        </p:txBody>
      </p:sp>
      <p:graphicFrame>
        <p:nvGraphicFramePr>
          <p:cNvPr id="18" name="1 Objeto"/>
          <p:cNvGraphicFramePr>
            <a:graphicFrameLocks noChangeAspect="1"/>
          </p:cNvGraphicFramePr>
          <p:nvPr>
            <p:extLst/>
          </p:nvPr>
        </p:nvGraphicFramePr>
        <p:xfrm>
          <a:off x="4315573" y="4178583"/>
          <a:ext cx="3189572" cy="838186"/>
        </p:xfrm>
        <a:graphic>
          <a:graphicData uri="http://schemas.openxmlformats.org/presentationml/2006/ole">
            <mc:AlternateContent xmlns:mc="http://schemas.openxmlformats.org/markup-compatibility/2006">
              <mc:Choice xmlns:v="urn:schemas-microsoft-com:vml" Requires="v">
                <p:oleObj spid="_x0000_s328892" name="Equation" r:id="rId12" imgW="1307880" imgH="342720" progId="Equation.DSMT4">
                  <p:embed/>
                </p:oleObj>
              </mc:Choice>
              <mc:Fallback>
                <p:oleObj name="Equation" r:id="rId12" imgW="1307880" imgH="342720" progId="Equation.DSMT4">
                  <p:embed/>
                  <p:pic>
                    <p:nvPicPr>
                      <p:cNvPr id="18" name="1 Objeto"/>
                      <p:cNvPicPr>
                        <a:picLocks noChangeAspect="1" noChangeArrowheads="1"/>
                      </p:cNvPicPr>
                      <p:nvPr/>
                    </p:nvPicPr>
                    <p:blipFill>
                      <a:blip r:embed="rId13"/>
                      <a:srcRect/>
                      <a:stretch>
                        <a:fillRect/>
                      </a:stretch>
                    </p:blipFill>
                    <p:spPr bwMode="auto">
                      <a:xfrm>
                        <a:off x="4315573" y="4178583"/>
                        <a:ext cx="3189572" cy="838186"/>
                      </a:xfrm>
                      <a:prstGeom prst="rect">
                        <a:avLst/>
                      </a:prstGeom>
                      <a:noFill/>
                      <a:ln>
                        <a:noFill/>
                      </a:ln>
                      <a:extLst/>
                    </p:spPr>
                  </p:pic>
                </p:oleObj>
              </mc:Fallback>
            </mc:AlternateContent>
          </a:graphicData>
        </a:graphic>
      </p:graphicFrame>
      <p:sp>
        <p:nvSpPr>
          <p:cNvPr id="19" name="Rectángulo 18"/>
          <p:cNvSpPr/>
          <p:nvPr/>
        </p:nvSpPr>
        <p:spPr>
          <a:xfrm>
            <a:off x="271326" y="5143504"/>
            <a:ext cx="3857555" cy="369332"/>
          </a:xfrm>
          <a:prstGeom prst="rect">
            <a:avLst/>
          </a:prstGeom>
        </p:spPr>
        <p:txBody>
          <a:bodyPr wrap="square">
            <a:spAutoFit/>
          </a:bodyPr>
          <a:lstStyle/>
          <a:p>
            <a:pPr marL="285750" indent="-285750">
              <a:buFont typeface="Wingdings" panose="05000000000000000000" pitchFamily="2" charset="2"/>
              <a:buChar char="q"/>
            </a:pPr>
            <a:r>
              <a:rPr lang="es-AR" sz="1800" dirty="0">
                <a:solidFill>
                  <a:srgbClr val="008000"/>
                </a:solidFill>
              </a:rPr>
              <a:t>Respuesta con oscilaciones </a:t>
            </a:r>
            <a:r>
              <a:rPr lang="es-AR" sz="1800" dirty="0">
                <a:solidFill>
                  <a:srgbClr val="008000"/>
                </a:solidFill>
                <a:sym typeface="Symbol" panose="05050102010706020507" pitchFamily="18" charset="2"/>
              </a:rPr>
              <a:t></a:t>
            </a:r>
            <a:endParaRPr lang="es-AR" sz="1800" dirty="0">
              <a:solidFill>
                <a:srgbClr val="008000"/>
              </a:solidFill>
            </a:endParaRPr>
          </a:p>
        </p:txBody>
      </p:sp>
      <p:graphicFrame>
        <p:nvGraphicFramePr>
          <p:cNvPr id="20" name="1 Objeto"/>
          <p:cNvGraphicFramePr>
            <a:graphicFrameLocks noChangeAspect="1"/>
          </p:cNvGraphicFramePr>
          <p:nvPr>
            <p:extLst/>
          </p:nvPr>
        </p:nvGraphicFramePr>
        <p:xfrm>
          <a:off x="4282786" y="4962101"/>
          <a:ext cx="1189258" cy="895008"/>
        </p:xfrm>
        <a:graphic>
          <a:graphicData uri="http://schemas.openxmlformats.org/presentationml/2006/ole">
            <mc:AlternateContent xmlns:mc="http://schemas.openxmlformats.org/markup-compatibility/2006">
              <mc:Choice xmlns:v="urn:schemas-microsoft-com:vml" Requires="v">
                <p:oleObj spid="_x0000_s328893" name="Equation" r:id="rId14" imgW="457200" imgH="342720" progId="Equation.DSMT4">
                  <p:embed/>
                </p:oleObj>
              </mc:Choice>
              <mc:Fallback>
                <p:oleObj name="Equation" r:id="rId14" imgW="457200" imgH="342720" progId="Equation.DSMT4">
                  <p:embed/>
                  <p:pic>
                    <p:nvPicPr>
                      <p:cNvPr id="20" name="1 Objeto"/>
                      <p:cNvPicPr>
                        <a:picLocks noChangeAspect="1" noChangeArrowheads="1"/>
                      </p:cNvPicPr>
                      <p:nvPr/>
                    </p:nvPicPr>
                    <p:blipFill>
                      <a:blip r:embed="rId15"/>
                      <a:srcRect/>
                      <a:stretch>
                        <a:fillRect/>
                      </a:stretch>
                    </p:blipFill>
                    <p:spPr bwMode="auto">
                      <a:xfrm>
                        <a:off x="4282786" y="4962101"/>
                        <a:ext cx="1189258" cy="895008"/>
                      </a:xfrm>
                      <a:prstGeom prst="rect">
                        <a:avLst/>
                      </a:prstGeom>
                      <a:noFill/>
                      <a:ln>
                        <a:noFill/>
                      </a:ln>
                      <a:extLst/>
                    </p:spPr>
                  </p:pic>
                </p:oleObj>
              </mc:Fallback>
            </mc:AlternateContent>
          </a:graphicData>
        </a:graphic>
      </p:graphicFrame>
      <p:graphicFrame>
        <p:nvGraphicFramePr>
          <p:cNvPr id="22" name="1 Objeto"/>
          <p:cNvGraphicFramePr>
            <a:graphicFrameLocks noChangeAspect="1"/>
          </p:cNvGraphicFramePr>
          <p:nvPr>
            <p:extLst/>
          </p:nvPr>
        </p:nvGraphicFramePr>
        <p:xfrm>
          <a:off x="5601917" y="4962101"/>
          <a:ext cx="1981280" cy="895008"/>
        </p:xfrm>
        <a:graphic>
          <a:graphicData uri="http://schemas.openxmlformats.org/presentationml/2006/ole">
            <mc:AlternateContent xmlns:mc="http://schemas.openxmlformats.org/markup-compatibility/2006">
              <mc:Choice xmlns:v="urn:schemas-microsoft-com:vml" Requires="v">
                <p:oleObj spid="_x0000_s328894" name="Equation" r:id="rId16" imgW="761760" imgH="342720" progId="Equation.DSMT4">
                  <p:embed/>
                </p:oleObj>
              </mc:Choice>
              <mc:Fallback>
                <p:oleObj name="Equation" r:id="rId16" imgW="761760" imgH="342720" progId="Equation.DSMT4">
                  <p:embed/>
                  <p:pic>
                    <p:nvPicPr>
                      <p:cNvPr id="22" name="1 Objeto"/>
                      <p:cNvPicPr>
                        <a:picLocks noChangeAspect="1" noChangeArrowheads="1"/>
                      </p:cNvPicPr>
                      <p:nvPr/>
                    </p:nvPicPr>
                    <p:blipFill>
                      <a:blip r:embed="rId17"/>
                      <a:srcRect/>
                      <a:stretch>
                        <a:fillRect/>
                      </a:stretch>
                    </p:blipFill>
                    <p:spPr bwMode="auto">
                      <a:xfrm>
                        <a:off x="5601917" y="4962101"/>
                        <a:ext cx="1981280" cy="89500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073541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176464" y="222802"/>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lgn="ctr">
              <a:defRPr/>
            </a:pPr>
            <a:r>
              <a:rPr lang="es-AR" sz="2400" i="1" dirty="0" smtClean="0">
                <a:solidFill>
                  <a:srgbClr val="FF3300"/>
                </a:solidFill>
                <a:effectLst>
                  <a:outerShdw blurRad="38100" dist="38100" dir="2700000" algn="tl">
                    <a:srgbClr val="000000"/>
                  </a:outerShdw>
                </a:effectLst>
              </a:rPr>
              <a:t>Determinación </a:t>
            </a:r>
            <a:r>
              <a:rPr lang="es-AR" sz="2400" i="1" dirty="0">
                <a:solidFill>
                  <a:srgbClr val="FF3300"/>
                </a:solidFill>
                <a:effectLst>
                  <a:outerShdw blurRad="38100" dist="38100" dir="2700000" algn="tl">
                    <a:srgbClr val="000000"/>
                  </a:outerShdw>
                </a:effectLst>
              </a:rPr>
              <a:t>de la Frecuencia de Muestreo</a:t>
            </a:r>
          </a:p>
        </p:txBody>
      </p:sp>
      <p:sp>
        <p:nvSpPr>
          <p:cNvPr id="9" name="AutoShape 2"/>
          <p:cNvSpPr>
            <a:spLocks noChangeArrowheads="1"/>
          </p:cNvSpPr>
          <p:nvPr/>
        </p:nvSpPr>
        <p:spPr bwMode="auto">
          <a:xfrm>
            <a:off x="369753" y="1022403"/>
            <a:ext cx="10493248" cy="904863"/>
          </a:xfrm>
          <a:prstGeom prst="roundRect">
            <a:avLst>
              <a:gd name="adj" fmla="val 0"/>
            </a:avLst>
          </a:prstGeom>
          <a:solidFill>
            <a:srgbClr val="C0C0C0">
              <a:alpha val="50000"/>
            </a:srgbClr>
          </a:solidFill>
          <a:ln w="28575" cap="sq">
            <a:solidFill>
              <a:schemeClr val="tx1"/>
            </a:solidFill>
            <a:miter lim="800000"/>
            <a:headEnd/>
            <a:tailEnd/>
          </a:ln>
          <a:effectLst/>
        </p:spPr>
        <p:txBody>
          <a:bodyPr wrap="square" anchor="ctr">
            <a:spAutoFit/>
          </a:bodyPr>
          <a:lstStyle/>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2 - Para sistemas oscilatorios de segundo orden </a:t>
            </a:r>
            <a:r>
              <a:rPr lang="es-AR" sz="2400" b="0"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subamortiguados</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Un factor de normalización puede ser la frecuencia natural deseada de LC, </a:t>
            </a:r>
            <a:r>
              <a:rPr lang="es-AR" sz="2400" b="0" dirty="0" err="1" smtClean="0">
                <a:solidFill>
                  <a:srgbClr val="FF3300"/>
                </a:solidFill>
                <a:effectLst>
                  <a:outerShdw blurRad="38100" dist="38100" dir="2700000" algn="tl">
                    <a:srgbClr val="000000"/>
                  </a:outerShdw>
                </a:effectLst>
                <a:latin typeface="Symbol" panose="05050102010706020507" pitchFamily="18" charset="2"/>
                <a:cs typeface="Times New Roman" panose="02020603050405020304" pitchFamily="18" charset="0"/>
              </a:rPr>
              <a:t>w</a:t>
            </a:r>
            <a:r>
              <a:rPr lang="es-AR" sz="2400" b="0" i="1" baseline="-25000"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p>
        </p:txBody>
      </p:sp>
      <p:graphicFrame>
        <p:nvGraphicFramePr>
          <p:cNvPr id="10" name="1 Objeto"/>
          <p:cNvGraphicFramePr>
            <a:graphicFrameLocks noChangeAspect="1"/>
          </p:cNvGraphicFramePr>
          <p:nvPr>
            <p:extLst/>
          </p:nvPr>
        </p:nvGraphicFramePr>
        <p:xfrm>
          <a:off x="741183" y="2247238"/>
          <a:ext cx="2414588" cy="514350"/>
        </p:xfrm>
        <a:graphic>
          <a:graphicData uri="http://schemas.openxmlformats.org/presentationml/2006/ole">
            <mc:AlternateContent xmlns:mc="http://schemas.openxmlformats.org/markup-compatibility/2006">
              <mc:Choice xmlns:v="urn:schemas-microsoft-com:vml" Requires="v">
                <p:oleObj spid="_x0000_s329860" name="Equation" r:id="rId3" imgW="952200" imgH="203040" progId="Equation.DSMT4">
                  <p:embed/>
                </p:oleObj>
              </mc:Choice>
              <mc:Fallback>
                <p:oleObj name="Equation" r:id="rId3" imgW="952200" imgH="203040" progId="Equation.DSMT4">
                  <p:embed/>
                  <p:pic>
                    <p:nvPicPr>
                      <p:cNvPr id="10" name="1 Objeto"/>
                      <p:cNvPicPr>
                        <a:picLocks noChangeAspect="1" noChangeArrowheads="1"/>
                      </p:cNvPicPr>
                      <p:nvPr/>
                    </p:nvPicPr>
                    <p:blipFill>
                      <a:blip r:embed="rId4"/>
                      <a:srcRect/>
                      <a:stretch>
                        <a:fillRect/>
                      </a:stretch>
                    </p:blipFill>
                    <p:spPr bwMode="auto">
                      <a:xfrm>
                        <a:off x="741183" y="2247238"/>
                        <a:ext cx="2414588" cy="514350"/>
                      </a:xfrm>
                      <a:prstGeom prst="rect">
                        <a:avLst/>
                      </a:prstGeom>
                      <a:noFill/>
                      <a:ln>
                        <a:solidFill>
                          <a:srgbClr val="FF0000"/>
                        </a:solidFill>
                      </a:ln>
                      <a:extLst/>
                    </p:spPr>
                  </p:pic>
                </p:oleObj>
              </mc:Fallback>
            </mc:AlternateContent>
          </a:graphicData>
        </a:graphic>
      </p:graphicFrame>
      <p:sp>
        <p:nvSpPr>
          <p:cNvPr id="12" name="Text Box 9"/>
          <p:cNvSpPr txBox="1">
            <a:spLocks noChangeArrowheads="1"/>
          </p:cNvSpPr>
          <p:nvPr/>
        </p:nvSpPr>
        <p:spPr bwMode="auto">
          <a:xfrm>
            <a:off x="447866" y="5101009"/>
            <a:ext cx="38949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Lo anterior, podría escribirse también de la siguiente forma:</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13" name="Grupo 12"/>
          <p:cNvGrpSpPr/>
          <p:nvPr/>
        </p:nvGrpSpPr>
        <p:grpSpPr>
          <a:xfrm>
            <a:off x="8087805" y="2058810"/>
            <a:ext cx="2808918" cy="2409680"/>
            <a:chOff x="7611109" y="2263783"/>
            <a:chExt cx="2730421" cy="2268000"/>
          </a:xfrm>
        </p:grpSpPr>
        <p:pic>
          <p:nvPicPr>
            <p:cNvPr id="14" name="Imagen 13"/>
            <p:cNvPicPr>
              <a:picLocks noChangeAspect="1"/>
            </p:cNvPicPr>
            <p:nvPr/>
          </p:nvPicPr>
          <p:blipFill>
            <a:blip r:embed="rId5"/>
            <a:stretch>
              <a:fillRect/>
            </a:stretch>
          </p:blipFill>
          <p:spPr>
            <a:xfrm>
              <a:off x="7611109" y="2263783"/>
              <a:ext cx="2730421" cy="2268000"/>
            </a:xfrm>
            <a:prstGeom prst="rect">
              <a:avLst/>
            </a:prstGeom>
          </p:spPr>
        </p:pic>
        <p:graphicFrame>
          <p:nvGraphicFramePr>
            <p:cNvPr id="15" name="1 Objeto"/>
            <p:cNvGraphicFramePr>
              <a:graphicFrameLocks noChangeAspect="1"/>
            </p:cNvGraphicFramePr>
            <p:nvPr>
              <p:extLst/>
            </p:nvPr>
          </p:nvGraphicFramePr>
          <p:xfrm>
            <a:off x="8976320" y="4172483"/>
            <a:ext cx="342900" cy="300038"/>
          </p:xfrm>
          <a:graphic>
            <a:graphicData uri="http://schemas.openxmlformats.org/presentationml/2006/ole">
              <mc:AlternateContent xmlns:mc="http://schemas.openxmlformats.org/markup-compatibility/2006">
                <mc:Choice xmlns:v="urn:schemas-microsoft-com:vml" Requires="v">
                  <p:oleObj spid="_x0000_s329861" name="Equation" r:id="rId6" imgW="203040" imgH="177480" progId="Equation.DSMT4">
                    <p:embed/>
                  </p:oleObj>
                </mc:Choice>
                <mc:Fallback>
                  <p:oleObj name="Equation" r:id="rId6" imgW="203040" imgH="177480" progId="Equation.DSMT4">
                    <p:embed/>
                    <p:pic>
                      <p:nvPicPr>
                        <p:cNvPr id="15" name="1 Objeto"/>
                        <p:cNvPicPr>
                          <a:picLocks noChangeAspect="1" noChangeArrowheads="1"/>
                        </p:cNvPicPr>
                        <p:nvPr/>
                      </p:nvPicPr>
                      <p:blipFill>
                        <a:blip r:embed="rId7"/>
                        <a:srcRect/>
                        <a:stretch>
                          <a:fillRect/>
                        </a:stretch>
                      </p:blipFill>
                      <p:spPr bwMode="auto">
                        <a:xfrm>
                          <a:off x="8976320" y="4172483"/>
                          <a:ext cx="342900" cy="300038"/>
                        </a:xfrm>
                        <a:prstGeom prst="rect">
                          <a:avLst/>
                        </a:prstGeom>
                        <a:solidFill>
                          <a:schemeClr val="bg1"/>
                        </a:solidFill>
                        <a:ln>
                          <a:noFill/>
                        </a:ln>
                        <a:extLst/>
                      </p:spPr>
                    </p:pic>
                  </p:oleObj>
                </mc:Fallback>
              </mc:AlternateContent>
            </a:graphicData>
          </a:graphic>
        </p:graphicFrame>
        <p:graphicFrame>
          <p:nvGraphicFramePr>
            <p:cNvPr id="16" name="1 Objeto"/>
            <p:cNvGraphicFramePr>
              <a:graphicFrameLocks noChangeAspect="1"/>
            </p:cNvGraphicFramePr>
            <p:nvPr>
              <p:extLst/>
            </p:nvPr>
          </p:nvGraphicFramePr>
          <p:xfrm>
            <a:off x="7752184" y="3152514"/>
            <a:ext cx="769937" cy="342900"/>
          </p:xfrm>
          <a:graphic>
            <a:graphicData uri="http://schemas.openxmlformats.org/presentationml/2006/ole">
              <mc:AlternateContent xmlns:mc="http://schemas.openxmlformats.org/markup-compatibility/2006">
                <mc:Choice xmlns:v="urn:schemas-microsoft-com:vml" Requires="v">
                  <p:oleObj spid="_x0000_s329862" name="Equation" r:id="rId8" imgW="457200" imgH="203040" progId="Equation.DSMT4">
                    <p:embed/>
                  </p:oleObj>
                </mc:Choice>
                <mc:Fallback>
                  <p:oleObj name="Equation" r:id="rId8" imgW="457200" imgH="203040" progId="Equation.DSMT4">
                    <p:embed/>
                    <p:pic>
                      <p:nvPicPr>
                        <p:cNvPr id="16" name="1 Objeto"/>
                        <p:cNvPicPr>
                          <a:picLocks noChangeAspect="1" noChangeArrowheads="1"/>
                        </p:cNvPicPr>
                        <p:nvPr/>
                      </p:nvPicPr>
                      <p:blipFill>
                        <a:blip r:embed="rId9"/>
                        <a:srcRect/>
                        <a:stretch>
                          <a:fillRect/>
                        </a:stretch>
                      </p:blipFill>
                      <p:spPr bwMode="auto">
                        <a:xfrm>
                          <a:off x="7752184" y="3152514"/>
                          <a:ext cx="769937" cy="342900"/>
                        </a:xfrm>
                        <a:prstGeom prst="rect">
                          <a:avLst/>
                        </a:prstGeom>
                        <a:solidFill>
                          <a:schemeClr val="bg1"/>
                        </a:solidFill>
                        <a:ln>
                          <a:noFill/>
                        </a:ln>
                        <a:extLst/>
                      </p:spPr>
                    </p:pic>
                  </p:oleObj>
                </mc:Fallback>
              </mc:AlternateContent>
            </a:graphicData>
          </a:graphic>
        </p:graphicFrame>
      </p:grpSp>
      <p:graphicFrame>
        <p:nvGraphicFramePr>
          <p:cNvPr id="21" name="1 Objeto"/>
          <p:cNvGraphicFramePr>
            <a:graphicFrameLocks noChangeAspect="1"/>
          </p:cNvGraphicFramePr>
          <p:nvPr>
            <p:extLst/>
          </p:nvPr>
        </p:nvGraphicFramePr>
        <p:xfrm>
          <a:off x="742032" y="3003059"/>
          <a:ext cx="5859463" cy="931862"/>
        </p:xfrm>
        <a:graphic>
          <a:graphicData uri="http://schemas.openxmlformats.org/presentationml/2006/ole">
            <mc:AlternateContent xmlns:mc="http://schemas.openxmlformats.org/markup-compatibility/2006">
              <mc:Choice xmlns:v="urn:schemas-microsoft-com:vml" Requires="v">
                <p:oleObj spid="_x0000_s329863" name="Equation" r:id="rId10" imgW="2311200" imgH="368280" progId="Equation.DSMT4">
                  <p:embed/>
                </p:oleObj>
              </mc:Choice>
              <mc:Fallback>
                <p:oleObj name="Equation" r:id="rId10" imgW="2311200" imgH="368280" progId="Equation.DSMT4">
                  <p:embed/>
                  <p:pic>
                    <p:nvPicPr>
                      <p:cNvPr id="21" name="1 Objeto"/>
                      <p:cNvPicPr>
                        <a:picLocks noChangeAspect="1" noChangeArrowheads="1"/>
                      </p:cNvPicPr>
                      <p:nvPr/>
                    </p:nvPicPr>
                    <p:blipFill>
                      <a:blip r:embed="rId11"/>
                      <a:srcRect/>
                      <a:stretch>
                        <a:fillRect/>
                      </a:stretch>
                    </p:blipFill>
                    <p:spPr bwMode="auto">
                      <a:xfrm>
                        <a:off x="742032" y="3003059"/>
                        <a:ext cx="5859463" cy="931862"/>
                      </a:xfrm>
                      <a:prstGeom prst="rect">
                        <a:avLst/>
                      </a:prstGeom>
                      <a:noFill/>
                      <a:ln>
                        <a:solidFill>
                          <a:srgbClr val="FF0000"/>
                        </a:solidFill>
                      </a:ln>
                      <a:extLst/>
                    </p:spPr>
                  </p:pic>
                </p:oleObj>
              </mc:Fallback>
            </mc:AlternateContent>
          </a:graphicData>
        </a:graphic>
      </p:graphicFrame>
      <p:graphicFrame>
        <p:nvGraphicFramePr>
          <p:cNvPr id="18" name="1 Objeto"/>
          <p:cNvGraphicFramePr>
            <a:graphicFrameLocks noChangeAspect="1"/>
          </p:cNvGraphicFramePr>
          <p:nvPr>
            <p:extLst/>
          </p:nvPr>
        </p:nvGraphicFramePr>
        <p:xfrm>
          <a:off x="4550613" y="4556610"/>
          <a:ext cx="5921375" cy="1993900"/>
        </p:xfrm>
        <a:graphic>
          <a:graphicData uri="http://schemas.openxmlformats.org/presentationml/2006/ole">
            <mc:AlternateContent xmlns:mc="http://schemas.openxmlformats.org/markup-compatibility/2006">
              <mc:Choice xmlns:v="urn:schemas-microsoft-com:vml" Requires="v">
                <p:oleObj spid="_x0000_s329864" name="Equation" r:id="rId12" imgW="2336760" imgH="787320" progId="Equation.DSMT4">
                  <p:embed/>
                </p:oleObj>
              </mc:Choice>
              <mc:Fallback>
                <p:oleObj name="Equation" r:id="rId12" imgW="2336760" imgH="787320" progId="Equation.DSMT4">
                  <p:embed/>
                  <p:pic>
                    <p:nvPicPr>
                      <p:cNvPr id="18" name="1 Objeto"/>
                      <p:cNvPicPr>
                        <a:picLocks noChangeAspect="1" noChangeArrowheads="1"/>
                      </p:cNvPicPr>
                      <p:nvPr/>
                    </p:nvPicPr>
                    <p:blipFill>
                      <a:blip r:embed="rId13"/>
                      <a:srcRect/>
                      <a:stretch>
                        <a:fillRect/>
                      </a:stretch>
                    </p:blipFill>
                    <p:spPr bwMode="auto">
                      <a:xfrm>
                        <a:off x="4550613" y="4556610"/>
                        <a:ext cx="5921375" cy="1993900"/>
                      </a:xfrm>
                      <a:prstGeom prst="rect">
                        <a:avLst/>
                      </a:prstGeom>
                      <a:noFill/>
                      <a:ln>
                        <a:solidFill>
                          <a:srgbClr val="FF0000"/>
                        </a:solidFill>
                      </a:ln>
                      <a:extLst/>
                    </p:spPr>
                  </p:pic>
                </p:oleObj>
              </mc:Fallback>
            </mc:AlternateContent>
          </a:graphicData>
        </a:graphic>
      </p:graphicFrame>
    </p:spTree>
    <p:extLst>
      <p:ext uri="{BB962C8B-B14F-4D97-AF65-F5344CB8AC3E}">
        <p14:creationId xmlns:p14="http://schemas.microsoft.com/office/powerpoint/2010/main" val="3822511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872331" y="71921"/>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lgn="ctr">
              <a:defRPr/>
            </a:pPr>
            <a:r>
              <a:rPr lang="es-AR" sz="2400" i="1" dirty="0" smtClean="0">
                <a:solidFill>
                  <a:srgbClr val="FF3300"/>
                </a:solidFill>
                <a:effectLst>
                  <a:outerShdw blurRad="38100" dist="38100" dir="2700000" algn="tl">
                    <a:srgbClr val="000000"/>
                  </a:outerShdw>
                </a:effectLst>
              </a:rPr>
              <a:t>Determinación </a:t>
            </a:r>
            <a:r>
              <a:rPr lang="es-AR" sz="2400" i="1" dirty="0">
                <a:solidFill>
                  <a:srgbClr val="FF3300"/>
                </a:solidFill>
                <a:effectLst>
                  <a:outerShdw blurRad="38100" dist="38100" dir="2700000" algn="tl">
                    <a:srgbClr val="000000"/>
                  </a:outerShdw>
                </a:effectLst>
              </a:rPr>
              <a:t>de la Frecuencia de Muestreo</a:t>
            </a:r>
          </a:p>
        </p:txBody>
      </p:sp>
      <p:graphicFrame>
        <p:nvGraphicFramePr>
          <p:cNvPr id="18" name="1 Objeto"/>
          <p:cNvGraphicFramePr>
            <a:graphicFrameLocks noChangeAspect="1"/>
          </p:cNvGraphicFramePr>
          <p:nvPr>
            <p:extLst/>
          </p:nvPr>
        </p:nvGraphicFramePr>
        <p:xfrm>
          <a:off x="10385426" y="4275511"/>
          <a:ext cx="1639888" cy="504825"/>
        </p:xfrm>
        <a:graphic>
          <a:graphicData uri="http://schemas.openxmlformats.org/presentationml/2006/ole">
            <mc:AlternateContent xmlns:mc="http://schemas.openxmlformats.org/markup-compatibility/2006">
              <mc:Choice xmlns:v="urn:schemas-microsoft-com:vml" Requires="v">
                <p:oleObj spid="_x0000_s330858" name="Equation" r:id="rId3" imgW="622080" imgH="190440" progId="Equation.DSMT4">
                  <p:embed/>
                </p:oleObj>
              </mc:Choice>
              <mc:Fallback>
                <p:oleObj name="Equation" r:id="rId3" imgW="622080" imgH="190440" progId="Equation.DSMT4">
                  <p:embed/>
                  <p:pic>
                    <p:nvPicPr>
                      <p:cNvPr id="18" name="1 Objeto"/>
                      <p:cNvPicPr>
                        <a:picLocks noChangeAspect="1" noChangeArrowheads="1"/>
                      </p:cNvPicPr>
                      <p:nvPr/>
                    </p:nvPicPr>
                    <p:blipFill>
                      <a:blip r:embed="rId4"/>
                      <a:srcRect/>
                      <a:stretch>
                        <a:fillRect/>
                      </a:stretch>
                    </p:blipFill>
                    <p:spPr bwMode="auto">
                      <a:xfrm>
                        <a:off x="10385426" y="4275511"/>
                        <a:ext cx="1639888" cy="504825"/>
                      </a:xfrm>
                      <a:prstGeom prst="rect">
                        <a:avLst/>
                      </a:prstGeom>
                      <a:noFill/>
                      <a:ln>
                        <a:noFill/>
                      </a:ln>
                      <a:extLst/>
                    </p:spPr>
                  </p:pic>
                </p:oleObj>
              </mc:Fallback>
            </mc:AlternateContent>
          </a:graphicData>
        </a:graphic>
      </p:graphicFrame>
      <p:sp>
        <p:nvSpPr>
          <p:cNvPr id="19" name="Text Box 9"/>
          <p:cNvSpPr txBox="1">
            <a:spLocks noChangeArrowheads="1"/>
          </p:cNvSpPr>
          <p:nvPr/>
        </p:nvSpPr>
        <p:spPr bwMode="auto">
          <a:xfrm>
            <a:off x="6546110" y="4275695"/>
            <a:ext cx="38233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i="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a:t>
            </a:r>
            <a:r>
              <a:rPr lang="es-AR" sz="2200" i="1" baseline="-250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a:t>
            </a: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es la variable adimensional</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20" name="1 Objeto"/>
          <p:cNvGraphicFramePr>
            <a:graphicFrameLocks noChangeAspect="1"/>
          </p:cNvGraphicFramePr>
          <p:nvPr>
            <p:extLst/>
          </p:nvPr>
        </p:nvGraphicFramePr>
        <p:xfrm>
          <a:off x="656302" y="5568172"/>
          <a:ext cx="2800350" cy="1030287"/>
        </p:xfrm>
        <a:graphic>
          <a:graphicData uri="http://schemas.openxmlformats.org/presentationml/2006/ole">
            <mc:AlternateContent xmlns:mc="http://schemas.openxmlformats.org/markup-compatibility/2006">
              <mc:Choice xmlns:v="urn:schemas-microsoft-com:vml" Requires="v">
                <p:oleObj spid="_x0000_s330859" name="Equation" r:id="rId5" imgW="1104840" imgH="406080" progId="Equation.DSMT4">
                  <p:embed/>
                </p:oleObj>
              </mc:Choice>
              <mc:Fallback>
                <p:oleObj name="Equation" r:id="rId5" imgW="1104840" imgH="406080" progId="Equation.DSMT4">
                  <p:embed/>
                  <p:pic>
                    <p:nvPicPr>
                      <p:cNvPr id="20" name="1 Objeto"/>
                      <p:cNvPicPr>
                        <a:picLocks noChangeAspect="1" noChangeArrowheads="1"/>
                      </p:cNvPicPr>
                      <p:nvPr/>
                    </p:nvPicPr>
                    <p:blipFill>
                      <a:blip r:embed="rId6"/>
                      <a:srcRect/>
                      <a:stretch>
                        <a:fillRect/>
                      </a:stretch>
                    </p:blipFill>
                    <p:spPr bwMode="auto">
                      <a:xfrm>
                        <a:off x="656302" y="5568172"/>
                        <a:ext cx="2800350" cy="1030287"/>
                      </a:xfrm>
                      <a:prstGeom prst="rect">
                        <a:avLst/>
                      </a:prstGeom>
                      <a:noFill/>
                      <a:ln>
                        <a:solidFill>
                          <a:srgbClr val="FF0000"/>
                        </a:solidFill>
                      </a:ln>
                      <a:extLst/>
                    </p:spPr>
                  </p:pic>
                </p:oleObj>
              </mc:Fallback>
            </mc:AlternateContent>
          </a:graphicData>
        </a:graphic>
      </p:graphicFrame>
      <p:sp>
        <p:nvSpPr>
          <p:cNvPr id="22" name="Text Box 9"/>
          <p:cNvSpPr txBox="1">
            <a:spLocks noChangeArrowheads="1"/>
          </p:cNvSpPr>
          <p:nvPr/>
        </p:nvSpPr>
        <p:spPr bwMode="auto">
          <a:xfrm>
            <a:off x="245019" y="5076567"/>
            <a:ext cx="1096035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i="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a:t>
            </a:r>
            <a:r>
              <a:rPr lang="es-AR" sz="2200" i="1" baseline="-250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a:t>
            </a: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puede expresarse en función de la frecuencia de oscilación y la frecuencia de muestreo</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4" name="Text Box 9"/>
          <p:cNvSpPr txBox="1">
            <a:spLocks noChangeArrowheads="1"/>
          </p:cNvSpPr>
          <p:nvPr/>
        </p:nvSpPr>
        <p:spPr bwMode="auto">
          <a:xfrm>
            <a:off x="3593176" y="5527808"/>
            <a:ext cx="806324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 el sistema tiene poca estabilidad relativa, puede que se necesite aumentar el valor de </a:t>
            </a:r>
            <a:r>
              <a:rPr lang="es-AR" sz="2200" i="1"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a:t>
            </a:r>
            <a:r>
              <a:rPr lang="es-AR" sz="2200" i="1" baseline="-250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a:t>
            </a:r>
            <a:r>
              <a:rPr lang="es-AR" sz="22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para que el sistema a lazo cerrado en tiempo discreto resulte estable.</a:t>
            </a:r>
            <a:endParaRPr lang="es-AR" sz="2200" dirty="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4" name="AutoShape 2"/>
          <p:cNvSpPr>
            <a:spLocks noChangeArrowheads="1"/>
          </p:cNvSpPr>
          <p:nvPr/>
        </p:nvSpPr>
        <p:spPr bwMode="auto">
          <a:xfrm>
            <a:off x="191192" y="735587"/>
            <a:ext cx="4696691" cy="3859518"/>
          </a:xfrm>
          <a:prstGeom prst="roundRect">
            <a:avLst>
              <a:gd name="adj" fmla="val 0"/>
            </a:avLst>
          </a:prstGeom>
          <a:solidFill>
            <a:srgbClr val="C0C0C0">
              <a:alpha val="50000"/>
            </a:srgbClr>
          </a:solidFill>
          <a:ln w="28575" cap="sq">
            <a:solidFill>
              <a:schemeClr val="tx1"/>
            </a:solidFill>
            <a:miter lim="800000"/>
            <a:headEnd/>
            <a:tailEnd/>
          </a:ln>
          <a:effectLst/>
        </p:spPr>
        <p:txBody>
          <a:bodyPr wrap="square" anchor="ctr">
            <a:spAutoFit/>
          </a:bodyPr>
          <a:lstStyle/>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3 - Para sistemas oscilatorios de segundo orden </a:t>
            </a:r>
            <a:r>
              <a:rPr lang="es-AR" sz="2400" b="0"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subamortiguados</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Un factor de normalización puede ser la frecuencia de oscilación </a:t>
            </a:r>
            <a:r>
              <a:rPr lang="es-AR" sz="2400" b="0" dirty="0" err="1" smtClean="0">
                <a:solidFill>
                  <a:srgbClr val="FF3300"/>
                </a:solidFill>
                <a:effectLst>
                  <a:outerShdw blurRad="38100" dist="38100" dir="2700000" algn="tl">
                    <a:srgbClr val="000000"/>
                  </a:outerShdw>
                </a:effectLst>
                <a:latin typeface="Symbol" panose="05050102010706020507" pitchFamily="18" charset="2"/>
                <a:cs typeface="Times New Roman" panose="02020603050405020304" pitchFamily="18" charset="0"/>
              </a:rPr>
              <a:t>w</a:t>
            </a:r>
            <a:r>
              <a:rPr lang="es-AR" sz="2400" b="0" i="1" baseline="-25000"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s-AR" sz="2400" b="0" i="1" baseline="-2500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o periodo de oscilación </a:t>
            </a:r>
            <a:r>
              <a:rPr lang="es-AR" sz="2400" b="0" i="1"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t>
            </a:r>
            <a:r>
              <a:rPr lang="es-AR" sz="2400" b="0" i="1" baseline="-25000"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deseado. O sea, se especifica una variable adimensional que expresa un determinado número de muestras durante un periodo de la oscilación sinusoidal amortiguada.</a:t>
            </a:r>
          </a:p>
        </p:txBody>
      </p:sp>
      <p:pic>
        <p:nvPicPr>
          <p:cNvPr id="3" name="Imagen 2"/>
          <p:cNvPicPr>
            <a:picLocks noChangeAspect="1"/>
          </p:cNvPicPr>
          <p:nvPr/>
        </p:nvPicPr>
        <p:blipFill rotWithShape="1">
          <a:blip r:embed="rId7"/>
          <a:srcRect l="9778" t="7195" r="7864" b="3909"/>
          <a:stretch/>
        </p:blipFill>
        <p:spPr>
          <a:xfrm>
            <a:off x="5044412" y="606449"/>
            <a:ext cx="6913960" cy="3540982"/>
          </a:xfrm>
          <a:prstGeom prst="rect">
            <a:avLst/>
          </a:prstGeom>
        </p:spPr>
      </p:pic>
      <p:graphicFrame>
        <p:nvGraphicFramePr>
          <p:cNvPr id="16" name="1 Objeto"/>
          <p:cNvGraphicFramePr>
            <a:graphicFrameLocks noChangeAspect="1"/>
          </p:cNvGraphicFramePr>
          <p:nvPr>
            <p:extLst/>
          </p:nvPr>
        </p:nvGraphicFramePr>
        <p:xfrm>
          <a:off x="6085708" y="2905761"/>
          <a:ext cx="417513" cy="514350"/>
        </p:xfrm>
        <a:graphic>
          <a:graphicData uri="http://schemas.openxmlformats.org/presentationml/2006/ole">
            <mc:AlternateContent xmlns:mc="http://schemas.openxmlformats.org/markup-compatibility/2006">
              <mc:Choice xmlns:v="urn:schemas-microsoft-com:vml" Requires="v">
                <p:oleObj spid="_x0000_s330860" name="Equation" r:id="rId8" imgW="164880" imgH="203040" progId="Equation.DSMT4">
                  <p:embed/>
                </p:oleObj>
              </mc:Choice>
              <mc:Fallback>
                <p:oleObj name="Equation" r:id="rId8" imgW="164880" imgH="203040" progId="Equation.DSMT4">
                  <p:embed/>
                  <p:pic>
                    <p:nvPicPr>
                      <p:cNvPr id="16" name="1 Objeto"/>
                      <p:cNvPicPr>
                        <a:picLocks noChangeAspect="1" noChangeArrowheads="1"/>
                      </p:cNvPicPr>
                      <p:nvPr/>
                    </p:nvPicPr>
                    <p:blipFill>
                      <a:blip r:embed="rId9"/>
                      <a:srcRect/>
                      <a:stretch>
                        <a:fillRect/>
                      </a:stretch>
                    </p:blipFill>
                    <p:spPr bwMode="auto">
                      <a:xfrm>
                        <a:off x="6085708" y="2905761"/>
                        <a:ext cx="417513" cy="514350"/>
                      </a:xfrm>
                      <a:prstGeom prst="rect">
                        <a:avLst/>
                      </a:prstGeom>
                      <a:noFill/>
                      <a:ln>
                        <a:noFill/>
                      </a:ln>
                      <a:extLst/>
                    </p:spPr>
                  </p:pic>
                </p:oleObj>
              </mc:Fallback>
            </mc:AlternateContent>
          </a:graphicData>
        </a:graphic>
      </p:graphicFrame>
      <p:graphicFrame>
        <p:nvGraphicFramePr>
          <p:cNvPr id="17" name="1 Objeto"/>
          <p:cNvGraphicFramePr>
            <a:graphicFrameLocks noChangeAspect="1"/>
          </p:cNvGraphicFramePr>
          <p:nvPr>
            <p:extLst/>
          </p:nvPr>
        </p:nvGraphicFramePr>
        <p:xfrm>
          <a:off x="5178426" y="4054848"/>
          <a:ext cx="1287463" cy="933450"/>
        </p:xfrm>
        <a:graphic>
          <a:graphicData uri="http://schemas.openxmlformats.org/presentationml/2006/ole">
            <mc:AlternateContent xmlns:mc="http://schemas.openxmlformats.org/markup-compatibility/2006">
              <mc:Choice xmlns:v="urn:schemas-microsoft-com:vml" Requires="v">
                <p:oleObj spid="_x0000_s330861" name="Equation" r:id="rId10" imgW="507960" imgH="368280" progId="Equation.DSMT4">
                  <p:embed/>
                </p:oleObj>
              </mc:Choice>
              <mc:Fallback>
                <p:oleObj name="Equation" r:id="rId10" imgW="507960" imgH="368280" progId="Equation.DSMT4">
                  <p:embed/>
                  <p:pic>
                    <p:nvPicPr>
                      <p:cNvPr id="17" name="1 Objeto"/>
                      <p:cNvPicPr>
                        <a:picLocks noChangeAspect="1" noChangeArrowheads="1"/>
                      </p:cNvPicPr>
                      <p:nvPr/>
                    </p:nvPicPr>
                    <p:blipFill>
                      <a:blip r:embed="rId11"/>
                      <a:srcRect/>
                      <a:stretch>
                        <a:fillRect/>
                      </a:stretch>
                    </p:blipFill>
                    <p:spPr bwMode="auto">
                      <a:xfrm>
                        <a:off x="5178426" y="4054848"/>
                        <a:ext cx="1287463" cy="933450"/>
                      </a:xfrm>
                      <a:prstGeom prst="rect">
                        <a:avLst/>
                      </a:prstGeom>
                      <a:noFill/>
                      <a:ln>
                        <a:solidFill>
                          <a:srgbClr val="FF0000"/>
                        </a:solidFill>
                      </a:ln>
                      <a:extLst/>
                    </p:spPr>
                  </p:pic>
                </p:oleObj>
              </mc:Fallback>
            </mc:AlternateContent>
          </a:graphicData>
        </a:graphic>
      </p:graphicFrame>
    </p:spTree>
    <p:extLst>
      <p:ext uri="{BB962C8B-B14F-4D97-AF65-F5344CB8AC3E}">
        <p14:creationId xmlns:p14="http://schemas.microsoft.com/office/powerpoint/2010/main" val="2605133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176464" y="222802"/>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lgn="ctr">
              <a:defRPr/>
            </a:pPr>
            <a:r>
              <a:rPr lang="es-AR" sz="2400" i="1" dirty="0" smtClean="0">
                <a:solidFill>
                  <a:srgbClr val="FF3300"/>
                </a:solidFill>
                <a:effectLst>
                  <a:outerShdw blurRad="38100" dist="38100" dir="2700000" algn="tl">
                    <a:srgbClr val="000000"/>
                  </a:outerShdw>
                </a:effectLst>
              </a:rPr>
              <a:t>Determinación </a:t>
            </a:r>
            <a:r>
              <a:rPr lang="es-AR" sz="2400" i="1" dirty="0">
                <a:solidFill>
                  <a:srgbClr val="FF3300"/>
                </a:solidFill>
                <a:effectLst>
                  <a:outerShdw blurRad="38100" dist="38100" dir="2700000" algn="tl">
                    <a:srgbClr val="000000"/>
                  </a:outerShdw>
                </a:effectLst>
              </a:rPr>
              <a:t>de la Frecuencia de Muestreo</a:t>
            </a:r>
          </a:p>
        </p:txBody>
      </p:sp>
      <p:sp>
        <p:nvSpPr>
          <p:cNvPr id="25" name="AutoShape 2"/>
          <p:cNvSpPr>
            <a:spLocks noChangeArrowheads="1"/>
          </p:cNvSpPr>
          <p:nvPr/>
        </p:nvSpPr>
        <p:spPr bwMode="auto">
          <a:xfrm>
            <a:off x="290540" y="964083"/>
            <a:ext cx="11208347" cy="830997"/>
          </a:xfrm>
          <a:prstGeom prst="roundRect">
            <a:avLst>
              <a:gd name="adj" fmla="val 0"/>
            </a:avLst>
          </a:prstGeom>
          <a:solidFill>
            <a:srgbClr val="C0C0C0">
              <a:alpha val="50000"/>
            </a:srgbClr>
          </a:solidFill>
          <a:ln w="28575" cap="sq">
            <a:solidFill>
              <a:schemeClr val="tx1"/>
            </a:solidFill>
            <a:miter lim="800000"/>
            <a:headEnd/>
            <a:tailEnd/>
          </a:ln>
          <a:effectLst/>
        </p:spPr>
        <p:txBody>
          <a:bodyPr wrap="square" anchor="ctr">
            <a:spAutoFit/>
          </a:bodyPr>
          <a:lstStyle/>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4 – En el dominio de la frecuencia, la frecuencia o periodo de muestreo, puede seleccionarse a partir de la frecuencia de </a:t>
            </a:r>
            <a:r>
              <a:rPr lang="es-AR" sz="2400" b="0" u="sng"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Ancho de Banda </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 de la </a:t>
            </a:r>
            <a:r>
              <a:rPr lang="es-AR" sz="2400" b="0" u="sng"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Frecuencia de Corte</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p>
        </p:txBody>
      </p:sp>
      <p:graphicFrame>
        <p:nvGraphicFramePr>
          <p:cNvPr id="26" name="1 Objeto"/>
          <p:cNvGraphicFramePr>
            <a:graphicFrameLocks noChangeAspect="1"/>
          </p:cNvGraphicFramePr>
          <p:nvPr>
            <p:extLst/>
          </p:nvPr>
        </p:nvGraphicFramePr>
        <p:xfrm>
          <a:off x="7076747" y="2004500"/>
          <a:ext cx="3393849" cy="514583"/>
        </p:xfrm>
        <a:graphic>
          <a:graphicData uri="http://schemas.openxmlformats.org/presentationml/2006/ole">
            <mc:AlternateContent xmlns:mc="http://schemas.openxmlformats.org/markup-compatibility/2006">
              <mc:Choice xmlns:v="urn:schemas-microsoft-com:vml" Requires="v">
                <p:oleObj spid="_x0000_s331856" name="Equation" r:id="rId3" imgW="1333440" imgH="203040" progId="Equation.DSMT4">
                  <p:embed/>
                </p:oleObj>
              </mc:Choice>
              <mc:Fallback>
                <p:oleObj name="Equation" r:id="rId3" imgW="1333440" imgH="203040" progId="Equation.DSMT4">
                  <p:embed/>
                  <p:pic>
                    <p:nvPicPr>
                      <p:cNvPr id="26" name="1 Objeto"/>
                      <p:cNvPicPr>
                        <a:picLocks noChangeAspect="1" noChangeArrowheads="1"/>
                      </p:cNvPicPr>
                      <p:nvPr/>
                    </p:nvPicPr>
                    <p:blipFill>
                      <a:blip r:embed="rId4"/>
                      <a:srcRect/>
                      <a:stretch>
                        <a:fillRect/>
                      </a:stretch>
                    </p:blipFill>
                    <p:spPr bwMode="auto">
                      <a:xfrm>
                        <a:off x="7076747" y="2004500"/>
                        <a:ext cx="3393849" cy="514583"/>
                      </a:xfrm>
                      <a:prstGeom prst="rect">
                        <a:avLst/>
                      </a:prstGeom>
                      <a:noFill/>
                      <a:ln>
                        <a:solidFill>
                          <a:srgbClr val="FF0000"/>
                        </a:solidFill>
                      </a:ln>
                      <a:extLst/>
                    </p:spPr>
                  </p:pic>
                </p:oleObj>
              </mc:Fallback>
            </mc:AlternateContent>
          </a:graphicData>
        </a:graphic>
      </p:graphicFrame>
      <p:sp>
        <p:nvSpPr>
          <p:cNvPr id="27" name="Rectángulo 26"/>
          <p:cNvSpPr/>
          <p:nvPr/>
        </p:nvSpPr>
        <p:spPr>
          <a:xfrm>
            <a:off x="103779" y="2077126"/>
            <a:ext cx="6745908" cy="369332"/>
          </a:xfrm>
          <a:prstGeom prst="rect">
            <a:avLst/>
          </a:prstGeom>
        </p:spPr>
        <p:txBody>
          <a:bodyPr wrap="square">
            <a:spAutoFit/>
          </a:bodyPr>
          <a:lstStyle/>
          <a:p>
            <a:pPr marL="285750" indent="-285750" algn="just">
              <a:buFont typeface="Wingdings" panose="05000000000000000000" pitchFamily="2" charset="2"/>
              <a:buChar char="q"/>
            </a:pPr>
            <a:r>
              <a:rPr lang="es-AR" sz="1800" dirty="0" smtClean="0">
                <a:solidFill>
                  <a:srgbClr val="008000"/>
                </a:solidFill>
              </a:rPr>
              <a:t>A partir del ancho de banda deseado de lazo cerrado</a:t>
            </a:r>
            <a:endParaRPr lang="es-AR" sz="1800" dirty="0">
              <a:solidFill>
                <a:srgbClr val="008000"/>
              </a:solidFill>
            </a:endParaRPr>
          </a:p>
        </p:txBody>
      </p:sp>
      <p:sp>
        <p:nvSpPr>
          <p:cNvPr id="28" name="Rectángulo 27"/>
          <p:cNvSpPr/>
          <p:nvPr/>
        </p:nvSpPr>
        <p:spPr>
          <a:xfrm>
            <a:off x="103779" y="2672270"/>
            <a:ext cx="7876673" cy="369332"/>
          </a:xfrm>
          <a:prstGeom prst="rect">
            <a:avLst/>
          </a:prstGeom>
        </p:spPr>
        <p:txBody>
          <a:bodyPr wrap="square">
            <a:spAutoFit/>
          </a:bodyPr>
          <a:lstStyle/>
          <a:p>
            <a:pPr marL="285750" indent="-285750" algn="just">
              <a:buFont typeface="Wingdings" panose="05000000000000000000" pitchFamily="2" charset="2"/>
              <a:buChar char="q"/>
            </a:pPr>
            <a:r>
              <a:rPr lang="es-AR" sz="1800" dirty="0" smtClean="0">
                <a:solidFill>
                  <a:srgbClr val="008000"/>
                </a:solidFill>
              </a:rPr>
              <a:t>A partir de la frecuencia de corte deseada de lazo cerrado</a:t>
            </a:r>
            <a:endParaRPr lang="es-AR" sz="1800" dirty="0">
              <a:solidFill>
                <a:srgbClr val="008000"/>
              </a:solidFill>
            </a:endParaRPr>
          </a:p>
        </p:txBody>
      </p:sp>
      <p:graphicFrame>
        <p:nvGraphicFramePr>
          <p:cNvPr id="29" name="1 Objeto"/>
          <p:cNvGraphicFramePr>
            <a:graphicFrameLocks noChangeAspect="1"/>
          </p:cNvGraphicFramePr>
          <p:nvPr>
            <p:extLst/>
          </p:nvPr>
        </p:nvGraphicFramePr>
        <p:xfrm>
          <a:off x="7076747" y="2586685"/>
          <a:ext cx="2614518" cy="540502"/>
        </p:xfrm>
        <a:graphic>
          <a:graphicData uri="http://schemas.openxmlformats.org/presentationml/2006/ole">
            <mc:AlternateContent xmlns:mc="http://schemas.openxmlformats.org/markup-compatibility/2006">
              <mc:Choice xmlns:v="urn:schemas-microsoft-com:vml" Requires="v">
                <p:oleObj spid="_x0000_s331857" name="Equation" r:id="rId5" imgW="977760" imgH="203040" progId="Equation.DSMT4">
                  <p:embed/>
                </p:oleObj>
              </mc:Choice>
              <mc:Fallback>
                <p:oleObj name="Equation" r:id="rId5" imgW="977760" imgH="203040" progId="Equation.DSMT4">
                  <p:embed/>
                  <p:pic>
                    <p:nvPicPr>
                      <p:cNvPr id="29" name="1 Objeto"/>
                      <p:cNvPicPr>
                        <a:picLocks noChangeAspect="1" noChangeArrowheads="1"/>
                      </p:cNvPicPr>
                      <p:nvPr/>
                    </p:nvPicPr>
                    <p:blipFill>
                      <a:blip r:embed="rId6"/>
                      <a:srcRect/>
                      <a:stretch>
                        <a:fillRect/>
                      </a:stretch>
                    </p:blipFill>
                    <p:spPr bwMode="auto">
                      <a:xfrm>
                        <a:off x="7076747" y="2586685"/>
                        <a:ext cx="2614518" cy="540502"/>
                      </a:xfrm>
                      <a:prstGeom prst="rect">
                        <a:avLst/>
                      </a:prstGeom>
                      <a:noFill/>
                      <a:ln>
                        <a:solidFill>
                          <a:srgbClr val="FF0000"/>
                        </a:solidFill>
                      </a:ln>
                      <a:extLst/>
                    </p:spPr>
                  </p:pic>
                </p:oleObj>
              </mc:Fallback>
            </mc:AlternateContent>
          </a:graphicData>
        </a:graphic>
      </p:graphicFrame>
      <p:pic>
        <p:nvPicPr>
          <p:cNvPr id="3" name="Imagen 2"/>
          <p:cNvPicPr>
            <a:picLocks noChangeAspect="1"/>
          </p:cNvPicPr>
          <p:nvPr/>
        </p:nvPicPr>
        <p:blipFill rotWithShape="1">
          <a:blip r:embed="rId7"/>
          <a:srcRect l="9367" t="6905" r="8405" b="2787"/>
          <a:stretch/>
        </p:blipFill>
        <p:spPr>
          <a:xfrm>
            <a:off x="457868" y="3186476"/>
            <a:ext cx="6916829" cy="3591105"/>
          </a:xfrm>
          <a:prstGeom prst="rect">
            <a:avLst/>
          </a:prstGeom>
        </p:spPr>
      </p:pic>
      <p:graphicFrame>
        <p:nvGraphicFramePr>
          <p:cNvPr id="15" name="1 Objeto"/>
          <p:cNvGraphicFramePr>
            <a:graphicFrameLocks noChangeAspect="1"/>
          </p:cNvGraphicFramePr>
          <p:nvPr>
            <p:extLst/>
          </p:nvPr>
        </p:nvGraphicFramePr>
        <p:xfrm>
          <a:off x="1945554" y="3910479"/>
          <a:ext cx="711200" cy="419100"/>
        </p:xfrm>
        <a:graphic>
          <a:graphicData uri="http://schemas.openxmlformats.org/presentationml/2006/ole">
            <mc:AlternateContent xmlns:mc="http://schemas.openxmlformats.org/markup-compatibility/2006">
              <mc:Choice xmlns:v="urn:schemas-microsoft-com:vml" Requires="v">
                <p:oleObj spid="_x0000_s331858" name="Equation" r:id="rId8" imgW="279360" imgH="164880" progId="Equation.DSMT4">
                  <p:embed/>
                </p:oleObj>
              </mc:Choice>
              <mc:Fallback>
                <p:oleObj name="Equation" r:id="rId8" imgW="279360" imgH="164880" progId="Equation.DSMT4">
                  <p:embed/>
                  <p:pic>
                    <p:nvPicPr>
                      <p:cNvPr id="15" name="1 Objeto"/>
                      <p:cNvPicPr>
                        <a:picLocks noChangeAspect="1" noChangeArrowheads="1"/>
                      </p:cNvPicPr>
                      <p:nvPr/>
                    </p:nvPicPr>
                    <p:blipFill>
                      <a:blip r:embed="rId9"/>
                      <a:srcRect/>
                      <a:stretch>
                        <a:fillRect/>
                      </a:stretch>
                    </p:blipFill>
                    <p:spPr bwMode="auto">
                      <a:xfrm>
                        <a:off x="1945554" y="3910479"/>
                        <a:ext cx="711200" cy="419100"/>
                      </a:xfrm>
                      <a:prstGeom prst="rect">
                        <a:avLst/>
                      </a:prstGeom>
                      <a:noFill/>
                      <a:ln>
                        <a:solidFill>
                          <a:srgbClr val="FF0000"/>
                        </a:solidFill>
                      </a:ln>
                      <a:extLst/>
                    </p:spPr>
                  </p:pic>
                </p:oleObj>
              </mc:Fallback>
            </mc:AlternateContent>
          </a:graphicData>
        </a:graphic>
      </p:graphicFrame>
      <p:sp>
        <p:nvSpPr>
          <p:cNvPr id="16" name="Text Box 9"/>
          <p:cNvSpPr txBox="1">
            <a:spLocks noChangeArrowheads="1"/>
          </p:cNvSpPr>
          <p:nvPr/>
        </p:nvSpPr>
        <p:spPr bwMode="auto">
          <a:xfrm>
            <a:off x="7477417" y="3845639"/>
            <a:ext cx="4512503"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Estas relaciones, dan muy buen resultado para obtener un buen rechazo de perturbaciones y una buena robustez antes variaciones paramétricas.</a:t>
            </a:r>
            <a:endParaRPr lang="es-AR" sz="2200" dirty="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495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135560" y="140146"/>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lgn="ctr">
              <a:defRPr/>
            </a:pPr>
            <a:r>
              <a:rPr lang="es-AR" sz="2400" i="1" dirty="0" smtClean="0">
                <a:solidFill>
                  <a:srgbClr val="FF3300"/>
                </a:solidFill>
                <a:effectLst>
                  <a:outerShdw blurRad="38100" dist="38100" dir="2700000" algn="tl">
                    <a:srgbClr val="000000"/>
                  </a:outerShdw>
                </a:effectLst>
              </a:rPr>
              <a:t>Determinación </a:t>
            </a:r>
            <a:r>
              <a:rPr lang="es-AR" sz="2400" i="1" dirty="0">
                <a:solidFill>
                  <a:srgbClr val="FF3300"/>
                </a:solidFill>
                <a:effectLst>
                  <a:outerShdw blurRad="38100" dist="38100" dir="2700000" algn="tl">
                    <a:srgbClr val="000000"/>
                  </a:outerShdw>
                </a:effectLst>
              </a:rPr>
              <a:t>de la Frecuencia de Muestreo</a:t>
            </a:r>
          </a:p>
        </p:txBody>
      </p:sp>
      <p:sp>
        <p:nvSpPr>
          <p:cNvPr id="25" name="AutoShape 2"/>
          <p:cNvSpPr>
            <a:spLocks noChangeArrowheads="1"/>
          </p:cNvSpPr>
          <p:nvPr/>
        </p:nvSpPr>
        <p:spPr bwMode="auto">
          <a:xfrm>
            <a:off x="551384" y="826848"/>
            <a:ext cx="11208347" cy="830997"/>
          </a:xfrm>
          <a:prstGeom prst="roundRect">
            <a:avLst>
              <a:gd name="adj" fmla="val 0"/>
            </a:avLst>
          </a:prstGeom>
          <a:solidFill>
            <a:srgbClr val="C0C0C0">
              <a:alpha val="50000"/>
            </a:srgbClr>
          </a:solidFill>
          <a:ln w="28575" cap="sq">
            <a:solidFill>
              <a:schemeClr val="tx1"/>
            </a:solidFill>
            <a:miter lim="800000"/>
            <a:headEnd/>
            <a:tailEnd/>
          </a:ln>
          <a:effectLst/>
        </p:spPr>
        <p:txBody>
          <a:bodyPr wrap="square" anchor="ctr">
            <a:spAutoFit/>
          </a:bodyPr>
          <a:lstStyle/>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 – Independientemente del dominio de análisis, puede establecerse la siguiente relación general y empírica para la frecuencia de muestreo de un sistema de control digital:</a:t>
            </a:r>
          </a:p>
        </p:txBody>
      </p:sp>
      <p:graphicFrame>
        <p:nvGraphicFramePr>
          <p:cNvPr id="14" name="1 Objeto"/>
          <p:cNvGraphicFramePr>
            <a:graphicFrameLocks noChangeAspect="1"/>
          </p:cNvGraphicFramePr>
          <p:nvPr>
            <p:extLst>
              <p:ext uri="{D42A27DB-BD31-4B8C-83A1-F6EECF244321}">
                <p14:modId xmlns:p14="http://schemas.microsoft.com/office/powerpoint/2010/main" val="859014371"/>
              </p:ext>
            </p:extLst>
          </p:nvPr>
        </p:nvGraphicFramePr>
        <p:xfrm>
          <a:off x="767275" y="1950503"/>
          <a:ext cx="2545886" cy="656219"/>
        </p:xfrm>
        <a:graphic>
          <a:graphicData uri="http://schemas.openxmlformats.org/presentationml/2006/ole">
            <mc:AlternateContent xmlns:mc="http://schemas.openxmlformats.org/markup-compatibility/2006">
              <mc:Choice xmlns:v="urn:schemas-microsoft-com:vml" Requires="v">
                <p:oleObj spid="_x0000_s332828" name="Equation" r:id="rId3" imgW="787320" imgH="203040" progId="Equation.DSMT4">
                  <p:embed/>
                </p:oleObj>
              </mc:Choice>
              <mc:Fallback>
                <p:oleObj name="Equation" r:id="rId3" imgW="787320" imgH="203040" progId="Equation.DSMT4">
                  <p:embed/>
                  <p:pic>
                    <p:nvPicPr>
                      <p:cNvPr id="14" name="1 Objeto"/>
                      <p:cNvPicPr>
                        <a:picLocks noChangeAspect="1" noChangeArrowheads="1"/>
                      </p:cNvPicPr>
                      <p:nvPr/>
                    </p:nvPicPr>
                    <p:blipFill>
                      <a:blip r:embed="rId4"/>
                      <a:srcRect/>
                      <a:stretch>
                        <a:fillRect/>
                      </a:stretch>
                    </p:blipFill>
                    <p:spPr bwMode="auto">
                      <a:xfrm>
                        <a:off x="767275" y="1950503"/>
                        <a:ext cx="2545886" cy="656219"/>
                      </a:xfrm>
                      <a:prstGeom prst="rect">
                        <a:avLst/>
                      </a:prstGeom>
                      <a:solidFill>
                        <a:srgbClr val="FFC000"/>
                      </a:solidFill>
                      <a:ln>
                        <a:solidFill>
                          <a:srgbClr val="FF0000"/>
                        </a:solidFill>
                      </a:ln>
                      <a:extLst/>
                    </p:spPr>
                  </p:pic>
                </p:oleObj>
              </mc:Fallback>
            </mc:AlternateContent>
          </a:graphicData>
        </a:graphic>
      </p:graphicFrame>
      <p:sp>
        <p:nvSpPr>
          <p:cNvPr id="16" name="Text Box 9"/>
          <p:cNvSpPr txBox="1">
            <a:spLocks noChangeArrowheads="1"/>
          </p:cNvSpPr>
          <p:nvPr/>
        </p:nvSpPr>
        <p:spPr bwMode="auto">
          <a:xfrm>
            <a:off x="3503712" y="1822127"/>
            <a:ext cx="84249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4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Siendo </a:t>
            </a:r>
            <a:r>
              <a:rPr lang="es-AR" sz="2400" i="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t>
            </a:r>
            <a:r>
              <a:rPr lang="es-AR" sz="2400" i="1" baseline="-25000"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t>
            </a:r>
            <a:r>
              <a:rPr lang="es-AR" sz="24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la frecuencia de muestreo y </a:t>
            </a:r>
            <a:r>
              <a:rPr lang="es-AR" sz="2400" i="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t>
            </a:r>
            <a:r>
              <a:rPr lang="es-AR" sz="2400" i="1" baseline="-250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max</a:t>
            </a:r>
            <a:r>
              <a:rPr lang="es-AR" sz="24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la máxima componente de frecuencia contenida en la señal de interés o señal a controlar.</a:t>
            </a:r>
            <a:endParaRPr lang="es-AR" sz="24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Rectángulo 7"/>
          <p:cNvSpPr/>
          <p:nvPr/>
        </p:nvSpPr>
        <p:spPr>
          <a:xfrm>
            <a:off x="551384" y="2817406"/>
            <a:ext cx="11322680" cy="2832314"/>
          </a:xfrm>
          <a:prstGeom prst="rect">
            <a:avLst/>
          </a:prstGeom>
          <a:solidFill>
            <a:srgbClr val="C0C0C0">
              <a:alpha val="50000"/>
            </a:srgbClr>
          </a:solidFill>
          <a:ln w="28575" cap="sq">
            <a:solidFill>
              <a:schemeClr val="tx1"/>
            </a:solidFill>
            <a:miter lim="800000"/>
            <a:headEnd/>
            <a:tailEnd/>
          </a:ln>
          <a:effectLst/>
        </p:spPr>
        <p:txBody>
          <a:bodyPr wrap="square" anchor="ctr">
            <a:spAutoFit/>
          </a:bodyPr>
          <a:lstStyle/>
          <a:p>
            <a:pPr marL="342900" indent="-360000" algn="just">
              <a:lnSpc>
                <a:spcPts val="3000"/>
              </a:lnSpc>
              <a:spcAft>
                <a:spcPts val="600"/>
              </a:spcAft>
              <a:buFont typeface="Wingdings" panose="05000000000000000000" pitchFamily="2" charset="2"/>
              <a:buChar char="Ø"/>
            </a:pPr>
            <a:r>
              <a:rPr lang="es-AR" sz="2200" b="1" dirty="0">
                <a:solidFill>
                  <a:srgbClr val="FF3300"/>
                </a:solidFill>
                <a:latin typeface="Times New Roman" panose="02020603050405020304" pitchFamily="18" charset="0"/>
                <a:cs typeface="Times New Roman" panose="02020603050405020304" pitchFamily="18" charset="0"/>
              </a:rPr>
              <a:t>Con esta relación se consigue una adecuada solución de compromiso entre desempeño transitorio, rechazo de perturbaciones </a:t>
            </a:r>
            <a:r>
              <a:rPr lang="es-AR" sz="2200" b="1" dirty="0" smtClean="0">
                <a:solidFill>
                  <a:srgbClr val="FF3300"/>
                </a:solidFill>
                <a:latin typeface="Times New Roman" panose="02020603050405020304" pitchFamily="18" charset="0"/>
                <a:cs typeface="Times New Roman" panose="02020603050405020304" pitchFamily="18" charset="0"/>
              </a:rPr>
              <a:t>exógenas, estabilidad y robustez. </a:t>
            </a:r>
          </a:p>
          <a:p>
            <a:pPr marL="342900" indent="-360000" algn="just">
              <a:lnSpc>
                <a:spcPts val="3000"/>
              </a:lnSpc>
              <a:buFont typeface="Wingdings" panose="05000000000000000000" pitchFamily="2" charset="2"/>
              <a:buChar char="Ø"/>
            </a:pPr>
            <a:r>
              <a:rPr lang="es-AR" sz="2200" b="1" dirty="0" smtClean="0">
                <a:solidFill>
                  <a:srgbClr val="FF3300"/>
                </a:solidFill>
                <a:latin typeface="Times New Roman" panose="02020603050405020304" pitchFamily="18" charset="0"/>
                <a:cs typeface="Times New Roman" panose="02020603050405020304" pitchFamily="18" charset="0"/>
              </a:rPr>
              <a:t>Se consigue un muy buen ancho de banda sin riesgo de amplificar ruidos que perturben el desempeño en régimen estacionario.</a:t>
            </a:r>
          </a:p>
          <a:p>
            <a:pPr marL="342900" indent="-360000" algn="just">
              <a:lnSpc>
                <a:spcPts val="3000"/>
              </a:lnSpc>
              <a:buFont typeface="Wingdings" panose="05000000000000000000" pitchFamily="2" charset="2"/>
              <a:buChar char="Ø"/>
            </a:pPr>
            <a:r>
              <a:rPr lang="es-AR" sz="2200" b="1" dirty="0" smtClean="0">
                <a:solidFill>
                  <a:srgbClr val="FF3300"/>
                </a:solidFill>
                <a:latin typeface="Times New Roman" panose="02020603050405020304" pitchFamily="18" charset="0"/>
                <a:cs typeface="Times New Roman" panose="02020603050405020304" pitchFamily="18" charset="0"/>
              </a:rPr>
              <a:t>Así mismo, debe analizarse cada caso en forma particular, observándose las constantes de tiempo más dominantes del proceso y las frecuencias de las posibles perturbaciones que pueden presentarse en la operación a lazo cerrado.</a:t>
            </a:r>
            <a:endParaRPr lang="es-AR" sz="2200" b="1" dirty="0">
              <a:solidFill>
                <a:srgbClr val="FF3300"/>
              </a:solidFill>
              <a:latin typeface="Times New Roman" panose="02020603050405020304" pitchFamily="18" charset="0"/>
              <a:cs typeface="Times New Roman" panose="02020603050405020304" pitchFamily="18" charset="0"/>
            </a:endParaRPr>
          </a:p>
        </p:txBody>
      </p:sp>
      <p:sp>
        <p:nvSpPr>
          <p:cNvPr id="9" name="Rectángulo 8"/>
          <p:cNvSpPr/>
          <p:nvPr/>
        </p:nvSpPr>
        <p:spPr>
          <a:xfrm>
            <a:off x="551384" y="5854388"/>
            <a:ext cx="11315082" cy="800219"/>
          </a:xfrm>
          <a:prstGeom prst="rect">
            <a:avLst/>
          </a:prstGeom>
          <a:solidFill>
            <a:srgbClr val="CCECFF"/>
          </a:solidFill>
          <a:ln w="19050">
            <a:solidFill>
              <a:srgbClr val="008000"/>
            </a:solidFill>
          </a:ln>
        </p:spPr>
        <p:txBody>
          <a:bodyPr wrap="square">
            <a:spAutoFit/>
          </a:bodyPr>
          <a:lstStyle/>
          <a:p>
            <a:pPr algn="just">
              <a:spcBef>
                <a:spcPct val="50000"/>
              </a:spcBef>
              <a:defRPr/>
            </a:pPr>
            <a:r>
              <a:rPr lang="es-AR" sz="2200" b="1" u="sng" dirty="0" smtClean="0">
                <a:solidFill>
                  <a:srgbClr val="009900"/>
                </a:solidFill>
                <a:effectLst>
                  <a:outerShdw blurRad="38100" dist="38100" dir="2700000" algn="tl">
                    <a:srgbClr val="C0C0C0"/>
                  </a:outerShdw>
                </a:effectLst>
                <a:latin typeface="Calibri" panose="020F0502020204030204" pitchFamily="34" charset="0"/>
                <a:cs typeface="Calibri" panose="020F0502020204030204" pitchFamily="34" charset="0"/>
              </a:rPr>
              <a:t>IMPORTANTE</a:t>
            </a:r>
            <a:r>
              <a:rPr lang="es-AR" sz="2200" b="1" dirty="0" smtClean="0">
                <a:solidFill>
                  <a:srgbClr val="009900"/>
                </a:solidFill>
                <a:effectLst>
                  <a:outerShdw blurRad="38100" dist="38100" dir="2700000" algn="tl">
                    <a:srgbClr val="C0C0C0"/>
                  </a:outerShdw>
                </a:effectLst>
                <a:latin typeface="Calibri" panose="020F0502020204030204" pitchFamily="34" charset="0"/>
                <a:cs typeface="Calibri" panose="020F0502020204030204" pitchFamily="34" charset="0"/>
              </a:rPr>
              <a:t>: En todo sistema de control digital, la máxima frecuencia que este puede compensar es la Frecuencia de Nyquist, o sea, la mitad de la frecuencia de muestreo:  </a:t>
            </a:r>
            <a:r>
              <a:rPr lang="es-AR" sz="2400" b="1" i="1" dirty="0" err="1"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t>
            </a:r>
            <a:r>
              <a:rPr lang="es-AR" sz="2400" b="1" i="1" baseline="-25000" dirty="0" err="1"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t>
            </a:r>
            <a:r>
              <a:rPr lang="es-AR" sz="2400" b="1"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endParaRPr lang="es-AR" sz="2400" b="1" i="1" dirty="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308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3791744" y="240038"/>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
        <p:nvSpPr>
          <p:cNvPr id="19465" name="Text Box 9"/>
          <p:cNvSpPr txBox="1">
            <a:spLocks noChangeArrowheads="1"/>
          </p:cNvSpPr>
          <p:nvPr/>
        </p:nvSpPr>
        <p:spPr bwMode="auto">
          <a:xfrm>
            <a:off x="491236" y="948838"/>
            <a:ext cx="43942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000">
                <a:solidFill>
                  <a:srgbClr val="0000FF"/>
                </a:solidFill>
                <a:effectLst>
                  <a:outerShdw blurRad="38100" dist="38100" dir="2700000" algn="tl">
                    <a:srgbClr val="C0C0C0"/>
                  </a:outerShdw>
                </a:effectLst>
                <a:latin typeface="Times New Roman" pitchFamily="18" charset="0"/>
                <a:cs typeface="Times New Roman" pitchFamily="18" charset="0"/>
              </a:defRPr>
            </a:lvl1pPr>
          </a:lstStyle>
          <a:p>
            <a:r>
              <a:rPr lang="es-AR" sz="2400" u="sng" dirty="0"/>
              <a:t>Muestreador por </a:t>
            </a:r>
            <a:r>
              <a:rPr lang="es-AR" sz="2400" u="sng" dirty="0" smtClean="0"/>
              <a:t>Impulsos ideal</a:t>
            </a:r>
            <a:endParaRPr lang="es-AR" sz="2400" u="sng" dirty="0"/>
          </a:p>
        </p:txBody>
      </p:sp>
      <p:pic>
        <p:nvPicPr>
          <p:cNvPr id="4915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5420" y="1523405"/>
            <a:ext cx="4078953" cy="168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385" y="1588392"/>
            <a:ext cx="2524787" cy="156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1824" y="2870896"/>
            <a:ext cx="2767368" cy="149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9394" y="1570379"/>
            <a:ext cx="2570485" cy="158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Objeto"/>
          <p:cNvGraphicFramePr>
            <a:graphicFrameLocks noChangeAspect="1"/>
          </p:cNvGraphicFramePr>
          <p:nvPr>
            <p:extLst>
              <p:ext uri="{D42A27DB-BD31-4B8C-83A1-F6EECF244321}">
                <p14:modId xmlns:p14="http://schemas.microsoft.com/office/powerpoint/2010/main" val="2152649801"/>
              </p:ext>
            </p:extLst>
          </p:nvPr>
        </p:nvGraphicFramePr>
        <p:xfrm>
          <a:off x="2084575" y="5371522"/>
          <a:ext cx="6027649" cy="420251"/>
        </p:xfrm>
        <a:graphic>
          <a:graphicData uri="http://schemas.openxmlformats.org/presentationml/2006/ole">
            <mc:AlternateContent xmlns:mc="http://schemas.openxmlformats.org/markup-compatibility/2006">
              <mc:Choice xmlns:v="urn:schemas-microsoft-com:vml" Requires="v">
                <p:oleObj spid="_x0000_s313421" name="Equation" r:id="rId9" imgW="3276360" imgH="228600" progId="">
                  <p:embed/>
                </p:oleObj>
              </mc:Choice>
              <mc:Fallback>
                <p:oleObj name="Equation" r:id="rId9" imgW="3276360" imgH="228600" progId="">
                  <p:embed/>
                  <p:pic>
                    <p:nvPicPr>
                      <p:cNvPr id="2" name="1 Objet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4575" y="5371522"/>
                        <a:ext cx="6027649" cy="420251"/>
                      </a:xfrm>
                      <a:prstGeom prst="rect">
                        <a:avLst/>
                      </a:prstGeom>
                      <a:noFill/>
                      <a:extLst/>
                    </p:spPr>
                  </p:pic>
                </p:oleObj>
              </mc:Fallback>
            </mc:AlternateContent>
          </a:graphicData>
        </a:graphic>
      </p:graphicFrame>
      <p:sp>
        <p:nvSpPr>
          <p:cNvPr id="18" name="Text Box 9"/>
          <p:cNvSpPr txBox="1">
            <a:spLocks noChangeArrowheads="1"/>
          </p:cNvSpPr>
          <p:nvPr/>
        </p:nvSpPr>
        <p:spPr bwMode="auto">
          <a:xfrm>
            <a:off x="495307" y="5406392"/>
            <a:ext cx="130064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000" dirty="0">
                <a:solidFill>
                  <a:srgbClr val="0000FF"/>
                </a:solidFill>
                <a:effectLst>
                  <a:outerShdw blurRad="38100" dist="38100" dir="2700000" algn="tl">
                    <a:srgbClr val="C0C0C0"/>
                  </a:outerShdw>
                </a:effectLst>
                <a:latin typeface="Times New Roman" pitchFamily="18" charset="0"/>
                <a:cs typeface="Times New Roman" pitchFamily="18" charset="0"/>
              </a:rPr>
              <a:t>En </a:t>
            </a:r>
            <a:r>
              <a:rPr lang="es-AR" sz="2000" i="1" dirty="0">
                <a:solidFill>
                  <a:srgbClr val="0000FF"/>
                </a:solidFill>
                <a:effectLst>
                  <a:outerShdw blurRad="38100" dist="38100" dir="2700000" algn="tl">
                    <a:srgbClr val="C0C0C0"/>
                  </a:outerShdw>
                </a:effectLst>
                <a:latin typeface="Times New Roman" pitchFamily="18" charset="0"/>
                <a:cs typeface="Times New Roman" pitchFamily="18" charset="0"/>
              </a:rPr>
              <a:t>t</a:t>
            </a:r>
            <a:r>
              <a:rPr lang="es-AR" sz="2000" dirty="0">
                <a:solidFill>
                  <a:srgbClr val="0000FF"/>
                </a:solidFill>
                <a:effectLst>
                  <a:outerShdw blurRad="38100" dist="38100" dir="2700000" algn="tl">
                    <a:srgbClr val="C0C0C0"/>
                  </a:outerShdw>
                </a:effectLst>
                <a:latin typeface="Times New Roman" pitchFamily="18" charset="0"/>
                <a:cs typeface="Times New Roman" pitchFamily="18" charset="0"/>
              </a:rPr>
              <a:t> = </a:t>
            </a:r>
            <a:r>
              <a:rPr lang="es-AR" sz="2000" i="1" dirty="0" err="1">
                <a:solidFill>
                  <a:srgbClr val="0000FF"/>
                </a:solidFill>
                <a:effectLst>
                  <a:outerShdw blurRad="38100" dist="38100" dir="2700000" algn="tl">
                    <a:srgbClr val="C0C0C0"/>
                  </a:outerShdw>
                </a:effectLst>
                <a:latin typeface="Times New Roman" pitchFamily="18" charset="0"/>
                <a:cs typeface="Times New Roman" pitchFamily="18" charset="0"/>
              </a:rPr>
              <a:t>kT</a:t>
            </a:r>
            <a:r>
              <a:rPr lang="es-AR" sz="2000" dirty="0">
                <a:solidFill>
                  <a:srgbClr val="0000FF"/>
                </a:solidFill>
                <a:effectLst>
                  <a:outerShdw blurRad="38100" dist="38100" dir="2700000" algn="tl">
                    <a:srgbClr val="C0C0C0"/>
                  </a:outerShdw>
                </a:effectLst>
                <a:latin typeface="Times New Roman" pitchFamily="18" charset="0"/>
                <a:cs typeface="Times New Roman" pitchFamily="18" charset="0"/>
              </a:rPr>
              <a:t>:</a:t>
            </a:r>
            <a:endParaRPr lang="es-AR" sz="2000" i="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3338653828"/>
              </p:ext>
            </p:extLst>
          </p:nvPr>
        </p:nvGraphicFramePr>
        <p:xfrm>
          <a:off x="491236" y="4657858"/>
          <a:ext cx="3755188" cy="377627"/>
        </p:xfrm>
        <a:graphic>
          <a:graphicData uri="http://schemas.openxmlformats.org/presentationml/2006/ole">
            <mc:AlternateContent xmlns:mc="http://schemas.openxmlformats.org/markup-compatibility/2006">
              <mc:Choice xmlns:v="urn:schemas-microsoft-com:vml" Requires="v">
                <p:oleObj spid="_x0000_s313422" name="Equation" r:id="rId11" imgW="2019240" imgH="203040" progId="">
                  <p:embed/>
                </p:oleObj>
              </mc:Choice>
              <mc:Fallback>
                <p:oleObj name="Equation" r:id="rId11" imgW="2019240" imgH="203040" progId="">
                  <p:embed/>
                  <p:pic>
                    <p:nvPicPr>
                      <p:cNvPr id="3" name="2 Objet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236" y="4657858"/>
                        <a:ext cx="3755188" cy="377627"/>
                      </a:xfrm>
                      <a:prstGeom prst="rect">
                        <a:avLst/>
                      </a:prstGeom>
                      <a:noFill/>
                      <a:extLst/>
                    </p:spPr>
                  </p:pic>
                </p:oleObj>
              </mc:Fallback>
            </mc:AlternateContent>
          </a:graphicData>
        </a:graphic>
      </p:graphicFrame>
      <p:sp>
        <p:nvSpPr>
          <p:cNvPr id="21" name="Text Box 9"/>
          <p:cNvSpPr txBox="1">
            <a:spLocks noChangeArrowheads="1"/>
          </p:cNvSpPr>
          <p:nvPr/>
        </p:nvSpPr>
        <p:spPr bwMode="auto">
          <a:xfrm>
            <a:off x="495306" y="6091271"/>
            <a:ext cx="43672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000" dirty="0" smtClean="0">
                <a:solidFill>
                  <a:srgbClr val="0000FF"/>
                </a:solidFill>
                <a:effectLst>
                  <a:outerShdw blurRad="38100" dist="38100" dir="2700000" algn="tl">
                    <a:srgbClr val="C0C0C0"/>
                  </a:outerShdw>
                </a:effectLst>
                <a:latin typeface="Times New Roman" pitchFamily="18" charset="0"/>
                <a:cs typeface="Times New Roman" pitchFamily="18" charset="0"/>
              </a:rPr>
              <a:t>Definiéndose la señal portadora como:</a:t>
            </a:r>
            <a:endParaRPr lang="es-AR" sz="2000" i="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graphicFrame>
        <p:nvGraphicFramePr>
          <p:cNvPr id="5" name="4 Objeto"/>
          <p:cNvGraphicFramePr>
            <a:graphicFrameLocks noChangeAspect="1"/>
          </p:cNvGraphicFramePr>
          <p:nvPr>
            <p:extLst>
              <p:ext uri="{D42A27DB-BD31-4B8C-83A1-F6EECF244321}">
                <p14:modId xmlns:p14="http://schemas.microsoft.com/office/powerpoint/2010/main" val="564750295"/>
              </p:ext>
            </p:extLst>
          </p:nvPr>
        </p:nvGraphicFramePr>
        <p:xfrm>
          <a:off x="4862574" y="5917980"/>
          <a:ext cx="2297576" cy="823388"/>
        </p:xfrm>
        <a:graphic>
          <a:graphicData uri="http://schemas.openxmlformats.org/presentationml/2006/ole">
            <mc:AlternateContent xmlns:mc="http://schemas.openxmlformats.org/markup-compatibility/2006">
              <mc:Choice xmlns:v="urn:schemas-microsoft-com:vml" Requires="v">
                <p:oleObj spid="_x0000_s313423" name="Equation" r:id="rId13" imgW="1206360" imgH="431640" progId="">
                  <p:embed/>
                </p:oleObj>
              </mc:Choice>
              <mc:Fallback>
                <p:oleObj name="Equation" r:id="rId13" imgW="1206360" imgH="431640" progId="">
                  <p:embed/>
                  <p:pic>
                    <p:nvPicPr>
                      <p:cNvPr id="5" name="4 Objet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62574" y="5917980"/>
                        <a:ext cx="2297576" cy="823388"/>
                      </a:xfrm>
                      <a:prstGeom prst="rect">
                        <a:avLst/>
                      </a:prstGeom>
                      <a:noFill/>
                      <a:extLst/>
                    </p:spPr>
                  </p:pic>
                </p:oleObj>
              </mc:Fallback>
            </mc:AlternateContent>
          </a:graphicData>
        </a:graphic>
      </p:graphicFrame>
      <p:sp>
        <p:nvSpPr>
          <p:cNvPr id="13" name="Rectángulo 12"/>
          <p:cNvSpPr/>
          <p:nvPr/>
        </p:nvSpPr>
        <p:spPr>
          <a:xfrm>
            <a:off x="1271464" y="3291687"/>
            <a:ext cx="2236510" cy="400110"/>
          </a:xfrm>
          <a:prstGeom prst="rect">
            <a:avLst/>
          </a:prstGeom>
          <a:noFill/>
        </p:spPr>
        <p:txBody>
          <a:bodyPr wrap="none">
            <a:spAutoFit/>
          </a:bodyPr>
          <a:lstStyle/>
          <a:p>
            <a:pPr algn="ctr"/>
            <a:r>
              <a:rPr lang="es-AR" sz="2000" dirty="0" smtClean="0">
                <a:solidFill>
                  <a:srgbClr val="FF0000"/>
                </a:solidFill>
              </a:rPr>
              <a:t>Señal de Entrada </a:t>
            </a:r>
            <a:endParaRPr lang="es-AR" sz="2000" dirty="0">
              <a:solidFill>
                <a:srgbClr val="FF0000"/>
              </a:solidFill>
            </a:endParaRPr>
          </a:p>
        </p:txBody>
      </p:sp>
      <p:sp>
        <p:nvSpPr>
          <p:cNvPr id="14" name="Rectángulo 13"/>
          <p:cNvSpPr/>
          <p:nvPr/>
        </p:nvSpPr>
        <p:spPr>
          <a:xfrm>
            <a:off x="4927219" y="4290248"/>
            <a:ext cx="2108269" cy="400110"/>
          </a:xfrm>
          <a:prstGeom prst="rect">
            <a:avLst/>
          </a:prstGeom>
          <a:noFill/>
        </p:spPr>
        <p:txBody>
          <a:bodyPr wrap="none">
            <a:spAutoFit/>
          </a:bodyPr>
          <a:lstStyle/>
          <a:p>
            <a:pPr algn="ctr"/>
            <a:r>
              <a:rPr lang="es-AR" sz="2000" dirty="0" smtClean="0">
                <a:solidFill>
                  <a:srgbClr val="FF0000"/>
                </a:solidFill>
              </a:rPr>
              <a:t>Señal Portadora </a:t>
            </a:r>
            <a:endParaRPr lang="es-AR" sz="2000" dirty="0">
              <a:solidFill>
                <a:srgbClr val="FF0000"/>
              </a:solidFill>
            </a:endParaRPr>
          </a:p>
        </p:txBody>
      </p:sp>
      <p:sp>
        <p:nvSpPr>
          <p:cNvPr id="15" name="Rectángulo 14"/>
          <p:cNvSpPr/>
          <p:nvPr/>
        </p:nvSpPr>
        <p:spPr>
          <a:xfrm>
            <a:off x="8112224" y="3290144"/>
            <a:ext cx="3562194" cy="400110"/>
          </a:xfrm>
          <a:prstGeom prst="rect">
            <a:avLst/>
          </a:prstGeom>
          <a:noFill/>
        </p:spPr>
        <p:txBody>
          <a:bodyPr wrap="none">
            <a:spAutoFit/>
          </a:bodyPr>
          <a:lstStyle/>
          <a:p>
            <a:pPr algn="ctr"/>
            <a:r>
              <a:rPr lang="es-AR" sz="2000" dirty="0" smtClean="0">
                <a:solidFill>
                  <a:srgbClr val="FF0000"/>
                </a:solidFill>
              </a:rPr>
              <a:t>Señal Muestreada Resultante</a:t>
            </a:r>
            <a:endParaRPr lang="es-AR" sz="2000" dirty="0">
              <a:solidFill>
                <a:srgbClr val="FF0000"/>
              </a:solidFill>
            </a:endParaRPr>
          </a:p>
        </p:txBody>
      </p:sp>
      <p:sp>
        <p:nvSpPr>
          <p:cNvPr id="16" name="Rectángulo 15"/>
          <p:cNvSpPr/>
          <p:nvPr/>
        </p:nvSpPr>
        <p:spPr>
          <a:xfrm>
            <a:off x="8400256" y="4834468"/>
            <a:ext cx="3142393" cy="1631216"/>
          </a:xfrm>
          <a:prstGeom prst="rect">
            <a:avLst/>
          </a:prstGeom>
          <a:noFill/>
          <a:ln w="28575">
            <a:solidFill>
              <a:srgbClr val="009900"/>
            </a:solidFill>
          </a:ln>
        </p:spPr>
        <p:txBody>
          <a:bodyPr wrap="square">
            <a:spAutoFit/>
          </a:bodyPr>
          <a:lstStyle/>
          <a:p>
            <a:pPr algn="just"/>
            <a:r>
              <a:rPr lang="es-AR" sz="2000" dirty="0" smtClean="0">
                <a:solidFill>
                  <a:srgbClr val="008000"/>
                </a:solidFill>
                <a:latin typeface="Arial Narrow" panose="020B0606020202030204" pitchFamily="34" charset="0"/>
              </a:rPr>
              <a:t>El procedimiento de muestreo de una señal en tiempo continuo es un proceso de modulación digital utilizado en las comunicaciones digitales</a:t>
            </a:r>
            <a:endParaRPr lang="es-AR" sz="2000" dirty="0">
              <a:solidFill>
                <a:srgbClr val="008000"/>
              </a:solidFill>
              <a:latin typeface="Arial Narrow" panose="020B0606020202030204" pitchFamily="34" charset="0"/>
            </a:endParaRPr>
          </a:p>
        </p:txBody>
      </p:sp>
    </p:spTree>
    <p:custDataLst>
      <p:tags r:id="rId2"/>
    </p:custDataLst>
    <p:extLst>
      <p:ext uri="{BB962C8B-B14F-4D97-AF65-F5344CB8AC3E}">
        <p14:creationId xmlns:p14="http://schemas.microsoft.com/office/powerpoint/2010/main" val="3523311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30</a:t>
            </a:fld>
            <a:endParaRPr lang="es-ES" b="1" dirty="0">
              <a:solidFill>
                <a:schemeClr val="tx1"/>
              </a:solidFill>
            </a:endParaRPr>
          </a:p>
        </p:txBody>
      </p:sp>
      <p:sp>
        <p:nvSpPr>
          <p:cNvPr id="7" name="Rectángulo 6"/>
          <p:cNvSpPr/>
          <p:nvPr/>
        </p:nvSpPr>
        <p:spPr>
          <a:xfrm>
            <a:off x="119336" y="116632"/>
            <a:ext cx="11322680" cy="461665"/>
          </a:xfrm>
          <a:prstGeom prst="rect">
            <a:avLst/>
          </a:prstGeom>
          <a:solidFill>
            <a:srgbClr val="C0C0C0">
              <a:alpha val="50000"/>
            </a:srgbClr>
          </a:solidFill>
          <a:ln w="28575" cap="sq">
            <a:solidFill>
              <a:schemeClr val="tx1"/>
            </a:solidFill>
            <a:miter lim="800000"/>
            <a:headEnd/>
            <a:tailEnd/>
          </a:ln>
          <a:effectLst/>
        </p:spPr>
        <p:txBody>
          <a:bodyPr wrap="square" anchor="ctr">
            <a:spAutoFit/>
          </a:bodyPr>
          <a:lstStyle/>
          <a:p>
            <a:pPr marL="342900" indent="-342900" algn="just">
              <a:buFont typeface="Wingdings" panose="05000000000000000000" pitchFamily="2" charset="2"/>
              <a:buChar char="Ø"/>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EJEMPLO: Inversor trifásico con carga no lineal conectada entre una fase y el neutro </a:t>
            </a:r>
            <a:endParaRPr lang="es-AR" sz="2400" b="0" dirty="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3075" name="Picture 3" descr="PRINT_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875" y="1803857"/>
            <a:ext cx="3041838" cy="208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082052" y="-1270020"/>
            <a:ext cx="2771312" cy="65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5256" y="780191"/>
            <a:ext cx="2156633" cy="94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THD_Retificador_Monofasico_Malha_Abert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752" y="3475185"/>
            <a:ext cx="5335924" cy="3240000"/>
          </a:xfrm>
          <a:prstGeom prst="rect">
            <a:avLst/>
          </a:prstGeom>
          <a:solidFill>
            <a:schemeClr val="accent6">
              <a:lumMod val="40000"/>
              <a:lumOff val="60000"/>
            </a:schemeClr>
          </a:solidFill>
          <a:ln>
            <a:noFill/>
          </a:ln>
        </p:spPr>
      </p:pic>
      <p:sp>
        <p:nvSpPr>
          <p:cNvPr id="15" name="Rectángulo 14"/>
          <p:cNvSpPr/>
          <p:nvPr/>
        </p:nvSpPr>
        <p:spPr>
          <a:xfrm>
            <a:off x="6039280" y="2498444"/>
            <a:ext cx="1503615" cy="923330"/>
          </a:xfrm>
          <a:prstGeom prst="rect">
            <a:avLst/>
          </a:prstGeom>
        </p:spPr>
        <p:txBody>
          <a:bodyPr wrap="square">
            <a:spAutoFit/>
          </a:bodyPr>
          <a:lstStyle/>
          <a:p>
            <a:pPr algn="just"/>
            <a:r>
              <a:rPr lang="es-AR" b="1" dirty="0" smtClean="0">
                <a:solidFill>
                  <a:srgbClr val="008000"/>
                </a:solidFill>
                <a:latin typeface="Times New Roman" panose="02020603050405020304" pitchFamily="18" charset="0"/>
                <a:cs typeface="Times New Roman" panose="02020603050405020304" pitchFamily="18" charset="0"/>
              </a:rPr>
              <a:t>Operación a Lazo Abierto</a:t>
            </a:r>
          </a:p>
          <a:p>
            <a:pPr algn="just"/>
            <a:r>
              <a:rPr lang="es-AR" b="1" dirty="0" smtClean="0">
                <a:solidFill>
                  <a:srgbClr val="008000"/>
                </a:solidFill>
                <a:latin typeface="Times New Roman" panose="02020603050405020304" pitchFamily="18" charset="0"/>
                <a:cs typeface="Times New Roman" panose="02020603050405020304" pitchFamily="18" charset="0"/>
              </a:rPr>
              <a:t>THD = 9%</a:t>
            </a:r>
            <a:endParaRPr lang="es-AR" dirty="0">
              <a:latin typeface="Times New Roman" panose="02020603050405020304" pitchFamily="18" charset="0"/>
              <a:cs typeface="Times New Roman" panose="02020603050405020304" pitchFamily="18" charset="0"/>
            </a:endParaRPr>
          </a:p>
        </p:txBody>
      </p:sp>
      <p:sp>
        <p:nvSpPr>
          <p:cNvPr id="16" name="Text Box 9"/>
          <p:cNvSpPr txBox="1">
            <a:spLocks noChangeArrowheads="1"/>
          </p:cNvSpPr>
          <p:nvPr/>
        </p:nvSpPr>
        <p:spPr bwMode="auto">
          <a:xfrm>
            <a:off x="6009388" y="3940394"/>
            <a:ext cx="5845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Supongamos que se quieren eliminar los efectos de las armónicas hasta por ejemplo la 21°</a:t>
            </a:r>
          </a:p>
        </p:txBody>
      </p:sp>
      <p:graphicFrame>
        <p:nvGraphicFramePr>
          <p:cNvPr id="17" name="1 Objeto"/>
          <p:cNvGraphicFramePr>
            <a:graphicFrameLocks noChangeAspect="1"/>
          </p:cNvGraphicFramePr>
          <p:nvPr>
            <p:extLst>
              <p:ext uri="{D42A27DB-BD31-4B8C-83A1-F6EECF244321}">
                <p14:modId xmlns:p14="http://schemas.microsoft.com/office/powerpoint/2010/main" val="1532761567"/>
              </p:ext>
            </p:extLst>
          </p:nvPr>
        </p:nvGraphicFramePr>
        <p:xfrm>
          <a:off x="6683250" y="4831232"/>
          <a:ext cx="4491037" cy="523875"/>
        </p:xfrm>
        <a:graphic>
          <a:graphicData uri="http://schemas.openxmlformats.org/presentationml/2006/ole">
            <mc:AlternateContent xmlns:mc="http://schemas.openxmlformats.org/markup-compatibility/2006">
              <mc:Choice xmlns:v="urn:schemas-microsoft-com:vml" Requires="v">
                <p:oleObj spid="_x0000_s344076" name="Equation" r:id="rId7" imgW="1739880" imgH="203040" progId="Equation.DSMT4">
                  <p:embed/>
                </p:oleObj>
              </mc:Choice>
              <mc:Fallback>
                <p:oleObj name="Equation" r:id="rId7" imgW="1739880" imgH="203040" progId="Equation.DSMT4">
                  <p:embed/>
                  <p:pic>
                    <p:nvPicPr>
                      <p:cNvPr id="17" name="1 Objeto"/>
                      <p:cNvPicPr>
                        <a:picLocks noChangeAspect="1" noChangeArrowheads="1"/>
                      </p:cNvPicPr>
                      <p:nvPr/>
                    </p:nvPicPr>
                    <p:blipFill>
                      <a:blip r:embed="rId8"/>
                      <a:srcRect/>
                      <a:stretch>
                        <a:fillRect/>
                      </a:stretch>
                    </p:blipFill>
                    <p:spPr bwMode="auto">
                      <a:xfrm>
                        <a:off x="6683250" y="4831232"/>
                        <a:ext cx="4491037" cy="523875"/>
                      </a:xfrm>
                      <a:prstGeom prst="rect">
                        <a:avLst/>
                      </a:prstGeom>
                      <a:solidFill>
                        <a:srgbClr val="FFC000"/>
                      </a:solidFill>
                      <a:ln>
                        <a:solidFill>
                          <a:srgbClr val="FF0000"/>
                        </a:solidFill>
                      </a:ln>
                      <a:extLst/>
                    </p:spPr>
                  </p:pic>
                </p:oleObj>
              </mc:Fallback>
            </mc:AlternateContent>
          </a:graphicData>
        </a:graphic>
      </p:graphicFrame>
      <p:sp>
        <p:nvSpPr>
          <p:cNvPr id="18" name="Text Box 9"/>
          <p:cNvSpPr txBox="1">
            <a:spLocks noChangeArrowheads="1"/>
          </p:cNvSpPr>
          <p:nvPr/>
        </p:nvSpPr>
        <p:spPr bwMode="auto">
          <a:xfrm>
            <a:off x="6150506" y="5476504"/>
            <a:ext cx="556211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Significa que con 10 kHz ya podremos conseguir, con el controlador adecuado, reducir significativamente tales armónicos.</a:t>
            </a:r>
          </a:p>
        </p:txBody>
      </p:sp>
      <p:sp>
        <p:nvSpPr>
          <p:cNvPr id="19" name="Text Box 9"/>
          <p:cNvSpPr txBox="1">
            <a:spLocks noChangeArrowheads="1"/>
          </p:cNvSpPr>
          <p:nvPr/>
        </p:nvSpPr>
        <p:spPr bwMode="auto">
          <a:xfrm>
            <a:off x="1670570" y="3688364"/>
            <a:ext cx="39604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defRPr/>
            </a:pPr>
            <a:r>
              <a:rPr lang="es-AR" sz="2200" b="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Frecuencia Fundamental 50 Hz</a:t>
            </a:r>
          </a:p>
        </p:txBody>
      </p:sp>
      <p:sp>
        <p:nvSpPr>
          <p:cNvPr id="2" name="Flecha derecha 1"/>
          <p:cNvSpPr/>
          <p:nvPr/>
        </p:nvSpPr>
        <p:spPr>
          <a:xfrm>
            <a:off x="7675808" y="2706259"/>
            <a:ext cx="722181" cy="499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9"/>
          <p:cNvSpPr txBox="1">
            <a:spLocks noChangeArrowheads="1"/>
          </p:cNvSpPr>
          <p:nvPr/>
        </p:nvSpPr>
        <p:spPr bwMode="auto">
          <a:xfrm>
            <a:off x="1670570" y="4270345"/>
            <a:ext cx="39604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defRPr/>
            </a:pPr>
            <a:r>
              <a:rPr lang="es-AR" sz="22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Contenido Armónico Elevado</a:t>
            </a:r>
          </a:p>
        </p:txBody>
      </p:sp>
      <p:sp>
        <p:nvSpPr>
          <p:cNvPr id="3" name="Elipse 2"/>
          <p:cNvSpPr/>
          <p:nvPr/>
        </p:nvSpPr>
        <p:spPr>
          <a:xfrm rot="2010808">
            <a:off x="5086337" y="1282556"/>
            <a:ext cx="1138468" cy="598003"/>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ector angular 4"/>
          <p:cNvCxnSpPr/>
          <p:nvPr/>
        </p:nvCxnSpPr>
        <p:spPr>
          <a:xfrm>
            <a:off x="6096593" y="1925996"/>
            <a:ext cx="2447679" cy="489263"/>
          </a:xfrm>
          <a:prstGeom prst="bentConnector3">
            <a:avLst>
              <a:gd name="adj1" fmla="val 1020"/>
            </a:avLst>
          </a:prstGeom>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31</a:t>
            </a:fld>
            <a:endParaRPr lang="es-ES" b="1" dirty="0">
              <a:solidFill>
                <a:schemeClr val="tx1"/>
              </a:solidFill>
            </a:endParaRPr>
          </a:p>
        </p:txBody>
      </p:sp>
      <p:sp>
        <p:nvSpPr>
          <p:cNvPr id="7" name="Rectángulo 6"/>
          <p:cNvSpPr/>
          <p:nvPr/>
        </p:nvSpPr>
        <p:spPr>
          <a:xfrm>
            <a:off x="119336" y="188640"/>
            <a:ext cx="11322680" cy="461665"/>
          </a:xfrm>
          <a:prstGeom prst="rect">
            <a:avLst/>
          </a:prstGeom>
          <a:solidFill>
            <a:srgbClr val="C0C0C0">
              <a:alpha val="50000"/>
            </a:srgbClr>
          </a:solidFill>
          <a:ln w="28575" cap="sq">
            <a:solidFill>
              <a:schemeClr val="tx1"/>
            </a:solidFill>
            <a:miter lim="800000"/>
            <a:headEnd/>
            <a:tailEnd/>
          </a:ln>
          <a:effectLst/>
        </p:spPr>
        <p:txBody>
          <a:bodyPr wrap="square" anchor="ctr">
            <a:spAutoFit/>
          </a:bodyPr>
          <a:lstStyle/>
          <a:p>
            <a:pPr marL="342900" indent="-342900" algn="just">
              <a:buFont typeface="Wingdings" panose="05000000000000000000" pitchFamily="2" charset="2"/>
              <a:buChar char="Ø"/>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EJEMPLO: Inversor trifásico con carga no lineal conectada entre una fase y el neutro </a:t>
            </a:r>
            <a:endParaRPr lang="es-AR" sz="2400" b="0" dirty="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90009" y="-900391"/>
            <a:ext cx="2489824" cy="588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698" y="768368"/>
            <a:ext cx="1913032" cy="83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ángulo 14"/>
          <p:cNvSpPr/>
          <p:nvPr/>
        </p:nvSpPr>
        <p:spPr>
          <a:xfrm>
            <a:off x="5780676" y="2490964"/>
            <a:ext cx="1552176" cy="923330"/>
          </a:xfrm>
          <a:prstGeom prst="rect">
            <a:avLst/>
          </a:prstGeom>
        </p:spPr>
        <p:txBody>
          <a:bodyPr wrap="square">
            <a:spAutoFit/>
          </a:bodyPr>
          <a:lstStyle/>
          <a:p>
            <a:pPr algn="just"/>
            <a:r>
              <a:rPr lang="es-AR" b="1" dirty="0" smtClean="0">
                <a:solidFill>
                  <a:srgbClr val="008000"/>
                </a:solidFill>
                <a:latin typeface="Times New Roman" panose="02020603050405020304" pitchFamily="18" charset="0"/>
                <a:cs typeface="Times New Roman" panose="02020603050405020304" pitchFamily="18" charset="0"/>
              </a:rPr>
              <a:t>Operación a Lazo Cerrado</a:t>
            </a:r>
          </a:p>
          <a:p>
            <a:pPr algn="just"/>
            <a:r>
              <a:rPr lang="es-AR" b="1" dirty="0" smtClean="0">
                <a:solidFill>
                  <a:srgbClr val="008000"/>
                </a:solidFill>
                <a:latin typeface="Times New Roman" panose="02020603050405020304" pitchFamily="18" charset="0"/>
                <a:cs typeface="Times New Roman" panose="02020603050405020304" pitchFamily="18" charset="0"/>
              </a:rPr>
              <a:t>THD = 1,3 %</a:t>
            </a:r>
            <a:endParaRPr lang="es-AR" dirty="0">
              <a:latin typeface="Times New Roman" panose="02020603050405020304" pitchFamily="18" charset="0"/>
              <a:cs typeface="Times New Roman" panose="02020603050405020304" pitchFamily="18" charset="0"/>
            </a:endParaRPr>
          </a:p>
        </p:txBody>
      </p:sp>
      <p:sp>
        <p:nvSpPr>
          <p:cNvPr id="16" name="Text Box 9"/>
          <p:cNvSpPr txBox="1">
            <a:spLocks noChangeArrowheads="1"/>
          </p:cNvSpPr>
          <p:nvPr/>
        </p:nvSpPr>
        <p:spPr bwMode="auto">
          <a:xfrm>
            <a:off x="5879898" y="3645024"/>
            <a:ext cx="614797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Eligiendo </a:t>
            </a:r>
            <a:r>
              <a:rPr lang="es-AR" sz="2200" i="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t>
            </a:r>
            <a:r>
              <a:rPr lang="es-AR" sz="2200" i="1" baseline="-25000"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t>
            </a: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 12 </a:t>
            </a:r>
            <a:r>
              <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kHz, </a:t>
            </a: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el sistema de control digital, puede compensar hasta 6 kHz, o sea, </a:t>
            </a:r>
            <a:r>
              <a:rPr lang="es-AR" sz="2200" i="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t>
            </a:r>
            <a:r>
              <a:rPr lang="es-AR" sz="2200" i="1" baseline="-250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t>
            </a:r>
            <a:r>
              <a:rPr lang="es-AR" sz="2200" i="1" baseline="-250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 </a:t>
            </a:r>
          </a:p>
        </p:txBody>
      </p:sp>
      <p:sp>
        <p:nvSpPr>
          <p:cNvPr id="18" name="Text Box 9"/>
          <p:cNvSpPr txBox="1">
            <a:spLocks noChangeArrowheads="1"/>
          </p:cNvSpPr>
          <p:nvPr/>
        </p:nvSpPr>
        <p:spPr bwMode="auto">
          <a:xfrm>
            <a:off x="5879898" y="4502803"/>
            <a:ext cx="556211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Significa que con 6 kHz se pueden compensar armónicas hasta el orden 120 = 6000 Hz/50 Hz.</a:t>
            </a:r>
          </a:p>
        </p:txBody>
      </p:sp>
      <p:pic>
        <p:nvPicPr>
          <p:cNvPr id="5122" name="Picture 2" descr="Print_01_dq_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788" y="1450114"/>
            <a:ext cx="3056785" cy="208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497" y="3449177"/>
            <a:ext cx="5335924" cy="3240000"/>
          </a:xfrm>
          <a:prstGeom prst="rect">
            <a:avLst/>
          </a:prstGeom>
          <a:solidFill>
            <a:schemeClr val="accent6">
              <a:lumMod val="40000"/>
              <a:lumOff val="60000"/>
            </a:schemeClr>
          </a:solidFill>
          <a:ln>
            <a:noFill/>
          </a:ln>
        </p:spPr>
      </p:pic>
      <p:sp>
        <p:nvSpPr>
          <p:cNvPr id="19" name="Text Box 9"/>
          <p:cNvSpPr txBox="1">
            <a:spLocks noChangeArrowheads="1"/>
          </p:cNvSpPr>
          <p:nvPr/>
        </p:nvSpPr>
        <p:spPr bwMode="auto">
          <a:xfrm>
            <a:off x="5879898" y="5297725"/>
            <a:ext cx="556211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Es importante observar que el 21° armónico se encuentra en 21 </a:t>
            </a:r>
            <a:r>
              <a:rPr lang="es-AR" sz="2200" dirty="0" smtClean="0">
                <a:solidFill>
                  <a:srgbClr val="0000FF"/>
                </a:solidFill>
                <a:effectLst>
                  <a:outerShdw blurRad="38100" dist="38100" dir="2700000" algn="tl">
                    <a:srgbClr val="C0C0C0"/>
                  </a:outerShdw>
                </a:effectLst>
                <a:latin typeface="+mn-lt"/>
                <a:cs typeface="Times New Roman" panose="02020603050405020304" pitchFamily="18" charset="0"/>
              </a:rPr>
              <a:t>x</a:t>
            </a: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50 Hz = 1050 Hz. Significa que como mínimo, la frecuencia de muestreo debería ser 2 </a:t>
            </a:r>
            <a:r>
              <a:rPr lang="es-AR" sz="2200" dirty="0" smtClean="0">
                <a:solidFill>
                  <a:srgbClr val="0000FF"/>
                </a:solidFill>
                <a:effectLst>
                  <a:outerShdw blurRad="38100" dist="38100" dir="2700000" algn="tl">
                    <a:srgbClr val="C0C0C0"/>
                  </a:outerShdw>
                </a:effectLst>
                <a:latin typeface="+mn-lt"/>
                <a:cs typeface="Times New Roman" panose="02020603050405020304" pitchFamily="18" charset="0"/>
              </a:rPr>
              <a:t>x</a:t>
            </a: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1050 Hz = 2100 Hz. </a:t>
            </a:r>
          </a:p>
        </p:txBody>
      </p:sp>
      <p:sp>
        <p:nvSpPr>
          <p:cNvPr id="13" name="Flecha derecha 12"/>
          <p:cNvSpPr/>
          <p:nvPr/>
        </p:nvSpPr>
        <p:spPr>
          <a:xfrm>
            <a:off x="7444549" y="2691912"/>
            <a:ext cx="955707" cy="499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ipse 16"/>
          <p:cNvSpPr/>
          <p:nvPr/>
        </p:nvSpPr>
        <p:spPr>
          <a:xfrm rot="2010808">
            <a:off x="4518654" y="1347603"/>
            <a:ext cx="1138468" cy="598003"/>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ector angular 19"/>
          <p:cNvCxnSpPr/>
          <p:nvPr/>
        </p:nvCxnSpPr>
        <p:spPr>
          <a:xfrm>
            <a:off x="5547179" y="1984835"/>
            <a:ext cx="2925085" cy="476347"/>
          </a:xfrm>
          <a:prstGeom prst="bentConnector3">
            <a:avLst>
              <a:gd name="adj1" fmla="val -147"/>
            </a:avLst>
          </a:prstGeom>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22" name="Text Box 9"/>
          <p:cNvSpPr txBox="1">
            <a:spLocks noChangeArrowheads="1"/>
          </p:cNvSpPr>
          <p:nvPr/>
        </p:nvSpPr>
        <p:spPr bwMode="auto">
          <a:xfrm>
            <a:off x="1487488" y="3688364"/>
            <a:ext cx="39604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defRPr/>
            </a:pPr>
            <a:r>
              <a:rPr lang="es-AR" sz="2200" b="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Frecuencia Fundamental 50 Hz</a:t>
            </a:r>
          </a:p>
        </p:txBody>
      </p:sp>
      <p:sp>
        <p:nvSpPr>
          <p:cNvPr id="23" name="Text Box 9"/>
          <p:cNvSpPr txBox="1">
            <a:spLocks noChangeArrowheads="1"/>
          </p:cNvSpPr>
          <p:nvPr/>
        </p:nvSpPr>
        <p:spPr bwMode="auto">
          <a:xfrm>
            <a:off x="1487488" y="4270345"/>
            <a:ext cx="39604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defRPr/>
            </a:pPr>
            <a:r>
              <a:rPr lang="es-AR" sz="22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Contenido Armónico Reducido</a:t>
            </a:r>
          </a:p>
        </p:txBody>
      </p:sp>
    </p:spTree>
    <p:extLst>
      <p:ext uri="{BB962C8B-B14F-4D97-AF65-F5344CB8AC3E}">
        <p14:creationId xmlns:p14="http://schemas.microsoft.com/office/powerpoint/2010/main" val="327834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32</a:t>
            </a:fld>
            <a:endParaRPr lang="es-ES" b="1" dirty="0">
              <a:solidFill>
                <a:schemeClr val="tx1"/>
              </a:solidFill>
            </a:endParaRPr>
          </a:p>
        </p:txBody>
      </p:sp>
      <p:sp>
        <p:nvSpPr>
          <p:cNvPr id="14" name="Text Box 9"/>
          <p:cNvSpPr txBox="1">
            <a:spLocks noChangeArrowheads="1"/>
          </p:cNvSpPr>
          <p:nvPr/>
        </p:nvSpPr>
        <p:spPr bwMode="auto">
          <a:xfrm>
            <a:off x="292933" y="1268760"/>
            <a:ext cx="1140736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spcBef>
                <a:spcPct val="50000"/>
              </a:spcBef>
              <a:buFont typeface="Arial" panose="020B0604020202020204" pitchFamily="34" charset="0"/>
              <a:buChar char="•"/>
              <a:defRPr/>
            </a:pPr>
            <a:r>
              <a:rPr lang="es-AR" sz="2400" dirty="0" smtClean="0">
                <a:solidFill>
                  <a:srgbClr val="C00000"/>
                </a:solidFill>
                <a:latin typeface="Times New Roman" panose="02020603050405020304" pitchFamily="18" charset="0"/>
                <a:cs typeface="Times New Roman" panose="02020603050405020304" pitchFamily="18" charset="0"/>
              </a:rPr>
              <a:t>La frecuencia de muestreo debe ser lo suficientemente alta para contemplar la componente de mayor frecuencia presente en la señal controlada </a:t>
            </a:r>
            <a:r>
              <a:rPr lang="es-AR" sz="2400" i="1" dirty="0" smtClean="0">
                <a:solidFill>
                  <a:srgbClr val="C00000"/>
                </a:solidFill>
                <a:latin typeface="Times New Roman" panose="02020603050405020304" pitchFamily="18" charset="0"/>
                <a:cs typeface="Times New Roman" panose="02020603050405020304" pitchFamily="18" charset="0"/>
              </a:rPr>
              <a:t>y</a:t>
            </a:r>
            <a:r>
              <a:rPr lang="es-AR" sz="2400" dirty="0" smtClean="0">
                <a:solidFill>
                  <a:srgbClr val="C00000"/>
                </a:solidFill>
                <a:latin typeface="Times New Roman" panose="02020603050405020304" pitchFamily="18" charset="0"/>
                <a:cs typeface="Times New Roman" panose="02020603050405020304" pitchFamily="18" charset="0"/>
              </a:rPr>
              <a:t>(</a:t>
            </a:r>
            <a:r>
              <a:rPr lang="es-AR" sz="2400" i="1" dirty="0" smtClean="0">
                <a:solidFill>
                  <a:srgbClr val="C00000"/>
                </a:solidFill>
                <a:latin typeface="Times New Roman" panose="02020603050405020304" pitchFamily="18" charset="0"/>
                <a:cs typeface="Times New Roman" panose="02020603050405020304" pitchFamily="18" charset="0"/>
              </a:rPr>
              <a:t>t</a:t>
            </a:r>
            <a:r>
              <a:rPr lang="es-AR" sz="2400" dirty="0" smtClean="0">
                <a:solidFill>
                  <a:srgbClr val="C00000"/>
                </a:solidFill>
                <a:latin typeface="Times New Roman" panose="02020603050405020304" pitchFamily="18" charset="0"/>
                <a:cs typeface="Times New Roman" panose="02020603050405020304" pitchFamily="18" charset="0"/>
              </a:rPr>
              <a:t>)</a:t>
            </a:r>
            <a:r>
              <a:rPr lang="es-AR" sz="2400" dirty="0">
                <a:solidFill>
                  <a:srgbClr val="C00000"/>
                </a:solidFill>
                <a:latin typeface="Times New Roman" panose="02020603050405020304" pitchFamily="18" charset="0"/>
                <a:cs typeface="Times New Roman" panose="02020603050405020304" pitchFamily="18" charset="0"/>
              </a:rPr>
              <a:t> </a:t>
            </a:r>
            <a:r>
              <a:rPr lang="es-AR" sz="2400" dirty="0" smtClean="0">
                <a:solidFill>
                  <a:srgbClr val="C00000"/>
                </a:solidFill>
                <a:latin typeface="Times New Roman" panose="02020603050405020304" pitchFamily="18" charset="0"/>
                <a:cs typeface="Times New Roman" panose="02020603050405020304" pitchFamily="18" charset="0"/>
              </a:rPr>
              <a:t>y se consigue así:</a:t>
            </a:r>
          </a:p>
          <a:p>
            <a:pPr marL="800100" lvl="1" indent="-342900" algn="just">
              <a:spcBef>
                <a:spcPct val="50000"/>
              </a:spcBef>
              <a:buFont typeface="Wingdings" panose="05000000000000000000" pitchFamily="2" charset="2"/>
              <a:buChar char="ü"/>
              <a:defRPr/>
            </a:pPr>
            <a:r>
              <a:rPr lang="es-AR" sz="2400" dirty="0" smtClean="0">
                <a:solidFill>
                  <a:srgbClr val="C00000"/>
                </a:solidFill>
                <a:latin typeface="Times New Roman" panose="02020603050405020304" pitchFamily="18" charset="0"/>
                <a:cs typeface="Times New Roman" panose="02020603050405020304" pitchFamily="18" charset="0"/>
              </a:rPr>
              <a:t>Aumento del ancho de banda en LC (reducción de los tiempos de respuesta).</a:t>
            </a:r>
          </a:p>
          <a:p>
            <a:pPr marL="800100" lvl="1" indent="-342900" algn="just">
              <a:spcBef>
                <a:spcPct val="50000"/>
              </a:spcBef>
              <a:buFont typeface="Wingdings" panose="05000000000000000000" pitchFamily="2" charset="2"/>
              <a:buChar char="ü"/>
              <a:defRPr/>
            </a:pPr>
            <a:r>
              <a:rPr lang="es-AR" sz="2400" dirty="0" smtClean="0">
                <a:solidFill>
                  <a:srgbClr val="C00000"/>
                </a:solidFill>
                <a:latin typeface="Times New Roman" panose="02020603050405020304" pitchFamily="18" charset="0"/>
                <a:cs typeface="Times New Roman" panose="02020603050405020304" pitchFamily="18" charset="0"/>
              </a:rPr>
              <a:t>Buen rechazo de perturbaciones.</a:t>
            </a:r>
          </a:p>
          <a:p>
            <a:pPr marL="800100" lvl="1" indent="-342900" algn="just">
              <a:spcBef>
                <a:spcPct val="50000"/>
              </a:spcBef>
              <a:buFont typeface="Wingdings" panose="05000000000000000000" pitchFamily="2" charset="2"/>
              <a:buChar char="ü"/>
              <a:defRPr/>
            </a:pPr>
            <a:r>
              <a:rPr lang="es-AR" sz="2400" dirty="0" smtClean="0">
                <a:solidFill>
                  <a:srgbClr val="C00000"/>
                </a:solidFill>
                <a:latin typeface="Times New Roman" panose="02020603050405020304" pitchFamily="18" charset="0"/>
                <a:cs typeface="Times New Roman" panose="02020603050405020304" pitchFamily="18" charset="0"/>
              </a:rPr>
              <a:t>Aumento de la robustez del sistema en LC (para variaciones paramétricas o incertezas en el modelo del proceso). </a:t>
            </a:r>
          </a:p>
          <a:p>
            <a:pPr marL="800100" lvl="1" indent="-342900" algn="just">
              <a:spcBef>
                <a:spcPct val="50000"/>
              </a:spcBef>
              <a:buFont typeface="Wingdings" panose="05000000000000000000" pitchFamily="2" charset="2"/>
              <a:buChar char="ü"/>
              <a:defRPr/>
            </a:pPr>
            <a:r>
              <a:rPr lang="es-AR" sz="2400" dirty="0" smtClean="0">
                <a:solidFill>
                  <a:srgbClr val="C00000"/>
                </a:solidFill>
                <a:latin typeface="Times New Roman" panose="02020603050405020304" pitchFamily="18" charset="0"/>
                <a:cs typeface="Times New Roman" panose="02020603050405020304" pitchFamily="18" charset="0"/>
              </a:rPr>
              <a:t>Se reduce la pérdida de información entre muestras (se eliminan las oscilaciones entre muestras </a:t>
            </a:r>
            <a:r>
              <a:rPr lang="en-US" sz="2400" i="1" dirty="0" smtClean="0">
                <a:solidFill>
                  <a:srgbClr val="C00000"/>
                </a:solidFill>
                <a:latin typeface="Times New Roman" panose="02020603050405020304" pitchFamily="18" charset="0"/>
                <a:cs typeface="Times New Roman" panose="02020603050405020304" pitchFamily="18" charset="0"/>
              </a:rPr>
              <a:t>intersample ripple</a:t>
            </a:r>
            <a:r>
              <a:rPr lang="es-AR" sz="2400" dirty="0" smtClean="0">
                <a:solidFill>
                  <a:srgbClr val="C00000"/>
                </a:solidFill>
                <a:latin typeface="Times New Roman" panose="02020603050405020304" pitchFamily="18" charset="0"/>
                <a:cs typeface="Times New Roman" panose="02020603050405020304" pitchFamily="18" charset="0"/>
              </a:rPr>
              <a:t>).</a:t>
            </a:r>
          </a:p>
          <a:p>
            <a:pPr marL="800100" lvl="1" indent="-342900" algn="just">
              <a:spcBef>
                <a:spcPct val="50000"/>
              </a:spcBef>
              <a:buFont typeface="Wingdings" panose="05000000000000000000" pitchFamily="2" charset="2"/>
              <a:buChar char="ü"/>
              <a:defRPr/>
            </a:pPr>
            <a:r>
              <a:rPr lang="es-AR" sz="2400" dirty="0" smtClean="0">
                <a:solidFill>
                  <a:srgbClr val="C00000"/>
                </a:solidFill>
                <a:latin typeface="Times New Roman" panose="02020603050405020304" pitchFamily="18" charset="0"/>
                <a:cs typeface="Times New Roman" panose="02020603050405020304" pitchFamily="18" charset="0"/>
              </a:rPr>
              <a:t>Se reduce o elimina el atraso inherente del ZOH y sus efectos.</a:t>
            </a:r>
          </a:p>
          <a:p>
            <a:pPr marL="800100" lvl="1" indent="-342900" algn="just">
              <a:spcBef>
                <a:spcPct val="50000"/>
              </a:spcBef>
              <a:buFont typeface="Wingdings" panose="05000000000000000000" pitchFamily="2" charset="2"/>
              <a:buChar char="ü"/>
              <a:defRPr/>
            </a:pPr>
            <a:r>
              <a:rPr lang="es-AR" sz="2400" dirty="0" smtClean="0">
                <a:solidFill>
                  <a:srgbClr val="C00000"/>
                </a:solidFill>
                <a:latin typeface="Times New Roman" panose="02020603050405020304" pitchFamily="18" charset="0"/>
                <a:cs typeface="Times New Roman" panose="02020603050405020304" pitchFamily="18" charset="0"/>
              </a:rPr>
              <a:t>Se </a:t>
            </a:r>
            <a:r>
              <a:rPr lang="es-AR" sz="2400" dirty="0" smtClean="0">
                <a:solidFill>
                  <a:srgbClr val="C00000"/>
                </a:solidFill>
                <a:latin typeface="Times New Roman" panose="02020603050405020304" pitchFamily="18" charset="0"/>
                <a:cs typeface="Times New Roman" panose="02020603050405020304" pitchFamily="18" charset="0"/>
              </a:rPr>
              <a:t>mejoran los </a:t>
            </a:r>
            <a:r>
              <a:rPr lang="es-AR" sz="2400" dirty="0" smtClean="0">
                <a:solidFill>
                  <a:srgbClr val="C00000"/>
                </a:solidFill>
                <a:latin typeface="Times New Roman" panose="02020603050405020304" pitchFamily="18" charset="0"/>
                <a:cs typeface="Times New Roman" panose="02020603050405020304" pitchFamily="18" charset="0"/>
              </a:rPr>
              <a:t>márgenes de estabilidad relativa, en especial los márgenes de fase. </a:t>
            </a:r>
          </a:p>
        </p:txBody>
      </p:sp>
      <p:sp>
        <p:nvSpPr>
          <p:cNvPr id="15" name="Rectángulo 14"/>
          <p:cNvSpPr/>
          <p:nvPr/>
        </p:nvSpPr>
        <p:spPr>
          <a:xfrm>
            <a:off x="378705" y="187244"/>
            <a:ext cx="11428009" cy="757773"/>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spAutoFit/>
          </a:bodyPr>
          <a:lstStyle/>
          <a:p>
            <a:pPr algn="ctr">
              <a:lnSpc>
                <a:spcPct val="90000"/>
              </a:lnSpc>
            </a:pPr>
            <a:r>
              <a:rPr lang="es-AR" sz="2400" b="1" dirty="0" smtClean="0">
                <a:solidFill>
                  <a:schemeClr val="bg1"/>
                </a:solidFill>
                <a:ea typeface="+mj-ea"/>
              </a:rPr>
              <a:t>Influencia de la elección de la frecuencia de muestreo en el desempeño y estabilidad de lazo cerrado en tiempo discreto</a:t>
            </a:r>
            <a:endParaRPr lang="es-AR" sz="2400" b="1" dirty="0">
              <a:solidFill>
                <a:schemeClr val="bg1"/>
              </a:solidFill>
              <a:ea typeface="+mj-ea"/>
            </a:endParaRPr>
          </a:p>
        </p:txBody>
      </p:sp>
    </p:spTree>
    <p:extLst>
      <p:ext uri="{BB962C8B-B14F-4D97-AF65-F5344CB8AC3E}">
        <p14:creationId xmlns:p14="http://schemas.microsoft.com/office/powerpoint/2010/main" val="174555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56057" y="6487245"/>
            <a:ext cx="407368" cy="332656"/>
          </a:xfrm>
        </p:spPr>
        <p:txBody>
          <a:bodyPr/>
          <a:lstStyle/>
          <a:p>
            <a:fld id="{88A92BC7-81EF-4C9F-8DB9-DCAAEE84F0FC}" type="slidenum">
              <a:rPr lang="es-ES" b="1" smtClean="0">
                <a:solidFill>
                  <a:schemeClr val="tx1"/>
                </a:solidFill>
              </a:rPr>
              <a:pPr/>
              <a:t>33</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68" name="1 Objeto"/>
          <p:cNvGraphicFramePr>
            <a:graphicFrameLocks noChangeAspect="1"/>
          </p:cNvGraphicFramePr>
          <p:nvPr>
            <p:extLst/>
          </p:nvPr>
        </p:nvGraphicFramePr>
        <p:xfrm>
          <a:off x="4789953" y="2468541"/>
          <a:ext cx="2707508" cy="473036"/>
        </p:xfrm>
        <a:graphic>
          <a:graphicData uri="http://schemas.openxmlformats.org/presentationml/2006/ole">
            <mc:AlternateContent xmlns:mc="http://schemas.openxmlformats.org/markup-compatibility/2006">
              <mc:Choice xmlns:v="urn:schemas-microsoft-com:vml" Requires="v">
                <p:oleObj spid="_x0000_s333865" name="Equation" r:id="rId3" imgW="1231560" imgH="215640" progId="Equation.DSMT4">
                  <p:embed/>
                </p:oleObj>
              </mc:Choice>
              <mc:Fallback>
                <p:oleObj name="Equation" r:id="rId3" imgW="1231560" imgH="215640" progId="Equation.DSMT4">
                  <p:embed/>
                  <p:pic>
                    <p:nvPicPr>
                      <p:cNvPr id="68" name="1 Objeto"/>
                      <p:cNvPicPr>
                        <a:picLocks noChangeAspect="1" noChangeArrowheads="1"/>
                      </p:cNvPicPr>
                      <p:nvPr/>
                    </p:nvPicPr>
                    <p:blipFill>
                      <a:blip r:embed="rId4"/>
                      <a:srcRect/>
                      <a:stretch>
                        <a:fillRect/>
                      </a:stretch>
                    </p:blipFill>
                    <p:spPr bwMode="auto">
                      <a:xfrm>
                        <a:off x="4789953" y="2468541"/>
                        <a:ext cx="2707508" cy="473036"/>
                      </a:xfrm>
                      <a:prstGeom prst="rect">
                        <a:avLst/>
                      </a:prstGeom>
                      <a:noFill/>
                      <a:extLst/>
                    </p:spPr>
                  </p:pic>
                </p:oleObj>
              </mc:Fallback>
            </mc:AlternateContent>
          </a:graphicData>
        </a:graphic>
      </p:graphicFrame>
      <p:sp>
        <p:nvSpPr>
          <p:cNvPr id="40" name="Rectángulo 39"/>
          <p:cNvSpPr/>
          <p:nvPr/>
        </p:nvSpPr>
        <p:spPr>
          <a:xfrm>
            <a:off x="191344" y="116632"/>
            <a:ext cx="11809312" cy="633533"/>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Relación entre los planos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s</a:t>
            </a:r>
            <a:r>
              <a:rPr lang="es-AR" sz="2800" b="1" dirty="0" smtClean="0">
                <a:solidFill>
                  <a:schemeClr val="bg1"/>
                </a:solidFill>
                <a:latin typeface="Arial" panose="020B0604020202020204" pitchFamily="34" charset="0"/>
                <a:ea typeface="+mj-ea"/>
                <a:cs typeface="Arial" panose="020B0604020202020204" pitchFamily="34" charset="0"/>
              </a:rPr>
              <a:t>” </a:t>
            </a:r>
            <a:r>
              <a:rPr lang="es-AR" sz="2800" b="1" dirty="0">
                <a:solidFill>
                  <a:schemeClr val="bg1"/>
                </a:solidFill>
                <a:latin typeface="Arial" panose="020B0604020202020204" pitchFamily="34" charset="0"/>
                <a:ea typeface="+mj-ea"/>
                <a:cs typeface="Arial" panose="020B0604020202020204" pitchFamily="34" charset="0"/>
              </a:rPr>
              <a:t>y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z</a:t>
            </a:r>
            <a:r>
              <a:rPr lang="es-AR" sz="2800" b="1" dirty="0" smtClean="0">
                <a:solidFill>
                  <a:schemeClr val="bg1"/>
                </a:solidFill>
                <a:latin typeface="Arial" panose="020B0604020202020204" pitchFamily="34" charset="0"/>
                <a:ea typeface="+mj-ea"/>
                <a:cs typeface="Arial" panose="020B0604020202020204" pitchFamily="34" charset="0"/>
              </a:rPr>
              <a:t>”</a:t>
            </a:r>
            <a:endParaRPr lang="es-AR" sz="2800" b="1" dirty="0">
              <a:solidFill>
                <a:schemeClr val="bg1"/>
              </a:solidFill>
              <a:latin typeface="Arial" panose="020B0604020202020204" pitchFamily="34" charset="0"/>
              <a:ea typeface="+mj-ea"/>
              <a:cs typeface="Arial" panose="020B0604020202020204" pitchFamily="34" charset="0"/>
            </a:endParaRPr>
          </a:p>
        </p:txBody>
      </p:sp>
      <p:graphicFrame>
        <p:nvGraphicFramePr>
          <p:cNvPr id="55" name="1 Objeto"/>
          <p:cNvGraphicFramePr>
            <a:graphicFrameLocks noChangeAspect="1"/>
          </p:cNvGraphicFramePr>
          <p:nvPr>
            <p:extLst/>
          </p:nvPr>
        </p:nvGraphicFramePr>
        <p:xfrm>
          <a:off x="4860890" y="3011585"/>
          <a:ext cx="1472254" cy="498334"/>
        </p:xfrm>
        <a:graphic>
          <a:graphicData uri="http://schemas.openxmlformats.org/presentationml/2006/ole">
            <mc:AlternateContent xmlns:mc="http://schemas.openxmlformats.org/markup-compatibility/2006">
              <mc:Choice xmlns:v="urn:schemas-microsoft-com:vml" Requires="v">
                <p:oleObj spid="_x0000_s333866" name="Equation" r:id="rId5" imgW="672840" imgH="228600" progId="Equation.DSMT4">
                  <p:embed/>
                </p:oleObj>
              </mc:Choice>
              <mc:Fallback>
                <p:oleObj name="Equation" r:id="rId5" imgW="672840" imgH="228600" progId="Equation.DSMT4">
                  <p:embed/>
                  <p:pic>
                    <p:nvPicPr>
                      <p:cNvPr id="55" name="1 Objeto"/>
                      <p:cNvPicPr>
                        <a:picLocks noChangeAspect="1" noChangeArrowheads="1"/>
                      </p:cNvPicPr>
                      <p:nvPr/>
                    </p:nvPicPr>
                    <p:blipFill>
                      <a:blip r:embed="rId6"/>
                      <a:srcRect/>
                      <a:stretch>
                        <a:fillRect/>
                      </a:stretch>
                    </p:blipFill>
                    <p:spPr bwMode="auto">
                      <a:xfrm>
                        <a:off x="4860890" y="3011585"/>
                        <a:ext cx="1472254" cy="498334"/>
                      </a:xfrm>
                      <a:prstGeom prst="rect">
                        <a:avLst/>
                      </a:prstGeom>
                      <a:noFill/>
                      <a:extLst/>
                    </p:spPr>
                  </p:pic>
                </p:oleObj>
              </mc:Fallback>
            </mc:AlternateContent>
          </a:graphicData>
        </a:graphic>
      </p:graphicFrame>
      <p:sp>
        <p:nvSpPr>
          <p:cNvPr id="20" name="AutoShape 19"/>
          <p:cNvSpPr>
            <a:spLocks noChangeArrowheads="1"/>
          </p:cNvSpPr>
          <p:nvPr/>
        </p:nvSpPr>
        <p:spPr bwMode="auto">
          <a:xfrm>
            <a:off x="6463286" y="3965254"/>
            <a:ext cx="899372" cy="58792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aphicFrame>
        <p:nvGraphicFramePr>
          <p:cNvPr id="28" name="1 Objeto"/>
          <p:cNvGraphicFramePr>
            <a:graphicFrameLocks noChangeAspect="1"/>
          </p:cNvGraphicFramePr>
          <p:nvPr>
            <p:extLst>
              <p:ext uri="{D42A27DB-BD31-4B8C-83A1-F6EECF244321}">
                <p14:modId xmlns:p14="http://schemas.microsoft.com/office/powerpoint/2010/main" val="70988237"/>
              </p:ext>
            </p:extLst>
          </p:nvPr>
        </p:nvGraphicFramePr>
        <p:xfrm>
          <a:off x="5051425" y="3989388"/>
          <a:ext cx="1139825" cy="517525"/>
        </p:xfrm>
        <a:graphic>
          <a:graphicData uri="http://schemas.openxmlformats.org/presentationml/2006/ole">
            <mc:AlternateContent xmlns:mc="http://schemas.openxmlformats.org/markup-compatibility/2006">
              <mc:Choice xmlns:v="urn:schemas-microsoft-com:vml" Requires="v">
                <p:oleObj spid="_x0000_s333867" name="Equation" r:id="rId7" imgW="444240" imgH="203040" progId="Equation.DSMT4">
                  <p:embed/>
                </p:oleObj>
              </mc:Choice>
              <mc:Fallback>
                <p:oleObj name="Equation" r:id="rId7" imgW="444240" imgH="203040" progId="Equation.DSMT4">
                  <p:embed/>
                  <p:pic>
                    <p:nvPicPr>
                      <p:cNvPr id="28" name="1 Objeto"/>
                      <p:cNvPicPr>
                        <a:picLocks noChangeAspect="1" noChangeArrowheads="1"/>
                      </p:cNvPicPr>
                      <p:nvPr/>
                    </p:nvPicPr>
                    <p:blipFill>
                      <a:blip r:embed="rId8"/>
                      <a:srcRect/>
                      <a:stretch>
                        <a:fillRect/>
                      </a:stretch>
                    </p:blipFill>
                    <p:spPr bwMode="auto">
                      <a:xfrm>
                        <a:off x="5051425" y="3989388"/>
                        <a:ext cx="1139825" cy="517525"/>
                      </a:xfrm>
                      <a:prstGeom prst="rect">
                        <a:avLst/>
                      </a:prstGeom>
                      <a:solidFill>
                        <a:srgbClr val="FFC000"/>
                      </a:solidFill>
                      <a:extLst/>
                    </p:spPr>
                  </p:pic>
                </p:oleObj>
              </mc:Fallback>
            </mc:AlternateContent>
          </a:graphicData>
        </a:graphic>
      </p:graphicFrame>
      <p:sp>
        <p:nvSpPr>
          <p:cNvPr id="39" name="AutoShape 4"/>
          <p:cNvSpPr>
            <a:spLocks noChangeArrowheads="1"/>
          </p:cNvSpPr>
          <p:nvPr/>
        </p:nvSpPr>
        <p:spPr bwMode="auto">
          <a:xfrm>
            <a:off x="4320453" y="5148472"/>
            <a:ext cx="3927895" cy="1161574"/>
          </a:xfrm>
          <a:prstGeom prst="roundRect">
            <a:avLst>
              <a:gd name="adj" fmla="val 8916"/>
            </a:avLst>
          </a:prstGeom>
          <a:solidFill>
            <a:schemeClr val="accent2">
              <a:lumMod val="20000"/>
              <a:lumOff val="80000"/>
            </a:schemeClr>
          </a:solidFill>
          <a:ln w="12700">
            <a:noFill/>
            <a:round/>
            <a:headEnd/>
            <a:tailEnd/>
          </a:ln>
          <a:extLst/>
        </p:spPr>
        <p:txBody>
          <a:bodyPr wrap="square" anchor="ctr">
            <a:spAutoFit/>
          </a:bodyPr>
          <a:lstStyle/>
          <a:p>
            <a:pPr algn="ctr"/>
            <a:r>
              <a:rPr lang="es-AR" sz="2200" dirty="0">
                <a:solidFill>
                  <a:srgbClr val="C00000"/>
                </a:solidFill>
              </a:rPr>
              <a:t>La </a:t>
            </a:r>
            <a:r>
              <a:rPr lang="es-AR" sz="2200" dirty="0" smtClean="0">
                <a:solidFill>
                  <a:srgbClr val="C00000"/>
                </a:solidFill>
              </a:rPr>
              <a:t>Transformada Z traslapa esos infinitos polos </a:t>
            </a:r>
            <a:r>
              <a:rPr lang="es-AR" sz="2200" dirty="0">
                <a:solidFill>
                  <a:srgbClr val="C00000"/>
                </a:solidFill>
              </a:rPr>
              <a:t>en un N° finito de polos en el plano-</a:t>
            </a:r>
            <a:r>
              <a:rPr lang="es-AR" sz="2200" i="1" dirty="0">
                <a:solidFill>
                  <a:srgbClr val="C00000"/>
                </a:solidFill>
              </a:rPr>
              <a:t>z</a:t>
            </a:r>
          </a:p>
        </p:txBody>
      </p:sp>
      <p:sp>
        <p:nvSpPr>
          <p:cNvPr id="31" name="Text Box 16"/>
          <p:cNvSpPr txBox="1">
            <a:spLocks noChangeArrowheads="1"/>
          </p:cNvSpPr>
          <p:nvPr/>
        </p:nvSpPr>
        <p:spPr bwMode="auto">
          <a:xfrm>
            <a:off x="4295800" y="906804"/>
            <a:ext cx="7663946" cy="1338939"/>
          </a:xfrm>
          <a:prstGeom prst="rect">
            <a:avLst/>
          </a:prstGeom>
          <a:solidFill>
            <a:schemeClr val="accent4">
              <a:lumMod val="20000"/>
              <a:lumOff val="80000"/>
            </a:schemeClr>
          </a:solidFill>
          <a:ln>
            <a:noFill/>
          </a:ln>
          <a:effectLst/>
          <a:extLst/>
        </p:spPr>
        <p:txBody>
          <a:bodyPr anchor="ctr"/>
          <a:lstStyle/>
          <a:p>
            <a:pPr algn="just">
              <a:spcBef>
                <a:spcPct val="50000"/>
              </a:spcBef>
            </a:pPr>
            <a:r>
              <a:rPr lang="es-AR" sz="2000" b="1" dirty="0" smtClean="0">
                <a:solidFill>
                  <a:srgbClr val="008000"/>
                </a:solidFill>
                <a:latin typeface="Times New Roman" panose="02020603050405020304" pitchFamily="18" charset="0"/>
                <a:cs typeface="Times New Roman" panose="02020603050405020304" pitchFamily="18" charset="0"/>
              </a:rPr>
              <a:t>Como ya se sabe de Señales y Sistemas, la función </a:t>
            </a:r>
            <a:r>
              <a:rPr lang="es-AR" sz="2000" b="1" i="1" dirty="0" smtClean="0">
                <a:solidFill>
                  <a:srgbClr val="008000"/>
                </a:solidFill>
                <a:latin typeface="Times New Roman" panose="02020603050405020304" pitchFamily="18" charset="0"/>
                <a:cs typeface="Times New Roman" panose="02020603050405020304" pitchFamily="18" charset="0"/>
              </a:rPr>
              <a:t>F</a:t>
            </a:r>
            <a:r>
              <a:rPr lang="es-AR" sz="2000" b="1" dirty="0">
                <a:solidFill>
                  <a:srgbClr val="008000"/>
                </a:solidFill>
                <a:latin typeface="Times New Roman" panose="02020603050405020304" pitchFamily="18" charset="0"/>
                <a:cs typeface="Times New Roman" panose="02020603050405020304" pitchFamily="18" charset="0"/>
              </a:rPr>
              <a:t>*(</a:t>
            </a:r>
            <a:r>
              <a:rPr lang="es-AR" sz="2000" b="1" i="1" dirty="0">
                <a:solidFill>
                  <a:srgbClr val="008000"/>
                </a:solidFill>
                <a:latin typeface="Times New Roman" panose="02020603050405020304" pitchFamily="18" charset="0"/>
                <a:cs typeface="Times New Roman" panose="02020603050405020304" pitchFamily="18" charset="0"/>
              </a:rPr>
              <a:t>s</a:t>
            </a:r>
            <a:r>
              <a:rPr lang="es-AR" sz="2000" b="1" dirty="0">
                <a:solidFill>
                  <a:srgbClr val="008000"/>
                </a:solidFill>
                <a:latin typeface="Times New Roman" panose="02020603050405020304" pitchFamily="18" charset="0"/>
                <a:cs typeface="Times New Roman" panose="02020603050405020304" pitchFamily="18" charset="0"/>
              </a:rPr>
              <a:t>) </a:t>
            </a:r>
            <a:r>
              <a:rPr lang="es-AR" sz="2000" b="1" dirty="0" smtClean="0">
                <a:solidFill>
                  <a:srgbClr val="008000"/>
                </a:solidFill>
                <a:latin typeface="Times New Roman" panose="02020603050405020304" pitchFamily="18" charset="0"/>
                <a:cs typeface="Times New Roman" panose="02020603050405020304" pitchFamily="18" charset="0"/>
              </a:rPr>
              <a:t>en el plano-s, presenta un número infinito de polos localizados en la banda primaria y bandas complementarias, en posiciones periódicamente espaciadas por múltiplos enteros de </a:t>
            </a:r>
            <a:r>
              <a:rPr lang="es-AR" sz="2000" b="1" dirty="0" err="1" smtClean="0">
                <a:solidFill>
                  <a:srgbClr val="008000"/>
                </a:solidFill>
                <a:latin typeface="Symbol" panose="05050102010706020507" pitchFamily="18" charset="2"/>
                <a:cs typeface="Times New Roman" panose="02020603050405020304" pitchFamily="18" charset="0"/>
              </a:rPr>
              <a:t>w</a:t>
            </a:r>
            <a:r>
              <a:rPr lang="es-AR" sz="2000" b="1" i="1" baseline="-25000" dirty="0" err="1" smtClean="0">
                <a:solidFill>
                  <a:srgbClr val="008000"/>
                </a:solidFill>
                <a:latin typeface="Times New Roman" panose="02020603050405020304" pitchFamily="18" charset="0"/>
                <a:cs typeface="Times New Roman" panose="02020603050405020304" pitchFamily="18" charset="0"/>
              </a:rPr>
              <a:t>s</a:t>
            </a:r>
            <a:r>
              <a:rPr lang="es-AR" sz="2000" b="1" dirty="0" smtClean="0">
                <a:solidFill>
                  <a:srgbClr val="008000"/>
                </a:solidFill>
                <a:latin typeface="Times New Roman" panose="02020603050405020304" pitchFamily="18" charset="0"/>
                <a:cs typeface="Times New Roman" panose="02020603050405020304" pitchFamily="18" charset="0"/>
              </a:rPr>
              <a:t>.</a:t>
            </a:r>
          </a:p>
        </p:txBody>
      </p:sp>
      <p:pic>
        <p:nvPicPr>
          <p:cNvPr id="3" name="Imagen 2"/>
          <p:cNvPicPr>
            <a:picLocks noChangeAspect="1"/>
          </p:cNvPicPr>
          <p:nvPr/>
        </p:nvPicPr>
        <p:blipFill>
          <a:blip r:embed="rId9"/>
          <a:stretch>
            <a:fillRect/>
          </a:stretch>
        </p:blipFill>
        <p:spPr>
          <a:xfrm>
            <a:off x="299630" y="867927"/>
            <a:ext cx="4072076" cy="5766786"/>
          </a:xfrm>
          <a:prstGeom prst="rect">
            <a:avLst/>
          </a:prstGeom>
        </p:spPr>
      </p:pic>
      <p:grpSp>
        <p:nvGrpSpPr>
          <p:cNvPr id="27" name="Group 17"/>
          <p:cNvGrpSpPr>
            <a:grpSpLocks/>
          </p:cNvGrpSpPr>
          <p:nvPr/>
        </p:nvGrpSpPr>
        <p:grpSpPr bwMode="auto">
          <a:xfrm>
            <a:off x="7429019" y="2483345"/>
            <a:ext cx="4530727" cy="3411541"/>
            <a:chOff x="2906" y="2111"/>
            <a:chExt cx="2854" cy="2149"/>
          </a:xfrm>
        </p:grpSpPr>
        <p:sp>
          <p:nvSpPr>
            <p:cNvPr id="29" name="Oval 12"/>
            <p:cNvSpPr>
              <a:spLocks noChangeArrowheads="1"/>
            </p:cNvSpPr>
            <p:nvPr/>
          </p:nvSpPr>
          <p:spPr bwMode="auto">
            <a:xfrm>
              <a:off x="3341" y="2335"/>
              <a:ext cx="1831" cy="1831"/>
            </a:xfrm>
            <a:prstGeom prst="ellipse">
              <a:avLst/>
            </a:prstGeom>
            <a:pattFill prst="ltUpDiag">
              <a:fgClr>
                <a:schemeClr val="accent1"/>
              </a:fgClr>
              <a:bgClr>
                <a:schemeClr val="accent2"/>
              </a:bgClr>
            </a:pattFill>
            <a:ln w="3810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30" name="Line 10"/>
            <p:cNvSpPr>
              <a:spLocks noChangeShapeType="1"/>
            </p:cNvSpPr>
            <p:nvPr/>
          </p:nvSpPr>
          <p:spPr bwMode="auto">
            <a:xfrm>
              <a:off x="4260" y="2231"/>
              <a:ext cx="0" cy="202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1" name="Line 11"/>
            <p:cNvSpPr>
              <a:spLocks noChangeShapeType="1"/>
            </p:cNvSpPr>
            <p:nvPr/>
          </p:nvSpPr>
          <p:spPr bwMode="auto">
            <a:xfrm>
              <a:off x="2906" y="3251"/>
              <a:ext cx="27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2" name="Text Box 13"/>
            <p:cNvSpPr txBox="1">
              <a:spLocks noChangeArrowheads="1"/>
            </p:cNvSpPr>
            <p:nvPr/>
          </p:nvSpPr>
          <p:spPr bwMode="auto">
            <a:xfrm>
              <a:off x="5339" y="3295"/>
              <a:ext cx="421"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eaLnBrk="1" hangingPunct="1">
                <a:spcBef>
                  <a:spcPct val="50000"/>
                </a:spcBef>
              </a:pPr>
              <a:r>
                <a:rPr lang="es-AR" sz="1500">
                  <a:solidFill>
                    <a:srgbClr val="009900"/>
                  </a:solidFill>
                </a:rPr>
                <a:t>Re(</a:t>
              </a:r>
              <a:r>
                <a:rPr lang="es-AR" sz="1500" i="1">
                  <a:solidFill>
                    <a:srgbClr val="009900"/>
                  </a:solidFill>
                </a:rPr>
                <a:t>z</a:t>
              </a:r>
              <a:r>
                <a:rPr lang="es-AR" sz="1500">
                  <a:solidFill>
                    <a:srgbClr val="009900"/>
                  </a:solidFill>
                </a:rPr>
                <a:t>)</a:t>
              </a:r>
              <a:endParaRPr lang="es-ES" sz="1500">
                <a:solidFill>
                  <a:srgbClr val="009900"/>
                </a:solidFill>
              </a:endParaRPr>
            </a:p>
          </p:txBody>
        </p:sp>
        <p:sp>
          <p:nvSpPr>
            <p:cNvPr id="43" name="Text Box 14"/>
            <p:cNvSpPr txBox="1">
              <a:spLocks noChangeArrowheads="1"/>
            </p:cNvSpPr>
            <p:nvPr/>
          </p:nvSpPr>
          <p:spPr bwMode="auto">
            <a:xfrm>
              <a:off x="4368" y="2111"/>
              <a:ext cx="421"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eaLnBrk="1" hangingPunct="1">
                <a:spcBef>
                  <a:spcPct val="50000"/>
                </a:spcBef>
              </a:pPr>
              <a:r>
                <a:rPr lang="es-AR" sz="1500">
                  <a:solidFill>
                    <a:srgbClr val="009900"/>
                  </a:solidFill>
                </a:rPr>
                <a:t>Im(</a:t>
              </a:r>
              <a:r>
                <a:rPr lang="es-AR" sz="1500" i="1">
                  <a:solidFill>
                    <a:srgbClr val="009900"/>
                  </a:solidFill>
                </a:rPr>
                <a:t>z</a:t>
              </a:r>
              <a:r>
                <a:rPr lang="es-AR" sz="1500">
                  <a:solidFill>
                    <a:srgbClr val="009900"/>
                  </a:solidFill>
                </a:rPr>
                <a:t>)</a:t>
              </a:r>
              <a:endParaRPr lang="es-ES" sz="1500">
                <a:solidFill>
                  <a:srgbClr val="009900"/>
                </a:solidFill>
              </a:endParaRPr>
            </a:p>
          </p:txBody>
        </p:sp>
        <p:sp>
          <p:nvSpPr>
            <p:cNvPr id="44" name="Text Box 15"/>
            <p:cNvSpPr txBox="1">
              <a:spLocks noChangeArrowheads="1"/>
            </p:cNvSpPr>
            <p:nvPr/>
          </p:nvSpPr>
          <p:spPr bwMode="auto">
            <a:xfrm>
              <a:off x="4979" y="2284"/>
              <a:ext cx="60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eaLnBrk="1" hangingPunct="1">
                <a:spcBef>
                  <a:spcPct val="50000"/>
                </a:spcBef>
              </a:pPr>
              <a:r>
                <a:rPr lang="es-AR" sz="1500" dirty="0">
                  <a:solidFill>
                    <a:srgbClr val="0000FF"/>
                  </a:solidFill>
                </a:rPr>
                <a:t>Plano-</a:t>
              </a:r>
              <a:r>
                <a:rPr lang="es-AR" sz="1500" i="1" dirty="0">
                  <a:solidFill>
                    <a:srgbClr val="0000FF"/>
                  </a:solidFill>
                </a:rPr>
                <a:t>z</a:t>
              </a:r>
              <a:endParaRPr lang="es-ES" sz="1500" dirty="0">
                <a:solidFill>
                  <a:srgbClr val="0000FF"/>
                </a:solidFill>
              </a:endParaRPr>
            </a:p>
          </p:txBody>
        </p:sp>
      </p:grpSp>
    </p:spTree>
    <p:extLst>
      <p:ext uri="{BB962C8B-B14F-4D97-AF65-F5344CB8AC3E}">
        <p14:creationId xmlns:p14="http://schemas.microsoft.com/office/powerpoint/2010/main" val="375620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37007" y="6525344"/>
            <a:ext cx="407368" cy="265981"/>
          </a:xfrm>
        </p:spPr>
        <p:txBody>
          <a:bodyPr/>
          <a:lstStyle/>
          <a:p>
            <a:fld id="{88A92BC7-81EF-4C9F-8DB9-DCAAEE84F0FC}" type="slidenum">
              <a:rPr lang="es-ES" b="1" smtClean="0">
                <a:solidFill>
                  <a:schemeClr val="tx1"/>
                </a:solidFill>
              </a:rPr>
              <a:pPr/>
              <a:t>34</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42" name="Rectangle 2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43" name="Rectangle 2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pic>
        <p:nvPicPr>
          <p:cNvPr id="7" name="Imagen 6"/>
          <p:cNvPicPr>
            <a:picLocks noChangeAspect="1"/>
          </p:cNvPicPr>
          <p:nvPr/>
        </p:nvPicPr>
        <p:blipFill>
          <a:blip r:embed="rId3"/>
          <a:stretch>
            <a:fillRect/>
          </a:stretch>
        </p:blipFill>
        <p:spPr>
          <a:xfrm>
            <a:off x="748134" y="1282427"/>
            <a:ext cx="4791075" cy="3514725"/>
          </a:xfrm>
          <a:prstGeom prst="rect">
            <a:avLst/>
          </a:prstGeom>
        </p:spPr>
      </p:pic>
      <p:pic>
        <p:nvPicPr>
          <p:cNvPr id="8" name="Imagen 7"/>
          <p:cNvPicPr>
            <a:picLocks noChangeAspect="1"/>
          </p:cNvPicPr>
          <p:nvPr/>
        </p:nvPicPr>
        <p:blipFill>
          <a:blip r:embed="rId4"/>
          <a:stretch>
            <a:fillRect/>
          </a:stretch>
        </p:blipFill>
        <p:spPr>
          <a:xfrm>
            <a:off x="7273974" y="1468164"/>
            <a:ext cx="4438650" cy="3143250"/>
          </a:xfrm>
          <a:prstGeom prst="rect">
            <a:avLst/>
          </a:prstGeom>
        </p:spPr>
      </p:pic>
      <p:sp>
        <p:nvSpPr>
          <p:cNvPr id="47" name="AutoShape 19"/>
          <p:cNvSpPr>
            <a:spLocks noChangeArrowheads="1"/>
          </p:cNvSpPr>
          <p:nvPr/>
        </p:nvSpPr>
        <p:spPr bwMode="auto">
          <a:xfrm>
            <a:off x="5633232" y="2748458"/>
            <a:ext cx="1686904" cy="65350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44" name="AutoShape 4"/>
          <p:cNvSpPr>
            <a:spLocks noChangeArrowheads="1"/>
          </p:cNvSpPr>
          <p:nvPr/>
        </p:nvSpPr>
        <p:spPr bwMode="auto">
          <a:xfrm>
            <a:off x="186884" y="909896"/>
            <a:ext cx="11510961" cy="476726"/>
          </a:xfrm>
          <a:prstGeom prst="roundRect">
            <a:avLst>
              <a:gd name="adj" fmla="val 16667"/>
            </a:avLst>
          </a:prstGeom>
          <a:noFill/>
          <a:ln w="28575">
            <a:noFill/>
            <a:round/>
            <a:headEnd/>
            <a:tailEnd/>
          </a:ln>
          <a:extLst>
            <a:ext uri="{909E8E84-426E-40DD-AFC4-6F175D3DCCD1}">
              <a14:hiddenFill xmlns:a14="http://schemas.microsoft.com/office/drawing/2010/main">
                <a:solidFill>
                  <a:srgbClr val="C0C0C0">
                    <a:alpha val="50000"/>
                  </a:srgbClr>
                </a:solidFill>
              </a14:hiddenFill>
            </a:ext>
          </a:extLst>
        </p:spPr>
        <p:txBody>
          <a:bodyPr wrap="square" anchor="ctr">
            <a:spAutoFit/>
          </a:bodyPr>
          <a:lstStyle/>
          <a:p>
            <a:pPr algn="l">
              <a:defRPr/>
            </a:pPr>
            <a:r>
              <a:rPr lang="es-AR" sz="2200" dirty="0" smtClean="0">
                <a:solidFill>
                  <a:srgbClr val="009900"/>
                </a:solidFill>
              </a:rPr>
              <a:t>Considerando la banda primaria del plano-</a:t>
            </a:r>
            <a:r>
              <a:rPr lang="es-AR" sz="2200" i="1" dirty="0" smtClean="0">
                <a:solidFill>
                  <a:srgbClr val="009900"/>
                </a:solidFill>
              </a:rPr>
              <a:t>s</a:t>
            </a:r>
            <a:r>
              <a:rPr lang="es-AR" sz="2200" dirty="0" smtClean="0">
                <a:solidFill>
                  <a:srgbClr val="009900"/>
                </a:solidFill>
              </a:rPr>
              <a:t>, el mapeo de la misma en el plano-</a:t>
            </a:r>
            <a:r>
              <a:rPr lang="es-AR" sz="2200" i="1" dirty="0" smtClean="0">
                <a:solidFill>
                  <a:srgbClr val="009900"/>
                </a:solidFill>
              </a:rPr>
              <a:t>z</a:t>
            </a:r>
            <a:r>
              <a:rPr lang="es-AR" sz="2200" dirty="0" smtClean="0">
                <a:solidFill>
                  <a:srgbClr val="009900"/>
                </a:solidFill>
              </a:rPr>
              <a:t> resulta: </a:t>
            </a:r>
            <a:endParaRPr lang="es-AR" sz="2200" i="1" dirty="0">
              <a:solidFill>
                <a:srgbClr val="009900"/>
              </a:solidFill>
            </a:endParaRPr>
          </a:p>
        </p:txBody>
      </p:sp>
      <p:grpSp>
        <p:nvGrpSpPr>
          <p:cNvPr id="3" name="Grupo 2"/>
          <p:cNvGrpSpPr/>
          <p:nvPr/>
        </p:nvGrpSpPr>
        <p:grpSpPr>
          <a:xfrm>
            <a:off x="273051" y="4558893"/>
            <a:ext cx="6055506" cy="1958732"/>
            <a:chOff x="326245" y="4718293"/>
            <a:chExt cx="6055506" cy="1958732"/>
          </a:xfrm>
        </p:grpSpPr>
        <p:sp>
          <p:nvSpPr>
            <p:cNvPr id="13" name="Rectángulo 12"/>
            <p:cNvSpPr/>
            <p:nvPr/>
          </p:nvSpPr>
          <p:spPr>
            <a:xfrm>
              <a:off x="326245" y="4718293"/>
              <a:ext cx="6055506" cy="19587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49" name="1 Objeto"/>
            <p:cNvGraphicFramePr>
              <a:graphicFrameLocks noChangeAspect="1"/>
            </p:cNvGraphicFramePr>
            <p:nvPr>
              <p:extLst/>
            </p:nvPr>
          </p:nvGraphicFramePr>
          <p:xfrm>
            <a:off x="1014413" y="4801432"/>
            <a:ext cx="3582987" cy="407299"/>
          </p:xfrm>
          <a:graphic>
            <a:graphicData uri="http://schemas.openxmlformats.org/presentationml/2006/ole">
              <mc:AlternateContent xmlns:mc="http://schemas.openxmlformats.org/markup-compatibility/2006">
                <mc:Choice xmlns:v="urn:schemas-microsoft-com:vml" Requires="v">
                  <p:oleObj spid="_x0000_s334922" name="Equation" r:id="rId5" imgW="2133360" imgH="241200" progId="Equation.DSMT4">
                    <p:embed/>
                  </p:oleObj>
                </mc:Choice>
                <mc:Fallback>
                  <p:oleObj name="Equation" r:id="rId5" imgW="2133360" imgH="241200" progId="Equation.DSMT4">
                    <p:embed/>
                    <p:pic>
                      <p:nvPicPr>
                        <p:cNvPr id="49" name="1 Objeto"/>
                        <p:cNvPicPr>
                          <a:picLocks noChangeAspect="1" noChangeArrowheads="1"/>
                        </p:cNvPicPr>
                        <p:nvPr/>
                      </p:nvPicPr>
                      <p:blipFill>
                        <a:blip r:embed="rId6"/>
                        <a:srcRect/>
                        <a:stretch>
                          <a:fillRect/>
                        </a:stretch>
                      </p:blipFill>
                      <p:spPr bwMode="auto">
                        <a:xfrm>
                          <a:off x="1014413" y="4801432"/>
                          <a:ext cx="3582987" cy="4072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1 Objeto"/>
            <p:cNvGraphicFramePr>
              <a:graphicFrameLocks noChangeAspect="1"/>
            </p:cNvGraphicFramePr>
            <p:nvPr>
              <p:extLst/>
            </p:nvPr>
          </p:nvGraphicFramePr>
          <p:xfrm>
            <a:off x="1014413" y="5128554"/>
            <a:ext cx="4222750" cy="404092"/>
          </p:xfrm>
          <a:graphic>
            <a:graphicData uri="http://schemas.openxmlformats.org/presentationml/2006/ole">
              <mc:AlternateContent xmlns:mc="http://schemas.openxmlformats.org/markup-compatibility/2006">
                <mc:Choice xmlns:v="urn:schemas-microsoft-com:vml" Requires="v">
                  <p:oleObj spid="_x0000_s334923" name="Equation" r:id="rId7" imgW="2514600" imgH="241200" progId="Equation.DSMT4">
                    <p:embed/>
                  </p:oleObj>
                </mc:Choice>
                <mc:Fallback>
                  <p:oleObj name="Equation" r:id="rId7" imgW="2514600" imgH="241200" progId="Equation.DSMT4">
                    <p:embed/>
                    <p:pic>
                      <p:nvPicPr>
                        <p:cNvPr id="50" name="1 Objeto"/>
                        <p:cNvPicPr>
                          <a:picLocks noChangeAspect="1" noChangeArrowheads="1"/>
                        </p:cNvPicPr>
                        <p:nvPr/>
                      </p:nvPicPr>
                      <p:blipFill>
                        <a:blip r:embed="rId8"/>
                        <a:srcRect/>
                        <a:stretch>
                          <a:fillRect/>
                        </a:stretch>
                      </p:blipFill>
                      <p:spPr bwMode="auto">
                        <a:xfrm>
                          <a:off x="1014413" y="5128554"/>
                          <a:ext cx="4222750" cy="404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1 Objeto"/>
            <p:cNvGraphicFramePr>
              <a:graphicFrameLocks noChangeAspect="1"/>
            </p:cNvGraphicFramePr>
            <p:nvPr>
              <p:extLst/>
            </p:nvPr>
          </p:nvGraphicFramePr>
          <p:xfrm>
            <a:off x="1014413" y="5471711"/>
            <a:ext cx="4672013" cy="405696"/>
          </p:xfrm>
          <a:graphic>
            <a:graphicData uri="http://schemas.openxmlformats.org/presentationml/2006/ole">
              <mc:AlternateContent xmlns:mc="http://schemas.openxmlformats.org/markup-compatibility/2006">
                <mc:Choice xmlns:v="urn:schemas-microsoft-com:vml" Requires="v">
                  <p:oleObj spid="_x0000_s334924" name="Equation" r:id="rId9" imgW="2781000" imgH="241200" progId="Equation.DSMT4">
                    <p:embed/>
                  </p:oleObj>
                </mc:Choice>
                <mc:Fallback>
                  <p:oleObj name="Equation" r:id="rId9" imgW="2781000" imgH="241200" progId="Equation.DSMT4">
                    <p:embed/>
                    <p:pic>
                      <p:nvPicPr>
                        <p:cNvPr id="53" name="1 Objeto"/>
                        <p:cNvPicPr>
                          <a:picLocks noChangeAspect="1" noChangeArrowheads="1"/>
                        </p:cNvPicPr>
                        <p:nvPr/>
                      </p:nvPicPr>
                      <p:blipFill>
                        <a:blip r:embed="rId10"/>
                        <a:srcRect/>
                        <a:stretch>
                          <a:fillRect/>
                        </a:stretch>
                      </p:blipFill>
                      <p:spPr bwMode="auto">
                        <a:xfrm>
                          <a:off x="1014413" y="5471711"/>
                          <a:ext cx="4672013" cy="405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1 Objeto"/>
            <p:cNvGraphicFramePr>
              <a:graphicFrameLocks noChangeAspect="1"/>
            </p:cNvGraphicFramePr>
            <p:nvPr>
              <p:extLst/>
            </p:nvPr>
          </p:nvGraphicFramePr>
          <p:xfrm>
            <a:off x="1014413" y="5816473"/>
            <a:ext cx="4905375" cy="407299"/>
          </p:xfrm>
          <a:graphic>
            <a:graphicData uri="http://schemas.openxmlformats.org/presentationml/2006/ole">
              <mc:AlternateContent xmlns:mc="http://schemas.openxmlformats.org/markup-compatibility/2006">
                <mc:Choice xmlns:v="urn:schemas-microsoft-com:vml" Requires="v">
                  <p:oleObj spid="_x0000_s334925" name="Equation" r:id="rId11" imgW="2920680" imgH="241200" progId="Equation.DSMT4">
                    <p:embed/>
                  </p:oleObj>
                </mc:Choice>
                <mc:Fallback>
                  <p:oleObj name="Equation" r:id="rId11" imgW="2920680" imgH="241200" progId="Equation.DSMT4">
                    <p:embed/>
                    <p:pic>
                      <p:nvPicPr>
                        <p:cNvPr id="54" name="1 Objeto"/>
                        <p:cNvPicPr>
                          <a:picLocks noChangeAspect="1" noChangeArrowheads="1"/>
                        </p:cNvPicPr>
                        <p:nvPr/>
                      </p:nvPicPr>
                      <p:blipFill>
                        <a:blip r:embed="rId12"/>
                        <a:srcRect/>
                        <a:stretch>
                          <a:fillRect/>
                        </a:stretch>
                      </p:blipFill>
                      <p:spPr bwMode="auto">
                        <a:xfrm>
                          <a:off x="1014413" y="5816473"/>
                          <a:ext cx="4905375" cy="4072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1 Objeto"/>
            <p:cNvGraphicFramePr>
              <a:graphicFrameLocks noChangeAspect="1"/>
            </p:cNvGraphicFramePr>
            <p:nvPr>
              <p:extLst/>
            </p:nvPr>
          </p:nvGraphicFramePr>
          <p:xfrm>
            <a:off x="1014413" y="6154819"/>
            <a:ext cx="4584700" cy="405696"/>
          </p:xfrm>
          <a:graphic>
            <a:graphicData uri="http://schemas.openxmlformats.org/presentationml/2006/ole">
              <mc:AlternateContent xmlns:mc="http://schemas.openxmlformats.org/markup-compatibility/2006">
                <mc:Choice xmlns:v="urn:schemas-microsoft-com:vml" Requires="v">
                  <p:oleObj spid="_x0000_s334926" name="Equation" r:id="rId13" imgW="2730240" imgH="241200" progId="Equation.DSMT4">
                    <p:embed/>
                  </p:oleObj>
                </mc:Choice>
                <mc:Fallback>
                  <p:oleObj name="Equation" r:id="rId13" imgW="2730240" imgH="241200" progId="Equation.DSMT4">
                    <p:embed/>
                    <p:pic>
                      <p:nvPicPr>
                        <p:cNvPr id="56" name="1 Objeto"/>
                        <p:cNvPicPr>
                          <a:picLocks noChangeAspect="1" noChangeArrowheads="1"/>
                        </p:cNvPicPr>
                        <p:nvPr/>
                      </p:nvPicPr>
                      <p:blipFill>
                        <a:blip r:embed="rId14"/>
                        <a:srcRect/>
                        <a:stretch>
                          <a:fillRect/>
                        </a:stretch>
                      </p:blipFill>
                      <p:spPr bwMode="auto">
                        <a:xfrm>
                          <a:off x="1014413" y="6154819"/>
                          <a:ext cx="4584700" cy="405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errar llave 10"/>
            <p:cNvSpPr/>
            <p:nvPr/>
          </p:nvSpPr>
          <p:spPr>
            <a:xfrm>
              <a:off x="5930738" y="4828470"/>
              <a:ext cx="262261" cy="1683309"/>
            </a:xfrm>
            <a:prstGeom prst="rightBrace">
              <a:avLst>
                <a:gd name="adj1" fmla="val 4471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2" name="Elipse 11"/>
            <p:cNvSpPr/>
            <p:nvPr/>
          </p:nvSpPr>
          <p:spPr>
            <a:xfrm>
              <a:off x="541325" y="4896011"/>
              <a:ext cx="216000" cy="2181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dirty="0" smtClean="0">
                  <a:solidFill>
                    <a:schemeClr val="tx1"/>
                  </a:solidFill>
                  <a:latin typeface="Times New Roman" panose="02020603050405020304" pitchFamily="18" charset="0"/>
                  <a:cs typeface="Times New Roman" panose="02020603050405020304" pitchFamily="18" charset="0"/>
                </a:rPr>
                <a:t>1</a:t>
              </a:r>
              <a:endParaRPr lang="es-AR" sz="1400" dirty="0">
                <a:solidFill>
                  <a:schemeClr val="tx1"/>
                </a:solidFill>
                <a:latin typeface="Times New Roman" panose="02020603050405020304" pitchFamily="18" charset="0"/>
                <a:cs typeface="Times New Roman" panose="02020603050405020304" pitchFamily="18" charset="0"/>
              </a:endParaRPr>
            </a:p>
          </p:txBody>
        </p:sp>
        <p:sp>
          <p:nvSpPr>
            <p:cNvPr id="57" name="Elipse 56"/>
            <p:cNvSpPr/>
            <p:nvPr/>
          </p:nvSpPr>
          <p:spPr>
            <a:xfrm>
              <a:off x="543642" y="5221987"/>
              <a:ext cx="216000" cy="2181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dirty="0" smtClean="0">
                  <a:solidFill>
                    <a:schemeClr val="tx1"/>
                  </a:solidFill>
                  <a:latin typeface="Times New Roman" panose="02020603050405020304" pitchFamily="18" charset="0"/>
                  <a:cs typeface="Times New Roman" panose="02020603050405020304" pitchFamily="18" charset="0"/>
                </a:rPr>
                <a:t>2</a:t>
              </a:r>
              <a:endParaRPr lang="es-AR" sz="1400" dirty="0">
                <a:solidFill>
                  <a:schemeClr val="tx1"/>
                </a:solidFill>
                <a:latin typeface="Times New Roman" panose="02020603050405020304" pitchFamily="18" charset="0"/>
                <a:cs typeface="Times New Roman" panose="02020603050405020304" pitchFamily="18" charset="0"/>
              </a:endParaRPr>
            </a:p>
          </p:txBody>
        </p:sp>
        <p:sp>
          <p:nvSpPr>
            <p:cNvPr id="58" name="Elipse 57"/>
            <p:cNvSpPr/>
            <p:nvPr/>
          </p:nvSpPr>
          <p:spPr>
            <a:xfrm>
              <a:off x="541325" y="5568978"/>
              <a:ext cx="216000" cy="2181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dirty="0" smtClean="0">
                  <a:solidFill>
                    <a:schemeClr val="tx1"/>
                  </a:solidFill>
                  <a:latin typeface="Times New Roman" panose="02020603050405020304" pitchFamily="18" charset="0"/>
                  <a:cs typeface="Times New Roman" panose="02020603050405020304" pitchFamily="18" charset="0"/>
                </a:rPr>
                <a:t>3</a:t>
              </a:r>
              <a:endParaRPr lang="es-AR" sz="1400" dirty="0">
                <a:solidFill>
                  <a:schemeClr val="tx1"/>
                </a:solidFill>
                <a:latin typeface="Times New Roman" panose="02020603050405020304" pitchFamily="18" charset="0"/>
                <a:cs typeface="Times New Roman" panose="02020603050405020304" pitchFamily="18" charset="0"/>
              </a:endParaRPr>
            </a:p>
          </p:txBody>
        </p:sp>
        <p:sp>
          <p:nvSpPr>
            <p:cNvPr id="59" name="Elipse 58"/>
            <p:cNvSpPr/>
            <p:nvPr/>
          </p:nvSpPr>
          <p:spPr>
            <a:xfrm>
              <a:off x="548109" y="5911626"/>
              <a:ext cx="216000" cy="2181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dirty="0" smtClean="0">
                  <a:solidFill>
                    <a:schemeClr val="tx1"/>
                  </a:solidFill>
                  <a:latin typeface="Times New Roman" panose="02020603050405020304" pitchFamily="18" charset="0"/>
                  <a:cs typeface="Times New Roman" panose="02020603050405020304" pitchFamily="18" charset="0"/>
                </a:rPr>
                <a:t>4</a:t>
              </a:r>
              <a:endParaRPr lang="es-AR" sz="1400" dirty="0">
                <a:solidFill>
                  <a:schemeClr val="tx1"/>
                </a:solidFill>
                <a:latin typeface="Times New Roman" panose="02020603050405020304" pitchFamily="18" charset="0"/>
                <a:cs typeface="Times New Roman" panose="02020603050405020304" pitchFamily="18" charset="0"/>
              </a:endParaRPr>
            </a:p>
          </p:txBody>
        </p:sp>
        <p:sp>
          <p:nvSpPr>
            <p:cNvPr id="60" name="Elipse 59"/>
            <p:cNvSpPr/>
            <p:nvPr/>
          </p:nvSpPr>
          <p:spPr>
            <a:xfrm>
              <a:off x="538596" y="6232312"/>
              <a:ext cx="216000" cy="2181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dirty="0" smtClean="0">
                  <a:solidFill>
                    <a:schemeClr val="tx1"/>
                  </a:solidFill>
                  <a:latin typeface="Times New Roman" panose="02020603050405020304" pitchFamily="18" charset="0"/>
                  <a:cs typeface="Times New Roman" panose="02020603050405020304" pitchFamily="18" charset="0"/>
                </a:rPr>
                <a:t>5</a:t>
              </a:r>
              <a:endParaRPr lang="es-AR" sz="1400" dirty="0">
                <a:solidFill>
                  <a:schemeClr val="tx1"/>
                </a:solidFill>
                <a:latin typeface="Times New Roman" panose="02020603050405020304" pitchFamily="18" charset="0"/>
                <a:cs typeface="Times New Roman" panose="02020603050405020304" pitchFamily="18" charset="0"/>
              </a:endParaRPr>
            </a:p>
          </p:txBody>
        </p:sp>
      </p:grpSp>
      <p:sp>
        <p:nvSpPr>
          <p:cNvPr id="27" name="Rectángulo 26"/>
          <p:cNvSpPr/>
          <p:nvPr/>
        </p:nvSpPr>
        <p:spPr>
          <a:xfrm>
            <a:off x="191344" y="116632"/>
            <a:ext cx="11809312" cy="633533"/>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Relación entre los planos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s</a:t>
            </a:r>
            <a:r>
              <a:rPr lang="es-AR" sz="2800" b="1" dirty="0" smtClean="0">
                <a:solidFill>
                  <a:schemeClr val="bg1"/>
                </a:solidFill>
                <a:latin typeface="Arial" panose="020B0604020202020204" pitchFamily="34" charset="0"/>
                <a:ea typeface="+mj-ea"/>
                <a:cs typeface="Arial" panose="020B0604020202020204" pitchFamily="34" charset="0"/>
              </a:rPr>
              <a:t>” </a:t>
            </a:r>
            <a:r>
              <a:rPr lang="es-AR" sz="2800" b="1" dirty="0">
                <a:solidFill>
                  <a:schemeClr val="bg1"/>
                </a:solidFill>
                <a:latin typeface="Arial" panose="020B0604020202020204" pitchFamily="34" charset="0"/>
                <a:ea typeface="+mj-ea"/>
                <a:cs typeface="Arial" panose="020B0604020202020204" pitchFamily="34" charset="0"/>
              </a:rPr>
              <a:t>y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z</a:t>
            </a:r>
            <a:r>
              <a:rPr lang="es-AR" sz="2800" b="1" dirty="0" smtClean="0">
                <a:solidFill>
                  <a:schemeClr val="bg1"/>
                </a:solidFill>
                <a:latin typeface="Arial" panose="020B0604020202020204" pitchFamily="34" charset="0"/>
                <a:ea typeface="+mj-ea"/>
                <a:cs typeface="Arial" panose="020B0604020202020204" pitchFamily="34" charset="0"/>
              </a:rPr>
              <a:t>”</a:t>
            </a:r>
            <a:endParaRPr lang="es-AR" sz="2800" b="1" dirty="0">
              <a:solidFill>
                <a:schemeClr val="bg1"/>
              </a:solidFill>
              <a:latin typeface="Arial" panose="020B0604020202020204" pitchFamily="34" charset="0"/>
              <a:ea typeface="+mj-ea"/>
              <a:cs typeface="Arial" panose="020B0604020202020204" pitchFamily="34" charset="0"/>
            </a:endParaRPr>
          </a:p>
        </p:txBody>
      </p:sp>
      <p:graphicFrame>
        <p:nvGraphicFramePr>
          <p:cNvPr id="29" name="1 Objeto"/>
          <p:cNvGraphicFramePr>
            <a:graphicFrameLocks noChangeAspect="1"/>
          </p:cNvGraphicFramePr>
          <p:nvPr>
            <p:extLst/>
          </p:nvPr>
        </p:nvGraphicFramePr>
        <p:xfrm>
          <a:off x="5951574" y="1640233"/>
          <a:ext cx="1472254" cy="498334"/>
        </p:xfrm>
        <a:graphic>
          <a:graphicData uri="http://schemas.openxmlformats.org/presentationml/2006/ole">
            <mc:AlternateContent xmlns:mc="http://schemas.openxmlformats.org/markup-compatibility/2006">
              <mc:Choice xmlns:v="urn:schemas-microsoft-com:vml" Requires="v">
                <p:oleObj spid="_x0000_s334927" name="Equation" r:id="rId15" imgW="672840" imgH="228600" progId="Equation.DSMT4">
                  <p:embed/>
                </p:oleObj>
              </mc:Choice>
              <mc:Fallback>
                <p:oleObj name="Equation" r:id="rId15" imgW="672840" imgH="228600" progId="Equation.DSMT4">
                  <p:embed/>
                  <p:pic>
                    <p:nvPicPr>
                      <p:cNvPr id="29" name="1 Objeto"/>
                      <p:cNvPicPr>
                        <a:picLocks noChangeAspect="1" noChangeArrowheads="1"/>
                      </p:cNvPicPr>
                      <p:nvPr/>
                    </p:nvPicPr>
                    <p:blipFill>
                      <a:blip r:embed="rId16"/>
                      <a:srcRect/>
                      <a:stretch>
                        <a:fillRect/>
                      </a:stretch>
                    </p:blipFill>
                    <p:spPr bwMode="auto">
                      <a:xfrm>
                        <a:off x="5951574" y="1640233"/>
                        <a:ext cx="1472254" cy="498334"/>
                      </a:xfrm>
                      <a:prstGeom prst="rect">
                        <a:avLst/>
                      </a:prstGeom>
                      <a:noFill/>
                      <a:extLst/>
                    </p:spPr>
                  </p:pic>
                </p:oleObj>
              </mc:Fallback>
            </mc:AlternateContent>
          </a:graphicData>
        </a:graphic>
      </p:graphicFrame>
      <p:sp>
        <p:nvSpPr>
          <p:cNvPr id="30" name="Text Box 9"/>
          <p:cNvSpPr txBox="1">
            <a:spLocks noChangeArrowheads="1"/>
          </p:cNvSpPr>
          <p:nvPr/>
        </p:nvSpPr>
        <p:spPr bwMode="auto">
          <a:xfrm>
            <a:off x="6879257" y="4851519"/>
            <a:ext cx="4879818" cy="1446550"/>
          </a:xfrm>
          <a:prstGeom prst="rect">
            <a:avLst/>
          </a:prstGeom>
          <a:solidFill>
            <a:srgbClr val="FFC000"/>
          </a:solidFill>
          <a:ln>
            <a:noFill/>
          </a:ln>
          <a:effectLst/>
          <a:extLst/>
        </p:spPr>
        <p:txBody>
          <a:bodyPr wrap="square">
            <a:spAutoFit/>
          </a:bodyPr>
          <a:lstStyle/>
          <a:p>
            <a:pPr algn="ctr">
              <a:spcBef>
                <a:spcPct val="50000"/>
              </a:spcBef>
              <a:defRPr/>
            </a:pPr>
            <a:r>
              <a:rPr lang="es-AR" sz="2200" dirty="0" smtClean="0">
                <a:solidFill>
                  <a:srgbClr val="0033CC"/>
                </a:solidFill>
                <a:effectLst>
                  <a:outerShdw blurRad="38100" dist="38100" dir="2700000" algn="tl">
                    <a:srgbClr val="C0C0C0"/>
                  </a:outerShdw>
                </a:effectLst>
                <a:latin typeface="Cambria" pitchFamily="18" charset="0"/>
              </a:rPr>
              <a:t>La parte izquierda de la Banda Primaria del Plano-</a:t>
            </a:r>
            <a:r>
              <a:rPr lang="es-AR" sz="2200" i="1" dirty="0" smtClean="0">
                <a:solidFill>
                  <a:srgbClr val="0033CC"/>
                </a:solidFill>
                <a:effectLst>
                  <a:outerShdw blurRad="38100" dist="38100" dir="2700000" algn="tl">
                    <a:srgbClr val="C0C0C0"/>
                  </a:outerShdw>
                </a:effectLst>
                <a:latin typeface="Cambria" pitchFamily="18" charset="0"/>
              </a:rPr>
              <a:t>s</a:t>
            </a:r>
            <a:r>
              <a:rPr lang="es-AR" sz="2200" dirty="0" smtClean="0">
                <a:solidFill>
                  <a:srgbClr val="0033CC"/>
                </a:solidFill>
                <a:effectLst>
                  <a:outerShdw blurRad="38100" dist="38100" dir="2700000" algn="tl">
                    <a:srgbClr val="C0C0C0"/>
                  </a:outerShdw>
                </a:effectLst>
                <a:latin typeface="Cambria" pitchFamily="18" charset="0"/>
              </a:rPr>
              <a:t> se transforma en un Círculo de Radio Unitario centrado en el origen del Plano-</a:t>
            </a:r>
            <a:r>
              <a:rPr lang="es-AR" sz="2200" i="1" dirty="0" smtClean="0">
                <a:solidFill>
                  <a:srgbClr val="0033CC"/>
                </a:solidFill>
                <a:effectLst>
                  <a:outerShdw blurRad="38100" dist="38100" dir="2700000" algn="tl">
                    <a:srgbClr val="C0C0C0"/>
                  </a:outerShdw>
                </a:effectLst>
                <a:latin typeface="Cambria" pitchFamily="18" charset="0"/>
              </a:rPr>
              <a:t>z</a:t>
            </a:r>
            <a:endParaRPr lang="es-AR" sz="2200" i="1" dirty="0">
              <a:solidFill>
                <a:srgbClr val="FF0000"/>
              </a:solidFill>
              <a:effectLst>
                <a:outerShdw blurRad="38100" dist="38100" dir="2700000" algn="tl">
                  <a:srgbClr val="C0C0C0"/>
                </a:outerShdw>
              </a:effectLst>
              <a:latin typeface="Cambria" pitchFamily="18" charset="0"/>
            </a:endParaRPr>
          </a:p>
        </p:txBody>
      </p:sp>
    </p:spTree>
    <p:extLst>
      <p:ext uri="{BB962C8B-B14F-4D97-AF65-F5344CB8AC3E}">
        <p14:creationId xmlns:p14="http://schemas.microsoft.com/office/powerpoint/2010/main" val="325713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65582" y="6496770"/>
            <a:ext cx="407368" cy="332656"/>
          </a:xfrm>
        </p:spPr>
        <p:txBody>
          <a:bodyPr/>
          <a:lstStyle/>
          <a:p>
            <a:fld id="{88A92BC7-81EF-4C9F-8DB9-DCAAEE84F0FC}" type="slidenum">
              <a:rPr lang="es-ES" b="1" smtClean="0">
                <a:solidFill>
                  <a:schemeClr val="tx1"/>
                </a:solidFill>
              </a:rPr>
              <a:pPr/>
              <a:t>35</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47" name="AutoShape 19"/>
          <p:cNvSpPr>
            <a:spLocks noChangeArrowheads="1"/>
          </p:cNvSpPr>
          <p:nvPr/>
        </p:nvSpPr>
        <p:spPr bwMode="auto">
          <a:xfrm>
            <a:off x="4210970" y="2924944"/>
            <a:ext cx="1656184" cy="54286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44" name="AutoShape 4"/>
          <p:cNvSpPr>
            <a:spLocks noChangeArrowheads="1"/>
          </p:cNvSpPr>
          <p:nvPr/>
        </p:nvSpPr>
        <p:spPr bwMode="auto">
          <a:xfrm>
            <a:off x="237539" y="776103"/>
            <a:ext cx="10726103" cy="476726"/>
          </a:xfrm>
          <a:prstGeom prst="roundRect">
            <a:avLst>
              <a:gd name="adj" fmla="val 16667"/>
            </a:avLst>
          </a:prstGeom>
          <a:noFill/>
          <a:ln w="28575">
            <a:noFill/>
            <a:round/>
            <a:headEnd/>
            <a:tailEnd/>
          </a:ln>
          <a:extLst>
            <a:ext uri="{909E8E84-426E-40DD-AFC4-6F175D3DCCD1}">
              <a14:hiddenFill xmlns:a14="http://schemas.microsoft.com/office/drawing/2010/main">
                <a:solidFill>
                  <a:srgbClr val="C0C0C0">
                    <a:alpha val="50000"/>
                  </a:srgbClr>
                </a:solidFill>
              </a14:hiddenFill>
            </a:ext>
          </a:extLst>
        </p:spPr>
        <p:txBody>
          <a:bodyPr wrap="square" anchor="ctr">
            <a:spAutoFit/>
          </a:bodyPr>
          <a:lstStyle/>
          <a:p>
            <a:pPr algn="just">
              <a:defRPr/>
            </a:pPr>
            <a:r>
              <a:rPr lang="es-AR" sz="2200" dirty="0" smtClean="0">
                <a:solidFill>
                  <a:srgbClr val="009900"/>
                </a:solidFill>
              </a:rPr>
              <a:t>Incorporando en el mapeo la banda complementaria próxima a la primaria, se tiene: </a:t>
            </a:r>
            <a:endParaRPr lang="es-AR" sz="2200" i="1" dirty="0">
              <a:solidFill>
                <a:srgbClr val="009900"/>
              </a:solidFill>
            </a:endParaRPr>
          </a:p>
        </p:txBody>
      </p:sp>
      <p:grpSp>
        <p:nvGrpSpPr>
          <p:cNvPr id="24" name="Grupo 23"/>
          <p:cNvGrpSpPr/>
          <p:nvPr/>
        </p:nvGrpSpPr>
        <p:grpSpPr>
          <a:xfrm>
            <a:off x="210405" y="1105629"/>
            <a:ext cx="3674209" cy="5076000"/>
            <a:chOff x="806708" y="1200879"/>
            <a:chExt cx="3674209" cy="5076000"/>
          </a:xfrm>
        </p:grpSpPr>
        <p:pic>
          <p:nvPicPr>
            <p:cNvPr id="2" name="Imagen 1"/>
            <p:cNvPicPr>
              <a:picLocks noChangeAspect="1"/>
            </p:cNvPicPr>
            <p:nvPr/>
          </p:nvPicPr>
          <p:blipFill>
            <a:blip r:embed="rId3"/>
            <a:stretch>
              <a:fillRect/>
            </a:stretch>
          </p:blipFill>
          <p:spPr>
            <a:xfrm>
              <a:off x="806708" y="1200879"/>
              <a:ext cx="3674209" cy="5076000"/>
            </a:xfrm>
            <a:prstGeom prst="rect">
              <a:avLst/>
            </a:prstGeom>
          </p:spPr>
        </p:pic>
        <p:sp>
          <p:nvSpPr>
            <p:cNvPr id="19" name="Rectángulo 18"/>
            <p:cNvSpPr/>
            <p:nvPr/>
          </p:nvSpPr>
          <p:spPr>
            <a:xfrm>
              <a:off x="3385745" y="1747631"/>
              <a:ext cx="1095172" cy="369332"/>
            </a:xfrm>
            <a:prstGeom prst="rect">
              <a:avLst/>
            </a:prstGeom>
          </p:spPr>
          <p:txBody>
            <a:bodyPr wrap="none">
              <a:spAutoFit/>
            </a:bodyPr>
            <a:lstStyle/>
            <a:p>
              <a:r>
                <a:rPr lang="es-AR" b="1" dirty="0" smtClean="0">
                  <a:solidFill>
                    <a:srgbClr val="C00000"/>
                  </a:solidFill>
                </a:rPr>
                <a:t>Plano s </a:t>
              </a:r>
              <a:endParaRPr lang="es-AR" b="1" dirty="0"/>
            </a:p>
          </p:txBody>
        </p:sp>
      </p:grpSp>
      <p:sp>
        <p:nvSpPr>
          <p:cNvPr id="21" name="Rectángulo 20"/>
          <p:cNvSpPr/>
          <p:nvPr/>
        </p:nvSpPr>
        <p:spPr>
          <a:xfrm>
            <a:off x="6096000" y="1449042"/>
            <a:ext cx="1082348" cy="369332"/>
          </a:xfrm>
          <a:prstGeom prst="rect">
            <a:avLst/>
          </a:prstGeom>
        </p:spPr>
        <p:txBody>
          <a:bodyPr wrap="none">
            <a:spAutoFit/>
          </a:bodyPr>
          <a:lstStyle/>
          <a:p>
            <a:r>
              <a:rPr lang="es-AR" b="1" dirty="0" smtClean="0">
                <a:solidFill>
                  <a:srgbClr val="C00000"/>
                </a:solidFill>
              </a:rPr>
              <a:t>Plano z </a:t>
            </a:r>
            <a:endParaRPr lang="es-AR" b="1" dirty="0"/>
          </a:p>
        </p:txBody>
      </p:sp>
      <p:grpSp>
        <p:nvGrpSpPr>
          <p:cNvPr id="5" name="Grupo 4"/>
          <p:cNvGrpSpPr/>
          <p:nvPr/>
        </p:nvGrpSpPr>
        <p:grpSpPr>
          <a:xfrm>
            <a:off x="6241817" y="1086162"/>
            <a:ext cx="5571974" cy="4104000"/>
            <a:chOff x="6282971" y="1370028"/>
            <a:chExt cx="5571974" cy="4104000"/>
          </a:xfrm>
        </p:grpSpPr>
        <p:pic>
          <p:nvPicPr>
            <p:cNvPr id="3" name="Imagen 2"/>
            <p:cNvPicPr>
              <a:picLocks noChangeAspect="1"/>
            </p:cNvPicPr>
            <p:nvPr/>
          </p:nvPicPr>
          <p:blipFill>
            <a:blip r:embed="rId4"/>
            <a:stretch>
              <a:fillRect/>
            </a:stretch>
          </p:blipFill>
          <p:spPr>
            <a:xfrm>
              <a:off x="6282971" y="1370028"/>
              <a:ext cx="4474021" cy="4104000"/>
            </a:xfrm>
            <a:prstGeom prst="rect">
              <a:avLst/>
            </a:prstGeom>
          </p:spPr>
        </p:pic>
        <p:graphicFrame>
          <p:nvGraphicFramePr>
            <p:cNvPr id="22" name="1 Objeto"/>
            <p:cNvGraphicFramePr>
              <a:graphicFrameLocks noChangeAspect="1"/>
            </p:cNvGraphicFramePr>
            <p:nvPr>
              <p:extLst>
                <p:ext uri="{D42A27DB-BD31-4B8C-83A1-F6EECF244321}">
                  <p14:modId xmlns:p14="http://schemas.microsoft.com/office/powerpoint/2010/main" val="2885629186"/>
                </p:ext>
              </p:extLst>
            </p:nvPr>
          </p:nvGraphicFramePr>
          <p:xfrm>
            <a:off x="8032553" y="2478341"/>
            <a:ext cx="1366838" cy="468313"/>
          </p:xfrm>
          <a:graphic>
            <a:graphicData uri="http://schemas.openxmlformats.org/presentationml/2006/ole">
              <mc:AlternateContent xmlns:mc="http://schemas.openxmlformats.org/markup-compatibility/2006">
                <mc:Choice xmlns:v="urn:schemas-microsoft-com:vml" Requires="v">
                  <p:oleObj spid="_x0000_s335946" name="Equation" r:id="rId5" imgW="812520" imgH="279360" progId="Equation.DSMT4">
                    <p:embed/>
                  </p:oleObj>
                </mc:Choice>
                <mc:Fallback>
                  <p:oleObj name="Equation" r:id="rId5" imgW="812520" imgH="279360" progId="Equation.DSMT4">
                    <p:embed/>
                    <p:pic>
                      <p:nvPicPr>
                        <p:cNvPr id="22" name="1 Objeto"/>
                        <p:cNvPicPr>
                          <a:picLocks noChangeAspect="1" noChangeArrowheads="1"/>
                        </p:cNvPicPr>
                        <p:nvPr/>
                      </p:nvPicPr>
                      <p:blipFill>
                        <a:blip r:embed="rId6"/>
                        <a:srcRect/>
                        <a:stretch>
                          <a:fillRect/>
                        </a:stretch>
                      </p:blipFill>
                      <p:spPr bwMode="auto">
                        <a:xfrm>
                          <a:off x="8032553" y="2478341"/>
                          <a:ext cx="1366838" cy="468313"/>
                        </a:xfrm>
                        <a:prstGeom prst="rect">
                          <a:avLst/>
                        </a:prstGeom>
                        <a:solidFill>
                          <a:schemeClr val="bg1"/>
                        </a:solidFill>
                        <a:extLst/>
                      </p:spPr>
                    </p:pic>
                  </p:oleObj>
                </mc:Fallback>
              </mc:AlternateContent>
            </a:graphicData>
          </a:graphic>
        </p:graphicFrame>
        <p:graphicFrame>
          <p:nvGraphicFramePr>
            <p:cNvPr id="23" name="1 Objeto"/>
            <p:cNvGraphicFramePr>
              <a:graphicFrameLocks noChangeAspect="1"/>
            </p:cNvGraphicFramePr>
            <p:nvPr>
              <p:extLst>
                <p:ext uri="{D42A27DB-BD31-4B8C-83A1-F6EECF244321}">
                  <p14:modId xmlns:p14="http://schemas.microsoft.com/office/powerpoint/2010/main" val="4132221043"/>
                </p:ext>
              </p:extLst>
            </p:nvPr>
          </p:nvGraphicFramePr>
          <p:xfrm>
            <a:off x="10051235" y="2047848"/>
            <a:ext cx="1450975" cy="468313"/>
          </p:xfrm>
          <a:graphic>
            <a:graphicData uri="http://schemas.openxmlformats.org/presentationml/2006/ole">
              <mc:AlternateContent xmlns:mc="http://schemas.openxmlformats.org/markup-compatibility/2006">
                <mc:Choice xmlns:v="urn:schemas-microsoft-com:vml" Requires="v">
                  <p:oleObj spid="_x0000_s335947" name="Equation" r:id="rId7" imgW="863280" imgH="279360" progId="Equation.DSMT4">
                    <p:embed/>
                  </p:oleObj>
                </mc:Choice>
                <mc:Fallback>
                  <p:oleObj name="Equation" r:id="rId7" imgW="863280" imgH="279360" progId="Equation.DSMT4">
                    <p:embed/>
                    <p:pic>
                      <p:nvPicPr>
                        <p:cNvPr id="23" name="1 Objeto"/>
                        <p:cNvPicPr>
                          <a:picLocks noChangeAspect="1" noChangeArrowheads="1"/>
                        </p:cNvPicPr>
                        <p:nvPr/>
                      </p:nvPicPr>
                      <p:blipFill>
                        <a:blip r:embed="rId8"/>
                        <a:srcRect/>
                        <a:stretch>
                          <a:fillRect/>
                        </a:stretch>
                      </p:blipFill>
                      <p:spPr bwMode="auto">
                        <a:xfrm>
                          <a:off x="10051235" y="2047848"/>
                          <a:ext cx="1450975" cy="468313"/>
                        </a:xfrm>
                        <a:prstGeom prst="rect">
                          <a:avLst/>
                        </a:prstGeom>
                        <a:solidFill>
                          <a:schemeClr val="bg1"/>
                        </a:solidFill>
                        <a:extLst/>
                      </p:spPr>
                    </p:pic>
                  </p:oleObj>
                </mc:Fallback>
              </mc:AlternateContent>
            </a:graphicData>
          </a:graphic>
        </p:graphicFrame>
        <p:graphicFrame>
          <p:nvGraphicFramePr>
            <p:cNvPr id="25" name="1 Objeto"/>
            <p:cNvGraphicFramePr>
              <a:graphicFrameLocks noChangeAspect="1"/>
            </p:cNvGraphicFramePr>
            <p:nvPr>
              <p:extLst>
                <p:ext uri="{D42A27DB-BD31-4B8C-83A1-F6EECF244321}">
                  <p14:modId xmlns:p14="http://schemas.microsoft.com/office/powerpoint/2010/main" val="3386961916"/>
                </p:ext>
              </p:extLst>
            </p:nvPr>
          </p:nvGraphicFramePr>
          <p:xfrm>
            <a:off x="10045173" y="4159973"/>
            <a:ext cx="1363663" cy="466725"/>
          </p:xfrm>
          <a:graphic>
            <a:graphicData uri="http://schemas.openxmlformats.org/presentationml/2006/ole">
              <mc:AlternateContent xmlns:mc="http://schemas.openxmlformats.org/markup-compatibility/2006">
                <mc:Choice xmlns:v="urn:schemas-microsoft-com:vml" Requires="v">
                  <p:oleObj spid="_x0000_s335948" name="Equation" r:id="rId9" imgW="812520" imgH="279360" progId="Equation.DSMT4">
                    <p:embed/>
                  </p:oleObj>
                </mc:Choice>
                <mc:Fallback>
                  <p:oleObj name="Equation" r:id="rId9" imgW="812520" imgH="279360" progId="Equation.DSMT4">
                    <p:embed/>
                    <p:pic>
                      <p:nvPicPr>
                        <p:cNvPr id="25" name="1 Objeto"/>
                        <p:cNvPicPr>
                          <a:picLocks noChangeAspect="1" noChangeArrowheads="1"/>
                        </p:cNvPicPr>
                        <p:nvPr/>
                      </p:nvPicPr>
                      <p:blipFill>
                        <a:blip r:embed="rId10"/>
                        <a:srcRect/>
                        <a:stretch>
                          <a:fillRect/>
                        </a:stretch>
                      </p:blipFill>
                      <p:spPr bwMode="auto">
                        <a:xfrm>
                          <a:off x="10045173" y="4159973"/>
                          <a:ext cx="1363663" cy="466725"/>
                        </a:xfrm>
                        <a:prstGeom prst="rect">
                          <a:avLst/>
                        </a:prstGeom>
                        <a:solidFill>
                          <a:schemeClr val="bg1"/>
                        </a:solidFill>
                        <a:extLst/>
                      </p:spPr>
                    </p:pic>
                  </p:oleObj>
                </mc:Fallback>
              </mc:AlternateContent>
            </a:graphicData>
          </a:graphic>
        </p:graphicFrame>
        <p:cxnSp>
          <p:nvCxnSpPr>
            <p:cNvPr id="18" name="Conector recto de flecha 17"/>
            <p:cNvCxnSpPr/>
            <p:nvPr/>
          </p:nvCxnSpPr>
          <p:spPr>
            <a:xfrm flipH="1">
              <a:off x="9636125" y="4393336"/>
              <a:ext cx="3778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1" name="1 Objeto"/>
            <p:cNvGraphicFramePr>
              <a:graphicFrameLocks noChangeAspect="1"/>
            </p:cNvGraphicFramePr>
            <p:nvPr>
              <p:extLst>
                <p:ext uri="{D42A27DB-BD31-4B8C-83A1-F6EECF244321}">
                  <p14:modId xmlns:p14="http://schemas.microsoft.com/office/powerpoint/2010/main" val="293587847"/>
                </p:ext>
              </p:extLst>
            </p:nvPr>
          </p:nvGraphicFramePr>
          <p:xfrm>
            <a:off x="9849932" y="2521205"/>
            <a:ext cx="2005013" cy="382587"/>
          </p:xfrm>
          <a:graphic>
            <a:graphicData uri="http://schemas.openxmlformats.org/presentationml/2006/ole">
              <mc:AlternateContent xmlns:mc="http://schemas.openxmlformats.org/markup-compatibility/2006">
                <mc:Choice xmlns:v="urn:schemas-microsoft-com:vml" Requires="v">
                  <p:oleObj spid="_x0000_s335949" name="Equation" r:id="rId11" imgW="1193760" imgH="228600" progId="Equation.DSMT4">
                    <p:embed/>
                  </p:oleObj>
                </mc:Choice>
                <mc:Fallback>
                  <p:oleObj name="Equation" r:id="rId11" imgW="1193760" imgH="228600" progId="Equation.DSMT4">
                    <p:embed/>
                    <p:pic>
                      <p:nvPicPr>
                        <p:cNvPr id="31" name="1 Objeto"/>
                        <p:cNvPicPr>
                          <a:picLocks noChangeAspect="1" noChangeArrowheads="1"/>
                        </p:cNvPicPr>
                        <p:nvPr/>
                      </p:nvPicPr>
                      <p:blipFill>
                        <a:blip r:embed="rId12"/>
                        <a:srcRect/>
                        <a:stretch>
                          <a:fillRect/>
                        </a:stretch>
                      </p:blipFill>
                      <p:spPr bwMode="auto">
                        <a:xfrm>
                          <a:off x="9849932" y="2521205"/>
                          <a:ext cx="2005013" cy="382587"/>
                        </a:xfrm>
                        <a:prstGeom prst="rect">
                          <a:avLst/>
                        </a:prstGeom>
                        <a:solidFill>
                          <a:schemeClr val="bg1"/>
                        </a:solidFill>
                        <a:extLst/>
                      </p:spPr>
                    </p:pic>
                  </p:oleObj>
                </mc:Fallback>
              </mc:AlternateContent>
            </a:graphicData>
          </a:graphic>
        </p:graphicFrame>
        <p:graphicFrame>
          <p:nvGraphicFramePr>
            <p:cNvPr id="33" name="1 Objeto"/>
            <p:cNvGraphicFramePr>
              <a:graphicFrameLocks noChangeAspect="1"/>
            </p:cNvGraphicFramePr>
            <p:nvPr>
              <p:extLst>
                <p:ext uri="{D42A27DB-BD31-4B8C-83A1-F6EECF244321}">
                  <p14:modId xmlns:p14="http://schemas.microsoft.com/office/powerpoint/2010/main" val="1348711561"/>
                </p:ext>
              </p:extLst>
            </p:nvPr>
          </p:nvGraphicFramePr>
          <p:xfrm>
            <a:off x="7485725" y="3037118"/>
            <a:ext cx="2068512" cy="382587"/>
          </p:xfrm>
          <a:graphic>
            <a:graphicData uri="http://schemas.openxmlformats.org/presentationml/2006/ole">
              <mc:AlternateContent xmlns:mc="http://schemas.openxmlformats.org/markup-compatibility/2006">
                <mc:Choice xmlns:v="urn:schemas-microsoft-com:vml" Requires="v">
                  <p:oleObj spid="_x0000_s335950" name="Equation" r:id="rId13" imgW="1231560" imgH="228600" progId="Equation.DSMT4">
                    <p:embed/>
                  </p:oleObj>
                </mc:Choice>
                <mc:Fallback>
                  <p:oleObj name="Equation" r:id="rId13" imgW="1231560" imgH="228600" progId="Equation.DSMT4">
                    <p:embed/>
                    <p:pic>
                      <p:nvPicPr>
                        <p:cNvPr id="33" name="1 Objeto"/>
                        <p:cNvPicPr>
                          <a:picLocks noChangeAspect="1" noChangeArrowheads="1"/>
                        </p:cNvPicPr>
                        <p:nvPr/>
                      </p:nvPicPr>
                      <p:blipFill>
                        <a:blip r:embed="rId14"/>
                        <a:srcRect/>
                        <a:stretch>
                          <a:fillRect/>
                        </a:stretch>
                      </p:blipFill>
                      <p:spPr bwMode="auto">
                        <a:xfrm>
                          <a:off x="7485725" y="3037118"/>
                          <a:ext cx="2068512" cy="382587"/>
                        </a:xfrm>
                        <a:prstGeom prst="rect">
                          <a:avLst/>
                        </a:prstGeom>
                        <a:solidFill>
                          <a:schemeClr val="bg1"/>
                        </a:solidFill>
                        <a:extLst/>
                      </p:spPr>
                    </p:pic>
                  </p:oleObj>
                </mc:Fallback>
              </mc:AlternateContent>
            </a:graphicData>
          </a:graphic>
        </p:graphicFrame>
        <p:graphicFrame>
          <p:nvGraphicFramePr>
            <p:cNvPr id="34" name="1 Objeto"/>
            <p:cNvGraphicFramePr>
              <a:graphicFrameLocks noChangeAspect="1"/>
            </p:cNvGraphicFramePr>
            <p:nvPr>
              <p:extLst>
                <p:ext uri="{D42A27DB-BD31-4B8C-83A1-F6EECF244321}">
                  <p14:modId xmlns:p14="http://schemas.microsoft.com/office/powerpoint/2010/main" val="3597804305"/>
                </p:ext>
              </p:extLst>
            </p:nvPr>
          </p:nvGraphicFramePr>
          <p:xfrm>
            <a:off x="10002311" y="4593161"/>
            <a:ext cx="1406525" cy="382588"/>
          </p:xfrm>
          <a:graphic>
            <a:graphicData uri="http://schemas.openxmlformats.org/presentationml/2006/ole">
              <mc:AlternateContent xmlns:mc="http://schemas.openxmlformats.org/markup-compatibility/2006">
                <mc:Choice xmlns:v="urn:schemas-microsoft-com:vml" Requires="v">
                  <p:oleObj spid="_x0000_s335951" name="Equation" r:id="rId15" imgW="838080" imgH="228600" progId="Equation.DSMT4">
                    <p:embed/>
                  </p:oleObj>
                </mc:Choice>
                <mc:Fallback>
                  <p:oleObj name="Equation" r:id="rId15" imgW="838080" imgH="228600" progId="Equation.DSMT4">
                    <p:embed/>
                    <p:pic>
                      <p:nvPicPr>
                        <p:cNvPr id="34" name="1 Objeto"/>
                        <p:cNvPicPr>
                          <a:picLocks noChangeAspect="1" noChangeArrowheads="1"/>
                        </p:cNvPicPr>
                        <p:nvPr/>
                      </p:nvPicPr>
                      <p:blipFill>
                        <a:blip r:embed="rId16"/>
                        <a:srcRect/>
                        <a:stretch>
                          <a:fillRect/>
                        </a:stretch>
                      </p:blipFill>
                      <p:spPr bwMode="auto">
                        <a:xfrm>
                          <a:off x="10002311" y="4593161"/>
                          <a:ext cx="1406525" cy="382588"/>
                        </a:xfrm>
                        <a:prstGeom prst="rect">
                          <a:avLst/>
                        </a:prstGeom>
                        <a:solidFill>
                          <a:schemeClr val="bg1"/>
                        </a:solidFill>
                        <a:extLst/>
                      </p:spPr>
                    </p:pic>
                  </p:oleObj>
                </mc:Fallback>
              </mc:AlternateContent>
            </a:graphicData>
          </a:graphic>
        </p:graphicFrame>
      </p:grpSp>
      <p:sp>
        <p:nvSpPr>
          <p:cNvPr id="26" name="Rectángulo 25"/>
          <p:cNvSpPr/>
          <p:nvPr/>
        </p:nvSpPr>
        <p:spPr>
          <a:xfrm>
            <a:off x="191344" y="116632"/>
            <a:ext cx="11809312" cy="633533"/>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Relación entre los planos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s</a:t>
            </a:r>
            <a:r>
              <a:rPr lang="es-AR" sz="2800" b="1" dirty="0" smtClean="0">
                <a:solidFill>
                  <a:schemeClr val="bg1"/>
                </a:solidFill>
                <a:latin typeface="Arial" panose="020B0604020202020204" pitchFamily="34" charset="0"/>
                <a:ea typeface="+mj-ea"/>
                <a:cs typeface="Arial" panose="020B0604020202020204" pitchFamily="34" charset="0"/>
              </a:rPr>
              <a:t>” </a:t>
            </a:r>
            <a:r>
              <a:rPr lang="es-AR" sz="2800" b="1" dirty="0">
                <a:solidFill>
                  <a:schemeClr val="bg1"/>
                </a:solidFill>
                <a:latin typeface="Arial" panose="020B0604020202020204" pitchFamily="34" charset="0"/>
                <a:ea typeface="+mj-ea"/>
                <a:cs typeface="Arial" panose="020B0604020202020204" pitchFamily="34" charset="0"/>
              </a:rPr>
              <a:t>y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z</a:t>
            </a:r>
            <a:r>
              <a:rPr lang="es-AR" sz="2800" b="1" dirty="0" smtClean="0">
                <a:solidFill>
                  <a:schemeClr val="bg1"/>
                </a:solidFill>
                <a:latin typeface="Arial" panose="020B0604020202020204" pitchFamily="34" charset="0"/>
                <a:ea typeface="+mj-ea"/>
                <a:cs typeface="Arial" panose="020B0604020202020204" pitchFamily="34" charset="0"/>
              </a:rPr>
              <a:t>”</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39" name="AutoShape 4"/>
          <p:cNvSpPr>
            <a:spLocks noChangeArrowheads="1"/>
          </p:cNvSpPr>
          <p:nvPr/>
        </p:nvSpPr>
        <p:spPr bwMode="auto">
          <a:xfrm>
            <a:off x="2495600" y="5164028"/>
            <a:ext cx="9433048" cy="1577340"/>
          </a:xfrm>
          <a:prstGeom prst="roundRect">
            <a:avLst>
              <a:gd name="adj" fmla="val 12005"/>
            </a:avLst>
          </a:prstGeom>
          <a:solidFill>
            <a:schemeClr val="accent4">
              <a:lumMod val="20000"/>
              <a:lumOff val="80000"/>
            </a:schemeClr>
          </a:solidFill>
          <a:ln w="12700">
            <a:noFill/>
            <a:round/>
            <a:headEnd/>
            <a:tailEnd/>
          </a:ln>
          <a:extLst/>
        </p:spPr>
        <p:txBody>
          <a:bodyPr wrap="square" anchor="ctr">
            <a:spAutoFit/>
          </a:bodyPr>
          <a:lstStyle/>
          <a:p>
            <a:pPr marL="285750" indent="-285750" algn="just">
              <a:buFont typeface="Wingdings" panose="05000000000000000000" pitchFamily="2" charset="2"/>
              <a:buChar char="v"/>
            </a:pPr>
            <a:r>
              <a:rPr lang="es-AR" dirty="0" smtClean="0">
                <a:solidFill>
                  <a:srgbClr val="C00000"/>
                </a:solidFill>
              </a:rPr>
              <a:t>Todo el semiplano izquierdo abierto del plano-s se mapea en puntos dentro del círculo unitario en el plano-z. </a:t>
            </a:r>
          </a:p>
          <a:p>
            <a:pPr marL="285750" indent="-285750" algn="just">
              <a:buFont typeface="Wingdings" panose="05000000000000000000" pitchFamily="2" charset="2"/>
              <a:buChar char="v"/>
            </a:pPr>
            <a:r>
              <a:rPr lang="es-AR" dirty="0" smtClean="0">
                <a:solidFill>
                  <a:srgbClr val="C00000"/>
                </a:solidFill>
              </a:rPr>
              <a:t>Todo </a:t>
            </a:r>
            <a:r>
              <a:rPr lang="es-AR" dirty="0">
                <a:solidFill>
                  <a:srgbClr val="C00000"/>
                </a:solidFill>
              </a:rPr>
              <a:t>el semiplano </a:t>
            </a:r>
            <a:r>
              <a:rPr lang="es-AR" dirty="0" smtClean="0">
                <a:solidFill>
                  <a:srgbClr val="C00000"/>
                </a:solidFill>
              </a:rPr>
              <a:t>derecho abierto del plano-s </a:t>
            </a:r>
            <a:r>
              <a:rPr lang="es-AR" dirty="0">
                <a:solidFill>
                  <a:srgbClr val="C00000"/>
                </a:solidFill>
              </a:rPr>
              <a:t>se mapea en puntos fuera </a:t>
            </a:r>
            <a:r>
              <a:rPr lang="es-AR" dirty="0" smtClean="0">
                <a:solidFill>
                  <a:srgbClr val="C00000"/>
                </a:solidFill>
              </a:rPr>
              <a:t>del círculo </a:t>
            </a:r>
            <a:r>
              <a:rPr lang="es-AR" dirty="0">
                <a:solidFill>
                  <a:srgbClr val="C00000"/>
                </a:solidFill>
              </a:rPr>
              <a:t>unitario </a:t>
            </a:r>
            <a:r>
              <a:rPr lang="es-AR" dirty="0" smtClean="0">
                <a:solidFill>
                  <a:srgbClr val="C00000"/>
                </a:solidFill>
              </a:rPr>
              <a:t>en el plano-z.</a:t>
            </a:r>
          </a:p>
          <a:p>
            <a:pPr marL="285750" indent="-285750" algn="just">
              <a:buFont typeface="Wingdings" panose="05000000000000000000" pitchFamily="2" charset="2"/>
              <a:buChar char="v"/>
            </a:pPr>
            <a:r>
              <a:rPr lang="es-AR" dirty="0" smtClean="0">
                <a:solidFill>
                  <a:srgbClr val="C00000"/>
                </a:solidFill>
              </a:rPr>
              <a:t>El eje </a:t>
            </a:r>
            <a:r>
              <a:rPr lang="es-AR" i="1" dirty="0" smtClean="0">
                <a:solidFill>
                  <a:srgbClr val="C00000"/>
                </a:solidFill>
                <a:latin typeface="Times New Roman" panose="02020603050405020304" pitchFamily="18" charset="0"/>
                <a:cs typeface="Times New Roman" panose="02020603050405020304" pitchFamily="18" charset="0"/>
              </a:rPr>
              <a:t>j</a:t>
            </a:r>
            <a:r>
              <a:rPr lang="es-AR" dirty="0" smtClean="0">
                <a:solidFill>
                  <a:srgbClr val="C00000"/>
                </a:solidFill>
                <a:sym typeface="Symbol" panose="05050102010706020507" pitchFamily="18" charset="2"/>
              </a:rPr>
              <a:t> del plano-s se corresponde con el perímetro del círculo unitario en </a:t>
            </a:r>
            <a:r>
              <a:rPr lang="es-AR" dirty="0" smtClean="0">
                <a:solidFill>
                  <a:srgbClr val="C00000"/>
                </a:solidFill>
              </a:rPr>
              <a:t>el </a:t>
            </a:r>
            <a:r>
              <a:rPr lang="es-AR" dirty="0">
                <a:solidFill>
                  <a:srgbClr val="C00000"/>
                </a:solidFill>
              </a:rPr>
              <a:t>plano-z</a:t>
            </a:r>
            <a:r>
              <a:rPr lang="es-AR" dirty="0" smtClean="0">
                <a:solidFill>
                  <a:srgbClr val="C00000"/>
                </a:solidFill>
                <a:sym typeface="Symbol" panose="05050102010706020507" pitchFamily="18" charset="2"/>
              </a:rPr>
              <a:t>.</a:t>
            </a:r>
            <a:r>
              <a:rPr lang="es-AR" dirty="0" smtClean="0">
                <a:solidFill>
                  <a:srgbClr val="C00000"/>
                </a:solidFill>
              </a:rPr>
              <a:t>  </a:t>
            </a:r>
            <a:endParaRPr lang="es-AR" i="1" dirty="0">
              <a:solidFill>
                <a:srgbClr val="C00000"/>
              </a:solidFill>
            </a:endParaRPr>
          </a:p>
        </p:txBody>
      </p:sp>
    </p:spTree>
    <p:extLst>
      <p:ext uri="{BB962C8B-B14F-4D97-AF65-F5344CB8AC3E}">
        <p14:creationId xmlns:p14="http://schemas.microsoft.com/office/powerpoint/2010/main" val="273657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36</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ángulo 6"/>
          <p:cNvSpPr/>
          <p:nvPr/>
        </p:nvSpPr>
        <p:spPr>
          <a:xfrm>
            <a:off x="243310" y="944641"/>
            <a:ext cx="7441355" cy="461665"/>
          </a:xfrm>
          <a:prstGeom prst="rect">
            <a:avLst/>
          </a:prstGeom>
          <a:solidFill>
            <a:schemeClr val="accent4">
              <a:lumMod val="40000"/>
              <a:lumOff val="60000"/>
            </a:schemeClr>
          </a:solidFill>
          <a:ln>
            <a:noFill/>
          </a:ln>
        </p:spPr>
        <p:txBody>
          <a:bodyPr wrap="square">
            <a:spAutoFit/>
          </a:bodyPr>
          <a:lstStyle/>
          <a:p>
            <a:pPr algn="just"/>
            <a:r>
              <a:rPr lang="es-AR" sz="2000" b="1" dirty="0" smtClean="0">
                <a:solidFill>
                  <a:schemeClr val="tx1">
                    <a:lumMod val="65000"/>
                    <a:lumOff val="35000"/>
                  </a:schemeClr>
                </a:solidFill>
                <a:sym typeface="Symbol" panose="05050102010706020507" pitchFamily="18" charset="2"/>
              </a:rPr>
              <a:t>Lugar geométrico de amortiguamiento constante: </a:t>
            </a:r>
            <a:r>
              <a:rPr lang="es-AR" sz="2400" b="1" dirty="0" smtClean="0">
                <a:solidFill>
                  <a:schemeClr val="tx1">
                    <a:lumMod val="65000"/>
                    <a:lumOff val="35000"/>
                  </a:schemeClr>
                </a:solidFill>
                <a:sym typeface="Symbol" panose="05050102010706020507" pitchFamily="18" charset="2"/>
              </a:rPr>
              <a:t></a:t>
            </a:r>
            <a:r>
              <a:rPr lang="es-AR" sz="2000" b="1" dirty="0" smtClean="0">
                <a:solidFill>
                  <a:schemeClr val="tx1">
                    <a:lumMod val="65000"/>
                    <a:lumOff val="35000"/>
                  </a:schemeClr>
                </a:solidFill>
                <a:sym typeface="Symbol" panose="05050102010706020507" pitchFamily="18" charset="2"/>
              </a:rPr>
              <a:t> = </a:t>
            </a:r>
            <a:r>
              <a:rPr lang="es-AR" sz="2000" b="1" dirty="0" err="1" smtClean="0">
                <a:solidFill>
                  <a:schemeClr val="tx1">
                    <a:lumMod val="65000"/>
                    <a:lumOff val="35000"/>
                  </a:schemeClr>
                </a:solidFill>
                <a:sym typeface="Symbol" panose="05050102010706020507" pitchFamily="18" charset="2"/>
              </a:rPr>
              <a:t>ctte</a:t>
            </a:r>
            <a:r>
              <a:rPr lang="es-AR" sz="2000" b="1" dirty="0" smtClean="0">
                <a:solidFill>
                  <a:schemeClr val="tx1">
                    <a:lumMod val="65000"/>
                    <a:lumOff val="35000"/>
                  </a:schemeClr>
                </a:solidFill>
                <a:sym typeface="Symbol" panose="05050102010706020507" pitchFamily="18" charset="2"/>
              </a:rPr>
              <a:t>. </a:t>
            </a:r>
            <a:endParaRPr lang="es-AR" sz="2000" b="1" dirty="0">
              <a:solidFill>
                <a:schemeClr val="tx1">
                  <a:lumMod val="65000"/>
                  <a:lumOff val="35000"/>
                </a:schemeClr>
              </a:solidFill>
            </a:endParaRPr>
          </a:p>
        </p:txBody>
      </p:sp>
      <p:sp>
        <p:nvSpPr>
          <p:cNvPr id="64" name="AutoShape 19"/>
          <p:cNvSpPr>
            <a:spLocks noChangeArrowheads="1"/>
          </p:cNvSpPr>
          <p:nvPr/>
        </p:nvSpPr>
        <p:spPr bwMode="auto">
          <a:xfrm>
            <a:off x="5387162" y="3548883"/>
            <a:ext cx="760536" cy="47143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pSp>
        <p:nvGrpSpPr>
          <p:cNvPr id="10" name="Grupo 9"/>
          <p:cNvGrpSpPr/>
          <p:nvPr/>
        </p:nvGrpSpPr>
        <p:grpSpPr>
          <a:xfrm>
            <a:off x="1036638" y="1597025"/>
            <a:ext cx="3717925" cy="4397375"/>
            <a:chOff x="1036638" y="1768475"/>
            <a:chExt cx="3717925" cy="4397375"/>
          </a:xfrm>
        </p:grpSpPr>
        <p:sp>
          <p:nvSpPr>
            <p:cNvPr id="32" name="Line 24"/>
            <p:cNvSpPr>
              <a:spLocks noChangeShapeType="1"/>
            </p:cNvSpPr>
            <p:nvPr/>
          </p:nvSpPr>
          <p:spPr bwMode="auto">
            <a:xfrm>
              <a:off x="1036638" y="3965576"/>
              <a:ext cx="3717925"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3" name="Line 25"/>
            <p:cNvSpPr>
              <a:spLocks noChangeShapeType="1"/>
            </p:cNvSpPr>
            <p:nvPr/>
          </p:nvSpPr>
          <p:spPr bwMode="auto">
            <a:xfrm>
              <a:off x="2741613" y="1941513"/>
              <a:ext cx="0" cy="4130675"/>
            </a:xfrm>
            <a:prstGeom prst="line">
              <a:avLst/>
            </a:prstGeom>
            <a:noFill/>
            <a:ln w="9525">
              <a:solidFill>
                <a:schemeClr val="tx1"/>
              </a:solidFill>
              <a:round/>
              <a:headEnd type="triangle" w="med"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5" name="Line 28"/>
            <p:cNvSpPr>
              <a:spLocks noChangeShapeType="1"/>
            </p:cNvSpPr>
            <p:nvPr/>
          </p:nvSpPr>
          <p:spPr bwMode="auto">
            <a:xfrm>
              <a:off x="2381251" y="2116138"/>
              <a:ext cx="0" cy="3730625"/>
            </a:xfrm>
            <a:prstGeom prst="line">
              <a:avLst/>
            </a:prstGeom>
            <a:noFill/>
            <a:ln w="28575">
              <a:solidFill>
                <a:srgbClr val="7030A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6" name="Line 29"/>
            <p:cNvSpPr>
              <a:spLocks noChangeShapeType="1"/>
            </p:cNvSpPr>
            <p:nvPr/>
          </p:nvSpPr>
          <p:spPr bwMode="auto">
            <a:xfrm>
              <a:off x="1949451" y="2116138"/>
              <a:ext cx="0" cy="3730625"/>
            </a:xfrm>
            <a:prstGeom prst="line">
              <a:avLst/>
            </a:prstGeom>
            <a:noFill/>
            <a:ln w="28575">
              <a:solidFill>
                <a:srgbClr val="7030A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7" name="Line 30"/>
            <p:cNvSpPr>
              <a:spLocks noChangeShapeType="1"/>
            </p:cNvSpPr>
            <p:nvPr/>
          </p:nvSpPr>
          <p:spPr bwMode="auto">
            <a:xfrm>
              <a:off x="1497013" y="2116138"/>
              <a:ext cx="0" cy="3730625"/>
            </a:xfrm>
            <a:prstGeom prst="line">
              <a:avLst/>
            </a:prstGeom>
            <a:noFill/>
            <a:ln w="28575">
              <a:solidFill>
                <a:srgbClr val="7030A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8" name="Line 31"/>
            <p:cNvSpPr>
              <a:spLocks noChangeShapeType="1"/>
            </p:cNvSpPr>
            <p:nvPr/>
          </p:nvSpPr>
          <p:spPr bwMode="auto">
            <a:xfrm>
              <a:off x="3162301" y="2116138"/>
              <a:ext cx="0" cy="3730625"/>
            </a:xfrm>
            <a:prstGeom prst="line">
              <a:avLst/>
            </a:prstGeom>
            <a:noFill/>
            <a:ln w="1905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9" name="Line 32"/>
            <p:cNvSpPr>
              <a:spLocks noChangeShapeType="1"/>
            </p:cNvSpPr>
            <p:nvPr/>
          </p:nvSpPr>
          <p:spPr bwMode="auto">
            <a:xfrm>
              <a:off x="3563938" y="2116138"/>
              <a:ext cx="0" cy="3730625"/>
            </a:xfrm>
            <a:prstGeom prst="line">
              <a:avLst/>
            </a:prstGeom>
            <a:noFill/>
            <a:ln w="1905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0" name="Line 33"/>
            <p:cNvSpPr>
              <a:spLocks noChangeShapeType="1"/>
            </p:cNvSpPr>
            <p:nvPr/>
          </p:nvSpPr>
          <p:spPr bwMode="auto">
            <a:xfrm>
              <a:off x="3963988" y="2116138"/>
              <a:ext cx="0" cy="3730625"/>
            </a:xfrm>
            <a:prstGeom prst="line">
              <a:avLst/>
            </a:prstGeom>
            <a:noFill/>
            <a:ln w="1905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66" name="1 Objeto"/>
            <p:cNvGraphicFramePr>
              <a:graphicFrameLocks noChangeAspect="1"/>
            </p:cNvGraphicFramePr>
            <p:nvPr>
              <p:extLst/>
            </p:nvPr>
          </p:nvGraphicFramePr>
          <p:xfrm>
            <a:off x="2117725" y="5830888"/>
            <a:ext cx="406400" cy="319087"/>
          </p:xfrm>
          <a:graphic>
            <a:graphicData uri="http://schemas.openxmlformats.org/presentationml/2006/ole">
              <mc:AlternateContent xmlns:mc="http://schemas.openxmlformats.org/markup-compatibility/2006">
                <mc:Choice xmlns:v="urn:schemas-microsoft-com:vml" Requires="v">
                  <p:oleObj spid="_x0000_s337066" name="Equation" r:id="rId3" imgW="241200" imgH="190440" progId="Equation.DSMT4">
                    <p:embed/>
                  </p:oleObj>
                </mc:Choice>
                <mc:Fallback>
                  <p:oleObj name="Equation" r:id="rId3" imgW="241200" imgH="190440" progId="Equation.DSMT4">
                    <p:embed/>
                    <p:pic>
                      <p:nvPicPr>
                        <p:cNvPr id="66" name="1 Objeto"/>
                        <p:cNvPicPr>
                          <a:picLocks noChangeAspect="1" noChangeArrowheads="1"/>
                        </p:cNvPicPr>
                        <p:nvPr/>
                      </p:nvPicPr>
                      <p:blipFill>
                        <a:blip r:embed="rId4"/>
                        <a:srcRect/>
                        <a:stretch>
                          <a:fillRect/>
                        </a:stretch>
                      </p:blipFill>
                      <p:spPr bwMode="auto">
                        <a:xfrm>
                          <a:off x="2117725" y="5830888"/>
                          <a:ext cx="406400"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1 Objeto"/>
            <p:cNvGraphicFramePr>
              <a:graphicFrameLocks noChangeAspect="1"/>
            </p:cNvGraphicFramePr>
            <p:nvPr>
              <p:extLst/>
            </p:nvPr>
          </p:nvGraphicFramePr>
          <p:xfrm>
            <a:off x="1690688" y="5830888"/>
            <a:ext cx="427037" cy="319087"/>
          </p:xfrm>
          <a:graphic>
            <a:graphicData uri="http://schemas.openxmlformats.org/presentationml/2006/ole">
              <mc:AlternateContent xmlns:mc="http://schemas.openxmlformats.org/markup-compatibility/2006">
                <mc:Choice xmlns:v="urn:schemas-microsoft-com:vml" Requires="v">
                  <p:oleObj spid="_x0000_s337067" name="Equation" r:id="rId5" imgW="253800" imgH="190440" progId="Equation.DSMT4">
                    <p:embed/>
                  </p:oleObj>
                </mc:Choice>
                <mc:Fallback>
                  <p:oleObj name="Equation" r:id="rId5" imgW="253800" imgH="190440" progId="Equation.DSMT4">
                    <p:embed/>
                    <p:pic>
                      <p:nvPicPr>
                        <p:cNvPr id="68" name="1 Objeto"/>
                        <p:cNvPicPr>
                          <a:picLocks noChangeAspect="1" noChangeArrowheads="1"/>
                        </p:cNvPicPr>
                        <p:nvPr/>
                      </p:nvPicPr>
                      <p:blipFill>
                        <a:blip r:embed="rId6"/>
                        <a:srcRect/>
                        <a:stretch>
                          <a:fillRect/>
                        </a:stretch>
                      </p:blipFill>
                      <p:spPr bwMode="auto">
                        <a:xfrm>
                          <a:off x="1690688" y="5830888"/>
                          <a:ext cx="427037"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 name="1 Objeto"/>
            <p:cNvGraphicFramePr>
              <a:graphicFrameLocks noChangeAspect="1"/>
            </p:cNvGraphicFramePr>
            <p:nvPr>
              <p:extLst/>
            </p:nvPr>
          </p:nvGraphicFramePr>
          <p:xfrm>
            <a:off x="2919799" y="5846763"/>
            <a:ext cx="406400" cy="319087"/>
          </p:xfrm>
          <a:graphic>
            <a:graphicData uri="http://schemas.openxmlformats.org/presentationml/2006/ole">
              <mc:AlternateContent xmlns:mc="http://schemas.openxmlformats.org/markup-compatibility/2006">
                <mc:Choice xmlns:v="urn:schemas-microsoft-com:vml" Requires="v">
                  <p:oleObj spid="_x0000_s337068" name="Equation" r:id="rId7" imgW="241200" imgH="190440" progId="Equation.DSMT4">
                    <p:embed/>
                  </p:oleObj>
                </mc:Choice>
                <mc:Fallback>
                  <p:oleObj name="Equation" r:id="rId7" imgW="241200" imgH="190440" progId="Equation.DSMT4">
                    <p:embed/>
                    <p:pic>
                      <p:nvPicPr>
                        <p:cNvPr id="70" name="1 Objeto"/>
                        <p:cNvPicPr>
                          <a:picLocks noChangeAspect="1" noChangeArrowheads="1"/>
                        </p:cNvPicPr>
                        <p:nvPr/>
                      </p:nvPicPr>
                      <p:blipFill>
                        <a:blip r:embed="rId8"/>
                        <a:srcRect/>
                        <a:stretch>
                          <a:fillRect/>
                        </a:stretch>
                      </p:blipFill>
                      <p:spPr bwMode="auto">
                        <a:xfrm>
                          <a:off x="2919799" y="5846763"/>
                          <a:ext cx="406400"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1 Objeto"/>
            <p:cNvGraphicFramePr>
              <a:graphicFrameLocks noChangeAspect="1"/>
            </p:cNvGraphicFramePr>
            <p:nvPr>
              <p:extLst/>
            </p:nvPr>
          </p:nvGraphicFramePr>
          <p:xfrm>
            <a:off x="3325813" y="5846763"/>
            <a:ext cx="428625" cy="319087"/>
          </p:xfrm>
          <a:graphic>
            <a:graphicData uri="http://schemas.openxmlformats.org/presentationml/2006/ole">
              <mc:AlternateContent xmlns:mc="http://schemas.openxmlformats.org/markup-compatibility/2006">
                <mc:Choice xmlns:v="urn:schemas-microsoft-com:vml" Requires="v">
                  <p:oleObj spid="_x0000_s337069" name="Equation" r:id="rId9" imgW="253800" imgH="190440" progId="Equation.DSMT4">
                    <p:embed/>
                  </p:oleObj>
                </mc:Choice>
                <mc:Fallback>
                  <p:oleObj name="Equation" r:id="rId9" imgW="253800" imgH="190440" progId="Equation.DSMT4">
                    <p:embed/>
                    <p:pic>
                      <p:nvPicPr>
                        <p:cNvPr id="71" name="1 Objeto"/>
                        <p:cNvPicPr>
                          <a:picLocks noChangeAspect="1" noChangeArrowheads="1"/>
                        </p:cNvPicPr>
                        <p:nvPr/>
                      </p:nvPicPr>
                      <p:blipFill>
                        <a:blip r:embed="rId10"/>
                        <a:srcRect/>
                        <a:stretch>
                          <a:fillRect/>
                        </a:stretch>
                      </p:blipFill>
                      <p:spPr bwMode="auto">
                        <a:xfrm>
                          <a:off x="3325813" y="5846763"/>
                          <a:ext cx="428625"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1 Objeto"/>
            <p:cNvGraphicFramePr>
              <a:graphicFrameLocks noChangeAspect="1"/>
            </p:cNvGraphicFramePr>
            <p:nvPr>
              <p:extLst/>
            </p:nvPr>
          </p:nvGraphicFramePr>
          <p:xfrm>
            <a:off x="2784475" y="1768475"/>
            <a:ext cx="320675" cy="298450"/>
          </p:xfrm>
          <a:graphic>
            <a:graphicData uri="http://schemas.openxmlformats.org/presentationml/2006/ole">
              <mc:AlternateContent xmlns:mc="http://schemas.openxmlformats.org/markup-compatibility/2006">
                <mc:Choice xmlns:v="urn:schemas-microsoft-com:vml" Requires="v">
                  <p:oleObj spid="_x0000_s337070" name="Equation" r:id="rId11" imgW="190440" imgH="177480" progId="Equation.DSMT4">
                    <p:embed/>
                  </p:oleObj>
                </mc:Choice>
                <mc:Fallback>
                  <p:oleObj name="Equation" r:id="rId11" imgW="190440" imgH="177480" progId="Equation.DSMT4">
                    <p:embed/>
                    <p:pic>
                      <p:nvPicPr>
                        <p:cNvPr id="72" name="1 Objeto"/>
                        <p:cNvPicPr>
                          <a:picLocks noChangeAspect="1" noChangeArrowheads="1"/>
                        </p:cNvPicPr>
                        <p:nvPr/>
                      </p:nvPicPr>
                      <p:blipFill>
                        <a:blip r:embed="rId12"/>
                        <a:srcRect/>
                        <a:stretch>
                          <a:fillRect/>
                        </a:stretch>
                      </p:blipFill>
                      <p:spPr bwMode="auto">
                        <a:xfrm>
                          <a:off x="2784475" y="1768475"/>
                          <a:ext cx="3206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1 Objeto"/>
            <p:cNvGraphicFramePr>
              <a:graphicFrameLocks noChangeAspect="1"/>
            </p:cNvGraphicFramePr>
            <p:nvPr>
              <p:extLst/>
            </p:nvPr>
          </p:nvGraphicFramePr>
          <p:xfrm>
            <a:off x="4471988" y="4017963"/>
            <a:ext cx="214312" cy="212725"/>
          </p:xfrm>
          <a:graphic>
            <a:graphicData uri="http://schemas.openxmlformats.org/presentationml/2006/ole">
              <mc:AlternateContent xmlns:mc="http://schemas.openxmlformats.org/markup-compatibility/2006">
                <mc:Choice xmlns:v="urn:schemas-microsoft-com:vml" Requires="v">
                  <p:oleObj spid="_x0000_s337071" name="Equation" r:id="rId13" imgW="126720" imgH="126720" progId="Equation.DSMT4">
                    <p:embed/>
                  </p:oleObj>
                </mc:Choice>
                <mc:Fallback>
                  <p:oleObj name="Equation" r:id="rId13" imgW="126720" imgH="126720" progId="Equation.DSMT4">
                    <p:embed/>
                    <p:pic>
                      <p:nvPicPr>
                        <p:cNvPr id="73" name="1 Objeto"/>
                        <p:cNvPicPr>
                          <a:picLocks noChangeAspect="1" noChangeArrowheads="1"/>
                        </p:cNvPicPr>
                        <p:nvPr/>
                      </p:nvPicPr>
                      <p:blipFill>
                        <a:blip r:embed="rId14"/>
                        <a:srcRect/>
                        <a:stretch>
                          <a:fillRect/>
                        </a:stretch>
                      </p:blipFill>
                      <p:spPr bwMode="auto">
                        <a:xfrm>
                          <a:off x="4471988" y="4017963"/>
                          <a:ext cx="214312"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AutoShape 4"/>
          <p:cNvSpPr>
            <a:spLocks noChangeArrowheads="1"/>
          </p:cNvSpPr>
          <p:nvPr/>
        </p:nvSpPr>
        <p:spPr bwMode="auto">
          <a:xfrm>
            <a:off x="3909691" y="5914232"/>
            <a:ext cx="5520440" cy="755809"/>
          </a:xfrm>
          <a:prstGeom prst="roundRect">
            <a:avLst>
              <a:gd name="adj" fmla="val 12005"/>
            </a:avLst>
          </a:prstGeom>
          <a:solidFill>
            <a:schemeClr val="accent4"/>
          </a:solidFill>
          <a:ln w="12700">
            <a:noFill/>
            <a:round/>
            <a:headEnd/>
            <a:tailEnd/>
          </a:ln>
          <a:extLst/>
        </p:spPr>
        <p:txBody>
          <a:bodyPr wrap="square" anchor="ctr">
            <a:spAutoFit/>
          </a:bodyPr>
          <a:lstStyle/>
          <a:p>
            <a:pPr algn="ctr"/>
            <a:r>
              <a:rPr lang="es-AR" sz="2000" dirty="0" smtClean="0">
                <a:solidFill>
                  <a:schemeClr val="accent5">
                    <a:lumMod val="50000"/>
                  </a:schemeClr>
                </a:solidFill>
              </a:rPr>
              <a:t>Para </a:t>
            </a:r>
            <a:r>
              <a:rPr lang="es-AR" sz="2000" dirty="0" smtClean="0">
                <a:solidFill>
                  <a:schemeClr val="accent5">
                    <a:lumMod val="50000"/>
                  </a:schemeClr>
                </a:solidFill>
                <a:sym typeface="Symbol" panose="05050102010706020507" pitchFamily="18" charset="2"/>
              </a:rPr>
              <a:t></a:t>
            </a:r>
            <a:r>
              <a:rPr lang="es-AR" sz="2000"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 </a:t>
            </a:r>
            <a:r>
              <a:rPr lang="es-AR" sz="2000" dirty="0">
                <a:solidFill>
                  <a:schemeClr val="accent5">
                    <a:lumMod val="50000"/>
                  </a:schemeClr>
                </a:solidFill>
                <a:sym typeface="Symbol" panose="05050102010706020507" pitchFamily="18" charset="2"/>
              </a:rPr>
              <a:t>= </a:t>
            </a:r>
            <a:r>
              <a:rPr lang="es-AR" sz="2000" dirty="0" err="1" smtClean="0">
                <a:solidFill>
                  <a:schemeClr val="accent5">
                    <a:lumMod val="50000"/>
                  </a:schemeClr>
                </a:solidFill>
                <a:sym typeface="Symbol" panose="05050102010706020507" pitchFamily="18" charset="2"/>
              </a:rPr>
              <a:t>ctte</a:t>
            </a:r>
            <a:r>
              <a:rPr lang="es-AR" sz="2000" dirty="0">
                <a:solidFill>
                  <a:schemeClr val="accent5">
                    <a:lumMod val="50000"/>
                  </a:schemeClr>
                </a:solidFill>
                <a:sym typeface="Symbol" panose="05050102010706020507" pitchFamily="18" charset="2"/>
              </a:rPr>
              <a:t>. </a:t>
            </a:r>
            <a:r>
              <a:rPr lang="es-AR" sz="2000" dirty="0" smtClean="0">
                <a:solidFill>
                  <a:schemeClr val="accent5">
                    <a:lumMod val="50000"/>
                  </a:schemeClr>
                </a:solidFill>
              </a:rPr>
              <a:t>el mapeo en el plano z resulta en círculos concéntricos de radio </a:t>
            </a:r>
            <a:r>
              <a:rPr lang="es-AR" sz="2000" i="1" dirty="0" err="1">
                <a:solidFill>
                  <a:schemeClr val="accent5">
                    <a:lumMod val="50000"/>
                  </a:schemeClr>
                </a:solidFill>
                <a:latin typeface="Times New Roman" panose="02020603050405020304" pitchFamily="18" charset="0"/>
                <a:cs typeface="Times New Roman" panose="02020603050405020304" pitchFamily="18" charset="0"/>
              </a:rPr>
              <a:t>e</a:t>
            </a:r>
            <a:r>
              <a:rPr lang="es-AR" sz="2000" baseline="30000" dirty="0" err="1">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s-AR" sz="2000" i="1" baseline="30000" dirty="0" err="1"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T</a:t>
            </a:r>
            <a:r>
              <a:rPr lang="es-AR" sz="2000" dirty="0" smtClean="0">
                <a:solidFill>
                  <a:schemeClr val="accent5">
                    <a:lumMod val="50000"/>
                  </a:schemeClr>
                </a:solidFill>
                <a:sym typeface="Symbol" panose="05050102010706020507" pitchFamily="18" charset="2"/>
              </a:rPr>
              <a:t>.  </a:t>
            </a:r>
            <a:endParaRPr lang="es-AR" sz="2000" dirty="0" smtClean="0">
              <a:solidFill>
                <a:schemeClr val="accent5">
                  <a:lumMod val="50000"/>
                </a:schemeClr>
              </a:solidFill>
            </a:endParaRPr>
          </a:p>
        </p:txBody>
      </p:sp>
      <p:sp>
        <p:nvSpPr>
          <p:cNvPr id="47" name="Rectángulo 46"/>
          <p:cNvSpPr/>
          <p:nvPr/>
        </p:nvSpPr>
        <p:spPr>
          <a:xfrm>
            <a:off x="3376598" y="1845111"/>
            <a:ext cx="1095172" cy="369332"/>
          </a:xfrm>
          <a:prstGeom prst="rect">
            <a:avLst/>
          </a:prstGeom>
          <a:solidFill>
            <a:schemeClr val="accent6">
              <a:lumMod val="60000"/>
              <a:lumOff val="40000"/>
            </a:schemeClr>
          </a:solidFill>
        </p:spPr>
        <p:txBody>
          <a:bodyPr wrap="none">
            <a:spAutoFit/>
          </a:bodyPr>
          <a:lstStyle/>
          <a:p>
            <a:pPr algn="ctr"/>
            <a:r>
              <a:rPr lang="es-AR" b="1" dirty="0">
                <a:solidFill>
                  <a:srgbClr val="C00000"/>
                </a:solidFill>
              </a:rPr>
              <a:t>Plano </a:t>
            </a:r>
            <a:r>
              <a:rPr lang="es-AR" b="1" dirty="0" smtClean="0">
                <a:solidFill>
                  <a:srgbClr val="C00000"/>
                </a:solidFill>
              </a:rPr>
              <a:t>s </a:t>
            </a:r>
            <a:endParaRPr lang="es-AR" b="1" dirty="0">
              <a:solidFill>
                <a:srgbClr val="C00000"/>
              </a:solidFill>
            </a:endParaRPr>
          </a:p>
        </p:txBody>
      </p:sp>
      <p:grpSp>
        <p:nvGrpSpPr>
          <p:cNvPr id="2" name="Grupo 1"/>
          <p:cNvGrpSpPr/>
          <p:nvPr/>
        </p:nvGrpSpPr>
        <p:grpSpPr>
          <a:xfrm>
            <a:off x="6447005" y="1655366"/>
            <a:ext cx="4771858" cy="4193778"/>
            <a:chOff x="6447005" y="1655366"/>
            <a:chExt cx="4771858" cy="4193778"/>
          </a:xfrm>
        </p:grpSpPr>
        <p:sp>
          <p:nvSpPr>
            <p:cNvPr id="84" name="Oval 9"/>
            <p:cNvSpPr>
              <a:spLocks noChangeArrowheads="1"/>
            </p:cNvSpPr>
            <p:nvPr/>
          </p:nvSpPr>
          <p:spPr bwMode="auto">
            <a:xfrm>
              <a:off x="6800935" y="2040732"/>
              <a:ext cx="3528000" cy="3528000"/>
            </a:xfrm>
            <a:prstGeom prst="ellipse">
              <a:avLst/>
            </a:prstGeom>
            <a:noFill/>
            <a:ln w="19050">
              <a:solidFill>
                <a:srgbClr val="0000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85" name="Oval 10"/>
            <p:cNvSpPr>
              <a:spLocks noChangeArrowheads="1"/>
            </p:cNvSpPr>
            <p:nvPr/>
          </p:nvSpPr>
          <p:spPr bwMode="auto">
            <a:xfrm>
              <a:off x="7366085" y="2582069"/>
              <a:ext cx="2414588" cy="241458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86" name="Oval 11"/>
            <p:cNvSpPr>
              <a:spLocks noChangeArrowheads="1"/>
            </p:cNvSpPr>
            <p:nvPr/>
          </p:nvSpPr>
          <p:spPr bwMode="auto">
            <a:xfrm>
              <a:off x="7759786" y="2985712"/>
              <a:ext cx="1620265" cy="1620000"/>
            </a:xfrm>
            <a:prstGeom prst="ellipse">
              <a:avLst/>
            </a:prstGeom>
            <a:noFill/>
            <a:ln w="19050">
              <a:solidFill>
                <a:srgbClr val="7030A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87" name="Line 12"/>
            <p:cNvSpPr>
              <a:spLocks noChangeShapeType="1"/>
            </p:cNvSpPr>
            <p:nvPr/>
          </p:nvSpPr>
          <p:spPr bwMode="auto">
            <a:xfrm>
              <a:off x="6465972" y="3788569"/>
              <a:ext cx="4383003"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8" name="Line 13"/>
            <p:cNvSpPr>
              <a:spLocks noChangeShapeType="1"/>
            </p:cNvSpPr>
            <p:nvPr/>
          </p:nvSpPr>
          <p:spPr bwMode="auto">
            <a:xfrm>
              <a:off x="8572585" y="1655366"/>
              <a:ext cx="0" cy="4193778"/>
            </a:xfrm>
            <a:prstGeom prst="line">
              <a:avLst/>
            </a:prstGeom>
            <a:noFill/>
            <a:ln w="9525">
              <a:solidFill>
                <a:schemeClr val="tx1"/>
              </a:solidFill>
              <a:round/>
              <a:headEnd type="triangle" w="med" len="lg"/>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76" name="Line 15"/>
            <p:cNvSpPr>
              <a:spLocks noChangeShapeType="1"/>
            </p:cNvSpPr>
            <p:nvPr/>
          </p:nvSpPr>
          <p:spPr bwMode="auto">
            <a:xfrm flipV="1">
              <a:off x="8572585" y="3150698"/>
              <a:ext cx="476250" cy="63787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78" name="Line 17"/>
            <p:cNvSpPr>
              <a:spLocks noChangeShapeType="1"/>
            </p:cNvSpPr>
            <p:nvPr/>
          </p:nvSpPr>
          <p:spPr bwMode="auto">
            <a:xfrm flipH="1">
              <a:off x="7070809" y="3794125"/>
              <a:ext cx="1500631" cy="850107"/>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81" name="Object 20"/>
            <p:cNvGraphicFramePr>
              <a:graphicFrameLocks noChangeAspect="1"/>
            </p:cNvGraphicFramePr>
            <p:nvPr>
              <p:extLst/>
            </p:nvPr>
          </p:nvGraphicFramePr>
          <p:xfrm>
            <a:off x="9179010" y="4090194"/>
            <a:ext cx="201613" cy="374650"/>
          </p:xfrm>
          <a:graphic>
            <a:graphicData uri="http://schemas.openxmlformats.org/presentationml/2006/ole">
              <mc:AlternateContent xmlns:mc="http://schemas.openxmlformats.org/markup-compatibility/2006">
                <mc:Choice xmlns:v="urn:schemas-microsoft-com:vml" Requires="v">
                  <p:oleObj spid="_x0000_s337072" name="Equation" r:id="rId15" imgW="0" imgH="88920" progId="">
                    <p:embed/>
                  </p:oleObj>
                </mc:Choice>
                <mc:Fallback>
                  <p:oleObj name="Equation" r:id="rId15" imgW="0" imgH="88920" progId="">
                    <p:embed/>
                    <p:pic>
                      <p:nvPicPr>
                        <p:cNvPr id="81"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79010" y="4090194"/>
                          <a:ext cx="20161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Freeform 22"/>
            <p:cNvSpPr>
              <a:spLocks/>
            </p:cNvSpPr>
            <p:nvPr/>
          </p:nvSpPr>
          <p:spPr bwMode="auto">
            <a:xfrm>
              <a:off x="6877135" y="4574382"/>
              <a:ext cx="547688" cy="442912"/>
            </a:xfrm>
            <a:custGeom>
              <a:avLst/>
              <a:gdLst>
                <a:gd name="T0" fmla="*/ 0 w 345"/>
                <a:gd name="T1" fmla="*/ 279 h 279"/>
                <a:gd name="T2" fmla="*/ 298 w 345"/>
                <a:gd name="T3" fmla="*/ 156 h 279"/>
                <a:gd name="T4" fmla="*/ 285 w 345"/>
                <a:gd name="T5" fmla="*/ 0 h 279"/>
                <a:gd name="T6" fmla="*/ 0 60000 65536"/>
                <a:gd name="T7" fmla="*/ 0 60000 65536"/>
                <a:gd name="T8" fmla="*/ 0 60000 65536"/>
              </a:gdLst>
              <a:ahLst/>
              <a:cxnLst>
                <a:cxn ang="T6">
                  <a:pos x="T0" y="T1"/>
                </a:cxn>
                <a:cxn ang="T7">
                  <a:pos x="T2" y="T3"/>
                </a:cxn>
                <a:cxn ang="T8">
                  <a:pos x="T4" y="T5"/>
                </a:cxn>
              </a:cxnLst>
              <a:rect l="0" t="0" r="r" b="b"/>
              <a:pathLst>
                <a:path w="345" h="279">
                  <a:moveTo>
                    <a:pt x="0" y="279"/>
                  </a:moveTo>
                  <a:cubicBezTo>
                    <a:pt x="125" y="240"/>
                    <a:pt x="251" y="202"/>
                    <a:pt x="298" y="156"/>
                  </a:cubicBezTo>
                  <a:cubicBezTo>
                    <a:pt x="345" y="110"/>
                    <a:pt x="290" y="27"/>
                    <a:pt x="285" y="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3" name="Freeform 23"/>
            <p:cNvSpPr>
              <a:spLocks/>
            </p:cNvSpPr>
            <p:nvPr/>
          </p:nvSpPr>
          <p:spPr bwMode="auto">
            <a:xfrm>
              <a:off x="8912310" y="2232819"/>
              <a:ext cx="1047750" cy="1332621"/>
            </a:xfrm>
            <a:custGeom>
              <a:avLst/>
              <a:gdLst>
                <a:gd name="T0" fmla="*/ 660 w 660"/>
                <a:gd name="T1" fmla="*/ 0 h 973"/>
                <a:gd name="T2" fmla="*/ 356 w 660"/>
                <a:gd name="T3" fmla="*/ 835 h 973"/>
                <a:gd name="T4" fmla="*/ 0 w 660"/>
                <a:gd name="T5" fmla="*/ 828 h 973"/>
                <a:gd name="T6" fmla="*/ 0 60000 65536"/>
                <a:gd name="T7" fmla="*/ 0 60000 65536"/>
                <a:gd name="T8" fmla="*/ 0 60000 65536"/>
              </a:gdLst>
              <a:ahLst/>
              <a:cxnLst>
                <a:cxn ang="T6">
                  <a:pos x="T0" y="T1"/>
                </a:cxn>
                <a:cxn ang="T7">
                  <a:pos x="T2" y="T3"/>
                </a:cxn>
                <a:cxn ang="T8">
                  <a:pos x="T4" y="T5"/>
                </a:cxn>
              </a:cxnLst>
              <a:rect l="0" t="0" r="r" b="b"/>
              <a:pathLst>
                <a:path w="660" h="973">
                  <a:moveTo>
                    <a:pt x="660" y="0"/>
                  </a:moveTo>
                  <a:cubicBezTo>
                    <a:pt x="563" y="348"/>
                    <a:pt x="466" y="697"/>
                    <a:pt x="356" y="835"/>
                  </a:cubicBezTo>
                  <a:cubicBezTo>
                    <a:pt x="246" y="973"/>
                    <a:pt x="59" y="829"/>
                    <a:pt x="0" y="828"/>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89" name="1 Objeto"/>
            <p:cNvGraphicFramePr>
              <a:graphicFrameLocks noChangeAspect="1"/>
            </p:cNvGraphicFramePr>
            <p:nvPr>
              <p:extLst/>
            </p:nvPr>
          </p:nvGraphicFramePr>
          <p:xfrm>
            <a:off x="9826625" y="3571875"/>
            <a:ext cx="149225" cy="233363"/>
          </p:xfrm>
          <a:graphic>
            <a:graphicData uri="http://schemas.openxmlformats.org/presentationml/2006/ole">
              <mc:AlternateContent xmlns:mc="http://schemas.openxmlformats.org/markup-compatibility/2006">
                <mc:Choice xmlns:v="urn:schemas-microsoft-com:vml" Requires="v">
                  <p:oleObj spid="_x0000_s337073" name="Equation" r:id="rId17" imgW="88560" imgH="139680" progId="Equation.DSMT4">
                    <p:embed/>
                  </p:oleObj>
                </mc:Choice>
                <mc:Fallback>
                  <p:oleObj name="Equation" r:id="rId17" imgW="88560" imgH="139680" progId="Equation.DSMT4">
                    <p:embed/>
                    <p:pic>
                      <p:nvPicPr>
                        <p:cNvPr id="89" name="1 Objeto"/>
                        <p:cNvPicPr>
                          <a:picLocks noChangeAspect="1" noChangeArrowheads="1"/>
                        </p:cNvPicPr>
                        <p:nvPr/>
                      </p:nvPicPr>
                      <p:blipFill>
                        <a:blip r:embed="rId18"/>
                        <a:srcRect/>
                        <a:stretch>
                          <a:fillRect/>
                        </a:stretch>
                      </p:blipFill>
                      <p:spPr bwMode="auto">
                        <a:xfrm>
                          <a:off x="9826625" y="3571875"/>
                          <a:ext cx="149225"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 name="1 Objeto"/>
            <p:cNvGraphicFramePr>
              <a:graphicFrameLocks noChangeAspect="1"/>
            </p:cNvGraphicFramePr>
            <p:nvPr>
              <p:extLst/>
            </p:nvPr>
          </p:nvGraphicFramePr>
          <p:xfrm>
            <a:off x="7073900" y="3549015"/>
            <a:ext cx="298450" cy="233363"/>
          </p:xfrm>
          <a:graphic>
            <a:graphicData uri="http://schemas.openxmlformats.org/presentationml/2006/ole">
              <mc:AlternateContent xmlns:mc="http://schemas.openxmlformats.org/markup-compatibility/2006">
                <mc:Choice xmlns:v="urn:schemas-microsoft-com:vml" Requires="v">
                  <p:oleObj spid="_x0000_s337074" name="Equation" r:id="rId19" imgW="177480" imgH="139680" progId="Equation.DSMT4">
                    <p:embed/>
                  </p:oleObj>
                </mc:Choice>
                <mc:Fallback>
                  <p:oleObj name="Equation" r:id="rId19" imgW="177480" imgH="139680" progId="Equation.DSMT4">
                    <p:embed/>
                    <p:pic>
                      <p:nvPicPr>
                        <p:cNvPr id="90" name="1 Objeto"/>
                        <p:cNvPicPr>
                          <a:picLocks noChangeAspect="1" noChangeArrowheads="1"/>
                        </p:cNvPicPr>
                        <p:nvPr/>
                      </p:nvPicPr>
                      <p:blipFill>
                        <a:blip r:embed="rId20"/>
                        <a:srcRect/>
                        <a:stretch>
                          <a:fillRect/>
                        </a:stretch>
                      </p:blipFill>
                      <p:spPr bwMode="auto">
                        <a:xfrm>
                          <a:off x="7073900" y="3549015"/>
                          <a:ext cx="298450"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 name="1 Objeto"/>
            <p:cNvGraphicFramePr>
              <a:graphicFrameLocks noChangeAspect="1"/>
            </p:cNvGraphicFramePr>
            <p:nvPr>
              <p:extLst/>
            </p:nvPr>
          </p:nvGraphicFramePr>
          <p:xfrm>
            <a:off x="6484938" y="4868863"/>
            <a:ext cx="450850" cy="296862"/>
          </p:xfrm>
          <a:graphic>
            <a:graphicData uri="http://schemas.openxmlformats.org/presentationml/2006/ole">
              <mc:AlternateContent xmlns:mc="http://schemas.openxmlformats.org/markup-compatibility/2006">
                <mc:Choice xmlns:v="urn:schemas-microsoft-com:vml" Requires="v">
                  <p:oleObj spid="_x0000_s337075" name="Equation" r:id="rId21" imgW="266400" imgH="177480" progId="Equation.DSMT4">
                    <p:embed/>
                  </p:oleObj>
                </mc:Choice>
                <mc:Fallback>
                  <p:oleObj name="Equation" r:id="rId21" imgW="266400" imgH="177480" progId="Equation.DSMT4">
                    <p:embed/>
                    <p:pic>
                      <p:nvPicPr>
                        <p:cNvPr id="92" name="1 Objeto"/>
                        <p:cNvPicPr>
                          <a:picLocks noChangeAspect="1" noChangeArrowheads="1"/>
                        </p:cNvPicPr>
                        <p:nvPr/>
                      </p:nvPicPr>
                      <p:blipFill>
                        <a:blip r:embed="rId22"/>
                        <a:srcRect/>
                        <a:stretch>
                          <a:fillRect/>
                        </a:stretch>
                      </p:blipFill>
                      <p:spPr bwMode="auto">
                        <a:xfrm>
                          <a:off x="6484938" y="4868863"/>
                          <a:ext cx="450850"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 name="1 Objeto"/>
            <p:cNvGraphicFramePr>
              <a:graphicFrameLocks noChangeAspect="1"/>
            </p:cNvGraphicFramePr>
            <p:nvPr>
              <p:extLst/>
            </p:nvPr>
          </p:nvGraphicFramePr>
          <p:xfrm>
            <a:off x="9869488" y="1935163"/>
            <a:ext cx="449262" cy="296862"/>
          </p:xfrm>
          <a:graphic>
            <a:graphicData uri="http://schemas.openxmlformats.org/presentationml/2006/ole">
              <mc:AlternateContent xmlns:mc="http://schemas.openxmlformats.org/markup-compatibility/2006">
                <mc:Choice xmlns:v="urn:schemas-microsoft-com:vml" Requires="v">
                  <p:oleObj spid="_x0000_s337076" name="Equation" r:id="rId23" imgW="266400" imgH="177480" progId="Equation.DSMT4">
                    <p:embed/>
                  </p:oleObj>
                </mc:Choice>
                <mc:Fallback>
                  <p:oleObj name="Equation" r:id="rId23" imgW="266400" imgH="177480" progId="Equation.DSMT4">
                    <p:embed/>
                    <p:pic>
                      <p:nvPicPr>
                        <p:cNvPr id="94" name="1 Objeto"/>
                        <p:cNvPicPr>
                          <a:picLocks noChangeAspect="1" noChangeArrowheads="1"/>
                        </p:cNvPicPr>
                        <p:nvPr/>
                      </p:nvPicPr>
                      <p:blipFill>
                        <a:blip r:embed="rId24"/>
                        <a:srcRect/>
                        <a:stretch>
                          <a:fillRect/>
                        </a:stretch>
                      </p:blipFill>
                      <p:spPr bwMode="auto">
                        <a:xfrm>
                          <a:off x="9869488" y="1935163"/>
                          <a:ext cx="449262"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1 Objeto"/>
            <p:cNvGraphicFramePr>
              <a:graphicFrameLocks noChangeAspect="1"/>
            </p:cNvGraphicFramePr>
            <p:nvPr>
              <p:extLst/>
            </p:nvPr>
          </p:nvGraphicFramePr>
          <p:xfrm>
            <a:off x="8659103" y="1655366"/>
            <a:ext cx="620713" cy="296863"/>
          </p:xfrm>
          <a:graphic>
            <a:graphicData uri="http://schemas.openxmlformats.org/presentationml/2006/ole">
              <mc:AlternateContent xmlns:mc="http://schemas.openxmlformats.org/markup-compatibility/2006">
                <mc:Choice xmlns:v="urn:schemas-microsoft-com:vml" Requires="v">
                  <p:oleObj spid="_x0000_s337077" name="Equation" r:id="rId25" imgW="368280" imgH="177480" progId="Equation.DSMT4">
                    <p:embed/>
                  </p:oleObj>
                </mc:Choice>
                <mc:Fallback>
                  <p:oleObj name="Equation" r:id="rId25" imgW="368280" imgH="177480" progId="Equation.DSMT4">
                    <p:embed/>
                    <p:pic>
                      <p:nvPicPr>
                        <p:cNvPr id="44" name="1 Objeto"/>
                        <p:cNvPicPr>
                          <a:picLocks noChangeAspect="1" noChangeArrowheads="1"/>
                        </p:cNvPicPr>
                        <p:nvPr/>
                      </p:nvPicPr>
                      <p:blipFill>
                        <a:blip r:embed="rId26"/>
                        <a:srcRect/>
                        <a:stretch>
                          <a:fillRect/>
                        </a:stretch>
                      </p:blipFill>
                      <p:spPr bwMode="auto">
                        <a:xfrm>
                          <a:off x="8659103" y="1655366"/>
                          <a:ext cx="620713" cy="29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1 Objeto"/>
            <p:cNvGraphicFramePr>
              <a:graphicFrameLocks noChangeAspect="1"/>
            </p:cNvGraphicFramePr>
            <p:nvPr>
              <p:extLst/>
            </p:nvPr>
          </p:nvGraphicFramePr>
          <p:xfrm>
            <a:off x="10507663" y="3873500"/>
            <a:ext cx="492125" cy="255588"/>
          </p:xfrm>
          <a:graphic>
            <a:graphicData uri="http://schemas.openxmlformats.org/presentationml/2006/ole">
              <mc:AlternateContent xmlns:mc="http://schemas.openxmlformats.org/markup-compatibility/2006">
                <mc:Choice xmlns:v="urn:schemas-microsoft-com:vml" Requires="v">
                  <p:oleObj spid="_x0000_s337078" name="Equation" r:id="rId27" imgW="291960" imgH="152280" progId="Equation.DSMT4">
                    <p:embed/>
                  </p:oleObj>
                </mc:Choice>
                <mc:Fallback>
                  <p:oleObj name="Equation" r:id="rId27" imgW="291960" imgH="152280" progId="Equation.DSMT4">
                    <p:embed/>
                    <p:pic>
                      <p:nvPicPr>
                        <p:cNvPr id="45" name="1 Objeto"/>
                        <p:cNvPicPr>
                          <a:picLocks noChangeAspect="1" noChangeArrowheads="1"/>
                        </p:cNvPicPr>
                        <p:nvPr/>
                      </p:nvPicPr>
                      <p:blipFill>
                        <a:blip r:embed="rId28"/>
                        <a:srcRect/>
                        <a:stretch>
                          <a:fillRect/>
                        </a:stretch>
                      </p:blipFill>
                      <p:spPr bwMode="auto">
                        <a:xfrm>
                          <a:off x="10507663" y="3873500"/>
                          <a:ext cx="492125"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Rectángulo 45"/>
            <p:cNvSpPr/>
            <p:nvPr/>
          </p:nvSpPr>
          <p:spPr>
            <a:xfrm>
              <a:off x="6447005" y="1845111"/>
              <a:ext cx="1082348" cy="369332"/>
            </a:xfrm>
            <a:prstGeom prst="rect">
              <a:avLst/>
            </a:prstGeom>
            <a:solidFill>
              <a:schemeClr val="accent6">
                <a:lumMod val="60000"/>
                <a:lumOff val="40000"/>
              </a:schemeClr>
            </a:solidFill>
          </p:spPr>
          <p:txBody>
            <a:bodyPr wrap="none">
              <a:spAutoFit/>
            </a:bodyPr>
            <a:lstStyle/>
            <a:p>
              <a:pPr algn="ctr"/>
              <a:r>
                <a:rPr lang="es-AR" b="1" dirty="0" smtClean="0">
                  <a:solidFill>
                    <a:srgbClr val="C00000"/>
                  </a:solidFill>
                </a:rPr>
                <a:t>Plano z </a:t>
              </a:r>
              <a:endParaRPr lang="es-AR" b="1" dirty="0"/>
            </a:p>
          </p:txBody>
        </p:sp>
        <p:sp>
          <p:nvSpPr>
            <p:cNvPr id="49" name="Oval 11"/>
            <p:cNvSpPr>
              <a:spLocks noChangeArrowheads="1"/>
            </p:cNvSpPr>
            <p:nvPr/>
          </p:nvSpPr>
          <p:spPr bwMode="auto">
            <a:xfrm>
              <a:off x="8072776" y="3289771"/>
              <a:ext cx="1008000" cy="1008000"/>
            </a:xfrm>
            <a:prstGeom prst="ellipse">
              <a:avLst/>
            </a:prstGeom>
            <a:noFill/>
            <a:ln w="19050">
              <a:solidFill>
                <a:srgbClr val="7030A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50" name="Line 15"/>
            <p:cNvSpPr>
              <a:spLocks noChangeShapeType="1"/>
            </p:cNvSpPr>
            <p:nvPr/>
          </p:nvSpPr>
          <p:spPr bwMode="auto">
            <a:xfrm flipV="1">
              <a:off x="8572013" y="3619496"/>
              <a:ext cx="459362" cy="174629"/>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51" name="Freeform 23"/>
            <p:cNvSpPr>
              <a:spLocks/>
            </p:cNvSpPr>
            <p:nvPr/>
          </p:nvSpPr>
          <p:spPr bwMode="auto">
            <a:xfrm rot="2548664">
              <a:off x="9068292" y="2847705"/>
              <a:ext cx="1290392" cy="1718209"/>
            </a:xfrm>
            <a:custGeom>
              <a:avLst/>
              <a:gdLst>
                <a:gd name="T0" fmla="*/ 660 w 660"/>
                <a:gd name="T1" fmla="*/ 0 h 973"/>
                <a:gd name="T2" fmla="*/ 356 w 660"/>
                <a:gd name="T3" fmla="*/ 835 h 973"/>
                <a:gd name="T4" fmla="*/ 0 w 660"/>
                <a:gd name="T5" fmla="*/ 828 h 973"/>
                <a:gd name="T6" fmla="*/ 0 60000 65536"/>
                <a:gd name="T7" fmla="*/ 0 60000 65536"/>
                <a:gd name="T8" fmla="*/ 0 60000 65536"/>
              </a:gdLst>
              <a:ahLst/>
              <a:cxnLst>
                <a:cxn ang="T6">
                  <a:pos x="T0" y="T1"/>
                </a:cxn>
                <a:cxn ang="T7">
                  <a:pos x="T2" y="T3"/>
                </a:cxn>
                <a:cxn ang="T8">
                  <a:pos x="T4" y="T5"/>
                </a:cxn>
              </a:cxnLst>
              <a:rect l="0" t="0" r="r" b="b"/>
              <a:pathLst>
                <a:path w="660" h="973">
                  <a:moveTo>
                    <a:pt x="660" y="0"/>
                  </a:moveTo>
                  <a:cubicBezTo>
                    <a:pt x="563" y="348"/>
                    <a:pt x="466" y="697"/>
                    <a:pt x="356" y="835"/>
                  </a:cubicBezTo>
                  <a:cubicBezTo>
                    <a:pt x="246" y="973"/>
                    <a:pt x="59" y="829"/>
                    <a:pt x="0" y="828"/>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52" name="1 Objeto"/>
            <p:cNvGraphicFramePr>
              <a:graphicFrameLocks noChangeAspect="1"/>
            </p:cNvGraphicFramePr>
            <p:nvPr>
              <p:extLst/>
            </p:nvPr>
          </p:nvGraphicFramePr>
          <p:xfrm>
            <a:off x="10748963" y="3252788"/>
            <a:ext cx="469900" cy="296862"/>
          </p:xfrm>
          <a:graphic>
            <a:graphicData uri="http://schemas.openxmlformats.org/presentationml/2006/ole">
              <mc:AlternateContent xmlns:mc="http://schemas.openxmlformats.org/markup-compatibility/2006">
                <mc:Choice xmlns:v="urn:schemas-microsoft-com:vml" Requires="v">
                  <p:oleObj spid="_x0000_s337079" name="Equation" r:id="rId29" imgW="279360" imgH="177480" progId="Equation.DSMT4">
                    <p:embed/>
                  </p:oleObj>
                </mc:Choice>
                <mc:Fallback>
                  <p:oleObj name="Equation" r:id="rId29" imgW="279360" imgH="177480" progId="Equation.DSMT4">
                    <p:embed/>
                    <p:pic>
                      <p:nvPicPr>
                        <p:cNvPr id="52" name="1 Objeto"/>
                        <p:cNvPicPr>
                          <a:picLocks noChangeAspect="1" noChangeArrowheads="1"/>
                        </p:cNvPicPr>
                        <p:nvPr/>
                      </p:nvPicPr>
                      <p:blipFill>
                        <a:blip r:embed="rId30"/>
                        <a:srcRect/>
                        <a:stretch>
                          <a:fillRect/>
                        </a:stretch>
                      </p:blipFill>
                      <p:spPr bwMode="auto">
                        <a:xfrm>
                          <a:off x="10748963" y="3252788"/>
                          <a:ext cx="469900"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 name="Rectángulo 52"/>
          <p:cNvSpPr/>
          <p:nvPr/>
        </p:nvSpPr>
        <p:spPr>
          <a:xfrm>
            <a:off x="191344" y="116632"/>
            <a:ext cx="11809312" cy="633533"/>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Relación entre los planos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s</a:t>
            </a:r>
            <a:r>
              <a:rPr lang="es-AR" sz="2800" b="1" dirty="0" smtClean="0">
                <a:solidFill>
                  <a:schemeClr val="bg1"/>
                </a:solidFill>
                <a:latin typeface="Arial" panose="020B0604020202020204" pitchFamily="34" charset="0"/>
                <a:ea typeface="+mj-ea"/>
                <a:cs typeface="Arial" panose="020B0604020202020204" pitchFamily="34" charset="0"/>
              </a:rPr>
              <a:t>” </a:t>
            </a:r>
            <a:r>
              <a:rPr lang="es-AR" sz="2800" b="1" dirty="0">
                <a:solidFill>
                  <a:schemeClr val="bg1"/>
                </a:solidFill>
                <a:latin typeface="Arial" panose="020B0604020202020204" pitchFamily="34" charset="0"/>
                <a:ea typeface="+mj-ea"/>
                <a:cs typeface="Arial" panose="020B0604020202020204" pitchFamily="34" charset="0"/>
              </a:rPr>
              <a:t>y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z</a:t>
            </a:r>
            <a:r>
              <a:rPr lang="es-AR" sz="2800" b="1" dirty="0" smtClean="0">
                <a:solidFill>
                  <a:schemeClr val="bg1"/>
                </a:solidFill>
                <a:latin typeface="Arial" panose="020B0604020202020204" pitchFamily="34" charset="0"/>
                <a:ea typeface="+mj-ea"/>
                <a:cs typeface="Arial" panose="020B0604020202020204" pitchFamily="34" charset="0"/>
              </a:rPr>
              <a:t>”</a:t>
            </a:r>
            <a:endParaRPr lang="es-AR" sz="28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3949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37</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4" name="AutoShape 19"/>
          <p:cNvSpPr>
            <a:spLocks noChangeArrowheads="1"/>
          </p:cNvSpPr>
          <p:nvPr/>
        </p:nvSpPr>
        <p:spPr bwMode="auto">
          <a:xfrm>
            <a:off x="5387162" y="3510783"/>
            <a:ext cx="760536" cy="47143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95" name="AutoShape 4"/>
          <p:cNvSpPr>
            <a:spLocks noChangeArrowheads="1"/>
          </p:cNvSpPr>
          <p:nvPr/>
        </p:nvSpPr>
        <p:spPr bwMode="auto">
          <a:xfrm>
            <a:off x="2831301" y="5858407"/>
            <a:ext cx="7600950" cy="755809"/>
          </a:xfrm>
          <a:prstGeom prst="roundRect">
            <a:avLst>
              <a:gd name="adj" fmla="val 12005"/>
            </a:avLst>
          </a:prstGeom>
          <a:solidFill>
            <a:schemeClr val="accent4"/>
          </a:solidFill>
          <a:ln w="12700">
            <a:noFill/>
            <a:round/>
            <a:headEnd/>
            <a:tailEnd/>
          </a:ln>
          <a:extLst/>
        </p:spPr>
        <p:txBody>
          <a:bodyPr wrap="square" anchor="ctr">
            <a:spAutoFit/>
          </a:bodyPr>
          <a:lstStyle/>
          <a:p>
            <a:pPr algn="ctr"/>
            <a:r>
              <a:rPr lang="es-AR" sz="2000" dirty="0" smtClean="0">
                <a:solidFill>
                  <a:schemeClr val="accent5">
                    <a:lumMod val="50000"/>
                  </a:schemeClr>
                </a:solidFill>
              </a:rPr>
              <a:t>Para </a:t>
            </a:r>
            <a:r>
              <a:rPr lang="es-AR" sz="2000"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s-AR" sz="2000" i="1" baseline="-25000"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d</a:t>
            </a:r>
            <a:r>
              <a:rPr lang="es-AR" sz="2000"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 </a:t>
            </a:r>
            <a:r>
              <a:rPr lang="es-AR" sz="2000" dirty="0">
                <a:solidFill>
                  <a:schemeClr val="accent5">
                    <a:lumMod val="50000"/>
                  </a:schemeClr>
                </a:solidFill>
                <a:sym typeface="Symbol" panose="05050102010706020507" pitchFamily="18" charset="2"/>
              </a:rPr>
              <a:t>= </a:t>
            </a:r>
            <a:r>
              <a:rPr lang="es-AR" sz="2000" dirty="0" err="1" smtClean="0">
                <a:solidFill>
                  <a:schemeClr val="accent5">
                    <a:lumMod val="50000"/>
                  </a:schemeClr>
                </a:solidFill>
                <a:sym typeface="Symbol" panose="05050102010706020507" pitchFamily="18" charset="2"/>
              </a:rPr>
              <a:t>ctte</a:t>
            </a:r>
            <a:r>
              <a:rPr lang="es-AR" sz="2000" dirty="0">
                <a:solidFill>
                  <a:schemeClr val="accent5">
                    <a:lumMod val="50000"/>
                  </a:schemeClr>
                </a:solidFill>
                <a:sym typeface="Symbol" panose="05050102010706020507" pitchFamily="18" charset="2"/>
              </a:rPr>
              <a:t>. </a:t>
            </a:r>
            <a:r>
              <a:rPr lang="es-AR" sz="2000" dirty="0" smtClean="0">
                <a:solidFill>
                  <a:schemeClr val="accent5">
                    <a:lumMod val="50000"/>
                  </a:schemeClr>
                </a:solidFill>
              </a:rPr>
              <a:t>el mapeo en el plano z resulta en líneas radiales con un ángulo </a:t>
            </a:r>
            <a:r>
              <a:rPr lang="es-AR" sz="2000" dirty="0" smtClean="0">
                <a:solidFill>
                  <a:schemeClr val="accent5">
                    <a:lumMod val="50000"/>
                  </a:schemeClr>
                </a:solidFill>
                <a:sym typeface="Symbol" panose="05050102010706020507" pitchFamily="18" charset="2"/>
              </a:rPr>
              <a:t> = </a:t>
            </a:r>
            <a:r>
              <a:rPr lang="es-AR" sz="2000"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s-AR" sz="2000" i="1"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T</a:t>
            </a:r>
            <a:r>
              <a:rPr lang="es-AR" sz="2000" dirty="0" smtClean="0">
                <a:solidFill>
                  <a:schemeClr val="accent5">
                    <a:lumMod val="50000"/>
                  </a:schemeClr>
                </a:solidFill>
                <a:sym typeface="Symbol" panose="05050102010706020507" pitchFamily="18" charset="2"/>
              </a:rPr>
              <a:t>, medido a partir del eje real positivo </a:t>
            </a:r>
            <a:endParaRPr lang="es-AR" sz="2000" dirty="0" smtClean="0">
              <a:solidFill>
                <a:schemeClr val="accent5">
                  <a:lumMod val="50000"/>
                </a:schemeClr>
              </a:solidFill>
            </a:endParaRPr>
          </a:p>
        </p:txBody>
      </p:sp>
      <p:sp>
        <p:nvSpPr>
          <p:cNvPr id="32" name="Line 24"/>
          <p:cNvSpPr>
            <a:spLocks noChangeShapeType="1"/>
          </p:cNvSpPr>
          <p:nvPr/>
        </p:nvSpPr>
        <p:spPr bwMode="auto">
          <a:xfrm>
            <a:off x="692152" y="3756026"/>
            <a:ext cx="406241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3" name="Line 25"/>
          <p:cNvSpPr>
            <a:spLocks noChangeShapeType="1"/>
          </p:cNvSpPr>
          <p:nvPr/>
        </p:nvSpPr>
        <p:spPr bwMode="auto">
          <a:xfrm>
            <a:off x="2741613" y="1731963"/>
            <a:ext cx="0" cy="4130675"/>
          </a:xfrm>
          <a:prstGeom prst="line">
            <a:avLst/>
          </a:prstGeom>
          <a:noFill/>
          <a:ln w="9525">
            <a:solidFill>
              <a:schemeClr val="tx1"/>
            </a:solidFill>
            <a:round/>
            <a:headEnd type="triangle" w="med"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5" name="Line 28"/>
          <p:cNvSpPr>
            <a:spLocks noChangeShapeType="1"/>
          </p:cNvSpPr>
          <p:nvPr/>
        </p:nvSpPr>
        <p:spPr bwMode="auto">
          <a:xfrm flipH="1">
            <a:off x="1204914" y="3340894"/>
            <a:ext cx="3186110" cy="0"/>
          </a:xfrm>
          <a:prstGeom prst="line">
            <a:avLst/>
          </a:prstGeom>
          <a:noFill/>
          <a:ln w="28575">
            <a:solidFill>
              <a:srgbClr val="7030A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66" name="1 Objeto"/>
          <p:cNvGraphicFramePr>
            <a:graphicFrameLocks noChangeAspect="1"/>
          </p:cNvGraphicFramePr>
          <p:nvPr>
            <p:extLst/>
          </p:nvPr>
        </p:nvGraphicFramePr>
        <p:xfrm>
          <a:off x="692151" y="4000303"/>
          <a:ext cx="512763" cy="317500"/>
        </p:xfrm>
        <a:graphic>
          <a:graphicData uri="http://schemas.openxmlformats.org/presentationml/2006/ole">
            <mc:AlternateContent xmlns:mc="http://schemas.openxmlformats.org/markup-compatibility/2006">
              <mc:Choice xmlns:v="urn:schemas-microsoft-com:vml" Requires="v">
                <p:oleObj spid="_x0000_s338126" name="Equation" r:id="rId3" imgW="304560" imgH="190440" progId="Equation.DSMT4">
                  <p:embed/>
                </p:oleObj>
              </mc:Choice>
              <mc:Fallback>
                <p:oleObj name="Equation" r:id="rId3" imgW="304560" imgH="190440" progId="Equation.DSMT4">
                  <p:embed/>
                  <p:pic>
                    <p:nvPicPr>
                      <p:cNvPr id="66" name="1 Objeto"/>
                      <p:cNvPicPr>
                        <a:picLocks noChangeAspect="1" noChangeArrowheads="1"/>
                      </p:cNvPicPr>
                      <p:nvPr/>
                    </p:nvPicPr>
                    <p:blipFill>
                      <a:blip r:embed="rId4"/>
                      <a:srcRect/>
                      <a:stretch>
                        <a:fillRect/>
                      </a:stretch>
                    </p:blipFill>
                    <p:spPr bwMode="auto">
                      <a:xfrm>
                        <a:off x="692151" y="4000303"/>
                        <a:ext cx="51276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1 Objeto"/>
          <p:cNvGraphicFramePr>
            <a:graphicFrameLocks noChangeAspect="1"/>
          </p:cNvGraphicFramePr>
          <p:nvPr>
            <p:extLst/>
          </p:nvPr>
        </p:nvGraphicFramePr>
        <p:xfrm>
          <a:off x="2784475" y="1558925"/>
          <a:ext cx="320675" cy="298450"/>
        </p:xfrm>
        <a:graphic>
          <a:graphicData uri="http://schemas.openxmlformats.org/presentationml/2006/ole">
            <mc:AlternateContent xmlns:mc="http://schemas.openxmlformats.org/markup-compatibility/2006">
              <mc:Choice xmlns:v="urn:schemas-microsoft-com:vml" Requires="v">
                <p:oleObj spid="_x0000_s338127" name="Equation" r:id="rId5" imgW="190440" imgH="177480" progId="Equation.DSMT4">
                  <p:embed/>
                </p:oleObj>
              </mc:Choice>
              <mc:Fallback>
                <p:oleObj name="Equation" r:id="rId5" imgW="190440" imgH="177480" progId="Equation.DSMT4">
                  <p:embed/>
                  <p:pic>
                    <p:nvPicPr>
                      <p:cNvPr id="72" name="1 Objeto"/>
                      <p:cNvPicPr>
                        <a:picLocks noChangeAspect="1" noChangeArrowheads="1"/>
                      </p:cNvPicPr>
                      <p:nvPr/>
                    </p:nvPicPr>
                    <p:blipFill>
                      <a:blip r:embed="rId6"/>
                      <a:srcRect/>
                      <a:stretch>
                        <a:fillRect/>
                      </a:stretch>
                    </p:blipFill>
                    <p:spPr bwMode="auto">
                      <a:xfrm>
                        <a:off x="2784475" y="1558925"/>
                        <a:ext cx="3206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1 Objeto"/>
          <p:cNvGraphicFramePr>
            <a:graphicFrameLocks noChangeAspect="1"/>
          </p:cNvGraphicFramePr>
          <p:nvPr>
            <p:extLst/>
          </p:nvPr>
        </p:nvGraphicFramePr>
        <p:xfrm>
          <a:off x="4471988" y="3808413"/>
          <a:ext cx="214312" cy="212725"/>
        </p:xfrm>
        <a:graphic>
          <a:graphicData uri="http://schemas.openxmlformats.org/presentationml/2006/ole">
            <mc:AlternateContent xmlns:mc="http://schemas.openxmlformats.org/markup-compatibility/2006">
              <mc:Choice xmlns:v="urn:schemas-microsoft-com:vml" Requires="v">
                <p:oleObj spid="_x0000_s338128" name="Equation" r:id="rId7" imgW="126720" imgH="126720" progId="Equation.DSMT4">
                  <p:embed/>
                </p:oleObj>
              </mc:Choice>
              <mc:Fallback>
                <p:oleObj name="Equation" r:id="rId7" imgW="126720" imgH="126720" progId="Equation.DSMT4">
                  <p:embed/>
                  <p:pic>
                    <p:nvPicPr>
                      <p:cNvPr id="73" name="1 Objeto"/>
                      <p:cNvPicPr>
                        <a:picLocks noChangeAspect="1" noChangeArrowheads="1"/>
                      </p:cNvPicPr>
                      <p:nvPr/>
                    </p:nvPicPr>
                    <p:blipFill>
                      <a:blip r:embed="rId8"/>
                      <a:srcRect/>
                      <a:stretch>
                        <a:fillRect/>
                      </a:stretch>
                    </p:blipFill>
                    <p:spPr bwMode="auto">
                      <a:xfrm>
                        <a:off x="4471988" y="3808413"/>
                        <a:ext cx="214312"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Line 28"/>
          <p:cNvSpPr>
            <a:spLocks noChangeShapeType="1"/>
          </p:cNvSpPr>
          <p:nvPr/>
        </p:nvSpPr>
        <p:spPr bwMode="auto">
          <a:xfrm flipH="1">
            <a:off x="1204914" y="2902744"/>
            <a:ext cx="3186110" cy="0"/>
          </a:xfrm>
          <a:prstGeom prst="line">
            <a:avLst/>
          </a:prstGeom>
          <a:noFill/>
          <a:ln w="28575">
            <a:solidFill>
              <a:srgbClr val="7030A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7" name="Line 31"/>
          <p:cNvSpPr>
            <a:spLocks noChangeShapeType="1"/>
          </p:cNvSpPr>
          <p:nvPr/>
        </p:nvSpPr>
        <p:spPr bwMode="auto">
          <a:xfrm flipH="1">
            <a:off x="1238246" y="4624536"/>
            <a:ext cx="3152777" cy="5803"/>
          </a:xfrm>
          <a:prstGeom prst="line">
            <a:avLst/>
          </a:prstGeom>
          <a:noFill/>
          <a:ln w="190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48" name="1 Objeto"/>
          <p:cNvGraphicFramePr>
            <a:graphicFrameLocks noChangeAspect="1"/>
          </p:cNvGraphicFramePr>
          <p:nvPr>
            <p:extLst/>
          </p:nvPr>
        </p:nvGraphicFramePr>
        <p:xfrm>
          <a:off x="649288" y="4449763"/>
          <a:ext cx="555625" cy="317500"/>
        </p:xfrm>
        <a:graphic>
          <a:graphicData uri="http://schemas.openxmlformats.org/presentationml/2006/ole">
            <mc:AlternateContent xmlns:mc="http://schemas.openxmlformats.org/markup-compatibility/2006">
              <mc:Choice xmlns:v="urn:schemas-microsoft-com:vml" Requires="v">
                <p:oleObj spid="_x0000_s338129" name="Equation" r:id="rId9" imgW="330120" imgH="190440" progId="Equation.DSMT4">
                  <p:embed/>
                </p:oleObj>
              </mc:Choice>
              <mc:Fallback>
                <p:oleObj name="Equation" r:id="rId9" imgW="330120" imgH="190440" progId="Equation.DSMT4">
                  <p:embed/>
                  <p:pic>
                    <p:nvPicPr>
                      <p:cNvPr id="48" name="1 Objeto"/>
                      <p:cNvPicPr>
                        <a:picLocks noChangeAspect="1" noChangeArrowheads="1"/>
                      </p:cNvPicPr>
                      <p:nvPr/>
                    </p:nvPicPr>
                    <p:blipFill>
                      <a:blip r:embed="rId10"/>
                      <a:srcRect/>
                      <a:stretch>
                        <a:fillRect/>
                      </a:stretch>
                    </p:blipFill>
                    <p:spPr bwMode="auto">
                      <a:xfrm>
                        <a:off x="649288" y="4449763"/>
                        <a:ext cx="5556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1 Objeto"/>
          <p:cNvGraphicFramePr>
            <a:graphicFrameLocks noChangeAspect="1"/>
          </p:cNvGraphicFramePr>
          <p:nvPr>
            <p:extLst/>
          </p:nvPr>
        </p:nvGraphicFramePr>
        <p:xfrm>
          <a:off x="692151" y="3182144"/>
          <a:ext cx="512763" cy="317500"/>
        </p:xfrm>
        <a:graphic>
          <a:graphicData uri="http://schemas.openxmlformats.org/presentationml/2006/ole">
            <mc:AlternateContent xmlns:mc="http://schemas.openxmlformats.org/markup-compatibility/2006">
              <mc:Choice xmlns:v="urn:schemas-microsoft-com:vml" Requires="v">
                <p:oleObj spid="_x0000_s338130" name="Equation" r:id="rId11" imgW="304560" imgH="190440" progId="Equation.DSMT4">
                  <p:embed/>
                </p:oleObj>
              </mc:Choice>
              <mc:Fallback>
                <p:oleObj name="Equation" r:id="rId11" imgW="304560" imgH="190440" progId="Equation.DSMT4">
                  <p:embed/>
                  <p:pic>
                    <p:nvPicPr>
                      <p:cNvPr id="49" name="1 Objeto"/>
                      <p:cNvPicPr>
                        <a:picLocks noChangeAspect="1" noChangeArrowheads="1"/>
                      </p:cNvPicPr>
                      <p:nvPr/>
                    </p:nvPicPr>
                    <p:blipFill>
                      <a:blip r:embed="rId12"/>
                      <a:srcRect/>
                      <a:stretch>
                        <a:fillRect/>
                      </a:stretch>
                    </p:blipFill>
                    <p:spPr bwMode="auto">
                      <a:xfrm>
                        <a:off x="692151" y="3182144"/>
                        <a:ext cx="51276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1 Objeto"/>
          <p:cNvGraphicFramePr>
            <a:graphicFrameLocks noChangeAspect="1"/>
          </p:cNvGraphicFramePr>
          <p:nvPr>
            <p:extLst/>
          </p:nvPr>
        </p:nvGraphicFramePr>
        <p:xfrm>
          <a:off x="682622" y="2724945"/>
          <a:ext cx="555625" cy="317500"/>
        </p:xfrm>
        <a:graphic>
          <a:graphicData uri="http://schemas.openxmlformats.org/presentationml/2006/ole">
            <mc:AlternateContent xmlns:mc="http://schemas.openxmlformats.org/markup-compatibility/2006">
              <mc:Choice xmlns:v="urn:schemas-microsoft-com:vml" Requires="v">
                <p:oleObj spid="_x0000_s338131" name="Equation" r:id="rId13" imgW="330120" imgH="190440" progId="Equation.DSMT4">
                  <p:embed/>
                </p:oleObj>
              </mc:Choice>
              <mc:Fallback>
                <p:oleObj name="Equation" r:id="rId13" imgW="330120" imgH="190440" progId="Equation.DSMT4">
                  <p:embed/>
                  <p:pic>
                    <p:nvPicPr>
                      <p:cNvPr id="50" name="1 Objeto"/>
                      <p:cNvPicPr>
                        <a:picLocks noChangeAspect="1" noChangeArrowheads="1"/>
                      </p:cNvPicPr>
                      <p:nvPr/>
                    </p:nvPicPr>
                    <p:blipFill>
                      <a:blip r:embed="rId14"/>
                      <a:srcRect/>
                      <a:stretch>
                        <a:fillRect/>
                      </a:stretch>
                    </p:blipFill>
                    <p:spPr bwMode="auto">
                      <a:xfrm>
                        <a:off x="682622" y="2724945"/>
                        <a:ext cx="5556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Grupo 10"/>
          <p:cNvGrpSpPr/>
          <p:nvPr/>
        </p:nvGrpSpPr>
        <p:grpSpPr>
          <a:xfrm>
            <a:off x="6465972" y="1560116"/>
            <a:ext cx="4533816" cy="4193778"/>
            <a:chOff x="6465972" y="1883966"/>
            <a:chExt cx="4533816" cy="4193778"/>
          </a:xfrm>
        </p:grpSpPr>
        <p:sp>
          <p:nvSpPr>
            <p:cNvPr id="84" name="Oval 9"/>
            <p:cNvSpPr>
              <a:spLocks noChangeArrowheads="1"/>
            </p:cNvSpPr>
            <p:nvPr/>
          </p:nvSpPr>
          <p:spPr bwMode="auto">
            <a:xfrm>
              <a:off x="6800935" y="2307432"/>
              <a:ext cx="3528000" cy="3528000"/>
            </a:xfrm>
            <a:prstGeom prst="ellipse">
              <a:avLst/>
            </a:prstGeom>
            <a:noFill/>
            <a:ln w="1905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87" name="Line 12"/>
            <p:cNvSpPr>
              <a:spLocks noChangeShapeType="1"/>
            </p:cNvSpPr>
            <p:nvPr/>
          </p:nvSpPr>
          <p:spPr bwMode="auto">
            <a:xfrm>
              <a:off x="6465972" y="4071432"/>
              <a:ext cx="4383003"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8" name="Line 13"/>
            <p:cNvSpPr>
              <a:spLocks noChangeShapeType="1"/>
            </p:cNvSpPr>
            <p:nvPr/>
          </p:nvSpPr>
          <p:spPr bwMode="auto">
            <a:xfrm>
              <a:off x="8572585" y="1883966"/>
              <a:ext cx="0" cy="4193778"/>
            </a:xfrm>
            <a:prstGeom prst="line">
              <a:avLst/>
            </a:prstGeom>
            <a:noFill/>
            <a:ln w="9525">
              <a:solidFill>
                <a:schemeClr val="tx1"/>
              </a:solidFill>
              <a:round/>
              <a:headEnd type="triangle" w="med" len="lg"/>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76" name="Line 15"/>
            <p:cNvSpPr>
              <a:spLocks noChangeShapeType="1"/>
            </p:cNvSpPr>
            <p:nvPr/>
          </p:nvSpPr>
          <p:spPr bwMode="auto">
            <a:xfrm flipV="1">
              <a:off x="8566382" y="2371314"/>
              <a:ext cx="1153965" cy="1695355"/>
            </a:xfrm>
            <a:prstGeom prst="line">
              <a:avLst/>
            </a:prstGeom>
            <a:noFill/>
            <a:ln w="28575">
              <a:solidFill>
                <a:srgbClr val="7030A0"/>
              </a:solidFill>
              <a:prstDash val="dash"/>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81" name="Object 20"/>
            <p:cNvGraphicFramePr>
              <a:graphicFrameLocks noChangeAspect="1"/>
            </p:cNvGraphicFramePr>
            <p:nvPr>
              <p:extLst/>
            </p:nvPr>
          </p:nvGraphicFramePr>
          <p:xfrm>
            <a:off x="9179010" y="4318794"/>
            <a:ext cx="201613" cy="374650"/>
          </p:xfrm>
          <a:graphic>
            <a:graphicData uri="http://schemas.openxmlformats.org/presentationml/2006/ole">
              <mc:AlternateContent xmlns:mc="http://schemas.openxmlformats.org/markup-compatibility/2006">
                <mc:Choice xmlns:v="urn:schemas-microsoft-com:vml" Requires="v">
                  <p:oleObj spid="_x0000_s338132" name="Equation" r:id="rId15" imgW="0" imgH="88920" progId="">
                    <p:embed/>
                  </p:oleObj>
                </mc:Choice>
                <mc:Fallback>
                  <p:oleObj name="Equation" r:id="rId15" imgW="0" imgH="88920" progId="">
                    <p:embed/>
                    <p:pic>
                      <p:nvPicPr>
                        <p:cNvPr id="81"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79010" y="4318794"/>
                          <a:ext cx="20161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 name="1 Objeto"/>
            <p:cNvGraphicFramePr>
              <a:graphicFrameLocks noChangeAspect="1"/>
            </p:cNvGraphicFramePr>
            <p:nvPr>
              <p:extLst/>
            </p:nvPr>
          </p:nvGraphicFramePr>
          <p:xfrm>
            <a:off x="10373561" y="3777615"/>
            <a:ext cx="149225" cy="233363"/>
          </p:xfrm>
          <a:graphic>
            <a:graphicData uri="http://schemas.openxmlformats.org/presentationml/2006/ole">
              <mc:AlternateContent xmlns:mc="http://schemas.openxmlformats.org/markup-compatibility/2006">
                <mc:Choice xmlns:v="urn:schemas-microsoft-com:vml" Requires="v">
                  <p:oleObj spid="_x0000_s338133" name="Equation" r:id="rId17" imgW="88560" imgH="139680" progId="Equation.DSMT4">
                    <p:embed/>
                  </p:oleObj>
                </mc:Choice>
                <mc:Fallback>
                  <p:oleObj name="Equation" r:id="rId17" imgW="88560" imgH="139680" progId="Equation.DSMT4">
                    <p:embed/>
                    <p:pic>
                      <p:nvPicPr>
                        <p:cNvPr id="89" name="1 Objeto"/>
                        <p:cNvPicPr>
                          <a:picLocks noChangeAspect="1" noChangeArrowheads="1"/>
                        </p:cNvPicPr>
                        <p:nvPr/>
                      </p:nvPicPr>
                      <p:blipFill>
                        <a:blip r:embed="rId18"/>
                        <a:srcRect/>
                        <a:stretch>
                          <a:fillRect/>
                        </a:stretch>
                      </p:blipFill>
                      <p:spPr bwMode="auto">
                        <a:xfrm>
                          <a:off x="10373561" y="3777615"/>
                          <a:ext cx="149225"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 name="1 Objeto"/>
            <p:cNvGraphicFramePr>
              <a:graphicFrameLocks noChangeAspect="1"/>
            </p:cNvGraphicFramePr>
            <p:nvPr>
              <p:extLst/>
            </p:nvPr>
          </p:nvGraphicFramePr>
          <p:xfrm>
            <a:off x="6493712" y="3768727"/>
            <a:ext cx="298450" cy="233363"/>
          </p:xfrm>
          <a:graphic>
            <a:graphicData uri="http://schemas.openxmlformats.org/presentationml/2006/ole">
              <mc:AlternateContent xmlns:mc="http://schemas.openxmlformats.org/markup-compatibility/2006">
                <mc:Choice xmlns:v="urn:schemas-microsoft-com:vml" Requires="v">
                  <p:oleObj spid="_x0000_s338134" name="Equation" r:id="rId19" imgW="177480" imgH="139680" progId="Equation.DSMT4">
                    <p:embed/>
                  </p:oleObj>
                </mc:Choice>
                <mc:Fallback>
                  <p:oleObj name="Equation" r:id="rId19" imgW="177480" imgH="139680" progId="Equation.DSMT4">
                    <p:embed/>
                    <p:pic>
                      <p:nvPicPr>
                        <p:cNvPr id="90" name="1 Objeto"/>
                        <p:cNvPicPr>
                          <a:picLocks noChangeAspect="1" noChangeArrowheads="1"/>
                        </p:cNvPicPr>
                        <p:nvPr/>
                      </p:nvPicPr>
                      <p:blipFill>
                        <a:blip r:embed="rId20"/>
                        <a:srcRect/>
                        <a:stretch>
                          <a:fillRect/>
                        </a:stretch>
                      </p:blipFill>
                      <p:spPr bwMode="auto">
                        <a:xfrm>
                          <a:off x="6493712" y="3768727"/>
                          <a:ext cx="298450"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 name="1 Objeto"/>
            <p:cNvGraphicFramePr>
              <a:graphicFrameLocks noChangeAspect="1"/>
            </p:cNvGraphicFramePr>
            <p:nvPr>
              <p:extLst/>
            </p:nvPr>
          </p:nvGraphicFramePr>
          <p:xfrm>
            <a:off x="9704429" y="2083660"/>
            <a:ext cx="534988" cy="296862"/>
          </p:xfrm>
          <a:graphic>
            <a:graphicData uri="http://schemas.openxmlformats.org/presentationml/2006/ole">
              <mc:AlternateContent xmlns:mc="http://schemas.openxmlformats.org/markup-compatibility/2006">
                <mc:Choice xmlns:v="urn:schemas-microsoft-com:vml" Requires="v">
                  <p:oleObj spid="_x0000_s338135" name="Equation" r:id="rId21" imgW="317160" imgH="177480" progId="Equation.DSMT4">
                    <p:embed/>
                  </p:oleObj>
                </mc:Choice>
                <mc:Fallback>
                  <p:oleObj name="Equation" r:id="rId21" imgW="317160" imgH="177480" progId="Equation.DSMT4">
                    <p:embed/>
                    <p:pic>
                      <p:nvPicPr>
                        <p:cNvPr id="94" name="1 Objeto"/>
                        <p:cNvPicPr>
                          <a:picLocks noChangeAspect="1" noChangeArrowheads="1"/>
                        </p:cNvPicPr>
                        <p:nvPr/>
                      </p:nvPicPr>
                      <p:blipFill>
                        <a:blip r:embed="rId22"/>
                        <a:srcRect/>
                        <a:stretch>
                          <a:fillRect/>
                        </a:stretch>
                      </p:blipFill>
                      <p:spPr bwMode="auto">
                        <a:xfrm>
                          <a:off x="9704429" y="2083660"/>
                          <a:ext cx="534988"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1 Objeto"/>
            <p:cNvGraphicFramePr>
              <a:graphicFrameLocks noChangeAspect="1"/>
            </p:cNvGraphicFramePr>
            <p:nvPr>
              <p:extLst/>
            </p:nvPr>
          </p:nvGraphicFramePr>
          <p:xfrm>
            <a:off x="8659103" y="1883966"/>
            <a:ext cx="620713" cy="296863"/>
          </p:xfrm>
          <a:graphic>
            <a:graphicData uri="http://schemas.openxmlformats.org/presentationml/2006/ole">
              <mc:AlternateContent xmlns:mc="http://schemas.openxmlformats.org/markup-compatibility/2006">
                <mc:Choice xmlns:v="urn:schemas-microsoft-com:vml" Requires="v">
                  <p:oleObj spid="_x0000_s338136" name="Equation" r:id="rId23" imgW="368280" imgH="177480" progId="Equation.DSMT4">
                    <p:embed/>
                  </p:oleObj>
                </mc:Choice>
                <mc:Fallback>
                  <p:oleObj name="Equation" r:id="rId23" imgW="368280" imgH="177480" progId="Equation.DSMT4">
                    <p:embed/>
                    <p:pic>
                      <p:nvPicPr>
                        <p:cNvPr id="44" name="1 Objeto"/>
                        <p:cNvPicPr>
                          <a:picLocks noChangeAspect="1" noChangeArrowheads="1"/>
                        </p:cNvPicPr>
                        <p:nvPr/>
                      </p:nvPicPr>
                      <p:blipFill>
                        <a:blip r:embed="rId24"/>
                        <a:srcRect/>
                        <a:stretch>
                          <a:fillRect/>
                        </a:stretch>
                      </p:blipFill>
                      <p:spPr bwMode="auto">
                        <a:xfrm>
                          <a:off x="8659103" y="1883966"/>
                          <a:ext cx="620713" cy="29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1 Objeto"/>
            <p:cNvGraphicFramePr>
              <a:graphicFrameLocks noChangeAspect="1"/>
            </p:cNvGraphicFramePr>
            <p:nvPr>
              <p:extLst/>
            </p:nvPr>
          </p:nvGraphicFramePr>
          <p:xfrm>
            <a:off x="10507663" y="4102100"/>
            <a:ext cx="492125" cy="255588"/>
          </p:xfrm>
          <a:graphic>
            <a:graphicData uri="http://schemas.openxmlformats.org/presentationml/2006/ole">
              <mc:AlternateContent xmlns:mc="http://schemas.openxmlformats.org/markup-compatibility/2006">
                <mc:Choice xmlns:v="urn:schemas-microsoft-com:vml" Requires="v">
                  <p:oleObj spid="_x0000_s338137" name="Equation" r:id="rId25" imgW="291960" imgH="152280" progId="Equation.DSMT4">
                    <p:embed/>
                  </p:oleObj>
                </mc:Choice>
                <mc:Fallback>
                  <p:oleObj name="Equation" r:id="rId25" imgW="291960" imgH="152280" progId="Equation.DSMT4">
                    <p:embed/>
                    <p:pic>
                      <p:nvPicPr>
                        <p:cNvPr id="45" name="1 Objeto"/>
                        <p:cNvPicPr>
                          <a:picLocks noChangeAspect="1" noChangeArrowheads="1"/>
                        </p:cNvPicPr>
                        <p:nvPr/>
                      </p:nvPicPr>
                      <p:blipFill>
                        <a:blip r:embed="rId26"/>
                        <a:srcRect/>
                        <a:stretch>
                          <a:fillRect/>
                        </a:stretch>
                      </p:blipFill>
                      <p:spPr bwMode="auto">
                        <a:xfrm>
                          <a:off x="10507663" y="4102100"/>
                          <a:ext cx="492125"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Arco 2"/>
            <p:cNvSpPr/>
            <p:nvPr/>
          </p:nvSpPr>
          <p:spPr>
            <a:xfrm>
              <a:off x="8527958" y="3572902"/>
              <a:ext cx="642471" cy="892175"/>
            </a:xfrm>
            <a:prstGeom prst="arc">
              <a:avLst>
                <a:gd name="adj1" fmla="val 16711845"/>
                <a:gd name="adj2" fmla="val 599467"/>
              </a:avLst>
            </a:prstGeom>
            <a:ln>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52" name="1 Objeto"/>
            <p:cNvGraphicFramePr>
              <a:graphicFrameLocks noChangeAspect="1"/>
            </p:cNvGraphicFramePr>
            <p:nvPr>
              <p:extLst/>
            </p:nvPr>
          </p:nvGraphicFramePr>
          <p:xfrm>
            <a:off x="9164557" y="3663822"/>
            <a:ext cx="814387" cy="317500"/>
          </p:xfrm>
          <a:graphic>
            <a:graphicData uri="http://schemas.openxmlformats.org/presentationml/2006/ole">
              <mc:AlternateContent xmlns:mc="http://schemas.openxmlformats.org/markup-compatibility/2006">
                <mc:Choice xmlns:v="urn:schemas-microsoft-com:vml" Requires="v">
                  <p:oleObj spid="_x0000_s338138" name="Equation" r:id="rId27" imgW="482400" imgH="190440" progId="Equation.DSMT4">
                    <p:embed/>
                  </p:oleObj>
                </mc:Choice>
                <mc:Fallback>
                  <p:oleObj name="Equation" r:id="rId27" imgW="482400" imgH="190440" progId="Equation.DSMT4">
                    <p:embed/>
                    <p:pic>
                      <p:nvPicPr>
                        <p:cNvPr id="52" name="1 Objeto"/>
                        <p:cNvPicPr>
                          <a:picLocks noChangeAspect="1" noChangeArrowheads="1"/>
                        </p:cNvPicPr>
                        <p:nvPr/>
                      </p:nvPicPr>
                      <p:blipFill>
                        <a:blip r:embed="rId28"/>
                        <a:srcRect/>
                        <a:stretch>
                          <a:fillRect/>
                        </a:stretch>
                      </p:blipFill>
                      <p:spPr bwMode="auto">
                        <a:xfrm>
                          <a:off x="9164557" y="3663822"/>
                          <a:ext cx="814387"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Line 15"/>
            <p:cNvSpPr>
              <a:spLocks noChangeShapeType="1"/>
            </p:cNvSpPr>
            <p:nvPr/>
          </p:nvSpPr>
          <p:spPr bwMode="auto">
            <a:xfrm>
              <a:off x="8572584" y="4065646"/>
              <a:ext cx="1147761" cy="1583092"/>
            </a:xfrm>
            <a:prstGeom prst="line">
              <a:avLst/>
            </a:prstGeom>
            <a:noFill/>
            <a:ln w="28575">
              <a:solidFill>
                <a:srgbClr val="FF0000"/>
              </a:solidFill>
              <a:prstDash val="sysDot"/>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54" name="1 Objeto"/>
            <p:cNvGraphicFramePr>
              <a:graphicFrameLocks noChangeAspect="1"/>
            </p:cNvGraphicFramePr>
            <p:nvPr>
              <p:extLst/>
            </p:nvPr>
          </p:nvGraphicFramePr>
          <p:xfrm>
            <a:off x="9751279" y="5544356"/>
            <a:ext cx="534988" cy="296862"/>
          </p:xfrm>
          <a:graphic>
            <a:graphicData uri="http://schemas.openxmlformats.org/presentationml/2006/ole">
              <mc:AlternateContent xmlns:mc="http://schemas.openxmlformats.org/markup-compatibility/2006">
                <mc:Choice xmlns:v="urn:schemas-microsoft-com:vml" Requires="v">
                  <p:oleObj spid="_x0000_s338139" name="Equation" r:id="rId29" imgW="317160" imgH="177480" progId="Equation.DSMT4">
                    <p:embed/>
                  </p:oleObj>
                </mc:Choice>
                <mc:Fallback>
                  <p:oleObj name="Equation" r:id="rId29" imgW="317160" imgH="177480" progId="Equation.DSMT4">
                    <p:embed/>
                    <p:pic>
                      <p:nvPicPr>
                        <p:cNvPr id="54" name="1 Objeto"/>
                        <p:cNvPicPr>
                          <a:picLocks noChangeAspect="1" noChangeArrowheads="1"/>
                        </p:cNvPicPr>
                        <p:nvPr/>
                      </p:nvPicPr>
                      <p:blipFill>
                        <a:blip r:embed="rId30"/>
                        <a:srcRect/>
                        <a:stretch>
                          <a:fillRect/>
                        </a:stretch>
                      </p:blipFill>
                      <p:spPr bwMode="auto">
                        <a:xfrm>
                          <a:off x="9751279" y="5544356"/>
                          <a:ext cx="534988"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Arco 54"/>
            <p:cNvSpPr/>
            <p:nvPr/>
          </p:nvSpPr>
          <p:spPr>
            <a:xfrm rot="3867729">
              <a:off x="8420847" y="3750021"/>
              <a:ext cx="642471" cy="892175"/>
            </a:xfrm>
            <a:prstGeom prst="arc">
              <a:avLst>
                <a:gd name="adj1" fmla="val 16711845"/>
                <a:gd name="adj2" fmla="val 0"/>
              </a:avLst>
            </a:prstGeom>
            <a:ln>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56" name="1 Objeto"/>
            <p:cNvGraphicFramePr>
              <a:graphicFrameLocks noChangeAspect="1"/>
            </p:cNvGraphicFramePr>
            <p:nvPr>
              <p:extLst/>
            </p:nvPr>
          </p:nvGraphicFramePr>
          <p:xfrm>
            <a:off x="9056406" y="4220769"/>
            <a:ext cx="365125" cy="317500"/>
          </p:xfrm>
          <a:graphic>
            <a:graphicData uri="http://schemas.openxmlformats.org/presentationml/2006/ole">
              <mc:AlternateContent xmlns:mc="http://schemas.openxmlformats.org/markup-compatibility/2006">
                <mc:Choice xmlns:v="urn:schemas-microsoft-com:vml" Requires="v">
                  <p:oleObj spid="_x0000_s338140" name="Equation" r:id="rId31" imgW="215640" imgH="190440" progId="Equation.DSMT4">
                    <p:embed/>
                  </p:oleObj>
                </mc:Choice>
                <mc:Fallback>
                  <p:oleObj name="Equation" r:id="rId31" imgW="215640" imgH="190440" progId="Equation.DSMT4">
                    <p:embed/>
                    <p:pic>
                      <p:nvPicPr>
                        <p:cNvPr id="56" name="1 Objeto"/>
                        <p:cNvPicPr>
                          <a:picLocks noChangeAspect="1" noChangeArrowheads="1"/>
                        </p:cNvPicPr>
                        <p:nvPr/>
                      </p:nvPicPr>
                      <p:blipFill>
                        <a:blip r:embed="rId32"/>
                        <a:srcRect/>
                        <a:stretch>
                          <a:fillRect/>
                        </a:stretch>
                      </p:blipFill>
                      <p:spPr bwMode="auto">
                        <a:xfrm>
                          <a:off x="9056406" y="4220769"/>
                          <a:ext cx="3651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Line 15"/>
            <p:cNvSpPr>
              <a:spLocks noChangeShapeType="1"/>
            </p:cNvSpPr>
            <p:nvPr/>
          </p:nvSpPr>
          <p:spPr bwMode="auto">
            <a:xfrm flipH="1" flipV="1">
              <a:off x="7138176" y="2743478"/>
              <a:ext cx="1440613" cy="1322167"/>
            </a:xfrm>
            <a:prstGeom prst="line">
              <a:avLst/>
            </a:prstGeom>
            <a:noFill/>
            <a:ln w="28575">
              <a:solidFill>
                <a:srgbClr val="7030A0"/>
              </a:solidFill>
              <a:prstDash val="dash"/>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 name="Arco 7"/>
            <p:cNvSpPr/>
            <p:nvPr/>
          </p:nvSpPr>
          <p:spPr>
            <a:xfrm>
              <a:off x="8145416" y="3645860"/>
              <a:ext cx="828000" cy="828000"/>
            </a:xfrm>
            <a:prstGeom prst="arc">
              <a:avLst>
                <a:gd name="adj1" fmla="val 13629678"/>
                <a:gd name="adj2" fmla="val 22464"/>
              </a:avLst>
            </a:prstGeom>
            <a:ln>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59" name="1 Objeto"/>
            <p:cNvGraphicFramePr>
              <a:graphicFrameLocks noChangeAspect="1"/>
            </p:cNvGraphicFramePr>
            <p:nvPr>
              <p:extLst/>
            </p:nvPr>
          </p:nvGraphicFramePr>
          <p:xfrm>
            <a:off x="6974077" y="2411945"/>
            <a:ext cx="534988" cy="296862"/>
          </p:xfrm>
          <a:graphic>
            <a:graphicData uri="http://schemas.openxmlformats.org/presentationml/2006/ole">
              <mc:AlternateContent xmlns:mc="http://schemas.openxmlformats.org/markup-compatibility/2006">
                <mc:Choice xmlns:v="urn:schemas-microsoft-com:vml" Requires="v">
                  <p:oleObj spid="_x0000_s338141" name="Equation" r:id="rId33" imgW="317160" imgH="177480" progId="Equation.DSMT4">
                    <p:embed/>
                  </p:oleObj>
                </mc:Choice>
                <mc:Fallback>
                  <p:oleObj name="Equation" r:id="rId33" imgW="317160" imgH="177480" progId="Equation.DSMT4">
                    <p:embed/>
                    <p:pic>
                      <p:nvPicPr>
                        <p:cNvPr id="59" name="1 Objeto"/>
                        <p:cNvPicPr>
                          <a:picLocks noChangeAspect="1" noChangeArrowheads="1"/>
                        </p:cNvPicPr>
                        <p:nvPr/>
                      </p:nvPicPr>
                      <p:blipFill>
                        <a:blip r:embed="rId34"/>
                        <a:srcRect/>
                        <a:stretch>
                          <a:fillRect/>
                        </a:stretch>
                      </p:blipFill>
                      <p:spPr bwMode="auto">
                        <a:xfrm>
                          <a:off x="6974077" y="2411945"/>
                          <a:ext cx="534988"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1 Objeto"/>
            <p:cNvGraphicFramePr>
              <a:graphicFrameLocks noChangeAspect="1"/>
            </p:cNvGraphicFramePr>
            <p:nvPr>
              <p:extLst/>
            </p:nvPr>
          </p:nvGraphicFramePr>
          <p:xfrm>
            <a:off x="8130791" y="3282698"/>
            <a:ext cx="857250" cy="317500"/>
          </p:xfrm>
          <a:graphic>
            <a:graphicData uri="http://schemas.openxmlformats.org/presentationml/2006/ole">
              <mc:AlternateContent xmlns:mc="http://schemas.openxmlformats.org/markup-compatibility/2006">
                <mc:Choice xmlns:v="urn:schemas-microsoft-com:vml" Requires="v">
                  <p:oleObj spid="_x0000_s338142" name="Equation" r:id="rId35" imgW="507960" imgH="190440" progId="Equation.DSMT4">
                    <p:embed/>
                  </p:oleObj>
                </mc:Choice>
                <mc:Fallback>
                  <p:oleObj name="Equation" r:id="rId35" imgW="507960" imgH="190440" progId="Equation.DSMT4">
                    <p:embed/>
                    <p:pic>
                      <p:nvPicPr>
                        <p:cNvPr id="60" name="1 Objeto"/>
                        <p:cNvPicPr>
                          <a:picLocks noChangeAspect="1" noChangeArrowheads="1"/>
                        </p:cNvPicPr>
                        <p:nvPr/>
                      </p:nvPicPr>
                      <p:blipFill>
                        <a:blip r:embed="rId36"/>
                        <a:srcRect/>
                        <a:stretch>
                          <a:fillRect/>
                        </a:stretch>
                      </p:blipFill>
                      <p:spPr bwMode="auto">
                        <a:xfrm>
                          <a:off x="8130791" y="3282698"/>
                          <a:ext cx="8572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3" name="Line 28"/>
          <p:cNvSpPr>
            <a:spLocks noChangeShapeType="1"/>
          </p:cNvSpPr>
          <p:nvPr/>
        </p:nvSpPr>
        <p:spPr bwMode="auto">
          <a:xfrm flipH="1">
            <a:off x="1238246" y="4190281"/>
            <a:ext cx="3186110" cy="0"/>
          </a:xfrm>
          <a:prstGeom prst="line">
            <a:avLst/>
          </a:prstGeom>
          <a:noFill/>
          <a:ln w="190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61" name="Rectángulo 60"/>
          <p:cNvSpPr/>
          <p:nvPr/>
        </p:nvSpPr>
        <p:spPr>
          <a:xfrm>
            <a:off x="6491889" y="1692711"/>
            <a:ext cx="992580" cy="369332"/>
          </a:xfrm>
          <a:prstGeom prst="rect">
            <a:avLst/>
          </a:prstGeom>
          <a:solidFill>
            <a:schemeClr val="accent6">
              <a:lumMod val="60000"/>
              <a:lumOff val="40000"/>
            </a:schemeClr>
          </a:solidFill>
        </p:spPr>
        <p:txBody>
          <a:bodyPr wrap="none">
            <a:spAutoFit/>
          </a:bodyPr>
          <a:lstStyle/>
          <a:p>
            <a:pPr algn="ctr"/>
            <a:r>
              <a:rPr lang="es-AR" b="1" dirty="0" smtClean="0">
                <a:solidFill>
                  <a:srgbClr val="C00000"/>
                </a:solidFill>
              </a:rPr>
              <a:t>Plano z</a:t>
            </a:r>
            <a:endParaRPr lang="es-AR" b="1" dirty="0"/>
          </a:p>
        </p:txBody>
      </p:sp>
      <p:sp>
        <p:nvSpPr>
          <p:cNvPr id="62" name="Rectángulo 61"/>
          <p:cNvSpPr/>
          <p:nvPr/>
        </p:nvSpPr>
        <p:spPr>
          <a:xfrm>
            <a:off x="3376598" y="1692711"/>
            <a:ext cx="1095172" cy="369332"/>
          </a:xfrm>
          <a:prstGeom prst="rect">
            <a:avLst/>
          </a:prstGeom>
          <a:solidFill>
            <a:schemeClr val="accent6">
              <a:lumMod val="60000"/>
              <a:lumOff val="40000"/>
            </a:schemeClr>
          </a:solidFill>
        </p:spPr>
        <p:txBody>
          <a:bodyPr wrap="none">
            <a:spAutoFit/>
          </a:bodyPr>
          <a:lstStyle/>
          <a:p>
            <a:pPr algn="ctr"/>
            <a:r>
              <a:rPr lang="es-AR" b="1" dirty="0">
                <a:solidFill>
                  <a:srgbClr val="C00000"/>
                </a:solidFill>
              </a:rPr>
              <a:t>Plano </a:t>
            </a:r>
            <a:r>
              <a:rPr lang="es-AR" b="1" dirty="0" smtClean="0">
                <a:solidFill>
                  <a:srgbClr val="C00000"/>
                </a:solidFill>
              </a:rPr>
              <a:t>s </a:t>
            </a:r>
            <a:endParaRPr lang="es-AR" b="1" dirty="0">
              <a:solidFill>
                <a:srgbClr val="C00000"/>
              </a:solidFill>
            </a:endParaRPr>
          </a:p>
        </p:txBody>
      </p:sp>
      <p:sp>
        <p:nvSpPr>
          <p:cNvPr id="51" name="Rectángulo 50"/>
          <p:cNvSpPr/>
          <p:nvPr/>
        </p:nvSpPr>
        <p:spPr>
          <a:xfrm>
            <a:off x="191344" y="116632"/>
            <a:ext cx="11809312" cy="633533"/>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Relación entre los planos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s</a:t>
            </a:r>
            <a:r>
              <a:rPr lang="es-AR" sz="2800" b="1" dirty="0" smtClean="0">
                <a:solidFill>
                  <a:schemeClr val="bg1"/>
                </a:solidFill>
                <a:latin typeface="Arial" panose="020B0604020202020204" pitchFamily="34" charset="0"/>
                <a:ea typeface="+mj-ea"/>
                <a:cs typeface="Arial" panose="020B0604020202020204" pitchFamily="34" charset="0"/>
              </a:rPr>
              <a:t>” </a:t>
            </a:r>
            <a:r>
              <a:rPr lang="es-AR" sz="2800" b="1" dirty="0">
                <a:solidFill>
                  <a:schemeClr val="bg1"/>
                </a:solidFill>
                <a:latin typeface="Arial" panose="020B0604020202020204" pitchFamily="34" charset="0"/>
                <a:ea typeface="+mj-ea"/>
                <a:cs typeface="Arial" panose="020B0604020202020204" pitchFamily="34" charset="0"/>
              </a:rPr>
              <a:t>y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z</a:t>
            </a:r>
            <a:r>
              <a:rPr lang="es-AR" sz="2800" b="1" dirty="0" smtClean="0">
                <a:solidFill>
                  <a:schemeClr val="bg1"/>
                </a:solidFill>
                <a:latin typeface="Arial" panose="020B0604020202020204" pitchFamily="34" charset="0"/>
                <a:ea typeface="+mj-ea"/>
                <a:cs typeface="Arial" panose="020B0604020202020204" pitchFamily="34" charset="0"/>
              </a:rPr>
              <a:t>”</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58" name="Rectángulo 57"/>
          <p:cNvSpPr/>
          <p:nvPr/>
        </p:nvSpPr>
        <p:spPr>
          <a:xfrm>
            <a:off x="191344" y="934448"/>
            <a:ext cx="8921247" cy="461665"/>
          </a:xfrm>
          <a:prstGeom prst="rect">
            <a:avLst/>
          </a:prstGeom>
          <a:solidFill>
            <a:schemeClr val="accent4">
              <a:lumMod val="40000"/>
              <a:lumOff val="60000"/>
            </a:schemeClr>
          </a:solidFill>
          <a:ln>
            <a:noFill/>
          </a:ln>
        </p:spPr>
        <p:txBody>
          <a:bodyPr wrap="square">
            <a:spAutoFit/>
          </a:bodyPr>
          <a:lstStyle/>
          <a:p>
            <a:pPr algn="just"/>
            <a:r>
              <a:rPr lang="es-AR" sz="2000" b="1" dirty="0" smtClean="0">
                <a:solidFill>
                  <a:schemeClr val="tx1">
                    <a:lumMod val="65000"/>
                    <a:lumOff val="35000"/>
                  </a:schemeClr>
                </a:solidFill>
                <a:sym typeface="Symbol" panose="05050102010706020507" pitchFamily="18" charset="2"/>
              </a:rPr>
              <a:t>Lugar geométrico de frecuencia de oscilación constante: </a:t>
            </a:r>
            <a:r>
              <a:rPr lang="es-AR" sz="2400" b="1" dirty="0" err="1" smtClean="0">
                <a:solidFill>
                  <a:schemeClr val="tx1">
                    <a:lumMod val="65000"/>
                    <a:lumOff val="35000"/>
                  </a:schemeClr>
                </a:solidFill>
                <a:latin typeface="Symbol" panose="05050102010706020507" pitchFamily="18" charset="2"/>
                <a:sym typeface="Symbol" panose="05050102010706020507" pitchFamily="18" charset="2"/>
              </a:rPr>
              <a:t>w</a:t>
            </a:r>
            <a:r>
              <a:rPr lang="es-AR" sz="2400" b="1" i="1" baseline="-25000" dirty="0" err="1" smtClean="0">
                <a:solidFill>
                  <a:schemeClr val="tx1">
                    <a:lumMod val="65000"/>
                    <a:lumOff val="35000"/>
                  </a:schemeClr>
                </a:solidFill>
                <a:sym typeface="Symbol" panose="05050102010706020507" pitchFamily="18" charset="2"/>
              </a:rPr>
              <a:t>d</a:t>
            </a:r>
            <a:r>
              <a:rPr lang="es-AR" sz="2000" b="1" dirty="0" smtClean="0">
                <a:solidFill>
                  <a:schemeClr val="tx1">
                    <a:lumMod val="65000"/>
                    <a:lumOff val="35000"/>
                  </a:schemeClr>
                </a:solidFill>
                <a:sym typeface="Symbol" panose="05050102010706020507" pitchFamily="18" charset="2"/>
              </a:rPr>
              <a:t> = </a:t>
            </a:r>
            <a:r>
              <a:rPr lang="es-AR" sz="2000" b="1" dirty="0" err="1" smtClean="0">
                <a:solidFill>
                  <a:schemeClr val="tx1">
                    <a:lumMod val="65000"/>
                    <a:lumOff val="35000"/>
                  </a:schemeClr>
                </a:solidFill>
                <a:sym typeface="Symbol" panose="05050102010706020507" pitchFamily="18" charset="2"/>
              </a:rPr>
              <a:t>ctte</a:t>
            </a:r>
            <a:r>
              <a:rPr lang="es-AR" sz="2000" b="1" dirty="0" smtClean="0">
                <a:solidFill>
                  <a:schemeClr val="tx1">
                    <a:lumMod val="65000"/>
                    <a:lumOff val="35000"/>
                  </a:schemeClr>
                </a:solidFill>
                <a:sym typeface="Symbol" panose="05050102010706020507" pitchFamily="18" charset="2"/>
              </a:rPr>
              <a:t>. </a:t>
            </a:r>
            <a:endParaRPr lang="es-AR" sz="2000" b="1" dirty="0">
              <a:solidFill>
                <a:schemeClr val="tx1">
                  <a:lumMod val="65000"/>
                  <a:lumOff val="35000"/>
                </a:schemeClr>
              </a:solidFill>
            </a:endParaRPr>
          </a:p>
        </p:txBody>
      </p:sp>
    </p:spTree>
    <p:extLst>
      <p:ext uri="{BB962C8B-B14F-4D97-AF65-F5344CB8AC3E}">
        <p14:creationId xmlns:p14="http://schemas.microsoft.com/office/powerpoint/2010/main" val="123555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38</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ángulo 6"/>
          <p:cNvSpPr/>
          <p:nvPr/>
        </p:nvSpPr>
        <p:spPr>
          <a:xfrm>
            <a:off x="191344" y="946570"/>
            <a:ext cx="9366091" cy="461665"/>
          </a:xfrm>
          <a:prstGeom prst="rect">
            <a:avLst/>
          </a:prstGeom>
          <a:solidFill>
            <a:schemeClr val="accent4">
              <a:lumMod val="40000"/>
              <a:lumOff val="60000"/>
            </a:schemeClr>
          </a:solidFill>
          <a:ln>
            <a:noFill/>
          </a:ln>
        </p:spPr>
        <p:txBody>
          <a:bodyPr wrap="square">
            <a:spAutoFit/>
          </a:bodyPr>
          <a:lstStyle/>
          <a:p>
            <a:pPr algn="just"/>
            <a:r>
              <a:rPr lang="es-AR" sz="2000" b="1" dirty="0">
                <a:solidFill>
                  <a:schemeClr val="tx1">
                    <a:lumMod val="65000"/>
                    <a:lumOff val="35000"/>
                  </a:schemeClr>
                </a:solidFill>
                <a:sym typeface="Symbol" panose="05050102010706020507" pitchFamily="18" charset="2"/>
              </a:rPr>
              <a:t>Lugar geométrico de </a:t>
            </a:r>
            <a:r>
              <a:rPr lang="es-AR" sz="2000" b="1" dirty="0" smtClean="0">
                <a:solidFill>
                  <a:schemeClr val="tx1">
                    <a:lumMod val="65000"/>
                    <a:lumOff val="35000"/>
                  </a:schemeClr>
                </a:solidFill>
                <a:sym typeface="Symbol" panose="05050102010706020507" pitchFamily="18" charset="2"/>
              </a:rPr>
              <a:t>factor de amortiguamiento relativo constante</a:t>
            </a:r>
            <a:r>
              <a:rPr lang="es-AR" sz="2000" b="1" dirty="0">
                <a:solidFill>
                  <a:schemeClr val="tx1">
                    <a:lumMod val="65000"/>
                    <a:lumOff val="35000"/>
                  </a:schemeClr>
                </a:solidFill>
                <a:sym typeface="Symbol" panose="05050102010706020507" pitchFamily="18" charset="2"/>
              </a:rPr>
              <a:t>: </a:t>
            </a:r>
            <a:r>
              <a:rPr lang="es-AR" sz="2400" b="1" dirty="0" smtClean="0">
                <a:solidFill>
                  <a:schemeClr val="tx1">
                    <a:lumMod val="65000"/>
                    <a:lumOff val="35000"/>
                  </a:schemeClr>
                </a:solidFill>
                <a:sym typeface="Symbol" panose="05050102010706020507" pitchFamily="18" charset="2"/>
              </a:rPr>
              <a:t></a:t>
            </a:r>
            <a:r>
              <a:rPr lang="es-AR" sz="2000" b="1" dirty="0" smtClean="0">
                <a:solidFill>
                  <a:schemeClr val="tx1">
                    <a:lumMod val="65000"/>
                    <a:lumOff val="35000"/>
                  </a:schemeClr>
                </a:solidFill>
                <a:sym typeface="Symbol" panose="05050102010706020507" pitchFamily="18" charset="2"/>
              </a:rPr>
              <a:t> = </a:t>
            </a:r>
            <a:r>
              <a:rPr lang="es-AR" sz="2000" b="1" dirty="0" err="1" smtClean="0">
                <a:solidFill>
                  <a:schemeClr val="tx1">
                    <a:lumMod val="65000"/>
                    <a:lumOff val="35000"/>
                  </a:schemeClr>
                </a:solidFill>
                <a:sym typeface="Symbol" panose="05050102010706020507" pitchFamily="18" charset="2"/>
              </a:rPr>
              <a:t>ctte</a:t>
            </a:r>
            <a:r>
              <a:rPr lang="es-AR" sz="2000" b="1" dirty="0" smtClean="0">
                <a:solidFill>
                  <a:schemeClr val="tx1">
                    <a:lumMod val="65000"/>
                    <a:lumOff val="35000"/>
                  </a:schemeClr>
                </a:solidFill>
                <a:sym typeface="Symbol" panose="05050102010706020507" pitchFamily="18" charset="2"/>
              </a:rPr>
              <a:t>. </a:t>
            </a:r>
            <a:endParaRPr lang="es-AR" sz="2000" b="1" dirty="0">
              <a:solidFill>
                <a:schemeClr val="tx1">
                  <a:lumMod val="65000"/>
                  <a:lumOff val="35000"/>
                </a:schemeClr>
              </a:solidFill>
            </a:endParaRPr>
          </a:p>
        </p:txBody>
      </p:sp>
      <p:sp>
        <p:nvSpPr>
          <p:cNvPr id="64" name="AutoShape 19"/>
          <p:cNvSpPr>
            <a:spLocks noChangeArrowheads="1"/>
          </p:cNvSpPr>
          <p:nvPr/>
        </p:nvSpPr>
        <p:spPr bwMode="auto">
          <a:xfrm>
            <a:off x="5285562" y="4451753"/>
            <a:ext cx="760536" cy="47143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aphicFrame>
        <p:nvGraphicFramePr>
          <p:cNvPr id="51" name="1 Objeto"/>
          <p:cNvGraphicFramePr>
            <a:graphicFrameLocks noChangeAspect="1"/>
          </p:cNvGraphicFramePr>
          <p:nvPr>
            <p:extLst/>
          </p:nvPr>
        </p:nvGraphicFramePr>
        <p:xfrm>
          <a:off x="147261" y="1482229"/>
          <a:ext cx="7243800" cy="871800"/>
        </p:xfrm>
        <a:graphic>
          <a:graphicData uri="http://schemas.openxmlformats.org/presentationml/2006/ole">
            <mc:AlternateContent xmlns:mc="http://schemas.openxmlformats.org/markup-compatibility/2006">
              <mc:Choice xmlns:v="urn:schemas-microsoft-com:vml" Requires="v">
                <p:oleObj spid="_x0000_s339306" name="Equation" r:id="rId3" imgW="4089240" imgH="495000" progId="Equation.DSMT4">
                  <p:embed/>
                </p:oleObj>
              </mc:Choice>
              <mc:Fallback>
                <p:oleObj name="Equation" r:id="rId3" imgW="4089240" imgH="495000" progId="Equation.DSMT4">
                  <p:embed/>
                  <p:pic>
                    <p:nvPicPr>
                      <p:cNvPr id="51" name="1 Objeto"/>
                      <p:cNvPicPr>
                        <a:picLocks noChangeAspect="1" noChangeArrowheads="1"/>
                      </p:cNvPicPr>
                      <p:nvPr/>
                    </p:nvPicPr>
                    <p:blipFill>
                      <a:blip r:embed="rId4"/>
                      <a:srcRect/>
                      <a:stretch>
                        <a:fillRect/>
                      </a:stretch>
                    </p:blipFill>
                    <p:spPr bwMode="auto">
                      <a:xfrm>
                        <a:off x="147261" y="1482229"/>
                        <a:ext cx="7243800" cy="871800"/>
                      </a:xfrm>
                      <a:prstGeom prst="rect">
                        <a:avLst/>
                      </a:prstGeom>
                      <a:noFill/>
                      <a:extLst/>
                    </p:spPr>
                  </p:pic>
                </p:oleObj>
              </mc:Fallback>
            </mc:AlternateContent>
          </a:graphicData>
        </a:graphic>
      </p:graphicFrame>
      <p:graphicFrame>
        <p:nvGraphicFramePr>
          <p:cNvPr id="58" name="1 Objeto"/>
          <p:cNvGraphicFramePr>
            <a:graphicFrameLocks noChangeAspect="1"/>
          </p:cNvGraphicFramePr>
          <p:nvPr>
            <p:extLst/>
          </p:nvPr>
        </p:nvGraphicFramePr>
        <p:xfrm>
          <a:off x="7748346" y="1486333"/>
          <a:ext cx="2331429" cy="856939"/>
        </p:xfrm>
        <a:graphic>
          <a:graphicData uri="http://schemas.openxmlformats.org/presentationml/2006/ole">
            <mc:AlternateContent xmlns:mc="http://schemas.openxmlformats.org/markup-compatibility/2006">
              <mc:Choice xmlns:v="urn:schemas-microsoft-com:vml" Requires="v">
                <p:oleObj spid="_x0000_s339307" name="Equation" r:id="rId5" imgW="1269720" imgH="469800" progId="Equation.DSMT4">
                  <p:embed/>
                </p:oleObj>
              </mc:Choice>
              <mc:Fallback>
                <p:oleObj name="Equation" r:id="rId5" imgW="1269720" imgH="469800" progId="Equation.DSMT4">
                  <p:embed/>
                  <p:pic>
                    <p:nvPicPr>
                      <p:cNvPr id="58" name="1 Objeto"/>
                      <p:cNvPicPr>
                        <a:picLocks noChangeAspect="1" noChangeArrowheads="1"/>
                      </p:cNvPicPr>
                      <p:nvPr/>
                    </p:nvPicPr>
                    <p:blipFill>
                      <a:blip r:embed="rId6"/>
                      <a:srcRect/>
                      <a:stretch>
                        <a:fillRect/>
                      </a:stretch>
                    </p:blipFill>
                    <p:spPr bwMode="auto">
                      <a:xfrm>
                        <a:off x="7748346" y="1486333"/>
                        <a:ext cx="2331429" cy="856939"/>
                      </a:xfrm>
                      <a:prstGeom prst="rect">
                        <a:avLst/>
                      </a:prstGeom>
                      <a:noFill/>
                      <a:extLst/>
                    </p:spPr>
                  </p:pic>
                </p:oleObj>
              </mc:Fallback>
            </mc:AlternateContent>
          </a:graphicData>
        </a:graphic>
      </p:graphicFrame>
      <p:graphicFrame>
        <p:nvGraphicFramePr>
          <p:cNvPr id="62" name="1 Objeto"/>
          <p:cNvGraphicFramePr>
            <a:graphicFrameLocks noChangeAspect="1"/>
          </p:cNvGraphicFramePr>
          <p:nvPr>
            <p:extLst/>
          </p:nvPr>
        </p:nvGraphicFramePr>
        <p:xfrm>
          <a:off x="10475161" y="1519599"/>
          <a:ext cx="1368311" cy="770635"/>
        </p:xfrm>
        <a:graphic>
          <a:graphicData uri="http://schemas.openxmlformats.org/presentationml/2006/ole">
            <mc:AlternateContent xmlns:mc="http://schemas.openxmlformats.org/markup-compatibility/2006">
              <mc:Choice xmlns:v="urn:schemas-microsoft-com:vml" Requires="v">
                <p:oleObj spid="_x0000_s339308" name="Equation" r:id="rId7" imgW="672840" imgH="380880" progId="Equation.DSMT4">
                  <p:embed/>
                </p:oleObj>
              </mc:Choice>
              <mc:Fallback>
                <p:oleObj name="Equation" r:id="rId7" imgW="672840" imgH="380880" progId="Equation.DSMT4">
                  <p:embed/>
                  <p:pic>
                    <p:nvPicPr>
                      <p:cNvPr id="62" name="1 Objeto"/>
                      <p:cNvPicPr>
                        <a:picLocks noChangeAspect="1" noChangeArrowheads="1"/>
                      </p:cNvPicPr>
                      <p:nvPr/>
                    </p:nvPicPr>
                    <p:blipFill>
                      <a:blip r:embed="rId8"/>
                      <a:srcRect/>
                      <a:stretch>
                        <a:fillRect/>
                      </a:stretch>
                    </p:blipFill>
                    <p:spPr bwMode="auto">
                      <a:xfrm>
                        <a:off x="10475161" y="1519599"/>
                        <a:ext cx="1368311" cy="770635"/>
                      </a:xfrm>
                      <a:prstGeom prst="rect">
                        <a:avLst/>
                      </a:prstGeom>
                      <a:noFill/>
                      <a:extLst/>
                    </p:spPr>
                  </p:pic>
                </p:oleObj>
              </mc:Fallback>
            </mc:AlternateContent>
          </a:graphicData>
        </a:graphic>
      </p:graphicFrame>
      <p:sp>
        <p:nvSpPr>
          <p:cNvPr id="5" name="Abrir llave 4"/>
          <p:cNvSpPr/>
          <p:nvPr/>
        </p:nvSpPr>
        <p:spPr>
          <a:xfrm>
            <a:off x="7599102" y="1494057"/>
            <a:ext cx="140814" cy="821718"/>
          </a:xfrm>
          <a:prstGeom prst="leftBrace">
            <a:avLst>
              <a:gd name="adj1" fmla="val 62447"/>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pSp>
        <p:nvGrpSpPr>
          <p:cNvPr id="125" name="Grupo 124"/>
          <p:cNvGrpSpPr/>
          <p:nvPr/>
        </p:nvGrpSpPr>
        <p:grpSpPr>
          <a:xfrm>
            <a:off x="692152" y="2480645"/>
            <a:ext cx="4062412" cy="4044699"/>
            <a:chOff x="692152" y="2480645"/>
            <a:chExt cx="4062412" cy="4044699"/>
          </a:xfrm>
        </p:grpSpPr>
        <p:sp>
          <p:nvSpPr>
            <p:cNvPr id="110" name="Line 28"/>
            <p:cNvSpPr>
              <a:spLocks noChangeShapeType="1"/>
            </p:cNvSpPr>
            <p:nvPr/>
          </p:nvSpPr>
          <p:spPr bwMode="auto">
            <a:xfrm flipH="1" flipV="1">
              <a:off x="1296643" y="2934002"/>
              <a:ext cx="1436196" cy="1743744"/>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2" name="Line 24"/>
            <p:cNvSpPr>
              <a:spLocks noChangeShapeType="1"/>
            </p:cNvSpPr>
            <p:nvPr/>
          </p:nvSpPr>
          <p:spPr bwMode="auto">
            <a:xfrm>
              <a:off x="692152" y="4677746"/>
              <a:ext cx="406241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3" name="Line 25"/>
            <p:cNvSpPr>
              <a:spLocks noChangeShapeType="1"/>
            </p:cNvSpPr>
            <p:nvPr/>
          </p:nvSpPr>
          <p:spPr bwMode="auto">
            <a:xfrm>
              <a:off x="2741613" y="2653683"/>
              <a:ext cx="0" cy="3871661"/>
            </a:xfrm>
            <a:prstGeom prst="line">
              <a:avLst/>
            </a:prstGeom>
            <a:noFill/>
            <a:ln w="9525">
              <a:solidFill>
                <a:schemeClr val="tx1"/>
              </a:solidFill>
              <a:round/>
              <a:headEnd type="triangle" w="med"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5" name="Line 28"/>
            <p:cNvSpPr>
              <a:spLocks noChangeShapeType="1"/>
            </p:cNvSpPr>
            <p:nvPr/>
          </p:nvSpPr>
          <p:spPr bwMode="auto">
            <a:xfrm flipH="1" flipV="1">
              <a:off x="1760538" y="2809106"/>
              <a:ext cx="981074" cy="1880298"/>
            </a:xfrm>
            <a:prstGeom prst="line">
              <a:avLst/>
            </a:prstGeom>
            <a:noFill/>
            <a:ln w="28575">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72" name="1 Objeto"/>
            <p:cNvGraphicFramePr>
              <a:graphicFrameLocks noChangeAspect="1"/>
            </p:cNvGraphicFramePr>
            <p:nvPr>
              <p:extLst/>
            </p:nvPr>
          </p:nvGraphicFramePr>
          <p:xfrm>
            <a:off x="2784475" y="2480645"/>
            <a:ext cx="320675" cy="298450"/>
          </p:xfrm>
          <a:graphic>
            <a:graphicData uri="http://schemas.openxmlformats.org/presentationml/2006/ole">
              <mc:AlternateContent xmlns:mc="http://schemas.openxmlformats.org/markup-compatibility/2006">
                <mc:Choice xmlns:v="urn:schemas-microsoft-com:vml" Requires="v">
                  <p:oleObj spid="_x0000_s339309" name="Equation" r:id="rId9" imgW="190440" imgH="177480" progId="Equation.DSMT4">
                    <p:embed/>
                  </p:oleObj>
                </mc:Choice>
                <mc:Fallback>
                  <p:oleObj name="Equation" r:id="rId9" imgW="190440" imgH="177480" progId="Equation.DSMT4">
                    <p:embed/>
                    <p:pic>
                      <p:nvPicPr>
                        <p:cNvPr id="72" name="1 Objeto"/>
                        <p:cNvPicPr>
                          <a:picLocks noChangeAspect="1" noChangeArrowheads="1"/>
                        </p:cNvPicPr>
                        <p:nvPr/>
                      </p:nvPicPr>
                      <p:blipFill>
                        <a:blip r:embed="rId10"/>
                        <a:srcRect/>
                        <a:stretch>
                          <a:fillRect/>
                        </a:stretch>
                      </p:blipFill>
                      <p:spPr bwMode="auto">
                        <a:xfrm>
                          <a:off x="2784475" y="2480645"/>
                          <a:ext cx="3206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1 Objeto"/>
            <p:cNvGraphicFramePr>
              <a:graphicFrameLocks noChangeAspect="1"/>
            </p:cNvGraphicFramePr>
            <p:nvPr>
              <p:extLst/>
            </p:nvPr>
          </p:nvGraphicFramePr>
          <p:xfrm>
            <a:off x="4471988" y="4730133"/>
            <a:ext cx="214312" cy="212725"/>
          </p:xfrm>
          <a:graphic>
            <a:graphicData uri="http://schemas.openxmlformats.org/presentationml/2006/ole">
              <mc:AlternateContent xmlns:mc="http://schemas.openxmlformats.org/markup-compatibility/2006">
                <mc:Choice xmlns:v="urn:schemas-microsoft-com:vml" Requires="v">
                  <p:oleObj spid="_x0000_s339310" name="Equation" r:id="rId11" imgW="126720" imgH="126720" progId="Equation.DSMT4">
                    <p:embed/>
                  </p:oleObj>
                </mc:Choice>
                <mc:Fallback>
                  <p:oleObj name="Equation" r:id="rId11" imgW="126720" imgH="126720" progId="Equation.DSMT4">
                    <p:embed/>
                    <p:pic>
                      <p:nvPicPr>
                        <p:cNvPr id="73" name="1 Objeto"/>
                        <p:cNvPicPr>
                          <a:picLocks noChangeAspect="1" noChangeArrowheads="1"/>
                        </p:cNvPicPr>
                        <p:nvPr/>
                      </p:nvPicPr>
                      <p:blipFill>
                        <a:blip r:embed="rId12"/>
                        <a:srcRect/>
                        <a:stretch>
                          <a:fillRect/>
                        </a:stretch>
                      </p:blipFill>
                      <p:spPr bwMode="auto">
                        <a:xfrm>
                          <a:off x="4471988" y="4730133"/>
                          <a:ext cx="214312"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Line 28"/>
            <p:cNvSpPr>
              <a:spLocks noChangeShapeType="1"/>
            </p:cNvSpPr>
            <p:nvPr/>
          </p:nvSpPr>
          <p:spPr bwMode="auto">
            <a:xfrm flipH="1">
              <a:off x="1192297" y="3827640"/>
              <a:ext cx="1638303" cy="0"/>
            </a:xfrm>
            <a:prstGeom prst="line">
              <a:avLst/>
            </a:prstGeom>
            <a:noFill/>
            <a:ln w="9525">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49" name="1 Objeto"/>
            <p:cNvGraphicFramePr>
              <a:graphicFrameLocks noChangeAspect="1"/>
            </p:cNvGraphicFramePr>
            <p:nvPr>
              <p:extLst/>
            </p:nvPr>
          </p:nvGraphicFramePr>
          <p:xfrm>
            <a:off x="2858682" y="4335222"/>
            <a:ext cx="768350" cy="317500"/>
          </p:xfrm>
          <a:graphic>
            <a:graphicData uri="http://schemas.openxmlformats.org/presentationml/2006/ole">
              <mc:AlternateContent xmlns:mc="http://schemas.openxmlformats.org/markup-compatibility/2006">
                <mc:Choice xmlns:v="urn:schemas-microsoft-com:vml" Requires="v">
                  <p:oleObj spid="_x0000_s339311" name="Equation" r:id="rId13" imgW="457200" imgH="190440" progId="Equation.DSMT4">
                    <p:embed/>
                  </p:oleObj>
                </mc:Choice>
                <mc:Fallback>
                  <p:oleObj name="Equation" r:id="rId13" imgW="457200" imgH="190440" progId="Equation.DSMT4">
                    <p:embed/>
                    <p:pic>
                      <p:nvPicPr>
                        <p:cNvPr id="49" name="1 Objeto"/>
                        <p:cNvPicPr>
                          <a:picLocks noChangeAspect="1" noChangeArrowheads="1"/>
                        </p:cNvPicPr>
                        <p:nvPr/>
                      </p:nvPicPr>
                      <p:blipFill>
                        <a:blip r:embed="rId14"/>
                        <a:srcRect/>
                        <a:stretch>
                          <a:fillRect/>
                        </a:stretch>
                      </p:blipFill>
                      <p:spPr bwMode="auto">
                        <a:xfrm>
                          <a:off x="2858682" y="4335222"/>
                          <a:ext cx="7683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1 Objeto"/>
            <p:cNvGraphicFramePr>
              <a:graphicFrameLocks noChangeAspect="1"/>
            </p:cNvGraphicFramePr>
            <p:nvPr>
              <p:extLst/>
            </p:nvPr>
          </p:nvGraphicFramePr>
          <p:xfrm>
            <a:off x="1646238" y="2508250"/>
            <a:ext cx="788987" cy="341313"/>
          </p:xfrm>
          <a:graphic>
            <a:graphicData uri="http://schemas.openxmlformats.org/presentationml/2006/ole">
              <mc:AlternateContent xmlns:mc="http://schemas.openxmlformats.org/markup-compatibility/2006">
                <mc:Choice xmlns:v="urn:schemas-microsoft-com:vml" Requires="v">
                  <p:oleObj spid="_x0000_s339312" name="Equation" r:id="rId15" imgW="469800" imgH="203040" progId="Equation.DSMT4">
                    <p:embed/>
                  </p:oleObj>
                </mc:Choice>
                <mc:Fallback>
                  <p:oleObj name="Equation" r:id="rId15" imgW="469800" imgH="203040" progId="Equation.DSMT4">
                    <p:embed/>
                    <p:pic>
                      <p:nvPicPr>
                        <p:cNvPr id="63" name="1 Objeto"/>
                        <p:cNvPicPr>
                          <a:picLocks noChangeAspect="1" noChangeArrowheads="1"/>
                        </p:cNvPicPr>
                        <p:nvPr/>
                      </p:nvPicPr>
                      <p:blipFill>
                        <a:blip r:embed="rId16"/>
                        <a:srcRect/>
                        <a:stretch>
                          <a:fillRect/>
                        </a:stretch>
                      </p:blipFill>
                      <p:spPr bwMode="auto">
                        <a:xfrm>
                          <a:off x="1646238" y="2508250"/>
                          <a:ext cx="788987"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Line 28"/>
            <p:cNvSpPr>
              <a:spLocks noChangeShapeType="1"/>
            </p:cNvSpPr>
            <p:nvPr/>
          </p:nvSpPr>
          <p:spPr bwMode="auto">
            <a:xfrm flipH="1">
              <a:off x="1192297" y="4261698"/>
              <a:ext cx="1638303" cy="0"/>
            </a:xfrm>
            <a:prstGeom prst="line">
              <a:avLst/>
            </a:prstGeom>
            <a:noFill/>
            <a:ln w="9525">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67" name="Line 28"/>
            <p:cNvSpPr>
              <a:spLocks noChangeShapeType="1"/>
            </p:cNvSpPr>
            <p:nvPr/>
          </p:nvSpPr>
          <p:spPr bwMode="auto">
            <a:xfrm flipH="1">
              <a:off x="1192297" y="4474595"/>
              <a:ext cx="1638303" cy="0"/>
            </a:xfrm>
            <a:prstGeom prst="line">
              <a:avLst/>
            </a:prstGeom>
            <a:noFill/>
            <a:ln w="9525">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68" name="1 Objeto"/>
            <p:cNvGraphicFramePr>
              <a:graphicFrameLocks noChangeAspect="1"/>
            </p:cNvGraphicFramePr>
            <p:nvPr>
              <p:extLst/>
            </p:nvPr>
          </p:nvGraphicFramePr>
          <p:xfrm>
            <a:off x="2858682" y="4102258"/>
            <a:ext cx="768350" cy="317500"/>
          </p:xfrm>
          <a:graphic>
            <a:graphicData uri="http://schemas.openxmlformats.org/presentationml/2006/ole">
              <mc:AlternateContent xmlns:mc="http://schemas.openxmlformats.org/markup-compatibility/2006">
                <mc:Choice xmlns:v="urn:schemas-microsoft-com:vml" Requires="v">
                  <p:oleObj spid="_x0000_s339313" name="Equation" r:id="rId17" imgW="457200" imgH="190440" progId="Equation.DSMT4">
                    <p:embed/>
                  </p:oleObj>
                </mc:Choice>
                <mc:Fallback>
                  <p:oleObj name="Equation" r:id="rId17" imgW="457200" imgH="190440" progId="Equation.DSMT4">
                    <p:embed/>
                    <p:pic>
                      <p:nvPicPr>
                        <p:cNvPr id="68" name="1 Objeto"/>
                        <p:cNvPicPr>
                          <a:picLocks noChangeAspect="1" noChangeArrowheads="1"/>
                        </p:cNvPicPr>
                        <p:nvPr/>
                      </p:nvPicPr>
                      <p:blipFill>
                        <a:blip r:embed="rId18"/>
                        <a:srcRect/>
                        <a:stretch>
                          <a:fillRect/>
                        </a:stretch>
                      </p:blipFill>
                      <p:spPr bwMode="auto">
                        <a:xfrm>
                          <a:off x="2858682" y="4102258"/>
                          <a:ext cx="7683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1 Objeto"/>
            <p:cNvGraphicFramePr>
              <a:graphicFrameLocks noChangeAspect="1"/>
            </p:cNvGraphicFramePr>
            <p:nvPr>
              <p:extLst/>
            </p:nvPr>
          </p:nvGraphicFramePr>
          <p:xfrm>
            <a:off x="2858682" y="3659188"/>
            <a:ext cx="768350" cy="317500"/>
          </p:xfrm>
          <a:graphic>
            <a:graphicData uri="http://schemas.openxmlformats.org/presentationml/2006/ole">
              <mc:AlternateContent xmlns:mc="http://schemas.openxmlformats.org/markup-compatibility/2006">
                <mc:Choice xmlns:v="urn:schemas-microsoft-com:vml" Requires="v">
                  <p:oleObj spid="_x0000_s339314" name="Equation" r:id="rId19" imgW="457200" imgH="190440" progId="Equation.DSMT4">
                    <p:embed/>
                  </p:oleObj>
                </mc:Choice>
                <mc:Fallback>
                  <p:oleObj name="Equation" r:id="rId19" imgW="457200" imgH="190440" progId="Equation.DSMT4">
                    <p:embed/>
                    <p:pic>
                      <p:nvPicPr>
                        <p:cNvPr id="69" name="1 Objeto"/>
                        <p:cNvPicPr>
                          <a:picLocks noChangeAspect="1" noChangeArrowheads="1"/>
                        </p:cNvPicPr>
                        <p:nvPr/>
                      </p:nvPicPr>
                      <p:blipFill>
                        <a:blip r:embed="rId20"/>
                        <a:srcRect/>
                        <a:stretch>
                          <a:fillRect/>
                        </a:stretch>
                      </p:blipFill>
                      <p:spPr bwMode="auto">
                        <a:xfrm>
                          <a:off x="2858682" y="3659188"/>
                          <a:ext cx="7683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Line 28"/>
            <p:cNvSpPr>
              <a:spLocks noChangeShapeType="1"/>
            </p:cNvSpPr>
            <p:nvPr/>
          </p:nvSpPr>
          <p:spPr bwMode="auto">
            <a:xfrm flipH="1">
              <a:off x="1192297" y="3130077"/>
              <a:ext cx="1638303" cy="0"/>
            </a:xfrm>
            <a:prstGeom prst="line">
              <a:avLst/>
            </a:prstGeom>
            <a:noFill/>
            <a:ln w="9525">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71" name="1 Objeto"/>
            <p:cNvGraphicFramePr>
              <a:graphicFrameLocks noChangeAspect="1"/>
            </p:cNvGraphicFramePr>
            <p:nvPr>
              <p:extLst/>
            </p:nvPr>
          </p:nvGraphicFramePr>
          <p:xfrm>
            <a:off x="2858682" y="2981325"/>
            <a:ext cx="511175" cy="317500"/>
          </p:xfrm>
          <a:graphic>
            <a:graphicData uri="http://schemas.openxmlformats.org/presentationml/2006/ole">
              <mc:AlternateContent xmlns:mc="http://schemas.openxmlformats.org/markup-compatibility/2006">
                <mc:Choice xmlns:v="urn:schemas-microsoft-com:vml" Requires="v">
                  <p:oleObj spid="_x0000_s339315" name="Equation" r:id="rId21" imgW="304560" imgH="190440" progId="Equation.DSMT4">
                    <p:embed/>
                  </p:oleObj>
                </mc:Choice>
                <mc:Fallback>
                  <p:oleObj name="Equation" r:id="rId21" imgW="304560" imgH="190440" progId="Equation.DSMT4">
                    <p:embed/>
                    <p:pic>
                      <p:nvPicPr>
                        <p:cNvPr id="71" name="1 Objeto"/>
                        <p:cNvPicPr>
                          <a:picLocks noChangeAspect="1" noChangeArrowheads="1"/>
                        </p:cNvPicPr>
                        <p:nvPr/>
                      </p:nvPicPr>
                      <p:blipFill>
                        <a:blip r:embed="rId22"/>
                        <a:srcRect/>
                        <a:stretch>
                          <a:fillRect/>
                        </a:stretch>
                      </p:blipFill>
                      <p:spPr bwMode="auto">
                        <a:xfrm>
                          <a:off x="2858682" y="2981325"/>
                          <a:ext cx="5111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 name="Line 28"/>
            <p:cNvSpPr>
              <a:spLocks noChangeShapeType="1"/>
            </p:cNvSpPr>
            <p:nvPr/>
          </p:nvSpPr>
          <p:spPr bwMode="auto">
            <a:xfrm flipH="1">
              <a:off x="1192297" y="3480541"/>
              <a:ext cx="1638303" cy="0"/>
            </a:xfrm>
            <a:prstGeom prst="line">
              <a:avLst/>
            </a:prstGeom>
            <a:noFill/>
            <a:ln w="9525">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78" name="1 Objeto"/>
            <p:cNvGraphicFramePr>
              <a:graphicFrameLocks noChangeAspect="1"/>
            </p:cNvGraphicFramePr>
            <p:nvPr>
              <p:extLst/>
            </p:nvPr>
          </p:nvGraphicFramePr>
          <p:xfrm>
            <a:off x="2844800" y="3321050"/>
            <a:ext cx="874713" cy="317500"/>
          </p:xfrm>
          <a:graphic>
            <a:graphicData uri="http://schemas.openxmlformats.org/presentationml/2006/ole">
              <mc:AlternateContent xmlns:mc="http://schemas.openxmlformats.org/markup-compatibility/2006">
                <mc:Choice xmlns:v="urn:schemas-microsoft-com:vml" Requires="v">
                  <p:oleObj spid="_x0000_s339316" name="Equation" r:id="rId23" imgW="520560" imgH="190440" progId="Equation.DSMT4">
                    <p:embed/>
                  </p:oleObj>
                </mc:Choice>
                <mc:Fallback>
                  <p:oleObj name="Equation" r:id="rId23" imgW="520560" imgH="190440" progId="Equation.DSMT4">
                    <p:embed/>
                    <p:pic>
                      <p:nvPicPr>
                        <p:cNvPr id="78" name="1 Objeto"/>
                        <p:cNvPicPr>
                          <a:picLocks noChangeAspect="1" noChangeArrowheads="1"/>
                        </p:cNvPicPr>
                        <p:nvPr/>
                      </p:nvPicPr>
                      <p:blipFill>
                        <a:blip r:embed="rId24"/>
                        <a:srcRect/>
                        <a:stretch>
                          <a:fillRect/>
                        </a:stretch>
                      </p:blipFill>
                      <p:spPr bwMode="auto">
                        <a:xfrm>
                          <a:off x="2844800" y="3321050"/>
                          <a:ext cx="87471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Elipse 30"/>
            <p:cNvSpPr/>
            <p:nvPr/>
          </p:nvSpPr>
          <p:spPr>
            <a:xfrm>
              <a:off x="2705613" y="4641746"/>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2" name="Elipse 91"/>
            <p:cNvSpPr/>
            <p:nvPr/>
          </p:nvSpPr>
          <p:spPr>
            <a:xfrm>
              <a:off x="2588545" y="4433723"/>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6" name="Elipse 95"/>
            <p:cNvSpPr/>
            <p:nvPr/>
          </p:nvSpPr>
          <p:spPr>
            <a:xfrm>
              <a:off x="2486512" y="422662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7" name="Elipse 96"/>
            <p:cNvSpPr/>
            <p:nvPr/>
          </p:nvSpPr>
          <p:spPr>
            <a:xfrm>
              <a:off x="2251075" y="379164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8" name="Elipse 97"/>
            <p:cNvSpPr/>
            <p:nvPr/>
          </p:nvSpPr>
          <p:spPr>
            <a:xfrm>
              <a:off x="2070718" y="3441176"/>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9" name="Elipse 98"/>
            <p:cNvSpPr/>
            <p:nvPr/>
          </p:nvSpPr>
          <p:spPr>
            <a:xfrm>
              <a:off x="1882698" y="309176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111" name="1 Objeto"/>
            <p:cNvGraphicFramePr>
              <a:graphicFrameLocks noChangeAspect="1"/>
            </p:cNvGraphicFramePr>
            <p:nvPr>
              <p:extLst/>
            </p:nvPr>
          </p:nvGraphicFramePr>
          <p:xfrm>
            <a:off x="719138" y="2659063"/>
            <a:ext cx="811212" cy="341312"/>
          </p:xfrm>
          <a:graphic>
            <a:graphicData uri="http://schemas.openxmlformats.org/presentationml/2006/ole">
              <mc:AlternateContent xmlns:mc="http://schemas.openxmlformats.org/markup-compatibility/2006">
                <mc:Choice xmlns:v="urn:schemas-microsoft-com:vml" Requires="v">
                  <p:oleObj spid="_x0000_s339317" name="Equation" r:id="rId25" imgW="482400" imgH="203040" progId="Equation.DSMT4">
                    <p:embed/>
                  </p:oleObj>
                </mc:Choice>
                <mc:Fallback>
                  <p:oleObj name="Equation" r:id="rId25" imgW="482400" imgH="203040" progId="Equation.DSMT4">
                    <p:embed/>
                    <p:pic>
                      <p:nvPicPr>
                        <p:cNvPr id="111" name="1 Objeto"/>
                        <p:cNvPicPr>
                          <a:picLocks noChangeAspect="1" noChangeArrowheads="1"/>
                        </p:cNvPicPr>
                        <p:nvPr/>
                      </p:nvPicPr>
                      <p:blipFill>
                        <a:blip r:embed="rId26"/>
                        <a:srcRect/>
                        <a:stretch>
                          <a:fillRect/>
                        </a:stretch>
                      </p:blipFill>
                      <p:spPr bwMode="auto">
                        <a:xfrm>
                          <a:off x="719138" y="2659063"/>
                          <a:ext cx="811212"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Arco 33"/>
            <p:cNvSpPr/>
            <p:nvPr/>
          </p:nvSpPr>
          <p:spPr>
            <a:xfrm>
              <a:off x="2252886" y="4331374"/>
              <a:ext cx="548782" cy="585258"/>
            </a:xfrm>
            <a:prstGeom prst="arc">
              <a:avLst>
                <a:gd name="adj1" fmla="val 10296777"/>
                <a:gd name="adj2" fmla="val 1512076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13" name="Arco 112"/>
            <p:cNvSpPr/>
            <p:nvPr/>
          </p:nvSpPr>
          <p:spPr>
            <a:xfrm>
              <a:off x="1990587" y="3998337"/>
              <a:ext cx="1195915" cy="1119708"/>
            </a:xfrm>
            <a:prstGeom prst="arc">
              <a:avLst>
                <a:gd name="adj1" fmla="val 10296777"/>
                <a:gd name="adj2" fmla="val 1490761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115" name="1 Objeto"/>
            <p:cNvGraphicFramePr>
              <a:graphicFrameLocks noChangeAspect="1"/>
            </p:cNvGraphicFramePr>
            <p:nvPr>
              <p:extLst/>
            </p:nvPr>
          </p:nvGraphicFramePr>
          <p:xfrm>
            <a:off x="1089202" y="4876958"/>
            <a:ext cx="942975" cy="319088"/>
          </p:xfrm>
          <a:graphic>
            <a:graphicData uri="http://schemas.openxmlformats.org/presentationml/2006/ole">
              <mc:AlternateContent xmlns:mc="http://schemas.openxmlformats.org/markup-compatibility/2006">
                <mc:Choice xmlns:v="urn:schemas-microsoft-com:vml" Requires="v">
                  <p:oleObj spid="_x0000_s339318" name="Equation" r:id="rId27" imgW="558720" imgH="190440" progId="Equation.DSMT4">
                    <p:embed/>
                  </p:oleObj>
                </mc:Choice>
                <mc:Fallback>
                  <p:oleObj name="Equation" r:id="rId27" imgW="558720" imgH="190440" progId="Equation.DSMT4">
                    <p:embed/>
                    <p:pic>
                      <p:nvPicPr>
                        <p:cNvPr id="115" name="1 Objeto"/>
                        <p:cNvPicPr>
                          <a:picLocks noChangeAspect="1" noChangeArrowheads="1"/>
                        </p:cNvPicPr>
                        <p:nvPr/>
                      </p:nvPicPr>
                      <p:blipFill>
                        <a:blip r:embed="rId28"/>
                        <a:srcRect/>
                        <a:stretch>
                          <a:fillRect/>
                        </a:stretch>
                      </p:blipFill>
                      <p:spPr bwMode="auto">
                        <a:xfrm>
                          <a:off x="1089202" y="4876958"/>
                          <a:ext cx="94297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 name="1 Objeto"/>
            <p:cNvGraphicFramePr>
              <a:graphicFrameLocks noChangeAspect="1"/>
            </p:cNvGraphicFramePr>
            <p:nvPr>
              <p:extLst/>
            </p:nvPr>
          </p:nvGraphicFramePr>
          <p:xfrm>
            <a:off x="741663" y="5208156"/>
            <a:ext cx="1606550" cy="339725"/>
          </p:xfrm>
          <a:graphic>
            <a:graphicData uri="http://schemas.openxmlformats.org/presentationml/2006/ole">
              <mc:AlternateContent xmlns:mc="http://schemas.openxmlformats.org/markup-compatibility/2006">
                <mc:Choice xmlns:v="urn:schemas-microsoft-com:vml" Requires="v">
                  <p:oleObj spid="_x0000_s339319" name="Equation" r:id="rId29" imgW="952200" imgH="203040" progId="Equation.DSMT4">
                    <p:embed/>
                  </p:oleObj>
                </mc:Choice>
                <mc:Fallback>
                  <p:oleObj name="Equation" r:id="rId29" imgW="952200" imgH="203040" progId="Equation.DSMT4">
                    <p:embed/>
                    <p:pic>
                      <p:nvPicPr>
                        <p:cNvPr id="117" name="1 Objeto"/>
                        <p:cNvPicPr>
                          <a:picLocks noChangeAspect="1" noChangeArrowheads="1"/>
                        </p:cNvPicPr>
                        <p:nvPr/>
                      </p:nvPicPr>
                      <p:blipFill>
                        <a:blip r:embed="rId30"/>
                        <a:srcRect/>
                        <a:stretch>
                          <a:fillRect/>
                        </a:stretch>
                      </p:blipFill>
                      <p:spPr bwMode="auto">
                        <a:xfrm>
                          <a:off x="741663" y="5208156"/>
                          <a:ext cx="1606550"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 name="1 Objeto"/>
            <p:cNvGraphicFramePr>
              <a:graphicFrameLocks noChangeAspect="1"/>
            </p:cNvGraphicFramePr>
            <p:nvPr>
              <p:extLst/>
            </p:nvPr>
          </p:nvGraphicFramePr>
          <p:xfrm>
            <a:off x="2290764" y="4414399"/>
            <a:ext cx="255587" cy="317500"/>
          </p:xfrm>
          <a:graphic>
            <a:graphicData uri="http://schemas.openxmlformats.org/presentationml/2006/ole">
              <mc:AlternateContent xmlns:mc="http://schemas.openxmlformats.org/markup-compatibility/2006">
                <mc:Choice xmlns:v="urn:schemas-microsoft-com:vml" Requires="v">
                  <p:oleObj spid="_x0000_s339320" name="Equation" r:id="rId31" imgW="152280" imgH="190440" progId="Equation.DSMT4">
                    <p:embed/>
                  </p:oleObj>
                </mc:Choice>
                <mc:Fallback>
                  <p:oleObj name="Equation" r:id="rId31" imgW="152280" imgH="190440" progId="Equation.DSMT4">
                    <p:embed/>
                    <p:pic>
                      <p:nvPicPr>
                        <p:cNvPr id="121" name="1 Objeto"/>
                        <p:cNvPicPr>
                          <a:picLocks noChangeAspect="1" noChangeArrowheads="1"/>
                        </p:cNvPicPr>
                        <p:nvPr/>
                      </p:nvPicPr>
                      <p:blipFill>
                        <a:blip r:embed="rId32"/>
                        <a:srcRect/>
                        <a:stretch>
                          <a:fillRect/>
                        </a:stretch>
                      </p:blipFill>
                      <p:spPr bwMode="auto">
                        <a:xfrm>
                          <a:off x="2290764" y="4414399"/>
                          <a:ext cx="255587"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 name="1 Objeto"/>
            <p:cNvGraphicFramePr>
              <a:graphicFrameLocks noChangeAspect="1"/>
            </p:cNvGraphicFramePr>
            <p:nvPr>
              <p:extLst/>
            </p:nvPr>
          </p:nvGraphicFramePr>
          <p:xfrm>
            <a:off x="1923256" y="3957032"/>
            <a:ext cx="234950" cy="319088"/>
          </p:xfrm>
          <a:graphic>
            <a:graphicData uri="http://schemas.openxmlformats.org/presentationml/2006/ole">
              <mc:AlternateContent xmlns:mc="http://schemas.openxmlformats.org/markup-compatibility/2006">
                <mc:Choice xmlns:v="urn:schemas-microsoft-com:vml" Requires="v">
                  <p:oleObj spid="_x0000_s339321" name="Equation" r:id="rId33" imgW="139680" imgH="190440" progId="Equation.DSMT4">
                    <p:embed/>
                  </p:oleObj>
                </mc:Choice>
                <mc:Fallback>
                  <p:oleObj name="Equation" r:id="rId33" imgW="139680" imgH="190440" progId="Equation.DSMT4">
                    <p:embed/>
                    <p:pic>
                      <p:nvPicPr>
                        <p:cNvPr id="122" name="1 Objeto"/>
                        <p:cNvPicPr>
                          <a:picLocks noChangeAspect="1" noChangeArrowheads="1"/>
                        </p:cNvPicPr>
                        <p:nvPr/>
                      </p:nvPicPr>
                      <p:blipFill>
                        <a:blip r:embed="rId34"/>
                        <a:srcRect/>
                        <a:stretch>
                          <a:fillRect/>
                        </a:stretch>
                      </p:blipFill>
                      <p:spPr bwMode="auto">
                        <a:xfrm>
                          <a:off x="1923256" y="3957032"/>
                          <a:ext cx="234950"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3" name="Grupo 42"/>
          <p:cNvGrpSpPr/>
          <p:nvPr/>
        </p:nvGrpSpPr>
        <p:grpSpPr>
          <a:xfrm>
            <a:off x="6465972" y="2481836"/>
            <a:ext cx="4875249" cy="4193778"/>
            <a:chOff x="6465972" y="2481836"/>
            <a:chExt cx="4875249" cy="4193778"/>
          </a:xfrm>
        </p:grpSpPr>
        <p:sp>
          <p:nvSpPr>
            <p:cNvPr id="36" name="Forma libre 35"/>
            <p:cNvSpPr/>
            <p:nvPr/>
          </p:nvSpPr>
          <p:spPr>
            <a:xfrm>
              <a:off x="8024380" y="3709641"/>
              <a:ext cx="2300720" cy="1205543"/>
            </a:xfrm>
            <a:custGeom>
              <a:avLst/>
              <a:gdLst>
                <a:gd name="connsiteX0" fmla="*/ 2300720 w 2300720"/>
                <a:gd name="connsiteY0" fmla="*/ 948084 h 1205543"/>
                <a:gd name="connsiteX1" fmla="*/ 1962583 w 2300720"/>
                <a:gd name="connsiteY1" fmla="*/ 519459 h 1205543"/>
                <a:gd name="connsiteX2" fmla="*/ 1410133 w 2300720"/>
                <a:gd name="connsiteY2" fmla="*/ 133697 h 1205543"/>
                <a:gd name="connsiteX3" fmla="*/ 1152958 w 2300720"/>
                <a:gd name="connsiteY3" fmla="*/ 33684 h 1205543"/>
                <a:gd name="connsiteX4" fmla="*/ 914833 w 2300720"/>
                <a:gd name="connsiteY4" fmla="*/ 347 h 1205543"/>
                <a:gd name="connsiteX5" fmla="*/ 590983 w 2300720"/>
                <a:gd name="connsiteY5" fmla="*/ 24159 h 1205543"/>
                <a:gd name="connsiteX6" fmla="*/ 309995 w 2300720"/>
                <a:gd name="connsiteY6" fmla="*/ 133697 h 1205543"/>
                <a:gd name="connsiteX7" fmla="*/ 109970 w 2300720"/>
                <a:gd name="connsiteY7" fmla="*/ 343247 h 1205543"/>
                <a:gd name="connsiteX8" fmla="*/ 9958 w 2300720"/>
                <a:gd name="connsiteY8" fmla="*/ 605184 h 1205543"/>
                <a:gd name="connsiteX9" fmla="*/ 5195 w 2300720"/>
                <a:gd name="connsiteY9" fmla="*/ 757584 h 1205543"/>
                <a:gd name="connsiteX10" fmla="*/ 24245 w 2300720"/>
                <a:gd name="connsiteY10" fmla="*/ 957609 h 1205543"/>
                <a:gd name="connsiteX11" fmla="*/ 200458 w 2300720"/>
                <a:gd name="connsiteY11" fmla="*/ 1157634 h 1205543"/>
                <a:gd name="connsiteX12" fmla="*/ 433820 w 2300720"/>
                <a:gd name="connsiteY12" fmla="*/ 1205259 h 1205543"/>
                <a:gd name="connsiteX13" fmla="*/ 552883 w 2300720"/>
                <a:gd name="connsiteY13" fmla="*/ 1171922 h 1205543"/>
                <a:gd name="connsiteX14" fmla="*/ 657658 w 2300720"/>
                <a:gd name="connsiteY14" fmla="*/ 1067147 h 1205543"/>
                <a:gd name="connsiteX15" fmla="*/ 671945 w 2300720"/>
                <a:gd name="connsiteY15" fmla="*/ 962372 h 1205543"/>
                <a:gd name="connsiteX16" fmla="*/ 676708 w 2300720"/>
                <a:gd name="connsiteY16" fmla="*/ 952847 h 120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0720" h="1205543">
                  <a:moveTo>
                    <a:pt x="2300720" y="948084"/>
                  </a:moveTo>
                  <a:cubicBezTo>
                    <a:pt x="2205867" y="801637"/>
                    <a:pt x="2111014" y="655190"/>
                    <a:pt x="1962583" y="519459"/>
                  </a:cubicBezTo>
                  <a:cubicBezTo>
                    <a:pt x="1814152" y="383728"/>
                    <a:pt x="1545070" y="214659"/>
                    <a:pt x="1410133" y="133697"/>
                  </a:cubicBezTo>
                  <a:cubicBezTo>
                    <a:pt x="1275195" y="52734"/>
                    <a:pt x="1235508" y="55909"/>
                    <a:pt x="1152958" y="33684"/>
                  </a:cubicBezTo>
                  <a:cubicBezTo>
                    <a:pt x="1070408" y="11459"/>
                    <a:pt x="1008495" y="1934"/>
                    <a:pt x="914833" y="347"/>
                  </a:cubicBezTo>
                  <a:cubicBezTo>
                    <a:pt x="821171" y="-1240"/>
                    <a:pt x="691789" y="1934"/>
                    <a:pt x="590983" y="24159"/>
                  </a:cubicBezTo>
                  <a:cubicBezTo>
                    <a:pt x="490177" y="46384"/>
                    <a:pt x="390164" y="80516"/>
                    <a:pt x="309995" y="133697"/>
                  </a:cubicBezTo>
                  <a:cubicBezTo>
                    <a:pt x="229826" y="186878"/>
                    <a:pt x="159976" y="264666"/>
                    <a:pt x="109970" y="343247"/>
                  </a:cubicBezTo>
                  <a:cubicBezTo>
                    <a:pt x="59964" y="421828"/>
                    <a:pt x="27420" y="536128"/>
                    <a:pt x="9958" y="605184"/>
                  </a:cubicBezTo>
                  <a:cubicBezTo>
                    <a:pt x="-7504" y="674240"/>
                    <a:pt x="2814" y="698847"/>
                    <a:pt x="5195" y="757584"/>
                  </a:cubicBezTo>
                  <a:cubicBezTo>
                    <a:pt x="7576" y="816321"/>
                    <a:pt x="-8299" y="890934"/>
                    <a:pt x="24245" y="957609"/>
                  </a:cubicBezTo>
                  <a:cubicBezTo>
                    <a:pt x="56789" y="1024284"/>
                    <a:pt x="132195" y="1116359"/>
                    <a:pt x="200458" y="1157634"/>
                  </a:cubicBezTo>
                  <a:cubicBezTo>
                    <a:pt x="268720" y="1198909"/>
                    <a:pt x="375083" y="1202878"/>
                    <a:pt x="433820" y="1205259"/>
                  </a:cubicBezTo>
                  <a:cubicBezTo>
                    <a:pt x="492557" y="1207640"/>
                    <a:pt x="515577" y="1194941"/>
                    <a:pt x="552883" y="1171922"/>
                  </a:cubicBezTo>
                  <a:cubicBezTo>
                    <a:pt x="590189" y="1148903"/>
                    <a:pt x="637814" y="1102072"/>
                    <a:pt x="657658" y="1067147"/>
                  </a:cubicBezTo>
                  <a:cubicBezTo>
                    <a:pt x="677502" y="1032222"/>
                    <a:pt x="668770" y="981422"/>
                    <a:pt x="671945" y="962372"/>
                  </a:cubicBezTo>
                  <a:cubicBezTo>
                    <a:pt x="675120" y="943322"/>
                    <a:pt x="675914" y="948084"/>
                    <a:pt x="676708" y="952847"/>
                  </a:cubicBezTo>
                </a:path>
              </a:pathLst>
            </a:cu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4" name="Oval 9"/>
            <p:cNvSpPr>
              <a:spLocks noChangeArrowheads="1"/>
            </p:cNvSpPr>
            <p:nvPr/>
          </p:nvSpPr>
          <p:spPr bwMode="auto">
            <a:xfrm>
              <a:off x="6800935" y="2905302"/>
              <a:ext cx="3528000" cy="3528000"/>
            </a:xfrm>
            <a:prstGeom prst="ellipse">
              <a:avLst/>
            </a:prstGeom>
            <a:noFill/>
            <a:ln w="1905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87" name="Line 12"/>
            <p:cNvSpPr>
              <a:spLocks noChangeShapeType="1"/>
            </p:cNvSpPr>
            <p:nvPr/>
          </p:nvSpPr>
          <p:spPr bwMode="auto">
            <a:xfrm>
              <a:off x="6465972" y="4669302"/>
              <a:ext cx="4383003"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8" name="Line 13"/>
            <p:cNvSpPr>
              <a:spLocks noChangeShapeType="1"/>
            </p:cNvSpPr>
            <p:nvPr/>
          </p:nvSpPr>
          <p:spPr bwMode="auto">
            <a:xfrm>
              <a:off x="8572585" y="2481836"/>
              <a:ext cx="0" cy="4193778"/>
            </a:xfrm>
            <a:prstGeom prst="line">
              <a:avLst/>
            </a:prstGeom>
            <a:noFill/>
            <a:ln w="9525">
              <a:solidFill>
                <a:schemeClr val="tx1"/>
              </a:solidFill>
              <a:round/>
              <a:headEnd type="triangle" w="med" len="lg"/>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76" name="Line 15"/>
            <p:cNvSpPr>
              <a:spLocks noChangeShapeType="1"/>
            </p:cNvSpPr>
            <p:nvPr/>
          </p:nvSpPr>
          <p:spPr bwMode="auto">
            <a:xfrm flipV="1">
              <a:off x="8566382" y="3332726"/>
              <a:ext cx="1399683" cy="1331811"/>
            </a:xfrm>
            <a:prstGeom prst="line">
              <a:avLst/>
            </a:prstGeom>
            <a:noFill/>
            <a:ln w="9525">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81" name="Object 20"/>
            <p:cNvGraphicFramePr>
              <a:graphicFrameLocks noChangeAspect="1"/>
            </p:cNvGraphicFramePr>
            <p:nvPr>
              <p:extLst/>
            </p:nvPr>
          </p:nvGraphicFramePr>
          <p:xfrm>
            <a:off x="9179010" y="4916664"/>
            <a:ext cx="201613" cy="374650"/>
          </p:xfrm>
          <a:graphic>
            <a:graphicData uri="http://schemas.openxmlformats.org/presentationml/2006/ole">
              <mc:AlternateContent xmlns:mc="http://schemas.openxmlformats.org/markup-compatibility/2006">
                <mc:Choice xmlns:v="urn:schemas-microsoft-com:vml" Requires="v">
                  <p:oleObj spid="_x0000_s339322" name="Equation" r:id="rId35" imgW="0" imgH="88920" progId="">
                    <p:embed/>
                  </p:oleObj>
                </mc:Choice>
                <mc:Fallback>
                  <p:oleObj name="Equation" r:id="rId35" imgW="0" imgH="88920" progId="">
                    <p:embed/>
                    <p:pic>
                      <p:nvPicPr>
                        <p:cNvPr id="81" name="Object 2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179010" y="4916664"/>
                          <a:ext cx="20161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 name="1 Objeto"/>
            <p:cNvGraphicFramePr>
              <a:graphicFrameLocks noChangeAspect="1"/>
            </p:cNvGraphicFramePr>
            <p:nvPr>
              <p:extLst/>
            </p:nvPr>
          </p:nvGraphicFramePr>
          <p:xfrm>
            <a:off x="10373561" y="4375485"/>
            <a:ext cx="149225" cy="233363"/>
          </p:xfrm>
          <a:graphic>
            <a:graphicData uri="http://schemas.openxmlformats.org/presentationml/2006/ole">
              <mc:AlternateContent xmlns:mc="http://schemas.openxmlformats.org/markup-compatibility/2006">
                <mc:Choice xmlns:v="urn:schemas-microsoft-com:vml" Requires="v">
                  <p:oleObj spid="_x0000_s339323" name="Equation" r:id="rId37" imgW="88560" imgH="139680" progId="Equation.DSMT4">
                    <p:embed/>
                  </p:oleObj>
                </mc:Choice>
                <mc:Fallback>
                  <p:oleObj name="Equation" r:id="rId37" imgW="88560" imgH="139680" progId="Equation.DSMT4">
                    <p:embed/>
                    <p:pic>
                      <p:nvPicPr>
                        <p:cNvPr id="89" name="1 Objeto"/>
                        <p:cNvPicPr>
                          <a:picLocks noChangeAspect="1" noChangeArrowheads="1"/>
                        </p:cNvPicPr>
                        <p:nvPr/>
                      </p:nvPicPr>
                      <p:blipFill>
                        <a:blip r:embed="rId38"/>
                        <a:srcRect/>
                        <a:stretch>
                          <a:fillRect/>
                        </a:stretch>
                      </p:blipFill>
                      <p:spPr bwMode="auto">
                        <a:xfrm>
                          <a:off x="10373561" y="4375485"/>
                          <a:ext cx="149225"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 name="1 Objeto"/>
            <p:cNvGraphicFramePr>
              <a:graphicFrameLocks noChangeAspect="1"/>
            </p:cNvGraphicFramePr>
            <p:nvPr>
              <p:extLst/>
            </p:nvPr>
          </p:nvGraphicFramePr>
          <p:xfrm>
            <a:off x="6493712" y="4366597"/>
            <a:ext cx="298450" cy="233363"/>
          </p:xfrm>
          <a:graphic>
            <a:graphicData uri="http://schemas.openxmlformats.org/presentationml/2006/ole">
              <mc:AlternateContent xmlns:mc="http://schemas.openxmlformats.org/markup-compatibility/2006">
                <mc:Choice xmlns:v="urn:schemas-microsoft-com:vml" Requires="v">
                  <p:oleObj spid="_x0000_s339324" name="Equation" r:id="rId39" imgW="177480" imgH="139680" progId="Equation.DSMT4">
                    <p:embed/>
                  </p:oleObj>
                </mc:Choice>
                <mc:Fallback>
                  <p:oleObj name="Equation" r:id="rId39" imgW="177480" imgH="139680" progId="Equation.DSMT4">
                    <p:embed/>
                    <p:pic>
                      <p:nvPicPr>
                        <p:cNvPr id="90" name="1 Objeto"/>
                        <p:cNvPicPr>
                          <a:picLocks noChangeAspect="1" noChangeArrowheads="1"/>
                        </p:cNvPicPr>
                        <p:nvPr/>
                      </p:nvPicPr>
                      <p:blipFill>
                        <a:blip r:embed="rId40"/>
                        <a:srcRect/>
                        <a:stretch>
                          <a:fillRect/>
                        </a:stretch>
                      </p:blipFill>
                      <p:spPr bwMode="auto">
                        <a:xfrm>
                          <a:off x="6493712" y="4366597"/>
                          <a:ext cx="298450"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1 Objeto"/>
            <p:cNvGraphicFramePr>
              <a:graphicFrameLocks noChangeAspect="1"/>
            </p:cNvGraphicFramePr>
            <p:nvPr>
              <p:extLst/>
            </p:nvPr>
          </p:nvGraphicFramePr>
          <p:xfrm>
            <a:off x="8659103" y="2481836"/>
            <a:ext cx="620713" cy="296863"/>
          </p:xfrm>
          <a:graphic>
            <a:graphicData uri="http://schemas.openxmlformats.org/presentationml/2006/ole">
              <mc:AlternateContent xmlns:mc="http://schemas.openxmlformats.org/markup-compatibility/2006">
                <mc:Choice xmlns:v="urn:schemas-microsoft-com:vml" Requires="v">
                  <p:oleObj spid="_x0000_s339325" name="Equation" r:id="rId41" imgW="368280" imgH="177480" progId="Equation.DSMT4">
                    <p:embed/>
                  </p:oleObj>
                </mc:Choice>
                <mc:Fallback>
                  <p:oleObj name="Equation" r:id="rId41" imgW="368280" imgH="177480" progId="Equation.DSMT4">
                    <p:embed/>
                    <p:pic>
                      <p:nvPicPr>
                        <p:cNvPr id="44" name="1 Objeto"/>
                        <p:cNvPicPr>
                          <a:picLocks noChangeAspect="1" noChangeArrowheads="1"/>
                        </p:cNvPicPr>
                        <p:nvPr/>
                      </p:nvPicPr>
                      <p:blipFill>
                        <a:blip r:embed="rId42"/>
                        <a:srcRect/>
                        <a:stretch>
                          <a:fillRect/>
                        </a:stretch>
                      </p:blipFill>
                      <p:spPr bwMode="auto">
                        <a:xfrm>
                          <a:off x="8659103" y="2481836"/>
                          <a:ext cx="620713" cy="29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1 Objeto"/>
            <p:cNvGraphicFramePr>
              <a:graphicFrameLocks noChangeAspect="1"/>
            </p:cNvGraphicFramePr>
            <p:nvPr>
              <p:extLst/>
            </p:nvPr>
          </p:nvGraphicFramePr>
          <p:xfrm>
            <a:off x="10507663" y="4699970"/>
            <a:ext cx="492125" cy="255588"/>
          </p:xfrm>
          <a:graphic>
            <a:graphicData uri="http://schemas.openxmlformats.org/presentationml/2006/ole">
              <mc:AlternateContent xmlns:mc="http://schemas.openxmlformats.org/markup-compatibility/2006">
                <mc:Choice xmlns:v="urn:schemas-microsoft-com:vml" Requires="v">
                  <p:oleObj spid="_x0000_s339326" name="Equation" r:id="rId43" imgW="291960" imgH="152280" progId="Equation.DSMT4">
                    <p:embed/>
                  </p:oleObj>
                </mc:Choice>
                <mc:Fallback>
                  <p:oleObj name="Equation" r:id="rId43" imgW="291960" imgH="152280" progId="Equation.DSMT4">
                    <p:embed/>
                    <p:pic>
                      <p:nvPicPr>
                        <p:cNvPr id="45" name="1 Objeto"/>
                        <p:cNvPicPr>
                          <a:picLocks noChangeAspect="1" noChangeArrowheads="1"/>
                        </p:cNvPicPr>
                        <p:nvPr/>
                      </p:nvPicPr>
                      <p:blipFill>
                        <a:blip r:embed="rId44"/>
                        <a:srcRect/>
                        <a:stretch>
                          <a:fillRect/>
                        </a:stretch>
                      </p:blipFill>
                      <p:spPr bwMode="auto">
                        <a:xfrm>
                          <a:off x="10507663" y="4699970"/>
                          <a:ext cx="492125"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1 Objeto"/>
            <p:cNvGraphicFramePr>
              <a:graphicFrameLocks noChangeAspect="1"/>
            </p:cNvGraphicFramePr>
            <p:nvPr>
              <p:extLst/>
            </p:nvPr>
          </p:nvGraphicFramePr>
          <p:xfrm>
            <a:off x="8811182" y="4369971"/>
            <a:ext cx="942975" cy="317500"/>
          </p:xfrm>
          <a:graphic>
            <a:graphicData uri="http://schemas.openxmlformats.org/presentationml/2006/ole">
              <mc:AlternateContent xmlns:mc="http://schemas.openxmlformats.org/markup-compatibility/2006">
                <mc:Choice xmlns:v="urn:schemas-microsoft-com:vml" Requires="v">
                  <p:oleObj spid="_x0000_s339327" name="Equation" r:id="rId45" imgW="558720" imgH="190440" progId="Equation.DSMT4">
                    <p:embed/>
                  </p:oleObj>
                </mc:Choice>
                <mc:Fallback>
                  <p:oleObj name="Equation" r:id="rId45" imgW="558720" imgH="190440" progId="Equation.DSMT4">
                    <p:embed/>
                    <p:pic>
                      <p:nvPicPr>
                        <p:cNvPr id="60" name="1 Objeto"/>
                        <p:cNvPicPr>
                          <a:picLocks noChangeAspect="1" noChangeArrowheads="1"/>
                        </p:cNvPicPr>
                        <p:nvPr/>
                      </p:nvPicPr>
                      <p:blipFill>
                        <a:blip r:embed="rId46"/>
                        <a:srcRect/>
                        <a:stretch>
                          <a:fillRect/>
                        </a:stretch>
                      </p:blipFill>
                      <p:spPr bwMode="auto">
                        <a:xfrm>
                          <a:off x="8811182" y="4369971"/>
                          <a:ext cx="9429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Forma libre 29"/>
            <p:cNvSpPr/>
            <p:nvPr/>
          </p:nvSpPr>
          <p:spPr>
            <a:xfrm>
              <a:off x="7785784" y="3562225"/>
              <a:ext cx="2539316" cy="1480072"/>
            </a:xfrm>
            <a:custGeom>
              <a:avLst/>
              <a:gdLst>
                <a:gd name="connsiteX0" fmla="*/ 2539316 w 2539316"/>
                <a:gd name="connsiteY0" fmla="*/ 1100263 h 1480072"/>
                <a:gd name="connsiteX1" fmla="*/ 2191654 w 2539316"/>
                <a:gd name="connsiteY1" fmla="*/ 519238 h 1480072"/>
                <a:gd name="connsiteX2" fmla="*/ 1729691 w 2539316"/>
                <a:gd name="connsiteY2" fmla="*/ 176338 h 1480072"/>
                <a:gd name="connsiteX3" fmla="*/ 1286779 w 2539316"/>
                <a:gd name="connsiteY3" fmla="*/ 23938 h 1480072"/>
                <a:gd name="connsiteX4" fmla="*/ 758141 w 2539316"/>
                <a:gd name="connsiteY4" fmla="*/ 14413 h 1480072"/>
                <a:gd name="connsiteX5" fmla="*/ 391429 w 2539316"/>
                <a:gd name="connsiteY5" fmla="*/ 162050 h 1480072"/>
                <a:gd name="connsiteX6" fmla="*/ 105679 w 2539316"/>
                <a:gd name="connsiteY6" fmla="*/ 452563 h 1480072"/>
                <a:gd name="connsiteX7" fmla="*/ 904 w 2539316"/>
                <a:gd name="connsiteY7" fmla="*/ 747838 h 1480072"/>
                <a:gd name="connsiteX8" fmla="*/ 62816 w 2539316"/>
                <a:gd name="connsiteY8" fmla="*/ 1119313 h 1480072"/>
                <a:gd name="connsiteX9" fmla="*/ 196166 w 2539316"/>
                <a:gd name="connsiteY9" fmla="*/ 1309813 h 1480072"/>
                <a:gd name="connsiteX10" fmla="*/ 443816 w 2539316"/>
                <a:gd name="connsiteY10" fmla="*/ 1462213 h 1480072"/>
                <a:gd name="connsiteX11" fmla="*/ 667654 w 2539316"/>
                <a:gd name="connsiteY11" fmla="*/ 1471738 h 1480072"/>
                <a:gd name="connsiteX12" fmla="*/ 786716 w 2539316"/>
                <a:gd name="connsiteY12" fmla="*/ 1414588 h 1480072"/>
                <a:gd name="connsiteX13" fmla="*/ 929591 w 2539316"/>
                <a:gd name="connsiteY13" fmla="*/ 1314575 h 1480072"/>
                <a:gd name="connsiteX14" fmla="*/ 1020079 w 2539316"/>
                <a:gd name="connsiteY14" fmla="*/ 1100263 h 148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9316" h="1480072">
                  <a:moveTo>
                    <a:pt x="2539316" y="1100263"/>
                  </a:moveTo>
                  <a:cubicBezTo>
                    <a:pt x="2432953" y="886744"/>
                    <a:pt x="2326591" y="673225"/>
                    <a:pt x="2191654" y="519238"/>
                  </a:cubicBezTo>
                  <a:cubicBezTo>
                    <a:pt x="2056716" y="365250"/>
                    <a:pt x="1880503" y="258888"/>
                    <a:pt x="1729691" y="176338"/>
                  </a:cubicBezTo>
                  <a:cubicBezTo>
                    <a:pt x="1578879" y="93788"/>
                    <a:pt x="1448704" y="50925"/>
                    <a:pt x="1286779" y="23938"/>
                  </a:cubicBezTo>
                  <a:cubicBezTo>
                    <a:pt x="1124854" y="-3050"/>
                    <a:pt x="907366" y="-8606"/>
                    <a:pt x="758141" y="14413"/>
                  </a:cubicBezTo>
                  <a:cubicBezTo>
                    <a:pt x="608916" y="37432"/>
                    <a:pt x="500173" y="89025"/>
                    <a:pt x="391429" y="162050"/>
                  </a:cubicBezTo>
                  <a:cubicBezTo>
                    <a:pt x="282685" y="235075"/>
                    <a:pt x="170766" y="354932"/>
                    <a:pt x="105679" y="452563"/>
                  </a:cubicBezTo>
                  <a:cubicBezTo>
                    <a:pt x="40592" y="550194"/>
                    <a:pt x="8048" y="636713"/>
                    <a:pt x="904" y="747838"/>
                  </a:cubicBezTo>
                  <a:cubicBezTo>
                    <a:pt x="-6240" y="858963"/>
                    <a:pt x="30272" y="1025651"/>
                    <a:pt x="62816" y="1119313"/>
                  </a:cubicBezTo>
                  <a:cubicBezTo>
                    <a:pt x="95360" y="1212975"/>
                    <a:pt x="132666" y="1252663"/>
                    <a:pt x="196166" y="1309813"/>
                  </a:cubicBezTo>
                  <a:cubicBezTo>
                    <a:pt x="259666" y="1366963"/>
                    <a:pt x="365235" y="1435226"/>
                    <a:pt x="443816" y="1462213"/>
                  </a:cubicBezTo>
                  <a:cubicBezTo>
                    <a:pt x="522397" y="1489200"/>
                    <a:pt x="610504" y="1479675"/>
                    <a:pt x="667654" y="1471738"/>
                  </a:cubicBezTo>
                  <a:cubicBezTo>
                    <a:pt x="724804" y="1463801"/>
                    <a:pt x="743060" y="1440782"/>
                    <a:pt x="786716" y="1414588"/>
                  </a:cubicBezTo>
                  <a:cubicBezTo>
                    <a:pt x="830372" y="1388394"/>
                    <a:pt x="890697" y="1366962"/>
                    <a:pt x="929591" y="1314575"/>
                  </a:cubicBezTo>
                  <a:cubicBezTo>
                    <a:pt x="968485" y="1262188"/>
                    <a:pt x="1005792" y="1138363"/>
                    <a:pt x="1020079" y="110026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0" name="Elipse 99"/>
            <p:cNvSpPr/>
            <p:nvPr/>
          </p:nvSpPr>
          <p:spPr>
            <a:xfrm>
              <a:off x="10291018" y="462417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1" name="Elipse 100"/>
            <p:cNvSpPr/>
            <p:nvPr/>
          </p:nvSpPr>
          <p:spPr>
            <a:xfrm>
              <a:off x="9485435" y="3713255"/>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2" name="Elipse 101"/>
            <p:cNvSpPr/>
            <p:nvPr/>
          </p:nvSpPr>
          <p:spPr>
            <a:xfrm>
              <a:off x="8533690" y="353336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3" name="Elipse 102"/>
            <p:cNvSpPr/>
            <p:nvPr/>
          </p:nvSpPr>
          <p:spPr>
            <a:xfrm>
              <a:off x="7799986" y="463330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4" name="Elipse 103"/>
            <p:cNvSpPr/>
            <p:nvPr/>
          </p:nvSpPr>
          <p:spPr>
            <a:xfrm>
              <a:off x="8536585" y="494285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5" name="Elipse 104"/>
            <p:cNvSpPr/>
            <p:nvPr/>
          </p:nvSpPr>
          <p:spPr>
            <a:xfrm>
              <a:off x="8764865" y="463092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106" name="1 Objeto"/>
            <p:cNvGraphicFramePr>
              <a:graphicFrameLocks noChangeAspect="1"/>
            </p:cNvGraphicFramePr>
            <p:nvPr>
              <p:extLst/>
            </p:nvPr>
          </p:nvGraphicFramePr>
          <p:xfrm>
            <a:off x="8558405" y="4960543"/>
            <a:ext cx="1285875" cy="317500"/>
          </p:xfrm>
          <a:graphic>
            <a:graphicData uri="http://schemas.openxmlformats.org/presentationml/2006/ole">
              <mc:AlternateContent xmlns:mc="http://schemas.openxmlformats.org/markup-compatibility/2006">
                <mc:Choice xmlns:v="urn:schemas-microsoft-com:vml" Requires="v">
                  <p:oleObj spid="_x0000_s339328" name="Equation" r:id="rId47" imgW="761760" imgH="190440" progId="Equation.DSMT4">
                    <p:embed/>
                  </p:oleObj>
                </mc:Choice>
                <mc:Fallback>
                  <p:oleObj name="Equation" r:id="rId47" imgW="761760" imgH="190440" progId="Equation.DSMT4">
                    <p:embed/>
                    <p:pic>
                      <p:nvPicPr>
                        <p:cNvPr id="106" name="1 Objeto"/>
                        <p:cNvPicPr>
                          <a:picLocks noChangeAspect="1" noChangeArrowheads="1"/>
                        </p:cNvPicPr>
                        <p:nvPr/>
                      </p:nvPicPr>
                      <p:blipFill>
                        <a:blip r:embed="rId48"/>
                        <a:srcRect/>
                        <a:stretch>
                          <a:fillRect/>
                        </a:stretch>
                      </p:blipFill>
                      <p:spPr bwMode="auto">
                        <a:xfrm>
                          <a:off x="8558405" y="4960543"/>
                          <a:ext cx="12858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 name="1 Objeto"/>
            <p:cNvGraphicFramePr>
              <a:graphicFrameLocks noChangeAspect="1"/>
            </p:cNvGraphicFramePr>
            <p:nvPr>
              <p:extLst/>
            </p:nvPr>
          </p:nvGraphicFramePr>
          <p:xfrm>
            <a:off x="7084557" y="5008805"/>
            <a:ext cx="1177925" cy="317500"/>
          </p:xfrm>
          <a:graphic>
            <a:graphicData uri="http://schemas.openxmlformats.org/presentationml/2006/ole">
              <mc:AlternateContent xmlns:mc="http://schemas.openxmlformats.org/markup-compatibility/2006">
                <mc:Choice xmlns:v="urn:schemas-microsoft-com:vml" Requires="v">
                  <p:oleObj spid="_x0000_s339329" name="Equation" r:id="rId49" imgW="698400" imgH="190440" progId="Equation.DSMT4">
                    <p:embed/>
                  </p:oleObj>
                </mc:Choice>
                <mc:Fallback>
                  <p:oleObj name="Equation" r:id="rId49" imgW="698400" imgH="190440" progId="Equation.DSMT4">
                    <p:embed/>
                    <p:pic>
                      <p:nvPicPr>
                        <p:cNvPr id="107" name="1 Objeto"/>
                        <p:cNvPicPr>
                          <a:picLocks noChangeAspect="1" noChangeArrowheads="1"/>
                        </p:cNvPicPr>
                        <p:nvPr/>
                      </p:nvPicPr>
                      <p:blipFill>
                        <a:blip r:embed="rId50"/>
                        <a:srcRect/>
                        <a:stretch>
                          <a:fillRect/>
                        </a:stretch>
                      </p:blipFill>
                      <p:spPr bwMode="auto">
                        <a:xfrm>
                          <a:off x="7084557" y="5008805"/>
                          <a:ext cx="11779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 name="1 Objeto"/>
            <p:cNvGraphicFramePr>
              <a:graphicFrameLocks noChangeAspect="1"/>
            </p:cNvGraphicFramePr>
            <p:nvPr>
              <p:extLst/>
            </p:nvPr>
          </p:nvGraphicFramePr>
          <p:xfrm>
            <a:off x="8558405" y="3236967"/>
            <a:ext cx="1284287" cy="317500"/>
          </p:xfrm>
          <a:graphic>
            <a:graphicData uri="http://schemas.openxmlformats.org/presentationml/2006/ole">
              <mc:AlternateContent xmlns:mc="http://schemas.openxmlformats.org/markup-compatibility/2006">
                <mc:Choice xmlns:v="urn:schemas-microsoft-com:vml" Requires="v">
                  <p:oleObj spid="_x0000_s339330" name="Equation" r:id="rId51" imgW="761760" imgH="190440" progId="Equation.DSMT4">
                    <p:embed/>
                  </p:oleObj>
                </mc:Choice>
                <mc:Fallback>
                  <p:oleObj name="Equation" r:id="rId51" imgW="761760" imgH="190440" progId="Equation.DSMT4">
                    <p:embed/>
                    <p:pic>
                      <p:nvPicPr>
                        <p:cNvPr id="108" name="1 Objeto"/>
                        <p:cNvPicPr>
                          <a:picLocks noChangeAspect="1" noChangeArrowheads="1"/>
                        </p:cNvPicPr>
                        <p:nvPr/>
                      </p:nvPicPr>
                      <p:blipFill>
                        <a:blip r:embed="rId52"/>
                        <a:srcRect/>
                        <a:stretch>
                          <a:fillRect/>
                        </a:stretch>
                      </p:blipFill>
                      <p:spPr bwMode="auto">
                        <a:xfrm>
                          <a:off x="8558405" y="3236967"/>
                          <a:ext cx="1284287"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 name="1 Objeto"/>
            <p:cNvGraphicFramePr>
              <a:graphicFrameLocks noChangeAspect="1"/>
            </p:cNvGraphicFramePr>
            <p:nvPr>
              <p:extLst/>
            </p:nvPr>
          </p:nvGraphicFramePr>
          <p:xfrm>
            <a:off x="9664111" y="3540378"/>
            <a:ext cx="1368425" cy="317500"/>
          </p:xfrm>
          <a:graphic>
            <a:graphicData uri="http://schemas.openxmlformats.org/presentationml/2006/ole">
              <mc:AlternateContent xmlns:mc="http://schemas.openxmlformats.org/markup-compatibility/2006">
                <mc:Choice xmlns:v="urn:schemas-microsoft-com:vml" Requires="v">
                  <p:oleObj spid="_x0000_s339331" name="Equation" r:id="rId53" imgW="812520" imgH="190440" progId="Equation.DSMT4">
                    <p:embed/>
                  </p:oleObj>
                </mc:Choice>
                <mc:Fallback>
                  <p:oleObj name="Equation" r:id="rId53" imgW="812520" imgH="190440" progId="Equation.DSMT4">
                    <p:embed/>
                    <p:pic>
                      <p:nvPicPr>
                        <p:cNvPr id="109" name="1 Objeto"/>
                        <p:cNvPicPr>
                          <a:picLocks noChangeAspect="1" noChangeArrowheads="1"/>
                        </p:cNvPicPr>
                        <p:nvPr/>
                      </p:nvPicPr>
                      <p:blipFill>
                        <a:blip r:embed="rId54"/>
                        <a:srcRect/>
                        <a:stretch>
                          <a:fillRect/>
                        </a:stretch>
                      </p:blipFill>
                      <p:spPr bwMode="auto">
                        <a:xfrm>
                          <a:off x="9664111" y="3540378"/>
                          <a:ext cx="13684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 name="1 Objeto"/>
            <p:cNvGraphicFramePr>
              <a:graphicFrameLocks noChangeAspect="1"/>
            </p:cNvGraphicFramePr>
            <p:nvPr>
              <p:extLst/>
            </p:nvPr>
          </p:nvGraphicFramePr>
          <p:xfrm>
            <a:off x="7877451" y="3454957"/>
            <a:ext cx="257175" cy="341313"/>
          </p:xfrm>
          <a:graphic>
            <a:graphicData uri="http://schemas.openxmlformats.org/presentationml/2006/ole">
              <mc:AlternateContent xmlns:mc="http://schemas.openxmlformats.org/markup-compatibility/2006">
                <mc:Choice xmlns:v="urn:schemas-microsoft-com:vml" Requires="v">
                  <p:oleObj spid="_x0000_s339332" name="Equation" r:id="rId55" imgW="152280" imgH="203040" progId="Equation.DSMT4">
                    <p:embed/>
                  </p:oleObj>
                </mc:Choice>
                <mc:Fallback>
                  <p:oleObj name="Equation" r:id="rId55" imgW="152280" imgH="203040" progId="Equation.DSMT4">
                    <p:embed/>
                    <p:pic>
                      <p:nvPicPr>
                        <p:cNvPr id="119" name="1 Objeto"/>
                        <p:cNvPicPr>
                          <a:picLocks noChangeAspect="1" noChangeArrowheads="1"/>
                        </p:cNvPicPr>
                        <p:nvPr/>
                      </p:nvPicPr>
                      <p:blipFill>
                        <a:blip r:embed="rId56"/>
                        <a:srcRect/>
                        <a:stretch>
                          <a:fillRect/>
                        </a:stretch>
                      </p:blipFill>
                      <p:spPr bwMode="auto">
                        <a:xfrm>
                          <a:off x="7877451" y="3454957"/>
                          <a:ext cx="257175"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Conector recto de flecha 38"/>
            <p:cNvCxnSpPr/>
            <p:nvPr/>
          </p:nvCxnSpPr>
          <p:spPr>
            <a:xfrm flipV="1">
              <a:off x="7449859" y="4730133"/>
              <a:ext cx="298487" cy="2441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0" name="1 Objeto"/>
            <p:cNvGraphicFramePr>
              <a:graphicFrameLocks noChangeAspect="1"/>
            </p:cNvGraphicFramePr>
            <p:nvPr>
              <p:extLst/>
            </p:nvPr>
          </p:nvGraphicFramePr>
          <p:xfrm>
            <a:off x="8129588" y="4003675"/>
            <a:ext cx="279400" cy="341313"/>
          </p:xfrm>
          <a:graphic>
            <a:graphicData uri="http://schemas.openxmlformats.org/presentationml/2006/ole">
              <mc:AlternateContent xmlns:mc="http://schemas.openxmlformats.org/markup-compatibility/2006">
                <mc:Choice xmlns:v="urn:schemas-microsoft-com:vml" Requires="v">
                  <p:oleObj spid="_x0000_s339333" name="Equation" r:id="rId57" imgW="164880" imgH="203040" progId="Equation.DSMT4">
                    <p:embed/>
                  </p:oleObj>
                </mc:Choice>
                <mc:Fallback>
                  <p:oleObj name="Equation" r:id="rId57" imgW="164880" imgH="203040" progId="Equation.DSMT4">
                    <p:embed/>
                    <p:pic>
                      <p:nvPicPr>
                        <p:cNvPr id="120" name="1 Objeto"/>
                        <p:cNvPicPr>
                          <a:picLocks noChangeAspect="1" noChangeArrowheads="1"/>
                        </p:cNvPicPr>
                        <p:nvPr/>
                      </p:nvPicPr>
                      <p:blipFill>
                        <a:blip r:embed="rId58"/>
                        <a:srcRect/>
                        <a:stretch>
                          <a:fillRect/>
                        </a:stretch>
                      </p:blipFill>
                      <p:spPr bwMode="auto">
                        <a:xfrm>
                          <a:off x="8129588" y="4003675"/>
                          <a:ext cx="279400"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 name="1 Objeto"/>
            <p:cNvGraphicFramePr>
              <a:graphicFrameLocks noChangeAspect="1"/>
            </p:cNvGraphicFramePr>
            <p:nvPr>
              <p:extLst/>
            </p:nvPr>
          </p:nvGraphicFramePr>
          <p:xfrm>
            <a:off x="10356971" y="5036502"/>
            <a:ext cx="984250" cy="317500"/>
          </p:xfrm>
          <a:graphic>
            <a:graphicData uri="http://schemas.openxmlformats.org/presentationml/2006/ole">
              <mc:AlternateContent xmlns:mc="http://schemas.openxmlformats.org/markup-compatibility/2006">
                <mc:Choice xmlns:v="urn:schemas-microsoft-com:vml" Requires="v">
                  <p:oleObj spid="_x0000_s339334" name="Equation" r:id="rId59" imgW="583920" imgH="190440" progId="Equation.DSMT4">
                    <p:embed/>
                  </p:oleObj>
                </mc:Choice>
                <mc:Fallback>
                  <p:oleObj name="Equation" r:id="rId59" imgW="583920" imgH="190440" progId="Equation.DSMT4">
                    <p:embed/>
                    <p:pic>
                      <p:nvPicPr>
                        <p:cNvPr id="123" name="1 Objeto"/>
                        <p:cNvPicPr>
                          <a:picLocks noChangeAspect="1" noChangeArrowheads="1"/>
                        </p:cNvPicPr>
                        <p:nvPr/>
                      </p:nvPicPr>
                      <p:blipFill>
                        <a:blip r:embed="rId60"/>
                        <a:srcRect/>
                        <a:stretch>
                          <a:fillRect/>
                        </a:stretch>
                      </p:blipFill>
                      <p:spPr bwMode="auto">
                        <a:xfrm>
                          <a:off x="10356971" y="5036502"/>
                          <a:ext cx="9842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4" name="Conector recto de flecha 123"/>
            <p:cNvCxnSpPr/>
            <p:nvPr/>
          </p:nvCxnSpPr>
          <p:spPr>
            <a:xfrm flipH="1" flipV="1">
              <a:off x="10414705" y="4750248"/>
              <a:ext cx="116972" cy="353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9" name="Rectángulo 78"/>
          <p:cNvSpPr/>
          <p:nvPr/>
        </p:nvSpPr>
        <p:spPr>
          <a:xfrm>
            <a:off x="6447005" y="2807136"/>
            <a:ext cx="1082348" cy="369332"/>
          </a:xfrm>
          <a:prstGeom prst="rect">
            <a:avLst/>
          </a:prstGeom>
          <a:solidFill>
            <a:schemeClr val="accent6">
              <a:lumMod val="60000"/>
              <a:lumOff val="40000"/>
            </a:schemeClr>
          </a:solidFill>
        </p:spPr>
        <p:txBody>
          <a:bodyPr wrap="none">
            <a:spAutoFit/>
          </a:bodyPr>
          <a:lstStyle/>
          <a:p>
            <a:r>
              <a:rPr lang="es-AR" b="1" dirty="0" smtClean="0">
                <a:solidFill>
                  <a:srgbClr val="C00000"/>
                </a:solidFill>
              </a:rPr>
              <a:t>Plano z </a:t>
            </a:r>
            <a:endParaRPr lang="es-AR" b="1" dirty="0"/>
          </a:p>
        </p:txBody>
      </p:sp>
      <p:sp>
        <p:nvSpPr>
          <p:cNvPr id="80" name="Rectángulo 79"/>
          <p:cNvSpPr/>
          <p:nvPr/>
        </p:nvSpPr>
        <p:spPr>
          <a:xfrm>
            <a:off x="3662348" y="2807136"/>
            <a:ext cx="1095172" cy="369332"/>
          </a:xfrm>
          <a:prstGeom prst="rect">
            <a:avLst/>
          </a:prstGeom>
          <a:solidFill>
            <a:schemeClr val="accent6">
              <a:lumMod val="60000"/>
              <a:lumOff val="40000"/>
            </a:schemeClr>
          </a:solidFill>
        </p:spPr>
        <p:txBody>
          <a:bodyPr wrap="none">
            <a:spAutoFit/>
          </a:bodyPr>
          <a:lstStyle/>
          <a:p>
            <a:r>
              <a:rPr lang="es-AR" b="1" dirty="0">
                <a:solidFill>
                  <a:srgbClr val="C00000"/>
                </a:solidFill>
              </a:rPr>
              <a:t>Plano </a:t>
            </a:r>
            <a:r>
              <a:rPr lang="es-AR" b="1" dirty="0" smtClean="0">
                <a:solidFill>
                  <a:srgbClr val="C00000"/>
                </a:solidFill>
              </a:rPr>
              <a:t>s </a:t>
            </a:r>
            <a:endParaRPr lang="es-AR" b="1" dirty="0">
              <a:solidFill>
                <a:srgbClr val="C00000"/>
              </a:solidFill>
            </a:endParaRPr>
          </a:p>
        </p:txBody>
      </p:sp>
      <p:sp>
        <p:nvSpPr>
          <p:cNvPr id="74" name="Rectángulo 73"/>
          <p:cNvSpPr/>
          <p:nvPr/>
        </p:nvSpPr>
        <p:spPr>
          <a:xfrm>
            <a:off x="191344" y="116632"/>
            <a:ext cx="11809312" cy="633533"/>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Relación entre los planos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s</a:t>
            </a:r>
            <a:r>
              <a:rPr lang="es-AR" sz="2800" b="1" dirty="0" smtClean="0">
                <a:solidFill>
                  <a:schemeClr val="bg1"/>
                </a:solidFill>
                <a:latin typeface="Arial" panose="020B0604020202020204" pitchFamily="34" charset="0"/>
                <a:ea typeface="+mj-ea"/>
                <a:cs typeface="Arial" panose="020B0604020202020204" pitchFamily="34" charset="0"/>
              </a:rPr>
              <a:t>” </a:t>
            </a:r>
            <a:r>
              <a:rPr lang="es-AR" sz="2800" b="1" dirty="0">
                <a:solidFill>
                  <a:schemeClr val="bg1"/>
                </a:solidFill>
                <a:latin typeface="Arial" panose="020B0604020202020204" pitchFamily="34" charset="0"/>
                <a:ea typeface="+mj-ea"/>
                <a:cs typeface="Arial" panose="020B0604020202020204" pitchFamily="34" charset="0"/>
              </a:rPr>
              <a:t>y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z</a:t>
            </a:r>
            <a:r>
              <a:rPr lang="es-AR" sz="2800" b="1" dirty="0" smtClean="0">
                <a:solidFill>
                  <a:schemeClr val="bg1"/>
                </a:solidFill>
                <a:latin typeface="Arial" panose="020B0604020202020204" pitchFamily="34" charset="0"/>
                <a:ea typeface="+mj-ea"/>
                <a:cs typeface="Arial" panose="020B0604020202020204" pitchFamily="34" charset="0"/>
              </a:rPr>
              <a:t>”</a:t>
            </a:r>
            <a:endParaRPr lang="es-AR" sz="2800" b="1" dirty="0">
              <a:solidFill>
                <a:schemeClr val="bg1"/>
              </a:solidFill>
              <a:latin typeface="Arial" panose="020B0604020202020204" pitchFamily="34" charset="0"/>
              <a:ea typeface="+mj-ea"/>
              <a:cs typeface="Arial" panose="020B0604020202020204" pitchFamily="34" charset="0"/>
            </a:endParaRPr>
          </a:p>
        </p:txBody>
      </p:sp>
      <p:graphicFrame>
        <p:nvGraphicFramePr>
          <p:cNvPr id="75" name="1 Objeto"/>
          <p:cNvGraphicFramePr>
            <a:graphicFrameLocks noChangeAspect="1"/>
          </p:cNvGraphicFramePr>
          <p:nvPr>
            <p:extLst/>
          </p:nvPr>
        </p:nvGraphicFramePr>
        <p:xfrm>
          <a:off x="10587874" y="2299423"/>
          <a:ext cx="1233894" cy="417653"/>
        </p:xfrm>
        <a:graphic>
          <a:graphicData uri="http://schemas.openxmlformats.org/presentationml/2006/ole">
            <mc:AlternateContent xmlns:mc="http://schemas.openxmlformats.org/markup-compatibility/2006">
              <mc:Choice xmlns:v="urn:schemas-microsoft-com:vml" Requires="v">
                <p:oleObj spid="_x0000_s339335" name="Equation" r:id="rId61" imgW="672840" imgH="228600" progId="Equation.DSMT4">
                  <p:embed/>
                </p:oleObj>
              </mc:Choice>
              <mc:Fallback>
                <p:oleObj name="Equation" r:id="rId61" imgW="672840" imgH="228600" progId="Equation.DSMT4">
                  <p:embed/>
                  <p:pic>
                    <p:nvPicPr>
                      <p:cNvPr id="75" name="1 Objeto"/>
                      <p:cNvPicPr>
                        <a:picLocks noChangeAspect="1" noChangeArrowheads="1"/>
                      </p:cNvPicPr>
                      <p:nvPr/>
                    </p:nvPicPr>
                    <p:blipFill>
                      <a:blip r:embed="rId62"/>
                      <a:srcRect/>
                      <a:stretch>
                        <a:fillRect/>
                      </a:stretch>
                    </p:blipFill>
                    <p:spPr bwMode="auto">
                      <a:xfrm>
                        <a:off x="10587874" y="2299423"/>
                        <a:ext cx="1233894" cy="417653"/>
                      </a:xfrm>
                      <a:prstGeom prst="rect">
                        <a:avLst/>
                      </a:prstGeom>
                      <a:noFill/>
                      <a:extLst/>
                    </p:spPr>
                  </p:pic>
                </p:oleObj>
              </mc:Fallback>
            </mc:AlternateContent>
          </a:graphicData>
        </a:graphic>
      </p:graphicFrame>
      <p:sp>
        <p:nvSpPr>
          <p:cNvPr id="83" name="AutoShape 4"/>
          <p:cNvSpPr>
            <a:spLocks noChangeArrowheads="1"/>
          </p:cNvSpPr>
          <p:nvPr/>
        </p:nvSpPr>
        <p:spPr bwMode="auto">
          <a:xfrm>
            <a:off x="135406" y="5856714"/>
            <a:ext cx="6949151" cy="755809"/>
          </a:xfrm>
          <a:prstGeom prst="roundRect">
            <a:avLst>
              <a:gd name="adj" fmla="val 12005"/>
            </a:avLst>
          </a:prstGeom>
          <a:solidFill>
            <a:schemeClr val="accent4"/>
          </a:solidFill>
          <a:ln w="12700">
            <a:noFill/>
            <a:round/>
            <a:headEnd/>
            <a:tailEnd/>
          </a:ln>
          <a:extLst/>
        </p:spPr>
        <p:txBody>
          <a:bodyPr wrap="square" anchor="ctr">
            <a:spAutoFit/>
          </a:bodyPr>
          <a:lstStyle/>
          <a:p>
            <a:pPr algn="ctr"/>
            <a:r>
              <a:rPr lang="es-AR" sz="2000" dirty="0" smtClean="0">
                <a:solidFill>
                  <a:schemeClr val="accent5">
                    <a:lumMod val="50000"/>
                  </a:schemeClr>
                </a:solidFill>
              </a:rPr>
              <a:t>Para </a:t>
            </a:r>
            <a:r>
              <a:rPr lang="es-AR" sz="2000" dirty="0" err="1" smtClean="0">
                <a:solidFill>
                  <a:schemeClr val="accent5">
                    <a:lumMod val="50000"/>
                  </a:schemeClr>
                </a:solidFill>
                <a:latin typeface="Symbol" panose="05050102010706020507" pitchFamily="18" charset="2"/>
                <a:cs typeface="Times New Roman" panose="02020603050405020304" pitchFamily="18" charset="0"/>
                <a:sym typeface="Symbol" panose="05050102010706020507" pitchFamily="18" charset="2"/>
              </a:rPr>
              <a:t>x</a:t>
            </a:r>
            <a:r>
              <a:rPr lang="es-AR" sz="2000" i="1" baseline="-25000" dirty="0" err="1"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d</a:t>
            </a:r>
            <a:r>
              <a:rPr lang="es-AR" sz="2000"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 </a:t>
            </a:r>
            <a:r>
              <a:rPr lang="es-AR" sz="2000" dirty="0">
                <a:solidFill>
                  <a:schemeClr val="accent5">
                    <a:lumMod val="50000"/>
                  </a:schemeClr>
                </a:solidFill>
                <a:sym typeface="Symbol" panose="05050102010706020507" pitchFamily="18" charset="2"/>
              </a:rPr>
              <a:t>= </a:t>
            </a:r>
            <a:r>
              <a:rPr lang="es-AR" sz="2000" dirty="0" err="1" smtClean="0">
                <a:solidFill>
                  <a:schemeClr val="accent5">
                    <a:lumMod val="50000"/>
                  </a:schemeClr>
                </a:solidFill>
                <a:sym typeface="Symbol" panose="05050102010706020507" pitchFamily="18" charset="2"/>
              </a:rPr>
              <a:t>ctte</a:t>
            </a:r>
            <a:r>
              <a:rPr lang="es-AR" sz="2000" dirty="0">
                <a:solidFill>
                  <a:schemeClr val="accent5">
                    <a:lumMod val="50000"/>
                  </a:schemeClr>
                </a:solidFill>
                <a:sym typeface="Symbol" panose="05050102010706020507" pitchFamily="18" charset="2"/>
              </a:rPr>
              <a:t>. </a:t>
            </a:r>
            <a:r>
              <a:rPr lang="es-AR" sz="2000" dirty="0" smtClean="0">
                <a:solidFill>
                  <a:schemeClr val="accent5">
                    <a:lumMod val="50000"/>
                  </a:schemeClr>
                </a:solidFill>
              </a:rPr>
              <a:t>el mapeo en el plano z resulta en una espiral logarítmica con amplitud decreciente y ángulo creciente.</a:t>
            </a:r>
          </a:p>
        </p:txBody>
      </p:sp>
    </p:spTree>
    <p:extLst>
      <p:ext uri="{BB962C8B-B14F-4D97-AF65-F5344CB8AC3E}">
        <p14:creationId xmlns:p14="http://schemas.microsoft.com/office/powerpoint/2010/main" val="316831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39</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ángulo 6"/>
          <p:cNvSpPr/>
          <p:nvPr/>
        </p:nvSpPr>
        <p:spPr>
          <a:xfrm>
            <a:off x="191344" y="946570"/>
            <a:ext cx="7581056" cy="461665"/>
          </a:xfrm>
          <a:prstGeom prst="rect">
            <a:avLst/>
          </a:prstGeom>
          <a:solidFill>
            <a:schemeClr val="accent4">
              <a:lumMod val="40000"/>
              <a:lumOff val="60000"/>
            </a:schemeClr>
          </a:solidFill>
          <a:ln>
            <a:noFill/>
          </a:ln>
        </p:spPr>
        <p:txBody>
          <a:bodyPr wrap="square">
            <a:spAutoFit/>
          </a:bodyPr>
          <a:lstStyle/>
          <a:p>
            <a:pPr algn="just"/>
            <a:r>
              <a:rPr lang="es-AR" sz="2000" b="1" dirty="0">
                <a:solidFill>
                  <a:schemeClr val="tx1">
                    <a:lumMod val="65000"/>
                    <a:lumOff val="35000"/>
                  </a:schemeClr>
                </a:solidFill>
                <a:sym typeface="Symbol" panose="05050102010706020507" pitchFamily="18" charset="2"/>
              </a:rPr>
              <a:t>Lugar geométrico de </a:t>
            </a:r>
            <a:r>
              <a:rPr lang="es-AR" sz="2000" b="1" dirty="0" smtClean="0">
                <a:solidFill>
                  <a:schemeClr val="tx1">
                    <a:lumMod val="65000"/>
                    <a:lumOff val="35000"/>
                  </a:schemeClr>
                </a:solidFill>
                <a:sym typeface="Symbol" panose="05050102010706020507" pitchFamily="18" charset="2"/>
              </a:rPr>
              <a:t>frecuencia natural constante</a:t>
            </a:r>
            <a:r>
              <a:rPr lang="es-AR" sz="2000" b="1" dirty="0">
                <a:solidFill>
                  <a:schemeClr val="tx1">
                    <a:lumMod val="65000"/>
                    <a:lumOff val="35000"/>
                  </a:schemeClr>
                </a:solidFill>
                <a:sym typeface="Symbol" panose="05050102010706020507" pitchFamily="18" charset="2"/>
              </a:rPr>
              <a:t>: </a:t>
            </a:r>
            <a:r>
              <a:rPr lang="es-AR" sz="2400" b="1" dirty="0" err="1" smtClean="0">
                <a:solidFill>
                  <a:schemeClr val="tx1">
                    <a:lumMod val="65000"/>
                    <a:lumOff val="35000"/>
                  </a:schemeClr>
                </a:solidFill>
                <a:latin typeface="Symbol" panose="05050102010706020507" pitchFamily="18" charset="2"/>
                <a:sym typeface="Symbol" panose="05050102010706020507" pitchFamily="18" charset="2"/>
              </a:rPr>
              <a:t>w</a:t>
            </a:r>
            <a:r>
              <a:rPr lang="es-AR" sz="2400" b="1" i="1" baseline="-25000" dirty="0" err="1" smtClean="0">
                <a:solidFill>
                  <a:schemeClr val="tx1">
                    <a:lumMod val="65000"/>
                    <a:lumOff val="35000"/>
                  </a:schemeClr>
                </a:solidFill>
                <a:sym typeface="Symbol" panose="05050102010706020507" pitchFamily="18" charset="2"/>
              </a:rPr>
              <a:t>n</a:t>
            </a:r>
            <a:r>
              <a:rPr lang="es-AR" sz="2000" b="1" dirty="0" smtClean="0">
                <a:solidFill>
                  <a:schemeClr val="tx1">
                    <a:lumMod val="65000"/>
                    <a:lumOff val="35000"/>
                  </a:schemeClr>
                </a:solidFill>
                <a:sym typeface="Symbol" panose="05050102010706020507" pitchFamily="18" charset="2"/>
              </a:rPr>
              <a:t> = </a:t>
            </a:r>
            <a:r>
              <a:rPr lang="es-AR" sz="2000" b="1" dirty="0" err="1" smtClean="0">
                <a:solidFill>
                  <a:schemeClr val="tx1">
                    <a:lumMod val="65000"/>
                    <a:lumOff val="35000"/>
                  </a:schemeClr>
                </a:solidFill>
                <a:sym typeface="Symbol" panose="05050102010706020507" pitchFamily="18" charset="2"/>
              </a:rPr>
              <a:t>ctte</a:t>
            </a:r>
            <a:r>
              <a:rPr lang="es-AR" sz="2000" b="1" dirty="0" smtClean="0">
                <a:solidFill>
                  <a:schemeClr val="tx1">
                    <a:lumMod val="65000"/>
                    <a:lumOff val="35000"/>
                  </a:schemeClr>
                </a:solidFill>
                <a:sym typeface="Symbol" panose="05050102010706020507" pitchFamily="18" charset="2"/>
              </a:rPr>
              <a:t>. </a:t>
            </a:r>
            <a:endParaRPr lang="es-AR" sz="2000" b="1" dirty="0">
              <a:solidFill>
                <a:schemeClr val="tx1">
                  <a:lumMod val="65000"/>
                  <a:lumOff val="35000"/>
                </a:schemeClr>
              </a:solidFill>
            </a:endParaRPr>
          </a:p>
        </p:txBody>
      </p:sp>
      <p:sp>
        <p:nvSpPr>
          <p:cNvPr id="64" name="AutoShape 19"/>
          <p:cNvSpPr>
            <a:spLocks noChangeArrowheads="1"/>
          </p:cNvSpPr>
          <p:nvPr/>
        </p:nvSpPr>
        <p:spPr bwMode="auto">
          <a:xfrm>
            <a:off x="5253521" y="3357058"/>
            <a:ext cx="760536" cy="47143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4" name="Rectángulo 73"/>
          <p:cNvSpPr/>
          <p:nvPr/>
        </p:nvSpPr>
        <p:spPr>
          <a:xfrm>
            <a:off x="191344" y="116632"/>
            <a:ext cx="11809312" cy="633533"/>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Relación entre los planos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s</a:t>
            </a:r>
            <a:r>
              <a:rPr lang="es-AR" sz="2800" b="1" dirty="0" smtClean="0">
                <a:solidFill>
                  <a:schemeClr val="bg1"/>
                </a:solidFill>
                <a:latin typeface="Arial" panose="020B0604020202020204" pitchFamily="34" charset="0"/>
                <a:ea typeface="+mj-ea"/>
                <a:cs typeface="Arial" panose="020B0604020202020204" pitchFamily="34" charset="0"/>
              </a:rPr>
              <a:t>” </a:t>
            </a:r>
            <a:r>
              <a:rPr lang="es-AR" sz="2800" b="1" dirty="0">
                <a:solidFill>
                  <a:schemeClr val="bg1"/>
                </a:solidFill>
                <a:latin typeface="Arial" panose="020B0604020202020204" pitchFamily="34" charset="0"/>
                <a:ea typeface="+mj-ea"/>
                <a:cs typeface="Arial" panose="020B0604020202020204" pitchFamily="34" charset="0"/>
              </a:rPr>
              <a:t>y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z</a:t>
            </a:r>
            <a:r>
              <a:rPr lang="es-AR" sz="2800" b="1" dirty="0" smtClean="0">
                <a:solidFill>
                  <a:schemeClr val="bg1"/>
                </a:solidFill>
                <a:latin typeface="Arial" panose="020B0604020202020204" pitchFamily="34" charset="0"/>
                <a:ea typeface="+mj-ea"/>
                <a:cs typeface="Arial" panose="020B0604020202020204" pitchFamily="34" charset="0"/>
              </a:rPr>
              <a:t>”</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83" name="AutoShape 4"/>
          <p:cNvSpPr>
            <a:spLocks noChangeArrowheads="1"/>
          </p:cNvSpPr>
          <p:nvPr/>
        </p:nvSpPr>
        <p:spPr bwMode="auto">
          <a:xfrm>
            <a:off x="5361221" y="5386635"/>
            <a:ext cx="6064776" cy="1347311"/>
          </a:xfrm>
          <a:prstGeom prst="roundRect">
            <a:avLst>
              <a:gd name="adj" fmla="val 12005"/>
            </a:avLst>
          </a:prstGeom>
          <a:solidFill>
            <a:schemeClr val="accent4"/>
          </a:solidFill>
          <a:ln w="12700">
            <a:noFill/>
            <a:round/>
            <a:headEnd/>
            <a:tailEnd/>
          </a:ln>
          <a:extLst/>
        </p:spPr>
        <p:txBody>
          <a:bodyPr wrap="square" anchor="ctr">
            <a:spAutoFit/>
          </a:bodyPr>
          <a:lstStyle/>
          <a:p>
            <a:pPr algn="ctr"/>
            <a:r>
              <a:rPr lang="es-AR" sz="1900" dirty="0" smtClean="0">
                <a:solidFill>
                  <a:schemeClr val="accent5">
                    <a:lumMod val="50000"/>
                  </a:schemeClr>
                </a:solidFill>
              </a:rPr>
              <a:t>Como en el mapeo conforme los ángulos y sentidos de los lugares se mantienen, en el plano z los lugares a </a:t>
            </a:r>
            <a:r>
              <a:rPr lang="es-AR" sz="1900" dirty="0" err="1" smtClean="0">
                <a:solidFill>
                  <a:schemeClr val="accent5">
                    <a:lumMod val="50000"/>
                  </a:schemeClr>
                </a:solidFill>
                <a:latin typeface="Symbol" panose="05050102010706020507" pitchFamily="18" charset="2"/>
              </a:rPr>
              <a:t>w</a:t>
            </a:r>
            <a:r>
              <a:rPr lang="es-AR" sz="1900" i="1" baseline="-25000" dirty="0" err="1" smtClean="0">
                <a:solidFill>
                  <a:schemeClr val="accent5">
                    <a:lumMod val="50000"/>
                  </a:schemeClr>
                </a:solidFill>
              </a:rPr>
              <a:t>n</a:t>
            </a:r>
            <a:r>
              <a:rPr lang="es-AR" sz="1900" dirty="0" smtClean="0">
                <a:solidFill>
                  <a:schemeClr val="accent5">
                    <a:lumMod val="50000"/>
                  </a:schemeClr>
                </a:solidFill>
              </a:rPr>
              <a:t> constante serán curvas normales a las espirales logarítmicas a </a:t>
            </a:r>
            <a:r>
              <a:rPr lang="es-AR" sz="1900" dirty="0" smtClean="0">
                <a:solidFill>
                  <a:schemeClr val="accent5">
                    <a:lumMod val="50000"/>
                  </a:schemeClr>
                </a:solidFill>
                <a:latin typeface="Symbol" panose="05050102010706020507" pitchFamily="18" charset="2"/>
              </a:rPr>
              <a:t>x</a:t>
            </a:r>
            <a:r>
              <a:rPr lang="es-AR" sz="1900" dirty="0" smtClean="0">
                <a:solidFill>
                  <a:schemeClr val="accent5">
                    <a:lumMod val="50000"/>
                  </a:schemeClr>
                </a:solidFill>
              </a:rPr>
              <a:t> constante.</a:t>
            </a:r>
          </a:p>
        </p:txBody>
      </p:sp>
      <p:sp>
        <p:nvSpPr>
          <p:cNvPr id="82" name="Rectangle 4"/>
          <p:cNvSpPr>
            <a:spLocks noChangeArrowheads="1"/>
          </p:cNvSpPr>
          <p:nvPr/>
        </p:nvSpPr>
        <p:spPr bwMode="auto">
          <a:xfrm>
            <a:off x="6014057" y="300092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pic>
        <p:nvPicPr>
          <p:cNvPr id="85" name="Picture 9" descr="ortogonalidad 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40" y="1628800"/>
            <a:ext cx="4291410" cy="3646488"/>
          </a:xfrm>
          <a:prstGeom prst="rect">
            <a:avLst/>
          </a:prstGeom>
          <a:gradFill rotWithShape="1">
            <a:gsLst>
              <a:gs pos="0">
                <a:srgbClr val="0000FF">
                  <a:alpha val="85999"/>
                </a:srgbClr>
              </a:gs>
              <a:gs pos="100000">
                <a:srgbClr val="CCECFF">
                  <a:alpha val="62999"/>
                </a:srgbClr>
              </a:gs>
            </a:gsLst>
            <a:lin ang="27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6" name="Picture 10" descr="ortogonalidad 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788" y="1628800"/>
            <a:ext cx="4808595" cy="3646488"/>
          </a:xfrm>
          <a:prstGeom prst="rect">
            <a:avLst/>
          </a:prstGeom>
          <a:gradFill rotWithShape="1">
            <a:gsLst>
              <a:gs pos="0">
                <a:srgbClr val="009900">
                  <a:alpha val="87000"/>
                </a:srgbClr>
              </a:gs>
              <a:gs pos="100000">
                <a:srgbClr val="FFFF00">
                  <a:alpha val="15999"/>
                </a:srgbClr>
              </a:gs>
            </a:gsLst>
            <a:lin ang="27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 name="AutoShape 4"/>
          <p:cNvSpPr>
            <a:spLocks noChangeArrowheads="1"/>
          </p:cNvSpPr>
          <p:nvPr/>
        </p:nvSpPr>
        <p:spPr bwMode="auto">
          <a:xfrm>
            <a:off x="767408" y="5564355"/>
            <a:ext cx="4154787" cy="1225868"/>
          </a:xfrm>
          <a:prstGeom prst="roundRect">
            <a:avLst>
              <a:gd name="adj" fmla="val 16667"/>
            </a:avLst>
          </a:prstGeom>
          <a:noFill/>
          <a:ln>
            <a:noFill/>
          </a:ln>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28575">
                <a:solidFill>
                  <a:schemeClr val="tx1"/>
                </a:solidFill>
                <a:round/>
                <a:headEnd/>
                <a:tailEnd/>
              </a14:hiddenLine>
            </a:ext>
          </a:extLst>
        </p:spPr>
        <p:txBody>
          <a:bodyPr wrap="square" anchor="ctr">
            <a:spAutoFit/>
          </a:bodyPr>
          <a:lstStyle/>
          <a:p>
            <a:pPr algn="just">
              <a:defRPr/>
            </a:pPr>
            <a:r>
              <a:rPr lang="es-AR" sz="2200" dirty="0" smtClean="0">
                <a:solidFill>
                  <a:srgbClr val="0000FF"/>
                </a:solidFill>
                <a:effectLst>
                  <a:outerShdw blurRad="38100" dist="38100" dir="2700000" algn="tl">
                    <a:srgbClr val="C0C0C0"/>
                  </a:outerShdw>
                </a:effectLst>
                <a:latin typeface="Times New Roman" pitchFamily="18" charset="0"/>
              </a:rPr>
              <a:t>Las regiones </a:t>
            </a:r>
            <a:r>
              <a:rPr lang="es-AR" sz="2200" dirty="0">
                <a:solidFill>
                  <a:srgbClr val="0000FF"/>
                </a:solidFill>
                <a:effectLst>
                  <a:outerShdw blurRad="38100" dist="38100" dir="2700000" algn="tl">
                    <a:srgbClr val="C0C0C0"/>
                  </a:outerShdw>
                </a:effectLst>
                <a:latin typeface="Times New Roman" pitchFamily="18" charset="0"/>
              </a:rPr>
              <a:t>a </a:t>
            </a:r>
            <a:r>
              <a:rPr lang="es-AR" sz="2200" dirty="0" err="1">
                <a:solidFill>
                  <a:srgbClr val="0000FF"/>
                </a:solidFill>
                <a:effectLst>
                  <a:outerShdw blurRad="38100" dist="38100" dir="2700000" algn="tl">
                    <a:srgbClr val="C0C0C0"/>
                  </a:outerShdw>
                </a:effectLst>
                <a:latin typeface="Symbol" pitchFamily="18" charset="2"/>
              </a:rPr>
              <a:t>w</a:t>
            </a:r>
            <a:r>
              <a:rPr lang="es-AR" sz="2200" i="1" baseline="-25000" dirty="0" err="1">
                <a:solidFill>
                  <a:srgbClr val="0000FF"/>
                </a:solidFill>
                <a:effectLst>
                  <a:outerShdw blurRad="38100" dist="38100" dir="2700000" algn="tl">
                    <a:srgbClr val="C0C0C0"/>
                  </a:outerShdw>
                </a:effectLst>
                <a:latin typeface="Times New Roman" pitchFamily="18" charset="0"/>
              </a:rPr>
              <a:t>n</a:t>
            </a:r>
            <a:r>
              <a:rPr lang="es-AR" sz="2200" dirty="0">
                <a:solidFill>
                  <a:srgbClr val="0000FF"/>
                </a:solidFill>
                <a:effectLst>
                  <a:outerShdw blurRad="38100" dist="38100" dir="2700000" algn="tl">
                    <a:srgbClr val="C0C0C0"/>
                  </a:outerShdw>
                </a:effectLst>
                <a:latin typeface="Symbol" pitchFamily="18" charset="2"/>
              </a:rPr>
              <a:t> </a:t>
            </a:r>
            <a:r>
              <a:rPr lang="es-AR" sz="2200" dirty="0">
                <a:solidFill>
                  <a:srgbClr val="0000FF"/>
                </a:solidFill>
                <a:effectLst>
                  <a:outerShdw blurRad="38100" dist="38100" dir="2700000" algn="tl">
                    <a:srgbClr val="C0C0C0"/>
                  </a:outerShdw>
                </a:effectLst>
                <a:latin typeface="Times New Roman" pitchFamily="18" charset="0"/>
              </a:rPr>
              <a:t>constante son normales a las de </a:t>
            </a:r>
            <a:r>
              <a:rPr lang="es-AR" sz="2200" dirty="0" smtClean="0">
                <a:solidFill>
                  <a:srgbClr val="0000FF"/>
                </a:solidFill>
                <a:effectLst>
                  <a:outerShdw blurRad="38100" dist="38100" dir="2700000" algn="tl">
                    <a:srgbClr val="C0C0C0"/>
                  </a:outerShdw>
                </a:effectLst>
                <a:latin typeface="Symbol" pitchFamily="18" charset="2"/>
              </a:rPr>
              <a:t>x</a:t>
            </a:r>
            <a:r>
              <a:rPr lang="es-AR" sz="2200" dirty="0" smtClean="0">
                <a:solidFill>
                  <a:srgbClr val="0000FF"/>
                </a:solidFill>
                <a:effectLst>
                  <a:outerShdw blurRad="38100" dist="38100" dir="2700000" algn="tl">
                    <a:srgbClr val="C0C0C0"/>
                  </a:outerShdw>
                </a:effectLst>
                <a:latin typeface="Times New Roman" pitchFamily="18" charset="0"/>
              </a:rPr>
              <a:t> constante en el plano-s</a:t>
            </a:r>
            <a:endParaRPr lang="es-AR" sz="2200" i="1" dirty="0">
              <a:solidFill>
                <a:srgbClr val="0000FF"/>
              </a:solidFill>
              <a:effectLst>
                <a:outerShdw blurRad="38100" dist="38100" dir="2700000" algn="tl">
                  <a:srgbClr val="C0C0C0"/>
                </a:outerShdw>
              </a:effectLst>
              <a:latin typeface="Times New Roman" pitchFamily="18" charset="0"/>
            </a:endParaRPr>
          </a:p>
        </p:txBody>
      </p:sp>
      <p:sp>
        <p:nvSpPr>
          <p:cNvPr id="93" name="AutoShape 12"/>
          <p:cNvSpPr>
            <a:spLocks noChangeArrowheads="1"/>
          </p:cNvSpPr>
          <p:nvPr/>
        </p:nvSpPr>
        <p:spPr bwMode="auto">
          <a:xfrm rot="-5400000">
            <a:off x="2616129" y="5078310"/>
            <a:ext cx="592678" cy="606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95" name="AutoShape 4"/>
          <p:cNvSpPr>
            <a:spLocks noChangeArrowheads="1"/>
          </p:cNvSpPr>
          <p:nvPr/>
        </p:nvSpPr>
        <p:spPr bwMode="auto">
          <a:xfrm>
            <a:off x="3870032" y="1989941"/>
            <a:ext cx="1322388" cy="476250"/>
          </a:xfrm>
          <a:prstGeom prst="roundRect">
            <a:avLst>
              <a:gd name="adj" fmla="val 16667"/>
            </a:avLst>
          </a:prstGeom>
          <a:noFill/>
          <a:ln>
            <a:noFill/>
          </a:ln>
          <a:extLst>
            <a:ext uri="{909E8E84-426E-40DD-AFC4-6F175D3DCCD1}">
              <a14:hiddenFill xmlns:a14="http://schemas.microsoft.com/office/drawing/2010/main">
                <a:solidFill>
                  <a:srgbClr val="C0C0C0">
                    <a:alpha val="50195"/>
                  </a:srgbClr>
                </a:solidFill>
              </a14:hiddenFill>
            </a:ext>
            <a:ext uri="{91240B29-F687-4F45-9708-019B960494DF}">
              <a14:hiddenLine xmlns:a14="http://schemas.microsoft.com/office/drawing/2010/main" w="28575">
                <a:solidFill>
                  <a:srgbClr val="000000"/>
                </a:solidFill>
                <a:round/>
                <a:headEnd/>
                <a:tailEnd/>
              </a14:hiddenLine>
            </a:ext>
          </a:extLst>
        </p:spPr>
        <p:txBody>
          <a:bodyPr anchor="ctr">
            <a:spAutoFit/>
          </a:bodyPr>
          <a:lstStyle/>
          <a:p>
            <a:r>
              <a:rPr lang="es-AR" sz="2200" b="0" dirty="0">
                <a:latin typeface="Times New Roman" pitchFamily="18" charset="0"/>
              </a:rPr>
              <a:t>Plano </a:t>
            </a:r>
            <a:r>
              <a:rPr lang="es-AR" sz="2200" b="0" i="1" dirty="0">
                <a:latin typeface="Times New Roman" pitchFamily="18" charset="0"/>
              </a:rPr>
              <a:t>s</a:t>
            </a:r>
          </a:p>
        </p:txBody>
      </p:sp>
    </p:spTree>
    <p:extLst>
      <p:ext uri="{BB962C8B-B14F-4D97-AF65-F5344CB8AC3E}">
        <p14:creationId xmlns:p14="http://schemas.microsoft.com/office/powerpoint/2010/main" val="42224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5" name="Text Box 9"/>
          <p:cNvSpPr txBox="1">
            <a:spLocks noChangeArrowheads="1"/>
          </p:cNvSpPr>
          <p:nvPr/>
        </p:nvSpPr>
        <p:spPr bwMode="auto">
          <a:xfrm>
            <a:off x="610869" y="929663"/>
            <a:ext cx="113125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000" dirty="0" smtClean="0">
                <a:solidFill>
                  <a:srgbClr val="0000FF"/>
                </a:solidFill>
                <a:effectLst>
                  <a:outerShdw blurRad="38100" dist="38100" dir="2700000" algn="tl">
                    <a:srgbClr val="C0C0C0"/>
                  </a:outerShdw>
                </a:effectLst>
                <a:latin typeface="Times New Roman" panose="02020603050405020304" pitchFamily="18" charset="0"/>
                <a:cs typeface="Times New Roman" pitchFamily="18" charset="0"/>
              </a:rPr>
              <a:t>El tren de impulsos a la salida del muestreador, puede representarse por la siguiente sumatoria infinita</a:t>
            </a:r>
            <a:endParaRPr lang="es-AR" sz="20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4916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213" y="1521190"/>
            <a:ext cx="3296800" cy="203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extLst/>
          </p:nvPr>
        </p:nvGraphicFramePr>
        <p:xfrm>
          <a:off x="4946198" y="1712727"/>
          <a:ext cx="6717915" cy="1718536"/>
        </p:xfrm>
        <a:graphic>
          <a:graphicData uri="http://schemas.openxmlformats.org/presentationml/2006/ole">
            <mc:AlternateContent xmlns:mc="http://schemas.openxmlformats.org/markup-compatibility/2006">
              <mc:Choice xmlns:v="urn:schemas-microsoft-com:vml" Requires="v">
                <p:oleObj spid="_x0000_s314395" name="Equation" r:id="rId6" imgW="3530520" imgH="901440" progId="Equation.DSMT4">
                  <p:embed/>
                </p:oleObj>
              </mc:Choice>
              <mc:Fallback>
                <p:oleObj name="Equation" r:id="rId6" imgW="3530520" imgH="901440" progId="Equation.DSMT4">
                  <p:embed/>
                  <p:pic>
                    <p:nvPicPr>
                      <p:cNvPr id="4" name="3 Objeto"/>
                      <p:cNvPicPr>
                        <a:picLocks noChangeAspect="1" noChangeArrowheads="1"/>
                      </p:cNvPicPr>
                      <p:nvPr/>
                    </p:nvPicPr>
                    <p:blipFill>
                      <a:blip r:embed="rId7"/>
                      <a:srcRect/>
                      <a:stretch>
                        <a:fillRect/>
                      </a:stretch>
                    </p:blipFill>
                    <p:spPr bwMode="auto">
                      <a:xfrm>
                        <a:off x="4946198" y="1712727"/>
                        <a:ext cx="6717915" cy="1718536"/>
                      </a:xfrm>
                      <a:prstGeom prst="rect">
                        <a:avLst/>
                      </a:prstGeom>
                      <a:noFill/>
                      <a:extLst/>
                    </p:spPr>
                  </p:pic>
                </p:oleObj>
              </mc:Fallback>
            </mc:AlternateContent>
          </a:graphicData>
        </a:graphic>
      </p:graphicFrame>
      <p:pic>
        <p:nvPicPr>
          <p:cNvPr id="50181" name="Picture 5"/>
          <p:cNvPicPr>
            <a:picLocks noChangeAspect="1" noChangeArrowheads="1"/>
          </p:cNvPicPr>
          <p:nvPr/>
        </p:nvPicPr>
        <p:blipFill>
          <a:blip r:embed="rId8" cstate="print">
            <a:duotone>
              <a:prstClr val="black"/>
              <a:srgbClr val="009900">
                <a:tint val="45000"/>
                <a:satMod val="400000"/>
              </a:srgbClr>
            </a:duotone>
            <a:extLst>
              <a:ext uri="{28A0092B-C50C-407E-A947-70E740481C1C}">
                <a14:useLocalDpi xmlns:a14="http://schemas.microsoft.com/office/drawing/2010/main" val="0"/>
              </a:ext>
            </a:extLst>
          </a:blip>
          <a:srcRect/>
          <a:stretch>
            <a:fillRect/>
          </a:stretch>
        </p:blipFill>
        <p:spPr bwMode="auto">
          <a:xfrm>
            <a:off x="786213" y="3941836"/>
            <a:ext cx="5195002" cy="223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2"/>
          <p:cNvSpPr>
            <a:spLocks noChangeArrowheads="1"/>
          </p:cNvSpPr>
          <p:nvPr/>
        </p:nvSpPr>
        <p:spPr bwMode="auto">
          <a:xfrm>
            <a:off x="6590444" y="4062207"/>
            <a:ext cx="5073669" cy="2145268"/>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just">
              <a:defRPr/>
            </a:pPr>
            <a:r>
              <a:rPr lang="es-AR" sz="2400" dirty="0" smtClean="0">
                <a:solidFill>
                  <a:srgbClr val="FF3300"/>
                </a:solidFill>
                <a:effectLst>
                  <a:outerShdw blurRad="38100" dist="38100" dir="2700000" algn="tl">
                    <a:srgbClr val="000000"/>
                  </a:outerShdw>
                </a:effectLst>
              </a:rPr>
              <a:t>El Muestreador puede ser considerado como un Modulador de Amplitud de Pulsos (</a:t>
            </a:r>
            <a:r>
              <a:rPr lang="es-AR" sz="2400" i="1" dirty="0" smtClean="0">
                <a:solidFill>
                  <a:srgbClr val="FF3300"/>
                </a:solidFill>
                <a:effectLst>
                  <a:outerShdw blurRad="38100" dist="38100" dir="2700000" algn="tl">
                    <a:srgbClr val="000000"/>
                  </a:outerShdw>
                </a:effectLst>
              </a:rPr>
              <a:t>Pulse </a:t>
            </a:r>
            <a:r>
              <a:rPr lang="es-AR" sz="2400" i="1" dirty="0" err="1" smtClean="0">
                <a:solidFill>
                  <a:srgbClr val="FF3300"/>
                </a:solidFill>
                <a:effectLst>
                  <a:outerShdw blurRad="38100" dist="38100" dir="2700000" algn="tl">
                    <a:srgbClr val="000000"/>
                  </a:outerShdw>
                </a:effectLst>
              </a:rPr>
              <a:t>Amplitude</a:t>
            </a:r>
            <a:r>
              <a:rPr lang="es-AR" sz="2400" i="1" dirty="0" smtClean="0">
                <a:solidFill>
                  <a:srgbClr val="FF3300"/>
                </a:solidFill>
                <a:effectLst>
                  <a:outerShdw blurRad="38100" dist="38100" dir="2700000" algn="tl">
                    <a:srgbClr val="000000"/>
                  </a:outerShdw>
                </a:effectLst>
              </a:rPr>
              <a:t> </a:t>
            </a:r>
            <a:r>
              <a:rPr lang="es-AR" sz="2400" i="1" dirty="0" err="1" smtClean="0">
                <a:solidFill>
                  <a:srgbClr val="FF3300"/>
                </a:solidFill>
                <a:effectLst>
                  <a:outerShdw blurRad="38100" dist="38100" dir="2700000" algn="tl">
                    <a:srgbClr val="000000"/>
                  </a:outerShdw>
                </a:effectLst>
              </a:rPr>
              <a:t>Modulation</a:t>
            </a:r>
            <a:r>
              <a:rPr lang="es-AR" sz="2400" dirty="0" smtClean="0">
                <a:solidFill>
                  <a:srgbClr val="FF3300"/>
                </a:solidFill>
                <a:effectLst>
                  <a:outerShdw blurRad="38100" dist="38100" dir="2700000" algn="tl">
                    <a:srgbClr val="000000"/>
                  </a:outerShdw>
                </a:effectLst>
              </a:rPr>
              <a:t> - PAM de sus siglas en inglés)</a:t>
            </a:r>
            <a:endParaRPr lang="es-AR" sz="2400" dirty="0">
              <a:solidFill>
                <a:srgbClr val="FF3300"/>
              </a:solidFill>
              <a:effectLst>
                <a:outerShdw blurRad="38100" dist="38100" dir="2700000" algn="tl">
                  <a:srgbClr val="000000"/>
                </a:outerShdw>
              </a:effectLst>
            </a:endParaRPr>
          </a:p>
        </p:txBody>
      </p:sp>
      <p:sp>
        <p:nvSpPr>
          <p:cNvPr id="8" name="AutoShape 2"/>
          <p:cNvSpPr>
            <a:spLocks noChangeArrowheads="1"/>
          </p:cNvSpPr>
          <p:nvPr/>
        </p:nvSpPr>
        <p:spPr bwMode="auto">
          <a:xfrm>
            <a:off x="3791744" y="240038"/>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Tree>
    <p:custDataLst>
      <p:tags r:id="rId2"/>
    </p:custDataLst>
    <p:extLst>
      <p:ext uri="{BB962C8B-B14F-4D97-AF65-F5344CB8AC3E}">
        <p14:creationId xmlns:p14="http://schemas.microsoft.com/office/powerpoint/2010/main" val="122476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40</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ángulo 6"/>
          <p:cNvSpPr/>
          <p:nvPr/>
        </p:nvSpPr>
        <p:spPr>
          <a:xfrm>
            <a:off x="191344" y="917135"/>
            <a:ext cx="3669456" cy="400110"/>
          </a:xfrm>
          <a:prstGeom prst="rect">
            <a:avLst/>
          </a:prstGeom>
          <a:solidFill>
            <a:schemeClr val="accent4">
              <a:lumMod val="40000"/>
              <a:lumOff val="60000"/>
            </a:schemeClr>
          </a:solidFill>
          <a:ln>
            <a:noFill/>
          </a:ln>
        </p:spPr>
        <p:txBody>
          <a:bodyPr wrap="square">
            <a:spAutoFit/>
          </a:bodyPr>
          <a:lstStyle/>
          <a:p>
            <a:pPr algn="ctr"/>
            <a:r>
              <a:rPr lang="es-AR" sz="2000" b="1" dirty="0" smtClean="0">
                <a:solidFill>
                  <a:schemeClr val="tx1">
                    <a:lumMod val="65000"/>
                    <a:lumOff val="35000"/>
                  </a:schemeClr>
                </a:solidFill>
                <a:sym typeface="Symbol" panose="05050102010706020507" pitchFamily="18" charset="2"/>
              </a:rPr>
              <a:t>Mapeo de la región deseada: </a:t>
            </a:r>
            <a:endParaRPr lang="es-AR" sz="2000" b="1" dirty="0">
              <a:solidFill>
                <a:schemeClr val="tx1">
                  <a:lumMod val="65000"/>
                  <a:lumOff val="35000"/>
                </a:schemeClr>
              </a:solidFill>
            </a:endParaRPr>
          </a:p>
        </p:txBody>
      </p:sp>
      <p:sp>
        <p:nvSpPr>
          <p:cNvPr id="64" name="AutoShape 19"/>
          <p:cNvSpPr>
            <a:spLocks noChangeArrowheads="1"/>
          </p:cNvSpPr>
          <p:nvPr/>
        </p:nvSpPr>
        <p:spPr bwMode="auto">
          <a:xfrm>
            <a:off x="5261693" y="3508531"/>
            <a:ext cx="760536" cy="47143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41" name="Rectángulo 40"/>
          <p:cNvSpPr/>
          <p:nvPr/>
        </p:nvSpPr>
        <p:spPr>
          <a:xfrm>
            <a:off x="191344" y="116632"/>
            <a:ext cx="11809312" cy="636619"/>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a:t>
            </a:r>
            <a:r>
              <a:rPr lang="es-ES_tradnl" sz="2800" b="1" dirty="0">
                <a:solidFill>
                  <a:schemeClr val="bg1"/>
                </a:solidFill>
                <a:latin typeface="Arial" panose="020B0604020202020204" pitchFamily="34" charset="0"/>
                <a:ea typeface="+mj-ea"/>
                <a:cs typeface="Arial" panose="020B0604020202020204" pitchFamily="34" charset="0"/>
              </a:rPr>
              <a:t>Región deseada de polos de </a:t>
            </a:r>
            <a:r>
              <a:rPr lang="es-ES_tradnl" sz="2800" b="1" dirty="0" smtClean="0">
                <a:solidFill>
                  <a:schemeClr val="bg1"/>
                </a:solidFill>
                <a:latin typeface="Arial" panose="020B0604020202020204" pitchFamily="34" charset="0"/>
                <a:ea typeface="+mj-ea"/>
                <a:cs typeface="Arial" panose="020B0604020202020204" pitchFamily="34" charset="0"/>
              </a:rPr>
              <a:t>Lazo Cerrado </a:t>
            </a:r>
            <a:r>
              <a:rPr lang="es-ES_tradnl" sz="2800" b="1" dirty="0">
                <a:solidFill>
                  <a:schemeClr val="bg1"/>
                </a:solidFill>
                <a:latin typeface="Arial" panose="020B0604020202020204" pitchFamily="34" charset="0"/>
                <a:ea typeface="+mj-ea"/>
                <a:cs typeface="Arial" panose="020B0604020202020204" pitchFamily="34" charset="0"/>
              </a:rPr>
              <a:t>en el plano </a:t>
            </a:r>
            <a:r>
              <a:rPr lang="es-ES_tradnl" sz="2800" b="1" dirty="0" smtClean="0">
                <a:solidFill>
                  <a:schemeClr val="bg1"/>
                </a:solidFill>
                <a:latin typeface="Arial" panose="020B0604020202020204" pitchFamily="34" charset="0"/>
                <a:ea typeface="+mj-ea"/>
                <a:cs typeface="Arial" panose="020B0604020202020204" pitchFamily="34" charset="0"/>
              </a:rPr>
              <a:t>z</a:t>
            </a:r>
            <a:endParaRPr lang="es-AR" sz="2800" b="1" dirty="0">
              <a:solidFill>
                <a:schemeClr val="bg1"/>
              </a:solidFill>
              <a:latin typeface="Arial" panose="020B0604020202020204" pitchFamily="34" charset="0"/>
              <a:ea typeface="+mj-ea"/>
              <a:cs typeface="Arial" panose="020B0604020202020204" pitchFamily="34" charset="0"/>
            </a:endParaRPr>
          </a:p>
        </p:txBody>
      </p:sp>
      <p:grpSp>
        <p:nvGrpSpPr>
          <p:cNvPr id="216" name="Grupo 215"/>
          <p:cNvGrpSpPr/>
          <p:nvPr/>
        </p:nvGrpSpPr>
        <p:grpSpPr>
          <a:xfrm>
            <a:off x="1009430" y="1528029"/>
            <a:ext cx="3586895" cy="4044699"/>
            <a:chOff x="473077" y="2480645"/>
            <a:chExt cx="3586895" cy="4044699"/>
          </a:xfrm>
        </p:grpSpPr>
        <p:sp>
          <p:nvSpPr>
            <p:cNvPr id="188" name="Line 28"/>
            <p:cNvSpPr>
              <a:spLocks noChangeShapeType="1"/>
            </p:cNvSpPr>
            <p:nvPr/>
          </p:nvSpPr>
          <p:spPr bwMode="auto">
            <a:xfrm flipH="1" flipV="1">
              <a:off x="2506831" y="3257985"/>
              <a:ext cx="1954" cy="276181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2" name="Line 24"/>
            <p:cNvSpPr>
              <a:spLocks noChangeShapeType="1"/>
            </p:cNvSpPr>
            <p:nvPr/>
          </p:nvSpPr>
          <p:spPr bwMode="auto">
            <a:xfrm>
              <a:off x="473077" y="4677746"/>
              <a:ext cx="3586895"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0" name="Line 28"/>
            <p:cNvSpPr>
              <a:spLocks noChangeShapeType="1"/>
            </p:cNvSpPr>
            <p:nvPr/>
          </p:nvSpPr>
          <p:spPr bwMode="auto">
            <a:xfrm flipH="1">
              <a:off x="925596" y="3872338"/>
              <a:ext cx="1908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110" name="Line 28"/>
            <p:cNvSpPr>
              <a:spLocks noChangeShapeType="1"/>
            </p:cNvSpPr>
            <p:nvPr/>
          </p:nvSpPr>
          <p:spPr bwMode="auto">
            <a:xfrm flipH="1" flipV="1">
              <a:off x="1929869" y="3148276"/>
              <a:ext cx="1109884" cy="205765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3" name="Line 25"/>
            <p:cNvSpPr>
              <a:spLocks noChangeShapeType="1"/>
            </p:cNvSpPr>
            <p:nvPr/>
          </p:nvSpPr>
          <p:spPr bwMode="auto">
            <a:xfrm>
              <a:off x="2741613" y="2653683"/>
              <a:ext cx="0" cy="3871661"/>
            </a:xfrm>
            <a:prstGeom prst="line">
              <a:avLst/>
            </a:prstGeom>
            <a:noFill/>
            <a:ln w="9525">
              <a:solidFill>
                <a:schemeClr val="tx1"/>
              </a:solidFill>
              <a:round/>
              <a:headEnd type="triangle" w="med"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5" name="Line 28"/>
            <p:cNvSpPr>
              <a:spLocks noChangeShapeType="1"/>
            </p:cNvSpPr>
            <p:nvPr/>
          </p:nvSpPr>
          <p:spPr bwMode="auto">
            <a:xfrm flipH="1" flipV="1">
              <a:off x="921760" y="3870857"/>
              <a:ext cx="1406378" cy="0"/>
            </a:xfrm>
            <a:prstGeom prst="line">
              <a:avLst/>
            </a:prstGeom>
            <a:noFill/>
            <a:ln w="28575">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72" name="1 Objeto"/>
            <p:cNvGraphicFramePr>
              <a:graphicFrameLocks noChangeAspect="1"/>
            </p:cNvGraphicFramePr>
            <p:nvPr>
              <p:extLst/>
            </p:nvPr>
          </p:nvGraphicFramePr>
          <p:xfrm>
            <a:off x="2784475" y="2480645"/>
            <a:ext cx="320675" cy="298450"/>
          </p:xfrm>
          <a:graphic>
            <a:graphicData uri="http://schemas.openxmlformats.org/presentationml/2006/ole">
              <mc:AlternateContent xmlns:mc="http://schemas.openxmlformats.org/markup-compatibility/2006">
                <mc:Choice xmlns:v="urn:schemas-microsoft-com:vml" Requires="v">
                  <p:oleObj spid="_x0000_s340186" name="Equation" r:id="rId3" imgW="190440" imgH="177480" progId="Equation.DSMT4">
                    <p:embed/>
                  </p:oleObj>
                </mc:Choice>
                <mc:Fallback>
                  <p:oleObj name="Equation" r:id="rId3" imgW="190440" imgH="177480" progId="Equation.DSMT4">
                    <p:embed/>
                    <p:pic>
                      <p:nvPicPr>
                        <p:cNvPr id="72" name="1 Objeto"/>
                        <p:cNvPicPr>
                          <a:picLocks noChangeAspect="1" noChangeArrowheads="1"/>
                        </p:cNvPicPr>
                        <p:nvPr/>
                      </p:nvPicPr>
                      <p:blipFill>
                        <a:blip r:embed="rId4"/>
                        <a:srcRect/>
                        <a:stretch>
                          <a:fillRect/>
                        </a:stretch>
                      </p:blipFill>
                      <p:spPr bwMode="auto">
                        <a:xfrm>
                          <a:off x="2784475" y="2480645"/>
                          <a:ext cx="3206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1 Objeto"/>
            <p:cNvGraphicFramePr>
              <a:graphicFrameLocks noChangeAspect="1"/>
            </p:cNvGraphicFramePr>
            <p:nvPr>
              <p:extLst/>
            </p:nvPr>
          </p:nvGraphicFramePr>
          <p:xfrm>
            <a:off x="3833813" y="4730133"/>
            <a:ext cx="214312" cy="212725"/>
          </p:xfrm>
          <a:graphic>
            <a:graphicData uri="http://schemas.openxmlformats.org/presentationml/2006/ole">
              <mc:AlternateContent xmlns:mc="http://schemas.openxmlformats.org/markup-compatibility/2006">
                <mc:Choice xmlns:v="urn:schemas-microsoft-com:vml" Requires="v">
                  <p:oleObj spid="_x0000_s340187" name="Equation" r:id="rId5" imgW="126720" imgH="126720" progId="Equation.DSMT4">
                    <p:embed/>
                  </p:oleObj>
                </mc:Choice>
                <mc:Fallback>
                  <p:oleObj name="Equation" r:id="rId5" imgW="126720" imgH="126720" progId="Equation.DSMT4">
                    <p:embed/>
                    <p:pic>
                      <p:nvPicPr>
                        <p:cNvPr id="73" name="1 Objeto"/>
                        <p:cNvPicPr>
                          <a:picLocks noChangeAspect="1" noChangeArrowheads="1"/>
                        </p:cNvPicPr>
                        <p:nvPr/>
                      </p:nvPicPr>
                      <p:blipFill>
                        <a:blip r:embed="rId6"/>
                        <a:srcRect/>
                        <a:stretch>
                          <a:fillRect/>
                        </a:stretch>
                      </p:blipFill>
                      <p:spPr bwMode="auto">
                        <a:xfrm>
                          <a:off x="3833813" y="4730133"/>
                          <a:ext cx="214312"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Line 28"/>
            <p:cNvSpPr>
              <a:spLocks noChangeShapeType="1"/>
            </p:cNvSpPr>
            <p:nvPr/>
          </p:nvSpPr>
          <p:spPr bwMode="auto">
            <a:xfrm flipH="1" flipV="1">
              <a:off x="2317748" y="3872335"/>
              <a:ext cx="191037" cy="352428"/>
            </a:xfrm>
            <a:prstGeom prst="line">
              <a:avLst/>
            </a:prstGeom>
            <a:noFill/>
            <a:ln w="28575">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es-AR" dirty="0"/>
            </a:p>
          </p:txBody>
        </p:sp>
        <p:graphicFrame>
          <p:nvGraphicFramePr>
            <p:cNvPr id="63" name="1 Objeto"/>
            <p:cNvGraphicFramePr>
              <a:graphicFrameLocks noChangeAspect="1"/>
            </p:cNvGraphicFramePr>
            <p:nvPr>
              <p:extLst/>
            </p:nvPr>
          </p:nvGraphicFramePr>
          <p:xfrm>
            <a:off x="1684759" y="2876694"/>
            <a:ext cx="682625" cy="298450"/>
          </p:xfrm>
          <a:graphic>
            <a:graphicData uri="http://schemas.openxmlformats.org/presentationml/2006/ole">
              <mc:AlternateContent xmlns:mc="http://schemas.openxmlformats.org/markup-compatibility/2006">
                <mc:Choice xmlns:v="urn:schemas-microsoft-com:vml" Requires="v">
                  <p:oleObj spid="_x0000_s340188" name="Equation" r:id="rId7" imgW="406080" imgH="177480" progId="Equation.DSMT4">
                    <p:embed/>
                  </p:oleObj>
                </mc:Choice>
                <mc:Fallback>
                  <p:oleObj name="Equation" r:id="rId7" imgW="406080" imgH="177480" progId="Equation.DSMT4">
                    <p:embed/>
                    <p:pic>
                      <p:nvPicPr>
                        <p:cNvPr id="63" name="1 Objeto"/>
                        <p:cNvPicPr>
                          <a:picLocks noChangeAspect="1" noChangeArrowheads="1"/>
                        </p:cNvPicPr>
                        <p:nvPr/>
                      </p:nvPicPr>
                      <p:blipFill>
                        <a:blip r:embed="rId8"/>
                        <a:srcRect/>
                        <a:stretch>
                          <a:fillRect/>
                        </a:stretch>
                      </p:blipFill>
                      <p:spPr bwMode="auto">
                        <a:xfrm>
                          <a:off x="1684759" y="2876694"/>
                          <a:ext cx="68262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1 Objeto"/>
            <p:cNvGraphicFramePr>
              <a:graphicFrameLocks noChangeAspect="1"/>
            </p:cNvGraphicFramePr>
            <p:nvPr>
              <p:extLst/>
            </p:nvPr>
          </p:nvGraphicFramePr>
          <p:xfrm>
            <a:off x="2878181" y="3401545"/>
            <a:ext cx="768350" cy="317500"/>
          </p:xfrm>
          <a:graphic>
            <a:graphicData uri="http://schemas.openxmlformats.org/presentationml/2006/ole">
              <mc:AlternateContent xmlns:mc="http://schemas.openxmlformats.org/markup-compatibility/2006">
                <mc:Choice xmlns:v="urn:schemas-microsoft-com:vml" Requires="v">
                  <p:oleObj spid="_x0000_s340189" name="Equation" r:id="rId9" imgW="457200" imgH="190440" progId="Equation.DSMT4">
                    <p:embed/>
                  </p:oleObj>
                </mc:Choice>
                <mc:Fallback>
                  <p:oleObj name="Equation" r:id="rId9" imgW="457200" imgH="190440" progId="Equation.DSMT4">
                    <p:embed/>
                    <p:pic>
                      <p:nvPicPr>
                        <p:cNvPr id="69" name="1 Objeto"/>
                        <p:cNvPicPr>
                          <a:picLocks noChangeAspect="1" noChangeArrowheads="1"/>
                        </p:cNvPicPr>
                        <p:nvPr/>
                      </p:nvPicPr>
                      <p:blipFill>
                        <a:blip r:embed="rId10"/>
                        <a:srcRect/>
                        <a:stretch>
                          <a:fillRect/>
                        </a:stretch>
                      </p:blipFill>
                      <p:spPr bwMode="auto">
                        <a:xfrm>
                          <a:off x="2878181" y="3401545"/>
                          <a:ext cx="7683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 name="Line 28"/>
            <p:cNvSpPr>
              <a:spLocks noChangeShapeType="1"/>
            </p:cNvSpPr>
            <p:nvPr/>
          </p:nvSpPr>
          <p:spPr bwMode="auto">
            <a:xfrm flipH="1">
              <a:off x="925596" y="3566266"/>
              <a:ext cx="1908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113" name="Arco 112"/>
            <p:cNvSpPr/>
            <p:nvPr/>
          </p:nvSpPr>
          <p:spPr>
            <a:xfrm flipH="1">
              <a:off x="2037683" y="4002158"/>
              <a:ext cx="1195915" cy="1119708"/>
            </a:xfrm>
            <a:prstGeom prst="arc">
              <a:avLst>
                <a:gd name="adj1" fmla="val 7422813"/>
                <a:gd name="adj2" fmla="val 10119596"/>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121" name="1 Objeto"/>
            <p:cNvGraphicFramePr>
              <a:graphicFrameLocks noChangeAspect="1"/>
            </p:cNvGraphicFramePr>
            <p:nvPr>
              <p:extLst/>
            </p:nvPr>
          </p:nvGraphicFramePr>
          <p:xfrm>
            <a:off x="2921000" y="4699000"/>
            <a:ext cx="192088" cy="254000"/>
          </p:xfrm>
          <a:graphic>
            <a:graphicData uri="http://schemas.openxmlformats.org/presentationml/2006/ole">
              <mc:AlternateContent xmlns:mc="http://schemas.openxmlformats.org/markup-compatibility/2006">
                <mc:Choice xmlns:v="urn:schemas-microsoft-com:vml" Requires="v">
                  <p:oleObj spid="_x0000_s340190" name="Equation" r:id="rId11" imgW="114120" imgH="152280" progId="Equation.DSMT4">
                    <p:embed/>
                  </p:oleObj>
                </mc:Choice>
                <mc:Fallback>
                  <p:oleObj name="Equation" r:id="rId11" imgW="114120" imgH="152280" progId="Equation.DSMT4">
                    <p:embed/>
                    <p:pic>
                      <p:nvPicPr>
                        <p:cNvPr id="121" name="1 Objeto"/>
                        <p:cNvPicPr>
                          <a:picLocks noChangeAspect="1" noChangeArrowheads="1"/>
                        </p:cNvPicPr>
                        <p:nvPr/>
                      </p:nvPicPr>
                      <p:blipFill>
                        <a:blip r:embed="rId12"/>
                        <a:srcRect/>
                        <a:stretch>
                          <a:fillRect/>
                        </a:stretch>
                      </p:blipFill>
                      <p:spPr bwMode="auto">
                        <a:xfrm>
                          <a:off x="2921000" y="4699000"/>
                          <a:ext cx="192088"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1 Objeto"/>
            <p:cNvGraphicFramePr>
              <a:graphicFrameLocks noChangeAspect="1"/>
            </p:cNvGraphicFramePr>
            <p:nvPr>
              <p:extLst/>
            </p:nvPr>
          </p:nvGraphicFramePr>
          <p:xfrm>
            <a:off x="2404215" y="6020620"/>
            <a:ext cx="214312" cy="212725"/>
          </p:xfrm>
          <a:graphic>
            <a:graphicData uri="http://schemas.openxmlformats.org/presentationml/2006/ole">
              <mc:AlternateContent xmlns:mc="http://schemas.openxmlformats.org/markup-compatibility/2006">
                <mc:Choice xmlns:v="urn:schemas-microsoft-com:vml" Requires="v">
                  <p:oleObj spid="_x0000_s340191" name="Equation" r:id="rId13" imgW="126720" imgH="126720" progId="Equation.DSMT4">
                    <p:embed/>
                  </p:oleObj>
                </mc:Choice>
                <mc:Fallback>
                  <p:oleObj name="Equation" r:id="rId13" imgW="126720" imgH="126720" progId="Equation.DSMT4">
                    <p:embed/>
                    <p:pic>
                      <p:nvPicPr>
                        <p:cNvPr id="60" name="1 Objeto"/>
                        <p:cNvPicPr>
                          <a:picLocks noChangeAspect="1" noChangeArrowheads="1"/>
                        </p:cNvPicPr>
                        <p:nvPr/>
                      </p:nvPicPr>
                      <p:blipFill>
                        <a:blip r:embed="rId14"/>
                        <a:srcRect/>
                        <a:stretch>
                          <a:fillRect/>
                        </a:stretch>
                      </p:blipFill>
                      <p:spPr bwMode="auto">
                        <a:xfrm>
                          <a:off x="2404215" y="6020620"/>
                          <a:ext cx="214312"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 name="Line 28"/>
            <p:cNvSpPr>
              <a:spLocks noChangeShapeType="1"/>
            </p:cNvSpPr>
            <p:nvPr/>
          </p:nvSpPr>
          <p:spPr bwMode="auto">
            <a:xfrm flipH="1">
              <a:off x="1990400" y="4160855"/>
              <a:ext cx="1041951" cy="195030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79" name="Line 28"/>
            <p:cNvSpPr>
              <a:spLocks noChangeShapeType="1"/>
            </p:cNvSpPr>
            <p:nvPr/>
          </p:nvSpPr>
          <p:spPr bwMode="auto">
            <a:xfrm flipH="1">
              <a:off x="925596" y="5808476"/>
              <a:ext cx="1908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3" name="Line 28"/>
            <p:cNvSpPr>
              <a:spLocks noChangeShapeType="1"/>
            </p:cNvSpPr>
            <p:nvPr/>
          </p:nvSpPr>
          <p:spPr bwMode="auto">
            <a:xfrm flipH="1">
              <a:off x="925596" y="5496478"/>
              <a:ext cx="1908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85" name="1 Objeto"/>
            <p:cNvGraphicFramePr>
              <a:graphicFrameLocks noChangeAspect="1"/>
            </p:cNvGraphicFramePr>
            <p:nvPr>
              <p:extLst/>
            </p:nvPr>
          </p:nvGraphicFramePr>
          <p:xfrm>
            <a:off x="2833766" y="5652896"/>
            <a:ext cx="768350" cy="317500"/>
          </p:xfrm>
          <a:graphic>
            <a:graphicData uri="http://schemas.openxmlformats.org/presentationml/2006/ole">
              <mc:AlternateContent xmlns:mc="http://schemas.openxmlformats.org/markup-compatibility/2006">
                <mc:Choice xmlns:v="urn:schemas-microsoft-com:vml" Requires="v">
                  <p:oleObj spid="_x0000_s340192" name="Equation" r:id="rId15" imgW="457200" imgH="190440" progId="Equation.DSMT4">
                    <p:embed/>
                  </p:oleObj>
                </mc:Choice>
                <mc:Fallback>
                  <p:oleObj name="Equation" r:id="rId15" imgW="457200" imgH="190440" progId="Equation.DSMT4">
                    <p:embed/>
                    <p:pic>
                      <p:nvPicPr>
                        <p:cNvPr id="85" name="1 Objeto"/>
                        <p:cNvPicPr>
                          <a:picLocks noChangeAspect="1" noChangeArrowheads="1"/>
                        </p:cNvPicPr>
                        <p:nvPr/>
                      </p:nvPicPr>
                      <p:blipFill>
                        <a:blip r:embed="rId16"/>
                        <a:srcRect/>
                        <a:stretch>
                          <a:fillRect/>
                        </a:stretch>
                      </p:blipFill>
                      <p:spPr bwMode="auto">
                        <a:xfrm>
                          <a:off x="2833766" y="5652896"/>
                          <a:ext cx="7683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 name="Line 28"/>
            <p:cNvSpPr>
              <a:spLocks noChangeShapeType="1"/>
            </p:cNvSpPr>
            <p:nvPr/>
          </p:nvSpPr>
          <p:spPr bwMode="auto">
            <a:xfrm flipV="1">
              <a:off x="2317750" y="5138265"/>
              <a:ext cx="193199" cy="360847"/>
            </a:xfrm>
            <a:prstGeom prst="line">
              <a:avLst/>
            </a:prstGeom>
            <a:noFill/>
            <a:ln w="28575">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es-AR" dirty="0"/>
            </a:p>
          </p:txBody>
        </p:sp>
        <p:sp>
          <p:nvSpPr>
            <p:cNvPr id="95" name="Line 28"/>
            <p:cNvSpPr>
              <a:spLocks noChangeShapeType="1"/>
            </p:cNvSpPr>
            <p:nvPr/>
          </p:nvSpPr>
          <p:spPr bwMode="auto">
            <a:xfrm flipH="1" flipV="1">
              <a:off x="921758" y="5496475"/>
              <a:ext cx="1403977" cy="1"/>
            </a:xfrm>
            <a:prstGeom prst="line">
              <a:avLst/>
            </a:prstGeom>
            <a:noFill/>
            <a:ln w="28575">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112" name="Line 28"/>
            <p:cNvSpPr>
              <a:spLocks noChangeShapeType="1"/>
            </p:cNvSpPr>
            <p:nvPr/>
          </p:nvSpPr>
          <p:spPr bwMode="auto">
            <a:xfrm flipH="1">
              <a:off x="921757" y="3863491"/>
              <a:ext cx="13358" cy="1651483"/>
            </a:xfrm>
            <a:prstGeom prst="line">
              <a:avLst/>
            </a:prstGeom>
            <a:noFill/>
            <a:ln w="28575">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114" name="1 Objeto"/>
            <p:cNvGraphicFramePr>
              <a:graphicFrameLocks noChangeAspect="1"/>
            </p:cNvGraphicFramePr>
            <p:nvPr>
              <p:extLst/>
            </p:nvPr>
          </p:nvGraphicFramePr>
          <p:xfrm>
            <a:off x="2873110" y="3715846"/>
            <a:ext cx="512763" cy="317500"/>
          </p:xfrm>
          <a:graphic>
            <a:graphicData uri="http://schemas.openxmlformats.org/presentationml/2006/ole">
              <mc:AlternateContent xmlns:mc="http://schemas.openxmlformats.org/markup-compatibility/2006">
                <mc:Choice xmlns:v="urn:schemas-microsoft-com:vml" Requires="v">
                  <p:oleObj spid="_x0000_s340193" name="Equation" r:id="rId17" imgW="304560" imgH="190440" progId="Equation.DSMT4">
                    <p:embed/>
                  </p:oleObj>
                </mc:Choice>
                <mc:Fallback>
                  <p:oleObj name="Equation" r:id="rId17" imgW="304560" imgH="190440" progId="Equation.DSMT4">
                    <p:embed/>
                    <p:pic>
                      <p:nvPicPr>
                        <p:cNvPr id="114" name="1 Objeto"/>
                        <p:cNvPicPr>
                          <a:picLocks noChangeAspect="1" noChangeArrowheads="1"/>
                        </p:cNvPicPr>
                        <p:nvPr/>
                      </p:nvPicPr>
                      <p:blipFill>
                        <a:blip r:embed="rId18"/>
                        <a:srcRect/>
                        <a:stretch>
                          <a:fillRect/>
                        </a:stretch>
                      </p:blipFill>
                      <p:spPr bwMode="auto">
                        <a:xfrm>
                          <a:off x="2873110" y="3715846"/>
                          <a:ext cx="51276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 name="1 Objeto"/>
            <p:cNvGraphicFramePr>
              <a:graphicFrameLocks noChangeAspect="1"/>
            </p:cNvGraphicFramePr>
            <p:nvPr>
              <p:extLst/>
            </p:nvPr>
          </p:nvGraphicFramePr>
          <p:xfrm>
            <a:off x="2863850" y="5346700"/>
            <a:ext cx="492125" cy="317500"/>
          </p:xfrm>
          <a:graphic>
            <a:graphicData uri="http://schemas.openxmlformats.org/presentationml/2006/ole">
              <mc:AlternateContent xmlns:mc="http://schemas.openxmlformats.org/markup-compatibility/2006">
                <mc:Choice xmlns:v="urn:schemas-microsoft-com:vml" Requires="v">
                  <p:oleObj spid="_x0000_s340194" name="Equation" r:id="rId19" imgW="291960" imgH="190440" progId="Equation.DSMT4">
                    <p:embed/>
                  </p:oleObj>
                </mc:Choice>
                <mc:Fallback>
                  <p:oleObj name="Equation" r:id="rId19" imgW="291960" imgH="190440" progId="Equation.DSMT4">
                    <p:embed/>
                    <p:pic>
                      <p:nvPicPr>
                        <p:cNvPr id="116" name="1 Objeto"/>
                        <p:cNvPicPr>
                          <a:picLocks noChangeAspect="1" noChangeArrowheads="1"/>
                        </p:cNvPicPr>
                        <p:nvPr/>
                      </p:nvPicPr>
                      <p:blipFill>
                        <a:blip r:embed="rId20"/>
                        <a:srcRect/>
                        <a:stretch>
                          <a:fillRect/>
                        </a:stretch>
                      </p:blipFill>
                      <p:spPr bwMode="auto">
                        <a:xfrm>
                          <a:off x="2863850" y="5346700"/>
                          <a:ext cx="4921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Conector recto 7"/>
            <p:cNvCxnSpPr/>
            <p:nvPr/>
          </p:nvCxnSpPr>
          <p:spPr>
            <a:xfrm flipH="1">
              <a:off x="935115" y="3870857"/>
              <a:ext cx="226935" cy="2899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Conector recto 117"/>
            <p:cNvCxnSpPr/>
            <p:nvPr/>
          </p:nvCxnSpPr>
          <p:spPr>
            <a:xfrm flipH="1">
              <a:off x="935114" y="3877200"/>
              <a:ext cx="373866" cy="4767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Conector recto 125"/>
            <p:cNvCxnSpPr/>
            <p:nvPr/>
          </p:nvCxnSpPr>
          <p:spPr>
            <a:xfrm flipH="1">
              <a:off x="928436" y="3877200"/>
              <a:ext cx="532926" cy="6902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Conector recto 126"/>
            <p:cNvCxnSpPr/>
            <p:nvPr/>
          </p:nvCxnSpPr>
          <p:spPr>
            <a:xfrm flipH="1">
              <a:off x="934151" y="3877200"/>
              <a:ext cx="693379" cy="9280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Conector recto 127"/>
            <p:cNvCxnSpPr/>
            <p:nvPr/>
          </p:nvCxnSpPr>
          <p:spPr>
            <a:xfrm flipH="1">
              <a:off x="932831" y="3877199"/>
              <a:ext cx="879122" cy="11316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Conector recto 128"/>
            <p:cNvCxnSpPr/>
            <p:nvPr/>
          </p:nvCxnSpPr>
          <p:spPr>
            <a:xfrm flipH="1">
              <a:off x="924601" y="3872284"/>
              <a:ext cx="1064630" cy="13874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Conector recto 129"/>
            <p:cNvCxnSpPr>
              <a:endCxn id="95" idx="1"/>
            </p:cNvCxnSpPr>
            <p:nvPr/>
          </p:nvCxnSpPr>
          <p:spPr>
            <a:xfrm flipH="1">
              <a:off x="921758" y="3868080"/>
              <a:ext cx="1238699" cy="16283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Conector recto 130"/>
            <p:cNvCxnSpPr/>
            <p:nvPr/>
          </p:nvCxnSpPr>
          <p:spPr>
            <a:xfrm flipH="1">
              <a:off x="1135626" y="3886553"/>
              <a:ext cx="1176409" cy="15995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Conector recto 131"/>
            <p:cNvCxnSpPr/>
            <p:nvPr/>
          </p:nvCxnSpPr>
          <p:spPr>
            <a:xfrm flipH="1">
              <a:off x="1313251" y="4019250"/>
              <a:ext cx="1080748" cy="14699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Conector recto 132"/>
            <p:cNvCxnSpPr/>
            <p:nvPr/>
          </p:nvCxnSpPr>
          <p:spPr>
            <a:xfrm flipH="1">
              <a:off x="1486258" y="4170346"/>
              <a:ext cx="983070" cy="13252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Conector recto 133"/>
            <p:cNvCxnSpPr/>
            <p:nvPr/>
          </p:nvCxnSpPr>
          <p:spPr>
            <a:xfrm flipH="1">
              <a:off x="1635507" y="4361965"/>
              <a:ext cx="875442" cy="11336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Conector recto 134"/>
            <p:cNvCxnSpPr/>
            <p:nvPr/>
          </p:nvCxnSpPr>
          <p:spPr>
            <a:xfrm flipH="1">
              <a:off x="1850352" y="4617085"/>
              <a:ext cx="667378" cy="8785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Conector recto 135"/>
            <p:cNvCxnSpPr/>
            <p:nvPr/>
          </p:nvCxnSpPr>
          <p:spPr>
            <a:xfrm flipH="1">
              <a:off x="2035547" y="4869149"/>
              <a:ext cx="474929" cy="6359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Conector recto 136"/>
            <p:cNvCxnSpPr/>
            <p:nvPr/>
          </p:nvCxnSpPr>
          <p:spPr>
            <a:xfrm flipH="1">
              <a:off x="2173338" y="5014684"/>
              <a:ext cx="352909" cy="4830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Elipse 22"/>
            <p:cNvSpPr/>
            <p:nvPr/>
          </p:nvSpPr>
          <p:spPr>
            <a:xfrm>
              <a:off x="2261033" y="4172445"/>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1</a:t>
              </a:r>
              <a:endParaRPr lang="es-AR" sz="1100" dirty="0">
                <a:solidFill>
                  <a:srgbClr val="FF0000"/>
                </a:solidFill>
                <a:latin typeface="Arial" panose="020B0604020202020204" pitchFamily="34" charset="0"/>
                <a:cs typeface="Arial" panose="020B0604020202020204" pitchFamily="34" charset="0"/>
              </a:endParaRPr>
            </a:p>
          </p:txBody>
        </p:sp>
        <p:sp>
          <p:nvSpPr>
            <p:cNvPr id="139" name="Elipse 138"/>
            <p:cNvSpPr/>
            <p:nvPr/>
          </p:nvSpPr>
          <p:spPr>
            <a:xfrm>
              <a:off x="2102755" y="3940631"/>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2</a:t>
              </a:r>
              <a:endParaRPr lang="es-AR" sz="1100" dirty="0">
                <a:solidFill>
                  <a:srgbClr val="FF0000"/>
                </a:solidFill>
                <a:latin typeface="Arial" panose="020B0604020202020204" pitchFamily="34" charset="0"/>
                <a:cs typeface="Arial" panose="020B0604020202020204" pitchFamily="34" charset="0"/>
              </a:endParaRPr>
            </a:p>
          </p:txBody>
        </p:sp>
        <p:sp>
          <p:nvSpPr>
            <p:cNvPr id="140" name="Elipse 139"/>
            <p:cNvSpPr/>
            <p:nvPr/>
          </p:nvSpPr>
          <p:spPr>
            <a:xfrm>
              <a:off x="999011" y="3940631"/>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3</a:t>
              </a:r>
              <a:endParaRPr lang="es-AR" sz="1100" dirty="0">
                <a:solidFill>
                  <a:srgbClr val="FF0000"/>
                </a:solidFill>
                <a:latin typeface="Arial" panose="020B0604020202020204" pitchFamily="34" charset="0"/>
                <a:cs typeface="Arial" panose="020B0604020202020204" pitchFamily="34" charset="0"/>
              </a:endParaRPr>
            </a:p>
          </p:txBody>
        </p:sp>
        <p:sp>
          <p:nvSpPr>
            <p:cNvPr id="141" name="Elipse 140"/>
            <p:cNvSpPr/>
            <p:nvPr/>
          </p:nvSpPr>
          <p:spPr>
            <a:xfrm>
              <a:off x="999011" y="5228826"/>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4</a:t>
              </a:r>
              <a:endParaRPr lang="es-AR" sz="1100" dirty="0">
                <a:solidFill>
                  <a:srgbClr val="FF0000"/>
                </a:solidFill>
                <a:latin typeface="Arial" panose="020B0604020202020204" pitchFamily="34" charset="0"/>
                <a:cs typeface="Arial" panose="020B0604020202020204" pitchFamily="34" charset="0"/>
              </a:endParaRPr>
            </a:p>
          </p:txBody>
        </p:sp>
        <p:sp>
          <p:nvSpPr>
            <p:cNvPr id="142" name="Elipse 141"/>
            <p:cNvSpPr/>
            <p:nvPr/>
          </p:nvSpPr>
          <p:spPr>
            <a:xfrm>
              <a:off x="2097007" y="5229746"/>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5</a:t>
              </a:r>
              <a:endParaRPr lang="es-AR" sz="1100" dirty="0">
                <a:solidFill>
                  <a:srgbClr val="FF0000"/>
                </a:solidFill>
                <a:latin typeface="Arial" panose="020B0604020202020204" pitchFamily="34" charset="0"/>
                <a:cs typeface="Arial" panose="020B0604020202020204" pitchFamily="34" charset="0"/>
              </a:endParaRPr>
            </a:p>
          </p:txBody>
        </p:sp>
        <p:graphicFrame>
          <p:nvGraphicFramePr>
            <p:cNvPr id="144" name="1 Objeto"/>
            <p:cNvGraphicFramePr>
              <a:graphicFrameLocks noChangeAspect="1"/>
            </p:cNvGraphicFramePr>
            <p:nvPr>
              <p:extLst/>
            </p:nvPr>
          </p:nvGraphicFramePr>
          <p:xfrm>
            <a:off x="537573" y="4496248"/>
            <a:ext cx="384175" cy="254000"/>
          </p:xfrm>
          <a:graphic>
            <a:graphicData uri="http://schemas.openxmlformats.org/presentationml/2006/ole">
              <mc:AlternateContent xmlns:mc="http://schemas.openxmlformats.org/markup-compatibility/2006">
                <mc:Choice xmlns:v="urn:schemas-microsoft-com:vml" Requires="v">
                  <p:oleObj spid="_x0000_s340195" name="Equation" r:id="rId21" imgW="228600" imgH="152280" progId="Equation.DSMT4">
                    <p:embed/>
                  </p:oleObj>
                </mc:Choice>
                <mc:Fallback>
                  <p:oleObj name="Equation" r:id="rId21" imgW="228600" imgH="152280" progId="Equation.DSMT4">
                    <p:embed/>
                    <p:pic>
                      <p:nvPicPr>
                        <p:cNvPr id="144" name="1 Objeto"/>
                        <p:cNvPicPr>
                          <a:picLocks noChangeAspect="1" noChangeArrowheads="1"/>
                        </p:cNvPicPr>
                        <p:nvPr/>
                      </p:nvPicPr>
                      <p:blipFill>
                        <a:blip r:embed="rId22"/>
                        <a:srcRect/>
                        <a:stretch>
                          <a:fillRect/>
                        </a:stretch>
                      </p:blipFill>
                      <p:spPr bwMode="auto">
                        <a:xfrm>
                          <a:off x="537573" y="4496248"/>
                          <a:ext cx="384175"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 name="Line 28"/>
            <p:cNvSpPr>
              <a:spLocks noChangeShapeType="1"/>
            </p:cNvSpPr>
            <p:nvPr/>
          </p:nvSpPr>
          <p:spPr bwMode="auto">
            <a:xfrm flipV="1">
              <a:off x="2506830" y="4208886"/>
              <a:ext cx="565" cy="929380"/>
            </a:xfrm>
            <a:prstGeom prst="line">
              <a:avLst/>
            </a:prstGeom>
            <a:noFill/>
            <a:ln w="28575">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es-AR" dirty="0"/>
            </a:p>
          </p:txBody>
        </p:sp>
        <p:sp>
          <p:nvSpPr>
            <p:cNvPr id="198" name="Elipse 197"/>
            <p:cNvSpPr/>
            <p:nvPr/>
          </p:nvSpPr>
          <p:spPr>
            <a:xfrm>
              <a:off x="2256792" y="4972450"/>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6</a:t>
              </a:r>
              <a:endParaRPr lang="es-AR" sz="1100" dirty="0">
                <a:solidFill>
                  <a:srgbClr val="FF0000"/>
                </a:solidFill>
                <a:latin typeface="Arial" panose="020B0604020202020204" pitchFamily="34" charset="0"/>
                <a:cs typeface="Arial" panose="020B0604020202020204" pitchFamily="34" charset="0"/>
              </a:endParaRPr>
            </a:p>
          </p:txBody>
        </p:sp>
      </p:grpSp>
      <p:grpSp>
        <p:nvGrpSpPr>
          <p:cNvPr id="215" name="Grupo 214"/>
          <p:cNvGrpSpPr/>
          <p:nvPr/>
        </p:nvGrpSpPr>
        <p:grpSpPr>
          <a:xfrm>
            <a:off x="6618372" y="1540008"/>
            <a:ext cx="4533816" cy="4193778"/>
            <a:chOff x="6465972" y="2481836"/>
            <a:chExt cx="4533816" cy="4193778"/>
          </a:xfrm>
        </p:grpSpPr>
        <p:sp>
          <p:nvSpPr>
            <p:cNvPr id="87" name="Line 12"/>
            <p:cNvSpPr>
              <a:spLocks noChangeShapeType="1"/>
            </p:cNvSpPr>
            <p:nvPr/>
          </p:nvSpPr>
          <p:spPr bwMode="auto">
            <a:xfrm>
              <a:off x="6465972" y="4669302"/>
              <a:ext cx="4383003"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8" name="Line 13"/>
            <p:cNvSpPr>
              <a:spLocks noChangeShapeType="1"/>
            </p:cNvSpPr>
            <p:nvPr/>
          </p:nvSpPr>
          <p:spPr bwMode="auto">
            <a:xfrm>
              <a:off x="8572585" y="2481836"/>
              <a:ext cx="0" cy="4193778"/>
            </a:xfrm>
            <a:prstGeom prst="line">
              <a:avLst/>
            </a:prstGeom>
            <a:noFill/>
            <a:ln w="9525">
              <a:solidFill>
                <a:schemeClr val="tx1"/>
              </a:solidFill>
              <a:round/>
              <a:headEnd type="triangle" w="med" len="lg"/>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81" name="Object 20"/>
            <p:cNvGraphicFramePr>
              <a:graphicFrameLocks noChangeAspect="1"/>
            </p:cNvGraphicFramePr>
            <p:nvPr>
              <p:extLst/>
            </p:nvPr>
          </p:nvGraphicFramePr>
          <p:xfrm>
            <a:off x="9179010" y="4916664"/>
            <a:ext cx="201613" cy="374650"/>
          </p:xfrm>
          <a:graphic>
            <a:graphicData uri="http://schemas.openxmlformats.org/presentationml/2006/ole">
              <mc:AlternateContent xmlns:mc="http://schemas.openxmlformats.org/markup-compatibility/2006">
                <mc:Choice xmlns:v="urn:schemas-microsoft-com:vml" Requires="v">
                  <p:oleObj spid="_x0000_s340196" name="Equation" r:id="rId23" imgW="0" imgH="88920" progId="">
                    <p:embed/>
                  </p:oleObj>
                </mc:Choice>
                <mc:Fallback>
                  <p:oleObj name="Equation" r:id="rId23" imgW="0" imgH="88920" progId="">
                    <p:embed/>
                    <p:pic>
                      <p:nvPicPr>
                        <p:cNvPr id="81" name="Object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79010" y="4916664"/>
                          <a:ext cx="20161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 name="1 Objeto"/>
            <p:cNvGraphicFramePr>
              <a:graphicFrameLocks noChangeAspect="1"/>
            </p:cNvGraphicFramePr>
            <p:nvPr>
              <p:extLst/>
            </p:nvPr>
          </p:nvGraphicFramePr>
          <p:xfrm>
            <a:off x="10373561" y="4375485"/>
            <a:ext cx="149225" cy="233363"/>
          </p:xfrm>
          <a:graphic>
            <a:graphicData uri="http://schemas.openxmlformats.org/presentationml/2006/ole">
              <mc:AlternateContent xmlns:mc="http://schemas.openxmlformats.org/markup-compatibility/2006">
                <mc:Choice xmlns:v="urn:schemas-microsoft-com:vml" Requires="v">
                  <p:oleObj spid="_x0000_s340197" name="Equation" r:id="rId25" imgW="88560" imgH="139680" progId="Equation.DSMT4">
                    <p:embed/>
                  </p:oleObj>
                </mc:Choice>
                <mc:Fallback>
                  <p:oleObj name="Equation" r:id="rId25" imgW="88560" imgH="139680" progId="Equation.DSMT4">
                    <p:embed/>
                    <p:pic>
                      <p:nvPicPr>
                        <p:cNvPr id="89" name="1 Objeto"/>
                        <p:cNvPicPr>
                          <a:picLocks noChangeAspect="1" noChangeArrowheads="1"/>
                        </p:cNvPicPr>
                        <p:nvPr/>
                      </p:nvPicPr>
                      <p:blipFill>
                        <a:blip r:embed="rId26"/>
                        <a:srcRect/>
                        <a:stretch>
                          <a:fillRect/>
                        </a:stretch>
                      </p:blipFill>
                      <p:spPr bwMode="auto">
                        <a:xfrm>
                          <a:off x="10373561" y="4375485"/>
                          <a:ext cx="149225"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 name="1 Objeto"/>
            <p:cNvGraphicFramePr>
              <a:graphicFrameLocks noChangeAspect="1"/>
            </p:cNvGraphicFramePr>
            <p:nvPr>
              <p:extLst/>
            </p:nvPr>
          </p:nvGraphicFramePr>
          <p:xfrm>
            <a:off x="6493712" y="4366597"/>
            <a:ext cx="298450" cy="233363"/>
          </p:xfrm>
          <a:graphic>
            <a:graphicData uri="http://schemas.openxmlformats.org/presentationml/2006/ole">
              <mc:AlternateContent xmlns:mc="http://schemas.openxmlformats.org/markup-compatibility/2006">
                <mc:Choice xmlns:v="urn:schemas-microsoft-com:vml" Requires="v">
                  <p:oleObj spid="_x0000_s340198" name="Equation" r:id="rId27" imgW="177480" imgH="139680" progId="Equation.DSMT4">
                    <p:embed/>
                  </p:oleObj>
                </mc:Choice>
                <mc:Fallback>
                  <p:oleObj name="Equation" r:id="rId27" imgW="177480" imgH="139680" progId="Equation.DSMT4">
                    <p:embed/>
                    <p:pic>
                      <p:nvPicPr>
                        <p:cNvPr id="90" name="1 Objeto"/>
                        <p:cNvPicPr>
                          <a:picLocks noChangeAspect="1" noChangeArrowheads="1"/>
                        </p:cNvPicPr>
                        <p:nvPr/>
                      </p:nvPicPr>
                      <p:blipFill>
                        <a:blip r:embed="rId28"/>
                        <a:srcRect/>
                        <a:stretch>
                          <a:fillRect/>
                        </a:stretch>
                      </p:blipFill>
                      <p:spPr bwMode="auto">
                        <a:xfrm>
                          <a:off x="6493712" y="4366597"/>
                          <a:ext cx="298450"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1 Objeto"/>
            <p:cNvGraphicFramePr>
              <a:graphicFrameLocks noChangeAspect="1"/>
            </p:cNvGraphicFramePr>
            <p:nvPr>
              <p:extLst/>
            </p:nvPr>
          </p:nvGraphicFramePr>
          <p:xfrm>
            <a:off x="8659103" y="2481836"/>
            <a:ext cx="620713" cy="296863"/>
          </p:xfrm>
          <a:graphic>
            <a:graphicData uri="http://schemas.openxmlformats.org/presentationml/2006/ole">
              <mc:AlternateContent xmlns:mc="http://schemas.openxmlformats.org/markup-compatibility/2006">
                <mc:Choice xmlns:v="urn:schemas-microsoft-com:vml" Requires="v">
                  <p:oleObj spid="_x0000_s340199" name="Equation" r:id="rId29" imgW="368280" imgH="177480" progId="Equation.DSMT4">
                    <p:embed/>
                  </p:oleObj>
                </mc:Choice>
                <mc:Fallback>
                  <p:oleObj name="Equation" r:id="rId29" imgW="368280" imgH="177480" progId="Equation.DSMT4">
                    <p:embed/>
                    <p:pic>
                      <p:nvPicPr>
                        <p:cNvPr id="44" name="1 Objeto"/>
                        <p:cNvPicPr>
                          <a:picLocks noChangeAspect="1" noChangeArrowheads="1"/>
                        </p:cNvPicPr>
                        <p:nvPr/>
                      </p:nvPicPr>
                      <p:blipFill>
                        <a:blip r:embed="rId30"/>
                        <a:srcRect/>
                        <a:stretch>
                          <a:fillRect/>
                        </a:stretch>
                      </p:blipFill>
                      <p:spPr bwMode="auto">
                        <a:xfrm>
                          <a:off x="8659103" y="2481836"/>
                          <a:ext cx="620713" cy="29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1 Objeto"/>
            <p:cNvGraphicFramePr>
              <a:graphicFrameLocks noChangeAspect="1"/>
            </p:cNvGraphicFramePr>
            <p:nvPr>
              <p:extLst/>
            </p:nvPr>
          </p:nvGraphicFramePr>
          <p:xfrm>
            <a:off x="10507663" y="4699970"/>
            <a:ext cx="492125" cy="255588"/>
          </p:xfrm>
          <a:graphic>
            <a:graphicData uri="http://schemas.openxmlformats.org/presentationml/2006/ole">
              <mc:AlternateContent xmlns:mc="http://schemas.openxmlformats.org/markup-compatibility/2006">
                <mc:Choice xmlns:v="urn:schemas-microsoft-com:vml" Requires="v">
                  <p:oleObj spid="_x0000_s340200" name="Equation" r:id="rId31" imgW="291960" imgH="152280" progId="Equation.DSMT4">
                    <p:embed/>
                  </p:oleObj>
                </mc:Choice>
                <mc:Fallback>
                  <p:oleObj name="Equation" r:id="rId31" imgW="291960" imgH="152280" progId="Equation.DSMT4">
                    <p:embed/>
                    <p:pic>
                      <p:nvPicPr>
                        <p:cNvPr id="45" name="1 Objeto"/>
                        <p:cNvPicPr>
                          <a:picLocks noChangeAspect="1" noChangeArrowheads="1"/>
                        </p:cNvPicPr>
                        <p:nvPr/>
                      </p:nvPicPr>
                      <p:blipFill>
                        <a:blip r:embed="rId32"/>
                        <a:srcRect/>
                        <a:stretch>
                          <a:fillRect/>
                        </a:stretch>
                      </p:blipFill>
                      <p:spPr bwMode="auto">
                        <a:xfrm>
                          <a:off x="10507663" y="4699970"/>
                          <a:ext cx="492125"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 name="1 Objeto"/>
            <p:cNvGraphicFramePr>
              <a:graphicFrameLocks noChangeAspect="1"/>
            </p:cNvGraphicFramePr>
            <p:nvPr>
              <p:extLst/>
            </p:nvPr>
          </p:nvGraphicFramePr>
          <p:xfrm>
            <a:off x="8828409" y="3296328"/>
            <a:ext cx="192088" cy="298450"/>
          </p:xfrm>
          <a:graphic>
            <a:graphicData uri="http://schemas.openxmlformats.org/presentationml/2006/ole">
              <mc:AlternateContent xmlns:mc="http://schemas.openxmlformats.org/markup-compatibility/2006">
                <mc:Choice xmlns:v="urn:schemas-microsoft-com:vml" Requires="v">
                  <p:oleObj spid="_x0000_s340201" name="Equation" r:id="rId33" imgW="114120" imgH="177480" progId="Equation.DSMT4">
                    <p:embed/>
                  </p:oleObj>
                </mc:Choice>
                <mc:Fallback>
                  <p:oleObj name="Equation" r:id="rId33" imgW="114120" imgH="177480" progId="Equation.DSMT4">
                    <p:embed/>
                    <p:pic>
                      <p:nvPicPr>
                        <p:cNvPr id="119" name="1 Objeto"/>
                        <p:cNvPicPr>
                          <a:picLocks noChangeAspect="1" noChangeArrowheads="1"/>
                        </p:cNvPicPr>
                        <p:nvPr/>
                      </p:nvPicPr>
                      <p:blipFill>
                        <a:blip r:embed="rId34"/>
                        <a:srcRect/>
                        <a:stretch>
                          <a:fillRect/>
                        </a:stretch>
                      </p:blipFill>
                      <p:spPr bwMode="auto">
                        <a:xfrm>
                          <a:off x="8828409" y="3296328"/>
                          <a:ext cx="192088"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Forma libre 23"/>
            <p:cNvSpPr/>
            <p:nvPr/>
          </p:nvSpPr>
          <p:spPr>
            <a:xfrm>
              <a:off x="7791402" y="3562272"/>
              <a:ext cx="2537534" cy="1098628"/>
            </a:xfrm>
            <a:custGeom>
              <a:avLst/>
              <a:gdLst>
                <a:gd name="connsiteX0" fmla="*/ 2546399 w 2546399"/>
                <a:gd name="connsiteY0" fmla="*/ 1092278 h 1098628"/>
                <a:gd name="connsiteX1" fmla="*/ 2254299 w 2546399"/>
                <a:gd name="connsiteY1" fmla="*/ 577928 h 1098628"/>
                <a:gd name="connsiteX2" fmla="*/ 1733599 w 2546399"/>
                <a:gd name="connsiteY2" fmla="*/ 177878 h 1098628"/>
                <a:gd name="connsiteX3" fmla="*/ 1339899 w 2546399"/>
                <a:gd name="connsiteY3" fmla="*/ 38178 h 1098628"/>
                <a:gd name="connsiteX4" fmla="*/ 895399 w 2546399"/>
                <a:gd name="connsiteY4" fmla="*/ 78 h 1098628"/>
                <a:gd name="connsiteX5" fmla="*/ 622349 w 2546399"/>
                <a:gd name="connsiteY5" fmla="*/ 44528 h 1098628"/>
                <a:gd name="connsiteX6" fmla="*/ 393749 w 2546399"/>
                <a:gd name="connsiteY6" fmla="*/ 158828 h 1098628"/>
                <a:gd name="connsiteX7" fmla="*/ 177849 w 2546399"/>
                <a:gd name="connsiteY7" fmla="*/ 355678 h 1098628"/>
                <a:gd name="connsiteX8" fmla="*/ 44499 w 2546399"/>
                <a:gd name="connsiteY8" fmla="*/ 558878 h 1098628"/>
                <a:gd name="connsiteX9" fmla="*/ 49 w 2546399"/>
                <a:gd name="connsiteY9" fmla="*/ 774778 h 1098628"/>
                <a:gd name="connsiteX10" fmla="*/ 50849 w 2546399"/>
                <a:gd name="connsiteY10" fmla="*/ 1098628 h 10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6399" h="1098628">
                  <a:moveTo>
                    <a:pt x="2546399" y="1092278"/>
                  </a:moveTo>
                  <a:cubicBezTo>
                    <a:pt x="2468082" y="911303"/>
                    <a:pt x="2389766" y="730328"/>
                    <a:pt x="2254299" y="577928"/>
                  </a:cubicBezTo>
                  <a:cubicBezTo>
                    <a:pt x="2118832" y="425528"/>
                    <a:pt x="1885999" y="267836"/>
                    <a:pt x="1733599" y="177878"/>
                  </a:cubicBezTo>
                  <a:cubicBezTo>
                    <a:pt x="1581199" y="87920"/>
                    <a:pt x="1479599" y="67811"/>
                    <a:pt x="1339899" y="38178"/>
                  </a:cubicBezTo>
                  <a:cubicBezTo>
                    <a:pt x="1200199" y="8545"/>
                    <a:pt x="1014991" y="-980"/>
                    <a:pt x="895399" y="78"/>
                  </a:cubicBezTo>
                  <a:cubicBezTo>
                    <a:pt x="775807" y="1136"/>
                    <a:pt x="705957" y="18070"/>
                    <a:pt x="622349" y="44528"/>
                  </a:cubicBezTo>
                  <a:cubicBezTo>
                    <a:pt x="538741" y="70986"/>
                    <a:pt x="467832" y="106970"/>
                    <a:pt x="393749" y="158828"/>
                  </a:cubicBezTo>
                  <a:cubicBezTo>
                    <a:pt x="319666" y="210686"/>
                    <a:pt x="236057" y="289003"/>
                    <a:pt x="177849" y="355678"/>
                  </a:cubicBezTo>
                  <a:cubicBezTo>
                    <a:pt x="119641" y="422353"/>
                    <a:pt x="74132" y="489028"/>
                    <a:pt x="44499" y="558878"/>
                  </a:cubicBezTo>
                  <a:cubicBezTo>
                    <a:pt x="14866" y="628728"/>
                    <a:pt x="-1009" y="684820"/>
                    <a:pt x="49" y="774778"/>
                  </a:cubicBezTo>
                  <a:cubicBezTo>
                    <a:pt x="1107" y="864736"/>
                    <a:pt x="25978" y="981682"/>
                    <a:pt x="50849" y="1098628"/>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5" name="Forma libre 144"/>
            <p:cNvSpPr/>
            <p:nvPr/>
          </p:nvSpPr>
          <p:spPr>
            <a:xfrm flipV="1">
              <a:off x="7791310" y="4656947"/>
              <a:ext cx="2537534" cy="1097862"/>
            </a:xfrm>
            <a:custGeom>
              <a:avLst/>
              <a:gdLst>
                <a:gd name="connsiteX0" fmla="*/ 2546399 w 2546399"/>
                <a:gd name="connsiteY0" fmla="*/ 1092278 h 1098628"/>
                <a:gd name="connsiteX1" fmla="*/ 2254299 w 2546399"/>
                <a:gd name="connsiteY1" fmla="*/ 577928 h 1098628"/>
                <a:gd name="connsiteX2" fmla="*/ 1733599 w 2546399"/>
                <a:gd name="connsiteY2" fmla="*/ 177878 h 1098628"/>
                <a:gd name="connsiteX3" fmla="*/ 1339899 w 2546399"/>
                <a:gd name="connsiteY3" fmla="*/ 38178 h 1098628"/>
                <a:gd name="connsiteX4" fmla="*/ 895399 w 2546399"/>
                <a:gd name="connsiteY4" fmla="*/ 78 h 1098628"/>
                <a:gd name="connsiteX5" fmla="*/ 622349 w 2546399"/>
                <a:gd name="connsiteY5" fmla="*/ 44528 h 1098628"/>
                <a:gd name="connsiteX6" fmla="*/ 393749 w 2546399"/>
                <a:gd name="connsiteY6" fmla="*/ 158828 h 1098628"/>
                <a:gd name="connsiteX7" fmla="*/ 177849 w 2546399"/>
                <a:gd name="connsiteY7" fmla="*/ 355678 h 1098628"/>
                <a:gd name="connsiteX8" fmla="*/ 44499 w 2546399"/>
                <a:gd name="connsiteY8" fmla="*/ 558878 h 1098628"/>
                <a:gd name="connsiteX9" fmla="*/ 49 w 2546399"/>
                <a:gd name="connsiteY9" fmla="*/ 774778 h 1098628"/>
                <a:gd name="connsiteX10" fmla="*/ 50849 w 2546399"/>
                <a:gd name="connsiteY10" fmla="*/ 1098628 h 10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6399" h="1098628">
                  <a:moveTo>
                    <a:pt x="2546399" y="1092278"/>
                  </a:moveTo>
                  <a:cubicBezTo>
                    <a:pt x="2468082" y="911303"/>
                    <a:pt x="2389766" y="730328"/>
                    <a:pt x="2254299" y="577928"/>
                  </a:cubicBezTo>
                  <a:cubicBezTo>
                    <a:pt x="2118832" y="425528"/>
                    <a:pt x="1885999" y="267836"/>
                    <a:pt x="1733599" y="177878"/>
                  </a:cubicBezTo>
                  <a:cubicBezTo>
                    <a:pt x="1581199" y="87920"/>
                    <a:pt x="1479599" y="67811"/>
                    <a:pt x="1339899" y="38178"/>
                  </a:cubicBezTo>
                  <a:cubicBezTo>
                    <a:pt x="1200199" y="8545"/>
                    <a:pt x="1014991" y="-980"/>
                    <a:pt x="895399" y="78"/>
                  </a:cubicBezTo>
                  <a:cubicBezTo>
                    <a:pt x="775807" y="1136"/>
                    <a:pt x="705957" y="18070"/>
                    <a:pt x="622349" y="44528"/>
                  </a:cubicBezTo>
                  <a:cubicBezTo>
                    <a:pt x="538741" y="70986"/>
                    <a:pt x="467832" y="106970"/>
                    <a:pt x="393749" y="158828"/>
                  </a:cubicBezTo>
                  <a:cubicBezTo>
                    <a:pt x="319666" y="210686"/>
                    <a:pt x="236057" y="289003"/>
                    <a:pt x="177849" y="355678"/>
                  </a:cubicBezTo>
                  <a:cubicBezTo>
                    <a:pt x="119641" y="422353"/>
                    <a:pt x="74132" y="489028"/>
                    <a:pt x="44499" y="558878"/>
                  </a:cubicBezTo>
                  <a:cubicBezTo>
                    <a:pt x="14866" y="628728"/>
                    <a:pt x="-1009" y="684820"/>
                    <a:pt x="49" y="774778"/>
                  </a:cubicBezTo>
                  <a:cubicBezTo>
                    <a:pt x="1107" y="864736"/>
                    <a:pt x="25978" y="981682"/>
                    <a:pt x="50849" y="1098628"/>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6" name="Line 28"/>
            <p:cNvSpPr>
              <a:spLocks noChangeShapeType="1"/>
            </p:cNvSpPr>
            <p:nvPr/>
          </p:nvSpPr>
          <p:spPr bwMode="auto">
            <a:xfrm flipH="1" flipV="1">
              <a:off x="7428176" y="2680886"/>
              <a:ext cx="1144501" cy="1988415"/>
            </a:xfrm>
            <a:prstGeom prst="line">
              <a:avLst/>
            </a:prstGeom>
            <a:noFill/>
            <a:ln>
              <a:solidFill>
                <a:schemeClr val="tx1"/>
              </a:solidFill>
              <a:prstDash val="dash"/>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a:solidFill>
                  <a:schemeClr val="lt1"/>
                </a:solidFill>
                <a:latin typeface="+mn-lt"/>
                <a:cs typeface="+mn-cs"/>
              </a:endParaRPr>
            </a:p>
          </p:txBody>
        </p:sp>
        <p:sp>
          <p:nvSpPr>
            <p:cNvPr id="147" name="Line 28"/>
            <p:cNvSpPr>
              <a:spLocks noChangeShapeType="1"/>
            </p:cNvSpPr>
            <p:nvPr/>
          </p:nvSpPr>
          <p:spPr bwMode="auto">
            <a:xfrm flipV="1">
              <a:off x="7428176" y="4676263"/>
              <a:ext cx="1144409" cy="1967137"/>
            </a:xfrm>
            <a:prstGeom prst="line">
              <a:avLst/>
            </a:prstGeom>
            <a:noFill/>
            <a:ln>
              <a:solidFill>
                <a:schemeClr val="tx1"/>
              </a:solidFill>
              <a:prstDash val="dash"/>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a:solidFill>
                  <a:schemeClr val="lt1"/>
                </a:solidFill>
                <a:latin typeface="+mn-lt"/>
                <a:cs typeface="+mn-cs"/>
              </a:endParaRPr>
            </a:p>
          </p:txBody>
        </p:sp>
        <p:cxnSp>
          <p:nvCxnSpPr>
            <p:cNvPr id="29" name="Conector recto 28"/>
            <p:cNvCxnSpPr/>
            <p:nvPr/>
          </p:nvCxnSpPr>
          <p:spPr>
            <a:xfrm flipV="1">
              <a:off x="8086725" y="4667862"/>
              <a:ext cx="485860" cy="8525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Conector recto 148"/>
            <p:cNvCxnSpPr/>
            <p:nvPr/>
          </p:nvCxnSpPr>
          <p:spPr>
            <a:xfrm>
              <a:off x="8077817" y="3815467"/>
              <a:ext cx="491195" cy="8528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Conector recto 149"/>
            <p:cNvCxnSpPr/>
            <p:nvPr/>
          </p:nvCxnSpPr>
          <p:spPr>
            <a:xfrm flipH="1">
              <a:off x="8152779" y="3607681"/>
              <a:ext cx="272387" cy="3525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Conector recto 150"/>
            <p:cNvCxnSpPr/>
            <p:nvPr/>
          </p:nvCxnSpPr>
          <p:spPr>
            <a:xfrm flipH="1">
              <a:off x="8235343" y="3564037"/>
              <a:ext cx="380526" cy="5016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Conector recto 151"/>
            <p:cNvCxnSpPr/>
            <p:nvPr/>
          </p:nvCxnSpPr>
          <p:spPr>
            <a:xfrm flipH="1">
              <a:off x="8300290" y="3572950"/>
              <a:ext cx="478596" cy="6208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Conector recto 152"/>
            <p:cNvCxnSpPr/>
            <p:nvPr/>
          </p:nvCxnSpPr>
          <p:spPr>
            <a:xfrm flipH="1">
              <a:off x="8361627" y="3572952"/>
              <a:ext cx="577985" cy="74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Conector recto 153"/>
            <p:cNvCxnSpPr/>
            <p:nvPr/>
          </p:nvCxnSpPr>
          <p:spPr>
            <a:xfrm flipH="1">
              <a:off x="8431384" y="3587378"/>
              <a:ext cx="644775" cy="8477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Conector recto 154"/>
            <p:cNvCxnSpPr/>
            <p:nvPr/>
          </p:nvCxnSpPr>
          <p:spPr>
            <a:xfrm flipH="1">
              <a:off x="8499468" y="3616744"/>
              <a:ext cx="714320" cy="9376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Conector recto 155"/>
            <p:cNvCxnSpPr>
              <a:endCxn id="146" idx="0"/>
            </p:cNvCxnSpPr>
            <p:nvPr/>
          </p:nvCxnSpPr>
          <p:spPr>
            <a:xfrm flipH="1">
              <a:off x="8572677" y="3646489"/>
              <a:ext cx="780377" cy="10228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Conector recto 156"/>
            <p:cNvCxnSpPr/>
            <p:nvPr/>
          </p:nvCxnSpPr>
          <p:spPr>
            <a:xfrm flipH="1">
              <a:off x="8086725" y="3703175"/>
              <a:ext cx="1395733" cy="18172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Conector recto 157"/>
            <p:cNvCxnSpPr/>
            <p:nvPr/>
          </p:nvCxnSpPr>
          <p:spPr>
            <a:xfrm flipH="1">
              <a:off x="8172450" y="3782037"/>
              <a:ext cx="1429626" cy="18097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Conector recto 158"/>
            <p:cNvCxnSpPr/>
            <p:nvPr/>
          </p:nvCxnSpPr>
          <p:spPr>
            <a:xfrm flipH="1">
              <a:off x="8324850" y="3858243"/>
              <a:ext cx="1397827" cy="18203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Conector recto 159"/>
            <p:cNvCxnSpPr/>
            <p:nvPr/>
          </p:nvCxnSpPr>
          <p:spPr>
            <a:xfrm flipH="1">
              <a:off x="8446294" y="3960279"/>
              <a:ext cx="1394944" cy="17798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Conector recto 164"/>
            <p:cNvCxnSpPr/>
            <p:nvPr/>
          </p:nvCxnSpPr>
          <p:spPr>
            <a:xfrm flipH="1">
              <a:off x="8605899" y="4069050"/>
              <a:ext cx="1317396" cy="16835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Conector recto 166"/>
            <p:cNvCxnSpPr/>
            <p:nvPr/>
          </p:nvCxnSpPr>
          <p:spPr>
            <a:xfrm flipH="1">
              <a:off x="8784592" y="4193511"/>
              <a:ext cx="1188159" cy="15592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Conector recto 168"/>
            <p:cNvCxnSpPr/>
            <p:nvPr/>
          </p:nvCxnSpPr>
          <p:spPr>
            <a:xfrm flipH="1">
              <a:off x="8936911" y="4351338"/>
              <a:ext cx="1073386" cy="13989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Conector recto 170"/>
            <p:cNvCxnSpPr/>
            <p:nvPr/>
          </p:nvCxnSpPr>
          <p:spPr>
            <a:xfrm flipH="1">
              <a:off x="9109076" y="4535906"/>
              <a:ext cx="933752" cy="11830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Conector recto 175"/>
            <p:cNvCxnSpPr/>
            <p:nvPr/>
          </p:nvCxnSpPr>
          <p:spPr>
            <a:xfrm flipH="1">
              <a:off x="9329738" y="4795904"/>
              <a:ext cx="712947" cy="8654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Conector recto 176"/>
            <p:cNvCxnSpPr/>
            <p:nvPr/>
          </p:nvCxnSpPr>
          <p:spPr>
            <a:xfrm flipH="1">
              <a:off x="9644064" y="5103989"/>
              <a:ext cx="331786" cy="3983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2" name="Elipse 181"/>
            <p:cNvSpPr/>
            <p:nvPr/>
          </p:nvSpPr>
          <p:spPr>
            <a:xfrm>
              <a:off x="8202056" y="5386489"/>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5</a:t>
              </a:r>
              <a:endParaRPr lang="es-AR" sz="1100" dirty="0">
                <a:solidFill>
                  <a:srgbClr val="FF0000"/>
                </a:solidFill>
                <a:latin typeface="Arial" panose="020B0604020202020204" pitchFamily="34" charset="0"/>
                <a:cs typeface="Arial" panose="020B0604020202020204" pitchFamily="34" charset="0"/>
              </a:endParaRPr>
            </a:p>
          </p:txBody>
        </p:sp>
        <p:sp>
          <p:nvSpPr>
            <p:cNvPr id="183" name="Elipse 182"/>
            <p:cNvSpPr/>
            <p:nvPr/>
          </p:nvSpPr>
          <p:spPr>
            <a:xfrm>
              <a:off x="9651244" y="3990088"/>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1</a:t>
              </a:r>
              <a:endParaRPr lang="es-AR" sz="1100" dirty="0">
                <a:solidFill>
                  <a:srgbClr val="FF0000"/>
                </a:solidFill>
                <a:latin typeface="Arial" panose="020B0604020202020204" pitchFamily="34" charset="0"/>
                <a:cs typeface="Arial" panose="020B0604020202020204" pitchFamily="34" charset="0"/>
              </a:endParaRPr>
            </a:p>
          </p:txBody>
        </p:sp>
        <p:graphicFrame>
          <p:nvGraphicFramePr>
            <p:cNvPr id="184" name="1 Objeto"/>
            <p:cNvGraphicFramePr>
              <a:graphicFrameLocks noChangeAspect="1"/>
            </p:cNvGraphicFramePr>
            <p:nvPr>
              <p:extLst/>
            </p:nvPr>
          </p:nvGraphicFramePr>
          <p:xfrm>
            <a:off x="7485975" y="2562997"/>
            <a:ext cx="257175" cy="317500"/>
          </p:xfrm>
          <a:graphic>
            <a:graphicData uri="http://schemas.openxmlformats.org/presentationml/2006/ole">
              <mc:AlternateContent xmlns:mc="http://schemas.openxmlformats.org/markup-compatibility/2006">
                <mc:Choice xmlns:v="urn:schemas-microsoft-com:vml" Requires="v">
                  <p:oleObj spid="_x0000_s340202" name="Equation" r:id="rId35" imgW="152280" imgH="190440" progId="Equation.DSMT4">
                    <p:embed/>
                  </p:oleObj>
                </mc:Choice>
                <mc:Fallback>
                  <p:oleObj name="Equation" r:id="rId35" imgW="152280" imgH="190440" progId="Equation.DSMT4">
                    <p:embed/>
                    <p:pic>
                      <p:nvPicPr>
                        <p:cNvPr id="184" name="1 Objeto"/>
                        <p:cNvPicPr>
                          <a:picLocks noChangeAspect="1" noChangeArrowheads="1"/>
                        </p:cNvPicPr>
                        <p:nvPr/>
                      </p:nvPicPr>
                      <p:blipFill>
                        <a:blip r:embed="rId36"/>
                        <a:srcRect/>
                        <a:stretch>
                          <a:fillRect/>
                        </a:stretch>
                      </p:blipFill>
                      <p:spPr bwMode="auto">
                        <a:xfrm>
                          <a:off x="7485975" y="2562997"/>
                          <a:ext cx="2571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 name="Elipse 184"/>
            <p:cNvSpPr/>
            <p:nvPr/>
          </p:nvSpPr>
          <p:spPr>
            <a:xfrm>
              <a:off x="8199976" y="3740543"/>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2</a:t>
              </a:r>
              <a:endParaRPr lang="es-AR" sz="1100" dirty="0">
                <a:solidFill>
                  <a:srgbClr val="FF0000"/>
                </a:solidFill>
                <a:latin typeface="Arial" panose="020B0604020202020204" pitchFamily="34" charset="0"/>
                <a:cs typeface="Arial" panose="020B0604020202020204" pitchFamily="34" charset="0"/>
              </a:endParaRPr>
            </a:p>
          </p:txBody>
        </p:sp>
        <p:sp>
          <p:nvSpPr>
            <p:cNvPr id="186" name="Elipse 185"/>
            <p:cNvSpPr/>
            <p:nvPr/>
          </p:nvSpPr>
          <p:spPr>
            <a:xfrm>
              <a:off x="8608077" y="4412799"/>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3</a:t>
              </a:r>
              <a:endParaRPr lang="es-AR" sz="1100" dirty="0">
                <a:solidFill>
                  <a:srgbClr val="FF0000"/>
                </a:solidFill>
                <a:latin typeface="Arial" panose="020B0604020202020204" pitchFamily="34" charset="0"/>
                <a:cs typeface="Arial" panose="020B0604020202020204" pitchFamily="34" charset="0"/>
              </a:endParaRPr>
            </a:p>
          </p:txBody>
        </p:sp>
        <p:sp>
          <p:nvSpPr>
            <p:cNvPr id="187" name="Elipse 186"/>
            <p:cNvSpPr/>
            <p:nvPr/>
          </p:nvSpPr>
          <p:spPr>
            <a:xfrm>
              <a:off x="8614935" y="4722231"/>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4</a:t>
              </a:r>
              <a:endParaRPr lang="es-AR" sz="1100" dirty="0">
                <a:solidFill>
                  <a:srgbClr val="FF0000"/>
                </a:solidFill>
                <a:latin typeface="Arial" panose="020B0604020202020204" pitchFamily="34" charset="0"/>
                <a:cs typeface="Arial" panose="020B0604020202020204" pitchFamily="34" charset="0"/>
              </a:endParaRPr>
            </a:p>
          </p:txBody>
        </p:sp>
        <p:sp>
          <p:nvSpPr>
            <p:cNvPr id="84" name="Oval 9"/>
            <p:cNvSpPr>
              <a:spLocks noChangeArrowheads="1"/>
            </p:cNvSpPr>
            <p:nvPr/>
          </p:nvSpPr>
          <p:spPr bwMode="auto">
            <a:xfrm>
              <a:off x="6807285" y="2905302"/>
              <a:ext cx="3528000" cy="3528000"/>
            </a:xfrm>
            <a:prstGeom prst="ellipse">
              <a:avLst/>
            </a:prstGeom>
            <a:noFill/>
            <a:ln w="1905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99" name="Oval 9"/>
            <p:cNvSpPr>
              <a:spLocks noChangeArrowheads="1"/>
            </p:cNvSpPr>
            <p:nvPr/>
          </p:nvSpPr>
          <p:spPr bwMode="auto">
            <a:xfrm>
              <a:off x="7163886" y="3215016"/>
              <a:ext cx="2880000" cy="2880000"/>
            </a:xfrm>
            <a:prstGeom prst="ellipse">
              <a:avLst/>
            </a:prstGeom>
            <a:noFill/>
            <a:ln>
              <a:solidFill>
                <a:schemeClr val="tx1"/>
              </a:solidFill>
              <a:prstDash val="dash"/>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a:solidFill>
                  <a:schemeClr val="lt1"/>
                </a:solidFill>
                <a:latin typeface="+mn-lt"/>
                <a:cs typeface="+mn-cs"/>
              </a:endParaRPr>
            </a:p>
          </p:txBody>
        </p:sp>
        <p:sp>
          <p:nvSpPr>
            <p:cNvPr id="200" name="Forma libre 199"/>
            <p:cNvSpPr/>
            <p:nvPr/>
          </p:nvSpPr>
          <p:spPr>
            <a:xfrm>
              <a:off x="8074025" y="3559415"/>
              <a:ext cx="1803400" cy="434735"/>
            </a:xfrm>
            <a:custGeom>
              <a:avLst/>
              <a:gdLst>
                <a:gd name="connsiteX0" fmla="*/ 1803400 w 1803400"/>
                <a:gd name="connsiteY0" fmla="*/ 434735 h 434735"/>
                <a:gd name="connsiteX1" fmla="*/ 1568450 w 1803400"/>
                <a:gd name="connsiteY1" fmla="*/ 256935 h 434735"/>
                <a:gd name="connsiteX2" fmla="*/ 1416050 w 1803400"/>
                <a:gd name="connsiteY2" fmla="*/ 164860 h 434735"/>
                <a:gd name="connsiteX3" fmla="*/ 1184275 w 1803400"/>
                <a:gd name="connsiteY3" fmla="*/ 69610 h 434735"/>
                <a:gd name="connsiteX4" fmla="*/ 803275 w 1803400"/>
                <a:gd name="connsiteY4" fmla="*/ 6110 h 434735"/>
                <a:gd name="connsiteX5" fmla="*/ 555625 w 1803400"/>
                <a:gd name="connsiteY5" fmla="*/ 6110 h 434735"/>
                <a:gd name="connsiteX6" fmla="*/ 371475 w 1803400"/>
                <a:gd name="connsiteY6" fmla="*/ 37860 h 434735"/>
                <a:gd name="connsiteX7" fmla="*/ 190500 w 1803400"/>
                <a:gd name="connsiteY7" fmla="*/ 104535 h 434735"/>
                <a:gd name="connsiteX8" fmla="*/ 0 w 1803400"/>
                <a:gd name="connsiteY8" fmla="*/ 250585 h 43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400" h="434735">
                  <a:moveTo>
                    <a:pt x="1803400" y="434735"/>
                  </a:moveTo>
                  <a:cubicBezTo>
                    <a:pt x="1718204" y="368324"/>
                    <a:pt x="1633008" y="301914"/>
                    <a:pt x="1568450" y="256935"/>
                  </a:cubicBezTo>
                  <a:cubicBezTo>
                    <a:pt x="1503892" y="211956"/>
                    <a:pt x="1480079" y="196081"/>
                    <a:pt x="1416050" y="164860"/>
                  </a:cubicBezTo>
                  <a:cubicBezTo>
                    <a:pt x="1352021" y="133639"/>
                    <a:pt x="1286404" y="96068"/>
                    <a:pt x="1184275" y="69610"/>
                  </a:cubicBezTo>
                  <a:cubicBezTo>
                    <a:pt x="1082146" y="43152"/>
                    <a:pt x="908050" y="16693"/>
                    <a:pt x="803275" y="6110"/>
                  </a:cubicBezTo>
                  <a:cubicBezTo>
                    <a:pt x="698500" y="-4473"/>
                    <a:pt x="627592" y="818"/>
                    <a:pt x="555625" y="6110"/>
                  </a:cubicBezTo>
                  <a:cubicBezTo>
                    <a:pt x="483658" y="11402"/>
                    <a:pt x="432329" y="21456"/>
                    <a:pt x="371475" y="37860"/>
                  </a:cubicBezTo>
                  <a:cubicBezTo>
                    <a:pt x="310621" y="54264"/>
                    <a:pt x="252412" y="69081"/>
                    <a:pt x="190500" y="104535"/>
                  </a:cubicBezTo>
                  <a:cubicBezTo>
                    <a:pt x="128587" y="139989"/>
                    <a:pt x="64293" y="195287"/>
                    <a:pt x="0" y="25058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01" name="Forma libre 200"/>
            <p:cNvSpPr/>
            <p:nvPr/>
          </p:nvSpPr>
          <p:spPr>
            <a:xfrm flipV="1">
              <a:off x="8074335" y="5327700"/>
              <a:ext cx="1803400" cy="434735"/>
            </a:xfrm>
            <a:custGeom>
              <a:avLst/>
              <a:gdLst>
                <a:gd name="connsiteX0" fmla="*/ 1803400 w 1803400"/>
                <a:gd name="connsiteY0" fmla="*/ 434735 h 434735"/>
                <a:gd name="connsiteX1" fmla="*/ 1568450 w 1803400"/>
                <a:gd name="connsiteY1" fmla="*/ 256935 h 434735"/>
                <a:gd name="connsiteX2" fmla="*/ 1416050 w 1803400"/>
                <a:gd name="connsiteY2" fmla="*/ 164860 h 434735"/>
                <a:gd name="connsiteX3" fmla="*/ 1184275 w 1803400"/>
                <a:gd name="connsiteY3" fmla="*/ 69610 h 434735"/>
                <a:gd name="connsiteX4" fmla="*/ 803275 w 1803400"/>
                <a:gd name="connsiteY4" fmla="*/ 6110 h 434735"/>
                <a:gd name="connsiteX5" fmla="*/ 555625 w 1803400"/>
                <a:gd name="connsiteY5" fmla="*/ 6110 h 434735"/>
                <a:gd name="connsiteX6" fmla="*/ 371475 w 1803400"/>
                <a:gd name="connsiteY6" fmla="*/ 37860 h 434735"/>
                <a:gd name="connsiteX7" fmla="*/ 190500 w 1803400"/>
                <a:gd name="connsiteY7" fmla="*/ 104535 h 434735"/>
                <a:gd name="connsiteX8" fmla="*/ 0 w 1803400"/>
                <a:gd name="connsiteY8" fmla="*/ 250585 h 43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400" h="434735">
                  <a:moveTo>
                    <a:pt x="1803400" y="434735"/>
                  </a:moveTo>
                  <a:cubicBezTo>
                    <a:pt x="1718204" y="368324"/>
                    <a:pt x="1633008" y="301914"/>
                    <a:pt x="1568450" y="256935"/>
                  </a:cubicBezTo>
                  <a:cubicBezTo>
                    <a:pt x="1503892" y="211956"/>
                    <a:pt x="1480079" y="196081"/>
                    <a:pt x="1416050" y="164860"/>
                  </a:cubicBezTo>
                  <a:cubicBezTo>
                    <a:pt x="1352021" y="133639"/>
                    <a:pt x="1286404" y="96068"/>
                    <a:pt x="1184275" y="69610"/>
                  </a:cubicBezTo>
                  <a:cubicBezTo>
                    <a:pt x="1082146" y="43152"/>
                    <a:pt x="908050" y="16693"/>
                    <a:pt x="803275" y="6110"/>
                  </a:cubicBezTo>
                  <a:cubicBezTo>
                    <a:pt x="698500" y="-4473"/>
                    <a:pt x="627592" y="818"/>
                    <a:pt x="555625" y="6110"/>
                  </a:cubicBezTo>
                  <a:cubicBezTo>
                    <a:pt x="483658" y="11402"/>
                    <a:pt x="432329" y="21456"/>
                    <a:pt x="371475" y="37860"/>
                  </a:cubicBezTo>
                  <a:cubicBezTo>
                    <a:pt x="310621" y="54264"/>
                    <a:pt x="252412" y="69081"/>
                    <a:pt x="190500" y="104535"/>
                  </a:cubicBezTo>
                  <a:cubicBezTo>
                    <a:pt x="128587" y="139989"/>
                    <a:pt x="64293" y="195287"/>
                    <a:pt x="0" y="25058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09" name="Forma libre 208"/>
            <p:cNvSpPr/>
            <p:nvPr/>
          </p:nvSpPr>
          <p:spPr>
            <a:xfrm>
              <a:off x="9869176" y="3988594"/>
              <a:ext cx="176526" cy="1353222"/>
            </a:xfrm>
            <a:custGeom>
              <a:avLst/>
              <a:gdLst>
                <a:gd name="connsiteX0" fmla="*/ 5868 w 176526"/>
                <a:gd name="connsiteY0" fmla="*/ 0 h 1353222"/>
                <a:gd name="connsiteX1" fmla="*/ 115405 w 176526"/>
                <a:gd name="connsiteY1" fmla="*/ 252412 h 1353222"/>
                <a:gd name="connsiteX2" fmla="*/ 167793 w 176526"/>
                <a:gd name="connsiteY2" fmla="*/ 495300 h 1353222"/>
                <a:gd name="connsiteX3" fmla="*/ 174937 w 176526"/>
                <a:gd name="connsiteY3" fmla="*/ 681037 h 1353222"/>
                <a:gd name="connsiteX4" fmla="*/ 151124 w 176526"/>
                <a:gd name="connsiteY4" fmla="*/ 938212 h 1353222"/>
                <a:gd name="connsiteX5" fmla="*/ 93974 w 176526"/>
                <a:gd name="connsiteY5" fmla="*/ 1147762 h 1353222"/>
                <a:gd name="connsiteX6" fmla="*/ 8249 w 176526"/>
                <a:gd name="connsiteY6" fmla="*/ 1335881 h 1353222"/>
                <a:gd name="connsiteX7" fmla="*/ 8249 w 176526"/>
                <a:gd name="connsiteY7" fmla="*/ 1333500 h 13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6" h="1353222">
                  <a:moveTo>
                    <a:pt x="5868" y="0"/>
                  </a:moveTo>
                  <a:cubicBezTo>
                    <a:pt x="47142" y="84931"/>
                    <a:pt x="88417" y="169862"/>
                    <a:pt x="115405" y="252412"/>
                  </a:cubicBezTo>
                  <a:cubicBezTo>
                    <a:pt x="142393" y="334962"/>
                    <a:pt x="157871" y="423863"/>
                    <a:pt x="167793" y="495300"/>
                  </a:cubicBezTo>
                  <a:cubicBezTo>
                    <a:pt x="177715" y="566737"/>
                    <a:pt x="177715" y="607218"/>
                    <a:pt x="174937" y="681037"/>
                  </a:cubicBezTo>
                  <a:cubicBezTo>
                    <a:pt x="172159" y="754856"/>
                    <a:pt x="164618" y="860425"/>
                    <a:pt x="151124" y="938212"/>
                  </a:cubicBezTo>
                  <a:cubicBezTo>
                    <a:pt x="137630" y="1016000"/>
                    <a:pt x="117787" y="1081484"/>
                    <a:pt x="93974" y="1147762"/>
                  </a:cubicBezTo>
                  <a:cubicBezTo>
                    <a:pt x="70162" y="1214040"/>
                    <a:pt x="8249" y="1335881"/>
                    <a:pt x="8249" y="1335881"/>
                  </a:cubicBezTo>
                  <a:cubicBezTo>
                    <a:pt x="-6039" y="1366837"/>
                    <a:pt x="1105" y="1350168"/>
                    <a:pt x="8249" y="133350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solidFill>
                  <a:schemeClr val="tx1"/>
                </a:solidFill>
              </a:endParaRPr>
            </a:p>
          </p:txBody>
        </p:sp>
        <p:cxnSp>
          <p:nvCxnSpPr>
            <p:cNvPr id="211" name="Conector recto de flecha 210"/>
            <p:cNvCxnSpPr>
              <a:stCxn id="147" idx="1"/>
            </p:cNvCxnSpPr>
            <p:nvPr/>
          </p:nvCxnSpPr>
          <p:spPr>
            <a:xfrm flipH="1" flipV="1">
              <a:off x="7373209" y="3918719"/>
              <a:ext cx="1199376" cy="757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3" name="1 Objeto"/>
            <p:cNvGraphicFramePr>
              <a:graphicFrameLocks noChangeAspect="1"/>
            </p:cNvGraphicFramePr>
            <p:nvPr>
              <p:extLst/>
            </p:nvPr>
          </p:nvGraphicFramePr>
          <p:xfrm>
            <a:off x="7543800" y="3878263"/>
            <a:ext cx="212725" cy="212725"/>
          </p:xfrm>
          <a:graphic>
            <a:graphicData uri="http://schemas.openxmlformats.org/presentationml/2006/ole">
              <mc:AlternateContent xmlns:mc="http://schemas.openxmlformats.org/markup-compatibility/2006">
                <mc:Choice xmlns:v="urn:schemas-microsoft-com:vml" Requires="v">
                  <p:oleObj spid="_x0000_s340203" name="Equation" r:id="rId37" imgW="126720" imgH="126720" progId="Equation.DSMT4">
                    <p:embed/>
                  </p:oleObj>
                </mc:Choice>
                <mc:Fallback>
                  <p:oleObj name="Equation" r:id="rId37" imgW="126720" imgH="126720" progId="Equation.DSMT4">
                    <p:embed/>
                    <p:pic>
                      <p:nvPicPr>
                        <p:cNvPr id="213" name="1 Objeto"/>
                        <p:cNvPicPr>
                          <a:picLocks noChangeAspect="1" noChangeArrowheads="1"/>
                        </p:cNvPicPr>
                        <p:nvPr/>
                      </p:nvPicPr>
                      <p:blipFill>
                        <a:blip r:embed="rId38"/>
                        <a:srcRect/>
                        <a:stretch>
                          <a:fillRect/>
                        </a:stretch>
                      </p:blipFill>
                      <p:spPr bwMode="auto">
                        <a:xfrm>
                          <a:off x="7543800" y="3878263"/>
                          <a:ext cx="212725"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4" name="Elipse 213"/>
            <p:cNvSpPr/>
            <p:nvPr/>
          </p:nvSpPr>
          <p:spPr>
            <a:xfrm>
              <a:off x="9653491" y="5103780"/>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6</a:t>
              </a:r>
              <a:endParaRPr lang="es-AR" sz="1100" dirty="0">
                <a:solidFill>
                  <a:srgbClr val="FF0000"/>
                </a:solidFill>
                <a:latin typeface="Arial" panose="020B0604020202020204" pitchFamily="34" charset="0"/>
                <a:cs typeface="Arial" panose="020B0604020202020204" pitchFamily="34" charset="0"/>
              </a:endParaRPr>
            </a:p>
          </p:txBody>
        </p:sp>
      </p:grpSp>
      <p:sp>
        <p:nvSpPr>
          <p:cNvPr id="105" name="Rectángulo 104"/>
          <p:cNvSpPr/>
          <p:nvPr/>
        </p:nvSpPr>
        <p:spPr>
          <a:xfrm>
            <a:off x="6447005" y="1615411"/>
            <a:ext cx="1082348" cy="369332"/>
          </a:xfrm>
          <a:prstGeom prst="rect">
            <a:avLst/>
          </a:prstGeom>
          <a:solidFill>
            <a:schemeClr val="accent6">
              <a:lumMod val="60000"/>
              <a:lumOff val="40000"/>
            </a:schemeClr>
          </a:solidFill>
        </p:spPr>
        <p:txBody>
          <a:bodyPr wrap="none">
            <a:spAutoFit/>
          </a:bodyPr>
          <a:lstStyle/>
          <a:p>
            <a:r>
              <a:rPr lang="es-AR" b="1" dirty="0" smtClean="0">
                <a:solidFill>
                  <a:srgbClr val="C00000"/>
                </a:solidFill>
              </a:rPr>
              <a:t>Plano z </a:t>
            </a:r>
            <a:endParaRPr lang="es-AR" b="1" dirty="0"/>
          </a:p>
        </p:txBody>
      </p:sp>
      <p:sp>
        <p:nvSpPr>
          <p:cNvPr id="106" name="Rectángulo 105"/>
          <p:cNvSpPr/>
          <p:nvPr/>
        </p:nvSpPr>
        <p:spPr>
          <a:xfrm>
            <a:off x="3901193" y="1663229"/>
            <a:ext cx="1095172" cy="369332"/>
          </a:xfrm>
          <a:prstGeom prst="rect">
            <a:avLst/>
          </a:prstGeom>
          <a:solidFill>
            <a:schemeClr val="accent6">
              <a:lumMod val="60000"/>
              <a:lumOff val="40000"/>
            </a:schemeClr>
          </a:solidFill>
        </p:spPr>
        <p:txBody>
          <a:bodyPr wrap="none">
            <a:spAutoFit/>
          </a:bodyPr>
          <a:lstStyle/>
          <a:p>
            <a:r>
              <a:rPr lang="es-AR" b="1" dirty="0">
                <a:solidFill>
                  <a:srgbClr val="C00000"/>
                </a:solidFill>
              </a:rPr>
              <a:t>Plano </a:t>
            </a:r>
            <a:r>
              <a:rPr lang="es-AR" b="1" dirty="0" smtClean="0">
                <a:solidFill>
                  <a:srgbClr val="C00000"/>
                </a:solidFill>
              </a:rPr>
              <a:t>s </a:t>
            </a:r>
            <a:endParaRPr lang="es-AR" b="1" dirty="0">
              <a:solidFill>
                <a:srgbClr val="C00000"/>
              </a:solidFill>
            </a:endParaRPr>
          </a:p>
        </p:txBody>
      </p:sp>
      <p:sp>
        <p:nvSpPr>
          <p:cNvPr id="107" name="AutoShape 4"/>
          <p:cNvSpPr>
            <a:spLocks noChangeArrowheads="1"/>
          </p:cNvSpPr>
          <p:nvPr/>
        </p:nvSpPr>
        <p:spPr bwMode="auto">
          <a:xfrm>
            <a:off x="419463" y="5782127"/>
            <a:ext cx="11473715" cy="690086"/>
          </a:xfrm>
          <a:prstGeom prst="roundRect">
            <a:avLst>
              <a:gd name="adj" fmla="val 12005"/>
            </a:avLst>
          </a:prstGeom>
          <a:solidFill>
            <a:schemeClr val="accent4"/>
          </a:solidFill>
          <a:ln w="12700">
            <a:noFill/>
            <a:round/>
            <a:headEnd/>
            <a:tailEnd/>
          </a:ln>
          <a:extLst/>
        </p:spPr>
        <p:txBody>
          <a:bodyPr wrap="square" anchor="ctr">
            <a:spAutoFit/>
          </a:bodyPr>
          <a:lstStyle/>
          <a:p>
            <a:pPr algn="just"/>
            <a:r>
              <a:rPr lang="es-AR" dirty="0" smtClean="0">
                <a:solidFill>
                  <a:schemeClr val="accent5">
                    <a:lumMod val="50000"/>
                  </a:schemeClr>
                </a:solidFill>
              </a:rPr>
              <a:t>Las </a:t>
            </a:r>
            <a:r>
              <a:rPr lang="es-AR" dirty="0">
                <a:solidFill>
                  <a:schemeClr val="accent5">
                    <a:lumMod val="50000"/>
                  </a:schemeClr>
                </a:solidFill>
              </a:rPr>
              <a:t>frecuencias de interés e</a:t>
            </a:r>
            <a:r>
              <a:rPr lang="es-AR" dirty="0" smtClean="0">
                <a:solidFill>
                  <a:schemeClr val="accent5">
                    <a:lumMod val="50000"/>
                  </a:schemeClr>
                </a:solidFill>
              </a:rPr>
              <a:t>n el plano s, corresponden a la mitad superior de la banda primaria (0 ≤ </a:t>
            </a:r>
            <a:r>
              <a:rPr lang="es-AR"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s-AR" dirty="0" smtClean="0">
                <a:solidFill>
                  <a:schemeClr val="accent5">
                    <a:lumMod val="50000"/>
                  </a:schemeClr>
                </a:solidFill>
              </a:rPr>
              <a:t> ≤ </a:t>
            </a:r>
            <a:r>
              <a:rPr lang="es-AR"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s-AR" baseline="-25000"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s</a:t>
            </a:r>
            <a:r>
              <a:rPr lang="es-AR"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/2</a:t>
            </a:r>
            <a:r>
              <a:rPr lang="es-AR" dirty="0" smtClean="0">
                <a:solidFill>
                  <a:schemeClr val="accent5">
                    <a:lumMod val="50000"/>
                  </a:schemeClr>
                </a:solidFill>
                <a:sym typeface="Symbol" panose="05050102010706020507" pitchFamily="18" charset="2"/>
              </a:rPr>
              <a:t>), ya que la misma albergará los polos del sistema</a:t>
            </a:r>
            <a:r>
              <a:rPr lang="es-AR" dirty="0" smtClean="0">
                <a:solidFill>
                  <a:schemeClr val="accent5">
                    <a:lumMod val="50000"/>
                  </a:schemeClr>
                </a:solidFill>
              </a:rPr>
              <a:t> y no sus “duplicados” debido al muestreo. </a:t>
            </a:r>
          </a:p>
        </p:txBody>
      </p:sp>
    </p:spTree>
    <p:extLst>
      <p:ext uri="{BB962C8B-B14F-4D97-AF65-F5344CB8AC3E}">
        <p14:creationId xmlns:p14="http://schemas.microsoft.com/office/powerpoint/2010/main" val="32144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Bibliografía</a:t>
            </a:r>
          </a:p>
        </p:txBody>
      </p:sp>
      <p:sp>
        <p:nvSpPr>
          <p:cNvPr id="9" name="Marcador de número de diapositiva 33"/>
          <p:cNvSpPr>
            <a:spLocks noGrp="1"/>
          </p:cNvSpPr>
          <p:nvPr>
            <p:ph type="sldNum" sz="quarter" idx="12"/>
          </p:nvPr>
        </p:nvSpPr>
        <p:spPr>
          <a:xfrm>
            <a:off x="11712624" y="6525345"/>
            <a:ext cx="361108" cy="332656"/>
          </a:xfrm>
        </p:spPr>
        <p:txBody>
          <a:bodyPr/>
          <a:lstStyle/>
          <a:p>
            <a:fld id="{88A92BC7-81EF-4C9F-8DB9-DCAAEE84F0FC}" type="slidenum">
              <a:rPr lang="es-ES" b="1" smtClean="0">
                <a:solidFill>
                  <a:schemeClr val="tx1"/>
                </a:solidFill>
              </a:rPr>
              <a:pPr/>
              <a:t>41</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ángulo 6"/>
          <p:cNvSpPr/>
          <p:nvPr/>
        </p:nvSpPr>
        <p:spPr>
          <a:xfrm>
            <a:off x="191344" y="896369"/>
            <a:ext cx="11809312" cy="5809283"/>
          </a:xfrm>
          <a:prstGeom prst="rect">
            <a:avLst/>
          </a:prstGeom>
        </p:spPr>
        <p:txBody>
          <a:bodyPr wrap="square">
            <a:spAutoFit/>
          </a:bodyPr>
          <a:lstStyle/>
          <a:p>
            <a:pPr marL="627063" indent="-627063" algn="just">
              <a:lnSpc>
                <a:spcPct val="150000"/>
              </a:lnSpc>
              <a:spcBef>
                <a:spcPts val="600"/>
              </a:spcBef>
              <a:spcAft>
                <a:spcPts val="0"/>
              </a:spcAft>
              <a:buFont typeface="Wingdings" panose="05000000000000000000" pitchFamily="2" charset="2"/>
              <a:buChar char=""/>
              <a:tabLst>
                <a:tab pos="627063" algn="l"/>
              </a:tabLst>
            </a:pPr>
            <a:r>
              <a:rPr lang="es-AR" sz="2100" b="1" dirty="0" smtClean="0">
                <a:solidFill>
                  <a:srgbClr val="C00000"/>
                </a:solidFill>
                <a:ea typeface="Times New Roman" panose="02020603050405020304" pitchFamily="18" charset="0"/>
              </a:rPr>
              <a:t>Sistemas de Control Digital, 1ed, Benjamín </a:t>
            </a:r>
            <a:r>
              <a:rPr lang="es-AR" sz="2100" b="1" dirty="0">
                <a:solidFill>
                  <a:srgbClr val="C00000"/>
                </a:solidFill>
                <a:ea typeface="Times New Roman" panose="02020603050405020304" pitchFamily="18" charset="0"/>
              </a:rPr>
              <a:t>C</a:t>
            </a:r>
            <a:r>
              <a:rPr lang="es-AR" sz="2100" b="1" dirty="0" smtClean="0">
                <a:solidFill>
                  <a:srgbClr val="C00000"/>
                </a:solidFill>
                <a:ea typeface="Times New Roman" panose="02020603050405020304" pitchFamily="18" charset="0"/>
              </a:rPr>
              <a:t>. </a:t>
            </a:r>
            <a:r>
              <a:rPr lang="es-AR" sz="2100" b="1" dirty="0" err="1" smtClean="0">
                <a:solidFill>
                  <a:srgbClr val="C00000"/>
                </a:solidFill>
                <a:ea typeface="Times New Roman" panose="02020603050405020304" pitchFamily="18" charset="0"/>
              </a:rPr>
              <a:t>Kuo</a:t>
            </a:r>
            <a:r>
              <a:rPr lang="es-AR" sz="2100" b="1" dirty="0" smtClean="0">
                <a:solidFill>
                  <a:srgbClr val="C00000"/>
                </a:solidFill>
                <a:ea typeface="Times New Roman" panose="02020603050405020304" pitchFamily="18" charset="0"/>
              </a:rPr>
              <a:t> - </a:t>
            </a:r>
            <a:r>
              <a:rPr lang="es-AR" sz="2100" dirty="0" smtClean="0">
                <a:solidFill>
                  <a:srgbClr val="C00000"/>
                </a:solidFill>
                <a:ea typeface="Times New Roman" panose="02020603050405020304" pitchFamily="18" charset="0"/>
              </a:rPr>
              <a:t>Compañía </a:t>
            </a:r>
            <a:r>
              <a:rPr lang="es-AR" sz="2100" dirty="0">
                <a:solidFill>
                  <a:srgbClr val="C00000"/>
                </a:solidFill>
                <a:ea typeface="Times New Roman" panose="02020603050405020304" pitchFamily="18" charset="0"/>
              </a:rPr>
              <a:t>Editorial Continental, </a:t>
            </a:r>
            <a:r>
              <a:rPr lang="es-AR" sz="2100" dirty="0" smtClean="0">
                <a:solidFill>
                  <a:srgbClr val="C00000"/>
                </a:solidFill>
                <a:ea typeface="Times New Roman" panose="02020603050405020304" pitchFamily="18" charset="0"/>
              </a:rPr>
              <a:t>2002.</a:t>
            </a:r>
            <a:endParaRPr lang="es-AR" sz="2100" dirty="0">
              <a:solidFill>
                <a:srgbClr val="C00000"/>
              </a:solidFill>
              <a:ea typeface="Times New Roman" panose="02020603050405020304" pitchFamily="18" charset="0"/>
            </a:endParaRPr>
          </a:p>
          <a:p>
            <a:pPr marL="627063" indent="-627063" algn="just">
              <a:lnSpc>
                <a:spcPct val="150000"/>
              </a:lnSpc>
              <a:spcBef>
                <a:spcPts val="600"/>
              </a:spcBef>
              <a:spcAft>
                <a:spcPts val="0"/>
              </a:spcAft>
              <a:buFont typeface="Wingdings" panose="05000000000000000000" pitchFamily="2" charset="2"/>
              <a:buChar char=""/>
              <a:tabLst>
                <a:tab pos="627063" algn="l"/>
              </a:tabLst>
            </a:pPr>
            <a:r>
              <a:rPr lang="es-AR" sz="2100" b="1" dirty="0" smtClean="0">
                <a:solidFill>
                  <a:srgbClr val="C00000"/>
                </a:solidFill>
                <a:ea typeface="Times New Roman" panose="02020603050405020304" pitchFamily="18" charset="0"/>
              </a:rPr>
              <a:t>Sistemas de Control en Tiempo Discreto, 2ed, </a:t>
            </a:r>
            <a:r>
              <a:rPr lang="es-AR" sz="2100" b="1" dirty="0" err="1" smtClean="0">
                <a:solidFill>
                  <a:srgbClr val="C00000"/>
                </a:solidFill>
                <a:ea typeface="Times New Roman" panose="02020603050405020304" pitchFamily="18" charset="0"/>
              </a:rPr>
              <a:t>Katsuhiko</a:t>
            </a:r>
            <a:r>
              <a:rPr lang="es-AR" sz="2100" b="1" dirty="0" smtClean="0">
                <a:solidFill>
                  <a:srgbClr val="C00000"/>
                </a:solidFill>
                <a:ea typeface="Times New Roman" panose="02020603050405020304" pitchFamily="18" charset="0"/>
              </a:rPr>
              <a:t> </a:t>
            </a:r>
            <a:r>
              <a:rPr lang="es-AR" sz="2100" b="1" dirty="0" err="1" smtClean="0">
                <a:solidFill>
                  <a:srgbClr val="C00000"/>
                </a:solidFill>
                <a:ea typeface="Times New Roman" panose="02020603050405020304" pitchFamily="18" charset="0"/>
              </a:rPr>
              <a:t>Ogata</a:t>
            </a:r>
            <a:r>
              <a:rPr lang="es-AR" sz="2100" b="1" dirty="0" smtClean="0">
                <a:solidFill>
                  <a:srgbClr val="C00000"/>
                </a:solidFill>
                <a:ea typeface="Times New Roman" panose="02020603050405020304" pitchFamily="18" charset="0"/>
              </a:rPr>
              <a:t> </a:t>
            </a:r>
            <a:r>
              <a:rPr lang="es-AR" sz="2100" dirty="0" smtClean="0">
                <a:solidFill>
                  <a:srgbClr val="C00000"/>
                </a:solidFill>
                <a:ea typeface="Times New Roman" panose="02020603050405020304" pitchFamily="18" charset="0"/>
              </a:rPr>
              <a:t>- </a:t>
            </a:r>
            <a:r>
              <a:rPr lang="es-AR" sz="2100" dirty="0">
                <a:solidFill>
                  <a:srgbClr val="C00000"/>
                </a:solidFill>
                <a:ea typeface="Times New Roman" panose="02020603050405020304" pitchFamily="18" charset="0"/>
              </a:rPr>
              <a:t>Prentice </a:t>
            </a:r>
            <a:r>
              <a:rPr lang="es-AR" sz="2100" dirty="0" smtClean="0">
                <a:solidFill>
                  <a:srgbClr val="C00000"/>
                </a:solidFill>
                <a:ea typeface="Times New Roman" panose="02020603050405020304" pitchFamily="18" charset="0"/>
              </a:rPr>
              <a:t>Hall, 1996.</a:t>
            </a:r>
            <a:endParaRPr lang="es-AR" sz="2100" dirty="0">
              <a:solidFill>
                <a:srgbClr val="C00000"/>
              </a:solidFill>
              <a:ea typeface="Times New Roman" panose="02020603050405020304" pitchFamily="18" charset="0"/>
            </a:endParaRPr>
          </a:p>
          <a:p>
            <a:pPr marL="627063" lvl="0" indent="-627063" algn="just">
              <a:lnSpc>
                <a:spcPct val="150000"/>
              </a:lnSpc>
              <a:spcBef>
                <a:spcPts val="600"/>
              </a:spcBef>
              <a:spcAft>
                <a:spcPts val="0"/>
              </a:spcAft>
              <a:buFont typeface="Wingdings" panose="05000000000000000000" pitchFamily="2" charset="2"/>
              <a:buChar char=""/>
              <a:tabLst>
                <a:tab pos="627063" algn="l"/>
              </a:tabLst>
            </a:pPr>
            <a:r>
              <a:rPr lang="es-AR" sz="2100" b="1" dirty="0" smtClean="0">
                <a:solidFill>
                  <a:srgbClr val="C00000"/>
                </a:solidFill>
                <a:ea typeface="Times New Roman" panose="02020603050405020304" pitchFamily="18" charset="0"/>
              </a:rPr>
              <a:t>Digital Control </a:t>
            </a:r>
            <a:r>
              <a:rPr lang="es-AR" sz="2100" b="1" dirty="0" err="1" smtClean="0">
                <a:solidFill>
                  <a:srgbClr val="C00000"/>
                </a:solidFill>
                <a:ea typeface="Times New Roman" panose="02020603050405020304" pitchFamily="18" charset="0"/>
              </a:rPr>
              <a:t>System</a:t>
            </a:r>
            <a:r>
              <a:rPr lang="es-AR" sz="2100" b="1" dirty="0" smtClean="0">
                <a:solidFill>
                  <a:srgbClr val="C00000"/>
                </a:solidFill>
                <a:ea typeface="Times New Roman" panose="02020603050405020304" pitchFamily="18" charset="0"/>
              </a:rPr>
              <a:t> </a:t>
            </a:r>
            <a:r>
              <a:rPr lang="es-AR" sz="2100" b="1" dirty="0" err="1" smtClean="0">
                <a:solidFill>
                  <a:srgbClr val="C00000"/>
                </a:solidFill>
                <a:ea typeface="Times New Roman" panose="02020603050405020304" pitchFamily="18" charset="0"/>
              </a:rPr>
              <a:t>Analysis</a:t>
            </a:r>
            <a:r>
              <a:rPr lang="es-AR" sz="2100" b="1" dirty="0" smtClean="0">
                <a:solidFill>
                  <a:srgbClr val="C00000"/>
                </a:solidFill>
                <a:ea typeface="Times New Roman" panose="02020603050405020304" pitchFamily="18" charset="0"/>
              </a:rPr>
              <a:t> and </a:t>
            </a:r>
            <a:r>
              <a:rPr lang="es-AR" sz="2100" b="1" dirty="0" err="1" smtClean="0">
                <a:solidFill>
                  <a:srgbClr val="C00000"/>
                </a:solidFill>
                <a:ea typeface="Times New Roman" panose="02020603050405020304" pitchFamily="18" charset="0"/>
              </a:rPr>
              <a:t>Design</a:t>
            </a:r>
            <a:r>
              <a:rPr lang="es-AR" sz="2100" b="1" dirty="0" smtClean="0">
                <a:solidFill>
                  <a:srgbClr val="C00000"/>
                </a:solidFill>
                <a:ea typeface="Times New Roman" panose="02020603050405020304" pitchFamily="18" charset="0"/>
              </a:rPr>
              <a:t>, Phillips</a:t>
            </a:r>
            <a:r>
              <a:rPr lang="es-AR" sz="2100" b="1" dirty="0">
                <a:solidFill>
                  <a:srgbClr val="C00000"/>
                </a:solidFill>
                <a:ea typeface="Times New Roman" panose="02020603050405020304" pitchFamily="18" charset="0"/>
              </a:rPr>
              <a:t>, Charles L.; Tagle, Troy H.; </a:t>
            </a:r>
            <a:r>
              <a:rPr lang="es-AR" sz="2100" b="1" dirty="0" smtClean="0">
                <a:solidFill>
                  <a:srgbClr val="C00000"/>
                </a:solidFill>
                <a:ea typeface="Times New Roman" panose="02020603050405020304" pitchFamily="18" charset="0"/>
              </a:rPr>
              <a:t>Prentice </a:t>
            </a:r>
            <a:r>
              <a:rPr lang="es-AR" sz="2100" b="1" dirty="0">
                <a:solidFill>
                  <a:srgbClr val="C00000"/>
                </a:solidFill>
                <a:ea typeface="Times New Roman" panose="02020603050405020304" pitchFamily="18" charset="0"/>
              </a:rPr>
              <a:t>Hall, </a:t>
            </a:r>
            <a:r>
              <a:rPr lang="en-US" sz="2100" b="1" dirty="0" smtClean="0">
                <a:solidFill>
                  <a:srgbClr val="C00000"/>
                </a:solidFill>
                <a:ea typeface="Times New Roman" panose="02020603050405020304" pitchFamily="18" charset="0"/>
              </a:rPr>
              <a:t>Fourth Edition</a:t>
            </a:r>
            <a:r>
              <a:rPr lang="es-AR" sz="2100" b="1" dirty="0" smtClean="0">
                <a:solidFill>
                  <a:srgbClr val="C00000"/>
                </a:solidFill>
                <a:ea typeface="Times New Roman" panose="02020603050405020304" pitchFamily="18" charset="0"/>
              </a:rPr>
              <a:t>.</a:t>
            </a:r>
            <a:endParaRPr lang="es-AR" sz="2100" b="1" dirty="0">
              <a:solidFill>
                <a:srgbClr val="C00000"/>
              </a:solidFill>
              <a:ea typeface="Times New Roman" panose="02020603050405020304" pitchFamily="18" charset="0"/>
            </a:endParaRPr>
          </a:p>
          <a:p>
            <a:pPr marL="627063" lvl="0" indent="-627063" algn="just">
              <a:lnSpc>
                <a:spcPct val="150000"/>
              </a:lnSpc>
              <a:spcBef>
                <a:spcPts val="600"/>
              </a:spcBef>
              <a:spcAft>
                <a:spcPts val="0"/>
              </a:spcAft>
              <a:buFont typeface="Wingdings" panose="05000000000000000000" pitchFamily="2" charset="2"/>
              <a:buChar char=""/>
              <a:tabLst>
                <a:tab pos="627063" algn="l"/>
              </a:tabLst>
            </a:pPr>
            <a:r>
              <a:rPr lang="es-AR" sz="2100" b="1" dirty="0" err="1" smtClean="0">
                <a:solidFill>
                  <a:srgbClr val="C00000"/>
                </a:solidFill>
                <a:ea typeface="Times New Roman" panose="02020603050405020304" pitchFamily="18" charset="0"/>
              </a:rPr>
              <a:t>Computer-Controlled</a:t>
            </a:r>
            <a:r>
              <a:rPr lang="es-AR" sz="2100" b="1" dirty="0" smtClean="0">
                <a:solidFill>
                  <a:srgbClr val="C00000"/>
                </a:solidFill>
                <a:ea typeface="Times New Roman" panose="02020603050405020304" pitchFamily="18" charset="0"/>
              </a:rPr>
              <a:t> </a:t>
            </a:r>
            <a:r>
              <a:rPr lang="es-AR" sz="2100" b="1" dirty="0" err="1" smtClean="0">
                <a:solidFill>
                  <a:srgbClr val="C00000"/>
                </a:solidFill>
                <a:ea typeface="Times New Roman" panose="02020603050405020304" pitchFamily="18" charset="0"/>
              </a:rPr>
              <a:t>Systems</a:t>
            </a:r>
            <a:r>
              <a:rPr lang="es-AR" sz="2100" b="1" dirty="0" smtClean="0">
                <a:solidFill>
                  <a:srgbClr val="C00000"/>
                </a:solidFill>
                <a:ea typeface="Times New Roman" panose="02020603050405020304" pitchFamily="18" charset="0"/>
              </a:rPr>
              <a:t>, </a:t>
            </a:r>
            <a:r>
              <a:rPr lang="es-AR" sz="2100" b="1" dirty="0" err="1" smtClean="0">
                <a:solidFill>
                  <a:srgbClr val="C00000"/>
                </a:solidFill>
                <a:ea typeface="Times New Roman" panose="02020603050405020304" pitchFamily="18" charset="0"/>
              </a:rPr>
              <a:t>Theory</a:t>
            </a:r>
            <a:r>
              <a:rPr lang="es-AR" sz="2100" b="1" dirty="0" smtClean="0">
                <a:solidFill>
                  <a:srgbClr val="C00000"/>
                </a:solidFill>
                <a:ea typeface="Times New Roman" panose="02020603050405020304" pitchFamily="18" charset="0"/>
              </a:rPr>
              <a:t> and </a:t>
            </a:r>
            <a:r>
              <a:rPr lang="es-AR" sz="2100" b="1" dirty="0" err="1" smtClean="0">
                <a:solidFill>
                  <a:srgbClr val="C00000"/>
                </a:solidFill>
                <a:ea typeface="Times New Roman" panose="02020603050405020304" pitchFamily="18" charset="0"/>
              </a:rPr>
              <a:t>Design</a:t>
            </a:r>
            <a:r>
              <a:rPr lang="es-AR" sz="2100" b="1" dirty="0" smtClean="0">
                <a:solidFill>
                  <a:srgbClr val="C00000"/>
                </a:solidFill>
                <a:ea typeface="Times New Roman" panose="02020603050405020304" pitchFamily="18" charset="0"/>
              </a:rPr>
              <a:t>, </a:t>
            </a:r>
            <a:r>
              <a:rPr lang="es-AR" sz="2100" b="1" dirty="0" err="1" smtClean="0">
                <a:solidFill>
                  <a:srgbClr val="C00000"/>
                </a:solidFill>
                <a:ea typeface="Times New Roman" panose="02020603050405020304" pitchFamily="18" charset="0"/>
              </a:rPr>
              <a:t>Aström</a:t>
            </a:r>
            <a:r>
              <a:rPr lang="es-AR" sz="2100" b="1" dirty="0">
                <a:solidFill>
                  <a:srgbClr val="C00000"/>
                </a:solidFill>
                <a:ea typeface="Times New Roman" panose="02020603050405020304" pitchFamily="18" charset="0"/>
              </a:rPr>
              <a:t>, Karl J.; </a:t>
            </a:r>
            <a:r>
              <a:rPr lang="es-AR" sz="2100" b="1" dirty="0" err="1">
                <a:solidFill>
                  <a:srgbClr val="C00000"/>
                </a:solidFill>
                <a:ea typeface="Times New Roman" panose="02020603050405020304" pitchFamily="18" charset="0"/>
              </a:rPr>
              <a:t>Wittenmark</a:t>
            </a:r>
            <a:r>
              <a:rPr lang="es-AR" sz="2100" b="1" dirty="0">
                <a:solidFill>
                  <a:srgbClr val="C00000"/>
                </a:solidFill>
                <a:ea typeface="Times New Roman" panose="02020603050405020304" pitchFamily="18" charset="0"/>
              </a:rPr>
              <a:t>, </a:t>
            </a:r>
            <a:r>
              <a:rPr lang="es-AR" sz="2100" b="1" dirty="0" err="1">
                <a:solidFill>
                  <a:srgbClr val="C00000"/>
                </a:solidFill>
                <a:ea typeface="Times New Roman" panose="02020603050405020304" pitchFamily="18" charset="0"/>
              </a:rPr>
              <a:t>Björn</a:t>
            </a:r>
            <a:r>
              <a:rPr lang="es-AR" sz="2100" b="1" dirty="0">
                <a:solidFill>
                  <a:srgbClr val="C00000"/>
                </a:solidFill>
                <a:ea typeface="Times New Roman" panose="02020603050405020304" pitchFamily="18" charset="0"/>
              </a:rPr>
              <a:t>; </a:t>
            </a:r>
            <a:r>
              <a:rPr lang="es-AR" sz="2100" b="1" dirty="0" smtClean="0">
                <a:solidFill>
                  <a:srgbClr val="C00000"/>
                </a:solidFill>
                <a:ea typeface="Times New Roman" panose="02020603050405020304" pitchFamily="18" charset="0"/>
              </a:rPr>
              <a:t>Prentice </a:t>
            </a:r>
            <a:r>
              <a:rPr lang="es-AR" sz="2100" b="1" dirty="0">
                <a:solidFill>
                  <a:srgbClr val="C00000"/>
                </a:solidFill>
                <a:ea typeface="Times New Roman" panose="02020603050405020304" pitchFamily="18" charset="0"/>
              </a:rPr>
              <a:t>Hall, </a:t>
            </a:r>
            <a:r>
              <a:rPr lang="en-US" sz="2100" b="1" dirty="0" smtClean="0">
                <a:solidFill>
                  <a:srgbClr val="C00000"/>
                </a:solidFill>
                <a:ea typeface="Times New Roman" panose="02020603050405020304" pitchFamily="18" charset="0"/>
              </a:rPr>
              <a:t>Third Edition</a:t>
            </a:r>
            <a:r>
              <a:rPr lang="es-AR" sz="2100" b="1" dirty="0" smtClean="0">
                <a:solidFill>
                  <a:srgbClr val="C00000"/>
                </a:solidFill>
                <a:ea typeface="Times New Roman" panose="02020603050405020304" pitchFamily="18" charset="0"/>
              </a:rPr>
              <a:t>.</a:t>
            </a:r>
          </a:p>
          <a:p>
            <a:pPr marL="627063" lvl="0" indent="-627063" algn="just">
              <a:lnSpc>
                <a:spcPct val="150000"/>
              </a:lnSpc>
              <a:spcBef>
                <a:spcPts val="600"/>
              </a:spcBef>
              <a:spcAft>
                <a:spcPts val="0"/>
              </a:spcAft>
              <a:buFont typeface="Wingdings" panose="05000000000000000000" pitchFamily="2" charset="2"/>
              <a:buChar char=""/>
              <a:tabLst>
                <a:tab pos="627063" algn="l"/>
              </a:tabLst>
            </a:pPr>
            <a:r>
              <a:rPr lang="es-AR" sz="2100" dirty="0">
                <a:solidFill>
                  <a:srgbClr val="C00000"/>
                </a:solidFill>
                <a:ea typeface="Times New Roman" panose="02020603050405020304" pitchFamily="18" charset="0"/>
              </a:rPr>
              <a:t>Controle por Computador de Sistemas </a:t>
            </a:r>
            <a:r>
              <a:rPr lang="pt-BR" sz="2100" dirty="0" smtClean="0">
                <a:solidFill>
                  <a:srgbClr val="C00000"/>
                </a:solidFill>
                <a:ea typeface="Times New Roman" panose="02020603050405020304" pitchFamily="18" charset="0"/>
              </a:rPr>
              <a:t>Dinâmicos, </a:t>
            </a:r>
            <a:r>
              <a:rPr lang="es-AR" sz="2100" dirty="0" smtClean="0">
                <a:solidFill>
                  <a:srgbClr val="C00000"/>
                </a:solidFill>
                <a:ea typeface="Times New Roman" panose="02020603050405020304" pitchFamily="18" charset="0"/>
              </a:rPr>
              <a:t>Elder </a:t>
            </a:r>
            <a:r>
              <a:rPr lang="es-AR" sz="2100" dirty="0">
                <a:solidFill>
                  <a:srgbClr val="C00000"/>
                </a:solidFill>
                <a:ea typeface="Times New Roman" panose="02020603050405020304" pitchFamily="18" charset="0"/>
              </a:rPr>
              <a:t>M. </a:t>
            </a:r>
            <a:r>
              <a:rPr lang="es-AR" sz="2100" dirty="0" err="1">
                <a:solidFill>
                  <a:srgbClr val="C00000"/>
                </a:solidFill>
                <a:ea typeface="Times New Roman" panose="02020603050405020304" pitchFamily="18" charset="0"/>
              </a:rPr>
              <a:t>Hemerly</a:t>
            </a:r>
            <a:r>
              <a:rPr lang="es-AR" sz="2100" dirty="0">
                <a:solidFill>
                  <a:srgbClr val="C00000"/>
                </a:solidFill>
                <a:ea typeface="Times New Roman" panose="02020603050405020304" pitchFamily="18" charset="0"/>
              </a:rPr>
              <a:t>, </a:t>
            </a:r>
            <a:r>
              <a:rPr lang="es-AR" sz="2100" dirty="0" smtClean="0">
                <a:solidFill>
                  <a:srgbClr val="C00000"/>
                </a:solidFill>
                <a:ea typeface="Times New Roman" panose="02020603050405020304" pitchFamily="18" charset="0"/>
              </a:rPr>
              <a:t>Edgar </a:t>
            </a:r>
            <a:r>
              <a:rPr lang="es-AR" sz="2100" dirty="0" err="1">
                <a:solidFill>
                  <a:srgbClr val="C00000"/>
                </a:solidFill>
                <a:ea typeface="Times New Roman" panose="02020603050405020304" pitchFamily="18" charset="0"/>
              </a:rPr>
              <a:t>Blucher</a:t>
            </a:r>
            <a:r>
              <a:rPr lang="es-AR" sz="2100" dirty="0">
                <a:solidFill>
                  <a:srgbClr val="C00000"/>
                </a:solidFill>
                <a:ea typeface="Times New Roman" panose="02020603050405020304" pitchFamily="18" charset="0"/>
              </a:rPr>
              <a:t> Ltda., </a:t>
            </a:r>
            <a:r>
              <a:rPr lang="es-AR" sz="2100" dirty="0" smtClean="0">
                <a:solidFill>
                  <a:srgbClr val="C00000"/>
                </a:solidFill>
                <a:ea typeface="Times New Roman" panose="02020603050405020304" pitchFamily="18" charset="0"/>
              </a:rPr>
              <a:t>1996.</a:t>
            </a:r>
          </a:p>
          <a:p>
            <a:pPr marL="627063" lvl="0" indent="-627063" algn="just">
              <a:lnSpc>
                <a:spcPct val="150000"/>
              </a:lnSpc>
              <a:spcBef>
                <a:spcPts val="600"/>
              </a:spcBef>
              <a:spcAft>
                <a:spcPts val="0"/>
              </a:spcAft>
              <a:buFont typeface="Wingdings" panose="05000000000000000000" pitchFamily="2" charset="2"/>
              <a:buChar char=""/>
              <a:tabLst>
                <a:tab pos="627063" algn="l"/>
              </a:tabLst>
            </a:pPr>
            <a:r>
              <a:rPr lang="es-AR" sz="2100" dirty="0" smtClean="0">
                <a:solidFill>
                  <a:srgbClr val="C00000"/>
                </a:solidFill>
                <a:ea typeface="Times New Roman" panose="02020603050405020304" pitchFamily="18" charset="0"/>
              </a:rPr>
              <a:t>Digital Control of </a:t>
            </a:r>
            <a:r>
              <a:rPr lang="es-AR" sz="2100" dirty="0" err="1" smtClean="0">
                <a:solidFill>
                  <a:srgbClr val="C00000"/>
                </a:solidFill>
                <a:ea typeface="Times New Roman" panose="02020603050405020304" pitchFamily="18" charset="0"/>
              </a:rPr>
              <a:t>Dynamic</a:t>
            </a:r>
            <a:r>
              <a:rPr lang="es-AR" sz="2100" dirty="0" smtClean="0">
                <a:solidFill>
                  <a:srgbClr val="C00000"/>
                </a:solidFill>
                <a:ea typeface="Times New Roman" panose="02020603050405020304" pitchFamily="18" charset="0"/>
              </a:rPr>
              <a:t> </a:t>
            </a:r>
            <a:r>
              <a:rPr lang="es-AR" sz="2100" dirty="0" err="1" smtClean="0">
                <a:solidFill>
                  <a:srgbClr val="C00000"/>
                </a:solidFill>
                <a:ea typeface="Times New Roman" panose="02020603050405020304" pitchFamily="18" charset="0"/>
              </a:rPr>
              <a:t>Systems</a:t>
            </a:r>
            <a:r>
              <a:rPr lang="es-AR" sz="2100" dirty="0" smtClean="0">
                <a:solidFill>
                  <a:srgbClr val="C00000"/>
                </a:solidFill>
                <a:ea typeface="Times New Roman" panose="02020603050405020304" pitchFamily="18" charset="0"/>
              </a:rPr>
              <a:t>, 3ed., G. F. Franklin; J. D. Powell and M. </a:t>
            </a:r>
            <a:r>
              <a:rPr lang="es-AR" sz="2100" dirty="0" err="1" smtClean="0">
                <a:solidFill>
                  <a:srgbClr val="C00000"/>
                </a:solidFill>
                <a:ea typeface="Times New Roman" panose="02020603050405020304" pitchFamily="18" charset="0"/>
              </a:rPr>
              <a:t>Workman</a:t>
            </a:r>
            <a:r>
              <a:rPr lang="es-AR" sz="2100" dirty="0" smtClean="0">
                <a:solidFill>
                  <a:srgbClr val="C00000"/>
                </a:solidFill>
                <a:ea typeface="Times New Roman" panose="02020603050405020304" pitchFamily="18" charset="0"/>
              </a:rPr>
              <a:t>; Ellis-</a:t>
            </a:r>
            <a:r>
              <a:rPr lang="es-AR" sz="2100" dirty="0" err="1" smtClean="0">
                <a:solidFill>
                  <a:srgbClr val="C00000"/>
                </a:solidFill>
                <a:ea typeface="Times New Roman" panose="02020603050405020304" pitchFamily="18" charset="0"/>
              </a:rPr>
              <a:t>Kagle</a:t>
            </a:r>
            <a:r>
              <a:rPr lang="es-AR" sz="2100" dirty="0" smtClean="0">
                <a:solidFill>
                  <a:srgbClr val="C00000"/>
                </a:solidFill>
                <a:ea typeface="Times New Roman" panose="02020603050405020304" pitchFamily="18" charset="0"/>
              </a:rPr>
              <a:t> </a:t>
            </a:r>
            <a:r>
              <a:rPr lang="es-AR" sz="2100" dirty="0" err="1" smtClean="0">
                <a:solidFill>
                  <a:srgbClr val="C00000"/>
                </a:solidFill>
                <a:ea typeface="Times New Roman" panose="02020603050405020304" pitchFamily="18" charset="0"/>
              </a:rPr>
              <a:t>Press</a:t>
            </a:r>
            <a:r>
              <a:rPr lang="es-AR" sz="2100" dirty="0" smtClean="0">
                <a:solidFill>
                  <a:srgbClr val="C00000"/>
                </a:solidFill>
                <a:ea typeface="Times New Roman" panose="02020603050405020304" pitchFamily="18" charset="0"/>
              </a:rPr>
              <a:t>, 2006.</a:t>
            </a:r>
            <a:endParaRPr lang="es-AR" sz="2100" b="1" dirty="0">
              <a:solidFill>
                <a:srgbClr val="C00000"/>
              </a:solidFill>
              <a:ea typeface="Times New Roman" panose="02020603050405020304" pitchFamily="18" charset="0"/>
            </a:endParaRPr>
          </a:p>
        </p:txBody>
      </p:sp>
    </p:spTree>
    <p:extLst>
      <p:ext uri="{BB962C8B-B14F-4D97-AF65-F5344CB8AC3E}">
        <p14:creationId xmlns:p14="http://schemas.microsoft.com/office/powerpoint/2010/main" val="240596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5" name="Text Box 9"/>
          <p:cNvSpPr txBox="1">
            <a:spLocks noChangeArrowheads="1"/>
          </p:cNvSpPr>
          <p:nvPr/>
        </p:nvSpPr>
        <p:spPr bwMode="auto">
          <a:xfrm>
            <a:off x="208478" y="1110984"/>
            <a:ext cx="54350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ct val="50000"/>
              </a:spcBef>
              <a:defRPr sz="2000">
                <a:solidFill>
                  <a:srgbClr val="0000FF"/>
                </a:solidFill>
                <a:effectLst>
                  <a:outerShdw blurRad="38100" dist="38100" dir="2700000" algn="tl">
                    <a:srgbClr val="C0C0C0"/>
                  </a:outerShdw>
                </a:effectLst>
                <a:latin typeface="Times New Roman" panose="02020603050405020304" pitchFamily="18" charset="0"/>
                <a:cs typeface="Times New Roman" pitchFamily="18" charset="0"/>
              </a:defRPr>
            </a:lvl1pPr>
          </a:lstStyle>
          <a:p>
            <a:pPr algn="l"/>
            <a:r>
              <a:rPr lang="es-AR" sz="2400" u="sng" dirty="0"/>
              <a:t>Reconstrucción de Señales Muestreadas</a:t>
            </a:r>
          </a:p>
        </p:txBody>
      </p:sp>
      <p:graphicFrame>
        <p:nvGraphicFramePr>
          <p:cNvPr id="4" name="3 Objeto"/>
          <p:cNvGraphicFramePr>
            <a:graphicFrameLocks noChangeAspect="1"/>
          </p:cNvGraphicFramePr>
          <p:nvPr>
            <p:extLst/>
          </p:nvPr>
        </p:nvGraphicFramePr>
        <p:xfrm>
          <a:off x="1589693" y="3606281"/>
          <a:ext cx="2938462" cy="902780"/>
        </p:xfrm>
        <a:graphic>
          <a:graphicData uri="http://schemas.openxmlformats.org/presentationml/2006/ole">
            <mc:AlternateContent xmlns:mc="http://schemas.openxmlformats.org/markup-compatibility/2006">
              <mc:Choice xmlns:v="urn:schemas-microsoft-com:vml" Requires="v">
                <p:oleObj spid="_x0000_s315524" name="Equation" r:id="rId5" imgW="1409400" imgH="431640" progId="">
                  <p:embed/>
                </p:oleObj>
              </mc:Choice>
              <mc:Fallback>
                <p:oleObj name="Equation" r:id="rId5" imgW="1409400" imgH="431640" progId="">
                  <p:embed/>
                  <p:pic>
                    <p:nvPicPr>
                      <p:cNvPr id="4" name="3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693" y="3606281"/>
                        <a:ext cx="2938462" cy="902780"/>
                      </a:xfrm>
                      <a:prstGeom prst="rect">
                        <a:avLst/>
                      </a:prstGeom>
                      <a:noFill/>
                      <a:extLst/>
                    </p:spPr>
                  </p:pic>
                </p:oleObj>
              </mc:Fallback>
            </mc:AlternateContent>
          </a:graphicData>
        </a:graphic>
      </p:graphicFrame>
      <p:graphicFrame>
        <p:nvGraphicFramePr>
          <p:cNvPr id="9" name="1 Objeto"/>
          <p:cNvGraphicFramePr>
            <a:graphicFrameLocks noChangeAspect="1"/>
          </p:cNvGraphicFramePr>
          <p:nvPr>
            <p:extLst/>
          </p:nvPr>
        </p:nvGraphicFramePr>
        <p:xfrm>
          <a:off x="1589693" y="2274979"/>
          <a:ext cx="9963336" cy="503472"/>
        </p:xfrm>
        <a:graphic>
          <a:graphicData uri="http://schemas.openxmlformats.org/presentationml/2006/ole">
            <mc:AlternateContent xmlns:mc="http://schemas.openxmlformats.org/markup-compatibility/2006">
              <mc:Choice xmlns:v="urn:schemas-microsoft-com:vml" Requires="v">
                <p:oleObj spid="_x0000_s315525" name="Equation" r:id="rId7" imgW="4520880" imgH="228600" progId="Equation.DSMT4">
                  <p:embed/>
                </p:oleObj>
              </mc:Choice>
              <mc:Fallback>
                <p:oleObj name="Equation" r:id="rId7" imgW="4520880" imgH="228600" progId="Equation.DSMT4">
                  <p:embed/>
                  <p:pic>
                    <p:nvPicPr>
                      <p:cNvPr id="9" name="1 Objeto"/>
                      <p:cNvPicPr>
                        <a:picLocks noChangeAspect="1" noChangeArrowheads="1"/>
                      </p:cNvPicPr>
                      <p:nvPr/>
                    </p:nvPicPr>
                    <p:blipFill>
                      <a:blip r:embed="rId8"/>
                      <a:srcRect/>
                      <a:stretch>
                        <a:fillRect/>
                      </a:stretch>
                    </p:blipFill>
                    <p:spPr bwMode="auto">
                      <a:xfrm>
                        <a:off x="1589693" y="2274979"/>
                        <a:ext cx="9963336" cy="503472"/>
                      </a:xfrm>
                      <a:prstGeom prst="rect">
                        <a:avLst/>
                      </a:prstGeom>
                      <a:noFill/>
                      <a:extLst/>
                    </p:spPr>
                  </p:pic>
                </p:oleObj>
              </mc:Fallback>
            </mc:AlternateContent>
          </a:graphicData>
        </a:graphic>
      </p:graphicFrame>
      <p:graphicFrame>
        <p:nvGraphicFramePr>
          <p:cNvPr id="12" name="1 Objeto"/>
          <p:cNvGraphicFramePr>
            <a:graphicFrameLocks noChangeAspect="1"/>
          </p:cNvGraphicFramePr>
          <p:nvPr>
            <p:extLst/>
          </p:nvPr>
        </p:nvGraphicFramePr>
        <p:xfrm>
          <a:off x="1558925" y="3006725"/>
          <a:ext cx="7224713" cy="508000"/>
        </p:xfrm>
        <a:graphic>
          <a:graphicData uri="http://schemas.openxmlformats.org/presentationml/2006/ole">
            <mc:AlternateContent xmlns:mc="http://schemas.openxmlformats.org/markup-compatibility/2006">
              <mc:Choice xmlns:v="urn:schemas-microsoft-com:vml" Requires="v">
                <p:oleObj spid="_x0000_s315526" name="Equation" r:id="rId9" imgW="3060360" imgH="215640" progId="Equation.DSMT4">
                  <p:embed/>
                </p:oleObj>
              </mc:Choice>
              <mc:Fallback>
                <p:oleObj name="Equation" r:id="rId9" imgW="3060360" imgH="215640" progId="Equation.DSMT4">
                  <p:embed/>
                  <p:pic>
                    <p:nvPicPr>
                      <p:cNvPr id="12" name="1 Objeto"/>
                      <p:cNvPicPr>
                        <a:picLocks noChangeAspect="1" noChangeArrowheads="1"/>
                      </p:cNvPicPr>
                      <p:nvPr/>
                    </p:nvPicPr>
                    <p:blipFill>
                      <a:blip r:embed="rId10"/>
                      <a:srcRect/>
                      <a:stretch>
                        <a:fillRect/>
                      </a:stretch>
                    </p:blipFill>
                    <p:spPr bwMode="auto">
                      <a:xfrm>
                        <a:off x="1558925" y="3006725"/>
                        <a:ext cx="7224713" cy="508000"/>
                      </a:xfrm>
                      <a:prstGeom prst="rect">
                        <a:avLst/>
                      </a:prstGeom>
                      <a:noFill/>
                      <a:extLst/>
                    </p:spPr>
                  </p:pic>
                </p:oleObj>
              </mc:Fallback>
            </mc:AlternateContent>
          </a:graphicData>
        </a:graphic>
      </p:graphicFrame>
      <p:sp>
        <p:nvSpPr>
          <p:cNvPr id="13" name="Text Box 9"/>
          <p:cNvSpPr txBox="1">
            <a:spLocks noChangeArrowheads="1"/>
          </p:cNvSpPr>
          <p:nvPr/>
        </p:nvSpPr>
        <p:spPr bwMode="auto">
          <a:xfrm>
            <a:off x="208476" y="1678163"/>
            <a:ext cx="9631939"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000">
                <a:solidFill>
                  <a:srgbClr val="0000FF"/>
                </a:solidFill>
                <a:effectLst>
                  <a:outerShdw blurRad="38100" dist="38100" dir="2700000" algn="tl">
                    <a:srgbClr val="C0C0C0"/>
                  </a:outerShdw>
                </a:effectLst>
                <a:latin typeface="Times New Roman" panose="02020603050405020304" pitchFamily="18" charset="0"/>
                <a:cs typeface="Times New Roman" pitchFamily="18" charset="0"/>
              </a:defRPr>
            </a:lvl1pPr>
          </a:lstStyle>
          <a:p>
            <a:r>
              <a:rPr lang="es-AR" sz="2300" b="0" dirty="0"/>
              <a:t>Aplicándose la Transformada de Laplace </a:t>
            </a:r>
            <a:r>
              <a:rPr lang="es-AR" sz="2300" b="0" dirty="0" smtClean="0"/>
              <a:t>a </a:t>
            </a:r>
            <a:r>
              <a:rPr lang="es-AR" sz="2300" b="0" dirty="0"/>
              <a:t>la señal </a:t>
            </a:r>
            <a:r>
              <a:rPr lang="es-AR" sz="2300" b="0" dirty="0" smtClean="0"/>
              <a:t>muestreada  </a:t>
            </a:r>
            <a:r>
              <a:rPr lang="es-AR" sz="2300" b="0" i="1" dirty="0"/>
              <a:t>f*</a:t>
            </a:r>
            <a:r>
              <a:rPr lang="es-AR" sz="2300" b="0" dirty="0"/>
              <a:t>(</a:t>
            </a:r>
            <a:r>
              <a:rPr lang="es-AR" sz="2300" b="0" i="1" dirty="0"/>
              <a:t>t</a:t>
            </a:r>
            <a:r>
              <a:rPr lang="es-AR" sz="2300" b="0" dirty="0"/>
              <a:t>) se tiene:</a:t>
            </a:r>
          </a:p>
        </p:txBody>
      </p:sp>
      <p:grpSp>
        <p:nvGrpSpPr>
          <p:cNvPr id="2" name="Grupo 1"/>
          <p:cNvGrpSpPr/>
          <p:nvPr/>
        </p:nvGrpSpPr>
        <p:grpSpPr>
          <a:xfrm>
            <a:off x="136469" y="4578493"/>
            <a:ext cx="8911859" cy="465121"/>
            <a:chOff x="208477" y="4578493"/>
            <a:chExt cx="8911859" cy="465121"/>
          </a:xfrm>
        </p:grpSpPr>
        <p:sp>
          <p:nvSpPr>
            <p:cNvPr id="14" name="Text Box 9"/>
            <p:cNvSpPr txBox="1">
              <a:spLocks noChangeArrowheads="1"/>
            </p:cNvSpPr>
            <p:nvPr/>
          </p:nvSpPr>
          <p:spPr bwMode="auto">
            <a:xfrm>
              <a:off x="208477" y="4597338"/>
              <a:ext cx="8911859"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000" b="0">
                  <a:solidFill>
                    <a:srgbClr val="0000FF"/>
                  </a:solidFill>
                  <a:effectLst>
                    <a:outerShdw blurRad="38100" dist="38100" dir="2700000" algn="tl">
                      <a:srgbClr val="C0C0C0"/>
                    </a:outerShdw>
                  </a:effectLst>
                  <a:latin typeface="Times New Roman" panose="02020603050405020304" pitchFamily="18" charset="0"/>
                  <a:cs typeface="Times New Roman" pitchFamily="18" charset="0"/>
                </a:defRPr>
              </a:lvl1pPr>
            </a:lstStyle>
            <a:p>
              <a:r>
                <a:rPr lang="es-AR" sz="2300" dirty="0"/>
                <a:t>Usando la transformación de variable </a:t>
              </a:r>
              <a:r>
                <a:rPr lang="es-AR" sz="2300" dirty="0" smtClean="0"/>
                <a:t>compleja             se tiene que: </a:t>
              </a:r>
              <a:endParaRPr lang="es-AR" sz="2300" dirty="0"/>
            </a:p>
          </p:txBody>
        </p:sp>
        <p:graphicFrame>
          <p:nvGraphicFramePr>
            <p:cNvPr id="15" name="3 Objeto"/>
            <p:cNvGraphicFramePr>
              <a:graphicFrameLocks noChangeAspect="1"/>
            </p:cNvGraphicFramePr>
            <p:nvPr>
              <p:extLst>
                <p:ext uri="{D42A27DB-BD31-4B8C-83A1-F6EECF244321}">
                  <p14:modId xmlns:p14="http://schemas.microsoft.com/office/powerpoint/2010/main" val="2238720101"/>
                </p:ext>
              </p:extLst>
            </p:nvPr>
          </p:nvGraphicFramePr>
          <p:xfrm>
            <a:off x="5879976" y="4578493"/>
            <a:ext cx="927100" cy="423862"/>
          </p:xfrm>
          <a:graphic>
            <a:graphicData uri="http://schemas.openxmlformats.org/presentationml/2006/ole">
              <mc:AlternateContent xmlns:mc="http://schemas.openxmlformats.org/markup-compatibility/2006">
                <mc:Choice xmlns:v="urn:schemas-microsoft-com:vml" Requires="v">
                  <p:oleObj spid="_x0000_s315527" name="Equation" r:id="rId11" imgW="444240" imgH="203040" progId="Equation.DSMT4">
                    <p:embed/>
                  </p:oleObj>
                </mc:Choice>
                <mc:Fallback>
                  <p:oleObj name="Equation" r:id="rId11" imgW="444240" imgH="203040" progId="Equation.DSMT4">
                    <p:embed/>
                    <p:pic>
                      <p:nvPicPr>
                        <p:cNvPr id="15" name="3 Objeto"/>
                        <p:cNvPicPr>
                          <a:picLocks noChangeAspect="1" noChangeArrowheads="1"/>
                        </p:cNvPicPr>
                        <p:nvPr/>
                      </p:nvPicPr>
                      <p:blipFill>
                        <a:blip r:embed="rId12"/>
                        <a:srcRect/>
                        <a:stretch>
                          <a:fillRect/>
                        </a:stretch>
                      </p:blipFill>
                      <p:spPr bwMode="auto">
                        <a:xfrm>
                          <a:off x="5879976" y="4578493"/>
                          <a:ext cx="927100" cy="423862"/>
                        </a:xfrm>
                        <a:prstGeom prst="rect">
                          <a:avLst/>
                        </a:prstGeom>
                        <a:noFill/>
                        <a:extLst/>
                      </p:spPr>
                    </p:pic>
                  </p:oleObj>
                </mc:Fallback>
              </mc:AlternateContent>
            </a:graphicData>
          </a:graphic>
        </p:graphicFrame>
      </p:grpSp>
      <p:graphicFrame>
        <p:nvGraphicFramePr>
          <p:cNvPr id="16" name="3 Objeto"/>
          <p:cNvGraphicFramePr>
            <a:graphicFrameLocks noChangeAspect="1"/>
          </p:cNvGraphicFramePr>
          <p:nvPr>
            <p:extLst>
              <p:ext uri="{D42A27DB-BD31-4B8C-83A1-F6EECF244321}">
                <p14:modId xmlns:p14="http://schemas.microsoft.com/office/powerpoint/2010/main" val="166300289"/>
              </p:ext>
            </p:extLst>
          </p:nvPr>
        </p:nvGraphicFramePr>
        <p:xfrm>
          <a:off x="8281671" y="4390247"/>
          <a:ext cx="3706813" cy="903288"/>
        </p:xfrm>
        <a:graphic>
          <a:graphicData uri="http://schemas.openxmlformats.org/presentationml/2006/ole">
            <mc:AlternateContent xmlns:mc="http://schemas.openxmlformats.org/markup-compatibility/2006">
              <mc:Choice xmlns:v="urn:schemas-microsoft-com:vml" Requires="v">
                <p:oleObj spid="_x0000_s315528" name="Equation" r:id="rId13" imgW="1777680" imgH="431640" progId="Equation.DSMT4">
                  <p:embed/>
                </p:oleObj>
              </mc:Choice>
              <mc:Fallback>
                <p:oleObj name="Equation" r:id="rId13" imgW="1777680" imgH="431640" progId="Equation.DSMT4">
                  <p:embed/>
                  <p:pic>
                    <p:nvPicPr>
                      <p:cNvPr id="16" name="3 Objeto"/>
                      <p:cNvPicPr>
                        <a:picLocks noChangeAspect="1" noChangeArrowheads="1"/>
                      </p:cNvPicPr>
                      <p:nvPr/>
                    </p:nvPicPr>
                    <p:blipFill>
                      <a:blip r:embed="rId14"/>
                      <a:srcRect/>
                      <a:stretch>
                        <a:fillRect/>
                      </a:stretch>
                    </p:blipFill>
                    <p:spPr bwMode="auto">
                      <a:xfrm>
                        <a:off x="8281671" y="4390247"/>
                        <a:ext cx="3706813" cy="903288"/>
                      </a:xfrm>
                      <a:prstGeom prst="rect">
                        <a:avLst/>
                      </a:prstGeom>
                      <a:noFill/>
                      <a:ln>
                        <a:solidFill>
                          <a:srgbClr val="FF0000"/>
                        </a:solidFill>
                      </a:ln>
                      <a:extLst/>
                    </p:spPr>
                  </p:pic>
                </p:oleObj>
              </mc:Fallback>
            </mc:AlternateContent>
          </a:graphicData>
        </a:graphic>
      </p:graphicFrame>
      <p:sp>
        <p:nvSpPr>
          <p:cNvPr id="17" name="Text Box 9"/>
          <p:cNvSpPr txBox="1">
            <a:spLocks noChangeArrowheads="1"/>
          </p:cNvSpPr>
          <p:nvPr/>
        </p:nvSpPr>
        <p:spPr bwMode="auto">
          <a:xfrm>
            <a:off x="119336" y="5635426"/>
            <a:ext cx="1181807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000" b="0">
                <a:solidFill>
                  <a:srgbClr val="0000FF"/>
                </a:solidFill>
                <a:effectLst>
                  <a:outerShdw blurRad="38100" dist="38100" dir="2700000" algn="tl">
                    <a:srgbClr val="C0C0C0"/>
                  </a:outerShdw>
                </a:effectLst>
                <a:latin typeface="Times New Roman" panose="02020603050405020304" pitchFamily="18" charset="0"/>
                <a:cs typeface="Times New Roman" pitchFamily="18" charset="0"/>
              </a:defRPr>
            </a:lvl1pPr>
          </a:lstStyle>
          <a:p>
            <a:r>
              <a:rPr lang="es-AR" sz="2300" dirty="0" smtClean="0"/>
              <a:t>Se obtiene la Transformada </a:t>
            </a:r>
            <a:r>
              <a:rPr lang="es-AR" sz="2300" i="1" dirty="0" smtClean="0"/>
              <a:t>Z</a:t>
            </a:r>
            <a:r>
              <a:rPr lang="es-AR" sz="2300" dirty="0" smtClean="0"/>
              <a:t> de la secuencia numérica a intervalos discretos de </a:t>
            </a:r>
            <a:r>
              <a:rPr lang="es-AR" sz="2300" i="1" dirty="0" smtClean="0"/>
              <a:t>f</a:t>
            </a:r>
            <a:r>
              <a:rPr lang="es-AR" sz="2300" dirty="0" smtClean="0"/>
              <a:t>(0); </a:t>
            </a:r>
            <a:r>
              <a:rPr lang="es-AR" sz="2300" i="1" dirty="0" smtClean="0"/>
              <a:t>f</a:t>
            </a:r>
            <a:r>
              <a:rPr lang="es-AR" sz="2300" dirty="0" smtClean="0"/>
              <a:t>(</a:t>
            </a:r>
            <a:r>
              <a:rPr lang="es-AR" sz="2300" i="1" dirty="0" smtClean="0"/>
              <a:t>T</a:t>
            </a:r>
            <a:r>
              <a:rPr lang="es-AR" sz="2300" dirty="0" smtClean="0"/>
              <a:t>); </a:t>
            </a:r>
            <a:r>
              <a:rPr lang="es-AR" sz="2300" i="1" dirty="0" smtClean="0"/>
              <a:t>f</a:t>
            </a:r>
            <a:r>
              <a:rPr lang="es-AR" sz="2300" dirty="0" smtClean="0"/>
              <a:t>(2</a:t>
            </a:r>
            <a:r>
              <a:rPr lang="es-AR" sz="2300" i="1" dirty="0" smtClean="0"/>
              <a:t>T</a:t>
            </a:r>
            <a:r>
              <a:rPr lang="es-AR" sz="2300" dirty="0" smtClean="0"/>
              <a:t>);…</a:t>
            </a:r>
            <a:endParaRPr lang="es-AR" sz="2300" dirty="0"/>
          </a:p>
        </p:txBody>
      </p:sp>
      <p:sp>
        <p:nvSpPr>
          <p:cNvPr id="18" name="AutoShape 2"/>
          <p:cNvSpPr>
            <a:spLocks noChangeArrowheads="1"/>
          </p:cNvSpPr>
          <p:nvPr/>
        </p:nvSpPr>
        <p:spPr bwMode="auto">
          <a:xfrm>
            <a:off x="3791744" y="240038"/>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Tree>
    <p:custDataLst>
      <p:tags r:id="rId2"/>
    </p:custDataLst>
    <p:extLst>
      <p:ext uri="{BB962C8B-B14F-4D97-AF65-F5344CB8AC3E}">
        <p14:creationId xmlns:p14="http://schemas.microsoft.com/office/powerpoint/2010/main" val="1593904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5" name="Text Box 9"/>
          <p:cNvSpPr txBox="1">
            <a:spLocks noChangeArrowheads="1"/>
          </p:cNvSpPr>
          <p:nvPr/>
        </p:nvSpPr>
        <p:spPr bwMode="auto">
          <a:xfrm>
            <a:off x="183540" y="886541"/>
            <a:ext cx="54350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400" u="sng">
                <a:solidFill>
                  <a:srgbClr val="0000FF"/>
                </a:solidFill>
                <a:effectLst>
                  <a:outerShdw blurRad="38100" dist="38100" dir="2700000" algn="tl">
                    <a:srgbClr val="C0C0C0"/>
                  </a:outerShdw>
                </a:effectLst>
                <a:latin typeface="Times New Roman" panose="02020603050405020304" pitchFamily="18" charset="0"/>
                <a:cs typeface="Times New Roman" pitchFamily="18" charset="0"/>
              </a:defRPr>
            </a:lvl1pPr>
          </a:lstStyle>
          <a:p>
            <a:r>
              <a:rPr lang="es-AR" dirty="0"/>
              <a:t>Reconstrucción de Señales Muestreadas</a:t>
            </a:r>
          </a:p>
        </p:txBody>
      </p:sp>
      <p:pic>
        <p:nvPicPr>
          <p:cNvPr id="512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2491" y="5004364"/>
            <a:ext cx="5383302" cy="163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9"/>
          <p:cNvSpPr txBox="1">
            <a:spLocks noChangeArrowheads="1"/>
          </p:cNvSpPr>
          <p:nvPr/>
        </p:nvSpPr>
        <p:spPr bwMode="auto">
          <a:xfrm>
            <a:off x="219468" y="1427021"/>
            <a:ext cx="11693409" cy="1107996"/>
          </a:xfrm>
          <a:prstGeom prst="rect">
            <a:avLst/>
          </a:prstGeom>
          <a:solidFill>
            <a:schemeClr val="bg2"/>
          </a:solidFill>
          <a:ln>
            <a:noFill/>
          </a:ln>
          <a:effectLst/>
          <a:extLst/>
        </p:spPr>
        <p:txBody>
          <a:bodyPr wrap="square">
            <a:spAutoFit/>
          </a:bodyPr>
          <a:lstStyle/>
          <a:p>
            <a:pPr algn="just">
              <a:spcBef>
                <a:spcPct val="50000"/>
              </a:spcBef>
              <a:defRPr/>
            </a:pPr>
            <a:r>
              <a:rPr lang="es-AR" sz="2200" dirty="0" smtClean="0">
                <a:solidFill>
                  <a:srgbClr val="0070C0"/>
                </a:solidFill>
                <a:latin typeface="Times New Roman" panose="02020603050405020304" pitchFamily="18" charset="0"/>
                <a:cs typeface="Times New Roman" panose="02020603050405020304" pitchFamily="18" charset="0"/>
              </a:rPr>
              <a:t>El retenedor de datos es un proceso de generación de una señal de tiempo continuo con valores finitos, que llamaremos </a:t>
            </a:r>
            <a:r>
              <a:rPr lang="es-AR" sz="2200" i="1" dirty="0" smtClean="0">
                <a:solidFill>
                  <a:srgbClr val="0070C0"/>
                </a:solidFill>
                <a:latin typeface="Times New Roman" panose="02020603050405020304" pitchFamily="18" charset="0"/>
                <a:cs typeface="Times New Roman" panose="02020603050405020304" pitchFamily="18" charset="0"/>
              </a:rPr>
              <a:t>h</a:t>
            </a:r>
            <a:r>
              <a:rPr lang="es-AR" sz="2200" dirty="0" smtClean="0">
                <a:solidFill>
                  <a:srgbClr val="0070C0"/>
                </a:solidFill>
                <a:latin typeface="Times New Roman" panose="02020603050405020304" pitchFamily="18" charset="0"/>
                <a:cs typeface="Times New Roman" panose="02020603050405020304" pitchFamily="18" charset="0"/>
              </a:rPr>
              <a:t>(</a:t>
            </a:r>
            <a:r>
              <a:rPr lang="es-AR" sz="2200" i="1" dirty="0" smtClean="0">
                <a:solidFill>
                  <a:srgbClr val="0070C0"/>
                </a:solidFill>
                <a:latin typeface="Times New Roman" panose="02020603050405020304" pitchFamily="18" charset="0"/>
                <a:cs typeface="Times New Roman" panose="02020603050405020304" pitchFamily="18" charset="0"/>
              </a:rPr>
              <a:t>t</a:t>
            </a:r>
            <a:r>
              <a:rPr lang="es-AR" sz="2200" dirty="0" smtClean="0">
                <a:solidFill>
                  <a:srgbClr val="0070C0"/>
                </a:solidFill>
                <a:latin typeface="Times New Roman" panose="02020603050405020304" pitchFamily="18" charset="0"/>
                <a:cs typeface="Times New Roman" panose="02020603050405020304" pitchFamily="18" charset="0"/>
              </a:rPr>
              <a:t>), a partir de una secuencia de valores de tiempo discreto </a:t>
            </a:r>
            <a:r>
              <a:rPr lang="es-AR" sz="2200" i="1" dirty="0" smtClean="0">
                <a:solidFill>
                  <a:srgbClr val="0070C0"/>
                </a:solidFill>
                <a:latin typeface="Times New Roman" panose="02020603050405020304" pitchFamily="18" charset="0"/>
                <a:cs typeface="Times New Roman" panose="02020603050405020304" pitchFamily="18" charset="0"/>
              </a:rPr>
              <a:t>f</a:t>
            </a:r>
            <a:r>
              <a:rPr lang="es-AR" sz="2200" dirty="0" smtClean="0">
                <a:solidFill>
                  <a:srgbClr val="0070C0"/>
                </a:solidFill>
                <a:latin typeface="Times New Roman" panose="02020603050405020304" pitchFamily="18" charset="0"/>
                <a:cs typeface="Times New Roman" panose="02020603050405020304" pitchFamily="18" charset="0"/>
              </a:rPr>
              <a:t>(</a:t>
            </a:r>
            <a:r>
              <a:rPr lang="es-AR" sz="2200" i="1" dirty="0" err="1" smtClean="0">
                <a:solidFill>
                  <a:srgbClr val="0070C0"/>
                </a:solidFill>
                <a:latin typeface="Times New Roman" panose="02020603050405020304" pitchFamily="18" charset="0"/>
                <a:cs typeface="Times New Roman" panose="02020603050405020304" pitchFamily="18" charset="0"/>
              </a:rPr>
              <a:t>kT</a:t>
            </a:r>
            <a:r>
              <a:rPr lang="es-AR" sz="2200" dirty="0">
                <a:solidFill>
                  <a:srgbClr val="0070C0"/>
                </a:solidFill>
                <a:latin typeface="Times New Roman" panose="02020603050405020304" pitchFamily="18" charset="0"/>
                <a:cs typeface="Times New Roman" panose="02020603050405020304" pitchFamily="18" charset="0"/>
              </a:rPr>
              <a:t>). Esta señal </a:t>
            </a:r>
            <a:r>
              <a:rPr lang="es-AR" sz="2200" i="1" dirty="0">
                <a:solidFill>
                  <a:srgbClr val="0070C0"/>
                </a:solidFill>
                <a:latin typeface="Times New Roman" panose="02020603050405020304" pitchFamily="18" charset="0"/>
                <a:cs typeface="Times New Roman" panose="02020603050405020304" pitchFamily="18" charset="0"/>
              </a:rPr>
              <a:t>h</a:t>
            </a:r>
            <a:r>
              <a:rPr lang="es-AR" sz="2200" dirty="0">
                <a:solidFill>
                  <a:srgbClr val="0070C0"/>
                </a:solidFill>
                <a:latin typeface="Times New Roman" panose="02020603050405020304" pitchFamily="18" charset="0"/>
                <a:cs typeface="Times New Roman" panose="02020603050405020304" pitchFamily="18" charset="0"/>
              </a:rPr>
              <a:t>(</a:t>
            </a:r>
            <a:r>
              <a:rPr lang="es-AR" sz="2200" i="1" dirty="0">
                <a:solidFill>
                  <a:srgbClr val="0070C0"/>
                </a:solidFill>
                <a:latin typeface="Times New Roman" panose="02020603050405020304" pitchFamily="18" charset="0"/>
                <a:cs typeface="Times New Roman" panose="02020603050405020304" pitchFamily="18" charset="0"/>
              </a:rPr>
              <a:t>t</a:t>
            </a:r>
            <a:r>
              <a:rPr lang="es-AR" sz="2200" dirty="0">
                <a:solidFill>
                  <a:srgbClr val="0070C0"/>
                </a:solidFill>
                <a:latin typeface="Times New Roman" panose="02020603050405020304" pitchFamily="18" charset="0"/>
                <a:cs typeface="Times New Roman" panose="02020603050405020304" pitchFamily="18" charset="0"/>
              </a:rPr>
              <a:t>)</a:t>
            </a:r>
            <a:r>
              <a:rPr lang="es-AR" sz="2200" dirty="0" smtClean="0">
                <a:solidFill>
                  <a:srgbClr val="0070C0"/>
                </a:solidFill>
                <a:latin typeface="Times New Roman" panose="02020603050405020304" pitchFamily="18" charset="0"/>
                <a:cs typeface="Times New Roman" panose="02020603050405020304" pitchFamily="18" charset="0"/>
              </a:rPr>
              <a:t>, </a:t>
            </a:r>
            <a:r>
              <a:rPr lang="es-AR" sz="2200" dirty="0">
                <a:solidFill>
                  <a:srgbClr val="0070C0"/>
                </a:solidFill>
                <a:latin typeface="Times New Roman" panose="02020603050405020304" pitchFamily="18" charset="0"/>
                <a:cs typeface="Times New Roman" panose="02020603050405020304" pitchFamily="18" charset="0"/>
              </a:rPr>
              <a:t>reproduce aproximadamente la señal aplicada al </a:t>
            </a:r>
            <a:r>
              <a:rPr lang="es-AR" sz="2200" dirty="0" smtClean="0">
                <a:solidFill>
                  <a:srgbClr val="0070C0"/>
                </a:solidFill>
                <a:latin typeface="Times New Roman" panose="02020603050405020304" pitchFamily="18" charset="0"/>
                <a:cs typeface="Times New Roman" panose="02020603050405020304" pitchFamily="18" charset="0"/>
              </a:rPr>
              <a:t>muestreador.</a:t>
            </a:r>
            <a:endParaRPr lang="es-AR" sz="2200" dirty="0">
              <a:solidFill>
                <a:srgbClr val="0070C0"/>
              </a:solidFill>
              <a:latin typeface="Times New Roman" panose="02020603050405020304" pitchFamily="18" charset="0"/>
              <a:cs typeface="Times New Roman" panose="02020603050405020304" pitchFamily="18" charset="0"/>
            </a:endParaRPr>
          </a:p>
        </p:txBody>
      </p:sp>
      <p:pic>
        <p:nvPicPr>
          <p:cNvPr id="1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042" y="2858464"/>
            <a:ext cx="3296800" cy="203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2"/>
          <p:cNvSpPr>
            <a:spLocks noChangeArrowheads="1"/>
          </p:cNvSpPr>
          <p:nvPr/>
        </p:nvSpPr>
        <p:spPr bwMode="auto">
          <a:xfrm>
            <a:off x="808234" y="3003031"/>
            <a:ext cx="2498857" cy="1464231"/>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000" dirty="0" smtClean="0">
                <a:solidFill>
                  <a:srgbClr val="FF3300"/>
                </a:solidFill>
                <a:effectLst>
                  <a:outerShdw blurRad="38100" dist="38100" dir="2700000" algn="tl">
                    <a:srgbClr val="000000"/>
                  </a:outerShdw>
                </a:effectLst>
              </a:rPr>
              <a:t>La señal de salida del muestreador posee armónicos de alta frecuencia</a:t>
            </a:r>
            <a:endParaRPr lang="es-AR" sz="2000" dirty="0">
              <a:solidFill>
                <a:srgbClr val="FF3300"/>
              </a:solidFill>
              <a:effectLst>
                <a:outerShdw blurRad="38100" dist="38100" dir="2700000" algn="tl">
                  <a:srgbClr val="000000"/>
                </a:outerShdw>
              </a:effectLst>
            </a:endParaRPr>
          </a:p>
        </p:txBody>
      </p:sp>
      <p:sp>
        <p:nvSpPr>
          <p:cNvPr id="18" name="AutoShape 2"/>
          <p:cNvSpPr>
            <a:spLocks noChangeArrowheads="1"/>
          </p:cNvSpPr>
          <p:nvPr/>
        </p:nvSpPr>
        <p:spPr bwMode="auto">
          <a:xfrm>
            <a:off x="8685793" y="3003031"/>
            <a:ext cx="2498857" cy="1464231"/>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000" dirty="0" smtClean="0">
                <a:solidFill>
                  <a:srgbClr val="FF3300"/>
                </a:solidFill>
                <a:effectLst>
                  <a:outerShdw blurRad="38100" dist="38100" dir="2700000" algn="tl">
                    <a:srgbClr val="000000"/>
                  </a:outerShdw>
                </a:effectLst>
              </a:rPr>
              <a:t>Deben ser filtrados para ser aplicados a la planta</a:t>
            </a:r>
            <a:endParaRPr lang="es-AR" sz="2000" dirty="0">
              <a:solidFill>
                <a:srgbClr val="FF3300"/>
              </a:solidFill>
              <a:effectLst>
                <a:outerShdw blurRad="38100" dist="38100" dir="2700000" algn="tl">
                  <a:srgbClr val="000000"/>
                </a:outerShdw>
              </a:effectLst>
            </a:endParaRPr>
          </a:p>
        </p:txBody>
      </p:sp>
      <p:sp>
        <p:nvSpPr>
          <p:cNvPr id="2" name="Flecha derecha 1"/>
          <p:cNvSpPr/>
          <p:nvPr/>
        </p:nvSpPr>
        <p:spPr bwMode="auto">
          <a:xfrm>
            <a:off x="3611431" y="3462424"/>
            <a:ext cx="805758" cy="570368"/>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19" name="Flecha derecha 18"/>
          <p:cNvSpPr/>
          <p:nvPr/>
        </p:nvSpPr>
        <p:spPr bwMode="auto">
          <a:xfrm>
            <a:off x="7644842" y="3462424"/>
            <a:ext cx="805758" cy="570368"/>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20" name="AutoShape 2"/>
          <p:cNvSpPr>
            <a:spLocks noChangeArrowheads="1"/>
          </p:cNvSpPr>
          <p:nvPr/>
        </p:nvSpPr>
        <p:spPr bwMode="auto">
          <a:xfrm>
            <a:off x="808234" y="5426455"/>
            <a:ext cx="1417875" cy="1123712"/>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ctr">
              <a:defRPr/>
            </a:pPr>
            <a:r>
              <a:rPr lang="es-AR" sz="2000" dirty="0" smtClean="0">
                <a:solidFill>
                  <a:srgbClr val="FF3300"/>
                </a:solidFill>
                <a:effectLst>
                  <a:outerShdw blurRad="38100" dist="38100" dir="2700000" algn="tl">
                    <a:srgbClr val="000000"/>
                  </a:outerShdw>
                </a:effectLst>
              </a:rPr>
              <a:t>Filtro Pasa Bajos</a:t>
            </a:r>
            <a:endParaRPr lang="es-AR" sz="2000" dirty="0">
              <a:solidFill>
                <a:srgbClr val="FF3300"/>
              </a:solidFill>
              <a:effectLst>
                <a:outerShdw blurRad="38100" dist="38100" dir="2700000" algn="tl">
                  <a:srgbClr val="000000"/>
                </a:outerShdw>
              </a:effectLst>
            </a:endParaRPr>
          </a:p>
        </p:txBody>
      </p:sp>
      <p:sp>
        <p:nvSpPr>
          <p:cNvPr id="21" name="AutoShape 2"/>
          <p:cNvSpPr>
            <a:spLocks noChangeArrowheads="1"/>
          </p:cNvSpPr>
          <p:nvPr/>
        </p:nvSpPr>
        <p:spPr bwMode="auto">
          <a:xfrm>
            <a:off x="9540768" y="5596714"/>
            <a:ext cx="1929973" cy="783193"/>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ctr">
              <a:defRPr/>
            </a:pPr>
            <a:r>
              <a:rPr lang="es-AR" sz="2000" dirty="0" smtClean="0">
                <a:solidFill>
                  <a:srgbClr val="FF3300"/>
                </a:solidFill>
                <a:effectLst>
                  <a:outerShdw blurRad="38100" dist="38100" dir="2700000" algn="tl">
                    <a:srgbClr val="000000"/>
                  </a:outerShdw>
                </a:effectLst>
              </a:rPr>
              <a:t>Circuito de Retención</a:t>
            </a:r>
            <a:endParaRPr lang="es-AR" sz="2000" dirty="0">
              <a:solidFill>
                <a:srgbClr val="FF3300"/>
              </a:solidFill>
              <a:effectLst>
                <a:outerShdw blurRad="38100" dist="38100" dir="2700000" algn="tl">
                  <a:srgbClr val="000000"/>
                </a:outerShdw>
              </a:effectLst>
            </a:endParaRPr>
          </a:p>
        </p:txBody>
      </p:sp>
      <p:sp>
        <p:nvSpPr>
          <p:cNvPr id="22" name="Flecha derecha 21"/>
          <p:cNvSpPr/>
          <p:nvPr/>
        </p:nvSpPr>
        <p:spPr bwMode="auto">
          <a:xfrm>
            <a:off x="2379012" y="5778713"/>
            <a:ext cx="805758" cy="570368"/>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23" name="Flecha derecha 22"/>
          <p:cNvSpPr/>
          <p:nvPr/>
        </p:nvSpPr>
        <p:spPr bwMode="auto">
          <a:xfrm>
            <a:off x="8608262" y="5778713"/>
            <a:ext cx="805758" cy="570368"/>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15" name="AutoShape 2"/>
          <p:cNvSpPr>
            <a:spLocks noChangeArrowheads="1"/>
          </p:cNvSpPr>
          <p:nvPr/>
        </p:nvSpPr>
        <p:spPr bwMode="auto">
          <a:xfrm>
            <a:off x="3791744" y="240038"/>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Tree>
    <p:custDataLst>
      <p:tags r:id="rId1"/>
    </p:custDataLst>
    <p:extLst>
      <p:ext uri="{BB962C8B-B14F-4D97-AF65-F5344CB8AC3E}">
        <p14:creationId xmlns:p14="http://schemas.microsoft.com/office/powerpoint/2010/main" val="4241031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p14="http://schemas.microsoft.com/office/powerpoint/2010/main" val="1731658632"/>
              </p:ext>
            </p:extLst>
          </p:nvPr>
        </p:nvGraphicFramePr>
        <p:xfrm>
          <a:off x="283323" y="4653136"/>
          <a:ext cx="11792350" cy="1718805"/>
        </p:xfrm>
        <a:graphic>
          <a:graphicData uri="http://schemas.openxmlformats.org/presentationml/2006/ole">
            <mc:AlternateContent xmlns:mc="http://schemas.openxmlformats.org/markup-compatibility/2006">
              <mc:Choice xmlns:v="urn:schemas-microsoft-com:vml" Requires="v">
                <p:oleObj spid="_x0000_s316444" name="Equation" r:id="rId5" imgW="6108480" imgH="888840" progId="Equation.DSMT4">
                  <p:embed/>
                </p:oleObj>
              </mc:Choice>
              <mc:Fallback>
                <p:oleObj name="Equation" r:id="rId5" imgW="6108480" imgH="888840" progId="Equation.DSMT4">
                  <p:embed/>
                  <p:pic>
                    <p:nvPicPr>
                      <p:cNvPr id="4" name="3 Objeto"/>
                      <p:cNvPicPr>
                        <a:picLocks noChangeAspect="1" noChangeArrowheads="1"/>
                      </p:cNvPicPr>
                      <p:nvPr/>
                    </p:nvPicPr>
                    <p:blipFill>
                      <a:blip r:embed="rId6"/>
                      <a:srcRect/>
                      <a:stretch>
                        <a:fillRect/>
                      </a:stretch>
                    </p:blipFill>
                    <p:spPr bwMode="auto">
                      <a:xfrm>
                        <a:off x="283323" y="4653136"/>
                        <a:ext cx="11792350" cy="1718805"/>
                      </a:xfrm>
                      <a:prstGeom prst="rect">
                        <a:avLst/>
                      </a:prstGeom>
                      <a:noFill/>
                      <a:extLst/>
                    </p:spPr>
                  </p:pic>
                </p:oleObj>
              </mc:Fallback>
            </mc:AlternateContent>
          </a:graphicData>
        </a:graphic>
      </p:graphicFrame>
      <p:sp>
        <p:nvSpPr>
          <p:cNvPr id="7" name="Text Box 9"/>
          <p:cNvSpPr txBox="1">
            <a:spLocks noChangeArrowheads="1"/>
          </p:cNvSpPr>
          <p:nvPr/>
        </p:nvSpPr>
        <p:spPr bwMode="auto">
          <a:xfrm>
            <a:off x="192307" y="892867"/>
            <a:ext cx="11862635" cy="830997"/>
          </a:xfrm>
          <a:prstGeom prst="rect">
            <a:avLst/>
          </a:prstGeom>
          <a:solidFill>
            <a:schemeClr val="bg2"/>
          </a:solidFill>
          <a:ln>
            <a:noFill/>
          </a:ln>
          <a:effectLst/>
          <a:extLst/>
        </p:spPr>
        <p:txBody>
          <a:bodyPr wrap="square">
            <a:spAutoFit/>
          </a:bodyPr>
          <a:lstStyle/>
          <a:p>
            <a:pPr algn="just">
              <a:spcBef>
                <a:spcPct val="50000"/>
              </a:spcBef>
              <a:defRPr/>
            </a:pPr>
            <a:r>
              <a:rPr lang="es-AR" sz="2400" dirty="0" smtClean="0">
                <a:solidFill>
                  <a:srgbClr val="0070C0"/>
                </a:solidFill>
                <a:latin typeface="Times New Roman" panose="02020603050405020304" pitchFamily="18" charset="0"/>
                <a:cs typeface="Times New Roman" panose="02020603050405020304" pitchFamily="18" charset="0"/>
              </a:rPr>
              <a:t>Dado que es imposible recuperar una señal continua perfectamente una vez muestreada, lo que puede hacerse es aproximarla lo mejor posible.</a:t>
            </a:r>
            <a:endParaRPr lang="es-AR" sz="2400" dirty="0">
              <a:solidFill>
                <a:srgbClr val="0070C0"/>
              </a:solidFill>
              <a:latin typeface="Times New Roman" panose="02020603050405020304" pitchFamily="18" charset="0"/>
              <a:cs typeface="Times New Roman" panose="02020603050405020304" pitchFamily="18" charset="0"/>
            </a:endParaRPr>
          </a:p>
        </p:txBody>
      </p:sp>
      <p:sp>
        <p:nvSpPr>
          <p:cNvPr id="8" name="AutoShape 2"/>
          <p:cNvSpPr>
            <a:spLocks noChangeArrowheads="1"/>
          </p:cNvSpPr>
          <p:nvPr/>
        </p:nvSpPr>
        <p:spPr bwMode="auto">
          <a:xfrm>
            <a:off x="454420" y="1978660"/>
            <a:ext cx="11450156" cy="1269980"/>
          </a:xfrm>
          <a:prstGeom prst="roundRect">
            <a:avLst>
              <a:gd name="adj" fmla="val 10144"/>
            </a:avLst>
          </a:prstGeom>
          <a:solidFill>
            <a:srgbClr val="C0C0C0">
              <a:alpha val="50000"/>
            </a:srgbClr>
          </a:solidFill>
          <a:ln w="28575">
            <a:solidFill>
              <a:schemeClr val="tx1"/>
            </a:solidFill>
            <a:round/>
            <a:headEnd/>
            <a:tailEnd/>
          </a:ln>
          <a:effectLst/>
        </p:spPr>
        <p:txBody>
          <a:bodyPr wrap="square" anchor="ctr">
            <a:spAutoFit/>
          </a:bodyPr>
          <a:lstStyle/>
          <a:p>
            <a:pPr algn="just">
              <a:defRPr/>
            </a:pPr>
            <a:r>
              <a:rPr lang="es-AR" sz="2400" dirty="0" smtClean="0">
                <a:solidFill>
                  <a:srgbClr val="FF3300"/>
                </a:solidFill>
              </a:rPr>
              <a:t>Este proceso de Aproximación o Reconstrucción de los Datos Muestreados, puede ser considerado como un proceso de </a:t>
            </a:r>
            <a:r>
              <a:rPr lang="es-AR" sz="2400" b="1" u="sng" dirty="0" smtClean="0">
                <a:solidFill>
                  <a:srgbClr val="FF3300"/>
                </a:solidFill>
              </a:rPr>
              <a:t>extrapolación</a:t>
            </a:r>
            <a:r>
              <a:rPr lang="es-AR" sz="2400" dirty="0" smtClean="0">
                <a:solidFill>
                  <a:srgbClr val="FF3300"/>
                </a:solidFill>
              </a:rPr>
              <a:t>, </a:t>
            </a:r>
            <a:r>
              <a:rPr lang="es-AR" sz="2400" b="1" u="sng" dirty="0" smtClean="0">
                <a:solidFill>
                  <a:srgbClr val="FF3300"/>
                </a:solidFill>
              </a:rPr>
              <a:t>el cual utiliza la información disponible en los instantes de muestreo pasados</a:t>
            </a:r>
            <a:r>
              <a:rPr lang="es-AR" sz="2400" dirty="0" smtClean="0">
                <a:solidFill>
                  <a:srgbClr val="FF3300"/>
                </a:solidFill>
              </a:rPr>
              <a:t>.</a:t>
            </a:r>
            <a:endParaRPr lang="es-AR" sz="2400" dirty="0">
              <a:solidFill>
                <a:srgbClr val="FF3300"/>
              </a:solidFill>
            </a:endParaRPr>
          </a:p>
        </p:txBody>
      </p:sp>
      <p:sp>
        <p:nvSpPr>
          <p:cNvPr id="9" name="Rectángulo 8"/>
          <p:cNvSpPr/>
          <p:nvPr/>
        </p:nvSpPr>
        <p:spPr>
          <a:xfrm>
            <a:off x="219053" y="3573016"/>
            <a:ext cx="11835889" cy="830997"/>
          </a:xfrm>
          <a:prstGeom prst="rect">
            <a:avLst/>
          </a:prstGeom>
          <a:solidFill>
            <a:schemeClr val="bg2"/>
          </a:solidFill>
          <a:ln>
            <a:noFill/>
          </a:ln>
          <a:effectLst/>
        </p:spPr>
        <p:txBody>
          <a:bodyPr wrap="square">
            <a:spAutoFit/>
          </a:bodyPr>
          <a:lstStyle/>
          <a:p>
            <a:pPr algn="just">
              <a:spcBef>
                <a:spcPct val="50000"/>
              </a:spcBef>
            </a:pPr>
            <a:r>
              <a:rPr lang="es-AR" sz="2400" b="0" dirty="0">
                <a:solidFill>
                  <a:srgbClr val="0070C0"/>
                </a:solidFill>
                <a:latin typeface="Times New Roman" panose="02020603050405020304" pitchFamily="18" charset="0"/>
                <a:cs typeface="Times New Roman" panose="02020603050405020304" pitchFamily="18" charset="0"/>
              </a:rPr>
              <a:t>La aproximación de la señal </a:t>
            </a:r>
            <a:r>
              <a:rPr lang="es-AR" sz="2400" b="0" i="1" dirty="0">
                <a:solidFill>
                  <a:srgbClr val="0070C0"/>
                </a:solidFill>
                <a:latin typeface="Times New Roman" panose="02020603050405020304" pitchFamily="18" charset="0"/>
                <a:cs typeface="Times New Roman" panose="02020603050405020304" pitchFamily="18" charset="0"/>
              </a:rPr>
              <a:t>f</a:t>
            </a:r>
            <a:r>
              <a:rPr lang="es-AR" sz="2400" b="0" dirty="0">
                <a:solidFill>
                  <a:srgbClr val="0070C0"/>
                </a:solidFill>
                <a:latin typeface="Times New Roman" panose="02020603050405020304" pitchFamily="18" charset="0"/>
                <a:cs typeface="Times New Roman" panose="02020603050405020304" pitchFamily="18" charset="0"/>
              </a:rPr>
              <a:t>(</a:t>
            </a:r>
            <a:r>
              <a:rPr lang="es-AR" sz="2400" b="0" i="1" dirty="0">
                <a:solidFill>
                  <a:srgbClr val="0070C0"/>
                </a:solidFill>
                <a:latin typeface="Times New Roman" panose="02020603050405020304" pitchFamily="18" charset="0"/>
                <a:cs typeface="Times New Roman" panose="02020603050405020304" pitchFamily="18" charset="0"/>
              </a:rPr>
              <a:t>t</a:t>
            </a:r>
            <a:r>
              <a:rPr lang="es-AR" sz="2400" b="0" dirty="0">
                <a:solidFill>
                  <a:srgbClr val="0070C0"/>
                </a:solidFill>
                <a:latin typeface="Times New Roman" panose="02020603050405020304" pitchFamily="18" charset="0"/>
                <a:cs typeface="Times New Roman" panose="02020603050405020304" pitchFamily="18" charset="0"/>
              </a:rPr>
              <a:t>) alrededor de la muestra </a:t>
            </a:r>
            <a:r>
              <a:rPr lang="es-AR" sz="2400" b="0" i="1" dirty="0">
                <a:solidFill>
                  <a:srgbClr val="0070C0"/>
                </a:solidFill>
                <a:latin typeface="Times New Roman" panose="02020603050405020304" pitchFamily="18" charset="0"/>
                <a:cs typeface="Times New Roman" panose="02020603050405020304" pitchFamily="18" charset="0"/>
              </a:rPr>
              <a:t>f</a:t>
            </a:r>
            <a:r>
              <a:rPr lang="es-AR" sz="2400" b="0" dirty="0">
                <a:solidFill>
                  <a:srgbClr val="0070C0"/>
                </a:solidFill>
                <a:latin typeface="Times New Roman" panose="02020603050405020304" pitchFamily="18" charset="0"/>
                <a:cs typeface="Times New Roman" panose="02020603050405020304" pitchFamily="18" charset="0"/>
              </a:rPr>
              <a:t>(</a:t>
            </a:r>
            <a:r>
              <a:rPr lang="es-AR" sz="2400" b="0" i="1" dirty="0" err="1">
                <a:solidFill>
                  <a:srgbClr val="0070C0"/>
                </a:solidFill>
                <a:latin typeface="Times New Roman" panose="02020603050405020304" pitchFamily="18" charset="0"/>
                <a:cs typeface="Times New Roman" panose="02020603050405020304" pitchFamily="18" charset="0"/>
              </a:rPr>
              <a:t>kT</a:t>
            </a:r>
            <a:r>
              <a:rPr lang="es-AR" sz="2400" b="0" dirty="0" smtClean="0">
                <a:solidFill>
                  <a:srgbClr val="0070C0"/>
                </a:solidFill>
                <a:latin typeface="Times New Roman" panose="02020603050405020304" pitchFamily="18" charset="0"/>
                <a:cs typeface="Times New Roman" panose="02020603050405020304" pitchFamily="18" charset="0"/>
              </a:rPr>
              <a:t>), entre dos instantes de muestreo </a:t>
            </a:r>
            <a:r>
              <a:rPr lang="es-AR" sz="2400" b="0" i="1" dirty="0" err="1" smtClean="0">
                <a:solidFill>
                  <a:srgbClr val="0070C0"/>
                </a:solidFill>
                <a:latin typeface="Times New Roman" panose="02020603050405020304" pitchFamily="18" charset="0"/>
                <a:cs typeface="Times New Roman" panose="02020603050405020304" pitchFamily="18" charset="0"/>
              </a:rPr>
              <a:t>kT</a:t>
            </a:r>
            <a:r>
              <a:rPr lang="es-AR" sz="2400" b="0" dirty="0" smtClean="0">
                <a:solidFill>
                  <a:srgbClr val="0070C0"/>
                </a:solidFill>
                <a:latin typeface="Times New Roman" panose="02020603050405020304" pitchFamily="18" charset="0"/>
                <a:cs typeface="Times New Roman" panose="02020603050405020304" pitchFamily="18" charset="0"/>
              </a:rPr>
              <a:t> y (</a:t>
            </a:r>
            <a:r>
              <a:rPr lang="es-AR" sz="2400" b="0" i="1" dirty="0" smtClean="0">
                <a:solidFill>
                  <a:srgbClr val="0070C0"/>
                </a:solidFill>
                <a:latin typeface="Times New Roman" panose="02020603050405020304" pitchFamily="18" charset="0"/>
                <a:cs typeface="Times New Roman" panose="02020603050405020304" pitchFamily="18" charset="0"/>
              </a:rPr>
              <a:t>k</a:t>
            </a:r>
            <a:r>
              <a:rPr lang="es-AR" sz="2400" b="0" dirty="0" smtClean="0">
                <a:solidFill>
                  <a:srgbClr val="0070C0"/>
                </a:solidFill>
                <a:latin typeface="Times New Roman" panose="02020603050405020304" pitchFamily="18" charset="0"/>
                <a:cs typeface="Times New Roman" panose="02020603050405020304" pitchFamily="18" charset="0"/>
              </a:rPr>
              <a:t>+1)</a:t>
            </a:r>
            <a:r>
              <a:rPr lang="es-AR" sz="2400" b="0" i="1" dirty="0" smtClean="0">
                <a:solidFill>
                  <a:srgbClr val="0070C0"/>
                </a:solidFill>
                <a:latin typeface="Times New Roman" panose="02020603050405020304" pitchFamily="18" charset="0"/>
                <a:cs typeface="Times New Roman" panose="02020603050405020304" pitchFamily="18" charset="0"/>
              </a:rPr>
              <a:t>T</a:t>
            </a:r>
            <a:r>
              <a:rPr lang="es-AR" sz="2400" b="0" dirty="0" smtClean="0">
                <a:solidFill>
                  <a:srgbClr val="0070C0"/>
                </a:solidFill>
                <a:latin typeface="Times New Roman" panose="02020603050405020304" pitchFamily="18" charset="0"/>
                <a:cs typeface="Times New Roman" panose="02020603050405020304" pitchFamily="18" charset="0"/>
              </a:rPr>
              <a:t> </a:t>
            </a:r>
            <a:r>
              <a:rPr lang="es-AR" sz="2400" b="0" dirty="0">
                <a:solidFill>
                  <a:srgbClr val="0070C0"/>
                </a:solidFill>
                <a:latin typeface="Times New Roman" panose="02020603050405020304" pitchFamily="18" charset="0"/>
                <a:cs typeface="Times New Roman" panose="02020603050405020304" pitchFamily="18" charset="0"/>
              </a:rPr>
              <a:t>puede efectuarse mediante </a:t>
            </a:r>
            <a:r>
              <a:rPr lang="es-AR" sz="2400" b="0" dirty="0" smtClean="0">
                <a:solidFill>
                  <a:srgbClr val="0070C0"/>
                </a:solidFill>
                <a:latin typeface="Times New Roman" panose="02020603050405020304" pitchFamily="18" charset="0"/>
                <a:cs typeface="Times New Roman" panose="02020603050405020304" pitchFamily="18" charset="0"/>
              </a:rPr>
              <a:t>la expansión en serie de potencia de </a:t>
            </a:r>
            <a:r>
              <a:rPr lang="es-AR" sz="2400" b="0" i="1" dirty="0">
                <a:solidFill>
                  <a:srgbClr val="0070C0"/>
                </a:solidFill>
                <a:latin typeface="Times New Roman" panose="02020603050405020304" pitchFamily="18" charset="0"/>
                <a:cs typeface="Times New Roman" panose="02020603050405020304" pitchFamily="18" charset="0"/>
              </a:rPr>
              <a:t>f</a:t>
            </a:r>
            <a:r>
              <a:rPr lang="es-AR" sz="2400" b="0" dirty="0">
                <a:solidFill>
                  <a:srgbClr val="0070C0"/>
                </a:solidFill>
                <a:latin typeface="Times New Roman" panose="02020603050405020304" pitchFamily="18" charset="0"/>
                <a:cs typeface="Times New Roman" panose="02020603050405020304" pitchFamily="18" charset="0"/>
              </a:rPr>
              <a:t>(</a:t>
            </a:r>
            <a:r>
              <a:rPr lang="es-AR" sz="2400" b="0" i="1" dirty="0">
                <a:solidFill>
                  <a:srgbClr val="0070C0"/>
                </a:solidFill>
                <a:latin typeface="Times New Roman" panose="02020603050405020304" pitchFamily="18" charset="0"/>
                <a:cs typeface="Times New Roman" panose="02020603050405020304" pitchFamily="18" charset="0"/>
              </a:rPr>
              <a:t>t</a:t>
            </a:r>
            <a:r>
              <a:rPr lang="es-AR" sz="2400" b="0" dirty="0" smtClean="0">
                <a:solidFill>
                  <a:srgbClr val="0070C0"/>
                </a:solidFill>
                <a:latin typeface="Times New Roman" panose="02020603050405020304" pitchFamily="18" charset="0"/>
                <a:cs typeface="Times New Roman" panose="02020603050405020304" pitchFamily="18" charset="0"/>
              </a:rPr>
              <a:t>):</a:t>
            </a:r>
            <a:endParaRPr lang="es-AR" sz="2400" b="0" dirty="0">
              <a:solidFill>
                <a:srgbClr val="0070C0"/>
              </a:solidFill>
              <a:latin typeface="Times New Roman" panose="02020603050405020304" pitchFamily="18" charset="0"/>
              <a:cs typeface="Times New Roman" panose="02020603050405020304" pitchFamily="18" charset="0"/>
            </a:endParaRPr>
          </a:p>
        </p:txBody>
      </p:sp>
      <p:sp>
        <p:nvSpPr>
          <p:cNvPr id="10" name="AutoShape 2"/>
          <p:cNvSpPr>
            <a:spLocks noChangeArrowheads="1"/>
          </p:cNvSpPr>
          <p:nvPr/>
        </p:nvSpPr>
        <p:spPr bwMode="auto">
          <a:xfrm>
            <a:off x="3791744" y="240038"/>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Tree>
    <p:custDataLst>
      <p:tags r:id="rId2"/>
    </p:custDataLst>
    <p:extLst>
      <p:ext uri="{BB962C8B-B14F-4D97-AF65-F5344CB8AC3E}">
        <p14:creationId xmlns:p14="http://schemas.microsoft.com/office/powerpoint/2010/main" val="268288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395015" y="3964750"/>
            <a:ext cx="115555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400" dirty="0">
                <a:solidFill>
                  <a:srgbClr val="009900"/>
                </a:solidFill>
                <a:latin typeface="Book Antiqua" pitchFamily="18" charset="0"/>
                <a:cs typeface="Times New Roman" pitchFamily="18" charset="0"/>
              </a:rPr>
              <a:t> </a:t>
            </a:r>
            <a:r>
              <a:rPr lang="es-AR" sz="2400" dirty="0" smtClean="0">
                <a:solidFill>
                  <a:srgbClr val="009900"/>
                </a:solidFill>
                <a:latin typeface="Book Antiqua" pitchFamily="18" charset="0"/>
                <a:cs typeface="Times New Roman" pitchFamily="18" charset="0"/>
              </a:rPr>
              <a:t>Se observa que a mayor orden de la derivada de </a:t>
            </a:r>
            <a:r>
              <a:rPr lang="es-AR" sz="2400" i="1" dirty="0" smtClean="0">
                <a:solidFill>
                  <a:srgbClr val="009900"/>
                </a:solidFill>
                <a:latin typeface="Times New Roman" panose="02020603050405020304" pitchFamily="18" charset="0"/>
                <a:cs typeface="Times New Roman" panose="02020603050405020304" pitchFamily="18" charset="0"/>
              </a:rPr>
              <a:t>f</a:t>
            </a:r>
            <a:r>
              <a:rPr lang="es-AR" sz="2400" dirty="0" smtClean="0">
                <a:solidFill>
                  <a:srgbClr val="009900"/>
                </a:solidFill>
                <a:latin typeface="Times New Roman" panose="02020603050405020304" pitchFamily="18" charset="0"/>
                <a:cs typeface="Times New Roman" panose="02020603050405020304" pitchFamily="18" charset="0"/>
              </a:rPr>
              <a:t>(</a:t>
            </a:r>
            <a:r>
              <a:rPr lang="es-AR" sz="2400" i="1" dirty="0" smtClean="0">
                <a:solidFill>
                  <a:srgbClr val="009900"/>
                </a:solidFill>
                <a:latin typeface="Times New Roman" panose="02020603050405020304" pitchFamily="18" charset="0"/>
                <a:cs typeface="Times New Roman" panose="02020603050405020304" pitchFamily="18" charset="0"/>
              </a:rPr>
              <a:t>t</a:t>
            </a:r>
            <a:r>
              <a:rPr lang="es-AR" sz="2400" dirty="0" smtClean="0">
                <a:solidFill>
                  <a:srgbClr val="009900"/>
                </a:solidFill>
                <a:latin typeface="Times New Roman" panose="02020603050405020304" pitchFamily="18" charset="0"/>
                <a:cs typeface="Times New Roman" panose="02020603050405020304" pitchFamily="18" charset="0"/>
              </a:rPr>
              <a:t>)</a:t>
            </a:r>
            <a:r>
              <a:rPr lang="es-AR" sz="2400" dirty="0" smtClean="0">
                <a:solidFill>
                  <a:srgbClr val="009900"/>
                </a:solidFill>
                <a:latin typeface="Book Antiqua" pitchFamily="18" charset="0"/>
                <a:cs typeface="Times New Roman" pitchFamily="18" charset="0"/>
              </a:rPr>
              <a:t>, mayor es el número de pulsos </a:t>
            </a:r>
            <a:r>
              <a:rPr lang="es-AR" sz="2400" dirty="0" smtClean="0">
                <a:solidFill>
                  <a:srgbClr val="009900"/>
                </a:solidFill>
                <a:latin typeface="Book Antiqua" pitchFamily="18" charset="0"/>
                <a:cs typeface="Times New Roman" pitchFamily="18" charset="0"/>
              </a:rPr>
              <a:t>de atrasados </a:t>
            </a:r>
            <a:r>
              <a:rPr lang="es-AR" sz="2400" dirty="0" smtClean="0">
                <a:solidFill>
                  <a:srgbClr val="009900"/>
                </a:solidFill>
                <a:latin typeface="Book Antiqua" pitchFamily="18" charset="0"/>
                <a:cs typeface="Times New Roman" pitchFamily="18" charset="0"/>
              </a:rPr>
              <a:t>requeridos. O sea, en general, para un orden “</a:t>
            </a:r>
            <a:r>
              <a:rPr lang="es-AR" sz="2400" i="1" dirty="0" smtClean="0">
                <a:solidFill>
                  <a:srgbClr val="009900"/>
                </a:solidFill>
                <a:latin typeface="Book Antiqua" pitchFamily="18" charset="0"/>
                <a:cs typeface="Times New Roman" pitchFamily="18" charset="0"/>
              </a:rPr>
              <a:t>n”</a:t>
            </a:r>
            <a:r>
              <a:rPr lang="es-AR" sz="2400" dirty="0" smtClean="0">
                <a:solidFill>
                  <a:srgbClr val="009900"/>
                </a:solidFill>
                <a:latin typeface="Book Antiqua" pitchFamily="18" charset="0"/>
                <a:cs typeface="Times New Roman" pitchFamily="18" charset="0"/>
              </a:rPr>
              <a:t> de derivada</a:t>
            </a:r>
            <a:endParaRPr lang="es-AR" sz="2400" dirty="0">
              <a:solidFill>
                <a:srgbClr val="009900"/>
              </a:solidFill>
              <a:latin typeface="Book Antiqua" pitchFamily="18" charset="0"/>
              <a:cs typeface="Times New Roman" pitchFamily="18" charset="0"/>
            </a:endParaRPr>
          </a:p>
        </p:txBody>
      </p:sp>
      <p:graphicFrame>
        <p:nvGraphicFramePr>
          <p:cNvPr id="8" name="4 Objeto"/>
          <p:cNvGraphicFramePr>
            <a:graphicFrameLocks noChangeAspect="1"/>
          </p:cNvGraphicFramePr>
          <p:nvPr>
            <p:extLst>
              <p:ext uri="{D42A27DB-BD31-4B8C-83A1-F6EECF244321}">
                <p14:modId xmlns:p14="http://schemas.microsoft.com/office/powerpoint/2010/main" val="380562028"/>
              </p:ext>
            </p:extLst>
          </p:nvPr>
        </p:nvGraphicFramePr>
        <p:xfrm>
          <a:off x="5231904" y="2120989"/>
          <a:ext cx="6838950" cy="1528762"/>
        </p:xfrm>
        <a:graphic>
          <a:graphicData uri="http://schemas.openxmlformats.org/presentationml/2006/ole">
            <mc:AlternateContent xmlns:mc="http://schemas.openxmlformats.org/markup-compatibility/2006">
              <mc:Choice xmlns:v="urn:schemas-microsoft-com:vml" Requires="v">
                <p:oleObj spid="_x0000_s317494" name="Equation" r:id="rId5" imgW="3759120" imgH="838080" progId="Equation.DSMT4">
                  <p:embed/>
                </p:oleObj>
              </mc:Choice>
              <mc:Fallback>
                <p:oleObj name="Equation" r:id="rId5" imgW="3759120" imgH="838080" progId="Equation.DSMT4">
                  <p:embed/>
                  <p:pic>
                    <p:nvPicPr>
                      <p:cNvPr id="8" name="4 Objeto"/>
                      <p:cNvPicPr>
                        <a:picLocks noChangeAspect="1" noChangeArrowheads="1"/>
                      </p:cNvPicPr>
                      <p:nvPr/>
                    </p:nvPicPr>
                    <p:blipFill>
                      <a:blip r:embed="rId6"/>
                      <a:srcRect/>
                      <a:stretch>
                        <a:fillRect/>
                      </a:stretch>
                    </p:blipFill>
                    <p:spPr bwMode="auto">
                      <a:xfrm>
                        <a:off x="5231904" y="2120989"/>
                        <a:ext cx="6838950" cy="1528762"/>
                      </a:xfrm>
                      <a:prstGeom prst="rect">
                        <a:avLst/>
                      </a:prstGeom>
                      <a:solidFill>
                        <a:srgbClr val="92D050"/>
                      </a:solidFill>
                      <a:extLst/>
                    </p:spPr>
                  </p:pic>
                </p:oleObj>
              </mc:Fallback>
            </mc:AlternateContent>
          </a:graphicData>
        </a:graphic>
      </p:graphicFrame>
      <p:graphicFrame>
        <p:nvGraphicFramePr>
          <p:cNvPr id="9" name="4 Objeto"/>
          <p:cNvGraphicFramePr>
            <a:graphicFrameLocks noChangeAspect="1"/>
          </p:cNvGraphicFramePr>
          <p:nvPr>
            <p:extLst>
              <p:ext uri="{D42A27DB-BD31-4B8C-83A1-F6EECF244321}">
                <p14:modId xmlns:p14="http://schemas.microsoft.com/office/powerpoint/2010/main" val="3052183390"/>
              </p:ext>
            </p:extLst>
          </p:nvPr>
        </p:nvGraphicFramePr>
        <p:xfrm>
          <a:off x="180829" y="1997290"/>
          <a:ext cx="4853631" cy="1776160"/>
        </p:xfrm>
        <a:graphic>
          <a:graphicData uri="http://schemas.openxmlformats.org/presentationml/2006/ole">
            <mc:AlternateContent xmlns:mc="http://schemas.openxmlformats.org/markup-compatibility/2006">
              <mc:Choice xmlns:v="urn:schemas-microsoft-com:vml" Requires="v">
                <p:oleObj spid="_x0000_s317495" name="Equation" r:id="rId7" imgW="2577960" imgH="939600" progId="Equation.DSMT4">
                  <p:embed/>
                </p:oleObj>
              </mc:Choice>
              <mc:Fallback>
                <p:oleObj name="Equation" r:id="rId7" imgW="2577960" imgH="939600" progId="Equation.DSMT4">
                  <p:embed/>
                  <p:pic>
                    <p:nvPicPr>
                      <p:cNvPr id="9" name="4 Objeto"/>
                      <p:cNvPicPr>
                        <a:picLocks noChangeAspect="1" noChangeArrowheads="1"/>
                      </p:cNvPicPr>
                      <p:nvPr/>
                    </p:nvPicPr>
                    <p:blipFill>
                      <a:blip r:embed="rId8"/>
                      <a:srcRect/>
                      <a:stretch>
                        <a:fillRect/>
                      </a:stretch>
                    </p:blipFill>
                    <p:spPr bwMode="auto">
                      <a:xfrm>
                        <a:off x="180829" y="1997290"/>
                        <a:ext cx="4853631" cy="1776160"/>
                      </a:xfrm>
                      <a:prstGeom prst="rect">
                        <a:avLst/>
                      </a:prstGeom>
                      <a:solidFill>
                        <a:srgbClr val="FFC000"/>
                      </a:solidFill>
                      <a:extLst/>
                    </p:spPr>
                  </p:pic>
                </p:oleObj>
              </mc:Fallback>
            </mc:AlternateContent>
          </a:graphicData>
        </a:graphic>
      </p:graphicFrame>
      <p:sp>
        <p:nvSpPr>
          <p:cNvPr id="10" name="AutoShape 2"/>
          <p:cNvSpPr>
            <a:spLocks noChangeArrowheads="1"/>
          </p:cNvSpPr>
          <p:nvPr/>
        </p:nvSpPr>
        <p:spPr bwMode="auto">
          <a:xfrm>
            <a:off x="234264" y="925423"/>
            <a:ext cx="11720606" cy="919401"/>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just">
              <a:defRPr/>
            </a:pPr>
            <a:r>
              <a:rPr lang="es-AR" sz="2400" b="1" dirty="0" smtClean="0">
                <a:solidFill>
                  <a:srgbClr val="FF3300"/>
                </a:solidFill>
                <a:latin typeface="Book Antiqua" panose="02040602050305030304" pitchFamily="18" charset="0"/>
                <a:cs typeface="Times New Roman" panose="02020603050405020304" pitchFamily="18" charset="0"/>
              </a:rPr>
              <a:t>Una estimativa de la derivada primera y de la derivada segunda en </a:t>
            </a:r>
            <a:r>
              <a:rPr lang="es-AR" sz="2400" b="1" i="1" dirty="0" smtClean="0">
                <a:solidFill>
                  <a:srgbClr val="FF3300"/>
                </a:solidFill>
                <a:latin typeface="Book Antiqua" panose="02040602050305030304" pitchFamily="18" charset="0"/>
                <a:cs typeface="Times New Roman" panose="02020603050405020304" pitchFamily="18" charset="0"/>
              </a:rPr>
              <a:t>t </a:t>
            </a:r>
            <a:r>
              <a:rPr lang="es-AR" sz="2400" b="1" dirty="0" smtClean="0">
                <a:solidFill>
                  <a:srgbClr val="FF3300"/>
                </a:solidFill>
                <a:latin typeface="Book Antiqua" panose="02040602050305030304" pitchFamily="18" charset="0"/>
                <a:cs typeface="Times New Roman" panose="02020603050405020304" pitchFamily="18" charset="0"/>
              </a:rPr>
              <a:t>=</a:t>
            </a:r>
            <a:r>
              <a:rPr lang="es-AR" sz="2400" b="1" i="1" dirty="0" smtClean="0">
                <a:solidFill>
                  <a:srgbClr val="FF3300"/>
                </a:solidFill>
                <a:latin typeface="Book Antiqua" panose="02040602050305030304" pitchFamily="18" charset="0"/>
                <a:cs typeface="Times New Roman" panose="02020603050405020304" pitchFamily="18" charset="0"/>
              </a:rPr>
              <a:t> </a:t>
            </a:r>
            <a:r>
              <a:rPr lang="es-AR" sz="2400" b="1" i="1" dirty="0" err="1" smtClean="0">
                <a:solidFill>
                  <a:srgbClr val="FF3300"/>
                </a:solidFill>
                <a:latin typeface="Book Antiqua" panose="02040602050305030304" pitchFamily="18" charset="0"/>
                <a:cs typeface="Times New Roman" panose="02020603050405020304" pitchFamily="18" charset="0"/>
              </a:rPr>
              <a:t>kT</a:t>
            </a:r>
            <a:r>
              <a:rPr lang="es-AR" sz="2400" b="1" dirty="0" smtClean="0">
                <a:solidFill>
                  <a:srgbClr val="FF3300"/>
                </a:solidFill>
                <a:latin typeface="Book Antiqua" panose="02040602050305030304" pitchFamily="18" charset="0"/>
                <a:cs typeface="Times New Roman" panose="02020603050405020304" pitchFamily="18" charset="0"/>
              </a:rPr>
              <a:t> se puede obtener mediante las aproximaciones de Euler</a:t>
            </a:r>
            <a:endParaRPr lang="es-AR" sz="2400" b="1" dirty="0">
              <a:solidFill>
                <a:srgbClr val="FF3300"/>
              </a:solidFill>
              <a:latin typeface="Book Antiqua" panose="02040602050305030304" pitchFamily="18" charset="0"/>
              <a:cs typeface="Times New Roman" panose="02020603050405020304" pitchFamily="18" charset="0"/>
            </a:endParaRPr>
          </a:p>
        </p:txBody>
      </p:sp>
      <p:pic>
        <p:nvPicPr>
          <p:cNvPr id="3" name="Imagen 2"/>
          <p:cNvPicPr>
            <a:picLocks noChangeAspect="1"/>
          </p:cNvPicPr>
          <p:nvPr/>
        </p:nvPicPr>
        <p:blipFill>
          <a:blip r:embed="rId9"/>
          <a:stretch>
            <a:fillRect/>
          </a:stretch>
        </p:blipFill>
        <p:spPr>
          <a:xfrm>
            <a:off x="2563830" y="4975722"/>
            <a:ext cx="7217929" cy="546967"/>
          </a:xfrm>
          <a:prstGeom prst="rect">
            <a:avLst/>
          </a:prstGeom>
          <a:solidFill>
            <a:srgbClr val="FFC000"/>
          </a:solidFill>
        </p:spPr>
      </p:pic>
      <p:sp>
        <p:nvSpPr>
          <p:cNvPr id="12" name="Text Box 9"/>
          <p:cNvSpPr txBox="1">
            <a:spLocks noChangeArrowheads="1"/>
          </p:cNvSpPr>
          <p:nvPr/>
        </p:nvSpPr>
        <p:spPr bwMode="auto">
          <a:xfrm>
            <a:off x="316788" y="5694347"/>
            <a:ext cx="115555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400" dirty="0">
                <a:solidFill>
                  <a:srgbClr val="009900"/>
                </a:solidFill>
                <a:latin typeface="Book Antiqua" pitchFamily="18" charset="0"/>
                <a:cs typeface="Times New Roman" pitchFamily="18" charset="0"/>
              </a:rPr>
              <a:t> </a:t>
            </a:r>
            <a:r>
              <a:rPr lang="es-AR" sz="2400" dirty="0" smtClean="0">
                <a:solidFill>
                  <a:srgbClr val="009900"/>
                </a:solidFill>
                <a:latin typeface="Book Antiqua" pitchFamily="18" charset="0"/>
                <a:cs typeface="Times New Roman" pitchFamily="18" charset="0"/>
              </a:rPr>
              <a:t>A mayor aproximación requerida, mayor es el atraso de tiempo involucrado para reconstruir la señal: </a:t>
            </a:r>
            <a:r>
              <a:rPr lang="es-AR" sz="2400" b="1" dirty="0" smtClean="0">
                <a:solidFill>
                  <a:srgbClr val="009900"/>
                </a:solidFill>
                <a:latin typeface="Book Antiqua" pitchFamily="18" charset="0"/>
                <a:cs typeface="Times New Roman" pitchFamily="18" charset="0"/>
              </a:rPr>
              <a:t>Esto incrementa los tiempos de implementación</a:t>
            </a:r>
            <a:endParaRPr lang="es-AR" sz="2400" b="1" dirty="0">
              <a:solidFill>
                <a:srgbClr val="009900"/>
              </a:solidFill>
              <a:latin typeface="Book Antiqua" pitchFamily="18" charset="0"/>
              <a:cs typeface="Times New Roman" pitchFamily="18" charset="0"/>
            </a:endParaRPr>
          </a:p>
        </p:txBody>
      </p:sp>
      <p:sp>
        <p:nvSpPr>
          <p:cNvPr id="11" name="AutoShape 2"/>
          <p:cNvSpPr>
            <a:spLocks noChangeArrowheads="1"/>
          </p:cNvSpPr>
          <p:nvPr/>
        </p:nvSpPr>
        <p:spPr bwMode="auto">
          <a:xfrm>
            <a:off x="3791744" y="240038"/>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Tree>
    <p:custDataLst>
      <p:tags r:id="rId2"/>
    </p:custDataLst>
    <p:extLst>
      <p:ext uri="{BB962C8B-B14F-4D97-AF65-F5344CB8AC3E}">
        <p14:creationId xmlns:p14="http://schemas.microsoft.com/office/powerpoint/2010/main" val="34666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3322" y="2132856"/>
            <a:ext cx="8462277" cy="227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Objeto"/>
          <p:cNvGraphicFramePr>
            <a:graphicFrameLocks noChangeAspect="1"/>
          </p:cNvGraphicFramePr>
          <p:nvPr>
            <p:extLst/>
          </p:nvPr>
        </p:nvGraphicFramePr>
        <p:xfrm>
          <a:off x="8769961" y="940305"/>
          <a:ext cx="3170028" cy="572300"/>
        </p:xfrm>
        <a:graphic>
          <a:graphicData uri="http://schemas.openxmlformats.org/presentationml/2006/ole">
            <mc:AlternateContent xmlns:mc="http://schemas.openxmlformats.org/markup-compatibility/2006">
              <mc:Choice xmlns:v="urn:schemas-microsoft-com:vml" Requires="v">
                <p:oleObj spid="_x0000_s318520" name="Equation" r:id="rId6" imgW="1269720" imgH="228600" progId="">
                  <p:embed/>
                </p:oleObj>
              </mc:Choice>
              <mc:Fallback>
                <p:oleObj name="Equation" r:id="rId6" imgW="1269720" imgH="228600" progId="">
                  <p:embed/>
                  <p:pic>
                    <p:nvPicPr>
                      <p:cNvPr id="2" name="1 Obje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9961" y="940305"/>
                        <a:ext cx="3170028" cy="572300"/>
                      </a:xfrm>
                      <a:prstGeom prst="rect">
                        <a:avLst/>
                      </a:prstGeom>
                      <a:noFill/>
                      <a:ln w="22225" cmpd="thickThin">
                        <a:solidFill>
                          <a:srgbClr val="FF0000"/>
                        </a:solidFill>
                        <a:miter lim="800000"/>
                        <a:headEnd/>
                        <a:tailEnd/>
                      </a:ln>
                      <a:extLst/>
                    </p:spPr>
                  </p:pic>
                </p:oleObj>
              </mc:Fallback>
            </mc:AlternateContent>
          </a:graphicData>
        </a:graphic>
      </p:graphicFrame>
      <p:sp>
        <p:nvSpPr>
          <p:cNvPr id="3" name="2 Flecha derecha"/>
          <p:cNvSpPr/>
          <p:nvPr/>
        </p:nvSpPr>
        <p:spPr bwMode="auto">
          <a:xfrm>
            <a:off x="7625365" y="998585"/>
            <a:ext cx="785303"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10" name="Text Box 9"/>
          <p:cNvSpPr txBox="1">
            <a:spLocks noChangeArrowheads="1"/>
          </p:cNvSpPr>
          <p:nvPr/>
        </p:nvSpPr>
        <p:spPr bwMode="auto">
          <a:xfrm>
            <a:off x="229967" y="1695604"/>
            <a:ext cx="113132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400" dirty="0" smtClean="0">
                <a:solidFill>
                  <a:srgbClr val="009900"/>
                </a:solidFill>
                <a:effectLst>
                  <a:outerShdw blurRad="38100" dist="38100" dir="2700000" algn="tl">
                    <a:srgbClr val="C0C0C0"/>
                  </a:outerShdw>
                </a:effectLst>
                <a:latin typeface="Book Antiqua" pitchFamily="18" charset="0"/>
                <a:cs typeface="Times New Roman" pitchFamily="18" charset="0"/>
              </a:rPr>
              <a:t>El circuito retiene la amplitud de la muestra durante un periodo de muestreo</a:t>
            </a:r>
            <a:endParaRPr lang="es-AR" sz="2400" dirty="0">
              <a:solidFill>
                <a:srgbClr val="009900"/>
              </a:solidFill>
              <a:effectLst>
                <a:outerShdw blurRad="38100" dist="38100" dir="2700000" algn="tl">
                  <a:srgbClr val="C0C0C0"/>
                </a:outerShdw>
              </a:effectLst>
              <a:latin typeface="Book Antiqua" pitchFamily="18" charset="0"/>
              <a:cs typeface="Times New Roman" pitchFamily="18" charset="0"/>
            </a:endParaRPr>
          </a:p>
        </p:txBody>
      </p:sp>
      <p:sp>
        <p:nvSpPr>
          <p:cNvPr id="15" name="AutoShape 2"/>
          <p:cNvSpPr>
            <a:spLocks noChangeArrowheads="1"/>
          </p:cNvSpPr>
          <p:nvPr/>
        </p:nvSpPr>
        <p:spPr bwMode="auto">
          <a:xfrm>
            <a:off x="229967" y="925124"/>
            <a:ext cx="7012805" cy="510778"/>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En la práctica usual se utiliza la primera aproximación</a:t>
            </a:r>
            <a:endParaRPr lang="es-AR" sz="2400" b="0" dirty="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6" name="Text Box 9"/>
          <p:cNvSpPr txBox="1">
            <a:spLocks noChangeArrowheads="1"/>
          </p:cNvSpPr>
          <p:nvPr/>
        </p:nvSpPr>
        <p:spPr bwMode="auto">
          <a:xfrm>
            <a:off x="229967" y="4421567"/>
            <a:ext cx="1171002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b="1" dirty="0" smtClean="0">
                <a:solidFill>
                  <a:srgbClr val="009900"/>
                </a:solidFill>
                <a:latin typeface="Book Antiqua" pitchFamily="18" charset="0"/>
                <a:cs typeface="Times New Roman" pitchFamily="18" charset="0"/>
              </a:rPr>
              <a:t>Este dispositivo se denomina: </a:t>
            </a:r>
            <a:r>
              <a:rPr lang="es-AR" sz="2200" b="1" u="sng" dirty="0" smtClean="0">
                <a:solidFill>
                  <a:srgbClr val="009900"/>
                </a:solidFill>
                <a:latin typeface="Book Antiqua" pitchFamily="18" charset="0"/>
                <a:cs typeface="Times New Roman" pitchFamily="18" charset="0"/>
              </a:rPr>
              <a:t>Extrapolador o Retenedor de Orden Cero</a:t>
            </a:r>
            <a:r>
              <a:rPr lang="es-AR" sz="2200" b="1" dirty="0" smtClean="0">
                <a:solidFill>
                  <a:srgbClr val="009900"/>
                </a:solidFill>
                <a:latin typeface="Book Antiqua" pitchFamily="18" charset="0"/>
                <a:cs typeface="Times New Roman" pitchFamily="18" charset="0"/>
              </a:rPr>
              <a:t>, ya que utiliza el término de orden cero de la extrapolación lineal.</a:t>
            </a:r>
            <a:endParaRPr lang="es-AR" sz="2200" b="1" dirty="0">
              <a:solidFill>
                <a:srgbClr val="009900"/>
              </a:solidFill>
              <a:latin typeface="Book Antiqua" pitchFamily="18" charset="0"/>
              <a:cs typeface="Times New Roman" pitchFamily="18" charset="0"/>
            </a:endParaRPr>
          </a:p>
        </p:txBody>
      </p:sp>
      <p:graphicFrame>
        <p:nvGraphicFramePr>
          <p:cNvPr id="17" name="10 Objeto"/>
          <p:cNvGraphicFramePr>
            <a:graphicFrameLocks noChangeAspect="1"/>
          </p:cNvGraphicFramePr>
          <p:nvPr>
            <p:extLst/>
          </p:nvPr>
        </p:nvGraphicFramePr>
        <p:xfrm>
          <a:off x="6828668" y="5502287"/>
          <a:ext cx="4786312" cy="665163"/>
        </p:xfrm>
        <a:graphic>
          <a:graphicData uri="http://schemas.openxmlformats.org/presentationml/2006/ole">
            <mc:AlternateContent xmlns:mc="http://schemas.openxmlformats.org/markup-compatibility/2006">
              <mc:Choice xmlns:v="urn:schemas-microsoft-com:vml" Requires="v">
                <p:oleObj spid="_x0000_s318521" name="Equation" r:id="rId8" imgW="2844720" imgH="393480" progId="">
                  <p:embed/>
                </p:oleObj>
              </mc:Choice>
              <mc:Fallback>
                <p:oleObj name="Equation" r:id="rId8" imgW="2844720" imgH="393480" progId="">
                  <p:embed/>
                  <p:pic>
                    <p:nvPicPr>
                      <p:cNvPr id="17" name="10 Obje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8668" y="5502287"/>
                        <a:ext cx="4786312" cy="665163"/>
                      </a:xfrm>
                      <a:prstGeom prst="rect">
                        <a:avLst/>
                      </a:prstGeom>
                      <a:noFill/>
                      <a:ln w="22225"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3 Flecha derecha"/>
          <p:cNvSpPr/>
          <p:nvPr/>
        </p:nvSpPr>
        <p:spPr bwMode="auto">
          <a:xfrm>
            <a:off x="5620825" y="5599153"/>
            <a:ext cx="93749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19" name="AutoShape 2"/>
          <p:cNvSpPr>
            <a:spLocks noChangeArrowheads="1"/>
          </p:cNvSpPr>
          <p:nvPr/>
        </p:nvSpPr>
        <p:spPr bwMode="auto">
          <a:xfrm>
            <a:off x="302394" y="5339754"/>
            <a:ext cx="5048083" cy="1328023"/>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Si el dispositivo de aproximación, utiliza los dos primeros términos de la extrapolación:</a:t>
            </a:r>
            <a:endParaRPr lang="es-AR" sz="2400" b="0" dirty="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20" name="Text Box 9"/>
          <p:cNvSpPr txBox="1">
            <a:spLocks noChangeArrowheads="1"/>
          </p:cNvSpPr>
          <p:nvPr/>
        </p:nvSpPr>
        <p:spPr bwMode="auto">
          <a:xfrm>
            <a:off x="6950490" y="6247896"/>
            <a:ext cx="4542668" cy="461665"/>
          </a:xfrm>
          <a:prstGeom prst="rect">
            <a:avLst/>
          </a:prstGeom>
          <a:solidFill>
            <a:srgbClr val="FFC000"/>
          </a:solidFill>
          <a:ln>
            <a:noFill/>
          </a:ln>
          <a:effectLst/>
          <a:extLst/>
        </p:spPr>
        <p:txBody>
          <a:bodyPr wrap="square">
            <a:spAutoFit/>
          </a:bodyPr>
          <a:lstStyle/>
          <a:p>
            <a:pPr algn="l">
              <a:spcBef>
                <a:spcPct val="50000"/>
              </a:spcBef>
              <a:defRPr/>
            </a:pPr>
            <a:r>
              <a:rPr lang="es-AR" sz="2400" dirty="0" smtClean="0">
                <a:solidFill>
                  <a:srgbClr val="0000FF"/>
                </a:solidFill>
                <a:effectLst>
                  <a:outerShdw blurRad="38100" dist="38100" dir="2700000" algn="tl">
                    <a:srgbClr val="C0C0C0"/>
                  </a:outerShdw>
                </a:effectLst>
                <a:latin typeface="Californian FB" pitchFamily="18" charset="0"/>
              </a:rPr>
              <a:t>Retenedor </a:t>
            </a:r>
            <a:r>
              <a:rPr lang="es-AR" sz="2400" dirty="0">
                <a:solidFill>
                  <a:srgbClr val="0000FF"/>
                </a:solidFill>
                <a:effectLst>
                  <a:outerShdw blurRad="38100" dist="38100" dir="2700000" algn="tl">
                    <a:srgbClr val="C0C0C0"/>
                  </a:outerShdw>
                </a:effectLst>
                <a:latin typeface="Californian FB" pitchFamily="18" charset="0"/>
              </a:rPr>
              <a:t>de Orden </a:t>
            </a:r>
            <a:r>
              <a:rPr lang="es-AR" sz="2400" dirty="0" smtClean="0">
                <a:solidFill>
                  <a:srgbClr val="0000FF"/>
                </a:solidFill>
                <a:effectLst>
                  <a:outerShdw blurRad="38100" dist="38100" dir="2700000" algn="tl">
                    <a:srgbClr val="C0C0C0"/>
                  </a:outerShdw>
                </a:effectLst>
                <a:latin typeface="Californian FB" pitchFamily="18" charset="0"/>
              </a:rPr>
              <a:t>Uno (FOH)</a:t>
            </a:r>
            <a:endParaRPr lang="es-AR" sz="2400" dirty="0">
              <a:solidFill>
                <a:srgbClr val="0000FF"/>
              </a:solidFill>
              <a:effectLst>
                <a:outerShdw blurRad="38100" dist="38100" dir="2700000" algn="tl">
                  <a:srgbClr val="C0C0C0"/>
                </a:outerShdw>
              </a:effectLst>
              <a:latin typeface="Californian FB" pitchFamily="18" charset="0"/>
            </a:endParaRPr>
          </a:p>
        </p:txBody>
      </p:sp>
      <p:sp>
        <p:nvSpPr>
          <p:cNvPr id="13" name="AutoShape 2"/>
          <p:cNvSpPr>
            <a:spLocks noChangeArrowheads="1"/>
          </p:cNvSpPr>
          <p:nvPr/>
        </p:nvSpPr>
        <p:spPr bwMode="auto">
          <a:xfrm>
            <a:off x="3791744" y="240038"/>
            <a:ext cx="4999656" cy="509587"/>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Tree>
    <p:custDataLst>
      <p:tags r:id="rId2"/>
    </p:custDataLst>
    <p:extLst>
      <p:ext uri="{BB962C8B-B14F-4D97-AF65-F5344CB8AC3E}">
        <p14:creationId xmlns:p14="http://schemas.microsoft.com/office/powerpoint/2010/main" val="194959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
</p:tagLst>
</file>

<file path=ppt/tags/tag10.xml><?xml version="1.0" encoding="utf-8"?>
<p:tagLst xmlns:a="http://schemas.openxmlformats.org/drawingml/2006/main" xmlns:r="http://schemas.openxmlformats.org/officeDocument/2006/relationships" xmlns:p="http://schemas.openxmlformats.org/presentationml/2006/main">
  <p:tag name="TIMING" val="|3.7"/>
</p:tagLst>
</file>

<file path=ppt/tags/tag11.xml><?xml version="1.0" encoding="utf-8"?>
<p:tagLst xmlns:a="http://schemas.openxmlformats.org/drawingml/2006/main" xmlns:r="http://schemas.openxmlformats.org/officeDocument/2006/relationships" xmlns:p="http://schemas.openxmlformats.org/presentationml/2006/main">
  <p:tag name="TIMING" val="|3.7"/>
</p:tagLst>
</file>

<file path=ppt/tags/tag12.xml><?xml version="1.0" encoding="utf-8"?>
<p:tagLst xmlns:a="http://schemas.openxmlformats.org/drawingml/2006/main" xmlns:r="http://schemas.openxmlformats.org/officeDocument/2006/relationships" xmlns:p="http://schemas.openxmlformats.org/presentationml/2006/main">
  <p:tag name="TIMING" val="|3.7"/>
</p:tagLst>
</file>

<file path=ppt/tags/tag13.xml><?xml version="1.0" encoding="utf-8"?>
<p:tagLst xmlns:a="http://schemas.openxmlformats.org/drawingml/2006/main" xmlns:r="http://schemas.openxmlformats.org/officeDocument/2006/relationships" xmlns:p="http://schemas.openxmlformats.org/presentationml/2006/main">
  <p:tag name="TIMING" val="|3.7"/>
</p:tagLst>
</file>

<file path=ppt/tags/tag14.xml><?xml version="1.0" encoding="utf-8"?>
<p:tagLst xmlns:a="http://schemas.openxmlformats.org/drawingml/2006/main" xmlns:r="http://schemas.openxmlformats.org/officeDocument/2006/relationships" xmlns:p="http://schemas.openxmlformats.org/presentationml/2006/main">
  <p:tag name="TIMING" val="|3.7"/>
</p:tagLst>
</file>

<file path=ppt/tags/tag15.xml><?xml version="1.0" encoding="utf-8"?>
<p:tagLst xmlns:a="http://schemas.openxmlformats.org/drawingml/2006/main" xmlns:r="http://schemas.openxmlformats.org/officeDocument/2006/relationships" xmlns:p="http://schemas.openxmlformats.org/presentationml/2006/main">
  <p:tag name="TIMING" val="|3.7"/>
</p:tagLst>
</file>

<file path=ppt/tags/tag16.xml><?xml version="1.0" encoding="utf-8"?>
<p:tagLst xmlns:a="http://schemas.openxmlformats.org/drawingml/2006/main" xmlns:r="http://schemas.openxmlformats.org/officeDocument/2006/relationships" xmlns:p="http://schemas.openxmlformats.org/presentationml/2006/main">
  <p:tag name="TIMING" val="|3.7"/>
</p:tagLst>
</file>

<file path=ppt/tags/tag17.xml><?xml version="1.0" encoding="utf-8"?>
<p:tagLst xmlns:a="http://schemas.openxmlformats.org/drawingml/2006/main" xmlns:r="http://schemas.openxmlformats.org/officeDocument/2006/relationships" xmlns:p="http://schemas.openxmlformats.org/presentationml/2006/main">
  <p:tag name="TIMING" val="|3.7"/>
</p:tagLst>
</file>

<file path=ppt/tags/tag18.xml><?xml version="1.0" encoding="utf-8"?>
<p:tagLst xmlns:a="http://schemas.openxmlformats.org/drawingml/2006/main" xmlns:r="http://schemas.openxmlformats.org/officeDocument/2006/relationships" xmlns:p="http://schemas.openxmlformats.org/presentationml/2006/main">
  <p:tag name="TIMING" val="|3.7"/>
</p:tagLst>
</file>

<file path=ppt/tags/tag19.xml><?xml version="1.0" encoding="utf-8"?>
<p:tagLst xmlns:a="http://schemas.openxmlformats.org/drawingml/2006/main" xmlns:r="http://schemas.openxmlformats.org/officeDocument/2006/relationships" xmlns:p="http://schemas.openxmlformats.org/presentationml/2006/main">
  <p:tag name="TIMING" val="|3.7"/>
</p:tagLst>
</file>

<file path=ppt/tags/tag2.xml><?xml version="1.0" encoding="utf-8"?>
<p:tagLst xmlns:a="http://schemas.openxmlformats.org/drawingml/2006/main" xmlns:r="http://schemas.openxmlformats.org/officeDocument/2006/relationships" xmlns:p="http://schemas.openxmlformats.org/presentationml/2006/main">
  <p:tag name="TIMING" val="|3.7"/>
</p:tagLst>
</file>

<file path=ppt/tags/tag20.xml><?xml version="1.0" encoding="utf-8"?>
<p:tagLst xmlns:a="http://schemas.openxmlformats.org/drawingml/2006/main" xmlns:r="http://schemas.openxmlformats.org/officeDocument/2006/relationships" xmlns:p="http://schemas.openxmlformats.org/presentationml/2006/main">
  <p:tag name="TIMING" val="|3.7"/>
</p:tagLst>
</file>

<file path=ppt/tags/tag21.xml><?xml version="1.0" encoding="utf-8"?>
<p:tagLst xmlns:a="http://schemas.openxmlformats.org/drawingml/2006/main" xmlns:r="http://schemas.openxmlformats.org/officeDocument/2006/relationships" xmlns:p="http://schemas.openxmlformats.org/presentationml/2006/main">
  <p:tag name="TIMING" val="|3.7"/>
</p:tagLst>
</file>

<file path=ppt/tags/tag3.xml><?xml version="1.0" encoding="utf-8"?>
<p:tagLst xmlns:a="http://schemas.openxmlformats.org/drawingml/2006/main" xmlns:r="http://schemas.openxmlformats.org/officeDocument/2006/relationships" xmlns:p="http://schemas.openxmlformats.org/presentationml/2006/main">
  <p:tag name="TIMING" val="|3.7"/>
</p:tagLst>
</file>

<file path=ppt/tags/tag4.xml><?xml version="1.0" encoding="utf-8"?>
<p:tagLst xmlns:a="http://schemas.openxmlformats.org/drawingml/2006/main" xmlns:r="http://schemas.openxmlformats.org/officeDocument/2006/relationships" xmlns:p="http://schemas.openxmlformats.org/presentationml/2006/main">
  <p:tag name="TIMING" val="|3.7"/>
</p:tagLst>
</file>

<file path=ppt/tags/tag5.xml><?xml version="1.0" encoding="utf-8"?>
<p:tagLst xmlns:a="http://schemas.openxmlformats.org/drawingml/2006/main" xmlns:r="http://schemas.openxmlformats.org/officeDocument/2006/relationships" xmlns:p="http://schemas.openxmlformats.org/presentationml/2006/main">
  <p:tag name="TIMING" val="|3.7"/>
</p:tagLst>
</file>

<file path=ppt/tags/tag6.xml><?xml version="1.0" encoding="utf-8"?>
<p:tagLst xmlns:a="http://schemas.openxmlformats.org/drawingml/2006/main" xmlns:r="http://schemas.openxmlformats.org/officeDocument/2006/relationships" xmlns:p="http://schemas.openxmlformats.org/presentationml/2006/main">
  <p:tag name="TIMING" val="|3.7"/>
</p:tagLst>
</file>

<file path=ppt/tags/tag7.xml><?xml version="1.0" encoding="utf-8"?>
<p:tagLst xmlns:a="http://schemas.openxmlformats.org/drawingml/2006/main" xmlns:r="http://schemas.openxmlformats.org/officeDocument/2006/relationships" xmlns:p="http://schemas.openxmlformats.org/presentationml/2006/main">
  <p:tag name="TIMING" val="|3.7"/>
</p:tagLst>
</file>

<file path=ppt/tags/tag8.xml><?xml version="1.0" encoding="utf-8"?>
<p:tagLst xmlns:a="http://schemas.openxmlformats.org/drawingml/2006/main" xmlns:r="http://schemas.openxmlformats.org/officeDocument/2006/relationships" xmlns:p="http://schemas.openxmlformats.org/presentationml/2006/main">
  <p:tag name="TIMING" val="|3.7"/>
</p:tagLst>
</file>

<file path=ppt/tags/tag9.xml><?xml version="1.0" encoding="utf-8"?>
<p:tagLst xmlns:a="http://schemas.openxmlformats.org/drawingml/2006/main" xmlns:r="http://schemas.openxmlformats.org/officeDocument/2006/relationships" xmlns:p="http://schemas.openxmlformats.org/presentationml/2006/main">
  <p:tag name="TIMING" val="|3.7"/>
</p:tagLst>
</file>

<file path=ppt/theme/theme1.xml><?xml version="1.0" encoding="utf-8"?>
<a:theme xmlns:a="http://schemas.openxmlformats.org/drawingml/2006/main" name="Diseño predeterminado">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35359</TotalTime>
  <Words>2891</Words>
  <Application>Microsoft Office PowerPoint</Application>
  <PresentationFormat>Panorámica</PresentationFormat>
  <Paragraphs>281</Paragraphs>
  <Slides>41</Slides>
  <Notes>22</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54" baseType="lpstr">
      <vt:lpstr>Arial</vt:lpstr>
      <vt:lpstr>Arial Narrow</vt:lpstr>
      <vt:lpstr>Book Antiqua</vt:lpstr>
      <vt:lpstr>Bookman Old Style</vt:lpstr>
      <vt:lpstr>Calibri</vt:lpstr>
      <vt:lpstr>Calibri Light</vt:lpstr>
      <vt:lpstr>Californian FB</vt:lpstr>
      <vt:lpstr>Cambria</vt:lpstr>
      <vt:lpstr>Symbol</vt:lpstr>
      <vt:lpstr>Times New Roman</vt:lpstr>
      <vt:lpstr>Wingdings</vt:lpstr>
      <vt:lpstr>Diseño predeterminado</vt:lpstr>
      <vt:lpstr>Equation</vt:lpstr>
      <vt:lpstr>Presentación de PowerPoint</vt:lpstr>
      <vt:lpstr>Temas de la Unidad 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Fernando Botterón</cp:lastModifiedBy>
  <cp:revision>2394</cp:revision>
  <dcterms:created xsi:type="dcterms:W3CDTF">2010-05-23T14:28:12Z</dcterms:created>
  <dcterms:modified xsi:type="dcterms:W3CDTF">2022-10-17T13:26:26Z</dcterms:modified>
</cp:coreProperties>
</file>