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385" r:id="rId4"/>
    <p:sldId id="386" r:id="rId5"/>
    <p:sldId id="369" r:id="rId6"/>
    <p:sldId id="368" r:id="rId7"/>
    <p:sldId id="367" r:id="rId8"/>
    <p:sldId id="388" r:id="rId9"/>
    <p:sldId id="370" r:id="rId10"/>
    <p:sldId id="389" r:id="rId11"/>
    <p:sldId id="391" r:id="rId12"/>
    <p:sldId id="398" r:id="rId13"/>
    <p:sldId id="371" r:id="rId14"/>
    <p:sldId id="390" r:id="rId15"/>
    <p:sldId id="375" r:id="rId16"/>
    <p:sldId id="400" r:id="rId17"/>
    <p:sldId id="376" r:id="rId18"/>
    <p:sldId id="378" r:id="rId19"/>
    <p:sldId id="379" r:id="rId20"/>
    <p:sldId id="380" r:id="rId21"/>
    <p:sldId id="381" r:id="rId22"/>
    <p:sldId id="377" r:id="rId23"/>
    <p:sldId id="401" r:id="rId24"/>
    <p:sldId id="402" r:id="rId25"/>
    <p:sldId id="403" r:id="rId26"/>
    <p:sldId id="404" r:id="rId27"/>
    <p:sldId id="382" r:id="rId28"/>
    <p:sldId id="383" r:id="rId29"/>
    <p:sldId id="320" r:id="rId30"/>
    <p:sldId id="405" r:id="rId31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3300"/>
    <a:srgbClr val="008000"/>
    <a:srgbClr val="996633"/>
    <a:srgbClr val="FF3300"/>
    <a:srgbClr val="0000FF"/>
    <a:srgbClr val="0C788E"/>
    <a:srgbClr val="FF00FF"/>
    <a:srgbClr val="FF5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9" autoAdjust="0"/>
    <p:restoredTop sz="96408" autoAdjust="0"/>
  </p:normalViewPr>
  <p:slideViewPr>
    <p:cSldViewPr>
      <p:cViewPr varScale="1">
        <p:scale>
          <a:sx n="66" d="100"/>
          <a:sy n="66" d="100"/>
        </p:scale>
        <p:origin x="92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79BA2-EC5D-496D-B55E-2AD5E60C1926}" type="datetimeFigureOut">
              <a:rPr lang="es-AR" smtClean="0"/>
              <a:t>17/10/2022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E55BA-E2EE-4B30-A9FE-B185C6F5FC1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72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 smtClean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E55BA-E2EE-4B30-A9FE-B185C6F5FC15}" type="slidenum">
              <a:rPr lang="es-AR" smtClean="0"/>
              <a:t>29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06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6E8-46E1-432D-816D-691146B605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64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9F43-5997-4D35-B273-82EDA75BB25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54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3FD5-F6D0-4A6D-A3A5-3FB3BEDB7FA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29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C0C6-D3A2-4B6E-8BAB-E71D2212D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78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2557-E901-4213-9494-0F85CB7E86D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0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213C-E387-45AE-AD48-08C41D07D8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79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1518-E13B-47FE-8BEC-14D7DDBA23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06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C076-C34A-4F8F-A187-E1A54383DC7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26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5B1-75CC-47B3-AEC5-3E604A957A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03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1FA8-0CEC-4C32-B8DD-5F2ED832FC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22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1E4E-6E9D-487B-9E60-190555E0B8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89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46297-B163-4B33-9404-2EEC6F709E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2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era.com/" TargetMode="External"/><Relationship Id="rId2" Type="http://schemas.openxmlformats.org/officeDocument/2006/relationships/hyperlink" Target="http://www.cypres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wmf"/><Relationship Id="rId9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3" descr="logo so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304" y="332657"/>
            <a:ext cx="2784476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479376" y="414904"/>
            <a:ext cx="2880320" cy="1065391"/>
            <a:chOff x="113" y="214"/>
            <a:chExt cx="1539" cy="568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" y="214"/>
              <a:ext cx="1088" cy="4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113" y="618"/>
              <a:ext cx="1539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ES" sz="1400" b="1" dirty="0">
                  <a:latin typeface="Calibri" pitchFamily="34" charset="0"/>
                </a:rPr>
                <a:t>Universidad Nacional de Misiones</a:t>
              </a:r>
            </a:p>
          </p:txBody>
        </p:sp>
      </p:grp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1974851" y="2687639"/>
            <a:ext cx="83407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AR" sz="32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CONTROL </a:t>
            </a:r>
            <a:r>
              <a:rPr lang="es-AR" sz="3200" i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 AUTOMATIZACIÓN</a:t>
            </a:r>
            <a:endParaRPr lang="es-AR" sz="3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2185988" y="3575050"/>
            <a:ext cx="7916862" cy="1079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2185988" y="2438400"/>
            <a:ext cx="7916862" cy="10795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2430463" y="4079875"/>
            <a:ext cx="74279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95000"/>
              <a:defRPr/>
            </a:pPr>
            <a:r>
              <a:rPr lang="es-AR" sz="24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Profesor: Fernando Botterón</a:t>
            </a:r>
          </a:p>
          <a:p>
            <a:pPr marL="342900" indent="-342900" algn="ctr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95000"/>
              <a:defRPr/>
            </a:pPr>
            <a:r>
              <a:rPr lang="es-AR" sz="24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Ingeniería </a:t>
            </a:r>
            <a:r>
              <a:rPr lang="es-AR" sz="2400" b="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Computación</a:t>
            </a:r>
            <a:endParaRPr lang="es-AR" sz="2400" b="0" i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95000"/>
              <a:defRPr/>
            </a:pPr>
            <a:r>
              <a:rPr lang="es-AR" sz="24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Facultad de Ingeniería - </a:t>
            </a:r>
            <a:r>
              <a:rPr lang="es-AR" sz="2400" b="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U.Na.M</a:t>
            </a:r>
            <a:endParaRPr lang="es-AR" sz="2400" b="0" i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95000"/>
              <a:defRPr/>
            </a:pPr>
            <a:endParaRPr lang="es-A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10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7328" y="5559835"/>
            <a:ext cx="3617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rgbClr val="0000FF"/>
                </a:solidFill>
              </a:rPr>
              <a:t>DSC de 32 bits TMS320F28379D</a:t>
            </a:r>
            <a:endParaRPr lang="es-AR" dirty="0">
              <a:solidFill>
                <a:srgbClr val="0000FF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91344" y="116632"/>
            <a:ext cx="11809312" cy="779737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Computadora Digital: </a:t>
            </a:r>
            <a:r>
              <a:rPr lang="es-AR" sz="2800" b="1" dirty="0">
                <a:solidFill>
                  <a:schemeClr val="bg1"/>
                </a:solidFill>
              </a:rPr>
              <a:t>Controladores Digitales de Señales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927678" y="6156012"/>
            <a:ext cx="1351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www.ti.com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119336" y="1834344"/>
            <a:ext cx="388113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200" b="1" dirty="0" err="1" smtClean="0">
                <a:solidFill>
                  <a:srgbClr val="FF6600"/>
                </a:solidFill>
              </a:rPr>
              <a:t>DSCs</a:t>
            </a:r>
            <a:r>
              <a:rPr lang="es-AR" sz="2200" b="1" dirty="0" smtClean="0">
                <a:solidFill>
                  <a:srgbClr val="FF6600"/>
                </a:solidFill>
              </a:rPr>
              <a:t> de última generación:</a:t>
            </a:r>
          </a:p>
          <a:p>
            <a:pPr algn="just"/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Dual </a:t>
            </a:r>
            <a:r>
              <a:rPr lang="es-A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Core</a:t>
            </a: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C28x, 800 MIPS, Unidad de Punto Flotante, </a:t>
            </a:r>
          </a:p>
          <a:p>
            <a:pPr algn="just"/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MB de Memoria Flash,</a:t>
            </a:r>
          </a:p>
          <a:p>
            <a:pPr algn="just"/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ADC de 16 bits y de 12 bits,</a:t>
            </a:r>
          </a:p>
          <a:p>
            <a:pPr algn="just"/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PWM de alta resolución.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2199" y="980728"/>
            <a:ext cx="8066449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6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11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91344" y="116632"/>
            <a:ext cx="11809312" cy="779737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 smtClean="0">
                <a:solidFill>
                  <a:schemeClr val="bg1"/>
                </a:solidFill>
                <a:ea typeface="+mj-ea"/>
              </a:rPr>
              <a:t>DSC dsPIC30F4011 (Microchip) -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Aplicaciones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277522" y="1007995"/>
            <a:ext cx="10297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200" b="1" dirty="0" smtClean="0">
                <a:solidFill>
                  <a:srgbClr val="FF6600"/>
                </a:solidFill>
              </a:rPr>
              <a:t>DSC Aplicación: </a:t>
            </a: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 MPPT de un convertidor </a:t>
            </a:r>
            <a:r>
              <a:rPr lang="es-A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Boost</a:t>
            </a: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para paneles fotovoltaicos. </a:t>
            </a:r>
            <a:r>
              <a:rPr lang="es-AR" sz="2200" b="1" dirty="0" smtClean="0">
                <a:solidFill>
                  <a:srgbClr val="FF6600"/>
                </a:solidFill>
              </a:rPr>
              <a:t>Autores</a:t>
            </a:r>
            <a:r>
              <a:rPr lang="es-AR" sz="2200" b="1" dirty="0">
                <a:solidFill>
                  <a:srgbClr val="FF6600"/>
                </a:solidFill>
              </a:rPr>
              <a:t>:</a:t>
            </a: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Yonatan</a:t>
            </a: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Aguirre y Julio </a:t>
            </a:r>
            <a:r>
              <a:rPr lang="es-A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Marteniuk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67" b="3787"/>
          <a:stretch/>
        </p:blipFill>
        <p:spPr>
          <a:xfrm>
            <a:off x="911424" y="1760004"/>
            <a:ext cx="4195593" cy="28596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t="15378" r="3279" b="20940"/>
          <a:stretch/>
        </p:blipFill>
        <p:spPr>
          <a:xfrm>
            <a:off x="981880" y="4619674"/>
            <a:ext cx="4250023" cy="2125012"/>
          </a:xfrm>
          <a:prstGeom prst="rect">
            <a:avLst/>
          </a:prstGeom>
        </p:spPr>
      </p:pic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060848"/>
            <a:ext cx="496565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34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12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36491" y="116632"/>
            <a:ext cx="11809312" cy="568481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400" b="1" dirty="0" smtClean="0">
                <a:solidFill>
                  <a:schemeClr val="bg1"/>
                </a:solidFill>
                <a:ea typeface="+mj-ea"/>
              </a:rPr>
              <a:t>DSC dsPIC30F4011 (Microchip) – Aplicaciones: Control </a:t>
            </a:r>
            <a:r>
              <a:rPr lang="es-AR" sz="2400" b="1" dirty="0">
                <a:solidFill>
                  <a:schemeClr val="bg1"/>
                </a:solidFill>
                <a:ea typeface="+mj-ea"/>
              </a:rPr>
              <a:t>Convertidor </a:t>
            </a:r>
            <a:r>
              <a:rPr lang="es-AR" sz="2400" b="1" dirty="0" err="1">
                <a:solidFill>
                  <a:schemeClr val="bg1"/>
                </a:solidFill>
                <a:ea typeface="+mj-ea"/>
              </a:rPr>
              <a:t>Buck</a:t>
            </a:r>
            <a:r>
              <a:rPr lang="es-AR" sz="2400" b="1" dirty="0">
                <a:solidFill>
                  <a:schemeClr val="bg1"/>
                </a:solidFill>
                <a:ea typeface="+mj-ea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0050" b="23750"/>
          <a:stretch/>
        </p:blipFill>
        <p:spPr>
          <a:xfrm>
            <a:off x="107679" y="4541737"/>
            <a:ext cx="5658852" cy="20162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16" t="4432" r="292" b="2478"/>
          <a:stretch/>
        </p:blipFill>
        <p:spPr>
          <a:xfrm>
            <a:off x="119336" y="836712"/>
            <a:ext cx="7632848" cy="25442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80" y="3212976"/>
            <a:ext cx="6819464" cy="36112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7451" r="2750" b="19550"/>
          <a:stretch/>
        </p:blipFill>
        <p:spPr>
          <a:xfrm>
            <a:off x="7784882" y="824947"/>
            <a:ext cx="3959372" cy="20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13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" name="Rectángulo 6"/>
          <p:cNvSpPr/>
          <p:nvPr/>
        </p:nvSpPr>
        <p:spPr>
          <a:xfrm>
            <a:off x="191344" y="1049940"/>
            <a:ext cx="8064896" cy="400110"/>
          </a:xfrm>
          <a:prstGeom prst="rect">
            <a:avLst/>
          </a:prstGeom>
          <a:solidFill>
            <a:schemeClr val="bg2"/>
          </a:solidFill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Programable </a:t>
            </a:r>
            <a:r>
              <a:rPr lang="es-AR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System</a:t>
            </a:r>
            <a:r>
              <a:rPr lang="es-A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s-AR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On</a:t>
            </a:r>
            <a:r>
              <a:rPr lang="es-A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-Chip (</a:t>
            </a:r>
            <a:r>
              <a:rPr lang="es-AR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PSoC</a:t>
            </a:r>
            <a:r>
              <a:rPr lang="es-A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) y </a:t>
            </a:r>
            <a:r>
              <a:rPr lang="es-AR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System</a:t>
            </a:r>
            <a:r>
              <a:rPr lang="es-A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s-AR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On</a:t>
            </a:r>
            <a:r>
              <a:rPr lang="es-A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-Chip (</a:t>
            </a:r>
            <a:r>
              <a:rPr lang="es-AR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SoC</a:t>
            </a:r>
            <a:r>
              <a:rPr lang="es-A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endParaRPr lang="es-AR" sz="2000" b="1" dirty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35720" y="5301208"/>
            <a:ext cx="1883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 smtClean="0">
                <a:hlinkClick r:id="rId2"/>
              </a:rPr>
              <a:t>www.cypress.com</a:t>
            </a:r>
            <a:r>
              <a:rPr lang="es-AR" sz="1600" dirty="0" smtClean="0"/>
              <a:t> </a:t>
            </a:r>
            <a:endParaRPr lang="es-AR" sz="1600" dirty="0"/>
          </a:p>
        </p:txBody>
      </p:sp>
      <p:sp>
        <p:nvSpPr>
          <p:cNvPr id="11" name="Rectángulo 10"/>
          <p:cNvSpPr/>
          <p:nvPr/>
        </p:nvSpPr>
        <p:spPr>
          <a:xfrm>
            <a:off x="8972538" y="5229200"/>
            <a:ext cx="24079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 smtClean="0">
                <a:hlinkClick r:id="rId3"/>
              </a:rPr>
              <a:t>www.altera.com</a:t>
            </a:r>
            <a:r>
              <a:rPr lang="es-AR" sz="1600" dirty="0" smtClean="0"/>
              <a:t> (INTEL)</a:t>
            </a:r>
            <a:endParaRPr lang="es-AR" sz="1600" dirty="0"/>
          </a:p>
        </p:txBody>
      </p:sp>
      <p:sp>
        <p:nvSpPr>
          <p:cNvPr id="12" name="Rectángulo 11"/>
          <p:cNvSpPr/>
          <p:nvPr/>
        </p:nvSpPr>
        <p:spPr>
          <a:xfrm>
            <a:off x="191344" y="5884359"/>
            <a:ext cx="11407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600" b="1" u="sng" dirty="0" err="1" smtClean="0">
                <a:solidFill>
                  <a:srgbClr val="222222"/>
                </a:solidFill>
              </a:rPr>
              <a:t>PSoC</a:t>
            </a:r>
            <a:r>
              <a:rPr lang="es-AR" sz="1600" b="1" dirty="0" smtClean="0">
                <a:solidFill>
                  <a:srgbClr val="222222"/>
                </a:solidFill>
              </a:rPr>
              <a:t>: </a:t>
            </a:r>
            <a:r>
              <a:rPr lang="es-AR" sz="1600" dirty="0" smtClean="0">
                <a:solidFill>
                  <a:srgbClr val="FF3300"/>
                </a:solidFill>
              </a:rPr>
              <a:t>Son microcontroladores que incluyen una </a:t>
            </a:r>
            <a:r>
              <a:rPr lang="es-AR" sz="1600" dirty="0">
                <a:solidFill>
                  <a:srgbClr val="FF3300"/>
                </a:solidFill>
              </a:rPr>
              <a:t>matriz configurable de funciones </a:t>
            </a:r>
            <a:r>
              <a:rPr lang="es-AR" sz="1600" dirty="0" smtClean="0">
                <a:solidFill>
                  <a:srgbClr val="FF3300"/>
                </a:solidFill>
              </a:rPr>
              <a:t>analógicas y otra de </a:t>
            </a:r>
            <a:r>
              <a:rPr lang="es-AR" sz="1600" dirty="0">
                <a:solidFill>
                  <a:srgbClr val="FF3300"/>
                </a:solidFill>
              </a:rPr>
              <a:t>funciones </a:t>
            </a:r>
            <a:r>
              <a:rPr lang="es-AR" sz="1600" dirty="0" smtClean="0">
                <a:solidFill>
                  <a:srgbClr val="FF3300"/>
                </a:solidFill>
              </a:rPr>
              <a:t>digitales</a:t>
            </a:r>
            <a:r>
              <a:rPr lang="es-AR" sz="16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23392" y="5301208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 smtClean="0">
                <a:solidFill>
                  <a:srgbClr val="0000FF"/>
                </a:solidFill>
              </a:rPr>
              <a:t>Estructura </a:t>
            </a:r>
            <a:r>
              <a:rPr lang="es-AR" sz="1600" dirty="0" err="1" smtClean="0">
                <a:solidFill>
                  <a:srgbClr val="0000FF"/>
                </a:solidFill>
              </a:rPr>
              <a:t>PSoC</a:t>
            </a:r>
            <a:endParaRPr lang="es-AR" sz="1600" dirty="0">
              <a:solidFill>
                <a:srgbClr val="0000FF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735960" y="5229200"/>
            <a:ext cx="31388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 smtClean="0">
                <a:solidFill>
                  <a:srgbClr val="0000FF"/>
                </a:solidFill>
              </a:rPr>
              <a:t>Estructura </a:t>
            </a:r>
            <a:r>
              <a:rPr lang="es-AR" sz="1600" dirty="0" err="1" smtClean="0">
                <a:solidFill>
                  <a:srgbClr val="0000FF"/>
                </a:solidFill>
              </a:rPr>
              <a:t>SoC</a:t>
            </a:r>
            <a:r>
              <a:rPr lang="es-AR" sz="1600" dirty="0" smtClean="0">
                <a:solidFill>
                  <a:srgbClr val="0000FF"/>
                </a:solidFill>
              </a:rPr>
              <a:t>-FPGA de 32 bits</a:t>
            </a:r>
            <a:endParaRPr lang="es-AR" sz="1600" dirty="0">
              <a:solidFill>
                <a:srgbClr val="0000FF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91344" y="6242426"/>
            <a:ext cx="11407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600" b="1" u="sng" dirty="0" err="1" smtClean="0">
                <a:solidFill>
                  <a:srgbClr val="222222"/>
                </a:solidFill>
              </a:rPr>
              <a:t>SoC</a:t>
            </a:r>
            <a:r>
              <a:rPr lang="es-AR" sz="1600" b="1" dirty="0" smtClean="0">
                <a:solidFill>
                  <a:srgbClr val="222222"/>
                </a:solidFill>
              </a:rPr>
              <a:t>: </a:t>
            </a:r>
            <a:r>
              <a:rPr lang="es-AR" sz="1600" dirty="0" smtClean="0">
                <a:solidFill>
                  <a:srgbClr val="FF3300"/>
                </a:solidFill>
              </a:rPr>
              <a:t>Son dispositivos que integran en un solo chip un microprocesador y una FPGA, pudiendo operar individualmente o en forma conjunta cada uno de estos.</a:t>
            </a:r>
            <a:endParaRPr lang="es-AR" sz="1600" dirty="0">
              <a:solidFill>
                <a:srgbClr val="FF3300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484" r="3708" b="2596"/>
          <a:stretch/>
        </p:blipFill>
        <p:spPr>
          <a:xfrm>
            <a:off x="263352" y="1641761"/>
            <a:ext cx="4032448" cy="36724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2"/>
          <a:stretch/>
        </p:blipFill>
        <p:spPr>
          <a:xfrm>
            <a:off x="4367808" y="2184032"/>
            <a:ext cx="3804361" cy="268512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>
            <a:clrChange>
              <a:clrFrom>
                <a:srgbClr val="CBCBCB"/>
              </a:clrFrom>
              <a:clrTo>
                <a:srgbClr val="CBCB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2276872"/>
            <a:ext cx="3957903" cy="2425962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191344" y="116632"/>
            <a:ext cx="11809312" cy="616703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Computadora Digital: </a:t>
            </a:r>
            <a:r>
              <a:rPr lang="es-AR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PSoC</a:t>
            </a:r>
            <a:r>
              <a:rPr lang="es-AR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AR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</a:t>
            </a:r>
            <a:r>
              <a:rPr lang="es-AR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Mixed</a:t>
            </a:r>
            <a:r>
              <a:rPr lang="es-AR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AR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Analog</a:t>
            </a:r>
            <a:r>
              <a:rPr lang="es-AR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</a:t>
            </a:r>
            <a:r>
              <a:rPr lang="es-AR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Digital </a:t>
            </a:r>
            <a:r>
              <a:rPr lang="es-AR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Signals</a:t>
            </a:r>
            <a:endParaRPr lang="es-AR" sz="26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2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14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" name="Rectángulo 6"/>
          <p:cNvSpPr/>
          <p:nvPr/>
        </p:nvSpPr>
        <p:spPr>
          <a:xfrm>
            <a:off x="1919536" y="1052402"/>
            <a:ext cx="8064896" cy="400110"/>
          </a:xfrm>
          <a:prstGeom prst="rect">
            <a:avLst/>
          </a:prstGeom>
          <a:solidFill>
            <a:schemeClr val="bg2"/>
          </a:solidFill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Programable </a:t>
            </a:r>
            <a:r>
              <a:rPr lang="es-AR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System</a:t>
            </a:r>
            <a:r>
              <a:rPr lang="es-A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s-AR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On</a:t>
            </a:r>
            <a:r>
              <a:rPr lang="es-A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-Chip (</a:t>
            </a:r>
            <a:r>
              <a:rPr lang="es-AR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PSoC</a:t>
            </a:r>
            <a:r>
              <a:rPr lang="es-A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): APLICACIÓN</a:t>
            </a:r>
            <a:endParaRPr lang="es-AR" sz="2000" b="1" dirty="0">
              <a:solidFill>
                <a:srgbClr val="FF000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91344" y="116632"/>
            <a:ext cx="11809312" cy="640125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Computadora Digital: </a:t>
            </a:r>
            <a:r>
              <a:rPr lang="es-AR" sz="2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PSoC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Aplicación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29" y="1592124"/>
            <a:ext cx="8208912" cy="4889192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8183260" y="2348880"/>
            <a:ext cx="38811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200" b="1" dirty="0" smtClean="0">
                <a:solidFill>
                  <a:srgbClr val="FF6600"/>
                </a:solidFill>
              </a:rPr>
              <a:t>Trabajo de Proyecto y Diseño Electrónico:</a:t>
            </a:r>
          </a:p>
          <a:p>
            <a:pPr algn="just"/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 de carga de batería y comando de LED de alta luminosidad.</a:t>
            </a:r>
          </a:p>
          <a:p>
            <a:pPr algn="just"/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AR" sz="2200" b="1" dirty="0">
                <a:solidFill>
                  <a:srgbClr val="FF6600"/>
                </a:solidFill>
              </a:rPr>
              <a:t>Autores:</a:t>
            </a: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Omar </a:t>
            </a:r>
            <a:r>
              <a:rPr lang="es-A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Bauernfeind</a:t>
            </a: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Diego </a:t>
            </a:r>
            <a:r>
              <a:rPr lang="es-A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Zarratea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0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116632"/>
            <a:ext cx="11809312" cy="779737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Consideraciones para la Selección de una computadora digital</a:t>
            </a: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15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91344" y="3370236"/>
            <a:ext cx="11809312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s-AR" sz="2000" b="0" dirty="0">
                <a:solidFill>
                  <a:srgbClr val="0000FF"/>
                </a:solidFill>
              </a:rPr>
              <a:t> </a:t>
            </a:r>
            <a:r>
              <a:rPr lang="es-AR" b="1" u="sng" dirty="0" smtClean="0">
                <a:solidFill>
                  <a:srgbClr val="0000FF"/>
                </a:solidFill>
              </a:rPr>
              <a:t>RECURSOS DE HARDWARE</a:t>
            </a:r>
            <a:r>
              <a:rPr lang="es-AR" b="1" dirty="0" smtClean="0">
                <a:solidFill>
                  <a:srgbClr val="0000FF"/>
                </a:solidFill>
              </a:rPr>
              <a:t>:</a:t>
            </a:r>
            <a:endParaRPr lang="es-AR" b="1" dirty="0">
              <a:solidFill>
                <a:srgbClr val="0000FF"/>
              </a:solidFill>
            </a:endParaRPr>
          </a:p>
          <a:p>
            <a:pPr marL="447675" lvl="1" indent="-269875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s-AR" dirty="0">
                <a:solidFill>
                  <a:srgbClr val="FF3300"/>
                </a:solidFill>
              </a:rPr>
              <a:t> Tamaño de las memorias de datos y de programa</a:t>
            </a:r>
            <a:r>
              <a:rPr lang="es-AR" dirty="0" smtClean="0">
                <a:solidFill>
                  <a:srgbClr val="FF3300"/>
                </a:solidFill>
              </a:rPr>
              <a:t>.</a:t>
            </a:r>
          </a:p>
          <a:p>
            <a:pPr marL="447675" lvl="1" indent="-269875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s-AR" dirty="0">
                <a:solidFill>
                  <a:srgbClr val="FF3300"/>
                </a:solidFill>
              </a:rPr>
              <a:t> </a:t>
            </a:r>
            <a:r>
              <a:rPr lang="es-AR" dirty="0" smtClean="0">
                <a:solidFill>
                  <a:srgbClr val="FF3300"/>
                </a:solidFill>
              </a:rPr>
              <a:t>Disponibilidad de memoria de datos no volátil (FLASH O EEPROM).</a:t>
            </a:r>
          </a:p>
          <a:p>
            <a:pPr marL="447675" lvl="1" indent="-269875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s-AR" dirty="0">
                <a:solidFill>
                  <a:srgbClr val="FF3300"/>
                </a:solidFill>
              </a:rPr>
              <a:t> </a:t>
            </a:r>
            <a:r>
              <a:rPr lang="es-AR" dirty="0" smtClean="0">
                <a:solidFill>
                  <a:srgbClr val="FF3300"/>
                </a:solidFill>
              </a:rPr>
              <a:t>Disponibilidad de módulos: Temporizadores, PWM, Captura, Comunicación, Puertos de I/O; entre otros.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91344" y="1048390"/>
            <a:ext cx="1180931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s-AR" sz="2000" b="0" dirty="0">
                <a:solidFill>
                  <a:srgbClr val="0000FF"/>
                </a:solidFill>
              </a:rPr>
              <a:t> </a:t>
            </a:r>
            <a:r>
              <a:rPr lang="es-AR" b="1" u="sng" dirty="0">
                <a:solidFill>
                  <a:srgbClr val="0000FF"/>
                </a:solidFill>
              </a:rPr>
              <a:t>DESEMPEÑO DINÁMICO</a:t>
            </a:r>
            <a:r>
              <a:rPr lang="es-AR" b="1" dirty="0">
                <a:solidFill>
                  <a:srgbClr val="0000FF"/>
                </a:solidFill>
              </a:rPr>
              <a:t>:</a:t>
            </a:r>
          </a:p>
          <a:p>
            <a:pPr marL="447675" lvl="1" indent="-269875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s-AR" dirty="0">
                <a:solidFill>
                  <a:srgbClr val="FF3300"/>
                </a:solidFill>
              </a:rPr>
              <a:t> Velocidad de procesamiento </a:t>
            </a:r>
            <a:r>
              <a:rPr lang="es-AR" dirty="0" smtClean="0">
                <a:solidFill>
                  <a:srgbClr val="FF3300"/>
                </a:solidFill>
              </a:rPr>
              <a:t>de la CPU – </a:t>
            </a:r>
            <a:r>
              <a:rPr lang="es-AR" dirty="0">
                <a:solidFill>
                  <a:srgbClr val="FF3300"/>
                </a:solidFill>
              </a:rPr>
              <a:t>Millones de instrucciones por segundo (MIPS</a:t>
            </a:r>
            <a:r>
              <a:rPr lang="es-AR" dirty="0" smtClean="0">
                <a:solidFill>
                  <a:srgbClr val="FF3300"/>
                </a:solidFill>
              </a:rPr>
              <a:t>).</a:t>
            </a:r>
          </a:p>
          <a:p>
            <a:pPr marL="447675" lvl="1" indent="-269875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s-AR" dirty="0">
                <a:solidFill>
                  <a:srgbClr val="FF3300"/>
                </a:solidFill>
              </a:rPr>
              <a:t> </a:t>
            </a:r>
            <a:r>
              <a:rPr lang="es-AR" dirty="0" smtClean="0">
                <a:solidFill>
                  <a:srgbClr val="FF3300"/>
                </a:solidFill>
              </a:rPr>
              <a:t>Velocidad de conversión del ADC – Miles o Millones de muestras p/segundo (KSPS o MSPS).</a:t>
            </a:r>
            <a:endParaRPr lang="es-AR" dirty="0">
              <a:solidFill>
                <a:srgbClr val="FF3300"/>
              </a:solidFill>
            </a:endParaRPr>
          </a:p>
          <a:p>
            <a:pPr marL="447675" lvl="1" indent="-269875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s-AR" dirty="0">
                <a:solidFill>
                  <a:srgbClr val="FF3300"/>
                </a:solidFill>
              </a:rPr>
              <a:t> </a:t>
            </a:r>
            <a:r>
              <a:rPr lang="es-AR" dirty="0" smtClean="0">
                <a:solidFill>
                  <a:srgbClr val="FF3300"/>
                </a:solidFill>
              </a:rPr>
              <a:t>Cantidad de canales y resolución </a:t>
            </a:r>
            <a:r>
              <a:rPr lang="es-AR" dirty="0">
                <a:solidFill>
                  <a:srgbClr val="FF3300"/>
                </a:solidFill>
              </a:rPr>
              <a:t>del </a:t>
            </a:r>
            <a:r>
              <a:rPr lang="es-AR" dirty="0" smtClean="0">
                <a:solidFill>
                  <a:srgbClr val="FF3300"/>
                </a:solidFill>
              </a:rPr>
              <a:t>ADC.</a:t>
            </a:r>
            <a:endParaRPr lang="es-AR" dirty="0">
              <a:solidFill>
                <a:srgbClr val="FF3300"/>
              </a:solidFill>
            </a:endParaRPr>
          </a:p>
          <a:p>
            <a:pPr marL="447675" lvl="1" indent="-269875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s-ES" dirty="0" smtClean="0">
                <a:solidFill>
                  <a:srgbClr val="FF3300"/>
                </a:solidFill>
              </a:rPr>
              <a:t> Tamaño de palabra que maneja la ALU de la CPU. Si maneja aritmética de punto </a:t>
            </a:r>
            <a:r>
              <a:rPr lang="es-ES" dirty="0">
                <a:solidFill>
                  <a:srgbClr val="FF3300"/>
                </a:solidFill>
              </a:rPr>
              <a:t>fijo o de punto flotante.</a:t>
            </a:r>
            <a:r>
              <a:rPr lang="es-ES" dirty="0"/>
              <a:t> </a:t>
            </a:r>
            <a:endParaRPr lang="es-AR" dirty="0">
              <a:solidFill>
                <a:srgbClr val="FF3300"/>
              </a:solidFill>
            </a:endParaRPr>
          </a:p>
          <a:p>
            <a:pPr marL="447675" lvl="1" indent="-269875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s-AR" dirty="0">
                <a:solidFill>
                  <a:srgbClr val="FF3300"/>
                </a:solidFill>
              </a:rPr>
              <a:t> Conjunto de </a:t>
            </a:r>
            <a:r>
              <a:rPr lang="es-AR" dirty="0" smtClean="0">
                <a:solidFill>
                  <a:srgbClr val="FF3300"/>
                </a:solidFill>
              </a:rPr>
              <a:t>instrucciones, cantidad y tipo de interrupciones.</a:t>
            </a:r>
            <a:endParaRPr lang="es-AR" dirty="0">
              <a:solidFill>
                <a:srgbClr val="FF3300"/>
              </a:solidFill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91344" y="4962386"/>
            <a:ext cx="118093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s-AR" sz="2000" b="0" dirty="0">
                <a:solidFill>
                  <a:srgbClr val="0000FF"/>
                </a:solidFill>
              </a:rPr>
              <a:t> </a:t>
            </a:r>
            <a:r>
              <a:rPr lang="es-AR" b="1" u="sng" dirty="0" smtClean="0">
                <a:solidFill>
                  <a:srgbClr val="0000FF"/>
                </a:solidFill>
              </a:rPr>
              <a:t>COSTO Y HERRAMIENTAS DE DESARROLLO</a:t>
            </a:r>
            <a:r>
              <a:rPr lang="es-AR" b="1" dirty="0" smtClean="0">
                <a:solidFill>
                  <a:srgbClr val="0000FF"/>
                </a:solidFill>
              </a:rPr>
              <a:t>:</a:t>
            </a:r>
            <a:endParaRPr lang="es-AR" b="1" dirty="0">
              <a:solidFill>
                <a:srgbClr val="0000FF"/>
              </a:solidFill>
            </a:endParaRPr>
          </a:p>
          <a:p>
            <a:pPr marL="447675" lvl="1" indent="-269875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s-AR" dirty="0">
                <a:solidFill>
                  <a:srgbClr val="FF3300"/>
                </a:solidFill>
              </a:rPr>
              <a:t> </a:t>
            </a:r>
            <a:r>
              <a:rPr lang="es-AR" dirty="0" smtClean="0">
                <a:solidFill>
                  <a:srgbClr val="FF3300"/>
                </a:solidFill>
              </a:rPr>
              <a:t>Hoy </a:t>
            </a:r>
            <a:r>
              <a:rPr lang="es-AR" dirty="0">
                <a:solidFill>
                  <a:srgbClr val="FF3300"/>
                </a:solidFill>
              </a:rPr>
              <a:t>día </a:t>
            </a:r>
            <a:r>
              <a:rPr lang="es-AR" dirty="0" smtClean="0">
                <a:solidFill>
                  <a:srgbClr val="FF3300"/>
                </a:solidFill>
              </a:rPr>
              <a:t>el costo depende </a:t>
            </a:r>
            <a:r>
              <a:rPr lang="es-AR" dirty="0">
                <a:solidFill>
                  <a:srgbClr val="FF3300"/>
                </a:solidFill>
              </a:rPr>
              <a:t>de la dimensión del </a:t>
            </a:r>
            <a:r>
              <a:rPr lang="es-AR" dirty="0" smtClean="0">
                <a:solidFill>
                  <a:srgbClr val="FF3300"/>
                </a:solidFill>
              </a:rPr>
              <a:t>proyecto. </a:t>
            </a:r>
            <a:endParaRPr lang="es-AR" dirty="0">
              <a:solidFill>
                <a:srgbClr val="FF3300"/>
              </a:solidFill>
            </a:endParaRPr>
          </a:p>
          <a:p>
            <a:pPr marL="447675" lvl="1" indent="-269875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s-AR" dirty="0">
                <a:solidFill>
                  <a:srgbClr val="FF3300"/>
                </a:solidFill>
              </a:rPr>
              <a:t> </a:t>
            </a:r>
            <a:r>
              <a:rPr lang="es-AR" dirty="0" smtClean="0">
                <a:solidFill>
                  <a:srgbClr val="FF3300"/>
                </a:solidFill>
              </a:rPr>
              <a:t>Disponibilidad de herramientas de desarrollo: programadores, </a:t>
            </a:r>
            <a:r>
              <a:rPr lang="es-AR" dirty="0" err="1" smtClean="0">
                <a:solidFill>
                  <a:srgbClr val="FF3300"/>
                </a:solidFill>
              </a:rPr>
              <a:t>debbugers</a:t>
            </a:r>
            <a:r>
              <a:rPr lang="es-AR" dirty="0">
                <a:solidFill>
                  <a:srgbClr val="FF3300"/>
                </a:solidFill>
              </a:rPr>
              <a:t> </a:t>
            </a:r>
            <a:r>
              <a:rPr lang="es-AR" dirty="0" smtClean="0">
                <a:solidFill>
                  <a:srgbClr val="FF3300"/>
                </a:solidFill>
              </a:rPr>
              <a:t>y software para desarrollo.</a:t>
            </a:r>
          </a:p>
          <a:p>
            <a:pPr marL="447675" lvl="1" indent="-269875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s-AR" dirty="0">
                <a:solidFill>
                  <a:srgbClr val="FF3300"/>
                </a:solidFill>
              </a:rPr>
              <a:t> </a:t>
            </a:r>
            <a:r>
              <a:rPr lang="es-AR" dirty="0" smtClean="0">
                <a:solidFill>
                  <a:srgbClr val="FF3300"/>
                </a:solidFill>
              </a:rPr>
              <a:t>Disponibilidad y costo de placas de evaluación.</a:t>
            </a:r>
          </a:p>
          <a:p>
            <a:pPr marL="447675" lvl="1" indent="-269875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s-AR" dirty="0">
                <a:solidFill>
                  <a:srgbClr val="FF3300"/>
                </a:solidFill>
              </a:rPr>
              <a:t> </a:t>
            </a:r>
            <a:r>
              <a:rPr lang="es-AR" dirty="0" smtClean="0">
                <a:solidFill>
                  <a:srgbClr val="FF3300"/>
                </a:solidFill>
              </a:rPr>
              <a:t>Dispositivos OTP para la industria.</a:t>
            </a:r>
          </a:p>
        </p:txBody>
      </p:sp>
    </p:spTree>
    <p:extLst>
      <p:ext uri="{BB962C8B-B14F-4D97-AF65-F5344CB8AC3E}">
        <p14:creationId xmlns:p14="http://schemas.microsoft.com/office/powerpoint/2010/main" val="1761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116633"/>
            <a:ext cx="11809312" cy="648072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Sistema de Control Digital</a:t>
            </a: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84632" y="6525344"/>
            <a:ext cx="289100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16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91344" y="4844695"/>
            <a:ext cx="11809312" cy="153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s-AR" sz="1600" b="0" dirty="0" smtClean="0">
                <a:solidFill>
                  <a:srgbClr val="008000"/>
                </a:solidFill>
              </a:rPr>
              <a:t>La Computadora Digital calcula el error, lo procesa mediante el algoritmo de control y genera la acción de control correspondiente.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s-AR" sz="1600" dirty="0">
                <a:solidFill>
                  <a:srgbClr val="008000"/>
                </a:solidFill>
              </a:rPr>
              <a:t>La Computadora Digital puede o no incorporar a </a:t>
            </a:r>
            <a:r>
              <a:rPr lang="es-AR" sz="1600" dirty="0" smtClean="0">
                <a:solidFill>
                  <a:srgbClr val="008000"/>
                </a:solidFill>
              </a:rPr>
              <a:t>los dispositivos </a:t>
            </a:r>
            <a:r>
              <a:rPr lang="es-AR" sz="1600" dirty="0">
                <a:solidFill>
                  <a:srgbClr val="008000"/>
                </a:solidFill>
              </a:rPr>
              <a:t>ADC y </a:t>
            </a:r>
            <a:r>
              <a:rPr lang="es-AR" sz="1600" dirty="0" smtClean="0">
                <a:solidFill>
                  <a:srgbClr val="008000"/>
                </a:solidFill>
              </a:rPr>
              <a:t>DAC, pudiendo ser:</a:t>
            </a:r>
          </a:p>
          <a:p>
            <a:pPr marL="800100" lvl="1" indent="-342900" algn="just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s-AR" sz="1600" dirty="0" smtClean="0">
                <a:solidFill>
                  <a:srgbClr val="0070C0"/>
                </a:solidFill>
              </a:rPr>
              <a:t>Computadora Industrial o Personal.</a:t>
            </a:r>
          </a:p>
          <a:p>
            <a:pPr marL="800100" lvl="1" indent="-342900" algn="just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s-AR" sz="1600" dirty="0" smtClean="0">
                <a:solidFill>
                  <a:srgbClr val="0070C0"/>
                </a:solidFill>
              </a:rPr>
              <a:t>Controlador Lógico Programable (PLC).</a:t>
            </a:r>
          </a:p>
          <a:p>
            <a:pPr marL="800100" lvl="1" indent="-342900" algn="just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s-AR" sz="1600" dirty="0" smtClean="0">
                <a:solidFill>
                  <a:srgbClr val="0070C0"/>
                </a:solidFill>
              </a:rPr>
              <a:t>Microprocesador (</a:t>
            </a:r>
            <a:r>
              <a:rPr lang="es-AR" sz="1600" dirty="0" err="1" smtClean="0">
                <a:solidFill>
                  <a:srgbClr val="0070C0"/>
                </a:solidFill>
              </a:rPr>
              <a:t>uP</a:t>
            </a:r>
            <a:r>
              <a:rPr lang="es-AR" sz="1600" dirty="0" smtClean="0">
                <a:solidFill>
                  <a:srgbClr val="0070C0"/>
                </a:solidFill>
              </a:rPr>
              <a:t>).</a:t>
            </a:r>
          </a:p>
          <a:p>
            <a:pPr marL="800100" lvl="1" indent="-342900" algn="just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s-AR" sz="1600" dirty="0">
                <a:solidFill>
                  <a:srgbClr val="0070C0"/>
                </a:solidFill>
              </a:rPr>
              <a:t>Microcontrolador (</a:t>
            </a:r>
            <a:r>
              <a:rPr lang="es-AR" sz="1600" dirty="0" err="1">
                <a:solidFill>
                  <a:srgbClr val="0070C0"/>
                </a:solidFill>
              </a:rPr>
              <a:t>uC</a:t>
            </a:r>
            <a:r>
              <a:rPr lang="es-AR" sz="1600" dirty="0" smtClean="0">
                <a:solidFill>
                  <a:srgbClr val="0070C0"/>
                </a:solidFill>
              </a:rPr>
              <a:t>).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02097" y="973265"/>
            <a:ext cx="3024336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Diagrama de Bloques:</a:t>
            </a:r>
            <a:endParaRPr lang="es-AR" sz="2000" b="1" dirty="0">
              <a:solidFill>
                <a:srgbClr val="C0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47928" y="537611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algn="just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s-AR" sz="1600" dirty="0" smtClean="0">
                <a:solidFill>
                  <a:srgbClr val="0070C0"/>
                </a:solidFill>
              </a:rPr>
              <a:t>Procesador </a:t>
            </a:r>
            <a:r>
              <a:rPr lang="es-AR" sz="1600" dirty="0">
                <a:solidFill>
                  <a:srgbClr val="0070C0"/>
                </a:solidFill>
              </a:rPr>
              <a:t>Digital de Señales </a:t>
            </a:r>
            <a:r>
              <a:rPr lang="es-AR" sz="1600" dirty="0" smtClean="0">
                <a:solidFill>
                  <a:srgbClr val="0070C0"/>
                </a:solidFill>
              </a:rPr>
              <a:t>(DSP).</a:t>
            </a:r>
          </a:p>
          <a:p>
            <a:pPr marL="800100" lvl="1" indent="-342900" algn="just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s-AR" sz="1600" dirty="0" smtClean="0">
                <a:solidFill>
                  <a:srgbClr val="0070C0"/>
                </a:solidFill>
              </a:rPr>
              <a:t>Controlador Digital de Señales (DSC).</a:t>
            </a:r>
          </a:p>
          <a:p>
            <a:pPr marL="800100" lvl="1" indent="-342900" algn="just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s-AR" sz="1600" dirty="0" err="1" smtClean="0">
                <a:solidFill>
                  <a:srgbClr val="0070C0"/>
                </a:solidFill>
              </a:rPr>
              <a:t>PSoC</a:t>
            </a:r>
            <a:r>
              <a:rPr lang="es-AR" sz="1600" dirty="0">
                <a:solidFill>
                  <a:srgbClr val="0070C0"/>
                </a:solidFill>
              </a:rPr>
              <a:t> </a:t>
            </a:r>
            <a:r>
              <a:rPr lang="es-AR" sz="1600" dirty="0" smtClean="0">
                <a:solidFill>
                  <a:srgbClr val="0070C0"/>
                </a:solidFill>
              </a:rPr>
              <a:t>o FPGA. 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320136" y="3985319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i="1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A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Señales digitales</a:t>
            </a:r>
            <a:endParaRPr lang="es-A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408368" y="3985319"/>
            <a:ext cx="2177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A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A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Periodo de Muestreo</a:t>
            </a:r>
            <a:endParaRPr lang="es-A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" name="Imagen 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13" y="1417191"/>
            <a:ext cx="1077795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116633"/>
            <a:ext cx="11809312" cy="639142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Señales en los Sistemas de Control Digital</a:t>
            </a: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17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380760" y="4697849"/>
            <a:ext cx="340494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AR" sz="1600" b="1" i="1" dirty="0">
                <a:solidFill>
                  <a:srgbClr val="FF3300"/>
                </a:solidFill>
              </a:rPr>
              <a:t>Señal Analógica </a:t>
            </a:r>
            <a:r>
              <a:rPr lang="es-AR" sz="1600" b="1" i="1" dirty="0" smtClean="0">
                <a:solidFill>
                  <a:srgbClr val="FF3300"/>
                </a:solidFill>
              </a:rPr>
              <a:t>en Tiempo </a:t>
            </a:r>
            <a:r>
              <a:rPr lang="es-AR" sz="1600" b="1" i="1" dirty="0">
                <a:solidFill>
                  <a:srgbClr val="FF3300"/>
                </a:solidFill>
              </a:rPr>
              <a:t>Continuo:</a:t>
            </a:r>
            <a:r>
              <a:rPr lang="es-AR" sz="1600" b="1" dirty="0">
                <a:solidFill>
                  <a:srgbClr val="FF3300"/>
                </a:solidFill>
              </a:rPr>
              <a:t> </a:t>
            </a:r>
            <a:r>
              <a:rPr lang="es-AR" sz="1600" b="0" dirty="0">
                <a:solidFill>
                  <a:srgbClr val="008000"/>
                </a:solidFill>
              </a:rPr>
              <a:t>Está definida en un intervalo continuo de tiempo, cuya amplitud puede adoptar infinitos valores en este intervalo.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3352" y="1052736"/>
            <a:ext cx="564011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AR" sz="1600" b="1" i="1" dirty="0">
                <a:solidFill>
                  <a:srgbClr val="FF3300"/>
                </a:solidFill>
              </a:rPr>
              <a:t>Señal Cuantificada en Tiempo Continuo:</a:t>
            </a:r>
            <a:r>
              <a:rPr lang="es-AR" sz="1600" b="1" dirty="0">
                <a:solidFill>
                  <a:srgbClr val="FF3300"/>
                </a:solidFill>
              </a:rPr>
              <a:t> </a:t>
            </a:r>
            <a:r>
              <a:rPr lang="es-AR" sz="1600" b="0" dirty="0">
                <a:solidFill>
                  <a:srgbClr val="008000"/>
                </a:solidFill>
              </a:rPr>
              <a:t>Su amplitud asume un N° finito de diferentes valores en un intervalo </a:t>
            </a:r>
            <a:r>
              <a:rPr lang="es-AR" sz="1600" b="0" dirty="0" smtClean="0">
                <a:solidFill>
                  <a:srgbClr val="008000"/>
                </a:solidFill>
              </a:rPr>
              <a:t>de </a:t>
            </a:r>
            <a:r>
              <a:rPr lang="es-AR" sz="1600" b="0" dirty="0">
                <a:solidFill>
                  <a:srgbClr val="008000"/>
                </a:solidFill>
              </a:rPr>
              <a:t>tiempo </a:t>
            </a:r>
            <a:r>
              <a:rPr lang="es-AR" sz="1600" b="0" dirty="0" smtClean="0">
                <a:solidFill>
                  <a:srgbClr val="008000"/>
                </a:solidFill>
              </a:rPr>
              <a:t>continuo. </a:t>
            </a:r>
            <a:r>
              <a:rPr lang="es-AR" sz="1600" dirty="0" smtClean="0">
                <a:solidFill>
                  <a:srgbClr val="008000"/>
                </a:solidFill>
              </a:rPr>
              <a:t>Está cuantificada en amplitud y en tiempo.</a:t>
            </a:r>
            <a:r>
              <a:rPr lang="es-AR" sz="1600" b="0" dirty="0" smtClean="0">
                <a:solidFill>
                  <a:srgbClr val="008000"/>
                </a:solidFill>
              </a:rPr>
              <a:t> </a:t>
            </a:r>
            <a:endParaRPr lang="es-AR" sz="1600" b="0" dirty="0">
              <a:solidFill>
                <a:srgbClr val="008000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6030866" y="1393705"/>
            <a:ext cx="360040" cy="43204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Flecha derecha 13"/>
          <p:cNvSpPr/>
          <p:nvPr/>
        </p:nvSpPr>
        <p:spPr>
          <a:xfrm rot="10800000">
            <a:off x="7896200" y="5143544"/>
            <a:ext cx="360040" cy="43204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63352" y="4820959"/>
            <a:ext cx="372563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AR" sz="1600" b="1" i="1" dirty="0">
                <a:solidFill>
                  <a:srgbClr val="FF3300"/>
                </a:solidFill>
              </a:rPr>
              <a:t>Señal de Tiempo Discreto o de Datos Muestreados:</a:t>
            </a:r>
            <a:r>
              <a:rPr lang="es-AR" sz="1600" b="1" dirty="0">
                <a:solidFill>
                  <a:srgbClr val="FF3300"/>
                </a:solidFill>
              </a:rPr>
              <a:t> </a:t>
            </a:r>
            <a:r>
              <a:rPr lang="es-AR" sz="1600" b="0" dirty="0">
                <a:solidFill>
                  <a:srgbClr val="008000"/>
                </a:solidFill>
              </a:rPr>
              <a:t>Es una señal definida solo a instantes discretos de tiempo. </a:t>
            </a:r>
          </a:p>
        </p:txBody>
      </p:sp>
      <p:sp>
        <p:nvSpPr>
          <p:cNvPr id="17" name="Flecha derecha 16"/>
          <p:cNvSpPr/>
          <p:nvPr/>
        </p:nvSpPr>
        <p:spPr>
          <a:xfrm>
            <a:off x="4106639" y="5143544"/>
            <a:ext cx="360040" cy="43204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66424" y="6123131"/>
            <a:ext cx="1112888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AR" sz="1600" b="1" i="1" dirty="0" smtClean="0">
                <a:solidFill>
                  <a:srgbClr val="FF3300"/>
                </a:solidFill>
              </a:rPr>
              <a:t>La Señal Digital </a:t>
            </a:r>
            <a:r>
              <a:rPr lang="es-AR" sz="1600" b="1" dirty="0" smtClean="0">
                <a:solidFill>
                  <a:srgbClr val="FF3300"/>
                </a:solidFill>
              </a:rPr>
              <a:t>(</a:t>
            </a:r>
            <a:r>
              <a:rPr lang="es-AR" sz="1600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AR" sz="1600" b="1" i="1" baseline="-25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AR" sz="1600" b="1" dirty="0" smtClean="0">
                <a:solidFill>
                  <a:srgbClr val="FF3300"/>
                </a:solidFill>
              </a:rPr>
              <a:t>)</a:t>
            </a:r>
            <a:r>
              <a:rPr lang="es-AR" sz="1600" b="1" i="1" dirty="0" smtClean="0">
                <a:solidFill>
                  <a:srgbClr val="FF3300"/>
                </a:solidFill>
              </a:rPr>
              <a:t>:</a:t>
            </a:r>
            <a:r>
              <a:rPr lang="es-AR" sz="1600" b="1" dirty="0" smtClean="0">
                <a:solidFill>
                  <a:srgbClr val="FF3300"/>
                </a:solidFill>
              </a:rPr>
              <a:t> </a:t>
            </a:r>
            <a:r>
              <a:rPr lang="es-AR" sz="1600" b="0" dirty="0">
                <a:solidFill>
                  <a:srgbClr val="008000"/>
                </a:solidFill>
              </a:rPr>
              <a:t>Es una señal de tiempo discreto cuantificada en amplitud y en tiempo. </a:t>
            </a:r>
            <a:r>
              <a:rPr lang="es-AR" sz="1600" b="0" dirty="0" smtClean="0">
                <a:solidFill>
                  <a:srgbClr val="008000"/>
                </a:solidFill>
              </a:rPr>
              <a:t>Está representada </a:t>
            </a:r>
            <a:r>
              <a:rPr lang="es-AR" sz="1600" b="0" dirty="0">
                <a:solidFill>
                  <a:srgbClr val="008000"/>
                </a:solidFill>
              </a:rPr>
              <a:t>por una secuencia de </a:t>
            </a:r>
            <a:r>
              <a:rPr lang="es-AR" sz="1600" b="0" dirty="0" smtClean="0">
                <a:solidFill>
                  <a:srgbClr val="008000"/>
                </a:solidFill>
              </a:rPr>
              <a:t>números </a:t>
            </a:r>
            <a:r>
              <a:rPr lang="es-AR" sz="1600" b="0" dirty="0">
                <a:solidFill>
                  <a:srgbClr val="008000"/>
                </a:solidFill>
              </a:rPr>
              <a:t>binarios </a:t>
            </a:r>
            <a:r>
              <a:rPr lang="es-AR" sz="1600" b="0" dirty="0" smtClean="0">
                <a:solidFill>
                  <a:srgbClr val="008000"/>
                </a:solidFill>
              </a:rPr>
              <a:t>con un tamaño de palabra </a:t>
            </a:r>
            <a:r>
              <a:rPr lang="es-AR" sz="1600" dirty="0" smtClean="0">
                <a:solidFill>
                  <a:srgbClr val="008000"/>
                </a:solidFill>
              </a:rPr>
              <a:t>de N bits.</a:t>
            </a:r>
            <a:r>
              <a:rPr lang="es-AR" sz="1600" b="0" dirty="0" smtClean="0">
                <a:solidFill>
                  <a:srgbClr val="008000"/>
                </a:solidFill>
              </a:rPr>
              <a:t>  </a:t>
            </a:r>
            <a:endParaRPr lang="es-AR" sz="1600" b="0" dirty="0">
              <a:solidFill>
                <a:srgbClr val="008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980728"/>
            <a:ext cx="986526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1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116632"/>
            <a:ext cx="11809312" cy="779737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Procesamiento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Señales en Control </a:t>
            </a: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Digital</a:t>
            </a: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18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53372" y="1171952"/>
            <a:ext cx="115398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AR" sz="2000" b="1" u="sng" dirty="0">
                <a:solidFill>
                  <a:srgbClr val="FF3300"/>
                </a:solidFill>
              </a:rPr>
              <a:t>Muestreo</a:t>
            </a:r>
            <a:r>
              <a:rPr lang="es-AR" sz="2000" b="1" dirty="0">
                <a:solidFill>
                  <a:srgbClr val="FF3300"/>
                </a:solidFill>
              </a:rPr>
              <a:t>: </a:t>
            </a:r>
            <a:r>
              <a:rPr lang="es-AR" sz="2000" dirty="0">
                <a:solidFill>
                  <a:srgbClr val="008000"/>
                </a:solidFill>
              </a:rPr>
              <a:t>Es el proceso </a:t>
            </a:r>
            <a:r>
              <a:rPr lang="es-AR" sz="2000" dirty="0" smtClean="0">
                <a:solidFill>
                  <a:srgbClr val="008000"/>
                </a:solidFill>
              </a:rPr>
              <a:t>a través del cual se toman muestras </a:t>
            </a:r>
            <a:r>
              <a:rPr lang="es-AR" sz="2000" dirty="0">
                <a:solidFill>
                  <a:srgbClr val="008000"/>
                </a:solidFill>
              </a:rPr>
              <a:t>de la señal analógica a intervalos </a:t>
            </a:r>
            <a:r>
              <a:rPr lang="es-AR" sz="2000" dirty="0" smtClean="0">
                <a:solidFill>
                  <a:srgbClr val="008000"/>
                </a:solidFill>
              </a:rPr>
              <a:t>regulares (periódicamente). En sistemas de control digital, las muestras pueden hacerse a diferentes frecuencias (periodos) de muestreo, pero siempre a intervalos fijos.</a:t>
            </a:r>
          </a:p>
          <a:p>
            <a:pPr algn="just">
              <a:defRPr/>
            </a:pPr>
            <a:r>
              <a:rPr lang="es-AR" sz="2000" b="1" dirty="0" smtClean="0">
                <a:solidFill>
                  <a:srgbClr val="00B0F0"/>
                </a:solidFill>
              </a:rPr>
              <a:t>La</a:t>
            </a:r>
            <a:r>
              <a:rPr lang="es-AR" sz="2000" b="1" dirty="0" smtClean="0">
                <a:solidFill>
                  <a:srgbClr val="008000"/>
                </a:solidFill>
              </a:rPr>
              <a:t> </a:t>
            </a:r>
            <a:r>
              <a:rPr lang="es-AR" sz="2000" b="1" dirty="0" smtClean="0">
                <a:solidFill>
                  <a:srgbClr val="00B0F0"/>
                </a:solidFill>
              </a:rPr>
              <a:t>frecuencia </a:t>
            </a:r>
            <a:r>
              <a:rPr lang="es-AR" sz="2000" b="1" dirty="0">
                <a:solidFill>
                  <a:srgbClr val="00B0F0"/>
                </a:solidFill>
              </a:rPr>
              <a:t>de </a:t>
            </a:r>
            <a:r>
              <a:rPr lang="es-AR" sz="2000" b="1" dirty="0" smtClean="0">
                <a:solidFill>
                  <a:srgbClr val="00B0F0"/>
                </a:solidFill>
              </a:rPr>
              <a:t>muestreo </a:t>
            </a:r>
            <a:r>
              <a:rPr lang="es-AR" sz="2000" b="1" dirty="0">
                <a:solidFill>
                  <a:srgbClr val="00B0F0"/>
                </a:solidFill>
              </a:rPr>
              <a:t>debe ser adecuadamente </a:t>
            </a:r>
            <a:r>
              <a:rPr lang="es-AR" sz="2000" b="1" dirty="0" smtClean="0">
                <a:solidFill>
                  <a:srgbClr val="00B0F0"/>
                </a:solidFill>
              </a:rPr>
              <a:t>seleccionada. ¿Con qué objetivo?</a:t>
            </a:r>
            <a:endParaRPr lang="es-AR" sz="2000" b="1" i="1" baseline="-25000" dirty="0">
              <a:solidFill>
                <a:srgbClr val="00B0F0"/>
              </a:solidFill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26096" y="3297178"/>
            <a:ext cx="115398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AR" sz="2000" b="1" u="sng" dirty="0">
                <a:solidFill>
                  <a:srgbClr val="FF3300"/>
                </a:solidFill>
              </a:rPr>
              <a:t>Retención</a:t>
            </a:r>
            <a:r>
              <a:rPr lang="es-AR" sz="2000" b="1" dirty="0">
                <a:solidFill>
                  <a:srgbClr val="FF3300"/>
                </a:solidFill>
              </a:rPr>
              <a:t>: </a:t>
            </a:r>
            <a:r>
              <a:rPr lang="es-AR" sz="2000" dirty="0" smtClean="0">
                <a:solidFill>
                  <a:srgbClr val="008000"/>
                </a:solidFill>
              </a:rPr>
              <a:t>Debido a que la conversión A/D se efectúa en un tiempo finito, cada </a:t>
            </a:r>
            <a:r>
              <a:rPr lang="es-AR" sz="2000" dirty="0">
                <a:solidFill>
                  <a:srgbClr val="008000"/>
                </a:solidFill>
              </a:rPr>
              <a:t>muestra </a:t>
            </a:r>
            <a:r>
              <a:rPr lang="es-AR" sz="2000" dirty="0" smtClean="0">
                <a:solidFill>
                  <a:srgbClr val="008000"/>
                </a:solidFill>
              </a:rPr>
              <a:t>de </a:t>
            </a:r>
            <a:r>
              <a:rPr lang="es-AR" sz="2000" dirty="0">
                <a:solidFill>
                  <a:srgbClr val="008000"/>
                </a:solidFill>
              </a:rPr>
              <a:t>la señal analógica </a:t>
            </a:r>
            <a:r>
              <a:rPr lang="es-AR" sz="2000" dirty="0" smtClean="0">
                <a:solidFill>
                  <a:srgbClr val="008000"/>
                </a:solidFill>
              </a:rPr>
              <a:t>es retenida por </a:t>
            </a:r>
            <a:r>
              <a:rPr lang="es-AR" sz="2000" dirty="0">
                <a:solidFill>
                  <a:srgbClr val="008000"/>
                </a:solidFill>
              </a:rPr>
              <a:t>el tiempo que </a:t>
            </a:r>
            <a:r>
              <a:rPr lang="es-AR" sz="2000" dirty="0" smtClean="0">
                <a:solidFill>
                  <a:srgbClr val="008000"/>
                </a:solidFill>
              </a:rPr>
              <a:t>demora en efectuarse esta conversión. Este tiempo de conversión, depende de la tecnología electrónica utilizada para tal tarea y de las precisiones que se deseen conseguir en el valor convertido.</a:t>
            </a:r>
            <a:endParaRPr lang="es-AR" sz="2000" b="0" dirty="0">
              <a:solidFill>
                <a:srgbClr val="008000"/>
              </a:solidFill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26096" y="4911261"/>
            <a:ext cx="115398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AR" sz="2000" b="1" u="sng" dirty="0" smtClean="0">
                <a:solidFill>
                  <a:srgbClr val="FF3300"/>
                </a:solidFill>
              </a:rPr>
              <a:t>Conversión A/D</a:t>
            </a:r>
            <a:r>
              <a:rPr lang="es-AR" sz="2000" b="1" dirty="0" smtClean="0">
                <a:solidFill>
                  <a:srgbClr val="FF3300"/>
                </a:solidFill>
              </a:rPr>
              <a:t>: </a:t>
            </a:r>
            <a:r>
              <a:rPr lang="es-AR" sz="2000" dirty="0">
                <a:solidFill>
                  <a:srgbClr val="008000"/>
                </a:solidFill>
              </a:rPr>
              <a:t>Proceso en el que se </a:t>
            </a:r>
            <a:r>
              <a:rPr lang="es-AR" sz="2000" dirty="0" smtClean="0">
                <a:solidFill>
                  <a:srgbClr val="008000"/>
                </a:solidFill>
              </a:rPr>
              <a:t>efectúa </a:t>
            </a:r>
            <a:r>
              <a:rPr lang="es-AR" sz="2000" dirty="0">
                <a:solidFill>
                  <a:srgbClr val="008000"/>
                </a:solidFill>
              </a:rPr>
              <a:t>la correspondencia entre los valores de la señal analógica muestreada y los estados digitales posibles según el N° de bits del ADC</a:t>
            </a:r>
            <a:r>
              <a:rPr lang="es-AR" sz="2000" dirty="0" smtClean="0">
                <a:solidFill>
                  <a:srgbClr val="008000"/>
                </a:solidFill>
              </a:rPr>
              <a:t>. </a:t>
            </a:r>
          </a:p>
          <a:p>
            <a:pPr algn="just">
              <a:defRPr/>
            </a:pPr>
            <a:r>
              <a:rPr lang="es-AR" sz="2000" u="sng" dirty="0" smtClean="0">
                <a:solidFill>
                  <a:srgbClr val="00B0F0"/>
                </a:solidFill>
              </a:rPr>
              <a:t>Los valores que toma cada muestra pueden ser infinitos en el rango de conversión, pero los valores correspondientes de </a:t>
            </a:r>
            <a:r>
              <a:rPr lang="es-AR" sz="2000" u="sng" dirty="0">
                <a:solidFill>
                  <a:srgbClr val="00B0F0"/>
                </a:solidFill>
              </a:rPr>
              <a:t>salida del ADC </a:t>
            </a:r>
            <a:r>
              <a:rPr lang="es-AR" sz="2000" u="sng" dirty="0" smtClean="0">
                <a:solidFill>
                  <a:srgbClr val="00B0F0"/>
                </a:solidFill>
              </a:rPr>
              <a:t>son finitos debido a la cuantificación en amplitud.</a:t>
            </a:r>
            <a:endParaRPr lang="es-AR" sz="2000" b="0" dirty="0">
              <a:solidFill>
                <a:srgbClr val="008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871864" y="2587899"/>
            <a:ext cx="2238113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s-AR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AR" sz="24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AR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(1/</a:t>
            </a:r>
            <a:r>
              <a:rPr lang="es-AR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A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&gt; 2 </a:t>
            </a:r>
            <a:r>
              <a:rPr lang="es-AR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AR" sz="24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s-AR" sz="2400" i="1" u="sng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116632"/>
            <a:ext cx="11809312" cy="779737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AR" sz="2800" b="1" dirty="0">
                <a:solidFill>
                  <a:schemeClr val="bg1"/>
                </a:solidFill>
              </a:rPr>
              <a:t>Procesamiento de Señales en Control Digital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19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285453" y="1090809"/>
            <a:ext cx="56077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s-AR" sz="1900" b="1" dirty="0" smtClean="0">
                <a:solidFill>
                  <a:schemeClr val="accent2">
                    <a:lumMod val="75000"/>
                  </a:schemeClr>
                </a:solidFill>
              </a:rPr>
              <a:t>Q1: </a:t>
            </a:r>
            <a:r>
              <a:rPr lang="es-AR" sz="1900" dirty="0" err="1" smtClean="0">
                <a:solidFill>
                  <a:schemeClr val="accent2">
                    <a:lumMod val="75000"/>
                  </a:schemeClr>
                </a:solidFill>
              </a:rPr>
              <a:t>Muestreador</a:t>
            </a:r>
            <a:r>
              <a:rPr lang="es-AR" sz="1900" dirty="0" smtClean="0">
                <a:solidFill>
                  <a:schemeClr val="accent2">
                    <a:lumMod val="75000"/>
                  </a:schemeClr>
                </a:solidFill>
              </a:rPr>
              <a:t>, transistor que opera como llave.</a:t>
            </a:r>
          </a:p>
          <a:p>
            <a:pPr algn="just">
              <a:spcBef>
                <a:spcPts val="600"/>
              </a:spcBef>
              <a:defRPr/>
            </a:pPr>
            <a:r>
              <a:rPr lang="es-AR" sz="1900" b="1" dirty="0" smtClean="0">
                <a:solidFill>
                  <a:schemeClr val="accent2">
                    <a:lumMod val="75000"/>
                  </a:schemeClr>
                </a:solidFill>
              </a:rPr>
              <a:t>C1: </a:t>
            </a:r>
            <a:r>
              <a:rPr lang="es-AR" sz="1900" dirty="0" smtClean="0">
                <a:solidFill>
                  <a:schemeClr val="accent2">
                    <a:lumMod val="75000"/>
                  </a:schemeClr>
                </a:solidFill>
              </a:rPr>
              <a:t>Retenedor, capacitor de almacenamiento.</a:t>
            </a:r>
          </a:p>
          <a:p>
            <a:pPr algn="just">
              <a:spcBef>
                <a:spcPts val="600"/>
              </a:spcBef>
              <a:defRPr/>
            </a:pPr>
            <a:r>
              <a:rPr lang="es-AR" sz="1900" b="1" dirty="0" smtClean="0">
                <a:solidFill>
                  <a:schemeClr val="accent2">
                    <a:lumMod val="75000"/>
                  </a:schemeClr>
                </a:solidFill>
              </a:rPr>
              <a:t>A1 y A2: </a:t>
            </a:r>
            <a:r>
              <a:rPr lang="es-AR" sz="1900" dirty="0" smtClean="0">
                <a:solidFill>
                  <a:schemeClr val="accent2">
                    <a:lumMod val="75000"/>
                  </a:schemeClr>
                </a:solidFill>
              </a:rPr>
              <a:t>Amplificadores aisladores. </a:t>
            </a:r>
            <a:r>
              <a:rPr lang="es-AR" sz="1900" b="1" dirty="0" smtClean="0">
                <a:solidFill>
                  <a:schemeClr val="accent2">
                    <a:lumMod val="75000"/>
                  </a:schemeClr>
                </a:solidFill>
              </a:rPr>
              <a:t>A1</a:t>
            </a:r>
            <a:r>
              <a:rPr lang="es-AR" sz="1900" dirty="0" smtClean="0">
                <a:solidFill>
                  <a:schemeClr val="accent2">
                    <a:lumMod val="75000"/>
                  </a:schemeClr>
                </a:solidFill>
              </a:rPr>
              <a:t> permite que circuito presente alta impedancia de entrada y no produzca efecto de carga sobre </a:t>
            </a:r>
            <a:r>
              <a:rPr lang="es-AR" sz="2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AR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sz="2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AR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AR" sz="19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s-AR" sz="1900" b="1" dirty="0" smtClean="0">
                <a:solidFill>
                  <a:schemeClr val="accent2">
                    <a:lumMod val="75000"/>
                  </a:schemeClr>
                </a:solidFill>
              </a:rPr>
              <a:t>A2</a:t>
            </a:r>
            <a:r>
              <a:rPr lang="es-AR" sz="1900" dirty="0" smtClean="0">
                <a:solidFill>
                  <a:schemeClr val="accent2">
                    <a:lumMod val="75000"/>
                  </a:schemeClr>
                </a:solidFill>
              </a:rPr>
              <a:t> también permite alta impedancia de manera tal que el ADC no descargue a C1 durante la conversión. </a:t>
            </a:r>
            <a:endParaRPr lang="es-AR" sz="19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1344" y="1049940"/>
            <a:ext cx="302433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A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Muestreo y Retención</a:t>
            </a:r>
            <a:endParaRPr lang="es-A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389050" y="3501008"/>
            <a:ext cx="2098651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AR" sz="1600" b="1" dirty="0" smtClean="0"/>
              <a:t>Señal de Comando:</a:t>
            </a:r>
            <a:endParaRPr lang="es-AR" sz="1600" b="1" dirty="0"/>
          </a:p>
        </p:txBody>
      </p:sp>
      <p:sp>
        <p:nvSpPr>
          <p:cNvPr id="14" name="Rectángulo 13"/>
          <p:cNvSpPr/>
          <p:nvPr/>
        </p:nvSpPr>
        <p:spPr>
          <a:xfrm>
            <a:off x="9155807" y="3861048"/>
            <a:ext cx="28448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buFont typeface="Wingdings" panose="05000000000000000000" pitchFamily="2" charset="2"/>
              <a:buChar char="§"/>
            </a:pPr>
            <a:r>
              <a:rPr lang="es-A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AR" sz="1200" b="1" dirty="0" smtClean="0"/>
              <a:t>:</a:t>
            </a:r>
            <a:r>
              <a:rPr lang="es-AR" sz="1200" dirty="0" smtClean="0"/>
              <a:t> </a:t>
            </a:r>
            <a:r>
              <a:rPr lang="es-AR" sz="1400" dirty="0" smtClean="0"/>
              <a:t>Adquisición; </a:t>
            </a:r>
            <a:r>
              <a:rPr lang="es-A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muestreador</a:t>
            </a:r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cerrado para que C1 copie el valor de y(t).</a:t>
            </a:r>
            <a:endParaRPr lang="es-A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155807" y="4707141"/>
            <a:ext cx="28448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buFont typeface="Wingdings" panose="05000000000000000000" pitchFamily="2" charset="2"/>
              <a:buChar char="§"/>
            </a:pPr>
            <a:r>
              <a:rPr lang="es-A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AR" sz="1200" b="1" dirty="0" smtClean="0"/>
              <a:t>:</a:t>
            </a:r>
            <a:r>
              <a:rPr lang="es-AR" sz="1200" dirty="0" smtClean="0"/>
              <a:t> </a:t>
            </a:r>
            <a:r>
              <a:rPr lang="es-AR" sz="1400" dirty="0" smtClean="0"/>
              <a:t>Retención; </a:t>
            </a:r>
            <a:r>
              <a:rPr lang="es-A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muestreador</a:t>
            </a:r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abierto para que C1 retenga el valor de </a:t>
            </a:r>
            <a:r>
              <a:rPr lang="es-A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se realice la conversión A/D.</a:t>
            </a:r>
            <a:endParaRPr lang="es-A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155807" y="5713511"/>
            <a:ext cx="28448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buFont typeface="Wingdings" panose="05000000000000000000" pitchFamily="2" charset="2"/>
              <a:buChar char="§"/>
            </a:pPr>
            <a:r>
              <a:rPr lang="es-A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AR" sz="1200" b="1" dirty="0" smtClean="0"/>
              <a:t> :</a:t>
            </a:r>
            <a:r>
              <a:rPr lang="es-AR" sz="1200" dirty="0" smtClean="0"/>
              <a:t> </a:t>
            </a:r>
            <a:r>
              <a:rPr lang="es-AR" sz="1400" dirty="0" smtClean="0"/>
              <a:t>Periodo de muestreo.</a:t>
            </a:r>
            <a:endParaRPr lang="es-A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606880" y="6096077"/>
            <a:ext cx="165618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AR" sz="1600" dirty="0" err="1" smtClean="0">
                <a:solidFill>
                  <a:srgbClr val="C00000"/>
                </a:solidFill>
              </a:rPr>
              <a:t>Muestreador</a:t>
            </a:r>
            <a:r>
              <a:rPr lang="es-AR" sz="1600" dirty="0" smtClean="0">
                <a:solidFill>
                  <a:srgbClr val="C00000"/>
                </a:solidFill>
              </a:rPr>
              <a:t> Ideal</a:t>
            </a:r>
            <a:endParaRPr lang="es-AR" sz="1600" dirty="0">
              <a:solidFill>
                <a:srgbClr val="C00000"/>
              </a:solidFill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9437420" y="6203798"/>
            <a:ext cx="330989" cy="369332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CuadroTexto 16"/>
          <p:cNvSpPr txBox="1"/>
          <p:nvPr/>
        </p:nvSpPr>
        <p:spPr>
          <a:xfrm>
            <a:off x="9914969" y="6203798"/>
            <a:ext cx="82554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A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A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s-A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083" y="3651676"/>
            <a:ext cx="2373232" cy="208470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" y="1801783"/>
            <a:ext cx="6503170" cy="443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9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84632" y="6525344"/>
            <a:ext cx="289100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2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1" name="Rectángulo 10"/>
          <p:cNvSpPr/>
          <p:nvPr/>
        </p:nvSpPr>
        <p:spPr>
          <a:xfrm>
            <a:off x="223562" y="1207758"/>
            <a:ext cx="11777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8888" indent="-1258888" algn="just"/>
            <a:r>
              <a:rPr lang="es-ES_tradnl" sz="28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Análisis y Diseño de Sistemas de Control Digital. Primera Parte.</a:t>
            </a:r>
            <a:endParaRPr lang="es-AR" sz="28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Text Box 106"/>
          <p:cNvSpPr txBox="1">
            <a:spLocks noChangeArrowheads="1"/>
          </p:cNvSpPr>
          <p:nvPr/>
        </p:nvSpPr>
        <p:spPr bwMode="auto">
          <a:xfrm>
            <a:off x="335360" y="2060848"/>
            <a:ext cx="11521280" cy="305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" bIns="10800"/>
          <a:lstStyle>
            <a:lvl1pPr marL="450850" indent="-450850" algn="l" defTabSz="476250">
              <a:spcBef>
                <a:spcPct val="0"/>
              </a:spcBef>
              <a:tabLst>
                <a:tab pos="4508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30238" algn="l" defTabSz="476250">
              <a:spcBef>
                <a:spcPct val="0"/>
              </a:spcBef>
              <a:tabLst>
                <a:tab pos="4508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476250">
              <a:spcBef>
                <a:spcPct val="0"/>
              </a:spcBef>
              <a:tabLst>
                <a:tab pos="4508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476250">
              <a:spcBef>
                <a:spcPct val="0"/>
              </a:spcBef>
              <a:tabLst>
                <a:tab pos="4508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476250">
              <a:spcBef>
                <a:spcPct val="0"/>
              </a:spcBef>
              <a:tabLst>
                <a:tab pos="4508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7625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7625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7625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7625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þ"/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Ventajas del Control Digital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respecto al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Control Analógico</a:t>
            </a:r>
            <a:endParaRPr lang="es-AR" b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þ"/>
            </a:pPr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Computadoras Digitales para Sistemas de Control en Lazo Cerrado (SCLC)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þ"/>
            </a:pP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Diagrama de Bloque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y </a:t>
            </a:r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Señales en los Sistemas de Control Digital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þ"/>
            </a:pPr>
            <a:r>
              <a:rPr lang="es-AR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Tiempos Inherentes a la Implementación de SC Digital en </a:t>
            </a:r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LC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þ"/>
            </a:pPr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Características de Desempeño de Dispositivos Programables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5764" y="288926"/>
            <a:ext cx="6537325" cy="588963"/>
          </a:xfr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Temas de la Unidad 5</a:t>
            </a:r>
            <a:endParaRPr lang="es-AR" sz="28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116632"/>
            <a:ext cx="11809312" cy="521989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AR" sz="2800" b="1" dirty="0" smtClean="0">
                <a:solidFill>
                  <a:schemeClr val="bg1"/>
                </a:solidFill>
              </a:rPr>
              <a:t>Conversión Analógica a Digital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20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91344" y="2429673"/>
            <a:ext cx="11737304" cy="426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s-AR" dirty="0" smtClean="0">
                <a:solidFill>
                  <a:schemeClr val="accent3">
                    <a:lumMod val="50000"/>
                  </a:schemeClr>
                </a:solidFill>
              </a:rPr>
              <a:t>Es un proceso </a:t>
            </a:r>
            <a:r>
              <a:rPr lang="es-AR" dirty="0">
                <a:solidFill>
                  <a:schemeClr val="accent3">
                    <a:lumMod val="50000"/>
                  </a:schemeClr>
                </a:solidFill>
              </a:rPr>
              <a:t>de conversión </a:t>
            </a:r>
            <a:r>
              <a:rPr lang="es-AR" dirty="0" smtClean="0">
                <a:solidFill>
                  <a:schemeClr val="accent3">
                    <a:lumMod val="50000"/>
                  </a:schemeClr>
                </a:solidFill>
              </a:rPr>
              <a:t>que se </a:t>
            </a:r>
            <a:r>
              <a:rPr lang="es-AR" dirty="0">
                <a:solidFill>
                  <a:schemeClr val="accent3">
                    <a:lumMod val="50000"/>
                  </a:schemeClr>
                </a:solidFill>
              </a:rPr>
              <a:t>realiza en un tiempo </a:t>
            </a:r>
            <a:r>
              <a:rPr lang="es-AR" dirty="0" smtClean="0">
                <a:solidFill>
                  <a:schemeClr val="accent3">
                    <a:lumMod val="50000"/>
                  </a:schemeClr>
                </a:solidFill>
              </a:rPr>
              <a:t>finito, de </a:t>
            </a:r>
            <a:r>
              <a:rPr lang="es-AR" dirty="0">
                <a:solidFill>
                  <a:schemeClr val="accent3">
                    <a:lumMod val="50000"/>
                  </a:schemeClr>
                </a:solidFill>
              </a:rPr>
              <a:t>aquí la importancia de la retención de la señal adquirida.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s-AR" dirty="0">
                <a:solidFill>
                  <a:schemeClr val="accent3">
                    <a:lumMod val="50000"/>
                  </a:schemeClr>
                </a:solidFill>
              </a:rPr>
              <a:t>Existen diferentes métodos: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s-AR" dirty="0" smtClean="0">
                <a:solidFill>
                  <a:srgbClr val="0033CC"/>
                </a:solidFill>
              </a:rPr>
              <a:t>ADC paralelo o flash: </a:t>
            </a:r>
            <a:r>
              <a:rPr lang="es-AR" dirty="0" smtClean="0">
                <a:solidFill>
                  <a:srgbClr val="FF6600"/>
                </a:solidFill>
              </a:rPr>
              <a:t>Circuito complejo; Costo </a:t>
            </a:r>
            <a:r>
              <a:rPr lang="es-AR" dirty="0">
                <a:solidFill>
                  <a:srgbClr val="FF6600"/>
                </a:solidFill>
              </a:rPr>
              <a:t>elevado</a:t>
            </a:r>
            <a:r>
              <a:rPr lang="es-AR" dirty="0" smtClean="0">
                <a:solidFill>
                  <a:srgbClr val="FF6600"/>
                </a:solidFill>
              </a:rPr>
              <a:t>; Alta velocidad de conversión.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s-AR" dirty="0" smtClean="0">
                <a:solidFill>
                  <a:srgbClr val="0033CC"/>
                </a:solidFill>
              </a:rPr>
              <a:t>ADC por escalera o rampa digital: </a:t>
            </a:r>
            <a:r>
              <a:rPr lang="es-AR" dirty="0" smtClean="0">
                <a:solidFill>
                  <a:srgbClr val="FF6600"/>
                </a:solidFill>
              </a:rPr>
              <a:t>Circuito sencillo; Velocidad que depende de la amplitud de la entrada.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s-AR" b="1" dirty="0" smtClean="0">
                <a:solidFill>
                  <a:srgbClr val="0033CC"/>
                </a:solidFill>
              </a:rPr>
              <a:t>ADC por </a:t>
            </a:r>
            <a:r>
              <a:rPr lang="es-AR" b="1" dirty="0">
                <a:solidFill>
                  <a:srgbClr val="0033CC"/>
                </a:solidFill>
              </a:rPr>
              <a:t>aproximaciones </a:t>
            </a:r>
            <a:r>
              <a:rPr lang="es-AR" b="1" dirty="0" smtClean="0">
                <a:solidFill>
                  <a:srgbClr val="0033CC"/>
                </a:solidFill>
              </a:rPr>
              <a:t>sucesivas</a:t>
            </a:r>
            <a:r>
              <a:rPr lang="es-AR" dirty="0" smtClean="0">
                <a:solidFill>
                  <a:srgbClr val="0033CC"/>
                </a:solidFill>
              </a:rPr>
              <a:t>: </a:t>
            </a:r>
            <a:r>
              <a:rPr lang="es-AR" dirty="0" smtClean="0">
                <a:solidFill>
                  <a:srgbClr val="FF6600"/>
                </a:solidFill>
              </a:rPr>
              <a:t>Circuito sencillo</a:t>
            </a:r>
            <a:r>
              <a:rPr lang="es-AR" dirty="0">
                <a:solidFill>
                  <a:srgbClr val="FF6600"/>
                </a:solidFill>
              </a:rPr>
              <a:t>; </a:t>
            </a:r>
            <a:r>
              <a:rPr lang="es-AR" dirty="0" smtClean="0">
                <a:solidFill>
                  <a:srgbClr val="FF6600"/>
                </a:solidFill>
              </a:rPr>
              <a:t>Velocidad que NO depende </a:t>
            </a:r>
            <a:r>
              <a:rPr lang="es-AR" dirty="0">
                <a:solidFill>
                  <a:srgbClr val="FF6600"/>
                </a:solidFill>
              </a:rPr>
              <a:t>de la amplitud de la </a:t>
            </a:r>
            <a:r>
              <a:rPr lang="es-AR" dirty="0" smtClean="0">
                <a:solidFill>
                  <a:srgbClr val="FF6600"/>
                </a:solidFill>
              </a:rPr>
              <a:t>entrada; Ampliamente usados en </a:t>
            </a:r>
            <a:r>
              <a:rPr lang="es-AR" dirty="0" err="1" smtClean="0">
                <a:solidFill>
                  <a:srgbClr val="FF6600"/>
                </a:solidFill>
              </a:rPr>
              <a:t>uC’s</a:t>
            </a:r>
            <a:r>
              <a:rPr lang="es-AR" dirty="0" smtClean="0">
                <a:solidFill>
                  <a:srgbClr val="FF6600"/>
                </a:solidFill>
              </a:rPr>
              <a:t> y </a:t>
            </a:r>
            <a:r>
              <a:rPr lang="es-AR" dirty="0" err="1" smtClean="0">
                <a:solidFill>
                  <a:srgbClr val="FF6600"/>
                </a:solidFill>
              </a:rPr>
              <a:t>DSC’s</a:t>
            </a:r>
            <a:r>
              <a:rPr lang="es-AR" dirty="0" smtClean="0">
                <a:solidFill>
                  <a:srgbClr val="FF6600"/>
                </a:solidFill>
              </a:rPr>
              <a:t>.</a:t>
            </a:r>
            <a:endParaRPr lang="es-AR" dirty="0">
              <a:solidFill>
                <a:srgbClr val="FF6600"/>
              </a:solidFill>
            </a:endParaRP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s-AR" dirty="0" smtClean="0">
                <a:solidFill>
                  <a:srgbClr val="0033CC"/>
                </a:solidFill>
              </a:rPr>
              <a:t>ADC por integración (simple </a:t>
            </a:r>
            <a:r>
              <a:rPr lang="es-AR" dirty="0">
                <a:solidFill>
                  <a:srgbClr val="0033CC"/>
                </a:solidFill>
              </a:rPr>
              <a:t>y doble </a:t>
            </a:r>
            <a:r>
              <a:rPr lang="es-AR" dirty="0" smtClean="0">
                <a:solidFill>
                  <a:srgbClr val="0033CC"/>
                </a:solidFill>
              </a:rPr>
              <a:t>rampa): </a:t>
            </a:r>
            <a:r>
              <a:rPr lang="es-AR" dirty="0">
                <a:solidFill>
                  <a:srgbClr val="FF6600"/>
                </a:solidFill>
              </a:rPr>
              <a:t>Circuito sencillo; </a:t>
            </a:r>
            <a:r>
              <a:rPr lang="es-AR" dirty="0" smtClean="0">
                <a:solidFill>
                  <a:srgbClr val="FF6600"/>
                </a:solidFill>
              </a:rPr>
              <a:t>Baja velocidad; Inmunes al ruido.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s-AR" dirty="0">
                <a:solidFill>
                  <a:srgbClr val="0033CC"/>
                </a:solidFill>
              </a:rPr>
              <a:t>ADC </a:t>
            </a:r>
            <a:r>
              <a:rPr lang="es-AR" dirty="0" smtClean="0">
                <a:solidFill>
                  <a:srgbClr val="0033CC"/>
                </a:solidFill>
              </a:rPr>
              <a:t>Sigma-Delta: </a:t>
            </a:r>
            <a:r>
              <a:rPr lang="es-AR" dirty="0">
                <a:solidFill>
                  <a:srgbClr val="FF6600"/>
                </a:solidFill>
              </a:rPr>
              <a:t>Circuito complejo; Costo elevado; Muy buena precisión</a:t>
            </a:r>
            <a:r>
              <a:rPr lang="es-AR" dirty="0" smtClean="0">
                <a:solidFill>
                  <a:srgbClr val="FF6600"/>
                </a:solidFill>
              </a:rPr>
              <a:t>.</a:t>
            </a:r>
          </a:p>
          <a:p>
            <a:pPr marL="361950" lvl="1" indent="-36195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s-AR" dirty="0">
                <a:solidFill>
                  <a:schemeClr val="accent3">
                    <a:lumMod val="50000"/>
                  </a:schemeClr>
                </a:solidFill>
              </a:rPr>
              <a:t>Pueden encontrarse conversores A/D desde </a:t>
            </a:r>
            <a:r>
              <a:rPr lang="es-AR" dirty="0" smtClean="0">
                <a:solidFill>
                  <a:schemeClr val="accent3">
                    <a:lumMod val="50000"/>
                  </a:schemeClr>
                </a:solidFill>
              </a:rPr>
              <a:t>8 </a:t>
            </a:r>
            <a:r>
              <a:rPr lang="es-AR" dirty="0">
                <a:solidFill>
                  <a:schemeClr val="accent3">
                    <a:lumMod val="50000"/>
                  </a:schemeClr>
                </a:solidFill>
              </a:rPr>
              <a:t>hasta 24 bits</a:t>
            </a:r>
            <a:r>
              <a:rPr lang="es-AR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361950" lvl="1" indent="-36195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s-AR" dirty="0" smtClean="0">
                <a:solidFill>
                  <a:schemeClr val="accent3">
                    <a:lumMod val="50000"/>
                  </a:schemeClr>
                </a:solidFill>
              </a:rPr>
              <a:t>A mayor Nº de bits se incrementa la complejidad del circuito, resultando más costosos y mas lentos pero con mayor exactitud en la conversión (mayor resolución). </a:t>
            </a:r>
            <a:endParaRPr lang="es-A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43" y="638621"/>
            <a:ext cx="9720905" cy="191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21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2" name="23 Rectángulo"/>
          <p:cNvSpPr/>
          <p:nvPr/>
        </p:nvSpPr>
        <p:spPr>
          <a:xfrm>
            <a:off x="6023992" y="2780928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Resolución: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15" name="24 Rectángulo"/>
          <p:cNvSpPr/>
          <p:nvPr/>
        </p:nvSpPr>
        <p:spPr>
          <a:xfrm>
            <a:off x="5935299" y="1126979"/>
            <a:ext cx="2719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Valor digital de salida: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8944757" y="1191530"/>
            <a:ext cx="2448272" cy="309896"/>
          </a:xfrm>
          <a:prstGeom prst="rect">
            <a:avLst/>
          </a:prstGeom>
          <a:noFill/>
          <a:ln w="15875">
            <a:noFill/>
          </a:ln>
        </p:spPr>
        <p:txBody>
          <a:bodyPr vert="horz" lIns="121920" tIns="60960" rIns="121920" bIns="6096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s-ES" b="1" i="1" dirty="0" smtClean="0">
                <a:solidFill>
                  <a:srgbClr val="66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es-ES" sz="1600" b="1" dirty="0" smtClean="0">
                <a:solidFill>
                  <a:srgbClr val="663300"/>
                </a:solidFill>
                <a:ea typeface="+mj-ea"/>
                <a:cs typeface="+mj-cs"/>
              </a:rPr>
              <a:t> = Nº de bits del ADC</a:t>
            </a:r>
          </a:p>
        </p:txBody>
      </p:sp>
      <p:sp>
        <p:nvSpPr>
          <p:cNvPr id="16" name="22 Rectángulo"/>
          <p:cNvSpPr/>
          <p:nvPr/>
        </p:nvSpPr>
        <p:spPr>
          <a:xfrm>
            <a:off x="6014380" y="1529898"/>
            <a:ext cx="5745851" cy="1181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3200"/>
          </a:p>
        </p:txBody>
      </p:sp>
      <p:graphicFrame>
        <p:nvGraphicFramePr>
          <p:cNvPr id="19" name="410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807688"/>
              </p:ext>
            </p:extLst>
          </p:nvPr>
        </p:nvGraphicFramePr>
        <p:xfrm>
          <a:off x="6058013" y="1603023"/>
          <a:ext cx="5654611" cy="101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77" name="Equation" r:id="rId3" imgW="2400120" imgH="457200" progId="Equation.DSMT4">
                  <p:embed/>
                </p:oleObj>
              </mc:Choice>
              <mc:Fallback>
                <p:oleObj name="Equation" r:id="rId3" imgW="2400120" imgH="457200" progId="Equation.DSMT4">
                  <p:embed/>
                  <p:pic>
                    <p:nvPicPr>
                      <p:cNvPr id="39" name="4109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8013" y="1603023"/>
                        <a:ext cx="5654611" cy="101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21 Rectángulo"/>
          <p:cNvSpPr/>
          <p:nvPr/>
        </p:nvSpPr>
        <p:spPr>
          <a:xfrm>
            <a:off x="6014380" y="3177378"/>
            <a:ext cx="3600400" cy="957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3200"/>
          </a:p>
        </p:txBody>
      </p:sp>
      <p:graphicFrame>
        <p:nvGraphicFramePr>
          <p:cNvPr id="20" name="410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82521"/>
              </p:ext>
            </p:extLst>
          </p:nvPr>
        </p:nvGraphicFramePr>
        <p:xfrm>
          <a:off x="6073868" y="3231131"/>
          <a:ext cx="3190484" cy="845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78" name="Equation" r:id="rId5" imgW="2514600" imgH="660240" progId="Equation.DSMT4">
                  <p:embed/>
                </p:oleObj>
              </mc:Choice>
              <mc:Fallback>
                <p:oleObj name="Equation" r:id="rId5" imgW="2514600" imgH="660240" progId="Equation.DSMT4">
                  <p:embed/>
                  <p:pic>
                    <p:nvPicPr>
                      <p:cNvPr id="40" name="4109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868" y="3231131"/>
                        <a:ext cx="3190484" cy="845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1 Título"/>
          <p:cNvSpPr txBox="1">
            <a:spLocks/>
          </p:cNvSpPr>
          <p:nvPr/>
        </p:nvSpPr>
        <p:spPr>
          <a:xfrm>
            <a:off x="479376" y="1098745"/>
            <a:ext cx="5184576" cy="472455"/>
          </a:xfrm>
          <a:prstGeom prst="rect">
            <a:avLst/>
          </a:prstGeom>
          <a:noFill/>
          <a:ln w="15875">
            <a:noFill/>
          </a:ln>
        </p:spPr>
        <p:txBody>
          <a:bodyPr vert="horz" lIns="121920" tIns="60960" rIns="121920" bIns="60960" rtlCol="0" anchor="ctr">
            <a:noAutofit/>
          </a:bodyPr>
          <a:lstStyle/>
          <a:p>
            <a:pPr lvl="0" algn="ctr">
              <a:defRPr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Relación entrada-salida en un ADC de N bits</a:t>
            </a:r>
          </a:p>
          <a:p>
            <a:pPr lvl="0" algn="ctr"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(V</a:t>
            </a:r>
            <a:r>
              <a:rPr lang="es-ES" baseline="-2500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REF-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=0 y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es-ES" baseline="-25000" dirty="0" smtClean="0">
                <a:solidFill>
                  <a:schemeClr val="accent1">
                    <a:lumMod val="75000"/>
                  </a:schemeClr>
                </a:solidFill>
              </a:rPr>
              <a:t>REF+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=V</a:t>
            </a:r>
            <a:r>
              <a:rPr lang="es-ES" baseline="-25000" dirty="0" smtClean="0">
                <a:solidFill>
                  <a:schemeClr val="accent1">
                    <a:lumMod val="75000"/>
                  </a:schemeClr>
                </a:solidFill>
              </a:rPr>
              <a:t>FS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es-ES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7" name="23 Rectángulo"/>
          <p:cNvSpPr/>
          <p:nvPr/>
        </p:nvSpPr>
        <p:spPr>
          <a:xfrm>
            <a:off x="5991450" y="4964800"/>
            <a:ext cx="1792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Error máximo: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39" name="21 Rectángulo"/>
          <p:cNvSpPr/>
          <p:nvPr/>
        </p:nvSpPr>
        <p:spPr>
          <a:xfrm>
            <a:off x="5991450" y="5343237"/>
            <a:ext cx="2169852" cy="831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3200"/>
          </a:p>
        </p:txBody>
      </p:sp>
      <p:graphicFrame>
        <p:nvGraphicFramePr>
          <p:cNvPr id="40" name="410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138149"/>
              </p:ext>
            </p:extLst>
          </p:nvPr>
        </p:nvGraphicFramePr>
        <p:xfrm>
          <a:off x="6073868" y="5372320"/>
          <a:ext cx="2005016" cy="773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79" name="Equation" r:id="rId7" imgW="1587240" imgH="609480" progId="Equation.DSMT4">
                  <p:embed/>
                </p:oleObj>
              </mc:Choice>
              <mc:Fallback>
                <p:oleObj name="Equation" r:id="rId7" imgW="1587240" imgH="609480" progId="Equation.DSMT4">
                  <p:embed/>
                  <p:pic>
                    <p:nvPicPr>
                      <p:cNvPr id="29" name="4109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868" y="5372320"/>
                        <a:ext cx="2005016" cy="773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48420" y="6102820"/>
            <a:ext cx="5415532" cy="58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1600" dirty="0">
                <a:solidFill>
                  <a:srgbClr val="0070C0"/>
                </a:solidFill>
              </a:rPr>
              <a:t>Dado el N° finito de niveles, el valor analógico </a:t>
            </a:r>
            <a:r>
              <a:rPr lang="es-AR" sz="1600" dirty="0" smtClean="0">
                <a:solidFill>
                  <a:srgbClr val="0070C0"/>
                </a:solidFill>
              </a:rPr>
              <a:t>resulta en una aproximación cuando </a:t>
            </a:r>
            <a:r>
              <a:rPr lang="es-AR" sz="1600" dirty="0">
                <a:solidFill>
                  <a:srgbClr val="0070C0"/>
                </a:solidFill>
              </a:rPr>
              <a:t>se convierte a una señal digital.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606" y="1571200"/>
            <a:ext cx="5412115" cy="4531620"/>
          </a:xfrm>
          <a:prstGeom prst="rect">
            <a:avLst/>
          </a:prstGeom>
        </p:spPr>
      </p:pic>
      <p:sp>
        <p:nvSpPr>
          <p:cNvPr id="33" name="Rectángulo 32"/>
          <p:cNvSpPr/>
          <p:nvPr/>
        </p:nvSpPr>
        <p:spPr>
          <a:xfrm>
            <a:off x="191344" y="116632"/>
            <a:ext cx="11809312" cy="779737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AR" sz="2800" b="1" dirty="0" smtClean="0">
                <a:solidFill>
                  <a:schemeClr val="bg1"/>
                </a:solidFill>
              </a:rPr>
              <a:t>Conversión Analógica a Digital: Cuantificación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014380" y="4308210"/>
            <a:ext cx="5842260" cy="58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AR" sz="1600" dirty="0" smtClean="0">
                <a:solidFill>
                  <a:srgbClr val="0070C0"/>
                </a:solidFill>
              </a:rPr>
              <a:t>Nivel de cuantificación: Intervalo entre dos puntos adyacentes de decisión. Es el bit menos significativo.</a:t>
            </a:r>
            <a:endParaRPr lang="es-A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2909387"/>
            <a:ext cx="7576079" cy="3176961"/>
          </a:xfrm>
          <a:prstGeom prst="rect">
            <a:avLst/>
          </a:prstGeom>
        </p:spPr>
      </p:pic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22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pSp>
        <p:nvGrpSpPr>
          <p:cNvPr id="15" name="Grupo 14"/>
          <p:cNvGrpSpPr/>
          <p:nvPr/>
        </p:nvGrpSpPr>
        <p:grpSpPr>
          <a:xfrm>
            <a:off x="191344" y="6229512"/>
            <a:ext cx="3456383" cy="369332"/>
            <a:chOff x="7032105" y="3506851"/>
            <a:chExt cx="3456383" cy="36933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2105" y="3562233"/>
              <a:ext cx="287859" cy="288000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7345565" y="3506851"/>
              <a:ext cx="31429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AR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Tiempo de Adquisición (</a:t>
              </a:r>
              <a:r>
                <a:rPr lang="es-AR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s-AR" b="1" baseline="-25000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adq</a:t>
              </a:r>
              <a:r>
                <a:rPr lang="es-AR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673328" y="6229512"/>
            <a:ext cx="3843123" cy="369332"/>
            <a:chOff x="7032105" y="4306154"/>
            <a:chExt cx="3843123" cy="369332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2105" y="4355026"/>
              <a:ext cx="287859" cy="288000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/>
          </p:nvSpPr>
          <p:spPr>
            <a:xfrm>
              <a:off x="7309951" y="4306154"/>
              <a:ext cx="35652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AR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Tiempo de Conversión A/D (</a:t>
              </a:r>
              <a:r>
                <a:rPr lang="es-AR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s-AR" b="1" baseline="-25000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adc</a:t>
              </a:r>
              <a:r>
                <a:rPr lang="es-AR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7608168" y="6252905"/>
            <a:ext cx="3142887" cy="369332"/>
            <a:chOff x="7032105" y="5332550"/>
            <a:chExt cx="3142887" cy="369332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2105" y="5373216"/>
              <a:ext cx="287859" cy="288000"/>
            </a:xfrm>
            <a:prstGeom prst="rect">
              <a:avLst/>
            </a:prstGeom>
          </p:spPr>
        </p:pic>
        <p:sp>
          <p:nvSpPr>
            <p:cNvPr id="24" name="Rectángulo 23"/>
            <p:cNvSpPr/>
            <p:nvPr/>
          </p:nvSpPr>
          <p:spPr>
            <a:xfrm>
              <a:off x="7309951" y="5332550"/>
              <a:ext cx="2865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AR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Tiempo de Cálculo (</a:t>
              </a:r>
              <a:r>
                <a:rPr lang="es-AR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s-AR" b="1" baseline="-25000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calc</a:t>
              </a:r>
              <a:r>
                <a:rPr lang="es-AR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7875144" y="2575422"/>
            <a:ext cx="4086720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A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intervalo de tiempo </a:t>
            </a:r>
            <a:r>
              <a:rPr lang="es-A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AR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AR" sz="20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A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s-A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constituye un atraso en la actualización de la acción de control “</a:t>
            </a:r>
            <a:r>
              <a:rPr lang="es-AR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A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A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A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con respecto a los sistemas de control analógicos, donde esto es prácticamente instantáneo. El atraso </a:t>
            </a:r>
            <a:r>
              <a:rPr lang="es-A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AR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AR" sz="20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A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s-A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puede tener efectos negativos sobre la estabilidad del sistema de control si no se lo tiene en cuenta en el diseño y en la implementación digital.</a:t>
            </a:r>
            <a:endParaRPr lang="es-AR" sz="20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0019902" y="316980"/>
            <a:ext cx="1980754" cy="1533369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AR" sz="2600" b="1" dirty="0" smtClean="0">
                <a:solidFill>
                  <a:schemeClr val="bg1"/>
                </a:solidFill>
              </a:rPr>
              <a:t>Tiempos inherentes al Control Digital</a:t>
            </a:r>
            <a:endParaRPr lang="es-AR" sz="2600" b="1" dirty="0">
              <a:solidFill>
                <a:schemeClr val="bg1"/>
              </a:solidFill>
              <a:ea typeface="+mj-e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8" y="171600"/>
            <a:ext cx="9721080" cy="2594623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4511824" y="4191343"/>
            <a:ext cx="230332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AR" sz="1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AR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Periodo de Muestreo</a:t>
            </a:r>
            <a:endParaRPr lang="es-AR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23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pSp>
        <p:nvGrpSpPr>
          <p:cNvPr id="11" name="Grupo 10"/>
          <p:cNvGrpSpPr/>
          <p:nvPr/>
        </p:nvGrpSpPr>
        <p:grpSpPr>
          <a:xfrm>
            <a:off x="485032" y="5176899"/>
            <a:ext cx="5771024" cy="369332"/>
            <a:chOff x="973047" y="4895408"/>
            <a:chExt cx="5771024" cy="36933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3047" y="4936074"/>
              <a:ext cx="287859" cy="288000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1394908" y="4895408"/>
              <a:ext cx="53491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AR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Tiempo de Adquisición, Conversión y Normalización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79376" y="5680955"/>
            <a:ext cx="2746582" cy="369332"/>
            <a:chOff x="689810" y="5270914"/>
            <a:chExt cx="2746582" cy="369332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810" y="5311580"/>
              <a:ext cx="287859" cy="288000"/>
            </a:xfrm>
            <a:prstGeom prst="rect">
              <a:avLst/>
            </a:prstGeom>
          </p:spPr>
        </p:pic>
        <p:sp>
          <p:nvSpPr>
            <p:cNvPr id="24" name="Rectángulo 23"/>
            <p:cNvSpPr/>
            <p:nvPr/>
          </p:nvSpPr>
          <p:spPr>
            <a:xfrm>
              <a:off x="1132136" y="5270914"/>
              <a:ext cx="23042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AR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Tiempo de Cálculo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191344" y="116633"/>
            <a:ext cx="11809312" cy="591642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AR" sz="2800" b="1" dirty="0" smtClean="0">
                <a:solidFill>
                  <a:schemeClr val="bg1"/>
                </a:solidFill>
              </a:rPr>
              <a:t>Tiempos inherentes a la Implementación de un Control Digital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182932"/>
            <a:ext cx="11047267" cy="3680452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6766488" y="5217565"/>
            <a:ext cx="4400115" cy="754291"/>
            <a:chOff x="7536160" y="4448834"/>
            <a:chExt cx="4400115" cy="754291"/>
          </a:xfrm>
        </p:grpSpPr>
        <p:sp>
          <p:nvSpPr>
            <p:cNvPr id="21" name="Rectángulo 20"/>
            <p:cNvSpPr/>
            <p:nvPr/>
          </p:nvSpPr>
          <p:spPr>
            <a:xfrm>
              <a:off x="7536160" y="4448834"/>
              <a:ext cx="28282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20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s-AR" sz="20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Periodo de Muestreo</a:t>
              </a:r>
              <a:endParaRPr lang="es-A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7536160" y="4803015"/>
              <a:ext cx="44001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20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s-AR" sz="2000" b="1" i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s-AR" sz="20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Tiempo de Atraso Implementación</a:t>
              </a:r>
              <a:endParaRPr lang="es-AR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92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24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540" y="1132218"/>
            <a:ext cx="8280920" cy="2130454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11" name="CuadroTexto 10"/>
          <p:cNvSpPr txBox="1"/>
          <p:nvPr/>
        </p:nvSpPr>
        <p:spPr>
          <a:xfrm>
            <a:off x="371364" y="3645024"/>
            <a:ext cx="114492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AR" sz="2200" b="1" dirty="0" smtClean="0"/>
              <a:t>Tiempo de Adquisición, Conversión y Normalización: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AR" sz="2200" b="1" dirty="0" smtClean="0">
                <a:solidFill>
                  <a:srgbClr val="C00000"/>
                </a:solidFill>
              </a:rPr>
              <a:t>Cantidad de Variables a Convertir y forma en la que se decide realizar la conversión: secuencial o por grupos.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AR" sz="2200" b="1" dirty="0" smtClean="0">
                <a:solidFill>
                  <a:srgbClr val="C00000"/>
                </a:solidFill>
              </a:rPr>
              <a:t>Normalización de las variables medidas y convertidas mediante la </a:t>
            </a:r>
            <a:r>
              <a:rPr lang="es-AR" sz="2200" b="1" dirty="0" smtClean="0">
                <a:solidFill>
                  <a:srgbClr val="C00000"/>
                </a:solidFill>
              </a:rPr>
              <a:t>ganancia </a:t>
            </a:r>
            <a:r>
              <a:rPr lang="es-AR" sz="2200" b="1" dirty="0" smtClean="0">
                <a:solidFill>
                  <a:srgbClr val="C00000"/>
                </a:solidFill>
              </a:rPr>
              <a:t>del sensor, la resolución del conversor AD y el formato numérico según la aritmética que utiliza la CPU.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91344" y="116633"/>
            <a:ext cx="11809312" cy="591642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AR" sz="2800" b="1" dirty="0" smtClean="0">
                <a:solidFill>
                  <a:schemeClr val="bg1"/>
                </a:solidFill>
              </a:rPr>
              <a:t>Tiempos inherentes a la Implementación de un Control Digital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0667" y="332656"/>
            <a:ext cx="4877938" cy="1256371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</a:rPr>
              <a:t>Tiempos inherentes a la Implementación de un Control Digital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25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715" y="123334"/>
            <a:ext cx="5304017" cy="64740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</p:pic>
      <p:grpSp>
        <p:nvGrpSpPr>
          <p:cNvPr id="21" name="Grupo 20"/>
          <p:cNvGrpSpPr/>
          <p:nvPr/>
        </p:nvGrpSpPr>
        <p:grpSpPr>
          <a:xfrm>
            <a:off x="587388" y="1719762"/>
            <a:ext cx="4464496" cy="1800200"/>
            <a:chOff x="191344" y="908096"/>
            <a:chExt cx="4968552" cy="2160864"/>
          </a:xfrm>
        </p:grpSpPr>
        <p:sp>
          <p:nvSpPr>
            <p:cNvPr id="10" name="Rectángulo 9"/>
            <p:cNvSpPr/>
            <p:nvPr/>
          </p:nvSpPr>
          <p:spPr>
            <a:xfrm>
              <a:off x="191344" y="908096"/>
              <a:ext cx="4968552" cy="2160864"/>
            </a:xfrm>
            <a:prstGeom prst="rect">
              <a:avLst/>
            </a:prstGeom>
            <a:solidFill>
              <a:srgbClr val="FFC000">
                <a:alpha val="4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376" y="980728"/>
              <a:ext cx="4508985" cy="1887423"/>
            </a:xfrm>
            <a:prstGeom prst="rect">
              <a:avLst/>
            </a:prstGeom>
          </p:spPr>
        </p:pic>
      </p:grp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6096000" y="123334"/>
            <a:ext cx="463550" cy="6474018"/>
            <a:chOff x="3694" y="-47"/>
            <a:chExt cx="292" cy="4414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94" y="-47"/>
              <a:ext cx="292" cy="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 flipH="1">
              <a:off x="3706" y="-35"/>
              <a:ext cx="269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3706" y="4357"/>
              <a:ext cx="269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3847" y="-12"/>
              <a:ext cx="0" cy="436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3806" y="-12"/>
              <a:ext cx="82" cy="40"/>
            </a:xfrm>
            <a:custGeom>
              <a:avLst/>
              <a:gdLst>
                <a:gd name="T0" fmla="*/ 82 w 82"/>
                <a:gd name="T1" fmla="*/ 40 h 40"/>
                <a:gd name="T2" fmla="*/ 41 w 82"/>
                <a:gd name="T3" fmla="*/ 0 h 40"/>
                <a:gd name="T4" fmla="*/ 0 w 82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40">
                  <a:moveTo>
                    <a:pt x="82" y="40"/>
                  </a:moveTo>
                  <a:lnTo>
                    <a:pt x="41" y="0"/>
                  </a:lnTo>
                  <a:lnTo>
                    <a:pt x="0" y="4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3806" y="4309"/>
              <a:ext cx="82" cy="40"/>
            </a:xfrm>
            <a:custGeom>
              <a:avLst/>
              <a:gdLst>
                <a:gd name="T0" fmla="*/ 0 w 82"/>
                <a:gd name="T1" fmla="*/ 0 h 40"/>
                <a:gd name="T2" fmla="*/ 41 w 82"/>
                <a:gd name="T3" fmla="*/ 40 h 40"/>
                <a:gd name="T4" fmla="*/ 82 w 8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40">
                  <a:moveTo>
                    <a:pt x="0" y="0"/>
                  </a:moveTo>
                  <a:lnTo>
                    <a:pt x="41" y="40"/>
                  </a:lnTo>
                  <a:lnTo>
                    <a:pt x="8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025" y="1104878"/>
            <a:ext cx="457950" cy="4606267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277319" y="3650697"/>
            <a:ext cx="52854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AR" sz="2000" b="1" dirty="0" smtClean="0">
                <a:solidFill>
                  <a:srgbClr val="C00000"/>
                </a:solidFill>
              </a:rPr>
              <a:t>La magnitud de este tiempo está en relación con la capacidad de procesamiento del dispositivo elegido y dependerá también del periodo de muestreo elegido.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AR" sz="2000" b="1" dirty="0" smtClean="0">
                <a:solidFill>
                  <a:srgbClr val="C00000"/>
                </a:solidFill>
              </a:rPr>
              <a:t>Tiene relevancia también el lenguaje de programación: ensamblador o C y en este último caso también, la eficiencia del compilador. </a:t>
            </a:r>
          </a:p>
        </p:txBody>
      </p:sp>
    </p:spTree>
    <p:extLst>
      <p:ext uri="{BB962C8B-B14F-4D97-AF65-F5344CB8AC3E}">
        <p14:creationId xmlns:p14="http://schemas.microsoft.com/office/powerpoint/2010/main" val="236293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116633"/>
            <a:ext cx="11809312" cy="639142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</a:rPr>
              <a:t>Tiempos inherentes a la Implementación de un Control Digital</a:t>
            </a: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26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pSp>
        <p:nvGrpSpPr>
          <p:cNvPr id="14" name="Grupo 13"/>
          <p:cNvGrpSpPr/>
          <p:nvPr/>
        </p:nvGrpSpPr>
        <p:grpSpPr>
          <a:xfrm>
            <a:off x="211540" y="940568"/>
            <a:ext cx="4095750" cy="1296145"/>
            <a:chOff x="211540" y="940568"/>
            <a:chExt cx="4095750" cy="1296145"/>
          </a:xfrm>
        </p:grpSpPr>
        <p:sp>
          <p:nvSpPr>
            <p:cNvPr id="10" name="Rectángulo 9"/>
            <p:cNvSpPr/>
            <p:nvPr/>
          </p:nvSpPr>
          <p:spPr>
            <a:xfrm>
              <a:off x="283548" y="940568"/>
              <a:ext cx="4023742" cy="1296145"/>
            </a:xfrm>
            <a:prstGeom prst="rect">
              <a:avLst/>
            </a:prstGeom>
            <a:solidFill>
              <a:srgbClr val="FFC000">
                <a:alpha val="4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540" y="1153869"/>
              <a:ext cx="4095750" cy="1016467"/>
            </a:xfrm>
            <a:prstGeom prst="rect">
              <a:avLst/>
            </a:prstGeom>
          </p:spPr>
        </p:pic>
      </p:grpSp>
      <p:sp>
        <p:nvSpPr>
          <p:cNvPr id="13" name="CuadroTexto 12"/>
          <p:cNvSpPr txBox="1"/>
          <p:nvPr/>
        </p:nvSpPr>
        <p:spPr>
          <a:xfrm>
            <a:off x="4239112" y="936176"/>
            <a:ext cx="7659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00B0F0"/>
                </a:solidFill>
              </a:rPr>
              <a:t>Tiempo de Conversión DA y Actualización de la Acción de Control Calculada en el Registro de Salida la cual puede ser de forma inmediata o retrasada ½ periodo o 1 periodo de muestreo </a:t>
            </a:r>
            <a:r>
              <a:rPr lang="es-AR" sz="2000" b="1" i="1" dirty="0" smtClean="0">
                <a:solidFill>
                  <a:srgbClr val="00B0F0"/>
                </a:solidFill>
              </a:rPr>
              <a:t>T</a:t>
            </a:r>
            <a:endParaRPr lang="en-US" sz="2000" b="1" i="1" dirty="0">
              <a:solidFill>
                <a:srgbClr val="00B0F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19336" y="2408473"/>
            <a:ext cx="8136904" cy="3252775"/>
            <a:chOff x="1559496" y="2436864"/>
            <a:chExt cx="8856984" cy="350317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9496" y="2436864"/>
              <a:ext cx="8856984" cy="3503176"/>
            </a:xfrm>
            <a:prstGeom prst="rect">
              <a:avLst/>
            </a:prstGeom>
          </p:spPr>
        </p:pic>
        <p:sp>
          <p:nvSpPr>
            <p:cNvPr id="12" name="Rectángulo 11"/>
            <p:cNvSpPr/>
            <p:nvPr/>
          </p:nvSpPr>
          <p:spPr>
            <a:xfrm>
              <a:off x="5987988" y="4869160"/>
              <a:ext cx="1991710" cy="576064"/>
            </a:xfrm>
            <a:prstGeom prst="rect">
              <a:avLst/>
            </a:prstGeom>
            <a:solidFill>
              <a:srgbClr val="FFC000">
                <a:alpha val="4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3431704" y="6000020"/>
            <a:ext cx="370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00B0F0"/>
                </a:solidFill>
              </a:rPr>
              <a:t>Actualización con demora de 1 Periodo de Muestreo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7" name="Flecha abajo 16"/>
          <p:cNvSpPr/>
          <p:nvPr/>
        </p:nvSpPr>
        <p:spPr>
          <a:xfrm>
            <a:off x="4706635" y="5067034"/>
            <a:ext cx="792088" cy="957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/>
          <p:cNvSpPr txBox="1"/>
          <p:nvPr/>
        </p:nvSpPr>
        <p:spPr>
          <a:xfrm>
            <a:off x="8328248" y="2440016"/>
            <a:ext cx="37454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AR" sz="2000" b="1" dirty="0" smtClean="0">
                <a:solidFill>
                  <a:srgbClr val="C00000"/>
                </a:solidFill>
              </a:rPr>
              <a:t>Estrictamente No forma parte del Tiempo de atraso de cálculo, no obstante la decisión de como se actualiza la acción de control sobre la planta tiene relevancia con el desempeño y la estabilidad del sistema de control en lazo cerrado.</a:t>
            </a:r>
          </a:p>
        </p:txBody>
      </p:sp>
    </p:spTree>
    <p:extLst>
      <p:ext uri="{BB962C8B-B14F-4D97-AF65-F5344CB8AC3E}">
        <p14:creationId xmlns:p14="http://schemas.microsoft.com/office/powerpoint/2010/main" val="6890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5128" y="134936"/>
            <a:ext cx="11941744" cy="779737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Características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desempeño de </a:t>
            </a: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algunos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dispositivos programables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27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89026" y="980728"/>
            <a:ext cx="36027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AR" sz="2000" b="1" u="sng" dirty="0" smtClean="0">
                <a:solidFill>
                  <a:srgbClr val="0000FF"/>
                </a:solidFill>
              </a:rPr>
              <a:t>Microcontroladores (</a:t>
            </a:r>
            <a:r>
              <a:rPr lang="es-AR" sz="2000" b="1" u="sng" dirty="0" err="1" smtClean="0">
                <a:solidFill>
                  <a:srgbClr val="0000FF"/>
                </a:solidFill>
              </a:rPr>
              <a:t>uC’s</a:t>
            </a:r>
            <a:r>
              <a:rPr lang="es-AR" sz="2000" b="1" u="sng" dirty="0" smtClean="0">
                <a:solidFill>
                  <a:srgbClr val="0000FF"/>
                </a:solidFill>
              </a:rPr>
              <a:t>)</a:t>
            </a:r>
            <a:r>
              <a:rPr lang="es-AR" sz="2000" b="1" dirty="0" smtClean="0">
                <a:solidFill>
                  <a:srgbClr val="0000FF"/>
                </a:solidFill>
              </a:rPr>
              <a:t>:</a:t>
            </a:r>
            <a:endParaRPr lang="es-AR" sz="2000" b="1" dirty="0">
              <a:solidFill>
                <a:srgbClr val="0000FF"/>
              </a:solidFill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346944" y="1412776"/>
            <a:ext cx="1179772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es-AR" sz="1600" dirty="0" smtClean="0">
                <a:solidFill>
                  <a:srgbClr val="0000FF"/>
                </a:solidFill>
              </a:rPr>
              <a:t>PIC18F4550:</a:t>
            </a:r>
            <a:r>
              <a:rPr lang="es-AR" sz="1600" dirty="0" smtClean="0">
                <a:solidFill>
                  <a:srgbClr val="FF3300"/>
                </a:solidFill>
              </a:rPr>
              <a:t> </a:t>
            </a:r>
            <a:endParaRPr lang="es-AR" sz="1600" dirty="0">
              <a:solidFill>
                <a:srgbClr val="FF3300"/>
              </a:solidFill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sz="1600" dirty="0" smtClean="0">
                <a:solidFill>
                  <a:srgbClr val="FF3300"/>
                </a:solidFill>
              </a:rPr>
              <a:t>CPU de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8bits; </a:t>
            </a:r>
            <a:r>
              <a:rPr lang="es-AR" sz="1600" dirty="0" smtClean="0">
                <a:solidFill>
                  <a:srgbClr val="FF3300"/>
                </a:solidFill>
              </a:rPr>
              <a:t>puede operar a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12MIPS.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sz="1600" dirty="0" smtClean="0">
                <a:solidFill>
                  <a:srgbClr val="FF3300"/>
                </a:solidFill>
              </a:rPr>
              <a:t>ADC de aprox. sucesivas de 10bits; 13 canales; tiempo </a:t>
            </a:r>
            <a:r>
              <a:rPr lang="es-AR" sz="1600" dirty="0">
                <a:solidFill>
                  <a:srgbClr val="FF3300"/>
                </a:solidFill>
              </a:rPr>
              <a:t>total de adquisición y conversión</a:t>
            </a:r>
            <a:r>
              <a:rPr lang="es-AR" sz="1600" dirty="0" smtClean="0">
                <a:solidFill>
                  <a:srgbClr val="FF3300"/>
                </a:solidFill>
              </a:rPr>
              <a:t>: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11us (90ksps por canal).</a:t>
            </a:r>
            <a:endParaRPr lang="es-A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35360" y="2372107"/>
            <a:ext cx="1179772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es-AR" sz="1600" dirty="0" smtClean="0">
                <a:solidFill>
                  <a:srgbClr val="0000FF"/>
                </a:solidFill>
              </a:rPr>
              <a:t>ATmega328P (</a:t>
            </a:r>
            <a:r>
              <a:rPr lang="es-AR" sz="1600" dirty="0" err="1" smtClean="0">
                <a:solidFill>
                  <a:srgbClr val="0000FF"/>
                </a:solidFill>
              </a:rPr>
              <a:t>Arduino</a:t>
            </a:r>
            <a:r>
              <a:rPr lang="es-AR" sz="1600" dirty="0" smtClean="0">
                <a:solidFill>
                  <a:srgbClr val="0000FF"/>
                </a:solidFill>
              </a:rPr>
              <a:t> UNO):</a:t>
            </a:r>
            <a:r>
              <a:rPr lang="es-AR" sz="1600" dirty="0" smtClean="0">
                <a:solidFill>
                  <a:srgbClr val="FF3300"/>
                </a:solidFill>
              </a:rPr>
              <a:t> </a:t>
            </a:r>
            <a:endParaRPr lang="es-AR" sz="1600" dirty="0">
              <a:solidFill>
                <a:srgbClr val="FF3300"/>
              </a:solidFill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sz="1600" dirty="0" smtClean="0">
                <a:solidFill>
                  <a:srgbClr val="FF3300"/>
                </a:solidFill>
              </a:rPr>
              <a:t>CPU de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8bits; </a:t>
            </a:r>
            <a:r>
              <a:rPr lang="es-AR" sz="1600" dirty="0" smtClean="0">
                <a:solidFill>
                  <a:srgbClr val="FF3300"/>
                </a:solidFill>
              </a:rPr>
              <a:t>puede operar a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20MIPS.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sz="1600" dirty="0" smtClean="0">
                <a:solidFill>
                  <a:srgbClr val="FF3300"/>
                </a:solidFill>
              </a:rPr>
              <a:t>ADC de aprox. sucesivas de 10bits; 6 canales; tiempo </a:t>
            </a:r>
            <a:r>
              <a:rPr lang="es-AR" sz="1600" dirty="0">
                <a:solidFill>
                  <a:srgbClr val="FF3300"/>
                </a:solidFill>
              </a:rPr>
              <a:t>total de adquisición y conversión</a:t>
            </a:r>
            <a:r>
              <a:rPr lang="es-AR" sz="1600" dirty="0" smtClean="0">
                <a:solidFill>
                  <a:srgbClr val="FF3300"/>
                </a:solidFill>
              </a:rPr>
              <a:t>: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13us (76,9ksps por canal).</a:t>
            </a:r>
            <a:endParaRPr lang="es-A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35360" y="3380219"/>
            <a:ext cx="1179772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es-AR" sz="1600" dirty="0" smtClean="0">
                <a:solidFill>
                  <a:srgbClr val="0000FF"/>
                </a:solidFill>
              </a:rPr>
              <a:t>ATmega2560 (</a:t>
            </a:r>
            <a:r>
              <a:rPr lang="es-AR" sz="1600" dirty="0" err="1" smtClean="0">
                <a:solidFill>
                  <a:srgbClr val="0000FF"/>
                </a:solidFill>
              </a:rPr>
              <a:t>Arduino</a:t>
            </a:r>
            <a:r>
              <a:rPr lang="es-AR" sz="1600" dirty="0" smtClean="0">
                <a:solidFill>
                  <a:srgbClr val="0000FF"/>
                </a:solidFill>
              </a:rPr>
              <a:t> MEGA):</a:t>
            </a:r>
            <a:r>
              <a:rPr lang="es-AR" sz="1600" dirty="0" smtClean="0">
                <a:solidFill>
                  <a:srgbClr val="FF3300"/>
                </a:solidFill>
              </a:rPr>
              <a:t> </a:t>
            </a:r>
            <a:endParaRPr lang="es-AR" sz="1600" dirty="0">
              <a:solidFill>
                <a:srgbClr val="FF3300"/>
              </a:solidFill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sz="1600" dirty="0" smtClean="0">
                <a:solidFill>
                  <a:srgbClr val="FF3300"/>
                </a:solidFill>
              </a:rPr>
              <a:t>CPU de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8bits; </a:t>
            </a:r>
            <a:r>
              <a:rPr lang="es-AR" sz="1600" dirty="0" smtClean="0">
                <a:solidFill>
                  <a:srgbClr val="FF3300"/>
                </a:solidFill>
              </a:rPr>
              <a:t>puede operar a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16MIPS.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sz="1600" dirty="0" smtClean="0">
                <a:solidFill>
                  <a:srgbClr val="FF3300"/>
                </a:solidFill>
              </a:rPr>
              <a:t>ADC de aprox. sucesivas de 10bits; 16 canales; tiempo </a:t>
            </a:r>
            <a:r>
              <a:rPr lang="es-AR" sz="1600" dirty="0">
                <a:solidFill>
                  <a:srgbClr val="FF3300"/>
                </a:solidFill>
              </a:rPr>
              <a:t>total de adquisición y conversión</a:t>
            </a:r>
            <a:r>
              <a:rPr lang="es-AR" sz="1600" dirty="0" smtClean="0">
                <a:solidFill>
                  <a:srgbClr val="FF3300"/>
                </a:solidFill>
              </a:rPr>
              <a:t>: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13us (76,9ksps por canal).</a:t>
            </a:r>
            <a:endParaRPr lang="es-A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35360" y="4388331"/>
            <a:ext cx="1179772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es-AR" sz="1600" dirty="0" smtClean="0">
                <a:solidFill>
                  <a:srgbClr val="0000FF"/>
                </a:solidFill>
              </a:rPr>
              <a:t>PIC24EP128GP202:</a:t>
            </a:r>
            <a:r>
              <a:rPr lang="es-AR" sz="1600" dirty="0" smtClean="0">
                <a:solidFill>
                  <a:srgbClr val="FF3300"/>
                </a:solidFill>
              </a:rPr>
              <a:t> </a:t>
            </a:r>
            <a:endParaRPr lang="es-AR" sz="1600" dirty="0">
              <a:solidFill>
                <a:srgbClr val="FF3300"/>
              </a:solidFill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sz="1600" dirty="0" smtClean="0">
                <a:solidFill>
                  <a:srgbClr val="FF3300"/>
                </a:solidFill>
              </a:rPr>
              <a:t>CPU de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16bits; </a:t>
            </a:r>
            <a:r>
              <a:rPr lang="es-AR" sz="1600" dirty="0" smtClean="0">
                <a:solidFill>
                  <a:srgbClr val="FF3300"/>
                </a:solidFill>
              </a:rPr>
              <a:t>puede operar a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70MIPS.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sz="1600" dirty="0" smtClean="0">
                <a:solidFill>
                  <a:srgbClr val="FF3300"/>
                </a:solidFill>
              </a:rPr>
              <a:t>ADC de aprox. sucesivas de 12bits; 6 canales; tiempo </a:t>
            </a:r>
            <a:r>
              <a:rPr lang="es-AR" sz="1600" dirty="0">
                <a:solidFill>
                  <a:srgbClr val="FF3300"/>
                </a:solidFill>
              </a:rPr>
              <a:t>total de adquisición y conversión</a:t>
            </a:r>
            <a:r>
              <a:rPr lang="es-AR" sz="1600" dirty="0" smtClean="0">
                <a:solidFill>
                  <a:srgbClr val="FF3300"/>
                </a:solidFill>
              </a:rPr>
              <a:t>: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1,65us (500ksps por canal).</a:t>
            </a:r>
            <a:endParaRPr lang="es-A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45706" y="5361310"/>
            <a:ext cx="11797728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es-AR" sz="1600" dirty="0" smtClean="0">
                <a:solidFill>
                  <a:srgbClr val="0000FF"/>
                </a:solidFill>
              </a:rPr>
              <a:t>SAM3X8E (</a:t>
            </a:r>
            <a:r>
              <a:rPr lang="es-AR" sz="1600" dirty="0" err="1" smtClean="0">
                <a:solidFill>
                  <a:srgbClr val="0000FF"/>
                </a:solidFill>
              </a:rPr>
              <a:t>Arduino</a:t>
            </a:r>
            <a:r>
              <a:rPr lang="es-AR" sz="1600" dirty="0" smtClean="0">
                <a:solidFill>
                  <a:srgbClr val="0000FF"/>
                </a:solidFill>
              </a:rPr>
              <a:t> DUE):</a:t>
            </a:r>
            <a:r>
              <a:rPr lang="es-AR" sz="1600" dirty="0" smtClean="0">
                <a:solidFill>
                  <a:srgbClr val="FF3300"/>
                </a:solidFill>
              </a:rPr>
              <a:t> </a:t>
            </a:r>
            <a:endParaRPr lang="es-AR" sz="1600" dirty="0">
              <a:solidFill>
                <a:srgbClr val="FF3300"/>
              </a:solidFill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sz="1600" dirty="0" smtClean="0">
                <a:solidFill>
                  <a:srgbClr val="FF3300"/>
                </a:solidFill>
              </a:rPr>
              <a:t>CPU de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32bits; </a:t>
            </a:r>
            <a:r>
              <a:rPr lang="es-AR" sz="1600" dirty="0" smtClean="0">
                <a:solidFill>
                  <a:srgbClr val="FF3300"/>
                </a:solidFill>
              </a:rPr>
              <a:t>puede operar a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1,5 DMIPS/MHz.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sz="1600" dirty="0" smtClean="0">
                <a:solidFill>
                  <a:srgbClr val="FF3300"/>
                </a:solidFill>
              </a:rPr>
              <a:t>ADC de aprox. sucesivas de 12bits; 16 canales; tiempo </a:t>
            </a:r>
            <a:r>
              <a:rPr lang="es-AR" sz="1600" dirty="0">
                <a:solidFill>
                  <a:srgbClr val="FF3300"/>
                </a:solidFill>
              </a:rPr>
              <a:t>total de adquisición y conversión</a:t>
            </a:r>
            <a:r>
              <a:rPr lang="es-AR" sz="1600" dirty="0" smtClean="0">
                <a:solidFill>
                  <a:srgbClr val="FF3300"/>
                </a:solidFill>
              </a:rPr>
              <a:t>: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1us (1Msps por canal).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sz="1600" dirty="0" smtClean="0">
                <a:solidFill>
                  <a:srgbClr val="FF3300"/>
                </a:solidFill>
              </a:rPr>
              <a:t>DAC de 12bits; 2 canales; </a:t>
            </a:r>
            <a:r>
              <a:rPr lang="es-AR" sz="1600" dirty="0">
                <a:solidFill>
                  <a:srgbClr val="FF3300"/>
                </a:solidFill>
              </a:rPr>
              <a:t>tiempo total </a:t>
            </a:r>
            <a:r>
              <a:rPr lang="es-AR" sz="1600" dirty="0" smtClean="0">
                <a:solidFill>
                  <a:srgbClr val="FF3300"/>
                </a:solidFill>
              </a:rPr>
              <a:t>de conversión</a:t>
            </a:r>
            <a:r>
              <a:rPr lang="es-AR" sz="1600" dirty="0">
                <a:solidFill>
                  <a:srgbClr val="FF3300"/>
                </a:solidFill>
              </a:rPr>
              <a:t>: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500ns (por </a:t>
            </a:r>
            <a:r>
              <a:rPr lang="es-AR" sz="1600" dirty="0">
                <a:solidFill>
                  <a:schemeClr val="accent6">
                    <a:lumMod val="75000"/>
                  </a:schemeClr>
                </a:solidFill>
              </a:rPr>
              <a:t>canal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).</a:t>
            </a:r>
            <a:endParaRPr lang="es-AR" sz="1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28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91344" y="1012666"/>
            <a:ext cx="66247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AR" sz="2000" b="1" u="sng" dirty="0" smtClean="0">
                <a:solidFill>
                  <a:srgbClr val="0000FF"/>
                </a:solidFill>
              </a:rPr>
              <a:t>Controladores Digitales de Señal (</a:t>
            </a:r>
            <a:r>
              <a:rPr lang="es-AR" sz="2000" b="1" u="sng" dirty="0" err="1" smtClean="0">
                <a:solidFill>
                  <a:srgbClr val="0000FF"/>
                </a:solidFill>
              </a:rPr>
              <a:t>DSC’s</a:t>
            </a:r>
            <a:r>
              <a:rPr lang="es-AR" sz="2000" b="1" u="sng" dirty="0" smtClean="0">
                <a:solidFill>
                  <a:srgbClr val="0000FF"/>
                </a:solidFill>
              </a:rPr>
              <a:t>)</a:t>
            </a:r>
            <a:r>
              <a:rPr lang="es-AR" sz="2000" b="1" dirty="0" smtClean="0">
                <a:solidFill>
                  <a:srgbClr val="0000FF"/>
                </a:solidFill>
              </a:rPr>
              <a:t>:</a:t>
            </a:r>
            <a:endParaRPr lang="es-AR" sz="2000" b="1" dirty="0">
              <a:solidFill>
                <a:srgbClr val="0000FF"/>
              </a:solidFill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74936" y="2395060"/>
            <a:ext cx="1179772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es-AR" sz="1600" dirty="0" smtClean="0">
                <a:solidFill>
                  <a:srgbClr val="0000FF"/>
                </a:solidFill>
              </a:rPr>
              <a:t>TMS320F2812:</a:t>
            </a:r>
            <a:r>
              <a:rPr lang="es-AR" sz="1600" dirty="0" smtClean="0">
                <a:solidFill>
                  <a:srgbClr val="FF3300"/>
                </a:solidFill>
              </a:rPr>
              <a:t> </a:t>
            </a:r>
            <a:endParaRPr lang="es-AR" sz="1600" dirty="0">
              <a:solidFill>
                <a:srgbClr val="FF3300"/>
              </a:solidFill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sz="1600" dirty="0" smtClean="0">
                <a:solidFill>
                  <a:srgbClr val="FF3300"/>
                </a:solidFill>
              </a:rPr>
              <a:t>CPU de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32bits; </a:t>
            </a:r>
            <a:r>
              <a:rPr lang="es-AR" sz="1600" dirty="0" smtClean="0">
                <a:solidFill>
                  <a:srgbClr val="FF3300"/>
                </a:solidFill>
              </a:rPr>
              <a:t>puede operar a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150MIPS.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sz="1600" dirty="0" smtClean="0">
                <a:solidFill>
                  <a:srgbClr val="FF3300"/>
                </a:solidFill>
              </a:rPr>
              <a:t>ADC de aprox. sucesivas de 12bits; 16 canales; tiempo </a:t>
            </a:r>
            <a:r>
              <a:rPr lang="es-AR" sz="1600" dirty="0">
                <a:solidFill>
                  <a:srgbClr val="FF3300"/>
                </a:solidFill>
              </a:rPr>
              <a:t>total de adquisición y conversión</a:t>
            </a:r>
            <a:r>
              <a:rPr lang="es-AR" sz="1600" dirty="0" smtClean="0">
                <a:solidFill>
                  <a:srgbClr val="FF3300"/>
                </a:solidFill>
              </a:rPr>
              <a:t>: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80ns (12,5Msps por canal).</a:t>
            </a:r>
            <a:endParaRPr lang="es-A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74936" y="3370769"/>
            <a:ext cx="1179772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es-AR" sz="1600" dirty="0" smtClean="0">
                <a:solidFill>
                  <a:srgbClr val="0000FF"/>
                </a:solidFill>
              </a:rPr>
              <a:t>TMS320F28335:</a:t>
            </a:r>
            <a:r>
              <a:rPr lang="es-AR" sz="1600" dirty="0" smtClean="0">
                <a:solidFill>
                  <a:srgbClr val="FF3300"/>
                </a:solidFill>
              </a:rPr>
              <a:t> </a:t>
            </a:r>
            <a:endParaRPr lang="es-AR" sz="1600" dirty="0">
              <a:solidFill>
                <a:srgbClr val="FF3300"/>
              </a:solidFill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sz="1600" dirty="0" smtClean="0">
                <a:solidFill>
                  <a:srgbClr val="FF3300"/>
                </a:solidFill>
              </a:rPr>
              <a:t>CPU de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32bits c/Unidad de Punto Flotante; </a:t>
            </a:r>
            <a:r>
              <a:rPr lang="es-AR" sz="1600" dirty="0" smtClean="0">
                <a:solidFill>
                  <a:srgbClr val="FF3300"/>
                </a:solidFill>
              </a:rPr>
              <a:t>puede operar a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150MIPS.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sz="1600" dirty="0" smtClean="0">
                <a:solidFill>
                  <a:srgbClr val="FF3300"/>
                </a:solidFill>
              </a:rPr>
              <a:t>ADC de aprox. sucesivas de 12bits; 16 canales; tiempo </a:t>
            </a:r>
            <a:r>
              <a:rPr lang="es-AR" sz="1600" dirty="0">
                <a:solidFill>
                  <a:srgbClr val="FF3300"/>
                </a:solidFill>
              </a:rPr>
              <a:t>total de adquisición y conversión</a:t>
            </a:r>
            <a:r>
              <a:rPr lang="es-AR" sz="1600" dirty="0" smtClean="0">
                <a:solidFill>
                  <a:srgbClr val="FF3300"/>
                </a:solidFill>
              </a:rPr>
              <a:t>: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80ns (12,5Msps por canal).</a:t>
            </a:r>
            <a:endParaRPr lang="es-A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74936" y="4376229"/>
            <a:ext cx="11797728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es-AR" sz="1600" dirty="0" smtClean="0">
                <a:solidFill>
                  <a:srgbClr val="0000FF"/>
                </a:solidFill>
              </a:rPr>
              <a:t>TMS320F28377D Dual Core:</a:t>
            </a:r>
            <a:r>
              <a:rPr lang="es-AR" sz="1600" dirty="0" smtClean="0">
                <a:solidFill>
                  <a:srgbClr val="FF3300"/>
                </a:solidFill>
              </a:rPr>
              <a:t> </a:t>
            </a:r>
            <a:endParaRPr lang="es-AR" sz="1600" dirty="0">
              <a:solidFill>
                <a:srgbClr val="FF3300"/>
              </a:solidFill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sz="1600" dirty="0" smtClean="0">
                <a:solidFill>
                  <a:srgbClr val="FF3300"/>
                </a:solidFill>
              </a:rPr>
              <a:t>Dos </a:t>
            </a:r>
            <a:r>
              <a:rPr lang="es-AR" sz="1600" dirty="0" err="1" smtClean="0">
                <a:solidFill>
                  <a:srgbClr val="FF3300"/>
                </a:solidFill>
              </a:rPr>
              <a:t>CPUs</a:t>
            </a:r>
            <a:r>
              <a:rPr lang="es-AR" sz="1600" dirty="0" smtClean="0">
                <a:solidFill>
                  <a:srgbClr val="FF3300"/>
                </a:solidFill>
              </a:rPr>
              <a:t> de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32bits c/Unidad de Punto Flotante; </a:t>
            </a:r>
            <a:r>
              <a:rPr lang="es-AR" sz="1600" dirty="0" smtClean="0">
                <a:solidFill>
                  <a:srgbClr val="FF3300"/>
                </a:solidFill>
              </a:rPr>
              <a:t>puede operar a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800MIPS.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sz="1600" dirty="0" smtClean="0">
                <a:solidFill>
                  <a:srgbClr val="FF3300"/>
                </a:solidFill>
              </a:rPr>
              <a:t>ADC de aprox. sucesivas de 12bits o 16bits (seleccionable); 16 canales; tiempo </a:t>
            </a:r>
            <a:r>
              <a:rPr lang="es-AR" sz="1600" dirty="0">
                <a:solidFill>
                  <a:srgbClr val="FF3300"/>
                </a:solidFill>
              </a:rPr>
              <a:t>total de adquisición y conversión</a:t>
            </a:r>
            <a:r>
              <a:rPr lang="es-AR" sz="1600" dirty="0" smtClean="0">
                <a:solidFill>
                  <a:srgbClr val="FF3300"/>
                </a:solidFill>
              </a:rPr>
              <a:t>:               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202ns (4,95Msps por canal, ADC de 12bits</a:t>
            </a:r>
            <a:r>
              <a:rPr lang="es-AR" sz="1600" dirty="0">
                <a:solidFill>
                  <a:schemeClr val="accent6">
                    <a:lumMod val="75000"/>
                  </a:schemeClr>
                </a:solidFill>
              </a:rPr>
              <a:t>);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592ns </a:t>
            </a:r>
            <a:r>
              <a:rPr lang="es-AR" sz="1600" dirty="0">
                <a:solidFill>
                  <a:schemeClr val="accent6">
                    <a:lumMod val="75000"/>
                  </a:schemeClr>
                </a:solidFill>
              </a:rPr>
              <a:t>(1,6Msps por canal, ADC de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16bits</a:t>
            </a:r>
            <a:r>
              <a:rPr lang="es-AR" sz="1600" dirty="0">
                <a:solidFill>
                  <a:schemeClr val="accent6">
                    <a:lumMod val="75000"/>
                  </a:schemeClr>
                </a:solidFill>
              </a:rPr>
              <a:t>).</a:t>
            </a:r>
            <a:endParaRPr lang="es-AR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sz="1600" dirty="0">
                <a:solidFill>
                  <a:srgbClr val="FF3300"/>
                </a:solidFill>
              </a:rPr>
              <a:t>DAC de 12bits; </a:t>
            </a:r>
            <a:r>
              <a:rPr lang="es-AR" sz="1600" dirty="0" smtClean="0">
                <a:solidFill>
                  <a:srgbClr val="FF3300"/>
                </a:solidFill>
              </a:rPr>
              <a:t>3 </a:t>
            </a:r>
            <a:r>
              <a:rPr lang="es-AR" sz="1600" dirty="0">
                <a:solidFill>
                  <a:srgbClr val="FF3300"/>
                </a:solidFill>
              </a:rPr>
              <a:t>canales; tiempo total de conversión: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2us </a:t>
            </a:r>
            <a:r>
              <a:rPr lang="es-AR" sz="1600" dirty="0">
                <a:solidFill>
                  <a:schemeClr val="accent6">
                    <a:lumMod val="75000"/>
                  </a:schemeClr>
                </a:solidFill>
              </a:rPr>
              <a:t>(por canal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).</a:t>
            </a:r>
            <a:endParaRPr lang="es-AR" sz="1600" dirty="0">
              <a:solidFill>
                <a:srgbClr val="FF3300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74936" y="1412776"/>
            <a:ext cx="1179772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es-AR" sz="1600" dirty="0" smtClean="0">
                <a:solidFill>
                  <a:srgbClr val="0000FF"/>
                </a:solidFill>
              </a:rPr>
              <a:t>dsPIC30F4011:</a:t>
            </a:r>
            <a:r>
              <a:rPr lang="es-AR" sz="1600" dirty="0" smtClean="0">
                <a:solidFill>
                  <a:srgbClr val="FF3300"/>
                </a:solidFill>
              </a:rPr>
              <a:t> </a:t>
            </a:r>
            <a:endParaRPr lang="es-AR" sz="1600" dirty="0">
              <a:solidFill>
                <a:srgbClr val="FF3300"/>
              </a:solidFill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sz="1600" dirty="0" smtClean="0">
                <a:solidFill>
                  <a:srgbClr val="FF3300"/>
                </a:solidFill>
              </a:rPr>
              <a:t>CPU de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16bits; </a:t>
            </a:r>
            <a:r>
              <a:rPr lang="es-AR" sz="1600" dirty="0" smtClean="0">
                <a:solidFill>
                  <a:srgbClr val="FF3300"/>
                </a:solidFill>
              </a:rPr>
              <a:t>puede operar a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30MIPS.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sz="1600" dirty="0" smtClean="0">
                <a:solidFill>
                  <a:srgbClr val="FF3300"/>
                </a:solidFill>
              </a:rPr>
              <a:t>ADC de aprox. sucesivas de 10bits; 9 canales; tiempo </a:t>
            </a:r>
            <a:r>
              <a:rPr lang="es-AR" sz="1600" dirty="0">
                <a:solidFill>
                  <a:srgbClr val="FF3300"/>
                </a:solidFill>
              </a:rPr>
              <a:t>total de adquisición y conversión</a:t>
            </a:r>
            <a:r>
              <a:rPr lang="es-AR" sz="1600" dirty="0" smtClean="0">
                <a:solidFill>
                  <a:srgbClr val="FF3300"/>
                </a:solidFill>
              </a:rPr>
              <a:t>: </a:t>
            </a:r>
            <a:r>
              <a:rPr lang="es-AR" sz="1600" dirty="0" smtClean="0">
                <a:solidFill>
                  <a:schemeClr val="accent6">
                    <a:lumMod val="75000"/>
                  </a:schemeClr>
                </a:solidFill>
              </a:rPr>
              <a:t>1us (1Msps por canal).</a:t>
            </a:r>
            <a:endParaRPr lang="es-A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25128" y="134936"/>
            <a:ext cx="11941744" cy="779737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Características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desempeño de </a:t>
            </a: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algunos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dispositivos programables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7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116632"/>
            <a:ext cx="11809312" cy="779737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Bibliografía</a:t>
            </a: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5"/>
            <a:ext cx="361108" cy="332656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29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2" name="Rectángulo 21"/>
          <p:cNvSpPr/>
          <p:nvPr/>
        </p:nvSpPr>
        <p:spPr>
          <a:xfrm>
            <a:off x="191344" y="1124744"/>
            <a:ext cx="1180931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627063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27063" algn="l"/>
              </a:tabLst>
            </a:pPr>
            <a:r>
              <a:rPr lang="es-AR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SISTEMAS DE CONTROL DIGITAL, 1ed, Benjamín </a:t>
            </a:r>
            <a:r>
              <a:rPr lang="es-AR" sz="2400" b="1" dirty="0">
                <a:solidFill>
                  <a:srgbClr val="C00000"/>
                </a:solidFill>
                <a:ea typeface="Times New Roman" panose="02020603050405020304" pitchFamily="18" charset="0"/>
              </a:rPr>
              <a:t>C</a:t>
            </a:r>
            <a:r>
              <a:rPr lang="es-AR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. </a:t>
            </a:r>
            <a:r>
              <a:rPr lang="es-AR" sz="2400" b="1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Kuo</a:t>
            </a:r>
            <a:r>
              <a:rPr lang="es-AR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 - </a:t>
            </a:r>
            <a:r>
              <a:rPr lang="es-AR" sz="24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Compañía </a:t>
            </a:r>
            <a:r>
              <a:rPr lang="es-AR" sz="2400" dirty="0">
                <a:solidFill>
                  <a:srgbClr val="C00000"/>
                </a:solidFill>
                <a:ea typeface="Times New Roman" panose="02020603050405020304" pitchFamily="18" charset="0"/>
              </a:rPr>
              <a:t>Editorial Continental, </a:t>
            </a:r>
            <a:r>
              <a:rPr lang="es-AR" sz="24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2002.</a:t>
            </a:r>
            <a:endParaRPr lang="es-AR" sz="240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627063" indent="-627063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27063" algn="l"/>
              </a:tabLst>
            </a:pPr>
            <a:r>
              <a:rPr lang="es-AR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SISTEMAS DE CONTROL DE TIEMPO DISCRETO, 2ed, </a:t>
            </a:r>
            <a:r>
              <a:rPr lang="es-AR" sz="2400" b="1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Katsuhiko</a:t>
            </a:r>
            <a:r>
              <a:rPr lang="es-AR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Ogata</a:t>
            </a:r>
            <a:r>
              <a:rPr lang="es-AR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s-AR" sz="24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- </a:t>
            </a:r>
            <a:r>
              <a:rPr lang="es-AR" sz="2400" dirty="0">
                <a:solidFill>
                  <a:srgbClr val="C00000"/>
                </a:solidFill>
                <a:ea typeface="Times New Roman" panose="02020603050405020304" pitchFamily="18" charset="0"/>
              </a:rPr>
              <a:t>Prentice </a:t>
            </a:r>
            <a:r>
              <a:rPr lang="es-AR" sz="24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Hall, 1996.</a:t>
            </a:r>
            <a:endParaRPr lang="es-AR" sz="240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627063" lvl="0" indent="-627063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27063" algn="l"/>
              </a:tabLst>
            </a:pPr>
            <a:r>
              <a:rPr lang="es-AR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DIGITAL CONTROL SYSTEM ANALYSIS AND DESIGN, Phillips</a:t>
            </a:r>
            <a:r>
              <a:rPr lang="es-AR" sz="2400" b="1" dirty="0">
                <a:solidFill>
                  <a:srgbClr val="C00000"/>
                </a:solidFill>
                <a:ea typeface="Times New Roman" panose="02020603050405020304" pitchFamily="18" charset="0"/>
              </a:rPr>
              <a:t>, Charles L.; Tagle, Troy H.; </a:t>
            </a:r>
            <a:r>
              <a:rPr lang="es-AR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Prentice </a:t>
            </a:r>
            <a:r>
              <a:rPr lang="es-AR" sz="2400" b="1" dirty="0">
                <a:solidFill>
                  <a:srgbClr val="C00000"/>
                </a:solidFill>
                <a:ea typeface="Times New Roman" panose="02020603050405020304" pitchFamily="18" charset="0"/>
              </a:rPr>
              <a:t>Hall, </a:t>
            </a:r>
            <a:r>
              <a:rPr lang="en-US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Fourth Edition</a:t>
            </a:r>
            <a:r>
              <a:rPr lang="es-AR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.</a:t>
            </a:r>
            <a:endParaRPr lang="es-AR" sz="24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627063" lvl="0" indent="-627063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27063" algn="l"/>
              </a:tabLst>
            </a:pPr>
            <a:r>
              <a:rPr lang="es-AR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COMPUTER-CONTROLLED SYSTEMS, THEORY AND DESIGN, </a:t>
            </a:r>
            <a:r>
              <a:rPr lang="es-AR" sz="2400" b="1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Aström</a:t>
            </a:r>
            <a:r>
              <a:rPr lang="es-AR" sz="2400" b="1" dirty="0">
                <a:solidFill>
                  <a:srgbClr val="C00000"/>
                </a:solidFill>
                <a:ea typeface="Times New Roman" panose="02020603050405020304" pitchFamily="18" charset="0"/>
              </a:rPr>
              <a:t>, Karl J.; </a:t>
            </a:r>
            <a:r>
              <a:rPr lang="es-AR" sz="2400" b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Wittenmark</a:t>
            </a:r>
            <a:r>
              <a:rPr lang="es-AR" sz="2400" b="1" dirty="0">
                <a:solidFill>
                  <a:srgbClr val="C00000"/>
                </a:solidFill>
                <a:ea typeface="Times New Roman" panose="02020603050405020304" pitchFamily="18" charset="0"/>
              </a:rPr>
              <a:t>, </a:t>
            </a:r>
            <a:r>
              <a:rPr lang="es-AR" sz="2400" b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Björn</a:t>
            </a:r>
            <a:r>
              <a:rPr lang="es-AR" sz="2400" b="1" dirty="0">
                <a:solidFill>
                  <a:srgbClr val="C00000"/>
                </a:solidFill>
                <a:ea typeface="Times New Roman" panose="02020603050405020304" pitchFamily="18" charset="0"/>
              </a:rPr>
              <a:t>; </a:t>
            </a:r>
            <a:r>
              <a:rPr lang="es-AR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Prentice </a:t>
            </a:r>
            <a:r>
              <a:rPr lang="es-AR" sz="2400" b="1" dirty="0">
                <a:solidFill>
                  <a:srgbClr val="C00000"/>
                </a:solidFill>
                <a:ea typeface="Times New Roman" panose="02020603050405020304" pitchFamily="18" charset="0"/>
              </a:rPr>
              <a:t>Hall, </a:t>
            </a:r>
            <a:r>
              <a:rPr lang="en-US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Third Edition</a:t>
            </a:r>
            <a:r>
              <a:rPr lang="es-AR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.</a:t>
            </a:r>
            <a:endParaRPr lang="es-AR" sz="24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9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116632"/>
            <a:ext cx="11809312" cy="779737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 </a:t>
            </a: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Digital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versus Control </a:t>
            </a: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Analógico</a:t>
            </a: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3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3886" y="1556792"/>
            <a:ext cx="11665296" cy="525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AR" sz="2000" dirty="0">
                <a:solidFill>
                  <a:srgbClr val="008000"/>
                </a:solidFill>
              </a:rPr>
              <a:t>Facilidad de Implementación (Nº reducido de componentes</a:t>
            </a:r>
            <a:r>
              <a:rPr lang="es-AR" sz="2000" dirty="0" smtClean="0">
                <a:solidFill>
                  <a:srgbClr val="008000"/>
                </a:solidFill>
              </a:rPr>
              <a:t>) </a:t>
            </a:r>
          </a:p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AR" sz="2000" dirty="0" smtClean="0">
                <a:solidFill>
                  <a:srgbClr val="008000"/>
                </a:solidFill>
              </a:rPr>
              <a:t>Flexibilidad  </a:t>
            </a:r>
            <a:r>
              <a:rPr lang="es-AR" sz="2000" dirty="0">
                <a:solidFill>
                  <a:srgbClr val="008000"/>
                </a:solidFill>
              </a:rPr>
              <a:t>de  actualización.</a:t>
            </a:r>
          </a:p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AR" sz="2000" dirty="0">
                <a:solidFill>
                  <a:srgbClr val="008000"/>
                </a:solidFill>
              </a:rPr>
              <a:t>Insensibilidad a </a:t>
            </a:r>
            <a:r>
              <a:rPr lang="es-AR" sz="2000" dirty="0" smtClean="0">
                <a:solidFill>
                  <a:srgbClr val="008000"/>
                </a:solidFill>
              </a:rPr>
              <a:t>los ruidos </a:t>
            </a:r>
            <a:r>
              <a:rPr lang="es-AR" sz="2000" dirty="0">
                <a:solidFill>
                  <a:srgbClr val="008000"/>
                </a:solidFill>
              </a:rPr>
              <a:t>y </a:t>
            </a:r>
            <a:r>
              <a:rPr lang="es-AR" sz="2000" dirty="0" smtClean="0">
                <a:solidFill>
                  <a:srgbClr val="008000"/>
                </a:solidFill>
              </a:rPr>
              <a:t>las variaciones paramétricas </a:t>
            </a:r>
            <a:r>
              <a:rPr lang="es-AR" sz="2000" dirty="0">
                <a:solidFill>
                  <a:srgbClr val="008000"/>
                </a:solidFill>
              </a:rPr>
              <a:t>de </a:t>
            </a:r>
            <a:r>
              <a:rPr lang="es-AR" sz="2000" dirty="0" smtClean="0">
                <a:solidFill>
                  <a:srgbClr val="008000"/>
                </a:solidFill>
              </a:rPr>
              <a:t>los componentes </a:t>
            </a:r>
            <a:r>
              <a:rPr lang="es-AR" sz="2000" dirty="0">
                <a:solidFill>
                  <a:srgbClr val="008000"/>
                </a:solidFill>
              </a:rPr>
              <a:t>del controlador.</a:t>
            </a:r>
          </a:p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AR" sz="2000" dirty="0">
                <a:solidFill>
                  <a:srgbClr val="008000"/>
                </a:solidFill>
              </a:rPr>
              <a:t>Los dispositivos digitales con los cuales se implementa el </a:t>
            </a:r>
            <a:r>
              <a:rPr lang="es-AR" sz="2000" dirty="0" smtClean="0">
                <a:solidFill>
                  <a:srgbClr val="008000"/>
                </a:solidFill>
              </a:rPr>
              <a:t>controlador, </a:t>
            </a:r>
            <a:r>
              <a:rPr lang="es-AR" sz="2000" dirty="0">
                <a:solidFill>
                  <a:srgbClr val="008000"/>
                </a:solidFill>
              </a:rPr>
              <a:t>permiten crear e incluir una </a:t>
            </a:r>
            <a:r>
              <a:rPr lang="es-AR" sz="2000" dirty="0" smtClean="0">
                <a:solidFill>
                  <a:srgbClr val="008000"/>
                </a:solidFill>
              </a:rPr>
              <a:t>Interfaz Hombre-Máquina </a:t>
            </a:r>
            <a:r>
              <a:rPr lang="es-AR" sz="2000" dirty="0">
                <a:solidFill>
                  <a:srgbClr val="008000"/>
                </a:solidFill>
              </a:rPr>
              <a:t>para que los usuarios puedan interactuar con el sistema. Estos dispositivos también posibilitan la implementación de sistemas de </a:t>
            </a:r>
            <a:r>
              <a:rPr lang="es-AR" sz="2000" dirty="0" smtClean="0">
                <a:solidFill>
                  <a:srgbClr val="008000"/>
                </a:solidFill>
              </a:rPr>
              <a:t>supervisión, alarmas</a:t>
            </a:r>
            <a:r>
              <a:rPr lang="es-AR" sz="2000" dirty="0">
                <a:solidFill>
                  <a:srgbClr val="008000"/>
                </a:solidFill>
              </a:rPr>
              <a:t>, registro y envío de datos, </a:t>
            </a:r>
            <a:r>
              <a:rPr lang="es-AR" sz="2000" dirty="0" smtClean="0">
                <a:solidFill>
                  <a:srgbClr val="008000"/>
                </a:solidFill>
              </a:rPr>
              <a:t>comunicación con otro sistemas de control.</a:t>
            </a:r>
            <a:endParaRPr lang="es-AR" sz="2000" dirty="0">
              <a:solidFill>
                <a:srgbClr val="008000"/>
              </a:solidFill>
            </a:endParaRPr>
          </a:p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AR" sz="2000" dirty="0">
                <a:solidFill>
                  <a:srgbClr val="008000"/>
                </a:solidFill>
              </a:rPr>
              <a:t>Permite implementar técnicas de control sofisticadas que </a:t>
            </a:r>
            <a:r>
              <a:rPr lang="es-AR" sz="2000" dirty="0" smtClean="0">
                <a:solidFill>
                  <a:srgbClr val="008000"/>
                </a:solidFill>
              </a:rPr>
              <a:t>consideran: Variaciones paramétricas y </a:t>
            </a:r>
            <a:r>
              <a:rPr lang="es-AR" sz="2000" dirty="0">
                <a:solidFill>
                  <a:srgbClr val="008000"/>
                </a:solidFill>
              </a:rPr>
              <a:t>no linealidades.</a:t>
            </a:r>
          </a:p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AR" sz="2000" b="0" dirty="0" smtClean="0">
                <a:solidFill>
                  <a:srgbClr val="008000"/>
                </a:solidFill>
              </a:rPr>
              <a:t>Permite implementar técnicas de control: Clásicas, Robusto, de Tiempo Mínimo (</a:t>
            </a:r>
            <a:r>
              <a:rPr lang="es-AR" sz="2000" b="0" dirty="0" err="1" smtClean="0">
                <a:solidFill>
                  <a:srgbClr val="008000"/>
                </a:solidFill>
              </a:rPr>
              <a:t>Deadbeat</a:t>
            </a:r>
            <a:r>
              <a:rPr lang="es-AR" sz="2000" b="0" dirty="0" smtClean="0">
                <a:solidFill>
                  <a:srgbClr val="008000"/>
                </a:solidFill>
              </a:rPr>
              <a:t>), Adaptativas, Predictivas, Óptimas, Auto-análisis y Auto-sintonía, Múltiples Lazo a diferentes frecuencias de Muestreo, Control Distribuido.    </a:t>
            </a:r>
            <a:endParaRPr lang="es-AR" sz="2000" b="0" dirty="0">
              <a:solidFill>
                <a:srgbClr val="008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91344" y="1052736"/>
            <a:ext cx="1584176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Ventajas:</a:t>
            </a:r>
            <a:endParaRPr lang="es-A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30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36491" y="116632"/>
            <a:ext cx="11809312" cy="568481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400" b="1" dirty="0" smtClean="0">
                <a:solidFill>
                  <a:schemeClr val="bg1"/>
                </a:solidFill>
                <a:ea typeface="+mj-ea"/>
              </a:rPr>
              <a:t>DSC dsPIC30F4011 (Microchip) – Aplicaciones: Control </a:t>
            </a:r>
            <a:r>
              <a:rPr lang="es-AR" sz="2400" b="1" dirty="0">
                <a:solidFill>
                  <a:schemeClr val="bg1"/>
                </a:solidFill>
                <a:ea typeface="+mj-ea"/>
              </a:rPr>
              <a:t>Convertidor </a:t>
            </a:r>
            <a:r>
              <a:rPr lang="es-AR" sz="2400" b="1" dirty="0" err="1">
                <a:solidFill>
                  <a:schemeClr val="bg1"/>
                </a:solidFill>
                <a:ea typeface="+mj-ea"/>
              </a:rPr>
              <a:t>Buck</a:t>
            </a:r>
            <a:r>
              <a:rPr lang="es-AR" sz="2400" b="1" dirty="0">
                <a:solidFill>
                  <a:schemeClr val="bg1"/>
                </a:solidFill>
                <a:ea typeface="+mj-ea"/>
              </a:rPr>
              <a:t>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764704"/>
            <a:ext cx="9073008" cy="279399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89" y="3418987"/>
            <a:ext cx="11188335" cy="326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7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4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3352" y="1636287"/>
            <a:ext cx="1166529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AR" sz="2000" dirty="0" smtClean="0">
                <a:solidFill>
                  <a:srgbClr val="008000"/>
                </a:solidFill>
              </a:rPr>
              <a:t>Existen limitaciones de velocidad de cálculo y por ende, de actuación: </a:t>
            </a:r>
          </a:p>
          <a:p>
            <a:pPr marL="800100" lvl="1" indent="-3429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AR" sz="2000" dirty="0" smtClean="0">
                <a:solidFill>
                  <a:srgbClr val="008000"/>
                </a:solidFill>
              </a:rPr>
              <a:t>La acción de control es obtenida por el controlador a partir del procesamiento digital de señales analógicas, y esto lleva un tiempo determinado.</a:t>
            </a:r>
          </a:p>
          <a:p>
            <a:pPr marL="800100" lvl="1" indent="-3429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AR" sz="2000" dirty="0">
                <a:solidFill>
                  <a:srgbClr val="008000"/>
                </a:solidFill>
              </a:rPr>
              <a:t>La velocidad finita de cálculo del procesador digital, provoca retrasos en la aplicación de la acción  de control, lo cual puede provocar inestabilidades en la salida del sistema de control.</a:t>
            </a:r>
          </a:p>
          <a:p>
            <a:pPr marL="800100" lvl="1" indent="-3429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AR" sz="2000" dirty="0" smtClean="0">
                <a:solidFill>
                  <a:srgbClr val="008000"/>
                </a:solidFill>
              </a:rPr>
              <a:t>Este atraso debe ser tenido en cuenta en el modelo dinámico del proceso a controlar.</a:t>
            </a:r>
          </a:p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AR" sz="2000" dirty="0" smtClean="0">
                <a:solidFill>
                  <a:srgbClr val="008000"/>
                </a:solidFill>
              </a:rPr>
              <a:t>Existen limitaciones con la resolución de las variables controladas: </a:t>
            </a:r>
          </a:p>
          <a:p>
            <a:pPr marL="800100" lvl="1" indent="-3429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AR" sz="2000" dirty="0" smtClean="0">
                <a:solidFill>
                  <a:srgbClr val="008000"/>
                </a:solidFill>
              </a:rPr>
              <a:t>El cálculo de la acción de control se </a:t>
            </a:r>
            <a:r>
              <a:rPr lang="es-AR" sz="2000" dirty="0">
                <a:solidFill>
                  <a:srgbClr val="008000"/>
                </a:solidFill>
              </a:rPr>
              <a:t>efectúa con una exactitud que está sujeta a la longitud de palabra </a:t>
            </a:r>
            <a:r>
              <a:rPr lang="es-AR" sz="2000" dirty="0" smtClean="0">
                <a:solidFill>
                  <a:srgbClr val="008000"/>
                </a:solidFill>
              </a:rPr>
              <a:t>(</a:t>
            </a:r>
            <a:r>
              <a:rPr lang="es-AR" sz="2000" dirty="0">
                <a:solidFill>
                  <a:srgbClr val="008000"/>
                </a:solidFill>
              </a:rPr>
              <a:t>Nº de bits) del procesador digital con el cual se implementa el </a:t>
            </a:r>
            <a:r>
              <a:rPr lang="es-AR" sz="2000" dirty="0" smtClean="0">
                <a:solidFill>
                  <a:srgbClr val="008000"/>
                </a:solidFill>
              </a:rPr>
              <a:t>control.</a:t>
            </a:r>
          </a:p>
          <a:p>
            <a:pPr marL="800100" lvl="1" indent="-3429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AR" sz="2000" dirty="0" smtClean="0">
                <a:solidFill>
                  <a:srgbClr val="008000"/>
                </a:solidFill>
              </a:rPr>
              <a:t>El efecto de la resolución se traduce en una perturbación sobre la señal controlada.</a:t>
            </a:r>
            <a:endParaRPr lang="es-AR" sz="2000" dirty="0">
              <a:solidFill>
                <a:srgbClr val="008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91344" y="1052736"/>
            <a:ext cx="2088232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Desventajas:</a:t>
            </a:r>
            <a:endParaRPr lang="es-AR" sz="2400" b="1" dirty="0">
              <a:solidFill>
                <a:srgbClr val="C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91344" y="116632"/>
            <a:ext cx="11809312" cy="779737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 </a:t>
            </a: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Digital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versus Control </a:t>
            </a: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Analógico</a:t>
            </a:r>
          </a:p>
        </p:txBody>
      </p:sp>
    </p:spTree>
    <p:extLst>
      <p:ext uri="{BB962C8B-B14F-4D97-AF65-F5344CB8AC3E}">
        <p14:creationId xmlns:p14="http://schemas.microsoft.com/office/powerpoint/2010/main" val="34391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116632"/>
            <a:ext cx="11809312" cy="779737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Computadora Digital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84632" y="6525344"/>
            <a:ext cx="289100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5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1" name="Rectángulo 20"/>
          <p:cNvSpPr/>
          <p:nvPr/>
        </p:nvSpPr>
        <p:spPr>
          <a:xfrm>
            <a:off x="191345" y="1052736"/>
            <a:ext cx="3744415" cy="400110"/>
          </a:xfrm>
          <a:prstGeom prst="rect">
            <a:avLst/>
          </a:prstGeom>
          <a:solidFill>
            <a:schemeClr val="bg2"/>
          </a:solidFill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Computadoras Industriales</a:t>
            </a:r>
            <a:endParaRPr lang="es-AR" sz="2000" b="1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16" y="1653667"/>
            <a:ext cx="5328592" cy="2747146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09784" y="4086265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Rack PC IPC847D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0420260" y="3388306"/>
            <a:ext cx="1325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 smtClean="0">
                <a:solidFill>
                  <a:srgbClr val="FF6600"/>
                </a:solidFill>
              </a:rPr>
              <a:t>Vista posterior</a:t>
            </a:r>
            <a:endParaRPr lang="es-AR" sz="1400" dirty="0">
              <a:solidFill>
                <a:srgbClr val="FF6600"/>
              </a:solidFill>
            </a:endParaRPr>
          </a:p>
        </p:txBody>
      </p:sp>
      <p:pic>
        <p:nvPicPr>
          <p:cNvPr id="317444" name="Picture 4" descr="https://w3.siemens.com/mcms/pc-based-automation/en/industrial-pc/rack-pc/simatic-ipc847d/PublishingImages/IPC847D_front%20with%20description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10" y="1124744"/>
            <a:ext cx="3839457" cy="16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46" name="Picture 6" descr="https://w3.siemens.com/mcms/pc-based-automation/en/industrial-pc/rack-pc/simatic-ipc847d/PublishingImages/IPC847D_back%20with%20description_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47" y="2852936"/>
            <a:ext cx="3990181" cy="17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3472167" y="4147820"/>
            <a:ext cx="2232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</a:t>
            </a:r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w3.siemens.com</a:t>
            </a:r>
            <a:endParaRPr lang="es-A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71488" y="5094179"/>
            <a:ext cx="11854336" cy="16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AR" sz="1400" dirty="0">
                <a:solidFill>
                  <a:srgbClr val="008000"/>
                </a:solidFill>
              </a:rPr>
              <a:t>Gabinete con forma adecuada para diversos tipos de montaje (rack, pared, panel, etc.) y con acceso restringido a controles y a unidades de E/S.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AR" sz="1400" dirty="0">
                <a:solidFill>
                  <a:srgbClr val="008000"/>
                </a:solidFill>
              </a:rPr>
              <a:t>Refrigeración con filtrado de aire.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AR" sz="1400" dirty="0">
                <a:solidFill>
                  <a:srgbClr val="008000"/>
                </a:solidFill>
              </a:rPr>
              <a:t>Rango de temperatura de funcionamiento extendido (-40 a 75 °C).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AR" sz="1400" dirty="0">
                <a:solidFill>
                  <a:srgbClr val="008000"/>
                </a:solidFill>
              </a:rPr>
              <a:t>Filtrado de Interferencias Electromagnéticas (EMI) con características mejoradas.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AR" sz="1400" dirty="0">
                <a:solidFill>
                  <a:srgbClr val="008000"/>
                </a:solidFill>
              </a:rPr>
              <a:t>Redundancia en fuente de alimentación y disco rígido (muy importante para aumentar la fiabilidad del sistema de control).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0267798" y="1708215"/>
            <a:ext cx="1683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 smtClean="0">
                <a:solidFill>
                  <a:srgbClr val="FF6600"/>
                </a:solidFill>
              </a:rPr>
              <a:t>Vista frente abierto</a:t>
            </a:r>
            <a:endParaRPr lang="es-AR" sz="1400" dirty="0">
              <a:solidFill>
                <a:srgbClr val="FF6600"/>
              </a:solidFill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71325" y="4656520"/>
            <a:ext cx="3548412" cy="5222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50000"/>
              </a:spcBef>
            </a:pPr>
            <a:r>
              <a:rPr lang="es-AR" b="1" u="sng" dirty="0" smtClean="0">
                <a:solidFill>
                  <a:srgbClr val="C00000"/>
                </a:solidFill>
              </a:rPr>
              <a:t>Diferencias c/</a:t>
            </a:r>
            <a:r>
              <a:rPr lang="es-AR" b="1" u="sng" dirty="0" err="1" smtClean="0">
                <a:solidFill>
                  <a:srgbClr val="C00000"/>
                </a:solidFill>
              </a:rPr>
              <a:t>resp</a:t>
            </a:r>
            <a:r>
              <a:rPr lang="es-AR" b="1" u="sng" dirty="0" smtClean="0">
                <a:solidFill>
                  <a:srgbClr val="C00000"/>
                </a:solidFill>
              </a:rPr>
              <a:t>. a las </a:t>
            </a:r>
            <a:r>
              <a:rPr lang="es-AR" b="1" u="sng" dirty="0" err="1" smtClean="0">
                <a:solidFill>
                  <a:srgbClr val="C00000"/>
                </a:solidFill>
              </a:rPr>
              <a:t>PCs</a:t>
            </a:r>
            <a:r>
              <a:rPr lang="es-AR" b="1" dirty="0" smtClean="0">
                <a:solidFill>
                  <a:srgbClr val="C00000"/>
                </a:solidFill>
              </a:rPr>
              <a:t>:</a:t>
            </a:r>
            <a:endParaRPr lang="es-AR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5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116632"/>
            <a:ext cx="11809312" cy="779737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Computadora Digital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84632" y="6525344"/>
            <a:ext cx="289100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6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77143" y="5122741"/>
            <a:ext cx="11537701" cy="164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s-AR" sz="1600" b="0" dirty="0" smtClean="0">
                <a:solidFill>
                  <a:srgbClr val="008000"/>
                </a:solidFill>
              </a:rPr>
              <a:t>Se programan a través de una computadora o mediante la interfaz de usuario que posee.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s-AR" sz="1600" dirty="0" smtClean="0">
                <a:solidFill>
                  <a:srgbClr val="008000"/>
                </a:solidFill>
              </a:rPr>
              <a:t>Presentan múltiple tipos de entradas y salidas e incorporan módulos de control (P, I, D, ON-OFF), contadores, temporizadores, etc.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s-AR" sz="1600" dirty="0" smtClean="0">
                <a:solidFill>
                  <a:srgbClr val="008000"/>
                </a:solidFill>
              </a:rPr>
              <a:t>Algunos presentan capacidad de expansión, pudiéndose agregar módulos de comunicación, entradas, salidas, contadores, etc. </a:t>
            </a:r>
          </a:p>
        </p:txBody>
      </p:sp>
      <p:pic>
        <p:nvPicPr>
          <p:cNvPr id="316420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07" y="2262879"/>
            <a:ext cx="4093677" cy="19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467707" y="3858486"/>
            <a:ext cx="2108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www.exsol.com.ar</a:t>
            </a:r>
            <a:endParaRPr lang="es-A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647728" y="1916832"/>
            <a:ext cx="2351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dirty="0" smtClean="0">
                <a:solidFill>
                  <a:srgbClr val="008000"/>
                </a:solidFill>
              </a:rPr>
              <a:t>PLC </a:t>
            </a:r>
            <a:r>
              <a:rPr lang="es-AR" sz="2000" dirty="0" err="1" smtClean="0">
                <a:solidFill>
                  <a:srgbClr val="008000"/>
                </a:solidFill>
              </a:rPr>
              <a:t>Semi</a:t>
            </a:r>
            <a:r>
              <a:rPr lang="es-AR" sz="2000" dirty="0" smtClean="0">
                <a:solidFill>
                  <a:srgbClr val="008000"/>
                </a:solidFill>
              </a:rPr>
              <a:t>-Modular</a:t>
            </a:r>
            <a:endParaRPr lang="es-AR" sz="2000" dirty="0"/>
          </a:p>
        </p:txBody>
      </p:sp>
      <p:sp>
        <p:nvSpPr>
          <p:cNvPr id="14" name="Rectángulo 13"/>
          <p:cNvSpPr/>
          <p:nvPr/>
        </p:nvSpPr>
        <p:spPr>
          <a:xfrm>
            <a:off x="191345" y="1049940"/>
            <a:ext cx="5808310" cy="400110"/>
          </a:xfrm>
          <a:prstGeom prst="rect">
            <a:avLst/>
          </a:prstGeom>
          <a:solidFill>
            <a:schemeClr val="bg2"/>
          </a:solidFill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Controladores Lógicos Programables (PLC)</a:t>
            </a:r>
            <a:endParaRPr lang="es-AR" sz="2000" b="1" dirty="0">
              <a:solidFill>
                <a:srgbClr val="FF0000"/>
              </a:solidFill>
            </a:endParaRPr>
          </a:p>
        </p:txBody>
      </p:sp>
      <p:pic>
        <p:nvPicPr>
          <p:cNvPr id="316422" name="Picture 6" descr="Resultado de imagen para plc siem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77" y="1892520"/>
            <a:ext cx="4857615" cy="249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7787240" y="1628800"/>
            <a:ext cx="168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dirty="0" smtClean="0">
                <a:solidFill>
                  <a:srgbClr val="008000"/>
                </a:solidFill>
              </a:rPr>
              <a:t>PLC Modular</a:t>
            </a:r>
            <a:endParaRPr lang="es-AR" sz="2000" dirty="0"/>
          </a:p>
        </p:txBody>
      </p:sp>
      <p:sp>
        <p:nvSpPr>
          <p:cNvPr id="10" name="Rectángulo 9"/>
          <p:cNvSpPr/>
          <p:nvPr/>
        </p:nvSpPr>
        <p:spPr>
          <a:xfrm>
            <a:off x="9795388" y="3977874"/>
            <a:ext cx="209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www.siemens.com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65" y="2063631"/>
            <a:ext cx="2268095" cy="2260823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471834" y="1826698"/>
            <a:ext cx="1923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dirty="0" smtClean="0">
                <a:solidFill>
                  <a:srgbClr val="008000"/>
                </a:solidFill>
              </a:rPr>
              <a:t>PLC Compacto</a:t>
            </a:r>
            <a:endParaRPr lang="es-AR" sz="2000" dirty="0"/>
          </a:p>
        </p:txBody>
      </p:sp>
      <p:sp>
        <p:nvSpPr>
          <p:cNvPr id="12" name="Rectángulo 11"/>
          <p:cNvSpPr/>
          <p:nvPr/>
        </p:nvSpPr>
        <p:spPr>
          <a:xfrm>
            <a:off x="443097" y="4139788"/>
            <a:ext cx="239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http://www.eaton.com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80137" y="4658050"/>
            <a:ext cx="4303696" cy="5222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50000"/>
              </a:spcBef>
            </a:pPr>
            <a:r>
              <a:rPr lang="es-AR" b="1" u="sng" dirty="0" smtClean="0">
                <a:solidFill>
                  <a:srgbClr val="C00000"/>
                </a:solidFill>
              </a:rPr>
              <a:t>Algunas características de los </a:t>
            </a:r>
            <a:r>
              <a:rPr lang="es-AR" b="1" u="sng" dirty="0" err="1" smtClean="0">
                <a:solidFill>
                  <a:srgbClr val="C00000"/>
                </a:solidFill>
              </a:rPr>
              <a:t>PLCs</a:t>
            </a:r>
            <a:r>
              <a:rPr lang="es-AR" b="1" dirty="0" smtClean="0">
                <a:solidFill>
                  <a:srgbClr val="C00000"/>
                </a:solidFill>
              </a:rPr>
              <a:t>:</a:t>
            </a:r>
            <a:endParaRPr lang="es-AR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2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83266" y="6345766"/>
            <a:ext cx="289100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7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7" y="1218182"/>
            <a:ext cx="606579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6654218" y="1707400"/>
            <a:ext cx="5182548" cy="504056"/>
          </a:xfrm>
          <a:prstGeom prst="rect">
            <a:avLst/>
          </a:prstGeom>
          <a:noFill/>
          <a:ln w="158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defRPr/>
            </a:pPr>
            <a:r>
              <a:rPr lang="es-ES" sz="1300" b="1" u="sng" dirty="0" smtClean="0">
                <a:solidFill>
                  <a:srgbClr val="0070C0"/>
                </a:solidFill>
              </a:rPr>
              <a:t>Memoria de Programa</a:t>
            </a:r>
            <a:r>
              <a:rPr lang="es-ES" sz="1300" b="1" dirty="0" smtClean="0">
                <a:solidFill>
                  <a:srgbClr val="0070C0"/>
                </a:solidFill>
              </a:rPr>
              <a:t>:</a:t>
            </a:r>
            <a:r>
              <a:rPr lang="es-ES" sz="1300" b="1" dirty="0" smtClean="0">
                <a:solidFill>
                  <a:srgbClr val="0070C0"/>
                </a:solidFill>
                <a:ea typeface="+mj-ea"/>
              </a:rPr>
              <a:t> </a:t>
            </a:r>
          </a:p>
          <a:p>
            <a:pPr algn="just">
              <a:spcBef>
                <a:spcPct val="0"/>
              </a:spcBef>
              <a:defRPr/>
            </a:pPr>
            <a:r>
              <a:rPr lang="es-ES" sz="1300" dirty="0" smtClean="0">
                <a:solidFill>
                  <a:srgbClr val="008000"/>
                </a:solidFill>
                <a:ea typeface="+mj-ea"/>
              </a:rPr>
              <a:t>Almacena el programa (conjunto de instrucciones que se ejecutan de forma secuencial) y no se borra ante la falta de energía.</a:t>
            </a:r>
            <a:endParaRPr lang="es-ES" sz="1300" dirty="0">
              <a:solidFill>
                <a:srgbClr val="008000"/>
              </a:solidFill>
              <a:ea typeface="+mj-ea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6654218" y="1007579"/>
            <a:ext cx="5256585" cy="755935"/>
          </a:xfrm>
          <a:prstGeom prst="rect">
            <a:avLst/>
          </a:prstGeom>
          <a:noFill/>
          <a:ln w="158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s-ES" sz="1300" b="1" u="sng" dirty="0" smtClean="0">
                <a:solidFill>
                  <a:srgbClr val="0070C0"/>
                </a:solidFill>
                <a:ea typeface="+mj-ea"/>
              </a:rPr>
              <a:t>CPU</a:t>
            </a:r>
            <a:r>
              <a:rPr lang="es-ES" sz="1300" b="1" dirty="0" smtClean="0">
                <a:solidFill>
                  <a:srgbClr val="0070C0"/>
                </a:solidFill>
                <a:ea typeface="+mj-ea"/>
              </a:rPr>
              <a:t>:</a:t>
            </a:r>
          </a:p>
          <a:p>
            <a:pPr algn="just">
              <a:defRPr/>
            </a:pPr>
            <a:r>
              <a:rPr lang="es-ES" sz="1300" dirty="0">
                <a:solidFill>
                  <a:srgbClr val="008000"/>
                </a:solidFill>
              </a:rPr>
              <a:t>Contiene la Unidad Aritmético-Lógica (ALU) y registros especiales</a:t>
            </a:r>
            <a:r>
              <a:rPr lang="es-ES" sz="1300" dirty="0" smtClean="0">
                <a:solidFill>
                  <a:srgbClr val="008000"/>
                </a:solidFill>
              </a:rPr>
              <a:t>.</a:t>
            </a:r>
            <a:endParaRPr lang="es-ES" sz="1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6654218" y="2376774"/>
            <a:ext cx="5182548" cy="989014"/>
          </a:xfrm>
          <a:prstGeom prst="rect">
            <a:avLst/>
          </a:prstGeom>
          <a:noFill/>
          <a:ln w="158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defRPr/>
            </a:pPr>
            <a:r>
              <a:rPr lang="es-ES" sz="1300" b="1" u="sng" dirty="0" smtClean="0">
                <a:solidFill>
                  <a:srgbClr val="0070C0"/>
                </a:solidFill>
              </a:rPr>
              <a:t>Memoria de Datos</a:t>
            </a:r>
            <a:r>
              <a:rPr lang="es-ES" sz="1300" b="1" dirty="0" smtClean="0">
                <a:solidFill>
                  <a:srgbClr val="0070C0"/>
                </a:solidFill>
              </a:rPr>
              <a:t>:</a:t>
            </a:r>
            <a:r>
              <a:rPr lang="es-ES" sz="1300" b="1" dirty="0" smtClean="0">
                <a:solidFill>
                  <a:srgbClr val="0070C0"/>
                </a:solidFill>
                <a:ea typeface="+mj-ea"/>
              </a:rPr>
              <a:t> </a:t>
            </a:r>
          </a:p>
          <a:p>
            <a:pPr algn="just">
              <a:spcBef>
                <a:spcPct val="0"/>
              </a:spcBef>
              <a:defRPr/>
            </a:pPr>
            <a:r>
              <a:rPr lang="es-ES" sz="1300" dirty="0" smtClean="0">
                <a:solidFill>
                  <a:srgbClr val="008000"/>
                </a:solidFill>
                <a:ea typeface="+mj-ea"/>
              </a:rPr>
              <a:t>Almacena datos, tales como resultados de operaciones matemáticas. Siempre existe una memoria de datos volátil (que se borra ante la falta de energía y a veces también puede existir una no volátil para “guardar” datos en forma permanente  </a:t>
            </a:r>
            <a:endParaRPr lang="es-ES" sz="1300" dirty="0">
              <a:solidFill>
                <a:srgbClr val="008000"/>
              </a:solidFill>
              <a:ea typeface="+mj-ea"/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6654218" y="3544950"/>
            <a:ext cx="5182548" cy="670140"/>
          </a:xfrm>
          <a:prstGeom prst="rect">
            <a:avLst/>
          </a:prstGeom>
          <a:noFill/>
          <a:ln w="158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defRPr/>
            </a:pPr>
            <a:r>
              <a:rPr lang="es-ES" sz="1300" b="1" u="sng" dirty="0" smtClean="0">
                <a:solidFill>
                  <a:srgbClr val="0070C0"/>
                </a:solidFill>
              </a:rPr>
              <a:t>Unidad de E/S</a:t>
            </a:r>
            <a:r>
              <a:rPr lang="es-ES" sz="1300" b="1" dirty="0" smtClean="0">
                <a:solidFill>
                  <a:srgbClr val="0070C0"/>
                </a:solidFill>
              </a:rPr>
              <a:t>:</a:t>
            </a:r>
            <a:r>
              <a:rPr lang="es-ES" sz="1300" b="1" dirty="0" smtClean="0">
                <a:solidFill>
                  <a:srgbClr val="0070C0"/>
                </a:solidFill>
                <a:ea typeface="+mj-ea"/>
              </a:rPr>
              <a:t> </a:t>
            </a:r>
          </a:p>
          <a:p>
            <a:pPr algn="just">
              <a:defRPr/>
            </a:pPr>
            <a:r>
              <a:rPr lang="es-ES" sz="1300" dirty="0" smtClean="0">
                <a:solidFill>
                  <a:srgbClr val="008000"/>
                </a:solidFill>
                <a:ea typeface="+mj-ea"/>
              </a:rPr>
              <a:t>Son registros de almacenamiento bidireccionales, que pueden configurarse bit a bit como entrada o salida. </a:t>
            </a:r>
            <a:r>
              <a:rPr lang="es-ES" sz="1300" dirty="0" smtClean="0">
                <a:solidFill>
                  <a:srgbClr val="008000"/>
                </a:solidFill>
              </a:rPr>
              <a:t>A través de estos la </a:t>
            </a:r>
            <a:r>
              <a:rPr lang="es-ES" sz="1300" dirty="0">
                <a:solidFill>
                  <a:srgbClr val="008000"/>
                </a:solidFill>
              </a:rPr>
              <a:t>microcoputadora intercambia información con los </a:t>
            </a:r>
            <a:r>
              <a:rPr lang="es-ES" sz="1300" dirty="0" smtClean="0">
                <a:solidFill>
                  <a:srgbClr val="008000"/>
                </a:solidFill>
              </a:rPr>
              <a:t>periféricos.</a:t>
            </a:r>
            <a:r>
              <a:rPr lang="es-ES" sz="1300" dirty="0" smtClean="0">
                <a:solidFill>
                  <a:srgbClr val="008000"/>
                </a:solidFill>
                <a:ea typeface="+mj-ea"/>
              </a:rPr>
              <a:t> </a:t>
            </a:r>
            <a:endParaRPr lang="es-ES" sz="1300" dirty="0">
              <a:solidFill>
                <a:srgbClr val="008000"/>
              </a:solidFill>
              <a:ea typeface="+mj-ea"/>
            </a:endParaRPr>
          </a:p>
        </p:txBody>
      </p:sp>
      <p:sp>
        <p:nvSpPr>
          <p:cNvPr id="25" name="1 Título"/>
          <p:cNvSpPr txBox="1">
            <a:spLocks/>
          </p:cNvSpPr>
          <p:nvPr/>
        </p:nvSpPr>
        <p:spPr>
          <a:xfrm>
            <a:off x="282526" y="4463963"/>
            <a:ext cx="6165242" cy="755935"/>
          </a:xfrm>
          <a:prstGeom prst="rect">
            <a:avLst/>
          </a:prstGeom>
          <a:noFill/>
          <a:ln w="158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s-ES" sz="1400" b="1" u="sng" dirty="0" smtClean="0">
                <a:solidFill>
                  <a:srgbClr val="C00000"/>
                </a:solidFill>
                <a:ea typeface="+mj-ea"/>
              </a:rPr>
              <a:t>MICROPROCESADOR</a:t>
            </a:r>
            <a:r>
              <a:rPr lang="es-ES" sz="1400" b="1" dirty="0" smtClean="0">
                <a:solidFill>
                  <a:srgbClr val="C00000"/>
                </a:solidFill>
                <a:ea typeface="+mj-ea"/>
              </a:rPr>
              <a:t>:</a:t>
            </a:r>
          </a:p>
          <a:p>
            <a:pPr algn="just">
              <a:defRPr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Sólo consiste en la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CPU,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lo cual puede constituir una microcomputadora de ARQUITECTURA ABIERTA.</a:t>
            </a: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246992" y="5356914"/>
            <a:ext cx="6165242" cy="755935"/>
          </a:xfrm>
          <a:prstGeom prst="rect">
            <a:avLst/>
          </a:prstGeom>
          <a:noFill/>
          <a:ln w="158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s-ES" sz="1400" b="1" u="sng" dirty="0" smtClean="0">
                <a:solidFill>
                  <a:srgbClr val="C00000"/>
                </a:solidFill>
                <a:ea typeface="+mj-ea"/>
              </a:rPr>
              <a:t>MICROCONTROLADOR</a:t>
            </a:r>
            <a:r>
              <a:rPr lang="es-ES" sz="1400" b="1" dirty="0" smtClean="0">
                <a:solidFill>
                  <a:srgbClr val="C00000"/>
                </a:solidFill>
                <a:ea typeface="+mj-ea"/>
              </a:rPr>
              <a:t>:</a:t>
            </a:r>
          </a:p>
          <a:p>
            <a:pPr algn="just">
              <a:defRPr/>
            </a:pP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 de una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CPU,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memorias de programa y datos, unidad de E/S y otros módulos. Constituye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microcomputadora de ARQUITECTURA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CERRADA.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90118" y="4824318"/>
            <a:ext cx="671979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s-ES" b="1" dirty="0" smtClean="0">
                <a:solidFill>
                  <a:schemeClr val="bg1"/>
                </a:solidFill>
              </a:rPr>
              <a:t>CPU</a:t>
            </a:r>
          </a:p>
        </p:txBody>
      </p:sp>
      <p:sp>
        <p:nvSpPr>
          <p:cNvPr id="27" name="Abrir llave 26"/>
          <p:cNvSpPr/>
          <p:nvPr/>
        </p:nvSpPr>
        <p:spPr>
          <a:xfrm>
            <a:off x="7554129" y="4455430"/>
            <a:ext cx="136138" cy="1088653"/>
          </a:xfrm>
          <a:prstGeom prst="leftBrace">
            <a:avLst>
              <a:gd name="adj1" fmla="val 61244"/>
              <a:gd name="adj2" fmla="val 50000"/>
            </a:avLst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7"/>
          <p:cNvSpPr/>
          <p:nvPr/>
        </p:nvSpPr>
        <p:spPr>
          <a:xfrm>
            <a:off x="7654732" y="4453034"/>
            <a:ext cx="41820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70C0"/>
                </a:solidFill>
              </a:rPr>
              <a:t>Arquitecturas que manejan datos de:</a:t>
            </a:r>
          </a:p>
          <a:p>
            <a:pPr marL="358775" indent="-266700"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rgbClr val="0070C0"/>
                </a:solidFill>
              </a:rPr>
              <a:t>8 bits.</a:t>
            </a:r>
          </a:p>
          <a:p>
            <a:pPr marL="358775" indent="-266700"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rgbClr val="0070C0"/>
                </a:solidFill>
              </a:rPr>
              <a:t>16 bits.</a:t>
            </a:r>
          </a:p>
          <a:p>
            <a:pPr marL="358775" indent="-266700"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rgbClr val="0070C0"/>
                </a:solidFill>
              </a:rPr>
              <a:t>32 bits, con aritmética de punto fijo o de punto flotante. </a:t>
            </a:r>
            <a:endParaRPr lang="es-AR" sz="1400" dirty="0">
              <a:solidFill>
                <a:srgbClr val="0070C0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6781754" y="5714521"/>
            <a:ext cx="5001512" cy="4924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300" dirty="0" smtClean="0">
                <a:solidFill>
                  <a:srgbClr val="7030A0"/>
                </a:solidFill>
              </a:rPr>
              <a:t>A mayor número de bits, mejor exactitud en cálculos y mayor velocidad de procesamiento. </a:t>
            </a:r>
            <a:endParaRPr lang="es-AR" sz="1300" dirty="0">
              <a:solidFill>
                <a:srgbClr val="7030A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91344" y="116632"/>
            <a:ext cx="11809312" cy="779737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Computadora Digital: </a:t>
            </a:r>
            <a:r>
              <a:rPr lang="es-AR" sz="2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Microcontroladores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y Microprocesadores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6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10312963" y="3317937"/>
            <a:ext cx="1756796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A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Multiplicación en hardware específico para realizar operaciones numéricas rápidas</a:t>
            </a:r>
            <a:endParaRPr lang="es-A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8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1344" y="1049940"/>
            <a:ext cx="10585176" cy="400110"/>
          </a:xfrm>
          <a:prstGeom prst="rect">
            <a:avLst/>
          </a:prstGeom>
          <a:solidFill>
            <a:schemeClr val="bg2"/>
          </a:solidFill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Procesadores Digitales de Señales (DSP) y Controladores Digitales de Señales (DSC)</a:t>
            </a:r>
            <a:endParaRPr lang="es-AR" sz="2000" b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1535524"/>
            <a:ext cx="5327619" cy="383769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19334" y="2671580"/>
            <a:ext cx="59766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200" b="1" u="sng" dirty="0" smtClean="0">
                <a:solidFill>
                  <a:srgbClr val="FF6600"/>
                </a:solidFill>
              </a:rPr>
              <a:t>DSP</a:t>
            </a:r>
            <a:r>
              <a:rPr lang="es-AR" sz="2200" b="1" dirty="0" smtClean="0">
                <a:solidFill>
                  <a:srgbClr val="FF6600"/>
                </a:solidFill>
              </a:rPr>
              <a:t>: </a:t>
            </a: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Procesador con una CPU que posee hardware e instrucciones específicas, optimizadas para </a:t>
            </a:r>
            <a:r>
              <a:rPr lang="es-A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aplicaciones que requieran operaciones numéricas a muy alta velocidad</a:t>
            </a: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/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Tiene un coprocesador matemático dedicado para procesamiento digital de señales. Esto lo diferencia de la CPU de cualquier </a:t>
            </a:r>
            <a:r>
              <a:rPr lang="es-A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microcontrolador</a:t>
            </a:r>
            <a:r>
              <a:rPr lang="es-A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microprocesador.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383983" y="5232925"/>
            <a:ext cx="2751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 smtClean="0">
                <a:solidFill>
                  <a:srgbClr val="0000FF"/>
                </a:solidFill>
              </a:rPr>
              <a:t>DSP de 32 bits TMS320C10</a:t>
            </a:r>
            <a:endParaRPr lang="es-AR" sz="1600" dirty="0">
              <a:solidFill>
                <a:srgbClr val="0000FF"/>
              </a:solidFill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7653795" y="3952825"/>
            <a:ext cx="2083104" cy="985840"/>
          </a:xfrm>
          <a:prstGeom prst="rect">
            <a:avLst/>
          </a:prstGeom>
          <a:solidFill>
            <a:srgbClr val="FFFF00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9160835" y="4146577"/>
            <a:ext cx="1296678" cy="0"/>
          </a:xfrm>
          <a:prstGeom prst="straightConnector1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8019488" y="5517977"/>
            <a:ext cx="1351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www.ti.com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91344" y="116632"/>
            <a:ext cx="11809312" cy="779737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Computadora Digital: Procesadores Digitales de Señales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88" y="1549220"/>
            <a:ext cx="6831236" cy="5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5025404" y="5517231"/>
            <a:ext cx="6615284" cy="1172493"/>
          </a:xfrm>
          <a:prstGeom prst="rect">
            <a:avLst/>
          </a:prstGeom>
          <a:solidFill>
            <a:srgbClr val="CCFFFF">
              <a:alpha val="3803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95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s-AR" altLang="en-US" sz="2800"/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4"/>
            <a:ext cx="36110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9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1344" y="1049940"/>
            <a:ext cx="10585176" cy="400110"/>
          </a:xfrm>
          <a:prstGeom prst="rect">
            <a:avLst/>
          </a:prstGeom>
          <a:solidFill>
            <a:schemeClr val="bg2"/>
          </a:solidFill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Procesadores Digitales de Señales (DSP) y Controladores Digitales de Señales (DSC)</a:t>
            </a:r>
            <a:endParaRPr lang="es-AR" sz="2000" b="1" dirty="0">
              <a:solidFill>
                <a:srgbClr val="FF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77870" y="5949280"/>
            <a:ext cx="2857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 smtClean="0">
                <a:solidFill>
                  <a:srgbClr val="0000FF"/>
                </a:solidFill>
              </a:rPr>
              <a:t>DSC de 16 bits TMS320F241</a:t>
            </a:r>
            <a:endParaRPr lang="es-AR" sz="1600" dirty="0">
              <a:solidFill>
                <a:srgbClr val="0000FF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91344" y="116632"/>
            <a:ext cx="11809312" cy="779737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Computadora Digital: Controladores Digitales de Señales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7678897" y="3068960"/>
            <a:ext cx="1666987" cy="1440160"/>
          </a:xfrm>
          <a:prstGeom prst="rect">
            <a:avLst/>
          </a:prstGeom>
          <a:solidFill>
            <a:srgbClr val="FFFF00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95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s-AR" altLang="en-US" sz="2800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9899810" y="2955642"/>
            <a:ext cx="1534306" cy="2017608"/>
          </a:xfrm>
          <a:prstGeom prst="rect">
            <a:avLst/>
          </a:prstGeom>
          <a:solidFill>
            <a:srgbClr val="FFFF00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95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s-AR" altLang="en-US" sz="2800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6969620" y="1872717"/>
            <a:ext cx="2448272" cy="543391"/>
          </a:xfrm>
          <a:prstGeom prst="rect">
            <a:avLst/>
          </a:prstGeom>
          <a:solidFill>
            <a:srgbClr val="FFFF00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95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s-AR" altLang="en-US" sz="2800"/>
          </a:p>
        </p:txBody>
      </p:sp>
      <p:sp>
        <p:nvSpPr>
          <p:cNvPr id="27" name="Rectángulo 26"/>
          <p:cNvSpPr/>
          <p:nvPr/>
        </p:nvSpPr>
        <p:spPr>
          <a:xfrm>
            <a:off x="1764169" y="6274307"/>
            <a:ext cx="1351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www.ti.com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119336" y="1834344"/>
            <a:ext cx="51125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200" b="1" u="sng" dirty="0" smtClean="0">
                <a:solidFill>
                  <a:srgbClr val="FF6600"/>
                </a:solidFill>
              </a:rPr>
              <a:t>DSC</a:t>
            </a:r>
            <a:r>
              <a:rPr lang="es-AR" sz="2200" b="1" dirty="0" smtClean="0">
                <a:solidFill>
                  <a:srgbClr val="FF6600"/>
                </a:solidFill>
              </a:rPr>
              <a:t>: </a:t>
            </a: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Estructura base de un DSP, pero además, su arquitectura incorpora módulos de entrada/salida, conversores AD, temporizadores, módulos de comunicación, PWM, entre otros. Combinan las prestaciones de un DSP y un </a:t>
            </a:r>
            <a:r>
              <a:rPr lang="es-A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</a:t>
            </a: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74694" y="4495944"/>
            <a:ext cx="434548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AR" b="1" dirty="0" err="1" smtClean="0">
                <a:solidFill>
                  <a:srgbClr val="C00000"/>
                </a:solidFill>
              </a:rPr>
              <a:t>uC’s</a:t>
            </a:r>
            <a:r>
              <a:rPr lang="es-AR" b="1" dirty="0" smtClean="0">
                <a:solidFill>
                  <a:srgbClr val="C00000"/>
                </a:solidFill>
              </a:rPr>
              <a:t> y </a:t>
            </a:r>
            <a:r>
              <a:rPr lang="es-AR" b="1" dirty="0" err="1" smtClean="0">
                <a:solidFill>
                  <a:srgbClr val="C00000"/>
                </a:solidFill>
              </a:rPr>
              <a:t>DSC’s</a:t>
            </a:r>
            <a:r>
              <a:rPr lang="es-AR" b="1" dirty="0" smtClean="0">
                <a:solidFill>
                  <a:srgbClr val="C00000"/>
                </a:solidFill>
              </a:rPr>
              <a:t>: </a:t>
            </a:r>
            <a:r>
              <a:rPr lang="es-AR" b="0" dirty="0" smtClean="0">
                <a:solidFill>
                  <a:srgbClr val="C00000"/>
                </a:solidFill>
              </a:rPr>
              <a:t>Dispositivos diseñados </a:t>
            </a:r>
            <a:r>
              <a:rPr lang="es-AR" b="0" dirty="0">
                <a:solidFill>
                  <a:srgbClr val="C00000"/>
                </a:solidFill>
              </a:rPr>
              <a:t>específicamente para tareas de CONTROL y </a:t>
            </a:r>
            <a:r>
              <a:rPr lang="es-AR" b="0" dirty="0" smtClean="0">
                <a:solidFill>
                  <a:srgbClr val="C00000"/>
                </a:solidFill>
              </a:rPr>
              <a:t>COMANDO.</a:t>
            </a:r>
            <a:endParaRPr lang="es-AR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34967</TotalTime>
  <Words>3024</Words>
  <Application>Microsoft Office PowerPoint</Application>
  <PresentationFormat>Panorámica</PresentationFormat>
  <Paragraphs>272</Paragraphs>
  <Slides>30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Times New Roman</vt:lpstr>
      <vt:lpstr>Wingdings</vt:lpstr>
      <vt:lpstr>Diseño predeterminado</vt:lpstr>
      <vt:lpstr>Equation</vt:lpstr>
      <vt:lpstr>Presentación de PowerPoint</vt:lpstr>
      <vt:lpstr>Temas de la Unidad 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Fernando Botterón</cp:lastModifiedBy>
  <cp:revision>2372</cp:revision>
  <dcterms:created xsi:type="dcterms:W3CDTF">2010-05-23T14:28:12Z</dcterms:created>
  <dcterms:modified xsi:type="dcterms:W3CDTF">2022-10-17T12:07:29Z</dcterms:modified>
</cp:coreProperties>
</file>