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456" r:id="rId4"/>
    <p:sldId id="457" r:id="rId5"/>
    <p:sldId id="414" r:id="rId6"/>
    <p:sldId id="475" r:id="rId7"/>
    <p:sldId id="476" r:id="rId8"/>
    <p:sldId id="415" r:id="rId9"/>
    <p:sldId id="416" r:id="rId10"/>
    <p:sldId id="458" r:id="rId11"/>
    <p:sldId id="459" r:id="rId12"/>
    <p:sldId id="460" r:id="rId13"/>
    <p:sldId id="461" r:id="rId14"/>
    <p:sldId id="417" r:id="rId15"/>
    <p:sldId id="418" r:id="rId16"/>
    <p:sldId id="419" r:id="rId17"/>
    <p:sldId id="464" r:id="rId18"/>
    <p:sldId id="420" r:id="rId19"/>
    <p:sldId id="465" r:id="rId20"/>
    <p:sldId id="421" r:id="rId21"/>
    <p:sldId id="422" r:id="rId22"/>
    <p:sldId id="423" r:id="rId23"/>
    <p:sldId id="424" r:id="rId24"/>
    <p:sldId id="426" r:id="rId25"/>
    <p:sldId id="320" r:id="rId26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3300"/>
    <a:srgbClr val="FF5050"/>
    <a:srgbClr val="0C788E"/>
    <a:srgbClr val="663300"/>
    <a:srgbClr val="CC99FF"/>
    <a:srgbClr val="996633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737" autoAdjust="0"/>
  </p:normalViewPr>
  <p:slideViewPr>
    <p:cSldViewPr snapToGrid="0">
      <p:cViewPr varScale="1">
        <p:scale>
          <a:sx n="77" d="100"/>
          <a:sy n="77" d="100"/>
        </p:scale>
        <p:origin x="38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6.wmf"/><Relationship Id="rId1" Type="http://schemas.openxmlformats.org/officeDocument/2006/relationships/image" Target="../media/image78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8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55.wmf"/><Relationship Id="rId9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9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0" Type="http://schemas.openxmlformats.org/officeDocument/2006/relationships/image" Target="../media/image105.wmf"/><Relationship Id="rId4" Type="http://schemas.openxmlformats.org/officeDocument/2006/relationships/image" Target="../media/image32.wmf"/><Relationship Id="rId9" Type="http://schemas.openxmlformats.org/officeDocument/2006/relationships/image" Target="../media/image10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12" Type="http://schemas.openxmlformats.org/officeDocument/2006/relationships/image" Target="../media/image119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0" Type="http://schemas.openxmlformats.org/officeDocument/2006/relationships/image" Target="../media/image117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3.wmf"/><Relationship Id="rId7" Type="http://schemas.openxmlformats.org/officeDocument/2006/relationships/image" Target="../media/image29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9BA2-EC5D-496D-B55E-2AD5E60C1926}" type="datetimeFigureOut">
              <a:rPr lang="es-AR" smtClean="0"/>
              <a:t>1/11/2022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E55BA-E2EE-4B30-A9FE-B185C6F5FC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72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342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06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6E8-46E1-432D-816D-691146B6059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64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F43-5997-4D35-B273-82EDA75BB25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54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3FD5-F6D0-4A6D-A3A5-3FB3BEDB7FA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2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0C6-D3A2-4B6E-8BAB-E71D2212D4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7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557-E901-4213-9494-0F85CB7E86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0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213C-E387-45AE-AD48-08C41D07D8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79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1518-E13B-47FE-8BEC-14D7DDBA23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06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C076-C34A-4F8F-A187-E1A54383DC7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26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A5B1-75CC-47B3-AEC5-3E604A957A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0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1FA8-0CEC-4C32-B8DD-5F2ED832FC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2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1E4E-6E9D-487B-9E60-190555E0B8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8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6297-B163-4B33-9404-2EEC6F709E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82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42.bin"/><Relationship Id="rId21" Type="http://schemas.openxmlformats.org/officeDocument/2006/relationships/image" Target="../media/image50.wmf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image" Target="../media/image51.emf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47.wmf"/><Relationship Id="rId10" Type="http://schemas.openxmlformats.org/officeDocument/2006/relationships/image" Target="../media/image45.wmf"/><Relationship Id="rId19" Type="http://schemas.openxmlformats.org/officeDocument/2006/relationships/image" Target="../media/image49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4.wmf"/><Relationship Id="rId3" Type="http://schemas.openxmlformats.org/officeDocument/2006/relationships/image" Target="../media/image77.e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3.wmf"/><Relationship Id="rId5" Type="http://schemas.openxmlformats.org/officeDocument/2006/relationships/image" Target="../media/image69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92.wmf"/><Relationship Id="rId26" Type="http://schemas.openxmlformats.org/officeDocument/2006/relationships/image" Target="../media/image96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95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0.wmf"/><Relationship Id="rId22" Type="http://schemas.openxmlformats.org/officeDocument/2006/relationships/image" Target="../media/image9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3.wmf"/><Relationship Id="rId26" Type="http://schemas.openxmlformats.org/officeDocument/2006/relationships/image" Target="../media/image107.wmf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106.wmf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106.bin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1.wmf"/><Relationship Id="rId22" Type="http://schemas.openxmlformats.org/officeDocument/2006/relationships/image" Target="../media/image10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15.wmf"/><Relationship Id="rId26" Type="http://schemas.openxmlformats.org/officeDocument/2006/relationships/image" Target="../media/image119.wmf"/><Relationship Id="rId3" Type="http://schemas.openxmlformats.org/officeDocument/2006/relationships/oleObject" Target="../embeddings/oleObject110.bin"/><Relationship Id="rId21" Type="http://schemas.openxmlformats.org/officeDocument/2006/relationships/oleObject" Target="../embeddings/oleObject119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17.bin"/><Relationship Id="rId25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4.wmf"/><Relationship Id="rId20" Type="http://schemas.openxmlformats.org/officeDocument/2006/relationships/image" Target="../media/image11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4.bin"/><Relationship Id="rId24" Type="http://schemas.openxmlformats.org/officeDocument/2006/relationships/image" Target="../media/image118.wmf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0.bin"/><Relationship Id="rId10" Type="http://schemas.openxmlformats.org/officeDocument/2006/relationships/image" Target="../media/image111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13.wmf"/><Relationship Id="rId22" Type="http://schemas.openxmlformats.org/officeDocument/2006/relationships/image" Target="../media/image1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7.bin"/><Relationship Id="rId18" Type="http://schemas.openxmlformats.org/officeDocument/2006/relationships/image" Target="../media/image127.wmf"/><Relationship Id="rId26" Type="http://schemas.openxmlformats.org/officeDocument/2006/relationships/image" Target="../media/image131.wmf"/><Relationship Id="rId3" Type="http://schemas.openxmlformats.org/officeDocument/2006/relationships/oleObject" Target="../embeddings/oleObject122.bin"/><Relationship Id="rId21" Type="http://schemas.openxmlformats.org/officeDocument/2006/relationships/oleObject" Target="../embeddings/oleObject131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9.bin"/><Relationship Id="rId25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6.bin"/><Relationship Id="rId24" Type="http://schemas.openxmlformats.org/officeDocument/2006/relationships/image" Target="../media/image130.wmf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28.bin"/><Relationship Id="rId23" Type="http://schemas.openxmlformats.org/officeDocument/2006/relationships/oleObject" Target="../embeddings/oleObject132.bin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30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125.wmf"/><Relationship Id="rId22" Type="http://schemas.openxmlformats.org/officeDocument/2006/relationships/image" Target="../media/image1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image" Target="../media/image13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3.wmf"/><Relationship Id="rId11" Type="http://schemas.openxmlformats.org/officeDocument/2006/relationships/image" Target="../media/image137.emf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35.wmf"/><Relationship Id="rId4" Type="http://schemas.openxmlformats.org/officeDocument/2006/relationships/image" Target="../media/image132.wmf"/><Relationship Id="rId9" Type="http://schemas.openxmlformats.org/officeDocument/2006/relationships/oleObject" Target="../embeddings/oleObject13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3.wmf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8.emf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3" descr="logo so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2304" y="332657"/>
            <a:ext cx="2784476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479376" y="414904"/>
            <a:ext cx="2880320" cy="1065391"/>
            <a:chOff x="113" y="214"/>
            <a:chExt cx="1539" cy="568"/>
          </a:xfrm>
        </p:grpSpPr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" y="214"/>
              <a:ext cx="1088" cy="4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113" y="618"/>
              <a:ext cx="153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atin typeface="Calibri" pitchFamily="34" charset="0"/>
                </a:rPr>
                <a:t>Universidad Nacional de Misiones</a:t>
              </a:r>
            </a:p>
          </p:txBody>
        </p:sp>
      </p:grp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1974851" y="2687639"/>
            <a:ext cx="834072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sz="3200" i="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SISTEMAS DE CONTROL </a:t>
            </a:r>
            <a:r>
              <a:rPr lang="es-AR" sz="3200" i="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  <a:endParaRPr lang="es-AR" sz="3200" i="0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2185988" y="3575050"/>
            <a:ext cx="7916862" cy="10795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pt-BR" i="0"/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2185988" y="2438400"/>
            <a:ext cx="7916862" cy="1079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pt-BR" i="0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430463" y="4079875"/>
            <a:ext cx="74279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Profesor: Fernando Botterón</a:t>
            </a:r>
          </a:p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Ingeniería </a:t>
            </a:r>
            <a:r>
              <a:rPr lang="es-AR" sz="2400" b="0" i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Electrónica</a:t>
            </a:r>
            <a:endParaRPr lang="es-AR" sz="2400" b="0" i="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Facultad de Ingeniería - </a:t>
            </a:r>
            <a:r>
              <a:rPr lang="es-AR" sz="2400" b="0" i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U.Na.M</a:t>
            </a:r>
            <a:endParaRPr lang="es-AR" sz="2400" b="0" i="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95000"/>
              <a:defRPr/>
            </a:pPr>
            <a:endParaRPr lang="es-A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10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64792" y="1118616"/>
            <a:ext cx="11714144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1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OBSERVACIONES EN LA DETERMINACIÓN DE LA MATRIZ K:  </a:t>
            </a:r>
          </a:p>
          <a:p>
            <a:pPr marL="342900" indent="-342900" algn="just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El error producido por las perturbaciones, debe ser llevado a cero lo más rápido posible. Esta velocidad de respuesta dependerá de las ubicaciones seleccionadas. </a:t>
            </a:r>
          </a:p>
          <a:p>
            <a:pPr marL="342900" indent="-342900" algn="just">
              <a:lnSpc>
                <a:spcPts val="31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Tal selección es una solución de compromiso entre la velocidad del error a cero y la sensibilidad que se incorpora a las perturbaciones y ruidos de medida.</a:t>
            </a:r>
          </a:p>
          <a:p>
            <a:pPr marL="342900" indent="-342900" algn="just">
              <a:lnSpc>
                <a:spcPts val="31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A mayor velocidad de respuesta de los estados, los efectos adversos de las perturbaciones y los ruidos de medición, se incrementan, debido a que las acciones de control se incrementan.</a:t>
            </a:r>
          </a:p>
          <a:p>
            <a:pPr marL="342900" indent="-342900" algn="just">
              <a:lnSpc>
                <a:spcPts val="31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Esto implica que la matriz K no es única para un sistema dado y deben probarse diferentes matrices con diferentes especificaciones, y seleccionarse la que resulte en el mejor desempeño de régimen transitorio y con acciones de control implementables en la práctica.</a:t>
            </a:r>
            <a:endParaRPr lang="es-AR" sz="2000" dirty="0">
              <a:solidFill>
                <a:srgbClr val="00B05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11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64792" y="1118616"/>
            <a:ext cx="11714144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1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DISEÑO DE LA MATRIZ DE GANANCIAS K UTILIZANDO MATLAB  </a:t>
            </a:r>
          </a:p>
          <a:p>
            <a:pPr marL="361950" lvl="1" indent="-361950" algn="just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Función “</a:t>
            </a:r>
            <a:r>
              <a:rPr lang="es-AR" sz="2000" b="1" dirty="0" err="1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acker</a:t>
            </a: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”. Esta función utiliza la fórmula de </a:t>
            </a:r>
            <a:r>
              <a:rPr lang="es-AR" sz="2000" dirty="0" err="1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Ackermann</a:t>
            </a: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 y es únicamente aplicable a sistemas SISO con la acción de control siendo escalar:</a:t>
            </a: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68339"/>
              </p:ext>
            </p:extLst>
          </p:nvPr>
        </p:nvGraphicFramePr>
        <p:xfrm>
          <a:off x="728663" y="2741612"/>
          <a:ext cx="263842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835" name="Equation" r:id="rId3" imgW="1218960" imgH="203040" progId="Equation.DSMT4">
                  <p:embed/>
                </p:oleObj>
              </mc:Choice>
              <mc:Fallback>
                <p:oleObj name="Equation" r:id="rId3" imgW="1218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2741612"/>
                        <a:ext cx="2638422" cy="43973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3598305" y="2607537"/>
            <a:ext cx="6698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es el vector línea que contiene los polos de lazo cerrado deseados, o sea, los </a:t>
            </a:r>
            <a:r>
              <a:rPr lang="es-AR" sz="20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autovalores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de (G – HK)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8855" y="4124687"/>
            <a:ext cx="115000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OBSERVACIONES: 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 Este método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no es numéricamente confiable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para sistemas de orden mayores a 10.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 La función da un mensaje de advertencia (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warning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 si los polos de lazo cerrado diferentes de cero, se ubican en posiciones con errores mayores al 10%  de las deseadas.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827263"/>
              </p:ext>
            </p:extLst>
          </p:nvPr>
        </p:nvGraphicFramePr>
        <p:xfrm>
          <a:off x="728663" y="3495543"/>
          <a:ext cx="3408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836" name="Equation" r:id="rId5" imgW="1574640" imgH="253800" progId="Equation.DSMT4">
                  <p:embed/>
                </p:oleObj>
              </mc:Choice>
              <mc:Fallback>
                <p:oleObj name="Equation" r:id="rId5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3495543"/>
                        <a:ext cx="3408362" cy="5492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75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64792" y="1118616"/>
            <a:ext cx="11714144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1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DISEÑO DE LA MATRIZ DE GANANCIAS K UTILIZANDO MATLAB  </a:t>
            </a:r>
          </a:p>
          <a:p>
            <a:pPr marL="361950" lvl="1" indent="-361950" algn="just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Función “</a:t>
            </a:r>
            <a:r>
              <a:rPr lang="es-AR" sz="20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place</a:t>
            </a: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”. Esta función puede ser aplicable tanto a sistemas SISO como MIMO.</a:t>
            </a: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757176"/>
              </p:ext>
            </p:extLst>
          </p:nvPr>
        </p:nvGraphicFramePr>
        <p:xfrm>
          <a:off x="321303" y="2349835"/>
          <a:ext cx="26114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60" name="Equation" r:id="rId3" imgW="1206360" imgH="203040" progId="Equation.DSMT4">
                  <p:embed/>
                </p:oleObj>
              </mc:Choice>
              <mc:Fallback>
                <p:oleObj name="Equation" r:id="rId3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03" y="2349835"/>
                        <a:ext cx="2611437" cy="43973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3052855" y="2276309"/>
            <a:ext cx="88632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es el vector línea que contiene los polos de lazo cerrado deseados, o sea, los </a:t>
            </a:r>
            <a:r>
              <a:rPr lang="es-AR" sz="20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autovalores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de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(G – HK)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21303" y="4096339"/>
            <a:ext cx="1150008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b="1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OBSERVACIONES: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 Este algoritmo utiliza un grado de libertad adicional, para encontrar la solución que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minimiza la sensibilidad de los polos de lazo cerrado a las perturbaciones en G y H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 La función da un mensaje de advertencia (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warning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 si los polos de lazo cerrado diferentes de cero, se ubican en posiciones con errores mayores al 10%  de las deseadas.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02891"/>
              </p:ext>
            </p:extLst>
          </p:nvPr>
        </p:nvGraphicFramePr>
        <p:xfrm>
          <a:off x="321303" y="3205961"/>
          <a:ext cx="3408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61" name="Equation" r:id="rId5" imgW="1574640" imgH="253800" progId="Equation.DSMT4">
                  <p:embed/>
                </p:oleObj>
              </mc:Choice>
              <mc:Fallback>
                <p:oleObj name="Equation" r:id="rId5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03" y="3205961"/>
                        <a:ext cx="3408362" cy="5492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3762676" y="3270345"/>
            <a:ext cx="8252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La dimensión del vector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debe ser igual al número de filas de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G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6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56851" y="1136069"/>
            <a:ext cx="11714144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1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DISEÑO DE LA MATRIZ DE GANANCIAS K UTILIZANDO MATLAB.  </a:t>
            </a:r>
          </a:p>
          <a:p>
            <a:pPr marL="361950" lvl="1" indent="-361950" algn="just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La función “</a:t>
            </a:r>
            <a:r>
              <a:rPr lang="es-AR" sz="20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place</a:t>
            </a:r>
            <a:r>
              <a:rPr lang="es-AR" sz="2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” puede ser utilizada de la siguiente forma:</a:t>
            </a: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97971"/>
              </p:ext>
            </p:extLst>
          </p:nvPr>
        </p:nvGraphicFramePr>
        <p:xfrm>
          <a:off x="3626206" y="2100436"/>
          <a:ext cx="34909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810" name="Equation" r:id="rId3" imgW="1612800" imgH="253800" progId="Equation.DSMT4">
                  <p:embed/>
                </p:oleObj>
              </mc:Choice>
              <mc:Fallback>
                <p:oleObj name="Equation" r:id="rId3" imgW="1612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206" y="2100436"/>
                        <a:ext cx="3490912" cy="5492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168178" y="2789395"/>
            <a:ext cx="115000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El algoritmo retorna la cantidad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“</a:t>
            </a:r>
            <a:r>
              <a:rPr lang="es-AR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prec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”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, la cual es una estimativa de cuan próximos se encuentran los </a:t>
            </a:r>
            <a:r>
              <a:rPr lang="es-AR" sz="20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autovalores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s-AR" sz="2000" dirty="0">
                <a:solidFill>
                  <a:srgbClr val="C00000"/>
                </a:solidFill>
                <a:latin typeface="Bookman Old Style" panose="02050604050505020204" pitchFamily="18" charset="0"/>
              </a:rPr>
              <a:t>de </a:t>
            </a:r>
            <a:r>
              <a:rPr lang="es-AR" sz="20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(G – HK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de las ubicaciones deseadas dadas en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 Esta estimativa está medida en dígitos decimales de los polos de lazo cerrado reales.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3881" y="3805058"/>
            <a:ext cx="115000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b="1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INCONVENIENTE A TENER EN CUENTA: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La multiplicidad de los polos no puede ser mayor que el número de entradas a la planta. O, lo que es lo mismo, no puede ser mayor que el rango de la matriz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H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Ejemplo: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Si el sistema tiene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4 estados 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y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entradas 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y quiero ubicar los 4 polos deseados en la misma locación, el algoritmo no podrá ubicar los polos y da un mensaje de error.</a:t>
            </a:r>
          </a:p>
          <a:p>
            <a:pPr algn="just">
              <a:lnSpc>
                <a:spcPct val="150000"/>
              </a:lnSpc>
            </a:pP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Solución: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se varía sensiblemente la posición de cada unos de los polos.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4" y="116632"/>
            <a:ext cx="11809312" cy="563809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AR" sz="2200" b="1" dirty="0" smtClean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Sistemas </a:t>
            </a:r>
            <a:r>
              <a:rPr lang="es-AR" sz="2200" b="1" dirty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de Control </a:t>
            </a:r>
            <a:r>
              <a:rPr lang="es-AR" sz="2200" b="1" dirty="0" smtClean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en </a:t>
            </a:r>
            <a:r>
              <a:rPr lang="es-AR" sz="2200" b="1" dirty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Espacio de </a:t>
            </a:r>
            <a:r>
              <a:rPr lang="es-AR" sz="2200" b="1" dirty="0" smtClean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Estado con Referencia de Entrada</a:t>
            </a:r>
            <a:endParaRPr lang="es-AR" sz="2200" b="1" dirty="0">
              <a:solidFill>
                <a:srgbClr val="FF33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10910"/>
              </p:ext>
            </p:extLst>
          </p:nvPr>
        </p:nvGraphicFramePr>
        <p:xfrm>
          <a:off x="328050" y="3488953"/>
          <a:ext cx="52022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1" name="Equation" r:id="rId3" imgW="2920680" imgH="253800" progId="Equation.DSMT4">
                  <p:embed/>
                </p:oleObj>
              </mc:Choice>
              <mc:Fallback>
                <p:oleObj name="Equation" r:id="rId3" imgW="2920680" imgH="2538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50" y="3488953"/>
                        <a:ext cx="5202237" cy="4540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4564"/>
              </p:ext>
            </p:extLst>
          </p:nvPr>
        </p:nvGraphicFramePr>
        <p:xfrm>
          <a:off x="8593272" y="2915318"/>
          <a:ext cx="30749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2" name="Equation" r:id="rId5" imgW="1726920" imgH="228600" progId="Equation.DSMT4">
                  <p:embed/>
                </p:oleObj>
              </mc:Choice>
              <mc:Fallback>
                <p:oleObj name="Equation" r:id="rId5" imgW="1726920" imgH="2286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3272" y="2915318"/>
                        <a:ext cx="3074987" cy="4079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8475247" y="852077"/>
            <a:ext cx="3009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Sea la planta dada por: </a:t>
            </a:r>
            <a:endParaRPr lang="es-AR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737564"/>
              </p:ext>
            </p:extLst>
          </p:nvPr>
        </p:nvGraphicFramePr>
        <p:xfrm>
          <a:off x="8409782" y="1446061"/>
          <a:ext cx="36639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3" name="Equation" r:id="rId7" imgW="2057400" imgH="228600" progId="Equation.DSMT4">
                  <p:embed/>
                </p:oleObj>
              </mc:Choice>
              <mc:Fallback>
                <p:oleObj name="Equation" r:id="rId7" imgW="2057400" imgH="22860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9782" y="1446061"/>
                        <a:ext cx="3663950" cy="4079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875506"/>
              </p:ext>
            </p:extLst>
          </p:nvPr>
        </p:nvGraphicFramePr>
        <p:xfrm>
          <a:off x="8420289" y="1927536"/>
          <a:ext cx="18542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4" name="Equation" r:id="rId9" imgW="1041120" imgH="203040" progId="Equation.DSMT4">
                  <p:embed/>
                </p:oleObj>
              </mc:Choice>
              <mc:Fallback>
                <p:oleObj name="Equation" r:id="rId9" imgW="1041120" imgH="203040" progId="Equation.DSMT4">
                  <p:embed/>
                  <p:pic>
                    <p:nvPicPr>
                      <p:cNvPr id="3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0289" y="1927536"/>
                        <a:ext cx="1854200" cy="3635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839" y="905093"/>
            <a:ext cx="8314408" cy="254000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8475247" y="2520527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La acción de control es:</a:t>
            </a:r>
            <a:endParaRPr lang="es-AR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5742774" y="3538098"/>
            <a:ext cx="418744" cy="355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034432"/>
              </p:ext>
            </p:extLst>
          </p:nvPr>
        </p:nvGraphicFramePr>
        <p:xfrm>
          <a:off x="6374005" y="3511177"/>
          <a:ext cx="37099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5" name="Equation" r:id="rId12" imgW="2082600" imgH="228600" progId="Equation.DSMT4">
                  <p:embed/>
                </p:oleObj>
              </mc:Choice>
              <mc:Fallback>
                <p:oleObj name="Equation" r:id="rId12" imgW="2082600" imgH="228600" progId="Equation.DSMT4">
                  <p:embed/>
                  <p:pic>
                    <p:nvPicPr>
                      <p:cNvPr id="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4005" y="3511177"/>
                        <a:ext cx="3709987" cy="409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60839" y="4624306"/>
            <a:ext cx="11714144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lvl="1" indent="-361950"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Se diseña la matriz </a:t>
            </a:r>
            <a:r>
              <a:rPr lang="es-AR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K</a:t>
            </a: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 de realimentación de estados para las especificaciones transitorias deseadas y luego, se diseña </a:t>
            </a:r>
            <a:r>
              <a:rPr lang="es-AR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K</a:t>
            </a:r>
            <a:r>
              <a:rPr lang="es-AR" baseline="-25000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0</a:t>
            </a: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itchFamily="18" charset="0"/>
              </a:rPr>
              <a:t> para garantizar error de estado estacionario nulo.</a:t>
            </a:r>
          </a:p>
        </p:txBody>
      </p:sp>
      <p:graphicFrame>
        <p:nvGraphicFramePr>
          <p:cNvPr id="2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748462"/>
              </p:ext>
            </p:extLst>
          </p:nvPr>
        </p:nvGraphicFramePr>
        <p:xfrm>
          <a:off x="328050" y="5784578"/>
          <a:ext cx="33924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6" name="Equation" r:id="rId14" imgW="1904760" imgH="419040" progId="Equation.DSMT4">
                  <p:embed/>
                </p:oleObj>
              </mc:Choice>
              <mc:Fallback>
                <p:oleObj name="Equation" r:id="rId14" imgW="1904760" imgH="41904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50" y="5784578"/>
                        <a:ext cx="3392488" cy="7524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ángulo 22"/>
          <p:cNvSpPr/>
          <p:nvPr/>
        </p:nvSpPr>
        <p:spPr>
          <a:xfrm>
            <a:off x="191344" y="5319443"/>
            <a:ext cx="940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Obteniéndose la función de transferencia a partir de la representación de estado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Flecha derecha 23"/>
          <p:cNvSpPr/>
          <p:nvPr/>
        </p:nvSpPr>
        <p:spPr>
          <a:xfrm>
            <a:off x="3777826" y="5944108"/>
            <a:ext cx="493239" cy="355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980887"/>
              </p:ext>
            </p:extLst>
          </p:nvPr>
        </p:nvGraphicFramePr>
        <p:xfrm>
          <a:off x="4501758" y="5860037"/>
          <a:ext cx="3076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7" name="Equation" r:id="rId16" imgW="1726920" imgH="291960" progId="Equation.DSMT4">
                  <p:embed/>
                </p:oleObj>
              </mc:Choice>
              <mc:Fallback>
                <p:oleObj name="Equation" r:id="rId16" imgW="1726920" imgH="29196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758" y="5860037"/>
                        <a:ext cx="3076575" cy="5238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ángulo 25"/>
          <p:cNvSpPr/>
          <p:nvPr/>
        </p:nvSpPr>
        <p:spPr>
          <a:xfrm>
            <a:off x="190749" y="4096279"/>
            <a:ext cx="5150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El polinomio característico continua siendo: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834919"/>
              </p:ext>
            </p:extLst>
          </p:nvPr>
        </p:nvGraphicFramePr>
        <p:xfrm>
          <a:off x="5240932" y="4058184"/>
          <a:ext cx="2397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8" name="Equation" r:id="rId18" imgW="1346040" imgH="279360" progId="Equation.DSMT4">
                  <p:embed/>
                </p:oleObj>
              </mc:Choice>
              <mc:Fallback>
                <p:oleObj name="Equation" r:id="rId18" imgW="1346040" imgH="279360" progId="Equation.DSMT4">
                  <p:embed/>
                  <p:pic>
                    <p:nvPicPr>
                      <p:cNvPr id="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932" y="4058184"/>
                        <a:ext cx="2397125" cy="5000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675826"/>
              </p:ext>
            </p:extLst>
          </p:nvPr>
        </p:nvGraphicFramePr>
        <p:xfrm>
          <a:off x="8321573" y="5938747"/>
          <a:ext cx="3482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9" name="Equation" r:id="rId20" imgW="1955520" imgH="203040" progId="Equation.DSMT4">
                  <p:embed/>
                </p:oleObj>
              </mc:Choice>
              <mc:Fallback>
                <p:oleObj name="Equation" r:id="rId20" imgW="1955520" imgH="20304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1573" y="5938747"/>
                        <a:ext cx="3482975" cy="3651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28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15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149376" y="1028660"/>
            <a:ext cx="11836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La forma de introducir un integrador en el modelo matemático del proceso en lazo cerrado es introducir un nuevo vector que integre la diferencia entre el vector de comando y la variable controlada.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64420" y="4544645"/>
            <a:ext cx="11809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solidFill>
                  <a:srgbClr val="00B050"/>
                </a:solidFill>
                <a:latin typeface="Bookman Old Style" panose="02050604050505020204" pitchFamily="18" charset="0"/>
              </a:rPr>
              <a:t>Si el vector de salida de la planta es de dimensión “</a:t>
            </a:r>
            <a:r>
              <a:rPr lang="es-AR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m</a:t>
            </a:r>
            <a:r>
              <a:rPr lang="es-AR" dirty="0">
                <a:solidFill>
                  <a:srgbClr val="00B050"/>
                </a:solidFill>
                <a:latin typeface="Bookman Old Style" panose="02050604050505020204" pitchFamily="18" charset="0"/>
              </a:rPr>
              <a:t>” al igual que el vector de referencia, el servo contará con “</a:t>
            </a:r>
            <a:r>
              <a:rPr lang="es-AR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m</a:t>
            </a:r>
            <a:r>
              <a:rPr lang="es-AR" dirty="0">
                <a:solidFill>
                  <a:srgbClr val="00B050"/>
                </a:solidFill>
                <a:latin typeface="Bookman Old Style" panose="02050604050505020204" pitchFamily="18" charset="0"/>
              </a:rPr>
              <a:t>” elementos para integrar cada uno de los errores generados en el sistema de control.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264420" y="5211828"/>
            <a:ext cx="11753954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En esta estrategia de control, los integradores deben ser incluidos como parte de la formulación del problema de reubicación de polos.</a:t>
            </a:r>
          </a:p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Esto permitirá calcular de forma unificada y simple, las matriz de ganancia del servo </a:t>
            </a:r>
            <a:r>
              <a:rPr lang="es-A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K</a:t>
            </a:r>
            <a:r>
              <a:rPr lang="es-AR" baseline="-250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</a:t>
            </a: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y la matriz de realimentación de los estados, </a:t>
            </a:r>
            <a:r>
              <a:rPr lang="es-A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K</a:t>
            </a:r>
            <a:r>
              <a:rPr lang="es-AR" baseline="-250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2</a:t>
            </a: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. 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624" y="1695843"/>
            <a:ext cx="9578986" cy="267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3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16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008311"/>
              </p:ext>
            </p:extLst>
          </p:nvPr>
        </p:nvGraphicFramePr>
        <p:xfrm>
          <a:off x="5806248" y="5572339"/>
          <a:ext cx="21478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3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248" y="5572339"/>
                        <a:ext cx="2147887" cy="4079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/>
          <p:cNvSpPr/>
          <p:nvPr/>
        </p:nvSpPr>
        <p:spPr>
          <a:xfrm>
            <a:off x="145224" y="1096960"/>
            <a:ext cx="5024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solidFill>
                  <a:srgbClr val="00B050"/>
                </a:solidFill>
                <a:latin typeface="Bookman Old Style" panose="02050604050505020204" pitchFamily="18" charset="0"/>
              </a:rPr>
              <a:t>Sea el sistema (planta o proceso) dado por:</a:t>
            </a:r>
          </a:p>
        </p:txBody>
      </p:sp>
      <p:graphicFrame>
        <p:nvGraphicFramePr>
          <p:cNvPr id="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634695"/>
              </p:ext>
            </p:extLst>
          </p:nvPr>
        </p:nvGraphicFramePr>
        <p:xfrm>
          <a:off x="214656" y="1493838"/>
          <a:ext cx="36623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4" name="Equation" r:id="rId5" imgW="2057400" imgH="228600" progId="Equation.DSMT4">
                  <p:embed/>
                </p:oleObj>
              </mc:Choice>
              <mc:Fallback>
                <p:oleObj name="Equation" r:id="rId5" imgW="2057400" imgH="22860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56" y="1493838"/>
                        <a:ext cx="3662363" cy="409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190893"/>
              </p:ext>
            </p:extLst>
          </p:nvPr>
        </p:nvGraphicFramePr>
        <p:xfrm>
          <a:off x="706049" y="1857877"/>
          <a:ext cx="18542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5" name="Equation" r:id="rId7" imgW="1041120" imgH="203040" progId="Equation.DSMT4">
                  <p:embed/>
                </p:oleObj>
              </mc:Choice>
              <mc:Fallback>
                <p:oleObj name="Equation" r:id="rId7" imgW="1041120" imgH="203040" progId="Equation.DSMT4">
                  <p:embed/>
                  <p:pic>
                    <p:nvPicPr>
                      <p:cNvPr id="3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49" y="1857877"/>
                        <a:ext cx="1854200" cy="3635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908514"/>
              </p:ext>
            </p:extLst>
          </p:nvPr>
        </p:nvGraphicFramePr>
        <p:xfrm>
          <a:off x="5808707" y="5929543"/>
          <a:ext cx="23971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6" name="Equation" r:id="rId9" imgW="1346040" imgH="228600" progId="Equation.DSMT4">
                  <p:embed/>
                </p:oleObj>
              </mc:Choice>
              <mc:Fallback>
                <p:oleObj name="Equation" r:id="rId9" imgW="1346040" imgH="22860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707" y="5929543"/>
                        <a:ext cx="2397125" cy="4079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ángulo 40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5269364" y="1096960"/>
            <a:ext cx="6731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La acción del servo y la acción de control están dadas por: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681539"/>
              </p:ext>
            </p:extLst>
          </p:nvPr>
        </p:nvGraphicFramePr>
        <p:xfrm>
          <a:off x="5375023" y="1498505"/>
          <a:ext cx="30527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7" name="Equation" r:id="rId11" imgW="1714320" imgH="203040" progId="Equation.DSMT4">
                  <p:embed/>
                </p:oleObj>
              </mc:Choice>
              <mc:Fallback>
                <p:oleObj name="Equation" r:id="rId11" imgW="1714320" imgH="203040" progId="Equation.DSMT4">
                  <p:embed/>
                  <p:pic>
                    <p:nvPicPr>
                      <p:cNvPr id="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023" y="1498505"/>
                        <a:ext cx="3052762" cy="3635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61079"/>
              </p:ext>
            </p:extLst>
          </p:nvPr>
        </p:nvGraphicFramePr>
        <p:xfrm>
          <a:off x="8796338" y="1476375"/>
          <a:ext cx="26908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8" name="Equation" r:id="rId13" imgW="1511280" imgH="228600" progId="Equation.DSMT4">
                  <p:embed/>
                </p:oleObj>
              </mc:Choice>
              <mc:Fallback>
                <p:oleObj name="Equation" r:id="rId13" imgW="1511280" imgH="228600" progId="Equation.DSMT4">
                  <p:embed/>
                  <p:pic>
                    <p:nvPicPr>
                      <p:cNvPr id="4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6338" y="1476375"/>
                        <a:ext cx="2690812" cy="409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422931"/>
              </p:ext>
            </p:extLst>
          </p:nvPr>
        </p:nvGraphicFramePr>
        <p:xfrm>
          <a:off x="141832" y="2972017"/>
          <a:ext cx="9267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79" name="Equation" r:id="rId15" imgW="5206680" imgH="482400" progId="Equation.DSMT4">
                  <p:embed/>
                </p:oleObj>
              </mc:Choice>
              <mc:Fallback>
                <p:oleObj name="Equation" r:id="rId15" imgW="5206680" imgH="482400" progId="Equation.DSMT4">
                  <p:embed/>
                  <p:pic>
                    <p:nvPicPr>
                      <p:cNvPr id="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32" y="2972017"/>
                        <a:ext cx="9267825" cy="8636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472593"/>
              </p:ext>
            </p:extLst>
          </p:nvPr>
        </p:nvGraphicFramePr>
        <p:xfrm>
          <a:off x="9721057" y="3007298"/>
          <a:ext cx="23526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80" name="Equation" r:id="rId17" imgW="1320480" imgH="457200" progId="Equation.DSMT4">
                  <p:embed/>
                </p:oleObj>
              </mc:Choice>
              <mc:Fallback>
                <p:oleObj name="Equation" r:id="rId17" imgW="1320480" imgH="457200" progId="Equation.DSMT4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1057" y="3007298"/>
                        <a:ext cx="2352675" cy="81756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ángulo 52"/>
          <p:cNvSpPr/>
          <p:nvPr/>
        </p:nvSpPr>
        <p:spPr>
          <a:xfrm>
            <a:off x="62006" y="2196848"/>
            <a:ext cx="11855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Con las ecuaciones anteriores se obtiene un nuevo modelo de espacio de estados, que permite incluir la dinámica del servo y ambas matrices de ganancias, para formular el problema de reubicación de polos. </a:t>
            </a:r>
            <a:endParaRPr lang="es-AR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145224" y="4147587"/>
            <a:ext cx="11855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solidFill>
                  <a:srgbClr val="0000FF"/>
                </a:solidFill>
                <a:latin typeface="Bookman Old Style" panose="02050604050505020204" pitchFamily="18" charset="0"/>
              </a:rPr>
              <a:t>Si el sistema debe seguir una referencia en escalón, se puede afirmar que en régimen permanente, para </a:t>
            </a:r>
            <a:r>
              <a:rPr lang="es-AR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r</a:t>
            </a:r>
            <a:r>
              <a:rPr lang="es-AR" dirty="0">
                <a:solidFill>
                  <a:srgbClr val="0000FF"/>
                </a:solidFill>
                <a:latin typeface="Bookman Old Style" panose="02050604050505020204" pitchFamily="18" charset="0"/>
              </a:rPr>
              <a:t>(</a:t>
            </a:r>
            <a:r>
              <a:rPr lang="es-AR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k</a:t>
            </a:r>
            <a:r>
              <a:rPr lang="es-AR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) = </a:t>
            </a:r>
            <a:r>
              <a:rPr lang="es-AR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r</a:t>
            </a:r>
            <a:r>
              <a:rPr lang="es-AR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s-AR" dirty="0">
                <a:solidFill>
                  <a:srgbClr val="0000FF"/>
                </a:solidFill>
                <a:latin typeface="Bookman Old Style" panose="02050604050505020204" pitchFamily="18" charset="0"/>
              </a:rPr>
              <a:t>(constante), los vectores x(k); v(k) y u(k) tienen a vectores constantes, x(∞); v(∞) y u(∞).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256392" y="4945412"/>
            <a:ext cx="530818" cy="470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076910"/>
              </p:ext>
            </p:extLst>
          </p:nvPr>
        </p:nvGraphicFramePr>
        <p:xfrm>
          <a:off x="921667" y="4999809"/>
          <a:ext cx="587851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81" name="Equation" r:id="rId19" imgW="3301920" imgH="203040" progId="Equation.DSMT4">
                  <p:embed/>
                </p:oleObj>
              </mc:Choice>
              <mc:Fallback>
                <p:oleObj name="Equation" r:id="rId19" imgW="3301920" imgH="203040" progId="Equation.DSMT4">
                  <p:embed/>
                  <p:pic>
                    <p:nvPicPr>
                      <p:cNvPr id="4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667" y="4999809"/>
                        <a:ext cx="5878513" cy="3635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ángulo 56"/>
          <p:cNvSpPr/>
          <p:nvPr/>
        </p:nvSpPr>
        <p:spPr>
          <a:xfrm>
            <a:off x="542511" y="5606377"/>
            <a:ext cx="5024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De la misma forma, los vectores de error y acción de control resultan: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1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17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145224" y="1096960"/>
            <a:ext cx="11855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Aplicando las ecuaciones del error de los estados y la acción de control, se obtiene la siguiente ecuación de estado homogénea: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021545"/>
              </p:ext>
            </p:extLst>
          </p:nvPr>
        </p:nvGraphicFramePr>
        <p:xfrm>
          <a:off x="127927" y="4389174"/>
          <a:ext cx="23082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07" name="Equation" r:id="rId3" imgW="1295280" imgH="507960" progId="Equation.DSMT4">
                  <p:embed/>
                </p:oleObj>
              </mc:Choice>
              <mc:Fallback>
                <p:oleObj name="Equation" r:id="rId3" imgW="1295280" imgH="507960" progId="Equation.DSMT4">
                  <p:embed/>
                  <p:pic>
                    <p:nvPicPr>
                      <p:cNvPr id="4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27" y="4389174"/>
                        <a:ext cx="2308225" cy="9080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248159" y="4411399"/>
            <a:ext cx="2352675" cy="863600"/>
            <a:chOff x="1017709" y="5720980"/>
            <a:chExt cx="2352675" cy="863600"/>
          </a:xfrm>
        </p:grpSpPr>
        <p:cxnSp>
          <p:nvCxnSpPr>
            <p:cNvPr id="8" name="Conector recto 7"/>
            <p:cNvCxnSpPr/>
            <p:nvPr/>
          </p:nvCxnSpPr>
          <p:spPr>
            <a:xfrm>
              <a:off x="1924253" y="5819040"/>
              <a:ext cx="0" cy="6032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 flipH="1">
              <a:off x="1629140" y="6134991"/>
              <a:ext cx="65355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4764604"/>
                </p:ext>
              </p:extLst>
            </p:nvPr>
          </p:nvGraphicFramePr>
          <p:xfrm>
            <a:off x="1017709" y="5720980"/>
            <a:ext cx="23526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7508" name="Equation" r:id="rId5" imgW="1320480" imgH="482400" progId="Equation.DSMT4">
                    <p:embed/>
                  </p:oleObj>
                </mc:Choice>
                <mc:Fallback>
                  <p:oleObj name="Equation" r:id="rId5" imgW="1320480" imgH="482400" progId="Equation.DSMT4">
                    <p:embed/>
                    <p:pic>
                      <p:nvPicPr>
                        <p:cNvPr id="4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7709" y="5720980"/>
                          <a:ext cx="2352675" cy="8636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o 11"/>
          <p:cNvGrpSpPr/>
          <p:nvPr/>
        </p:nvGrpSpPr>
        <p:grpSpPr>
          <a:xfrm>
            <a:off x="4623720" y="4382903"/>
            <a:ext cx="1652587" cy="908050"/>
            <a:chOff x="7606011" y="4194117"/>
            <a:chExt cx="1652587" cy="908050"/>
          </a:xfrm>
        </p:grpSpPr>
        <p:graphicFrame>
          <p:nvGraphicFramePr>
            <p:cNvPr id="5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316572"/>
                </p:ext>
              </p:extLst>
            </p:nvPr>
          </p:nvGraphicFramePr>
          <p:xfrm>
            <a:off x="7606011" y="4194117"/>
            <a:ext cx="1652587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7509" name="Equation" r:id="rId7" imgW="927000" imgH="507960" progId="Equation.DSMT4">
                    <p:embed/>
                  </p:oleObj>
                </mc:Choice>
                <mc:Fallback>
                  <p:oleObj name="Equation" r:id="rId7" imgW="927000" imgH="507960" progId="Equation.DSMT4">
                    <p:embed/>
                    <p:pic>
                      <p:nvPicPr>
                        <p:cNvPr id="5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6011" y="4194117"/>
                          <a:ext cx="1652587" cy="90805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6" name="Conector recto 55"/>
            <p:cNvCxnSpPr/>
            <p:nvPr/>
          </p:nvCxnSpPr>
          <p:spPr>
            <a:xfrm flipH="1">
              <a:off x="8099446" y="4603465"/>
              <a:ext cx="41225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337409"/>
              </p:ext>
            </p:extLst>
          </p:nvPr>
        </p:nvGraphicFramePr>
        <p:xfrm>
          <a:off x="191344" y="5752381"/>
          <a:ext cx="60007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0" name="Equation" r:id="rId9" imgW="3365280" imgH="291960" progId="Equation.DSMT4">
                  <p:embed/>
                </p:oleObj>
              </mc:Choice>
              <mc:Fallback>
                <p:oleObj name="Equation" r:id="rId9" imgW="3365280" imgH="291960" progId="Equation.DSMT4">
                  <p:embed/>
                  <p:pic>
                    <p:nvPicPr>
                      <p:cNvPr id="6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44" y="5752381"/>
                        <a:ext cx="6000750" cy="5207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ángulo 64"/>
          <p:cNvSpPr/>
          <p:nvPr/>
        </p:nvSpPr>
        <p:spPr>
          <a:xfrm>
            <a:off x="196696" y="5387548"/>
            <a:ext cx="4173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Matriz de ganancia compuesta: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182966"/>
              </p:ext>
            </p:extLst>
          </p:nvPr>
        </p:nvGraphicFramePr>
        <p:xfrm>
          <a:off x="2044171" y="1798036"/>
          <a:ext cx="78660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1" name="Equation" r:id="rId11" imgW="4419360" imgH="482400" progId="Equation.DSMT4">
                  <p:embed/>
                </p:oleObj>
              </mc:Choice>
              <mc:Fallback>
                <p:oleObj name="Equation" r:id="rId11" imgW="4419360" imgH="482400" progId="Equation.DSMT4">
                  <p:embed/>
                  <p:pic>
                    <p:nvPicPr>
                      <p:cNvPr id="5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171" y="1798036"/>
                        <a:ext cx="7866063" cy="8636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ángulo 51"/>
          <p:cNvSpPr/>
          <p:nvPr/>
        </p:nvSpPr>
        <p:spPr>
          <a:xfrm>
            <a:off x="127927" y="2651995"/>
            <a:ext cx="3242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Esta puede reescribirse: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205027"/>
              </p:ext>
            </p:extLst>
          </p:nvPr>
        </p:nvGraphicFramePr>
        <p:xfrm>
          <a:off x="34240" y="3070417"/>
          <a:ext cx="4905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2" name="Equation" r:id="rId13" imgW="2755800" imgH="482400" progId="Equation.DSMT4">
                  <p:embed/>
                </p:oleObj>
              </mc:Choice>
              <mc:Fallback>
                <p:oleObj name="Equation" r:id="rId13" imgW="2755800" imgH="482400" progId="Equation.DSMT4">
                  <p:embed/>
                  <p:pic>
                    <p:nvPicPr>
                      <p:cNvPr id="5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0" y="3070417"/>
                        <a:ext cx="4905375" cy="8636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306149"/>
              </p:ext>
            </p:extLst>
          </p:nvPr>
        </p:nvGraphicFramePr>
        <p:xfrm>
          <a:off x="5050599" y="3055394"/>
          <a:ext cx="718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3" name="Equation" r:id="rId15" imgW="4038480" imgH="482400" progId="Equation.DSMT4">
                  <p:embed/>
                </p:oleObj>
              </mc:Choice>
              <mc:Fallback>
                <p:oleObj name="Equation" r:id="rId15" imgW="4038480" imgH="482400" progId="Equation.DSMT4">
                  <p:embed/>
                  <p:pic>
                    <p:nvPicPr>
                      <p:cNvPr id="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599" y="3055394"/>
                        <a:ext cx="7188200" cy="8636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lecha abajo 1"/>
          <p:cNvSpPr/>
          <p:nvPr/>
        </p:nvSpPr>
        <p:spPr>
          <a:xfrm>
            <a:off x="1991067" y="4016740"/>
            <a:ext cx="391981" cy="256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98019"/>
              </p:ext>
            </p:extLst>
          </p:nvPr>
        </p:nvGraphicFramePr>
        <p:xfrm>
          <a:off x="7558177" y="4919445"/>
          <a:ext cx="3527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4" name="Equation" r:id="rId17" imgW="1981080" imgH="241200" progId="Equation.DSMT4">
                  <p:embed/>
                </p:oleObj>
              </mc:Choice>
              <mc:Fallback>
                <p:oleObj name="Equation" r:id="rId17" imgW="1981080" imgH="24120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177" y="4919445"/>
                        <a:ext cx="3527425" cy="431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752888"/>
              </p:ext>
            </p:extLst>
          </p:nvPr>
        </p:nvGraphicFramePr>
        <p:xfrm>
          <a:off x="7979646" y="5349876"/>
          <a:ext cx="20812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5" name="Equation" r:id="rId19" imgW="1168200" imgH="241200" progId="Equation.DSMT4">
                  <p:embed/>
                </p:oleObj>
              </mc:Choice>
              <mc:Fallback>
                <p:oleObj name="Equation" r:id="rId19" imgW="1168200" imgH="241200" progId="Equation.DSMT4">
                  <p:embed/>
                  <p:pic>
                    <p:nvPicPr>
                      <p:cNvPr id="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9646" y="5349876"/>
                        <a:ext cx="2081212" cy="431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lecha derecha 62"/>
          <p:cNvSpPr/>
          <p:nvPr/>
        </p:nvSpPr>
        <p:spPr>
          <a:xfrm>
            <a:off x="6779229" y="5051306"/>
            <a:ext cx="473419" cy="520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6" name="Abrir llave 65"/>
          <p:cNvSpPr/>
          <p:nvPr/>
        </p:nvSpPr>
        <p:spPr>
          <a:xfrm rot="10800000">
            <a:off x="6380927" y="4444719"/>
            <a:ext cx="151466" cy="1733889"/>
          </a:xfrm>
          <a:prstGeom prst="leftBrace">
            <a:avLst>
              <a:gd name="adj1" fmla="val 45438"/>
              <a:gd name="adj2" fmla="val 50000"/>
            </a:avLst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ángulo 66"/>
          <p:cNvSpPr/>
          <p:nvPr/>
        </p:nvSpPr>
        <p:spPr>
          <a:xfrm>
            <a:off x="7252648" y="4273114"/>
            <a:ext cx="4480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Nuevo Sistema de Espacio de Estado para la formulación de RP</a:t>
            </a:r>
            <a:endParaRPr lang="es-AR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001773"/>
              </p:ext>
            </p:extLst>
          </p:nvPr>
        </p:nvGraphicFramePr>
        <p:xfrm>
          <a:off x="7558088" y="5751513"/>
          <a:ext cx="323373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516" name="Equation" r:id="rId21" imgW="1815840" imgH="583920" progId="Equation.DSMT4">
                  <p:embed/>
                </p:oleObj>
              </mc:Choice>
              <mc:Fallback>
                <p:oleObj name="Equation" r:id="rId21" imgW="1815840" imgH="58392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088" y="5751513"/>
                        <a:ext cx="3233737" cy="1044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164532" y="1049198"/>
            <a:ext cx="11836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Lo que se logró es llevar el sistema original a la formulación de reubicación de polos, como se muestra en la figura que sigue</a:t>
            </a:r>
            <a:endParaRPr lang="es-AR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48" y="1815935"/>
            <a:ext cx="4899788" cy="2476500"/>
          </a:xfrm>
          <a:prstGeom prst="rect">
            <a:avLst/>
          </a:prstGeom>
        </p:spPr>
      </p:pic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214498"/>
              </p:ext>
            </p:extLst>
          </p:nvPr>
        </p:nvGraphicFramePr>
        <p:xfrm>
          <a:off x="5319984" y="1866114"/>
          <a:ext cx="3527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2" name="Equation" r:id="rId4" imgW="1981080" imgH="241200" progId="Equation.DSMT4">
                  <p:embed/>
                </p:oleObj>
              </mc:Choice>
              <mc:Fallback>
                <p:oleObj name="Equation" r:id="rId4" imgW="1981080" imgH="241200" progId="Equation.DSMT4">
                  <p:embed/>
                  <p:pic>
                    <p:nvPicPr>
                      <p:cNvPr id="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984" y="1866114"/>
                        <a:ext cx="3527425" cy="431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011551"/>
              </p:ext>
            </p:extLst>
          </p:nvPr>
        </p:nvGraphicFramePr>
        <p:xfrm>
          <a:off x="9098457" y="1866114"/>
          <a:ext cx="20812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3" name="Equation" r:id="rId6" imgW="1168200" imgH="241200" progId="Equation.DSMT4">
                  <p:embed/>
                </p:oleObj>
              </mc:Choice>
              <mc:Fallback>
                <p:oleObj name="Equation" r:id="rId6" imgW="1168200" imgH="241200" progId="Equation.DSMT4">
                  <p:embed/>
                  <p:pic>
                    <p:nvPicPr>
                      <p:cNvPr id="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8457" y="1866114"/>
                        <a:ext cx="2081212" cy="431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ángulo 31"/>
          <p:cNvSpPr/>
          <p:nvPr/>
        </p:nvSpPr>
        <p:spPr>
          <a:xfrm>
            <a:off x="5449087" y="2439484"/>
            <a:ext cx="6438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Para que es sistema de control con servo sea de estado completamente controlable y pueda aplicarse la técnica de reubicación de </a:t>
            </a:r>
            <a:r>
              <a:rPr lang="es-AR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polos, se </a:t>
            </a:r>
            <a:r>
              <a:rPr lang="es-AR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debe </a:t>
            </a:r>
            <a:r>
              <a:rPr lang="es-AR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cumplir que:</a:t>
            </a:r>
            <a:endParaRPr lang="es-AR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07797"/>
              </p:ext>
            </p:extLst>
          </p:nvPr>
        </p:nvGraphicFramePr>
        <p:xfrm>
          <a:off x="9717830" y="4057772"/>
          <a:ext cx="2282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4" name="Equation" r:id="rId8" imgW="1282680" imgH="304560" progId="Equation.DSMT4">
                  <p:embed/>
                </p:oleObj>
              </mc:Choice>
              <mc:Fallback>
                <p:oleObj name="Equation" r:id="rId8" imgW="1282680" imgH="30456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7830" y="4057772"/>
                        <a:ext cx="2282825" cy="5461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ángulo 35"/>
          <p:cNvSpPr/>
          <p:nvPr/>
        </p:nvSpPr>
        <p:spPr>
          <a:xfrm>
            <a:off x="5449087" y="3652991"/>
            <a:ext cx="4276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Matriz Controlabilidad con servo:</a:t>
            </a:r>
            <a:endParaRPr lang="es-AR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04085"/>
              </p:ext>
            </p:extLst>
          </p:nvPr>
        </p:nvGraphicFramePr>
        <p:xfrm>
          <a:off x="4778463" y="4074739"/>
          <a:ext cx="49466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5" name="Equation" r:id="rId10" imgW="2781000" imgH="330120" progId="Equation.DSMT4">
                  <p:embed/>
                </p:oleObj>
              </mc:Choice>
              <mc:Fallback>
                <p:oleObj name="Equation" r:id="rId10" imgW="2781000" imgH="33012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463" y="4074739"/>
                        <a:ext cx="4946650" cy="5937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198627" y="4685431"/>
            <a:ext cx="11534749" cy="695305"/>
            <a:chOff x="198627" y="4813998"/>
            <a:chExt cx="11534749" cy="695305"/>
          </a:xfrm>
        </p:grpSpPr>
        <p:sp>
          <p:nvSpPr>
            <p:cNvPr id="45" name="Rectángulo 44"/>
            <p:cNvSpPr/>
            <p:nvPr/>
          </p:nvSpPr>
          <p:spPr>
            <a:xfrm>
              <a:off x="198627" y="4862972"/>
              <a:ext cx="115347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AR" dirty="0" smtClean="0">
                  <a:solidFill>
                    <a:srgbClr val="C00000"/>
                  </a:solidFill>
                  <a:latin typeface="Bookman Old Style" panose="02050604050505020204" pitchFamily="18" charset="0"/>
                </a:rPr>
                <a:t>Una vez que se ha verificado la controlabilidad del sistema de control, se calcula la matriz      por algunos de los métodos ya vistos.</a:t>
              </a:r>
              <a:endParaRPr lang="es-AR" b="1" dirty="0" smtClean="0">
                <a:solidFill>
                  <a:srgbClr val="C00000"/>
                </a:solidFill>
                <a:latin typeface="Bookman Old Style" panose="02050604050505020204" pitchFamily="18" charset="0"/>
              </a:endParaRPr>
            </a:p>
          </p:txBody>
        </p:sp>
        <p:graphicFrame>
          <p:nvGraphicFramePr>
            <p:cNvPr id="4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9169548"/>
                </p:ext>
              </p:extLst>
            </p:nvPr>
          </p:nvGraphicFramePr>
          <p:xfrm>
            <a:off x="10406122" y="4813998"/>
            <a:ext cx="317500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4306" name="Equation" r:id="rId12" imgW="177480" imgH="203040" progId="Equation.DSMT4">
                    <p:embed/>
                  </p:oleObj>
                </mc:Choice>
                <mc:Fallback>
                  <p:oleObj name="Equation" r:id="rId12" imgW="177480" imgH="203040" progId="Equation.DSMT4">
                    <p:embed/>
                    <p:pic>
                      <p:nvPicPr>
                        <p:cNvPr id="3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06122" y="4813998"/>
                          <a:ext cx="317500" cy="36353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Rectángulo 46"/>
          <p:cNvSpPr/>
          <p:nvPr/>
        </p:nvSpPr>
        <p:spPr>
          <a:xfrm>
            <a:off x="198627" y="5355900"/>
            <a:ext cx="11534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Para 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obtener las matrices de ganancia </a:t>
            </a:r>
            <a:r>
              <a:rPr lang="es-AR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 y </a:t>
            </a:r>
            <a:r>
              <a:rPr lang="es-AR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, se procede de la siguiente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forma: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194103"/>
              </p:ext>
            </p:extLst>
          </p:nvPr>
        </p:nvGraphicFramePr>
        <p:xfrm>
          <a:off x="200166" y="5902842"/>
          <a:ext cx="53657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7" name="Equation" r:id="rId14" imgW="3009600" imgH="266400" progId="Equation.DSMT4">
                  <p:embed/>
                </p:oleObj>
              </mc:Choice>
              <mc:Fallback>
                <p:oleObj name="Equation" r:id="rId14" imgW="3009600" imgH="266400" progId="Equation.DSMT4">
                  <p:embed/>
                  <p:pic>
                    <p:nvPicPr>
                      <p:cNvPr id="6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66" y="5902842"/>
                        <a:ext cx="5365750" cy="47466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242311"/>
              </p:ext>
            </p:extLst>
          </p:nvPr>
        </p:nvGraphicFramePr>
        <p:xfrm>
          <a:off x="6265863" y="5719763"/>
          <a:ext cx="5411787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8" name="Equation" r:id="rId16" imgW="3035160" imgH="482400" progId="Equation.DSMT4">
                  <p:embed/>
                </p:oleObj>
              </mc:Choice>
              <mc:Fallback>
                <p:oleObj name="Equation" r:id="rId16" imgW="3035160" imgH="482400" progId="Equation.DSMT4">
                  <p:embed/>
                  <p:pic>
                    <p:nvPicPr>
                      <p:cNvPr id="4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5719763"/>
                        <a:ext cx="5411787" cy="8620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5776569" y="5949860"/>
            <a:ext cx="378864" cy="399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6879364" y="3703118"/>
            <a:ext cx="589660" cy="11001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/>
          <p:cNvSpPr/>
          <p:nvPr/>
        </p:nvSpPr>
        <p:spPr>
          <a:xfrm>
            <a:off x="1897166" y="3703118"/>
            <a:ext cx="3766578" cy="11001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19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pSp>
        <p:nvGrpSpPr>
          <p:cNvPr id="12" name="Grupo 11"/>
          <p:cNvGrpSpPr/>
          <p:nvPr/>
        </p:nvGrpSpPr>
        <p:grpSpPr>
          <a:xfrm>
            <a:off x="6317406" y="1334878"/>
            <a:ext cx="5683250" cy="906462"/>
            <a:chOff x="6317406" y="1471613"/>
            <a:chExt cx="5683250" cy="906462"/>
          </a:xfrm>
        </p:grpSpPr>
        <p:graphicFrame>
          <p:nvGraphicFramePr>
            <p:cNvPr id="5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7989370"/>
                </p:ext>
              </p:extLst>
            </p:nvPr>
          </p:nvGraphicFramePr>
          <p:xfrm>
            <a:off x="6317406" y="1471613"/>
            <a:ext cx="5683250" cy="90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8417" name="Equation" r:id="rId3" imgW="3187440" imgH="507960" progId="Equation.DSMT4">
                    <p:embed/>
                  </p:oleObj>
                </mc:Choice>
                <mc:Fallback>
                  <p:oleObj name="Equation" r:id="rId3" imgW="3187440" imgH="507960" progId="Equation.DSMT4">
                    <p:embed/>
                    <p:pic>
                      <p:nvPicPr>
                        <p:cNvPr id="5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7406" y="1471613"/>
                          <a:ext cx="5683250" cy="906462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4" name="Conector recto 53"/>
            <p:cNvCxnSpPr/>
            <p:nvPr/>
          </p:nvCxnSpPr>
          <p:spPr>
            <a:xfrm>
              <a:off x="11061952" y="1648743"/>
              <a:ext cx="0" cy="64153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H="1">
              <a:off x="10078523" y="1954099"/>
              <a:ext cx="158973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lecha derecha 7"/>
          <p:cNvSpPr/>
          <p:nvPr/>
        </p:nvSpPr>
        <p:spPr>
          <a:xfrm>
            <a:off x="5663744" y="1512008"/>
            <a:ext cx="512748" cy="55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Rectángulo 27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67087"/>
              </p:ext>
            </p:extLst>
          </p:nvPr>
        </p:nvGraphicFramePr>
        <p:xfrm>
          <a:off x="55765" y="1357009"/>
          <a:ext cx="5411787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18" name="Equation" r:id="rId5" imgW="3035160" imgH="482400" progId="Equation.DSMT4">
                  <p:embed/>
                </p:oleObj>
              </mc:Choice>
              <mc:Fallback>
                <p:oleObj name="Equation" r:id="rId5" imgW="3035160" imgH="482400" progId="Equation.DSMT4">
                  <p:embed/>
                  <p:pic>
                    <p:nvPicPr>
                      <p:cNvPr id="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5" y="1357009"/>
                        <a:ext cx="5411787" cy="8620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ángulo 32"/>
          <p:cNvSpPr/>
          <p:nvPr/>
        </p:nvSpPr>
        <p:spPr>
          <a:xfrm>
            <a:off x="6317406" y="2270777"/>
            <a:ext cx="54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La matriz nula posee una dimensión de 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s-AR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133510" y="2639122"/>
            <a:ext cx="11867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Obtenidas las matrices de ganancias </a:t>
            </a:r>
            <a:r>
              <a:rPr lang="es-AR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 y </a:t>
            </a:r>
            <a:r>
              <a:rPr lang="es-AR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,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resta validar el diseño realizado para verificar el desempeño de régimen transitorio y de régimen estacionario. Para esto debe determinarse la representación de espacio de estado de lazo cerrado: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6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83565"/>
              </p:ext>
            </p:extLst>
          </p:nvPr>
        </p:nvGraphicFramePr>
        <p:xfrm>
          <a:off x="191344" y="3703118"/>
          <a:ext cx="848201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19" name="Equation" r:id="rId7" imgW="4686120" imgH="609480" progId="Equation.DSMT4">
                  <p:embed/>
                </p:oleObj>
              </mc:Choice>
              <mc:Fallback>
                <p:oleObj name="Equation" r:id="rId7" imgW="4686120" imgH="609480" progId="Equation.DSMT4">
                  <p:embed/>
                  <p:pic>
                    <p:nvPicPr>
                      <p:cNvPr id="29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44" y="3703118"/>
                        <a:ext cx="8482013" cy="110013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ángulo 46"/>
          <p:cNvSpPr/>
          <p:nvPr/>
        </p:nvSpPr>
        <p:spPr>
          <a:xfrm>
            <a:off x="276802" y="5379756"/>
            <a:ext cx="11576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Mediante el comando “</a:t>
            </a:r>
            <a:r>
              <a:rPr lang="es-AR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ss</a:t>
            </a:r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” de Matlab se define el sistema dinámico del sistema a lazo cerrado;</a:t>
            </a:r>
            <a:endParaRPr lang="en-US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937424"/>
              </p:ext>
            </p:extLst>
          </p:nvPr>
        </p:nvGraphicFramePr>
        <p:xfrm>
          <a:off x="388002" y="5832554"/>
          <a:ext cx="327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0" name="Equation" r:id="rId9" imgW="1841400" imgH="253800" progId="Equation.DSMT4">
                  <p:embed/>
                </p:oleObj>
              </mc:Choice>
              <mc:Fallback>
                <p:oleObj name="Equation" r:id="rId9" imgW="1841400" imgH="253800" progId="Equation.DSMT4">
                  <p:embed/>
                  <p:pic>
                    <p:nvPicPr>
                      <p:cNvPr id="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02" y="5832554"/>
                        <a:ext cx="3276600" cy="4572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62270"/>
              </p:ext>
            </p:extLst>
          </p:nvPr>
        </p:nvGraphicFramePr>
        <p:xfrm>
          <a:off x="3520898" y="4844892"/>
          <a:ext cx="5191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1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4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898" y="4844892"/>
                        <a:ext cx="519113" cy="4111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008343"/>
              </p:ext>
            </p:extLst>
          </p:nvPr>
        </p:nvGraphicFramePr>
        <p:xfrm>
          <a:off x="6949911" y="4844892"/>
          <a:ext cx="5191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2" name="Equation" r:id="rId13" imgW="291960" imgH="228600" progId="Equation.DSMT4">
                  <p:embed/>
                </p:oleObj>
              </mc:Choice>
              <mc:Fallback>
                <p:oleObj name="Equation" r:id="rId13" imgW="291960" imgH="228600" progId="Equation.DSMT4">
                  <p:embed/>
                  <p:pic>
                    <p:nvPicPr>
                      <p:cNvPr id="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911" y="4844892"/>
                        <a:ext cx="519113" cy="4111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Flecha derecha 55"/>
          <p:cNvSpPr/>
          <p:nvPr/>
        </p:nvSpPr>
        <p:spPr>
          <a:xfrm>
            <a:off x="3919602" y="5845018"/>
            <a:ext cx="512748" cy="444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783052"/>
              </p:ext>
            </p:extLst>
          </p:nvPr>
        </p:nvGraphicFramePr>
        <p:xfrm>
          <a:off x="4659595" y="5877797"/>
          <a:ext cx="13573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3" name="Equation" r:id="rId15" imgW="761760" imgH="203040" progId="Equation.DSMT4">
                  <p:embed/>
                </p:oleObj>
              </mc:Choice>
              <mc:Fallback>
                <p:oleObj name="Equation" r:id="rId15" imgW="761760" imgH="203040" progId="Equation.DSMT4">
                  <p:embed/>
                  <p:pic>
                    <p:nvPicPr>
                      <p:cNvPr id="4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595" y="5877797"/>
                        <a:ext cx="1357312" cy="36671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ángulo 58"/>
          <p:cNvSpPr/>
          <p:nvPr/>
        </p:nvSpPr>
        <p:spPr>
          <a:xfrm>
            <a:off x="6096000" y="5868190"/>
            <a:ext cx="598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Puede verificarse la respuesta a un escalón unitario</a:t>
            </a:r>
            <a:endParaRPr lang="en-US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007147"/>
              </p:ext>
            </p:extLst>
          </p:nvPr>
        </p:nvGraphicFramePr>
        <p:xfrm>
          <a:off x="388002" y="6325588"/>
          <a:ext cx="12890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4" name="Equation" r:id="rId17" imgW="723600" imgH="266400" progId="Equation.DSMT4">
                  <p:embed/>
                </p:oleObj>
              </mc:Choice>
              <mc:Fallback>
                <p:oleObj name="Equation" r:id="rId17" imgW="723600" imgH="266400" progId="Equation.DSMT4">
                  <p:embed/>
                  <p:pic>
                    <p:nvPicPr>
                      <p:cNvPr id="4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02" y="6325588"/>
                        <a:ext cx="1289050" cy="4810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349199"/>
              </p:ext>
            </p:extLst>
          </p:nvPr>
        </p:nvGraphicFramePr>
        <p:xfrm>
          <a:off x="2201863" y="6372225"/>
          <a:ext cx="6778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25" name="Equation" r:id="rId19" imgW="380880" imgH="215640" progId="Equation.DSMT4">
                  <p:embed/>
                </p:oleObj>
              </mc:Choice>
              <mc:Fallback>
                <p:oleObj name="Equation" r:id="rId19" imgW="380880" imgH="215640" progId="Equation.DSMT4">
                  <p:embed/>
                  <p:pic>
                    <p:nvPicPr>
                      <p:cNvPr id="6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6372225"/>
                        <a:ext cx="677862" cy="3889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027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84632" y="6525344"/>
            <a:ext cx="289100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35445" y="823798"/>
            <a:ext cx="1177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Modelado </a:t>
            </a:r>
            <a:r>
              <a:rPr lang="es-AR" sz="24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y diseño de controladores </a:t>
            </a:r>
            <a:r>
              <a:rPr lang="es-AR" sz="24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en tiempo discreto </a:t>
            </a:r>
            <a:r>
              <a:rPr lang="es-AR" sz="24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en el espacio de estado</a:t>
            </a:r>
          </a:p>
        </p:txBody>
      </p:sp>
      <p:sp>
        <p:nvSpPr>
          <p:cNvPr id="8" name="Text Box 106"/>
          <p:cNvSpPr txBox="1">
            <a:spLocks noChangeArrowheads="1"/>
          </p:cNvSpPr>
          <p:nvPr/>
        </p:nvSpPr>
        <p:spPr bwMode="auto">
          <a:xfrm>
            <a:off x="889582" y="1392893"/>
            <a:ext cx="9669331" cy="497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0800" bIns="10800"/>
          <a:lstStyle>
            <a:lvl1pPr marL="450850" indent="-450850"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ts val="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A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Diseño de Sistemas de Control en Espacio de Estado:</a:t>
            </a:r>
          </a:p>
          <a:p>
            <a:pPr marL="973138" lvl="1" indent="-342900">
              <a:lnSpc>
                <a:spcPct val="250000"/>
              </a:lnSpc>
              <a:spcBef>
                <a:spcPts val="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s-A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Técnica de reubicación de polos. Ejemplos</a:t>
            </a:r>
          </a:p>
          <a:p>
            <a:pPr marL="973138" lvl="1" indent="-342900">
              <a:lnSpc>
                <a:spcPct val="250000"/>
              </a:lnSpc>
              <a:spcBef>
                <a:spcPts val="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s-A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Sistemas con seguimiento de referencia. Ejemplos.	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0850" lvl="1" indent="-450850">
              <a:lnSpc>
                <a:spcPct val="250000"/>
              </a:lnSpc>
              <a:spcBef>
                <a:spcPts val="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A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Observadores de estados de orden completo.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398" y="203470"/>
            <a:ext cx="6537325" cy="512898"/>
          </a:xfr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Temas de la Unidad 6 </a:t>
            </a:r>
            <a:endParaRPr lang="es-AR" sz="28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20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164532" y="994178"/>
            <a:ext cx="1183612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Ejemplo 1: </a:t>
            </a:r>
          </a:p>
          <a:p>
            <a:pPr algn="just">
              <a:spcBef>
                <a:spcPts val="600"/>
              </a:spcBef>
            </a:pP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través de la técnica de reubicación de polos, diseñar un sistema de control con seguimiento para la siguiente planta dada por su modelo en espacio de estado de tiempo discreto (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= 0,1s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).</a:t>
            </a:r>
            <a:endParaRPr lang="es-AR" dirty="0">
              <a:latin typeface="Bookman Old Style" panose="02050604050505020204" pitchFamily="18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286242" y="3783242"/>
            <a:ext cx="685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Cálculo de los </a:t>
            </a:r>
            <a:r>
              <a:rPr lang="es-AR" b="1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autovalores</a:t>
            </a:r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de la matriz de estado:</a:t>
            </a:r>
            <a:endParaRPr lang="es-AR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00670"/>
              </p:ext>
            </p:extLst>
          </p:nvPr>
        </p:nvGraphicFramePr>
        <p:xfrm>
          <a:off x="5877296" y="3266603"/>
          <a:ext cx="15128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2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296" y="3266603"/>
                        <a:ext cx="1512887" cy="36671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36250"/>
              </p:ext>
            </p:extLst>
          </p:nvPr>
        </p:nvGraphicFramePr>
        <p:xfrm>
          <a:off x="5424858" y="2395648"/>
          <a:ext cx="19653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3" name="Equation" r:id="rId5" imgW="1104840" imgH="457200" progId="Equation.DSMT4">
                  <p:embed/>
                </p:oleObj>
              </mc:Choice>
              <mc:Fallback>
                <p:oleObj name="Equation" r:id="rId5" imgW="1104840" imgH="45720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858" y="2395648"/>
                        <a:ext cx="1965325" cy="8207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29919" y="2384629"/>
            <a:ext cx="3436937" cy="842775"/>
            <a:chOff x="529919" y="2066809"/>
            <a:chExt cx="3436937" cy="842775"/>
          </a:xfrm>
        </p:grpSpPr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7347126"/>
                </p:ext>
              </p:extLst>
            </p:nvPr>
          </p:nvGraphicFramePr>
          <p:xfrm>
            <a:off x="529919" y="2066809"/>
            <a:ext cx="3436937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454" name="Equation" r:id="rId7" imgW="1930320" imgH="203040" progId="Equation.DSMT4">
                    <p:embed/>
                  </p:oleObj>
                </mc:Choice>
                <mc:Fallback>
                  <p:oleObj name="Equation" r:id="rId7" imgW="1930320" imgH="203040" progId="Equation.DSMT4">
                    <p:embed/>
                    <p:pic>
                      <p:nvPicPr>
                        <p:cNvPr id="1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919" y="2066809"/>
                          <a:ext cx="3436937" cy="36353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8678964"/>
                </p:ext>
              </p:extLst>
            </p:nvPr>
          </p:nvGraphicFramePr>
          <p:xfrm>
            <a:off x="1033638" y="2546047"/>
            <a:ext cx="1854200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455" name="Equation" r:id="rId9" imgW="1041120" imgH="203040" progId="Equation.DSMT4">
                    <p:embed/>
                  </p:oleObj>
                </mc:Choice>
                <mc:Fallback>
                  <p:oleObj name="Equation" r:id="rId9" imgW="1041120" imgH="203040" progId="Equation.DSMT4">
                    <p:embed/>
                    <p:pic>
                      <p:nvPicPr>
                        <p:cNvPr id="2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3638" y="2546047"/>
                          <a:ext cx="1854200" cy="36353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Flecha derecha 29"/>
          <p:cNvSpPr/>
          <p:nvPr/>
        </p:nvSpPr>
        <p:spPr>
          <a:xfrm>
            <a:off x="4439483" y="2530010"/>
            <a:ext cx="512748" cy="55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60032"/>
              </p:ext>
            </p:extLst>
          </p:nvPr>
        </p:nvGraphicFramePr>
        <p:xfrm>
          <a:off x="7856350" y="2395647"/>
          <a:ext cx="9493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6" name="Equation" r:id="rId11" imgW="533160" imgH="457200" progId="Equation.DSMT4">
                  <p:embed/>
                </p:oleObj>
              </mc:Choice>
              <mc:Fallback>
                <p:oleObj name="Equation" r:id="rId11" imgW="533160" imgH="45720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350" y="2395647"/>
                        <a:ext cx="949325" cy="8207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053521"/>
              </p:ext>
            </p:extLst>
          </p:nvPr>
        </p:nvGraphicFramePr>
        <p:xfrm>
          <a:off x="9410388" y="2578210"/>
          <a:ext cx="11747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7" name="Equation" r:id="rId13" imgW="660240" imgH="253800" progId="Equation.DSMT4">
                  <p:embed/>
                </p:oleObj>
              </mc:Choice>
              <mc:Fallback>
                <p:oleObj name="Equation" r:id="rId13" imgW="660240" imgH="253800" progId="Equation.DSMT4">
                  <p:embed/>
                  <p:pic>
                    <p:nvPicPr>
                      <p:cNvPr id="3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0388" y="2578210"/>
                        <a:ext cx="1174750" cy="45561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08702"/>
              </p:ext>
            </p:extLst>
          </p:nvPr>
        </p:nvGraphicFramePr>
        <p:xfrm>
          <a:off x="10938001" y="2578210"/>
          <a:ext cx="8588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8" name="Equation" r:id="rId15" imgW="482400" imgH="253800" progId="Equation.DSMT4">
                  <p:embed/>
                </p:oleObj>
              </mc:Choice>
              <mc:Fallback>
                <p:oleObj name="Equation" r:id="rId15" imgW="482400" imgH="253800" progId="Equation.DSMT4">
                  <p:embed/>
                  <p:pic>
                    <p:nvPicPr>
                      <p:cNvPr id="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8001" y="2578210"/>
                        <a:ext cx="858837" cy="4556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6863"/>
              </p:ext>
            </p:extLst>
          </p:nvPr>
        </p:nvGraphicFramePr>
        <p:xfrm>
          <a:off x="7607906" y="3266603"/>
          <a:ext cx="14462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9" name="Equation" r:id="rId17" imgW="812520" imgH="203040" progId="Equation.DSMT4">
                  <p:embed/>
                </p:oleObj>
              </mc:Choice>
              <mc:Fallback>
                <p:oleObj name="Equation" r:id="rId17" imgW="812520" imgH="203040" progId="Equation.DSMT4">
                  <p:embed/>
                  <p:pic>
                    <p:nvPicPr>
                      <p:cNvPr id="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906" y="3266603"/>
                        <a:ext cx="1446212" cy="36671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089199"/>
              </p:ext>
            </p:extLst>
          </p:nvPr>
        </p:nvGraphicFramePr>
        <p:xfrm>
          <a:off x="9240526" y="3266603"/>
          <a:ext cx="15144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0" name="Equation" r:id="rId19" imgW="850680" imgH="203040" progId="Equation.DSMT4">
                  <p:embed/>
                </p:oleObj>
              </mc:Choice>
              <mc:Fallback>
                <p:oleObj name="Equation" r:id="rId19" imgW="850680" imgH="203040" progId="Equation.DSMT4">
                  <p:embed/>
                  <p:pic>
                    <p:nvPicPr>
                      <p:cNvPr id="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526" y="3266603"/>
                        <a:ext cx="1514475" cy="3667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69133"/>
              </p:ext>
            </p:extLst>
          </p:nvPr>
        </p:nvGraphicFramePr>
        <p:xfrm>
          <a:off x="591830" y="4853793"/>
          <a:ext cx="49291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1" name="Equation" r:id="rId21" imgW="2768400" imgH="482400" progId="Equation.DSMT4">
                  <p:embed/>
                </p:oleObj>
              </mc:Choice>
              <mc:Fallback>
                <p:oleObj name="Equation" r:id="rId21" imgW="2768400" imgH="482400" progId="Equation.DSMT4">
                  <p:embed/>
                  <p:pic>
                    <p:nvPicPr>
                      <p:cNvPr id="5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30" y="4853793"/>
                        <a:ext cx="4929188" cy="8667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286242" y="4392067"/>
            <a:ext cx="448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A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partir de la ecuación característica: 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0" name="Abrir llave 59"/>
          <p:cNvSpPr/>
          <p:nvPr/>
        </p:nvSpPr>
        <p:spPr>
          <a:xfrm>
            <a:off x="5797759" y="4797853"/>
            <a:ext cx="159073" cy="978655"/>
          </a:xfrm>
          <a:prstGeom prst="leftBrace">
            <a:avLst>
              <a:gd name="adj1" fmla="val 4543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768767"/>
              </p:ext>
            </p:extLst>
          </p:nvPr>
        </p:nvGraphicFramePr>
        <p:xfrm>
          <a:off x="6032049" y="4831908"/>
          <a:ext cx="1063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2" name="Equation" r:id="rId23" imgW="596880" imgH="228600" progId="Equation.DSMT4">
                  <p:embed/>
                </p:oleObj>
              </mc:Choice>
              <mc:Fallback>
                <p:oleObj name="Equation" r:id="rId23" imgW="596880" imgH="228600" progId="Equation.DSMT4">
                  <p:embed/>
                  <p:pic>
                    <p:nvPicPr>
                      <p:cNvPr id="5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049" y="4831908"/>
                        <a:ext cx="1063625" cy="409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943836"/>
              </p:ext>
            </p:extLst>
          </p:nvPr>
        </p:nvGraphicFramePr>
        <p:xfrm>
          <a:off x="6032049" y="5287180"/>
          <a:ext cx="1108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3" name="Equation" r:id="rId25" imgW="622080" imgH="228600" progId="Equation.DSMT4">
                  <p:embed/>
                </p:oleObj>
              </mc:Choice>
              <mc:Fallback>
                <p:oleObj name="Equation" r:id="rId25" imgW="622080" imgH="228600" progId="Equation.DSMT4">
                  <p:embed/>
                  <p:pic>
                    <p:nvPicPr>
                      <p:cNvPr id="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049" y="5287180"/>
                        <a:ext cx="1108075" cy="4095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ángulo 62"/>
          <p:cNvSpPr/>
          <p:nvPr/>
        </p:nvSpPr>
        <p:spPr>
          <a:xfrm>
            <a:off x="1101853" y="6054389"/>
            <a:ext cx="955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El sistema no posee polo en z = 1, por lo tanto no tiene integrador natural. </a:t>
            </a:r>
            <a:endParaRPr lang="en-US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0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/>
      <p:bldP spid="60" grpId="0" animBg="1"/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21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8" name="Rectángulo 37"/>
          <p:cNvSpPr/>
          <p:nvPr/>
        </p:nvSpPr>
        <p:spPr>
          <a:xfrm>
            <a:off x="191344" y="1038568"/>
            <a:ext cx="4665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Verificación</a:t>
            </a:r>
            <a:r>
              <a:rPr lang="en-US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de la controlabilidad</a:t>
            </a:r>
            <a:r>
              <a:rPr lang="es-AR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: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91344" y="1442445"/>
            <a:ext cx="11768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Para verificar que la planta y el sistema de control sean de estado completamente controlables y se pueda aplicar la técnica de diseño por reubicación de polos, debe cumplirse con las siguientes condiciones: 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7772067" y="5564670"/>
            <a:ext cx="4098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Cumple con las condiciones de controlabilidad.</a:t>
            </a:r>
            <a:endParaRPr lang="en-US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822760"/>
              </p:ext>
            </p:extLst>
          </p:nvPr>
        </p:nvGraphicFramePr>
        <p:xfrm>
          <a:off x="2830700" y="2283805"/>
          <a:ext cx="26908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65" name="Equation" r:id="rId3" imgW="1511280" imgH="304560" progId="Equation.DSMT4">
                  <p:embed/>
                </p:oleObj>
              </mc:Choice>
              <mc:Fallback>
                <p:oleObj name="Equation" r:id="rId3" imgW="1511280" imgH="30456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700" y="2283805"/>
                        <a:ext cx="2690813" cy="5461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059591"/>
              </p:ext>
            </p:extLst>
          </p:nvPr>
        </p:nvGraphicFramePr>
        <p:xfrm>
          <a:off x="579625" y="2368683"/>
          <a:ext cx="19653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66" name="Equation" r:id="rId5" imgW="1104840" imgH="203040" progId="Equation.DSMT4">
                  <p:embed/>
                </p:oleObj>
              </mc:Choice>
              <mc:Fallback>
                <p:oleObj name="Equation" r:id="rId5" imgW="1104840" imgH="203040" progId="Equation.DSMT4">
                  <p:embed/>
                  <p:pic>
                    <p:nvPicPr>
                      <p:cNvPr id="4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25" y="2368683"/>
                        <a:ext cx="1965325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13894"/>
              </p:ext>
            </p:extLst>
          </p:nvPr>
        </p:nvGraphicFramePr>
        <p:xfrm>
          <a:off x="6089338" y="2654522"/>
          <a:ext cx="39084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67" name="Equation" r:id="rId7" imgW="2197080" imgH="304560" progId="Equation.DSMT4">
                  <p:embed/>
                </p:oleObj>
              </mc:Choice>
              <mc:Fallback>
                <p:oleObj name="Equation" r:id="rId7" imgW="2197080" imgH="30456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338" y="2654522"/>
                        <a:ext cx="3908425" cy="5476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756453"/>
              </p:ext>
            </p:extLst>
          </p:nvPr>
        </p:nvGraphicFramePr>
        <p:xfrm>
          <a:off x="6089338" y="2118839"/>
          <a:ext cx="35925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68" name="Equation" r:id="rId9" imgW="2019240" imgH="279360" progId="Equation.DSMT4">
                  <p:embed/>
                </p:oleObj>
              </mc:Choice>
              <mc:Fallback>
                <p:oleObj name="Equation" r:id="rId9" imgW="2019240" imgH="279360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338" y="2118839"/>
                        <a:ext cx="3592512" cy="5016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ángulo 41"/>
          <p:cNvSpPr/>
          <p:nvPr/>
        </p:nvSpPr>
        <p:spPr>
          <a:xfrm>
            <a:off x="232419" y="3193387"/>
            <a:ext cx="11768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Antes de verificar lo anterior, deben obtenerse las matrices de la ecuación de estado correspondiente al modelo en espacio de estado del sistema con el servo (las matrices con circunflejos).</a:t>
            </a:r>
            <a:endParaRPr lang="en-US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36083" y="3875088"/>
            <a:ext cx="3551238" cy="1273175"/>
            <a:chOff x="536083" y="3898601"/>
            <a:chExt cx="3551238" cy="1273175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1493301" y="4219994"/>
              <a:ext cx="0" cy="6032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 flipH="1">
              <a:off x="1198188" y="4535945"/>
              <a:ext cx="65355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780991"/>
                </p:ext>
              </p:extLst>
            </p:nvPr>
          </p:nvGraphicFramePr>
          <p:xfrm>
            <a:off x="536083" y="3898601"/>
            <a:ext cx="3551238" cy="1273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469" name="Equation" r:id="rId11" imgW="1993680" imgH="711000" progId="Equation.DSMT4">
                    <p:embed/>
                  </p:oleObj>
                </mc:Choice>
                <mc:Fallback>
                  <p:oleObj name="Equation" r:id="rId11" imgW="1993680" imgH="711000" progId="Equation.DSMT4">
                    <p:embed/>
                    <p:pic>
                      <p:nvPicPr>
                        <p:cNvPr id="4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083" y="3898601"/>
                          <a:ext cx="3551238" cy="127317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upo 7"/>
          <p:cNvGrpSpPr/>
          <p:nvPr/>
        </p:nvGrpSpPr>
        <p:grpSpPr>
          <a:xfrm>
            <a:off x="4814437" y="3875088"/>
            <a:ext cx="1743075" cy="1273175"/>
            <a:chOff x="4987329" y="3898601"/>
            <a:chExt cx="1743075" cy="1273175"/>
          </a:xfrm>
        </p:grpSpPr>
        <p:graphicFrame>
          <p:nvGraphicFramePr>
            <p:cNvPr id="4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0780339"/>
                </p:ext>
              </p:extLst>
            </p:nvPr>
          </p:nvGraphicFramePr>
          <p:xfrm>
            <a:off x="4987329" y="3898601"/>
            <a:ext cx="1743075" cy="1273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470" name="Equation" r:id="rId13" imgW="977760" imgH="711000" progId="Equation.DSMT4">
                    <p:embed/>
                  </p:oleObj>
                </mc:Choice>
                <mc:Fallback>
                  <p:oleObj name="Equation" r:id="rId13" imgW="977760" imgH="711000" progId="Equation.DSMT4">
                    <p:embed/>
                    <p:pic>
                      <p:nvPicPr>
                        <p:cNvPr id="5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7329" y="3898601"/>
                          <a:ext cx="1743075" cy="127317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Conector recto 48"/>
            <p:cNvCxnSpPr/>
            <p:nvPr/>
          </p:nvCxnSpPr>
          <p:spPr>
            <a:xfrm flipH="1">
              <a:off x="5531533" y="4544473"/>
              <a:ext cx="41225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16323"/>
              </p:ext>
            </p:extLst>
          </p:nvPr>
        </p:nvGraphicFramePr>
        <p:xfrm>
          <a:off x="3683000" y="5302662"/>
          <a:ext cx="19018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1" name="Equation" r:id="rId15" imgW="1066680" imgH="711000" progId="Equation.DSMT4">
                  <p:embed/>
                </p:oleObj>
              </mc:Choice>
              <mc:Fallback>
                <p:oleObj name="Equation" r:id="rId15" imgW="1066680" imgH="711000" progId="Equation.DSMT4">
                  <p:embed/>
                  <p:pic>
                    <p:nvPicPr>
                      <p:cNvPr id="4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302662"/>
                        <a:ext cx="1901825" cy="12731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932847"/>
              </p:ext>
            </p:extLst>
          </p:nvPr>
        </p:nvGraphicFramePr>
        <p:xfrm>
          <a:off x="1597025" y="5558250"/>
          <a:ext cx="15160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2" name="Equation" r:id="rId17" imgW="850680" imgH="457200" progId="Equation.DSMT4">
                  <p:embed/>
                </p:oleObj>
              </mc:Choice>
              <mc:Fallback>
                <p:oleObj name="Equation" r:id="rId17" imgW="850680" imgH="457200" progId="Equation.DSMT4">
                  <p:embed/>
                  <p:pic>
                    <p:nvPicPr>
                      <p:cNvPr id="5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5558250"/>
                        <a:ext cx="1516063" cy="8191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78577"/>
              </p:ext>
            </p:extLst>
          </p:nvPr>
        </p:nvGraphicFramePr>
        <p:xfrm>
          <a:off x="5947719" y="5510414"/>
          <a:ext cx="15589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3" name="Equation" r:id="rId19" imgW="876240" imgH="203040" progId="Equation.DSMT4">
                  <p:embed/>
                </p:oleObj>
              </mc:Choice>
              <mc:Fallback>
                <p:oleObj name="Equation" r:id="rId19" imgW="876240" imgH="20304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719" y="5510414"/>
                        <a:ext cx="1558925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740781"/>
              </p:ext>
            </p:extLst>
          </p:nvPr>
        </p:nvGraphicFramePr>
        <p:xfrm>
          <a:off x="5921948" y="5875539"/>
          <a:ext cx="1651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4" name="Equation" r:id="rId21" imgW="927000" imgH="304560" progId="Equation.DSMT4">
                  <p:embed/>
                </p:oleObj>
              </mc:Choice>
              <mc:Fallback>
                <p:oleObj name="Equation" r:id="rId21" imgW="927000" imgH="304560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948" y="5875539"/>
                        <a:ext cx="1651000" cy="5461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49599"/>
              </p:ext>
            </p:extLst>
          </p:nvPr>
        </p:nvGraphicFramePr>
        <p:xfrm>
          <a:off x="7100575" y="4272756"/>
          <a:ext cx="25812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5" name="Equation" r:id="rId23" imgW="1447560" imgH="266400" progId="Equation.DSMT4">
                  <p:embed/>
                </p:oleObj>
              </mc:Choice>
              <mc:Fallback>
                <p:oleObj name="Equation" r:id="rId23" imgW="1447560" imgH="266400" progId="Equation.DSMT4">
                  <p:embed/>
                  <p:pic>
                    <p:nvPicPr>
                      <p:cNvPr id="4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575" y="4272756"/>
                        <a:ext cx="2581275" cy="4778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592285"/>
              </p:ext>
            </p:extLst>
          </p:nvPr>
        </p:nvGraphicFramePr>
        <p:xfrm>
          <a:off x="10128389" y="4318000"/>
          <a:ext cx="11541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76" name="Equation" r:id="rId25" imgW="647640" imgH="215640" progId="Equation.DSMT4">
                  <p:embed/>
                </p:oleObj>
              </mc:Choice>
              <mc:Fallback>
                <p:oleObj name="Equation" r:id="rId25" imgW="647640" imgH="215640" progId="Equation.DSMT4">
                  <p:embed/>
                  <p:pic>
                    <p:nvPicPr>
                      <p:cNvPr id="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389" y="4318000"/>
                        <a:ext cx="1154112" cy="3873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ángulo 28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8" name="Rectángulo 37"/>
          <p:cNvSpPr/>
          <p:nvPr/>
        </p:nvSpPr>
        <p:spPr>
          <a:xfrm>
            <a:off x="191344" y="1038568"/>
            <a:ext cx="5619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Determinación del la matriz de ganancia</a:t>
            </a:r>
            <a:endParaRPr lang="es-AR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1344" y="1468336"/>
            <a:ext cx="1176823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partir de especificaciones de desempeño deseadas, se obtienen los siguientes polos deseados para el sistema con el servo (la dimensión de la matriz 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G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circunflejo, proporciona el grado del sistema c/servo). Estos polos permiten obtener el polinomio característico deseado 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P</a:t>
            </a:r>
            <a:r>
              <a:rPr lang="es-AR" sz="2000" i="1" baseline="-25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cd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876275" y="2664702"/>
            <a:ext cx="20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008000"/>
                </a:solidFill>
              </a:rPr>
              <a:t>Polos dominantes: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191344" y="3761142"/>
            <a:ext cx="7342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El polinomio característico del sistema c/servo está dado por: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2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227262"/>
              </p:ext>
            </p:extLst>
          </p:nvPr>
        </p:nvGraphicFramePr>
        <p:xfrm>
          <a:off x="5326064" y="2825748"/>
          <a:ext cx="3727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1" name="Equation" r:id="rId3" imgW="2095200" imgH="215640" progId="Equation.DSMT4">
                  <p:embed/>
                </p:oleObj>
              </mc:Choice>
              <mc:Fallback>
                <p:oleObj name="Equation" r:id="rId3" imgW="2095200" imgH="21564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4" y="2825748"/>
                        <a:ext cx="3727450" cy="3873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059057"/>
              </p:ext>
            </p:extLst>
          </p:nvPr>
        </p:nvGraphicFramePr>
        <p:xfrm>
          <a:off x="2984688" y="2655693"/>
          <a:ext cx="17875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2" name="Equation" r:id="rId5" imgW="1002960" imgH="215640" progId="Equation.DSMT4">
                  <p:embed/>
                </p:oleObj>
              </mc:Choice>
              <mc:Fallback>
                <p:oleObj name="Equation" r:id="rId5" imgW="1002960" imgH="21564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688" y="2655693"/>
                        <a:ext cx="1787525" cy="3873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161815"/>
              </p:ext>
            </p:extLst>
          </p:nvPr>
        </p:nvGraphicFramePr>
        <p:xfrm>
          <a:off x="2984688" y="3055519"/>
          <a:ext cx="11064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3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3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688" y="3055519"/>
                        <a:ext cx="1106487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ángulo 34"/>
          <p:cNvSpPr/>
          <p:nvPr/>
        </p:nvSpPr>
        <p:spPr>
          <a:xfrm>
            <a:off x="876275" y="3053415"/>
            <a:ext cx="2551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008000"/>
                </a:solidFill>
              </a:rPr>
              <a:t>Polo No dominante: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6" name="Abrir llave 35"/>
          <p:cNvSpPr/>
          <p:nvPr/>
        </p:nvSpPr>
        <p:spPr>
          <a:xfrm rot="10800000">
            <a:off x="4804971" y="2648845"/>
            <a:ext cx="159073" cy="778539"/>
          </a:xfrm>
          <a:prstGeom prst="leftBrace">
            <a:avLst>
              <a:gd name="adj1" fmla="val 4543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brir llave 38"/>
          <p:cNvSpPr/>
          <p:nvPr/>
        </p:nvSpPr>
        <p:spPr>
          <a:xfrm>
            <a:off x="9334709" y="2551003"/>
            <a:ext cx="195374" cy="914421"/>
          </a:xfrm>
          <a:prstGeom prst="leftBrace">
            <a:avLst>
              <a:gd name="adj1" fmla="val 4543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99916"/>
              </p:ext>
            </p:extLst>
          </p:nvPr>
        </p:nvGraphicFramePr>
        <p:xfrm>
          <a:off x="9576981" y="2479986"/>
          <a:ext cx="11303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4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6981" y="2479986"/>
                        <a:ext cx="1130300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605947"/>
              </p:ext>
            </p:extLst>
          </p:nvPr>
        </p:nvGraphicFramePr>
        <p:xfrm>
          <a:off x="9598345" y="2799476"/>
          <a:ext cx="10620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5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8345" y="2799476"/>
                        <a:ext cx="1062038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901957"/>
              </p:ext>
            </p:extLst>
          </p:nvPr>
        </p:nvGraphicFramePr>
        <p:xfrm>
          <a:off x="9612859" y="3100299"/>
          <a:ext cx="12890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6"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4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2859" y="3100299"/>
                        <a:ext cx="1289050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05648"/>
              </p:ext>
            </p:extLst>
          </p:nvPr>
        </p:nvGraphicFramePr>
        <p:xfrm>
          <a:off x="5203246" y="994595"/>
          <a:ext cx="3143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7" name="Equation" r:id="rId15" imgW="177480" imgH="203040" progId="Equation.DSMT4">
                  <p:embed/>
                </p:oleObj>
              </mc:Choice>
              <mc:Fallback>
                <p:oleObj name="Equation" r:id="rId15" imgW="177480" imgH="203040" progId="Equation.DSMT4">
                  <p:embed/>
                  <p:pic>
                    <p:nvPicPr>
                      <p:cNvPr id="6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246" y="994595"/>
                        <a:ext cx="314325" cy="3635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76394"/>
              </p:ext>
            </p:extLst>
          </p:nvPr>
        </p:nvGraphicFramePr>
        <p:xfrm>
          <a:off x="877586" y="4259932"/>
          <a:ext cx="27130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8" name="Equation" r:id="rId17" imgW="1523880" imgH="304560" progId="Equation.DSMT4">
                  <p:embed/>
                </p:oleObj>
              </mc:Choice>
              <mc:Fallback>
                <p:oleObj name="Equation" r:id="rId17" imgW="1523880" imgH="30456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586" y="4259932"/>
                        <a:ext cx="2713038" cy="5476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780904"/>
              </p:ext>
            </p:extLst>
          </p:nvPr>
        </p:nvGraphicFramePr>
        <p:xfrm>
          <a:off x="4724400" y="4344761"/>
          <a:ext cx="27082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79" name="Equation" r:id="rId19" imgW="1523880" imgH="203040" progId="Equation.DSMT4">
                  <p:embed/>
                </p:oleObj>
              </mc:Choice>
              <mc:Fallback>
                <p:oleObj name="Equation" r:id="rId19" imgW="1523880" imgH="20304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4761"/>
                        <a:ext cx="2708275" cy="365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Flecha derecha 66"/>
          <p:cNvSpPr/>
          <p:nvPr/>
        </p:nvSpPr>
        <p:spPr>
          <a:xfrm>
            <a:off x="3992750" y="4369733"/>
            <a:ext cx="465739" cy="354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8" name="Rectángulo 67"/>
          <p:cNvSpPr/>
          <p:nvPr/>
        </p:nvSpPr>
        <p:spPr>
          <a:xfrm>
            <a:off x="124800" y="5092690"/>
            <a:ext cx="10471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  <a:defRPr/>
            </a:pPr>
            <a:r>
              <a:rPr lang="es-AR" b="1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Método 1</a:t>
            </a:r>
            <a:r>
              <a:rPr lang="es-AR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A partir de la forma canónica controlable de la ecuación de estado.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45079"/>
              </p:ext>
            </p:extLst>
          </p:nvPr>
        </p:nvGraphicFramePr>
        <p:xfrm>
          <a:off x="526153" y="5651596"/>
          <a:ext cx="137953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80" name="Equation" r:id="rId21" imgW="774360" imgH="215640" progId="Equation.DSMT4">
                  <p:embed/>
                </p:oleObj>
              </mc:Choice>
              <mc:Fallback>
                <p:oleObj name="Equation" r:id="rId21" imgW="774360" imgH="21564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153" y="5651596"/>
                        <a:ext cx="1379538" cy="3857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505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02298"/>
              </p:ext>
            </p:extLst>
          </p:nvPr>
        </p:nvGraphicFramePr>
        <p:xfrm>
          <a:off x="2404458" y="5607146"/>
          <a:ext cx="4975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81" name="Equation" r:id="rId23" imgW="2793960" imgH="266400" progId="Equation.DSMT4">
                  <p:embed/>
                </p:oleObj>
              </mc:Choice>
              <mc:Fallback>
                <p:oleObj name="Equation" r:id="rId23" imgW="2793960" imgH="266400" progId="Equation.DSMT4">
                  <p:embed/>
                  <p:pic>
                    <p:nvPicPr>
                      <p:cNvPr id="2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458" y="5607146"/>
                        <a:ext cx="4975225" cy="4746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672526"/>
              </p:ext>
            </p:extLst>
          </p:nvPr>
        </p:nvGraphicFramePr>
        <p:xfrm>
          <a:off x="7832726" y="5653532"/>
          <a:ext cx="12207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82" name="Equation" r:id="rId25" imgW="685800" imgH="215640" progId="Equation.DSMT4">
                  <p:embed/>
                </p:oleObj>
              </mc:Choice>
              <mc:Fallback>
                <p:oleObj name="Equation" r:id="rId25" imgW="685800" imgH="21564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2726" y="5653532"/>
                        <a:ext cx="1220788" cy="3825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ángulo 27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7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75447"/>
              </p:ext>
            </p:extLst>
          </p:nvPr>
        </p:nvGraphicFramePr>
        <p:xfrm>
          <a:off x="518215" y="2520153"/>
          <a:ext cx="7237413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5" name="Equation" r:id="rId3" imgW="4063680" imgH="736560" progId="Equation.DSMT4">
                  <p:embed/>
                </p:oleObj>
              </mc:Choice>
              <mc:Fallback>
                <p:oleObj name="Equation" r:id="rId3" imgW="4063680" imgH="736560" progId="Equation.DSMT4">
                  <p:embed/>
                  <p:pic>
                    <p:nvPicPr>
                      <p:cNvPr id="7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215" y="2520153"/>
                        <a:ext cx="7237413" cy="13096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00646"/>
              </p:ext>
            </p:extLst>
          </p:nvPr>
        </p:nvGraphicFramePr>
        <p:xfrm>
          <a:off x="2872777" y="1210469"/>
          <a:ext cx="19415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6" name="Equation" r:id="rId5" imgW="1091880" imgH="647640" progId="Equation.DSMT4">
                  <p:embed/>
                </p:oleObj>
              </mc:Choice>
              <mc:Fallback>
                <p:oleObj name="Equation" r:id="rId5" imgW="1091880" imgH="647640" progId="Equation.DSMT4">
                  <p:embed/>
                  <p:pic>
                    <p:nvPicPr>
                      <p:cNvPr id="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777" y="1210469"/>
                        <a:ext cx="1941513" cy="11509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536281"/>
              </p:ext>
            </p:extLst>
          </p:nvPr>
        </p:nvGraphicFramePr>
        <p:xfrm>
          <a:off x="469900" y="1149350"/>
          <a:ext cx="19018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7" name="Equation" r:id="rId7" imgW="1066680" imgH="711000" progId="Equation.DSMT4">
                  <p:embed/>
                </p:oleObj>
              </mc:Choice>
              <mc:Fallback>
                <p:oleObj name="Equation" r:id="rId7" imgW="1066680" imgH="711000" progId="Equation.DSMT4">
                  <p:embed/>
                  <p:pic>
                    <p:nvPicPr>
                      <p:cNvPr id="5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149350"/>
                        <a:ext cx="1901825" cy="127317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48272"/>
              </p:ext>
            </p:extLst>
          </p:nvPr>
        </p:nvGraphicFramePr>
        <p:xfrm>
          <a:off x="5504089" y="1210469"/>
          <a:ext cx="2732088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8" name="Equation" r:id="rId9" imgW="1536480" imgH="647640" progId="Equation.DSMT4">
                  <p:embed/>
                </p:oleObj>
              </mc:Choice>
              <mc:Fallback>
                <p:oleObj name="Equation" r:id="rId9" imgW="1536480" imgH="647640" progId="Equation.DSMT4">
                  <p:embed/>
                  <p:pic>
                    <p:nvPicPr>
                      <p:cNvPr id="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089" y="1210469"/>
                        <a:ext cx="2732088" cy="11509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279873"/>
              </p:ext>
            </p:extLst>
          </p:nvPr>
        </p:nvGraphicFramePr>
        <p:xfrm>
          <a:off x="7989439" y="2937664"/>
          <a:ext cx="31432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9" name="Equation" r:id="rId11" imgW="1765080" imgH="266400" progId="Equation.DSMT4">
                  <p:embed/>
                </p:oleObj>
              </mc:Choice>
              <mc:Fallback>
                <p:oleObj name="Equation" r:id="rId11" imgW="1765080" imgH="266400" progId="Equation.DSMT4">
                  <p:embed/>
                  <p:pic>
                    <p:nvPicPr>
                      <p:cNvPr id="7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439" y="2937664"/>
                        <a:ext cx="3143250" cy="4746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131523" y="3970679"/>
            <a:ext cx="69529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Determinación de las matrices de ganancias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 smtClean="0">
                <a:solidFill>
                  <a:srgbClr val="008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y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sz="2000" b="1" baseline="-25000" dirty="0" smtClean="0">
                <a:solidFill>
                  <a:srgbClr val="008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:</a:t>
            </a:r>
            <a:endParaRPr lang="es-AR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34548" y="4145696"/>
            <a:ext cx="11934825" cy="1314450"/>
            <a:chOff x="234548" y="4290836"/>
            <a:chExt cx="11934825" cy="1314450"/>
          </a:xfrm>
        </p:grpSpPr>
        <p:graphicFrame>
          <p:nvGraphicFramePr>
            <p:cNvPr id="1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3367770"/>
                </p:ext>
              </p:extLst>
            </p:nvPr>
          </p:nvGraphicFramePr>
          <p:xfrm>
            <a:off x="234548" y="4290836"/>
            <a:ext cx="11934825" cy="1314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50" name="Equation" r:id="rId13" imgW="6692760" imgH="736560" progId="Equation.DSMT4">
                    <p:embed/>
                  </p:oleObj>
                </mc:Choice>
                <mc:Fallback>
                  <p:oleObj name="Equation" r:id="rId13" imgW="6692760" imgH="736560" progId="Equation.DSMT4">
                    <p:embed/>
                    <p:pic>
                      <p:nvPicPr>
                        <p:cNvPr id="5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548" y="4290836"/>
                          <a:ext cx="11934825" cy="131445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Conector recto 14"/>
            <p:cNvCxnSpPr/>
            <p:nvPr/>
          </p:nvCxnSpPr>
          <p:spPr>
            <a:xfrm>
              <a:off x="4829278" y="4673857"/>
              <a:ext cx="0" cy="54840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flipH="1">
              <a:off x="4085130" y="4948061"/>
              <a:ext cx="1210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Abrir llave 20"/>
          <p:cNvSpPr/>
          <p:nvPr/>
        </p:nvSpPr>
        <p:spPr>
          <a:xfrm>
            <a:off x="4855506" y="5453624"/>
            <a:ext cx="288437" cy="1105001"/>
          </a:xfrm>
          <a:prstGeom prst="leftBrace">
            <a:avLst>
              <a:gd name="adj1" fmla="val 4543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201709"/>
              </p:ext>
            </p:extLst>
          </p:nvPr>
        </p:nvGraphicFramePr>
        <p:xfrm>
          <a:off x="5208798" y="5533765"/>
          <a:ext cx="24876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1" name="Equation" r:id="rId15" imgW="1396800" imgH="253800" progId="Equation.DSMT4">
                  <p:embed/>
                </p:oleObj>
              </mc:Choice>
              <mc:Fallback>
                <p:oleObj name="Equation" r:id="rId15" imgW="1396800" imgH="253800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798" y="5533765"/>
                        <a:ext cx="2487613" cy="450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743462"/>
              </p:ext>
            </p:extLst>
          </p:nvPr>
        </p:nvGraphicFramePr>
        <p:xfrm>
          <a:off x="5208798" y="6100301"/>
          <a:ext cx="12890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2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798" y="6100301"/>
                        <a:ext cx="1289050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ángulo 23"/>
          <p:cNvSpPr/>
          <p:nvPr/>
        </p:nvSpPr>
        <p:spPr>
          <a:xfrm>
            <a:off x="7683785" y="5574524"/>
            <a:ext cx="4389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 </a:t>
            </a:r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Ganan. p/</a:t>
            </a:r>
            <a:r>
              <a:rPr lang="es-AR" sz="1600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realim</a:t>
            </a:r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. de </a:t>
            </a:r>
            <a:r>
              <a:rPr lang="es-AR" sz="1600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var</a:t>
            </a:r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. de estado.</a:t>
            </a:r>
            <a:endParaRPr lang="en-US" sz="16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553559" y="6100301"/>
            <a:ext cx="275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 </a:t>
            </a:r>
            <a:r>
              <a:rPr lang="es-AR" sz="16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Ganancia del servo.</a:t>
            </a:r>
            <a:endParaRPr lang="en-US" sz="16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283299" y="5759190"/>
            <a:ext cx="4410075" cy="799436"/>
            <a:chOff x="355869" y="5759190"/>
            <a:chExt cx="4410075" cy="799436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2979609"/>
                </p:ext>
              </p:extLst>
            </p:nvPr>
          </p:nvGraphicFramePr>
          <p:xfrm>
            <a:off x="355869" y="5759190"/>
            <a:ext cx="441007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53" name="Equation" r:id="rId19" imgW="2476440" imgH="253800" progId="Equation.DSMT4">
                    <p:embed/>
                  </p:oleObj>
                </mc:Choice>
                <mc:Fallback>
                  <p:oleObj name="Equation" r:id="rId19" imgW="2476440" imgH="253800" progId="Equation.DSMT4">
                    <p:embed/>
                    <p:pic>
                      <p:nvPicPr>
                        <p:cNvPr id="4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869" y="5759190"/>
                          <a:ext cx="4410075" cy="45085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4380065"/>
                </p:ext>
              </p:extLst>
            </p:nvPr>
          </p:nvGraphicFramePr>
          <p:xfrm>
            <a:off x="2377550" y="6152226"/>
            <a:ext cx="4746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54" name="Equation" r:id="rId21" imgW="266400" imgH="228600" progId="Equation.DSMT4">
                    <p:embed/>
                  </p:oleObj>
                </mc:Choice>
                <mc:Fallback>
                  <p:oleObj name="Equation" r:id="rId21" imgW="266400" imgH="228600" progId="Equation.DSMT4">
                    <p:embed/>
                    <p:pic>
                      <p:nvPicPr>
                        <p:cNvPr id="2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7550" y="6152226"/>
                          <a:ext cx="474663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508650"/>
                </p:ext>
              </p:extLst>
            </p:nvPr>
          </p:nvGraphicFramePr>
          <p:xfrm>
            <a:off x="3317296" y="6152226"/>
            <a:ext cx="5207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55" name="Equation" r:id="rId23" imgW="291960" imgH="228600" progId="Equation.DSMT4">
                    <p:embed/>
                  </p:oleObj>
                </mc:Choice>
                <mc:Fallback>
                  <p:oleObj name="Equation" r:id="rId23" imgW="291960" imgH="228600" progId="Equation.DSMT4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7296" y="6152226"/>
                          <a:ext cx="520700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1512646"/>
                </p:ext>
              </p:extLst>
            </p:nvPr>
          </p:nvGraphicFramePr>
          <p:xfrm>
            <a:off x="4180445" y="6152226"/>
            <a:ext cx="3619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56" name="Equation" r:id="rId25" imgW="203040" imgH="228600" progId="Equation.DSMT4">
                    <p:embed/>
                  </p:oleObj>
                </mc:Choice>
                <mc:Fallback>
                  <p:oleObj name="Equation" r:id="rId25" imgW="203040" imgH="228600" progId="Equation.DSMT4">
                    <p:embed/>
                    <p:pic>
                      <p:nvPicPr>
                        <p:cNvPr id="2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0445" y="6152226"/>
                          <a:ext cx="361950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Conector recto 4"/>
            <p:cNvCxnSpPr/>
            <p:nvPr/>
          </p:nvCxnSpPr>
          <p:spPr>
            <a:xfrm>
              <a:off x="2252931" y="6152226"/>
              <a:ext cx="723900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>
              <a:off x="3215696" y="6152226"/>
              <a:ext cx="570492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4019528" y="6152226"/>
              <a:ext cx="570492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ángulo 29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91344" y="1117587"/>
            <a:ext cx="4336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u="sng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Modelo en EE del sistema a LC</a:t>
            </a:r>
            <a:r>
              <a:rPr lang="es-AR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:</a:t>
            </a:r>
            <a:endParaRPr lang="es-AR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91344" y="4819957"/>
            <a:ext cx="568881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través de la función “</a:t>
            </a:r>
            <a:r>
              <a:rPr lang="es-AR" sz="2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ss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” de Matlab se obtiene el modelo en EE que permite hallar la respuesta al escalón 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mediante “</a:t>
            </a:r>
            <a:r>
              <a:rPr lang="es-AR" sz="2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step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”.</a:t>
            </a:r>
            <a:endParaRPr lang="en-US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079234"/>
              </p:ext>
            </p:extLst>
          </p:nvPr>
        </p:nvGraphicFramePr>
        <p:xfrm>
          <a:off x="1569547" y="5762058"/>
          <a:ext cx="32527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27" name="Equation" r:id="rId3" imgW="1828800" imgH="253800" progId="Equation.DSMT4">
                  <p:embed/>
                </p:oleObj>
              </mc:Choice>
              <mc:Fallback>
                <p:oleObj name="Equation" r:id="rId3" imgW="1828800" imgH="253800" progId="Equation.DSMT4">
                  <p:embed/>
                  <p:pic>
                    <p:nvPicPr>
                      <p:cNvPr id="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547" y="5762058"/>
                        <a:ext cx="3252788" cy="4572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31932"/>
              </p:ext>
            </p:extLst>
          </p:nvPr>
        </p:nvGraphicFramePr>
        <p:xfrm>
          <a:off x="3903663" y="2911475"/>
          <a:ext cx="20224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28" name="Equation" r:id="rId5" imgW="1117440" imgH="965160" progId="Equation.DSMT4">
                  <p:embed/>
                </p:oleObj>
              </mc:Choice>
              <mc:Fallback>
                <p:oleObj name="Equation" r:id="rId5" imgW="1117440" imgH="965160" progId="Equation.DSMT4">
                  <p:embed/>
                  <p:pic>
                    <p:nvPicPr>
                      <p:cNvPr id="29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2911475"/>
                        <a:ext cx="2022475" cy="17430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981870"/>
              </p:ext>
            </p:extLst>
          </p:nvPr>
        </p:nvGraphicFramePr>
        <p:xfrm>
          <a:off x="374650" y="1666875"/>
          <a:ext cx="45497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29" name="Equation" r:id="rId7" imgW="2514600" imgH="609480" progId="Equation.DSMT4">
                  <p:embed/>
                </p:oleObj>
              </mc:Choice>
              <mc:Fallback>
                <p:oleObj name="Equation" r:id="rId7" imgW="2514600" imgH="609480" progId="Equation.DSMT4">
                  <p:embed/>
                  <p:pic>
                    <p:nvPicPr>
                      <p:cNvPr id="31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666875"/>
                        <a:ext cx="4549775" cy="110013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606452"/>
              </p:ext>
            </p:extLst>
          </p:nvPr>
        </p:nvGraphicFramePr>
        <p:xfrm>
          <a:off x="374650" y="2911475"/>
          <a:ext cx="3516313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30" name="Equation" r:id="rId9" imgW="1942920" imgH="965160" progId="Equation.DSMT4">
                  <p:embed/>
                </p:oleObj>
              </mc:Choice>
              <mc:Fallback>
                <p:oleObj name="Equation" r:id="rId9" imgW="1942920" imgH="965160" progId="Equation.DSMT4">
                  <p:embed/>
                  <p:pic>
                    <p:nvPicPr>
                      <p:cNvPr id="36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2911475"/>
                        <a:ext cx="3516313" cy="17414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7849" y="1339450"/>
            <a:ext cx="6497441" cy="4875482"/>
          </a:xfrm>
          <a:prstGeom prst="rect">
            <a:avLst/>
          </a:prstGeom>
        </p:spPr>
      </p:pic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917195"/>
              </p:ext>
            </p:extLst>
          </p:nvPr>
        </p:nvGraphicFramePr>
        <p:xfrm>
          <a:off x="1569547" y="6214932"/>
          <a:ext cx="15351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31" name="Equation" r:id="rId12" imgW="863280" imgH="203040" progId="Equation.DSMT4">
                  <p:embed/>
                </p:oleObj>
              </mc:Choice>
              <mc:Fallback>
                <p:oleObj name="Equation" r:id="rId12" imgW="863280" imgH="203040" progId="Equation.DSMT4">
                  <p:embed/>
                  <p:pic>
                    <p:nvPicPr>
                      <p:cNvPr id="3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547" y="6214932"/>
                        <a:ext cx="1535112" cy="36671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ángulo 13"/>
          <p:cNvSpPr/>
          <p:nvPr/>
        </p:nvSpPr>
        <p:spPr>
          <a:xfrm>
            <a:off x="191344" y="116633"/>
            <a:ext cx="11809312" cy="820624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Sistemas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Control en Espacio de Estado con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seguimiento de Referencia </a:t>
            </a:r>
            <a:r>
              <a:rPr lang="es-ES" sz="2200" b="1" dirty="0">
                <a:solidFill>
                  <a:srgbClr val="FF3300"/>
                </a:solidFill>
                <a:latin typeface="Bookman Old Style" pitchFamily="18" charset="0"/>
              </a:rPr>
              <a:t>de </a:t>
            </a:r>
            <a:r>
              <a:rPr lang="es-ES" sz="2200" b="1" dirty="0" smtClean="0">
                <a:solidFill>
                  <a:srgbClr val="FF3300"/>
                </a:solidFill>
                <a:latin typeface="Bookman Old Style" pitchFamily="18" charset="0"/>
              </a:rPr>
              <a:t>Entrada. Sistema Servo.</a:t>
            </a:r>
            <a:endParaRPr lang="es-ES" sz="22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4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4" y="278856"/>
            <a:ext cx="2312574" cy="567032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</a:pPr>
            <a:r>
              <a:rPr lang="es-AR" sz="2200" b="1" dirty="0">
                <a:solidFill>
                  <a:srgbClr val="FF3300"/>
                </a:solidFill>
                <a:latin typeface="Bookman Old Style" pitchFamily="18" charset="0"/>
                <a:cs typeface="Arial" panose="020B0604020202020204" pitchFamily="34" charset="0"/>
              </a:rPr>
              <a:t> Bibliografía</a:t>
            </a: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5"/>
            <a:ext cx="361108" cy="332656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25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91344" y="1254217"/>
            <a:ext cx="11809312" cy="1574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s-AR" sz="20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Sistemas de Control de Tiempo Discreto, </a:t>
            </a:r>
            <a:r>
              <a:rPr lang="es-AR" sz="2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2ed, </a:t>
            </a:r>
            <a:r>
              <a:rPr lang="es-AR" sz="2000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Katsuhiko</a:t>
            </a:r>
            <a:r>
              <a:rPr lang="es-AR" sz="2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s-AR" sz="2000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Ogata</a:t>
            </a:r>
            <a:r>
              <a:rPr lang="es-AR" sz="2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- </a:t>
            </a:r>
            <a:r>
              <a:rPr lang="es-AR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Prentice </a:t>
            </a:r>
            <a:r>
              <a:rPr lang="es-AR" sz="2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Hall, 1996.</a:t>
            </a:r>
          </a:p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n-US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Linear System, Theory and Design</a:t>
            </a:r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, 3th ed., Chi-</a:t>
            </a:r>
            <a:r>
              <a:rPr lang="en-US" sz="2000" dirty="0" err="1">
                <a:solidFill>
                  <a:srgbClr val="C00000"/>
                </a:solidFill>
                <a:ea typeface="Times New Roman" panose="02020603050405020304" pitchFamily="18" charset="0"/>
              </a:rPr>
              <a:t>Tsong</a:t>
            </a:r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 Chen – Oxford </a:t>
            </a:r>
            <a:r>
              <a:rPr lang="en-US" sz="2000" dirty="0" err="1">
                <a:solidFill>
                  <a:srgbClr val="C00000"/>
                </a:solidFill>
                <a:ea typeface="Times New Roman" panose="02020603050405020304" pitchFamily="18" charset="0"/>
              </a:rPr>
              <a:t>Uni</a:t>
            </a:r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 Press, 1999</a:t>
            </a:r>
            <a:r>
              <a:rPr lang="en-US" sz="2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es-AR" sz="2000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s-AR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APUNTES DE CÁTEDRA </a:t>
            </a:r>
            <a:r>
              <a:rPr lang="es-AR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– Dr. Ing. Fernando </a:t>
            </a:r>
            <a:r>
              <a:rPr lang="es-AR" sz="2000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Botterón</a:t>
            </a:r>
            <a:endParaRPr lang="es-AR" sz="20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6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7552" y="154250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Diseño de Sistemas de Control para Procesos Modelados en el Espacio de Estado: </a:t>
            </a:r>
            <a:r>
              <a:rPr lang="es-AR" sz="26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Técnica de Reubicación o Asignación de Polos</a:t>
            </a:r>
            <a:endParaRPr lang="es-AR" sz="2600" b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87577" y="1257326"/>
            <a:ext cx="1128068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Se asume:  </a:t>
            </a:r>
          </a:p>
          <a:p>
            <a:pPr algn="just">
              <a:spcBef>
                <a:spcPts val="600"/>
              </a:spcBef>
              <a:defRPr/>
            </a:pPr>
            <a:r>
              <a:rPr lang="es-A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- Todas las variables de estado son medibles. 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es-A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- Todas las variables de estado están disponibles para su realimentación a través de un conjunto de ganancias.</a:t>
            </a:r>
            <a:endParaRPr lang="es-AR" sz="2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87577" y="2888903"/>
            <a:ext cx="1128068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1° paso:  </a:t>
            </a:r>
          </a:p>
          <a:p>
            <a:pPr marL="342900" indent="-342900" algn="just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Determinación de los polos deseados de lazo cerrado mediante especificaciones de desempeño transitorio o de la respuesta en frecuencia. </a:t>
            </a:r>
          </a:p>
          <a:p>
            <a:pPr marL="342900" indent="-342900" algn="just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s-A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Selección adecuada del periodo de muestreo en función de las propiedades del proceso, ya sea a lazo abierto o lazo cerrado, para evitar tener acciones de control muy elevadas.</a:t>
            </a:r>
            <a:endParaRPr lang="es-AR" sz="2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aphicFrame>
        <p:nvGraphicFramePr>
          <p:cNvPr id="1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975339"/>
              </p:ext>
            </p:extLst>
          </p:nvPr>
        </p:nvGraphicFramePr>
        <p:xfrm>
          <a:off x="5687483" y="5077289"/>
          <a:ext cx="41846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673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483" y="5077289"/>
                        <a:ext cx="4184650" cy="450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2 CuadroTexto"/>
          <p:cNvSpPr txBox="1"/>
          <p:nvPr/>
        </p:nvSpPr>
        <p:spPr>
          <a:xfrm>
            <a:off x="5687483" y="5635830"/>
            <a:ext cx="3869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A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s-A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escalar y no limitada</a:t>
            </a:r>
            <a:endParaRPr lang="es-A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77" y="4981784"/>
            <a:ext cx="4489223" cy="175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7552" y="154250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Diseño de Sistemas de Control para Procesos Modelados en el Espacio de Estado: </a:t>
            </a:r>
            <a:r>
              <a:rPr lang="es-AR" sz="26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Técnica de Reubicación o Asignación de Polos</a:t>
            </a:r>
            <a:endParaRPr lang="es-AR" sz="2600" b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87577" y="1309817"/>
            <a:ext cx="112806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AR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Si se elige la acción de control como siendo</a:t>
            </a:r>
          </a:p>
        </p:txBody>
      </p:sp>
      <p:graphicFrame>
        <p:nvGraphicFramePr>
          <p:cNvPr id="1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596461"/>
              </p:ext>
            </p:extLst>
          </p:nvPr>
        </p:nvGraphicFramePr>
        <p:xfrm>
          <a:off x="6494197" y="1255798"/>
          <a:ext cx="22558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929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197" y="1255798"/>
                        <a:ext cx="2255838" cy="4016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ángulo 16"/>
          <p:cNvSpPr/>
          <p:nvPr/>
        </p:nvSpPr>
        <p:spPr>
          <a:xfrm>
            <a:off x="387577" y="1763946"/>
            <a:ext cx="108871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Donde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K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es la matriz de ganancias de realimentación de estados, de dimensión (1 </a:t>
            </a:r>
            <a:r>
              <a:rPr lang="es-AR" sz="2000" dirty="0" smtClean="0">
                <a:solidFill>
                  <a:srgbClr val="008000"/>
                </a:solidFill>
                <a:latin typeface="+mn-lt"/>
              </a:rPr>
              <a:t>x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</a:t>
            </a:r>
            <a:r>
              <a:rPr lang="es-AR" sz="2000" i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n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)</a:t>
            </a:r>
            <a:endParaRPr lang="es-AR" sz="2000" dirty="0">
              <a:latin typeface="Bookman Old Style" panose="020506040505050202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87576" y="2257542"/>
            <a:ext cx="10887127" cy="501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Esta ley de control resulta una suma ponderada de los estados de la planta, o sea:</a:t>
            </a:r>
            <a:endParaRPr lang="es-AR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902725"/>
              </p:ext>
            </p:extLst>
          </p:nvPr>
        </p:nvGraphicFramePr>
        <p:xfrm>
          <a:off x="501650" y="2891315"/>
          <a:ext cx="84709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930" name="Equation" r:id="rId5" imgW="4292280" imgH="241200" progId="Equation.DSMT4">
                  <p:embed/>
                </p:oleObj>
              </mc:Choice>
              <mc:Fallback>
                <p:oleObj name="Equation" r:id="rId5" imgW="4292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91315"/>
                        <a:ext cx="8470900" cy="47783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789174"/>
              </p:ext>
            </p:extLst>
          </p:nvPr>
        </p:nvGraphicFramePr>
        <p:xfrm>
          <a:off x="6821223" y="4742127"/>
          <a:ext cx="3857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931" name="Equation" r:id="rId7" imgW="1955520" imgH="253800" progId="Equation.DSMT4">
                  <p:embed/>
                </p:oleObj>
              </mc:Choice>
              <mc:Fallback>
                <p:oleObj name="Equation" r:id="rId7" imgW="1955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223" y="4742127"/>
                        <a:ext cx="3857625" cy="5000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13333"/>
              </p:ext>
            </p:extLst>
          </p:nvPr>
        </p:nvGraphicFramePr>
        <p:xfrm>
          <a:off x="6657710" y="3690494"/>
          <a:ext cx="41846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932" name="Equation" r:id="rId9" imgW="2120760" imgH="228600" progId="Equation.DSMT4">
                  <p:embed/>
                </p:oleObj>
              </mc:Choice>
              <mc:Fallback>
                <p:oleObj name="Equation" r:id="rId9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710" y="3690494"/>
                        <a:ext cx="4184650" cy="450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lecha abajo 1"/>
          <p:cNvSpPr/>
          <p:nvPr/>
        </p:nvSpPr>
        <p:spPr>
          <a:xfrm>
            <a:off x="8407135" y="4282073"/>
            <a:ext cx="685800" cy="3764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Rectángulo 22"/>
          <p:cNvSpPr/>
          <p:nvPr/>
        </p:nvSpPr>
        <p:spPr>
          <a:xfrm>
            <a:off x="387576" y="5982977"/>
            <a:ext cx="11432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Eligiéndose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K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tal que los </a:t>
            </a:r>
            <a:r>
              <a:rPr lang="es-AR" sz="2000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autovalores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de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[</a:t>
            </a:r>
            <a:r>
              <a:rPr lang="es-AR" sz="2000" b="1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G</a:t>
            </a:r>
            <a:r>
              <a:rPr lang="es-AR" sz="2000" i="1" baseline="-25000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- </a:t>
            </a:r>
            <a:r>
              <a:rPr lang="es-AR" sz="2000" b="1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H</a:t>
            </a:r>
            <a:r>
              <a:rPr lang="es-AR" sz="2000" i="1" baseline="-25000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b="1" dirty="0" err="1" smtClean="0">
                <a:solidFill>
                  <a:srgbClr val="008000"/>
                </a:solidFill>
                <a:latin typeface="Bookman Old Style" panose="02050604050505020204" pitchFamily="18" charset="0"/>
              </a:rPr>
              <a:t>K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]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son los polos deseados de lazo cerrado, el sistema resulta asintóticamente estable.</a:t>
            </a:r>
            <a:endParaRPr lang="es-AR" sz="2000" dirty="0">
              <a:latin typeface="Bookman Old Style" panose="0205060405050502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9050" y="3527528"/>
            <a:ext cx="4734882" cy="2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9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0"/>
      <p:bldP spid="17" grpId="0"/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5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64792" y="3635329"/>
            <a:ext cx="11610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Para el diseño de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la matriz de ganancias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K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hay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diferentes métodos, pero básicamente se basan en igualar la dinámica del polinomio característico con la dinámica del polinomio característico deseado.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64792" y="1224793"/>
            <a:ext cx="10979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Dado el sistema dinámico en su forma de realimentación de estados 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368983"/>
              </p:ext>
            </p:extLst>
          </p:nvPr>
        </p:nvGraphicFramePr>
        <p:xfrm>
          <a:off x="1556910" y="2899461"/>
          <a:ext cx="3243690" cy="57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14" name="Equation" r:id="rId3" imgW="1587240" imgH="279360" progId="Equation.DSMT4">
                  <p:embed/>
                </p:oleObj>
              </mc:Choice>
              <mc:Fallback>
                <p:oleObj name="Equation" r:id="rId3" imgW="1587240" imgH="27936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910" y="2899461"/>
                        <a:ext cx="3243690" cy="57402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96432"/>
              </p:ext>
            </p:extLst>
          </p:nvPr>
        </p:nvGraphicFramePr>
        <p:xfrm>
          <a:off x="1068388" y="4813300"/>
          <a:ext cx="9448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15" name="Equation" r:id="rId5" imgW="4597200" imgH="241200" progId="Equation.DSMT4">
                  <p:embed/>
                </p:oleObj>
              </mc:Choice>
              <mc:Fallback>
                <p:oleObj name="Equation" r:id="rId5" imgW="4597200" imgH="24120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813300"/>
                        <a:ext cx="9448800" cy="4953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88735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Diseño de Sistemas de Control para Procesos Modelados en el Espacio de Estado: </a:t>
            </a:r>
            <a:r>
              <a:rPr lang="es-AR" sz="24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Técnica de Reubicación o Asignación de Polos</a:t>
            </a:r>
            <a:endParaRPr lang="es-AR" sz="2400" b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2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75421"/>
              </p:ext>
            </p:extLst>
          </p:nvPr>
        </p:nvGraphicFramePr>
        <p:xfrm>
          <a:off x="416410" y="1785737"/>
          <a:ext cx="3857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16" name="Equation" r:id="rId7" imgW="1955520" imgH="253800" progId="Equation.DSMT4">
                  <p:embed/>
                </p:oleObj>
              </mc:Choice>
              <mc:Fallback>
                <p:oleObj name="Equation" r:id="rId7" imgW="1955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10" y="1785737"/>
                        <a:ext cx="3857625" cy="5000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lecha derecha 2"/>
          <p:cNvSpPr/>
          <p:nvPr/>
        </p:nvSpPr>
        <p:spPr>
          <a:xfrm>
            <a:off x="485337" y="3022169"/>
            <a:ext cx="811844" cy="408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17"/>
          <p:cNvSpPr/>
          <p:nvPr/>
        </p:nvSpPr>
        <p:spPr>
          <a:xfrm>
            <a:off x="164792" y="2421734"/>
            <a:ext cx="8855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Debe obtenerse el polinomio característico de este sistema dinámico.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64792" y="5524645"/>
            <a:ext cx="11610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Los polos deseados </a:t>
            </a:r>
            <a:r>
              <a:rPr lang="es-AR" sz="2000" i="1" dirty="0" err="1" smtClean="0">
                <a:solidFill>
                  <a:srgbClr val="0000FF"/>
                </a:solidFill>
                <a:latin typeface="Bookman Old Style" panose="02050604050505020204" pitchFamily="18" charset="0"/>
              </a:rPr>
              <a:t>p</a:t>
            </a:r>
            <a:r>
              <a:rPr lang="es-AR" sz="2000" i="1" baseline="-25000" dirty="0" err="1" smtClean="0">
                <a:solidFill>
                  <a:srgbClr val="0000FF"/>
                </a:solidFill>
                <a:latin typeface="Bookman Old Style" panose="02050604050505020204" pitchFamily="18" charset="0"/>
              </a:rPr>
              <a:t>di</a:t>
            </a:r>
            <a:r>
              <a:rPr lang="es-AR" sz="20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 pueden ser reales (iguales o diferentes posiciones), complejos conjugados o todos ubicados al origen. Estos últimos darán una respuesta del tipo </a:t>
            </a:r>
            <a:r>
              <a:rPr lang="es-AR" sz="2000" dirty="0" err="1" smtClean="0">
                <a:solidFill>
                  <a:srgbClr val="0000FF"/>
                </a:solidFill>
                <a:latin typeface="Bookman Old Style" panose="02050604050505020204" pitchFamily="18" charset="0"/>
              </a:rPr>
              <a:t>deadbeat</a:t>
            </a:r>
            <a:r>
              <a:rPr lang="es-AR" sz="20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 o de tiempo mínimo.</a:t>
            </a:r>
            <a:endParaRPr lang="es-AR" sz="2000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 build="p" autoUpdateAnimBg="0" advAuto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6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669245"/>
              </p:ext>
            </p:extLst>
          </p:nvPr>
        </p:nvGraphicFramePr>
        <p:xfrm>
          <a:off x="5835651" y="4220005"/>
          <a:ext cx="5372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3" name="Equation" r:id="rId3" imgW="2768400" imgH="279360" progId="Equation.DSMT4">
                  <p:embed/>
                </p:oleObj>
              </mc:Choice>
              <mc:Fallback>
                <p:oleObj name="Equation" r:id="rId3" imgW="2768400" imgH="27936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1" y="4220005"/>
                        <a:ext cx="5372100" cy="5461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ángulo 19"/>
          <p:cNvSpPr/>
          <p:nvPr/>
        </p:nvSpPr>
        <p:spPr>
          <a:xfrm>
            <a:off x="3614291" y="4269891"/>
            <a:ext cx="2079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Coeficientes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“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s-AR" sz="2000" i="1" baseline="-25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”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860937"/>
              </p:ext>
            </p:extLst>
          </p:nvPr>
        </p:nvGraphicFramePr>
        <p:xfrm>
          <a:off x="216909" y="2948630"/>
          <a:ext cx="1721958" cy="399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4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9" y="2948630"/>
                        <a:ext cx="1721958" cy="399396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ángulo 24"/>
          <p:cNvSpPr/>
          <p:nvPr/>
        </p:nvSpPr>
        <p:spPr>
          <a:xfrm>
            <a:off x="2095834" y="2914624"/>
            <a:ext cx="53151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Donde M, es la matriz </a:t>
            </a:r>
            <a:r>
              <a:rPr lang="es-AR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controlabilidad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s-AR" sz="2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69643"/>
              </p:ext>
            </p:extLst>
          </p:nvPr>
        </p:nvGraphicFramePr>
        <p:xfrm>
          <a:off x="7411017" y="2872583"/>
          <a:ext cx="3820886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5" name="Equation" r:id="rId7" imgW="1841400" imgH="266400" progId="Equation.DSMT4">
                  <p:embed/>
                </p:oleObj>
              </mc:Choice>
              <mc:Fallback>
                <p:oleObj name="Equation" r:id="rId7" imgW="1841400" imgH="266400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1017" y="2872583"/>
                        <a:ext cx="3820886" cy="5572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717110"/>
              </p:ext>
            </p:extLst>
          </p:nvPr>
        </p:nvGraphicFramePr>
        <p:xfrm>
          <a:off x="216909" y="4095544"/>
          <a:ext cx="3155431" cy="1948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6" name="Equation" r:id="rId9" imgW="1726920" imgH="1066680" progId="Equation.DSMT4">
                  <p:embed/>
                </p:oleObj>
              </mc:Choice>
              <mc:Fallback>
                <p:oleObj name="Equation" r:id="rId9" imgW="1726920" imgH="106668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9" y="4095544"/>
                        <a:ext cx="3155431" cy="1948079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166289" y="1870594"/>
            <a:ext cx="118116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La transformación de interés para el diseño es la forma canónica controlable de (1) y (2), y la misma se consigue mediante la siguiente transformación: </a:t>
            </a:r>
            <a:endParaRPr lang="es-AR" sz="2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654867" y="4869528"/>
            <a:ext cx="7800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A partir de la transformación 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lineal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(3) 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se obtiene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la forma canónica controlable de (1) y (2), como sigue: </a:t>
            </a:r>
            <a:endParaRPr lang="es-AR" sz="2000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695321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400" b="1" dirty="0" smtClean="0">
                <a:solidFill>
                  <a:srgbClr val="FF3300"/>
                </a:solidFill>
                <a:latin typeface="Bookman Old Style" pitchFamily="18" charset="0"/>
              </a:rPr>
              <a:t>Transformaciones útiles para el análisis y diseño en el espacio de estado</a:t>
            </a:r>
            <a:endParaRPr lang="es-AR" sz="24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019617"/>
              </p:ext>
            </p:extLst>
          </p:nvPr>
        </p:nvGraphicFramePr>
        <p:xfrm>
          <a:off x="8088105" y="922724"/>
          <a:ext cx="3844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7" name="Equation" r:id="rId11" imgW="2158920" imgH="431640" progId="Equation.DSMT4">
                  <p:embed/>
                </p:oleObj>
              </mc:Choice>
              <mc:Fallback>
                <p:oleObj name="Equation" r:id="rId11" imgW="2158920" imgH="431640" progId="Equation.DSMT4">
                  <p:embed/>
                  <p:pic>
                    <p:nvPicPr>
                      <p:cNvPr id="2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105" y="922724"/>
                        <a:ext cx="3844925" cy="7715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64791" y="883467"/>
            <a:ext cx="7734609" cy="94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0800" bIns="10800" anchor="ctr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  <a:defRPr/>
            </a:pP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Considérese un sistema 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dinámico en tiempo discreto representado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por su ecuación de espacio de estado y su ecuación de salida: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16909" y="3668858"/>
            <a:ext cx="11238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Y W, es la matriz de coeficientes del polinomio característico de la planta:</a:t>
            </a:r>
            <a:endParaRPr lang="es-AR" sz="2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124933"/>
              </p:ext>
            </p:extLst>
          </p:nvPr>
        </p:nvGraphicFramePr>
        <p:xfrm>
          <a:off x="3772959" y="5776941"/>
          <a:ext cx="6824671" cy="41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8" name="Equation" r:id="rId13" imgW="3365280" imgH="203040" progId="Equation.DSMT4">
                  <p:embed/>
                </p:oleObj>
              </mc:Choice>
              <mc:Fallback>
                <p:oleObj name="Equation" r:id="rId13" imgW="3365280" imgH="203040" progId="Equation.DSMT4">
                  <p:embed/>
                  <p:pic>
                    <p:nvPicPr>
                      <p:cNvPr id="3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2959" y="5776941"/>
                        <a:ext cx="6824671" cy="41219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5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7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401145"/>
              </p:ext>
            </p:extLst>
          </p:nvPr>
        </p:nvGraphicFramePr>
        <p:xfrm>
          <a:off x="3135533" y="6351538"/>
          <a:ext cx="5562600" cy="47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65" name="Equation" r:id="rId3" imgW="2984400" imgH="253800" progId="Equation.DSMT4">
                  <p:embed/>
                </p:oleObj>
              </mc:Choice>
              <mc:Fallback>
                <p:oleObj name="Equation" r:id="rId3" imgW="2984400" imgH="25380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533" y="6351538"/>
                        <a:ext cx="5562600" cy="47727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595976"/>
              </p:ext>
            </p:extLst>
          </p:nvPr>
        </p:nvGraphicFramePr>
        <p:xfrm>
          <a:off x="4521415" y="3674357"/>
          <a:ext cx="4684712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66" name="Equation" r:id="rId5" imgW="2565360" imgH="1066680" progId="Equation.DSMT4">
                  <p:embed/>
                </p:oleObj>
              </mc:Choice>
              <mc:Fallback>
                <p:oleObj name="Equation" r:id="rId5" imgW="2565360" imgH="106668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415" y="3674357"/>
                        <a:ext cx="4684712" cy="19494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ángulo 27"/>
          <p:cNvSpPr/>
          <p:nvPr/>
        </p:nvSpPr>
        <p:spPr>
          <a:xfrm>
            <a:off x="81933" y="906886"/>
            <a:ext cx="43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De la (4) y la (5) 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se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tienen que: </a:t>
            </a:r>
            <a:endParaRPr lang="es-AR" sz="2000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695321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400" b="1" dirty="0" smtClean="0">
                <a:solidFill>
                  <a:srgbClr val="FF3300"/>
                </a:solidFill>
                <a:latin typeface="Bookman Old Style" pitchFamily="18" charset="0"/>
              </a:rPr>
              <a:t>Transformaciones útiles para el análisis y diseño en el espacio de estado</a:t>
            </a:r>
            <a:endParaRPr lang="es-AR" sz="24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3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165440"/>
              </p:ext>
            </p:extLst>
          </p:nvPr>
        </p:nvGraphicFramePr>
        <p:xfrm>
          <a:off x="4311122" y="865110"/>
          <a:ext cx="72628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67" name="Equation" r:id="rId7" imgW="3581280" imgH="228600" progId="Equation.DSMT4">
                  <p:embed/>
                </p:oleObj>
              </mc:Choice>
              <mc:Fallback>
                <p:oleObj name="Equation" r:id="rId7" imgW="3581280" imgH="22860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122" y="865110"/>
                        <a:ext cx="7262812" cy="4635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ángulo 17"/>
          <p:cNvSpPr/>
          <p:nvPr/>
        </p:nvSpPr>
        <p:spPr>
          <a:xfrm>
            <a:off x="81933" y="1455330"/>
            <a:ext cx="1166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Usando las expresiones (7) y (4), con la (1) y la (2), se llega a lo siguiente: </a:t>
            </a:r>
            <a:endParaRPr lang="es-AR" sz="2000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82711"/>
              </p:ext>
            </p:extLst>
          </p:nvPr>
        </p:nvGraphicFramePr>
        <p:xfrm>
          <a:off x="216909" y="2031540"/>
          <a:ext cx="10790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68" name="Equation" r:id="rId9" imgW="5321160" imgH="228600" progId="Equation.DSMT4">
                  <p:embed/>
                </p:oleObj>
              </mc:Choice>
              <mc:Fallback>
                <p:oleObj name="Equation" r:id="rId9" imgW="5321160" imgH="228600" progId="Equation.DSMT4">
                  <p:embed/>
                  <p:pic>
                    <p:nvPicPr>
                      <p:cNvPr id="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9" y="2031540"/>
                        <a:ext cx="10790238" cy="4635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679996"/>
              </p:ext>
            </p:extLst>
          </p:nvPr>
        </p:nvGraphicFramePr>
        <p:xfrm>
          <a:off x="216909" y="2654272"/>
          <a:ext cx="41211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69" name="Equation" r:id="rId11" imgW="2031840" imgH="203040" progId="Equation.DSMT4">
                  <p:embed/>
                </p:oleObj>
              </mc:Choice>
              <mc:Fallback>
                <p:oleObj name="Equation" r:id="rId11" imgW="2031840" imgH="20304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9" y="2654272"/>
                        <a:ext cx="4121150" cy="4127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ángulo 21"/>
          <p:cNvSpPr/>
          <p:nvPr/>
        </p:nvSpPr>
        <p:spPr>
          <a:xfrm>
            <a:off x="4521415" y="2635676"/>
            <a:ext cx="7052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El sistema en su forma canónica controlable, resulta: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073019"/>
              </p:ext>
            </p:extLst>
          </p:nvPr>
        </p:nvGraphicFramePr>
        <p:xfrm>
          <a:off x="216909" y="3172216"/>
          <a:ext cx="46609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70" name="Equation" r:id="rId13" imgW="2298600" imgH="241200" progId="Equation.DSMT4">
                  <p:embed/>
                </p:oleObj>
              </mc:Choice>
              <mc:Fallback>
                <p:oleObj name="Equation" r:id="rId13" imgW="2298600" imgH="2412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9" y="3172216"/>
                        <a:ext cx="4660900" cy="4905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946602"/>
              </p:ext>
            </p:extLst>
          </p:nvPr>
        </p:nvGraphicFramePr>
        <p:xfrm>
          <a:off x="5035253" y="3173010"/>
          <a:ext cx="4146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71" name="Equation" r:id="rId15" imgW="2044440" imgH="241200" progId="Equation.DSMT4">
                  <p:embed/>
                </p:oleObj>
              </mc:Choice>
              <mc:Fallback>
                <p:oleObj name="Equation" r:id="rId15" imgW="2044440" imgH="241200" progId="Equation.DSMT4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253" y="3173010"/>
                        <a:ext cx="4146550" cy="4889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601474"/>
              </p:ext>
            </p:extLst>
          </p:nvPr>
        </p:nvGraphicFramePr>
        <p:xfrm>
          <a:off x="178015" y="4297364"/>
          <a:ext cx="41989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72" name="Equation" r:id="rId17" imgW="2070000" imgH="241200" progId="Equation.DSMT4">
                  <p:embed/>
                </p:oleObj>
              </mc:Choice>
              <mc:Fallback>
                <p:oleObj name="Equation" r:id="rId17" imgW="2070000" imgH="241200" progId="Equation.DSMT4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15" y="4297364"/>
                        <a:ext cx="4198937" cy="490537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831423"/>
              </p:ext>
            </p:extLst>
          </p:nvPr>
        </p:nvGraphicFramePr>
        <p:xfrm>
          <a:off x="163733" y="5662559"/>
          <a:ext cx="57531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73" name="Equation" r:id="rId19" imgW="3149280" imgH="241200" progId="Equation.DSMT4">
                  <p:embed/>
                </p:oleObj>
              </mc:Choice>
              <mc:Fallback>
                <p:oleObj name="Equation" r:id="rId19" imgW="3149280" imgH="241200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33" y="5662559"/>
                        <a:ext cx="5753100" cy="4413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ángulo 38"/>
          <p:cNvSpPr/>
          <p:nvPr/>
        </p:nvSpPr>
        <p:spPr>
          <a:xfrm>
            <a:off x="6071344" y="5674430"/>
            <a:ext cx="6025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Los coeficientes “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s-AR" sz="2000" i="1" baseline="-25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”</a:t>
            </a:r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surgen del numerador de la FT de la planta 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64783"/>
              </p:ext>
            </p:extLst>
          </p:nvPr>
        </p:nvGraphicFramePr>
        <p:xfrm>
          <a:off x="909638" y="1951038"/>
          <a:ext cx="1176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57"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1951038"/>
                        <a:ext cx="1176337" cy="4318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ángulo 9"/>
          <p:cNvSpPr/>
          <p:nvPr/>
        </p:nvSpPr>
        <p:spPr>
          <a:xfrm>
            <a:off x="67220" y="3107382"/>
            <a:ext cx="2082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Coeficientes “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s-AR" sz="2000" i="1" baseline="-25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”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8779"/>
              </p:ext>
            </p:extLst>
          </p:nvPr>
        </p:nvGraphicFramePr>
        <p:xfrm>
          <a:off x="2146636" y="3689707"/>
          <a:ext cx="5224196" cy="49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58" name="Equation" r:id="rId5" imgW="2692080" imgH="253800" progId="Equation.DSMT4">
                  <p:embed/>
                </p:oleObj>
              </mc:Choice>
              <mc:Fallback>
                <p:oleObj name="Equation" r:id="rId5" imgW="2692080" imgH="25380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636" y="3689707"/>
                        <a:ext cx="5224196" cy="4968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ángulo 20"/>
          <p:cNvSpPr/>
          <p:nvPr/>
        </p:nvSpPr>
        <p:spPr>
          <a:xfrm>
            <a:off x="67220" y="1208240"/>
            <a:ext cx="10722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  <a:defRPr/>
            </a:pPr>
            <a:r>
              <a:rPr lang="es-AR" sz="2000" b="1" u="sng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Método 1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: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A partir de la forma canónica controlable de la ecuación de estado.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488814"/>
              </p:ext>
            </p:extLst>
          </p:nvPr>
        </p:nvGraphicFramePr>
        <p:xfrm>
          <a:off x="2378161" y="1959878"/>
          <a:ext cx="48847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59" name="Equation" r:id="rId7" imgW="2743200" imgH="266400" progId="Equation.DSMT4">
                  <p:embed/>
                </p:oleObj>
              </mc:Choice>
              <mc:Fallback>
                <p:oleObj name="Equation" r:id="rId7" imgW="2743200" imgH="2664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161" y="1959878"/>
                        <a:ext cx="4884738" cy="4746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ángulo 19"/>
          <p:cNvSpPr/>
          <p:nvPr/>
        </p:nvSpPr>
        <p:spPr>
          <a:xfrm>
            <a:off x="67220" y="3716283"/>
            <a:ext cx="2079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solidFill>
                  <a:srgbClr val="C00000"/>
                </a:solidFill>
                <a:latin typeface="Bookman Old Style" panose="02050604050505020204" pitchFamily="18" charset="0"/>
              </a:rPr>
              <a:t>Coeficientes 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“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s-AR" sz="2000" i="1" baseline="-25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”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704702"/>
              </p:ext>
            </p:extLst>
          </p:nvPr>
        </p:nvGraphicFramePr>
        <p:xfrm>
          <a:off x="2211202" y="3070519"/>
          <a:ext cx="5250615" cy="4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60" name="Equation" r:id="rId9" imgW="2539800" imgH="215640" progId="Equation.DSMT4">
                  <p:embed/>
                </p:oleObj>
              </mc:Choice>
              <mc:Fallback>
                <p:oleObj name="Equation" r:id="rId9" imgW="2539800" imgH="21564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202" y="3070519"/>
                        <a:ext cx="5250615" cy="45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ángulo 24"/>
          <p:cNvSpPr/>
          <p:nvPr/>
        </p:nvSpPr>
        <p:spPr>
          <a:xfrm>
            <a:off x="449778" y="4906571"/>
            <a:ext cx="3272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Matriz </a:t>
            </a:r>
            <a:r>
              <a:rPr lang="es-AR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controlabilidad</a:t>
            </a:r>
            <a:r>
              <a:rPr lang="es-AR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endParaRPr lang="es-AR" sz="2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096552"/>
              </p:ext>
            </p:extLst>
          </p:nvPr>
        </p:nvGraphicFramePr>
        <p:xfrm>
          <a:off x="515257" y="5462895"/>
          <a:ext cx="3820886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61" name="Equation" r:id="rId11" imgW="1841400" imgH="266400" progId="Equation.DSMT4">
                  <p:embed/>
                </p:oleObj>
              </mc:Choice>
              <mc:Fallback>
                <p:oleObj name="Equation" r:id="rId11" imgW="1841400" imgH="266400" progId="Equation.DSMT4">
                  <p:embed/>
                  <p:pic>
                    <p:nvPicPr>
                      <p:cNvPr id="5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57" y="5462895"/>
                        <a:ext cx="3820886" cy="55721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47820"/>
              </p:ext>
            </p:extLst>
          </p:nvPr>
        </p:nvGraphicFramePr>
        <p:xfrm>
          <a:off x="4665134" y="4747556"/>
          <a:ext cx="3214698" cy="1984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62" name="Equation" r:id="rId13" imgW="1726920" imgH="1066680" progId="Equation.DSMT4">
                  <p:embed/>
                </p:oleObj>
              </mc:Choice>
              <mc:Fallback>
                <p:oleObj name="Equation" r:id="rId13" imgW="1726920" imgH="106668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134" y="4747556"/>
                        <a:ext cx="3214698" cy="1984669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164791" y="2604021"/>
            <a:ext cx="10265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Los coeficientes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de la matriz K circunflejo se 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obtienen a partir de: 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164791" y="4280468"/>
            <a:ext cx="987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La matriz transformación lineal T se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obtiene, como ya se vio, 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a partir de: 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7899400" y="3115532"/>
            <a:ext cx="4033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(Polinomio característico deseado)</a:t>
            </a:r>
            <a:endParaRPr lang="es-AR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461817" y="3784346"/>
            <a:ext cx="4409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solidFill>
                  <a:srgbClr val="FF0000"/>
                </a:solidFill>
                <a:latin typeface="Bookman Old Style" panose="02050604050505020204" pitchFamily="18" charset="0"/>
              </a:rPr>
              <a:t>(Polinomio </a:t>
            </a:r>
            <a:r>
              <a:rPr lang="es-AR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característico </a:t>
            </a:r>
            <a:r>
              <a:rPr lang="es-AR" dirty="0">
                <a:solidFill>
                  <a:srgbClr val="FF0000"/>
                </a:solidFill>
                <a:latin typeface="Bookman Old Style" panose="02050604050505020204" pitchFamily="18" charset="0"/>
              </a:rPr>
              <a:t>de la planta)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61113" y="1573030"/>
            <a:ext cx="2829709" cy="1467451"/>
          </a:xfrm>
          <a:prstGeom prst="rect">
            <a:avLst/>
          </a:prstGeom>
        </p:spPr>
      </p:pic>
      <p:graphicFrame>
        <p:nvGraphicFramePr>
          <p:cNvPr id="3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056646"/>
              </p:ext>
            </p:extLst>
          </p:nvPr>
        </p:nvGraphicFramePr>
        <p:xfrm>
          <a:off x="9333459" y="5561013"/>
          <a:ext cx="12985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63" name="Equation" r:id="rId16" imgW="660240" imgH="203040" progId="Equation.DSMT4">
                  <p:embed/>
                </p:oleObj>
              </mc:Choice>
              <mc:Fallback>
                <p:oleObj name="Equation" r:id="rId16" imgW="660240" imgH="203040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3459" y="5561013"/>
                        <a:ext cx="1298575" cy="4000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lecha derecha 1"/>
          <p:cNvSpPr/>
          <p:nvPr/>
        </p:nvSpPr>
        <p:spPr>
          <a:xfrm>
            <a:off x="8141150" y="5510444"/>
            <a:ext cx="681644" cy="458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68259" y="6525344"/>
            <a:ext cx="405473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9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444700"/>
              </p:ext>
            </p:extLst>
          </p:nvPr>
        </p:nvGraphicFramePr>
        <p:xfrm>
          <a:off x="629449" y="1958362"/>
          <a:ext cx="37322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35" name="Equation" r:id="rId3" imgW="2095200" imgH="253800" progId="Equation.DSMT4">
                  <p:embed/>
                </p:oleObj>
              </mc:Choice>
              <mc:Fallback>
                <p:oleObj name="Equation" r:id="rId3" imgW="2095200" imgH="2538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9" y="1958362"/>
                        <a:ext cx="3732213" cy="45243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ángulo 20"/>
          <p:cNvSpPr/>
          <p:nvPr/>
        </p:nvSpPr>
        <p:spPr>
          <a:xfrm>
            <a:off x="164792" y="1195975"/>
            <a:ext cx="95257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u="sng" dirty="0">
                <a:solidFill>
                  <a:srgbClr val="008000"/>
                </a:solidFill>
                <a:latin typeface="Bookman Old Style" panose="02050604050505020204" pitchFamily="18" charset="0"/>
              </a:rPr>
              <a:t>Método 2: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 Fórmula de </a:t>
            </a:r>
            <a:r>
              <a:rPr lang="es-AR" sz="2000" dirty="0" err="1">
                <a:solidFill>
                  <a:srgbClr val="008000"/>
                </a:solidFill>
                <a:latin typeface="Bookman Old Style" panose="02050604050505020204" pitchFamily="18" charset="0"/>
              </a:rPr>
              <a:t>Ackermann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. </a:t>
            </a:r>
            <a:r>
              <a:rPr lang="es-AR" sz="2000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Para sistemas SISO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con </a:t>
            </a:r>
            <a:r>
              <a:rPr lang="es-AR" sz="2100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AR" sz="21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100" i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s-AR" sz="21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 escalar.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64421" y="4178042"/>
            <a:ext cx="11479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Se sustituye la matriz </a:t>
            </a:r>
            <a:r>
              <a:rPr lang="es-AR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K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en la ecuación característica del sistema con realimentación de los estados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647934"/>
              </p:ext>
            </p:extLst>
          </p:nvPr>
        </p:nvGraphicFramePr>
        <p:xfrm>
          <a:off x="5514448" y="1745059"/>
          <a:ext cx="35925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36" name="Equation" r:id="rId5" imgW="2019240" imgH="279360" progId="Equation.DSMT4">
                  <p:embed/>
                </p:oleObj>
              </mc:Choice>
              <mc:Fallback>
                <p:oleObj name="Equation" r:id="rId5" imgW="2019240" imgH="279360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448" y="1745059"/>
                        <a:ext cx="3592512" cy="50165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817474"/>
              </p:ext>
            </p:extLst>
          </p:nvPr>
        </p:nvGraphicFramePr>
        <p:xfrm>
          <a:off x="2156624" y="2543976"/>
          <a:ext cx="67786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37" name="Equation" r:id="rId7" imgW="380880" imgH="190440" progId="Equation.DSMT4">
                  <p:embed/>
                </p:oleObj>
              </mc:Choice>
              <mc:Fallback>
                <p:oleObj name="Equation" r:id="rId7" imgW="380880" imgH="190440" progId="Equation.DSMT4">
                  <p:embed/>
                  <p:pic>
                    <p:nvPicPr>
                      <p:cNvPr id="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624" y="2543976"/>
                        <a:ext cx="677862" cy="3444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390950"/>
              </p:ext>
            </p:extLst>
          </p:nvPr>
        </p:nvGraphicFramePr>
        <p:xfrm>
          <a:off x="5514448" y="2162222"/>
          <a:ext cx="41798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38" name="Equation" r:id="rId9" imgW="2349360" imgH="241200" progId="Equation.DSMT4">
                  <p:embed/>
                </p:oleObj>
              </mc:Choice>
              <mc:Fallback>
                <p:oleObj name="Equation" r:id="rId9" imgW="2349360" imgH="241200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448" y="2162222"/>
                        <a:ext cx="4179888" cy="4333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brir llave 32"/>
          <p:cNvSpPr/>
          <p:nvPr/>
        </p:nvSpPr>
        <p:spPr>
          <a:xfrm>
            <a:off x="5263170" y="1813834"/>
            <a:ext cx="251278" cy="1197006"/>
          </a:xfrm>
          <a:prstGeom prst="leftBrace">
            <a:avLst>
              <a:gd name="adj1" fmla="val 64575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Rectángulo 33"/>
          <p:cNvSpPr/>
          <p:nvPr/>
        </p:nvSpPr>
        <p:spPr>
          <a:xfrm>
            <a:off x="264421" y="3458666"/>
            <a:ext cx="11403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>
              <a:spcBef>
                <a:spcPts val="600"/>
              </a:spcBef>
              <a:buClr>
                <a:schemeClr val="accent5">
                  <a:lumMod val="75000"/>
                </a:schemeClr>
              </a:buClr>
              <a:tabLst>
                <a:tab pos="450850" algn="l"/>
              </a:tabLst>
            </a:pPr>
            <a:r>
              <a:rPr lang="es-AR" sz="2000" b="1" u="sng" dirty="0">
                <a:solidFill>
                  <a:srgbClr val="008000"/>
                </a:solidFill>
                <a:latin typeface="Bookman Old Style" panose="02050604050505020204" pitchFamily="18" charset="0"/>
              </a:rPr>
              <a:t>Método 3:</a:t>
            </a:r>
            <a:r>
              <a:rPr lang="es-AR" sz="2000" b="1" dirty="0">
                <a:solidFill>
                  <a:srgbClr val="008000"/>
                </a:solidFill>
                <a:latin typeface="Bookman Old Style" panose="02050604050505020204" pitchFamily="18" charset="0"/>
              </a:rPr>
              <a:t> 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Resolviendo un sistema de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ecuaciones. Da buenos resultados y resulta simple, cuando 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el orden “</a:t>
            </a:r>
            <a:r>
              <a:rPr lang="es-AR" sz="2000" i="1" dirty="0">
                <a:solidFill>
                  <a:srgbClr val="008000"/>
                </a:solidFill>
                <a:latin typeface="Bookman Old Style" panose="02050604050505020204" pitchFamily="18" charset="0"/>
              </a:rPr>
              <a:t>n</a:t>
            </a:r>
            <a:r>
              <a:rPr lang="es-AR" sz="2000" dirty="0">
                <a:solidFill>
                  <a:srgbClr val="008000"/>
                </a:solidFill>
                <a:latin typeface="Bookman Old Style" panose="02050604050505020204" pitchFamily="18" charset="0"/>
              </a:rPr>
              <a:t>” no es </a:t>
            </a:r>
            <a:r>
              <a:rPr lang="es-AR" sz="2000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elevado.</a:t>
            </a:r>
            <a:endParaRPr lang="es-AR" sz="2000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081395"/>
              </p:ext>
            </p:extLst>
          </p:nvPr>
        </p:nvGraphicFramePr>
        <p:xfrm>
          <a:off x="490538" y="4792169"/>
          <a:ext cx="24209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39" name="Equation" r:id="rId11" imgW="1358640" imgH="253800" progId="Equation.DSMT4">
                  <p:embed/>
                </p:oleObj>
              </mc:Choice>
              <mc:Fallback>
                <p:oleObj name="Equation" r:id="rId11" imgW="1358640" imgH="253800" progId="Equation.DSMT4">
                  <p:embed/>
                  <p:pic>
                    <p:nvPicPr>
                      <p:cNvPr id="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4792169"/>
                        <a:ext cx="2420937" cy="45243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653249"/>
              </p:ext>
            </p:extLst>
          </p:nvPr>
        </p:nvGraphicFramePr>
        <p:xfrm>
          <a:off x="4325978" y="4792169"/>
          <a:ext cx="21256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40" name="Equation" r:id="rId13" imgW="1193760" imgH="279360" progId="Equation.DSMT4">
                  <p:embed/>
                </p:oleObj>
              </mc:Choice>
              <mc:Fallback>
                <p:oleObj name="Equation" r:id="rId13" imgW="1193760" imgH="27936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78" y="4792169"/>
                        <a:ext cx="2125662" cy="50006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ángulo 36"/>
          <p:cNvSpPr/>
          <p:nvPr/>
        </p:nvSpPr>
        <p:spPr>
          <a:xfrm>
            <a:off x="197447" y="5490119"/>
            <a:ext cx="1178044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partir de lo anterior se obtiene un polinomio con coeficientes en función de las ganancias 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i="1" baseline="-25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 Igualando estos coeficientes con los coeficientes del polinomio característico deseado </a:t>
            </a:r>
            <a:r>
              <a:rPr lang="es-AR" sz="2000" i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P</a:t>
            </a:r>
            <a:r>
              <a:rPr lang="es-AR" sz="2000" i="1" baseline="-25000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cd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, se obtiene un sistema de “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” ecuaciones, que resuelto, proporciona los valores de las ganancias </a:t>
            </a:r>
            <a:r>
              <a:rPr lang="es-AR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s-AR" i="1" baseline="-250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s-AR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  <a:endParaRPr lang="es-AR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4792" y="84895"/>
            <a:ext cx="11813104" cy="948827"/>
          </a:xfrm>
          <a:prstGeom prst="rect">
            <a:avLst/>
          </a:prstGeom>
          <a:gradFill flip="none" rotWithShape="1">
            <a:gsLst>
              <a:gs pos="47000">
                <a:srgbClr val="FFC000"/>
              </a:gs>
              <a:gs pos="94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ap="rnd" cmpd="thickThin">
            <a:solidFill>
              <a:srgbClr val="FF000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10800" bIns="10800" anchor="ctr"/>
          <a:lstStyle/>
          <a:p>
            <a:pPr defTabSz="476250">
              <a:spcBef>
                <a:spcPts val="600"/>
              </a:spcBef>
              <a:buClr>
                <a:srgbClr val="FF3300"/>
              </a:buClr>
              <a:tabLst>
                <a:tab pos="450850" algn="l"/>
              </a:tabLst>
              <a:defRPr/>
            </a:pPr>
            <a:r>
              <a:rPr lang="es-AR" sz="2600" b="1" dirty="0" smtClean="0">
                <a:solidFill>
                  <a:srgbClr val="FF3300"/>
                </a:solidFill>
                <a:latin typeface="Bookman Old Style" pitchFamily="18" charset="0"/>
              </a:rPr>
              <a:t>Técnica de Reubicación de Polos. Formas para el Cálculo de la Matriz de Ganancias K</a:t>
            </a:r>
            <a:endParaRPr lang="es-AR" sz="26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577944"/>
              </p:ext>
            </p:extLst>
          </p:nvPr>
        </p:nvGraphicFramePr>
        <p:xfrm>
          <a:off x="5514448" y="2587452"/>
          <a:ext cx="5250615" cy="4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41" name="Equation" r:id="rId15" imgW="2539800" imgH="215640" progId="Equation.DSMT4">
                  <p:embed/>
                </p:oleObj>
              </mc:Choice>
              <mc:Fallback>
                <p:oleObj name="Equation" r:id="rId15" imgW="253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448" y="2587452"/>
                        <a:ext cx="5250615" cy="45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errar llave 2"/>
          <p:cNvSpPr/>
          <p:nvPr/>
        </p:nvSpPr>
        <p:spPr>
          <a:xfrm rot="5400000">
            <a:off x="2009704" y="1555401"/>
            <a:ext cx="203200" cy="1835006"/>
          </a:xfrm>
          <a:prstGeom prst="rightBrace">
            <a:avLst>
              <a:gd name="adj1" fmla="val 0"/>
              <a:gd name="adj2" fmla="val 5179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derecha 6"/>
          <p:cNvSpPr/>
          <p:nvPr/>
        </p:nvSpPr>
        <p:spPr>
          <a:xfrm>
            <a:off x="3358333" y="4840574"/>
            <a:ext cx="762000" cy="355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Flecha derecha 26"/>
          <p:cNvSpPr/>
          <p:nvPr/>
        </p:nvSpPr>
        <p:spPr>
          <a:xfrm>
            <a:off x="6842392" y="4840574"/>
            <a:ext cx="762000" cy="355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202979"/>
              </p:ext>
            </p:extLst>
          </p:nvPr>
        </p:nvGraphicFramePr>
        <p:xfrm>
          <a:off x="7843838" y="4768850"/>
          <a:ext cx="26892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42" name="Equation" r:id="rId17" imgW="1511280" imgH="279360" progId="Equation.DSMT4">
                  <p:embed/>
                </p:oleObj>
              </mc:Choice>
              <mc:Fallback>
                <p:oleObj name="Equation" r:id="rId17" imgW="1511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838" y="4768850"/>
                        <a:ext cx="2689225" cy="50006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74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37" grpId="0"/>
      <p:bldP spid="22" grpId="0" build="p" autoUpdateAnimBg="0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56958</TotalTime>
  <Words>2489</Words>
  <Application>Microsoft Office PowerPoint</Application>
  <PresentationFormat>Panorámica</PresentationFormat>
  <Paragraphs>172</Paragraphs>
  <Slides>25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6" baseType="lpstr">
      <vt:lpstr>Arial</vt:lpstr>
      <vt:lpstr>Bookman Old Style</vt:lpstr>
      <vt:lpstr>Calibri</vt:lpstr>
      <vt:lpstr>Calibri Light</vt:lpstr>
      <vt:lpstr>Courier New</vt:lpstr>
      <vt:lpstr>Symbol</vt:lpstr>
      <vt:lpstr>Times New Roman</vt:lpstr>
      <vt:lpstr>Wingdings</vt:lpstr>
      <vt:lpstr>Diseño predeterminado</vt:lpstr>
      <vt:lpstr>Equation</vt:lpstr>
      <vt:lpstr>MathType 6.0 Equation</vt:lpstr>
      <vt:lpstr>Presentación de PowerPoint</vt:lpstr>
      <vt:lpstr>Temas de la Unidad 6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Fernando Botterón</cp:lastModifiedBy>
  <cp:revision>3570</cp:revision>
  <dcterms:created xsi:type="dcterms:W3CDTF">2010-05-23T14:28:12Z</dcterms:created>
  <dcterms:modified xsi:type="dcterms:W3CDTF">2022-11-01T14:34:38Z</dcterms:modified>
</cp:coreProperties>
</file>