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.xml" ContentType="application/vnd.openxmlformats-officedocument.presentationml.tags+xml"/>
  <Override PartName="/ppt/notesSlides/notesSlide51.xml" ContentType="application/vnd.openxmlformats-officedocument.presentationml.notesSlide+xml"/>
  <Override PartName="/ppt/tags/tag3.xml" ContentType="application/vnd.openxmlformats-officedocument.presentationml.tags+xml"/>
  <Override PartName="/ppt/notesSlides/notesSlide52.xml" ContentType="application/vnd.openxmlformats-officedocument.presentationml.notesSlide+xml"/>
  <Override PartName="/ppt/tags/tag4.xml" ContentType="application/vnd.openxmlformats-officedocument.presentationml.tags+xml"/>
  <Override PartName="/ppt/notesSlides/notesSlide53.xml" ContentType="application/vnd.openxmlformats-officedocument.presentationml.notesSlide+xml"/>
  <Override PartName="/ppt/tags/tag5.xml" ContentType="application/vnd.openxmlformats-officedocument.presentationml.tags+xml"/>
  <Override PartName="/ppt/notesSlides/notesSlide54.xml" ContentType="application/vnd.openxmlformats-officedocument.presentationml.notesSlide+xml"/>
  <Override PartName="/ppt/tags/tag6.xml" ContentType="application/vnd.openxmlformats-officedocument.presentationml.tags+xml"/>
  <Override PartName="/ppt/notesSlides/notesSlide55.xml" ContentType="application/vnd.openxmlformats-officedocument.presentationml.notesSlide+xml"/>
  <Override PartName="/ppt/tags/tag7.xml" ContentType="application/vnd.openxmlformats-officedocument.presentationml.tags+xml"/>
  <Override PartName="/ppt/notesSlides/notesSlide56.xml" ContentType="application/vnd.openxmlformats-officedocument.presentationml.notesSlide+xml"/>
  <Override PartName="/ppt/tags/tag8.xml" ContentType="application/vnd.openxmlformats-officedocument.presentationml.tags+xml"/>
  <Override PartName="/ppt/notesSlides/notesSlide57.xml" ContentType="application/vnd.openxmlformats-officedocument.presentationml.notesSlide+xml"/>
  <Override PartName="/ppt/tags/tag9.xml" ContentType="application/vnd.openxmlformats-officedocument.presentationml.tags+xml"/>
  <Override PartName="/ppt/notesSlides/notesSlide58.xml" ContentType="application/vnd.openxmlformats-officedocument.presentationml.notesSlide+xml"/>
  <Override PartName="/ppt/tags/tag10.xml" ContentType="application/vnd.openxmlformats-officedocument.presentationml.tags+xml"/>
  <Override PartName="/ppt/notesSlides/notesSlide59.xml" ContentType="application/vnd.openxmlformats-officedocument.presentationml.notesSlide+xml"/>
  <Override PartName="/ppt/tags/tag11.xml" ContentType="application/vnd.openxmlformats-officedocument.presentationml.tags+xml"/>
  <Override PartName="/ppt/notesSlides/notesSlide60.xml" ContentType="application/vnd.openxmlformats-officedocument.presentationml.notesSlide+xml"/>
  <Override PartName="/ppt/tags/tag12.xml" ContentType="application/vnd.openxmlformats-officedocument.presentationml.tags+xml"/>
  <Override PartName="/ppt/notesSlides/notesSlide61.xml" ContentType="application/vnd.openxmlformats-officedocument.presentationml.notesSlide+xml"/>
  <Override PartName="/ppt/tags/tag13.xml" ContentType="application/vnd.openxmlformats-officedocument.presentationml.tags+xml"/>
  <Override PartName="/ppt/notesSlides/notesSlide62.xml" ContentType="application/vnd.openxmlformats-officedocument.presentationml.notesSlide+xml"/>
  <Override PartName="/ppt/tags/tag14.xml" ContentType="application/vnd.openxmlformats-officedocument.presentationml.tags+xml"/>
  <Override PartName="/ppt/notesSlides/notesSlide63.xml" ContentType="application/vnd.openxmlformats-officedocument.presentationml.notesSlide+xml"/>
  <Override PartName="/ppt/tags/tag15.xml" ContentType="application/vnd.openxmlformats-officedocument.presentationml.tags+xml"/>
  <Override PartName="/ppt/notesSlides/notesSlide64.xml" ContentType="application/vnd.openxmlformats-officedocument.presentationml.notesSlide+xml"/>
  <Override PartName="/ppt/tags/tag16.xml" ContentType="application/vnd.openxmlformats-officedocument.presentationml.tags+xml"/>
  <Override PartName="/ppt/notesSlides/notesSlide65.xml" ContentType="application/vnd.openxmlformats-officedocument.presentationml.notesSlide+xml"/>
  <Override PartName="/ppt/tags/tag17.xml" ContentType="application/vnd.openxmlformats-officedocument.presentationml.tags+xml"/>
  <Override PartName="/ppt/notesSlides/notesSlide66.xml" ContentType="application/vnd.openxmlformats-officedocument.presentationml.notesSlide+xml"/>
  <Override PartName="/ppt/tags/tag18.xml" ContentType="application/vnd.openxmlformats-officedocument.presentationml.tags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776" r:id="rId2"/>
    <p:sldId id="777" r:id="rId3"/>
    <p:sldId id="644" r:id="rId4"/>
    <p:sldId id="645" r:id="rId5"/>
    <p:sldId id="646" r:id="rId6"/>
    <p:sldId id="647" r:id="rId7"/>
    <p:sldId id="781" r:id="rId8"/>
    <p:sldId id="782" r:id="rId9"/>
    <p:sldId id="648" r:id="rId10"/>
    <p:sldId id="651" r:id="rId11"/>
    <p:sldId id="649" r:id="rId12"/>
    <p:sldId id="650" r:id="rId13"/>
    <p:sldId id="784" r:id="rId14"/>
    <p:sldId id="656" r:id="rId15"/>
    <p:sldId id="657" r:id="rId16"/>
    <p:sldId id="658" r:id="rId17"/>
    <p:sldId id="659" r:id="rId18"/>
    <p:sldId id="660" r:id="rId19"/>
    <p:sldId id="661" r:id="rId20"/>
    <p:sldId id="785" r:id="rId21"/>
    <p:sldId id="786" r:id="rId22"/>
    <p:sldId id="662" r:id="rId23"/>
    <p:sldId id="739" r:id="rId24"/>
    <p:sldId id="663" r:id="rId25"/>
    <p:sldId id="787" r:id="rId26"/>
    <p:sldId id="788" r:id="rId27"/>
    <p:sldId id="664" r:id="rId28"/>
    <p:sldId id="745" r:id="rId29"/>
    <p:sldId id="740" r:id="rId30"/>
    <p:sldId id="665" r:id="rId31"/>
    <p:sldId id="775" r:id="rId32"/>
    <p:sldId id="742" r:id="rId33"/>
    <p:sldId id="743" r:id="rId34"/>
    <p:sldId id="744" r:id="rId35"/>
    <p:sldId id="778" r:id="rId36"/>
    <p:sldId id="789" r:id="rId37"/>
    <p:sldId id="790" r:id="rId38"/>
    <p:sldId id="666" r:id="rId39"/>
    <p:sldId id="773" r:id="rId40"/>
    <p:sldId id="791" r:id="rId41"/>
    <p:sldId id="792" r:id="rId42"/>
    <p:sldId id="715" r:id="rId43"/>
    <p:sldId id="716" r:id="rId44"/>
    <p:sldId id="717" r:id="rId45"/>
    <p:sldId id="718" r:id="rId46"/>
    <p:sldId id="719" r:id="rId47"/>
    <p:sldId id="779" r:id="rId48"/>
    <p:sldId id="780" r:id="rId49"/>
    <p:sldId id="803" r:id="rId50"/>
    <p:sldId id="804" r:id="rId51"/>
    <p:sldId id="728" r:id="rId52"/>
    <p:sldId id="793" r:id="rId53"/>
    <p:sldId id="729" r:id="rId54"/>
    <p:sldId id="794" r:id="rId55"/>
    <p:sldId id="733" r:id="rId56"/>
    <p:sldId id="736" r:id="rId57"/>
    <p:sldId id="735" r:id="rId58"/>
    <p:sldId id="730" r:id="rId59"/>
    <p:sldId id="795" r:id="rId60"/>
    <p:sldId id="731" r:id="rId61"/>
    <p:sldId id="738" r:id="rId62"/>
    <p:sldId id="737" r:id="rId63"/>
    <p:sldId id="732" r:id="rId64"/>
    <p:sldId id="741" r:id="rId65"/>
    <p:sldId id="796" r:id="rId66"/>
    <p:sldId id="799" r:id="rId67"/>
    <p:sldId id="800" r:id="rId68"/>
    <p:sldId id="801" r:id="rId69"/>
    <p:sldId id="802" r:id="rId70"/>
    <p:sldId id="797" r:id="rId7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66"/>
    <a:srgbClr val="FF0000"/>
    <a:srgbClr val="0066CC"/>
    <a:srgbClr val="008000"/>
    <a:srgbClr val="FFCC99"/>
    <a:srgbClr val="FFFF00"/>
    <a:srgbClr val="0099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87695" autoAdjust="0"/>
  </p:normalViewPr>
  <p:slideViewPr>
    <p:cSldViewPr snapToGrid="0">
      <p:cViewPr varScale="1">
        <p:scale>
          <a:sx n="66" d="100"/>
          <a:sy n="66" d="100"/>
        </p:scale>
        <p:origin x="772" y="32"/>
      </p:cViewPr>
      <p:guideLst>
        <p:guide orient="horz" pos="4319"/>
        <p:guide pos="7679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88"/>
    </p:cViewPr>
  </p:sorterViewPr>
  <p:notesViewPr>
    <p:cSldViewPr snapToGrid="0">
      <p:cViewPr>
        <p:scale>
          <a:sx n="150" d="100"/>
          <a:sy n="150" d="100"/>
        </p:scale>
        <p:origin x="300" y="9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e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7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10" Type="http://schemas.openxmlformats.org/officeDocument/2006/relationships/image" Target="../media/image117.wmf"/><Relationship Id="rId4" Type="http://schemas.openxmlformats.org/officeDocument/2006/relationships/image" Target="../media/image72.wmf"/><Relationship Id="rId9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emf"/><Relationship Id="rId4" Type="http://schemas.openxmlformats.org/officeDocument/2006/relationships/image" Target="../media/image12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image" Target="../media/image13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Relationship Id="rId9" Type="http://schemas.openxmlformats.org/officeDocument/2006/relationships/image" Target="../media/image15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e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69.wmf"/><Relationship Id="rId4" Type="http://schemas.openxmlformats.org/officeDocument/2006/relationships/image" Target="../media/image17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e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emf"/><Relationship Id="rId4" Type="http://schemas.openxmlformats.org/officeDocument/2006/relationships/image" Target="../media/image176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emf"/><Relationship Id="rId1" Type="http://schemas.openxmlformats.org/officeDocument/2006/relationships/image" Target="../media/image180.wmf"/><Relationship Id="rId4" Type="http://schemas.openxmlformats.org/officeDocument/2006/relationships/image" Target="../media/image18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6.emf"/><Relationship Id="rId1" Type="http://schemas.openxmlformats.org/officeDocument/2006/relationships/image" Target="../media/image185.emf"/><Relationship Id="rId4" Type="http://schemas.openxmlformats.org/officeDocument/2006/relationships/image" Target="../media/image187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image" Target="../media/image190.wmf"/><Relationship Id="rId7" Type="http://schemas.openxmlformats.org/officeDocument/2006/relationships/image" Target="../media/image194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emf"/><Relationship Id="rId1" Type="http://schemas.openxmlformats.org/officeDocument/2006/relationships/image" Target="../media/image196.wmf"/><Relationship Id="rId5" Type="http://schemas.openxmlformats.org/officeDocument/2006/relationships/image" Target="../media/image181.emf"/><Relationship Id="rId4" Type="http://schemas.openxmlformats.org/officeDocument/2006/relationships/image" Target="../media/image174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emf"/><Relationship Id="rId1" Type="http://schemas.openxmlformats.org/officeDocument/2006/relationships/image" Target="../media/image181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181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181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emf"/><Relationship Id="rId1" Type="http://schemas.openxmlformats.org/officeDocument/2006/relationships/image" Target="../media/image208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e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3" Type="http://schemas.openxmlformats.org/officeDocument/2006/relationships/image" Target="../media/image216.wmf"/><Relationship Id="rId7" Type="http://schemas.openxmlformats.org/officeDocument/2006/relationships/image" Target="../media/image220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6" Type="http://schemas.openxmlformats.org/officeDocument/2006/relationships/image" Target="../media/image219.wmf"/><Relationship Id="rId5" Type="http://schemas.openxmlformats.org/officeDocument/2006/relationships/image" Target="../media/image218.wmf"/><Relationship Id="rId4" Type="http://schemas.openxmlformats.org/officeDocument/2006/relationships/image" Target="../media/image217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5" Type="http://schemas.openxmlformats.org/officeDocument/2006/relationships/image" Target="../media/image226.wmf"/><Relationship Id="rId4" Type="http://schemas.openxmlformats.org/officeDocument/2006/relationships/image" Target="../media/image22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Relationship Id="rId6" Type="http://schemas.openxmlformats.org/officeDocument/2006/relationships/image" Target="../media/image226.wmf"/><Relationship Id="rId5" Type="http://schemas.openxmlformats.org/officeDocument/2006/relationships/image" Target="../media/image225.wmf"/><Relationship Id="rId4" Type="http://schemas.openxmlformats.org/officeDocument/2006/relationships/image" Target="../media/image2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28.wmf"/><Relationship Id="rId6" Type="http://schemas.openxmlformats.org/officeDocument/2006/relationships/image" Target="../media/image226.wmf"/><Relationship Id="rId5" Type="http://schemas.openxmlformats.org/officeDocument/2006/relationships/image" Target="../media/image224.wmf"/><Relationship Id="rId4" Type="http://schemas.openxmlformats.org/officeDocument/2006/relationships/image" Target="../media/image225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image" Target="../media/image237.wmf"/><Relationship Id="rId7" Type="http://schemas.openxmlformats.org/officeDocument/2006/relationships/image" Target="../media/image241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5" Type="http://schemas.openxmlformats.org/officeDocument/2006/relationships/image" Target="../media/image239.wmf"/><Relationship Id="rId10" Type="http://schemas.openxmlformats.org/officeDocument/2006/relationships/image" Target="../media/image244.wmf"/><Relationship Id="rId4" Type="http://schemas.openxmlformats.org/officeDocument/2006/relationships/image" Target="../media/image238.wmf"/><Relationship Id="rId9" Type="http://schemas.openxmlformats.org/officeDocument/2006/relationships/image" Target="../media/image24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5" Type="http://schemas.openxmlformats.org/officeDocument/2006/relationships/image" Target="../media/image238.wmf"/><Relationship Id="rId4" Type="http://schemas.openxmlformats.org/officeDocument/2006/relationships/image" Target="../media/image24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7" Type="http://schemas.openxmlformats.org/officeDocument/2006/relationships/image" Target="../media/image253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6" Type="http://schemas.openxmlformats.org/officeDocument/2006/relationships/image" Target="../media/image226.wmf"/><Relationship Id="rId5" Type="http://schemas.openxmlformats.org/officeDocument/2006/relationships/image" Target="../media/image225.wmf"/><Relationship Id="rId4" Type="http://schemas.openxmlformats.org/officeDocument/2006/relationships/image" Target="../media/image22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7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26.wmf"/><Relationship Id="rId5" Type="http://schemas.openxmlformats.org/officeDocument/2006/relationships/image" Target="../media/image225.wmf"/><Relationship Id="rId4" Type="http://schemas.openxmlformats.org/officeDocument/2006/relationships/image" Target="../media/image224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Relationship Id="rId5" Type="http://schemas.openxmlformats.org/officeDocument/2006/relationships/image" Target="../media/image263.wmf"/><Relationship Id="rId4" Type="http://schemas.openxmlformats.org/officeDocument/2006/relationships/image" Target="../media/image26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13" Type="http://schemas.openxmlformats.org/officeDocument/2006/relationships/image" Target="../media/image276.wmf"/><Relationship Id="rId3" Type="http://schemas.openxmlformats.org/officeDocument/2006/relationships/image" Target="../media/image266.wmf"/><Relationship Id="rId7" Type="http://schemas.openxmlformats.org/officeDocument/2006/relationships/image" Target="../media/image270.wmf"/><Relationship Id="rId12" Type="http://schemas.openxmlformats.org/officeDocument/2006/relationships/image" Target="../media/image275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6" Type="http://schemas.openxmlformats.org/officeDocument/2006/relationships/image" Target="../media/image269.wmf"/><Relationship Id="rId11" Type="http://schemas.openxmlformats.org/officeDocument/2006/relationships/image" Target="../media/image274.wmf"/><Relationship Id="rId5" Type="http://schemas.openxmlformats.org/officeDocument/2006/relationships/image" Target="../media/image268.wmf"/><Relationship Id="rId10" Type="http://schemas.openxmlformats.org/officeDocument/2006/relationships/image" Target="../media/image273.wmf"/><Relationship Id="rId4" Type="http://schemas.openxmlformats.org/officeDocument/2006/relationships/image" Target="../media/image267.wmf"/><Relationship Id="rId9" Type="http://schemas.openxmlformats.org/officeDocument/2006/relationships/image" Target="../media/image27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8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wmf"/><Relationship Id="rId2" Type="http://schemas.openxmlformats.org/officeDocument/2006/relationships/image" Target="../media/image281.wmf"/><Relationship Id="rId1" Type="http://schemas.openxmlformats.org/officeDocument/2006/relationships/image" Target="../media/image280.wmf"/><Relationship Id="rId6" Type="http://schemas.openxmlformats.org/officeDocument/2006/relationships/image" Target="../media/image285.wmf"/><Relationship Id="rId5" Type="http://schemas.openxmlformats.org/officeDocument/2006/relationships/image" Target="../media/image284.wmf"/><Relationship Id="rId4" Type="http://schemas.openxmlformats.org/officeDocument/2006/relationships/image" Target="../media/image28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6" Type="http://schemas.openxmlformats.org/officeDocument/2006/relationships/image" Target="../media/image293.wmf"/><Relationship Id="rId5" Type="http://schemas.openxmlformats.org/officeDocument/2006/relationships/image" Target="../media/image292.wmf"/><Relationship Id="rId4" Type="http://schemas.openxmlformats.org/officeDocument/2006/relationships/image" Target="../media/image29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Relationship Id="rId5" Type="http://schemas.openxmlformats.org/officeDocument/2006/relationships/image" Target="../media/image298.wmf"/><Relationship Id="rId4" Type="http://schemas.openxmlformats.org/officeDocument/2006/relationships/image" Target="../media/image297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wmf"/><Relationship Id="rId2" Type="http://schemas.openxmlformats.org/officeDocument/2006/relationships/image" Target="../media/image300.wmf"/><Relationship Id="rId1" Type="http://schemas.openxmlformats.org/officeDocument/2006/relationships/image" Target="../media/image299.wmf"/><Relationship Id="rId5" Type="http://schemas.openxmlformats.org/officeDocument/2006/relationships/image" Target="../media/image303.wmf"/><Relationship Id="rId4" Type="http://schemas.openxmlformats.org/officeDocument/2006/relationships/image" Target="../media/image30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e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7.wmf"/><Relationship Id="rId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§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10EA58-8C8A-40ED-80A6-DA0926B53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26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71C625-E7BB-485C-8E16-73E8CECC30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C0D30131-6DAC-4806-8091-EE095D3B543D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</a:t>
            </a:fld>
            <a:endParaRPr lang="en-US" sz="1200" b="0" i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406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91237C8-B64F-440F-9A75-244377851B9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10</a:t>
            </a:fld>
            <a:endParaRPr lang="en-US" sz="1200" b="0" i="0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90263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282ADE72-5406-4B9F-8AD4-954071D2C7F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11</a:t>
            </a:fld>
            <a:endParaRPr lang="en-US" sz="1200" b="0" i="0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33464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6B2E40EC-F1AC-4FBC-9BEF-CFEE715A124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12</a:t>
            </a:fld>
            <a:endParaRPr lang="en-US" sz="1200" b="0" i="0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94388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6B2E40EC-F1AC-4FBC-9BEF-CFEE715A124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13</a:t>
            </a:fld>
            <a:endParaRPr lang="en-US" sz="1200" b="0" i="0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255793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4C099785-6474-4FED-80C3-5192E39EEF84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14</a:t>
            </a:fld>
            <a:endParaRPr lang="en-US" sz="1200" b="0" i="0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86671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1366E5BF-8879-42EA-9516-C4C0D563E017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15</a:t>
            </a:fld>
            <a:endParaRPr lang="en-US" sz="1200" b="0" i="0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688420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F3B51175-AE6C-483C-B6A9-1A5486E1961C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16</a:t>
            </a:fld>
            <a:endParaRPr lang="en-US" sz="1200" b="0" i="0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065279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E97567D-33EA-44A4-AA43-918B2BB40362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17</a:t>
            </a:fld>
            <a:endParaRPr lang="en-US" sz="1200" b="0" i="0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01658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8A5DF6B-B103-459B-97B9-737D824BDE27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18</a:t>
            </a:fld>
            <a:endParaRPr lang="en-US" sz="1200" b="0" i="0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848236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3BFF8392-B5CC-49EF-A0FD-FDD4FFFF9186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19</a:t>
            </a:fld>
            <a:endParaRPr lang="en-US" sz="1200" b="0" i="0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32366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3185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3BFF8392-B5CC-49EF-A0FD-FDD4FFFF9186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20</a:t>
            </a:fld>
            <a:endParaRPr lang="en-US" sz="1200" b="0" i="0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923243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3BFF8392-B5CC-49EF-A0FD-FDD4FFFF9186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21</a:t>
            </a:fld>
            <a:endParaRPr lang="en-US" sz="1200" b="0" i="0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123751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BBDB8378-2608-48CF-9CC9-E4E9F5D346F0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22</a:t>
            </a:fld>
            <a:endParaRPr lang="en-US" sz="1200" b="0" i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066270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D4BACA1C-FE19-4142-8EC0-7A22DD248FC4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23</a:t>
            </a:fld>
            <a:endParaRPr lang="en-US" sz="1200" b="0" i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410493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B76E3FBC-BA2C-49CC-A6BE-A1735F4D48F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24</a:t>
            </a:fld>
            <a:endParaRPr lang="en-US" sz="1200" b="0" i="0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652838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B76E3FBC-BA2C-49CC-A6BE-A1735F4D48F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25</a:t>
            </a:fld>
            <a:endParaRPr lang="en-US" sz="1200" b="0" i="0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623161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B76E3FBC-BA2C-49CC-A6BE-A1735F4D48F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26</a:t>
            </a:fld>
            <a:endParaRPr lang="en-US" sz="1200" b="0" i="0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91128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9E948D72-4235-4106-ACAF-000108920140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27</a:t>
            </a:fld>
            <a:endParaRPr lang="en-US" sz="1200" b="0" i="0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645639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D7BA7A17-6475-459B-A709-0FA94B2D9A67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28</a:t>
            </a:fld>
            <a:endParaRPr lang="en-US" sz="1200" b="0" i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508994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4500B6F8-6373-42E2-9B2B-33EB72ECDA65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29</a:t>
            </a:fld>
            <a:endParaRPr lang="en-US" sz="1200" b="0" i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20489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0AF85EEC-1BB1-4914-B548-9A2F590E06EB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3</a:t>
            </a:fld>
            <a:endParaRPr lang="en-US" sz="1200" b="0" i="0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252648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CFC729A-9371-43EC-884B-88FF314EC8FD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30</a:t>
            </a:fld>
            <a:endParaRPr lang="en-US" sz="1200" b="0" i="0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510961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979AA992-01D9-4D62-88D5-3895D2A45034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31</a:t>
            </a:fld>
            <a:endParaRPr lang="en-US" sz="1200" b="0" i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894238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8623D33B-0996-469B-A276-FCB45A582CEE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32</a:t>
            </a:fld>
            <a:endParaRPr lang="en-US" sz="1200" b="0" i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243524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8C974135-C716-4F57-A657-7237E11F713C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33</a:t>
            </a:fld>
            <a:endParaRPr lang="en-US" sz="1200" b="0" i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602408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087970D3-2BAA-4408-9470-EDE8947DF928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34</a:t>
            </a:fld>
            <a:endParaRPr lang="en-US" sz="1200" b="0" i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129580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087970D3-2BAA-4408-9470-EDE8947DF928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35</a:t>
            </a:fld>
            <a:endParaRPr lang="en-US" sz="1200" b="0" i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747055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087970D3-2BAA-4408-9470-EDE8947DF928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36</a:t>
            </a:fld>
            <a:endParaRPr lang="en-US" sz="1200" b="0" i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939979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087970D3-2BAA-4408-9470-EDE8947DF928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37</a:t>
            </a:fld>
            <a:endParaRPr lang="en-US" sz="1200" b="0" i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7771264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0CEDE6FE-CCA9-46FD-9311-F9DFCEA67E37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38</a:t>
            </a:fld>
            <a:endParaRPr lang="en-US" sz="1200" b="0" i="0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08419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98223110-872A-4FDD-9E6D-38B0E012A703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39</a:t>
            </a:fld>
            <a:endParaRPr lang="en-US" sz="1200" b="0" i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01096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44857E9C-AAA9-46BF-A0B2-1D6D95F34B0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</a:t>
            </a:fld>
            <a:endParaRPr lang="en-US" sz="1200" b="0" i="0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94741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98223110-872A-4FDD-9E6D-38B0E012A703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40</a:t>
            </a:fld>
            <a:endParaRPr lang="en-US" sz="1200" b="0" i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5540307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DE523C3D-5454-4EEA-9E74-0012DD1340D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41</a:t>
            </a:fld>
            <a:endParaRPr lang="en-US" sz="1200" b="0" i="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411445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8C4D9C9E-594F-455E-8860-B3A8908D857F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42</a:t>
            </a:fld>
            <a:endParaRPr lang="en-US" sz="1200" b="0" i="0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3513332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E09E47E1-ED88-4A72-80A4-3EC819689B33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43</a:t>
            </a:fld>
            <a:endParaRPr lang="en-US" sz="1200" b="0" i="0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572915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B905C45-D6C5-4D0B-8B10-C01B85478F0A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44</a:t>
            </a:fld>
            <a:endParaRPr lang="en-US" sz="1200" b="0" i="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658671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BD3DE1F4-4372-478F-B67C-BDF15B891D5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45</a:t>
            </a:fld>
            <a:endParaRPr lang="en-US" sz="1200" b="0" i="0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138489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A087C55-2A97-4815-BD1A-93C01F6C94E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46</a:t>
            </a:fld>
            <a:endParaRPr lang="en-US" sz="1200" b="0" i="0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491385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A087C55-2A97-4815-BD1A-93C01F6C94E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47</a:t>
            </a:fld>
            <a:endParaRPr lang="en-US" sz="1200" b="0" i="0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4913854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A087C55-2A97-4815-BD1A-93C01F6C94E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48</a:t>
            </a:fld>
            <a:endParaRPr lang="en-US" sz="1200" b="0" i="0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4913854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A087C55-2A97-4815-BD1A-93C01F6C94E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49</a:t>
            </a:fld>
            <a:endParaRPr lang="en-US" sz="1200" b="0" i="0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22307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0F8CC383-C041-44FE-9C66-7AD46C103DD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</a:t>
            </a:fld>
            <a:endParaRPr lang="en-US" sz="1200" b="0" i="0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2338616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A087C55-2A97-4815-BD1A-93C01F6C94E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50</a:t>
            </a:fld>
            <a:endParaRPr lang="en-US" sz="1200" b="0" i="0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9990798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F33D9A84-7970-4171-BE31-E0AEA89CC64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51</a:t>
            </a:fld>
            <a:endParaRPr lang="en-US" sz="1200" b="0" i="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169180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F33D9A84-7970-4171-BE31-E0AEA89CC64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52</a:t>
            </a:fld>
            <a:endParaRPr lang="en-US" sz="1200" b="0" i="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42041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08292FEF-982B-4556-A59A-6DD9B338BC14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53</a:t>
            </a:fld>
            <a:endParaRPr lang="en-US" sz="1200" b="0" i="0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110745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08292FEF-982B-4556-A59A-6DD9B338BC14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54</a:t>
            </a:fld>
            <a:endParaRPr lang="en-US" sz="1200" b="0" i="0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467210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D1963A2F-88B7-4D3F-A2F4-109F83805E45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55</a:t>
            </a:fld>
            <a:endParaRPr lang="en-US" sz="1200" b="0" i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913703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06235F2E-EA4F-4151-85D8-2A8617819A0B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56</a:t>
            </a:fld>
            <a:endParaRPr lang="en-US" sz="1200" b="0" i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110192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D789EF2F-6457-41E0-830F-193E6528EC9B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57</a:t>
            </a:fld>
            <a:endParaRPr lang="en-US" sz="1200" b="0" i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131285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4AEF3964-3C6E-4C4A-AB62-C6F90C10CE6F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58</a:t>
            </a:fld>
            <a:endParaRPr lang="en-US" sz="1200" b="0" i="0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325490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4AEF3964-3C6E-4C4A-AB62-C6F90C10CE6F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59</a:t>
            </a:fld>
            <a:endParaRPr lang="en-US" sz="1200" b="0" i="0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2492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DE523C3D-5454-4EEA-9E74-0012DD1340D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</a:t>
            </a:fld>
            <a:endParaRPr lang="en-US" sz="1200" b="0" i="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8554611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7257BCA4-2C06-45D9-B735-36BBAACFDCE3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60</a:t>
            </a:fld>
            <a:endParaRPr lang="en-US" sz="1200" b="0" i="0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351577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3FD7F858-DD64-4935-A973-4BDC4F750AA8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61</a:t>
            </a:fld>
            <a:endParaRPr lang="en-US" sz="1200" b="0" i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327626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•"/>
            </a:pPr>
            <a:fld id="{D683E111-EA75-4007-8CC9-19311AB9B0EF}" type="slidenum">
              <a:rPr lang="en-US" sz="1200" b="0" i="0"/>
              <a:pPr algn="r" eaLnBrk="1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•"/>
              </a:pPr>
              <a:t>62</a:t>
            </a:fld>
            <a:endParaRPr lang="en-US" sz="1200" b="0" i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902073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9FAFFCCA-0063-4ABF-A56D-5B3F4F815E3C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63</a:t>
            </a:fld>
            <a:endParaRPr lang="en-US" sz="1200" b="0" i="0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070849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F33D9A84-7970-4171-BE31-E0AEA89CC64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66</a:t>
            </a:fld>
            <a:endParaRPr lang="en-US" sz="1200" b="0" i="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528576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F33D9A84-7970-4171-BE31-E0AEA89CC64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67</a:t>
            </a:fld>
            <a:endParaRPr lang="en-US" sz="1200" b="0" i="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94717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F33D9A84-7970-4171-BE31-E0AEA89CC64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68</a:t>
            </a:fld>
            <a:endParaRPr lang="en-US" sz="1200" b="0" i="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377508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F33D9A84-7970-4171-BE31-E0AEA89CC648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69</a:t>
            </a:fld>
            <a:endParaRPr lang="en-US" sz="1200" b="0" i="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2062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DE523C3D-5454-4EEA-9E74-0012DD1340D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7</a:t>
            </a:fld>
            <a:endParaRPr lang="en-US" sz="1200" b="0" i="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58115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DE523C3D-5454-4EEA-9E74-0012DD1340D5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8</a:t>
            </a:fld>
            <a:endParaRPr lang="en-US" sz="1200" b="0" i="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649834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defRPr/>
            </a:pPr>
            <a:fld id="{3D30FA30-2239-42BC-8A4D-FED7AEDF3A8E}" type="slidenum">
              <a:rPr lang="en-US" sz="1200" b="0" i="0" smtClean="0"/>
              <a:pPr algn="r" eaLnBrk="1" hangingPunct="1">
                <a:buClr>
                  <a:schemeClr val="tx1"/>
                </a:buClr>
                <a:defRPr/>
              </a:pPr>
              <a:t>9</a:t>
            </a:fld>
            <a:endParaRPr lang="en-US" sz="1200" b="0" i="0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07915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355600" y="3262313"/>
            <a:ext cx="11353800" cy="0"/>
          </a:xfrm>
          <a:prstGeom prst="line">
            <a:avLst/>
          </a:prstGeom>
          <a:noFill/>
          <a:ln w="57150" cap="sq">
            <a:solidFill>
              <a:srgbClr val="FF3300"/>
            </a:solidFill>
            <a:round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2800"/>
          </a:p>
        </p:txBody>
      </p:sp>
      <p:sp>
        <p:nvSpPr>
          <p:cNvPr id="28706" name="Rectangle 3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0" y="2209800"/>
            <a:ext cx="12192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0" y="3886200"/>
            <a:ext cx="121920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Click to</a:t>
            </a:r>
            <a:r>
              <a:rPr lang="en-US"/>
              <a:t> edit Master subtitle style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67D7B03-3813-4F8E-A99E-3B17302D48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06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7084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2029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7124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41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42672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470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25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8516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5056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45367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90355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8.w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3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60.w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61.wmf"/><Relationship Id="rId7" Type="http://schemas.openxmlformats.org/officeDocument/2006/relationships/image" Target="../media/image55.wmf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5.bin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9.wmf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2.bin"/><Relationship Id="rId24" Type="http://schemas.openxmlformats.org/officeDocument/2006/relationships/oleObject" Target="../embeddings/oleObject58.bin"/><Relationship Id="rId5" Type="http://schemas.openxmlformats.org/officeDocument/2006/relationships/image" Target="../media/image54.wmf"/><Relationship Id="rId15" Type="http://schemas.openxmlformats.org/officeDocument/2006/relationships/oleObject" Target="../embeddings/oleObject54.bin"/><Relationship Id="rId23" Type="http://schemas.openxmlformats.org/officeDocument/2006/relationships/image" Target="../media/image62.wmf"/><Relationship Id="rId10" Type="http://schemas.openxmlformats.org/officeDocument/2006/relationships/image" Target="../media/image56.wmf"/><Relationship Id="rId19" Type="http://schemas.openxmlformats.org/officeDocument/2006/relationships/image" Target="../media/image65.png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8.wmf"/><Relationship Id="rId22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70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4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7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8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2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6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11" Type="http://schemas.openxmlformats.org/officeDocument/2006/relationships/image" Target="../media/image96.png"/><Relationship Id="rId5" Type="http://schemas.openxmlformats.org/officeDocument/2006/relationships/oleObject" Target="../embeddings/oleObject81.bin"/><Relationship Id="rId15" Type="http://schemas.openxmlformats.org/officeDocument/2006/relationships/image" Target="../media/image93.wmf"/><Relationship Id="rId10" Type="http://schemas.openxmlformats.org/officeDocument/2006/relationships/image" Target="../media/image91.wmf"/><Relationship Id="rId4" Type="http://schemas.openxmlformats.org/officeDocument/2006/relationships/image" Target="../media/image95.png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97.e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02.e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07.e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0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10.wmf"/><Relationship Id="rId4" Type="http://schemas.openxmlformats.org/officeDocument/2006/relationships/image" Target="../media/image111.png"/><Relationship Id="rId9" Type="http://schemas.openxmlformats.org/officeDocument/2006/relationships/oleObject" Target="../embeddings/oleObject9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14.wmf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109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3.wmf"/><Relationship Id="rId20" Type="http://schemas.openxmlformats.org/officeDocument/2006/relationships/image" Target="../media/image115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117.wmf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0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111.png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12.wmf"/><Relationship Id="rId22" Type="http://schemas.openxmlformats.org/officeDocument/2006/relationships/image" Target="../media/image11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2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23.wmf"/><Relationship Id="rId9" Type="http://schemas.openxmlformats.org/officeDocument/2006/relationships/image" Target="../media/image12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5.e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27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30.e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45.emf"/><Relationship Id="rId4" Type="http://schemas.openxmlformats.org/officeDocument/2006/relationships/image" Target="../media/image143.png"/><Relationship Id="rId9" Type="http://schemas.openxmlformats.org/officeDocument/2006/relationships/image" Target="../media/image14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49.wmf"/><Relationship Id="rId18" Type="http://schemas.openxmlformats.org/officeDocument/2006/relationships/oleObject" Target="../embeddings/oleObject134.bin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153.wmf"/><Relationship Id="rId7" Type="http://schemas.openxmlformats.org/officeDocument/2006/relationships/oleObject" Target="../embeddings/oleObject129.bin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3.bin"/><Relationship Id="rId20" Type="http://schemas.openxmlformats.org/officeDocument/2006/relationships/oleObject" Target="../embeddings/oleObject135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6.wmf"/><Relationship Id="rId11" Type="http://schemas.openxmlformats.org/officeDocument/2006/relationships/image" Target="../media/image148.wmf"/><Relationship Id="rId5" Type="http://schemas.openxmlformats.org/officeDocument/2006/relationships/oleObject" Target="../embeddings/oleObject128.bin"/><Relationship Id="rId15" Type="http://schemas.openxmlformats.org/officeDocument/2006/relationships/image" Target="../media/image150.wmf"/><Relationship Id="rId23" Type="http://schemas.openxmlformats.org/officeDocument/2006/relationships/image" Target="../media/image154.w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152.wmf"/><Relationship Id="rId4" Type="http://schemas.openxmlformats.org/officeDocument/2006/relationships/image" Target="../media/image155.png"/><Relationship Id="rId9" Type="http://schemas.openxmlformats.org/officeDocument/2006/relationships/image" Target="../media/image156.png"/><Relationship Id="rId14" Type="http://schemas.openxmlformats.org/officeDocument/2006/relationships/oleObject" Target="../embeddings/oleObject132.bin"/><Relationship Id="rId22" Type="http://schemas.openxmlformats.org/officeDocument/2006/relationships/oleObject" Target="../embeddings/oleObject1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57.emf"/><Relationship Id="rId4" Type="http://schemas.openxmlformats.org/officeDocument/2006/relationships/oleObject" Target="../embeddings/oleObject13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162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59.emf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61.wmf"/><Relationship Id="rId5" Type="http://schemas.openxmlformats.org/officeDocument/2006/relationships/image" Target="../media/image158.wmf"/><Relationship Id="rId15" Type="http://schemas.openxmlformats.org/officeDocument/2006/relationships/image" Target="../media/image163.w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4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7.png"/><Relationship Id="rId11" Type="http://schemas.openxmlformats.org/officeDocument/2006/relationships/image" Target="../media/image166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6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oleObject" Target="../embeddings/oleObject150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7.wmf"/><Relationship Id="rId12" Type="http://schemas.openxmlformats.org/officeDocument/2006/relationships/image" Target="../media/image17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71.png"/><Relationship Id="rId5" Type="http://schemas.openxmlformats.org/officeDocument/2006/relationships/image" Target="../media/image169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28.wmf"/><Relationship Id="rId14" Type="http://schemas.openxmlformats.org/officeDocument/2006/relationships/image" Target="../media/image17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177.e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74.emf"/><Relationship Id="rId12" Type="http://schemas.openxmlformats.org/officeDocument/2006/relationships/oleObject" Target="../embeddings/oleObject155.bin"/><Relationship Id="rId17" Type="http://schemas.openxmlformats.org/officeDocument/2006/relationships/image" Target="../media/image17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57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76.emf"/><Relationship Id="rId5" Type="http://schemas.openxmlformats.org/officeDocument/2006/relationships/image" Target="../media/image173.wmf"/><Relationship Id="rId15" Type="http://schemas.openxmlformats.org/officeDocument/2006/relationships/image" Target="../media/image178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15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81.emf"/><Relationship Id="rId12" Type="http://schemas.openxmlformats.org/officeDocument/2006/relationships/image" Target="../media/image18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183.wmf"/><Relationship Id="rId5" Type="http://schemas.openxmlformats.org/officeDocument/2006/relationships/image" Target="../media/image180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8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8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87.wmf"/><Relationship Id="rId5" Type="http://schemas.openxmlformats.org/officeDocument/2006/relationships/image" Target="../media/image185.emf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81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13" Type="http://schemas.openxmlformats.org/officeDocument/2006/relationships/image" Target="../media/image192.wmf"/><Relationship Id="rId18" Type="http://schemas.openxmlformats.org/officeDocument/2006/relationships/oleObject" Target="../embeddings/oleObject173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89.wmf"/><Relationship Id="rId12" Type="http://schemas.openxmlformats.org/officeDocument/2006/relationships/oleObject" Target="../embeddings/oleObject170.bin"/><Relationship Id="rId17" Type="http://schemas.openxmlformats.org/officeDocument/2006/relationships/image" Target="../media/image19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2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191.wmf"/><Relationship Id="rId5" Type="http://schemas.openxmlformats.org/officeDocument/2006/relationships/image" Target="../media/image188.wmf"/><Relationship Id="rId15" Type="http://schemas.openxmlformats.org/officeDocument/2006/relationships/image" Target="../media/image193.wmf"/><Relationship Id="rId10" Type="http://schemas.openxmlformats.org/officeDocument/2006/relationships/oleObject" Target="../embeddings/oleObject169.bin"/><Relationship Id="rId19" Type="http://schemas.openxmlformats.org/officeDocument/2006/relationships/image" Target="../media/image195.wmf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90.wmf"/><Relationship Id="rId14" Type="http://schemas.openxmlformats.org/officeDocument/2006/relationships/oleObject" Target="../embeddings/oleObject17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image" Target="../media/image174.e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97.emf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75.bin"/><Relationship Id="rId11" Type="http://schemas.openxmlformats.org/officeDocument/2006/relationships/image" Target="../media/image200.wmf"/><Relationship Id="rId5" Type="http://schemas.openxmlformats.org/officeDocument/2006/relationships/image" Target="../media/image196.wmf"/><Relationship Id="rId15" Type="http://schemas.openxmlformats.org/officeDocument/2006/relationships/image" Target="../media/image181.emf"/><Relationship Id="rId10" Type="http://schemas.openxmlformats.org/officeDocument/2006/relationships/image" Target="../media/image199.png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98.wmf"/><Relationship Id="rId14" Type="http://schemas.openxmlformats.org/officeDocument/2006/relationships/oleObject" Target="../embeddings/oleObject17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e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01.png"/><Relationship Id="rId5" Type="http://schemas.openxmlformats.org/officeDocument/2006/relationships/image" Target="../media/image181.emf"/><Relationship Id="rId4" Type="http://schemas.openxmlformats.org/officeDocument/2006/relationships/oleObject" Target="../embeddings/oleObject177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04.png"/><Relationship Id="rId5" Type="http://schemas.openxmlformats.org/officeDocument/2006/relationships/image" Target="../media/image181.emf"/><Relationship Id="rId10" Type="http://schemas.openxmlformats.org/officeDocument/2006/relationships/image" Target="../media/image203.wmf"/><Relationship Id="rId4" Type="http://schemas.openxmlformats.org/officeDocument/2006/relationships/oleObject" Target="../embeddings/oleObject178.bin"/><Relationship Id="rId9" Type="http://schemas.openxmlformats.org/officeDocument/2006/relationships/oleObject" Target="../embeddings/oleObject18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81.emf"/><Relationship Id="rId5" Type="http://schemas.openxmlformats.org/officeDocument/2006/relationships/oleObject" Target="../embeddings/oleObject178.bin"/><Relationship Id="rId10" Type="http://schemas.openxmlformats.org/officeDocument/2006/relationships/image" Target="../media/image206.wmf"/><Relationship Id="rId4" Type="http://schemas.openxmlformats.org/officeDocument/2006/relationships/image" Target="../media/image207.emf"/><Relationship Id="rId9" Type="http://schemas.openxmlformats.org/officeDocument/2006/relationships/oleObject" Target="../embeddings/oleObject18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8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208.wmf"/><Relationship Id="rId4" Type="http://schemas.openxmlformats.org/officeDocument/2006/relationships/oleObject" Target="../embeddings/oleObject18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10.wmf"/><Relationship Id="rId5" Type="http://schemas.openxmlformats.org/officeDocument/2006/relationships/oleObject" Target="../embeddings/oleObject184.bin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6.bin"/><Relationship Id="rId2" Type="http://schemas.openxmlformats.org/officeDocument/2006/relationships/tags" Target="../tags/tag3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11.emf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213.wmf"/><Relationship Id="rId4" Type="http://schemas.openxmlformats.org/officeDocument/2006/relationships/notesSlide" Target="../notesSlides/notesSlide52.xml"/><Relationship Id="rId9" Type="http://schemas.openxmlformats.org/officeDocument/2006/relationships/oleObject" Target="../embeddings/oleObject18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192.bin"/><Relationship Id="rId18" Type="http://schemas.openxmlformats.org/officeDocument/2006/relationships/image" Target="../media/image22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217.wmf"/><Relationship Id="rId17" Type="http://schemas.openxmlformats.org/officeDocument/2006/relationships/oleObject" Target="../embeddings/oleObject194.bin"/><Relationship Id="rId2" Type="http://schemas.openxmlformats.org/officeDocument/2006/relationships/tags" Target="../tags/tag5.xml"/><Relationship Id="rId16" Type="http://schemas.openxmlformats.org/officeDocument/2006/relationships/image" Target="../media/image219.wmf"/><Relationship Id="rId20" Type="http://schemas.openxmlformats.org/officeDocument/2006/relationships/image" Target="../media/image221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5" Type="http://schemas.openxmlformats.org/officeDocument/2006/relationships/oleObject" Target="../embeddings/oleObject193.bin"/><Relationship Id="rId10" Type="http://schemas.openxmlformats.org/officeDocument/2006/relationships/image" Target="../media/image216.wmf"/><Relationship Id="rId19" Type="http://schemas.openxmlformats.org/officeDocument/2006/relationships/oleObject" Target="../embeddings/oleObject195.bin"/><Relationship Id="rId4" Type="http://schemas.openxmlformats.org/officeDocument/2006/relationships/notesSlide" Target="../notesSlides/notesSlide54.xml"/><Relationship Id="rId9" Type="http://schemas.openxmlformats.org/officeDocument/2006/relationships/oleObject" Target="../embeddings/oleObject190.bin"/><Relationship Id="rId14" Type="http://schemas.openxmlformats.org/officeDocument/2006/relationships/image" Target="../media/image218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13" Type="http://schemas.openxmlformats.org/officeDocument/2006/relationships/image" Target="../media/image225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97.bin"/><Relationship Id="rId12" Type="http://schemas.openxmlformats.org/officeDocument/2006/relationships/oleObject" Target="../embeddings/oleObject199.bin"/><Relationship Id="rId2" Type="http://schemas.openxmlformats.org/officeDocument/2006/relationships/tags" Target="../tags/tag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22.wmf"/><Relationship Id="rId11" Type="http://schemas.openxmlformats.org/officeDocument/2006/relationships/image" Target="../media/image224.wmf"/><Relationship Id="rId5" Type="http://schemas.openxmlformats.org/officeDocument/2006/relationships/oleObject" Target="../embeddings/oleObject196.bin"/><Relationship Id="rId15" Type="http://schemas.openxmlformats.org/officeDocument/2006/relationships/image" Target="../media/image226.wmf"/><Relationship Id="rId10" Type="http://schemas.openxmlformats.org/officeDocument/2006/relationships/oleObject" Target="../embeddings/oleObject198.bin"/><Relationship Id="rId4" Type="http://schemas.openxmlformats.org/officeDocument/2006/relationships/notesSlide" Target="../notesSlides/notesSlide55.xml"/><Relationship Id="rId9" Type="http://schemas.openxmlformats.org/officeDocument/2006/relationships/image" Target="../media/image227.emf"/><Relationship Id="rId14" Type="http://schemas.openxmlformats.org/officeDocument/2006/relationships/oleObject" Target="../embeddings/oleObject200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image" Target="../media/image224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2.bin"/><Relationship Id="rId12" Type="http://schemas.openxmlformats.org/officeDocument/2006/relationships/oleObject" Target="../embeddings/oleObject204.bin"/><Relationship Id="rId17" Type="http://schemas.openxmlformats.org/officeDocument/2006/relationships/image" Target="../media/image226.wmf"/><Relationship Id="rId2" Type="http://schemas.openxmlformats.org/officeDocument/2006/relationships/tags" Target="../tags/tag7.xml"/><Relationship Id="rId16" Type="http://schemas.openxmlformats.org/officeDocument/2006/relationships/oleObject" Target="../embeddings/oleObject206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8.wmf"/><Relationship Id="rId11" Type="http://schemas.openxmlformats.org/officeDocument/2006/relationships/image" Target="../media/image231.wmf"/><Relationship Id="rId5" Type="http://schemas.openxmlformats.org/officeDocument/2006/relationships/oleObject" Target="../embeddings/oleObject201.bin"/><Relationship Id="rId15" Type="http://schemas.openxmlformats.org/officeDocument/2006/relationships/image" Target="../media/image225.wmf"/><Relationship Id="rId10" Type="http://schemas.openxmlformats.org/officeDocument/2006/relationships/image" Target="../media/image230.wmf"/><Relationship Id="rId4" Type="http://schemas.openxmlformats.org/officeDocument/2006/relationships/notesSlide" Target="../notesSlides/notesSlide56.xml"/><Relationship Id="rId9" Type="http://schemas.openxmlformats.org/officeDocument/2006/relationships/oleObject" Target="../embeddings/oleObject203.bin"/><Relationship Id="rId14" Type="http://schemas.openxmlformats.org/officeDocument/2006/relationships/oleObject" Target="../embeddings/oleObject205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13" Type="http://schemas.openxmlformats.org/officeDocument/2006/relationships/image" Target="../media/image225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8.bin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226.wmf"/><Relationship Id="rId2" Type="http://schemas.openxmlformats.org/officeDocument/2006/relationships/tags" Target="../tags/tag8.xml"/><Relationship Id="rId16" Type="http://schemas.openxmlformats.org/officeDocument/2006/relationships/oleObject" Target="../embeddings/oleObject212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28.wmf"/><Relationship Id="rId11" Type="http://schemas.openxmlformats.org/officeDocument/2006/relationships/image" Target="../media/image234.wmf"/><Relationship Id="rId5" Type="http://schemas.openxmlformats.org/officeDocument/2006/relationships/oleObject" Target="../embeddings/oleObject207.bin"/><Relationship Id="rId15" Type="http://schemas.openxmlformats.org/officeDocument/2006/relationships/image" Target="../media/image224.wmf"/><Relationship Id="rId10" Type="http://schemas.openxmlformats.org/officeDocument/2006/relationships/image" Target="../media/image233.wmf"/><Relationship Id="rId4" Type="http://schemas.openxmlformats.org/officeDocument/2006/relationships/notesSlide" Target="../notesSlides/notesSlide57.xml"/><Relationship Id="rId9" Type="http://schemas.openxmlformats.org/officeDocument/2006/relationships/oleObject" Target="../embeddings/oleObject209.bin"/><Relationship Id="rId14" Type="http://schemas.openxmlformats.org/officeDocument/2006/relationships/oleObject" Target="../embeddings/oleObject21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13" Type="http://schemas.openxmlformats.org/officeDocument/2006/relationships/oleObject" Target="../embeddings/oleObject217.bin"/><Relationship Id="rId18" Type="http://schemas.openxmlformats.org/officeDocument/2006/relationships/image" Target="../media/image241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221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238.wmf"/><Relationship Id="rId17" Type="http://schemas.openxmlformats.org/officeDocument/2006/relationships/oleObject" Target="../embeddings/oleObject219.bin"/><Relationship Id="rId2" Type="http://schemas.openxmlformats.org/officeDocument/2006/relationships/tags" Target="../tags/tag9.xml"/><Relationship Id="rId16" Type="http://schemas.openxmlformats.org/officeDocument/2006/relationships/image" Target="../media/image240.wmf"/><Relationship Id="rId20" Type="http://schemas.openxmlformats.org/officeDocument/2006/relationships/image" Target="../media/image242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35.wmf"/><Relationship Id="rId11" Type="http://schemas.openxmlformats.org/officeDocument/2006/relationships/oleObject" Target="../embeddings/oleObject216.bin"/><Relationship Id="rId24" Type="http://schemas.openxmlformats.org/officeDocument/2006/relationships/image" Target="../media/image244.wmf"/><Relationship Id="rId5" Type="http://schemas.openxmlformats.org/officeDocument/2006/relationships/oleObject" Target="../embeddings/oleObject213.bin"/><Relationship Id="rId15" Type="http://schemas.openxmlformats.org/officeDocument/2006/relationships/oleObject" Target="../embeddings/oleObject218.bin"/><Relationship Id="rId23" Type="http://schemas.openxmlformats.org/officeDocument/2006/relationships/oleObject" Target="../embeddings/oleObject222.bin"/><Relationship Id="rId10" Type="http://schemas.openxmlformats.org/officeDocument/2006/relationships/image" Target="../media/image237.wmf"/><Relationship Id="rId19" Type="http://schemas.openxmlformats.org/officeDocument/2006/relationships/oleObject" Target="../embeddings/oleObject220.bin"/><Relationship Id="rId4" Type="http://schemas.openxmlformats.org/officeDocument/2006/relationships/notesSlide" Target="../notesSlides/notesSlide58.xml"/><Relationship Id="rId9" Type="http://schemas.openxmlformats.org/officeDocument/2006/relationships/oleObject" Target="../embeddings/oleObject215.bin"/><Relationship Id="rId14" Type="http://schemas.openxmlformats.org/officeDocument/2006/relationships/image" Target="../media/image239.wmf"/><Relationship Id="rId22" Type="http://schemas.openxmlformats.org/officeDocument/2006/relationships/image" Target="../media/image243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13" Type="http://schemas.openxmlformats.org/officeDocument/2006/relationships/image" Target="../media/image24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5.wmf"/><Relationship Id="rId12" Type="http://schemas.openxmlformats.org/officeDocument/2006/relationships/oleObject" Target="../embeddings/oleObject226.bin"/><Relationship Id="rId2" Type="http://schemas.openxmlformats.org/officeDocument/2006/relationships/tags" Target="../tags/tag10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247.wmf"/><Relationship Id="rId5" Type="http://schemas.openxmlformats.org/officeDocument/2006/relationships/image" Target="../media/image249.wmf"/><Relationship Id="rId15" Type="http://schemas.openxmlformats.org/officeDocument/2006/relationships/image" Target="../media/image238.wmf"/><Relationship Id="rId10" Type="http://schemas.openxmlformats.org/officeDocument/2006/relationships/oleObject" Target="../embeddings/oleObject225.bin"/><Relationship Id="rId4" Type="http://schemas.openxmlformats.org/officeDocument/2006/relationships/notesSlide" Target="../notesSlides/notesSlide59.xml"/><Relationship Id="rId9" Type="http://schemas.openxmlformats.org/officeDocument/2006/relationships/image" Target="../media/image246.wmf"/><Relationship Id="rId14" Type="http://schemas.openxmlformats.org/officeDocument/2006/relationships/oleObject" Target="../embeddings/oleObject22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13" Type="http://schemas.openxmlformats.org/officeDocument/2006/relationships/image" Target="../media/image224.wmf"/><Relationship Id="rId18" Type="http://schemas.openxmlformats.org/officeDocument/2006/relationships/oleObject" Target="../embeddings/oleObject23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29.bin"/><Relationship Id="rId12" Type="http://schemas.openxmlformats.org/officeDocument/2006/relationships/oleObject" Target="../embeddings/oleObject231.bin"/><Relationship Id="rId17" Type="http://schemas.openxmlformats.org/officeDocument/2006/relationships/image" Target="../media/image226.wmf"/><Relationship Id="rId2" Type="http://schemas.openxmlformats.org/officeDocument/2006/relationships/tags" Target="../tags/tag11.xml"/><Relationship Id="rId16" Type="http://schemas.openxmlformats.org/officeDocument/2006/relationships/oleObject" Target="../embeddings/oleObject233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50.wmf"/><Relationship Id="rId11" Type="http://schemas.openxmlformats.org/officeDocument/2006/relationships/image" Target="../media/image252.wmf"/><Relationship Id="rId5" Type="http://schemas.openxmlformats.org/officeDocument/2006/relationships/oleObject" Target="../embeddings/oleObject228.bin"/><Relationship Id="rId15" Type="http://schemas.openxmlformats.org/officeDocument/2006/relationships/image" Target="../media/image225.wmf"/><Relationship Id="rId10" Type="http://schemas.openxmlformats.org/officeDocument/2006/relationships/oleObject" Target="../embeddings/oleObject230.bin"/><Relationship Id="rId19" Type="http://schemas.openxmlformats.org/officeDocument/2006/relationships/image" Target="../media/image253.wmf"/><Relationship Id="rId4" Type="http://schemas.openxmlformats.org/officeDocument/2006/relationships/notesSlide" Target="../notesSlides/notesSlide60.xml"/><Relationship Id="rId9" Type="http://schemas.openxmlformats.org/officeDocument/2006/relationships/image" Target="../media/image254.wmf"/><Relationship Id="rId14" Type="http://schemas.openxmlformats.org/officeDocument/2006/relationships/oleObject" Target="../embeddings/oleObject23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13" Type="http://schemas.openxmlformats.org/officeDocument/2006/relationships/image" Target="../media/image224.wmf"/><Relationship Id="rId18" Type="http://schemas.openxmlformats.org/officeDocument/2006/relationships/oleObject" Target="../embeddings/oleObject241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36.bin"/><Relationship Id="rId12" Type="http://schemas.openxmlformats.org/officeDocument/2006/relationships/oleObject" Target="../embeddings/oleObject238.bin"/><Relationship Id="rId17" Type="http://schemas.openxmlformats.org/officeDocument/2006/relationships/image" Target="../media/image226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240.bin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55.wmf"/><Relationship Id="rId11" Type="http://schemas.openxmlformats.org/officeDocument/2006/relationships/image" Target="../media/image252.wmf"/><Relationship Id="rId5" Type="http://schemas.openxmlformats.org/officeDocument/2006/relationships/oleObject" Target="../embeddings/oleObject235.bin"/><Relationship Id="rId15" Type="http://schemas.openxmlformats.org/officeDocument/2006/relationships/image" Target="../media/image225.wmf"/><Relationship Id="rId10" Type="http://schemas.openxmlformats.org/officeDocument/2006/relationships/oleObject" Target="../embeddings/oleObject237.bin"/><Relationship Id="rId19" Type="http://schemas.openxmlformats.org/officeDocument/2006/relationships/image" Target="../media/image257.wmf"/><Relationship Id="rId4" Type="http://schemas.openxmlformats.org/officeDocument/2006/relationships/notesSlide" Target="../notesSlides/notesSlide61.xml"/><Relationship Id="rId9" Type="http://schemas.openxmlformats.org/officeDocument/2006/relationships/image" Target="../media/image258.wmf"/><Relationship Id="rId14" Type="http://schemas.openxmlformats.org/officeDocument/2006/relationships/oleObject" Target="../embeddings/oleObject23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13" Type="http://schemas.openxmlformats.org/officeDocument/2006/relationships/oleObject" Target="../embeddings/oleObject246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43.bin"/><Relationship Id="rId12" Type="http://schemas.openxmlformats.org/officeDocument/2006/relationships/image" Target="../media/image262.wmf"/><Relationship Id="rId2" Type="http://schemas.openxmlformats.org/officeDocument/2006/relationships/tags" Target="../tags/tag13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59.wmf"/><Relationship Id="rId11" Type="http://schemas.openxmlformats.org/officeDocument/2006/relationships/oleObject" Target="../embeddings/oleObject245.bin"/><Relationship Id="rId5" Type="http://schemas.openxmlformats.org/officeDocument/2006/relationships/oleObject" Target="../embeddings/oleObject242.bin"/><Relationship Id="rId10" Type="http://schemas.openxmlformats.org/officeDocument/2006/relationships/image" Target="../media/image261.wmf"/><Relationship Id="rId4" Type="http://schemas.openxmlformats.org/officeDocument/2006/relationships/notesSlide" Target="../notesSlides/notesSlide62.xml"/><Relationship Id="rId9" Type="http://schemas.openxmlformats.org/officeDocument/2006/relationships/oleObject" Target="../embeddings/oleObject244.bin"/><Relationship Id="rId14" Type="http://schemas.openxmlformats.org/officeDocument/2006/relationships/image" Target="../media/image263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wmf"/><Relationship Id="rId13" Type="http://schemas.openxmlformats.org/officeDocument/2006/relationships/oleObject" Target="../embeddings/oleObject251.bin"/><Relationship Id="rId18" Type="http://schemas.openxmlformats.org/officeDocument/2006/relationships/image" Target="../media/image270.wmf"/><Relationship Id="rId26" Type="http://schemas.openxmlformats.org/officeDocument/2006/relationships/image" Target="../media/image274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255.bin"/><Relationship Id="rId7" Type="http://schemas.openxmlformats.org/officeDocument/2006/relationships/oleObject" Target="../embeddings/oleObject248.bin"/><Relationship Id="rId12" Type="http://schemas.openxmlformats.org/officeDocument/2006/relationships/image" Target="../media/image267.wmf"/><Relationship Id="rId17" Type="http://schemas.openxmlformats.org/officeDocument/2006/relationships/oleObject" Target="../embeddings/oleObject253.bin"/><Relationship Id="rId25" Type="http://schemas.openxmlformats.org/officeDocument/2006/relationships/oleObject" Target="../embeddings/oleObject257.bin"/><Relationship Id="rId2" Type="http://schemas.openxmlformats.org/officeDocument/2006/relationships/tags" Target="../tags/tag14.xml"/><Relationship Id="rId16" Type="http://schemas.openxmlformats.org/officeDocument/2006/relationships/image" Target="../media/image269.wmf"/><Relationship Id="rId20" Type="http://schemas.openxmlformats.org/officeDocument/2006/relationships/image" Target="../media/image271.wmf"/><Relationship Id="rId29" Type="http://schemas.openxmlformats.org/officeDocument/2006/relationships/oleObject" Target="../embeddings/oleObject259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64.wmf"/><Relationship Id="rId11" Type="http://schemas.openxmlformats.org/officeDocument/2006/relationships/oleObject" Target="../embeddings/oleObject250.bin"/><Relationship Id="rId24" Type="http://schemas.openxmlformats.org/officeDocument/2006/relationships/image" Target="../media/image273.wmf"/><Relationship Id="rId5" Type="http://schemas.openxmlformats.org/officeDocument/2006/relationships/oleObject" Target="../embeddings/oleObject247.bin"/><Relationship Id="rId15" Type="http://schemas.openxmlformats.org/officeDocument/2006/relationships/oleObject" Target="../embeddings/oleObject252.bin"/><Relationship Id="rId23" Type="http://schemas.openxmlformats.org/officeDocument/2006/relationships/oleObject" Target="../embeddings/oleObject256.bin"/><Relationship Id="rId28" Type="http://schemas.openxmlformats.org/officeDocument/2006/relationships/image" Target="../media/image275.wmf"/><Relationship Id="rId10" Type="http://schemas.openxmlformats.org/officeDocument/2006/relationships/image" Target="../media/image266.wmf"/><Relationship Id="rId19" Type="http://schemas.openxmlformats.org/officeDocument/2006/relationships/oleObject" Target="../embeddings/oleObject254.bin"/><Relationship Id="rId4" Type="http://schemas.openxmlformats.org/officeDocument/2006/relationships/notesSlide" Target="../notesSlides/notesSlide63.xml"/><Relationship Id="rId9" Type="http://schemas.openxmlformats.org/officeDocument/2006/relationships/oleObject" Target="../embeddings/oleObject249.bin"/><Relationship Id="rId14" Type="http://schemas.openxmlformats.org/officeDocument/2006/relationships/image" Target="../media/image268.wmf"/><Relationship Id="rId22" Type="http://schemas.openxmlformats.org/officeDocument/2006/relationships/image" Target="../media/image272.wmf"/><Relationship Id="rId27" Type="http://schemas.openxmlformats.org/officeDocument/2006/relationships/oleObject" Target="../embeddings/oleObject258.bin"/><Relationship Id="rId30" Type="http://schemas.openxmlformats.org/officeDocument/2006/relationships/image" Target="../media/image27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257.wmf"/><Relationship Id="rId4" Type="http://schemas.openxmlformats.org/officeDocument/2006/relationships/oleObject" Target="../embeddings/oleObject26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279.png"/><Relationship Id="rId4" Type="http://schemas.openxmlformats.org/officeDocument/2006/relationships/image" Target="../media/image278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emf"/><Relationship Id="rId13" Type="http://schemas.openxmlformats.org/officeDocument/2006/relationships/oleObject" Target="../embeddings/oleObject265.bin"/><Relationship Id="rId18" Type="http://schemas.openxmlformats.org/officeDocument/2006/relationships/image" Target="../media/image28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6.emf"/><Relationship Id="rId12" Type="http://schemas.openxmlformats.org/officeDocument/2006/relationships/image" Target="../media/image282.wmf"/><Relationship Id="rId17" Type="http://schemas.openxmlformats.org/officeDocument/2006/relationships/oleObject" Target="../embeddings/oleObject267.bin"/><Relationship Id="rId2" Type="http://schemas.openxmlformats.org/officeDocument/2006/relationships/tags" Target="../tags/tag15.xml"/><Relationship Id="rId16" Type="http://schemas.openxmlformats.org/officeDocument/2006/relationships/image" Target="../media/image284.wmf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80.wmf"/><Relationship Id="rId11" Type="http://schemas.openxmlformats.org/officeDocument/2006/relationships/oleObject" Target="../embeddings/oleObject264.bin"/><Relationship Id="rId5" Type="http://schemas.openxmlformats.org/officeDocument/2006/relationships/oleObject" Target="../embeddings/oleObject262.bin"/><Relationship Id="rId15" Type="http://schemas.openxmlformats.org/officeDocument/2006/relationships/oleObject" Target="../embeddings/oleObject266.bin"/><Relationship Id="rId10" Type="http://schemas.openxmlformats.org/officeDocument/2006/relationships/image" Target="../media/image281.wmf"/><Relationship Id="rId4" Type="http://schemas.openxmlformats.org/officeDocument/2006/relationships/notesSlide" Target="../notesSlides/notesSlide64.xml"/><Relationship Id="rId9" Type="http://schemas.openxmlformats.org/officeDocument/2006/relationships/oleObject" Target="../embeddings/oleObject263.bin"/><Relationship Id="rId14" Type="http://schemas.openxmlformats.org/officeDocument/2006/relationships/image" Target="../media/image283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13" Type="http://schemas.openxmlformats.org/officeDocument/2006/relationships/oleObject" Target="../embeddings/oleObject272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9.bin"/><Relationship Id="rId12" Type="http://schemas.openxmlformats.org/officeDocument/2006/relationships/image" Target="../media/image291.wmf"/><Relationship Id="rId2" Type="http://schemas.openxmlformats.org/officeDocument/2006/relationships/tags" Target="../tags/tag16.xml"/><Relationship Id="rId16" Type="http://schemas.openxmlformats.org/officeDocument/2006/relationships/image" Target="../media/image293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88.wmf"/><Relationship Id="rId11" Type="http://schemas.openxmlformats.org/officeDocument/2006/relationships/oleObject" Target="../embeddings/oleObject271.bin"/><Relationship Id="rId5" Type="http://schemas.openxmlformats.org/officeDocument/2006/relationships/oleObject" Target="../embeddings/oleObject268.bin"/><Relationship Id="rId15" Type="http://schemas.openxmlformats.org/officeDocument/2006/relationships/oleObject" Target="../embeddings/oleObject273.bin"/><Relationship Id="rId10" Type="http://schemas.openxmlformats.org/officeDocument/2006/relationships/image" Target="../media/image290.wmf"/><Relationship Id="rId4" Type="http://schemas.openxmlformats.org/officeDocument/2006/relationships/notesSlide" Target="../notesSlides/notesSlide65.xml"/><Relationship Id="rId9" Type="http://schemas.openxmlformats.org/officeDocument/2006/relationships/oleObject" Target="../embeddings/oleObject270.bin"/><Relationship Id="rId14" Type="http://schemas.openxmlformats.org/officeDocument/2006/relationships/image" Target="../media/image292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13" Type="http://schemas.openxmlformats.org/officeDocument/2006/relationships/oleObject" Target="../embeddings/oleObject278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297.wmf"/><Relationship Id="rId2" Type="http://schemas.openxmlformats.org/officeDocument/2006/relationships/tags" Target="../tags/tag1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94.wmf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4.bin"/><Relationship Id="rId10" Type="http://schemas.openxmlformats.org/officeDocument/2006/relationships/image" Target="../media/image296.wmf"/><Relationship Id="rId4" Type="http://schemas.openxmlformats.org/officeDocument/2006/relationships/notesSlide" Target="../notesSlides/notesSlide66.xml"/><Relationship Id="rId9" Type="http://schemas.openxmlformats.org/officeDocument/2006/relationships/oleObject" Target="../embeddings/oleObject276.bin"/><Relationship Id="rId14" Type="http://schemas.openxmlformats.org/officeDocument/2006/relationships/image" Target="../media/image298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13" Type="http://schemas.openxmlformats.org/officeDocument/2006/relationships/oleObject" Target="../embeddings/oleObject283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80.bin"/><Relationship Id="rId12" Type="http://schemas.openxmlformats.org/officeDocument/2006/relationships/image" Target="../media/image302.wmf"/><Relationship Id="rId2" Type="http://schemas.openxmlformats.org/officeDocument/2006/relationships/tags" Target="../tags/tag18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99.wmf"/><Relationship Id="rId11" Type="http://schemas.openxmlformats.org/officeDocument/2006/relationships/oleObject" Target="../embeddings/oleObject282.bin"/><Relationship Id="rId5" Type="http://schemas.openxmlformats.org/officeDocument/2006/relationships/oleObject" Target="../embeddings/oleObject279.bin"/><Relationship Id="rId10" Type="http://schemas.openxmlformats.org/officeDocument/2006/relationships/image" Target="../media/image301.wmf"/><Relationship Id="rId4" Type="http://schemas.openxmlformats.org/officeDocument/2006/relationships/notesSlide" Target="../notesSlides/notesSlide67.xml"/><Relationship Id="rId9" Type="http://schemas.openxmlformats.org/officeDocument/2006/relationships/oleObject" Target="../embeddings/oleObject281.bin"/><Relationship Id="rId14" Type="http://schemas.openxmlformats.org/officeDocument/2006/relationships/image" Target="../media/image30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5.bin"/><Relationship Id="rId7" Type="http://schemas.openxmlformats.org/officeDocument/2006/relationships/image" Target="../media/image21.wmf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29.wmf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4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wmf"/><Relationship Id="rId1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36" name="Rectangle 20"/>
          <p:cNvSpPr>
            <a:spLocks noChangeArrowheads="1"/>
          </p:cNvSpPr>
          <p:nvPr/>
        </p:nvSpPr>
        <p:spPr bwMode="auto">
          <a:xfrm>
            <a:off x="1974851" y="2687639"/>
            <a:ext cx="83407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AR" sz="3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CONTROL </a:t>
            </a:r>
            <a:r>
              <a:rPr lang="es-AR" sz="32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 AUTOMATIZACIÓN</a:t>
            </a:r>
            <a:endParaRPr lang="es-AR" sz="3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52" name="Rectangle 26"/>
          <p:cNvSpPr>
            <a:spLocks noChangeArrowheads="1"/>
          </p:cNvSpPr>
          <p:nvPr/>
        </p:nvSpPr>
        <p:spPr bwMode="auto">
          <a:xfrm>
            <a:off x="2185988" y="3603925"/>
            <a:ext cx="7916862" cy="1079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2053" name="Rectangle 27"/>
          <p:cNvSpPr>
            <a:spLocks noChangeArrowheads="1"/>
          </p:cNvSpPr>
          <p:nvPr/>
        </p:nvSpPr>
        <p:spPr bwMode="auto">
          <a:xfrm>
            <a:off x="2185988" y="2409525"/>
            <a:ext cx="7916862" cy="1079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pSp>
        <p:nvGrpSpPr>
          <p:cNvPr id="2054" name="Group 44"/>
          <p:cNvGrpSpPr>
            <a:grpSpLocks/>
          </p:cNvGrpSpPr>
          <p:nvPr/>
        </p:nvGrpSpPr>
        <p:grpSpPr bwMode="auto">
          <a:xfrm>
            <a:off x="2781300" y="490538"/>
            <a:ext cx="6675438" cy="1103312"/>
            <a:chOff x="632" y="229"/>
            <a:chExt cx="4205" cy="695"/>
          </a:xfrm>
        </p:grpSpPr>
        <p:pic>
          <p:nvPicPr>
            <p:cNvPr id="2055" name="Picture 33" descr="logo so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229"/>
              <a:ext cx="1754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" y="236"/>
              <a:ext cx="1635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430463" y="4079875"/>
            <a:ext cx="7427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Profesor: Fernando Botterón</a:t>
            </a: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Ingeniería </a:t>
            </a:r>
            <a:r>
              <a:rPr lang="es-AR" sz="2400" b="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Computación</a:t>
            </a:r>
            <a:endParaRPr lang="es-AR" sz="24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Facultad de Ingeniería - </a:t>
            </a:r>
            <a:r>
              <a:rPr lang="es-AR" sz="2400" b="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U.Na.M</a:t>
            </a:r>
            <a:endParaRPr lang="es-AR" sz="24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95000"/>
              <a:defRPr/>
            </a:pPr>
            <a:endParaRPr lang="es-A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13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95396" name="Text Box 4"/>
          <p:cNvSpPr txBox="1">
            <a:spLocks noChangeArrowheads="1"/>
          </p:cNvSpPr>
          <p:nvPr/>
        </p:nvSpPr>
        <p:spPr bwMode="auto">
          <a:xfrm>
            <a:off x="1935164" y="1036638"/>
            <a:ext cx="652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</a:t>
            </a:r>
            <a:endParaRPr lang="es-AR" sz="2400" i="0">
              <a:cs typeface="+mn-cs"/>
            </a:endParaRPr>
          </a:p>
        </p:txBody>
      </p:sp>
      <p:graphicFrame>
        <p:nvGraphicFramePr>
          <p:cNvPr id="75781" name="Object 1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10903020"/>
              </p:ext>
            </p:extLst>
          </p:nvPr>
        </p:nvGraphicFramePr>
        <p:xfrm>
          <a:off x="740185" y="1669916"/>
          <a:ext cx="4688656" cy="451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7" name="Visio" r:id="rId4" imgW="2212261" imgH="2131498" progId="Visio.Drawing.11">
                  <p:embed/>
                </p:oleObj>
              </mc:Choice>
              <mc:Fallback>
                <p:oleObj name="Visio" r:id="rId4" imgW="2212261" imgH="2131498" progId="Visio.Drawing.11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185" y="1669916"/>
                        <a:ext cx="4688656" cy="451755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28"/>
          <p:cNvSpPr>
            <a:spLocks noChangeArrowheads="1"/>
          </p:cNvSpPr>
          <p:nvPr/>
        </p:nvSpPr>
        <p:spPr bwMode="auto">
          <a:xfrm>
            <a:off x="6003635" y="306737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7578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89711"/>
              </p:ext>
            </p:extLst>
          </p:nvPr>
        </p:nvGraphicFramePr>
        <p:xfrm>
          <a:off x="6832350" y="1711325"/>
          <a:ext cx="3397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8" name="Equation" r:id="rId6" imgW="1866900" imgH="457200" progId="Equation.DSMT4">
                  <p:embed/>
                </p:oleObj>
              </mc:Choice>
              <mc:Fallback>
                <p:oleObj name="Equation" r:id="rId6" imgW="1866900" imgH="457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350" y="1711325"/>
                        <a:ext cx="3397250" cy="8191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Rectangle 30"/>
          <p:cNvSpPr>
            <a:spLocks noChangeArrowheads="1"/>
          </p:cNvSpPr>
          <p:nvPr/>
        </p:nvSpPr>
        <p:spPr bwMode="auto">
          <a:xfrm>
            <a:off x="6003635" y="304832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7578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275630"/>
              </p:ext>
            </p:extLst>
          </p:nvPr>
        </p:nvGraphicFramePr>
        <p:xfrm>
          <a:off x="6832351" y="2752725"/>
          <a:ext cx="43910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9" name="Equation" r:id="rId8" imgW="2413000" imgH="508000" progId="Equation.DSMT4">
                  <p:embed/>
                </p:oleObj>
              </mc:Choice>
              <mc:Fallback>
                <p:oleObj name="Equation" r:id="rId8" imgW="2413000" imgH="5080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351" y="2752725"/>
                        <a:ext cx="4391025" cy="9096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90009"/>
              </p:ext>
            </p:extLst>
          </p:nvPr>
        </p:nvGraphicFramePr>
        <p:xfrm>
          <a:off x="6832350" y="4029075"/>
          <a:ext cx="39989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0" name="Equation" r:id="rId10" imgW="2197100" imgH="457200" progId="Equation.DSMT4">
                  <p:embed/>
                </p:oleObj>
              </mc:Choice>
              <mc:Fallback>
                <p:oleObj name="Equation" r:id="rId10" imgW="2197100" imgH="457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350" y="4029075"/>
                        <a:ext cx="3998912" cy="819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900068"/>
              </p:ext>
            </p:extLst>
          </p:nvPr>
        </p:nvGraphicFramePr>
        <p:xfrm>
          <a:off x="6832350" y="5203825"/>
          <a:ext cx="42068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1" name="Equation" r:id="rId12" imgW="2311400" imgH="508000" progId="Equation.DSMT4">
                  <p:embed/>
                </p:oleObj>
              </mc:Choice>
              <mc:Fallback>
                <p:oleObj name="Equation" r:id="rId12" imgW="2311400" imgH="5080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350" y="5203825"/>
                        <a:ext cx="4206875" cy="9096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39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91300" name="Text Box 4"/>
          <p:cNvSpPr txBox="1">
            <a:spLocks noChangeArrowheads="1"/>
          </p:cNvSpPr>
          <p:nvPr/>
        </p:nvSpPr>
        <p:spPr bwMode="auto">
          <a:xfrm>
            <a:off x="1704976" y="914400"/>
            <a:ext cx="847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Respuesta al Escalón</a:t>
            </a:r>
            <a:endParaRPr lang="es-AR" sz="2400" i="0">
              <a:cs typeface="+mn-cs"/>
            </a:endParaRPr>
          </a:p>
        </p:txBody>
      </p:sp>
      <p:pic>
        <p:nvPicPr>
          <p:cNvPr id="78853" name="Picture 14" descr="step_s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485901"/>
            <a:ext cx="77597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93348" name="Text Box 4"/>
          <p:cNvSpPr txBox="1">
            <a:spLocks noChangeArrowheads="1"/>
          </p:cNvSpPr>
          <p:nvPr/>
        </p:nvSpPr>
        <p:spPr bwMode="auto">
          <a:xfrm>
            <a:off x="1714500" y="1023938"/>
            <a:ext cx="895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Respuesta al Escalón Unitario</a:t>
            </a:r>
            <a:endParaRPr lang="es-AR" sz="2400" i="0">
              <a:cs typeface="+mn-cs"/>
            </a:endParaRPr>
          </a:p>
        </p:txBody>
      </p:sp>
      <p:graphicFrame>
        <p:nvGraphicFramePr>
          <p:cNvPr id="76805" name="Object 12"/>
          <p:cNvGraphicFramePr>
            <a:graphicFrameLocks noGrp="1" noChangeAspect="1"/>
          </p:cNvGraphicFramePr>
          <p:nvPr>
            <p:ph/>
          </p:nvPr>
        </p:nvGraphicFramePr>
        <p:xfrm>
          <a:off x="2792414" y="1647825"/>
          <a:ext cx="14192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04" name="Equation" r:id="rId4" imgW="571252" imgH="393529" progId="Equation.DSMT4">
                  <p:embed/>
                </p:oleObj>
              </mc:Choice>
              <mc:Fallback>
                <p:oleObj name="Equation" r:id="rId4" imgW="571252" imgH="393529" progId="Equation.DSMT4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4" y="1647825"/>
                        <a:ext cx="14192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134691"/>
              </p:ext>
            </p:extLst>
          </p:nvPr>
        </p:nvGraphicFramePr>
        <p:xfrm>
          <a:off x="4914901" y="1536700"/>
          <a:ext cx="43211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05" name="Equation" r:id="rId6" imgW="1739900" imgH="482600" progId="Equation.DSMT4">
                  <p:embed/>
                </p:oleObj>
              </mc:Choice>
              <mc:Fallback>
                <p:oleObj name="Equation" r:id="rId6" imgW="1739900" imgH="482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1" y="1536700"/>
                        <a:ext cx="432117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Text Box 14"/>
          <p:cNvSpPr txBox="1">
            <a:spLocks noChangeArrowheads="1"/>
          </p:cNvSpPr>
          <p:nvPr/>
        </p:nvSpPr>
        <p:spPr bwMode="auto">
          <a:xfrm>
            <a:off x="712615" y="2486025"/>
            <a:ext cx="398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En el dominio del tiempo:</a:t>
            </a:r>
          </a:p>
        </p:txBody>
      </p:sp>
      <p:graphicFrame>
        <p:nvGraphicFramePr>
          <p:cNvPr id="7680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19027"/>
              </p:ext>
            </p:extLst>
          </p:nvPr>
        </p:nvGraphicFramePr>
        <p:xfrm>
          <a:off x="1602581" y="2998787"/>
          <a:ext cx="8986838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06" name="Equation" r:id="rId8" imgW="3619500" imgH="558800" progId="Equation.DSMT4">
                  <p:embed/>
                </p:oleObj>
              </mc:Choice>
              <mc:Fallback>
                <p:oleObj name="Equation" r:id="rId8" imgW="3619500" imgH="558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581" y="2998787"/>
                        <a:ext cx="8986838" cy="13890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>
                        <a:outerShdw dist="89803" dir="2700000" algn="ctr" rotWithShape="0">
                          <a:schemeClr val="tx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17"/>
          <p:cNvSpPr txBox="1">
            <a:spLocks noChangeArrowheads="1"/>
          </p:cNvSpPr>
          <p:nvPr/>
        </p:nvSpPr>
        <p:spPr bwMode="auto">
          <a:xfrm>
            <a:off x="441154" y="4649788"/>
            <a:ext cx="8518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ð"/>
              <a:defRPr/>
            </a:pPr>
            <a:r>
              <a:rPr lang="es-AR" sz="2600" i="0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 La frecuencia de la oscilación transitoria es </a:t>
            </a:r>
            <a:r>
              <a:rPr lang="es-AR" sz="2600" i="0" dirty="0">
                <a:solidFill>
                  <a:srgbClr val="FF3300"/>
                </a:solidFill>
                <a:latin typeface="Symbol" pitchFamily="18" charset="2"/>
                <a:cs typeface="+mn-cs"/>
              </a:rPr>
              <a:t>w</a:t>
            </a:r>
            <a:r>
              <a:rPr lang="es-AR" sz="2600" baseline="-25000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d</a:t>
            </a:r>
            <a:endParaRPr lang="es-AR" sz="2600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2780" name="Text Box 17"/>
          <p:cNvSpPr txBox="1">
            <a:spLocks noChangeArrowheads="1"/>
          </p:cNvSpPr>
          <p:nvPr/>
        </p:nvSpPr>
        <p:spPr bwMode="auto">
          <a:xfrm>
            <a:off x="441153" y="5142231"/>
            <a:ext cx="8518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ð"/>
              <a:defRPr/>
            </a:pPr>
            <a:r>
              <a:rPr lang="es-AR" sz="2600" i="0" dirty="0">
                <a:solidFill>
                  <a:srgbClr val="FF3300"/>
                </a:solidFill>
                <a:latin typeface="Symbol" pitchFamily="18" charset="2"/>
                <a:cs typeface="+mn-cs"/>
              </a:rPr>
              <a:t>  </a:t>
            </a:r>
            <a:r>
              <a:rPr lang="es-AR" sz="2600" i="0" dirty="0" err="1">
                <a:solidFill>
                  <a:srgbClr val="FF3300"/>
                </a:solidFill>
                <a:latin typeface="Symbol" pitchFamily="18" charset="2"/>
                <a:cs typeface="+mn-cs"/>
              </a:rPr>
              <a:t>w</a:t>
            </a:r>
            <a:r>
              <a:rPr lang="es-AR" sz="2600" baseline="-25000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d</a:t>
            </a:r>
            <a:r>
              <a:rPr lang="es-AR" sz="2600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 </a:t>
            </a:r>
            <a:r>
              <a:rPr lang="es-AR" sz="2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es </a:t>
            </a: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inversamente proporcional a </a:t>
            </a:r>
            <a:r>
              <a:rPr lang="es-AR" sz="26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+mn-cs"/>
              </a:rPr>
              <a:t>x</a:t>
            </a:r>
            <a:endParaRPr lang="es-AR" sz="2600" i="0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+mn-cs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41154" y="5720707"/>
            <a:ext cx="42592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ð"/>
              <a:defRPr/>
            </a:pPr>
            <a:r>
              <a:rPr lang="es-AR" sz="2600" i="0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 </a:t>
            </a:r>
            <a:r>
              <a:rPr lang="es-AR" sz="2600" i="0" dirty="0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En régimen estacionario:</a:t>
            </a:r>
            <a:endParaRPr lang="es-AR" sz="2600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3477"/>
              </p:ext>
            </p:extLst>
          </p:nvPr>
        </p:nvGraphicFramePr>
        <p:xfrm>
          <a:off x="4727575" y="5721350"/>
          <a:ext cx="3721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07" name="Equation" r:id="rId10" imgW="1498320" imgH="203040" progId="Equation.DSMT4">
                  <p:embed/>
                </p:oleObj>
              </mc:Choice>
              <mc:Fallback>
                <p:oleObj name="Equation" r:id="rId10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5721350"/>
                        <a:ext cx="37211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34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ChangeArrowheads="1"/>
          </p:cNvSpPr>
          <p:nvPr/>
        </p:nvSpPr>
        <p:spPr bwMode="auto">
          <a:xfrm>
            <a:off x="172524" y="133860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93348" name="Text Box 4"/>
          <p:cNvSpPr txBox="1">
            <a:spLocks noChangeArrowheads="1"/>
          </p:cNvSpPr>
          <p:nvPr/>
        </p:nvSpPr>
        <p:spPr bwMode="auto">
          <a:xfrm>
            <a:off x="6633091" y="261610"/>
            <a:ext cx="55092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Motor CC</a:t>
            </a:r>
            <a:endParaRPr lang="es-AR" sz="2200" i="0" dirty="0">
              <a:cs typeface="+mn-cs"/>
            </a:endParaRPr>
          </a:p>
        </p:txBody>
      </p:sp>
      <p:graphicFrame>
        <p:nvGraphicFramePr>
          <p:cNvPr id="1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53612"/>
              </p:ext>
            </p:extLst>
          </p:nvPr>
        </p:nvGraphicFramePr>
        <p:xfrm>
          <a:off x="232464" y="666931"/>
          <a:ext cx="4734954" cy="136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66" name="Equation" r:id="rId4" imgW="2031840" imgH="583920" progId="Equation.DSMT4">
                  <p:embed/>
                </p:oleObj>
              </mc:Choice>
              <mc:Fallback>
                <p:oleObj name="Equation" r:id="rId4" imgW="20318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64" y="666931"/>
                        <a:ext cx="4734954" cy="1361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61460"/>
              </p:ext>
            </p:extLst>
          </p:nvPr>
        </p:nvGraphicFramePr>
        <p:xfrm>
          <a:off x="5343440" y="779551"/>
          <a:ext cx="5849723" cy="106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67" name="Equation" r:id="rId6" imgW="2641320" imgH="482400" progId="Equation.DSMT4">
                  <p:embed/>
                </p:oleObj>
              </mc:Choice>
              <mc:Fallback>
                <p:oleObj name="Equation" r:id="rId6" imgW="2641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440" y="779551"/>
                        <a:ext cx="5849723" cy="1069121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1" t="10703" r="6139"/>
          <a:stretch/>
        </p:blipFill>
        <p:spPr>
          <a:xfrm>
            <a:off x="777334" y="2689854"/>
            <a:ext cx="5162554" cy="3960000"/>
          </a:xfrm>
          <a:prstGeom prst="rect">
            <a:avLst/>
          </a:prstGeom>
        </p:spPr>
      </p:pic>
      <p:graphicFrame>
        <p:nvGraphicFramePr>
          <p:cNvPr id="1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29107"/>
              </p:ext>
            </p:extLst>
          </p:nvPr>
        </p:nvGraphicFramePr>
        <p:xfrm>
          <a:off x="1950524" y="5442690"/>
          <a:ext cx="2743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68" name="Equation" r:id="rId9" imgW="1104840" imgH="203040" progId="Equation.DSMT4">
                  <p:embed/>
                </p:oleObj>
              </mc:Choice>
              <mc:Fallback>
                <p:oleObj name="Equation" r:id="rId9" imgW="1104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524" y="5442690"/>
                        <a:ext cx="2743200" cy="5048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520206"/>
              </p:ext>
            </p:extLst>
          </p:nvPr>
        </p:nvGraphicFramePr>
        <p:xfrm>
          <a:off x="172524" y="2059133"/>
          <a:ext cx="11668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69" name="Equation" r:id="rId11" imgW="469800" imgH="177480" progId="Equation.DSMT4">
                  <p:embed/>
                </p:oleObj>
              </mc:Choice>
              <mc:Fallback>
                <p:oleObj name="Equation" r:id="rId11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24" y="2059133"/>
                        <a:ext cx="1166813" cy="44291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977183"/>
              </p:ext>
            </p:extLst>
          </p:nvPr>
        </p:nvGraphicFramePr>
        <p:xfrm>
          <a:off x="2918358" y="2059133"/>
          <a:ext cx="20177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70" name="Equation" r:id="rId13" imgW="812520" imgH="190440" progId="Equation.DSMT4">
                  <p:embed/>
                </p:oleObj>
              </mc:Choice>
              <mc:Fallback>
                <p:oleObj name="Equation" r:id="rId13" imgW="8125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358" y="2059133"/>
                        <a:ext cx="2017712" cy="47466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431036"/>
              </p:ext>
            </p:extLst>
          </p:nvPr>
        </p:nvGraphicFramePr>
        <p:xfrm>
          <a:off x="1462175" y="2059133"/>
          <a:ext cx="132556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71" name="Equation" r:id="rId15" imgW="533160" imgH="190440" progId="Equation.DSMT4">
                  <p:embed/>
                </p:oleObj>
              </mc:Choice>
              <mc:Fallback>
                <p:oleObj name="Equation" r:id="rId15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175" y="2059133"/>
                        <a:ext cx="1325562" cy="47466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97176"/>
              </p:ext>
            </p:extLst>
          </p:nvPr>
        </p:nvGraphicFramePr>
        <p:xfrm>
          <a:off x="5066691" y="2059133"/>
          <a:ext cx="17018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72" name="Equation" r:id="rId17" imgW="685800" imgH="190440" progId="Equation.DSMT4">
                  <p:embed/>
                </p:oleObj>
              </mc:Choice>
              <mc:Fallback>
                <p:oleObj name="Equation" r:id="rId17" imgW="685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691" y="2059133"/>
                        <a:ext cx="1701800" cy="47466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5" t="10703" r="6757"/>
          <a:stretch/>
        </p:blipFill>
        <p:spPr>
          <a:xfrm>
            <a:off x="6371298" y="2689854"/>
            <a:ext cx="5095587" cy="3960000"/>
          </a:xfrm>
          <a:prstGeom prst="rect">
            <a:avLst/>
          </a:prstGeom>
        </p:spPr>
      </p:pic>
      <p:graphicFrame>
        <p:nvGraphicFramePr>
          <p:cNvPr id="2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104577"/>
              </p:ext>
            </p:extLst>
          </p:nvPr>
        </p:nvGraphicFramePr>
        <p:xfrm>
          <a:off x="2444750" y="4811713"/>
          <a:ext cx="14827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73" name="Equation" r:id="rId20" imgW="596880" imgH="190440" progId="Equation.DSMT4">
                  <p:embed/>
                </p:oleObj>
              </mc:Choice>
              <mc:Fallback>
                <p:oleObj name="Equation" r:id="rId20" imgW="596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4811713"/>
                        <a:ext cx="1482725" cy="47466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431550"/>
              </p:ext>
            </p:extLst>
          </p:nvPr>
        </p:nvGraphicFramePr>
        <p:xfrm>
          <a:off x="8754882" y="4811713"/>
          <a:ext cx="14827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74" name="Equation" r:id="rId22" imgW="596880" imgH="190440" progId="Equation.DSMT4">
                  <p:embed/>
                </p:oleObj>
              </mc:Choice>
              <mc:Fallback>
                <p:oleObj name="Equation" r:id="rId22" imgW="596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4882" y="4811713"/>
                        <a:ext cx="1482725" cy="47466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74007"/>
              </p:ext>
            </p:extLst>
          </p:nvPr>
        </p:nvGraphicFramePr>
        <p:xfrm>
          <a:off x="8047038" y="5462588"/>
          <a:ext cx="290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75" name="Equation" r:id="rId24" imgW="1168200" imgH="203040" progId="Equation.DSMT4">
                  <p:embed/>
                </p:oleObj>
              </mc:Choice>
              <mc:Fallback>
                <p:oleObj name="Equation" r:id="rId24" imgW="1168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8" y="5462588"/>
                        <a:ext cx="2900362" cy="5048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824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34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30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778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850158"/>
              </p:ext>
            </p:extLst>
          </p:nvPr>
        </p:nvGraphicFramePr>
        <p:xfrm>
          <a:off x="5794631" y="1916481"/>
          <a:ext cx="2805112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0" name="Equation" r:id="rId4" imgW="1130300" imgH="558800" progId="Equation.DSMT4">
                  <p:embed/>
                </p:oleObj>
              </mc:Choice>
              <mc:Fallback>
                <p:oleObj name="Equation" r:id="rId4" imgW="1130300" imgH="558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631" y="1916481"/>
                        <a:ext cx="2805112" cy="1389062"/>
                      </a:xfrm>
                      <a:prstGeom prst="rect">
                        <a:avLst/>
                      </a:prstGeom>
                      <a:solidFill>
                        <a:srgbClr val="00CC00">
                          <a:alpha val="59999"/>
                        </a:srgb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17793903" algn="ctr" rotWithShape="0">
                                <a:srgbClr val="FFFF0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40803"/>
              </p:ext>
            </p:extLst>
          </p:nvPr>
        </p:nvGraphicFramePr>
        <p:xfrm>
          <a:off x="5821839" y="3550366"/>
          <a:ext cx="24288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1" name="Equation" r:id="rId6" imgW="977900" imgH="279400" progId="Equation.DSMT4">
                  <p:embed/>
                </p:oleObj>
              </mc:Choice>
              <mc:Fallback>
                <p:oleObj name="Equation" r:id="rId6" imgW="9779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839" y="3550366"/>
                        <a:ext cx="2428875" cy="695325"/>
                      </a:xfrm>
                      <a:prstGeom prst="rect">
                        <a:avLst/>
                      </a:prstGeom>
                      <a:solidFill>
                        <a:srgbClr val="66FFFF">
                          <a:alpha val="59999"/>
                        </a:srgbClr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62390"/>
              </p:ext>
            </p:extLst>
          </p:nvPr>
        </p:nvGraphicFramePr>
        <p:xfrm>
          <a:off x="8705532" y="3359865"/>
          <a:ext cx="24907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2" name="Equation" r:id="rId8" imgW="1002865" imgH="431613" progId="Equation.DSMT4">
                  <p:embed/>
                </p:oleObj>
              </mc:Choice>
              <mc:Fallback>
                <p:oleObj name="Equation" r:id="rId8" imgW="1002865" imgH="43161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5532" y="3359865"/>
                        <a:ext cx="2490788" cy="1076325"/>
                      </a:xfrm>
                      <a:prstGeom prst="rect">
                        <a:avLst/>
                      </a:prstGeom>
                      <a:solidFill>
                        <a:srgbClr val="0099FF">
                          <a:alpha val="59999"/>
                        </a:srgbClr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742838"/>
              </p:ext>
            </p:extLst>
          </p:nvPr>
        </p:nvGraphicFramePr>
        <p:xfrm>
          <a:off x="5821839" y="4460776"/>
          <a:ext cx="14811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3" name="Equation" r:id="rId10" imgW="596900" imgH="228600" progId="Equation.DSMT4">
                  <p:embed/>
                </p:oleObj>
              </mc:Choice>
              <mc:Fallback>
                <p:oleObj name="Equation" r:id="rId10" imgW="5969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839" y="4460776"/>
                        <a:ext cx="1481137" cy="56991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9999"/>
                        </a:srgbClr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1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62444141"/>
              </p:ext>
            </p:extLst>
          </p:nvPr>
        </p:nvGraphicFramePr>
        <p:xfrm>
          <a:off x="721424" y="1634471"/>
          <a:ext cx="3883025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4" name="Visio" r:id="rId12" imgW="2127220" imgH="2114609" progId="Visio.Drawing.11">
                  <p:embed/>
                </p:oleObj>
              </mc:Choice>
              <mc:Fallback>
                <p:oleObj name="Visio" r:id="rId12" imgW="2127220" imgH="2114609" progId="Visio.Drawing.11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24" y="1634471"/>
                        <a:ext cx="3883025" cy="385921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9747" name="Text Box 19"/>
          <p:cNvSpPr txBox="1">
            <a:spLocks noChangeArrowheads="1"/>
          </p:cNvSpPr>
          <p:nvPr/>
        </p:nvSpPr>
        <p:spPr bwMode="auto">
          <a:xfrm>
            <a:off x="3084513" y="5584746"/>
            <a:ext cx="8436927" cy="70788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40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Se Observa que a </a:t>
            </a:r>
            <a:r>
              <a:rPr lang="es-ES" sz="40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medida que </a:t>
            </a:r>
            <a:r>
              <a:rPr lang="es-ES" sz="40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q </a:t>
            </a:r>
            <a:r>
              <a:rPr lang="es-ES" sz="40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s-ES" sz="40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x </a:t>
            </a:r>
            <a:r>
              <a:rPr lang="es-ES" sz="40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358988" y="941388"/>
            <a:ext cx="7052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@"/>
              <a:defRPr/>
            </a:pPr>
            <a:r>
              <a:rPr lang="es-ES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Ecuaciones Importantes </a:t>
            </a:r>
            <a:r>
              <a:rPr lang="es-ES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para el </a:t>
            </a:r>
            <a:r>
              <a:rPr lang="es-AR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Diseño </a:t>
            </a:r>
            <a:r>
              <a:rPr lang="es-ES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!!!</a:t>
            </a:r>
            <a:endParaRPr lang="es-ES" sz="320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973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ChangeArrowheads="1"/>
          </p:cNvSpPr>
          <p:nvPr/>
        </p:nvSpPr>
        <p:spPr bwMode="auto">
          <a:xfrm>
            <a:off x="3038766" y="179079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11780" name="Text Box 4"/>
          <p:cNvSpPr txBox="1">
            <a:spLocks noChangeArrowheads="1"/>
          </p:cNvSpPr>
          <p:nvPr/>
        </p:nvSpPr>
        <p:spPr bwMode="auto">
          <a:xfrm>
            <a:off x="222423" y="762118"/>
            <a:ext cx="1137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Especificaciones de la Respuesta Transitoria</a:t>
            </a:r>
            <a:endParaRPr lang="es-AR" sz="2400" i="0" dirty="0">
              <a:cs typeface="+mn-cs"/>
            </a:endParaRPr>
          </a:p>
        </p:txBody>
      </p:sp>
      <p:pic>
        <p:nvPicPr>
          <p:cNvPr id="79877" name="Picture 6" descr="especificaci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3" y="1427764"/>
            <a:ext cx="738663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4372542" y="282243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798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2788"/>
              </p:ext>
            </p:extLst>
          </p:nvPr>
        </p:nvGraphicFramePr>
        <p:xfrm>
          <a:off x="2133344" y="3642036"/>
          <a:ext cx="3551523" cy="102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00" name="Equation" r:id="rId5" imgW="1612800" imgH="457200" progId="Equation.DSMT4">
                  <p:embed/>
                </p:oleObj>
              </mc:Choice>
              <mc:Fallback>
                <p:oleObj name="Equation" r:id="rId5" imgW="16128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344" y="3642036"/>
                        <a:ext cx="3551523" cy="102169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0" name="Line 10"/>
          <p:cNvSpPr>
            <a:spLocks noChangeShapeType="1"/>
          </p:cNvSpPr>
          <p:nvPr/>
        </p:nvSpPr>
        <p:spPr bwMode="auto">
          <a:xfrm flipH="1">
            <a:off x="1385158" y="4215929"/>
            <a:ext cx="11096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9881" name="Rectangle 11"/>
          <p:cNvSpPr>
            <a:spLocks noChangeArrowheads="1"/>
          </p:cNvSpPr>
          <p:nvPr/>
        </p:nvSpPr>
        <p:spPr bwMode="auto">
          <a:xfrm>
            <a:off x="384349" y="3732815"/>
            <a:ext cx="688975" cy="350837"/>
          </a:xfrm>
          <a:prstGeom prst="rect">
            <a:avLst/>
          </a:prstGeom>
          <a:solidFill>
            <a:srgbClr val="FF99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137"/>
              </p:ext>
            </p:extLst>
          </p:nvPr>
        </p:nvGraphicFramePr>
        <p:xfrm>
          <a:off x="7692189" y="2806148"/>
          <a:ext cx="447996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01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189" y="2806148"/>
                        <a:ext cx="447996" cy="5111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946524" y="3416163"/>
            <a:ext cx="39361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Es el tiempo requerido para que la respuesta alcance el 50% del valor final, luego de ser aplicada la entrada en escalón.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77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especificaci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2" y="1610155"/>
            <a:ext cx="7064375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3109226" y="196359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164756" y="900574"/>
            <a:ext cx="11219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Especificaciones de la Respuesta Transitoria</a:t>
            </a:r>
            <a:endParaRPr lang="es-AR" sz="2400" i="0" dirty="0">
              <a:cs typeface="+mn-cs"/>
            </a:endParaRP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551032"/>
              </p:ext>
            </p:extLst>
          </p:nvPr>
        </p:nvGraphicFramePr>
        <p:xfrm>
          <a:off x="3039518" y="1839733"/>
          <a:ext cx="31003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2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518" y="1839733"/>
                        <a:ext cx="3100387" cy="515937"/>
                      </a:xfrm>
                      <a:prstGeom prst="rect">
                        <a:avLst/>
                      </a:prstGeom>
                      <a:gradFill rotWithShape="1">
                        <a:gsLst>
                          <a:gs pos="57000">
                            <a:srgbClr val="FFCC99"/>
                          </a:gs>
                          <a:gs pos="100000">
                            <a:srgbClr val="000000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5709406" y="4098256"/>
            <a:ext cx="2338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400" b="0" i="0" dirty="0" err="1">
                <a:solidFill>
                  <a:srgbClr val="0000FF"/>
                </a:solidFill>
                <a:latin typeface="Times New Roman" pitchFamily="18" charset="0"/>
              </a:rPr>
              <a:t>Subamortiguado</a:t>
            </a:r>
            <a:r>
              <a:rPr lang="es-ES" sz="2400" b="0" i="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s-ES" sz="24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5709406" y="5149038"/>
            <a:ext cx="27876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400" b="0" i="0" dirty="0" err="1">
                <a:solidFill>
                  <a:srgbClr val="0000FF"/>
                </a:solidFill>
                <a:latin typeface="Times New Roman" pitchFamily="18" charset="0"/>
              </a:rPr>
              <a:t>Sobreamortiguado</a:t>
            </a:r>
            <a:r>
              <a:rPr lang="es-ES" sz="2400" b="0" i="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s-ES" sz="24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6" name="Rectangle 13"/>
          <p:cNvSpPr>
            <a:spLocks noChangeArrowheads="1"/>
          </p:cNvSpPr>
          <p:nvPr/>
        </p:nvSpPr>
        <p:spPr bwMode="auto">
          <a:xfrm>
            <a:off x="851801" y="5782105"/>
            <a:ext cx="525462" cy="350838"/>
          </a:xfrm>
          <a:prstGeom prst="rect">
            <a:avLst/>
          </a:prstGeom>
          <a:solidFill>
            <a:srgbClr val="FF99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80907" name="Rectangle 14"/>
          <p:cNvSpPr>
            <a:spLocks noChangeArrowheads="1"/>
          </p:cNvSpPr>
          <p:nvPr/>
        </p:nvSpPr>
        <p:spPr bwMode="auto">
          <a:xfrm>
            <a:off x="862913" y="3026205"/>
            <a:ext cx="488950" cy="350838"/>
          </a:xfrm>
          <a:prstGeom prst="rect">
            <a:avLst/>
          </a:prstGeom>
          <a:solidFill>
            <a:srgbClr val="FF99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8090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2632"/>
              </p:ext>
            </p:extLst>
          </p:nvPr>
        </p:nvGraphicFramePr>
        <p:xfrm>
          <a:off x="5233044" y="5694854"/>
          <a:ext cx="39941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3" name="Equation" r:id="rId7" imgW="1841400" imgH="228600" progId="Equation.DSMT4">
                  <p:embed/>
                </p:oleObj>
              </mc:Choice>
              <mc:Fallback>
                <p:oleObj name="Equation" r:id="rId7" imgW="1841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044" y="5694854"/>
                        <a:ext cx="3994150" cy="493712"/>
                      </a:xfrm>
                      <a:prstGeom prst="rect">
                        <a:avLst/>
                      </a:prstGeom>
                      <a:gradFill>
                        <a:gsLst>
                          <a:gs pos="87000">
                            <a:srgbClr val="CCFF66"/>
                          </a:gs>
                          <a:gs pos="100000">
                            <a:srgbClr val="5E762F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16559"/>
              </p:ext>
            </p:extLst>
          </p:nvPr>
        </p:nvGraphicFramePr>
        <p:xfrm>
          <a:off x="7743420" y="2909019"/>
          <a:ext cx="44660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4" name="Equation" r:id="rId9" imgW="203040" imgH="228600" progId="Equation.DSMT4">
                  <p:embed/>
                </p:oleObj>
              </mc:Choice>
              <mc:Fallback>
                <p:oleObj name="Equation" r:id="rId9" imgW="203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420" y="2909019"/>
                        <a:ext cx="446605" cy="50958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668419" y="2541174"/>
            <a:ext cx="28818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Matlab por defecto calcula en cualquier caso entre el 10 y el 90 % del valor final</a:t>
            </a:r>
          </a:p>
        </p:txBody>
      </p:sp>
      <p:graphicFrame>
        <p:nvGraphicFramePr>
          <p:cNvPr id="8090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997757"/>
              </p:ext>
            </p:extLst>
          </p:nvPr>
        </p:nvGraphicFramePr>
        <p:xfrm>
          <a:off x="5422400" y="4583800"/>
          <a:ext cx="33305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5" name="Equation" r:id="rId11" imgW="1536480" imgH="228600" progId="Equation.DSMT4">
                  <p:embed/>
                </p:oleObj>
              </mc:Choice>
              <mc:Fallback>
                <p:oleObj name="Equation" r:id="rId11" imgW="15364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400" y="4583800"/>
                        <a:ext cx="3330575" cy="49371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2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15876" name="Text Box 4"/>
          <p:cNvSpPr txBox="1">
            <a:spLocks noChangeArrowheads="1"/>
          </p:cNvSpPr>
          <p:nvPr/>
        </p:nvSpPr>
        <p:spPr bwMode="auto">
          <a:xfrm>
            <a:off x="74141" y="862704"/>
            <a:ext cx="1127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Especificaciones de la Respuesta Transitoria</a:t>
            </a:r>
            <a:endParaRPr lang="es-AR" sz="2400" i="0" dirty="0">
              <a:cs typeface="+mn-cs"/>
            </a:endParaRPr>
          </a:p>
        </p:txBody>
      </p:sp>
      <p:pic>
        <p:nvPicPr>
          <p:cNvPr id="81925" name="Picture 5" descr="especificaci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2" y="1651344"/>
            <a:ext cx="7064375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85021"/>
              </p:ext>
            </p:extLst>
          </p:nvPr>
        </p:nvGraphicFramePr>
        <p:xfrm>
          <a:off x="2671614" y="1889605"/>
          <a:ext cx="27844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4" name="Equation" r:id="rId5" imgW="1231366" imgH="241195" progId="Equation.DSMT4">
                  <p:embed/>
                </p:oleObj>
              </mc:Choice>
              <mc:Fallback>
                <p:oleObj name="Equation" r:id="rId5" imgW="1231366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614" y="1889605"/>
                        <a:ext cx="2784475" cy="54451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484712" y="3979932"/>
            <a:ext cx="2393950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400" b="0" i="0" dirty="0">
                <a:solidFill>
                  <a:srgbClr val="0000FF"/>
                </a:solidFill>
                <a:latin typeface="Times New Roman" pitchFamily="18" charset="0"/>
              </a:rPr>
              <a:t>Solo en sistemas </a:t>
            </a:r>
            <a:r>
              <a:rPr lang="es-ES" sz="2400" b="0" i="0" dirty="0" err="1">
                <a:solidFill>
                  <a:srgbClr val="0000FF"/>
                </a:solidFill>
                <a:latin typeface="Times New Roman" pitchFamily="18" charset="0"/>
              </a:rPr>
              <a:t>Subamortiguados</a:t>
            </a:r>
            <a:endParaRPr lang="es-ES" sz="24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39961"/>
              </p:ext>
            </p:extLst>
          </p:nvPr>
        </p:nvGraphicFramePr>
        <p:xfrm>
          <a:off x="2815581" y="4897506"/>
          <a:ext cx="37322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5" name="Equation" r:id="rId7" imgW="1651000" imgH="228600" progId="Equation.DSMT4">
                  <p:embed/>
                </p:oleObj>
              </mc:Choice>
              <mc:Fallback>
                <p:oleObj name="Equation" r:id="rId7" imgW="16510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581" y="4897506"/>
                        <a:ext cx="3732212" cy="515938"/>
                      </a:xfrm>
                      <a:prstGeom prst="rect">
                        <a:avLst/>
                      </a:prstGeom>
                      <a:gradFill rotWithShape="1">
                        <a:gsLst>
                          <a:gs pos="74000">
                            <a:srgbClr val="CCFF66"/>
                          </a:gs>
                          <a:gs pos="100000">
                            <a:srgbClr val="5E762F">
                              <a:alpha val="28998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9" name="Rectangle 11"/>
          <p:cNvSpPr>
            <a:spLocks noChangeArrowheads="1"/>
          </p:cNvSpPr>
          <p:nvPr/>
        </p:nvSpPr>
        <p:spPr bwMode="auto">
          <a:xfrm>
            <a:off x="437937" y="5986808"/>
            <a:ext cx="852487" cy="350837"/>
          </a:xfrm>
          <a:prstGeom prst="rect">
            <a:avLst/>
          </a:prstGeom>
          <a:solidFill>
            <a:srgbClr val="FF99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669426" y="2434118"/>
            <a:ext cx="3929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Es el tiempo en el cual la respuesta al escalón alcanza el primer pico del sobrepaso.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87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214185" y="829617"/>
            <a:ext cx="1140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Especificaciones de la Respuesta Transitoria</a:t>
            </a:r>
            <a:endParaRPr lang="es-AR" sz="2400" i="0" dirty="0">
              <a:cs typeface="+mn-cs"/>
            </a:endParaRPr>
          </a:p>
        </p:txBody>
      </p:sp>
      <p:pic>
        <p:nvPicPr>
          <p:cNvPr id="82949" name="Picture 5" descr="especificaci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2" y="1503835"/>
            <a:ext cx="7064375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16130"/>
              </p:ext>
            </p:extLst>
          </p:nvPr>
        </p:nvGraphicFramePr>
        <p:xfrm>
          <a:off x="2262703" y="4332416"/>
          <a:ext cx="447833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8" name="Equation" r:id="rId5" imgW="1981080" imgH="431640" progId="Equation.DSMT4">
                  <p:embed/>
                </p:oleObj>
              </mc:Choice>
              <mc:Fallback>
                <p:oleObj name="Equation" r:id="rId5" imgW="19810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703" y="4332416"/>
                        <a:ext cx="4478337" cy="974725"/>
                      </a:xfrm>
                      <a:prstGeom prst="rect">
                        <a:avLst/>
                      </a:prstGeom>
                      <a:gradFill rotWithShape="1">
                        <a:gsLst>
                          <a:gs pos="100000">
                            <a:srgbClr val="CCFF66"/>
                          </a:gs>
                          <a:gs pos="100000">
                            <a:srgbClr val="5E762F">
                              <a:alpha val="28998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353597"/>
              </p:ext>
            </p:extLst>
          </p:nvPr>
        </p:nvGraphicFramePr>
        <p:xfrm>
          <a:off x="2856471" y="1634136"/>
          <a:ext cx="2110151" cy="88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9" name="Equation" r:id="rId7" imgW="1091880" imgH="457200" progId="Equation.DSMT4">
                  <p:embed/>
                </p:oleObj>
              </mc:Choice>
              <mc:Fallback>
                <p:oleObj name="Equation" r:id="rId7" imgW="109188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471" y="1634136"/>
                        <a:ext cx="2110151" cy="882057"/>
                      </a:xfrm>
                      <a:prstGeom prst="rect">
                        <a:avLst/>
                      </a:prstGeom>
                      <a:gradFill rotWithShape="1">
                        <a:gsLst>
                          <a:gs pos="9800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Rectangle 10"/>
          <p:cNvSpPr>
            <a:spLocks noChangeArrowheads="1"/>
          </p:cNvSpPr>
          <p:nvPr/>
        </p:nvSpPr>
        <p:spPr bwMode="auto">
          <a:xfrm>
            <a:off x="689534" y="6039451"/>
            <a:ext cx="4333875" cy="350838"/>
          </a:xfrm>
          <a:prstGeom prst="rect">
            <a:avLst/>
          </a:prstGeom>
          <a:solidFill>
            <a:srgbClr val="FF99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058780"/>
              </p:ext>
            </p:extLst>
          </p:nvPr>
        </p:nvGraphicFramePr>
        <p:xfrm>
          <a:off x="7500122" y="2826351"/>
          <a:ext cx="447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0" name="Equation" r:id="rId9" imgW="203112" imgH="228501" progId="Equation.DSMT4">
                  <p:embed/>
                </p:oleObj>
              </mc:Choice>
              <mc:Fallback>
                <p:oleObj name="Equation" r:id="rId9" imgW="203112" imgH="228501" progId="Equation.DSMT4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122" y="2826351"/>
                        <a:ext cx="447675" cy="50958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8138983" y="3373228"/>
            <a:ext cx="39294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s-AR" sz="2200" b="0" i="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El tiempo de establecimiento tiene relación con la constante de tiempo mayor o predominante del sistema dinámico.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2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3038766" y="134684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19972" name="Text Box 4"/>
          <p:cNvSpPr txBox="1">
            <a:spLocks noChangeArrowheads="1"/>
          </p:cNvSpPr>
          <p:nvPr/>
        </p:nvSpPr>
        <p:spPr bwMode="auto">
          <a:xfrm>
            <a:off x="90617" y="752519"/>
            <a:ext cx="11615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Especificaciones de la Respuesta Transitoria</a:t>
            </a:r>
            <a:endParaRPr lang="es-AR" sz="2400" i="0" dirty="0">
              <a:cs typeface="+mn-cs"/>
            </a:endParaRPr>
          </a:p>
        </p:txBody>
      </p:sp>
      <p:pic>
        <p:nvPicPr>
          <p:cNvPr id="83973" name="Picture 5" descr="especificaci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5" y="1503062"/>
            <a:ext cx="7064375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Rectangle 10"/>
          <p:cNvSpPr>
            <a:spLocks noChangeArrowheads="1"/>
          </p:cNvSpPr>
          <p:nvPr/>
        </p:nvSpPr>
        <p:spPr bwMode="auto">
          <a:xfrm rot="5400000">
            <a:off x="877969" y="1850725"/>
            <a:ext cx="1454150" cy="1089025"/>
          </a:xfrm>
          <a:prstGeom prst="rect">
            <a:avLst/>
          </a:prstGeom>
          <a:solidFill>
            <a:srgbClr val="FF99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6433"/>
              </p:ext>
            </p:extLst>
          </p:nvPr>
        </p:nvGraphicFramePr>
        <p:xfrm>
          <a:off x="4854990" y="3698618"/>
          <a:ext cx="22383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0" name="Equation" r:id="rId5" imgW="990360" imgH="457200" progId="Equation.DSMT4">
                  <p:embed/>
                </p:oleObj>
              </mc:Choice>
              <mc:Fallback>
                <p:oleObj name="Equation" r:id="rId5" imgW="9903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990" y="3698618"/>
                        <a:ext cx="2238375" cy="1031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68112"/>
              </p:ext>
            </p:extLst>
          </p:nvPr>
        </p:nvGraphicFramePr>
        <p:xfrm>
          <a:off x="3725863" y="4995863"/>
          <a:ext cx="44767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1" name="Equation" r:id="rId7" imgW="1981080" imgH="203040" progId="Equation.DSMT4">
                  <p:embed/>
                </p:oleObj>
              </mc:Choice>
              <mc:Fallback>
                <p:oleObj name="Equation" r:id="rId7" imgW="19810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4995863"/>
                        <a:ext cx="4476750" cy="4587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8998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28019" y="1503062"/>
            <a:ext cx="42592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Es el máximo valor de pico medido desde la unidad. Si el valor final difiere de la unidad entonces, es común usar el porcentaje de sobrepaso máximo.</a:t>
            </a: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192203"/>
              </p:ext>
            </p:extLst>
          </p:nvPr>
        </p:nvGraphicFramePr>
        <p:xfrm>
          <a:off x="8044476" y="3596178"/>
          <a:ext cx="3253092" cy="1017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2" name="Equation" r:id="rId9" imgW="1422360" imgH="444240" progId="Equation.DSMT4">
                  <p:embed/>
                </p:oleObj>
              </mc:Choice>
              <mc:Fallback>
                <p:oleObj name="Equation" r:id="rId9" imgW="1422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4476" y="3596178"/>
                        <a:ext cx="3253092" cy="101759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97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64" y="216189"/>
            <a:ext cx="6537325" cy="588963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>
                <a:solidFill>
                  <a:schemeClr val="bg1"/>
                </a:solidFill>
                <a:effectLst/>
              </a:rPr>
              <a:t>Tema de la Unidad 2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551936" y="1006618"/>
            <a:ext cx="10931610" cy="521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/>
          <a:lstStyle>
            <a:lvl1pPr marL="450850" indent="-450850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630238"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defTabSz="476250" eaLnBrk="0" hangingPunct="0"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algn="ctr" defTabSz="476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tabLst>
                <a:tab pos="45085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Análisis de la respuesta transitoria de un sistema dinámico:</a:t>
            </a:r>
          </a:p>
          <a:p>
            <a:pPr lvl="1" eaLnBrk="1" hangingPunct="1">
              <a:spcBef>
                <a:spcPts val="12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Escalón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 rampa para sistemas de primer orden</a:t>
            </a:r>
          </a:p>
          <a:p>
            <a:pPr lvl="1" eaLnBrk="1" hangingPunct="1">
              <a:spcBef>
                <a:spcPts val="12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Sistemas de segundo orden</a:t>
            </a:r>
          </a:p>
          <a:p>
            <a:pPr eaLnBrk="1" hangingPunct="1">
              <a:spcBef>
                <a:spcPts val="12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Especificaciones de la respuesta transitoria para entrada en escalón.</a:t>
            </a:r>
          </a:p>
          <a:p>
            <a:pPr eaLnBrk="1" hangingPunct="1">
              <a:spcBef>
                <a:spcPts val="12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orden superior:</a:t>
            </a:r>
          </a:p>
          <a:p>
            <a:pPr lvl="1" eaLnBrk="1" hangingPunct="1">
              <a:spcBef>
                <a:spcPts val="12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aproximación de polo-cero</a:t>
            </a:r>
          </a:p>
          <a:p>
            <a:pPr lvl="1" algn="just" eaLnBrk="1" hangingPunct="1">
              <a:spcBef>
                <a:spcPts val="12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aproximación por polos dominantes. Concepto de dominancia</a:t>
            </a:r>
          </a:p>
          <a:p>
            <a:pPr eaLnBrk="1" hangingPunct="1">
              <a:spcBef>
                <a:spcPts val="12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Ejemplos de sistemas de primer y segundo orden.</a:t>
            </a:r>
          </a:p>
          <a:p>
            <a:pPr eaLnBrk="1" hangingPunct="1">
              <a:spcBef>
                <a:spcPts val="1200"/>
              </a:spcBef>
              <a:buClr>
                <a:srgbClr val="FF3300"/>
              </a:buClr>
              <a:buSzPct val="95000"/>
              <a:buFont typeface="Wingdings" pitchFamily="2" charset="2"/>
              <a:buChar char="þ"/>
              <a:defRPr/>
            </a:pPr>
            <a:r>
              <a:rPr lang="es-AR" sz="22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Análisis del error en estado estacionario: Errores de posición, de velocidad y de aceleración.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03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animBg="1" autoUpdateAnimBg="0"/>
      <p:bldP spid="28057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63" t="10521" r="6242"/>
          <a:stretch/>
        </p:blipFill>
        <p:spPr>
          <a:xfrm>
            <a:off x="271805" y="1503062"/>
            <a:ext cx="6680929" cy="51656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3038766" y="134684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19972" name="Text Box 4"/>
          <p:cNvSpPr txBox="1">
            <a:spLocks noChangeArrowheads="1"/>
          </p:cNvSpPr>
          <p:nvPr/>
        </p:nvSpPr>
        <p:spPr bwMode="auto">
          <a:xfrm>
            <a:off x="90617" y="752519"/>
            <a:ext cx="11615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Especificaciones de la Respuesta Transitoria</a:t>
            </a:r>
            <a:endParaRPr lang="es-AR" sz="2400" i="0" dirty="0">
              <a:cs typeface="+mn-cs"/>
            </a:endParaRPr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64919"/>
              </p:ext>
            </p:extLst>
          </p:nvPr>
        </p:nvGraphicFramePr>
        <p:xfrm>
          <a:off x="2367210" y="1670266"/>
          <a:ext cx="1343111" cy="39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6" name="Equation" r:id="rId5" imgW="685800" imgH="203040" progId="Equation.DSMT4">
                  <p:embed/>
                </p:oleObj>
              </mc:Choice>
              <mc:Fallback>
                <p:oleObj name="Equation" r:id="rId5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210" y="1670266"/>
                        <a:ext cx="1343111" cy="39770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8998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11373"/>
              </p:ext>
            </p:extLst>
          </p:nvPr>
        </p:nvGraphicFramePr>
        <p:xfrm>
          <a:off x="7217066" y="2486025"/>
          <a:ext cx="4241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7" name="Equation" r:id="rId7" imgW="1854000" imgH="419040" progId="Equation.DSMT4">
                  <p:embed/>
                </p:oleObj>
              </mc:Choice>
              <mc:Fallback>
                <p:oleObj name="Equation" r:id="rId7" imgW="1854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066" y="2486025"/>
                        <a:ext cx="4241800" cy="95885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echa derecha 2"/>
          <p:cNvSpPr/>
          <p:nvPr/>
        </p:nvSpPr>
        <p:spPr bwMode="auto">
          <a:xfrm>
            <a:off x="1748451" y="1718434"/>
            <a:ext cx="537549" cy="214184"/>
          </a:xfrm>
          <a:prstGeom prst="rightArrow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42116"/>
              </p:ext>
            </p:extLst>
          </p:nvPr>
        </p:nvGraphicFramePr>
        <p:xfrm>
          <a:off x="5002213" y="2486025"/>
          <a:ext cx="1492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8" name="Equation" r:id="rId9" imgW="761760" imgH="203040" progId="Equation.DSMT4">
                  <p:embed/>
                </p:oleObj>
              </mc:Choice>
              <mc:Fallback>
                <p:oleObj name="Equation" r:id="rId9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2486025"/>
                        <a:ext cx="1492250" cy="396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8998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603791" y="1622896"/>
            <a:ext cx="34683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s-AR" sz="2600" i="0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Ejemplo del motor CC</a:t>
            </a:r>
          </a:p>
        </p:txBody>
      </p:sp>
    </p:spTree>
    <p:extLst>
      <p:ext uri="{BB962C8B-B14F-4D97-AF65-F5344CB8AC3E}">
        <p14:creationId xmlns:p14="http://schemas.microsoft.com/office/powerpoint/2010/main" val="1802068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97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963" t="10566" r="6654"/>
          <a:stretch/>
        </p:blipFill>
        <p:spPr>
          <a:xfrm>
            <a:off x="172994" y="1312907"/>
            <a:ext cx="5014160" cy="3893407"/>
          </a:xfrm>
          <a:prstGeom prst="rect">
            <a:avLst/>
          </a:prstGeom>
        </p:spPr>
      </p:pic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3038766" y="134684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19972" name="Text Box 4"/>
          <p:cNvSpPr txBox="1">
            <a:spLocks noChangeArrowheads="1"/>
          </p:cNvSpPr>
          <p:nvPr/>
        </p:nvSpPr>
        <p:spPr bwMode="auto">
          <a:xfrm>
            <a:off x="90617" y="752519"/>
            <a:ext cx="11615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Especificaciones de la Respuesta Transitoria</a:t>
            </a:r>
            <a:endParaRPr lang="es-AR" sz="2400" i="0" dirty="0">
              <a:cs typeface="+mn-cs"/>
            </a:endParaRP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52299"/>
              </p:ext>
            </p:extLst>
          </p:nvPr>
        </p:nvGraphicFramePr>
        <p:xfrm>
          <a:off x="5336930" y="1316894"/>
          <a:ext cx="4130476" cy="8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9" name="Equation" r:id="rId5" imgW="2057400" imgH="419040" progId="Equation.DSMT4">
                  <p:embed/>
                </p:oleObj>
              </mc:Choice>
              <mc:Fallback>
                <p:oleObj name="Equation" r:id="rId5" imgW="2057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930" y="1316894"/>
                        <a:ext cx="4130476" cy="841419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003608"/>
              </p:ext>
            </p:extLst>
          </p:nvPr>
        </p:nvGraphicFramePr>
        <p:xfrm>
          <a:off x="3250470" y="2541931"/>
          <a:ext cx="1666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0" name="Equation" r:id="rId7" imgW="850680" imgH="203040" progId="Equation.DSMT4">
                  <p:embed/>
                </p:oleObj>
              </mc:Choice>
              <mc:Fallback>
                <p:oleObj name="Equation" r:id="rId7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470" y="2541931"/>
                        <a:ext cx="1666875" cy="396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8998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021199"/>
              </p:ext>
            </p:extLst>
          </p:nvPr>
        </p:nvGraphicFramePr>
        <p:xfrm>
          <a:off x="1908549" y="1490790"/>
          <a:ext cx="15430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1" name="Equation" r:id="rId9" imgW="787320" imgH="203040" progId="Equation.DSMT4">
                  <p:embed/>
                </p:oleObj>
              </mc:Choice>
              <mc:Fallback>
                <p:oleObj name="Equation" r:id="rId9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549" y="1490790"/>
                        <a:ext cx="1543050" cy="396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8998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echa derecha 2"/>
          <p:cNvSpPr/>
          <p:nvPr/>
        </p:nvSpPr>
        <p:spPr bwMode="auto">
          <a:xfrm>
            <a:off x="1284623" y="1582136"/>
            <a:ext cx="537549" cy="214184"/>
          </a:xfrm>
          <a:prstGeom prst="rightArrow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/>
          <a:srcRect l="6345" t="10566" r="6036"/>
          <a:stretch/>
        </p:blipFill>
        <p:spPr>
          <a:xfrm>
            <a:off x="6316062" y="2740368"/>
            <a:ext cx="5088218" cy="3895200"/>
          </a:xfrm>
          <a:prstGeom prst="rect">
            <a:avLst/>
          </a:prstGeom>
        </p:spPr>
      </p:pic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60274"/>
              </p:ext>
            </p:extLst>
          </p:nvPr>
        </p:nvGraphicFramePr>
        <p:xfrm>
          <a:off x="8148808" y="2878138"/>
          <a:ext cx="1295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2" name="Equation" r:id="rId12" imgW="660240" imgH="203040" progId="Equation.DSMT4">
                  <p:embed/>
                </p:oleObj>
              </mc:Choice>
              <mc:Fallback>
                <p:oleObj name="Equation" r:id="rId12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808" y="2878138"/>
                        <a:ext cx="1295400" cy="396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8998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lecha derecha 16"/>
          <p:cNvSpPr/>
          <p:nvPr/>
        </p:nvSpPr>
        <p:spPr bwMode="auto">
          <a:xfrm>
            <a:off x="7483596" y="2970212"/>
            <a:ext cx="537549" cy="214184"/>
          </a:xfrm>
          <a:prstGeom prst="rightArrow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308276"/>
              </p:ext>
            </p:extLst>
          </p:nvPr>
        </p:nvGraphicFramePr>
        <p:xfrm>
          <a:off x="9737082" y="3488768"/>
          <a:ext cx="13938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3" name="Equation" r:id="rId14" imgW="711000" imgH="203040" progId="Equation.DSMT4">
                  <p:embed/>
                </p:oleObj>
              </mc:Choice>
              <mc:Fallback>
                <p:oleObj name="Equation" r:id="rId14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7082" y="3488768"/>
                        <a:ext cx="1393825" cy="396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8998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161667"/>
              </p:ext>
            </p:extLst>
          </p:nvPr>
        </p:nvGraphicFramePr>
        <p:xfrm>
          <a:off x="2680074" y="5644763"/>
          <a:ext cx="35956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4" name="Equation" r:id="rId16" imgW="1790640" imgH="393480" progId="Equation.DSMT4">
                  <p:embed/>
                </p:oleObj>
              </mc:Choice>
              <mc:Fallback>
                <p:oleObj name="Equation" r:id="rId16" imgW="1790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074" y="5644763"/>
                        <a:ext cx="3595687" cy="79057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03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97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50760" y="5181143"/>
            <a:ext cx="11073106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600" i="0" u="sng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IMPORTANTE: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600" b="0" i="0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Este </a:t>
            </a:r>
            <a:r>
              <a:rPr lang="es-ES" sz="2600" b="0" i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es un parámetro indicativo de la </a:t>
            </a:r>
            <a:r>
              <a:rPr lang="es-ES" sz="2600" i="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ESTABILIDAD ABSOLUTA</a:t>
            </a:r>
            <a:r>
              <a:rPr lang="es-ES" sz="2600" b="0" i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del sistema</a:t>
            </a:r>
            <a:r>
              <a:rPr lang="es-ES" sz="2600" b="0" i="0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.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600" b="0" i="0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A mayor sobrepaso se tiene menor </a:t>
            </a:r>
            <a:r>
              <a:rPr lang="es-ES" sz="2600" b="0" i="0" dirty="0" smtClean="0">
                <a:solidFill>
                  <a:srgbClr val="0000FF"/>
                </a:solidFill>
                <a:latin typeface="Symbol" panose="05050102010706020507" pitchFamily="18" charset="2"/>
                <a:cs typeface="+mn-cs"/>
              </a:rPr>
              <a:t>x</a:t>
            </a:r>
            <a:r>
              <a:rPr lang="es-ES" sz="2600" b="0" i="0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y por ende, menor estabilidad del sistema.</a:t>
            </a:r>
            <a:endParaRPr lang="es-ES" sz="2600" b="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99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21619"/>
              </p:ext>
            </p:extLst>
          </p:nvPr>
        </p:nvGraphicFramePr>
        <p:xfrm>
          <a:off x="4214652" y="3598711"/>
          <a:ext cx="3111514" cy="109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7" name="Equation" r:id="rId4" imgW="1142910" imgH="400050" progId="Equation.DSMT4">
                  <p:embed/>
                </p:oleObj>
              </mc:Choice>
              <mc:Fallback>
                <p:oleObj name="Equation" r:id="rId4" imgW="1142910" imgH="40005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652" y="3598711"/>
                        <a:ext cx="3111514" cy="1093014"/>
                      </a:xfrm>
                      <a:prstGeom prst="rect">
                        <a:avLst/>
                      </a:prstGeom>
                      <a:solidFill>
                        <a:srgbClr val="00FF00">
                          <a:alpha val="34117"/>
                        </a:srgbClr>
                      </a:solidFill>
                      <a:ln w="38100" cmpd="dbl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2027" name="Text Box 11"/>
          <p:cNvSpPr txBox="1">
            <a:spLocks noChangeArrowheads="1"/>
          </p:cNvSpPr>
          <p:nvPr/>
        </p:nvSpPr>
        <p:spPr bwMode="auto">
          <a:xfrm>
            <a:off x="9084909" y="3703347"/>
            <a:ext cx="2218886" cy="88374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40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0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x </a:t>
            </a:r>
            <a:r>
              <a:rPr lang="es-ES" sz="40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↓  </a:t>
            </a:r>
            <a:r>
              <a:rPr lang="es-ES" sz="4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M</a:t>
            </a:r>
            <a:r>
              <a:rPr lang="es-ES" sz="400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p</a:t>
            </a:r>
            <a:r>
              <a:rPr lang="es-ES" sz="40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↑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114749"/>
              </p:ext>
            </p:extLst>
          </p:nvPr>
        </p:nvGraphicFramePr>
        <p:xfrm>
          <a:off x="254507" y="1599579"/>
          <a:ext cx="5933859" cy="155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8" name="Equation" r:id="rId6" imgW="2857320" imgH="749160" progId="Equation.DSMT4">
                  <p:embed/>
                </p:oleObj>
              </mc:Choice>
              <mc:Fallback>
                <p:oleObj name="Equation" r:id="rId6" imgW="2857320" imgH="749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07" y="1599579"/>
                        <a:ext cx="5933859" cy="1557489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>
                        <a:outerShdw dist="89803" dir="2700000" algn="ctr" rotWithShape="0">
                          <a:schemeClr val="tx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56300" y="929610"/>
            <a:ext cx="7967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s-AR" b="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Para obtener el sobrepaso de la respuesta al escalón:</a:t>
            </a:r>
          </a:p>
        </p:txBody>
      </p:sp>
      <p:sp>
        <p:nvSpPr>
          <p:cNvPr id="3" name="Flecha derecha 2"/>
          <p:cNvSpPr/>
          <p:nvPr/>
        </p:nvSpPr>
        <p:spPr bwMode="auto">
          <a:xfrm>
            <a:off x="6404511" y="2201059"/>
            <a:ext cx="684556" cy="42013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208108" y="2162879"/>
            <a:ext cx="428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Se obtiene el tiempo de pico </a:t>
            </a:r>
            <a:r>
              <a:rPr lang="es-AR" sz="2400" b="0" dirty="0" err="1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t</a:t>
            </a:r>
            <a:r>
              <a:rPr lang="es-AR" sz="2400" b="0" baseline="-25000" dirty="0" err="1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p</a:t>
            </a:r>
            <a:endParaRPr lang="es-AR" sz="2400" b="0" baseline="-25000" dirty="0" smtClean="0">
              <a:solidFill>
                <a:srgbClr val="00B050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438629"/>
              </p:ext>
            </p:extLst>
          </p:nvPr>
        </p:nvGraphicFramePr>
        <p:xfrm>
          <a:off x="350760" y="3814121"/>
          <a:ext cx="2500527" cy="662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9" name="Equation" r:id="rId8" imgW="914400" imgH="241200" progId="Equation.DSMT4">
                  <p:embed/>
                </p:oleObj>
              </mc:Choice>
              <mc:Fallback>
                <p:oleObj name="Equation" r:id="rId8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60" y="3814121"/>
                        <a:ext cx="2500527" cy="662194"/>
                      </a:xfrm>
                      <a:prstGeom prst="rect">
                        <a:avLst/>
                      </a:prstGeom>
                      <a:solidFill>
                        <a:srgbClr val="00FF00">
                          <a:alpha val="34117"/>
                        </a:srgbClr>
                      </a:solidFill>
                      <a:ln w="38100" cmpd="dbl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lecha derecha 11"/>
          <p:cNvSpPr/>
          <p:nvPr/>
        </p:nvSpPr>
        <p:spPr bwMode="auto">
          <a:xfrm>
            <a:off x="3154685" y="3935153"/>
            <a:ext cx="684556" cy="42013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lecha derecha 3"/>
          <p:cNvSpPr/>
          <p:nvPr/>
        </p:nvSpPr>
        <p:spPr bwMode="auto">
          <a:xfrm>
            <a:off x="7546207" y="4015898"/>
            <a:ext cx="1318661" cy="339385"/>
          </a:xfrm>
          <a:prstGeom prst="rightArrow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1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849314"/>
            <a:ext cx="77057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2018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860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91774"/>
              </p:ext>
            </p:extLst>
          </p:nvPr>
        </p:nvGraphicFramePr>
        <p:xfrm>
          <a:off x="5889625" y="1204914"/>
          <a:ext cx="35448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4" name="Equation" r:id="rId5" imgW="1562040" imgH="241200" progId="Equation.DSMT4">
                  <p:embed/>
                </p:oleObj>
              </mc:Choice>
              <mc:Fallback>
                <p:oleObj name="Equation" r:id="rId5" imgW="15620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1204914"/>
                        <a:ext cx="3544888" cy="574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60740"/>
              </p:ext>
            </p:extLst>
          </p:nvPr>
        </p:nvGraphicFramePr>
        <p:xfrm>
          <a:off x="5295901" y="2119602"/>
          <a:ext cx="4468813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5" name="Equation" r:id="rId7" imgW="1142910" imgH="400050" progId="Equation.DSMT4">
                  <p:embed/>
                </p:oleObj>
              </mc:Choice>
              <mc:Fallback>
                <p:oleObj name="Equation" r:id="rId7" imgW="1142910" imgH="40005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1" y="2119602"/>
                        <a:ext cx="4468813" cy="1568450"/>
                      </a:xfrm>
                      <a:prstGeom prst="rect">
                        <a:avLst/>
                      </a:prstGeom>
                      <a:solidFill>
                        <a:srgbClr val="00FF00">
                          <a:alpha val="34117"/>
                        </a:srgbClr>
                      </a:solidFill>
                      <a:ln w="38100" cmpd="dbl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51"/>
          <p:cNvGraphicFramePr>
            <a:graphicFrameLocks noChangeAspect="1"/>
          </p:cNvGraphicFramePr>
          <p:nvPr/>
        </p:nvGraphicFramePr>
        <p:xfrm>
          <a:off x="7315201" y="4016375"/>
          <a:ext cx="2524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6" name="Equation" r:id="rId9" imgW="533520" imgH="190590" progId="Equation.DSMT4">
                  <p:embed/>
                </p:oleObj>
              </mc:Choice>
              <mc:Fallback>
                <p:oleObj name="Equation" r:id="rId9" imgW="533520" imgH="19059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1" y="4016375"/>
                        <a:ext cx="2524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1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24068" name="Text Box 4"/>
          <p:cNvSpPr txBox="1">
            <a:spLocks noChangeArrowheads="1"/>
          </p:cNvSpPr>
          <p:nvPr/>
        </p:nvSpPr>
        <p:spPr bwMode="auto">
          <a:xfrm>
            <a:off x="1704976" y="914401"/>
            <a:ext cx="8475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Especificaciones de la Respuesta Transitoria</a:t>
            </a:r>
            <a:endParaRPr lang="es-AR" sz="2400" i="0">
              <a:cs typeface="+mn-cs"/>
            </a:endParaRP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44016"/>
              </p:ext>
            </p:extLst>
          </p:nvPr>
        </p:nvGraphicFramePr>
        <p:xfrm>
          <a:off x="864955" y="1793963"/>
          <a:ext cx="40465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2" name="Equation" r:id="rId4" imgW="1777680" imgH="228600" progId="Equation.DSMT4">
                  <p:embed/>
                </p:oleObj>
              </mc:Choice>
              <mc:Fallback>
                <p:oleObj name="Equation" r:id="rId4" imgW="17776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955" y="1793963"/>
                        <a:ext cx="4046537" cy="538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07609" y="2375592"/>
            <a:ext cx="10992051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400" b="0" i="0" dirty="0">
                <a:solidFill>
                  <a:srgbClr val="0000FF"/>
                </a:solidFill>
              </a:rPr>
              <a:t>El tiempo</a:t>
            </a:r>
            <a:r>
              <a:rPr lang="es-ES" sz="2400" b="0" i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s-ES" sz="2600" b="0" dirty="0" err="1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s-ES" sz="2600" b="0" baseline="-25000" dirty="0" err="1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s-ES" sz="2400" b="0" i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s-ES" sz="2400" b="0" i="0" dirty="0">
                <a:solidFill>
                  <a:srgbClr val="0000FF"/>
                </a:solidFill>
              </a:rPr>
              <a:t>para la banda de tolerancia de 2% o 5% se mide en términos de la constante de tiempo</a:t>
            </a:r>
            <a:r>
              <a:rPr lang="es-ES" sz="2400" b="0" i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s-ES" sz="2600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endParaRPr lang="es-E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7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179607"/>
              </p:ext>
            </p:extLst>
          </p:nvPr>
        </p:nvGraphicFramePr>
        <p:xfrm>
          <a:off x="586582" y="3429952"/>
          <a:ext cx="2236787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3" name="Equation" r:id="rId6" imgW="825480" imgH="431640" progId="Equation.DSMT4">
                  <p:embed/>
                </p:oleObj>
              </mc:Choice>
              <mc:Fallback>
                <p:oleObj name="Equation" r:id="rId6" imgW="825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2" y="3429952"/>
                        <a:ext cx="2236787" cy="118903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386867" y="3412111"/>
            <a:ext cx="3289232" cy="461665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400" b="0" i="0" dirty="0">
                <a:solidFill>
                  <a:srgbClr val="008000"/>
                </a:solidFill>
              </a:rPr>
              <a:t>Existen 2 criterios:</a:t>
            </a:r>
            <a:endParaRPr lang="es-ES" sz="2600" b="0" i="0" dirty="0">
              <a:solidFill>
                <a:srgbClr val="008000"/>
              </a:solidFill>
              <a:latin typeface="Symbol" pitchFamily="18" charset="2"/>
              <a:cs typeface="Times New Roman" pitchFamily="18" charset="0"/>
            </a:endParaRPr>
          </a:p>
        </p:txBody>
      </p:sp>
      <p:graphicFrame>
        <p:nvGraphicFramePr>
          <p:cNvPr id="87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272364"/>
              </p:ext>
            </p:extLst>
          </p:nvPr>
        </p:nvGraphicFramePr>
        <p:xfrm>
          <a:off x="3549841" y="4041933"/>
          <a:ext cx="360680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4" name="Equation" r:id="rId8" imgW="1333530" imgH="419190" progId="Equation.DSMT4">
                  <p:embed/>
                </p:oleObj>
              </mc:Choice>
              <mc:Fallback>
                <p:oleObj name="Equation" r:id="rId8" imgW="1333530" imgH="4191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841" y="4041933"/>
                        <a:ext cx="3606800" cy="115411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CCFF66">
                              <a:shade val="30000"/>
                              <a:satMod val="115000"/>
                            </a:srgbClr>
                          </a:gs>
                          <a:gs pos="50000">
                            <a:srgbClr val="CCFF66">
                              <a:shade val="67500"/>
                              <a:satMod val="115000"/>
                            </a:srgbClr>
                          </a:gs>
                          <a:gs pos="100000">
                            <a:srgbClr val="CCFF66">
                              <a:shade val="100000"/>
                              <a:satMod val="115000"/>
                            </a:srgbClr>
                          </a:gs>
                        </a:gsLst>
                        <a:lin ang="8100000" scaled="1"/>
                        <a:tileRect/>
                      </a:gradFill>
                      <a:ln w="44450" cmpd="thickThin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61855"/>
              </p:ext>
            </p:extLst>
          </p:nvPr>
        </p:nvGraphicFramePr>
        <p:xfrm>
          <a:off x="7563644" y="4032498"/>
          <a:ext cx="364013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15" name="Equation" r:id="rId10" imgW="1352430" imgH="419190" progId="Equation.DSMT4">
                  <p:embed/>
                </p:oleObj>
              </mc:Choice>
              <mc:Fallback>
                <p:oleObj name="Equation" r:id="rId10" imgW="1352430" imgH="4191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644" y="4032498"/>
                        <a:ext cx="3640138" cy="115411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CFF66"/>
                          </a:gs>
                          <a:gs pos="100000">
                            <a:srgbClr val="5E762F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 w="3810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93727" y="5522481"/>
            <a:ext cx="2328857" cy="870422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400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s 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  </a:t>
            </a:r>
            <a:r>
              <a:rPr lang="es-ES" sz="4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440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440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  <a:endParaRPr lang="es-ES" sz="4400" i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84697" y="5726860"/>
            <a:ext cx="2587813" cy="461665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400" b="0" i="0" dirty="0" smtClean="0">
                <a:solidFill>
                  <a:srgbClr val="008000"/>
                </a:solidFill>
              </a:rPr>
              <a:t>Se Observa que:</a:t>
            </a:r>
            <a:endParaRPr lang="es-ES" sz="2600" b="0" i="0" dirty="0">
              <a:solidFill>
                <a:srgbClr val="008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643801" y="5726341"/>
            <a:ext cx="4147186" cy="461665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400" b="0" i="0" dirty="0" smtClean="0">
                <a:solidFill>
                  <a:srgbClr val="008000"/>
                </a:solidFill>
                <a:latin typeface="Symbol" panose="05050102010706020507" pitchFamily="18" charset="2"/>
              </a:rPr>
              <a:t>s</a:t>
            </a:r>
            <a:r>
              <a:rPr lang="es-ES" sz="2400" b="0" i="0" dirty="0" smtClean="0">
                <a:solidFill>
                  <a:srgbClr val="008000"/>
                </a:solidFill>
              </a:rPr>
              <a:t> aumentando hacia - </a:t>
            </a:r>
            <a:r>
              <a:rPr lang="es-ES" sz="2400" b="0" i="0" dirty="0" smtClean="0">
                <a:solidFill>
                  <a:srgbClr val="008000"/>
                </a:solidFill>
                <a:latin typeface="Algerian" panose="04020705040A02060702" pitchFamily="82" charset="0"/>
              </a:rPr>
              <a:t>∞</a:t>
            </a:r>
            <a:endParaRPr lang="es-ES" sz="2600" b="0" i="0" dirty="0">
              <a:solidFill>
                <a:srgbClr val="008000"/>
              </a:solidFill>
              <a:latin typeface="Symbol" pitchFamily="18" charset="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406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ChangeArrowheads="1"/>
          </p:cNvSpPr>
          <p:nvPr/>
        </p:nvSpPr>
        <p:spPr bwMode="auto">
          <a:xfrm>
            <a:off x="3045619" y="177474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24068" name="Text Box 4"/>
          <p:cNvSpPr txBox="1">
            <a:spLocks noChangeArrowheads="1"/>
          </p:cNvSpPr>
          <p:nvPr/>
        </p:nvSpPr>
        <p:spPr bwMode="auto">
          <a:xfrm>
            <a:off x="1356348" y="884235"/>
            <a:ext cx="819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</a:t>
            </a: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Tiempo de asentamiento</a:t>
            </a:r>
            <a:endParaRPr lang="es-AR" sz="2400" i="0" dirty="0"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883" t="9791" r="7871" b="3445"/>
          <a:stretch/>
        </p:blipFill>
        <p:spPr>
          <a:xfrm>
            <a:off x="1235678" y="1442933"/>
            <a:ext cx="9704168" cy="4852086"/>
          </a:xfrm>
          <a:prstGeom prst="rect">
            <a:avLst/>
          </a:prstGeom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92927"/>
              </p:ext>
            </p:extLst>
          </p:nvPr>
        </p:nvGraphicFramePr>
        <p:xfrm>
          <a:off x="2387514" y="1581132"/>
          <a:ext cx="2007373" cy="95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9" name="Equation" r:id="rId5" imgW="1002960" imgH="469800" progId="Equation.DSMT4">
                  <p:embed/>
                </p:oleObj>
              </mc:Choice>
              <mc:Fallback>
                <p:oleObj name="Equation" r:id="rId5" imgW="1002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514" y="1581132"/>
                        <a:ext cx="2007373" cy="955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682281"/>
              </p:ext>
            </p:extLst>
          </p:nvPr>
        </p:nvGraphicFramePr>
        <p:xfrm>
          <a:off x="2387515" y="4719747"/>
          <a:ext cx="2005157" cy="9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0" name="Equation" r:id="rId7" imgW="1002960" imgH="469800" progId="Equation.DSMT4">
                  <p:embed/>
                </p:oleObj>
              </mc:Choice>
              <mc:Fallback>
                <p:oleObj name="Equation" r:id="rId7" imgW="1002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515" y="4719747"/>
                        <a:ext cx="2005157" cy="9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de flecha 3"/>
          <p:cNvCxnSpPr/>
          <p:nvPr/>
        </p:nvCxnSpPr>
        <p:spPr bwMode="auto">
          <a:xfrm>
            <a:off x="7473367" y="3319958"/>
            <a:ext cx="0" cy="313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ector recto de flecha 16"/>
          <p:cNvCxnSpPr/>
          <p:nvPr/>
        </p:nvCxnSpPr>
        <p:spPr bwMode="auto">
          <a:xfrm flipV="1">
            <a:off x="7473367" y="3735248"/>
            <a:ext cx="0" cy="289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596916"/>
              </p:ext>
            </p:extLst>
          </p:nvPr>
        </p:nvGraphicFramePr>
        <p:xfrm>
          <a:off x="7517817" y="3198415"/>
          <a:ext cx="716549" cy="3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1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7817" y="3198415"/>
                        <a:ext cx="716549" cy="385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378027"/>
              </p:ext>
            </p:extLst>
          </p:nvPr>
        </p:nvGraphicFramePr>
        <p:xfrm>
          <a:off x="10313772" y="3163013"/>
          <a:ext cx="368729" cy="42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2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3772" y="3163013"/>
                        <a:ext cx="368729" cy="42072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188367" y="1827826"/>
            <a:ext cx="3935936" cy="938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200" b="0" i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Para un valor específico</a:t>
            </a:r>
            <a:r>
              <a:rPr lang="es-AR" sz="2200" b="0" i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 de </a:t>
            </a:r>
            <a:r>
              <a:rPr lang="es-AR" sz="2200" b="0" i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x</a:t>
            </a: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b="0" i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y de </a:t>
            </a:r>
            <a:r>
              <a:rPr lang="es-AR" sz="2200" b="0" i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s-AR" sz="2200" b="0" baseline="-25000" dirty="0" err="1" smtClean="0">
                <a:solidFill>
                  <a:srgbClr val="0000FF"/>
                </a:solidFill>
                <a:latin typeface="Bahnschrift Light" panose="020B0502040204020203" pitchFamily="34" charset="0"/>
              </a:rPr>
              <a:t>n</a:t>
            </a:r>
            <a:r>
              <a:rPr lang="es-AR" sz="2200" b="0" i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 </a:t>
            </a:r>
            <a:endParaRPr lang="es-ES" sz="2200" b="0" i="0" dirty="0">
              <a:solidFill>
                <a:srgbClr val="0000FF"/>
              </a:solidFill>
              <a:latin typeface="Bahnschrift Light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30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406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ChangeArrowheads="1"/>
          </p:cNvSpPr>
          <p:nvPr/>
        </p:nvSpPr>
        <p:spPr bwMode="auto">
          <a:xfrm>
            <a:off x="3045619" y="177474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24068" name="Text Box 4"/>
          <p:cNvSpPr txBox="1">
            <a:spLocks noChangeArrowheads="1"/>
          </p:cNvSpPr>
          <p:nvPr/>
        </p:nvSpPr>
        <p:spPr bwMode="auto">
          <a:xfrm>
            <a:off x="277191" y="793619"/>
            <a:ext cx="819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</a:t>
            </a: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Tiempo de asentamiento</a:t>
            </a:r>
            <a:endParaRPr lang="es-AR" sz="2400" i="0" dirty="0"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883" t="9791" r="7871" b="3445"/>
          <a:stretch/>
        </p:blipFill>
        <p:spPr>
          <a:xfrm>
            <a:off x="156521" y="1352317"/>
            <a:ext cx="7773893" cy="3886948"/>
          </a:xfrm>
          <a:prstGeom prst="rect">
            <a:avLst/>
          </a:prstGeom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76853"/>
              </p:ext>
            </p:extLst>
          </p:nvPr>
        </p:nvGraphicFramePr>
        <p:xfrm>
          <a:off x="1328678" y="1815636"/>
          <a:ext cx="1405048" cy="66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89" name="Equation" r:id="rId5" imgW="1002960" imgH="469800" progId="Equation.DSMT4">
                  <p:embed/>
                </p:oleObj>
              </mc:Choice>
              <mc:Fallback>
                <p:oleObj name="Equation" r:id="rId5" imgW="1002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678" y="1815636"/>
                        <a:ext cx="1405048" cy="668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047158"/>
              </p:ext>
            </p:extLst>
          </p:nvPr>
        </p:nvGraphicFramePr>
        <p:xfrm>
          <a:off x="1242318" y="3867131"/>
          <a:ext cx="1407393" cy="66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0" name="Equation" r:id="rId7" imgW="1002960" imgH="469800" progId="Equation.DSMT4">
                  <p:embed/>
                </p:oleObj>
              </mc:Choice>
              <mc:Fallback>
                <p:oleObj name="Equation" r:id="rId7" imgW="1002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318" y="3867131"/>
                        <a:ext cx="1407393" cy="66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de flecha 3"/>
          <p:cNvCxnSpPr/>
          <p:nvPr/>
        </p:nvCxnSpPr>
        <p:spPr bwMode="auto">
          <a:xfrm>
            <a:off x="5427367" y="2797542"/>
            <a:ext cx="0" cy="313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ector recto de flecha 16"/>
          <p:cNvCxnSpPr/>
          <p:nvPr/>
        </p:nvCxnSpPr>
        <p:spPr bwMode="auto">
          <a:xfrm flipV="1">
            <a:off x="5427367" y="3182352"/>
            <a:ext cx="0" cy="289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22459"/>
              </p:ext>
            </p:extLst>
          </p:nvPr>
        </p:nvGraphicFramePr>
        <p:xfrm>
          <a:off x="5516880" y="2759948"/>
          <a:ext cx="569886" cy="30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1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880" y="2759948"/>
                        <a:ext cx="569886" cy="306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0038"/>
              </p:ext>
            </p:extLst>
          </p:nvPr>
        </p:nvGraphicFramePr>
        <p:xfrm>
          <a:off x="7299960" y="2661811"/>
          <a:ext cx="309828" cy="35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2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960" y="2661811"/>
                        <a:ext cx="309828" cy="35352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99"/>
                          </a:gs>
                          <a:gs pos="100000">
                            <a:srgbClr val="765E47">
                              <a:alpha val="29999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78951"/>
              </p:ext>
            </p:extLst>
          </p:nvPr>
        </p:nvGraphicFramePr>
        <p:xfrm>
          <a:off x="8476735" y="1806817"/>
          <a:ext cx="3261875" cy="9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3" name="Equation" r:id="rId13" imgW="1663560" imgH="469800" progId="Equation.DSMT4">
                  <p:embed/>
                </p:oleObj>
              </mc:Choice>
              <mc:Fallback>
                <p:oleObj name="Equation" r:id="rId13" imgW="1663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735" y="1806817"/>
                        <a:ext cx="3261875" cy="93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05357"/>
              </p:ext>
            </p:extLst>
          </p:nvPr>
        </p:nvGraphicFramePr>
        <p:xfrm>
          <a:off x="8476735" y="2812903"/>
          <a:ext cx="3450161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4" name="Equation" r:id="rId15" imgW="1701720" imgH="279360" progId="Equation.DSMT4">
                  <p:embed/>
                </p:oleObj>
              </mc:Choice>
              <mc:Fallback>
                <p:oleObj name="Equation" r:id="rId15" imgW="1701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735" y="2812903"/>
                        <a:ext cx="3450161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044794"/>
              </p:ext>
            </p:extLst>
          </p:nvPr>
        </p:nvGraphicFramePr>
        <p:xfrm>
          <a:off x="8592646" y="3479583"/>
          <a:ext cx="2418811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5" name="Equation" r:id="rId17" imgW="1193760" imgH="279360" progId="Equation.DSMT4">
                  <p:embed/>
                </p:oleObj>
              </mc:Choice>
              <mc:Fallback>
                <p:oleObj name="Equation" r:id="rId17" imgW="1193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646" y="3479583"/>
                        <a:ext cx="2418811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341760"/>
              </p:ext>
            </p:extLst>
          </p:nvPr>
        </p:nvGraphicFramePr>
        <p:xfrm>
          <a:off x="328613" y="5448300"/>
          <a:ext cx="3962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6" name="Equation" r:id="rId19" imgW="1955520" imgH="457200" progId="Equation.DSMT4">
                  <p:embed/>
                </p:oleObj>
              </mc:Choice>
              <mc:Fallback>
                <p:oleObj name="Equation" r:id="rId19" imgW="1955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5448300"/>
                        <a:ext cx="39624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552292"/>
              </p:ext>
            </p:extLst>
          </p:nvPr>
        </p:nvGraphicFramePr>
        <p:xfrm>
          <a:off x="8555577" y="4655010"/>
          <a:ext cx="32924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7" name="Equation" r:id="rId21" imgW="1625400" imgH="431640" progId="Equation.DSMT4">
                  <p:embed/>
                </p:oleObj>
              </mc:Choice>
              <mc:Fallback>
                <p:oleObj name="Equation" r:id="rId21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577" y="4655010"/>
                        <a:ext cx="329247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8233847" y="1318198"/>
            <a:ext cx="3935936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200" b="0" i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Para un valor especifico</a:t>
            </a:r>
            <a:r>
              <a:rPr lang="es-AR" sz="2200" b="0" i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 de </a:t>
            </a:r>
            <a:r>
              <a:rPr lang="es-AR" sz="2200" b="0" i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x</a:t>
            </a:r>
            <a:r>
              <a:rPr lang="es-AR" sz="2200" b="0" i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 </a:t>
            </a:r>
            <a:endParaRPr lang="es-ES" sz="2200" b="0" i="0" dirty="0">
              <a:solidFill>
                <a:srgbClr val="0000FF"/>
              </a:solidFill>
              <a:latin typeface="Bahnschrift Light" panose="020B0502040204020203" pitchFamily="34" charset="0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233847" y="4224123"/>
            <a:ext cx="3935936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b="0" i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Resolviendo para </a:t>
            </a:r>
            <a:r>
              <a:rPr lang="es-AR" sz="2200" b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t</a:t>
            </a:r>
            <a:r>
              <a:rPr lang="es-AR" sz="2200" b="0" i="0" dirty="0" smtClean="0">
                <a:solidFill>
                  <a:srgbClr val="0000FF"/>
                </a:solidFill>
                <a:latin typeface="Bahnschrift Light" panose="020B0502040204020203" pitchFamily="34" charset="0"/>
              </a:rPr>
              <a:t> = </a:t>
            </a:r>
            <a:r>
              <a:rPr lang="es-AR" sz="2200" b="0" dirty="0" err="1" smtClean="0">
                <a:solidFill>
                  <a:srgbClr val="0000FF"/>
                </a:solidFill>
                <a:latin typeface="Bahnschrift Light" panose="020B0502040204020203" pitchFamily="34" charset="0"/>
              </a:rPr>
              <a:t>t</a:t>
            </a:r>
            <a:r>
              <a:rPr lang="es-AR" sz="2200" b="0" baseline="-25000" dirty="0" err="1" smtClean="0">
                <a:solidFill>
                  <a:srgbClr val="0000FF"/>
                </a:solidFill>
                <a:latin typeface="Bahnschrift Light" panose="020B0502040204020203" pitchFamily="34" charset="0"/>
              </a:rPr>
              <a:t>s</a:t>
            </a:r>
            <a:endParaRPr lang="es-ES" sz="2200" b="0" baseline="-25000" dirty="0">
              <a:solidFill>
                <a:srgbClr val="0000FF"/>
              </a:solidFill>
              <a:latin typeface="Bahnschrift Light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34822"/>
              </p:ext>
            </p:extLst>
          </p:nvPr>
        </p:nvGraphicFramePr>
        <p:xfrm>
          <a:off x="5019172" y="5504353"/>
          <a:ext cx="213518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8" name="Equation" r:id="rId23" imgW="1054080" imgH="431640" progId="Equation.DSMT4">
                  <p:embed/>
                </p:oleObj>
              </mc:Choice>
              <mc:Fallback>
                <p:oleObj name="Equation" r:id="rId23" imgW="1054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172" y="5504353"/>
                        <a:ext cx="2135188" cy="89058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19050">
                        <a:solidFill>
                          <a:srgbClr val="00B05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69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406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88068" name="Object 5"/>
          <p:cNvGraphicFramePr>
            <a:graphicFrameLocks noChangeAspect="1"/>
          </p:cNvGraphicFramePr>
          <p:nvPr/>
        </p:nvGraphicFramePr>
        <p:xfrm>
          <a:off x="3489326" y="1231901"/>
          <a:ext cx="27860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5" name="Equation" r:id="rId4" imgW="1219320" imgH="228600" progId="Equation.DSMT4">
                  <p:embed/>
                </p:oleObj>
              </mc:Choice>
              <mc:Fallback>
                <p:oleObj name="Equation" r:id="rId4" imgW="12193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6" y="1231901"/>
                        <a:ext cx="2786063" cy="544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7"/>
          <p:cNvGraphicFramePr>
            <a:graphicFrameLocks noChangeAspect="1"/>
          </p:cNvGraphicFramePr>
          <p:nvPr/>
        </p:nvGraphicFramePr>
        <p:xfrm>
          <a:off x="3327400" y="2365376"/>
          <a:ext cx="34353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6" name="Equation" r:id="rId6" imgW="1276290" imgH="457200" progId="Equation.DSMT4">
                  <p:embed/>
                </p:oleObj>
              </mc:Choice>
              <mc:Fallback>
                <p:oleObj name="Equation" r:id="rId6" imgW="127629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365376"/>
                        <a:ext cx="3435350" cy="1255713"/>
                      </a:xfrm>
                      <a:prstGeom prst="rect">
                        <a:avLst/>
                      </a:prstGeom>
                      <a:solidFill>
                        <a:srgbClr val="0099FF">
                          <a:alpha val="41960"/>
                        </a:srgbClr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Text Box 9"/>
          <p:cNvSpPr txBox="1">
            <a:spLocks noChangeArrowheads="1"/>
          </p:cNvSpPr>
          <p:nvPr/>
        </p:nvSpPr>
        <p:spPr bwMode="auto">
          <a:xfrm>
            <a:off x="2947805" y="5695950"/>
            <a:ext cx="7629890" cy="689812"/>
          </a:xfrm>
          <a:prstGeom prst="rect">
            <a:avLst/>
          </a:prstGeom>
          <a:solidFill>
            <a:srgbClr val="CCFF66">
              <a:alpha val="36078"/>
            </a:srgb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b="0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 observa que </a:t>
            </a:r>
            <a:r>
              <a:rPr lang="es-ES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b="0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b="0" i="0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s-ES" b="0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s-ES" b="0" i="0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s-ES" b="0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directamente proporcional a </a:t>
            </a:r>
            <a:r>
              <a:rPr lang="es-ES" b="0" i="0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x</a:t>
            </a:r>
            <a:endParaRPr lang="es-ES" b="0" i="0" dirty="0">
              <a:solidFill>
                <a:srgbClr val="FF3300"/>
              </a:solidFill>
              <a:latin typeface="Symbol" pitchFamily="18" charset="2"/>
            </a:endParaRPr>
          </a:p>
        </p:txBody>
      </p:sp>
      <p:graphicFrame>
        <p:nvGraphicFramePr>
          <p:cNvPr id="880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52018"/>
              </p:ext>
            </p:extLst>
          </p:nvPr>
        </p:nvGraphicFramePr>
        <p:xfrm>
          <a:off x="1856860" y="1000919"/>
          <a:ext cx="7126288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7" name="Visio" r:id="rId8" imgW="5124298" imgH="3211982" progId="Visio.Drawing.11">
                  <p:embed/>
                </p:oleObj>
              </mc:Choice>
              <mc:Fallback>
                <p:oleObj name="Visio" r:id="rId8" imgW="5124298" imgH="3211982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860" y="1000919"/>
                        <a:ext cx="7126288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233290" y="2365376"/>
            <a:ext cx="2617788" cy="96202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x 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  </a:t>
            </a:r>
            <a:r>
              <a:rPr lang="es-ES" sz="4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440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440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</a:t>
            </a:r>
            <a:endParaRPr lang="es-ES" sz="4400" i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11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72" y="1650157"/>
            <a:ext cx="6274116" cy="39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6114" name="Rectangle 2"/>
          <p:cNvSpPr>
            <a:spLocks noChangeArrowheads="1"/>
          </p:cNvSpPr>
          <p:nvPr/>
        </p:nvSpPr>
        <p:spPr bwMode="auto">
          <a:xfrm>
            <a:off x="3084513" y="1889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4000"/>
              </p:ext>
            </p:extLst>
          </p:nvPr>
        </p:nvGraphicFramePr>
        <p:xfrm>
          <a:off x="5508155" y="1018597"/>
          <a:ext cx="31019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6" name="Equation" r:id="rId5" imgW="1362150" imgH="219165" progId="Equation.DSMT4">
                  <p:embed/>
                </p:oleObj>
              </mc:Choice>
              <mc:Fallback>
                <p:oleObj name="Equation" r:id="rId5" imgW="1362150" imgH="21916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55" y="1018597"/>
                        <a:ext cx="3101975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Text Box 9"/>
          <p:cNvSpPr txBox="1">
            <a:spLocks noChangeArrowheads="1"/>
          </p:cNvSpPr>
          <p:nvPr/>
        </p:nvSpPr>
        <p:spPr bwMode="auto">
          <a:xfrm>
            <a:off x="3233473" y="5796783"/>
            <a:ext cx="7935913" cy="642937"/>
          </a:xfrm>
          <a:prstGeom prst="rect">
            <a:avLst/>
          </a:prstGeom>
          <a:solidFill>
            <a:srgbClr val="CCFF66">
              <a:alpha val="36078"/>
            </a:srgb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b="0" i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 observa que </a:t>
            </a:r>
            <a:r>
              <a:rPr lang="es-ES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b="0" baseline="-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b="0" i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s-ES" b="0" i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s-ES" b="0" i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s-ES" b="0" i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directamente proporcional a </a:t>
            </a:r>
            <a:r>
              <a:rPr lang="es-ES" b="0" i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x</a:t>
            </a:r>
            <a:endParaRPr lang="es-ES" b="0" i="0">
              <a:solidFill>
                <a:srgbClr val="FF3300"/>
              </a:solidFill>
              <a:latin typeface="Symbol" pitchFamily="18" charset="2"/>
            </a:endParaRPr>
          </a:p>
        </p:txBody>
      </p:sp>
      <p:graphicFrame>
        <p:nvGraphicFramePr>
          <p:cNvPr id="890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6318"/>
              </p:ext>
            </p:extLst>
          </p:nvPr>
        </p:nvGraphicFramePr>
        <p:xfrm>
          <a:off x="588765" y="4098981"/>
          <a:ext cx="2340275" cy="201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7" name="Equation" r:id="rId7" imgW="977760" imgH="838080" progId="Equation.DSMT4">
                  <p:embed/>
                </p:oleObj>
              </mc:Choice>
              <mc:Fallback>
                <p:oleObj name="Equation" r:id="rId7" imgW="97776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65" y="4098981"/>
                        <a:ext cx="2340275" cy="2019270"/>
                      </a:xfrm>
                      <a:prstGeom prst="rect">
                        <a:avLst/>
                      </a:prstGeom>
                      <a:solidFill>
                        <a:srgbClr val="0099FF">
                          <a:alpha val="39999"/>
                        </a:srgbClr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371283" y="3031024"/>
            <a:ext cx="2238847" cy="825499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x 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  </a:t>
            </a:r>
            <a:r>
              <a:rPr lang="es-ES" sz="4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440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440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</a:t>
            </a:r>
            <a:endParaRPr lang="es-ES" sz="4400" i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542" y="535581"/>
            <a:ext cx="3255084" cy="3320942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88936" y="1733612"/>
            <a:ext cx="4313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Se aprecia que para pequeños </a:t>
            </a:r>
            <a:r>
              <a:rPr lang="es-AR" sz="2400" b="0" dirty="0" err="1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t</a:t>
            </a:r>
            <a:r>
              <a:rPr lang="es-AR" sz="2400" b="0" baseline="-25000" dirty="0" err="1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r</a:t>
            </a:r>
            <a:r>
              <a:rPr lang="es-AR" sz="2400" b="0" baseline="-2500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 </a:t>
            </a:r>
            <a:r>
              <a:rPr lang="es-AR" sz="2400" b="0" i="0" dirty="0" err="1" smtClean="0">
                <a:solidFill>
                  <a:srgbClr val="00B050"/>
                </a:solidFill>
                <a:latin typeface="Symbol" panose="05050102010706020507" pitchFamily="18" charset="2"/>
                <a:cs typeface="+mn-cs"/>
              </a:rPr>
              <a:t>w</a:t>
            </a:r>
            <a:r>
              <a:rPr lang="es-AR" sz="2400" b="0" baseline="-25000" dirty="0" err="1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d</a:t>
            </a:r>
            <a:r>
              <a:rPr lang="es-AR" sz="2400" b="0" i="0" dirty="0" smtClean="0">
                <a:solidFill>
                  <a:srgbClr val="00B050"/>
                </a:solidFill>
                <a:latin typeface="Times New Roman" pitchFamily="18" charset="0"/>
                <a:cs typeface="+mn-cs"/>
              </a:rPr>
              <a:t> debe tener un valor grande</a:t>
            </a:r>
            <a:endParaRPr lang="es-AR" sz="2400" b="0" i="0" baseline="-25000" dirty="0" smtClean="0">
              <a:solidFill>
                <a:srgbClr val="00B05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11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8" y="1001855"/>
            <a:ext cx="68834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6114" name="Rectangle 2"/>
          <p:cNvSpPr>
            <a:spLocks noChangeArrowheads="1"/>
          </p:cNvSpPr>
          <p:nvPr/>
        </p:nvSpPr>
        <p:spPr bwMode="auto">
          <a:xfrm>
            <a:off x="3084513" y="1889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901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93988"/>
              </p:ext>
            </p:extLst>
          </p:nvPr>
        </p:nvGraphicFramePr>
        <p:xfrm>
          <a:off x="1628133" y="823789"/>
          <a:ext cx="31019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10" name="Equation" r:id="rId5" imgW="1362150" imgH="219165" progId="Equation.DSMT4">
                  <p:embed/>
                </p:oleObj>
              </mc:Choice>
              <mc:Fallback>
                <p:oleObj name="Equation" r:id="rId5" imgW="1362150" imgH="21916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133" y="823789"/>
                        <a:ext cx="3101975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Text Box 9"/>
          <p:cNvSpPr txBox="1">
            <a:spLocks noChangeArrowheads="1"/>
          </p:cNvSpPr>
          <p:nvPr/>
        </p:nvSpPr>
        <p:spPr bwMode="auto">
          <a:xfrm>
            <a:off x="969696" y="5573627"/>
            <a:ext cx="10437340" cy="680981"/>
          </a:xfrm>
          <a:prstGeom prst="rect">
            <a:avLst/>
          </a:prstGeom>
          <a:solidFill>
            <a:srgbClr val="CCFF66">
              <a:alpha val="36078"/>
            </a:srgb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b="0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Aproximación lineal </a:t>
            </a:r>
            <a:r>
              <a:rPr lang="es-ES" b="0" i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 de 2° orden de </a:t>
            </a:r>
            <a:r>
              <a:rPr lang="es-ES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b="0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b="0" i="0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s-ES" b="0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para sistemas </a:t>
            </a:r>
            <a:r>
              <a:rPr lang="es-ES" b="0" i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subamortiguados</a:t>
            </a:r>
            <a:endParaRPr lang="es-ES" b="0" i="0" dirty="0">
              <a:solidFill>
                <a:srgbClr val="FF3300"/>
              </a:solidFill>
              <a:latin typeface="Symbol" pitchFamily="18" charset="2"/>
            </a:endParaRPr>
          </a:p>
        </p:txBody>
      </p:sp>
      <p:graphicFrame>
        <p:nvGraphicFramePr>
          <p:cNvPr id="901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340002"/>
              </p:ext>
            </p:extLst>
          </p:nvPr>
        </p:nvGraphicFramePr>
        <p:xfrm>
          <a:off x="1355725" y="2190750"/>
          <a:ext cx="230028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11" name="Equation" r:id="rId7" imgW="927000" imgH="431640" progId="Equation.DSMT4">
                  <p:embed/>
                </p:oleObj>
              </mc:Choice>
              <mc:Fallback>
                <p:oleObj name="Equation" r:id="rId7" imgW="92700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190750"/>
                        <a:ext cx="2300288" cy="1090613"/>
                      </a:xfrm>
                      <a:prstGeom prst="rect">
                        <a:avLst/>
                      </a:prstGeom>
                      <a:solidFill>
                        <a:srgbClr val="0099FF">
                          <a:alpha val="39999"/>
                        </a:srgbClr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198343" y="1102548"/>
            <a:ext cx="2617788" cy="96202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44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w</a:t>
            </a:r>
            <a:r>
              <a:rPr lang="es-ES" sz="440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 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  </a:t>
            </a:r>
            <a:r>
              <a:rPr lang="es-ES" sz="4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440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440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↓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833404" y="1358237"/>
            <a:ext cx="2433796" cy="5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600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" sz="2600" i="0" dirty="0" err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s-ES" sz="2600" baseline="-25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600" i="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s-ES" sz="2600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sz="2600" i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ctte</a:t>
            </a:r>
            <a:endParaRPr lang="es-ES" sz="2600" i="0" dirty="0">
              <a:solidFill>
                <a:srgbClr val="00B050"/>
              </a:solidFill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99522"/>
              </p:ext>
            </p:extLst>
          </p:nvPr>
        </p:nvGraphicFramePr>
        <p:xfrm>
          <a:off x="7459362" y="3407805"/>
          <a:ext cx="40957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12" name="Equation" r:id="rId9" imgW="1650960" imgH="457200" progId="Equation.DSMT4">
                  <p:embed/>
                </p:oleObj>
              </mc:Choice>
              <mc:Fallback>
                <p:oleObj name="Equation" r:id="rId9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362" y="3407805"/>
                        <a:ext cx="4095750" cy="1152525"/>
                      </a:xfrm>
                      <a:prstGeom prst="rect">
                        <a:avLst/>
                      </a:prstGeom>
                      <a:solidFill>
                        <a:srgbClr val="0099FF">
                          <a:alpha val="39999"/>
                        </a:srgbClr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530929" y="2844120"/>
            <a:ext cx="4024183" cy="5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Aproximación de 2do Orden</a:t>
            </a:r>
            <a:endParaRPr lang="es-ES" sz="2600" b="0" i="0" dirty="0">
              <a:solidFill>
                <a:srgbClr val="00B050"/>
              </a:solidFill>
              <a:latin typeface="Symbol" pitchFamily="18" charset="2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01549"/>
              </p:ext>
            </p:extLst>
          </p:nvPr>
        </p:nvGraphicFramePr>
        <p:xfrm>
          <a:off x="5418931" y="3788335"/>
          <a:ext cx="13541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13" name="Equation" r:id="rId11" imgW="545760" imgH="203040" progId="Equation.DSMT4">
                  <p:embed/>
                </p:oleObj>
              </mc:Choice>
              <mc:Fallback>
                <p:oleObj name="Equation" r:id="rId11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931" y="3788335"/>
                        <a:ext cx="1354138" cy="511175"/>
                      </a:xfrm>
                      <a:prstGeom prst="rect">
                        <a:avLst/>
                      </a:prstGeom>
                      <a:solidFill>
                        <a:srgbClr val="FFC000">
                          <a:alpha val="39999"/>
                        </a:srgbClr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11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79012" name="Text Box 4"/>
          <p:cNvSpPr txBox="1">
            <a:spLocks noChangeArrowheads="1"/>
          </p:cNvSpPr>
          <p:nvPr/>
        </p:nvSpPr>
        <p:spPr bwMode="auto">
          <a:xfrm>
            <a:off x="2036764" y="1036638"/>
            <a:ext cx="348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Respuesta Temporal: </a:t>
            </a:r>
            <a:endParaRPr lang="es-AR" sz="2400" i="0" dirty="0">
              <a:cs typeface="+mn-cs"/>
            </a:endParaRPr>
          </a:p>
        </p:txBody>
      </p:sp>
      <p:graphicFrame>
        <p:nvGraphicFramePr>
          <p:cNvPr id="66565" name="Object 12"/>
          <p:cNvGraphicFramePr>
            <a:graphicFrameLocks noGrp="1" noChangeAspect="1"/>
          </p:cNvGraphicFramePr>
          <p:nvPr>
            <p:ph/>
          </p:nvPr>
        </p:nvGraphicFramePr>
        <p:xfrm>
          <a:off x="4651376" y="1587500"/>
          <a:ext cx="2555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5" name="Equation" r:id="rId4" imgW="1180980" imgH="219165" progId="Equation.DSMT4">
                  <p:embed/>
                </p:oleObj>
              </mc:Choice>
              <mc:Fallback>
                <p:oleObj name="Equation" r:id="rId4" imgW="1180980" imgH="219165" progId="Equation.DSMT4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6" y="1587500"/>
                        <a:ext cx="2555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14"/>
          <p:cNvGraphicFramePr>
            <a:graphicFrameLocks noChangeAspect="1"/>
          </p:cNvGraphicFramePr>
          <p:nvPr/>
        </p:nvGraphicFramePr>
        <p:xfrm>
          <a:off x="2105025" y="2139950"/>
          <a:ext cx="52212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6" name="Equation" r:id="rId6" imgW="2438400" imgH="457200" progId="Equation.DSMT4">
                  <p:embed/>
                </p:oleObj>
              </mc:Choice>
              <mc:Fallback>
                <p:oleObj name="Equation" r:id="rId6" imgW="243840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2139950"/>
                        <a:ext cx="522128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Text Box 15"/>
          <p:cNvSpPr txBox="1">
            <a:spLocks noChangeArrowheads="1"/>
          </p:cNvSpPr>
          <p:nvPr/>
        </p:nvSpPr>
        <p:spPr bwMode="auto">
          <a:xfrm>
            <a:off x="2105025" y="3340100"/>
            <a:ext cx="1843088" cy="831850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Respuesta Transitoria</a:t>
            </a:r>
          </a:p>
        </p:txBody>
      </p:sp>
      <p:sp>
        <p:nvSpPr>
          <p:cNvPr id="66568" name="Text Box 17"/>
          <p:cNvSpPr txBox="1">
            <a:spLocks noChangeArrowheads="1"/>
          </p:cNvSpPr>
          <p:nvPr/>
        </p:nvSpPr>
        <p:spPr bwMode="auto">
          <a:xfrm>
            <a:off x="4849814" y="3254375"/>
            <a:ext cx="555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/>
              <a:t>- Característica dinámica del sistema</a:t>
            </a:r>
          </a:p>
        </p:txBody>
      </p:sp>
      <p:sp>
        <p:nvSpPr>
          <p:cNvPr id="66569" name="Text Box 18"/>
          <p:cNvSpPr txBox="1">
            <a:spLocks noChangeArrowheads="1"/>
          </p:cNvSpPr>
          <p:nvPr/>
        </p:nvSpPr>
        <p:spPr bwMode="auto">
          <a:xfrm>
            <a:off x="4849814" y="3690938"/>
            <a:ext cx="555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- Afectada por los estados iniciales</a:t>
            </a:r>
          </a:p>
        </p:txBody>
      </p:sp>
      <p:sp>
        <p:nvSpPr>
          <p:cNvPr id="66570" name="AutoShape 19"/>
          <p:cNvSpPr>
            <a:spLocks noChangeArrowheads="1"/>
          </p:cNvSpPr>
          <p:nvPr/>
        </p:nvSpPr>
        <p:spPr bwMode="auto">
          <a:xfrm>
            <a:off x="4132264" y="3451225"/>
            <a:ext cx="623887" cy="609600"/>
          </a:xfrm>
          <a:custGeom>
            <a:avLst/>
            <a:gdLst>
              <a:gd name="T0" fmla="*/ 390365432 w 21600"/>
              <a:gd name="T1" fmla="*/ 0 h 21600"/>
              <a:gd name="T2" fmla="*/ 0 w 21600"/>
              <a:gd name="T3" fmla="*/ 242771309 h 21600"/>
              <a:gd name="T4" fmla="*/ 390365432 w 21600"/>
              <a:gd name="T5" fmla="*/ 485542646 h 21600"/>
              <a:gd name="T6" fmla="*/ 520487492 w 21600"/>
              <a:gd name="T7" fmla="*/ 2427713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6571" name="Text Box 20"/>
          <p:cNvSpPr txBox="1">
            <a:spLocks noChangeArrowheads="1"/>
          </p:cNvSpPr>
          <p:nvPr/>
        </p:nvSpPr>
        <p:spPr bwMode="auto">
          <a:xfrm>
            <a:off x="2038350" y="4513263"/>
            <a:ext cx="1976438" cy="831850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Respuesta Permanente</a:t>
            </a:r>
          </a:p>
        </p:txBody>
      </p:sp>
      <p:sp>
        <p:nvSpPr>
          <p:cNvPr id="66572" name="Text Box 21"/>
          <p:cNvSpPr txBox="1">
            <a:spLocks noChangeArrowheads="1"/>
          </p:cNvSpPr>
          <p:nvPr/>
        </p:nvSpPr>
        <p:spPr bwMode="auto">
          <a:xfrm>
            <a:off x="4849814" y="4554538"/>
            <a:ext cx="555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- Depende de la señal de entrada</a:t>
            </a:r>
          </a:p>
        </p:txBody>
      </p:sp>
      <p:sp>
        <p:nvSpPr>
          <p:cNvPr id="66573" name="Text Box 22"/>
          <p:cNvSpPr txBox="1">
            <a:spLocks noChangeArrowheads="1"/>
          </p:cNvSpPr>
          <p:nvPr/>
        </p:nvSpPr>
        <p:spPr bwMode="auto">
          <a:xfrm>
            <a:off x="4849814" y="5029200"/>
            <a:ext cx="555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- y si el sistema es estable</a:t>
            </a:r>
          </a:p>
        </p:txBody>
      </p:sp>
      <p:sp>
        <p:nvSpPr>
          <p:cNvPr id="66574" name="AutoShape 23"/>
          <p:cNvSpPr>
            <a:spLocks noChangeArrowheads="1"/>
          </p:cNvSpPr>
          <p:nvPr/>
        </p:nvSpPr>
        <p:spPr bwMode="auto">
          <a:xfrm>
            <a:off x="4132264" y="4624388"/>
            <a:ext cx="623887" cy="609600"/>
          </a:xfrm>
          <a:custGeom>
            <a:avLst/>
            <a:gdLst>
              <a:gd name="T0" fmla="*/ 390365432 w 21600"/>
              <a:gd name="T1" fmla="*/ 0 h 21600"/>
              <a:gd name="T2" fmla="*/ 0 w 21600"/>
              <a:gd name="T3" fmla="*/ 242771309 h 21600"/>
              <a:gd name="T4" fmla="*/ 390365432 w 21600"/>
              <a:gd name="T5" fmla="*/ 485542646 h 21600"/>
              <a:gd name="T6" fmla="*/ 520487492 w 21600"/>
              <a:gd name="T7" fmla="*/ 2427713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6575" name="Text Box 24"/>
          <p:cNvSpPr txBox="1">
            <a:spLocks noChangeArrowheads="1"/>
          </p:cNvSpPr>
          <p:nvPr/>
        </p:nvSpPr>
        <p:spPr bwMode="auto">
          <a:xfrm>
            <a:off x="2027238" y="5791200"/>
            <a:ext cx="80311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- Es igual o proporcional a la señal de entrada cuando </a:t>
            </a:r>
            <a:r>
              <a:rPr lang="es-AR" sz="2400"/>
              <a:t>t →</a:t>
            </a:r>
            <a:r>
              <a:rPr lang="es-AR">
                <a:latin typeface="Times New Roman" pitchFamily="18" charset="0"/>
              </a:rPr>
              <a:t>∞</a:t>
            </a:r>
            <a:r>
              <a:rPr lang="es-AR" sz="2400" i="0"/>
              <a:t> luego que la </a:t>
            </a:r>
            <a:r>
              <a:rPr lang="es-AR" sz="2400" i="0">
                <a:solidFill>
                  <a:srgbClr val="009900"/>
                </a:solidFill>
              </a:rPr>
              <a:t>Rta. Transitoria cae a 0</a:t>
            </a:r>
            <a:r>
              <a:rPr lang="es-AR" sz="2400" i="0"/>
              <a:t>.</a:t>
            </a:r>
          </a:p>
        </p:txBody>
      </p:sp>
      <p:sp>
        <p:nvSpPr>
          <p:cNvPr id="66576" name="AutoShape 23"/>
          <p:cNvSpPr>
            <a:spLocks noChangeArrowheads="1"/>
          </p:cNvSpPr>
          <p:nvPr/>
        </p:nvSpPr>
        <p:spPr bwMode="auto">
          <a:xfrm rot="5400000">
            <a:off x="2767807" y="5288757"/>
            <a:ext cx="442913" cy="609600"/>
          </a:xfrm>
          <a:custGeom>
            <a:avLst/>
            <a:gdLst>
              <a:gd name="T0" fmla="*/ 196741647 w 21600"/>
              <a:gd name="T1" fmla="*/ 0 h 21600"/>
              <a:gd name="T2" fmla="*/ 0 w 21600"/>
              <a:gd name="T3" fmla="*/ 242771309 h 21600"/>
              <a:gd name="T4" fmla="*/ 196741647 w 21600"/>
              <a:gd name="T5" fmla="*/ 485542646 h 21600"/>
              <a:gd name="T6" fmla="*/ 262322340 w 21600"/>
              <a:gd name="T7" fmla="*/ 2427713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01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28164" name="Text Box 4"/>
          <p:cNvSpPr txBox="1">
            <a:spLocks noChangeArrowheads="1"/>
          </p:cNvSpPr>
          <p:nvPr/>
        </p:nvSpPr>
        <p:spPr bwMode="auto">
          <a:xfrm>
            <a:off x="190801" y="777081"/>
            <a:ext cx="549644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Orden Superior</a:t>
            </a:r>
            <a:endParaRPr lang="es-AR" i="0" u="sng" dirty="0">
              <a:cs typeface="+mn-cs"/>
            </a:endParaRPr>
          </a:p>
        </p:txBody>
      </p:sp>
      <p:graphicFrame>
        <p:nvGraphicFramePr>
          <p:cNvPr id="911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037105"/>
              </p:ext>
            </p:extLst>
          </p:nvPr>
        </p:nvGraphicFramePr>
        <p:xfrm>
          <a:off x="495086" y="1823953"/>
          <a:ext cx="6541917" cy="171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6" name="Equation" r:id="rId4" imgW="3267000" imgH="857250" progId="Equation.DSMT4">
                  <p:embed/>
                </p:oleObj>
              </mc:Choice>
              <mc:Fallback>
                <p:oleObj name="Equation" r:id="rId4" imgW="3267000" imgH="85725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86" y="1823953"/>
                        <a:ext cx="6541917" cy="1718317"/>
                      </a:xfrm>
                      <a:prstGeom prst="rect">
                        <a:avLst/>
                      </a:prstGeom>
                      <a:solidFill>
                        <a:srgbClr val="FFCC99">
                          <a:alpha val="38823"/>
                        </a:srgbClr>
                      </a:solidFill>
                      <a:ln w="38100" cmpd="dbl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733490"/>
              </p:ext>
            </p:extLst>
          </p:nvPr>
        </p:nvGraphicFramePr>
        <p:xfrm>
          <a:off x="495086" y="4581525"/>
          <a:ext cx="68516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7" name="Equation" r:id="rId6" imgW="3403440" imgH="507960" progId="Equation.DSMT4">
                  <p:embed/>
                </p:oleObj>
              </mc:Choice>
              <mc:Fallback>
                <p:oleObj name="Equation" r:id="rId6" imgW="340344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86" y="4581525"/>
                        <a:ext cx="6851650" cy="1042988"/>
                      </a:xfrm>
                      <a:prstGeom prst="rect">
                        <a:avLst/>
                      </a:prstGeom>
                      <a:solidFill>
                        <a:srgbClr val="CCFF66">
                          <a:alpha val="27058"/>
                        </a:srgbClr>
                      </a:solidFill>
                      <a:ln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5086" y="3885171"/>
            <a:ext cx="46695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 salida se puede reescribir:</a:t>
            </a:r>
            <a:endParaRPr lang="es-AR" sz="2400" i="0" dirty="0"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489739" y="1648013"/>
            <a:ext cx="4504553" cy="25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AR" sz="2600" b="0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observa que la respuesta de un sistema de orden superior está compuesta de </a:t>
            </a: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varios términos conformados por </a:t>
            </a:r>
            <a:r>
              <a:rPr lang="es-AR" sz="2600" b="0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las respuestas de los sistemas </a:t>
            </a: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primero </a:t>
            </a:r>
            <a:r>
              <a:rPr lang="es-AR" sz="2600" b="0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segundo orden.</a:t>
            </a:r>
            <a:endParaRPr lang="es-ES" sz="2600" b="0" i="0" dirty="0">
              <a:solidFill>
                <a:srgbClr val="00B050"/>
              </a:solidFill>
              <a:latin typeface="Symbol" pitchFamily="18" charset="2"/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260459"/>
              </p:ext>
            </p:extLst>
          </p:nvPr>
        </p:nvGraphicFramePr>
        <p:xfrm>
          <a:off x="9153846" y="4719311"/>
          <a:ext cx="11763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8" name="Equation" r:id="rId8" imgW="583920" imgH="393480" progId="Equation.DSMT4">
                  <p:embed/>
                </p:oleObj>
              </mc:Choice>
              <mc:Fallback>
                <p:oleObj name="Equation" r:id="rId8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3846" y="4719311"/>
                        <a:ext cx="1176337" cy="809625"/>
                      </a:xfrm>
                      <a:prstGeom prst="rect">
                        <a:avLst/>
                      </a:prstGeom>
                      <a:solidFill>
                        <a:srgbClr val="CCFF66">
                          <a:alpha val="27058"/>
                        </a:srgbClr>
                      </a:solidFill>
                      <a:ln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855893" y="4853336"/>
            <a:ext cx="788795" cy="5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60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endParaRPr lang="es-ES" sz="2600" i="0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45769" y="5808370"/>
            <a:ext cx="6564429" cy="5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60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Siendo </a:t>
            </a:r>
            <a:r>
              <a:rPr lang="es-ES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260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la magnitud de amplitud del escalón</a:t>
            </a:r>
            <a:endParaRPr lang="es-ES" sz="2600" i="0" dirty="0">
              <a:solidFill>
                <a:srgbClr val="00B05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6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28164" name="Text Box 4"/>
          <p:cNvSpPr txBox="1">
            <a:spLocks noChangeArrowheads="1"/>
          </p:cNvSpPr>
          <p:nvPr/>
        </p:nvSpPr>
        <p:spPr bwMode="auto">
          <a:xfrm>
            <a:off x="88065" y="873123"/>
            <a:ext cx="498792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Orden Superior</a:t>
            </a:r>
            <a:endParaRPr lang="es-AR" i="0" u="sng" dirty="0">
              <a:cs typeface="+mn-cs"/>
            </a:endParaRPr>
          </a:p>
        </p:txBody>
      </p:sp>
      <p:graphicFrame>
        <p:nvGraphicFramePr>
          <p:cNvPr id="9216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97482"/>
              </p:ext>
            </p:extLst>
          </p:nvPr>
        </p:nvGraphicFramePr>
        <p:xfrm>
          <a:off x="379412" y="2214000"/>
          <a:ext cx="10779126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0" name="Equation" r:id="rId4" imgW="4965480" imgH="444240" progId="Equation.DSMT4">
                  <p:embed/>
                </p:oleObj>
              </mc:Choice>
              <mc:Fallback>
                <p:oleObj name="Equation" r:id="rId4" imgW="496548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" y="2214000"/>
                        <a:ext cx="10779126" cy="971550"/>
                      </a:xfrm>
                      <a:prstGeom prst="rect">
                        <a:avLst/>
                      </a:prstGeom>
                      <a:solidFill>
                        <a:srgbClr val="CCFF66">
                          <a:alpha val="27058"/>
                        </a:srgbClr>
                      </a:solidFill>
                      <a:ln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065" y="1574518"/>
            <a:ext cx="847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Realizando la transformada inversa de Laplace:</a:t>
            </a:r>
            <a:endParaRPr lang="es-AR" sz="2400" i="0" dirty="0">
              <a:cs typeface="+mn-cs"/>
            </a:endParaRPr>
          </a:p>
        </p:txBody>
      </p:sp>
      <p:graphicFrame>
        <p:nvGraphicFramePr>
          <p:cNvPr id="921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76920"/>
              </p:ext>
            </p:extLst>
          </p:nvPr>
        </p:nvGraphicFramePr>
        <p:xfrm>
          <a:off x="3641196" y="3541802"/>
          <a:ext cx="35036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1" name="Equation" r:id="rId6" imgW="1438290" imgH="190590" progId="Equation.DSMT4">
                  <p:embed/>
                </p:oleObj>
              </mc:Choice>
              <mc:Fallback>
                <p:oleObj name="Equation" r:id="rId6" imgW="1438290" imgH="1905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196" y="3541802"/>
                        <a:ext cx="3503612" cy="490538"/>
                      </a:xfrm>
                      <a:prstGeom prst="rect">
                        <a:avLst/>
                      </a:prstGeom>
                      <a:solidFill>
                        <a:srgbClr val="CCFF66">
                          <a:alpha val="27058"/>
                        </a:srgbClr>
                      </a:solidFill>
                      <a:ln w="57150" cmpd="thinThick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4750" y="4388593"/>
            <a:ext cx="11022500" cy="17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AR" sz="2600" b="0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curva de respuesta de un sistema estable de orden superior es la suma de </a:t>
            </a: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 número </a:t>
            </a:r>
            <a:r>
              <a:rPr lang="es-AR" sz="2600" b="0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curvas exponenciales y curvas sinusoidales </a:t>
            </a: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amortiguadas, las cuales tienden a cero cuando </a:t>
            </a:r>
            <a:r>
              <a:rPr lang="es-AR" sz="2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tiende a infinito, si los polos en lazo cerrado se encuentran en el semiplano izquierdo del plano-s.</a:t>
            </a:r>
            <a:endParaRPr lang="es-ES" sz="2600" b="0" i="0" dirty="0">
              <a:solidFill>
                <a:srgbClr val="00B05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6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ChangeArrowheads="1"/>
          </p:cNvSpPr>
          <p:nvPr/>
        </p:nvSpPr>
        <p:spPr bwMode="auto">
          <a:xfrm>
            <a:off x="3084513" y="2016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28164" name="Text Box 4"/>
          <p:cNvSpPr txBox="1">
            <a:spLocks noChangeArrowheads="1"/>
          </p:cNvSpPr>
          <p:nvPr/>
        </p:nvSpPr>
        <p:spPr bwMode="auto">
          <a:xfrm>
            <a:off x="3783014" y="850900"/>
            <a:ext cx="454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Orden Superior</a:t>
            </a:r>
            <a:endParaRPr lang="es-AR" sz="2400" i="0">
              <a:cs typeface="+mn-cs"/>
            </a:endParaRPr>
          </a:p>
        </p:txBody>
      </p:sp>
      <p:pic>
        <p:nvPicPr>
          <p:cNvPr id="9318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6" y="972520"/>
            <a:ext cx="7977187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83014" y="3037520"/>
            <a:ext cx="7189786" cy="5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60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Exponenciales con distintas constantes de tiempo</a:t>
            </a:r>
            <a:endParaRPr lang="es-ES" sz="2600" i="0" dirty="0">
              <a:solidFill>
                <a:srgbClr val="00B05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62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ChangeArrowheads="1"/>
          </p:cNvSpPr>
          <p:nvPr/>
        </p:nvSpPr>
        <p:spPr bwMode="auto">
          <a:xfrm>
            <a:off x="3084513" y="2016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28164" name="Text Box 4"/>
          <p:cNvSpPr txBox="1">
            <a:spLocks noChangeArrowheads="1"/>
          </p:cNvSpPr>
          <p:nvPr/>
        </p:nvSpPr>
        <p:spPr bwMode="auto">
          <a:xfrm>
            <a:off x="3783014" y="812800"/>
            <a:ext cx="454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Orden Superior</a:t>
            </a:r>
            <a:endParaRPr lang="es-AR" sz="2400" i="0">
              <a:cs typeface="+mn-cs"/>
            </a:endParaRPr>
          </a:p>
        </p:txBody>
      </p:sp>
      <p:pic>
        <p:nvPicPr>
          <p:cNvPr id="942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59" y="1041400"/>
            <a:ext cx="7964488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27393" y="4875946"/>
            <a:ext cx="7189786" cy="5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60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Exponenciales con distintas constantes de tiempo</a:t>
            </a:r>
            <a:endParaRPr lang="es-ES" sz="2600" i="0" dirty="0">
              <a:solidFill>
                <a:srgbClr val="00B05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62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3084513" y="1635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31236" name="Text Box 4"/>
          <p:cNvSpPr txBox="1">
            <a:spLocks noChangeArrowheads="1"/>
          </p:cNvSpPr>
          <p:nvPr/>
        </p:nvSpPr>
        <p:spPr bwMode="auto">
          <a:xfrm>
            <a:off x="226472" y="879148"/>
            <a:ext cx="449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Orden Superior</a:t>
            </a:r>
            <a:endParaRPr lang="es-AR" sz="2400" i="0" dirty="0">
              <a:cs typeface="+mn-cs"/>
            </a:endParaRPr>
          </a:p>
        </p:txBody>
      </p:sp>
      <p:sp>
        <p:nvSpPr>
          <p:cNvPr id="1631244" name="Text Box 12"/>
          <p:cNvSpPr txBox="1">
            <a:spLocks noChangeArrowheads="1"/>
          </p:cNvSpPr>
          <p:nvPr/>
        </p:nvSpPr>
        <p:spPr bwMode="auto">
          <a:xfrm>
            <a:off x="461320" y="1562680"/>
            <a:ext cx="11335264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65000"/>
              </a:spcBef>
              <a:spcAft>
                <a:spcPct val="35000"/>
              </a:spcAft>
              <a:buClr>
                <a:srgbClr val="008000"/>
              </a:buClr>
              <a:buSzPct val="140000"/>
              <a:buFont typeface="Wingdings" pitchFamily="2" charset="2"/>
              <a:buChar char="?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</a:t>
            </a: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La distancia horizontal al eje </a:t>
            </a:r>
            <a:r>
              <a:rPr lang="es-AR" sz="22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</a:t>
            </a:r>
            <a:r>
              <a:rPr lang="es-AR" sz="2200" b="0" i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w</a:t>
            </a: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de los polos de lazo cerrado determina el tiempo de asentamiento </a:t>
            </a:r>
            <a:r>
              <a:rPr lang="es-AR" sz="24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</a:t>
            </a:r>
            <a:r>
              <a:rPr lang="es-AR" sz="2400" b="0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</a:t>
            </a: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Esto es: </a:t>
            </a:r>
            <a:r>
              <a:rPr lang="es-AR" sz="2200" b="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la parte </a:t>
            </a: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real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37547" y="2690664"/>
            <a:ext cx="11316906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  <a:buSzPct val="140000"/>
              <a:buFont typeface="Wingdings" pitchFamily="2" charset="2"/>
              <a:buChar char="?"/>
              <a:defRPr/>
            </a:pP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Los </a:t>
            </a:r>
            <a:r>
              <a:rPr lang="es-AR" sz="2200" i="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polos de lazo cerrado</a:t>
            </a: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aparecen en los términos transitorios (exponenciales y sinusoidales) e informan sobre </a:t>
            </a:r>
            <a:r>
              <a:rPr lang="es-AR" sz="2200" b="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el </a:t>
            </a:r>
            <a:r>
              <a:rPr lang="es-AR" sz="2200" i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tipo </a:t>
            </a:r>
            <a:r>
              <a:rPr lang="es-AR" sz="2200" i="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 la </a:t>
            </a:r>
            <a:r>
              <a:rPr lang="es-AR" sz="2200" i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respuesta transitoria</a:t>
            </a:r>
            <a:r>
              <a:rPr lang="es-AR" sz="22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  <a:r>
              <a:rPr lang="es-AR" sz="2200" b="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  <a:buSzPct val="140000"/>
              <a:buFont typeface="Wingdings" pitchFamily="2" charset="2"/>
              <a:buChar char="?"/>
              <a:defRPr/>
            </a:pP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s-AR" sz="2200" b="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Los </a:t>
            </a:r>
            <a:r>
              <a:rPr lang="es-AR" sz="2200" i="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ceros de lazo cerrado </a:t>
            </a:r>
            <a:r>
              <a:rPr lang="es-AR" sz="2200" i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determinan la forma de la respuesta transitoria. </a:t>
            </a: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 por lo tanto </a:t>
            </a:r>
            <a:r>
              <a:rPr lang="es-AR" sz="2200" i="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afectan las amplitudes y fases</a:t>
            </a: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pero no </a:t>
            </a:r>
            <a:r>
              <a:rPr lang="es-AR" sz="2200" b="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los términos exponenciales. </a:t>
            </a:r>
            <a:endParaRPr lang="es-AR" sz="2200" b="0" i="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9524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882616"/>
              </p:ext>
            </p:extLst>
          </p:nvPr>
        </p:nvGraphicFramePr>
        <p:xfrm>
          <a:off x="5281613" y="2072900"/>
          <a:ext cx="11191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4"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2072900"/>
                        <a:ext cx="111918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61320" y="4804654"/>
            <a:ext cx="11401166" cy="89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  <a:buSzPct val="140000"/>
              <a:buFont typeface="Wingdings" pitchFamily="2" charset="2"/>
              <a:buChar char="?"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s-AR" sz="2200" b="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Los </a:t>
            </a: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polos de la </a:t>
            </a:r>
            <a:r>
              <a:rPr lang="es-AR" sz="2200" b="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señal de entrada </a:t>
            </a:r>
            <a:r>
              <a:rPr lang="es-AR" sz="22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</a:t>
            </a:r>
            <a:r>
              <a:rPr lang="es-AR" sz="2200" b="0" i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</a:t>
            </a:r>
            <a:r>
              <a:rPr lang="es-AR" sz="22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</a:t>
            </a:r>
            <a:r>
              <a:rPr lang="es-AR" sz="2200" b="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), </a:t>
            </a:r>
            <a:r>
              <a:rPr lang="es-AR" sz="2200" i="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producen los términos de la respuesta en </a:t>
            </a:r>
            <a:r>
              <a:rPr lang="es-AR" sz="2200" i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estado estacionario o de régimen permanente.</a:t>
            </a:r>
            <a:endParaRPr lang="es-AR" sz="2200" i="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34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3084513" y="1635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654" t="10703" r="6654"/>
          <a:stretch/>
        </p:blipFill>
        <p:spPr>
          <a:xfrm>
            <a:off x="409975" y="1107748"/>
            <a:ext cx="6936260" cy="5358456"/>
          </a:xfrm>
          <a:prstGeom prst="rect">
            <a:avLst/>
          </a:prstGeom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25" y="2766574"/>
            <a:ext cx="2412583" cy="7631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2" y="1261858"/>
            <a:ext cx="2855845" cy="7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46235" y="1107748"/>
            <a:ext cx="4504553" cy="139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Ejemplos de funciones de transferencia en lazo cerrado con ceros y sin ceros.</a:t>
            </a:r>
            <a:endParaRPr lang="es-ES" sz="2600" b="0" i="0" dirty="0">
              <a:solidFill>
                <a:srgbClr val="00B05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1458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3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6963" t="10566" r="6654"/>
          <a:stretch/>
        </p:blipFill>
        <p:spPr>
          <a:xfrm>
            <a:off x="188025" y="781479"/>
            <a:ext cx="7510794" cy="5832000"/>
          </a:xfrm>
          <a:prstGeom prst="rect">
            <a:avLst/>
          </a:prstGeom>
        </p:spPr>
      </p:pic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3084513" y="1635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60442" y="1009981"/>
            <a:ext cx="4109137" cy="12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600" b="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Ejemplos de funciones de transferencia en lazo cerrado con ceros y sin ceros.</a:t>
            </a:r>
            <a:endParaRPr lang="es-ES" sz="2600" b="0" i="0" dirty="0">
              <a:solidFill>
                <a:srgbClr val="00B050"/>
              </a:solidFill>
              <a:latin typeface="Symbol" pitchFamily="18" charset="2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25112"/>
              </p:ext>
            </p:extLst>
          </p:nvPr>
        </p:nvGraphicFramePr>
        <p:xfrm>
          <a:off x="3914054" y="3389589"/>
          <a:ext cx="3476368" cy="858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98" name="Equation" r:id="rId5" imgW="1828800" imgH="444240" progId="Equation.DSMT4">
                  <p:embed/>
                </p:oleObj>
              </mc:Choice>
              <mc:Fallback>
                <p:oleObj name="Equation" r:id="rId5" imgW="1828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054" y="3389589"/>
                        <a:ext cx="3476368" cy="85875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581754"/>
              </p:ext>
            </p:extLst>
          </p:nvPr>
        </p:nvGraphicFramePr>
        <p:xfrm>
          <a:off x="2055886" y="1272918"/>
          <a:ext cx="37163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99" name="Equation" r:id="rId7" imgW="1955520" imgH="457200" progId="Equation.DSMT4">
                  <p:embed/>
                </p:oleObj>
              </mc:Choice>
              <mc:Fallback>
                <p:oleObj name="Equation" r:id="rId7" imgW="1955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86" y="1272918"/>
                        <a:ext cx="3716337" cy="8826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0615" y="2351862"/>
            <a:ext cx="3055059" cy="169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2492" y="4162184"/>
            <a:ext cx="4237087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34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388" t="10659" r="7684"/>
          <a:stretch/>
        </p:blipFill>
        <p:spPr>
          <a:xfrm>
            <a:off x="87681" y="827661"/>
            <a:ext cx="7035114" cy="5361138"/>
          </a:xfrm>
          <a:prstGeom prst="rect">
            <a:avLst/>
          </a:prstGeom>
        </p:spPr>
      </p:pic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3084513" y="1635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04219"/>
              </p:ext>
            </p:extLst>
          </p:nvPr>
        </p:nvGraphicFramePr>
        <p:xfrm>
          <a:off x="7624759" y="1885518"/>
          <a:ext cx="44164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0" name="Equation" r:id="rId5" imgW="2323800" imgH="419040" progId="Equation.DSMT4">
                  <p:embed/>
                </p:oleObj>
              </mc:Choice>
              <mc:Fallback>
                <p:oleObj name="Equation" r:id="rId5" imgW="232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59" y="1885518"/>
                        <a:ext cx="4416425" cy="80962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77248"/>
              </p:ext>
            </p:extLst>
          </p:nvPr>
        </p:nvGraphicFramePr>
        <p:xfrm>
          <a:off x="8167685" y="879259"/>
          <a:ext cx="33305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1" name="Equation" r:id="rId7" imgW="1752480" imgH="419040" progId="Equation.DSMT4">
                  <p:embed/>
                </p:oleObj>
              </mc:Choice>
              <mc:Fallback>
                <p:oleObj name="Equation" r:id="rId7" imgW="1752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685" y="879259"/>
                        <a:ext cx="3330575" cy="80962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092229" y="4182633"/>
            <a:ext cx="3521032" cy="497543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/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Mapa de Polos y Ceros</a:t>
            </a:r>
            <a:endParaRPr lang="es-ES" sz="2400" i="0" dirty="0">
              <a:solidFill>
                <a:srgbClr val="00B050"/>
              </a:solidFill>
              <a:latin typeface="Symbol" pitchFamily="18" charset="2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/>
          <a:srcRect l="8405" t="10429" r="6139"/>
          <a:stretch/>
        </p:blipFill>
        <p:spPr>
          <a:xfrm>
            <a:off x="7342669" y="2891777"/>
            <a:ext cx="4606957" cy="3621561"/>
          </a:xfrm>
          <a:prstGeom prst="rect">
            <a:avLst/>
          </a:prstGeom>
        </p:spPr>
      </p:pic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11066"/>
              </p:ext>
            </p:extLst>
          </p:nvPr>
        </p:nvGraphicFramePr>
        <p:xfrm>
          <a:off x="9383713" y="5010084"/>
          <a:ext cx="977691" cy="59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2" name="Equation" r:id="rId10" imgW="660240" imgH="393480" progId="Equation.DSMT4">
                  <p:embed/>
                </p:oleObj>
              </mc:Choice>
              <mc:Fallback>
                <p:oleObj name="Equation" r:id="rId10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3713" y="5010084"/>
                        <a:ext cx="977691" cy="59205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850722"/>
              </p:ext>
            </p:extLst>
          </p:nvPr>
        </p:nvGraphicFramePr>
        <p:xfrm>
          <a:off x="7866060" y="5306111"/>
          <a:ext cx="603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3" name="Equation" r:id="rId12" imgW="317160" imgH="203040" progId="Equation.DSMT4">
                  <p:embed/>
                </p:oleObj>
              </mc:Choice>
              <mc:Fallback>
                <p:oleObj name="Equation" r:id="rId12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0" y="5306111"/>
                        <a:ext cx="603250" cy="39211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88257"/>
              </p:ext>
            </p:extLst>
          </p:nvPr>
        </p:nvGraphicFramePr>
        <p:xfrm>
          <a:off x="8896847" y="3205163"/>
          <a:ext cx="7493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4" name="Equation" r:id="rId14" imgW="393480" imgH="203040" progId="Equation.DSMT4">
                  <p:embed/>
                </p:oleObj>
              </mc:Choice>
              <mc:Fallback>
                <p:oleObj name="Equation" r:id="rId14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6847" y="3205163"/>
                        <a:ext cx="749300" cy="3921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431753"/>
              </p:ext>
            </p:extLst>
          </p:nvPr>
        </p:nvGraphicFramePr>
        <p:xfrm>
          <a:off x="9736138" y="4210743"/>
          <a:ext cx="16891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5" name="Equation" r:id="rId16" imgW="888840" imgH="228600" progId="Equation.DSMT4">
                  <p:embed/>
                </p:oleObj>
              </mc:Choice>
              <mc:Fallback>
                <p:oleObj name="Equation" r:id="rId16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6138" y="4210743"/>
                        <a:ext cx="1689100" cy="4413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22887"/>
              </p:ext>
            </p:extLst>
          </p:nvPr>
        </p:nvGraphicFramePr>
        <p:xfrm>
          <a:off x="1435873" y="3373714"/>
          <a:ext cx="4587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6" name="Equation" r:id="rId18" imgW="241200" imgH="228600" progId="Equation.DSMT4">
                  <p:embed/>
                </p:oleObj>
              </mc:Choice>
              <mc:Fallback>
                <p:oleObj name="Equation" r:id="rId18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873" y="3373714"/>
                        <a:ext cx="458788" cy="4413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77834"/>
              </p:ext>
            </p:extLst>
          </p:nvPr>
        </p:nvGraphicFramePr>
        <p:xfrm>
          <a:off x="6042025" y="3373438"/>
          <a:ext cx="3857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7" name="Equation" r:id="rId20" imgW="203040" imgH="228600" progId="Equation.DSMT4">
                  <p:embed/>
                </p:oleObj>
              </mc:Choice>
              <mc:Fallback>
                <p:oleObj name="Equation" r:id="rId2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3373438"/>
                        <a:ext cx="385763" cy="441325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763253"/>
              </p:ext>
            </p:extLst>
          </p:nvPr>
        </p:nvGraphicFramePr>
        <p:xfrm>
          <a:off x="9678874" y="3174604"/>
          <a:ext cx="10334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8" name="Equation" r:id="rId22" imgW="698400" imgH="419040" progId="Equation.DSMT4">
                  <p:embed/>
                </p:oleObj>
              </mc:Choice>
              <mc:Fallback>
                <p:oleObj name="Equation" r:id="rId22" imgW="698400" imgH="419040" progId="Equation.DSMT4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8874" y="3174604"/>
                        <a:ext cx="1033463" cy="6302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46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34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31236" name="Text Box 4"/>
          <p:cNvSpPr txBox="1">
            <a:spLocks noChangeArrowheads="1"/>
          </p:cNvSpPr>
          <p:nvPr/>
        </p:nvSpPr>
        <p:spPr bwMode="auto">
          <a:xfrm>
            <a:off x="123311" y="915989"/>
            <a:ext cx="46381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Orden Superior</a:t>
            </a:r>
            <a:endParaRPr lang="es-AR" sz="2400" i="0" dirty="0">
              <a:cs typeface="+mn-cs"/>
            </a:endParaRPr>
          </a:p>
        </p:txBody>
      </p:sp>
      <p:sp>
        <p:nvSpPr>
          <p:cNvPr id="1631240" name="Text Box 8"/>
          <p:cNvSpPr txBox="1">
            <a:spLocks noChangeArrowheads="1"/>
          </p:cNvSpPr>
          <p:nvPr/>
        </p:nvSpPr>
        <p:spPr bwMode="auto">
          <a:xfrm>
            <a:off x="313038" y="1457147"/>
            <a:ext cx="116565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Cancelación de POLO-CERO</a:t>
            </a:r>
            <a:r>
              <a:rPr lang="es-ES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 </a:t>
            </a:r>
            <a:r>
              <a:rPr lang="es-ES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Cuando polos y ceros reales se encuentran muy cercanos. También es válido para pares de polos complejos conjugados.</a:t>
            </a:r>
            <a:r>
              <a:rPr lang="es-ES" sz="2400" b="0" i="0" dirty="0">
                <a:cs typeface="+mn-cs"/>
              </a:rPr>
              <a:t> </a:t>
            </a:r>
            <a:endParaRPr lang="es-ES" sz="2600" b="0" dirty="0">
              <a:cs typeface="Times New Roman" pitchFamily="18" charset="0"/>
            </a:endParaRPr>
          </a:p>
        </p:txBody>
      </p:sp>
      <p:sp>
        <p:nvSpPr>
          <p:cNvPr id="1631241" name="Text Box 9"/>
          <p:cNvSpPr txBox="1">
            <a:spLocks noChangeArrowheads="1"/>
          </p:cNvSpPr>
          <p:nvPr/>
        </p:nvSpPr>
        <p:spPr bwMode="auto">
          <a:xfrm>
            <a:off x="313038" y="2490274"/>
            <a:ext cx="11656539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Aproximación de POLOS DOMINANTES</a:t>
            </a:r>
            <a:r>
              <a:rPr lang="es-ES" sz="24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 </a:t>
            </a:r>
            <a:r>
              <a:rPr lang="es-ES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Polos alejados del eje imaginario (reales o no) poseen constantes de tiempo menores </a:t>
            </a:r>
            <a:r>
              <a:rPr lang="es-ES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(Sus efectos pueden ser despreciados)</a:t>
            </a:r>
            <a:r>
              <a:rPr lang="es-ES" sz="2400" i="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</a:t>
            </a:r>
            <a:r>
              <a:rPr lang="es-ES" sz="2400" b="0" i="0" dirty="0">
                <a:cs typeface="+mn-cs"/>
              </a:rPr>
              <a:t> </a:t>
            </a:r>
            <a:endParaRPr lang="es-ES" sz="2600" b="0" dirty="0">
              <a:cs typeface="Times New Roman" pitchFamily="18" charset="0"/>
            </a:endParaRPr>
          </a:p>
        </p:txBody>
      </p:sp>
      <p:graphicFrame>
        <p:nvGraphicFramePr>
          <p:cNvPr id="96263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73909842"/>
              </p:ext>
            </p:extLst>
          </p:nvPr>
        </p:nvGraphicFramePr>
        <p:xfrm>
          <a:off x="1650787" y="3690424"/>
          <a:ext cx="4907871" cy="279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5" name="Visio" r:id="rId4" imgW="3490705" imgH="1989158" progId="Visio.Drawing.11">
                  <p:embed/>
                </p:oleObj>
              </mc:Choice>
              <mc:Fallback>
                <p:oleObj name="Visio" r:id="rId4" imgW="3490705" imgH="1989158" progId="Visio.Drawing.11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787" y="3690424"/>
                        <a:ext cx="4907871" cy="2796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44" name="Text Box 12"/>
          <p:cNvSpPr txBox="1">
            <a:spLocks noChangeArrowheads="1"/>
          </p:cNvSpPr>
          <p:nvPr/>
        </p:nvSpPr>
        <p:spPr bwMode="auto">
          <a:xfrm>
            <a:off x="6862936" y="4123214"/>
            <a:ext cx="50415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cs typeface="+mn-cs"/>
              </a:rPr>
              <a:t>Los </a:t>
            </a:r>
            <a:r>
              <a:rPr lang="es-AR" sz="2400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Polos Dominantes</a:t>
            </a:r>
            <a:r>
              <a:rPr lang="es-AR" sz="2400" i="0" dirty="0">
                <a:solidFill>
                  <a:srgbClr val="FF3300"/>
                </a:solidFill>
                <a:cs typeface="+mn-cs"/>
              </a:rPr>
              <a:t> caracterizan plenamente la </a:t>
            </a:r>
            <a:r>
              <a:rPr lang="es-AR" sz="2400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Respuesta Transitoria</a:t>
            </a:r>
            <a:r>
              <a:rPr lang="es-AR" sz="2400" i="0" dirty="0">
                <a:solidFill>
                  <a:srgbClr val="FF3300"/>
                </a:solidFill>
                <a:cs typeface="+mn-cs"/>
              </a:rPr>
              <a:t> y permiten 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reducir el orden del sistema</a:t>
            </a:r>
            <a:r>
              <a:rPr lang="es-AR" sz="2400" i="0" dirty="0">
                <a:solidFill>
                  <a:srgbClr val="FF3300"/>
                </a:solidFill>
                <a:cs typeface="+mn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3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31241" name="Text Box 9"/>
          <p:cNvSpPr txBox="1">
            <a:spLocks noChangeArrowheads="1"/>
          </p:cNvSpPr>
          <p:nvPr/>
        </p:nvSpPr>
        <p:spPr bwMode="auto">
          <a:xfrm>
            <a:off x="392543" y="962818"/>
            <a:ext cx="69885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Aproximación </a:t>
            </a:r>
            <a:r>
              <a:rPr lang="es-ES" sz="2400" i="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por </a:t>
            </a:r>
            <a:r>
              <a:rPr lang="es-ES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POLOS DOMINANTES</a:t>
            </a:r>
            <a:endParaRPr lang="es-ES" sz="2600" b="0" dirty="0">
              <a:cs typeface="Times New Roman" pitchFamily="18" charset="0"/>
            </a:endParaRPr>
          </a:p>
        </p:txBody>
      </p:sp>
      <p:graphicFrame>
        <p:nvGraphicFramePr>
          <p:cNvPr id="972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58468"/>
              </p:ext>
            </p:extLst>
          </p:nvPr>
        </p:nvGraphicFramePr>
        <p:xfrm>
          <a:off x="352425" y="2751138"/>
          <a:ext cx="2846388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68" name="Equation" r:id="rId4" imgW="1663560" imgH="965160" progId="Equation.DSMT4">
                  <p:embed/>
                </p:oleObj>
              </mc:Choice>
              <mc:Fallback>
                <p:oleObj name="Equation" r:id="rId4" imgW="1663560" imgH="965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751138"/>
                        <a:ext cx="2846388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64250"/>
              </p:ext>
            </p:extLst>
          </p:nvPr>
        </p:nvGraphicFramePr>
        <p:xfrm>
          <a:off x="392543" y="1523630"/>
          <a:ext cx="522965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69" name="Equation" r:id="rId6" imgW="2628990" imgH="380910" progId="Equation.DSMT4">
                  <p:embed/>
                </p:oleObj>
              </mc:Choice>
              <mc:Fallback>
                <p:oleObj name="Equation" r:id="rId6" imgW="2628990" imgH="38091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43" y="1523630"/>
                        <a:ext cx="522965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78543"/>
              </p:ext>
            </p:extLst>
          </p:nvPr>
        </p:nvGraphicFramePr>
        <p:xfrm>
          <a:off x="466725" y="4519613"/>
          <a:ext cx="371951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0" name="Equation" r:id="rId8" imgW="1815840" imgH="457200" progId="Equation.DSMT4">
                  <p:embed/>
                </p:oleObj>
              </mc:Choice>
              <mc:Fallback>
                <p:oleObj name="Equation" r:id="rId8" imgW="181584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519613"/>
                        <a:ext cx="3719513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160445" y="2948924"/>
            <a:ext cx="6907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200" i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Polos No Dominantes:</a:t>
            </a:r>
            <a:r>
              <a:rPr lang="es-ES" sz="2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constantes de tiempo pequeñas</a:t>
            </a: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>
            <a:off x="3155683" y="3728387"/>
            <a:ext cx="6905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200" i="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Polos Dominantes:</a:t>
            </a:r>
            <a:r>
              <a:rPr lang="es-ES" sz="2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constantes de tiempo importantes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30900" y="1697461"/>
            <a:ext cx="396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Sistema de Orden Superior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520519" y="4678797"/>
            <a:ext cx="4175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Sistema de Orden Reducido</a:t>
            </a: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87465"/>
              </p:ext>
            </p:extLst>
          </p:nvPr>
        </p:nvGraphicFramePr>
        <p:xfrm>
          <a:off x="9895348" y="3380724"/>
          <a:ext cx="2051834" cy="42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1" name="Equation" r:id="rId10" imgW="1130040" imgH="228600" progId="Equation.DSMT4">
                  <p:embed/>
                </p:oleObj>
              </mc:Choice>
              <mc:Fallback>
                <p:oleObj name="Equation" r:id="rId10" imgW="1130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5348" y="3380724"/>
                        <a:ext cx="2051834" cy="420932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37148"/>
              </p:ext>
            </p:extLst>
          </p:nvPr>
        </p:nvGraphicFramePr>
        <p:xfrm>
          <a:off x="1838111" y="5753100"/>
          <a:ext cx="22145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2" name="Equation" r:id="rId12" imgW="1218960" imgH="253800" progId="Equation.DSMT4">
                  <p:embed/>
                </p:oleObj>
              </mc:Choice>
              <mc:Fallback>
                <p:oleObj name="Equation" r:id="rId12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111" y="5753100"/>
                        <a:ext cx="2214562" cy="468313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922540"/>
              </p:ext>
            </p:extLst>
          </p:nvPr>
        </p:nvGraphicFramePr>
        <p:xfrm>
          <a:off x="4886111" y="5589588"/>
          <a:ext cx="18684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3" name="Equation" r:id="rId14" imgW="1028520" imgH="431640" progId="Equation.DSMT4">
                  <p:embed/>
                </p:oleObj>
              </mc:Choice>
              <mc:Fallback>
                <p:oleObj name="Equation" r:id="rId14" imgW="102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111" y="5589588"/>
                        <a:ext cx="1868487" cy="795337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3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81060" name="Text Box 4"/>
          <p:cNvSpPr txBox="1">
            <a:spLocks noChangeArrowheads="1"/>
          </p:cNvSpPr>
          <p:nvPr/>
        </p:nvSpPr>
        <p:spPr bwMode="auto">
          <a:xfrm>
            <a:off x="2036764" y="1036638"/>
            <a:ext cx="652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Error en Régimen Permanente: </a:t>
            </a:r>
            <a:endParaRPr lang="es-AR" sz="2400" i="0">
              <a:cs typeface="+mn-cs"/>
            </a:endParaRPr>
          </a:p>
        </p:txBody>
      </p:sp>
      <p:graphicFrame>
        <p:nvGraphicFramePr>
          <p:cNvPr id="67589" name="Object 5"/>
          <p:cNvGraphicFramePr>
            <a:graphicFrameLocks noGrp="1" noChangeAspect="1"/>
          </p:cNvGraphicFramePr>
          <p:nvPr>
            <p:ph/>
          </p:nvPr>
        </p:nvGraphicFramePr>
        <p:xfrm>
          <a:off x="4730751" y="1535113"/>
          <a:ext cx="2555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7" name="Equation" r:id="rId4" imgW="1180980" imgH="219165" progId="Equation.DSMT4">
                  <p:embed/>
                </p:oleObj>
              </mc:Choice>
              <mc:Fallback>
                <p:oleObj name="Equation" r:id="rId4" imgW="1180980" imgH="219165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1" y="1535113"/>
                        <a:ext cx="2555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2071688" y="2139951"/>
            <a:ext cx="8178800" cy="466725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En sistemas de control se desea minimizar este error</a:t>
            </a:r>
          </a:p>
        </p:txBody>
      </p:sp>
      <p:sp>
        <p:nvSpPr>
          <p:cNvPr id="67591" name="Text Box 16"/>
          <p:cNvSpPr txBox="1">
            <a:spLocks noChangeArrowheads="1"/>
          </p:cNvSpPr>
          <p:nvPr/>
        </p:nvSpPr>
        <p:spPr bwMode="auto">
          <a:xfrm>
            <a:off x="2073275" y="2973388"/>
            <a:ext cx="8178800" cy="831850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Para esto se caracteriza la respuesta transitoria respecto a entradas típicas o estándares.</a:t>
            </a:r>
          </a:p>
        </p:txBody>
      </p:sp>
      <p:sp>
        <p:nvSpPr>
          <p:cNvPr id="67592" name="Text Box 17"/>
          <p:cNvSpPr txBox="1">
            <a:spLocks noChangeArrowheads="1"/>
          </p:cNvSpPr>
          <p:nvPr/>
        </p:nvSpPr>
        <p:spPr bwMode="auto">
          <a:xfrm>
            <a:off x="2092325" y="4660900"/>
            <a:ext cx="1843088" cy="831850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/>
              <a:t>Entradas Típicas</a:t>
            </a:r>
          </a:p>
        </p:txBody>
      </p:sp>
      <p:sp>
        <p:nvSpPr>
          <p:cNvPr id="67593" name="Text Box 18"/>
          <p:cNvSpPr txBox="1">
            <a:spLocks noChangeArrowheads="1"/>
          </p:cNvSpPr>
          <p:nvPr/>
        </p:nvSpPr>
        <p:spPr bwMode="auto">
          <a:xfrm>
            <a:off x="4837114" y="4117976"/>
            <a:ext cx="2867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/>
              <a:t>- Función Impulso</a:t>
            </a:r>
          </a:p>
        </p:txBody>
      </p:sp>
      <p:sp>
        <p:nvSpPr>
          <p:cNvPr id="67594" name="Text Box 19"/>
          <p:cNvSpPr txBox="1">
            <a:spLocks noChangeArrowheads="1"/>
          </p:cNvSpPr>
          <p:nvPr/>
        </p:nvSpPr>
        <p:spPr bwMode="auto">
          <a:xfrm>
            <a:off x="4837113" y="4579938"/>
            <a:ext cx="301995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0000"/>
                </a:solidFill>
              </a:rPr>
              <a:t>- Función Escalón</a:t>
            </a:r>
          </a:p>
        </p:txBody>
      </p:sp>
      <p:sp>
        <p:nvSpPr>
          <p:cNvPr id="67595" name="AutoShape 20"/>
          <p:cNvSpPr>
            <a:spLocks noChangeArrowheads="1"/>
          </p:cNvSpPr>
          <p:nvPr/>
        </p:nvSpPr>
        <p:spPr bwMode="auto">
          <a:xfrm>
            <a:off x="4119564" y="4772025"/>
            <a:ext cx="623887" cy="609600"/>
          </a:xfrm>
          <a:custGeom>
            <a:avLst/>
            <a:gdLst>
              <a:gd name="T0" fmla="*/ 390365432 w 21600"/>
              <a:gd name="T1" fmla="*/ 0 h 21600"/>
              <a:gd name="T2" fmla="*/ 0 w 21600"/>
              <a:gd name="T3" fmla="*/ 242771309 h 21600"/>
              <a:gd name="T4" fmla="*/ 390365432 w 21600"/>
              <a:gd name="T5" fmla="*/ 485542646 h 21600"/>
              <a:gd name="T6" fmla="*/ 520487492 w 21600"/>
              <a:gd name="T7" fmla="*/ 2427713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7596" name="Text Box 21"/>
          <p:cNvSpPr txBox="1">
            <a:spLocks noChangeArrowheads="1"/>
          </p:cNvSpPr>
          <p:nvPr/>
        </p:nvSpPr>
        <p:spPr bwMode="auto">
          <a:xfrm>
            <a:off x="4837114" y="5045075"/>
            <a:ext cx="286755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0000"/>
                </a:solidFill>
              </a:rPr>
              <a:t>-</a:t>
            </a:r>
            <a:r>
              <a:rPr lang="es-AR" sz="2400" i="0" dirty="0"/>
              <a:t> </a:t>
            </a:r>
            <a:r>
              <a:rPr lang="es-AR" sz="2400" i="0" dirty="0">
                <a:solidFill>
                  <a:srgbClr val="FF0000"/>
                </a:solidFill>
              </a:rPr>
              <a:t>Función Rampa</a:t>
            </a:r>
          </a:p>
        </p:txBody>
      </p:sp>
      <p:sp>
        <p:nvSpPr>
          <p:cNvPr id="67597" name="Text Box 22"/>
          <p:cNvSpPr txBox="1">
            <a:spLocks noChangeArrowheads="1"/>
          </p:cNvSpPr>
          <p:nvPr/>
        </p:nvSpPr>
        <p:spPr bwMode="auto">
          <a:xfrm>
            <a:off x="4837114" y="6038552"/>
            <a:ext cx="322315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/>
              <a:t>- Función Parabólica</a:t>
            </a:r>
          </a:p>
        </p:txBody>
      </p:sp>
      <p:sp>
        <p:nvSpPr>
          <p:cNvPr id="2" name="1 Cerrar llave"/>
          <p:cNvSpPr/>
          <p:nvPr/>
        </p:nvSpPr>
        <p:spPr bwMode="auto">
          <a:xfrm>
            <a:off x="7797800" y="4579640"/>
            <a:ext cx="381000" cy="913110"/>
          </a:xfrm>
          <a:prstGeom prst="rightBrace">
            <a:avLst>
              <a:gd name="adj1" fmla="val 19444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</a:pPr>
            <a:endParaRPr lang="es-AR" i="0">
              <a:ln w="285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306859" y="4660901"/>
            <a:ext cx="2107141" cy="830997"/>
          </a:xfrm>
          <a:prstGeom prst="rect">
            <a:avLst/>
          </a:prstGeom>
          <a:solidFill>
            <a:srgbClr val="FFCC00">
              <a:alpha val="4901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B050"/>
                </a:solidFill>
              </a:rPr>
              <a:t>Más Utilizadas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4837114" y="5556051"/>
            <a:ext cx="322315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0000"/>
                </a:solidFill>
              </a:rPr>
              <a:t>- Función </a:t>
            </a:r>
            <a:r>
              <a:rPr lang="es-AR" sz="2400" i="0" dirty="0" smtClean="0">
                <a:solidFill>
                  <a:srgbClr val="FF0000"/>
                </a:solidFill>
              </a:rPr>
              <a:t>Sinusoidal</a:t>
            </a:r>
            <a:endParaRPr lang="es-AR" sz="24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5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31241" name="Text Box 9"/>
          <p:cNvSpPr txBox="1">
            <a:spLocks noChangeArrowheads="1"/>
          </p:cNvSpPr>
          <p:nvPr/>
        </p:nvSpPr>
        <p:spPr bwMode="auto">
          <a:xfrm>
            <a:off x="161884" y="91994"/>
            <a:ext cx="69885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Aproximación </a:t>
            </a:r>
            <a:r>
              <a:rPr lang="es-ES" sz="2400" i="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por </a:t>
            </a:r>
            <a:r>
              <a:rPr lang="es-ES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POLOS DOMINANTES</a:t>
            </a:r>
            <a:endParaRPr lang="es-ES" sz="2600" b="0" dirty="0">
              <a:cs typeface="Times New Roman" pitchFamily="18" charset="0"/>
            </a:endParaRPr>
          </a:p>
        </p:txBody>
      </p:sp>
      <p:graphicFrame>
        <p:nvGraphicFramePr>
          <p:cNvPr id="972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49194"/>
              </p:ext>
            </p:extLst>
          </p:nvPr>
        </p:nvGraphicFramePr>
        <p:xfrm>
          <a:off x="1746209" y="687100"/>
          <a:ext cx="3917392" cy="84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1" name="Equation" r:id="rId4" imgW="2044440" imgH="431640" progId="Equation.DSMT4">
                  <p:embed/>
                </p:oleObj>
              </mc:Choice>
              <mc:Fallback>
                <p:oleObj name="Equation" r:id="rId4" imgW="2044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09" y="687100"/>
                        <a:ext cx="3917392" cy="84130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850173" y="788938"/>
            <a:ext cx="4227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de Orden Reducido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4" t="11116" r="7787"/>
          <a:stretch/>
        </p:blipFill>
        <p:spPr>
          <a:xfrm>
            <a:off x="161884" y="1869990"/>
            <a:ext cx="5852989" cy="45060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8" t="10703" r="7375"/>
          <a:stretch/>
        </p:blipFill>
        <p:spPr>
          <a:xfrm>
            <a:off x="6253774" y="1869990"/>
            <a:ext cx="5765232" cy="4518196"/>
          </a:xfrm>
          <a:prstGeom prst="rect">
            <a:avLst/>
          </a:prstGeom>
        </p:spPr>
      </p:pic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630710"/>
              </p:ext>
            </p:extLst>
          </p:nvPr>
        </p:nvGraphicFramePr>
        <p:xfrm>
          <a:off x="9947447" y="3575994"/>
          <a:ext cx="9239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2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7447" y="3575994"/>
                        <a:ext cx="923925" cy="42068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913227"/>
              </p:ext>
            </p:extLst>
          </p:nvPr>
        </p:nvGraphicFramePr>
        <p:xfrm>
          <a:off x="7530714" y="2016125"/>
          <a:ext cx="12922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3" name="Equation" r:id="rId10" imgW="711000" imgH="241200" progId="Equation.DSMT4">
                  <p:embed/>
                </p:oleObj>
              </mc:Choice>
              <mc:Fallback>
                <p:oleObj name="Equation" r:id="rId10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714" y="2016125"/>
                        <a:ext cx="1292225" cy="4445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 bwMode="auto">
          <a:xfrm>
            <a:off x="988541" y="3575994"/>
            <a:ext cx="832021" cy="547044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68590" y="2994455"/>
            <a:ext cx="1440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18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Polos no dominantes</a:t>
            </a:r>
            <a:endParaRPr lang="es-ES" sz="1800" b="0" i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ángulo 19"/>
          <p:cNvSpPr/>
          <p:nvPr/>
        </p:nvSpPr>
        <p:spPr bwMode="auto">
          <a:xfrm>
            <a:off x="5107458" y="2187103"/>
            <a:ext cx="420131" cy="33734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 rot="16200000">
            <a:off x="3895257" y="3689155"/>
            <a:ext cx="1946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1800" b="0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Polos dominantes</a:t>
            </a:r>
            <a:endParaRPr lang="es-ES" sz="1800" b="0" i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6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58044"/>
              </p:ext>
            </p:extLst>
          </p:nvPr>
        </p:nvGraphicFramePr>
        <p:xfrm>
          <a:off x="134009" y="5730020"/>
          <a:ext cx="5835651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7" name="Equation" r:id="rId4" imgW="2349360" imgH="380880" progId="Equation.DSMT4">
                  <p:embed/>
                </p:oleObj>
              </mc:Choice>
              <mc:Fallback>
                <p:oleObj name="Equation" r:id="rId4" imgW="2349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09" y="5730020"/>
                        <a:ext cx="5835651" cy="94615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059776"/>
              </p:ext>
            </p:extLst>
          </p:nvPr>
        </p:nvGraphicFramePr>
        <p:xfrm>
          <a:off x="6532537" y="95992"/>
          <a:ext cx="2184442" cy="85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8" name="Equation" r:id="rId6" imgW="977760" imgH="380880" progId="Equation.DSMT4">
                  <p:embed/>
                </p:oleObj>
              </mc:Choice>
              <mc:Fallback>
                <p:oleObj name="Equation" r:id="rId6" imgW="977760" imgH="3808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37" y="95992"/>
                        <a:ext cx="2184442" cy="853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334685"/>
              </p:ext>
            </p:extLst>
          </p:nvPr>
        </p:nvGraphicFramePr>
        <p:xfrm>
          <a:off x="9219220" y="120842"/>
          <a:ext cx="17875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9" name="Equation" r:id="rId8" imgW="799920" imgH="355320" progId="Equation.DSMT4">
                  <p:embed/>
                </p:oleObj>
              </mc:Choice>
              <mc:Fallback>
                <p:oleObj name="Equation" r:id="rId8" imgW="799920" imgH="3553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9220" y="120842"/>
                        <a:ext cx="17875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4240" y="290705"/>
            <a:ext cx="69885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Aproximación </a:t>
            </a:r>
            <a:r>
              <a:rPr lang="es-ES" sz="2400" i="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por </a:t>
            </a:r>
            <a:r>
              <a:rPr lang="es-ES" sz="2400" i="0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POLOS DOMINANTES</a:t>
            </a:r>
            <a:endParaRPr lang="es-ES" sz="2600" b="0" dirty="0">
              <a:cs typeface="Times New Roman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48714" y="958652"/>
            <a:ext cx="11215584" cy="4889060"/>
            <a:chOff x="239088" y="1170374"/>
            <a:chExt cx="11215584" cy="488906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77" t="10562" r="6937"/>
            <a:stretch/>
          </p:blipFill>
          <p:spPr>
            <a:xfrm>
              <a:off x="239088" y="1170374"/>
              <a:ext cx="5486368" cy="4255200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11"/>
            <a:srcRect l="6242" t="10703" r="7271"/>
            <a:stretch/>
          </p:blipFill>
          <p:spPr>
            <a:xfrm>
              <a:off x="5960034" y="1170374"/>
              <a:ext cx="5494638" cy="425486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12"/>
            <a:srcRect l="6654" t="10978" r="7682"/>
            <a:stretch/>
          </p:blipFill>
          <p:spPr>
            <a:xfrm>
              <a:off x="7437211" y="3085697"/>
              <a:ext cx="3815372" cy="297373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 bwMode="auto">
            <a:xfrm>
              <a:off x="6437523" y="1518141"/>
              <a:ext cx="263917" cy="3435178"/>
            </a:xfrm>
            <a:prstGeom prst="rect">
              <a:avLst/>
            </a:prstGeom>
            <a:noFill/>
            <a:ln w="952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5000"/>
                <a:buFont typeface="Wingdings" pitchFamily="2" charset="2"/>
                <a:buNone/>
                <a:tabLst/>
              </a:pPr>
              <a:endParaRPr kumimoji="0" lang="es-AR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Conector recto 6"/>
            <p:cNvCxnSpPr/>
            <p:nvPr/>
          </p:nvCxnSpPr>
          <p:spPr bwMode="auto">
            <a:xfrm>
              <a:off x="6701440" y="1518141"/>
              <a:ext cx="1095632" cy="16067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ector recto 8"/>
            <p:cNvCxnSpPr/>
            <p:nvPr/>
          </p:nvCxnSpPr>
          <p:spPr bwMode="auto">
            <a:xfrm>
              <a:off x="6701440" y="4953319"/>
              <a:ext cx="1095632" cy="7268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8503"/>
              </p:ext>
            </p:extLst>
          </p:nvPr>
        </p:nvGraphicFramePr>
        <p:xfrm>
          <a:off x="6188366" y="5698270"/>
          <a:ext cx="57721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0" name="Equation" r:id="rId13" imgW="2323800" imgH="393480" progId="Equation.DSMT4">
                  <p:embed/>
                </p:oleObj>
              </mc:Choice>
              <mc:Fallback>
                <p:oleObj name="Equation" r:id="rId13" imgW="2323800" imgH="393480" progId="Equation.DSMT4">
                  <p:embed/>
                  <p:pic>
                    <p:nvPicPr>
                      <p:cNvPr id="1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366" y="5698270"/>
                        <a:ext cx="5772150" cy="9779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37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732" name="Text Box 4"/>
          <p:cNvSpPr txBox="1">
            <a:spLocks noChangeArrowheads="1"/>
          </p:cNvSpPr>
          <p:nvPr/>
        </p:nvSpPr>
        <p:spPr bwMode="auto">
          <a:xfrm>
            <a:off x="323379" y="998539"/>
            <a:ext cx="11129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Servo Motor CC con control de posición</a:t>
            </a:r>
            <a:endParaRPr lang="es-AR" sz="2400" i="0" dirty="0">
              <a:cs typeface="+mn-cs"/>
            </a:endParaRP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6522567" y="1917276"/>
            <a:ext cx="3762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La FT entre la salida y la referencia es:</a:t>
            </a:r>
          </a:p>
        </p:txBody>
      </p:sp>
      <p:graphicFrame>
        <p:nvGraphicFramePr>
          <p:cNvPr id="993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320880"/>
              </p:ext>
            </p:extLst>
          </p:nvPr>
        </p:nvGraphicFramePr>
        <p:xfrm>
          <a:off x="6992423" y="2785579"/>
          <a:ext cx="24114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7" name="Equation" r:id="rId4" imgW="1193800" imgH="431800" progId="Equation.DSMT4">
                  <p:embed/>
                </p:oleObj>
              </mc:Choice>
              <mc:Fallback>
                <p:oleObj name="Equation" r:id="rId4" imgW="11938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423" y="2785579"/>
                        <a:ext cx="24114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55693495"/>
              </p:ext>
            </p:extLst>
          </p:nvPr>
        </p:nvGraphicFramePr>
        <p:xfrm>
          <a:off x="741149" y="1876425"/>
          <a:ext cx="48291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8" name="Visio" r:id="rId6" imgW="2693439" imgH="862689" progId="Visio.Drawing.11">
                  <p:embed/>
                </p:oleObj>
              </mc:Choice>
              <mc:Fallback>
                <p:oleObj name="Visio" r:id="rId6" imgW="2693439" imgH="862689" progId="Visio.Drawing.11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49" y="1876425"/>
                        <a:ext cx="4829175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44274"/>
              </p:ext>
            </p:extLst>
          </p:nvPr>
        </p:nvGraphicFramePr>
        <p:xfrm>
          <a:off x="1166127" y="3755231"/>
          <a:ext cx="261778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9" name="Equation" r:id="rId8" imgW="1295400" imgH="622300" progId="Equation.DSMT4">
                  <p:embed/>
                </p:oleObj>
              </mc:Choice>
              <mc:Fallback>
                <p:oleObj name="Equation" r:id="rId8" imgW="1295400" imgH="622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127" y="3755231"/>
                        <a:ext cx="2617787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62260"/>
              </p:ext>
            </p:extLst>
          </p:nvPr>
        </p:nvGraphicFramePr>
        <p:xfrm>
          <a:off x="4755100" y="3897313"/>
          <a:ext cx="13970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0" name="Equation" r:id="rId10" imgW="685800" imgH="476340" progId="Equation.DSMT4">
                  <p:embed/>
                </p:oleObj>
              </mc:Choice>
              <mc:Fallback>
                <p:oleObj name="Equation" r:id="rId10" imgW="685800" imgH="4763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100" y="3897313"/>
                        <a:ext cx="1397000" cy="976312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53011"/>
              </p:ext>
            </p:extLst>
          </p:nvPr>
        </p:nvGraphicFramePr>
        <p:xfrm>
          <a:off x="6776523" y="3921124"/>
          <a:ext cx="28432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1" name="Equation" r:id="rId12" imgW="1390770" imgH="447765" progId="Equation.DSMT4">
                  <p:embed/>
                </p:oleObj>
              </mc:Choice>
              <mc:Fallback>
                <p:oleObj name="Equation" r:id="rId12" imgW="1390770" imgH="44776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523" y="3921124"/>
                        <a:ext cx="2843212" cy="928687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70422"/>
              </p:ext>
            </p:extLst>
          </p:nvPr>
        </p:nvGraphicFramePr>
        <p:xfrm>
          <a:off x="2475020" y="5381128"/>
          <a:ext cx="235108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2" name="Equation" r:id="rId14" imgW="1143000" imgH="469800" progId="Equation.DSMT4">
                  <p:embed/>
                </p:oleObj>
              </mc:Choice>
              <mc:Fallback>
                <p:oleObj name="Equation" r:id="rId14" imgW="1143000" imgH="469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020" y="5381128"/>
                        <a:ext cx="235108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52288"/>
              </p:ext>
            </p:extLst>
          </p:nvPr>
        </p:nvGraphicFramePr>
        <p:xfrm>
          <a:off x="5123206" y="5326231"/>
          <a:ext cx="2449512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3" name="Equation" r:id="rId16" imgW="1193760" imgH="469800" progId="Equation.DSMT4">
                  <p:embed/>
                </p:oleObj>
              </mc:Choice>
              <mc:Fallback>
                <p:oleObj name="Equation" r:id="rId16" imgW="1193760" imgH="46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3206" y="5326231"/>
                        <a:ext cx="2449512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833564" y="201614"/>
            <a:ext cx="8512175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Transitoria: Motor CC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80" name="Text Box 4"/>
          <p:cNvSpPr txBox="1">
            <a:spLocks noChangeArrowheads="1"/>
          </p:cNvSpPr>
          <p:nvPr/>
        </p:nvSpPr>
        <p:spPr bwMode="auto">
          <a:xfrm>
            <a:off x="452387" y="850006"/>
            <a:ext cx="11136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</a:t>
            </a: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Servomotor 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CC con control de posición y realimentación de velocidad</a:t>
            </a:r>
            <a:endParaRPr lang="es-AR" sz="2400" i="0" dirty="0">
              <a:cs typeface="+mn-cs"/>
            </a:endParaRP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1836738" y="3976688"/>
            <a:ext cx="4583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Mediante algebra de bloques:</a:t>
            </a:r>
          </a:p>
        </p:txBody>
      </p:sp>
      <p:graphicFrame>
        <p:nvGraphicFramePr>
          <p:cNvPr id="1003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01429"/>
              </p:ext>
            </p:extLst>
          </p:nvPr>
        </p:nvGraphicFramePr>
        <p:xfrm>
          <a:off x="6573838" y="5548313"/>
          <a:ext cx="24892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12" name="Equation" r:id="rId4" imgW="1231560" imgH="431640" progId="Equation.DSMT4">
                  <p:embed/>
                </p:oleObj>
              </mc:Choice>
              <mc:Fallback>
                <p:oleObj name="Equation" r:id="rId4" imgW="12315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5548313"/>
                        <a:ext cx="24892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2" name="Object 1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03963329"/>
              </p:ext>
            </p:extLst>
          </p:nvPr>
        </p:nvGraphicFramePr>
        <p:xfrm>
          <a:off x="3041650" y="1590162"/>
          <a:ext cx="645795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13" name="Visio" r:id="rId6" imgW="4039797" imgH="1509886" progId="Visio.Drawing.11">
                  <p:embed/>
                </p:oleObj>
              </mc:Choice>
              <mc:Fallback>
                <p:oleObj name="Visio" r:id="rId6" imgW="4039797" imgH="1509886" progId="Visio.Drawing.11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590162"/>
                        <a:ext cx="645795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4" name="Object 13"/>
          <p:cNvGraphicFramePr>
            <a:graphicFrameLocks noChangeAspect="1"/>
          </p:cNvGraphicFramePr>
          <p:nvPr/>
        </p:nvGraphicFramePr>
        <p:xfrm>
          <a:off x="1920875" y="4368801"/>
          <a:ext cx="3911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14" name="Equation" r:id="rId8" imgW="1930400" imgH="431800" progId="Equation.DSMT4">
                  <p:embed/>
                </p:oleObj>
              </mc:Choice>
              <mc:Fallback>
                <p:oleObj name="Equation" r:id="rId8" imgW="1930400" imgH="431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4368801"/>
                        <a:ext cx="3911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117421"/>
              </p:ext>
            </p:extLst>
          </p:nvPr>
        </p:nvGraphicFramePr>
        <p:xfrm>
          <a:off x="6135689" y="4368801"/>
          <a:ext cx="39258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15" name="Equation" r:id="rId10" imgW="1942920" imgH="431640" progId="Equation.DSMT4">
                  <p:embed/>
                </p:oleObj>
              </mc:Choice>
              <mc:Fallback>
                <p:oleObj name="Equation" r:id="rId10" imgW="194292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9" y="4368801"/>
                        <a:ext cx="392588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833564" y="201614"/>
            <a:ext cx="8512175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Transitoria: Motor CC</a:t>
            </a:r>
          </a:p>
        </p:txBody>
      </p:sp>
      <p:pic>
        <p:nvPicPr>
          <p:cNvPr id="100447" name="Picture 9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35" y="5384367"/>
            <a:ext cx="3900271" cy="132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1" name="Object 6"/>
          <p:cNvGraphicFramePr>
            <a:graphicFrameLocks noChangeAspect="1"/>
          </p:cNvGraphicFramePr>
          <p:nvPr/>
        </p:nvGraphicFramePr>
        <p:xfrm>
          <a:off x="6080125" y="4041776"/>
          <a:ext cx="13970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8" name="Equation" r:id="rId4" imgW="685800" imgH="476340" progId="Equation.DSMT4">
                  <p:embed/>
                </p:oleObj>
              </mc:Choice>
              <mc:Fallback>
                <p:oleObj name="Equation" r:id="rId4" imgW="685800" imgH="4763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4041776"/>
                        <a:ext cx="1397000" cy="976313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8"/>
          <p:cNvGraphicFramePr>
            <a:graphicFrameLocks noChangeAspect="1"/>
          </p:cNvGraphicFramePr>
          <p:nvPr/>
        </p:nvGraphicFramePr>
        <p:xfrm>
          <a:off x="1936751" y="5459414"/>
          <a:ext cx="31797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39" name="Equation" r:id="rId6" imgW="1552500" imgH="447765" progId="Equation.DSMT4">
                  <p:embed/>
                </p:oleObj>
              </mc:Choice>
              <mc:Fallback>
                <p:oleObj name="Equation" r:id="rId6" imgW="1552500" imgH="44776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1" y="5459414"/>
                        <a:ext cx="3179763" cy="928687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6" name="Object 1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41310502"/>
              </p:ext>
            </p:extLst>
          </p:nvPr>
        </p:nvGraphicFramePr>
        <p:xfrm>
          <a:off x="2482850" y="1688287"/>
          <a:ext cx="584835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0" name="Visio" r:id="rId8" imgW="4039797" imgH="1509886" progId="Visio.Drawing.11">
                  <p:embed/>
                </p:oleObj>
              </mc:Choice>
              <mc:Fallback>
                <p:oleObj name="Visio" r:id="rId8" imgW="4039797" imgH="1509886" progId="Visio.Drawing.11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1688287"/>
                        <a:ext cx="584835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6120"/>
              </p:ext>
            </p:extLst>
          </p:nvPr>
        </p:nvGraphicFramePr>
        <p:xfrm>
          <a:off x="1782763" y="3953262"/>
          <a:ext cx="3624262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1" name="Equation" r:id="rId10" imgW="1790700" imgH="622300" progId="Equation.DSMT4">
                  <p:embed/>
                </p:oleObj>
              </mc:Choice>
              <mc:Fallback>
                <p:oleObj name="Equation" r:id="rId10" imgW="1790700" imgH="622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3953262"/>
                        <a:ext cx="3624262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38" name="Text Box 14"/>
          <p:cNvSpPr txBox="1">
            <a:spLocks noChangeArrowheads="1"/>
          </p:cNvSpPr>
          <p:nvPr/>
        </p:nvSpPr>
        <p:spPr bwMode="auto">
          <a:xfrm>
            <a:off x="6065839" y="5283201"/>
            <a:ext cx="4302125" cy="128746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b="0" i="0">
                <a:solidFill>
                  <a:srgbClr val="0000FF"/>
                </a:solidFill>
                <a:latin typeface="Symbol" pitchFamily="18" charset="2"/>
                <a:cs typeface="+mn-cs"/>
              </a:rPr>
              <a:t>x</a:t>
            </a:r>
            <a:r>
              <a:rPr lang="es-ES" sz="2400" i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Aumenta con la realimentación de la medida de la velocidad !!!</a:t>
            </a:r>
            <a:endParaRPr lang="es-ES" sz="2600" i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01391" name="AutoShape 16"/>
          <p:cNvSpPr>
            <a:spLocks noChangeArrowheads="1"/>
          </p:cNvSpPr>
          <p:nvPr/>
        </p:nvSpPr>
        <p:spPr bwMode="auto">
          <a:xfrm>
            <a:off x="5324476" y="5591176"/>
            <a:ext cx="530225" cy="703263"/>
          </a:xfrm>
          <a:custGeom>
            <a:avLst/>
            <a:gdLst>
              <a:gd name="T0" fmla="*/ 239626376 w 21600"/>
              <a:gd name="T1" fmla="*/ 0 h 21600"/>
              <a:gd name="T2" fmla="*/ 0 w 21600"/>
              <a:gd name="T3" fmla="*/ 372748958 h 21600"/>
              <a:gd name="T4" fmla="*/ 239626376 w 21600"/>
              <a:gd name="T5" fmla="*/ 745496841 h 21600"/>
              <a:gd name="T6" fmla="*/ 319501655 w 21600"/>
              <a:gd name="T7" fmla="*/ 37274895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833564" y="201614"/>
            <a:ext cx="8512175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Transitoria: Motor CC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2387" y="850006"/>
            <a:ext cx="11136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</a:t>
            </a: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Servomotor 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CC con control de posición y realimentación de velocidad</a:t>
            </a:r>
            <a:endParaRPr lang="es-AR" sz="2400" i="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3678238" y="902018"/>
            <a:ext cx="4322695" cy="49244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ES" sz="2400" b="0" i="0" dirty="0">
                <a:solidFill>
                  <a:srgbClr val="0000FF"/>
                </a:solidFill>
              </a:rPr>
              <a:t>Determinación del valor de </a:t>
            </a:r>
            <a:r>
              <a:rPr lang="es-ES" sz="2600" b="0" dirty="0" err="1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s-ES" sz="2600" b="0" baseline="-25000" dirty="0" err="1">
                <a:solidFill>
                  <a:srgbClr val="0000FF"/>
                </a:solidFill>
                <a:latin typeface="Times New Roman" pitchFamily="18" charset="0"/>
              </a:rPr>
              <a:t>h</a:t>
            </a:r>
            <a:endParaRPr lang="es-ES" sz="2600" b="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886143"/>
              </p:ext>
            </p:extLst>
          </p:nvPr>
        </p:nvGraphicFramePr>
        <p:xfrm>
          <a:off x="2038351" y="2306766"/>
          <a:ext cx="1389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4" name="Equation" r:id="rId4" imgW="685800" imgH="241300" progId="Equation.DSMT4">
                  <p:embed/>
                </p:oleObj>
              </mc:Choice>
              <mc:Fallback>
                <p:oleObj name="Equation" r:id="rId4" imgW="6858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1" y="2306766"/>
                        <a:ext cx="13890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447058"/>
              </p:ext>
            </p:extLst>
          </p:nvPr>
        </p:nvGraphicFramePr>
        <p:xfrm>
          <a:off x="3678238" y="2306766"/>
          <a:ext cx="147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5" name="Equation" r:id="rId6" imgW="723586" imgH="241195" progId="Equation.DSMT4">
                  <p:embed/>
                </p:oleObj>
              </mc:Choice>
              <mc:Fallback>
                <p:oleObj name="Equation" r:id="rId6" imgW="723586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2306766"/>
                        <a:ext cx="147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08327"/>
              </p:ext>
            </p:extLst>
          </p:nvPr>
        </p:nvGraphicFramePr>
        <p:xfrm>
          <a:off x="7086601" y="2854454"/>
          <a:ext cx="1235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6" name="Equation" r:id="rId8" imgW="622030" imgH="228501" progId="Equation.DSMT4">
                  <p:embed/>
                </p:oleObj>
              </mc:Choice>
              <mc:Fallback>
                <p:oleObj name="Equation" r:id="rId8" imgW="622030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1" y="2854454"/>
                        <a:ext cx="1235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880" name="Text Box 8"/>
          <p:cNvSpPr txBox="1">
            <a:spLocks noChangeArrowheads="1"/>
          </p:cNvSpPr>
          <p:nvPr/>
        </p:nvSpPr>
        <p:spPr bwMode="auto">
          <a:xfrm>
            <a:off x="511219" y="1502400"/>
            <a:ext cx="111346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 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definen las siguientes especificaciones de desempeño transitorio para el sistema en lazo cerrado</a:t>
            </a:r>
            <a:endParaRPr lang="es-AR" sz="2200" i="0" dirty="0">
              <a:cs typeface="+mn-cs"/>
            </a:endParaRPr>
          </a:p>
        </p:txBody>
      </p:sp>
      <p:sp>
        <p:nvSpPr>
          <p:cNvPr id="1743881" name="Text Box 9"/>
          <p:cNvSpPr txBox="1">
            <a:spLocks noChangeArrowheads="1"/>
          </p:cNvSpPr>
          <p:nvPr/>
        </p:nvSpPr>
        <p:spPr bwMode="auto">
          <a:xfrm>
            <a:off x="1888332" y="2868067"/>
            <a:ext cx="53863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Siendo la </a:t>
            </a:r>
            <a:r>
              <a:rPr lang="es-AR" sz="220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ctte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de tiempo del motor:</a:t>
            </a:r>
            <a:endParaRPr lang="es-AR" sz="2200" i="0" dirty="0">
              <a:cs typeface="+mn-cs"/>
            </a:endParaRPr>
          </a:p>
        </p:txBody>
      </p:sp>
      <p:graphicFrame>
        <p:nvGraphicFramePr>
          <p:cNvPr id="1024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999835"/>
              </p:ext>
            </p:extLst>
          </p:nvPr>
        </p:nvGraphicFramePr>
        <p:xfrm>
          <a:off x="1971676" y="3421192"/>
          <a:ext cx="66786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7" name="Equation" r:id="rId10" imgW="3352800" imgH="520700" progId="Equation.DSMT4">
                  <p:embed/>
                </p:oleObj>
              </mc:Choice>
              <mc:Fallback>
                <p:oleObj name="Equation" r:id="rId10" imgW="3352800" imgH="520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6" y="3421192"/>
                        <a:ext cx="667861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11771"/>
              </p:ext>
            </p:extLst>
          </p:nvPr>
        </p:nvGraphicFramePr>
        <p:xfrm>
          <a:off x="2011363" y="4529267"/>
          <a:ext cx="35687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8" name="Equation" r:id="rId12" imgW="1803400" imgH="444500" progId="Equation.DSMT4">
                  <p:embed/>
                </p:oleObj>
              </mc:Choice>
              <mc:Fallback>
                <p:oleObj name="Equation" r:id="rId12" imgW="1803400" imgH="444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4529267"/>
                        <a:ext cx="35687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95438"/>
              </p:ext>
            </p:extLst>
          </p:nvPr>
        </p:nvGraphicFramePr>
        <p:xfrm>
          <a:off x="6002338" y="4500692"/>
          <a:ext cx="36750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9" name="Equation" r:id="rId14" imgW="1816100" imgH="469900" progId="Equation.DSMT4">
                  <p:embed/>
                </p:oleObj>
              </mc:Choice>
              <mc:Fallback>
                <p:oleObj name="Equation" r:id="rId14" imgW="1816100" imgH="469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4500692"/>
                        <a:ext cx="367506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474392"/>
              </p:ext>
            </p:extLst>
          </p:nvPr>
        </p:nvGraphicFramePr>
        <p:xfrm>
          <a:off x="6078538" y="5788154"/>
          <a:ext cx="2157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0" name="Equation" r:id="rId16" imgW="1066800" imgH="241300" progId="Equation.DSMT4">
                  <p:embed/>
                </p:oleObj>
              </mc:Choice>
              <mc:Fallback>
                <p:oleObj name="Equation" r:id="rId16" imgW="1066800" imgH="241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5788154"/>
                        <a:ext cx="2157412" cy="4826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88534"/>
              </p:ext>
            </p:extLst>
          </p:nvPr>
        </p:nvGraphicFramePr>
        <p:xfrm>
          <a:off x="2662239" y="5537330"/>
          <a:ext cx="137477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1" name="Equation" r:id="rId18" imgW="698197" imgH="482391" progId="Equation.DSMT4">
                  <p:embed/>
                </p:oleObj>
              </mc:Choice>
              <mc:Fallback>
                <p:oleObj name="Equation" r:id="rId18" imgW="698197" imgH="48239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9" y="5537330"/>
                        <a:ext cx="1374775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4" name="AutoShape 15"/>
          <p:cNvSpPr>
            <a:spLocks noChangeArrowheads="1"/>
          </p:cNvSpPr>
          <p:nvPr/>
        </p:nvSpPr>
        <p:spPr bwMode="auto">
          <a:xfrm>
            <a:off x="4322764" y="5858005"/>
            <a:ext cx="517525" cy="331787"/>
          </a:xfrm>
          <a:prstGeom prst="rightArrow">
            <a:avLst>
              <a:gd name="adj1" fmla="val 50000"/>
              <a:gd name="adj2" fmla="val 3899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33564" y="201614"/>
            <a:ext cx="8512175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Transitoria: Motor CC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03427" name="Object 8"/>
          <p:cNvGraphicFramePr>
            <a:graphicFrameLocks noChangeAspect="1"/>
          </p:cNvGraphicFramePr>
          <p:nvPr/>
        </p:nvGraphicFramePr>
        <p:xfrm>
          <a:off x="2266950" y="447675"/>
          <a:ext cx="107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4" name="Equation" r:id="rId4" imgW="533169" imgH="228501" progId="Equation.DSMT4">
                  <p:embed/>
                </p:oleObj>
              </mc:Choice>
              <mc:Fallback>
                <p:oleObj name="Equation" r:id="rId4" imgW="533169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447675"/>
                        <a:ext cx="107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353202"/>
              </p:ext>
            </p:extLst>
          </p:nvPr>
        </p:nvGraphicFramePr>
        <p:xfrm>
          <a:off x="7097713" y="293689"/>
          <a:ext cx="28321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5" name="Equation" r:id="rId6" imgW="1390770" imgH="419190" progId="Equation.DSMT4">
                  <p:embed/>
                </p:oleObj>
              </mc:Choice>
              <mc:Fallback>
                <p:oleObj name="Equation" r:id="rId6" imgW="1390770" imgH="4191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293689"/>
                        <a:ext cx="2832100" cy="8667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499979"/>
              </p:ext>
            </p:extLst>
          </p:nvPr>
        </p:nvGraphicFramePr>
        <p:xfrm>
          <a:off x="3903663" y="273050"/>
          <a:ext cx="16954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6" name="Equation" r:id="rId8" imgW="838080" imgH="457200" progId="Equation.DSMT4">
                  <p:embed/>
                </p:oleObj>
              </mc:Choice>
              <mc:Fallback>
                <p:oleObj name="Equation" r:id="rId8" imgW="8380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273050"/>
                        <a:ext cx="16954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30" name="AutoShape 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76238"/>
            <a:ext cx="800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19 Imagen" descr="Motor_CC_lazo_velocidad.w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48" y="1321128"/>
            <a:ext cx="79311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4586" y="4655501"/>
            <a:ext cx="3398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Respuestas </a:t>
            </a:r>
            <a:r>
              <a:rPr lang="es-AR" sz="2400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 </a:t>
            </a:r>
            <a:r>
              <a:rPr lang="es-AR" sz="24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salida</a:t>
            </a: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posición </a:t>
            </a: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angular</a:t>
            </a:r>
            <a:endParaRPr lang="es-AR" sz="2400" i="0" dirty="0">
              <a:cs typeface="+mn-cs"/>
            </a:endParaRPr>
          </a:p>
        </p:txBody>
      </p:sp>
      <p:graphicFrame>
        <p:nvGraphicFramePr>
          <p:cNvPr id="9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04923604"/>
              </p:ext>
            </p:extLst>
          </p:nvPr>
        </p:nvGraphicFramePr>
        <p:xfrm>
          <a:off x="563428" y="1597293"/>
          <a:ext cx="2765588" cy="88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7" name="Visio" r:id="rId12" imgW="2693439" imgH="862689" progId="Visio.Drawing.11">
                  <p:embed/>
                </p:oleObj>
              </mc:Choice>
              <mc:Fallback>
                <p:oleObj name="Visio" r:id="rId12" imgW="2693439" imgH="862689" progId="Visio.Drawing.11">
                  <p:embed/>
                  <p:pic>
                    <p:nvPicPr>
                      <p:cNvPr id="99334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28" y="1597293"/>
                        <a:ext cx="2765588" cy="885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143913"/>
              </p:ext>
            </p:extLst>
          </p:nvPr>
        </p:nvGraphicFramePr>
        <p:xfrm>
          <a:off x="70447" y="2680828"/>
          <a:ext cx="3751551" cy="140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8" name="Visio" r:id="rId14" imgW="4039797" imgH="1509886" progId="Visio.Drawing.11">
                  <p:embed/>
                </p:oleObj>
              </mc:Choice>
              <mc:Fallback>
                <p:oleObj name="Visio" r:id="rId14" imgW="4039797" imgH="1509886" progId="Visio.Drawing.11">
                  <p:embed/>
                  <p:pic>
                    <p:nvPicPr>
                      <p:cNvPr id="2" name="1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7" y="2680828"/>
                        <a:ext cx="3751551" cy="140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72090803"/>
              </p:ext>
            </p:extLst>
          </p:nvPr>
        </p:nvGraphicFramePr>
        <p:xfrm>
          <a:off x="170655" y="3089265"/>
          <a:ext cx="3958301" cy="147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8" name="Visio" r:id="rId4" imgW="4039797" imgH="1509886" progId="Visio.Drawing.11">
                  <p:embed/>
                </p:oleObj>
              </mc:Choice>
              <mc:Fallback>
                <p:oleObj name="Visio" r:id="rId4" imgW="4039797" imgH="1509886" progId="Visio.Drawing.11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5" y="3089265"/>
                        <a:ext cx="3958301" cy="1478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6916" y="4962575"/>
            <a:ext cx="34257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Polos de lazo cerrado</a:t>
            </a:r>
            <a:endParaRPr lang="es-AR" sz="2400" i="0" u="sng" dirty="0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42948" y="150032"/>
            <a:ext cx="8512175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Transitoria: Motor CC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7219" t="10840" r="7015"/>
          <a:stretch/>
        </p:blipFill>
        <p:spPr>
          <a:xfrm>
            <a:off x="4440195" y="1153297"/>
            <a:ext cx="6862119" cy="5350218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86629188"/>
              </p:ext>
            </p:extLst>
          </p:nvPr>
        </p:nvGraphicFramePr>
        <p:xfrm>
          <a:off x="767011" y="1655045"/>
          <a:ext cx="2765588" cy="88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9" name="Visio" r:id="rId7" imgW="2693439" imgH="862689" progId="Visio.Drawing.11">
                  <p:embed/>
                </p:oleObj>
              </mc:Choice>
              <mc:Fallback>
                <p:oleObj name="Visio" r:id="rId7" imgW="2693439" imgH="862689" progId="Visio.Drawing.11">
                  <p:embed/>
                  <p:pic>
                    <p:nvPicPr>
                      <p:cNvPr id="9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11" y="1655045"/>
                        <a:ext cx="2765588" cy="885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18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5497049"/>
              </p:ext>
            </p:extLst>
          </p:nvPr>
        </p:nvGraphicFramePr>
        <p:xfrm>
          <a:off x="362793" y="1403061"/>
          <a:ext cx="3767068" cy="140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4" name="Visio" r:id="rId4" imgW="4039797" imgH="1509886" progId="Visio.Drawing.11">
                  <p:embed/>
                </p:oleObj>
              </mc:Choice>
              <mc:Fallback>
                <p:oleObj name="Visio" r:id="rId4" imgW="4039797" imgH="1509886" progId="Visio.Drawing.11">
                  <p:embed/>
                  <p:pic>
                    <p:nvPicPr>
                      <p:cNvPr id="0" name="1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93" y="1403061"/>
                        <a:ext cx="3767068" cy="1407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4594" t="10703" r="6859"/>
          <a:stretch/>
        </p:blipFill>
        <p:spPr>
          <a:xfrm>
            <a:off x="4336727" y="648364"/>
            <a:ext cx="7678464" cy="5807676"/>
          </a:xfrm>
          <a:prstGeom prst="rect">
            <a:avLst/>
          </a:prstGeom>
        </p:spPr>
      </p:pic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09327"/>
              </p:ext>
            </p:extLst>
          </p:nvPr>
        </p:nvGraphicFramePr>
        <p:xfrm>
          <a:off x="9378381" y="3924685"/>
          <a:ext cx="15160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5" name="Equation" r:id="rId7" imgW="749160" imgH="203040" progId="Equation.DSMT4">
                  <p:embed/>
                </p:oleObj>
              </mc:Choice>
              <mc:Fallback>
                <p:oleObj name="Equation" r:id="rId7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8381" y="3924685"/>
                        <a:ext cx="151606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510541"/>
              </p:ext>
            </p:extLst>
          </p:nvPr>
        </p:nvGraphicFramePr>
        <p:xfrm>
          <a:off x="7836918" y="5251835"/>
          <a:ext cx="1489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6" name="Equation" r:id="rId9" imgW="736560" imgH="203040" progId="Equation.DSMT4">
                  <p:embed/>
                </p:oleObj>
              </mc:Choice>
              <mc:Fallback>
                <p:oleObj name="Equation" r:id="rId9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918" y="5251835"/>
                        <a:ext cx="14890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55927" y="365288"/>
            <a:ext cx="4180800" cy="83099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Respuestas en Frecuencia de Lazo Abierto</a:t>
            </a:r>
            <a:endParaRPr lang="es-ES" sz="2600" i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6222" y="2877575"/>
            <a:ext cx="376706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Analizamos la Estabilidad Relativa: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Márgenes de Fase</a:t>
            </a:r>
            <a:endParaRPr lang="es-AR" sz="2200" i="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Márgenes de Ganancia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relacionan con los respectivos factores </a:t>
            </a:r>
            <a:r>
              <a:rPr lang="es-AR" sz="22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amortiguamiento 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relativo.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Ganancias en las bajas frecuencias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(Errores)</a:t>
            </a:r>
          </a:p>
        </p:txBody>
      </p:sp>
    </p:spTree>
    <p:extLst>
      <p:ext uri="{BB962C8B-B14F-4D97-AF65-F5344CB8AC3E}">
        <p14:creationId xmlns:p14="http://schemas.microsoft.com/office/powerpoint/2010/main" val="372578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995" t="4647" r="6712"/>
          <a:stretch/>
        </p:blipFill>
        <p:spPr>
          <a:xfrm>
            <a:off x="4206238" y="199339"/>
            <a:ext cx="7678800" cy="6203495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7549" y="2704320"/>
            <a:ext cx="3767067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Analizamos el desempeño de régimen transitorio y de régimen estacionario: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Anchos de Banda 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(tiempos de subida y de asentamiento)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Ganancia en Bajas Frecuencias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(Errores)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Picos de Resonancia 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(Sobrepasos - </a:t>
            </a:r>
            <a:r>
              <a:rPr lang="es-AR" sz="22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Estabilidad)</a:t>
            </a:r>
            <a:endParaRPr lang="es-AR" sz="2200" i="0" dirty="0">
              <a:cs typeface="+mn-cs"/>
            </a:endParaRPr>
          </a:p>
        </p:txBody>
      </p:sp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01512985"/>
              </p:ext>
            </p:extLst>
          </p:nvPr>
        </p:nvGraphicFramePr>
        <p:xfrm>
          <a:off x="297548" y="1137044"/>
          <a:ext cx="3767068" cy="140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Visio" r:id="rId5" imgW="4039797" imgH="1509886" progId="Visio.Drawing.11">
                  <p:embed/>
                </p:oleObj>
              </mc:Choice>
              <mc:Fallback>
                <p:oleObj name="Visio" r:id="rId5" imgW="4039797" imgH="1509886" progId="Visio.Drawing.11">
                  <p:embed/>
                  <p:pic>
                    <p:nvPicPr>
                      <p:cNvPr id="2" name="1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48" y="1137044"/>
                        <a:ext cx="3767068" cy="1407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84632"/>
              </p:ext>
            </p:extLst>
          </p:nvPr>
        </p:nvGraphicFramePr>
        <p:xfrm>
          <a:off x="9115124" y="950312"/>
          <a:ext cx="24923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4" name="Equation" r:id="rId7" imgW="1231560" imgH="228600" progId="Equation.DSMT4">
                  <p:embed/>
                </p:oleObj>
              </mc:Choice>
              <mc:Fallback>
                <p:oleObj name="Equation" r:id="rId7" imgW="1231560" imgH="228600" progId="Equation.DSMT4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5124" y="950312"/>
                        <a:ext cx="2492375" cy="4651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02196"/>
              </p:ext>
            </p:extLst>
          </p:nvPr>
        </p:nvGraphicFramePr>
        <p:xfrm>
          <a:off x="6230337" y="1453950"/>
          <a:ext cx="2466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5" name="Equation" r:id="rId9" imgW="1218960" imgH="241200" progId="Equation.DSMT4">
                  <p:embed/>
                </p:oleObj>
              </mc:Choice>
              <mc:Fallback>
                <p:oleObj name="Equation" r:id="rId9" imgW="1218960" imgH="241200" progId="Equation.DSMT4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337" y="1453950"/>
                        <a:ext cx="2466975" cy="4921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55927" y="227744"/>
            <a:ext cx="4180800" cy="83099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400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Respuestas en Frecuencia de Lazo Cerrado</a:t>
            </a:r>
            <a:endParaRPr lang="es-ES" sz="2600" i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15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83108" name="Text Box 4"/>
          <p:cNvSpPr txBox="1">
            <a:spLocks noChangeArrowheads="1"/>
          </p:cNvSpPr>
          <p:nvPr/>
        </p:nvSpPr>
        <p:spPr bwMode="auto">
          <a:xfrm>
            <a:off x="1935164" y="1036638"/>
            <a:ext cx="652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Primer Orden: </a:t>
            </a:r>
            <a:endParaRPr lang="es-AR" sz="2400" i="0" dirty="0">
              <a:cs typeface="+mn-cs"/>
            </a:endParaRPr>
          </a:p>
        </p:txBody>
      </p:sp>
      <p:sp>
        <p:nvSpPr>
          <p:cNvPr id="68613" name="Text Box 10"/>
          <p:cNvSpPr txBox="1">
            <a:spLocks noChangeArrowheads="1"/>
          </p:cNvSpPr>
          <p:nvPr/>
        </p:nvSpPr>
        <p:spPr bwMode="auto">
          <a:xfrm>
            <a:off x="1302544" y="3254462"/>
            <a:ext cx="3563937" cy="457200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8000"/>
                </a:solidFill>
              </a:rPr>
              <a:t>Respuesta al Escalón:</a:t>
            </a:r>
          </a:p>
        </p:txBody>
      </p:sp>
      <p:grpSp>
        <p:nvGrpSpPr>
          <p:cNvPr id="68614" name="Group 25"/>
          <p:cNvGrpSpPr>
            <a:grpSpLocks/>
          </p:cNvGrpSpPr>
          <p:nvPr/>
        </p:nvGrpSpPr>
        <p:grpSpPr bwMode="auto">
          <a:xfrm>
            <a:off x="4027488" y="1722438"/>
            <a:ext cx="5980112" cy="1090612"/>
            <a:chOff x="1719" y="1335"/>
            <a:chExt cx="3767" cy="687"/>
          </a:xfrm>
        </p:grpSpPr>
        <p:graphicFrame>
          <p:nvGraphicFramePr>
            <p:cNvPr id="68621" name="Object 17"/>
            <p:cNvGraphicFramePr>
              <a:graphicFrameLocks noChangeAspect="1"/>
            </p:cNvGraphicFramePr>
            <p:nvPr/>
          </p:nvGraphicFramePr>
          <p:xfrm>
            <a:off x="2370" y="1402"/>
            <a:ext cx="665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22" name="Equation" r:id="rId4" imgW="418918" imgH="393529" progId="Equation.DSMT4">
                    <p:embed/>
                  </p:oleObj>
                </mc:Choice>
                <mc:Fallback>
                  <p:oleObj name="Equation" r:id="rId4" imgW="418918" imgH="393529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" y="1402"/>
                          <a:ext cx="665" cy="62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22" name="Line 19"/>
            <p:cNvSpPr>
              <a:spLocks noChangeShapeType="1"/>
            </p:cNvSpPr>
            <p:nvPr/>
          </p:nvSpPr>
          <p:spPr bwMode="auto">
            <a:xfrm>
              <a:off x="1778" y="171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8623" name="Line 20"/>
            <p:cNvSpPr>
              <a:spLocks noChangeShapeType="1"/>
            </p:cNvSpPr>
            <p:nvPr/>
          </p:nvSpPr>
          <p:spPr bwMode="auto">
            <a:xfrm>
              <a:off x="3047" y="171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8624" name="Text Box 21"/>
            <p:cNvSpPr txBox="1">
              <a:spLocks noChangeArrowheads="1"/>
            </p:cNvSpPr>
            <p:nvPr/>
          </p:nvSpPr>
          <p:spPr bwMode="auto">
            <a:xfrm>
              <a:off x="1719" y="1335"/>
              <a:ext cx="5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r>
                <a:rPr lang="es-AR" b="0">
                  <a:latin typeface="Times New Roman" pitchFamily="18" charset="0"/>
                </a:rPr>
                <a:t>R</a:t>
              </a:r>
              <a:r>
                <a:rPr lang="es-AR" b="0" i="0">
                  <a:latin typeface="Times New Roman" pitchFamily="18" charset="0"/>
                </a:rPr>
                <a:t>(</a:t>
              </a:r>
              <a:r>
                <a:rPr lang="es-AR" b="0">
                  <a:latin typeface="Times New Roman" pitchFamily="18" charset="0"/>
                </a:rPr>
                <a:t>s</a:t>
              </a:r>
              <a:r>
                <a:rPr lang="es-AR" b="0" i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68625" name="Text Box 22"/>
            <p:cNvSpPr txBox="1">
              <a:spLocks noChangeArrowheads="1"/>
            </p:cNvSpPr>
            <p:nvPr/>
          </p:nvSpPr>
          <p:spPr bwMode="auto">
            <a:xfrm>
              <a:off x="3106" y="1335"/>
              <a:ext cx="5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r>
                <a:rPr lang="es-AR" b="0">
                  <a:latin typeface="Times New Roman" pitchFamily="18" charset="0"/>
                </a:rPr>
                <a:t>Y</a:t>
              </a:r>
              <a:r>
                <a:rPr lang="es-AR" b="0" i="0">
                  <a:latin typeface="Times New Roman" pitchFamily="18" charset="0"/>
                </a:rPr>
                <a:t>(</a:t>
              </a:r>
              <a:r>
                <a:rPr lang="es-AR" b="0">
                  <a:latin typeface="Times New Roman" pitchFamily="18" charset="0"/>
                </a:rPr>
                <a:t>s</a:t>
              </a:r>
              <a:r>
                <a:rPr lang="es-AR" b="0" i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68626" name="Text Box 23"/>
            <p:cNvSpPr txBox="1">
              <a:spLocks noChangeArrowheads="1"/>
            </p:cNvSpPr>
            <p:nvPr/>
          </p:nvSpPr>
          <p:spPr bwMode="auto">
            <a:xfrm>
              <a:off x="3966" y="1335"/>
              <a:ext cx="15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r>
                <a:rPr lang="es-AR" b="0">
                  <a:solidFill>
                    <a:srgbClr val="FF3300"/>
                  </a:solidFill>
                  <a:latin typeface="Times New Roman" pitchFamily="18" charset="0"/>
                </a:rPr>
                <a:t>T </a:t>
              </a:r>
              <a:r>
                <a:rPr lang="es-AR" b="0" i="0">
                  <a:solidFill>
                    <a:srgbClr val="FF3300"/>
                  </a:solidFill>
                  <a:latin typeface="Times New Roman" pitchFamily="18" charset="0"/>
                </a:rPr>
                <a:t>: Constante de Tiempo</a:t>
              </a:r>
            </a:p>
          </p:txBody>
        </p:sp>
      </p:grpSp>
      <p:graphicFrame>
        <p:nvGraphicFramePr>
          <p:cNvPr id="68615" name="Object 26"/>
          <p:cNvGraphicFramePr>
            <a:graphicFrameLocks noGrp="1" noChangeAspect="1"/>
          </p:cNvGraphicFramePr>
          <p:nvPr>
            <p:ph/>
          </p:nvPr>
        </p:nvGraphicFramePr>
        <p:xfrm>
          <a:off x="5480051" y="2978150"/>
          <a:ext cx="14192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3" name="Equation" r:id="rId6" imgW="571252" imgH="393529" progId="Equation.DSMT4">
                  <p:embed/>
                </p:oleObj>
              </mc:Choice>
              <mc:Fallback>
                <p:oleObj name="Equation" r:id="rId6" imgW="571252" imgH="393529" progId="Equation.DSMT4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1" y="2978150"/>
                        <a:ext cx="14192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28"/>
          <p:cNvGraphicFramePr>
            <a:graphicFrameLocks noChangeAspect="1"/>
          </p:cNvGraphicFramePr>
          <p:nvPr/>
        </p:nvGraphicFramePr>
        <p:xfrm>
          <a:off x="7385051" y="2978150"/>
          <a:ext cx="23653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4" name="Equation" r:id="rId8" imgW="952087" imgH="393529" progId="Equation.DSMT4">
                  <p:embed/>
                </p:oleObj>
              </mc:Choice>
              <mc:Fallback>
                <p:oleObj name="Equation" r:id="rId8" imgW="952087" imgH="39352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51" y="2978150"/>
                        <a:ext cx="23653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Text Box 29"/>
          <p:cNvSpPr txBox="1">
            <a:spLocks noChangeArrowheads="1"/>
          </p:cNvSpPr>
          <p:nvPr/>
        </p:nvSpPr>
        <p:spPr bwMode="auto">
          <a:xfrm>
            <a:off x="1208882" y="3956050"/>
            <a:ext cx="398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En el dominio del tiempo:</a:t>
            </a:r>
          </a:p>
        </p:txBody>
      </p:sp>
      <p:graphicFrame>
        <p:nvGraphicFramePr>
          <p:cNvPr id="686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180400"/>
              </p:ext>
            </p:extLst>
          </p:nvPr>
        </p:nvGraphicFramePr>
        <p:xfrm>
          <a:off x="2042319" y="4349751"/>
          <a:ext cx="68754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5" name="Equation" r:id="rId10" imgW="2768600" imgH="330200" progId="Equation.DSMT4">
                  <p:embed/>
                </p:oleObj>
              </mc:Choice>
              <mc:Fallback>
                <p:oleObj name="Equation" r:id="rId10" imgW="2768600" imgH="330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319" y="4349751"/>
                        <a:ext cx="6875463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01499"/>
              </p:ext>
            </p:extLst>
          </p:nvPr>
        </p:nvGraphicFramePr>
        <p:xfrm>
          <a:off x="2008187" y="5257931"/>
          <a:ext cx="5140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6" name="Equation" r:id="rId12" imgW="2070100" imgH="203200" progId="Equation.DSMT4">
                  <p:embed/>
                </p:oleObj>
              </mc:Choice>
              <mc:Fallback>
                <p:oleObj name="Equation" r:id="rId12" imgW="2070100" imgH="203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7" y="5257931"/>
                        <a:ext cx="51403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22500" y="5949951"/>
            <a:ext cx="11162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FF3300"/>
                </a:solidFill>
              </a:rPr>
              <a:t>Polo de la FT debe estar </a:t>
            </a:r>
            <a:r>
              <a:rPr lang="es-AR" sz="2200" i="0" dirty="0" smtClean="0">
                <a:solidFill>
                  <a:srgbClr val="FF3300"/>
                </a:solidFill>
              </a:rPr>
              <a:t>en el semiplano </a:t>
            </a:r>
            <a:r>
              <a:rPr lang="es-AR" sz="2200" i="0" dirty="0">
                <a:solidFill>
                  <a:srgbClr val="FF3300"/>
                </a:solidFill>
              </a:rPr>
              <a:t>izquierdo del plano </a:t>
            </a:r>
            <a:r>
              <a:rPr lang="es-AR" sz="2200" dirty="0" smtClean="0">
                <a:solidFill>
                  <a:srgbClr val="FF3300"/>
                </a:solidFill>
              </a:rPr>
              <a:t>s</a:t>
            </a:r>
            <a:r>
              <a:rPr lang="es-AR" sz="2200" i="0" dirty="0" smtClean="0">
                <a:solidFill>
                  <a:srgbClr val="FF3300"/>
                </a:solidFill>
              </a:rPr>
              <a:t> para que el sistema sea estable</a:t>
            </a:r>
            <a:endParaRPr lang="es-AR" sz="2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06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034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9703"/>
              </p:ext>
            </p:extLst>
          </p:nvPr>
        </p:nvGraphicFramePr>
        <p:xfrm>
          <a:off x="4812799" y="802040"/>
          <a:ext cx="2133327" cy="58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2" name="Equation" r:id="rId4" imgW="850680" imgH="228600" progId="Equation.DSMT4">
                  <p:embed/>
                </p:oleObj>
              </mc:Choice>
              <mc:Fallback>
                <p:oleObj name="Equation" r:id="rId4" imgW="850680" imgH="228600" progId="Equation.DSMT4">
                  <p:embed/>
                  <p:pic>
                    <p:nvPicPr>
                      <p:cNvPr id="1034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799" y="802040"/>
                        <a:ext cx="2133327" cy="58270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24196" y="150974"/>
            <a:ext cx="584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i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desempeño variando </a:t>
            </a:r>
            <a:r>
              <a:rPr lang="es-AR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AR" baseline="-25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s-AR" baseline="-25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0861228"/>
              </p:ext>
            </p:extLst>
          </p:nvPr>
        </p:nvGraphicFramePr>
        <p:xfrm>
          <a:off x="227891" y="74585"/>
          <a:ext cx="4000813" cy="149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3" name="Visio" r:id="rId6" imgW="4039797" imgH="1509886" progId="Visio.Drawing.11">
                  <p:embed/>
                </p:oleObj>
              </mc:Choice>
              <mc:Fallback>
                <p:oleObj name="Visio" r:id="rId6" imgW="4039797" imgH="1509886" progId="Visio.Drawing.11">
                  <p:embed/>
                  <p:pic>
                    <p:nvPicPr>
                      <p:cNvPr id="10" name="1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1" y="74585"/>
                        <a:ext cx="4000813" cy="1494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l="6904" r="2157" b="4950"/>
          <a:stretch/>
        </p:blipFill>
        <p:spPr>
          <a:xfrm>
            <a:off x="426750" y="1696763"/>
            <a:ext cx="11113007" cy="4954294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26004" y="4082110"/>
            <a:ext cx="6128084" cy="156966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medida que aumenta </a:t>
            </a:r>
            <a:r>
              <a:rPr lang="es-AR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AR" sz="2400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AR" sz="2400" i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reduce el sobrepaso (aumenta la estabilidad) pero se incrementan los tiempos de subida y de asentamiento.</a:t>
            </a:r>
          </a:p>
        </p:txBody>
      </p:sp>
    </p:spTree>
    <p:extLst>
      <p:ext uri="{BB962C8B-B14F-4D97-AF65-F5344CB8AC3E}">
        <p14:creationId xmlns:p14="http://schemas.microsoft.com/office/powerpoint/2010/main" val="3538577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8944" y="206890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Clasificación de los sistemas de control</a:t>
            </a:r>
          </a:p>
        </p:txBody>
      </p:sp>
      <p:sp>
        <p:nvSpPr>
          <p:cNvPr id="1727492" name="Text Box 4"/>
          <p:cNvSpPr txBox="1">
            <a:spLocks noChangeArrowheads="1"/>
          </p:cNvSpPr>
          <p:nvPr/>
        </p:nvSpPr>
        <p:spPr bwMode="auto">
          <a:xfrm>
            <a:off x="275951" y="836151"/>
            <a:ext cx="11640097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Times New Roman" panose="02020603050405020304" pitchFamily="18" charset="0"/>
              <a:buChar char="֍"/>
              <a:defRPr/>
            </a:pPr>
            <a:r>
              <a:rPr lang="es-AR" sz="24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AR" sz="2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sistemas de control se clasifican de acuerdo a la capacidad que tienen de seguir diferentes tipos de entrada, tales como: escalón, rampa, cuadráticas, sinusoidales, entre otras.</a:t>
            </a: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Times New Roman" panose="02020603050405020304" pitchFamily="18" charset="0"/>
              <a:buChar char="֍"/>
              <a:defRPr/>
            </a:pPr>
            <a:r>
              <a:rPr lang="es-AR" sz="24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AR" sz="2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Algunas son combinaciones de las mencionadas anteriormente, formando un perfil de referencia específico.</a:t>
            </a: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Times New Roman" panose="02020603050405020304" pitchFamily="18" charset="0"/>
              <a:buChar char="֍"/>
              <a:defRPr/>
            </a:pPr>
            <a:r>
              <a:rPr lang="es-AR" sz="24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¿Cómo ponderar esta capacidad del sistema de control? </a:t>
            </a:r>
            <a:r>
              <a:rPr lang="es-AR" sz="24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Analizando el error que presenta la salida ante una entrada determinada.</a:t>
            </a:r>
            <a:endParaRPr lang="es-AR" sz="24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003635" y="29578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pSp>
        <p:nvGrpSpPr>
          <p:cNvPr id="5" name="Grupo 4"/>
          <p:cNvGrpSpPr/>
          <p:nvPr/>
        </p:nvGrpSpPr>
        <p:grpSpPr>
          <a:xfrm>
            <a:off x="8897885" y="3513135"/>
            <a:ext cx="2873375" cy="1730375"/>
            <a:chOff x="7085561" y="4045947"/>
            <a:chExt cx="2873375" cy="1730375"/>
          </a:xfrm>
        </p:grpSpPr>
        <p:sp>
          <p:nvSpPr>
            <p:cNvPr id="3" name="Rectángulo 2"/>
            <p:cNvSpPr/>
            <p:nvPr/>
          </p:nvSpPr>
          <p:spPr bwMode="auto">
            <a:xfrm>
              <a:off x="8070347" y="5040408"/>
              <a:ext cx="451902" cy="543698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5000"/>
                <a:buFont typeface="Wingdings" pitchFamily="2" charset="2"/>
                <a:buNone/>
                <a:tabLst/>
              </a:pPr>
              <a:endParaRPr kumimoji="0" lang="es-AR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162422"/>
                </p:ext>
              </p:extLst>
            </p:nvPr>
          </p:nvGraphicFramePr>
          <p:xfrm>
            <a:off x="7085561" y="4045947"/>
            <a:ext cx="2873375" cy="173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34" name="Equation" r:id="rId5" imgW="1434960" imgH="863280" progId="Equation.DSMT4">
                    <p:embed/>
                  </p:oleObj>
                </mc:Choice>
                <mc:Fallback>
                  <p:oleObj name="Equation" r:id="rId5" imgW="1434960" imgH="863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5561" y="4045947"/>
                          <a:ext cx="2873375" cy="1730375"/>
                        </a:xfrm>
                        <a:prstGeom prst="rect">
                          <a:avLst/>
                        </a:prstGeom>
                        <a:noFill/>
                        <a:ln w="38100" cmpd="dbl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44905" y="4002812"/>
            <a:ext cx="825298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b="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Considérese un sistema de </a:t>
            </a:r>
            <a:r>
              <a:rPr lang="es-AR" sz="2000" b="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en lazo cerrado con </a:t>
            </a:r>
            <a:r>
              <a:rPr lang="es-AR" sz="2000" b="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realimentación unitaria cuya FTLA es </a:t>
            </a:r>
            <a:r>
              <a:rPr lang="es-AR" sz="2000" b="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AR" sz="2000" b="0" baseline="-250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AR" sz="2000" b="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2000" b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sz="2000" b="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AR" sz="2000" b="0" i="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44905" y="4712595"/>
            <a:ext cx="8367290" cy="10618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clasificación se basa en la cantidad de integradores o polos al origen que posee la FTLA. Esto determina el Tipo de Sistema: </a:t>
            </a:r>
            <a:r>
              <a:rPr lang="es-AR" sz="21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AR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21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2; </a:t>
            </a:r>
            <a:r>
              <a:rPr lang="es-AR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AR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de </a:t>
            </a:r>
            <a:r>
              <a:rPr lang="es-AR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de </a:t>
            </a:r>
            <a:r>
              <a:rPr lang="es-AR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s-AR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respectivamente</a:t>
            </a:r>
            <a:r>
              <a:rPr lang="en-US" sz="21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AR" sz="2100" b="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087457" y="5920152"/>
            <a:ext cx="8021165" cy="707886"/>
          </a:xfrm>
          <a:prstGeom prst="rect">
            <a:avLst/>
          </a:prstGeom>
          <a:solidFill>
            <a:srgbClr val="CCFF66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 smtClean="0">
                <a:solidFill>
                  <a:srgbClr val="009900"/>
                </a:solidFill>
              </a:rPr>
              <a:t>Importante: A mayor </a:t>
            </a:r>
            <a:r>
              <a:rPr lang="es-AR" sz="2000" dirty="0" smtClean="0">
                <a:solidFill>
                  <a:srgbClr val="009900"/>
                </a:solidFill>
              </a:rPr>
              <a:t>N</a:t>
            </a:r>
            <a:r>
              <a:rPr lang="es-AR" sz="2000" i="0" dirty="0" smtClean="0">
                <a:solidFill>
                  <a:srgbClr val="009900"/>
                </a:solidFill>
              </a:rPr>
              <a:t> mejora la precisión, pero se reduce la estabilidad del sistema en lazo cerrado</a:t>
            </a:r>
            <a:endParaRPr lang="es-AR" sz="2000" i="0" dirty="0">
              <a:solidFill>
                <a:srgbClr val="0099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49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727491" name="Text Box 3"/>
          <p:cNvSpPr txBox="1">
            <a:spLocks noChangeArrowheads="1"/>
          </p:cNvSpPr>
          <p:nvPr/>
        </p:nvSpPr>
        <p:spPr bwMode="auto">
          <a:xfrm>
            <a:off x="438729" y="886679"/>
            <a:ext cx="11236715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 sz="2400" i="0">
                <a:solidFill>
                  <a:srgbClr val="009900"/>
                </a:solidFill>
                <a:cs typeface="+mn-cs"/>
              </a:defRPr>
            </a:lvl1pPr>
          </a:lstStyle>
          <a:p>
            <a:r>
              <a:rPr lang="es-AR" dirty="0"/>
              <a:t>  Precisión o Exactitud en Sistemas de Control: 		               </a:t>
            </a:r>
            <a:r>
              <a:rPr lang="es-AR" dirty="0" smtClean="0"/>
              <a:t>                	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de las Especificaciones mas Importantes</a:t>
            </a:r>
          </a:p>
        </p:txBody>
      </p:sp>
      <p:sp>
        <p:nvSpPr>
          <p:cNvPr id="1727492" name="Text Box 4"/>
          <p:cNvSpPr txBox="1">
            <a:spLocks noChangeArrowheads="1"/>
          </p:cNvSpPr>
          <p:nvPr/>
        </p:nvSpPr>
        <p:spPr bwMode="auto">
          <a:xfrm>
            <a:off x="431800" y="1830388"/>
            <a:ext cx="11331832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400" i="0" dirty="0">
                <a:solidFill>
                  <a:srgbClr val="009900"/>
                </a:solidFill>
                <a:cs typeface="+mn-cs"/>
              </a:rPr>
              <a:t>  El sistema de control debe seguir </a:t>
            </a:r>
            <a:r>
              <a:rPr lang="es-AR" sz="2400" i="0" dirty="0" smtClean="0">
                <a:solidFill>
                  <a:srgbClr val="009900"/>
                </a:solidFill>
                <a:cs typeface="+mn-cs"/>
              </a:rPr>
              <a:t>con </a:t>
            </a:r>
            <a:r>
              <a:rPr lang="es-AR" sz="2400" i="0" dirty="0">
                <a:solidFill>
                  <a:srgbClr val="009900"/>
                </a:solidFill>
                <a:cs typeface="+mn-cs"/>
              </a:rPr>
              <a:t>error </a:t>
            </a:r>
            <a:r>
              <a:rPr lang="es-AR" sz="2400" i="0" dirty="0" smtClean="0">
                <a:solidFill>
                  <a:srgbClr val="009900"/>
                </a:solidFill>
                <a:cs typeface="+mn-cs"/>
              </a:rPr>
              <a:t>nulo la </a:t>
            </a:r>
            <a:r>
              <a:rPr lang="es-AR" sz="2400" i="0" dirty="0">
                <a:solidFill>
                  <a:srgbClr val="009900"/>
                </a:solidFill>
                <a:cs typeface="+mn-cs"/>
              </a:rPr>
              <a:t>referencia </a:t>
            </a:r>
            <a:r>
              <a:rPr lang="es-AR" sz="2400" i="0" dirty="0" smtClean="0">
                <a:solidFill>
                  <a:srgbClr val="009900"/>
                </a:solidFill>
                <a:cs typeface="+mn-cs"/>
              </a:rPr>
              <a:t>impuesta </a:t>
            </a:r>
            <a:r>
              <a:rPr lang="es-AR" sz="2400" i="0" dirty="0">
                <a:solidFill>
                  <a:srgbClr val="009900"/>
                </a:solidFill>
                <a:cs typeface="+mn-cs"/>
              </a:rPr>
              <a:t>en estado estacionario o de régimen </a:t>
            </a:r>
            <a:r>
              <a:rPr lang="es-AR" sz="2400" i="0" dirty="0" smtClean="0">
                <a:solidFill>
                  <a:srgbClr val="009900"/>
                </a:solidFill>
                <a:cs typeface="+mn-cs"/>
              </a:rPr>
              <a:t>permanente. </a:t>
            </a:r>
            <a:endParaRPr lang="es-AR" sz="24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27493" name="Text Box 5"/>
          <p:cNvSpPr txBox="1">
            <a:spLocks noChangeArrowheads="1"/>
          </p:cNvSpPr>
          <p:nvPr/>
        </p:nvSpPr>
        <p:spPr bwMode="auto">
          <a:xfrm>
            <a:off x="431800" y="2836392"/>
            <a:ext cx="11331832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400" i="0" dirty="0">
                <a:solidFill>
                  <a:srgbClr val="009900"/>
                </a:solidFill>
                <a:cs typeface="+mn-cs"/>
              </a:rPr>
              <a:t>  Por esta razón es importante obtener las expresiones de los errores estacionarios en función de la señal de entrada y de la FTLA o Camino Directo:</a:t>
            </a:r>
            <a:endParaRPr lang="es-AR" sz="24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0445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636741"/>
              </p:ext>
            </p:extLst>
          </p:nvPr>
        </p:nvGraphicFramePr>
        <p:xfrm>
          <a:off x="1520535" y="4132518"/>
          <a:ext cx="44831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2" name="Visio" r:id="rId5" imgW="2190948" imgH="745934" progId="Visio.Drawing.11">
                  <p:embed/>
                </p:oleObj>
              </mc:Choice>
              <mc:Fallback>
                <p:oleObj name="Visio" r:id="rId5" imgW="2190948" imgH="74593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535" y="4132518"/>
                        <a:ext cx="44831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003635" y="29578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044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74543"/>
              </p:ext>
            </p:extLst>
          </p:nvPr>
        </p:nvGraphicFramePr>
        <p:xfrm>
          <a:off x="6773262" y="4304739"/>
          <a:ext cx="26860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3" name="Equation" r:id="rId7" imgW="1346040" imgH="431640" progId="Equation.DSMT4">
                  <p:embed/>
                </p:oleObj>
              </mc:Choice>
              <mc:Fallback>
                <p:oleObj name="Equation" r:id="rId7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262" y="4304739"/>
                        <a:ext cx="26860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1647825" y="5861051"/>
            <a:ext cx="37782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Teorema del Valor Final:</a:t>
            </a:r>
          </a:p>
        </p:txBody>
      </p:sp>
      <p:graphicFrame>
        <p:nvGraphicFramePr>
          <p:cNvPr id="104458" name="Object 4"/>
          <p:cNvGraphicFramePr>
            <a:graphicFrameLocks noChangeAspect="1"/>
          </p:cNvGraphicFramePr>
          <p:nvPr/>
        </p:nvGraphicFramePr>
        <p:xfrm>
          <a:off x="5594350" y="5680075"/>
          <a:ext cx="48910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44" name="Equation" r:id="rId9" imgW="2451100" imgH="431800" progId="Equation.DSMT4">
                  <p:embed/>
                </p:oleObj>
              </mc:Choice>
              <mc:Fallback>
                <p:oleObj name="Equation" r:id="rId9" imgW="2451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5680075"/>
                        <a:ext cx="48910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60645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490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729539" name="Text Box 3"/>
          <p:cNvSpPr txBox="1">
            <a:spLocks noChangeArrowheads="1"/>
          </p:cNvSpPr>
          <p:nvPr/>
        </p:nvSpPr>
        <p:spPr bwMode="auto">
          <a:xfrm>
            <a:off x="361800" y="951484"/>
            <a:ext cx="11438237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A continuación se </a:t>
            </a:r>
            <a:r>
              <a:rPr lang="es-AR" sz="2200" i="0" dirty="0">
                <a:solidFill>
                  <a:srgbClr val="009900"/>
                </a:solidFill>
                <a:cs typeface="+mn-cs"/>
              </a:rPr>
              <a:t>definen las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“</a:t>
            </a:r>
            <a:r>
              <a:rPr lang="es-AR" sz="2200" i="0" u="sng" dirty="0" smtClean="0">
                <a:solidFill>
                  <a:srgbClr val="009900"/>
                </a:solidFill>
                <a:cs typeface="+mn-cs"/>
              </a:rPr>
              <a:t>Constantes </a:t>
            </a:r>
            <a:r>
              <a:rPr lang="es-AR" sz="2200" i="0" u="sng" dirty="0">
                <a:solidFill>
                  <a:srgbClr val="009900"/>
                </a:solidFill>
                <a:cs typeface="+mn-cs"/>
              </a:rPr>
              <a:t>de </a:t>
            </a:r>
            <a:r>
              <a:rPr lang="es-AR" sz="2200" i="0" u="sng" dirty="0" smtClean="0">
                <a:solidFill>
                  <a:srgbClr val="009900"/>
                </a:solidFill>
                <a:cs typeface="+mn-cs"/>
              </a:rPr>
              <a:t>Error Estático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”: </a:t>
            </a:r>
            <a:r>
              <a:rPr lang="es-AR" sz="2200" i="0" dirty="0">
                <a:solidFill>
                  <a:srgbClr val="009900"/>
                </a:solidFill>
                <a:cs typeface="+mn-cs"/>
              </a:rPr>
              <a:t>Cuanto mayores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resulten estas constantes, </a:t>
            </a:r>
            <a:r>
              <a:rPr lang="es-AR" sz="2200" i="0" dirty="0">
                <a:solidFill>
                  <a:srgbClr val="009900"/>
                </a:solidFill>
                <a:cs typeface="+mn-cs"/>
              </a:rPr>
              <a:t>menores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serán los </a:t>
            </a:r>
            <a:r>
              <a:rPr lang="es-AR" sz="2200" i="0" dirty="0">
                <a:solidFill>
                  <a:srgbClr val="009900"/>
                </a:solidFill>
                <a:cs typeface="+mn-cs"/>
              </a:rPr>
              <a:t>errores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de estado estacionario.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61800" y="2673189"/>
            <a:ext cx="11640097" cy="34163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Times New Roman" panose="02020603050405020304" pitchFamily="18" charset="0"/>
              <a:buChar char="֍"/>
              <a:defRPr/>
            </a:pPr>
            <a:r>
              <a:rPr lang="es-AR" sz="24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AR" sz="2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salida de un sistema de control puede ser: velocidad, aceleración, corriente, temperatura, presión, caudal, entre otras, pero en este análisis </a:t>
            </a:r>
            <a:r>
              <a:rPr lang="es-AR" sz="2400" i="0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se hace referencia a la forma física de la variable</a:t>
            </a:r>
            <a:r>
              <a:rPr lang="es-AR" sz="2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Times New Roman" panose="02020603050405020304" pitchFamily="18" charset="0"/>
              <a:buChar char="֍"/>
              <a:defRPr/>
            </a:pPr>
            <a:r>
              <a:rPr lang="es-AR" sz="2400" i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AR" sz="2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se menciona “posición”, se hace referencia a la salida propiamente dicha, si se habla de “velocidad” se hace referencia a la razón de cambio de esta variable.</a:t>
            </a: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Times New Roman" panose="02020603050405020304" pitchFamily="18" charset="0"/>
              <a:buChar char="֍"/>
              <a:defRPr/>
            </a:pPr>
            <a:r>
              <a:rPr lang="es-AR" sz="24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definitiva, el término “posición”, “velocidad” y “aceleración” está directamente relacionado con el tipo de referencia (escalón, rampa o parábola) aplicada al sistema de control.</a:t>
            </a:r>
            <a:endParaRPr lang="es-AR" sz="24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1063" y="1902554"/>
            <a:ext cx="3320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FF3300"/>
                </a:solidFill>
              </a:rPr>
              <a:t>Importante a saber:</a:t>
            </a:r>
            <a:endParaRPr lang="es-AR" sz="2400" i="0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9538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003635" y="29578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0547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836538"/>
              </p:ext>
            </p:extLst>
          </p:nvPr>
        </p:nvGraphicFramePr>
        <p:xfrm>
          <a:off x="5403639" y="2911887"/>
          <a:ext cx="3308575" cy="64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2" name="Equation" r:id="rId5" imgW="1498320" imgH="291960" progId="Equation.DSMT4">
                  <p:embed/>
                </p:oleObj>
              </mc:Choice>
              <mc:Fallback>
                <p:oleObj name="Equation" r:id="rId5" imgW="1498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639" y="2911887"/>
                        <a:ext cx="3308575" cy="64626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81651" y="1151130"/>
            <a:ext cx="10006263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009900"/>
                </a:solidFill>
              </a:rPr>
              <a:t>Constante de error </a:t>
            </a:r>
            <a:r>
              <a:rPr lang="es-AR" sz="2200" i="0" dirty="0" smtClean="0">
                <a:solidFill>
                  <a:srgbClr val="009900"/>
                </a:solidFill>
              </a:rPr>
              <a:t>estático de </a:t>
            </a:r>
            <a:r>
              <a:rPr lang="es-AR" sz="2200" i="0" dirty="0">
                <a:solidFill>
                  <a:srgbClr val="009900"/>
                </a:solidFill>
              </a:rPr>
              <a:t>posición </a:t>
            </a:r>
            <a:r>
              <a:rPr lang="es-AR" sz="2200" dirty="0" err="1">
                <a:solidFill>
                  <a:srgbClr val="009900"/>
                </a:solidFill>
              </a:rPr>
              <a:t>K</a:t>
            </a:r>
            <a:r>
              <a:rPr lang="es-AR" sz="2200" baseline="-25000" dirty="0" err="1">
                <a:solidFill>
                  <a:srgbClr val="009900"/>
                </a:solidFill>
              </a:rPr>
              <a:t>p</a:t>
            </a:r>
            <a:r>
              <a:rPr lang="es-AR" sz="2200" i="0" dirty="0">
                <a:solidFill>
                  <a:srgbClr val="009900"/>
                </a:solidFill>
              </a:rPr>
              <a:t>: entrada en </a:t>
            </a:r>
            <a:r>
              <a:rPr lang="es-AR" sz="2200" i="0" dirty="0" smtClean="0">
                <a:solidFill>
                  <a:srgbClr val="009900"/>
                </a:solidFill>
              </a:rPr>
              <a:t>escalón unitario</a:t>
            </a:r>
            <a:endParaRPr lang="es-AR" sz="2200" i="0" dirty="0">
              <a:solidFill>
                <a:srgbClr val="009900"/>
              </a:solidFill>
            </a:endParaRPr>
          </a:p>
        </p:txBody>
      </p:sp>
      <p:graphicFrame>
        <p:nvGraphicFramePr>
          <p:cNvPr id="1054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576240"/>
              </p:ext>
            </p:extLst>
          </p:nvPr>
        </p:nvGraphicFramePr>
        <p:xfrm>
          <a:off x="2799908" y="1896368"/>
          <a:ext cx="5524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3" name="Equation" r:id="rId7" imgW="2768400" imgH="431640" progId="Equation.DSMT4">
                  <p:embed/>
                </p:oleObj>
              </mc:Choice>
              <mc:Fallback>
                <p:oleObj name="Equation" r:id="rId7" imgW="276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908" y="1896368"/>
                        <a:ext cx="5524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50207"/>
              </p:ext>
            </p:extLst>
          </p:nvPr>
        </p:nvGraphicFramePr>
        <p:xfrm>
          <a:off x="9045575" y="2736850"/>
          <a:ext cx="1571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4" name="Equation" r:id="rId9" imgW="787320" imgH="431640" progId="Equation.DSMT4">
                  <p:embed/>
                </p:oleObj>
              </mc:Choice>
              <mc:Fallback>
                <p:oleObj name="Equation" r:id="rId9" imgW="78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5575" y="2736850"/>
                        <a:ext cx="15716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299405" y="4220619"/>
            <a:ext cx="339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009900"/>
                </a:solidFill>
              </a:rPr>
              <a:t>Para sistemas de tipo </a:t>
            </a:r>
            <a:r>
              <a:rPr lang="es-AR" sz="2200" i="0" dirty="0" smtClean="0">
                <a:solidFill>
                  <a:srgbClr val="009900"/>
                </a:solidFill>
              </a:rPr>
              <a:t>0</a:t>
            </a:r>
            <a:endParaRPr lang="es-AR" sz="2200" i="0" dirty="0">
              <a:solidFill>
                <a:srgbClr val="009900"/>
              </a:solidFill>
            </a:endParaRPr>
          </a:p>
        </p:txBody>
      </p:sp>
      <p:graphicFrame>
        <p:nvGraphicFramePr>
          <p:cNvPr id="1054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1624"/>
              </p:ext>
            </p:extLst>
          </p:nvPr>
        </p:nvGraphicFramePr>
        <p:xfrm>
          <a:off x="7902575" y="4003675"/>
          <a:ext cx="41862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5" name="Equation" r:id="rId11" imgW="2095200" imgH="431640" progId="Equation.DSMT4">
                  <p:embed/>
                </p:oleObj>
              </mc:Choice>
              <mc:Fallback>
                <p:oleObj name="Equation" r:id="rId11" imgW="2095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2575" y="4003675"/>
                        <a:ext cx="41862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233499"/>
              </p:ext>
            </p:extLst>
          </p:nvPr>
        </p:nvGraphicFramePr>
        <p:xfrm>
          <a:off x="1123157" y="1951473"/>
          <a:ext cx="1141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6" name="Equation" r:id="rId13" imgW="571320" imgH="393480" progId="Equation.DSMT4">
                  <p:embed/>
                </p:oleObj>
              </mc:Choice>
              <mc:Fallback>
                <p:oleObj name="Equation" r:id="rId13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7" y="1951473"/>
                        <a:ext cx="11414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8421" y="3024802"/>
            <a:ext cx="48670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 smtClean="0">
                <a:solidFill>
                  <a:srgbClr val="FF3300"/>
                </a:solidFill>
              </a:rPr>
              <a:t>La constante</a:t>
            </a:r>
            <a:r>
              <a:rPr lang="es-AR" sz="2200" dirty="0" smtClean="0">
                <a:solidFill>
                  <a:srgbClr val="FF3300"/>
                </a:solidFill>
              </a:rPr>
              <a:t> </a:t>
            </a:r>
            <a:r>
              <a:rPr lang="es-AR" sz="2200" dirty="0" err="1" smtClean="0">
                <a:solidFill>
                  <a:srgbClr val="FF3300"/>
                </a:solidFill>
              </a:rPr>
              <a:t>K</a:t>
            </a:r>
            <a:r>
              <a:rPr lang="es-AR" sz="2200" baseline="-25000" dirty="0" err="1" smtClean="0">
                <a:solidFill>
                  <a:srgbClr val="FF3300"/>
                </a:solidFill>
              </a:rPr>
              <a:t>p</a:t>
            </a:r>
            <a:r>
              <a:rPr lang="es-AR" sz="2200" dirty="0" smtClean="0">
                <a:solidFill>
                  <a:srgbClr val="FF3300"/>
                </a:solidFill>
              </a:rPr>
              <a:t> </a:t>
            </a:r>
            <a:r>
              <a:rPr lang="es-AR" sz="2200" i="0" dirty="0" smtClean="0">
                <a:solidFill>
                  <a:srgbClr val="FF3300"/>
                </a:solidFill>
              </a:rPr>
              <a:t>se define como:</a:t>
            </a:r>
            <a:endParaRPr lang="es-AR" sz="2200" i="0" dirty="0">
              <a:solidFill>
                <a:srgbClr val="FF3300"/>
              </a:solidFill>
            </a:endParaRPr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003670"/>
              </p:ext>
            </p:extLst>
          </p:nvPr>
        </p:nvGraphicFramePr>
        <p:xfrm>
          <a:off x="3856038" y="4079875"/>
          <a:ext cx="39687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7" name="Equation" r:id="rId15" imgW="2095200" imgH="431640" progId="Equation.DSMT4">
                  <p:embed/>
                </p:oleObj>
              </mc:Choice>
              <mc:Fallback>
                <p:oleObj name="Equation" r:id="rId15" imgW="2095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079875"/>
                        <a:ext cx="3968750" cy="819150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99405" y="5341138"/>
            <a:ext cx="3390198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009900"/>
                </a:solidFill>
              </a:rPr>
              <a:t>Para sistemas de tipo </a:t>
            </a:r>
            <a:r>
              <a:rPr lang="es-AR" sz="2200" i="0" dirty="0" smtClean="0">
                <a:solidFill>
                  <a:srgbClr val="009900"/>
                </a:solidFill>
              </a:rPr>
              <a:t>1 o mayor</a:t>
            </a:r>
            <a:endParaRPr lang="es-AR" sz="2200" i="0" dirty="0">
              <a:solidFill>
                <a:srgbClr val="009900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69728"/>
              </p:ext>
            </p:extLst>
          </p:nvPr>
        </p:nvGraphicFramePr>
        <p:xfrm>
          <a:off x="3878276" y="5178099"/>
          <a:ext cx="38719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8" name="Equation" r:id="rId17" imgW="2044440" imgH="431640" progId="Equation.DSMT4">
                  <p:embed/>
                </p:oleObj>
              </mc:Choice>
              <mc:Fallback>
                <p:oleObj name="Equation" r:id="rId17" imgW="2044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76" y="5178099"/>
                        <a:ext cx="3871912" cy="817563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44238"/>
              </p:ext>
            </p:extLst>
          </p:nvPr>
        </p:nvGraphicFramePr>
        <p:xfrm>
          <a:off x="7991193" y="5268036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9" name="Equation" r:id="rId19" imgW="469800" imgH="241200" progId="Equation.DSMT4">
                  <p:embed/>
                </p:oleObj>
              </mc:Choice>
              <mc:Fallback>
                <p:oleObj name="Equation" r:id="rId19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193" y="5268036"/>
                        <a:ext cx="939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95525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953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3863" y="149225"/>
            <a:ext cx="8774112" cy="509588"/>
          </a:xfrm>
          <a:prstGeom prst="rect">
            <a:avLst/>
          </a:prstGeom>
          <a:solidFill>
            <a:srgbClr val="0000FF"/>
          </a:solidFill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6003635" y="29578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313"/>
              </p:ext>
            </p:extLst>
          </p:nvPr>
        </p:nvGraphicFramePr>
        <p:xfrm>
          <a:off x="1755775" y="839788"/>
          <a:ext cx="15700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80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839788"/>
                        <a:ext cx="15700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3570289" y="971551"/>
            <a:ext cx="669977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Para sistemas de tipo 0 (sin polo al origen):</a:t>
            </a:r>
          </a:p>
        </p:txBody>
      </p:sp>
      <p:graphicFrame>
        <p:nvGraphicFramePr>
          <p:cNvPr id="1065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055254"/>
              </p:ext>
            </p:extLst>
          </p:nvPr>
        </p:nvGraphicFramePr>
        <p:xfrm>
          <a:off x="1636714" y="2627313"/>
          <a:ext cx="1698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81" name="Equation" r:id="rId7" imgW="850680" imgH="393480" progId="Equation.DSMT4">
                  <p:embed/>
                </p:oleObj>
              </mc:Choice>
              <mc:Fallback>
                <p:oleObj name="Equation" r:id="rId7" imgW="8506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4" y="2627313"/>
                        <a:ext cx="16986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3680355" y="1642534"/>
            <a:ext cx="5759979" cy="5011097"/>
            <a:chOff x="2156354" y="1642533"/>
            <a:chExt cx="5759979" cy="5011097"/>
          </a:xfrm>
        </p:grpSpPr>
        <p:pic>
          <p:nvPicPr>
            <p:cNvPr id="106502" name="Picture 15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" r="7120"/>
            <a:stretch/>
          </p:blipFill>
          <p:spPr bwMode="auto">
            <a:xfrm>
              <a:off x="2156354" y="1642533"/>
              <a:ext cx="5759979" cy="5011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1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673876"/>
                </p:ext>
              </p:extLst>
            </p:nvPr>
          </p:nvGraphicFramePr>
          <p:xfrm>
            <a:off x="5531284" y="3142673"/>
            <a:ext cx="6334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82" name="Equation" r:id="rId10" imgW="317225" imgH="203024" progId="Equation.DSMT4">
                    <p:embed/>
                  </p:oleObj>
                </mc:Choice>
                <mc:Fallback>
                  <p:oleObj name="Equation" r:id="rId10" imgW="317225" imgH="203024" progId="Equation.DSMT4">
                    <p:embed/>
                    <p:pic>
                      <p:nvPicPr>
                        <p:cNvPr id="0" name="2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1284" y="3142673"/>
                          <a:ext cx="633412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432002"/>
                </p:ext>
              </p:extLst>
            </p:nvPr>
          </p:nvGraphicFramePr>
          <p:xfrm>
            <a:off x="3827895" y="2277919"/>
            <a:ext cx="6334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83" name="Equation" r:id="rId12" imgW="317225" imgH="203024" progId="Equation.DSMT4">
                    <p:embed/>
                  </p:oleObj>
                </mc:Choice>
                <mc:Fallback>
                  <p:oleObj name="Equation" r:id="rId12" imgW="317225" imgH="203024" progId="Equation.DSMT4">
                    <p:embed/>
                    <p:pic>
                      <p:nvPicPr>
                        <p:cNvPr id="0" name="1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895" y="2277919"/>
                          <a:ext cx="633413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005759"/>
                </p:ext>
              </p:extLst>
            </p:nvPr>
          </p:nvGraphicFramePr>
          <p:xfrm>
            <a:off x="5524211" y="5273386"/>
            <a:ext cx="6588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84" name="Equation" r:id="rId14" imgW="330057" imgH="203112" progId="Equation.DSMT4">
                    <p:embed/>
                  </p:oleObj>
                </mc:Choice>
                <mc:Fallback>
                  <p:oleObj name="Equation" r:id="rId14" imgW="330057" imgH="203112" progId="Equation.DSMT4">
                    <p:embed/>
                    <p:pic>
                      <p:nvPicPr>
                        <p:cNvPr id="0" name="3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4211" y="5273386"/>
                          <a:ext cx="658813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9538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3863" y="149225"/>
            <a:ext cx="8774112" cy="509588"/>
          </a:xfrm>
          <a:prstGeom prst="rect">
            <a:avLst/>
          </a:prstGeom>
          <a:solidFill>
            <a:srgbClr val="0000FF"/>
          </a:solidFill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806575" y="917576"/>
            <a:ext cx="84582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Constante de error de posición </a:t>
            </a:r>
            <a:r>
              <a:rPr lang="es-AR" sz="2400" dirty="0" err="1">
                <a:solidFill>
                  <a:srgbClr val="009900"/>
                </a:solidFill>
              </a:rPr>
              <a:t>K</a:t>
            </a:r>
            <a:r>
              <a:rPr lang="es-AR" sz="2400" baseline="-25000" dirty="0" err="1">
                <a:solidFill>
                  <a:srgbClr val="009900"/>
                </a:solidFill>
              </a:rPr>
              <a:t>p</a:t>
            </a:r>
            <a:r>
              <a:rPr lang="es-AR" sz="2400" i="0" dirty="0">
                <a:solidFill>
                  <a:srgbClr val="009900"/>
                </a:solidFill>
              </a:rPr>
              <a:t>: entrada en escalón</a:t>
            </a:r>
          </a:p>
        </p:txBody>
      </p:sp>
      <p:graphicFrame>
        <p:nvGraphicFramePr>
          <p:cNvPr id="107525" name="Object 2"/>
          <p:cNvGraphicFramePr>
            <a:graphicFrameLocks noChangeAspect="1"/>
          </p:cNvGraphicFramePr>
          <p:nvPr/>
        </p:nvGraphicFramePr>
        <p:xfrm>
          <a:off x="2124075" y="2624139"/>
          <a:ext cx="1130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68" name="Equation" r:id="rId5" imgW="495085" imgH="228501" progId="Equation.DSMT4">
                  <p:embed/>
                </p:oleObj>
              </mc:Choice>
              <mc:Fallback>
                <p:oleObj name="Equation" r:id="rId5" imgW="495085" imgH="22850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624139"/>
                        <a:ext cx="11303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21418"/>
              </p:ext>
            </p:extLst>
          </p:nvPr>
        </p:nvGraphicFramePr>
        <p:xfrm>
          <a:off x="3703639" y="2622551"/>
          <a:ext cx="10445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69" name="Equation" r:id="rId7" imgW="469800" imgH="241200" progId="Equation.DSMT4">
                  <p:embed/>
                </p:oleObj>
              </mc:Choice>
              <mc:Fallback>
                <p:oleObj name="Equation" r:id="rId7" imgW="4698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9" y="2622551"/>
                        <a:ext cx="10445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7" name="Rectangle 8"/>
          <p:cNvSpPr>
            <a:spLocks noChangeArrowheads="1"/>
          </p:cNvSpPr>
          <p:nvPr/>
        </p:nvSpPr>
        <p:spPr bwMode="auto">
          <a:xfrm>
            <a:off x="6003635" y="295307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07528" name="Rectangle 10"/>
          <p:cNvSpPr>
            <a:spLocks noChangeArrowheads="1"/>
          </p:cNvSpPr>
          <p:nvPr/>
        </p:nvSpPr>
        <p:spPr bwMode="auto">
          <a:xfrm>
            <a:off x="6003635" y="302927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07530" name="Object 2"/>
          <p:cNvGraphicFramePr>
            <a:graphicFrameLocks noChangeAspect="1"/>
          </p:cNvGraphicFramePr>
          <p:nvPr/>
        </p:nvGraphicFramePr>
        <p:xfrm>
          <a:off x="2058988" y="3584576"/>
          <a:ext cx="23177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70" name="Equation" r:id="rId9" imgW="1016000" imgH="419100" progId="Equation.DSMT4">
                  <p:embed/>
                </p:oleObj>
              </mc:Choice>
              <mc:Fallback>
                <p:oleObj name="Equation" r:id="rId9" imgW="10160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3584576"/>
                        <a:ext cx="23177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06576" y="1725084"/>
            <a:ext cx="669977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Para sistemas de tipo 1 (un polo al origen):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5197478" y="2186749"/>
            <a:ext cx="5775322" cy="4378808"/>
            <a:chOff x="3397250" y="2585895"/>
            <a:chExt cx="5551488" cy="4164013"/>
          </a:xfrm>
        </p:grpSpPr>
        <p:pic>
          <p:nvPicPr>
            <p:cNvPr id="107529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250" y="2585895"/>
              <a:ext cx="5551488" cy="416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1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5414198"/>
                </p:ext>
              </p:extLst>
            </p:nvPr>
          </p:nvGraphicFramePr>
          <p:xfrm>
            <a:off x="5229948" y="3011488"/>
            <a:ext cx="6334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71" name="Equation" r:id="rId12" imgW="317225" imgH="203024" progId="Equation.DSMT4">
                    <p:embed/>
                  </p:oleObj>
                </mc:Choice>
                <mc:Fallback>
                  <p:oleObj name="Equation" r:id="rId12" imgW="317225" imgH="203024" progId="Equation.DSMT4">
                    <p:embed/>
                    <p:pic>
                      <p:nvPicPr>
                        <p:cNvPr id="0" name="2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9948" y="3011488"/>
                          <a:ext cx="633412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1185570"/>
                </p:ext>
              </p:extLst>
            </p:nvPr>
          </p:nvGraphicFramePr>
          <p:xfrm>
            <a:off x="4752692" y="3711863"/>
            <a:ext cx="6334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72" name="Equation" r:id="rId14" imgW="317225" imgH="203024" progId="Equation.DSMT4">
                    <p:embed/>
                  </p:oleObj>
                </mc:Choice>
                <mc:Fallback>
                  <p:oleObj name="Equation" r:id="rId14" imgW="317225" imgH="203024" progId="Equation.DSMT4">
                    <p:embed/>
                    <p:pic>
                      <p:nvPicPr>
                        <p:cNvPr id="0" name="1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692" y="3711863"/>
                          <a:ext cx="633413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8529550"/>
                </p:ext>
              </p:extLst>
            </p:nvPr>
          </p:nvGraphicFramePr>
          <p:xfrm>
            <a:off x="5853978" y="5024005"/>
            <a:ext cx="6588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73" name="Equation" r:id="rId16" imgW="330057" imgH="203112" progId="Equation.DSMT4">
                    <p:embed/>
                  </p:oleObj>
                </mc:Choice>
                <mc:Fallback>
                  <p:oleObj name="Equation" r:id="rId16" imgW="330057" imgH="203112" progId="Equation.DSMT4">
                    <p:embed/>
                    <p:pic>
                      <p:nvPicPr>
                        <p:cNvPr id="0" name="3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3978" y="5024005"/>
                          <a:ext cx="658813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586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3863" y="149225"/>
            <a:ext cx="8774112" cy="509588"/>
          </a:xfrm>
          <a:prstGeom prst="rect">
            <a:avLst/>
          </a:prstGeom>
          <a:solidFill>
            <a:srgbClr val="0000FF"/>
          </a:solidFill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graphicFrame>
        <p:nvGraphicFramePr>
          <p:cNvPr id="108547" name="Object 2"/>
          <p:cNvGraphicFramePr>
            <a:graphicFrameLocks noChangeAspect="1"/>
          </p:cNvGraphicFramePr>
          <p:nvPr/>
        </p:nvGraphicFramePr>
        <p:xfrm>
          <a:off x="1976438" y="2490789"/>
          <a:ext cx="1130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92" name="Equation" r:id="rId5" imgW="495085" imgH="228501" progId="Equation.DSMT4">
                  <p:embed/>
                </p:oleObj>
              </mc:Choice>
              <mc:Fallback>
                <p:oleObj name="Equation" r:id="rId5" imgW="495085" imgH="22850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2490789"/>
                        <a:ext cx="11303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42508"/>
              </p:ext>
            </p:extLst>
          </p:nvPr>
        </p:nvGraphicFramePr>
        <p:xfrm>
          <a:off x="1966914" y="3136901"/>
          <a:ext cx="10445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93" name="Equation" r:id="rId7" imgW="469800" imgH="241200" progId="Equation.DSMT4">
                  <p:embed/>
                </p:oleObj>
              </mc:Choice>
              <mc:Fallback>
                <p:oleObj name="Equation" r:id="rId7" imgW="4698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4" y="3136901"/>
                        <a:ext cx="10445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1790052" y="1194075"/>
            <a:ext cx="857726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009900"/>
                </a:solidFill>
              </a:rPr>
              <a:t>Para sistemas de tipo 1 o de orden mayor: </a:t>
            </a:r>
            <a:r>
              <a:rPr lang="es-AR" sz="2200" dirty="0" err="1">
                <a:solidFill>
                  <a:srgbClr val="009900"/>
                </a:solidFill>
              </a:rPr>
              <a:t>s</a:t>
            </a:r>
            <a:r>
              <a:rPr lang="es-AR" sz="2200" baseline="30000" dirty="0" err="1">
                <a:solidFill>
                  <a:srgbClr val="009900"/>
                </a:solidFill>
              </a:rPr>
              <a:t>n</a:t>
            </a:r>
            <a:r>
              <a:rPr lang="es-AR" sz="2200" i="0" baseline="30000" dirty="0">
                <a:solidFill>
                  <a:srgbClr val="009900"/>
                </a:solidFill>
              </a:rPr>
              <a:t>  </a:t>
            </a:r>
            <a:r>
              <a:rPr lang="es-AR" sz="2200" i="0" dirty="0">
                <a:solidFill>
                  <a:srgbClr val="009900"/>
                </a:solidFill>
              </a:rPr>
              <a:t>con </a:t>
            </a:r>
            <a:r>
              <a:rPr lang="es-AR" sz="2200" dirty="0">
                <a:solidFill>
                  <a:srgbClr val="009900"/>
                </a:solidFill>
              </a:rPr>
              <a:t>n</a:t>
            </a:r>
            <a:r>
              <a:rPr lang="es-AR" sz="2200" i="0" dirty="0">
                <a:solidFill>
                  <a:srgbClr val="009900"/>
                </a:solidFill>
              </a:rPr>
              <a:t> &gt; 1</a:t>
            </a:r>
            <a:endParaRPr lang="es-AR" sz="2200" dirty="0">
              <a:solidFill>
                <a:srgbClr val="009900"/>
              </a:solidFill>
            </a:endParaRPr>
          </a:p>
        </p:txBody>
      </p:sp>
      <p:graphicFrame>
        <p:nvGraphicFramePr>
          <p:cNvPr id="108550" name="Object 2"/>
          <p:cNvGraphicFramePr>
            <a:graphicFrameLocks noChangeAspect="1"/>
          </p:cNvGraphicFramePr>
          <p:nvPr/>
        </p:nvGraphicFramePr>
        <p:xfrm>
          <a:off x="1787526" y="3743326"/>
          <a:ext cx="24622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94" name="Equation" r:id="rId9" imgW="1079500" imgH="419100" progId="Equation.DSMT4">
                  <p:embed/>
                </p:oleObj>
              </mc:Choice>
              <mc:Fallback>
                <p:oleObj name="Equation" r:id="rId9" imgW="10795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6" y="3743326"/>
                        <a:ext cx="24622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4620494" y="2057402"/>
            <a:ext cx="5818909" cy="4499264"/>
            <a:chOff x="3096493" y="2057402"/>
            <a:chExt cx="5818909" cy="4499264"/>
          </a:xfrm>
        </p:grpSpPr>
        <p:pic>
          <p:nvPicPr>
            <p:cNvPr id="108551" name="Picture 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8" t="5527" r="6145" b="5010"/>
            <a:stretch/>
          </p:blipFill>
          <p:spPr bwMode="auto">
            <a:xfrm>
              <a:off x="3096493" y="2057402"/>
              <a:ext cx="5818909" cy="4499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1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7887925"/>
                </p:ext>
              </p:extLst>
            </p:nvPr>
          </p:nvGraphicFramePr>
          <p:xfrm>
            <a:off x="3993359" y="3556290"/>
            <a:ext cx="6334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95" name="Equation" r:id="rId12" imgW="317160" imgH="203040" progId="Equation.DSMT4">
                    <p:embed/>
                  </p:oleObj>
                </mc:Choice>
                <mc:Fallback>
                  <p:oleObj name="Equation" r:id="rId12" imgW="317160" imgH="203040" progId="Equation.DSMT4">
                    <p:embed/>
                    <p:pic>
                      <p:nvPicPr>
                        <p:cNvPr id="0" name="2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3359" y="3556290"/>
                          <a:ext cx="633412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0198091"/>
                </p:ext>
              </p:extLst>
            </p:nvPr>
          </p:nvGraphicFramePr>
          <p:xfrm>
            <a:off x="4554682" y="2654877"/>
            <a:ext cx="6334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96" name="Equation" r:id="rId14" imgW="317160" imgH="203040" progId="Equation.DSMT4">
                    <p:embed/>
                  </p:oleObj>
                </mc:Choice>
                <mc:Fallback>
                  <p:oleObj name="Equation" r:id="rId14" imgW="317160" imgH="203040" progId="Equation.DSMT4">
                    <p:embed/>
                    <p:pic>
                      <p:nvPicPr>
                        <p:cNvPr id="0" name="13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4682" y="2654877"/>
                          <a:ext cx="633413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68705"/>
                </p:ext>
              </p:extLst>
            </p:nvPr>
          </p:nvGraphicFramePr>
          <p:xfrm>
            <a:off x="5461436" y="4401272"/>
            <a:ext cx="6588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97" name="Equation" r:id="rId16" imgW="330120" imgH="203040" progId="Equation.DSMT4">
                    <p:embed/>
                  </p:oleObj>
                </mc:Choice>
                <mc:Fallback>
                  <p:oleObj name="Equation" r:id="rId16" imgW="330120" imgH="203040" progId="Equation.DSMT4">
                    <p:embed/>
                    <p:pic>
                      <p:nvPicPr>
                        <p:cNvPr id="0" name="14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1436" y="4401272"/>
                          <a:ext cx="658812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586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09571" name="Text Box 7"/>
          <p:cNvSpPr txBox="1">
            <a:spLocks noChangeArrowheads="1"/>
          </p:cNvSpPr>
          <p:nvPr/>
        </p:nvSpPr>
        <p:spPr bwMode="auto">
          <a:xfrm>
            <a:off x="786585" y="930756"/>
            <a:ext cx="84582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Constante de error de velocidad </a:t>
            </a:r>
            <a:r>
              <a:rPr lang="es-AR" sz="2400" dirty="0">
                <a:solidFill>
                  <a:srgbClr val="009900"/>
                </a:solidFill>
              </a:rPr>
              <a:t>K</a:t>
            </a:r>
            <a:r>
              <a:rPr lang="es-AR" sz="2400" baseline="-25000" dirty="0">
                <a:solidFill>
                  <a:srgbClr val="009900"/>
                </a:solidFill>
              </a:rPr>
              <a:t>v</a:t>
            </a:r>
            <a:r>
              <a:rPr lang="es-AR" sz="2400" i="0" dirty="0">
                <a:solidFill>
                  <a:srgbClr val="009900"/>
                </a:solidFill>
              </a:rPr>
              <a:t>: entrada en rampa</a:t>
            </a: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150575"/>
              </p:ext>
            </p:extLst>
          </p:nvPr>
        </p:nvGraphicFramePr>
        <p:xfrm>
          <a:off x="3477684" y="1534959"/>
          <a:ext cx="486727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36" name="Equation" r:id="rId5" imgW="2184120" imgH="482400" progId="Equation.DSMT4">
                  <p:embed/>
                </p:oleObj>
              </mc:Choice>
              <mc:Fallback>
                <p:oleObj name="Equation" r:id="rId5" imgW="218412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684" y="1534959"/>
                        <a:ext cx="4867275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44667"/>
              </p:ext>
            </p:extLst>
          </p:nvPr>
        </p:nvGraphicFramePr>
        <p:xfrm>
          <a:off x="907343" y="2714547"/>
          <a:ext cx="24574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37" name="Equation" r:id="rId7" imgW="1041120" imgH="291960" progId="Equation.DSMT4">
                  <p:embed/>
                </p:oleObj>
              </mc:Choice>
              <mc:Fallback>
                <p:oleObj name="Equation" r:id="rId7" imgW="104112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343" y="2714547"/>
                        <a:ext cx="2457450" cy="68421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655876"/>
              </p:ext>
            </p:extLst>
          </p:nvPr>
        </p:nvGraphicFramePr>
        <p:xfrm>
          <a:off x="1469066" y="1608117"/>
          <a:ext cx="1480238" cy="91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38" name="Equation" r:id="rId9" imgW="634680" imgH="393480" progId="Equation.DSMT4">
                  <p:embed/>
                </p:oleObj>
              </mc:Choice>
              <mc:Fallback>
                <p:oleObj name="Equation" r:id="rId9" imgW="634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066" y="1608117"/>
                        <a:ext cx="1480238" cy="918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99405" y="3989883"/>
            <a:ext cx="339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009900"/>
                </a:solidFill>
              </a:rPr>
              <a:t>Para sistemas de tipo </a:t>
            </a:r>
            <a:r>
              <a:rPr lang="es-AR" sz="2200" i="0" dirty="0" smtClean="0">
                <a:solidFill>
                  <a:srgbClr val="009900"/>
                </a:solidFill>
              </a:rPr>
              <a:t>0</a:t>
            </a:r>
            <a:endParaRPr lang="es-AR" sz="2200" i="0" dirty="0">
              <a:solidFill>
                <a:srgbClr val="009900"/>
              </a:solidFill>
            </a:endParaRP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01699"/>
              </p:ext>
            </p:extLst>
          </p:nvPr>
        </p:nvGraphicFramePr>
        <p:xfrm>
          <a:off x="9244785" y="3773526"/>
          <a:ext cx="18272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39" name="Equation" r:id="rId11" imgW="914400" imgH="431640" progId="Equation.DSMT4">
                  <p:embed/>
                </p:oleObj>
              </mc:Choice>
              <mc:Fallback>
                <p:oleObj name="Equation" r:id="rId11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4785" y="3773526"/>
                        <a:ext cx="18272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634134"/>
              </p:ext>
            </p:extLst>
          </p:nvPr>
        </p:nvGraphicFramePr>
        <p:xfrm>
          <a:off x="4640996" y="3849139"/>
          <a:ext cx="40147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0" name="Equation" r:id="rId13" imgW="2120760" imgH="431640" progId="Equation.DSMT4">
                  <p:embed/>
                </p:oleObj>
              </mc:Choice>
              <mc:Fallback>
                <p:oleObj name="Equation" r:id="rId13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996" y="3849139"/>
                        <a:ext cx="4014787" cy="819150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99405" y="5067011"/>
            <a:ext cx="339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009900"/>
                </a:solidFill>
              </a:rPr>
              <a:t>Para sistemas de tipo </a:t>
            </a:r>
            <a:r>
              <a:rPr lang="es-AR" sz="2200" i="0" dirty="0" smtClean="0">
                <a:solidFill>
                  <a:srgbClr val="009900"/>
                </a:solidFill>
              </a:rPr>
              <a:t>1</a:t>
            </a:r>
            <a:endParaRPr lang="es-AR" sz="2200" i="0" dirty="0">
              <a:solidFill>
                <a:srgbClr val="009900"/>
              </a:solidFill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28921"/>
              </p:ext>
            </p:extLst>
          </p:nvPr>
        </p:nvGraphicFramePr>
        <p:xfrm>
          <a:off x="9205913" y="4824413"/>
          <a:ext cx="116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1" name="Equation" r:id="rId15" imgW="583920" imgH="431640" progId="Equation.DSMT4">
                  <p:embed/>
                </p:oleObj>
              </mc:Choice>
              <mc:Fallback>
                <p:oleObj name="Equation" r:id="rId15" imgW="583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5913" y="4824413"/>
                        <a:ext cx="1168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500544"/>
              </p:ext>
            </p:extLst>
          </p:nvPr>
        </p:nvGraphicFramePr>
        <p:xfrm>
          <a:off x="4159158" y="2560172"/>
          <a:ext cx="136048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2" name="Equation" r:id="rId17" imgW="609480" imgH="431640" progId="Equation.DSMT4">
                  <p:embed/>
                </p:oleObj>
              </mc:Choice>
              <mc:Fallback>
                <p:oleObj name="Equation" r:id="rId17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158" y="2560172"/>
                        <a:ext cx="136048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782660"/>
              </p:ext>
            </p:extLst>
          </p:nvPr>
        </p:nvGraphicFramePr>
        <p:xfrm>
          <a:off x="4603750" y="4927600"/>
          <a:ext cx="41830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3" name="Equation" r:id="rId19" imgW="2209680" imgH="431640" progId="Equation.DSMT4">
                  <p:embed/>
                </p:oleObj>
              </mc:Choice>
              <mc:Fallback>
                <p:oleObj name="Equation" r:id="rId19" imgW="2209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4927600"/>
                        <a:ext cx="4183063" cy="819150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99405" y="5925047"/>
            <a:ext cx="3390198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200" i="0" dirty="0">
                <a:solidFill>
                  <a:srgbClr val="009900"/>
                </a:solidFill>
              </a:rPr>
              <a:t>Para sistemas de tipo </a:t>
            </a:r>
            <a:r>
              <a:rPr lang="es-AR" sz="2200" i="0" dirty="0" smtClean="0">
                <a:solidFill>
                  <a:srgbClr val="009900"/>
                </a:solidFill>
              </a:rPr>
              <a:t>2 o mayor</a:t>
            </a:r>
            <a:endParaRPr lang="es-AR" sz="2200" i="0" dirty="0">
              <a:solidFill>
                <a:srgbClr val="009900"/>
              </a:solidFill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33247"/>
              </p:ext>
            </p:extLst>
          </p:nvPr>
        </p:nvGraphicFramePr>
        <p:xfrm>
          <a:off x="9256713" y="597535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4" name="Equation" r:id="rId21" imgW="457200" imgH="228600" progId="Equation.DSMT4">
                  <p:embed/>
                </p:oleObj>
              </mc:Choice>
              <mc:Fallback>
                <p:oleObj name="Equation" r:id="rId21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6713" y="5975350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811710"/>
              </p:ext>
            </p:extLst>
          </p:nvPr>
        </p:nvGraphicFramePr>
        <p:xfrm>
          <a:off x="4640996" y="5875338"/>
          <a:ext cx="42052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5" name="Equation" r:id="rId23" imgW="2222280" imgH="431640" progId="Equation.DSMT4">
                  <p:embed/>
                </p:oleObj>
              </mc:Choice>
              <mc:Fallback>
                <p:oleObj name="Equation" r:id="rId23" imgW="2222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996" y="5875338"/>
                        <a:ext cx="4205287" cy="819150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586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09571" name="Text Box 7"/>
          <p:cNvSpPr txBox="1">
            <a:spLocks noChangeArrowheads="1"/>
          </p:cNvSpPr>
          <p:nvPr/>
        </p:nvSpPr>
        <p:spPr bwMode="auto">
          <a:xfrm>
            <a:off x="786585" y="930756"/>
            <a:ext cx="84582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Constante de error de velocidad </a:t>
            </a:r>
            <a:r>
              <a:rPr lang="es-AR" sz="2400" dirty="0">
                <a:solidFill>
                  <a:srgbClr val="009900"/>
                </a:solidFill>
              </a:rPr>
              <a:t>K</a:t>
            </a:r>
            <a:r>
              <a:rPr lang="es-AR" sz="2400" baseline="-25000" dirty="0">
                <a:solidFill>
                  <a:srgbClr val="009900"/>
                </a:solidFill>
              </a:rPr>
              <a:t>v</a:t>
            </a:r>
            <a:r>
              <a:rPr lang="es-AR" sz="2400" i="0" dirty="0">
                <a:solidFill>
                  <a:srgbClr val="009900"/>
                </a:solidFill>
              </a:rPr>
              <a:t>: entrada en rampa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3693319" y="2100158"/>
            <a:ext cx="4775200" cy="3894667"/>
            <a:chOff x="4258734" y="2734733"/>
            <a:chExt cx="4775200" cy="3894667"/>
          </a:xfrm>
        </p:grpSpPr>
        <p:pic>
          <p:nvPicPr>
            <p:cNvPr id="109577" name="Picture 1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7" t="3407" r="6448" b="5186"/>
            <a:stretch/>
          </p:blipFill>
          <p:spPr bwMode="auto">
            <a:xfrm>
              <a:off x="4258734" y="2734733"/>
              <a:ext cx="4775200" cy="3894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0957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8079994"/>
                </p:ext>
              </p:extLst>
            </p:nvPr>
          </p:nvGraphicFramePr>
          <p:xfrm>
            <a:off x="4606007" y="3060315"/>
            <a:ext cx="2123064" cy="984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5" name="Equation" r:id="rId6" imgW="850531" imgH="393529" progId="Equation.DSMT4">
                    <p:embed/>
                  </p:oleObj>
                </mc:Choice>
                <mc:Fallback>
                  <p:oleObj name="Equation" r:id="rId6" imgW="850531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6007" y="3060315"/>
                          <a:ext cx="2123064" cy="984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7433502"/>
                </p:ext>
              </p:extLst>
            </p:nvPr>
          </p:nvGraphicFramePr>
          <p:xfrm>
            <a:off x="7224713" y="3411104"/>
            <a:ext cx="6334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6" name="Equation" r:id="rId8" imgW="317160" imgH="203040" progId="Equation.DSMT4">
                    <p:embed/>
                  </p:oleObj>
                </mc:Choice>
                <mc:Fallback>
                  <p:oleObj name="Equation" r:id="rId8" imgW="3171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4713" y="3411104"/>
                          <a:ext cx="633412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1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9946544"/>
                </p:ext>
              </p:extLst>
            </p:nvPr>
          </p:nvGraphicFramePr>
          <p:xfrm>
            <a:off x="7962468" y="4130649"/>
            <a:ext cx="6334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7" name="Equation" r:id="rId10" imgW="317160" imgH="203040" progId="Equation.DSMT4">
                    <p:embed/>
                  </p:oleObj>
                </mc:Choice>
                <mc:Fallback>
                  <p:oleObj name="Equation" r:id="rId10" imgW="3171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2468" y="4130649"/>
                          <a:ext cx="633412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14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190331"/>
                </p:ext>
              </p:extLst>
            </p:nvPr>
          </p:nvGraphicFramePr>
          <p:xfrm>
            <a:off x="7637463" y="5471536"/>
            <a:ext cx="6588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8" name="Equation" r:id="rId12" imgW="330120" imgH="203040" progId="Equation.DSMT4">
                    <p:embed/>
                  </p:oleObj>
                </mc:Choice>
                <mc:Fallback>
                  <p:oleObj name="Equation" r:id="rId12" imgW="3301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7463" y="5471536"/>
                          <a:ext cx="658812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492057"/>
              </p:ext>
            </p:extLst>
          </p:nvPr>
        </p:nvGraphicFramePr>
        <p:xfrm>
          <a:off x="8915272" y="3496074"/>
          <a:ext cx="18272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9" name="Equation" r:id="rId14" imgW="914400" imgH="431640" progId="Equation.DSMT4">
                  <p:embed/>
                </p:oleObj>
              </mc:Choice>
              <mc:Fallback>
                <p:oleObj name="Equation" r:id="rId14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272" y="3496074"/>
                        <a:ext cx="18272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48322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58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86197" name="Text Box 21"/>
          <p:cNvSpPr txBox="1">
            <a:spLocks noChangeArrowheads="1"/>
          </p:cNvSpPr>
          <p:nvPr/>
        </p:nvSpPr>
        <p:spPr bwMode="auto">
          <a:xfrm>
            <a:off x="6800523" y="2627009"/>
            <a:ext cx="44509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efectos prácticos la salida alcanza el valor final: </a:t>
            </a:r>
            <a:endParaRPr lang="es-AR" sz="2400" i="0" dirty="0">
              <a:cs typeface="+mn-cs"/>
            </a:endParaRPr>
          </a:p>
        </p:txBody>
      </p:sp>
      <p:graphicFrame>
        <p:nvGraphicFramePr>
          <p:cNvPr id="69640" name="Object 2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97001245"/>
              </p:ext>
            </p:extLst>
          </p:nvPr>
        </p:nvGraphicFramePr>
        <p:xfrm>
          <a:off x="6862763" y="3543300"/>
          <a:ext cx="400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7" name="Equation" r:id="rId4" imgW="1892160" imgH="228600" progId="Equation.DSMT4">
                  <p:embed/>
                </p:oleObj>
              </mc:Choice>
              <mc:Fallback>
                <p:oleObj name="Equation" r:id="rId4" imgW="1892160" imgH="228600" progId="Equation.DSMT4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3543300"/>
                        <a:ext cx="400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8" name="Picture 2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t="10976" r="8110" b="2349"/>
          <a:stretch/>
        </p:blipFill>
        <p:spPr bwMode="auto">
          <a:xfrm>
            <a:off x="738226" y="2474626"/>
            <a:ext cx="5507182" cy="42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964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09679"/>
              </p:ext>
            </p:extLst>
          </p:nvPr>
        </p:nvGraphicFramePr>
        <p:xfrm>
          <a:off x="2495878" y="3627007"/>
          <a:ext cx="10080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8" name="Equation" r:id="rId7" imgW="342603" imgH="164957" progId="Equation.DSMT4">
                  <p:embed/>
                </p:oleObj>
              </mc:Choice>
              <mc:Fallback>
                <p:oleObj name="Equation" r:id="rId7" imgW="342603" imgH="164957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878" y="3627007"/>
                        <a:ext cx="1008062" cy="484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42" name="Group 29"/>
          <p:cNvGrpSpPr>
            <a:grpSpLocks/>
          </p:cNvGrpSpPr>
          <p:nvPr/>
        </p:nvGrpSpPr>
        <p:grpSpPr bwMode="auto">
          <a:xfrm>
            <a:off x="4527877" y="2603070"/>
            <a:ext cx="1568449" cy="900113"/>
            <a:chOff x="2721" y="1678"/>
            <a:chExt cx="988" cy="567"/>
          </a:xfrm>
        </p:grpSpPr>
        <p:graphicFrame>
          <p:nvGraphicFramePr>
            <p:cNvPr id="6964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8391194"/>
                </p:ext>
              </p:extLst>
            </p:nvPr>
          </p:nvGraphicFramePr>
          <p:xfrm>
            <a:off x="2862" y="1869"/>
            <a:ext cx="847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9" name="Equation" r:id="rId9" imgW="457002" imgH="203112" progId="Equation.DSMT4">
                    <p:embed/>
                  </p:oleObj>
                </mc:Choice>
                <mc:Fallback>
                  <p:oleObj name="Equation" r:id="rId9" imgW="457002" imgH="203112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2" y="1869"/>
                          <a:ext cx="847" cy="3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44" name="Line 28"/>
            <p:cNvSpPr>
              <a:spLocks noChangeShapeType="1"/>
            </p:cNvSpPr>
            <p:nvPr/>
          </p:nvSpPr>
          <p:spPr bwMode="auto">
            <a:xfrm flipH="1" flipV="1">
              <a:off x="2721" y="1678"/>
              <a:ext cx="101" cy="2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62052"/>
              </p:ext>
            </p:extLst>
          </p:nvPr>
        </p:nvGraphicFramePr>
        <p:xfrm>
          <a:off x="700992" y="1224538"/>
          <a:ext cx="42624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0" name="Equation" r:id="rId11" imgW="1854000" imgH="330120" progId="Equation.DSMT4">
                  <p:embed/>
                </p:oleObj>
              </mc:Choice>
              <mc:Fallback>
                <p:oleObj name="Equation" r:id="rId11" imgW="1854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92" y="1224538"/>
                        <a:ext cx="426243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451215"/>
              </p:ext>
            </p:extLst>
          </p:nvPr>
        </p:nvGraphicFramePr>
        <p:xfrm>
          <a:off x="700992" y="1920769"/>
          <a:ext cx="5330248" cy="54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1" name="Equation" r:id="rId13" imgW="2247840" imgH="228600" progId="Equation.DSMT4">
                  <p:embed/>
                </p:oleObj>
              </mc:Choice>
              <mc:Fallback>
                <p:oleObj name="Equation" r:id="rId13" imgW="2247840" imgH="228600" progId="Equation.DSMT4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92" y="1920769"/>
                        <a:ext cx="5330248" cy="54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751804" y="995938"/>
            <a:ext cx="3369277" cy="457200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8000"/>
                </a:solidFill>
              </a:rPr>
              <a:t>Respuesta al </a:t>
            </a:r>
            <a:r>
              <a:rPr lang="es-AR" sz="2400" i="0" dirty="0" smtClean="0">
                <a:solidFill>
                  <a:srgbClr val="008000"/>
                </a:solidFill>
              </a:rPr>
              <a:t>Escalón</a:t>
            </a:r>
            <a:endParaRPr lang="es-AR" sz="2400" i="0" dirty="0">
              <a:solidFill>
                <a:srgbClr val="0080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1737" y="910939"/>
            <a:ext cx="43338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Primer Orden: </a:t>
            </a:r>
            <a:endParaRPr lang="es-AR" sz="2400" i="0" dirty="0">
              <a:cs typeface="+mn-cs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684563" y="1957357"/>
            <a:ext cx="5398299" cy="40011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0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Sólo para este ejemplo aquí representado</a:t>
            </a:r>
            <a:endParaRPr lang="es-AR" sz="2000" i="0" dirty="0">
              <a:solidFill>
                <a:srgbClr val="008000"/>
              </a:solidFill>
              <a:cs typeface="+mn-cs"/>
            </a:endParaRPr>
          </a:p>
        </p:txBody>
      </p:sp>
      <p:graphicFrame>
        <p:nvGraphicFramePr>
          <p:cNvPr id="2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55020"/>
              </p:ext>
            </p:extLst>
          </p:nvPr>
        </p:nvGraphicFramePr>
        <p:xfrm>
          <a:off x="6863453" y="4111194"/>
          <a:ext cx="3494087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2" name="Equation" r:id="rId15" imgW="1765080" imgH="634680" progId="Equation.DSMT4">
                  <p:embed/>
                </p:oleObj>
              </mc:Choice>
              <mc:Fallback>
                <p:oleObj name="Equation" r:id="rId15" imgW="1765080" imgH="6346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453" y="4111194"/>
                        <a:ext cx="3494087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918"/>
              </p:ext>
            </p:extLst>
          </p:nvPr>
        </p:nvGraphicFramePr>
        <p:xfrm>
          <a:off x="6973888" y="5791200"/>
          <a:ext cx="37766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3" name="Equation" r:id="rId17" imgW="1714320" imgH="228600" progId="Equation.DSMT4">
                  <p:embed/>
                </p:oleObj>
              </mc:Choice>
              <mc:Fallback>
                <p:oleObj name="Equation" r:id="rId17" imgW="171432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5791200"/>
                        <a:ext cx="37766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4"/>
          <p:cNvCxnSpPr/>
          <p:nvPr/>
        </p:nvCxnSpPr>
        <p:spPr bwMode="auto">
          <a:xfrm flipV="1">
            <a:off x="1293341" y="2535993"/>
            <a:ext cx="790832" cy="37111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57741"/>
              </p:ext>
            </p:extLst>
          </p:nvPr>
        </p:nvGraphicFramePr>
        <p:xfrm>
          <a:off x="1354942" y="2883263"/>
          <a:ext cx="412456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4" name="Equation" r:id="rId19" imgW="164880" imgH="393480" progId="Equation.DSMT4">
                  <p:embed/>
                </p:oleObj>
              </mc:Choice>
              <mc:Fallback>
                <p:oleObj name="Equation" r:id="rId19" imgW="164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942" y="2883263"/>
                        <a:ext cx="412456" cy="985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lecha derecha 1"/>
          <p:cNvSpPr/>
          <p:nvPr/>
        </p:nvSpPr>
        <p:spPr bwMode="auto">
          <a:xfrm>
            <a:off x="5936260" y="1983363"/>
            <a:ext cx="680928" cy="37410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1714500" y="830264"/>
            <a:ext cx="84582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009900"/>
                </a:solidFill>
              </a:rPr>
              <a:t>Constante de error de velocidad </a:t>
            </a:r>
            <a:r>
              <a:rPr lang="es-AR" sz="2400">
                <a:solidFill>
                  <a:srgbClr val="009900"/>
                </a:solidFill>
              </a:rPr>
              <a:t>Kv</a:t>
            </a:r>
            <a:r>
              <a:rPr lang="es-AR" sz="2400" i="0">
                <a:solidFill>
                  <a:srgbClr val="009900"/>
                </a:solidFill>
              </a:rPr>
              <a:t>: entrada en rampa</a:t>
            </a:r>
          </a:p>
        </p:txBody>
      </p:sp>
      <p:sp>
        <p:nvSpPr>
          <p:cNvPr id="110596" name="Text Box 8"/>
          <p:cNvSpPr txBox="1">
            <a:spLocks noChangeArrowheads="1"/>
          </p:cNvSpPr>
          <p:nvPr/>
        </p:nvSpPr>
        <p:spPr bwMode="auto">
          <a:xfrm>
            <a:off x="1722150" y="1598614"/>
            <a:ext cx="355296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Sistemas Tipo 1, </a:t>
            </a:r>
            <a:r>
              <a:rPr lang="es-AR" sz="2400" dirty="0">
                <a:solidFill>
                  <a:srgbClr val="009900"/>
                </a:solidFill>
              </a:rPr>
              <a:t>n</a:t>
            </a:r>
            <a:r>
              <a:rPr lang="es-AR" sz="2400" i="0" dirty="0">
                <a:solidFill>
                  <a:srgbClr val="009900"/>
                </a:solidFill>
              </a:rPr>
              <a:t> = 1:</a:t>
            </a:r>
          </a:p>
        </p:txBody>
      </p:sp>
      <p:graphicFrame>
        <p:nvGraphicFramePr>
          <p:cNvPr id="1105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39927"/>
              </p:ext>
            </p:extLst>
          </p:nvPr>
        </p:nvGraphicFramePr>
        <p:xfrm>
          <a:off x="1804988" y="4186239"/>
          <a:ext cx="11858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2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4186239"/>
                        <a:ext cx="118586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49041"/>
              </p:ext>
            </p:extLst>
          </p:nvPr>
        </p:nvGraphicFramePr>
        <p:xfrm>
          <a:off x="1845975" y="3427998"/>
          <a:ext cx="11318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3" name="Equation" r:id="rId7" imgW="508000" imgH="228600" progId="Equation.DSMT4">
                  <p:embed/>
                </p:oleObj>
              </mc:Choice>
              <mc:Fallback>
                <p:oleObj name="Equation" r:id="rId7" imgW="508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975" y="3427998"/>
                        <a:ext cx="11318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14"/>
          <p:cNvSpPr>
            <a:spLocks noChangeArrowheads="1"/>
          </p:cNvSpPr>
          <p:nvPr/>
        </p:nvSpPr>
        <p:spPr bwMode="auto">
          <a:xfrm>
            <a:off x="6003635" y="295307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pic>
        <p:nvPicPr>
          <p:cNvPr id="11060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79" y="2276766"/>
            <a:ext cx="6086475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09542"/>
              </p:ext>
            </p:extLst>
          </p:nvPr>
        </p:nvGraphicFramePr>
        <p:xfrm>
          <a:off x="1845974" y="2433781"/>
          <a:ext cx="2457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" name="Equation" r:id="rId10" imgW="1040948" imgH="279279" progId="Equation.DSMT4">
                  <p:embed/>
                </p:oleObj>
              </mc:Choice>
              <mc:Fallback>
                <p:oleObj name="Equation" r:id="rId10" imgW="1040948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974" y="2433781"/>
                        <a:ext cx="24574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5497369" y="2736058"/>
            <a:ext cx="4090410" cy="3411321"/>
            <a:chOff x="3973369" y="2736057"/>
            <a:chExt cx="4090410" cy="3411321"/>
          </a:xfrm>
        </p:grpSpPr>
        <p:graphicFrame>
          <p:nvGraphicFramePr>
            <p:cNvPr id="3" name="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820179"/>
                </p:ext>
              </p:extLst>
            </p:nvPr>
          </p:nvGraphicFramePr>
          <p:xfrm>
            <a:off x="6726238" y="4244109"/>
            <a:ext cx="6334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75" name="Equation" r:id="rId12" imgW="317225" imgH="203024" progId="Equation.DSMT4">
                    <p:embed/>
                  </p:oleObj>
                </mc:Choice>
                <mc:Fallback>
                  <p:oleObj name="Equation" r:id="rId12" imgW="317225" imgH="203024" progId="Equation.DSMT4">
                    <p:embed/>
                    <p:pic>
                      <p:nvPicPr>
                        <p:cNvPr id="0" name="2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6238" y="4244109"/>
                          <a:ext cx="633412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6335254"/>
                </p:ext>
              </p:extLst>
            </p:nvPr>
          </p:nvGraphicFramePr>
          <p:xfrm>
            <a:off x="5583959" y="4173178"/>
            <a:ext cx="6334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76" name="Equation" r:id="rId14" imgW="317225" imgH="203024" progId="Equation.DSMT4">
                    <p:embed/>
                  </p:oleObj>
                </mc:Choice>
                <mc:Fallback>
                  <p:oleObj name="Equation" r:id="rId14" imgW="317225" imgH="203024" progId="Equation.DSMT4">
                    <p:embed/>
                    <p:pic>
                      <p:nvPicPr>
                        <p:cNvPr id="0" name="1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3959" y="4173178"/>
                          <a:ext cx="633413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4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8404532"/>
                </p:ext>
              </p:extLst>
            </p:nvPr>
          </p:nvGraphicFramePr>
          <p:xfrm>
            <a:off x="7404966" y="5740978"/>
            <a:ext cx="6588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77" name="Equation" r:id="rId16" imgW="330057" imgH="203112" progId="Equation.DSMT4">
                    <p:embed/>
                  </p:oleObj>
                </mc:Choice>
                <mc:Fallback>
                  <p:oleObj name="Equation" r:id="rId16" imgW="330057" imgH="203112" progId="Equation.DSMT4">
                    <p:embed/>
                    <p:pic>
                      <p:nvPicPr>
                        <p:cNvPr id="0" name="3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4966" y="5740978"/>
                          <a:ext cx="658813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60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651369"/>
                </p:ext>
              </p:extLst>
            </p:nvPr>
          </p:nvGraphicFramePr>
          <p:xfrm>
            <a:off x="3973369" y="2736057"/>
            <a:ext cx="2317750" cy="957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78" name="Equation" r:id="rId18" imgW="1016000" imgH="419100" progId="Equation.DSMT4">
                    <p:embed/>
                  </p:oleObj>
                </mc:Choice>
                <mc:Fallback>
                  <p:oleObj name="Equation" r:id="rId18" imgW="1016000" imgH="4191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369" y="2736057"/>
                          <a:ext cx="2317750" cy="957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3634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3863" y="149225"/>
            <a:ext cx="8774112" cy="509588"/>
          </a:xfrm>
          <a:prstGeom prst="rect">
            <a:avLst/>
          </a:prstGeom>
          <a:solidFill>
            <a:srgbClr val="0000FF"/>
          </a:solidFill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1714500" y="830264"/>
            <a:ext cx="84582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Constante de error de velocidad </a:t>
            </a:r>
            <a:r>
              <a:rPr lang="es-AR" sz="2400" dirty="0">
                <a:solidFill>
                  <a:srgbClr val="009900"/>
                </a:solidFill>
              </a:rPr>
              <a:t>K</a:t>
            </a:r>
            <a:r>
              <a:rPr lang="es-AR" sz="2400" baseline="-25000" dirty="0">
                <a:solidFill>
                  <a:srgbClr val="009900"/>
                </a:solidFill>
              </a:rPr>
              <a:t>v</a:t>
            </a:r>
            <a:r>
              <a:rPr lang="es-AR" sz="2400" i="0" dirty="0">
                <a:solidFill>
                  <a:srgbClr val="009900"/>
                </a:solidFill>
              </a:rPr>
              <a:t>: entrada en rampa</a:t>
            </a:r>
          </a:p>
        </p:txBody>
      </p:sp>
      <p:sp>
        <p:nvSpPr>
          <p:cNvPr id="111620" name="Rectangle 14"/>
          <p:cNvSpPr>
            <a:spLocks noChangeArrowheads="1"/>
          </p:cNvSpPr>
          <p:nvPr/>
        </p:nvSpPr>
        <p:spPr bwMode="auto">
          <a:xfrm>
            <a:off x="6003635" y="295307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11622" name="Text Box 3"/>
          <p:cNvSpPr txBox="1">
            <a:spLocks noChangeArrowheads="1"/>
          </p:cNvSpPr>
          <p:nvPr/>
        </p:nvSpPr>
        <p:spPr bwMode="auto">
          <a:xfrm>
            <a:off x="1735139" y="1573214"/>
            <a:ext cx="57292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009900"/>
                </a:solidFill>
              </a:rPr>
              <a:t>Sistemas de tipo 2 o de orden mayor</a:t>
            </a:r>
            <a:endParaRPr lang="es-AR" sz="2400">
              <a:solidFill>
                <a:srgbClr val="009900"/>
              </a:solidFill>
            </a:endParaRPr>
          </a:p>
        </p:txBody>
      </p:sp>
      <p:graphicFrame>
        <p:nvGraphicFramePr>
          <p:cNvPr id="1116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49185"/>
              </p:ext>
            </p:extLst>
          </p:nvPr>
        </p:nvGraphicFramePr>
        <p:xfrm>
          <a:off x="1803401" y="4262439"/>
          <a:ext cx="10191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94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1" y="4262439"/>
                        <a:ext cx="10191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91471"/>
              </p:ext>
            </p:extLst>
          </p:nvPr>
        </p:nvGraphicFramePr>
        <p:xfrm>
          <a:off x="1846263" y="3364203"/>
          <a:ext cx="11033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95" name="Equation" r:id="rId7" imgW="495085" imgH="228501" progId="Equation.DSMT4">
                  <p:embed/>
                </p:oleObj>
              </mc:Choice>
              <mc:Fallback>
                <p:oleObj name="Equation" r:id="rId7" imgW="495085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364203"/>
                        <a:ext cx="11033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2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49" y="2152074"/>
            <a:ext cx="63007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81696"/>
              </p:ext>
            </p:extLst>
          </p:nvPr>
        </p:nvGraphicFramePr>
        <p:xfrm>
          <a:off x="1846263" y="2433638"/>
          <a:ext cx="2457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96" name="Equation" r:id="rId10" imgW="1040948" imgH="279279" progId="Equation.DSMT4">
                  <p:embed/>
                </p:oleObj>
              </mc:Choice>
              <mc:Fallback>
                <p:oleObj name="Equation" r:id="rId10" imgW="1040948" imgH="279279" progId="Equation.DSMT4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433638"/>
                        <a:ext cx="24574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5310187" y="2736058"/>
            <a:ext cx="4059382" cy="2922947"/>
            <a:chOff x="3786187" y="2736057"/>
            <a:chExt cx="4059382" cy="2922947"/>
          </a:xfrm>
        </p:grpSpPr>
        <p:graphicFrame>
          <p:nvGraphicFramePr>
            <p:cNvPr id="3" name="2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9992224"/>
                </p:ext>
              </p:extLst>
            </p:nvPr>
          </p:nvGraphicFramePr>
          <p:xfrm>
            <a:off x="5367411" y="4659746"/>
            <a:ext cx="6334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597" name="Equation" r:id="rId12" imgW="317225" imgH="203024" progId="Equation.DSMT4">
                    <p:embed/>
                  </p:oleObj>
                </mc:Choice>
                <mc:Fallback>
                  <p:oleObj name="Equation" r:id="rId12" imgW="317225" imgH="203024" progId="Equation.DSMT4">
                    <p:embed/>
                    <p:pic>
                      <p:nvPicPr>
                        <p:cNvPr id="0" name="2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7411" y="4659746"/>
                          <a:ext cx="633412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448646"/>
                </p:ext>
              </p:extLst>
            </p:nvPr>
          </p:nvGraphicFramePr>
          <p:xfrm>
            <a:off x="3786187" y="4865254"/>
            <a:ext cx="6334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598" name="Equation" r:id="rId14" imgW="317225" imgH="203024" progId="Equation.DSMT4">
                    <p:embed/>
                  </p:oleObj>
                </mc:Choice>
                <mc:Fallback>
                  <p:oleObj name="Equation" r:id="rId14" imgW="317225" imgH="203024" progId="Equation.DSMT4">
                    <p:embed/>
                    <p:pic>
                      <p:nvPicPr>
                        <p:cNvPr id="0" name="1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6187" y="4865254"/>
                          <a:ext cx="633413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4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7105878"/>
                </p:ext>
              </p:extLst>
            </p:nvPr>
          </p:nvGraphicFramePr>
          <p:xfrm>
            <a:off x="7186756" y="5252604"/>
            <a:ext cx="6588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599" name="Equation" r:id="rId16" imgW="330057" imgH="203112" progId="Equation.DSMT4">
                    <p:embed/>
                  </p:oleObj>
                </mc:Choice>
                <mc:Fallback>
                  <p:oleObj name="Equation" r:id="rId16" imgW="330057" imgH="203112" progId="Equation.DSMT4">
                    <p:embed/>
                    <p:pic>
                      <p:nvPicPr>
                        <p:cNvPr id="0" name="3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6756" y="5252604"/>
                          <a:ext cx="658813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6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2708326"/>
                </p:ext>
              </p:extLst>
            </p:nvPr>
          </p:nvGraphicFramePr>
          <p:xfrm>
            <a:off x="3869170" y="2736057"/>
            <a:ext cx="2463800" cy="957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00" name="Equation" r:id="rId18" imgW="1079500" imgH="419100" progId="Equation.DSMT4">
                    <p:embed/>
                  </p:oleObj>
                </mc:Choice>
                <mc:Fallback>
                  <p:oleObj name="Equation" r:id="rId18" imgW="1079500" imgH="4191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9170" y="2736057"/>
                          <a:ext cx="2463800" cy="9572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3634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3863" y="149225"/>
            <a:ext cx="8774112" cy="509588"/>
          </a:xfrm>
          <a:prstGeom prst="rect">
            <a:avLst/>
          </a:prstGeom>
          <a:solidFill>
            <a:srgbClr val="0000FF"/>
          </a:solidFill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12643" name="Text Box 13"/>
          <p:cNvSpPr txBox="1">
            <a:spLocks noChangeArrowheads="1"/>
          </p:cNvSpPr>
          <p:nvPr/>
        </p:nvSpPr>
        <p:spPr bwMode="auto">
          <a:xfrm>
            <a:off x="1801814" y="868364"/>
            <a:ext cx="87899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Constante de error de aceleración </a:t>
            </a:r>
            <a:r>
              <a:rPr lang="es-AR" sz="2400" dirty="0">
                <a:solidFill>
                  <a:srgbClr val="009900"/>
                </a:solidFill>
              </a:rPr>
              <a:t>K</a:t>
            </a:r>
            <a:r>
              <a:rPr lang="es-AR" sz="2400" baseline="-25000" dirty="0">
                <a:solidFill>
                  <a:srgbClr val="009900"/>
                </a:solidFill>
              </a:rPr>
              <a:t>A</a:t>
            </a:r>
            <a:r>
              <a:rPr lang="es-AR" sz="2400" i="0" dirty="0">
                <a:solidFill>
                  <a:srgbClr val="009900"/>
                </a:solidFill>
              </a:rPr>
              <a:t>: entrada parabólica</a:t>
            </a:r>
          </a:p>
        </p:txBody>
      </p:sp>
      <p:graphicFrame>
        <p:nvGraphicFramePr>
          <p:cNvPr id="1126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86912"/>
              </p:ext>
            </p:extLst>
          </p:nvPr>
        </p:nvGraphicFramePr>
        <p:xfrm>
          <a:off x="2470151" y="3535707"/>
          <a:ext cx="745331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1" name="Equation" r:id="rId5" imgW="2946240" imgH="482400" progId="Equation.DSMT4">
                  <p:embed/>
                </p:oleObj>
              </mc:Choice>
              <mc:Fallback>
                <p:oleObj name="Equation" r:id="rId5" imgW="294624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3535707"/>
                        <a:ext cx="7453312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99884"/>
              </p:ext>
            </p:extLst>
          </p:nvPr>
        </p:nvGraphicFramePr>
        <p:xfrm>
          <a:off x="833995" y="1531770"/>
          <a:ext cx="55721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2" name="Equation" r:id="rId7" imgW="2501640" imgH="419040" progId="Equation.DSMT4">
                  <p:embed/>
                </p:oleObj>
              </mc:Choice>
              <mc:Fallback>
                <p:oleObj name="Equation" r:id="rId7" imgW="250164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995" y="1531770"/>
                        <a:ext cx="557212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46818" y="2832721"/>
            <a:ext cx="50561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Error estacionario de aceleración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244878"/>
              </p:ext>
            </p:extLst>
          </p:nvPr>
        </p:nvGraphicFramePr>
        <p:xfrm>
          <a:off x="6998516" y="1568825"/>
          <a:ext cx="14493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3"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516" y="1568825"/>
                        <a:ext cx="1449387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97016"/>
              </p:ext>
            </p:extLst>
          </p:nvPr>
        </p:nvGraphicFramePr>
        <p:xfrm>
          <a:off x="924997" y="4922143"/>
          <a:ext cx="27527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4" name="Equation" r:id="rId11" imgW="1091726" imgH="291973" progId="Equation.DSMT4">
                  <p:embed/>
                </p:oleObj>
              </mc:Choice>
              <mc:Fallback>
                <p:oleObj name="Equation" r:id="rId11" imgW="1091726" imgH="29197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997" y="4922143"/>
                        <a:ext cx="2752725" cy="7302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999983"/>
              </p:ext>
            </p:extLst>
          </p:nvPr>
        </p:nvGraphicFramePr>
        <p:xfrm>
          <a:off x="4121665" y="4745382"/>
          <a:ext cx="15398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5" name="Equation" r:id="rId13" imgW="609480" imgH="431640" progId="Equation.DSMT4">
                  <p:embed/>
                </p:oleObj>
              </mc:Choice>
              <mc:Fallback>
                <p:oleObj name="Equation" r:id="rId13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665" y="4745382"/>
                        <a:ext cx="153987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3634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516774" y="3835697"/>
            <a:ext cx="274637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009900"/>
                </a:solidFill>
              </a:rPr>
              <a:t>Sistemas Tipo 2:</a:t>
            </a:r>
            <a:endParaRPr lang="es-AR" sz="2400">
              <a:solidFill>
                <a:srgbClr val="009900"/>
              </a:solidFill>
            </a:endParaRPr>
          </a:p>
        </p:txBody>
      </p:sp>
      <p:graphicFrame>
        <p:nvGraphicFramePr>
          <p:cNvPr id="1136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37398"/>
              </p:ext>
            </p:extLst>
          </p:nvPr>
        </p:nvGraphicFramePr>
        <p:xfrm>
          <a:off x="9513888" y="1757363"/>
          <a:ext cx="1130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8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888" y="1757363"/>
                        <a:ext cx="11303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517569" y="1781325"/>
            <a:ext cx="27447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009900"/>
                </a:solidFill>
              </a:rPr>
              <a:t>Sistemas Tipo 0:</a:t>
            </a:r>
          </a:p>
        </p:txBody>
      </p:sp>
      <p:graphicFrame>
        <p:nvGraphicFramePr>
          <p:cNvPr id="1136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436194"/>
              </p:ext>
            </p:extLst>
          </p:nvPr>
        </p:nvGraphicFramePr>
        <p:xfrm>
          <a:off x="8100620" y="1757239"/>
          <a:ext cx="1047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79" name="Equation" r:id="rId7" imgW="469900" imgH="228600" progId="Equation.DSMT4">
                  <p:embed/>
                </p:oleObj>
              </mc:Choice>
              <mc:Fallback>
                <p:oleObj name="Equation" r:id="rId7" imgW="4699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620" y="1757239"/>
                        <a:ext cx="10477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17569" y="2808510"/>
            <a:ext cx="274478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>
                <a:solidFill>
                  <a:srgbClr val="009900"/>
                </a:solidFill>
              </a:rPr>
              <a:t>Sistemas Tipo 1:</a:t>
            </a:r>
          </a:p>
        </p:txBody>
      </p:sp>
      <p:graphicFrame>
        <p:nvGraphicFramePr>
          <p:cNvPr id="1136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21083"/>
              </p:ext>
            </p:extLst>
          </p:nvPr>
        </p:nvGraphicFramePr>
        <p:xfrm>
          <a:off x="9513888" y="2771775"/>
          <a:ext cx="1130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0" name="Equation" r:id="rId9" imgW="507960" imgH="228600" progId="Equation.DSMT4">
                  <p:embed/>
                </p:oleObj>
              </mc:Choice>
              <mc:Fallback>
                <p:oleObj name="Equation" r:id="rId9" imgW="5079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888" y="2771775"/>
                        <a:ext cx="11303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84363"/>
              </p:ext>
            </p:extLst>
          </p:nvPr>
        </p:nvGraphicFramePr>
        <p:xfrm>
          <a:off x="8100620" y="2771350"/>
          <a:ext cx="1046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1" name="Equation" r:id="rId11" imgW="469900" imgH="228600" progId="Equation.DSMT4">
                  <p:embed/>
                </p:oleObj>
              </mc:Choice>
              <mc:Fallback>
                <p:oleObj name="Equation" r:id="rId11" imgW="4699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620" y="2771350"/>
                        <a:ext cx="1046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25375"/>
              </p:ext>
            </p:extLst>
          </p:nvPr>
        </p:nvGraphicFramePr>
        <p:xfrm>
          <a:off x="9596438" y="3629025"/>
          <a:ext cx="13017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2" name="Equation" r:id="rId13" imgW="583920" imgH="431640" progId="Equation.DSMT4">
                  <p:embed/>
                </p:oleObj>
              </mc:Choice>
              <mc:Fallback>
                <p:oleObj name="Equation" r:id="rId13" imgW="583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6438" y="3629025"/>
                        <a:ext cx="130175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724147"/>
              </p:ext>
            </p:extLst>
          </p:nvPr>
        </p:nvGraphicFramePr>
        <p:xfrm>
          <a:off x="8100620" y="3851980"/>
          <a:ext cx="11318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3" name="Equation" r:id="rId15" imgW="508000" imgH="228600" progId="Equation.DSMT4">
                  <p:embed/>
                </p:oleObj>
              </mc:Choice>
              <mc:Fallback>
                <p:oleObj name="Equation" r:id="rId15" imgW="5080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620" y="3851980"/>
                        <a:ext cx="11318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1714500" y="795339"/>
            <a:ext cx="878998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Constante de error de aceleración </a:t>
            </a:r>
            <a:r>
              <a:rPr lang="es-AR" sz="2400" dirty="0">
                <a:solidFill>
                  <a:srgbClr val="009900"/>
                </a:solidFill>
              </a:rPr>
              <a:t>K</a:t>
            </a:r>
            <a:r>
              <a:rPr lang="es-AR" sz="2400" baseline="-25000" dirty="0">
                <a:solidFill>
                  <a:srgbClr val="009900"/>
                </a:solidFill>
              </a:rPr>
              <a:t>A</a:t>
            </a:r>
            <a:r>
              <a:rPr lang="es-AR" sz="2400" i="0" dirty="0">
                <a:solidFill>
                  <a:srgbClr val="009900"/>
                </a:solidFill>
              </a:rPr>
              <a:t>: entrada en parábola</a:t>
            </a:r>
          </a:p>
        </p:txBody>
      </p:sp>
      <p:graphicFrame>
        <p:nvGraphicFramePr>
          <p:cNvPr id="11368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98434"/>
              </p:ext>
            </p:extLst>
          </p:nvPr>
        </p:nvGraphicFramePr>
        <p:xfrm>
          <a:off x="9513888" y="4794250"/>
          <a:ext cx="10461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4" name="Equation" r:id="rId17" imgW="469800" imgH="228600" progId="Equation.DSMT4">
                  <p:embed/>
                </p:oleObj>
              </mc:Choice>
              <mc:Fallback>
                <p:oleObj name="Equation" r:id="rId17" imgW="469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888" y="4794250"/>
                        <a:ext cx="10461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82980"/>
              </p:ext>
            </p:extLst>
          </p:nvPr>
        </p:nvGraphicFramePr>
        <p:xfrm>
          <a:off x="8100620" y="4793295"/>
          <a:ext cx="11033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5" name="Equation" r:id="rId19" imgW="495085" imgH="228501" progId="Equation.DSMT4">
                  <p:embed/>
                </p:oleObj>
              </mc:Choice>
              <mc:Fallback>
                <p:oleObj name="Equation" r:id="rId19" imgW="495085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620" y="4793295"/>
                        <a:ext cx="11033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83075"/>
              </p:ext>
            </p:extLst>
          </p:nvPr>
        </p:nvGraphicFramePr>
        <p:xfrm>
          <a:off x="3581400" y="1644650"/>
          <a:ext cx="41338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6" name="Equation" r:id="rId21" imgW="2184120" imgH="431640" progId="Equation.DSMT4">
                  <p:embed/>
                </p:oleObj>
              </mc:Choice>
              <mc:Fallback>
                <p:oleObj name="Equation" r:id="rId21" imgW="2184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44650"/>
                        <a:ext cx="4133850" cy="819150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00082"/>
              </p:ext>
            </p:extLst>
          </p:nvPr>
        </p:nvGraphicFramePr>
        <p:xfrm>
          <a:off x="3627438" y="2686814"/>
          <a:ext cx="41354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7" name="Equation" r:id="rId23" imgW="2184120" imgH="431640" progId="Equation.DSMT4">
                  <p:embed/>
                </p:oleObj>
              </mc:Choice>
              <mc:Fallback>
                <p:oleObj name="Equation" r:id="rId23" imgW="2184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686814"/>
                        <a:ext cx="4135437" cy="819150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39106"/>
              </p:ext>
            </p:extLst>
          </p:nvPr>
        </p:nvGraphicFramePr>
        <p:xfrm>
          <a:off x="3532188" y="3717925"/>
          <a:ext cx="44211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8" name="Equation" r:id="rId25" imgW="2336760" imgH="431640" progId="Equation.DSMT4">
                  <p:embed/>
                </p:oleObj>
              </mc:Choice>
              <mc:Fallback>
                <p:oleObj name="Equation" r:id="rId25" imgW="2336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3717925"/>
                        <a:ext cx="4421187" cy="819150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16774" y="4699140"/>
            <a:ext cx="274637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009900"/>
                </a:solidFill>
              </a:rPr>
              <a:t>Sistemas Tipo </a:t>
            </a:r>
            <a:r>
              <a:rPr lang="es-AR" sz="2400" i="0" dirty="0" smtClean="0">
                <a:solidFill>
                  <a:srgbClr val="009900"/>
                </a:solidFill>
              </a:rPr>
              <a:t>3: o mayor</a:t>
            </a:r>
            <a:endParaRPr lang="es-AR" sz="2400" dirty="0">
              <a:solidFill>
                <a:srgbClr val="009900"/>
              </a:solidFill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73250"/>
              </p:ext>
            </p:extLst>
          </p:nvPr>
        </p:nvGraphicFramePr>
        <p:xfrm>
          <a:off x="3623508" y="4705350"/>
          <a:ext cx="43005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89" name="Equation" r:id="rId27" imgW="2273040" imgH="431640" progId="Equation.DSMT4">
                  <p:embed/>
                </p:oleObj>
              </mc:Choice>
              <mc:Fallback>
                <p:oleObj name="Equation" r:id="rId27" imgW="227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508" y="4705350"/>
                        <a:ext cx="4300537" cy="819150"/>
                      </a:xfrm>
                      <a:prstGeom prst="rect">
                        <a:avLst/>
                      </a:prstGeom>
                      <a:noFill/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980472"/>
              </p:ext>
            </p:extLst>
          </p:nvPr>
        </p:nvGraphicFramePr>
        <p:xfrm>
          <a:off x="4764126" y="5791200"/>
          <a:ext cx="20193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90" name="Equation" r:id="rId29" imgW="1066680" imgH="431640" progId="Equation.DSMT4">
                  <p:embed/>
                </p:oleObj>
              </mc:Choice>
              <mc:Fallback>
                <p:oleObj name="Equation" r:id="rId29" imgW="1066680" imgH="431640" progId="Equation.DSMT4">
                  <p:embed/>
                  <p:pic>
                    <p:nvPicPr>
                      <p:cNvPr id="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126" y="5791200"/>
                        <a:ext cx="2019300" cy="8191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 cmpd="dbl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5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682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105" r="1982" b="4377"/>
          <a:stretch/>
        </p:blipFill>
        <p:spPr>
          <a:xfrm>
            <a:off x="848497" y="1164624"/>
            <a:ext cx="11022227" cy="4881949"/>
          </a:xfrm>
          <a:prstGeom prst="rect">
            <a:avLst/>
          </a:prstGeom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31689" y="301069"/>
            <a:ext cx="621853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009900"/>
                </a:solidFill>
              </a:rPr>
              <a:t>Error </a:t>
            </a:r>
            <a:r>
              <a:rPr lang="es-AR" sz="2400" i="0" dirty="0">
                <a:solidFill>
                  <a:srgbClr val="009900"/>
                </a:solidFill>
              </a:rPr>
              <a:t>de aceleración </a:t>
            </a:r>
            <a:r>
              <a:rPr lang="es-AR" sz="2400" i="0" dirty="0" smtClean="0">
                <a:solidFill>
                  <a:srgbClr val="009900"/>
                </a:solidFill>
              </a:rPr>
              <a:t>entrada </a:t>
            </a:r>
            <a:r>
              <a:rPr lang="es-AR" sz="2400" i="0" dirty="0">
                <a:solidFill>
                  <a:srgbClr val="009900"/>
                </a:solidFill>
              </a:rPr>
              <a:t>en parábola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075137"/>
              </p:ext>
            </p:extLst>
          </p:nvPr>
        </p:nvGraphicFramePr>
        <p:xfrm>
          <a:off x="6976664" y="124663"/>
          <a:ext cx="24638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5" name="Equation" r:id="rId4" imgW="1079500" imgH="419100" progId="Equation.DSMT4">
                  <p:embed/>
                </p:oleObj>
              </mc:Choice>
              <mc:Fallback>
                <p:oleObj name="Equation" r:id="rId4" imgW="1079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664" y="124663"/>
                        <a:ext cx="2463800" cy="957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68212" y="933791"/>
            <a:ext cx="274637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009900"/>
                </a:solidFill>
              </a:rPr>
              <a:t>Sistema </a:t>
            </a:r>
            <a:r>
              <a:rPr lang="es-AR" sz="2400" i="0" dirty="0">
                <a:solidFill>
                  <a:srgbClr val="009900"/>
                </a:solidFill>
              </a:rPr>
              <a:t>Tipo 2:</a:t>
            </a:r>
            <a:endParaRPr lang="es-AR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31689" y="301069"/>
            <a:ext cx="621853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009900"/>
                </a:solidFill>
              </a:rPr>
              <a:t>Error </a:t>
            </a:r>
            <a:r>
              <a:rPr lang="es-AR" sz="2400" i="0" dirty="0">
                <a:solidFill>
                  <a:srgbClr val="009900"/>
                </a:solidFill>
              </a:rPr>
              <a:t>de aceleración </a:t>
            </a:r>
            <a:r>
              <a:rPr lang="es-AR" sz="2400" i="0" dirty="0" smtClean="0">
                <a:solidFill>
                  <a:srgbClr val="009900"/>
                </a:solidFill>
              </a:rPr>
              <a:t>entrada </a:t>
            </a:r>
            <a:r>
              <a:rPr lang="es-AR" sz="2400" i="0" dirty="0">
                <a:solidFill>
                  <a:srgbClr val="009900"/>
                </a:solidFill>
              </a:rPr>
              <a:t>en parábola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135759"/>
              </p:ext>
            </p:extLst>
          </p:nvPr>
        </p:nvGraphicFramePr>
        <p:xfrm>
          <a:off x="6938061" y="255528"/>
          <a:ext cx="24923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8" name="Equation" r:id="rId3" imgW="1091880" imgH="444240" progId="Equation.DSMT4">
                  <p:embed/>
                </p:oleObj>
              </mc:Choice>
              <mc:Fallback>
                <p:oleObj name="Equation" r:id="rId3" imgW="1091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061" y="255528"/>
                        <a:ext cx="2492375" cy="1014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68212" y="933791"/>
            <a:ext cx="274637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009900"/>
                </a:solidFill>
              </a:rPr>
              <a:t>Sistema </a:t>
            </a:r>
            <a:r>
              <a:rPr lang="es-AR" sz="2400" i="0" dirty="0">
                <a:solidFill>
                  <a:srgbClr val="009900"/>
                </a:solidFill>
              </a:rPr>
              <a:t>Tipo </a:t>
            </a:r>
            <a:r>
              <a:rPr lang="es-AR" sz="2400" i="0" dirty="0" smtClean="0">
                <a:solidFill>
                  <a:srgbClr val="009900"/>
                </a:solidFill>
              </a:rPr>
              <a:t>3:</a:t>
            </a:r>
            <a:endParaRPr lang="es-AR" sz="2400" dirty="0">
              <a:solidFill>
                <a:srgbClr val="0099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5967" r="2600" b="5345"/>
          <a:stretch/>
        </p:blipFill>
        <p:spPr>
          <a:xfrm>
            <a:off x="476628" y="1566513"/>
            <a:ext cx="11075917" cy="48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9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727493" name="Text Box 5"/>
          <p:cNvSpPr txBox="1">
            <a:spLocks noChangeArrowheads="1"/>
          </p:cNvSpPr>
          <p:nvPr/>
        </p:nvSpPr>
        <p:spPr bwMode="auto">
          <a:xfrm>
            <a:off x="207356" y="836764"/>
            <a:ext cx="11331832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Considérese el caso en el cual existe una FT del sensor en la realimentación: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003635" y="29578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044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047109"/>
              </p:ext>
            </p:extLst>
          </p:nvPr>
        </p:nvGraphicFramePr>
        <p:xfrm>
          <a:off x="302692" y="5395221"/>
          <a:ext cx="6386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3" name="Equation" r:id="rId5" imgW="3200400" imgH="431640" progId="Equation.DSMT4">
                  <p:embed/>
                </p:oleObj>
              </mc:Choice>
              <mc:Fallback>
                <p:oleObj name="Equation" r:id="rId5" imgW="3200400" imgH="431640" progId="Equation.DSMT4">
                  <p:embed/>
                  <p:pic>
                    <p:nvPicPr>
                      <p:cNvPr id="1044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92" y="5395221"/>
                        <a:ext cx="6386513" cy="8636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988" y="1445602"/>
            <a:ext cx="5965604" cy="16250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356" y="1469049"/>
            <a:ext cx="5517065" cy="1497600"/>
          </a:xfrm>
          <a:prstGeom prst="rect">
            <a:avLst/>
          </a:prstGeom>
        </p:spPr>
      </p:pic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078553"/>
              </p:ext>
            </p:extLst>
          </p:nvPr>
        </p:nvGraphicFramePr>
        <p:xfrm>
          <a:off x="302692" y="3231493"/>
          <a:ext cx="46878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4" name="Equation" r:id="rId9" imgW="2349360" imgH="228600" progId="Equation.DSMT4">
                  <p:embed/>
                </p:oleObj>
              </mc:Choice>
              <mc:Fallback>
                <p:oleObj name="Equation" r:id="rId9" imgW="2349360" imgH="22860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92" y="3231493"/>
                        <a:ext cx="46878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711945"/>
              </p:ext>
            </p:extLst>
          </p:nvPr>
        </p:nvGraphicFramePr>
        <p:xfrm>
          <a:off x="5696988" y="3233599"/>
          <a:ext cx="28638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5" name="Equation" r:id="rId11" imgW="1434960" imgH="241200" progId="Equation.DSMT4">
                  <p:embed/>
                </p:oleObj>
              </mc:Choice>
              <mc:Fallback>
                <p:oleObj name="Equation" r:id="rId11" imgW="1434960" imgH="24120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988" y="3233599"/>
                        <a:ext cx="28638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1804"/>
              </p:ext>
            </p:extLst>
          </p:nvPr>
        </p:nvGraphicFramePr>
        <p:xfrm>
          <a:off x="302692" y="3953537"/>
          <a:ext cx="46370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6" name="Equation" r:id="rId13" imgW="2323800" imgH="533160" progId="Equation.DSMT4">
                  <p:embed/>
                </p:oleObj>
              </mc:Choice>
              <mc:Fallback>
                <p:oleObj name="Equation" r:id="rId13" imgW="2323800" imgH="53316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92" y="3953537"/>
                        <a:ext cx="46370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255485"/>
              </p:ext>
            </p:extLst>
          </p:nvPr>
        </p:nvGraphicFramePr>
        <p:xfrm>
          <a:off x="5696988" y="3953537"/>
          <a:ext cx="39528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7" name="Equation" r:id="rId15" imgW="1981080" imgH="444240" progId="Equation.DSMT4">
                  <p:embed/>
                </p:oleObj>
              </mc:Choice>
              <mc:Fallback>
                <p:oleObj name="Equation" r:id="rId15" imgW="1981080" imgH="44424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988" y="3953537"/>
                        <a:ext cx="39528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104856"/>
              </p:ext>
            </p:extLst>
          </p:nvPr>
        </p:nvGraphicFramePr>
        <p:xfrm>
          <a:off x="7127483" y="5725421"/>
          <a:ext cx="4586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8" name="Equation" r:id="rId17" imgW="2298600" imgH="266400" progId="Equation.DSMT4">
                  <p:embed/>
                </p:oleObj>
              </mc:Choice>
              <mc:Fallback>
                <p:oleObj name="Equation" r:id="rId17" imgW="2298600" imgH="2664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483" y="5725421"/>
                        <a:ext cx="4586288" cy="5334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380007" y="5164388"/>
            <a:ext cx="1869586" cy="4616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 smtClean="0">
                <a:solidFill>
                  <a:srgbClr val="FF0000"/>
                </a:solidFill>
              </a:rPr>
              <a:t>En Matlab</a:t>
            </a:r>
            <a:endParaRPr lang="es-AR" sz="2400" dirty="0">
              <a:solidFill>
                <a:srgbClr val="FF0000"/>
              </a:solidFill>
            </a:endParaRPr>
          </a:p>
        </p:txBody>
      </p:sp>
      <p:sp>
        <p:nvSpPr>
          <p:cNvPr id="2" name="Flecha abajo 1"/>
          <p:cNvSpPr/>
          <p:nvPr/>
        </p:nvSpPr>
        <p:spPr bwMode="auto">
          <a:xfrm>
            <a:off x="10662918" y="2957840"/>
            <a:ext cx="440575" cy="2668213"/>
          </a:xfrm>
          <a:prstGeom prst="downArrow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68147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490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003635" y="29578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044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404206"/>
              </p:ext>
            </p:extLst>
          </p:nvPr>
        </p:nvGraphicFramePr>
        <p:xfrm>
          <a:off x="6003635" y="657225"/>
          <a:ext cx="6107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58" name="Equation" r:id="rId5" imgW="3060360" imgH="431640" progId="Equation.DSMT4">
                  <p:embed/>
                </p:oleObj>
              </mc:Choice>
              <mc:Fallback>
                <p:oleObj name="Equation" r:id="rId5" imgW="3060360" imgH="431640" progId="Equation.DSMT4">
                  <p:embed/>
                  <p:pic>
                    <p:nvPicPr>
                      <p:cNvPr id="1044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635" y="657225"/>
                        <a:ext cx="61071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7356" y="836764"/>
            <a:ext cx="5860935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A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plicándose el Teorema del Valor Final: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503904"/>
              </p:ext>
            </p:extLst>
          </p:nvPr>
        </p:nvGraphicFramePr>
        <p:xfrm>
          <a:off x="308266" y="2211989"/>
          <a:ext cx="588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59" name="Equation" r:id="rId7" imgW="2946240" imgH="419040" progId="Equation.DSMT4">
                  <p:embed/>
                </p:oleObj>
              </mc:Choice>
              <mc:Fallback>
                <p:oleObj name="Equation" r:id="rId7" imgW="2946240" imgH="41904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66" y="2211989"/>
                        <a:ext cx="588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6054"/>
              </p:ext>
            </p:extLst>
          </p:nvPr>
        </p:nvGraphicFramePr>
        <p:xfrm>
          <a:off x="6569220" y="2161189"/>
          <a:ext cx="5448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0" name="Equation" r:id="rId9" imgW="2730240" imgH="444240" progId="Equation.DSMT4">
                  <p:embed/>
                </p:oleObj>
              </mc:Choice>
              <mc:Fallback>
                <p:oleObj name="Equation" r:id="rId9" imgW="2730240" imgH="4442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220" y="2161189"/>
                        <a:ext cx="5448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7356" y="3285954"/>
            <a:ext cx="4564149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El error de posición resulta: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728228"/>
              </p:ext>
            </p:extLst>
          </p:nvPr>
        </p:nvGraphicFramePr>
        <p:xfrm>
          <a:off x="308266" y="3798492"/>
          <a:ext cx="53467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1" name="Equation" r:id="rId11" imgW="2679480" imgH="634680" progId="Equation.DSMT4">
                  <p:embed/>
                </p:oleObj>
              </mc:Choice>
              <mc:Fallback>
                <p:oleObj name="Equation" r:id="rId11" imgW="2679480" imgH="634680" progId="Equation.DSMT4">
                  <p:embed/>
                  <p:pic>
                    <p:nvPicPr>
                      <p:cNvPr id="1044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66" y="3798492"/>
                        <a:ext cx="53467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375458" y="3285954"/>
            <a:ext cx="4564149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El error de velocidad resulta: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1734"/>
              </p:ext>
            </p:extLst>
          </p:nvPr>
        </p:nvGraphicFramePr>
        <p:xfrm>
          <a:off x="6388937" y="3798888"/>
          <a:ext cx="56753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2" name="Equation" r:id="rId13" imgW="2844720" imgH="634680" progId="Equation.DSMT4">
                  <p:embed/>
                </p:oleObj>
              </mc:Choice>
              <mc:Fallback>
                <p:oleObj name="Equation" r:id="rId13" imgW="2844720" imgH="63468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937" y="3798888"/>
                        <a:ext cx="567531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8266" y="5703476"/>
            <a:ext cx="4940197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El error de aceleración resulta: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13778"/>
              </p:ext>
            </p:extLst>
          </p:nvPr>
        </p:nvGraphicFramePr>
        <p:xfrm>
          <a:off x="5119688" y="5499100"/>
          <a:ext cx="57499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3" name="Equation" r:id="rId15" imgW="2882880" imgH="634680" progId="Equation.DSMT4">
                  <p:embed/>
                </p:oleObj>
              </mc:Choice>
              <mc:Fallback>
                <p:oleObj name="Equation" r:id="rId15" imgW="2882880" imgH="63468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5499100"/>
                        <a:ext cx="574992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8266" y="1577005"/>
            <a:ext cx="6097297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Considerándose un sistema de tipo 0: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491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490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003635" y="29578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018917"/>
              </p:ext>
            </p:extLst>
          </p:nvPr>
        </p:nvGraphicFramePr>
        <p:xfrm>
          <a:off x="254171" y="1360086"/>
          <a:ext cx="5803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4" name="Equation" r:id="rId5" imgW="2908080" imgH="444240" progId="Equation.DSMT4">
                  <p:embed/>
                </p:oleObj>
              </mc:Choice>
              <mc:Fallback>
                <p:oleObj name="Equation" r:id="rId5" imgW="2908080" imgH="4442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71" y="1360086"/>
                        <a:ext cx="5803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23750"/>
              </p:ext>
            </p:extLst>
          </p:nvPr>
        </p:nvGraphicFramePr>
        <p:xfrm>
          <a:off x="6171416" y="1360086"/>
          <a:ext cx="59293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5" name="Equation" r:id="rId7" imgW="2971800" imgH="444240" progId="Equation.DSMT4">
                  <p:embed/>
                </p:oleObj>
              </mc:Choice>
              <mc:Fallback>
                <p:oleObj name="Equation" r:id="rId7" imgW="2971800" imgH="44424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416" y="1360086"/>
                        <a:ext cx="592931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9234" y="2249086"/>
            <a:ext cx="4564149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El error de posición resulta: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572318"/>
              </p:ext>
            </p:extLst>
          </p:nvPr>
        </p:nvGraphicFramePr>
        <p:xfrm>
          <a:off x="96838" y="2778125"/>
          <a:ext cx="59420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6" name="Equation" r:id="rId9" imgW="3098520" imgH="634680" progId="Equation.DSMT4">
                  <p:embed/>
                </p:oleObj>
              </mc:Choice>
              <mc:Fallback>
                <p:oleObj name="Equation" r:id="rId9" imgW="3098520" imgH="63468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2778125"/>
                        <a:ext cx="5942012" cy="1219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54171" y="4805842"/>
            <a:ext cx="4564149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El error de velocidad resulta: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23053"/>
              </p:ext>
            </p:extLst>
          </p:nvPr>
        </p:nvGraphicFramePr>
        <p:xfrm>
          <a:off x="96838" y="5454650"/>
          <a:ext cx="75628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7" name="Equation" r:id="rId11" imgW="4076640" imgH="660240" progId="Equation.DSMT4">
                  <p:embed/>
                </p:oleObj>
              </mc:Choice>
              <mc:Fallback>
                <p:oleObj name="Equation" r:id="rId11" imgW="4076640" imgH="66024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5454650"/>
                        <a:ext cx="7562850" cy="12287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3976" y="886986"/>
            <a:ext cx="6097297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Considerándose un sistema de tipo 1: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916189" y="3567078"/>
            <a:ext cx="4776757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El error de aceleración resulta: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86276"/>
              </p:ext>
            </p:extLst>
          </p:nvPr>
        </p:nvGraphicFramePr>
        <p:xfrm>
          <a:off x="5920044" y="4101639"/>
          <a:ext cx="623411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8" name="Equation" r:id="rId13" imgW="3251160" imgH="660240" progId="Equation.DSMT4">
                  <p:embed/>
                </p:oleObj>
              </mc:Choice>
              <mc:Fallback>
                <p:oleObj name="Equation" r:id="rId13" imgW="3251160" imgH="66024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044" y="4101639"/>
                        <a:ext cx="6234113" cy="12684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85535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490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149225"/>
            <a:ext cx="8774112" cy="509588"/>
          </a:xfrm>
          <a:solidFill>
            <a:srgbClr val="0000FF"/>
          </a:solidFill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Análisis de error en estado estacionario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003635" y="29578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35498"/>
              </p:ext>
            </p:extLst>
          </p:nvPr>
        </p:nvGraphicFramePr>
        <p:xfrm>
          <a:off x="65805" y="1360488"/>
          <a:ext cx="5930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8" name="Equation" r:id="rId5" imgW="2971800" imgH="444240" progId="Equation.DSMT4">
                  <p:embed/>
                </p:oleObj>
              </mc:Choice>
              <mc:Fallback>
                <p:oleObj name="Equation" r:id="rId5" imgW="2971800" imgH="4442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5" y="1360488"/>
                        <a:ext cx="5930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31263"/>
              </p:ext>
            </p:extLst>
          </p:nvPr>
        </p:nvGraphicFramePr>
        <p:xfrm>
          <a:off x="6096000" y="1360488"/>
          <a:ext cx="60817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9" name="Equation" r:id="rId7" imgW="3047760" imgH="444240" progId="Equation.DSMT4">
                  <p:embed/>
                </p:oleObj>
              </mc:Choice>
              <mc:Fallback>
                <p:oleObj name="Equation" r:id="rId7" imgW="3047760" imgH="44424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60488"/>
                        <a:ext cx="60817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9234" y="2249086"/>
            <a:ext cx="4564149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El error de posición resulta: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54514"/>
              </p:ext>
            </p:extLst>
          </p:nvPr>
        </p:nvGraphicFramePr>
        <p:xfrm>
          <a:off x="53804" y="2778125"/>
          <a:ext cx="61610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0" name="Equation" r:id="rId9" imgW="3213000" imgH="634680" progId="Equation.DSMT4">
                  <p:embed/>
                </p:oleObj>
              </mc:Choice>
              <mc:Fallback>
                <p:oleObj name="Equation" r:id="rId9" imgW="3213000" imgH="63468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4" y="2778125"/>
                        <a:ext cx="6161088" cy="1219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9233" y="4968994"/>
            <a:ext cx="4564149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El error de velocidad resulta: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655668"/>
              </p:ext>
            </p:extLst>
          </p:nvPr>
        </p:nvGraphicFramePr>
        <p:xfrm>
          <a:off x="346075" y="5454650"/>
          <a:ext cx="612616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1" name="Equation" r:id="rId11" imgW="3301920" imgH="660240" progId="Equation.DSMT4">
                  <p:embed/>
                </p:oleObj>
              </mc:Choice>
              <mc:Fallback>
                <p:oleObj name="Equation" r:id="rId11" imgW="3301920" imgH="66024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5454650"/>
                        <a:ext cx="6126163" cy="12287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3976" y="886986"/>
            <a:ext cx="6097297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Considerándose un sistema de tipo 2: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916189" y="3567078"/>
            <a:ext cx="4776757" cy="43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  <a:defRPr/>
            </a:pPr>
            <a:r>
              <a:rPr lang="es-AR" sz="2200" i="0" dirty="0">
                <a:solidFill>
                  <a:srgbClr val="0099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009900"/>
                </a:solidFill>
                <a:cs typeface="+mn-cs"/>
              </a:rPr>
              <a:t>El error de aceleración resulta:</a:t>
            </a:r>
            <a:endParaRPr lang="es-AR" sz="22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50609"/>
              </p:ext>
            </p:extLst>
          </p:nvPr>
        </p:nvGraphicFramePr>
        <p:xfrm>
          <a:off x="4966508" y="4076700"/>
          <a:ext cx="711041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2" name="Equation" r:id="rId13" imgW="3708360" imgH="660240" progId="Equation.DSMT4">
                  <p:embed/>
                </p:oleObj>
              </mc:Choice>
              <mc:Fallback>
                <p:oleObj name="Equation" r:id="rId13" imgW="3708360" imgH="66024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508" y="4076700"/>
                        <a:ext cx="7110413" cy="12684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140632" y="5759105"/>
            <a:ext cx="4776757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s-AR" sz="2200" i="0" dirty="0">
                <a:solidFill>
                  <a:srgbClr val="FF0000"/>
                </a:solidFill>
                <a:cs typeface="+mn-cs"/>
              </a:rPr>
              <a:t>  </a:t>
            </a:r>
            <a:r>
              <a:rPr lang="es-AR" sz="2200" i="0" dirty="0" smtClean="0">
                <a:solidFill>
                  <a:srgbClr val="FF0000"/>
                </a:solidFill>
                <a:cs typeface="+mn-cs"/>
              </a:rPr>
              <a:t>El error de aceleración para tipo 3 o mayor, resulta cero.</a:t>
            </a:r>
            <a:endParaRPr lang="es-AR" sz="2200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1372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49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ChangeArrowheads="1"/>
          </p:cNvSpPr>
          <p:nvPr/>
        </p:nvSpPr>
        <p:spPr bwMode="auto">
          <a:xfrm>
            <a:off x="182241" y="151407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518887" y="225269"/>
            <a:ext cx="5488915" cy="43088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20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</a:t>
            </a:r>
            <a:r>
              <a:rPr lang="es-AR" sz="22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1er y 2do </a:t>
            </a:r>
            <a:r>
              <a:rPr lang="es-AR" sz="2200" i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Orden</a:t>
            </a:r>
            <a:r>
              <a:rPr lang="es-AR" sz="22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 Motor CC </a:t>
            </a:r>
            <a:endParaRPr lang="es-AR" sz="2200" i="0" dirty="0">
              <a:solidFill>
                <a:srgbClr val="008000"/>
              </a:solidFill>
              <a:cs typeface="+mn-cs"/>
            </a:endParaRPr>
          </a:p>
        </p:txBody>
      </p:sp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423521"/>
              </p:ext>
            </p:extLst>
          </p:nvPr>
        </p:nvGraphicFramePr>
        <p:xfrm>
          <a:off x="182241" y="670518"/>
          <a:ext cx="10091737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3" name="Equation" r:id="rId4" imgW="4063680" imgH="583920" progId="Equation.DSMT4">
                  <p:embed/>
                </p:oleObj>
              </mc:Choice>
              <mc:Fallback>
                <p:oleObj name="Equation" r:id="rId4" imgW="40636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1" y="670518"/>
                        <a:ext cx="10091737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457183"/>
              </p:ext>
            </p:extLst>
          </p:nvPr>
        </p:nvGraphicFramePr>
        <p:xfrm>
          <a:off x="10560050" y="670518"/>
          <a:ext cx="1631950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4" name="Equation" r:id="rId6" imgW="825480" imgH="749160" progId="Equation.DSMT4">
                  <p:embed/>
                </p:oleObj>
              </mc:Choice>
              <mc:Fallback>
                <p:oleObj name="Equation" r:id="rId6" imgW="825480" imgH="749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0050" y="670518"/>
                        <a:ext cx="1631950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7" t="10562" r="6937"/>
          <a:stretch/>
        </p:blipFill>
        <p:spPr>
          <a:xfrm>
            <a:off x="379949" y="2121493"/>
            <a:ext cx="5941230" cy="4607989"/>
          </a:xfrm>
          <a:prstGeom prst="rect">
            <a:avLst/>
          </a:prstGeom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272967" y="4750977"/>
            <a:ext cx="1600611" cy="707886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008000"/>
                </a:solidFill>
              </a:rPr>
              <a:t>Respuesta al </a:t>
            </a:r>
            <a:r>
              <a:rPr lang="es-AR" sz="2000" i="0" dirty="0" smtClean="0">
                <a:solidFill>
                  <a:srgbClr val="008000"/>
                </a:solidFill>
              </a:rPr>
              <a:t>Escalón</a:t>
            </a:r>
            <a:endParaRPr lang="es-AR" sz="2000" i="0" dirty="0">
              <a:solidFill>
                <a:srgbClr val="0080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55986"/>
              </p:ext>
            </p:extLst>
          </p:nvPr>
        </p:nvGraphicFramePr>
        <p:xfrm>
          <a:off x="9236075" y="4189413"/>
          <a:ext cx="2276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5" name="Equation" r:id="rId9" imgW="914400" imgH="190440" progId="Equation.DSMT4">
                  <p:embed/>
                </p:oleObj>
              </mc:Choice>
              <mc:Fallback>
                <p:oleObj name="Equation" r:id="rId9" imgW="914400" imgH="190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6075" y="4189413"/>
                        <a:ext cx="2276475" cy="47625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65795"/>
              </p:ext>
            </p:extLst>
          </p:nvPr>
        </p:nvGraphicFramePr>
        <p:xfrm>
          <a:off x="6767513" y="4189413"/>
          <a:ext cx="18684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6" name="Equation" r:id="rId11" imgW="749160" imgH="190440" progId="Equation.DSMT4">
                  <p:embed/>
                </p:oleObj>
              </mc:Choice>
              <mc:Fallback>
                <p:oleObj name="Equation" r:id="rId11" imgW="749160" imgH="190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4189413"/>
                        <a:ext cx="1868487" cy="47625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56108"/>
              </p:ext>
            </p:extLst>
          </p:nvPr>
        </p:nvGraphicFramePr>
        <p:xfrm>
          <a:off x="3203575" y="2781300"/>
          <a:ext cx="8842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7" name="Equation" r:id="rId13" imgW="406080" imgH="177480" progId="Equation.DSMT4">
                  <p:embed/>
                </p:oleObj>
              </mc:Choice>
              <mc:Fallback>
                <p:oleObj name="Equation" r:id="rId13" imgW="40608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781300"/>
                        <a:ext cx="884238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608334"/>
              </p:ext>
            </p:extLst>
          </p:nvPr>
        </p:nvGraphicFramePr>
        <p:xfrm>
          <a:off x="1746250" y="2324100"/>
          <a:ext cx="8826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8" name="Equation" r:id="rId15" imgW="406080" imgH="177480" progId="Equation.DSMT4">
                  <p:embed/>
                </p:oleObj>
              </mc:Choice>
              <mc:Fallback>
                <p:oleObj name="Equation" r:id="rId15" imgW="40608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324100"/>
                        <a:ext cx="882650" cy="388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481441" y="3711932"/>
            <a:ext cx="5398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0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Tiempo de asentamiento</a:t>
            </a:r>
            <a:endParaRPr lang="es-AR" sz="2000" i="0" dirty="0">
              <a:cs typeface="+mn-cs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518887" y="4904865"/>
            <a:ext cx="5398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000" i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Valor de régimen estacionario</a:t>
            </a:r>
            <a:endParaRPr lang="es-AR" sz="2000" i="0" dirty="0">
              <a:cs typeface="+mn-cs"/>
            </a:endParaRPr>
          </a:p>
        </p:txBody>
      </p:sp>
      <p:graphicFrame>
        <p:nvGraphicFramePr>
          <p:cNvPr id="3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59475"/>
              </p:ext>
            </p:extLst>
          </p:nvPr>
        </p:nvGraphicFramePr>
        <p:xfrm>
          <a:off x="6742113" y="5227638"/>
          <a:ext cx="4789487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9" name="Equation" r:id="rId17" imgW="2730240" imgH="634680" progId="Equation.DSMT4">
                  <p:embed/>
                </p:oleObj>
              </mc:Choice>
              <mc:Fallback>
                <p:oleObj name="Equation" r:id="rId17" imgW="2730240" imgH="6346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5227638"/>
                        <a:ext cx="4789487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20089"/>
              </p:ext>
            </p:extLst>
          </p:nvPr>
        </p:nvGraphicFramePr>
        <p:xfrm>
          <a:off x="6518887" y="2121641"/>
          <a:ext cx="2184442" cy="85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0" name="Equation" r:id="rId19" imgW="977760" imgH="380880" progId="Equation.DSMT4">
                  <p:embed/>
                </p:oleObj>
              </mc:Choice>
              <mc:Fallback>
                <p:oleObj name="Equation" r:id="rId19" imgW="977760" imgH="3808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887" y="2121641"/>
                        <a:ext cx="2184442" cy="85329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382215"/>
              </p:ext>
            </p:extLst>
          </p:nvPr>
        </p:nvGraphicFramePr>
        <p:xfrm>
          <a:off x="8989401" y="2150216"/>
          <a:ext cx="17875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1" name="Equation" r:id="rId21" imgW="799920" imgH="355320" progId="Equation.DSMT4">
                  <p:embed/>
                </p:oleObj>
              </mc:Choice>
              <mc:Fallback>
                <p:oleObj name="Equation" r:id="rId21" imgW="799920" imgH="3553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9401" y="2150216"/>
                        <a:ext cx="1787525" cy="79692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44309"/>
              </p:ext>
            </p:extLst>
          </p:nvPr>
        </p:nvGraphicFramePr>
        <p:xfrm>
          <a:off x="7786177" y="3116024"/>
          <a:ext cx="25812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2" name="Equation" r:id="rId23" imgW="1155600" imgH="190440" progId="Equation.DSMT4">
                  <p:embed/>
                </p:oleObj>
              </mc:Choice>
              <mc:Fallback>
                <p:oleObj name="Equation" r:id="rId23" imgW="1155600" imgH="190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177" y="3116024"/>
                        <a:ext cx="2581275" cy="42703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667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8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981200" y="415926"/>
            <a:ext cx="8229600" cy="7604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s-AR" b="1" i="0" kern="0" dirty="0" smtClean="0">
                <a:solidFill>
                  <a:srgbClr val="FF0000"/>
                </a:solidFill>
              </a:rPr>
              <a:t>Referencias Bibliográficas</a:t>
            </a:r>
            <a:endParaRPr lang="es-AR" b="1" i="0" kern="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609600" y="1600201"/>
            <a:ext cx="113846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31825" indent="-631825">
              <a:spcAft>
                <a:spcPts val="600"/>
              </a:spcAft>
              <a:buNone/>
            </a:pPr>
            <a:r>
              <a:rPr lang="es-AR" sz="2000" b="1" i="0" kern="0" dirty="0" smtClean="0"/>
              <a:t>[</a:t>
            </a:r>
            <a:r>
              <a:rPr lang="es-AR" sz="2000" i="0" kern="0" dirty="0"/>
              <a:t>1] </a:t>
            </a:r>
            <a:r>
              <a:rPr lang="es-AR" sz="2000" i="0" kern="0" dirty="0" smtClean="0"/>
              <a:t> </a:t>
            </a:r>
            <a:r>
              <a:rPr lang="es-AR" sz="2000" i="0" kern="0" dirty="0" err="1" smtClean="0"/>
              <a:t>Ogata</a:t>
            </a:r>
            <a:r>
              <a:rPr lang="es-AR" sz="2000" i="0" kern="0" dirty="0"/>
              <a:t>, </a:t>
            </a:r>
            <a:r>
              <a:rPr lang="es-AR" sz="2000" i="0" kern="0" dirty="0" err="1"/>
              <a:t>Katsuhiko</a:t>
            </a:r>
            <a:r>
              <a:rPr lang="es-AR" sz="2000" i="0" kern="0" dirty="0"/>
              <a:t>. </a:t>
            </a:r>
            <a:r>
              <a:rPr lang="es-AR" sz="2000" i="0" kern="0" dirty="0" smtClean="0"/>
              <a:t>“Ingeniería </a:t>
            </a:r>
            <a:r>
              <a:rPr lang="es-AR" sz="2000" i="0" kern="0" dirty="0"/>
              <a:t>de Control </a:t>
            </a:r>
            <a:r>
              <a:rPr lang="es-AR" sz="2000" i="0" kern="0" dirty="0" smtClean="0"/>
              <a:t>Moderna”.</a:t>
            </a:r>
            <a:endParaRPr lang="es-AR" sz="2000" i="0" kern="0" dirty="0"/>
          </a:p>
          <a:p>
            <a:pPr marL="631825" indent="-631825">
              <a:spcAft>
                <a:spcPts val="600"/>
              </a:spcAft>
              <a:buNone/>
            </a:pPr>
            <a:r>
              <a:rPr lang="es-AR" sz="2000" i="0" kern="0" dirty="0" smtClean="0"/>
              <a:t>[2]  </a:t>
            </a:r>
            <a:r>
              <a:rPr lang="es-AR" sz="2000" i="0" kern="0" dirty="0" err="1" smtClean="0"/>
              <a:t>Kuo</a:t>
            </a:r>
            <a:r>
              <a:rPr lang="es-AR" sz="2000" i="0" kern="0" dirty="0"/>
              <a:t>, Benjamín C</a:t>
            </a:r>
            <a:r>
              <a:rPr lang="es-AR" sz="2000" i="0" kern="0" dirty="0" smtClean="0"/>
              <a:t>. “</a:t>
            </a:r>
            <a:r>
              <a:rPr lang="es-AR" sz="2000" i="0" kern="0" dirty="0"/>
              <a:t>Sistemas de Control Automático</a:t>
            </a:r>
            <a:r>
              <a:rPr lang="es-AR" sz="2000" i="0" kern="0" dirty="0" smtClean="0"/>
              <a:t>”. </a:t>
            </a:r>
          </a:p>
          <a:p>
            <a:pPr marL="631825" indent="-631825">
              <a:spcAft>
                <a:spcPts val="600"/>
              </a:spcAft>
              <a:buNone/>
            </a:pPr>
            <a:r>
              <a:rPr lang="en-US" sz="2000" i="0" kern="0" dirty="0"/>
              <a:t>[3] </a:t>
            </a:r>
            <a:r>
              <a:rPr lang="en-US" sz="2000" i="0" kern="0" dirty="0" smtClean="0"/>
              <a:t> Chi-</a:t>
            </a:r>
            <a:r>
              <a:rPr lang="en-US" sz="2000" i="0" kern="0" dirty="0" err="1" smtClean="0"/>
              <a:t>Tsong</a:t>
            </a:r>
            <a:r>
              <a:rPr lang="en-US" sz="2000" i="0" kern="0" dirty="0" smtClean="0"/>
              <a:t> Chen. “Analog </a:t>
            </a:r>
            <a:r>
              <a:rPr lang="en-US" sz="2000" i="0" kern="0" dirty="0"/>
              <a:t>and Digital Control System </a:t>
            </a:r>
            <a:r>
              <a:rPr lang="en-US" sz="2000" i="0" kern="0" dirty="0" smtClean="0"/>
              <a:t>Design”.</a:t>
            </a:r>
            <a:endParaRPr lang="es-AR" sz="2000" b="1" i="0" kern="0" dirty="0" smtClean="0"/>
          </a:p>
          <a:p>
            <a:pPr marL="631825" indent="-631825" algn="just">
              <a:buFont typeface="Wingdings" pitchFamily="2" charset="2"/>
              <a:buNone/>
            </a:pPr>
            <a:endParaRPr lang="es-AR" sz="2000" b="1" i="0" kern="0" dirty="0"/>
          </a:p>
        </p:txBody>
      </p:sp>
    </p:spTree>
    <p:extLst>
      <p:ext uri="{BB962C8B-B14F-4D97-AF65-F5344CB8AC3E}">
        <p14:creationId xmlns:p14="http://schemas.microsoft.com/office/powerpoint/2010/main" val="25755473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ChangeArrowheads="1"/>
          </p:cNvSpPr>
          <p:nvPr/>
        </p:nvSpPr>
        <p:spPr bwMode="auto">
          <a:xfrm>
            <a:off x="182241" y="151407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676184" y="238849"/>
            <a:ext cx="5241002" cy="43088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 sz="2200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r>
              <a:rPr lang="es-AR" dirty="0"/>
              <a:t>Sistemas de 2do Orden: Motor CC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001979"/>
              </p:ext>
            </p:extLst>
          </p:nvPr>
        </p:nvGraphicFramePr>
        <p:xfrm>
          <a:off x="7423150" y="2901950"/>
          <a:ext cx="22113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26" name="Equation" r:id="rId4" imgW="888840" imgH="190440" progId="Equation.DSMT4">
                  <p:embed/>
                </p:oleObj>
              </mc:Choice>
              <mc:Fallback>
                <p:oleObj name="Equation" r:id="rId4" imgW="888840" imgH="190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2901950"/>
                        <a:ext cx="2211388" cy="47625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17315"/>
              </p:ext>
            </p:extLst>
          </p:nvPr>
        </p:nvGraphicFramePr>
        <p:xfrm>
          <a:off x="7245115" y="1773750"/>
          <a:ext cx="2565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27" name="Equation" r:id="rId6" imgW="1028520" imgH="380880" progId="Equation.DSMT4">
                  <p:embed/>
                </p:oleObj>
              </mc:Choice>
              <mc:Fallback>
                <p:oleObj name="Equation" r:id="rId6" imgW="1028520" imgH="3808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115" y="1773750"/>
                        <a:ext cx="2565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471"/>
              </p:ext>
            </p:extLst>
          </p:nvPr>
        </p:nvGraphicFramePr>
        <p:xfrm>
          <a:off x="2585716" y="2901994"/>
          <a:ext cx="746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28"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716" y="2901994"/>
                        <a:ext cx="746125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8749"/>
              </p:ext>
            </p:extLst>
          </p:nvPr>
        </p:nvGraphicFramePr>
        <p:xfrm>
          <a:off x="499684" y="859431"/>
          <a:ext cx="4573588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29" name="Equation" r:id="rId10" imgW="1841400" imgH="507960" progId="Equation.DSMT4">
                  <p:embed/>
                </p:oleObj>
              </mc:Choice>
              <mc:Fallback>
                <p:oleObj name="Equation" r:id="rId10" imgW="1841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84" y="859431"/>
                        <a:ext cx="4573588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297514" y="931610"/>
            <a:ext cx="6755435" cy="707886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000" b="0" i="0" dirty="0" smtClean="0">
                <a:solidFill>
                  <a:srgbClr val="008000"/>
                </a:solidFill>
                <a:cs typeface="+mn-cs"/>
              </a:rPr>
              <a:t>Expresada en función de la constante de tiempo </a:t>
            </a:r>
            <a:r>
              <a:rPr lang="es-AR" sz="2000" b="0" i="0" dirty="0" smtClean="0">
                <a:solidFill>
                  <a:srgbClr val="008000"/>
                </a:solidFill>
                <a:latin typeface="Symbol" panose="05050102010706020507" pitchFamily="18" charset="2"/>
                <a:cs typeface="+mn-cs"/>
              </a:rPr>
              <a:t>t</a:t>
            </a:r>
            <a:r>
              <a:rPr lang="es-AR" sz="2000" b="0" i="0" dirty="0" smtClean="0">
                <a:solidFill>
                  <a:srgbClr val="008000"/>
                </a:solidFill>
                <a:cs typeface="+mn-cs"/>
              </a:rPr>
              <a:t> y considerando </a:t>
            </a:r>
            <a:r>
              <a:rPr lang="es-AR" sz="2000" b="0" dirty="0" smtClean="0">
                <a:solidFill>
                  <a:srgbClr val="008000"/>
                </a:solidFill>
                <a:cs typeface="+mn-cs"/>
              </a:rPr>
              <a:t>b </a:t>
            </a:r>
            <a:r>
              <a:rPr lang="es-AR" sz="2000" b="0" i="0" dirty="0" smtClean="0">
                <a:solidFill>
                  <a:srgbClr val="008000"/>
                </a:solidFill>
                <a:cs typeface="+mn-cs"/>
              </a:rPr>
              <a:t>= 0</a:t>
            </a:r>
            <a:endParaRPr lang="es-AR" sz="2000" b="0" i="0" dirty="0">
              <a:solidFill>
                <a:srgbClr val="008000"/>
              </a:solidFill>
              <a:cs typeface="+mn-cs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9" t="10575" r="6653"/>
          <a:stretch/>
        </p:blipFill>
        <p:spPr>
          <a:xfrm>
            <a:off x="182241" y="2250000"/>
            <a:ext cx="5942102" cy="4608000"/>
          </a:xfrm>
          <a:prstGeom prst="rect">
            <a:avLst/>
          </a:prstGeom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696903" y="4586013"/>
            <a:ext cx="1600611" cy="707886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i="0" dirty="0">
                <a:solidFill>
                  <a:srgbClr val="008000"/>
                </a:solidFill>
              </a:rPr>
              <a:t>Respuesta al </a:t>
            </a:r>
            <a:r>
              <a:rPr lang="es-AR" sz="2000" i="0" dirty="0" smtClean="0">
                <a:solidFill>
                  <a:srgbClr val="008000"/>
                </a:solidFill>
              </a:rPr>
              <a:t>Escalón</a:t>
            </a:r>
            <a:endParaRPr lang="es-AR" sz="2000" i="0" dirty="0">
              <a:solidFill>
                <a:srgbClr val="008000"/>
              </a:solidFill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395318" y="3597094"/>
            <a:ext cx="53982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000" b="0" i="0" dirty="0" smtClean="0">
                <a:solidFill>
                  <a:srgbClr val="00B050"/>
                </a:solidFill>
                <a:cs typeface="+mn-cs"/>
              </a:rPr>
              <a:t>Se observa que el tiempo de asentamiento se da en un valor de 8 veces la constante de tiempo del sistema al despreciarse </a:t>
            </a:r>
            <a:r>
              <a:rPr lang="es-AR" sz="2000" b="0" dirty="0" smtClean="0">
                <a:solidFill>
                  <a:srgbClr val="00B050"/>
                </a:solidFill>
                <a:cs typeface="+mn-cs"/>
              </a:rPr>
              <a:t>b</a:t>
            </a:r>
            <a:r>
              <a:rPr lang="es-AR" sz="2000" b="0" i="0" dirty="0" smtClean="0">
                <a:solidFill>
                  <a:srgbClr val="00B050"/>
                </a:solidFill>
                <a:cs typeface="+mn-cs"/>
              </a:rPr>
              <a:t>.</a:t>
            </a:r>
            <a:endParaRPr lang="es-AR" sz="2000" b="0" i="0" dirty="0">
              <a:solidFill>
                <a:srgbClr val="00B050"/>
              </a:solidFill>
              <a:cs typeface="+mn-cs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395317" y="4762860"/>
            <a:ext cx="53982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000" b="0" i="0" dirty="0" smtClean="0">
                <a:solidFill>
                  <a:srgbClr val="00B050"/>
                </a:solidFill>
                <a:cs typeface="+mn-cs"/>
              </a:rPr>
              <a:t>Importante aclarar que es un sistema de 2do orden sobreamortiguado, con dos polos reales en:</a:t>
            </a:r>
            <a:endParaRPr lang="es-AR" sz="2000" b="0" i="0" dirty="0">
              <a:solidFill>
                <a:srgbClr val="00B050"/>
              </a:solidFill>
              <a:cs typeface="+mn-cs"/>
            </a:endParaRPr>
          </a:p>
        </p:txBody>
      </p:sp>
      <p:graphicFrame>
        <p:nvGraphicFramePr>
          <p:cNvPr id="3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64283"/>
              </p:ext>
            </p:extLst>
          </p:nvPr>
        </p:nvGraphicFramePr>
        <p:xfrm>
          <a:off x="6662738" y="5916613"/>
          <a:ext cx="42116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0" name="Equation" r:id="rId13" imgW="1688760" imgH="190440" progId="Equation.DSMT4">
                  <p:embed/>
                </p:oleObj>
              </mc:Choice>
              <mc:Fallback>
                <p:oleObj name="Equation" r:id="rId13" imgW="1688760" imgH="190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5916613"/>
                        <a:ext cx="4211637" cy="47625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274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ChangeArrowheads="1"/>
          </p:cNvSpPr>
          <p:nvPr/>
        </p:nvSpPr>
        <p:spPr bwMode="auto">
          <a:xfrm>
            <a:off x="3084513" y="252413"/>
            <a:ext cx="6299200" cy="519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s-AR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de la Respuesta Transitoria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003635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89252" name="Text Box 4"/>
          <p:cNvSpPr txBox="1">
            <a:spLocks noChangeArrowheads="1"/>
          </p:cNvSpPr>
          <p:nvPr/>
        </p:nvSpPr>
        <p:spPr bwMode="auto">
          <a:xfrm>
            <a:off x="304629" y="962025"/>
            <a:ext cx="652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-AR" sz="240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Segundo Orden: </a:t>
            </a:r>
            <a:endParaRPr lang="es-AR" sz="2400" i="0" dirty="0">
              <a:cs typeface="+mn-cs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67173" y="3376566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Se definen: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04556" y="1723232"/>
            <a:ext cx="4664076" cy="1169987"/>
            <a:chOff x="2414588" y="1722438"/>
            <a:chExt cx="4664076" cy="1169987"/>
          </a:xfrm>
        </p:grpSpPr>
        <p:graphicFrame>
          <p:nvGraphicFramePr>
            <p:cNvPr id="7475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1903150"/>
                </p:ext>
              </p:extLst>
            </p:nvPr>
          </p:nvGraphicFramePr>
          <p:xfrm>
            <a:off x="3444875" y="1749425"/>
            <a:ext cx="2687638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62" name="Equation" r:id="rId4" imgW="1066800" imgH="457200" progId="Equation.DSMT4">
                    <p:embed/>
                  </p:oleObj>
                </mc:Choice>
                <mc:Fallback>
                  <p:oleObj name="Equation" r:id="rId4" imgW="1066800" imgH="4572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875" y="1749425"/>
                          <a:ext cx="2687638" cy="114300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59" name="Line 8"/>
            <p:cNvSpPr>
              <a:spLocks noChangeShapeType="1"/>
            </p:cNvSpPr>
            <p:nvPr/>
          </p:nvSpPr>
          <p:spPr bwMode="auto">
            <a:xfrm>
              <a:off x="2508250" y="2320925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4760" name="Line 9"/>
            <p:cNvSpPr>
              <a:spLocks noChangeShapeType="1"/>
            </p:cNvSpPr>
            <p:nvPr/>
          </p:nvSpPr>
          <p:spPr bwMode="auto">
            <a:xfrm>
              <a:off x="6135688" y="2320925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4761" name="Text Box 10"/>
            <p:cNvSpPr txBox="1">
              <a:spLocks noChangeArrowheads="1"/>
            </p:cNvSpPr>
            <p:nvPr/>
          </p:nvSpPr>
          <p:spPr bwMode="auto">
            <a:xfrm>
              <a:off x="2414588" y="1722438"/>
              <a:ext cx="84931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r>
                <a:rPr lang="es-AR" b="0">
                  <a:latin typeface="Times New Roman" pitchFamily="18" charset="0"/>
                </a:rPr>
                <a:t>R</a:t>
              </a:r>
              <a:r>
                <a:rPr lang="es-AR" b="0" i="0">
                  <a:latin typeface="Times New Roman" pitchFamily="18" charset="0"/>
                </a:rPr>
                <a:t>(</a:t>
              </a:r>
              <a:r>
                <a:rPr lang="es-AR" b="0">
                  <a:latin typeface="Times New Roman" pitchFamily="18" charset="0"/>
                </a:rPr>
                <a:t>s</a:t>
              </a:r>
              <a:r>
                <a:rPr lang="es-AR" b="0" i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74762" name="Text Box 11"/>
            <p:cNvSpPr txBox="1">
              <a:spLocks noChangeArrowheads="1"/>
            </p:cNvSpPr>
            <p:nvPr/>
          </p:nvSpPr>
          <p:spPr bwMode="auto">
            <a:xfrm>
              <a:off x="6229351" y="1722438"/>
              <a:ext cx="84931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95000"/>
                <a:buFont typeface="Wingdings" pitchFamily="2" charset="2"/>
                <a:buNone/>
              </a:pPr>
              <a:r>
                <a:rPr lang="es-AR" b="0">
                  <a:latin typeface="Times New Roman" pitchFamily="18" charset="0"/>
                </a:rPr>
                <a:t>Y</a:t>
              </a:r>
              <a:r>
                <a:rPr lang="es-AR" b="0" i="0">
                  <a:latin typeface="Times New Roman" pitchFamily="18" charset="0"/>
                </a:rPr>
                <a:t>(</a:t>
              </a:r>
              <a:r>
                <a:rPr lang="es-AR" b="0">
                  <a:latin typeface="Times New Roman" pitchFamily="18" charset="0"/>
                </a:rPr>
                <a:t>s</a:t>
              </a:r>
              <a:r>
                <a:rPr lang="es-AR" b="0" i="0"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74763" name="Text Box 12"/>
          <p:cNvSpPr txBox="1">
            <a:spLocks noChangeArrowheads="1"/>
          </p:cNvSpPr>
          <p:nvPr/>
        </p:nvSpPr>
        <p:spPr bwMode="auto">
          <a:xfrm>
            <a:off x="5316366" y="1631211"/>
            <a:ext cx="302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b="0" dirty="0">
                <a:solidFill>
                  <a:srgbClr val="FF3300"/>
                </a:solidFill>
                <a:latin typeface="Times New Roman" pitchFamily="18" charset="0"/>
              </a:rPr>
              <a:t>Dos polos en la FT</a:t>
            </a:r>
            <a:endParaRPr lang="es-AR" b="0" i="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74764" name="Object 1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12645299"/>
              </p:ext>
            </p:extLst>
          </p:nvPr>
        </p:nvGraphicFramePr>
        <p:xfrm>
          <a:off x="2342080" y="3431328"/>
          <a:ext cx="44338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3" name="Equation" r:id="rId6" imgW="2222500" imgH="203200" progId="Equation.DSMT4">
                  <p:embed/>
                </p:oleObj>
              </mc:Choice>
              <mc:Fallback>
                <p:oleObj name="Equation" r:id="rId6" imgW="2222500" imgH="203200" progId="Equation.DSMT4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080" y="3431328"/>
                        <a:ext cx="44338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32107"/>
              </p:ext>
            </p:extLst>
          </p:nvPr>
        </p:nvGraphicFramePr>
        <p:xfrm>
          <a:off x="2313182" y="3937223"/>
          <a:ext cx="49926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4" name="Equation" r:id="rId8" imgW="2501900" imgH="228600" progId="Equation.DSMT4">
                  <p:embed/>
                </p:oleObj>
              </mc:Choice>
              <mc:Fallback>
                <p:oleObj name="Equation" r:id="rId8" imgW="25019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182" y="3937223"/>
                        <a:ext cx="49926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6" name="Text Box 20"/>
          <p:cNvSpPr txBox="1">
            <a:spLocks noChangeArrowheads="1"/>
          </p:cNvSpPr>
          <p:nvPr/>
        </p:nvSpPr>
        <p:spPr bwMode="auto">
          <a:xfrm>
            <a:off x="114320" y="5300569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i="0" dirty="0">
                <a:solidFill>
                  <a:srgbClr val="FF3300"/>
                </a:solidFill>
              </a:rPr>
              <a:t>Los polos:</a:t>
            </a:r>
          </a:p>
        </p:txBody>
      </p:sp>
      <p:graphicFrame>
        <p:nvGraphicFramePr>
          <p:cNvPr id="7476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388708"/>
              </p:ext>
            </p:extLst>
          </p:nvPr>
        </p:nvGraphicFramePr>
        <p:xfrm>
          <a:off x="1929349" y="5206907"/>
          <a:ext cx="43862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5" name="Equation" r:id="rId10" imgW="2197100" imgH="292100" progId="Equation.DSMT4">
                  <p:embed/>
                </p:oleObj>
              </mc:Choice>
              <mc:Fallback>
                <p:oleObj name="Equation" r:id="rId10" imgW="2197100" imgH="292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349" y="5206907"/>
                        <a:ext cx="4386263" cy="5842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711661"/>
              </p:ext>
            </p:extLst>
          </p:nvPr>
        </p:nvGraphicFramePr>
        <p:xfrm>
          <a:off x="1929349" y="5938744"/>
          <a:ext cx="42338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6" name="Equation" r:id="rId12" imgW="2120900" imgH="292100" progId="Equation.DSMT4">
                  <p:embed/>
                </p:oleObj>
              </mc:Choice>
              <mc:Fallback>
                <p:oleObj name="Equation" r:id="rId12" imgW="2120900" imgH="292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349" y="5938744"/>
                        <a:ext cx="4233863" cy="5842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73106"/>
              </p:ext>
            </p:extLst>
          </p:nvPr>
        </p:nvGraphicFramePr>
        <p:xfrm>
          <a:off x="8431213" y="3916363"/>
          <a:ext cx="299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7" name="Equation" r:id="rId14" imgW="1498320" imgH="228600" progId="Equation.DSMT4">
                  <p:embed/>
                </p:oleObj>
              </mc:Choice>
              <mc:Fallback>
                <p:oleObj name="Equation" r:id="rId14" imgW="1498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1213" y="3916363"/>
                        <a:ext cx="299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350193"/>
              </p:ext>
            </p:extLst>
          </p:nvPr>
        </p:nvGraphicFramePr>
        <p:xfrm>
          <a:off x="2303195" y="4373876"/>
          <a:ext cx="6416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8" name="Equation" r:id="rId16" imgW="3213000" imgH="279360" progId="Equation.DSMT4">
                  <p:embed/>
                </p:oleObj>
              </mc:Choice>
              <mc:Fallback>
                <p:oleObj name="Equation" r:id="rId16" imgW="321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195" y="4373876"/>
                        <a:ext cx="64166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echa derecha 2"/>
          <p:cNvSpPr/>
          <p:nvPr/>
        </p:nvSpPr>
        <p:spPr bwMode="auto">
          <a:xfrm>
            <a:off x="6631806" y="5253738"/>
            <a:ext cx="674063" cy="490538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633567"/>
              </p:ext>
            </p:extLst>
          </p:nvPr>
        </p:nvGraphicFramePr>
        <p:xfrm>
          <a:off x="7622063" y="5257800"/>
          <a:ext cx="18510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9" name="Equation" r:id="rId18" imgW="927000" imgH="241200" progId="Equation.DSMT4">
                  <p:embed/>
                </p:oleObj>
              </mc:Choice>
              <mc:Fallback>
                <p:oleObj name="Equation" r:id="rId18" imgW="927000" imgH="241200" progId="Equation.DSMT4">
                  <p:embed/>
                  <p:pic>
                    <p:nvPicPr>
                      <p:cNvPr id="7476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2063" y="5257800"/>
                        <a:ext cx="1851025" cy="482600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9250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Azure">
  <a:themeElements>
    <a:clrScheme name="Azure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DDDDDD"/>
      </a:accent2>
      <a:accent3>
        <a:srgbClr val="FFFFFF"/>
      </a:accent3>
      <a:accent4>
        <a:srgbClr val="000000"/>
      </a:accent4>
      <a:accent5>
        <a:srgbClr val="D5D5D5"/>
      </a:accent5>
      <a:accent6>
        <a:srgbClr val="C8C8C8"/>
      </a:accent6>
      <a:hlink>
        <a:srgbClr val="5F5F5F"/>
      </a:hlink>
      <a:folHlink>
        <a:srgbClr val="969696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9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95000"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Office\Templates\Presentation Designs\Azure.pot</Template>
  <TotalTime>48280</TotalTime>
  <Words>2589</Words>
  <Application>Microsoft Office PowerPoint</Application>
  <PresentationFormat>Panorámica</PresentationFormat>
  <Paragraphs>358</Paragraphs>
  <Slides>70</Slides>
  <Notes>67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70</vt:i4>
      </vt:variant>
    </vt:vector>
  </HeadingPairs>
  <TitlesOfParts>
    <vt:vector size="80" baseType="lpstr">
      <vt:lpstr>Algerian</vt:lpstr>
      <vt:lpstr>Arial</vt:lpstr>
      <vt:lpstr>Bahnschrift Light</vt:lpstr>
      <vt:lpstr>Symbol</vt:lpstr>
      <vt:lpstr>Times New Roman</vt:lpstr>
      <vt:lpstr>Wingdings</vt:lpstr>
      <vt:lpstr>Azure</vt:lpstr>
      <vt:lpstr>Equation</vt:lpstr>
      <vt:lpstr>Visio</vt:lpstr>
      <vt:lpstr>MathType 6.0 Equation</vt:lpstr>
      <vt:lpstr>Presentación de PowerPoint</vt:lpstr>
      <vt:lpstr>Tema de la Unidad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 los sistemas de control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Presentación de PowerPoint</vt:lpstr>
      <vt:lpstr>Presentación de PowerPoint</vt:lpstr>
      <vt:lpstr>Análisis de error en estado estacionario</vt:lpstr>
      <vt:lpstr>Análisis de error en estado estacionario</vt:lpstr>
      <vt:lpstr>Análisis de error en estado estacionario</vt:lpstr>
      <vt:lpstr>Análisis de error en estado estacionario</vt:lpstr>
      <vt:lpstr>Presentación de PowerPoint</vt:lpstr>
    </vt:vector>
  </TitlesOfParts>
  <Company>FI - UNAM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Clasico y Moderno - Parte I</dc:title>
  <dc:creator>Fernando Botterón</dc:creator>
  <cp:lastModifiedBy>Fernando Botterón</cp:lastModifiedBy>
  <cp:revision>4096</cp:revision>
  <cp:lastPrinted>1601-01-01T00:00:00Z</cp:lastPrinted>
  <dcterms:created xsi:type="dcterms:W3CDTF">1999-08-28T11:49:05Z</dcterms:created>
  <dcterms:modified xsi:type="dcterms:W3CDTF">2022-09-05T22:07:21Z</dcterms:modified>
</cp:coreProperties>
</file>