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8"/>
  </p:notesMasterIdLst>
  <p:sldIdLst>
    <p:sldId id="3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15CA-35F6-4CA3-B7E3-91C229370440}" type="datetimeFigureOut">
              <a:rPr lang="es-AR" smtClean="0"/>
              <a:t>11/5/2022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4322-A861-4886-82B5-2DD812FAEC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27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mtClean="0"/>
              <a:t>14-03</a:t>
            </a:r>
            <a:r>
              <a:rPr lang="es-AR" baseline="0" smtClean="0"/>
              <a:t> </a:t>
            </a:r>
            <a:r>
              <a:rPr lang="es-AR" baseline="0" dirty="0" err="1" smtClean="0"/>
              <a:t>epet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35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22--------------------------------03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4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Acción reacción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DBF0-7669-4561-A4E8-2A79B26598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0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601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8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7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9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3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8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42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9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7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9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9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2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283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64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5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5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971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489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07AC4-7D40-40F8-AC6C-BA4103FEC2E3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6E52A-B2AB-412F-BEB5-EAB66DCDB6EF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A4E3-8BE2-47C0-95FC-13A7EB7ED45B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all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4D555-A1F3-4968-9636-A3CC7036B25B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59.gif"/><Relationship Id="rId9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8566" y="1467178"/>
            <a:ext cx="8361229" cy="2098226"/>
          </a:xfrm>
        </p:spPr>
        <p:txBody>
          <a:bodyPr/>
          <a:lstStyle/>
          <a:p>
            <a:r>
              <a:rPr lang="es-AR" sz="4800" dirty="0"/>
              <a:t>Introducción a las máquinas eléctricas</a:t>
            </a:r>
            <a:r>
              <a:rPr lang="es-AR" sz="4400" dirty="0"/>
              <a:t>.</a:t>
            </a:r>
            <a:endParaRPr lang="es-A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AR" sz="2400" dirty="0"/>
              <a:t>T.U.E.A 2022</a:t>
            </a:r>
            <a:endParaRPr lang="en-US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121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0" y="215900"/>
            <a:ext cx="7785100" cy="647700"/>
          </a:xfrm>
        </p:spPr>
        <p:txBody>
          <a:bodyPr>
            <a:normAutofit/>
          </a:bodyPr>
          <a:lstStyle/>
          <a:p>
            <a:r>
              <a:rPr lang="es-AR" sz="3600" dirty="0"/>
              <a:t>Introducción a las máquinas eléctricas.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2" y="1099718"/>
            <a:ext cx="4415367" cy="283845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38" y="1836318"/>
            <a:ext cx="3793862" cy="37102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30" y="4174286"/>
            <a:ext cx="3294939" cy="23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25296" y="210312"/>
            <a:ext cx="9601200" cy="475836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PE" sz="2800" b="1" dirty="0">
                <a:solidFill>
                  <a:srgbClr val="FFFF00"/>
                </a:solidFill>
                <a:latin typeface="Arial" charset="0"/>
              </a:rPr>
              <a:t>FLUJO  MAGNETICO  ( </a:t>
            </a:r>
            <a:r>
              <a:rPr lang="es-ES" altLang="es-PE" sz="2800" b="1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</a:t>
            </a:r>
            <a:r>
              <a:rPr lang="es-ES" altLang="es-PE" sz="2800" b="1" dirty="0">
                <a:solidFill>
                  <a:srgbClr val="FFFF00"/>
                </a:solidFill>
                <a:latin typeface="Arial" charset="0"/>
                <a:sym typeface="simbolo" pitchFamily="2" charset="2"/>
              </a:rPr>
              <a:t> 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5296" y="1274064"/>
            <a:ext cx="9601200" cy="271272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El flujo magnético (representado por la letra griega fi Φ), es una medida de la cantidad de magnetismo, y se calcula a partir del campo magnético, la superficie sobre la cual actúa y el ángulo de incidencia formado entre las líneas de campo magnético y los diferentes elementos de dicha superficie. La unidad de flujo magnético en el Sistema Internacional de Unidades es el weber y se designa por Wb</a:t>
            </a:r>
            <a:endParaRPr lang="es-AR" sz="24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3760661"/>
            <a:ext cx="4011168" cy="267541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88392" y="4518934"/>
            <a:ext cx="310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= 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B A </a:t>
            </a:r>
            <a:r>
              <a:rPr kumimoji="0" lang="es-ES" altLang="es-P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Cos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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imbolof" pitchFamily="2" charset="2"/>
              </a:rPr>
              <a:t> 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726720" y="914737"/>
            <a:ext cx="481755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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=  B </a:t>
            </a:r>
            <a:r>
              <a:rPr kumimoji="0" lang="es-ES" alt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.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= 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B A Cos 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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imbolof" pitchFamily="2" charset="2"/>
              </a:rPr>
              <a:t> </a:t>
            </a:r>
            <a:r>
              <a:rPr kumimoji="0" lang="es-ES" alt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f" pitchFamily="2" charset="2"/>
              </a:rPr>
              <a:t>  en Weber</a:t>
            </a:r>
            <a:endParaRPr kumimoji="0" lang="es-ES" altLang="es-PE" sz="2800" b="1" i="0" u="none" strike="noStrike" kern="1200" cap="none" spc="0" normalizeH="0" baseline="30000" noProof="0" dirty="0">
              <a:ln>
                <a:noFill/>
              </a:ln>
              <a:solidFill>
                <a:srgbClr val="191B0E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  <a:sym typeface="simbolof" pitchFamily="2" charset="2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6023992" y="980728"/>
            <a:ext cx="360040" cy="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672064" y="980728"/>
            <a:ext cx="360040" cy="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4.bp.blogspot.com/-Q3aKst51Qfk/UBWlYuVONQI/AAAAAAAAAdo/pQsx1a1wQ3M/s1600/Fisica+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877858"/>
            <a:ext cx="9172037" cy="36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2" y="-27384"/>
            <a:ext cx="9143999" cy="579438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FLUJO  MAGNETICO  ( 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</a:t>
            </a: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imbolo" pitchFamily="2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6946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33102" y="757064"/>
            <a:ext cx="8655496" cy="23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19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16025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4013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r>
              <a:rPr kumimoji="0" lang="es-ES_tradnl" altLang="es-PE" sz="2800" b="1" i="1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La Ley de inducción electromagnética de Faraday: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r>
              <a:rPr kumimoji="0" lang="es-ES_tradnl" alt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“ La fuerza electromotriz inducida (fem, ε) en un circuito cerrado es directamente proporcional a la rapidez con que cambia en el tiempo el flujo magnético que atraviesa la superficie del circuito”. </a:t>
            </a:r>
            <a:endParaRPr kumimoji="0" lang="es-ES_tradnl" altLang="es-PE" sz="2800" b="1" i="1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endParaRPr kumimoji="0" lang="es-ES_tradnl" altLang="es-PE" sz="18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itchFamily="2" charset="2"/>
              <a:buChar char="à"/>
              <a:tabLst/>
              <a:defRPr/>
            </a:pPr>
            <a:endParaRPr kumimoji="0" lang="es-ES_tradnl" altLang="es-PE" sz="18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endParaRPr kumimoji="0" lang="es-ES_tradnl" altLang="es-PE" sz="18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2" y="-27384"/>
            <a:ext cx="9143999" cy="58477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LEY de FARADAY</a:t>
            </a:r>
            <a:endParaRPr kumimoji="0" lang="es-ES" alt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imbolo" pitchFamily="2" charset="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64" y="3294112"/>
            <a:ext cx="2455540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33102" y="4755232"/>
            <a:ext cx="865549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19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16025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24013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r>
              <a:rPr kumimoji="0" lang="es-ES_tradnl" alt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Si  </a:t>
            </a:r>
            <a:r>
              <a:rPr kumimoji="0" lang="es-ES" alt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itchFamily="34" charset="0"/>
              </a:rPr>
              <a:t> hay N espiras y tomando la ecuación del flujo, esta expresión se puede escribir:</a:t>
            </a:r>
            <a:endParaRPr kumimoji="0" lang="es-ES" altLang="es-PE" sz="2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/>
          </p:nvPr>
        </p:nvGraphicFramePr>
        <p:xfrm>
          <a:off x="4219575" y="5584826"/>
          <a:ext cx="3168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231560" imgH="393480" progId="Equation.DSMT4">
                  <p:embed/>
                </p:oleObj>
              </mc:Choice>
              <mc:Fallback>
                <p:oleObj name="Equation" r:id="rId4" imgW="1231560" imgH="393480" progId="Equation.DSMT4">
                  <p:embed/>
                  <p:pic>
                    <p:nvPicPr>
                      <p:cNvPr id="6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5584826"/>
                        <a:ext cx="3168650" cy="1012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7874000" cy="622300"/>
          </a:xfrm>
        </p:spPr>
        <p:txBody>
          <a:bodyPr>
            <a:noAutofit/>
          </a:bodyPr>
          <a:lstStyle/>
          <a:p>
            <a:r>
              <a:rPr lang="es-AR" sz="3600" dirty="0"/>
              <a:t>Introducción a las máquinas eléctricas.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1400" y="1092200"/>
            <a:ext cx="9601200" cy="2540000"/>
          </a:xfrm>
        </p:spPr>
        <p:txBody>
          <a:bodyPr>
            <a:noAutofit/>
          </a:bodyPr>
          <a:lstStyle/>
          <a:p>
            <a:r>
              <a:rPr lang="es-AR" sz="2800" dirty="0" smtClean="0"/>
              <a:t>Las maquinas eléctricas son dispositivos técnicos antiguos y tradicionales, y se  utilizan actualmente en forma masiva.</a:t>
            </a:r>
          </a:p>
          <a:p>
            <a:r>
              <a:rPr lang="es-AR" sz="2800" dirty="0" smtClean="0"/>
              <a:t>Nuevos materiales metálicos, nuevos aislantes y nuevas formas estructurales aparecen continuamente en la construcción de estas maquinas, con lo que se puede afirmar que su evolución no se detiene y acompaña el progreso tecnológico.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4"/>
          <a:stretch/>
        </p:blipFill>
        <p:spPr>
          <a:xfrm>
            <a:off x="4454524" y="4419600"/>
            <a:ext cx="6556375" cy="20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309100" cy="622300"/>
          </a:xfrm>
        </p:spPr>
        <p:txBody>
          <a:bodyPr>
            <a:noAutofit/>
          </a:bodyPr>
          <a:lstStyle/>
          <a:p>
            <a:r>
              <a:rPr lang="es-AR" sz="3600" dirty="0" smtClean="0"/>
              <a:t>Clasificación de las </a:t>
            </a:r>
            <a:r>
              <a:rPr lang="es-AR" sz="3600" dirty="0"/>
              <a:t>máquinas eléctricas.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900" y="1447800"/>
            <a:ext cx="9601200" cy="3581400"/>
          </a:xfrm>
        </p:spPr>
        <p:txBody>
          <a:bodyPr>
            <a:normAutofit/>
          </a:bodyPr>
          <a:lstStyle/>
          <a:p>
            <a:r>
              <a:rPr lang="es-AR" sz="2800" dirty="0" smtClean="0"/>
              <a:t>Maquina eléctrica: mecanismo destinado a transformar energía de </a:t>
            </a:r>
            <a:r>
              <a:rPr lang="es-AR" sz="2800" dirty="0"/>
              <a:t>u</a:t>
            </a:r>
            <a:r>
              <a:rPr lang="es-AR" sz="2800" dirty="0" smtClean="0"/>
              <a:t>na forma en otra, una de las cuales, por lo menos, es eléctrica.</a:t>
            </a:r>
            <a:endParaRPr lang="es-AR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68500" y="3640667"/>
          <a:ext cx="8458200" cy="202353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3911371557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861179788"/>
                    </a:ext>
                  </a:extLst>
                </a:gridCol>
              </a:tblGrid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GENERADORES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Maquinas que</a:t>
                      </a:r>
                      <a:r>
                        <a:rPr lang="es-AR" baseline="0" dirty="0" smtClean="0"/>
                        <a:t> transforman energía mecánica en eléctrica</a:t>
                      </a:r>
                      <a:endParaRPr lang="es-A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445221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MOTORES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Maquinas que transforman energía eléctrica en mecánica</a:t>
                      </a:r>
                      <a:endParaRPr lang="es-A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14138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TRANSFORMADORES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Maquinas que transforman energía eléctrica de una forma en otra</a:t>
                      </a:r>
                      <a:endParaRPr lang="es-A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47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309100" cy="622300"/>
          </a:xfrm>
        </p:spPr>
        <p:txBody>
          <a:bodyPr>
            <a:noAutofit/>
          </a:bodyPr>
          <a:lstStyle/>
          <a:p>
            <a:r>
              <a:rPr lang="es-AR" sz="3600" dirty="0" smtClean="0"/>
              <a:t>Clasificación de las </a:t>
            </a:r>
            <a:r>
              <a:rPr lang="es-AR" sz="3600" dirty="0"/>
              <a:t>máquinas eléctricas.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400" y="1539240"/>
            <a:ext cx="8710168" cy="557784"/>
          </a:xfrm>
        </p:spPr>
        <p:txBody>
          <a:bodyPr>
            <a:normAutofit/>
          </a:bodyPr>
          <a:lstStyle/>
          <a:p>
            <a:r>
              <a:rPr lang="es-AR" dirty="0" smtClean="0"/>
              <a:t>Otra forma de agruparlas es conforme tengan o no órganos en movimiento: </a:t>
            </a:r>
            <a:endParaRPr lang="es-AR" dirty="0"/>
          </a:p>
        </p:txBody>
      </p:sp>
      <p:pic>
        <p:nvPicPr>
          <p:cNvPr id="4" name="Picture 2" descr="D:\Mis Cosas\Descargas\mquinas-elctricas-rotativas-52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7"/>
          <a:stretch/>
        </p:blipFill>
        <p:spPr bwMode="auto">
          <a:xfrm>
            <a:off x="2020483" y="2097024"/>
            <a:ext cx="8830397" cy="38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53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7874000" cy="622300"/>
          </a:xfrm>
        </p:spPr>
        <p:txBody>
          <a:bodyPr>
            <a:noAutofit/>
          </a:bodyPr>
          <a:lstStyle/>
          <a:p>
            <a:r>
              <a:rPr lang="es-AR" sz="3600" dirty="0" smtClean="0"/>
              <a:t>Perdidas en las máquinas.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5480" y="1383792"/>
            <a:ext cx="3955288" cy="2749296"/>
          </a:xfrm>
        </p:spPr>
        <p:txBody>
          <a:bodyPr>
            <a:normAutofit/>
          </a:bodyPr>
          <a:lstStyle/>
          <a:p>
            <a:r>
              <a:rPr lang="es-AR" sz="2400" dirty="0" smtClean="0"/>
              <a:t>Perdidas eléctricas. (Perdidas en el cobre)</a:t>
            </a:r>
          </a:p>
          <a:p>
            <a:r>
              <a:rPr lang="es-AR" sz="2400" dirty="0" smtClean="0"/>
              <a:t>Perdidas magnéticas. (Perdidas en el hierro)</a:t>
            </a:r>
          </a:p>
          <a:p>
            <a:r>
              <a:rPr lang="es-AR" sz="2400" dirty="0" smtClean="0"/>
              <a:t>Perdidas mecánicas. (Perdidas por rozamiento)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8" y="1005840"/>
            <a:ext cx="7327392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441688" cy="622300"/>
          </a:xfrm>
        </p:spPr>
        <p:txBody>
          <a:bodyPr>
            <a:noAutofit/>
          </a:bodyPr>
          <a:lstStyle/>
          <a:p>
            <a:r>
              <a:rPr lang="es-AR" sz="3200" dirty="0"/>
              <a:t>Perdidas eléctricas. (Perdidas en el cobre</a:t>
            </a:r>
            <a:r>
              <a:rPr lang="es-AR" sz="3200" dirty="0" smtClean="0"/>
              <a:t>)</a:t>
            </a:r>
            <a:endParaRPr lang="es-A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20496" y="1554480"/>
                <a:ext cx="9601200" cy="4175760"/>
              </a:xfrm>
            </p:spPr>
            <p:txBody>
              <a:bodyPr>
                <a:noAutofit/>
              </a:bodyPr>
              <a:lstStyle/>
              <a:p>
                <a:r>
                  <a:rPr lang="es-AR" sz="2400" dirty="0" smtClean="0"/>
                  <a:t>Por los circuitos eléctricos de las maquinas circulan corrientes que, a consecuencia de la inevitable resistencia que presentan, desarrollan una potencia que se transforma en calor por efecto Joule. A esas potencias, que no se pueden aprovechar, las llamamos perdidas eléctricas o perdidas en el cobre.</a:t>
                </a:r>
              </a:p>
              <a:p>
                <a:endParaRPr lang="es-AR" sz="2400" dirty="0"/>
              </a:p>
              <a:p>
                <a:endParaRPr lang="es-AR" sz="2400" dirty="0" smtClean="0"/>
              </a:p>
              <a:p>
                <a:pPr marL="3730752" lvl="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s-AR" sz="4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AR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AR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AR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AR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AR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0496" y="1554480"/>
                <a:ext cx="9601200" cy="4175760"/>
              </a:xfrm>
              <a:blipFill>
                <a:blip r:embed="rId2"/>
                <a:stretch>
                  <a:fillRect l="-889" t="-1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8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441688" cy="622300"/>
          </a:xfrm>
        </p:spPr>
        <p:txBody>
          <a:bodyPr>
            <a:noAutofit/>
          </a:bodyPr>
          <a:lstStyle/>
          <a:p>
            <a:r>
              <a:rPr lang="es-AR" sz="3200" dirty="0"/>
              <a:t>Perdidas </a:t>
            </a:r>
            <a:r>
              <a:rPr lang="es-AR" sz="3200" dirty="0" smtClean="0"/>
              <a:t>Magnéticas. </a:t>
            </a:r>
            <a:r>
              <a:rPr lang="es-AR" sz="3200" dirty="0"/>
              <a:t>(Perdidas en </a:t>
            </a:r>
            <a:r>
              <a:rPr lang="es-AR" sz="3200" dirty="0" smtClean="0"/>
              <a:t>el hierro)</a:t>
            </a:r>
            <a:endParaRPr lang="es-A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08304" y="1078992"/>
                <a:ext cx="9601200" cy="4175760"/>
              </a:xfrm>
            </p:spPr>
            <p:txBody>
              <a:bodyPr>
                <a:noAutofit/>
              </a:bodyPr>
              <a:lstStyle/>
              <a:p>
                <a:r>
                  <a:rPr lang="es-AR" sz="2400" dirty="0" smtClean="0"/>
                  <a:t>Son de dos tipos y aparecen cuando en los elementos componentes de los circuitos magnéticos, existen flujos variables. </a:t>
                </a:r>
              </a:p>
              <a:p>
                <a:r>
                  <a:rPr lang="es-AR" sz="2400" dirty="0" smtClean="0"/>
                  <a:t>Perdidas por Histéresis </a:t>
                </a:r>
                <a:r>
                  <a:rPr lang="es-AR" sz="2400" dirty="0" err="1" smtClean="0"/>
                  <a:t>Ph</a:t>
                </a:r>
                <a:endParaRPr lang="es-AR" sz="2400" dirty="0" smtClean="0"/>
              </a:p>
              <a:p>
                <a:r>
                  <a:rPr lang="es-AR" sz="2400" dirty="0" smtClean="0"/>
                  <a:t>Perdidas por corrientes parasitas </a:t>
                </a:r>
                <a:r>
                  <a:rPr lang="es-AR" sz="2400" dirty="0" err="1" smtClean="0"/>
                  <a:t>Pp</a:t>
                </a:r>
                <a:endParaRPr lang="es-AR" sz="2400" dirty="0"/>
              </a:p>
              <a:p>
                <a:endParaRPr lang="es-AR" sz="2400" dirty="0" smtClean="0"/>
              </a:p>
              <a:p>
                <a:pPr marL="3730752" lvl="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1078992"/>
                <a:ext cx="9601200" cy="4175760"/>
              </a:xfrm>
              <a:blipFill>
                <a:blip r:embed="rId2"/>
                <a:stretch>
                  <a:fillRect l="-889" t="-1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576" y="4048170"/>
            <a:ext cx="2492856" cy="25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2582" r="23747" b="11972"/>
          <a:stretch/>
        </p:blipFill>
        <p:spPr>
          <a:xfrm>
            <a:off x="2389632" y="4332689"/>
            <a:ext cx="2901696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96" y="149860"/>
            <a:ext cx="9299955" cy="621792"/>
          </a:xfrm>
        </p:spPr>
        <p:txBody>
          <a:bodyPr>
            <a:normAutofit fontScale="90000"/>
          </a:bodyPr>
          <a:lstStyle/>
          <a:p>
            <a:r>
              <a:rPr lang="es-AR" sz="4000" dirty="0"/>
              <a:t>Introducción a las máquinas eléctricas</a:t>
            </a:r>
            <a:r>
              <a:rPr lang="es-AR" sz="3600" dirty="0"/>
              <a:t>.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4460" y="1597152"/>
            <a:ext cx="5971540" cy="1692148"/>
          </a:xfrm>
        </p:spPr>
        <p:txBody>
          <a:bodyPr>
            <a:normAutofit fontScale="77500" lnSpcReduction="20000"/>
          </a:bodyPr>
          <a:lstStyle/>
          <a:p>
            <a:r>
              <a:rPr lang="es-AR" sz="3100" dirty="0" smtClean="0"/>
              <a:t>1820 Hans Oersted descubrió que una corriente genera un campo magnético</a:t>
            </a:r>
          </a:p>
          <a:p>
            <a:r>
              <a:rPr lang="es-AR" sz="3100" dirty="0" smtClean="0"/>
              <a:t>1831 Michael Faraday descubrió que un campo magnético variable produce una fuerza electromotriz inducida.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6" name="Cerrar llave 5"/>
          <p:cNvSpPr/>
          <p:nvPr/>
        </p:nvSpPr>
        <p:spPr>
          <a:xfrm>
            <a:off x="7258304" y="1455674"/>
            <a:ext cx="655320" cy="1975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60003" y="1597152"/>
            <a:ext cx="2365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Sobre estos dos pilares se edifica toda la teoría de las maquinas eléctricas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/>
          <a:stretch/>
        </p:blipFill>
        <p:spPr>
          <a:xfrm>
            <a:off x="7473696" y="4279900"/>
            <a:ext cx="3737863" cy="23695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1" y="4114800"/>
            <a:ext cx="5184709" cy="24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441688" cy="622300"/>
          </a:xfrm>
        </p:spPr>
        <p:txBody>
          <a:bodyPr>
            <a:noAutofit/>
          </a:bodyPr>
          <a:lstStyle/>
          <a:p>
            <a:r>
              <a:rPr lang="es-AR" sz="3200" dirty="0"/>
              <a:t>Perdidas </a:t>
            </a:r>
            <a:r>
              <a:rPr lang="es-AR" sz="3200" dirty="0" smtClean="0"/>
              <a:t>mecánicas. </a:t>
            </a:r>
            <a:r>
              <a:rPr lang="es-AR" sz="3200" dirty="0"/>
              <a:t>(Perdidas </a:t>
            </a:r>
            <a:r>
              <a:rPr lang="es-AR" sz="3200" dirty="0" smtClean="0"/>
              <a:t>por rozamiento)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8304" y="1078992"/>
            <a:ext cx="7028688" cy="1898332"/>
          </a:xfrm>
        </p:spPr>
        <p:txBody>
          <a:bodyPr>
            <a:noAutofit/>
          </a:bodyPr>
          <a:lstStyle/>
          <a:p>
            <a:r>
              <a:rPr lang="es-AR" sz="2400" dirty="0" smtClean="0"/>
              <a:t>Estas perdidas aparecen en las maquinas rotantes y se debe a:</a:t>
            </a:r>
          </a:p>
          <a:p>
            <a:r>
              <a:rPr lang="es-AR" sz="2400" dirty="0" smtClean="0"/>
              <a:t>Rozamiento en los cojinetes de apoyo de los ejes</a:t>
            </a:r>
          </a:p>
          <a:p>
            <a:r>
              <a:rPr lang="es-AR" sz="2400" dirty="0" smtClean="0"/>
              <a:t>Rozamiento de las escobillas contra colectores</a:t>
            </a:r>
          </a:p>
          <a:p>
            <a:r>
              <a:rPr lang="es-AR" sz="2400" dirty="0" smtClean="0"/>
              <a:t>Rozamiento partes móviles con el aire</a:t>
            </a:r>
          </a:p>
          <a:p>
            <a:r>
              <a:rPr lang="es-AR" sz="2400" dirty="0" smtClean="0"/>
              <a:t>Potencia que absorben los sistemas de enfriamiento o de ventilación.</a:t>
            </a:r>
          </a:p>
          <a:p>
            <a:pPr marL="3730752" lvl="8" indent="0">
              <a:buNone/>
            </a:pPr>
            <a:endParaRPr lang="es-AR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98" y="2611564"/>
            <a:ext cx="4383934" cy="38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190500"/>
            <a:ext cx="9441688" cy="622300"/>
          </a:xfrm>
        </p:spPr>
        <p:txBody>
          <a:bodyPr>
            <a:noAutofit/>
          </a:bodyPr>
          <a:lstStyle/>
          <a:p>
            <a:r>
              <a:rPr lang="es-AR" sz="3200" dirty="0" smtClean="0"/>
              <a:t>Rendimiento</a:t>
            </a:r>
            <a:endParaRPr lang="es-A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87400" y="1785982"/>
                <a:ext cx="7028688" cy="2031057"/>
              </a:xfrm>
            </p:spPr>
            <p:txBody>
              <a:bodyPr>
                <a:noAutofit/>
              </a:bodyPr>
              <a:lstStyle/>
              <a:p>
                <a:r>
                  <a:rPr lang="es-AR" sz="2400" dirty="0" smtClean="0"/>
                  <a:t>Donde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AR" sz="2400" dirty="0" smtClean="0"/>
                  <a:t>= Potencia absorbida</a:t>
                </a:r>
                <a:endParaRPr lang="es-A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s-AR" sz="2400" dirty="0" smtClean="0"/>
                  <a:t>= Potencia útil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AR" sz="2400" dirty="0" smtClean="0"/>
                  <a:t>= Perdidas Totales</a:t>
                </a:r>
              </a:p>
              <a:p>
                <a:pPr marL="0" indent="0">
                  <a:buNone/>
                </a:pPr>
                <a:endParaRPr lang="es-AR" sz="2400" dirty="0" smtClean="0"/>
              </a:p>
              <a:p>
                <a:endParaRPr lang="es-AR" sz="24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400" y="1785982"/>
                <a:ext cx="7028688" cy="2031057"/>
              </a:xfrm>
              <a:blipFill>
                <a:blip r:embed="rId2"/>
                <a:stretch>
                  <a:fillRect l="-1214" t="-3303" b="-180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584448" y="1146048"/>
                <a:ext cx="292608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</m:sSub>
                      <m:r>
                        <a:rPr kumimoji="0" lang="es-A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sub>
                      </m:sSub>
                      <m:r>
                        <a:rPr kumimoji="0" lang="es-A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s-A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1146048"/>
                <a:ext cx="2926080" cy="622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425952" y="4241481"/>
                <a:ext cx="4011168" cy="1097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η</m:t>
                      </m:r>
                      <m:r>
                        <a:rPr kumimoji="0" lang="es-A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A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A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s-A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s-A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s-A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952" y="4241481"/>
                <a:ext cx="4011168" cy="1097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760" y="359755"/>
            <a:ext cx="4815840" cy="822869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/>
              <a:t>Transformador</a:t>
            </a:r>
            <a:r>
              <a:rPr lang="es-AR" sz="5400" dirty="0" smtClean="0"/>
              <a:t> </a:t>
            </a:r>
            <a:endParaRPr lang="es-A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3232" y="1863096"/>
            <a:ext cx="5077968" cy="3854952"/>
          </a:xfrm>
        </p:spPr>
        <p:txBody>
          <a:bodyPr>
            <a:noAutofit/>
          </a:bodyPr>
          <a:lstStyle/>
          <a:p>
            <a:r>
              <a:rPr lang="es-AR" sz="2800" dirty="0" smtClean="0"/>
              <a:t>Es un aparato estático de inducción, exclusivamente para corriente alterna, destinado a transformar un sistema primario de corriente alterna en otro secundario de tensión e intensidad generalmente diferente.  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24" y="359755"/>
            <a:ext cx="2921591" cy="2188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r="18543" b="12442"/>
          <a:stretch/>
        </p:blipFill>
        <p:spPr>
          <a:xfrm>
            <a:off x="8963541" y="2548128"/>
            <a:ext cx="2302955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20" y="344347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" y="466027"/>
            <a:ext cx="6986016" cy="725424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 DE POTENCIA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48460"/>
            <a:ext cx="4693920" cy="33257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2800" dirty="0" smtClean="0"/>
              <a:t>Se utilizan para transmisión de energía eléctrica en alta y media tensión. Son de aplicación en estaciones y subestaciones  transformadoras, centrales de generación y en grandes usuarios.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92" y="1953768"/>
            <a:ext cx="590702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4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24"/>
            <a:ext cx="6925056" cy="81076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 DE POTENCIA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6032" y="1857926"/>
            <a:ext cx="5900928" cy="37382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Características Generales:</a:t>
            </a:r>
          </a:p>
          <a:p>
            <a:pPr eaLnBrk="1" hangingPunct="1">
              <a:defRPr/>
            </a:pPr>
            <a:r>
              <a:rPr lang="es-ES_tradnl" sz="2400" dirty="0" smtClean="0"/>
              <a:t>Se construyen en potencias normalizadas desde 1.25 hasta 20 MVA  </a:t>
            </a:r>
          </a:p>
          <a:p>
            <a:pPr eaLnBrk="1" hangingPunct="1">
              <a:defRPr/>
            </a:pPr>
            <a:r>
              <a:rPr lang="es-ES_tradnl" sz="2400" dirty="0" smtClean="0"/>
              <a:t>Tensiones de 13.2, 33, 66 y 132 220 y 500 </a:t>
            </a:r>
            <a:r>
              <a:rPr lang="es-ES_tradnl" sz="2400" dirty="0" err="1" smtClean="0"/>
              <a:t>kV</a:t>
            </a:r>
            <a:r>
              <a:rPr lang="es-ES_tradnl" sz="2400" dirty="0" smtClean="0"/>
              <a:t> </a:t>
            </a:r>
          </a:p>
          <a:p>
            <a:pPr eaLnBrk="1" hangingPunct="1">
              <a:defRPr/>
            </a:pPr>
            <a:r>
              <a:rPr lang="es-ES_tradnl" sz="2400" dirty="0" smtClean="0"/>
              <a:t>Frecuencias de 50 y 60 Hz.</a:t>
            </a:r>
          </a:p>
          <a:p>
            <a:pPr eaLnBrk="1" hangingPunct="1">
              <a:defRPr/>
            </a:pPr>
            <a:endParaRPr lang="es-ES_tradn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374" r="16366" b="6851"/>
          <a:stretch/>
        </p:blipFill>
        <p:spPr>
          <a:xfrm>
            <a:off x="7327392" y="2048256"/>
            <a:ext cx="4169664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317"/>
            <a:ext cx="11972543" cy="68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2152" y="37016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72" y="0"/>
            <a:ext cx="11826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01304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981"/>
            <a:ext cx="11777471" cy="6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640368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94040" y="146304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47344" y="301752"/>
            <a:ext cx="3675888" cy="84429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Bobinados </a:t>
            </a:r>
            <a:r>
              <a:rPr kumimoji="0" lang="es-AR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13360" y="1554480"/>
            <a:ext cx="6309360" cy="389534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 forma en que se inmovilizan los conductos de bobinas con relación al núcleo, es mediante adecuadas pinzas de madera y apoyadas sobre el perfil de acero manteniéndolos centradas.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 no estar centradas, en caso de corrientes accidentales de cortocircuito la maquina se ve sometida a esfuerzos mecánicos importantes.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s-A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7" y="365760"/>
            <a:ext cx="4870018" cy="27740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7" y="3502152"/>
            <a:ext cx="4255196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17576"/>
            <a:ext cx="9601200" cy="1485900"/>
          </a:xfrm>
        </p:spPr>
        <p:txBody>
          <a:bodyPr>
            <a:noAutofit/>
          </a:bodyPr>
          <a:lstStyle/>
          <a:p>
            <a:r>
              <a:rPr lang="es-ES" altLang="es-PE" sz="2400" dirty="0">
                <a:solidFill>
                  <a:srgbClr val="000000"/>
                </a:solidFill>
                <a:latin typeface="Arial" pitchFamily="34" charset="0"/>
              </a:rPr>
              <a:t>De los experimentos realizados sabemos que un campo magnético variable  induce una corriente eléctrica en un circuito cerrado . Este fenómeno conocido con el nombre de inducción electromagnética  puede ser formulado mediante una ecuación matemática.</a:t>
            </a:r>
            <a:br>
              <a:rPr lang="es-ES" altLang="es-PE" sz="2400" dirty="0">
                <a:solidFill>
                  <a:srgbClr val="000000"/>
                </a:solidFill>
                <a:latin typeface="Arial" pitchFamily="34" charset="0"/>
              </a:rPr>
            </a:br>
            <a:endParaRPr lang="es-AR" sz="2400" dirty="0"/>
          </a:p>
        </p:txBody>
      </p:sp>
      <p:pic>
        <p:nvPicPr>
          <p:cNvPr id="4" name="Picture 2" descr="http://iesfgcza.educa.aragon.es/depart/fisicaquimica/fisicasegundo/Images/camag/radio-compass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8" y="2113280"/>
            <a:ext cx="8780461" cy="46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9" y="0"/>
            <a:ext cx="9279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03512" y="72008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04" y="294902"/>
            <a:ext cx="7997952" cy="61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8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219" t="32794" r="19962" b="9681"/>
          <a:stretch>
            <a:fillRect/>
          </a:stretch>
        </p:blipFill>
        <p:spPr bwMode="auto">
          <a:xfrm>
            <a:off x="1169352" y="623728"/>
            <a:ext cx="89824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32360" r="17688" b="15981"/>
          <a:stretch>
            <a:fillRect/>
          </a:stretch>
        </p:blipFill>
        <p:spPr bwMode="auto">
          <a:xfrm>
            <a:off x="1559496" y="1412776"/>
            <a:ext cx="9036496" cy="45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5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868" t="24800" r="58293" b="17241"/>
          <a:stretch>
            <a:fillRect/>
          </a:stretch>
        </p:blipFill>
        <p:spPr bwMode="auto">
          <a:xfrm>
            <a:off x="3450336" y="499873"/>
            <a:ext cx="4295899" cy="562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1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26060" r="12520" b="18501"/>
          <a:stretch>
            <a:fillRect/>
          </a:stretch>
        </p:blipFill>
        <p:spPr bwMode="auto">
          <a:xfrm>
            <a:off x="1144904" y="1170721"/>
            <a:ext cx="8905570" cy="408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3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76972-2D06-4F72-AE71-60A554C6351A}" type="slidenum"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21650" y="1793876"/>
            <a:ext cx="5630946" cy="4021054"/>
            <a:chOff x="192" y="1208"/>
            <a:chExt cx="3743" cy="2831"/>
          </a:xfrm>
        </p:grpSpPr>
        <p:sp>
          <p:nvSpPr>
            <p:cNvPr id="277509" name="Rectangle 5"/>
            <p:cNvSpPr>
              <a:spLocks noChangeArrowheads="1"/>
            </p:cNvSpPr>
            <p:nvPr/>
          </p:nvSpPr>
          <p:spPr bwMode="auto">
            <a:xfrm>
              <a:off x="192" y="2490"/>
              <a:ext cx="123" cy="260"/>
            </a:xfrm>
            <a:prstGeom prst="rect">
              <a:avLst/>
            </a:prstGeom>
            <a:solidFill>
              <a:schemeClr val="folHlink"/>
            </a:solidFill>
            <a:ln w="317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pic>
          <p:nvPicPr>
            <p:cNvPr id="277508" name="Picture 4" descr="Refrigeració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8"/>
              <a:ext cx="3743" cy="2831"/>
            </a:xfrm>
            <a:prstGeom prst="rect">
              <a:avLst/>
            </a:prstGeom>
            <a:solidFill>
              <a:schemeClr val="folHlink"/>
            </a:solidFill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7212014" y="1793876"/>
            <a:ext cx="3563937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   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Núcleo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1’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Prensaculatas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2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Devanados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3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Cuba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4   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Aletas refrigeración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5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Aceite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6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Depósito expansión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7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Aisladores (BT y AT)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8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Junta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9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  Conexiones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10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Nivel aceite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11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- 12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Termómetro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13 - 14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Grifo de vaciado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15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Cambio tensión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16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Relé Buchholz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17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Cáncamos transporte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18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Desecador aire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19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Tapón llenado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20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 Puesta a tierra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3076576" y="5949951"/>
            <a:ext cx="31790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  <a:sym typeface="Symbol" pitchFamily="18" charset="2"/>
              </a:rPr>
              <a:t>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/>
                <a:ea typeface="+mn-ea"/>
                <a:cs typeface="+mn-cs"/>
                <a:sym typeface="Symbol" pitchFamily="18" charset="2"/>
              </a:rPr>
              <a:t> Transformadores de potencia medida... E. Ras Oliva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3194558" y="272241"/>
            <a:ext cx="3805594" cy="954107"/>
          </a:xfrm>
          <a:prstGeom prst="rect">
            <a:avLst/>
          </a:prstGeom>
          <a:solidFill>
            <a:srgbClr val="D77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Aspectos constructivos: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refrigeración.</a:t>
            </a:r>
          </a:p>
        </p:txBody>
      </p:sp>
    </p:spTree>
    <p:extLst>
      <p:ext uri="{BB962C8B-B14F-4D97-AF65-F5344CB8AC3E}">
        <p14:creationId xmlns:p14="http://schemas.microsoft.com/office/powerpoint/2010/main" val="40468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545" y="0"/>
            <a:ext cx="9147182" cy="68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545016" y="357968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0"/>
            <a:ext cx="10281629" cy="65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25688" y="0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912"/>
            <a:ext cx="10863072" cy="579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3200" b="1" dirty="0"/>
              <a:t>TRANSFORMADORES SECOS ENCAPSULADOS EN RESINA EPOXI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07136" y="1845734"/>
            <a:ext cx="6376416" cy="4274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b="1" dirty="0" smtClean="0"/>
              <a:t>Descripción: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Se utilizan en interior para distribución de energía eléctrica en media tensión, en lugares donde los espacios reducidos y los requerimientos de seguridad en caso de incendio imposibilitan la utilización de transformadores refrigerados en aceite.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Son de aplicación en grandes edificios, hospitales, industrias, minería, grandes centros comerciales y toda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/>
              <a:t>actividad que requiera la utilización intensiva de energía eléctrica.</a:t>
            </a:r>
          </a:p>
        </p:txBody>
      </p:sp>
      <p:pic>
        <p:nvPicPr>
          <p:cNvPr id="11268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98" y="1994790"/>
            <a:ext cx="3085385" cy="35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flipH="1">
            <a:off x="6954139" y="2024262"/>
            <a:ext cx="533400" cy="2432050"/>
            <a:chOff x="2744" y="1299"/>
            <a:chExt cx="771" cy="1532"/>
          </a:xfrm>
        </p:grpSpPr>
        <p:sp>
          <p:nvSpPr>
            <p:cNvPr id="17411" name="Arc 3"/>
            <p:cNvSpPr>
              <a:spLocks/>
            </p:cNvSpPr>
            <p:nvPr/>
          </p:nvSpPr>
          <p:spPr bwMode="auto">
            <a:xfrm flipH="1">
              <a:off x="2744" y="1299"/>
              <a:ext cx="771" cy="7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77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412" name="Arc 4"/>
            <p:cNvSpPr>
              <a:spLocks/>
            </p:cNvSpPr>
            <p:nvPr/>
          </p:nvSpPr>
          <p:spPr bwMode="auto">
            <a:xfrm flipH="1" flipV="1">
              <a:off x="2744" y="2060"/>
              <a:ext cx="771" cy="7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77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789239" y="1571427"/>
            <a:ext cx="7561263" cy="3278188"/>
            <a:chOff x="-295" y="1141"/>
            <a:chExt cx="3549" cy="1539"/>
          </a:xfrm>
        </p:grpSpPr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-295" y="1141"/>
              <a:ext cx="3549" cy="1539"/>
              <a:chOff x="646" y="1298"/>
              <a:chExt cx="2914" cy="1264"/>
            </a:xfrm>
          </p:grpSpPr>
          <p:grpSp>
            <p:nvGrpSpPr>
              <p:cNvPr id="17417" name="Group 9"/>
              <p:cNvGrpSpPr>
                <a:grpSpLocks/>
              </p:cNvGrpSpPr>
              <p:nvPr/>
            </p:nvGrpSpPr>
            <p:grpSpPr bwMode="auto">
              <a:xfrm>
                <a:off x="646" y="1298"/>
                <a:ext cx="1035" cy="1261"/>
                <a:chOff x="-67" y="1071"/>
                <a:chExt cx="1542" cy="1715"/>
              </a:xfrm>
            </p:grpSpPr>
            <p:grpSp>
              <p:nvGrpSpPr>
                <p:cNvPr id="17418" name="Group 10"/>
                <p:cNvGrpSpPr>
                  <a:grpSpLocks/>
                </p:cNvGrpSpPr>
                <p:nvPr/>
              </p:nvGrpSpPr>
              <p:grpSpPr bwMode="auto">
                <a:xfrm flipH="1">
                  <a:off x="-67" y="1071"/>
                  <a:ext cx="1542" cy="1715"/>
                  <a:chOff x="2730" y="1075"/>
                  <a:chExt cx="1542" cy="1715"/>
                </a:xfrm>
              </p:grpSpPr>
              <p:sp>
                <p:nvSpPr>
                  <p:cNvPr id="17419" name="Freeform 11"/>
                  <p:cNvSpPr>
                    <a:spLocks/>
                  </p:cNvSpPr>
                  <p:nvPr/>
                </p:nvSpPr>
                <p:spPr bwMode="auto">
                  <a:xfrm>
                    <a:off x="2796" y="1729"/>
                    <a:ext cx="1465" cy="155"/>
                  </a:xfrm>
                  <a:custGeom>
                    <a:avLst/>
                    <a:gdLst>
                      <a:gd name="T0" fmla="*/ 0 w 1465"/>
                      <a:gd name="T1" fmla="*/ 155 h 155"/>
                      <a:gd name="T2" fmla="*/ 323 w 1465"/>
                      <a:gd name="T3" fmla="*/ 139 h 155"/>
                      <a:gd name="T4" fmla="*/ 934 w 1465"/>
                      <a:gd name="T5" fmla="*/ 86 h 155"/>
                      <a:gd name="T6" fmla="*/ 1465 w 1465"/>
                      <a:gd name="T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65" h="155">
                        <a:moveTo>
                          <a:pt x="0" y="155"/>
                        </a:moveTo>
                        <a:cubicBezTo>
                          <a:pt x="54" y="152"/>
                          <a:pt x="167" y="151"/>
                          <a:pt x="323" y="139"/>
                        </a:cubicBezTo>
                        <a:cubicBezTo>
                          <a:pt x="479" y="127"/>
                          <a:pt x="744" y="109"/>
                          <a:pt x="934" y="86"/>
                        </a:cubicBezTo>
                        <a:cubicBezTo>
                          <a:pt x="1124" y="63"/>
                          <a:pt x="1354" y="18"/>
                          <a:pt x="1465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0" name="Freeform 12"/>
                  <p:cNvSpPr>
                    <a:spLocks/>
                  </p:cNvSpPr>
                  <p:nvPr/>
                </p:nvSpPr>
                <p:spPr bwMode="auto">
                  <a:xfrm>
                    <a:off x="2730" y="1451"/>
                    <a:ext cx="1517" cy="382"/>
                  </a:xfrm>
                  <a:custGeom>
                    <a:avLst/>
                    <a:gdLst>
                      <a:gd name="T0" fmla="*/ 0 w 1517"/>
                      <a:gd name="T1" fmla="*/ 376 h 382"/>
                      <a:gd name="T2" fmla="*/ 376 w 1517"/>
                      <a:gd name="T3" fmla="*/ 359 h 382"/>
                      <a:gd name="T4" fmla="*/ 961 w 1517"/>
                      <a:gd name="T5" fmla="*/ 236 h 382"/>
                      <a:gd name="T6" fmla="*/ 1517 w 1517"/>
                      <a:gd name="T7" fmla="*/ 0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17" h="382">
                        <a:moveTo>
                          <a:pt x="0" y="376"/>
                        </a:moveTo>
                        <a:cubicBezTo>
                          <a:pt x="63" y="373"/>
                          <a:pt x="216" y="382"/>
                          <a:pt x="376" y="359"/>
                        </a:cubicBezTo>
                        <a:cubicBezTo>
                          <a:pt x="536" y="336"/>
                          <a:pt x="771" y="295"/>
                          <a:pt x="961" y="236"/>
                        </a:cubicBezTo>
                        <a:cubicBezTo>
                          <a:pt x="1151" y="176"/>
                          <a:pt x="1401" y="49"/>
                          <a:pt x="1517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1" name="Freeform 13"/>
                  <p:cNvSpPr>
                    <a:spLocks/>
                  </p:cNvSpPr>
                  <p:nvPr/>
                </p:nvSpPr>
                <p:spPr bwMode="auto">
                  <a:xfrm>
                    <a:off x="2766" y="1228"/>
                    <a:ext cx="1276" cy="548"/>
                  </a:xfrm>
                  <a:custGeom>
                    <a:avLst/>
                    <a:gdLst>
                      <a:gd name="T0" fmla="*/ 0 w 2308"/>
                      <a:gd name="T1" fmla="*/ 931 h 935"/>
                      <a:gd name="T2" fmla="*/ 546 w 2308"/>
                      <a:gd name="T3" fmla="*/ 899 h 935"/>
                      <a:gd name="T4" fmla="*/ 1168 w 2308"/>
                      <a:gd name="T5" fmla="*/ 716 h 935"/>
                      <a:gd name="T6" fmla="*/ 1759 w 2308"/>
                      <a:gd name="T7" fmla="*/ 441 h 935"/>
                      <a:gd name="T8" fmla="*/ 2308 w 2308"/>
                      <a:gd name="T9" fmla="*/ 0 h 9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08" h="935">
                        <a:moveTo>
                          <a:pt x="0" y="931"/>
                        </a:moveTo>
                        <a:cubicBezTo>
                          <a:pt x="91" y="926"/>
                          <a:pt x="351" y="935"/>
                          <a:pt x="546" y="899"/>
                        </a:cubicBezTo>
                        <a:cubicBezTo>
                          <a:pt x="741" y="863"/>
                          <a:pt x="966" y="792"/>
                          <a:pt x="1168" y="716"/>
                        </a:cubicBezTo>
                        <a:cubicBezTo>
                          <a:pt x="1370" y="640"/>
                          <a:pt x="1569" y="560"/>
                          <a:pt x="1759" y="441"/>
                        </a:cubicBezTo>
                        <a:cubicBezTo>
                          <a:pt x="1949" y="322"/>
                          <a:pt x="2194" y="92"/>
                          <a:pt x="2308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2" name="Freeform 14"/>
                  <p:cNvSpPr>
                    <a:spLocks/>
                  </p:cNvSpPr>
                  <p:nvPr/>
                </p:nvSpPr>
                <p:spPr bwMode="auto">
                  <a:xfrm>
                    <a:off x="2766" y="1075"/>
                    <a:ext cx="969" cy="653"/>
                  </a:xfrm>
                  <a:custGeom>
                    <a:avLst/>
                    <a:gdLst>
                      <a:gd name="T0" fmla="*/ 0 w 1753"/>
                      <a:gd name="T1" fmla="*/ 1102 h 1115"/>
                      <a:gd name="T2" fmla="*/ 500 w 1753"/>
                      <a:gd name="T3" fmla="*/ 1070 h 1115"/>
                      <a:gd name="T4" fmla="*/ 1031 w 1753"/>
                      <a:gd name="T5" fmla="*/ 832 h 1115"/>
                      <a:gd name="T6" fmla="*/ 1433 w 1753"/>
                      <a:gd name="T7" fmla="*/ 503 h 1115"/>
                      <a:gd name="T8" fmla="*/ 1753 w 1753"/>
                      <a:gd name="T9" fmla="*/ 0 h 1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3" h="1115">
                        <a:moveTo>
                          <a:pt x="0" y="1102"/>
                        </a:moveTo>
                        <a:cubicBezTo>
                          <a:pt x="83" y="1097"/>
                          <a:pt x="328" y="1115"/>
                          <a:pt x="500" y="1070"/>
                        </a:cubicBezTo>
                        <a:cubicBezTo>
                          <a:pt x="672" y="1025"/>
                          <a:pt x="876" y="926"/>
                          <a:pt x="1031" y="832"/>
                        </a:cubicBezTo>
                        <a:cubicBezTo>
                          <a:pt x="1186" y="738"/>
                          <a:pt x="1313" y="642"/>
                          <a:pt x="1433" y="503"/>
                        </a:cubicBezTo>
                        <a:cubicBezTo>
                          <a:pt x="1553" y="364"/>
                          <a:pt x="1686" y="105"/>
                          <a:pt x="1753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3" name="Freeform 15"/>
                  <p:cNvSpPr>
                    <a:spLocks/>
                  </p:cNvSpPr>
                  <p:nvPr/>
                </p:nvSpPr>
                <p:spPr bwMode="auto">
                  <a:xfrm>
                    <a:off x="2733" y="1987"/>
                    <a:ext cx="1526" cy="149"/>
                  </a:xfrm>
                  <a:custGeom>
                    <a:avLst/>
                    <a:gdLst>
                      <a:gd name="T0" fmla="*/ 0 w 1526"/>
                      <a:gd name="T1" fmla="*/ 5 h 149"/>
                      <a:gd name="T2" fmla="*/ 384 w 1526"/>
                      <a:gd name="T3" fmla="*/ 10 h 149"/>
                      <a:gd name="T4" fmla="*/ 995 w 1526"/>
                      <a:gd name="T5" fmla="*/ 63 h 149"/>
                      <a:gd name="T6" fmla="*/ 1526 w 1526"/>
                      <a:gd name="T7" fmla="*/ 14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26" h="149">
                        <a:moveTo>
                          <a:pt x="0" y="5"/>
                        </a:moveTo>
                        <a:cubicBezTo>
                          <a:pt x="63" y="6"/>
                          <a:pt x="218" y="0"/>
                          <a:pt x="384" y="10"/>
                        </a:cubicBezTo>
                        <a:cubicBezTo>
                          <a:pt x="550" y="20"/>
                          <a:pt x="805" y="40"/>
                          <a:pt x="995" y="63"/>
                        </a:cubicBezTo>
                        <a:cubicBezTo>
                          <a:pt x="1185" y="86"/>
                          <a:pt x="1415" y="131"/>
                          <a:pt x="1526" y="14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4" name="Freeform 16"/>
                  <p:cNvSpPr>
                    <a:spLocks/>
                  </p:cNvSpPr>
                  <p:nvPr/>
                </p:nvSpPr>
                <p:spPr bwMode="auto">
                  <a:xfrm>
                    <a:off x="2805" y="2032"/>
                    <a:ext cx="1440" cy="382"/>
                  </a:xfrm>
                  <a:custGeom>
                    <a:avLst/>
                    <a:gdLst>
                      <a:gd name="T0" fmla="*/ 0 w 1440"/>
                      <a:gd name="T1" fmla="*/ 8 h 382"/>
                      <a:gd name="T2" fmla="*/ 299 w 1440"/>
                      <a:gd name="T3" fmla="*/ 23 h 382"/>
                      <a:gd name="T4" fmla="*/ 884 w 1440"/>
                      <a:gd name="T5" fmla="*/ 146 h 382"/>
                      <a:gd name="T6" fmla="*/ 1440 w 1440"/>
                      <a:gd name="T7" fmla="*/ 382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40" h="382">
                        <a:moveTo>
                          <a:pt x="0" y="8"/>
                        </a:moveTo>
                        <a:cubicBezTo>
                          <a:pt x="50" y="10"/>
                          <a:pt x="152" y="0"/>
                          <a:pt x="299" y="23"/>
                        </a:cubicBezTo>
                        <a:cubicBezTo>
                          <a:pt x="446" y="46"/>
                          <a:pt x="694" y="87"/>
                          <a:pt x="884" y="146"/>
                        </a:cubicBezTo>
                        <a:cubicBezTo>
                          <a:pt x="1074" y="206"/>
                          <a:pt x="1324" y="333"/>
                          <a:pt x="1440" y="382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5" name="Freeform 17"/>
                  <p:cNvSpPr>
                    <a:spLocks/>
                  </p:cNvSpPr>
                  <p:nvPr/>
                </p:nvSpPr>
                <p:spPr bwMode="auto">
                  <a:xfrm>
                    <a:off x="2757" y="2082"/>
                    <a:ext cx="1263" cy="535"/>
                  </a:xfrm>
                  <a:custGeom>
                    <a:avLst/>
                    <a:gdLst>
                      <a:gd name="T0" fmla="*/ 0 w 1263"/>
                      <a:gd name="T1" fmla="*/ 9 h 535"/>
                      <a:gd name="T2" fmla="*/ 282 w 1263"/>
                      <a:gd name="T3" fmla="*/ 18 h 535"/>
                      <a:gd name="T4" fmla="*/ 633 w 1263"/>
                      <a:gd name="T5" fmla="*/ 115 h 535"/>
                      <a:gd name="T6" fmla="*/ 959 w 1263"/>
                      <a:gd name="T7" fmla="*/ 277 h 535"/>
                      <a:gd name="T8" fmla="*/ 1263 w 1263"/>
                      <a:gd name="T9" fmla="*/ 535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3" h="535">
                        <a:moveTo>
                          <a:pt x="0" y="9"/>
                        </a:moveTo>
                        <a:cubicBezTo>
                          <a:pt x="47" y="10"/>
                          <a:pt x="177" y="0"/>
                          <a:pt x="282" y="18"/>
                        </a:cubicBezTo>
                        <a:cubicBezTo>
                          <a:pt x="387" y="36"/>
                          <a:pt x="520" y="72"/>
                          <a:pt x="633" y="115"/>
                        </a:cubicBezTo>
                        <a:cubicBezTo>
                          <a:pt x="746" y="158"/>
                          <a:pt x="854" y="207"/>
                          <a:pt x="959" y="277"/>
                        </a:cubicBezTo>
                        <a:cubicBezTo>
                          <a:pt x="1065" y="346"/>
                          <a:pt x="1200" y="481"/>
                          <a:pt x="1263" y="535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6" name="Freeform 18"/>
                  <p:cNvSpPr>
                    <a:spLocks/>
                  </p:cNvSpPr>
                  <p:nvPr/>
                </p:nvSpPr>
                <p:spPr bwMode="auto">
                  <a:xfrm flipV="1">
                    <a:off x="2764" y="2137"/>
                    <a:ext cx="969" cy="653"/>
                  </a:xfrm>
                  <a:custGeom>
                    <a:avLst/>
                    <a:gdLst>
                      <a:gd name="T0" fmla="*/ 0 w 1753"/>
                      <a:gd name="T1" fmla="*/ 1102 h 1115"/>
                      <a:gd name="T2" fmla="*/ 500 w 1753"/>
                      <a:gd name="T3" fmla="*/ 1070 h 1115"/>
                      <a:gd name="T4" fmla="*/ 1031 w 1753"/>
                      <a:gd name="T5" fmla="*/ 832 h 1115"/>
                      <a:gd name="T6" fmla="*/ 1433 w 1753"/>
                      <a:gd name="T7" fmla="*/ 503 h 1115"/>
                      <a:gd name="T8" fmla="*/ 1753 w 1753"/>
                      <a:gd name="T9" fmla="*/ 0 h 1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3" h="1115">
                        <a:moveTo>
                          <a:pt x="0" y="1102"/>
                        </a:moveTo>
                        <a:cubicBezTo>
                          <a:pt x="83" y="1097"/>
                          <a:pt x="328" y="1115"/>
                          <a:pt x="500" y="1070"/>
                        </a:cubicBezTo>
                        <a:cubicBezTo>
                          <a:pt x="672" y="1025"/>
                          <a:pt x="876" y="926"/>
                          <a:pt x="1031" y="832"/>
                        </a:cubicBezTo>
                        <a:cubicBezTo>
                          <a:pt x="1186" y="738"/>
                          <a:pt x="1313" y="642"/>
                          <a:pt x="1433" y="503"/>
                        </a:cubicBezTo>
                        <a:cubicBezTo>
                          <a:pt x="1553" y="364"/>
                          <a:pt x="1686" y="105"/>
                          <a:pt x="1753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7" name="Freeform 19"/>
                  <p:cNvSpPr>
                    <a:spLocks/>
                  </p:cNvSpPr>
                  <p:nvPr/>
                </p:nvSpPr>
                <p:spPr bwMode="auto">
                  <a:xfrm flipV="1">
                    <a:off x="2764" y="1932"/>
                    <a:ext cx="1508" cy="1"/>
                  </a:xfrm>
                  <a:custGeom>
                    <a:avLst/>
                    <a:gdLst>
                      <a:gd name="T0" fmla="*/ 0 w 2727"/>
                      <a:gd name="T1" fmla="*/ 0 h 1"/>
                      <a:gd name="T2" fmla="*/ 2727 w 2727"/>
                      <a:gd name="T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727" h="1">
                        <a:moveTo>
                          <a:pt x="0" y="0"/>
                        </a:moveTo>
                        <a:lnTo>
                          <a:pt x="2727" y="1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336699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ranklin Gothic Book" panose="020B05030201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428" name="Freeform 20"/>
                <p:cNvSpPr>
                  <a:spLocks/>
                </p:cNvSpPr>
                <p:nvPr/>
              </p:nvSpPr>
              <p:spPr bwMode="auto">
                <a:xfrm>
                  <a:off x="387" y="1929"/>
                  <a:ext cx="159" cy="1"/>
                </a:xfrm>
                <a:custGeom>
                  <a:avLst/>
                  <a:gdLst>
                    <a:gd name="T0" fmla="*/ 0 w 159"/>
                    <a:gd name="T1" fmla="*/ 0 h 1"/>
                    <a:gd name="T2" fmla="*/ 159 w 15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9" h="1">
                      <a:moveTo>
                        <a:pt x="0" y="0"/>
                      </a:moveTo>
                      <a:lnTo>
                        <a:pt x="159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29" name="Freeform 21"/>
                <p:cNvSpPr>
                  <a:spLocks/>
                </p:cNvSpPr>
                <p:nvPr/>
              </p:nvSpPr>
              <p:spPr bwMode="auto">
                <a:xfrm>
                  <a:off x="375" y="2037"/>
                  <a:ext cx="168" cy="24"/>
                </a:xfrm>
                <a:custGeom>
                  <a:avLst/>
                  <a:gdLst>
                    <a:gd name="T0" fmla="*/ 0 w 168"/>
                    <a:gd name="T1" fmla="*/ 24 h 24"/>
                    <a:gd name="T2" fmla="*/ 168 w 168"/>
                    <a:gd name="T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8" h="24">
                      <a:moveTo>
                        <a:pt x="0" y="24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0" name="Freeform 22"/>
                <p:cNvSpPr>
                  <a:spLocks/>
                </p:cNvSpPr>
                <p:nvPr/>
              </p:nvSpPr>
              <p:spPr bwMode="auto">
                <a:xfrm>
                  <a:off x="363" y="2163"/>
                  <a:ext cx="198" cy="66"/>
                </a:xfrm>
                <a:custGeom>
                  <a:avLst/>
                  <a:gdLst>
                    <a:gd name="T0" fmla="*/ 0 w 198"/>
                    <a:gd name="T1" fmla="*/ 66 h 66"/>
                    <a:gd name="T2" fmla="*/ 198 w 198"/>
                    <a:gd name="T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8" h="66">
                      <a:moveTo>
                        <a:pt x="0" y="66"/>
                      </a:moveTo>
                      <a:lnTo>
                        <a:pt x="198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/>
              </p:nvSpPr>
              <p:spPr bwMode="auto">
                <a:xfrm>
                  <a:off x="489" y="2286"/>
                  <a:ext cx="120" cy="66"/>
                </a:xfrm>
                <a:custGeom>
                  <a:avLst/>
                  <a:gdLst>
                    <a:gd name="T0" fmla="*/ 0 w 120"/>
                    <a:gd name="T1" fmla="*/ 66 h 66"/>
                    <a:gd name="T2" fmla="*/ 120 w 120"/>
                    <a:gd name="T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0" h="66">
                      <a:moveTo>
                        <a:pt x="0" y="66"/>
                      </a:moveTo>
                      <a:lnTo>
                        <a:pt x="120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/>
              </p:nvSpPr>
              <p:spPr bwMode="auto">
                <a:xfrm>
                  <a:off x="621" y="2439"/>
                  <a:ext cx="69" cy="87"/>
                </a:xfrm>
                <a:custGeom>
                  <a:avLst/>
                  <a:gdLst>
                    <a:gd name="T0" fmla="*/ 0 w 69"/>
                    <a:gd name="T1" fmla="*/ 87 h 87"/>
                    <a:gd name="T2" fmla="*/ 69 w 69"/>
                    <a:gd name="T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9" h="87">
                      <a:moveTo>
                        <a:pt x="0" y="87"/>
                      </a:moveTo>
                      <a:lnTo>
                        <a:pt x="69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3" name="Freeform 25"/>
                <p:cNvSpPr>
                  <a:spLocks/>
                </p:cNvSpPr>
                <p:nvPr/>
              </p:nvSpPr>
              <p:spPr bwMode="auto">
                <a:xfrm>
                  <a:off x="390" y="1800"/>
                  <a:ext cx="156" cy="18"/>
                </a:xfrm>
                <a:custGeom>
                  <a:avLst/>
                  <a:gdLst>
                    <a:gd name="T0" fmla="*/ 0 w 156"/>
                    <a:gd name="T1" fmla="*/ 0 h 18"/>
                    <a:gd name="T2" fmla="*/ 156 w 156"/>
                    <a:gd name="T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6" h="18">
                      <a:moveTo>
                        <a:pt x="0" y="0"/>
                      </a:moveTo>
                      <a:lnTo>
                        <a:pt x="156" y="18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4" name="Freeform 26"/>
                <p:cNvSpPr>
                  <a:spLocks/>
                </p:cNvSpPr>
                <p:nvPr/>
              </p:nvSpPr>
              <p:spPr bwMode="auto">
                <a:xfrm>
                  <a:off x="417" y="1650"/>
                  <a:ext cx="159" cy="51"/>
                </a:xfrm>
                <a:custGeom>
                  <a:avLst/>
                  <a:gdLst>
                    <a:gd name="T0" fmla="*/ 0 w 159"/>
                    <a:gd name="T1" fmla="*/ 0 h 51"/>
                    <a:gd name="T2" fmla="*/ 159 w 159"/>
                    <a:gd name="T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9" h="51">
                      <a:moveTo>
                        <a:pt x="0" y="0"/>
                      </a:moveTo>
                      <a:lnTo>
                        <a:pt x="159" y="51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5" name="Freeform 27"/>
                <p:cNvSpPr>
                  <a:spLocks/>
                </p:cNvSpPr>
                <p:nvPr/>
              </p:nvSpPr>
              <p:spPr bwMode="auto">
                <a:xfrm>
                  <a:off x="525" y="1521"/>
                  <a:ext cx="101" cy="55"/>
                </a:xfrm>
                <a:custGeom>
                  <a:avLst/>
                  <a:gdLst>
                    <a:gd name="T0" fmla="*/ 0 w 101"/>
                    <a:gd name="T1" fmla="*/ 0 h 55"/>
                    <a:gd name="T2" fmla="*/ 101 w 101"/>
                    <a:gd name="T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1" h="55">
                      <a:moveTo>
                        <a:pt x="0" y="0"/>
                      </a:moveTo>
                      <a:lnTo>
                        <a:pt x="101" y="55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36" name="Freeform 28"/>
                <p:cNvSpPr>
                  <a:spLocks/>
                </p:cNvSpPr>
                <p:nvPr/>
              </p:nvSpPr>
              <p:spPr bwMode="auto">
                <a:xfrm>
                  <a:off x="621" y="1329"/>
                  <a:ext cx="81" cy="96"/>
                </a:xfrm>
                <a:custGeom>
                  <a:avLst/>
                  <a:gdLst>
                    <a:gd name="T0" fmla="*/ 0 w 81"/>
                    <a:gd name="T1" fmla="*/ 0 h 96"/>
                    <a:gd name="T2" fmla="*/ 81 w 8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96">
                      <a:moveTo>
                        <a:pt x="0" y="0"/>
                      </a:moveTo>
                      <a:lnTo>
                        <a:pt x="81" y="96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37" name="AutoShape 29"/>
              <p:cNvSpPr>
                <a:spLocks noChangeArrowheads="1"/>
              </p:cNvSpPr>
              <p:nvPr/>
            </p:nvSpPr>
            <p:spPr bwMode="auto">
              <a:xfrm rot="5400000">
                <a:off x="1712" y="1666"/>
                <a:ext cx="333" cy="532"/>
              </a:xfrm>
              <a:prstGeom prst="can">
                <a:avLst>
                  <a:gd name="adj" fmla="val 25177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17438" name="AutoShape 30"/>
              <p:cNvSpPr>
                <a:spLocks noChangeArrowheads="1"/>
              </p:cNvSpPr>
              <p:nvPr/>
            </p:nvSpPr>
            <p:spPr bwMode="auto">
              <a:xfrm rot="5400000">
                <a:off x="2152" y="1667"/>
                <a:ext cx="333" cy="532"/>
              </a:xfrm>
              <a:prstGeom prst="can">
                <a:avLst>
                  <a:gd name="adj" fmla="val 25177"/>
                </a:avLst>
              </a:prstGeom>
              <a:gradFill rotWithShape="1">
                <a:gsLst>
                  <a:gs pos="0">
                    <a:srgbClr val="FF3300">
                      <a:gamma/>
                      <a:shade val="69804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grpSp>
            <p:nvGrpSpPr>
              <p:cNvPr id="17439" name="Group 31"/>
              <p:cNvGrpSpPr>
                <a:grpSpLocks/>
              </p:cNvGrpSpPr>
              <p:nvPr/>
            </p:nvGrpSpPr>
            <p:grpSpPr bwMode="auto">
              <a:xfrm>
                <a:off x="2524" y="1301"/>
                <a:ext cx="1036" cy="1261"/>
                <a:chOff x="2524" y="1301"/>
                <a:chExt cx="1036" cy="1261"/>
              </a:xfrm>
            </p:grpSpPr>
            <p:sp>
              <p:nvSpPr>
                <p:cNvPr id="17440" name="Freeform 32"/>
                <p:cNvSpPr>
                  <a:spLocks/>
                </p:cNvSpPr>
                <p:nvPr/>
              </p:nvSpPr>
              <p:spPr bwMode="auto">
                <a:xfrm>
                  <a:off x="2990" y="1929"/>
                  <a:ext cx="109" cy="2"/>
                </a:xfrm>
                <a:custGeom>
                  <a:avLst/>
                  <a:gdLst>
                    <a:gd name="T0" fmla="*/ 0 w 109"/>
                    <a:gd name="T1" fmla="*/ 2 h 2"/>
                    <a:gd name="T2" fmla="*/ 109 w 109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9" h="2">
                      <a:moveTo>
                        <a:pt x="0" y="2"/>
                      </a:moveTo>
                      <a:lnTo>
                        <a:pt x="109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/>
              </p:nvSpPr>
              <p:spPr bwMode="auto">
                <a:xfrm>
                  <a:off x="2548" y="1931"/>
                  <a:ext cx="1012" cy="1"/>
                </a:xfrm>
                <a:custGeom>
                  <a:avLst/>
                  <a:gdLst>
                    <a:gd name="T0" fmla="*/ 0 w 2727"/>
                    <a:gd name="T1" fmla="*/ 0 h 1"/>
                    <a:gd name="T2" fmla="*/ 2727 w 2727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727" h="1">
                      <a:moveTo>
                        <a:pt x="0" y="0"/>
                      </a:moveTo>
                      <a:lnTo>
                        <a:pt x="2727" y="1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/>
              </p:nvSpPr>
              <p:spPr bwMode="auto">
                <a:xfrm>
                  <a:off x="3009" y="1857"/>
                  <a:ext cx="90" cy="9"/>
                </a:xfrm>
                <a:custGeom>
                  <a:avLst/>
                  <a:gdLst>
                    <a:gd name="T0" fmla="*/ 0 w 90"/>
                    <a:gd name="T1" fmla="*/ 9 h 9"/>
                    <a:gd name="T2" fmla="*/ 90 w 90"/>
                    <a:gd name="T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0" h="9">
                      <a:moveTo>
                        <a:pt x="0" y="9"/>
                      </a:moveTo>
                      <a:lnTo>
                        <a:pt x="90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/>
              </p:nvSpPr>
              <p:spPr bwMode="auto">
                <a:xfrm>
                  <a:off x="3000" y="1773"/>
                  <a:ext cx="81" cy="25"/>
                </a:xfrm>
                <a:custGeom>
                  <a:avLst/>
                  <a:gdLst>
                    <a:gd name="T0" fmla="*/ 0 w 81"/>
                    <a:gd name="T1" fmla="*/ 25 h 25"/>
                    <a:gd name="T2" fmla="*/ 81 w 81"/>
                    <a:gd name="T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25">
                      <a:moveTo>
                        <a:pt x="0" y="25"/>
                      </a:moveTo>
                      <a:lnTo>
                        <a:pt x="81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/>
              </p:nvSpPr>
              <p:spPr bwMode="auto">
                <a:xfrm>
                  <a:off x="2952" y="1695"/>
                  <a:ext cx="96" cy="39"/>
                </a:xfrm>
                <a:custGeom>
                  <a:avLst/>
                  <a:gdLst>
                    <a:gd name="T0" fmla="*/ 0 w 96"/>
                    <a:gd name="T1" fmla="*/ 39 h 39"/>
                    <a:gd name="T2" fmla="*/ 96 w 96"/>
                    <a:gd name="T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" h="39">
                      <a:moveTo>
                        <a:pt x="0" y="39"/>
                      </a:moveTo>
                      <a:lnTo>
                        <a:pt x="96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5" name="Freeform 37"/>
                <p:cNvSpPr>
                  <a:spLocks/>
                </p:cNvSpPr>
                <p:nvPr/>
              </p:nvSpPr>
              <p:spPr bwMode="auto">
                <a:xfrm>
                  <a:off x="2904" y="1614"/>
                  <a:ext cx="87" cy="60"/>
                </a:xfrm>
                <a:custGeom>
                  <a:avLst/>
                  <a:gdLst>
                    <a:gd name="T0" fmla="*/ 0 w 87"/>
                    <a:gd name="T1" fmla="*/ 60 h 60"/>
                    <a:gd name="T2" fmla="*/ 87 w 87"/>
                    <a:gd name="T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7" h="60">
                      <a:moveTo>
                        <a:pt x="0" y="60"/>
                      </a:moveTo>
                      <a:lnTo>
                        <a:pt x="87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6" name="Freeform 38"/>
                <p:cNvSpPr>
                  <a:spLocks/>
                </p:cNvSpPr>
                <p:nvPr/>
              </p:nvSpPr>
              <p:spPr bwMode="auto">
                <a:xfrm>
                  <a:off x="2989" y="1932"/>
                  <a:ext cx="113" cy="1"/>
                </a:xfrm>
                <a:custGeom>
                  <a:avLst/>
                  <a:gdLst>
                    <a:gd name="T0" fmla="*/ 0 w 113"/>
                    <a:gd name="T1" fmla="*/ 1 h 1"/>
                    <a:gd name="T2" fmla="*/ 113 w 11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3" h="1">
                      <a:moveTo>
                        <a:pt x="0" y="1"/>
                      </a:moveTo>
                      <a:lnTo>
                        <a:pt x="113" y="0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7" name="Freeform 39"/>
                <p:cNvSpPr>
                  <a:spLocks/>
                </p:cNvSpPr>
                <p:nvPr/>
              </p:nvSpPr>
              <p:spPr bwMode="auto">
                <a:xfrm>
                  <a:off x="2568" y="1782"/>
                  <a:ext cx="984" cy="114"/>
                </a:xfrm>
                <a:custGeom>
                  <a:avLst/>
                  <a:gdLst>
                    <a:gd name="T0" fmla="*/ 0 w 1465"/>
                    <a:gd name="T1" fmla="*/ 155 h 155"/>
                    <a:gd name="T2" fmla="*/ 323 w 1465"/>
                    <a:gd name="T3" fmla="*/ 139 h 155"/>
                    <a:gd name="T4" fmla="*/ 934 w 1465"/>
                    <a:gd name="T5" fmla="*/ 86 h 155"/>
                    <a:gd name="T6" fmla="*/ 1465 w 1465"/>
                    <a:gd name="T7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5" h="155">
                      <a:moveTo>
                        <a:pt x="0" y="155"/>
                      </a:moveTo>
                      <a:cubicBezTo>
                        <a:pt x="54" y="152"/>
                        <a:pt x="167" y="151"/>
                        <a:pt x="323" y="139"/>
                      </a:cubicBezTo>
                      <a:cubicBezTo>
                        <a:pt x="479" y="127"/>
                        <a:pt x="744" y="109"/>
                        <a:pt x="934" y="86"/>
                      </a:cubicBezTo>
                      <a:cubicBezTo>
                        <a:pt x="1124" y="63"/>
                        <a:pt x="1354" y="18"/>
                        <a:pt x="1465" y="0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8" name="Freeform 40"/>
                <p:cNvSpPr>
                  <a:spLocks/>
                </p:cNvSpPr>
                <p:nvPr/>
              </p:nvSpPr>
              <p:spPr bwMode="auto">
                <a:xfrm>
                  <a:off x="2524" y="1577"/>
                  <a:ext cx="1018" cy="281"/>
                </a:xfrm>
                <a:custGeom>
                  <a:avLst/>
                  <a:gdLst>
                    <a:gd name="T0" fmla="*/ 0 w 1517"/>
                    <a:gd name="T1" fmla="*/ 376 h 382"/>
                    <a:gd name="T2" fmla="*/ 376 w 1517"/>
                    <a:gd name="T3" fmla="*/ 359 h 382"/>
                    <a:gd name="T4" fmla="*/ 961 w 1517"/>
                    <a:gd name="T5" fmla="*/ 236 h 382"/>
                    <a:gd name="T6" fmla="*/ 1517 w 1517"/>
                    <a:gd name="T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7" h="382">
                      <a:moveTo>
                        <a:pt x="0" y="376"/>
                      </a:moveTo>
                      <a:cubicBezTo>
                        <a:pt x="63" y="373"/>
                        <a:pt x="216" y="382"/>
                        <a:pt x="376" y="359"/>
                      </a:cubicBezTo>
                      <a:cubicBezTo>
                        <a:pt x="536" y="336"/>
                        <a:pt x="771" y="295"/>
                        <a:pt x="961" y="236"/>
                      </a:cubicBezTo>
                      <a:cubicBezTo>
                        <a:pt x="1151" y="176"/>
                        <a:pt x="1401" y="49"/>
                        <a:pt x="1517" y="0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49" name="Freeform 41"/>
                <p:cNvSpPr>
                  <a:spLocks/>
                </p:cNvSpPr>
                <p:nvPr/>
              </p:nvSpPr>
              <p:spPr bwMode="auto">
                <a:xfrm>
                  <a:off x="2548" y="1413"/>
                  <a:ext cx="857" cy="403"/>
                </a:xfrm>
                <a:custGeom>
                  <a:avLst/>
                  <a:gdLst>
                    <a:gd name="T0" fmla="*/ 0 w 2308"/>
                    <a:gd name="T1" fmla="*/ 931 h 935"/>
                    <a:gd name="T2" fmla="*/ 546 w 2308"/>
                    <a:gd name="T3" fmla="*/ 899 h 935"/>
                    <a:gd name="T4" fmla="*/ 1168 w 2308"/>
                    <a:gd name="T5" fmla="*/ 716 h 935"/>
                    <a:gd name="T6" fmla="*/ 1759 w 2308"/>
                    <a:gd name="T7" fmla="*/ 441 h 935"/>
                    <a:gd name="T8" fmla="*/ 2308 w 2308"/>
                    <a:gd name="T9" fmla="*/ 0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8" h="935">
                      <a:moveTo>
                        <a:pt x="0" y="931"/>
                      </a:moveTo>
                      <a:cubicBezTo>
                        <a:pt x="91" y="926"/>
                        <a:pt x="351" y="935"/>
                        <a:pt x="546" y="899"/>
                      </a:cubicBezTo>
                      <a:cubicBezTo>
                        <a:pt x="741" y="863"/>
                        <a:pt x="966" y="792"/>
                        <a:pt x="1168" y="716"/>
                      </a:cubicBezTo>
                      <a:cubicBezTo>
                        <a:pt x="1370" y="640"/>
                        <a:pt x="1569" y="560"/>
                        <a:pt x="1759" y="441"/>
                      </a:cubicBezTo>
                      <a:cubicBezTo>
                        <a:pt x="1949" y="322"/>
                        <a:pt x="2194" y="92"/>
                        <a:pt x="230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0" name="Freeform 42"/>
                <p:cNvSpPr>
                  <a:spLocks/>
                </p:cNvSpPr>
                <p:nvPr/>
              </p:nvSpPr>
              <p:spPr bwMode="auto">
                <a:xfrm>
                  <a:off x="2548" y="1301"/>
                  <a:ext cx="651" cy="480"/>
                </a:xfrm>
                <a:custGeom>
                  <a:avLst/>
                  <a:gdLst>
                    <a:gd name="T0" fmla="*/ 0 w 1753"/>
                    <a:gd name="T1" fmla="*/ 1102 h 1115"/>
                    <a:gd name="T2" fmla="*/ 500 w 1753"/>
                    <a:gd name="T3" fmla="*/ 1070 h 1115"/>
                    <a:gd name="T4" fmla="*/ 1031 w 1753"/>
                    <a:gd name="T5" fmla="*/ 832 h 1115"/>
                    <a:gd name="T6" fmla="*/ 1433 w 1753"/>
                    <a:gd name="T7" fmla="*/ 503 h 1115"/>
                    <a:gd name="T8" fmla="*/ 1753 w 1753"/>
                    <a:gd name="T9" fmla="*/ 0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3" h="1115">
                      <a:moveTo>
                        <a:pt x="0" y="1102"/>
                      </a:moveTo>
                      <a:cubicBezTo>
                        <a:pt x="83" y="1097"/>
                        <a:pt x="328" y="1115"/>
                        <a:pt x="500" y="1070"/>
                      </a:cubicBezTo>
                      <a:cubicBezTo>
                        <a:pt x="672" y="1025"/>
                        <a:pt x="876" y="926"/>
                        <a:pt x="1031" y="832"/>
                      </a:cubicBezTo>
                      <a:cubicBezTo>
                        <a:pt x="1186" y="738"/>
                        <a:pt x="1313" y="642"/>
                        <a:pt x="1433" y="503"/>
                      </a:cubicBezTo>
                      <a:cubicBezTo>
                        <a:pt x="1553" y="364"/>
                        <a:pt x="1686" y="105"/>
                        <a:pt x="1753" y="0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1" name="Freeform 43"/>
                <p:cNvSpPr>
                  <a:spLocks/>
                </p:cNvSpPr>
                <p:nvPr/>
              </p:nvSpPr>
              <p:spPr bwMode="auto">
                <a:xfrm>
                  <a:off x="2526" y="1972"/>
                  <a:ext cx="1024" cy="109"/>
                </a:xfrm>
                <a:custGeom>
                  <a:avLst/>
                  <a:gdLst>
                    <a:gd name="T0" fmla="*/ 0 w 1526"/>
                    <a:gd name="T1" fmla="*/ 5 h 149"/>
                    <a:gd name="T2" fmla="*/ 384 w 1526"/>
                    <a:gd name="T3" fmla="*/ 10 h 149"/>
                    <a:gd name="T4" fmla="*/ 995 w 1526"/>
                    <a:gd name="T5" fmla="*/ 63 h 149"/>
                    <a:gd name="T6" fmla="*/ 1526 w 1526"/>
                    <a:gd name="T7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26" h="149">
                      <a:moveTo>
                        <a:pt x="0" y="5"/>
                      </a:moveTo>
                      <a:cubicBezTo>
                        <a:pt x="63" y="6"/>
                        <a:pt x="218" y="0"/>
                        <a:pt x="384" y="10"/>
                      </a:cubicBezTo>
                      <a:cubicBezTo>
                        <a:pt x="550" y="20"/>
                        <a:pt x="805" y="40"/>
                        <a:pt x="995" y="63"/>
                      </a:cubicBezTo>
                      <a:cubicBezTo>
                        <a:pt x="1185" y="86"/>
                        <a:pt x="1415" y="131"/>
                        <a:pt x="1526" y="149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2" name="Freeform 44"/>
                <p:cNvSpPr>
                  <a:spLocks/>
                </p:cNvSpPr>
                <p:nvPr/>
              </p:nvSpPr>
              <p:spPr bwMode="auto">
                <a:xfrm>
                  <a:off x="2574" y="2005"/>
                  <a:ext cx="967" cy="281"/>
                </a:xfrm>
                <a:custGeom>
                  <a:avLst/>
                  <a:gdLst>
                    <a:gd name="T0" fmla="*/ 0 w 1440"/>
                    <a:gd name="T1" fmla="*/ 8 h 382"/>
                    <a:gd name="T2" fmla="*/ 299 w 1440"/>
                    <a:gd name="T3" fmla="*/ 23 h 382"/>
                    <a:gd name="T4" fmla="*/ 884 w 1440"/>
                    <a:gd name="T5" fmla="*/ 146 h 382"/>
                    <a:gd name="T6" fmla="*/ 1440 w 1440"/>
                    <a:gd name="T7" fmla="*/ 38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0" h="382">
                      <a:moveTo>
                        <a:pt x="0" y="8"/>
                      </a:moveTo>
                      <a:cubicBezTo>
                        <a:pt x="50" y="10"/>
                        <a:pt x="152" y="0"/>
                        <a:pt x="299" y="23"/>
                      </a:cubicBezTo>
                      <a:cubicBezTo>
                        <a:pt x="446" y="46"/>
                        <a:pt x="694" y="87"/>
                        <a:pt x="884" y="146"/>
                      </a:cubicBezTo>
                      <a:cubicBezTo>
                        <a:pt x="1074" y="206"/>
                        <a:pt x="1324" y="333"/>
                        <a:pt x="1440" y="382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/>
              </p:nvSpPr>
              <p:spPr bwMode="auto">
                <a:xfrm>
                  <a:off x="2542" y="2041"/>
                  <a:ext cx="848" cy="394"/>
                </a:xfrm>
                <a:custGeom>
                  <a:avLst/>
                  <a:gdLst>
                    <a:gd name="T0" fmla="*/ 0 w 1263"/>
                    <a:gd name="T1" fmla="*/ 9 h 535"/>
                    <a:gd name="T2" fmla="*/ 282 w 1263"/>
                    <a:gd name="T3" fmla="*/ 18 h 535"/>
                    <a:gd name="T4" fmla="*/ 633 w 1263"/>
                    <a:gd name="T5" fmla="*/ 115 h 535"/>
                    <a:gd name="T6" fmla="*/ 959 w 1263"/>
                    <a:gd name="T7" fmla="*/ 277 h 535"/>
                    <a:gd name="T8" fmla="*/ 1263 w 1263"/>
                    <a:gd name="T9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3" h="535">
                      <a:moveTo>
                        <a:pt x="0" y="9"/>
                      </a:moveTo>
                      <a:cubicBezTo>
                        <a:pt x="47" y="10"/>
                        <a:pt x="177" y="0"/>
                        <a:pt x="282" y="18"/>
                      </a:cubicBezTo>
                      <a:cubicBezTo>
                        <a:pt x="387" y="36"/>
                        <a:pt x="520" y="72"/>
                        <a:pt x="633" y="115"/>
                      </a:cubicBezTo>
                      <a:cubicBezTo>
                        <a:pt x="746" y="158"/>
                        <a:pt x="854" y="207"/>
                        <a:pt x="959" y="277"/>
                      </a:cubicBezTo>
                      <a:cubicBezTo>
                        <a:pt x="1065" y="346"/>
                        <a:pt x="1200" y="481"/>
                        <a:pt x="1263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/>
              </p:nvSpPr>
              <p:spPr bwMode="auto">
                <a:xfrm flipV="1">
                  <a:off x="2547" y="2082"/>
                  <a:ext cx="650" cy="480"/>
                </a:xfrm>
                <a:custGeom>
                  <a:avLst/>
                  <a:gdLst>
                    <a:gd name="T0" fmla="*/ 0 w 1753"/>
                    <a:gd name="T1" fmla="*/ 1102 h 1115"/>
                    <a:gd name="T2" fmla="*/ 500 w 1753"/>
                    <a:gd name="T3" fmla="*/ 1070 h 1115"/>
                    <a:gd name="T4" fmla="*/ 1031 w 1753"/>
                    <a:gd name="T5" fmla="*/ 832 h 1115"/>
                    <a:gd name="T6" fmla="*/ 1433 w 1753"/>
                    <a:gd name="T7" fmla="*/ 503 h 1115"/>
                    <a:gd name="T8" fmla="*/ 1753 w 1753"/>
                    <a:gd name="T9" fmla="*/ 0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3" h="1115">
                      <a:moveTo>
                        <a:pt x="0" y="1102"/>
                      </a:moveTo>
                      <a:cubicBezTo>
                        <a:pt x="83" y="1097"/>
                        <a:pt x="328" y="1115"/>
                        <a:pt x="500" y="1070"/>
                      </a:cubicBezTo>
                      <a:cubicBezTo>
                        <a:pt x="672" y="1025"/>
                        <a:pt x="876" y="926"/>
                        <a:pt x="1031" y="832"/>
                      </a:cubicBezTo>
                      <a:cubicBezTo>
                        <a:pt x="1186" y="738"/>
                        <a:pt x="1313" y="642"/>
                        <a:pt x="1433" y="503"/>
                      </a:cubicBezTo>
                      <a:cubicBezTo>
                        <a:pt x="1553" y="364"/>
                        <a:pt x="1686" y="105"/>
                        <a:pt x="1753" y="0"/>
                      </a:cubicBez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/>
              </p:nvSpPr>
              <p:spPr bwMode="auto">
                <a:xfrm flipV="1">
                  <a:off x="2547" y="1931"/>
                  <a:ext cx="1012" cy="1"/>
                </a:xfrm>
                <a:custGeom>
                  <a:avLst/>
                  <a:gdLst>
                    <a:gd name="T0" fmla="*/ 0 w 2727"/>
                    <a:gd name="T1" fmla="*/ 0 h 1"/>
                    <a:gd name="T2" fmla="*/ 2727 w 2727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727" h="1">
                      <a:moveTo>
                        <a:pt x="0" y="0"/>
                      </a:moveTo>
                      <a:lnTo>
                        <a:pt x="2727" y="1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/>
              </p:nvSpPr>
              <p:spPr bwMode="auto">
                <a:xfrm>
                  <a:off x="2999" y="1998"/>
                  <a:ext cx="94" cy="6"/>
                </a:xfrm>
                <a:custGeom>
                  <a:avLst/>
                  <a:gdLst>
                    <a:gd name="T0" fmla="*/ 0 w 94"/>
                    <a:gd name="T1" fmla="*/ 0 h 6"/>
                    <a:gd name="T2" fmla="*/ 94 w 94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6">
                      <a:moveTo>
                        <a:pt x="0" y="0"/>
                      </a:moveTo>
                      <a:lnTo>
                        <a:pt x="94" y="6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/>
              </p:nvSpPr>
              <p:spPr bwMode="auto">
                <a:xfrm>
                  <a:off x="2999" y="2066"/>
                  <a:ext cx="97" cy="28"/>
                </a:xfrm>
                <a:custGeom>
                  <a:avLst/>
                  <a:gdLst>
                    <a:gd name="T0" fmla="*/ 0 w 97"/>
                    <a:gd name="T1" fmla="*/ 0 h 28"/>
                    <a:gd name="T2" fmla="*/ 97 w 97"/>
                    <a:gd name="T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7" h="28">
                      <a:moveTo>
                        <a:pt x="0" y="0"/>
                      </a:moveTo>
                      <a:lnTo>
                        <a:pt x="97" y="28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/>
              </p:nvSpPr>
              <p:spPr bwMode="auto">
                <a:xfrm>
                  <a:off x="2961" y="2124"/>
                  <a:ext cx="96" cy="39"/>
                </a:xfrm>
                <a:custGeom>
                  <a:avLst/>
                  <a:gdLst>
                    <a:gd name="T0" fmla="*/ 0 w 96"/>
                    <a:gd name="T1" fmla="*/ 0 h 39"/>
                    <a:gd name="T2" fmla="*/ 96 w 96"/>
                    <a:gd name="T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" h="39">
                      <a:moveTo>
                        <a:pt x="0" y="0"/>
                      </a:moveTo>
                      <a:lnTo>
                        <a:pt x="96" y="39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/>
              </p:nvSpPr>
              <p:spPr bwMode="auto">
                <a:xfrm>
                  <a:off x="2922" y="2202"/>
                  <a:ext cx="93" cy="63"/>
                </a:xfrm>
                <a:custGeom>
                  <a:avLst/>
                  <a:gdLst>
                    <a:gd name="T0" fmla="*/ 0 w 93"/>
                    <a:gd name="T1" fmla="*/ 0 h 63"/>
                    <a:gd name="T2" fmla="*/ 93 w 93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3" h="63">
                      <a:moveTo>
                        <a:pt x="0" y="0"/>
                      </a:moveTo>
                      <a:lnTo>
                        <a:pt x="93" y="63"/>
                      </a:lnTo>
                    </a:path>
                  </a:pathLst>
                </a:custGeom>
                <a:noFill/>
                <a:ln w="28575" cmpd="sng">
                  <a:solidFill>
                    <a:srgbClr val="336699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460" name="Text Box 52"/>
            <p:cNvSpPr txBox="1">
              <a:spLocks noChangeArrowheads="1"/>
            </p:cNvSpPr>
            <p:nvPr/>
          </p:nvSpPr>
          <p:spPr bwMode="auto">
            <a:xfrm>
              <a:off x="1726" y="1767"/>
              <a:ext cx="31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PE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7461" name="Text Box 53"/>
            <p:cNvSpPr txBox="1">
              <a:spLocks noChangeArrowheads="1"/>
            </p:cNvSpPr>
            <p:nvPr/>
          </p:nvSpPr>
          <p:spPr bwMode="auto">
            <a:xfrm>
              <a:off x="901" y="1766"/>
              <a:ext cx="31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PE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17462" name="Group 54"/>
          <p:cNvGrpSpPr>
            <a:grpSpLocks/>
          </p:cNvGrpSpPr>
          <p:nvPr/>
        </p:nvGrpSpPr>
        <p:grpSpPr bwMode="auto">
          <a:xfrm>
            <a:off x="6408040" y="2024262"/>
            <a:ext cx="574675" cy="2432050"/>
            <a:chOff x="2744" y="1299"/>
            <a:chExt cx="771" cy="1532"/>
          </a:xfrm>
        </p:grpSpPr>
        <p:sp>
          <p:nvSpPr>
            <p:cNvPr id="17463" name="Arc 55"/>
            <p:cNvSpPr>
              <a:spLocks/>
            </p:cNvSpPr>
            <p:nvPr/>
          </p:nvSpPr>
          <p:spPr bwMode="auto">
            <a:xfrm flipH="1">
              <a:off x="2744" y="1299"/>
              <a:ext cx="771" cy="7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77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7464" name="Arc 56"/>
            <p:cNvSpPr>
              <a:spLocks/>
            </p:cNvSpPr>
            <p:nvPr/>
          </p:nvSpPr>
          <p:spPr bwMode="auto">
            <a:xfrm flipH="1" flipV="1">
              <a:off x="2744" y="2060"/>
              <a:ext cx="771" cy="7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77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17465" name="Freeform 57"/>
          <p:cNvSpPr>
            <a:spLocks/>
          </p:cNvSpPr>
          <p:nvPr/>
        </p:nvSpPr>
        <p:spPr bwMode="auto">
          <a:xfrm>
            <a:off x="6424970" y="1986009"/>
            <a:ext cx="792163" cy="858838"/>
          </a:xfrm>
          <a:custGeom>
            <a:avLst/>
            <a:gdLst>
              <a:gd name="T0" fmla="*/ 0 w 499"/>
              <a:gd name="T1" fmla="*/ 541 h 541"/>
              <a:gd name="T2" fmla="*/ 66 w 499"/>
              <a:gd name="T3" fmla="*/ 276 h 541"/>
              <a:gd name="T4" fmla="*/ 182 w 499"/>
              <a:gd name="T5" fmla="*/ 88 h 541"/>
              <a:gd name="T6" fmla="*/ 342 w 499"/>
              <a:gd name="T7" fmla="*/ 0 h 541"/>
              <a:gd name="T8" fmla="*/ 499 w 499"/>
              <a:gd name="T9" fmla="*/ 88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541">
                <a:moveTo>
                  <a:pt x="0" y="541"/>
                </a:moveTo>
                <a:cubicBezTo>
                  <a:pt x="11" y="497"/>
                  <a:pt x="36" y="352"/>
                  <a:pt x="66" y="276"/>
                </a:cubicBezTo>
                <a:cubicBezTo>
                  <a:pt x="96" y="200"/>
                  <a:pt x="136" y="134"/>
                  <a:pt x="182" y="88"/>
                </a:cubicBezTo>
                <a:cubicBezTo>
                  <a:pt x="228" y="42"/>
                  <a:pt x="289" y="0"/>
                  <a:pt x="342" y="0"/>
                </a:cubicBezTo>
                <a:cubicBezTo>
                  <a:pt x="395" y="0"/>
                  <a:pt x="466" y="70"/>
                  <a:pt x="499" y="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466" name="Freeform 58"/>
          <p:cNvSpPr>
            <a:spLocks/>
          </p:cNvSpPr>
          <p:nvPr/>
        </p:nvSpPr>
        <p:spPr bwMode="auto">
          <a:xfrm flipH="1" flipV="1">
            <a:off x="6696965" y="3587949"/>
            <a:ext cx="792163" cy="858838"/>
          </a:xfrm>
          <a:custGeom>
            <a:avLst/>
            <a:gdLst>
              <a:gd name="T0" fmla="*/ 0 w 499"/>
              <a:gd name="T1" fmla="*/ 541 h 541"/>
              <a:gd name="T2" fmla="*/ 66 w 499"/>
              <a:gd name="T3" fmla="*/ 276 h 541"/>
              <a:gd name="T4" fmla="*/ 182 w 499"/>
              <a:gd name="T5" fmla="*/ 88 h 541"/>
              <a:gd name="T6" fmla="*/ 342 w 499"/>
              <a:gd name="T7" fmla="*/ 0 h 541"/>
              <a:gd name="T8" fmla="*/ 499 w 499"/>
              <a:gd name="T9" fmla="*/ 88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541">
                <a:moveTo>
                  <a:pt x="0" y="541"/>
                </a:moveTo>
                <a:cubicBezTo>
                  <a:pt x="11" y="497"/>
                  <a:pt x="36" y="352"/>
                  <a:pt x="66" y="276"/>
                </a:cubicBezTo>
                <a:cubicBezTo>
                  <a:pt x="96" y="200"/>
                  <a:pt x="136" y="134"/>
                  <a:pt x="182" y="88"/>
                </a:cubicBezTo>
                <a:cubicBezTo>
                  <a:pt x="228" y="42"/>
                  <a:pt x="289" y="0"/>
                  <a:pt x="342" y="0"/>
                </a:cubicBezTo>
                <a:cubicBezTo>
                  <a:pt x="395" y="0"/>
                  <a:pt x="466" y="70"/>
                  <a:pt x="499" y="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467" name="Freeform 59"/>
          <p:cNvSpPr>
            <a:spLocks/>
          </p:cNvSpPr>
          <p:nvPr/>
        </p:nvSpPr>
        <p:spPr bwMode="auto">
          <a:xfrm>
            <a:off x="6433440" y="2008388"/>
            <a:ext cx="792163" cy="858837"/>
          </a:xfrm>
          <a:custGeom>
            <a:avLst/>
            <a:gdLst>
              <a:gd name="T0" fmla="*/ 0 w 499"/>
              <a:gd name="T1" fmla="*/ 541 h 541"/>
              <a:gd name="T2" fmla="*/ 66 w 499"/>
              <a:gd name="T3" fmla="*/ 276 h 541"/>
              <a:gd name="T4" fmla="*/ 182 w 499"/>
              <a:gd name="T5" fmla="*/ 88 h 541"/>
              <a:gd name="T6" fmla="*/ 342 w 499"/>
              <a:gd name="T7" fmla="*/ 0 h 541"/>
              <a:gd name="T8" fmla="*/ 499 w 499"/>
              <a:gd name="T9" fmla="*/ 88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541">
                <a:moveTo>
                  <a:pt x="0" y="541"/>
                </a:moveTo>
                <a:cubicBezTo>
                  <a:pt x="11" y="497"/>
                  <a:pt x="36" y="352"/>
                  <a:pt x="66" y="276"/>
                </a:cubicBezTo>
                <a:cubicBezTo>
                  <a:pt x="96" y="200"/>
                  <a:pt x="136" y="134"/>
                  <a:pt x="182" y="88"/>
                </a:cubicBezTo>
                <a:cubicBezTo>
                  <a:pt x="228" y="42"/>
                  <a:pt x="289" y="0"/>
                  <a:pt x="342" y="0"/>
                </a:cubicBezTo>
                <a:cubicBezTo>
                  <a:pt x="395" y="0"/>
                  <a:pt x="466" y="70"/>
                  <a:pt x="499" y="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468" name="Freeform 60"/>
          <p:cNvSpPr>
            <a:spLocks/>
          </p:cNvSpPr>
          <p:nvPr/>
        </p:nvSpPr>
        <p:spPr bwMode="auto">
          <a:xfrm flipH="1" flipV="1">
            <a:off x="6693790" y="3573663"/>
            <a:ext cx="792163" cy="858837"/>
          </a:xfrm>
          <a:custGeom>
            <a:avLst/>
            <a:gdLst>
              <a:gd name="T0" fmla="*/ 0 w 499"/>
              <a:gd name="T1" fmla="*/ 541 h 541"/>
              <a:gd name="T2" fmla="*/ 66 w 499"/>
              <a:gd name="T3" fmla="*/ 276 h 541"/>
              <a:gd name="T4" fmla="*/ 182 w 499"/>
              <a:gd name="T5" fmla="*/ 88 h 541"/>
              <a:gd name="T6" fmla="*/ 342 w 499"/>
              <a:gd name="T7" fmla="*/ 0 h 541"/>
              <a:gd name="T8" fmla="*/ 499 w 499"/>
              <a:gd name="T9" fmla="*/ 88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541">
                <a:moveTo>
                  <a:pt x="0" y="541"/>
                </a:moveTo>
                <a:cubicBezTo>
                  <a:pt x="11" y="497"/>
                  <a:pt x="36" y="352"/>
                  <a:pt x="66" y="276"/>
                </a:cubicBezTo>
                <a:cubicBezTo>
                  <a:pt x="96" y="200"/>
                  <a:pt x="136" y="134"/>
                  <a:pt x="182" y="88"/>
                </a:cubicBezTo>
                <a:cubicBezTo>
                  <a:pt x="228" y="42"/>
                  <a:pt x="289" y="0"/>
                  <a:pt x="342" y="0"/>
                </a:cubicBezTo>
                <a:cubicBezTo>
                  <a:pt x="395" y="0"/>
                  <a:pt x="466" y="70"/>
                  <a:pt x="499" y="8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10056813" y="6527801"/>
            <a:ext cx="7921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MHH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524000" y="-27384"/>
            <a:ext cx="91440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VARIANDO EL CAMPO MAGNETICO</a:t>
            </a:r>
            <a:endParaRPr kumimoji="0" lang="es-ES" altLang="es-PE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4965 -2.9629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2.96296E-6 L 0.0059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5" grpId="0" animBg="1"/>
      <p:bldP spid="17465" grpId="1" animBg="1"/>
      <p:bldP spid="17466" grpId="0" animBg="1"/>
      <p:bldP spid="17466" grpId="1" animBg="1"/>
      <p:bldP spid="17467" grpId="0" animBg="1"/>
      <p:bldP spid="17467" grpId="1" animBg="1"/>
      <p:bldP spid="17468" grpId="0" animBg="1"/>
      <p:bldP spid="1746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832" y="414528"/>
            <a:ext cx="10058400" cy="68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800" b="1" dirty="0"/>
              <a:t>TRANSFORMADORES SECOS ENCAPSULADOS EN RESINA EPOXI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3296" y="1760389"/>
            <a:ext cx="7132320" cy="417711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3600" b="1" dirty="0"/>
              <a:t>Características Generales: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Son refrigerados en aire con aislación clase F, utilizándose resina epoxi como medio de protección de los arrollamientos, siendo innecesario cualquier mantenimiento posterior a la instalación.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Potencias normalizadas desde 100 hasta 2500 </a:t>
            </a:r>
            <a:r>
              <a:rPr lang="es-ES_tradnl" sz="2800" dirty="0" err="1"/>
              <a:t>kVA</a:t>
            </a:r>
            <a:r>
              <a:rPr lang="es-ES_tradnl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Tensiones primarias de 13.2, 15, 25, 33 y 35 </a:t>
            </a:r>
            <a:r>
              <a:rPr lang="es-ES_tradnl" sz="2800" dirty="0" err="1"/>
              <a:t>kV</a:t>
            </a:r>
            <a:endParaRPr lang="es-ES_tradnl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dirty="0"/>
              <a:t>Frecuencias de 50 y 60 Hz.</a:t>
            </a:r>
          </a:p>
        </p:txBody>
      </p:sp>
      <p:pic>
        <p:nvPicPr>
          <p:cNvPr id="1331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42" y="2314151"/>
            <a:ext cx="2958910" cy="33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256032"/>
            <a:ext cx="6364224" cy="786384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TRANSFORMADORES RURALES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07136" y="1845734"/>
            <a:ext cx="5876544" cy="413173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Descripción:</a:t>
            </a:r>
          </a:p>
          <a:p>
            <a:pPr eaLnBrk="1" hangingPunct="1">
              <a:defRPr/>
            </a:pPr>
            <a:r>
              <a:rPr lang="es-ES_tradnl" sz="2400" dirty="0" smtClean="0"/>
              <a:t>Están diseñados para instalación </a:t>
            </a:r>
            <a:r>
              <a:rPr lang="es-ES_tradnl" sz="2400" dirty="0" err="1" smtClean="0"/>
              <a:t>monoposte</a:t>
            </a:r>
            <a:r>
              <a:rPr lang="es-ES_tradnl" sz="2400" dirty="0" smtClean="0"/>
              <a:t> en redes de electrificación suburbanas </a:t>
            </a:r>
            <a:r>
              <a:rPr lang="es-ES_tradnl" sz="2400" dirty="0" err="1" smtClean="0"/>
              <a:t>monofilares</a:t>
            </a:r>
            <a:r>
              <a:rPr lang="es-ES_tradnl" sz="2400" dirty="0" smtClean="0"/>
              <a:t>, bifilares y </a:t>
            </a:r>
            <a:r>
              <a:rPr lang="es-ES_tradnl" sz="2400" dirty="0" err="1" smtClean="0"/>
              <a:t>trifilares</a:t>
            </a:r>
            <a:r>
              <a:rPr lang="es-ES_tradnl" sz="2400" dirty="0" smtClean="0"/>
              <a:t>, de 7.6, 13.2 y 15 </a:t>
            </a:r>
            <a:r>
              <a:rPr lang="es-ES_tradnl" sz="2400" dirty="0" err="1" smtClean="0"/>
              <a:t>kV</a:t>
            </a:r>
            <a:r>
              <a:rPr lang="es-ES_tradnl" sz="2400" dirty="0" smtClean="0"/>
              <a:t>.</a:t>
            </a:r>
          </a:p>
          <a:p>
            <a:pPr eaLnBrk="1" hangingPunct="1">
              <a:defRPr/>
            </a:pPr>
            <a:r>
              <a:rPr lang="es-ES_tradnl" sz="2400" dirty="0" smtClean="0"/>
              <a:t>En redes </a:t>
            </a:r>
            <a:r>
              <a:rPr lang="es-ES_tradnl" sz="2400" dirty="0" err="1" smtClean="0"/>
              <a:t>trifilares</a:t>
            </a:r>
            <a:r>
              <a:rPr lang="es-ES_tradnl" sz="2400" dirty="0" smtClean="0"/>
              <a:t> se pueden utilizar transformadores trifásicos o como alternativa 3 monofásicos.</a:t>
            </a:r>
          </a:p>
        </p:txBody>
      </p:sp>
      <p:pic>
        <p:nvPicPr>
          <p:cNvPr id="17412" name="Picture 5" descr="rura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00" y="1931078"/>
            <a:ext cx="3700029" cy="37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Fot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55" y="2394840"/>
            <a:ext cx="3617279" cy="3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b="1"/>
              <a:t>TRANSFORMADORES RURALES</a:t>
            </a:r>
          </a:p>
        </p:txBody>
      </p:sp>
      <p:pic>
        <p:nvPicPr>
          <p:cNvPr id="18436" name="Picture 5" descr="rura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" y="2096771"/>
            <a:ext cx="3382072" cy="34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rura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90" y="1886205"/>
            <a:ext cx="3489387" cy="422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5488" y="292608"/>
            <a:ext cx="7705344" cy="774192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dirty="0"/>
              <a:t>TRANSFORMADORES SUBTERRÁNEOS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82310"/>
            <a:ext cx="4608576" cy="3494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4000" b="1" dirty="0"/>
              <a:t>Aplicaciones</a:t>
            </a:r>
          </a:p>
          <a:p>
            <a:pPr eaLnBrk="1" hangingPunct="1">
              <a:defRPr/>
            </a:pPr>
            <a:r>
              <a:rPr lang="es-ES_tradnl" sz="2800" dirty="0" smtClean="0"/>
              <a:t>Transformador de construcción adecuada para ser instalado en cámaras, en cualquier nivel, pudiendo ser utilizado donde haya posibilidad de inmersión de cualquier naturaleza.</a:t>
            </a:r>
          </a:p>
        </p:txBody>
      </p:sp>
      <p:pic>
        <p:nvPicPr>
          <p:cNvPr id="19460" name="Picture 4" descr="transformadorSubterraneo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6667" r="20273" b="17334"/>
          <a:stretch>
            <a:fillRect/>
          </a:stretch>
        </p:blipFill>
        <p:spPr bwMode="auto">
          <a:xfrm>
            <a:off x="5904168" y="3267457"/>
            <a:ext cx="3337368" cy="34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4" y="874777"/>
            <a:ext cx="3460212" cy="24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03482" y="475488"/>
            <a:ext cx="5344476" cy="544488"/>
          </a:xfrm>
        </p:spPr>
        <p:txBody>
          <a:bodyPr>
            <a:noAutofit/>
          </a:bodyPr>
          <a:lstStyle/>
          <a:p>
            <a:r>
              <a:rPr lang="es-CO" sz="4000" dirty="0"/>
              <a:t>Corrientes de Foucault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87" y="2497871"/>
            <a:ext cx="6505266" cy="13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584" y="1976257"/>
            <a:ext cx="3947136" cy="39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376" y="633984"/>
            <a:ext cx="4913376" cy="603504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Histéresis magnética</a:t>
            </a:r>
            <a:endParaRPr lang="es-A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76" y="2293570"/>
            <a:ext cx="6538789" cy="275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39" y="2130703"/>
            <a:ext cx="4304345" cy="33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4223" t="56672" r="17873" b="10941"/>
          <a:stretch>
            <a:fillRect/>
          </a:stretch>
        </p:blipFill>
        <p:spPr bwMode="auto">
          <a:xfrm>
            <a:off x="1379984" y="1122456"/>
            <a:ext cx="8892480" cy="29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847528" y="26064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DESIGNACIÓN DE LA REFRIGERACIÓN  DE TRANSFORMADORES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1104" y="4036798"/>
            <a:ext cx="1026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ONAN: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trafo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en baño de aceite, convección natural; refrigerante secundario, aire con convección natural.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ONAF: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trafo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en baño de aceite, convección natural; refrigerante secundario, aire con convección forzada.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Para transformadores secos se usan dos letras, ej. AN: aire, convección natural.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76" y="-4781"/>
            <a:ext cx="9137630" cy="68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71864" y="89572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81" y="-102046"/>
            <a:ext cx="9121835" cy="687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703512" y="59854"/>
            <a:ext cx="129614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54736" y="362712"/>
            <a:ext cx="4322064" cy="100279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Transformador</a:t>
            </a:r>
            <a:r>
              <a:rPr kumimoji="0" lang="es-AR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54736" y="1537722"/>
            <a:ext cx="5455920" cy="375360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El bobinado por donde ingresa la energía se llama primario, esta conectado a una red de corriente alterna y el flujo que se a producido en su circuito magnético alcanza las dos bobinas.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El flujo por donde egresa la energía de lo denomina secundario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1" y="1537722"/>
            <a:ext cx="5534163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>
            <p:extLst/>
          </p:nvPr>
        </p:nvGraphicFramePr>
        <p:xfrm>
          <a:off x="1524000" y="836216"/>
          <a:ext cx="9144000" cy="60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o de imagen" r:id="rId3" imgW="5543640" imgH="2933640" progId="Documento de Imaging">
                  <p:embed/>
                </p:oleObj>
              </mc:Choice>
              <mc:Fallback>
                <p:oleObj name="Documento de imagen" r:id="rId3" imgW="5543640" imgH="2933640" progId="Documento de Imaging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36216"/>
                        <a:ext cx="9144000" cy="60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0" y="-27384"/>
            <a:ext cx="9144000" cy="86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VARIANDO EL CAMPO MAGNETICO</a:t>
            </a:r>
            <a:endParaRPr kumimoji="0" lang="es-ES" altLang="es-PE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4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2 Marcador de contenido"/>
              <p:cNvSpPr txBox="1">
                <a:spLocks/>
              </p:cNvSpPr>
              <p:nvPr/>
            </p:nvSpPr>
            <p:spPr>
              <a:xfrm>
                <a:off x="4864847" y="1669121"/>
                <a:ext cx="5852160" cy="4712208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r>
                  <a:rPr kumimoji="0" lang="es-A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Una I</a:t>
                </a:r>
                <a:r>
                  <a:rPr kumimoji="0" lang="es-A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0 (</a:t>
                </a:r>
                <a:r>
                  <a:rPr kumimoji="0" lang="es-A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intensidad de  corriente) origina una flujo </a:t>
                </a:r>
                <a14:m>
                  <m:oMath xmlns:m="http://schemas.openxmlformats.org/officeDocument/2006/math">
                    <m:r>
                      <a:rPr kumimoji="0" lang="es-AR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∅</m:t>
                    </m:r>
                  </m:oMath>
                </a14:m>
                <a:r>
                  <a:rPr kumimoji="0" lang="es-A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: (minúscula instantáneo)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endParaRPr kumimoji="0" lang="es-A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endParaRPr kumimoji="0" lang="es-A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endParaRPr kumimoji="0" lang="es-A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endParaRPr kumimoji="0" lang="es-A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r>
                  <a:rPr kumimoji="0" lang="es-A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Mayúscula eficaz: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BD0D9"/>
                  </a:buClr>
                  <a:buSzPct val="95000"/>
                  <a:buFont typeface="Wingdings 2"/>
                  <a:buNone/>
                  <a:tabLst/>
                  <a:defRPr/>
                </a:pPr>
                <a:endParaRPr kumimoji="0" lang="es-A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47" y="1669121"/>
                <a:ext cx="5852160" cy="4712208"/>
              </a:xfrm>
              <a:prstGeom prst="rect">
                <a:avLst/>
              </a:prstGeom>
              <a:blipFill>
                <a:blip r:embed="rId3"/>
                <a:stretch>
                  <a:fillRect l="-1875" t="-1035" r="-22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 txBox="1">
            <a:spLocks/>
          </p:cNvSpPr>
          <p:nvPr/>
        </p:nvSpPr>
        <p:spPr>
          <a:xfrm>
            <a:off x="-823646" y="23769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Transformador Ideal</a:t>
            </a:r>
            <a:endParaRPr kumimoji="0" lang="es-AR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981200" y="1556792"/>
            <a:ext cx="8686800" cy="482453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endParaRPr kumimoji="0" lang="es-A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Picture 2" descr="C:\Users\Le0\Pictures\idtra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" y="2127669"/>
            <a:ext cx="3623935" cy="3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638801" y="3489609"/>
                <a:ext cx="1150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3489609"/>
                <a:ext cx="11507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5243246" y="3137416"/>
                <a:ext cx="2162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𝑎𝑐𝑐𝑖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ó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𝑟𝑒𝑎𝑐𝑐𝑖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ó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6" y="3137416"/>
                <a:ext cx="2162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5679969" y="3945002"/>
                <a:ext cx="998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s-A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69" y="3945002"/>
                <a:ext cx="9985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5191445" y="3753934"/>
                <a:ext cx="2162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𝑎𝑐𝑐𝑖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ó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𝑟𝑒𝑎𝑐𝑐𝑖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ó</m:t>
                      </m:r>
                      <m:r>
                        <a:rPr kumimoji="0" lang="es-A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45" y="3753934"/>
                <a:ext cx="21627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413042" y="5531160"/>
                <a:ext cx="3243517" cy="850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s-AR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s-AR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AR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s-AR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AR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s-A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AR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s-AR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s-A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=K</a:t>
                </a: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42" y="5531160"/>
                <a:ext cx="3243517" cy="850169"/>
              </a:xfrm>
              <a:prstGeom prst="rect">
                <a:avLst/>
              </a:prstGeom>
              <a:blipFill>
                <a:blip r:embed="rId9"/>
                <a:stretch>
                  <a:fillRect r="-3759" b="-42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8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P\Downloads\Circuito real transform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2202301"/>
            <a:ext cx="9144000" cy="27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6512" y="55778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Circuito transformador real </a:t>
            </a:r>
            <a:endParaRPr kumimoji="0" lang="es-AR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824" y="314895"/>
            <a:ext cx="46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Circuito equivalente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064" y="1532017"/>
            <a:ext cx="5260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 inicia reduciendo ambos de devanados al mismo número de espiras. Generalmente se reduce el secundario al primario.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Quiere decir que se sustituye el transformador original por otro, que tiene el mismo primario con N1 espiras y un  nuevo secundario con un número de espiras N´2 igual a N1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2" y="1532017"/>
            <a:ext cx="5846687" cy="1786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81" y="3882961"/>
            <a:ext cx="4825242" cy="1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464" y="617155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Reducción del secundario al primario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847528" y="2348881"/>
                <a:ext cx="8532440" cy="335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En el transformador real se cumple que 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A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s-A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A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s-A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s-A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A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s-A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El transformador equivalente: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s-AR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       </m:t>
                    </m:r>
                  </m:oMath>
                </a14:m>
                <a:r>
                  <a:rPr kumimoji="0" lang="es-E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  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𝐸</m:t>
                        </m:r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´</m:t>
                        </m:r>
                      </m:e>
                      <m:sub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  <m:r>
                      <a:rPr kumimoji="0" lang="es-A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s-A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348881"/>
                <a:ext cx="8532440" cy="3355919"/>
              </a:xfrm>
              <a:prstGeom prst="rect">
                <a:avLst/>
              </a:prstGeom>
              <a:blipFill>
                <a:blip r:embed="rId2"/>
                <a:stretch>
                  <a:fillRect l="-1429" t="-18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2063552" y="174168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F.e.m.s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y tensiones: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323088" y="362712"/>
            <a:ext cx="10052304" cy="8199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Circuito equivalente reducido al primario</a:t>
            </a:r>
          </a:p>
        </p:txBody>
      </p:sp>
      <p:pic>
        <p:nvPicPr>
          <p:cNvPr id="7170" name="Picture 2" descr="C:\Users\AHP\Downloads\Circuito equivalente reducido al pri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88" y="1706118"/>
            <a:ext cx="8915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6032" y="435864"/>
            <a:ext cx="9729216" cy="69799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Circuito equivalente reducido al secundario</a:t>
            </a:r>
          </a:p>
        </p:txBody>
      </p:sp>
      <p:pic>
        <p:nvPicPr>
          <p:cNvPr id="8194" name="Picture 2" descr="C:\Users\AHP\Downloads\Circuito equivalente reducido al secund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1" y="1672590"/>
            <a:ext cx="88487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628800"/>
            <a:ext cx="87849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0" y="1"/>
            <a:ext cx="9144000" cy="105273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VARIANDO EL AREA</a:t>
            </a:r>
            <a:endParaRPr kumimoji="0" lang="es-ES" altLang="es-PE" sz="2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696" y="101600"/>
            <a:ext cx="8782304" cy="546100"/>
          </a:xfrm>
        </p:spPr>
        <p:txBody>
          <a:bodyPr>
            <a:noAutofit/>
          </a:bodyPr>
          <a:lstStyle/>
          <a:p>
            <a:r>
              <a:rPr lang="es-AR" sz="3600" dirty="0"/>
              <a:t>Introducción a las máquinas eléctricas.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96" y="800099"/>
            <a:ext cx="7537704" cy="5852805"/>
          </a:xfrm>
        </p:spPr>
      </p:pic>
    </p:spTree>
    <p:extLst>
      <p:ext uri="{BB962C8B-B14F-4D97-AF65-F5344CB8AC3E}">
        <p14:creationId xmlns:p14="http://schemas.microsoft.com/office/powerpoint/2010/main" val="1207392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8229600" cy="639762"/>
          </a:xfrm>
        </p:spPr>
        <p:txBody>
          <a:bodyPr/>
          <a:lstStyle/>
          <a:p>
            <a:pPr algn="l"/>
            <a:r>
              <a:rPr lang="es-ES" altLang="es-PE" sz="3200" b="1" dirty="0">
                <a:solidFill>
                  <a:srgbClr val="000066"/>
                </a:solidFill>
                <a:latin typeface="Eurostile" pitchFamily="34" charset="0"/>
              </a:rPr>
              <a:t>De los experimentos de Faraday </a:t>
            </a:r>
            <a:endParaRPr lang="es-ES_tradnl" altLang="es-PE" sz="3200" b="1" dirty="0">
              <a:solidFill>
                <a:srgbClr val="000066"/>
              </a:solidFill>
              <a:latin typeface="Eurostile" pitchFamily="34" charset="0"/>
            </a:endParaRP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981200" y="838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None/>
              <a:tabLst/>
              <a:defRPr/>
            </a:pPr>
            <a:endParaRPr kumimoji="0" lang="es-ES_tradnl" altLang="es-PE" sz="2000" b="1" i="0" u="none" strike="noStrike" kern="1200" cap="none" spc="0" normalizeH="0" baseline="0" noProof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Eurostil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None/>
              <a:tabLst/>
              <a:defRPr/>
            </a:pPr>
            <a:endParaRPr kumimoji="0" lang="es-ES_tradnl" altLang="es-PE" sz="2000" b="1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Eurostile" pitchFamily="34" charset="0"/>
              <a:ea typeface="+mn-ea"/>
              <a:cs typeface="+mn-cs"/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1905000" y="836712"/>
            <a:ext cx="84582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 la corriente eléctrica que se genera se le llama: “corriente inducida”.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Al circuito donde aparece la corriente se le denomina circuito inducido, y al dispositivo que produce (induce) la corriente se denomina inductor.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Faraday observo que la corriente inducida depende de los siguientes factores:</a:t>
            </a:r>
          </a:p>
          <a:p>
            <a:pPr marL="536575" marR="0" lvl="1" indent="-1730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o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Sólo aparece corriente cuando hay variación en el campo magnético (cambio espacial: el imán o el circuito se mueven o cambio temporal el campo magnético aparece y desaparece)</a:t>
            </a:r>
          </a:p>
          <a:p>
            <a:pPr marL="536575" marR="0" lvl="1" indent="-1730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o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corriente es mayor si:</a:t>
            </a:r>
          </a:p>
          <a:p>
            <a:pPr marL="711200" marR="0" lvl="2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campo B es más intenso</a:t>
            </a:r>
          </a:p>
          <a:p>
            <a:pPr marL="711200" marR="0" lvl="2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circuito tiene una superficie (área) mayor</a:t>
            </a:r>
          </a:p>
          <a:p>
            <a:pPr marL="711200" marR="0" lvl="2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s-ES_tradnl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cambio es más rápido</a:t>
            </a:r>
          </a:p>
          <a:p>
            <a:pPr marL="363538" marR="0" lvl="2" indent="-3635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La inducción electromagnética es el fenómeno que da origen a la producción de una fuerza electromotriz (fem) y de una corriente eléctrica inducida</a:t>
            </a:r>
            <a:endParaRPr kumimoji="0" lang="es-ES_tradnl" alt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None/>
              <a:tabLst/>
              <a:defRPr/>
            </a:pPr>
            <a:endParaRPr kumimoji="0" lang="es-ES_tradnl" alt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4100" y="266700"/>
            <a:ext cx="7912100" cy="685800"/>
          </a:xfrm>
        </p:spPr>
        <p:txBody>
          <a:bodyPr>
            <a:normAutofit/>
          </a:bodyPr>
          <a:lstStyle/>
          <a:p>
            <a:r>
              <a:rPr lang="es-AR" sz="3600" dirty="0"/>
              <a:t>Introducción a las máquinas eléctricas.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1"/>
          <a:stretch/>
        </p:blipFill>
        <p:spPr>
          <a:xfrm>
            <a:off x="825500" y="1778000"/>
            <a:ext cx="5578025" cy="37719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15" y="1778000"/>
            <a:ext cx="4928857" cy="37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1440</Words>
  <Application>Microsoft Office PowerPoint</Application>
  <PresentationFormat>Panorámica</PresentationFormat>
  <Paragraphs>173</Paragraphs>
  <Slides>55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Constantia</vt:lpstr>
      <vt:lpstr>Eurostile</vt:lpstr>
      <vt:lpstr>Franklin Gothic Book</vt:lpstr>
      <vt:lpstr>simbolo</vt:lpstr>
      <vt:lpstr>simbolof</vt:lpstr>
      <vt:lpstr>Symbol</vt:lpstr>
      <vt:lpstr>Times New Roman</vt:lpstr>
      <vt:lpstr>Wingdings</vt:lpstr>
      <vt:lpstr>Wingdings 2</vt:lpstr>
      <vt:lpstr>Crop</vt:lpstr>
      <vt:lpstr>Retrospección</vt:lpstr>
      <vt:lpstr>Documento de imagen</vt:lpstr>
      <vt:lpstr>Equation</vt:lpstr>
      <vt:lpstr>Introducción a las máquinas eléctricas.</vt:lpstr>
      <vt:lpstr>Introducción a las máquinas eléctricas. </vt:lpstr>
      <vt:lpstr>De los experimentos realizados sabemos que un campo magnético variable  induce una corriente eléctrica en un circuito cerrado . Este fenómeno conocido con el nombre de inducción electromagnética  puede ser formulado mediante una ecuación matemática. </vt:lpstr>
      <vt:lpstr>Presentación de PowerPoint</vt:lpstr>
      <vt:lpstr>Presentación de PowerPoint</vt:lpstr>
      <vt:lpstr>Presentación de PowerPoint</vt:lpstr>
      <vt:lpstr>Introducción a las máquinas eléctricas.</vt:lpstr>
      <vt:lpstr>De los experimentos de Faraday </vt:lpstr>
      <vt:lpstr>Introducción a las máquinas eléctricas.</vt:lpstr>
      <vt:lpstr>Introducción a las máquinas eléctricas.</vt:lpstr>
      <vt:lpstr>FLUJO  MAGNETICO  (  )</vt:lpstr>
      <vt:lpstr>Presentación de PowerPoint</vt:lpstr>
      <vt:lpstr>Presentación de PowerPoint</vt:lpstr>
      <vt:lpstr>Introducción a las máquinas eléctricas.</vt:lpstr>
      <vt:lpstr>Clasificación de las máquinas eléctricas.</vt:lpstr>
      <vt:lpstr>Clasificación de las máquinas eléctricas.</vt:lpstr>
      <vt:lpstr>Perdidas en las máquinas.</vt:lpstr>
      <vt:lpstr>Perdidas eléctricas. (Perdidas en el cobre)</vt:lpstr>
      <vt:lpstr>Perdidas Magnéticas. (Perdidas en el hierro)</vt:lpstr>
      <vt:lpstr>Perdidas mecánicas. (Perdidas por rozamiento)</vt:lpstr>
      <vt:lpstr>Rendimiento</vt:lpstr>
      <vt:lpstr>Transformador </vt:lpstr>
      <vt:lpstr>TRANSFORMADOR DE POTENCIA</vt:lpstr>
      <vt:lpstr>TRANSFORMADOR DE POTENCIA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TRANSFORMADORES SECOS ENCAPSULADOS EN RESINA EPOXI</vt:lpstr>
      <vt:lpstr>TRANSFORMADORES SECOS ENCAPSULADOS EN RESINA EPOXI</vt:lpstr>
      <vt:lpstr>TRANSFORMADORES RURALES</vt:lpstr>
      <vt:lpstr>TRANSFORMADORES RURALES</vt:lpstr>
      <vt:lpstr>TRANSFORMADORES SUBTERRÁNEOS</vt:lpstr>
      <vt:lpstr>Corrientes de Foucault</vt:lpstr>
      <vt:lpstr>Histéresis magnética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las máquinas eléctricas. </dc:title>
  <dc:creator>Alumno</dc:creator>
  <cp:lastModifiedBy>Alumno</cp:lastModifiedBy>
  <cp:revision>4</cp:revision>
  <dcterms:created xsi:type="dcterms:W3CDTF">2022-05-04T18:42:11Z</dcterms:created>
  <dcterms:modified xsi:type="dcterms:W3CDTF">2022-05-11T22:12:15Z</dcterms:modified>
</cp:coreProperties>
</file>