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8" r:id="rId21"/>
    <p:sldId id="279" r:id="rId22"/>
    <p:sldId id="280" r:id="rId23"/>
    <p:sldId id="281" r:id="rId24"/>
    <p:sldId id="282" r:id="rId25"/>
    <p:sldId id="288" r:id="rId26"/>
    <p:sldId id="283" r:id="rId27"/>
    <p:sldId id="284" r:id="rId28"/>
    <p:sldId id="285" r:id="rId29"/>
    <p:sldId id="286" r:id="rId30"/>
    <p:sldId id="296" r:id="rId31"/>
    <p:sldId id="297" r:id="rId32"/>
    <p:sldId id="289" r:id="rId33"/>
    <p:sldId id="290" r:id="rId34"/>
    <p:sldId id="291" r:id="rId35"/>
    <p:sldId id="292" r:id="rId36"/>
    <p:sldId id="293" r:id="rId37"/>
    <p:sldId id="294" r:id="rId38"/>
    <p:sldId id="295" r:id="rId39"/>
    <p:sldId id="330" r:id="rId40"/>
    <p:sldId id="298" r:id="rId41"/>
    <p:sldId id="299" r:id="rId42"/>
    <p:sldId id="300" r:id="rId43"/>
    <p:sldId id="301" r:id="rId44"/>
    <p:sldId id="302" r:id="rId45"/>
    <p:sldId id="303" r:id="rId46"/>
    <p:sldId id="304" r:id="rId47"/>
    <p:sldId id="308" r:id="rId48"/>
    <p:sldId id="310" r:id="rId49"/>
    <p:sldId id="311" r:id="rId50"/>
    <p:sldId id="312"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1" r:id="rId6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660"/>
  </p:normalViewPr>
  <p:slideViewPr>
    <p:cSldViewPr snapToGrid="0">
      <p:cViewPr varScale="1">
        <p:scale>
          <a:sx n="79" d="100"/>
          <a:sy n="79"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4E67D-C38A-4F2F-894B-5DEA29CDD849}" type="datetimeFigureOut">
              <a:rPr lang="es-AR" smtClean="0"/>
              <a:t>23/3/2022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4172E-065F-4A7C-8484-2EF1B300B8B4}" type="slidenum">
              <a:rPr lang="es-AR" smtClean="0"/>
              <a:t>‹Nº›</a:t>
            </a:fld>
            <a:endParaRPr lang="es-AR"/>
          </a:p>
        </p:txBody>
      </p:sp>
    </p:spTree>
    <p:extLst>
      <p:ext uri="{BB962C8B-B14F-4D97-AF65-F5344CB8AC3E}">
        <p14:creationId xmlns:p14="http://schemas.microsoft.com/office/powerpoint/2010/main" val="53614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02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5571F390-D7EB-4FE6-BE62-DC455BAA866D}" type="slidenum">
              <a:rPr lang="es-ES" altLang="es-CL" smtClean="0">
                <a:latin typeface="Arial" panose="020B0604020202020204" pitchFamily="34" charset="0"/>
              </a:rPr>
              <a:pPr eaLnBrk="0" hangingPunct="0"/>
              <a:t>19</a:t>
            </a:fld>
            <a:endParaRPr lang="es-ES" altLang="es-CL" smtClean="0">
              <a:latin typeface="Arial" panose="020B0604020202020204" pitchFamily="34" charset="0"/>
            </a:endParaRPr>
          </a:p>
        </p:txBody>
      </p:sp>
    </p:spTree>
    <p:extLst>
      <p:ext uri="{BB962C8B-B14F-4D97-AF65-F5344CB8AC3E}">
        <p14:creationId xmlns:p14="http://schemas.microsoft.com/office/powerpoint/2010/main" val="4689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E7A3FE36-350B-492B-BBA5-49958B27A081}" type="slidenum">
              <a:rPr lang="es-ES" altLang="es-CL" smtClean="0">
                <a:latin typeface="Arial" panose="020B0604020202020204" pitchFamily="34" charset="0"/>
              </a:rPr>
              <a:pPr eaLnBrk="0" hangingPunct="0"/>
              <a:t>28</a:t>
            </a:fld>
            <a:endParaRPr lang="es-ES" altLang="es-CL" smtClean="0">
              <a:latin typeface="Arial" panose="020B0604020202020204" pitchFamily="34" charset="0"/>
            </a:endParaRPr>
          </a:p>
        </p:txBody>
      </p:sp>
    </p:spTree>
    <p:extLst>
      <p:ext uri="{BB962C8B-B14F-4D97-AF65-F5344CB8AC3E}">
        <p14:creationId xmlns:p14="http://schemas.microsoft.com/office/powerpoint/2010/main" val="42867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7A2F944F-18E9-418B-8919-2C828F1CD8DF}" type="slidenum">
              <a:rPr lang="es-ES" altLang="es-CL" smtClean="0">
                <a:latin typeface="Arial" panose="020B0604020202020204" pitchFamily="34" charset="0"/>
              </a:rPr>
              <a:pPr eaLnBrk="0" hangingPunct="0"/>
              <a:t>29</a:t>
            </a:fld>
            <a:endParaRPr lang="es-ES" altLang="es-CL" smtClean="0">
              <a:latin typeface="Arial" panose="020B0604020202020204" pitchFamily="34" charset="0"/>
            </a:endParaRPr>
          </a:p>
        </p:txBody>
      </p:sp>
    </p:spTree>
    <p:extLst>
      <p:ext uri="{BB962C8B-B14F-4D97-AF65-F5344CB8AC3E}">
        <p14:creationId xmlns:p14="http://schemas.microsoft.com/office/powerpoint/2010/main" val="329510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pPr>
              <a:defRPr/>
            </a:pPr>
            <a:fld id="{3ACD0519-8611-45E8-9E05-A1F2AD92D5C9}" type="slidenum">
              <a:rPr lang="es-CL" smtClean="0"/>
              <a:pPr>
                <a:defRPr/>
              </a:pPr>
              <a:t>32</a:t>
            </a:fld>
            <a:endParaRPr lang="es-CL"/>
          </a:p>
        </p:txBody>
      </p:sp>
    </p:spTree>
    <p:extLst>
      <p:ext uri="{BB962C8B-B14F-4D97-AF65-F5344CB8AC3E}">
        <p14:creationId xmlns:p14="http://schemas.microsoft.com/office/powerpoint/2010/main" val="286874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54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C9BB22-50F0-490B-8A0B-226CFC8BA7F7}" type="slidenum">
              <a:rPr lang="es-CL" smtClean="0"/>
              <a:pPr fontAlgn="base">
                <a:spcBef>
                  <a:spcPct val="0"/>
                </a:spcBef>
                <a:spcAft>
                  <a:spcPct val="0"/>
                </a:spcAft>
                <a:defRPr/>
              </a:pPr>
              <a:t>33</a:t>
            </a:fld>
            <a:endParaRPr lang="es-CL" smtClean="0"/>
          </a:p>
        </p:txBody>
      </p:sp>
    </p:spTree>
    <p:extLst>
      <p:ext uri="{BB962C8B-B14F-4D97-AF65-F5344CB8AC3E}">
        <p14:creationId xmlns:p14="http://schemas.microsoft.com/office/powerpoint/2010/main" val="92387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54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A083E3-FDEC-4477-A0DA-73AC59709851}" type="slidenum">
              <a:rPr lang="es-CL" smtClean="0"/>
              <a:pPr fontAlgn="base">
                <a:spcBef>
                  <a:spcPct val="0"/>
                </a:spcBef>
                <a:spcAft>
                  <a:spcPct val="0"/>
                </a:spcAft>
                <a:defRPr/>
              </a:pPr>
              <a:t>34</a:t>
            </a:fld>
            <a:endParaRPr lang="es-CL" smtClean="0"/>
          </a:p>
        </p:txBody>
      </p:sp>
    </p:spTree>
    <p:extLst>
      <p:ext uri="{BB962C8B-B14F-4D97-AF65-F5344CB8AC3E}">
        <p14:creationId xmlns:p14="http://schemas.microsoft.com/office/powerpoint/2010/main" val="2233462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6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77F9E-4BD0-4080-85A3-D18FECD28B17}" type="slidenum">
              <a:rPr lang="es-CL" smtClean="0"/>
              <a:pPr fontAlgn="base">
                <a:spcBef>
                  <a:spcPct val="0"/>
                </a:spcBef>
                <a:spcAft>
                  <a:spcPct val="0"/>
                </a:spcAft>
                <a:defRPr/>
              </a:pPr>
              <a:t>37</a:t>
            </a:fld>
            <a:endParaRPr lang="es-CL" smtClean="0"/>
          </a:p>
        </p:txBody>
      </p:sp>
    </p:spTree>
    <p:extLst>
      <p:ext uri="{BB962C8B-B14F-4D97-AF65-F5344CB8AC3E}">
        <p14:creationId xmlns:p14="http://schemas.microsoft.com/office/powerpoint/2010/main" val="794731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69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0093DE-0D41-4160-9A31-751B2B1A4177}" type="slidenum">
              <a:rPr lang="es-CL" smtClean="0"/>
              <a:pPr fontAlgn="base">
                <a:spcBef>
                  <a:spcPct val="0"/>
                </a:spcBef>
                <a:spcAft>
                  <a:spcPct val="0"/>
                </a:spcAft>
                <a:defRPr/>
              </a:pPr>
              <a:t>38</a:t>
            </a:fld>
            <a:endParaRPr lang="es-CL" smtClean="0"/>
          </a:p>
        </p:txBody>
      </p:sp>
    </p:spTree>
    <p:extLst>
      <p:ext uri="{BB962C8B-B14F-4D97-AF65-F5344CB8AC3E}">
        <p14:creationId xmlns:p14="http://schemas.microsoft.com/office/powerpoint/2010/main" val="38114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6D0B8FE1-D448-47D1-82A3-EF7FC66C5F9C}" type="slidenum">
              <a:rPr lang="es-ES" altLang="es-CL" smtClean="0">
                <a:latin typeface="Arial" panose="020B0604020202020204" pitchFamily="34" charset="0"/>
              </a:rPr>
              <a:pPr eaLnBrk="0" hangingPunct="0"/>
              <a:t>20</a:t>
            </a:fld>
            <a:endParaRPr lang="es-ES" altLang="es-CL" smtClean="0">
              <a:latin typeface="Arial" panose="020B0604020202020204" pitchFamily="34" charset="0"/>
            </a:endParaRPr>
          </a:p>
        </p:txBody>
      </p:sp>
    </p:spTree>
    <p:extLst>
      <p:ext uri="{BB962C8B-B14F-4D97-AF65-F5344CB8AC3E}">
        <p14:creationId xmlns:p14="http://schemas.microsoft.com/office/powerpoint/2010/main" val="265321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003731D4-EA8B-43DD-A025-CA33CD40463B}" type="slidenum">
              <a:rPr lang="es-ES" altLang="es-CL" smtClean="0">
                <a:latin typeface="Arial" panose="020B0604020202020204" pitchFamily="34" charset="0"/>
              </a:rPr>
              <a:pPr eaLnBrk="0" hangingPunct="0"/>
              <a:t>21</a:t>
            </a:fld>
            <a:endParaRPr lang="es-ES" altLang="es-CL" smtClean="0">
              <a:latin typeface="Arial" panose="020B0604020202020204" pitchFamily="34" charset="0"/>
            </a:endParaRPr>
          </a:p>
        </p:txBody>
      </p:sp>
    </p:spTree>
    <p:extLst>
      <p:ext uri="{BB962C8B-B14F-4D97-AF65-F5344CB8AC3E}">
        <p14:creationId xmlns:p14="http://schemas.microsoft.com/office/powerpoint/2010/main" val="16405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A441185A-5654-49B8-A4F7-A9D6C645E49A}" type="slidenum">
              <a:rPr lang="es-ES" altLang="es-CL" smtClean="0">
                <a:latin typeface="Arial" panose="020B0604020202020204" pitchFamily="34" charset="0"/>
              </a:rPr>
              <a:pPr eaLnBrk="0" hangingPunct="0"/>
              <a:t>22</a:t>
            </a:fld>
            <a:endParaRPr lang="es-ES" altLang="es-CL" smtClean="0">
              <a:latin typeface="Arial" panose="020B0604020202020204" pitchFamily="34" charset="0"/>
            </a:endParaRPr>
          </a:p>
        </p:txBody>
      </p:sp>
    </p:spTree>
    <p:extLst>
      <p:ext uri="{BB962C8B-B14F-4D97-AF65-F5344CB8AC3E}">
        <p14:creationId xmlns:p14="http://schemas.microsoft.com/office/powerpoint/2010/main" val="379562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6C0281D9-ACC3-4A2C-8877-5DCAEAF88100}" type="slidenum">
              <a:rPr lang="es-ES" altLang="es-CL" smtClean="0">
                <a:latin typeface="Arial" panose="020B0604020202020204" pitchFamily="34" charset="0"/>
              </a:rPr>
              <a:pPr eaLnBrk="0" hangingPunct="0"/>
              <a:t>23</a:t>
            </a:fld>
            <a:endParaRPr lang="es-ES" altLang="es-CL" smtClean="0">
              <a:latin typeface="Arial" panose="020B0604020202020204" pitchFamily="34" charset="0"/>
            </a:endParaRPr>
          </a:p>
        </p:txBody>
      </p:sp>
    </p:spTree>
    <p:extLst>
      <p:ext uri="{BB962C8B-B14F-4D97-AF65-F5344CB8AC3E}">
        <p14:creationId xmlns:p14="http://schemas.microsoft.com/office/powerpoint/2010/main" val="230345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3A8EA248-5BB5-4750-997F-A99910AB6819}" type="slidenum">
              <a:rPr lang="es-ES" altLang="es-CL" smtClean="0">
                <a:latin typeface="Arial" panose="020B0604020202020204" pitchFamily="34" charset="0"/>
              </a:rPr>
              <a:pPr eaLnBrk="0" hangingPunct="0"/>
              <a:t>24</a:t>
            </a:fld>
            <a:endParaRPr lang="es-ES" altLang="es-CL" smtClean="0">
              <a:latin typeface="Arial" panose="020B0604020202020204" pitchFamily="34" charset="0"/>
            </a:endParaRPr>
          </a:p>
        </p:txBody>
      </p:sp>
    </p:spTree>
    <p:extLst>
      <p:ext uri="{BB962C8B-B14F-4D97-AF65-F5344CB8AC3E}">
        <p14:creationId xmlns:p14="http://schemas.microsoft.com/office/powerpoint/2010/main" val="291428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3A8EA248-5BB5-4750-997F-A99910AB6819}" type="slidenum">
              <a:rPr lang="es-ES" altLang="es-CL" smtClean="0">
                <a:latin typeface="Arial" panose="020B0604020202020204" pitchFamily="34" charset="0"/>
              </a:rPr>
              <a:pPr eaLnBrk="0" hangingPunct="0"/>
              <a:t>25</a:t>
            </a:fld>
            <a:endParaRPr lang="es-ES" altLang="es-CL" smtClean="0">
              <a:latin typeface="Arial" panose="020B0604020202020204" pitchFamily="34" charset="0"/>
            </a:endParaRPr>
          </a:p>
        </p:txBody>
      </p:sp>
    </p:spTree>
    <p:extLst>
      <p:ext uri="{BB962C8B-B14F-4D97-AF65-F5344CB8AC3E}">
        <p14:creationId xmlns:p14="http://schemas.microsoft.com/office/powerpoint/2010/main" val="222711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164F3CDC-272B-4185-8C2D-194622B5D8F3}" type="slidenum">
              <a:rPr lang="es-ES" altLang="es-CL" smtClean="0">
                <a:latin typeface="Arial" panose="020B0604020202020204" pitchFamily="34" charset="0"/>
              </a:rPr>
              <a:pPr eaLnBrk="0" hangingPunct="0"/>
              <a:t>26</a:t>
            </a:fld>
            <a:endParaRPr lang="es-ES" altLang="es-CL" smtClean="0">
              <a:latin typeface="Arial" panose="020B0604020202020204" pitchFamily="34" charset="0"/>
            </a:endParaRPr>
          </a:p>
        </p:txBody>
      </p:sp>
    </p:spTree>
    <p:extLst>
      <p:ext uri="{BB962C8B-B14F-4D97-AF65-F5344CB8AC3E}">
        <p14:creationId xmlns:p14="http://schemas.microsoft.com/office/powerpoint/2010/main" val="396602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66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fld id="{E665AF0B-811C-4335-B5D0-605B8BB41572}" type="slidenum">
              <a:rPr lang="es-ES" altLang="es-CL" smtClean="0">
                <a:latin typeface="Arial" panose="020B0604020202020204" pitchFamily="34" charset="0"/>
              </a:rPr>
              <a:pPr eaLnBrk="0" hangingPunct="0"/>
              <a:t>27</a:t>
            </a:fld>
            <a:endParaRPr lang="es-ES" altLang="es-CL" smtClean="0">
              <a:latin typeface="Arial" panose="020B0604020202020204" pitchFamily="34" charset="0"/>
            </a:endParaRPr>
          </a:p>
        </p:txBody>
      </p:sp>
    </p:spTree>
    <p:extLst>
      <p:ext uri="{BB962C8B-B14F-4D97-AF65-F5344CB8AC3E}">
        <p14:creationId xmlns:p14="http://schemas.microsoft.com/office/powerpoint/2010/main" val="36503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E24B1F8-E75E-4454-BBE8-FB0F88141C0F}" type="datetimeFigureOut">
              <a:rPr lang="es-AR" smtClean="0"/>
              <a:t>23/3/2022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A649908-9D9B-4806-86AA-6955A9CA1BC0}"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79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E24B1F8-E75E-4454-BBE8-FB0F88141C0F}" type="datetimeFigureOut">
              <a:rPr lang="es-AR" smtClean="0"/>
              <a:t>23/3/2022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257944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E24B1F8-E75E-4454-BBE8-FB0F88141C0F}" type="datetimeFigureOut">
              <a:rPr lang="es-AR" smtClean="0"/>
              <a:t>23/3/2022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172493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E24B1F8-E75E-4454-BBE8-FB0F88141C0F}" type="datetimeFigureOut">
              <a:rPr lang="es-AR" smtClean="0"/>
              <a:t>23/3/2022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416618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E24B1F8-E75E-4454-BBE8-FB0F88141C0F}" type="datetimeFigureOut">
              <a:rPr lang="es-AR" smtClean="0"/>
              <a:t>23/3/2022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A649908-9D9B-4806-86AA-6955A9CA1BC0}"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67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E24B1F8-E75E-4454-BBE8-FB0F88141C0F}" type="datetimeFigureOut">
              <a:rPr lang="es-AR" smtClean="0"/>
              <a:t>23/3/2022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263675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E24B1F8-E75E-4454-BBE8-FB0F88141C0F}" type="datetimeFigureOut">
              <a:rPr lang="es-AR" smtClean="0"/>
              <a:t>23/3/2022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131623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E24B1F8-E75E-4454-BBE8-FB0F88141C0F}" type="datetimeFigureOut">
              <a:rPr lang="es-AR" smtClean="0"/>
              <a:t>23/3/2022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4898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24B1F8-E75E-4454-BBE8-FB0F88141C0F}" type="datetimeFigureOut">
              <a:rPr lang="es-AR" smtClean="0"/>
              <a:t>23/3/2022</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190377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E24B1F8-E75E-4454-BBE8-FB0F88141C0F}" type="datetimeFigureOut">
              <a:rPr lang="es-AR" smtClean="0"/>
              <a:t>23/3/2022</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649908-9D9B-4806-86AA-6955A9CA1BC0}" type="slidenum">
              <a:rPr lang="es-AR" smtClean="0"/>
              <a:t>‹Nº›</a:t>
            </a:fld>
            <a:endParaRPr lang="es-AR"/>
          </a:p>
        </p:txBody>
      </p:sp>
    </p:spTree>
    <p:extLst>
      <p:ext uri="{BB962C8B-B14F-4D97-AF65-F5344CB8AC3E}">
        <p14:creationId xmlns:p14="http://schemas.microsoft.com/office/powerpoint/2010/main" val="159121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E24B1F8-E75E-4454-BBE8-FB0F88141C0F}" type="datetimeFigureOut">
              <a:rPr lang="es-AR" smtClean="0"/>
              <a:t>23/3/2022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A649908-9D9B-4806-86AA-6955A9CA1BC0}" type="slidenum">
              <a:rPr lang="es-AR" smtClean="0"/>
              <a:t>‹Nº›</a:t>
            </a:fld>
            <a:endParaRPr lang="es-AR"/>
          </a:p>
        </p:txBody>
      </p:sp>
    </p:spTree>
    <p:extLst>
      <p:ext uri="{BB962C8B-B14F-4D97-AF65-F5344CB8AC3E}">
        <p14:creationId xmlns:p14="http://schemas.microsoft.com/office/powerpoint/2010/main" val="55260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E24B1F8-E75E-4454-BBE8-FB0F88141C0F}" type="datetimeFigureOut">
              <a:rPr lang="es-AR" smtClean="0"/>
              <a:t>23/3/2022</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649908-9D9B-4806-86AA-6955A9CA1BC0}" type="slidenum">
              <a:rPr lang="es-AR" smtClean="0"/>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20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5.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8.wmf"/><Relationship Id="rId4" Type="http://schemas.openxmlformats.org/officeDocument/2006/relationships/oleObject" Target="../embeddings/oleObject5.bin"/><Relationship Id="rId9"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1.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1.wmf"/><Relationship Id="rId4" Type="http://schemas.openxmlformats.org/officeDocument/2006/relationships/oleObject" Target="../embeddings/oleObject8.bin"/><Relationship Id="rId9"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g"/><Relationship Id="rId4" Type="http://schemas.openxmlformats.org/officeDocument/2006/relationships/image" Target="../media/image65.jpg"/></Relationships>
</file>

<file path=ppt/slides/_rels/slide5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fontScale="90000"/>
          </a:bodyPr>
          <a:lstStyle/>
          <a:p>
            <a:r>
              <a:rPr lang="es-AR" dirty="0" smtClean="0"/>
              <a:t>ELECTROTECNIA</a:t>
            </a:r>
            <a:endParaRPr lang="en-US" dirty="0"/>
          </a:p>
        </p:txBody>
      </p:sp>
      <p:sp>
        <p:nvSpPr>
          <p:cNvPr id="3" name="Subtítulo 2"/>
          <p:cNvSpPr>
            <a:spLocks noGrp="1"/>
          </p:cNvSpPr>
          <p:nvPr>
            <p:ph type="subTitle" idx="1"/>
          </p:nvPr>
        </p:nvSpPr>
        <p:spPr/>
        <p:txBody>
          <a:bodyPr>
            <a:normAutofit/>
          </a:bodyPr>
          <a:lstStyle/>
          <a:p>
            <a:r>
              <a:rPr lang="es-AR" sz="4000" dirty="0" smtClean="0"/>
              <a:t>T.U.E.A 2022</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r>
              <a:rPr lang="es-AR" sz="3600" dirty="0"/>
              <a:t>CRISTALDO JAVIER</a:t>
            </a:r>
            <a:endParaRPr lang="en-US" sz="3600" dirty="0"/>
          </a:p>
        </p:txBody>
      </p:sp>
    </p:spTree>
    <p:extLst>
      <p:ext uri="{BB962C8B-B14F-4D97-AF65-F5344CB8AC3E}">
        <p14:creationId xmlns:p14="http://schemas.microsoft.com/office/powerpoint/2010/main" val="345990896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368" y="755904"/>
            <a:ext cx="6303264" cy="676656"/>
          </a:xfrm>
        </p:spPr>
        <p:txBody>
          <a:bodyPr>
            <a:normAutofit/>
          </a:bodyPr>
          <a:lstStyle/>
          <a:p>
            <a:r>
              <a:rPr lang="es-AR" sz="3600" b="1" dirty="0"/>
              <a:t>Conceptos de electricidad</a:t>
            </a:r>
          </a:p>
        </p:txBody>
      </p:sp>
      <p:sp>
        <p:nvSpPr>
          <p:cNvPr id="3" name="Marcador de contenido 2"/>
          <p:cNvSpPr>
            <a:spLocks noGrp="1"/>
          </p:cNvSpPr>
          <p:nvPr>
            <p:ph idx="1"/>
          </p:nvPr>
        </p:nvSpPr>
        <p:spPr>
          <a:xfrm>
            <a:off x="560832" y="1979846"/>
            <a:ext cx="10058400" cy="1580218"/>
          </a:xfrm>
        </p:spPr>
        <p:txBody>
          <a:bodyPr>
            <a:noAutofit/>
          </a:bodyPr>
          <a:lstStyle/>
          <a:p>
            <a:r>
              <a:rPr lang="es-MX" sz="2800" dirty="0"/>
              <a:t>La electricidad es una forma de energía que se manifiesta con el movimiento de los electrones de la capa externa de los átomos que hay en la superficie de un material conductor.</a:t>
            </a:r>
            <a:endParaRPr lang="es-AR"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360" y="3669792"/>
            <a:ext cx="3301144" cy="2778464"/>
          </a:xfrm>
          <a:prstGeom prst="rect">
            <a:avLst/>
          </a:prstGeom>
        </p:spPr>
      </p:pic>
    </p:spTree>
    <p:extLst>
      <p:ext uri="{BB962C8B-B14F-4D97-AF65-F5344CB8AC3E}">
        <p14:creationId xmlns:p14="http://schemas.microsoft.com/office/powerpoint/2010/main" val="1187529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532" y="1934528"/>
            <a:ext cx="4150931" cy="3754706"/>
          </a:xfrm>
        </p:spPr>
      </p:pic>
      <p:sp>
        <p:nvSpPr>
          <p:cNvPr id="5" name="Título 1"/>
          <p:cNvSpPr>
            <a:spLocks noGrp="1"/>
          </p:cNvSpPr>
          <p:nvPr>
            <p:ph type="title"/>
          </p:nvPr>
        </p:nvSpPr>
        <p:spPr>
          <a:xfrm>
            <a:off x="658368" y="755904"/>
            <a:ext cx="6303264" cy="676656"/>
          </a:xfrm>
        </p:spPr>
        <p:txBody>
          <a:bodyPr>
            <a:normAutofit/>
          </a:bodyPr>
          <a:lstStyle/>
          <a:p>
            <a:r>
              <a:rPr lang="es-AR" sz="3600" b="1" dirty="0"/>
              <a:t>Conceptos de electricidad</a:t>
            </a:r>
          </a:p>
        </p:txBody>
      </p:sp>
    </p:spTree>
    <p:extLst>
      <p:ext uri="{BB962C8B-B14F-4D97-AF65-F5344CB8AC3E}">
        <p14:creationId xmlns:p14="http://schemas.microsoft.com/office/powerpoint/2010/main" val="3351127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1008" y="960120"/>
            <a:ext cx="4590288" cy="2822930"/>
          </a:xfrm>
        </p:spPr>
      </p:pic>
      <p:sp>
        <p:nvSpPr>
          <p:cNvPr id="5" name="Título 1"/>
          <p:cNvSpPr>
            <a:spLocks noGrp="1"/>
          </p:cNvSpPr>
          <p:nvPr>
            <p:ph type="title"/>
          </p:nvPr>
        </p:nvSpPr>
        <p:spPr>
          <a:xfrm>
            <a:off x="658368" y="755904"/>
            <a:ext cx="6303264" cy="676656"/>
          </a:xfrm>
        </p:spPr>
        <p:txBody>
          <a:bodyPr>
            <a:normAutofit/>
          </a:bodyPr>
          <a:lstStyle/>
          <a:p>
            <a:r>
              <a:rPr lang="es-AR" sz="3600" b="1" dirty="0"/>
              <a:t>Conceptos de electricidad</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 y="1809593"/>
            <a:ext cx="4142520" cy="2629472"/>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008" y="4439065"/>
            <a:ext cx="4375404" cy="1836065"/>
          </a:xfrm>
          <a:prstGeom prst="rect">
            <a:avLst/>
          </a:prstGeom>
        </p:spPr>
      </p:pic>
    </p:spTree>
    <p:extLst>
      <p:ext uri="{BB962C8B-B14F-4D97-AF65-F5344CB8AC3E}">
        <p14:creationId xmlns:p14="http://schemas.microsoft.com/office/powerpoint/2010/main" val="3231974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rotWithShape="1">
          <a:blip r:embed="rId2">
            <a:extLst>
              <a:ext uri="{28A0092B-C50C-407E-A947-70E740481C1C}">
                <a14:useLocalDpi xmlns:a14="http://schemas.microsoft.com/office/drawing/2010/main" val="0"/>
              </a:ext>
            </a:extLst>
          </a:blip>
          <a:srcRect t="16387" r="6591" b="4202"/>
          <a:stretch/>
        </p:blipFill>
        <p:spPr>
          <a:xfrm>
            <a:off x="231649" y="2255520"/>
            <a:ext cx="5145024" cy="3072384"/>
          </a:xfrm>
        </p:spPr>
      </p:pic>
      <p:sp>
        <p:nvSpPr>
          <p:cNvPr id="5" name="Título 1"/>
          <p:cNvSpPr>
            <a:spLocks noGrp="1"/>
          </p:cNvSpPr>
          <p:nvPr>
            <p:ph type="title"/>
          </p:nvPr>
        </p:nvSpPr>
        <p:spPr>
          <a:xfrm>
            <a:off x="658368" y="755904"/>
            <a:ext cx="6303264" cy="676656"/>
          </a:xfrm>
        </p:spPr>
        <p:txBody>
          <a:bodyPr>
            <a:normAutofit/>
          </a:bodyPr>
          <a:lstStyle/>
          <a:p>
            <a:r>
              <a:rPr lang="es-AR" sz="3600" b="1" dirty="0"/>
              <a:t>Conceptos de electricidad</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369" y="2501455"/>
            <a:ext cx="6565631" cy="2314385"/>
          </a:xfrm>
          <a:prstGeom prst="rect">
            <a:avLst/>
          </a:prstGeom>
        </p:spPr>
      </p:pic>
    </p:spTree>
    <p:extLst>
      <p:ext uri="{BB962C8B-B14F-4D97-AF65-F5344CB8AC3E}">
        <p14:creationId xmlns:p14="http://schemas.microsoft.com/office/powerpoint/2010/main" val="671804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368" y="1845734"/>
            <a:ext cx="10497312" cy="3140794"/>
          </a:xfrm>
        </p:spPr>
        <p:txBody>
          <a:bodyPr/>
          <a:lstStyle/>
          <a:p>
            <a:pPr>
              <a:lnSpc>
                <a:spcPct val="150000"/>
              </a:lnSpc>
            </a:pPr>
            <a:r>
              <a:rPr lang="es-AR" dirty="0" smtClean="0">
                <a:latin typeface="Arial" panose="020B0604020202020204" pitchFamily="34" charset="0"/>
                <a:cs typeface="Arial" panose="020B0604020202020204" pitchFamily="34" charset="0"/>
              </a:rPr>
              <a:t>El voltaje, tensión eléctrica o diferencia de potencial, es la presión que ejerce una fuente de suministro de energía eléctrica o fuerza electromotriz (f.e.m.) sobre las cargas eléctricas o electrones, en un circuito eléctrico cerrado, para que se establezca el flujo de una corriente eléctrica.</a:t>
            </a:r>
          </a:p>
          <a:p>
            <a:pPr>
              <a:lnSpc>
                <a:spcPct val="150000"/>
              </a:lnSpc>
            </a:pPr>
            <a:r>
              <a:rPr lang="es-AR" dirty="0" smtClean="0">
                <a:latin typeface="Arial" panose="020B0604020202020204" pitchFamily="34" charset="0"/>
                <a:cs typeface="Arial" panose="020B0604020202020204" pitchFamily="34" charset="0"/>
              </a:rPr>
              <a:t>En otras palabras, la tensión es el impulso que necesitan las cargas eléctricas para poder fluir por el conductor de un circuito eléctrico cerrado. </a:t>
            </a:r>
          </a:p>
          <a:p>
            <a:pPr>
              <a:lnSpc>
                <a:spcPct val="150000"/>
              </a:lnSpc>
            </a:pPr>
            <a:endParaRPr lang="es-AR"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658368" y="755904"/>
            <a:ext cx="6303264" cy="676656"/>
          </a:xfrm>
        </p:spPr>
        <p:txBody>
          <a:bodyPr>
            <a:normAutofit/>
          </a:bodyPr>
          <a:lstStyle/>
          <a:p>
            <a:r>
              <a:rPr lang="es-AR" sz="3600" b="1" dirty="0" smtClean="0"/>
              <a:t>Tensión Eléctrica</a:t>
            </a:r>
            <a:endParaRPr lang="es-AR" sz="3600" b="1" dirty="0"/>
          </a:p>
        </p:txBody>
      </p:sp>
    </p:spTree>
    <p:extLst>
      <p:ext uri="{BB962C8B-B14F-4D97-AF65-F5344CB8AC3E}">
        <p14:creationId xmlns:p14="http://schemas.microsoft.com/office/powerpoint/2010/main" val="265636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568" y="445588"/>
            <a:ext cx="11330432" cy="6095485"/>
          </a:xfrm>
        </p:spPr>
      </p:pic>
    </p:spTree>
    <p:extLst>
      <p:ext uri="{BB962C8B-B14F-4D97-AF65-F5344CB8AC3E}">
        <p14:creationId xmlns:p14="http://schemas.microsoft.com/office/powerpoint/2010/main" val="4063443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8368" y="755904"/>
            <a:ext cx="6303264" cy="676656"/>
          </a:xfrm>
        </p:spPr>
        <p:txBody>
          <a:bodyPr>
            <a:normAutofit/>
          </a:bodyPr>
          <a:lstStyle/>
          <a:p>
            <a:r>
              <a:rPr lang="es-AR" sz="3600" b="1" dirty="0" smtClean="0"/>
              <a:t>Tensión Eléctrica</a:t>
            </a:r>
            <a:endParaRPr lang="es-AR" sz="36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253" y="1887715"/>
            <a:ext cx="7108604" cy="4269277"/>
          </a:xfrm>
          <a:prstGeom prst="rect">
            <a:avLst/>
          </a:prstGeom>
        </p:spPr>
      </p:pic>
    </p:spTree>
    <p:extLst>
      <p:ext uri="{BB962C8B-B14F-4D97-AF65-F5344CB8AC3E}">
        <p14:creationId xmlns:p14="http://schemas.microsoft.com/office/powerpoint/2010/main" val="312844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103086"/>
            <a:ext cx="4156891" cy="634274"/>
          </a:xfrm>
        </p:spPr>
        <p:txBody>
          <a:bodyPr>
            <a:normAutofit fontScale="90000"/>
          </a:bodyPr>
          <a:lstStyle/>
          <a:p>
            <a:r>
              <a:rPr lang="es-AR" sz="4400" b="1" dirty="0" smtClean="0"/>
              <a:t>Corriente eléctrica</a:t>
            </a:r>
            <a:endParaRPr lang="es-AR" sz="4400" b="1" dirty="0"/>
          </a:p>
        </p:txBody>
      </p:sp>
      <p:sp>
        <p:nvSpPr>
          <p:cNvPr id="4" name="4 CuadroTexto"/>
          <p:cNvSpPr txBox="1">
            <a:spLocks noGrp="1" noChangeArrowheads="1"/>
          </p:cNvSpPr>
          <p:nvPr>
            <p:ph idx="1"/>
          </p:nvPr>
        </p:nvSpPr>
        <p:spPr bwMode="auto">
          <a:xfrm>
            <a:off x="647338" y="1903791"/>
            <a:ext cx="10058400" cy="247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Corriente eléctrica es el flujo de electrones a través de un conductor</a:t>
            </a:r>
            <a:r>
              <a:rPr lang="es-CL" altLang="es-CL" dirty="0" smtClean="0">
                <a:latin typeface="Verdana" pitchFamily="34" charset="0"/>
              </a:rPr>
              <a:t>.</a:t>
            </a:r>
            <a:endParaRPr lang="es-CL" altLang="es-CL" dirty="0">
              <a:latin typeface="Verdana" pitchFamily="34" charset="0"/>
            </a:endParaRPr>
          </a:p>
          <a:p>
            <a:pPr eaLnBrk="1" hangingPunct="1"/>
            <a:r>
              <a:rPr lang="es-CL" altLang="es-CL" b="1" dirty="0">
                <a:latin typeface="Verdana" pitchFamily="34" charset="0"/>
              </a:rPr>
              <a:t>¿Qué es la intensidad de corriente eléctrica?</a:t>
            </a:r>
          </a:p>
          <a:p>
            <a:pPr indent="0" eaLnBrk="1" hangingPunct="1">
              <a:defRPr/>
            </a:pPr>
            <a:r>
              <a:rPr lang="es-ES" altLang="es-CL" dirty="0">
                <a:solidFill>
                  <a:srgbClr val="000000"/>
                </a:solidFill>
                <a:latin typeface="Verdana" pitchFamily="34" charset="0"/>
              </a:rPr>
              <a:t>La intensidad de corriente eléctrica, es la </a:t>
            </a:r>
            <a:r>
              <a:rPr lang="es-ES" altLang="es-CL" u="sng" dirty="0">
                <a:solidFill>
                  <a:srgbClr val="000000"/>
                </a:solidFill>
                <a:latin typeface="Verdana" pitchFamily="34" charset="0"/>
              </a:rPr>
              <a:t>cantidad</a:t>
            </a:r>
            <a:r>
              <a:rPr lang="es-ES" altLang="es-CL" dirty="0">
                <a:solidFill>
                  <a:srgbClr val="000000"/>
                </a:solidFill>
                <a:latin typeface="Verdana" pitchFamily="34" charset="0"/>
              </a:rPr>
              <a:t> de electrones que circulan por un conductor en un tiempo determinado.</a:t>
            </a:r>
          </a:p>
          <a:p>
            <a:pPr eaLnBrk="1" hangingPunct="1">
              <a:defRPr/>
            </a:pPr>
            <a:r>
              <a:rPr lang="es-ES" altLang="es-CL" dirty="0">
                <a:solidFill>
                  <a:srgbClr val="000000"/>
                </a:solidFill>
                <a:latin typeface="Verdana" pitchFamily="34" charset="0"/>
              </a:rPr>
              <a:t>  </a:t>
            </a:r>
          </a:p>
          <a:p>
            <a:pPr eaLnBrk="1" hangingPunct="1"/>
            <a:endParaRPr lang="es-CL" altLang="es-CL" dirty="0">
              <a:latin typeface="Verdan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909094"/>
            <a:ext cx="2657475" cy="166687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114" y="3909094"/>
            <a:ext cx="5257800" cy="1853375"/>
          </a:xfrm>
          <a:prstGeom prst="rect">
            <a:avLst/>
          </a:prstGeom>
        </p:spPr>
      </p:pic>
    </p:spTree>
    <p:extLst>
      <p:ext uri="{BB962C8B-B14F-4D97-AF65-F5344CB8AC3E}">
        <p14:creationId xmlns:p14="http://schemas.microsoft.com/office/powerpoint/2010/main" val="263266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253" y="1887715"/>
            <a:ext cx="7108604" cy="4269277"/>
          </a:xfrm>
          <a:prstGeom prst="rect">
            <a:avLst/>
          </a:prstGeom>
        </p:spPr>
      </p:pic>
      <p:sp>
        <p:nvSpPr>
          <p:cNvPr id="6" name="Título 1"/>
          <p:cNvSpPr>
            <a:spLocks noGrp="1"/>
          </p:cNvSpPr>
          <p:nvPr>
            <p:ph type="title"/>
          </p:nvPr>
        </p:nvSpPr>
        <p:spPr>
          <a:xfrm>
            <a:off x="1097280" y="1103086"/>
            <a:ext cx="4156891" cy="634274"/>
          </a:xfrm>
        </p:spPr>
        <p:txBody>
          <a:bodyPr>
            <a:normAutofit fontScale="90000"/>
          </a:bodyPr>
          <a:lstStyle/>
          <a:p>
            <a:r>
              <a:rPr lang="es-AR" sz="4400" b="1" dirty="0" smtClean="0"/>
              <a:t>Corriente eléctrica</a:t>
            </a:r>
            <a:endParaRPr lang="es-AR" sz="4400" b="1" dirty="0"/>
          </a:p>
        </p:txBody>
      </p:sp>
    </p:spTree>
    <p:extLst>
      <p:ext uri="{BB962C8B-B14F-4D97-AF65-F5344CB8AC3E}">
        <p14:creationId xmlns:p14="http://schemas.microsoft.com/office/powerpoint/2010/main" val="190209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355" y="2484437"/>
            <a:ext cx="36433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19 Rectángulo"/>
          <p:cNvSpPr>
            <a:spLocks noChangeArrowheads="1"/>
          </p:cNvSpPr>
          <p:nvPr/>
        </p:nvSpPr>
        <p:spPr bwMode="auto">
          <a:xfrm>
            <a:off x="463265" y="2069361"/>
            <a:ext cx="63927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400" dirty="0"/>
              <a:t>Para medir o cuantificar una corriente eléctrica se utiliza el concepto de “intensidad de corriente eléctrica”. Esta magnitud se define como: </a:t>
            </a:r>
            <a:r>
              <a:rPr lang="es-ES" altLang="es-CL" sz="2400" b="1" dirty="0"/>
              <a:t>la carga total que circula a través de la sección transversal de un conductor, por unidad de tiempo. </a:t>
            </a:r>
            <a:r>
              <a:rPr lang="es-ES" altLang="es-CL" sz="2400" dirty="0"/>
              <a:t>Se simboliza por “</a:t>
            </a:r>
            <a:r>
              <a:rPr lang="es-ES" altLang="es-CL" sz="2400" b="1" dirty="0">
                <a:latin typeface="Cambria" panose="02040503050406030204" pitchFamily="18" charset="0"/>
              </a:rPr>
              <a:t>i</a:t>
            </a:r>
            <a:r>
              <a:rPr lang="es-ES" altLang="es-CL" sz="2400" dirty="0"/>
              <a:t>”.</a:t>
            </a:r>
            <a:endParaRPr lang="es-CL" altLang="es-CL" sz="2400" dirty="0"/>
          </a:p>
        </p:txBody>
      </p:sp>
      <p:graphicFrame>
        <p:nvGraphicFramePr>
          <p:cNvPr id="9224" name="Object 17"/>
          <p:cNvGraphicFramePr>
            <a:graphicFrameLocks noChangeAspect="1"/>
          </p:cNvGraphicFramePr>
          <p:nvPr>
            <p:extLst>
              <p:ext uri="{D42A27DB-BD31-4B8C-83A1-F6EECF244321}">
                <p14:modId xmlns:p14="http://schemas.microsoft.com/office/powerpoint/2010/main" val="920804375"/>
              </p:ext>
            </p:extLst>
          </p:nvPr>
        </p:nvGraphicFramePr>
        <p:xfrm>
          <a:off x="9596438" y="4531178"/>
          <a:ext cx="1057048" cy="1170975"/>
        </p:xfrm>
        <a:graphic>
          <a:graphicData uri="http://schemas.openxmlformats.org/presentationml/2006/ole">
            <mc:AlternateContent xmlns:mc="http://schemas.openxmlformats.org/markup-compatibility/2006">
              <mc:Choice xmlns:v="urn:schemas-microsoft-com:vml" Requires="v">
                <p:oleObj spid="_x0000_s1059" name="Ecuación" r:id="rId5" imgW="342751" imgH="393529" progId="Equation.3">
                  <p:embed/>
                </p:oleObj>
              </mc:Choice>
              <mc:Fallback>
                <p:oleObj name="Ecuación" r:id="rId5" imgW="342751" imgH="393529" progId="Equation.3">
                  <p:embed/>
                  <p:pic>
                    <p:nvPicPr>
                      <p:cNvPr id="9224"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6438" y="4531178"/>
                        <a:ext cx="1057048" cy="1170975"/>
                      </a:xfrm>
                      <a:prstGeom prst="rect">
                        <a:avLst/>
                      </a:prstGeom>
                      <a:solidFill>
                        <a:srgbClr val="067DD9"/>
                      </a:solidFill>
                      <a:ln w="9525">
                        <a:solidFill>
                          <a:srgbClr val="067DD9"/>
                        </a:solidFill>
                        <a:miter lim="800000"/>
                        <a:headEnd/>
                        <a:tailEnd/>
                      </a:ln>
                    </p:spPr>
                  </p:pic>
                </p:oleObj>
              </mc:Fallback>
            </mc:AlternateContent>
          </a:graphicData>
        </a:graphic>
      </p:graphicFrame>
      <p:sp>
        <p:nvSpPr>
          <p:cNvPr id="9225" name="Rectángulo 1"/>
          <p:cNvSpPr>
            <a:spLocks noChangeArrowheads="1"/>
          </p:cNvSpPr>
          <p:nvPr/>
        </p:nvSpPr>
        <p:spPr bwMode="auto">
          <a:xfrm>
            <a:off x="5024438" y="4708832"/>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L" sz="1800" dirty="0">
                <a:solidFill>
                  <a:srgbClr val="000000"/>
                </a:solidFill>
              </a:rPr>
              <a:t>i:  intensidad de corriente eléctrica. </a:t>
            </a:r>
          </a:p>
          <a:p>
            <a:pPr>
              <a:spcBef>
                <a:spcPct val="0"/>
              </a:spcBef>
              <a:buFontTx/>
              <a:buNone/>
            </a:pPr>
            <a:endParaRPr lang="es-ES" altLang="es-CL" sz="1800" dirty="0">
              <a:solidFill>
                <a:srgbClr val="000000"/>
              </a:solidFill>
            </a:endParaRPr>
          </a:p>
          <a:p>
            <a:pPr>
              <a:spcBef>
                <a:spcPct val="0"/>
              </a:spcBef>
              <a:buFontTx/>
              <a:buNone/>
            </a:pPr>
            <a:r>
              <a:rPr lang="es-ES" altLang="es-CL" sz="1800" dirty="0">
                <a:solidFill>
                  <a:srgbClr val="000000"/>
                </a:solidFill>
              </a:rPr>
              <a:t>q: carga eléctrica</a:t>
            </a:r>
          </a:p>
          <a:p>
            <a:pPr>
              <a:spcBef>
                <a:spcPct val="0"/>
              </a:spcBef>
              <a:buFontTx/>
              <a:buNone/>
            </a:pPr>
            <a:endParaRPr lang="es-ES" altLang="es-CL" sz="1800" dirty="0">
              <a:solidFill>
                <a:srgbClr val="000000"/>
              </a:solidFill>
            </a:endParaRPr>
          </a:p>
          <a:p>
            <a:pPr>
              <a:spcBef>
                <a:spcPct val="0"/>
              </a:spcBef>
              <a:buFontTx/>
              <a:buNone/>
            </a:pPr>
            <a:r>
              <a:rPr lang="es-ES" altLang="es-CL" sz="1800" dirty="0">
                <a:solidFill>
                  <a:srgbClr val="000000"/>
                </a:solidFill>
              </a:rPr>
              <a:t>T: tiempo  </a:t>
            </a:r>
            <a:endParaRPr lang="es-CL" altLang="es-CL" sz="1800" dirty="0"/>
          </a:p>
        </p:txBody>
      </p:sp>
      <p:sp>
        <p:nvSpPr>
          <p:cNvPr id="14" name="Título 1"/>
          <p:cNvSpPr>
            <a:spLocks noGrp="1"/>
          </p:cNvSpPr>
          <p:nvPr>
            <p:ph type="title"/>
          </p:nvPr>
        </p:nvSpPr>
        <p:spPr>
          <a:xfrm>
            <a:off x="1097280" y="1103086"/>
            <a:ext cx="4156891" cy="634274"/>
          </a:xfrm>
        </p:spPr>
        <p:txBody>
          <a:bodyPr>
            <a:normAutofit fontScale="90000"/>
          </a:bodyPr>
          <a:lstStyle/>
          <a:p>
            <a:r>
              <a:rPr lang="es-AR" sz="4400" b="1" dirty="0" smtClean="0"/>
              <a:t>Corriente eléctrica</a:t>
            </a:r>
            <a:endParaRPr lang="es-AR" sz="4400" b="1" dirty="0"/>
          </a:p>
        </p:txBody>
      </p:sp>
    </p:spTree>
    <p:extLst>
      <p:ext uri="{BB962C8B-B14F-4D97-AF65-F5344CB8AC3E}">
        <p14:creationId xmlns:p14="http://schemas.microsoft.com/office/powerpoint/2010/main" val="29544915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3067" y="1280160"/>
            <a:ext cx="11691397" cy="4767072"/>
          </a:xfrm>
        </p:spPr>
        <p:txBody>
          <a:bodyPr>
            <a:noAutofit/>
          </a:bodyPr>
          <a:lstStyle/>
          <a:p>
            <a:r>
              <a:rPr lang="es-AR" sz="3200" b="1" dirty="0" smtClean="0"/>
              <a:t>Asignatura: </a:t>
            </a:r>
            <a:r>
              <a:rPr lang="es-AR" sz="3200" dirty="0" smtClean="0"/>
              <a:t>Electrotecnia</a:t>
            </a:r>
            <a:endParaRPr lang="es-AR" sz="3200" dirty="0"/>
          </a:p>
          <a:p>
            <a:r>
              <a:rPr lang="es-AR" sz="3200" b="1" dirty="0" smtClean="0"/>
              <a:t>Carrera: </a:t>
            </a:r>
            <a:r>
              <a:rPr lang="es-AR" sz="3200" dirty="0" smtClean="0"/>
              <a:t>Tecnicatura Universitaria en Equipamientos Agro Industrial</a:t>
            </a:r>
          </a:p>
          <a:p>
            <a:r>
              <a:rPr lang="es-AR" sz="3200" b="1" dirty="0" smtClean="0"/>
              <a:t>Duración: </a:t>
            </a:r>
            <a:r>
              <a:rPr lang="es-AR" sz="3200" dirty="0" smtClean="0"/>
              <a:t>15 semanas</a:t>
            </a:r>
          </a:p>
          <a:p>
            <a:r>
              <a:rPr lang="es-AR" sz="3200" b="1" dirty="0" smtClean="0"/>
              <a:t>Día de clase: </a:t>
            </a:r>
            <a:r>
              <a:rPr lang="es-AR" sz="3200" dirty="0"/>
              <a:t>Miércoles</a:t>
            </a:r>
          </a:p>
          <a:p>
            <a:r>
              <a:rPr lang="es-AR" sz="3200" b="1" dirty="0" smtClean="0"/>
              <a:t>Horario: </a:t>
            </a:r>
            <a:r>
              <a:rPr lang="es-AR" sz="3200" dirty="0" smtClean="0"/>
              <a:t>18:30 a 21:30hs</a:t>
            </a:r>
            <a:endParaRPr lang="en-US" sz="3200" dirty="0"/>
          </a:p>
        </p:txBody>
      </p:sp>
    </p:spTree>
    <p:extLst>
      <p:ext uri="{BB962C8B-B14F-4D97-AF65-F5344CB8AC3E}">
        <p14:creationId xmlns:p14="http://schemas.microsoft.com/office/powerpoint/2010/main" val="408226261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608042" y="1682695"/>
            <a:ext cx="1135535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400" dirty="0"/>
              <a:t>Dependiendo de cómo sea generada, </a:t>
            </a:r>
            <a:r>
              <a:rPr lang="es-ES" altLang="es-CL" sz="2400" b="1" dirty="0"/>
              <a:t>la corriente eléctrica puede ser de dos tipos</a:t>
            </a:r>
            <a:r>
              <a:rPr lang="es-ES" altLang="es-CL" sz="2400" dirty="0"/>
              <a:t>: </a:t>
            </a:r>
            <a:r>
              <a:rPr lang="es-ES" altLang="es-CL" sz="2400" b="1" dirty="0"/>
              <a:t>continua o alterna</a:t>
            </a:r>
            <a:r>
              <a:rPr lang="es-ES" altLang="es-CL" sz="2400" dirty="0" smtClean="0"/>
              <a:t>.</a:t>
            </a:r>
            <a:endParaRPr lang="es-ES" altLang="es-CL" sz="2400" dirty="0"/>
          </a:p>
          <a:p>
            <a:pPr eaLnBrk="1" hangingPunct="1">
              <a:spcBef>
                <a:spcPct val="0"/>
              </a:spcBef>
              <a:buFontTx/>
              <a:buNone/>
            </a:pPr>
            <a:r>
              <a:rPr lang="es-ES" altLang="es-CL" sz="2400" dirty="0"/>
              <a:t>La </a:t>
            </a:r>
            <a:r>
              <a:rPr lang="es-ES" altLang="es-CL" sz="2400" b="1" dirty="0">
                <a:solidFill>
                  <a:srgbClr val="005DA2"/>
                </a:solidFill>
              </a:rPr>
              <a:t>corriente continua</a:t>
            </a:r>
            <a:r>
              <a:rPr lang="es-ES" altLang="es-CL" sz="2400" dirty="0">
                <a:solidFill>
                  <a:srgbClr val="005DA2"/>
                </a:solidFill>
              </a:rPr>
              <a:t> </a:t>
            </a:r>
            <a:r>
              <a:rPr lang="es-ES" altLang="es-CL" sz="2400" dirty="0"/>
              <a:t>es aquella en que </a:t>
            </a:r>
            <a:r>
              <a:rPr lang="es-ES" altLang="es-CL" sz="2400" b="1" dirty="0"/>
              <a:t>el flujo de cargas recorre el conductor continuamente</a:t>
            </a:r>
            <a:r>
              <a:rPr lang="es-ES" altLang="es-CL" sz="2400" dirty="0"/>
              <a:t>, </a:t>
            </a:r>
            <a:r>
              <a:rPr lang="es-ES" altLang="es-CL" sz="2400" b="1" dirty="0"/>
              <a:t>siempre en un mismo sentido</a:t>
            </a:r>
            <a:r>
              <a:rPr lang="es-ES" altLang="es-CL" sz="2400" dirty="0"/>
              <a:t>.</a:t>
            </a:r>
          </a:p>
          <a:p>
            <a:pPr eaLnBrk="1" hangingPunct="1">
              <a:spcBef>
                <a:spcPct val="0"/>
              </a:spcBef>
              <a:buFontTx/>
              <a:buNone/>
            </a:pPr>
            <a:r>
              <a:rPr lang="es-ES" altLang="es-CL" sz="2400" dirty="0"/>
              <a:t>Este tipo de corriente es generado por </a:t>
            </a:r>
            <a:r>
              <a:rPr lang="es-ES" altLang="es-CL" sz="2400" b="1" dirty="0"/>
              <a:t>pilas y baterías</a:t>
            </a:r>
            <a:r>
              <a:rPr lang="es-ES" altLang="es-CL" sz="2400" dirty="0"/>
              <a:t>.</a:t>
            </a:r>
          </a:p>
        </p:txBody>
      </p:sp>
      <p:pic>
        <p:nvPicPr>
          <p:cNvPr id="13318" name="Picture 4" descr="http://3.bp.blogspot.com/-kQ5kPHieTfc/TbX49NXTciI/AAAAAAAAAHU/H5p18I_ZpnQ/s1600/pi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035" y="4341722"/>
            <a:ext cx="131286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26 Grupo"/>
          <p:cNvGrpSpPr>
            <a:grpSpLocks/>
          </p:cNvGrpSpPr>
          <p:nvPr/>
        </p:nvGrpSpPr>
        <p:grpSpPr bwMode="auto">
          <a:xfrm>
            <a:off x="830490" y="3750358"/>
            <a:ext cx="2841625" cy="2505300"/>
            <a:chOff x="3357554" y="4000504"/>
            <a:chExt cx="3429024" cy="3139321"/>
          </a:xfrm>
        </p:grpSpPr>
        <p:grpSp>
          <p:nvGrpSpPr>
            <p:cNvPr id="13321" name="23 Grupo"/>
            <p:cNvGrpSpPr>
              <a:grpSpLocks/>
            </p:cNvGrpSpPr>
            <p:nvPr/>
          </p:nvGrpSpPr>
          <p:grpSpPr bwMode="auto">
            <a:xfrm>
              <a:off x="3571868" y="4265768"/>
              <a:ext cx="2976254" cy="2592232"/>
              <a:chOff x="1000100" y="3857628"/>
              <a:chExt cx="2976254" cy="2592232"/>
            </a:xfrm>
          </p:grpSpPr>
          <p:cxnSp>
            <p:nvCxnSpPr>
              <p:cNvPr id="17" name="16 Conector recto de flecha"/>
              <p:cNvCxnSpPr/>
              <p:nvPr/>
            </p:nvCxnSpPr>
            <p:spPr>
              <a:xfrm>
                <a:off x="1357290" y="5214399"/>
                <a:ext cx="2571768"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a:off x="98705" y="5189005"/>
                <a:ext cx="2518757" cy="158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25" name="19 CuadroTexto"/>
              <p:cNvSpPr txBox="1">
                <a:spLocks noChangeArrowheads="1"/>
              </p:cNvSpPr>
              <p:nvPr/>
            </p:nvSpPr>
            <p:spPr bwMode="auto">
              <a:xfrm>
                <a:off x="1000100" y="385762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b="1">
                    <a:latin typeface="Arial" panose="020B0604020202020204" pitchFamily="34" charset="0"/>
                  </a:rPr>
                  <a:t>I</a:t>
                </a:r>
              </a:p>
            </p:txBody>
          </p:sp>
          <p:sp>
            <p:nvSpPr>
              <p:cNvPr id="13326" name="20 CuadroTexto"/>
              <p:cNvSpPr txBox="1">
                <a:spLocks noChangeArrowheads="1"/>
              </p:cNvSpPr>
              <p:nvPr/>
            </p:nvSpPr>
            <p:spPr bwMode="auto">
              <a:xfrm>
                <a:off x="3714744" y="5357826"/>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b="1">
                    <a:latin typeface="Arial" panose="020B0604020202020204" pitchFamily="34" charset="0"/>
                  </a:rPr>
                  <a:t>t</a:t>
                </a:r>
              </a:p>
            </p:txBody>
          </p:sp>
          <p:cxnSp>
            <p:nvCxnSpPr>
              <p:cNvPr id="23" name="22 Conector recto"/>
              <p:cNvCxnSpPr/>
              <p:nvPr/>
            </p:nvCxnSpPr>
            <p:spPr>
              <a:xfrm>
                <a:off x="1357290" y="4571616"/>
                <a:ext cx="2232041"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322" name="25 CuadroTexto"/>
            <p:cNvSpPr txBox="1">
              <a:spLocks noChangeArrowheads="1"/>
            </p:cNvSpPr>
            <p:nvPr/>
          </p:nvSpPr>
          <p:spPr bwMode="auto">
            <a:xfrm>
              <a:off x="3357554" y="4000504"/>
              <a:ext cx="3429024" cy="3139321"/>
            </a:xfrm>
            <a:prstGeom prst="rect">
              <a:avLst/>
            </a:prstGeom>
            <a:noFill/>
            <a:ln w="9525">
              <a:solidFill>
                <a:srgbClr val="067DD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r>
                <a:rPr lang="es-ES" altLang="es-CL" sz="1800">
                  <a:latin typeface="Arial" panose="020B0604020202020204" pitchFamily="34" charset="0"/>
                </a:rPr>
                <a:t>   </a:t>
              </a:r>
            </a:p>
          </p:txBody>
        </p:sp>
      </p:grpSp>
      <p:pic>
        <p:nvPicPr>
          <p:cNvPr id="13320" name="Picture 2" descr="http://ambiente-total.ucentral.cl/imagenes/pilas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3231" y="3750358"/>
            <a:ext cx="303053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ítulo 1"/>
          <p:cNvSpPr>
            <a:spLocks noGrp="1"/>
          </p:cNvSpPr>
          <p:nvPr>
            <p:ph type="title"/>
          </p:nvPr>
        </p:nvSpPr>
        <p:spPr>
          <a:xfrm>
            <a:off x="608042" y="718335"/>
            <a:ext cx="4156891" cy="634274"/>
          </a:xfrm>
        </p:spPr>
        <p:txBody>
          <a:bodyPr>
            <a:normAutofit fontScale="90000"/>
          </a:bodyPr>
          <a:lstStyle/>
          <a:p>
            <a:r>
              <a:rPr lang="es-AR" sz="4400" b="1" dirty="0" smtClean="0"/>
              <a:t>Corriente eléctrica</a:t>
            </a:r>
            <a:endParaRPr lang="es-AR" sz="4400" b="1" dirty="0"/>
          </a:p>
        </p:txBody>
      </p:sp>
    </p:spTree>
    <p:extLst>
      <p:ext uri="{BB962C8B-B14F-4D97-AF65-F5344CB8AC3E}">
        <p14:creationId xmlns:p14="http://schemas.microsoft.com/office/powerpoint/2010/main" val="378702805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928064" y="1660114"/>
            <a:ext cx="10673385" cy="10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dirty="0"/>
              <a:t>La </a:t>
            </a:r>
            <a:r>
              <a:rPr lang="es-ES" altLang="es-CL" sz="2800" b="1" dirty="0">
                <a:solidFill>
                  <a:srgbClr val="005DA2"/>
                </a:solidFill>
              </a:rPr>
              <a:t>corriente alterna</a:t>
            </a:r>
            <a:r>
              <a:rPr lang="es-ES" altLang="es-CL" sz="2800" dirty="0">
                <a:solidFill>
                  <a:srgbClr val="005DA2"/>
                </a:solidFill>
              </a:rPr>
              <a:t> </a:t>
            </a:r>
            <a:r>
              <a:rPr lang="es-ES" altLang="es-CL" sz="2800" dirty="0"/>
              <a:t>es aquella en que </a:t>
            </a:r>
            <a:r>
              <a:rPr lang="es-ES" altLang="es-CL" sz="2800" b="1" dirty="0"/>
              <a:t>el flujo de cargas se mueve alternadamente</a:t>
            </a:r>
            <a:r>
              <a:rPr lang="es-ES" altLang="es-CL" sz="2800" dirty="0"/>
              <a:t> dentro del conductor, desplazándose en un sentido y otro; es decir, </a:t>
            </a:r>
            <a:r>
              <a:rPr lang="es-ES" altLang="es-CL" sz="2800" b="1" dirty="0"/>
              <a:t>las cargas “van y vuelven”</a:t>
            </a:r>
            <a:r>
              <a:rPr lang="es-ES" altLang="es-CL" sz="2800" dirty="0"/>
              <a:t> todo el tiempo. Este tipo de corriente es producido por </a:t>
            </a:r>
            <a:r>
              <a:rPr lang="es-ES" altLang="es-CL" sz="2800" b="1" dirty="0"/>
              <a:t>generadores eléctricos</a:t>
            </a:r>
            <a:r>
              <a:rPr lang="es-ES" altLang="es-CL" sz="2800" dirty="0"/>
              <a:t>.</a:t>
            </a:r>
          </a:p>
          <a:p>
            <a:pPr eaLnBrk="1" hangingPunct="1">
              <a:spcBef>
                <a:spcPct val="0"/>
              </a:spcBef>
              <a:buFontTx/>
              <a:buNone/>
            </a:pPr>
            <a:endParaRPr lang="es-ES" altLang="es-CL" sz="2000" dirty="0"/>
          </a:p>
        </p:txBody>
      </p:sp>
      <p:pic>
        <p:nvPicPr>
          <p:cNvPr id="15366" name="Picture 1" descr="C:\Users\elearning\Pictures\mo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212" y="3418707"/>
            <a:ext cx="2468131" cy="198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51 Grupo"/>
          <p:cNvGrpSpPr>
            <a:grpSpLocks/>
          </p:cNvGrpSpPr>
          <p:nvPr/>
        </p:nvGrpSpPr>
        <p:grpSpPr bwMode="auto">
          <a:xfrm>
            <a:off x="614362" y="3418707"/>
            <a:ext cx="2286000" cy="2125284"/>
            <a:chOff x="785786" y="3214686"/>
            <a:chExt cx="3429024" cy="3208313"/>
          </a:xfrm>
        </p:grpSpPr>
        <p:sp>
          <p:nvSpPr>
            <p:cNvPr id="15369" name="25 CuadroTexto"/>
            <p:cNvSpPr txBox="1">
              <a:spLocks noChangeArrowheads="1"/>
            </p:cNvSpPr>
            <p:nvPr/>
          </p:nvSpPr>
          <p:spPr bwMode="auto">
            <a:xfrm>
              <a:off x="785786" y="3214686"/>
              <a:ext cx="3429024" cy="3208313"/>
            </a:xfrm>
            <a:prstGeom prst="rect">
              <a:avLst/>
            </a:prstGeom>
            <a:noFill/>
            <a:ln w="9525">
              <a:solidFill>
                <a:srgbClr val="067DD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endParaRPr lang="es-ES" altLang="es-CL" sz="1800">
                <a:latin typeface="Arial" panose="020B0604020202020204" pitchFamily="34" charset="0"/>
              </a:endParaRPr>
            </a:p>
            <a:p>
              <a:pPr eaLnBrk="1" hangingPunct="1">
                <a:spcBef>
                  <a:spcPct val="0"/>
                </a:spcBef>
                <a:buFontTx/>
                <a:buNone/>
              </a:pPr>
              <a:r>
                <a:rPr lang="es-ES" altLang="es-CL" sz="1800">
                  <a:latin typeface="Arial" panose="020B0604020202020204" pitchFamily="34" charset="0"/>
                </a:rPr>
                <a:t>   </a:t>
              </a:r>
            </a:p>
          </p:txBody>
        </p:sp>
        <p:cxnSp>
          <p:nvCxnSpPr>
            <p:cNvPr id="17" name="16 Conector recto de flecha"/>
            <p:cNvCxnSpPr/>
            <p:nvPr/>
          </p:nvCxnSpPr>
          <p:spPr>
            <a:xfrm>
              <a:off x="1357289" y="4765689"/>
              <a:ext cx="2572597" cy="1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5400000">
              <a:off x="96678" y="4739714"/>
              <a:ext cx="2519569" cy="165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372" name="19 CuadroTexto"/>
            <p:cNvSpPr txBox="1">
              <a:spLocks noChangeArrowheads="1"/>
            </p:cNvSpPr>
            <p:nvPr/>
          </p:nvSpPr>
          <p:spPr bwMode="auto">
            <a:xfrm>
              <a:off x="928662" y="3408512"/>
              <a:ext cx="259605" cy="3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b="1">
                  <a:latin typeface="Arial" panose="020B0604020202020204" pitchFamily="34" charset="0"/>
                </a:rPr>
                <a:t>I</a:t>
              </a:r>
            </a:p>
          </p:txBody>
        </p:sp>
        <p:sp>
          <p:nvSpPr>
            <p:cNvPr id="15373" name="20 CuadroTexto"/>
            <p:cNvSpPr txBox="1">
              <a:spLocks noChangeArrowheads="1"/>
            </p:cNvSpPr>
            <p:nvPr/>
          </p:nvSpPr>
          <p:spPr bwMode="auto">
            <a:xfrm>
              <a:off x="3643305" y="4908710"/>
              <a:ext cx="272986" cy="3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b="1">
                  <a:latin typeface="Arial" panose="020B0604020202020204" pitchFamily="34" charset="0"/>
                </a:rPr>
                <a:t>t</a:t>
              </a:r>
            </a:p>
          </p:txBody>
        </p:sp>
        <p:sp>
          <p:nvSpPr>
            <p:cNvPr id="50" name="49 Forma libre"/>
            <p:cNvSpPr/>
            <p:nvPr/>
          </p:nvSpPr>
          <p:spPr>
            <a:xfrm>
              <a:off x="1358947" y="4064817"/>
              <a:ext cx="2218098" cy="1260596"/>
            </a:xfrm>
            <a:custGeom>
              <a:avLst/>
              <a:gdLst>
                <a:gd name="connsiteX0" fmla="*/ 0 w 2218765"/>
                <a:gd name="connsiteY0" fmla="*/ 694765 h 1259541"/>
                <a:gd name="connsiteX1" fmla="*/ 188259 w 2218765"/>
                <a:gd name="connsiteY1" fmla="*/ 103094 h 1259541"/>
                <a:gd name="connsiteX2" fmla="*/ 658906 w 2218765"/>
                <a:gd name="connsiteY2" fmla="*/ 1259541 h 1259541"/>
                <a:gd name="connsiteX3" fmla="*/ 1102659 w 2218765"/>
                <a:gd name="connsiteY3" fmla="*/ 103094 h 1259541"/>
                <a:gd name="connsiteX4" fmla="*/ 1506071 w 2218765"/>
                <a:gd name="connsiteY4" fmla="*/ 1246094 h 1259541"/>
                <a:gd name="connsiteX5" fmla="*/ 1976718 w 2218765"/>
                <a:gd name="connsiteY5" fmla="*/ 89647 h 1259541"/>
                <a:gd name="connsiteX6" fmla="*/ 2205318 w 2218765"/>
                <a:gd name="connsiteY6" fmla="*/ 708212 h 12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765" h="1259541">
                  <a:moveTo>
                    <a:pt x="0" y="694765"/>
                  </a:moveTo>
                  <a:cubicBezTo>
                    <a:pt x="39220" y="351865"/>
                    <a:pt x="78441" y="8965"/>
                    <a:pt x="188259" y="103094"/>
                  </a:cubicBezTo>
                  <a:cubicBezTo>
                    <a:pt x="298077" y="197223"/>
                    <a:pt x="506506" y="1259541"/>
                    <a:pt x="658906" y="1259541"/>
                  </a:cubicBezTo>
                  <a:cubicBezTo>
                    <a:pt x="811306" y="1259541"/>
                    <a:pt x="961465" y="105335"/>
                    <a:pt x="1102659" y="103094"/>
                  </a:cubicBezTo>
                  <a:cubicBezTo>
                    <a:pt x="1243853" y="100853"/>
                    <a:pt x="1360395" y="1248335"/>
                    <a:pt x="1506071" y="1246094"/>
                  </a:cubicBezTo>
                  <a:cubicBezTo>
                    <a:pt x="1651747" y="1243853"/>
                    <a:pt x="1860177" y="179294"/>
                    <a:pt x="1976718" y="89647"/>
                  </a:cubicBezTo>
                  <a:cubicBezTo>
                    <a:pt x="2093259" y="0"/>
                    <a:pt x="2218765" y="495300"/>
                    <a:pt x="2205318" y="70821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grpSp>
      <p:sp>
        <p:nvSpPr>
          <p:cNvPr id="15368" name="50 Rectángulo"/>
          <p:cNvSpPr>
            <a:spLocks noChangeArrowheads="1"/>
          </p:cNvSpPr>
          <p:nvPr/>
        </p:nvSpPr>
        <p:spPr bwMode="auto">
          <a:xfrm>
            <a:off x="1852887" y="5536886"/>
            <a:ext cx="8872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2400" dirty="0"/>
              <a:t>Las cargas circulan por un tiempo en un sentido y después en sentido opuesto, repitiéndose el proceso cíclicamente</a:t>
            </a:r>
            <a:r>
              <a:rPr lang="es-CL" altLang="es-CL" sz="2000" dirty="0"/>
              <a:t>.</a:t>
            </a:r>
          </a:p>
        </p:txBody>
      </p:sp>
      <p:sp>
        <p:nvSpPr>
          <p:cNvPr id="20" name="Título 1"/>
          <p:cNvSpPr>
            <a:spLocks noGrp="1"/>
          </p:cNvSpPr>
          <p:nvPr>
            <p:ph type="title"/>
          </p:nvPr>
        </p:nvSpPr>
        <p:spPr>
          <a:xfrm>
            <a:off x="608042" y="718335"/>
            <a:ext cx="4156891" cy="634274"/>
          </a:xfrm>
        </p:spPr>
        <p:txBody>
          <a:bodyPr>
            <a:normAutofit fontScale="90000"/>
          </a:bodyPr>
          <a:lstStyle/>
          <a:p>
            <a:r>
              <a:rPr lang="es-AR" sz="4400" b="1" dirty="0" smtClean="0"/>
              <a:t>Corriente eléctrica</a:t>
            </a:r>
            <a:endParaRPr lang="es-AR" sz="4400" b="1" dirty="0"/>
          </a:p>
        </p:txBody>
      </p:sp>
    </p:spTree>
    <p:extLst>
      <p:ext uri="{BB962C8B-B14F-4D97-AF65-F5344CB8AC3E}">
        <p14:creationId xmlns:p14="http://schemas.microsoft.com/office/powerpoint/2010/main" val="66099184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390525" y="2105026"/>
            <a:ext cx="111918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b="1" dirty="0"/>
              <a:t>Resistencia eléctrica </a:t>
            </a:r>
            <a:r>
              <a:rPr lang="es-ES" altLang="es-CL" sz="2800" dirty="0"/>
              <a:t>es la </a:t>
            </a:r>
            <a:r>
              <a:rPr lang="es-ES" altLang="es-CL" sz="2800" b="1" dirty="0"/>
              <a:t>oposición natural</a:t>
            </a:r>
            <a:r>
              <a:rPr lang="es-ES" altLang="es-CL" sz="2800" dirty="0"/>
              <a:t> que presentan todos los materiales, en mayor o menor medida, </a:t>
            </a:r>
            <a:r>
              <a:rPr lang="es-ES" altLang="es-CL" sz="2800" b="1" dirty="0"/>
              <a:t>al paso de una corriente eléctrica</a:t>
            </a:r>
            <a:r>
              <a:rPr lang="es-ES" altLang="es-CL" sz="2800" dirty="0" smtClean="0"/>
              <a:t>.</a:t>
            </a:r>
            <a:endParaRPr lang="es-ES" altLang="es-CL" sz="2800" dirty="0"/>
          </a:p>
          <a:p>
            <a:pPr eaLnBrk="1" hangingPunct="1">
              <a:spcBef>
                <a:spcPct val="0"/>
              </a:spcBef>
              <a:buFontTx/>
              <a:buNone/>
            </a:pPr>
            <a:r>
              <a:rPr lang="es-ES" altLang="es-CL" sz="2800" dirty="0"/>
              <a:t>Se simboliza por una “</a:t>
            </a:r>
            <a:r>
              <a:rPr lang="es-ES" altLang="es-CL" sz="2800" b="1" dirty="0"/>
              <a:t>R</a:t>
            </a:r>
            <a:r>
              <a:rPr lang="es-ES" altLang="es-CL" sz="2800" dirty="0"/>
              <a:t>” y su unidad es el [</a:t>
            </a:r>
            <a:r>
              <a:rPr lang="es-ES" altLang="es-CL" sz="2800" b="1" dirty="0"/>
              <a:t>ohm</a:t>
            </a:r>
            <a:r>
              <a:rPr lang="es-ES" altLang="es-CL" sz="2800" dirty="0"/>
              <a:t>] = [</a:t>
            </a:r>
            <a:r>
              <a:rPr lang="es-ES" altLang="es-CL" sz="2800" b="1" dirty="0"/>
              <a:t>Ω</a:t>
            </a:r>
            <a:r>
              <a:rPr lang="es-ES" altLang="es-CL" sz="2800" dirty="0"/>
              <a:t>].</a:t>
            </a:r>
            <a:endParaRPr lang="es-CL" altLang="es-CL" sz="2800" dirty="0"/>
          </a:p>
          <a:p>
            <a:pPr eaLnBrk="1" hangingPunct="1">
              <a:spcBef>
                <a:spcPct val="0"/>
              </a:spcBef>
              <a:buFontTx/>
              <a:buNone/>
            </a:pPr>
            <a:endParaRPr lang="es-ES" altLang="es-CL" sz="1400" dirty="0"/>
          </a:p>
        </p:txBody>
      </p:sp>
      <p:graphicFrame>
        <p:nvGraphicFramePr>
          <p:cNvPr id="17414" name="Object 8"/>
          <p:cNvGraphicFramePr>
            <a:graphicFrameLocks noChangeAspect="1"/>
          </p:cNvGraphicFramePr>
          <p:nvPr>
            <p:extLst>
              <p:ext uri="{D42A27DB-BD31-4B8C-83A1-F6EECF244321}">
                <p14:modId xmlns:p14="http://schemas.microsoft.com/office/powerpoint/2010/main" val="384158210"/>
              </p:ext>
            </p:extLst>
          </p:nvPr>
        </p:nvGraphicFramePr>
        <p:xfrm>
          <a:off x="2443163" y="4305301"/>
          <a:ext cx="6286500" cy="1833563"/>
        </p:xfrm>
        <a:graphic>
          <a:graphicData uri="http://schemas.openxmlformats.org/presentationml/2006/ole">
            <mc:AlternateContent xmlns:mc="http://schemas.openxmlformats.org/markup-compatibility/2006">
              <mc:Choice xmlns:v="urn:schemas-microsoft-com:vml" Requires="v">
                <p:oleObj spid="_x0000_s2083" r:id="rId4" imgW="7163800" imgH="2190476" progId="">
                  <p:embed/>
                </p:oleObj>
              </mc:Choice>
              <mc:Fallback>
                <p:oleObj r:id="rId4" imgW="7163800" imgH="2190476" progId="">
                  <p:embed/>
                  <p:pic>
                    <p:nvPicPr>
                      <p:cNvPr id="1741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163" y="4305301"/>
                        <a:ext cx="6286500" cy="18335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oleObj>
              </mc:Fallback>
            </mc:AlternateContent>
          </a:graphicData>
        </a:graphic>
      </p:graphicFrame>
      <p:sp>
        <p:nvSpPr>
          <p:cNvPr id="11" name="Título 1"/>
          <p:cNvSpPr>
            <a:spLocks noGrp="1"/>
          </p:cNvSpPr>
          <p:nvPr>
            <p:ph type="title"/>
          </p:nvPr>
        </p:nvSpPr>
        <p:spPr>
          <a:xfrm>
            <a:off x="608042" y="718335"/>
            <a:ext cx="4573558" cy="634274"/>
          </a:xfrm>
        </p:spPr>
        <p:txBody>
          <a:bodyPr>
            <a:normAutofit fontScale="90000"/>
          </a:bodyPr>
          <a:lstStyle/>
          <a:p>
            <a:r>
              <a:rPr lang="es-AR" sz="4400" b="1" dirty="0" smtClean="0"/>
              <a:t>Resistencia eléctrica</a:t>
            </a:r>
            <a:endParaRPr lang="es-AR" sz="4400" b="1" dirty="0"/>
          </a:p>
        </p:txBody>
      </p:sp>
    </p:spTree>
    <p:extLst>
      <p:ext uri="{BB962C8B-B14F-4D97-AF65-F5344CB8AC3E}">
        <p14:creationId xmlns:p14="http://schemas.microsoft.com/office/powerpoint/2010/main" val="220235419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ChangeArrowheads="1"/>
          </p:cNvSpPr>
          <p:nvPr/>
        </p:nvSpPr>
        <p:spPr bwMode="auto">
          <a:xfrm>
            <a:off x="219074" y="1819274"/>
            <a:ext cx="7515226"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dirty="0"/>
              <a:t>La resistencia eléctrica en un </a:t>
            </a:r>
            <a:r>
              <a:rPr lang="es-ES" altLang="es-CL" sz="2800" b="1" dirty="0">
                <a:solidFill>
                  <a:srgbClr val="005DA2"/>
                </a:solidFill>
              </a:rPr>
              <a:t>conductor rectilíneo</a:t>
            </a:r>
            <a:r>
              <a:rPr lang="es-ES" altLang="es-CL" sz="2800" b="1" dirty="0"/>
              <a:t> </a:t>
            </a:r>
            <a:r>
              <a:rPr lang="es-ES" altLang="es-CL" sz="2800" dirty="0"/>
              <a:t>depende de la</a:t>
            </a:r>
            <a:r>
              <a:rPr lang="es-ES" altLang="es-CL" sz="2800" b="1" dirty="0"/>
              <a:t> longitud (</a:t>
            </a:r>
            <a:r>
              <a:rPr lang="es-ES" altLang="es-CL" sz="2800" b="1" i="1" dirty="0"/>
              <a:t>L</a:t>
            </a:r>
            <a:r>
              <a:rPr lang="es-ES" altLang="es-CL" sz="2800" b="1" dirty="0"/>
              <a:t>)</a:t>
            </a:r>
            <a:r>
              <a:rPr lang="es-ES" altLang="es-CL" sz="2800" dirty="0"/>
              <a:t> del conductor, del </a:t>
            </a:r>
            <a:r>
              <a:rPr lang="es-ES" altLang="es-CL" sz="2800" b="1" dirty="0"/>
              <a:t>área (</a:t>
            </a:r>
            <a:r>
              <a:rPr lang="es-ES" altLang="es-CL" sz="2800" b="1" i="1" dirty="0"/>
              <a:t>A</a:t>
            </a:r>
            <a:r>
              <a:rPr lang="es-ES" altLang="es-CL" sz="2800" b="1" dirty="0"/>
              <a:t>)</a:t>
            </a:r>
            <a:r>
              <a:rPr lang="es-ES" altLang="es-CL" sz="2800" dirty="0"/>
              <a:t> de su sección transversal, y de la </a:t>
            </a:r>
            <a:r>
              <a:rPr lang="es-ES" altLang="es-CL" sz="2800" b="1" dirty="0"/>
              <a:t>resistividad (</a:t>
            </a:r>
            <a:r>
              <a:rPr lang="es-ES" altLang="es-CL" sz="2800" b="1" i="1" dirty="0"/>
              <a:t>ρ</a:t>
            </a:r>
            <a:r>
              <a:rPr lang="es-ES" altLang="es-CL" sz="2800" b="1" dirty="0"/>
              <a:t>)</a:t>
            </a:r>
            <a:r>
              <a:rPr lang="es-ES" altLang="es-CL" sz="2800" dirty="0"/>
              <a:t> del material con el que está hecho.  </a:t>
            </a:r>
            <a:endParaRPr lang="es-CL" altLang="es-CL" sz="2800" dirty="0"/>
          </a:p>
        </p:txBody>
      </p:sp>
      <p:graphicFrame>
        <p:nvGraphicFramePr>
          <p:cNvPr id="23" name="22 Tabla"/>
          <p:cNvGraphicFramePr>
            <a:graphicFrameLocks noGrp="1"/>
          </p:cNvGraphicFramePr>
          <p:nvPr>
            <p:extLst>
              <p:ext uri="{D42A27DB-BD31-4B8C-83A1-F6EECF244321}">
                <p14:modId xmlns:p14="http://schemas.microsoft.com/office/powerpoint/2010/main" val="1307941829"/>
              </p:ext>
            </p:extLst>
          </p:nvPr>
        </p:nvGraphicFramePr>
        <p:xfrm>
          <a:off x="8044658" y="1232225"/>
          <a:ext cx="3251992" cy="2444424"/>
        </p:xfrm>
        <a:graphic>
          <a:graphicData uri="http://schemas.openxmlformats.org/drawingml/2006/table">
            <a:tbl>
              <a:tblPr>
                <a:tableStyleId>{69C7853C-536D-4A76-A0AE-DD22124D55A5}</a:tableStyleId>
              </a:tblPr>
              <a:tblGrid>
                <a:gridCol w="1525703">
                  <a:extLst>
                    <a:ext uri="{9D8B030D-6E8A-4147-A177-3AD203B41FA5}">
                      <a16:colId xmlns:a16="http://schemas.microsoft.com/office/drawing/2014/main" val="20000"/>
                    </a:ext>
                  </a:extLst>
                </a:gridCol>
                <a:gridCol w="1726289">
                  <a:extLst>
                    <a:ext uri="{9D8B030D-6E8A-4147-A177-3AD203B41FA5}">
                      <a16:colId xmlns:a16="http://schemas.microsoft.com/office/drawing/2014/main" val="20001"/>
                    </a:ext>
                  </a:extLst>
                </a:gridCol>
              </a:tblGrid>
              <a:tr h="377502">
                <a:tc>
                  <a:txBody>
                    <a:bodyPr/>
                    <a:lstStyle/>
                    <a:p>
                      <a:pPr algn="ctr"/>
                      <a:r>
                        <a:rPr lang="es-CL" sz="1200" b="1" dirty="0"/>
                        <a:t>Material</a:t>
                      </a:r>
                      <a:endParaRPr lang="es-CL" sz="1200" b="1" dirty="0">
                        <a:latin typeface="Calibri" pitchFamily="34" charset="0"/>
                      </a:endParaRPr>
                    </a:p>
                  </a:txBody>
                  <a:tcPr marL="3254" marR="3254" marT="3254" marB="3254" anchor="ctr">
                    <a:solidFill>
                      <a:srgbClr val="4BB2FF"/>
                    </a:solidFill>
                  </a:tcPr>
                </a:tc>
                <a:tc>
                  <a:txBody>
                    <a:bodyPr/>
                    <a:lstStyle/>
                    <a:p>
                      <a:pPr algn="ctr"/>
                      <a:r>
                        <a:rPr lang="es-CL" sz="1000" b="1" dirty="0"/>
                        <a:t>Resistividad </a:t>
                      </a:r>
                      <a:endParaRPr lang="es-CL" sz="1000" b="1" dirty="0" smtClean="0"/>
                    </a:p>
                    <a:p>
                      <a:pPr algn="ctr"/>
                      <a:r>
                        <a:rPr lang="es-CL" sz="1000" b="1" dirty="0" smtClean="0"/>
                        <a:t>a 23°C en [</a:t>
                      </a:r>
                      <a:r>
                        <a:rPr lang="es-CL" sz="1000" b="1" dirty="0" smtClean="0">
                          <a:sym typeface="Symbol"/>
                        </a:rPr>
                        <a:t></a:t>
                      </a:r>
                      <a:r>
                        <a:rPr lang="es-CL" sz="1000" b="1" dirty="0" smtClean="0">
                          <a:latin typeface="Calibri"/>
                          <a:sym typeface="Symbol"/>
                        </a:rPr>
                        <a:t>·</a:t>
                      </a:r>
                      <a:r>
                        <a:rPr lang="es-CL" sz="1000" b="1" dirty="0" smtClean="0">
                          <a:sym typeface="Symbol"/>
                        </a:rPr>
                        <a:t>m]</a:t>
                      </a:r>
                      <a:endParaRPr lang="es-CL" sz="1000" b="1"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0"/>
                  </a:ext>
                </a:extLst>
              </a:tr>
              <a:tr h="229658">
                <a:tc>
                  <a:txBody>
                    <a:bodyPr/>
                    <a:lstStyle/>
                    <a:p>
                      <a:pPr algn="ctr"/>
                      <a:r>
                        <a:rPr lang="es-CL" sz="1200" b="0" dirty="0"/>
                        <a:t>Plata</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1.59 × 10</a:t>
                      </a:r>
                      <a:r>
                        <a:rPr lang="es-CL" sz="1200" b="0" baseline="30000" dirty="0"/>
                        <a:t>-8</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1"/>
                  </a:ext>
                </a:extLst>
              </a:tr>
              <a:tr h="229658">
                <a:tc>
                  <a:txBody>
                    <a:bodyPr/>
                    <a:lstStyle/>
                    <a:p>
                      <a:pPr algn="ctr"/>
                      <a:r>
                        <a:rPr lang="es-CL" sz="1200" b="0" dirty="0"/>
                        <a:t>Cobre</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1.68 × 10</a:t>
                      </a:r>
                      <a:r>
                        <a:rPr lang="es-CL" sz="1200" b="0" baseline="30000" dirty="0"/>
                        <a:t>-8</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2"/>
                  </a:ext>
                </a:extLst>
              </a:tr>
              <a:tr h="229658">
                <a:tc>
                  <a:txBody>
                    <a:bodyPr/>
                    <a:lstStyle/>
                    <a:p>
                      <a:pPr algn="ctr"/>
                      <a:r>
                        <a:rPr lang="es-CL" sz="1200" b="0" dirty="0"/>
                        <a:t>Oro</a:t>
                      </a:r>
                      <a:endParaRPr lang="es-CL" sz="1200" b="0" dirty="0">
                        <a:latin typeface="Calibri" pitchFamily="34" charset="0"/>
                      </a:endParaRPr>
                    </a:p>
                  </a:txBody>
                  <a:tcPr marL="3254" marR="3254" marT="3254" marB="3254">
                    <a:solidFill>
                      <a:srgbClr val="4BB2FF"/>
                    </a:solidFill>
                  </a:tcPr>
                </a:tc>
                <a:tc>
                  <a:txBody>
                    <a:bodyPr/>
                    <a:lstStyle/>
                    <a:p>
                      <a:pPr algn="ctr"/>
                      <a:r>
                        <a:rPr lang="es-CL" sz="1200" b="0"/>
                        <a:t>2.20 × 10</a:t>
                      </a:r>
                      <a:r>
                        <a:rPr lang="es-CL" sz="1200" b="0" baseline="30000"/>
                        <a:t>-8</a:t>
                      </a:r>
                      <a:endParaRPr lang="es-CL" sz="1200" b="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3"/>
                  </a:ext>
                </a:extLst>
              </a:tr>
              <a:tr h="229658">
                <a:tc>
                  <a:txBody>
                    <a:bodyPr/>
                    <a:lstStyle/>
                    <a:p>
                      <a:pPr algn="ctr"/>
                      <a:r>
                        <a:rPr lang="es-CL" sz="1200" b="0" dirty="0"/>
                        <a:t>Aluminio</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2.65 × 10</a:t>
                      </a:r>
                      <a:r>
                        <a:rPr lang="es-CL" sz="1200" b="0" baseline="30000" dirty="0"/>
                        <a:t>-8</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4"/>
                  </a:ext>
                </a:extLst>
              </a:tr>
              <a:tr h="229658">
                <a:tc>
                  <a:txBody>
                    <a:bodyPr/>
                    <a:lstStyle/>
                    <a:p>
                      <a:pPr algn="ctr"/>
                      <a:r>
                        <a:rPr lang="es-CL" sz="1200" b="0" dirty="0"/>
                        <a:t>Tungsteno</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5.6 × 10</a:t>
                      </a:r>
                      <a:r>
                        <a:rPr lang="es-CL" sz="1200" b="0" baseline="30000" dirty="0"/>
                        <a:t>-8</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5"/>
                  </a:ext>
                </a:extLst>
              </a:tr>
              <a:tr h="229658">
                <a:tc>
                  <a:txBody>
                    <a:bodyPr/>
                    <a:lstStyle/>
                    <a:p>
                      <a:pPr algn="ctr"/>
                      <a:r>
                        <a:rPr lang="es-CL" sz="1200" b="0" dirty="0"/>
                        <a:t>Hierro</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9.71 × 10</a:t>
                      </a:r>
                      <a:r>
                        <a:rPr lang="es-CL" sz="1200" b="0" baseline="30000" dirty="0"/>
                        <a:t>-8</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6"/>
                  </a:ext>
                </a:extLst>
              </a:tr>
              <a:tr h="229658">
                <a:tc>
                  <a:txBody>
                    <a:bodyPr/>
                    <a:lstStyle/>
                    <a:p>
                      <a:pPr algn="ctr"/>
                      <a:r>
                        <a:rPr lang="es-CL" sz="1200" b="0" dirty="0"/>
                        <a:t>Acero</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7.2 × 10</a:t>
                      </a:r>
                      <a:r>
                        <a:rPr lang="es-CL" sz="1200" b="0" baseline="30000" dirty="0"/>
                        <a:t>-7</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7"/>
                  </a:ext>
                </a:extLst>
              </a:tr>
              <a:tr h="229658">
                <a:tc>
                  <a:txBody>
                    <a:bodyPr/>
                    <a:lstStyle/>
                    <a:p>
                      <a:pPr algn="ctr"/>
                      <a:r>
                        <a:rPr lang="es-CL" sz="1200" b="0" dirty="0"/>
                        <a:t>Platino</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1.1 × 10</a:t>
                      </a:r>
                      <a:r>
                        <a:rPr lang="es-CL" sz="1200" b="0" baseline="30000" dirty="0"/>
                        <a:t>-7</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8"/>
                  </a:ext>
                </a:extLst>
              </a:tr>
              <a:tr h="229658">
                <a:tc>
                  <a:txBody>
                    <a:bodyPr/>
                    <a:lstStyle/>
                    <a:p>
                      <a:pPr algn="ctr"/>
                      <a:r>
                        <a:rPr lang="es-CL" sz="1200" b="0" dirty="0"/>
                        <a:t>Plomo</a:t>
                      </a:r>
                      <a:endParaRPr lang="es-CL" sz="1200" b="0" dirty="0">
                        <a:latin typeface="Calibri" pitchFamily="34" charset="0"/>
                      </a:endParaRPr>
                    </a:p>
                  </a:txBody>
                  <a:tcPr marL="3254" marR="3254" marT="3254" marB="3254">
                    <a:solidFill>
                      <a:srgbClr val="4BB2FF"/>
                    </a:solidFill>
                  </a:tcPr>
                </a:tc>
                <a:tc>
                  <a:txBody>
                    <a:bodyPr/>
                    <a:lstStyle/>
                    <a:p>
                      <a:pPr algn="ctr"/>
                      <a:r>
                        <a:rPr lang="es-CL" sz="1200" b="0" dirty="0"/>
                        <a:t>2.2 × 10</a:t>
                      </a:r>
                      <a:r>
                        <a:rPr lang="es-CL" sz="1200" b="0" baseline="30000" dirty="0"/>
                        <a:t>-7</a:t>
                      </a:r>
                      <a:endParaRPr lang="es-CL" sz="1200" b="0" dirty="0">
                        <a:latin typeface="Calibri" pitchFamily="34" charset="0"/>
                      </a:endParaRPr>
                    </a:p>
                  </a:txBody>
                  <a:tcPr marL="3254" marR="3254" marT="3254" marB="3254">
                    <a:solidFill>
                      <a:srgbClr val="4BB2FF"/>
                    </a:solidFill>
                  </a:tcPr>
                </a:tc>
                <a:extLst>
                  <a:ext uri="{0D108BD9-81ED-4DB2-BD59-A6C34878D82A}">
                    <a16:rowId xmlns:a16="http://schemas.microsoft.com/office/drawing/2014/main" val="10009"/>
                  </a:ext>
                </a:extLst>
              </a:tr>
            </a:tbl>
          </a:graphicData>
        </a:graphic>
      </p:graphicFrame>
      <p:graphicFrame>
        <p:nvGraphicFramePr>
          <p:cNvPr id="19463" name="Object 6"/>
          <p:cNvGraphicFramePr>
            <a:graphicFrameLocks noChangeAspect="1"/>
          </p:cNvGraphicFramePr>
          <p:nvPr>
            <p:extLst>
              <p:ext uri="{D42A27DB-BD31-4B8C-83A1-F6EECF244321}">
                <p14:modId xmlns:p14="http://schemas.microsoft.com/office/powerpoint/2010/main" val="3637052934"/>
              </p:ext>
            </p:extLst>
          </p:nvPr>
        </p:nvGraphicFramePr>
        <p:xfrm>
          <a:off x="3315492" y="4095959"/>
          <a:ext cx="1893887" cy="1245979"/>
        </p:xfrm>
        <a:graphic>
          <a:graphicData uri="http://schemas.openxmlformats.org/presentationml/2006/ole">
            <mc:AlternateContent xmlns:mc="http://schemas.openxmlformats.org/markup-compatibility/2006">
              <mc:Choice xmlns:v="urn:schemas-microsoft-com:vml" Requires="v">
                <p:oleObj spid="_x0000_s3140" name="Equation" r:id="rId4" imgW="596641" imgH="393529" progId="Equation.DSMT4">
                  <p:embed/>
                </p:oleObj>
              </mc:Choice>
              <mc:Fallback>
                <p:oleObj name="Equation" r:id="rId4" imgW="596641" imgH="393529" progId="Equation.DSMT4">
                  <p:embed/>
                  <p:pic>
                    <p:nvPicPr>
                      <p:cNvPr id="1946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492" y="4095959"/>
                        <a:ext cx="1893887" cy="1245979"/>
                      </a:xfrm>
                      <a:prstGeom prst="rect">
                        <a:avLst/>
                      </a:prstGeom>
                      <a:solidFill>
                        <a:srgbClr val="067DD9"/>
                      </a:solidFill>
                      <a:ln w="9525">
                        <a:solidFill>
                          <a:srgbClr val="067DD9"/>
                        </a:solidFill>
                        <a:miter lim="800000"/>
                        <a:headEnd/>
                        <a:tailEnd/>
                      </a:ln>
                    </p:spPr>
                  </p:pic>
                </p:oleObj>
              </mc:Fallback>
            </mc:AlternateContent>
          </a:graphicData>
        </a:graphic>
      </p:graphicFrame>
      <p:graphicFrame>
        <p:nvGraphicFramePr>
          <p:cNvPr id="130069" name="Object 22"/>
          <p:cNvGraphicFramePr>
            <a:graphicFrameLocks noChangeAspect="1"/>
          </p:cNvGraphicFramePr>
          <p:nvPr>
            <p:extLst>
              <p:ext uri="{D42A27DB-BD31-4B8C-83A1-F6EECF244321}">
                <p14:modId xmlns:p14="http://schemas.microsoft.com/office/powerpoint/2010/main" val="4051849667"/>
              </p:ext>
            </p:extLst>
          </p:nvPr>
        </p:nvGraphicFramePr>
        <p:xfrm>
          <a:off x="1868489" y="5589588"/>
          <a:ext cx="4467225" cy="800100"/>
        </p:xfrm>
        <a:graphic>
          <a:graphicData uri="http://schemas.openxmlformats.org/presentationml/2006/ole">
            <mc:AlternateContent xmlns:mc="http://schemas.openxmlformats.org/markup-compatibility/2006">
              <mc:Choice xmlns:v="urn:schemas-microsoft-com:vml" Requires="v">
                <p:oleObj spid="_x0000_s3141" name="Equation" r:id="rId6" imgW="2692400" imgH="482600" progId="Equation.DSMT4">
                  <p:embed/>
                </p:oleObj>
              </mc:Choice>
              <mc:Fallback>
                <p:oleObj name="Equation" r:id="rId6" imgW="2692400" imgH="482600" progId="Equation.DSMT4">
                  <p:embed/>
                  <p:pic>
                    <p:nvPicPr>
                      <p:cNvPr id="130069"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8489" y="5589588"/>
                        <a:ext cx="446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465" name="Picture 6" descr="C:\Users\elearning\Pictures\resistividad.jpg"/>
          <p:cNvPicPr>
            <a:picLocks noChangeAspect="1" noChangeArrowheads="1"/>
          </p:cNvPicPr>
          <p:nvPr/>
        </p:nvPicPr>
        <p:blipFill>
          <a:blip r:embed="rId8">
            <a:clrChange>
              <a:clrFrom>
                <a:srgbClr val="FEFEE4"/>
              </a:clrFrom>
              <a:clrTo>
                <a:srgbClr val="FEFEE4">
                  <a:alpha val="0"/>
                </a:srgbClr>
              </a:clrTo>
            </a:clrChange>
            <a:extLst>
              <a:ext uri="{28A0092B-C50C-407E-A947-70E740481C1C}">
                <a14:useLocalDpi xmlns:a14="http://schemas.microsoft.com/office/drawing/2010/main" val="0"/>
              </a:ext>
            </a:extLst>
          </a:blip>
          <a:srcRect b="13333"/>
          <a:stretch>
            <a:fillRect/>
          </a:stretch>
        </p:blipFill>
        <p:spPr bwMode="auto">
          <a:xfrm>
            <a:off x="8086726" y="4171950"/>
            <a:ext cx="3021013"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ítulo 1"/>
          <p:cNvSpPr>
            <a:spLocks noGrp="1"/>
          </p:cNvSpPr>
          <p:nvPr>
            <p:ph type="title"/>
          </p:nvPr>
        </p:nvSpPr>
        <p:spPr>
          <a:xfrm>
            <a:off x="608042" y="718335"/>
            <a:ext cx="4573558" cy="634274"/>
          </a:xfrm>
        </p:spPr>
        <p:txBody>
          <a:bodyPr>
            <a:normAutofit fontScale="90000"/>
          </a:bodyPr>
          <a:lstStyle/>
          <a:p>
            <a:r>
              <a:rPr lang="es-AR" sz="4400" b="1" dirty="0" smtClean="0"/>
              <a:t>Resistencia eléctrica</a:t>
            </a:r>
            <a:endParaRPr lang="es-AR" sz="4400" b="1" dirty="0"/>
          </a:p>
        </p:txBody>
      </p:sp>
    </p:spTree>
    <p:extLst>
      <p:ext uri="{BB962C8B-B14F-4D97-AF65-F5344CB8AC3E}">
        <p14:creationId xmlns:p14="http://schemas.microsoft.com/office/powerpoint/2010/main" val="2604168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1129196" y="1981200"/>
            <a:ext cx="8610116" cy="100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dirty="0"/>
              <a:t>La </a:t>
            </a:r>
            <a:r>
              <a:rPr lang="es-ES" altLang="es-CL" sz="2800" b="1" dirty="0"/>
              <a:t>intensidad de la corriente</a:t>
            </a:r>
            <a:r>
              <a:rPr lang="es-ES" altLang="es-CL" sz="2800" dirty="0"/>
              <a:t>, </a:t>
            </a:r>
            <a:r>
              <a:rPr lang="es-ES" altLang="es-CL" sz="2800" b="1" dirty="0" smtClean="0"/>
              <a:t>la tensión </a:t>
            </a:r>
            <a:r>
              <a:rPr lang="es-ES" altLang="es-CL" sz="2800" dirty="0"/>
              <a:t>y la </a:t>
            </a:r>
            <a:r>
              <a:rPr lang="es-ES" altLang="es-CL" sz="2800" b="1" dirty="0"/>
              <a:t>resistencia</a:t>
            </a:r>
            <a:r>
              <a:rPr lang="es-ES" altLang="es-CL" sz="2800" dirty="0"/>
              <a:t> eléctrica </a:t>
            </a:r>
            <a:r>
              <a:rPr lang="es-ES" altLang="es-CL" sz="2800" b="1" dirty="0"/>
              <a:t>se relacionan</a:t>
            </a:r>
            <a:r>
              <a:rPr lang="es-ES" altLang="es-CL" sz="2800" dirty="0"/>
              <a:t> mediante la llamada </a:t>
            </a:r>
            <a:r>
              <a:rPr lang="es-ES" altLang="es-CL" sz="2800" b="1" dirty="0"/>
              <a:t>Ley de Ohm</a:t>
            </a:r>
            <a:r>
              <a:rPr lang="es-ES" altLang="es-CL" sz="2800" dirty="0"/>
              <a:t>. Esta expresa que:</a:t>
            </a:r>
            <a:endParaRPr lang="es-CL" altLang="es-CL" sz="2800" dirty="0"/>
          </a:p>
        </p:txBody>
      </p:sp>
      <p:pic>
        <p:nvPicPr>
          <p:cNvPr id="21511" name="Picture 8" descr="C:\Users\elearning\Pictures\Imag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3" y="3487081"/>
            <a:ext cx="3179763" cy="27273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152" name="47 Rectángulo"/>
          <p:cNvSpPr>
            <a:spLocks noChangeArrowheads="1"/>
          </p:cNvSpPr>
          <p:nvPr/>
        </p:nvSpPr>
        <p:spPr bwMode="auto">
          <a:xfrm>
            <a:off x="4238625" y="5290481"/>
            <a:ext cx="357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altLang="es-CL" sz="1800" dirty="0"/>
              <a:t>En un gráfico voltaje/corriente, la resistencia corresponde a la pendiente.</a:t>
            </a:r>
            <a:endParaRPr lang="es-ES" altLang="es-CL" sz="1800" dirty="0"/>
          </a:p>
        </p:txBody>
      </p:sp>
      <p:grpSp>
        <p:nvGrpSpPr>
          <p:cNvPr id="4" name="60 Grupo"/>
          <p:cNvGrpSpPr>
            <a:grpSpLocks/>
          </p:cNvGrpSpPr>
          <p:nvPr/>
        </p:nvGrpSpPr>
        <p:grpSpPr bwMode="auto">
          <a:xfrm>
            <a:off x="8081962" y="3034089"/>
            <a:ext cx="2128838" cy="2110641"/>
            <a:chOff x="5929322" y="4786322"/>
            <a:chExt cx="1428760" cy="1643074"/>
          </a:xfrm>
        </p:grpSpPr>
        <p:sp>
          <p:nvSpPr>
            <p:cNvPr id="49" name="48 Triángulo isósceles"/>
            <p:cNvSpPr/>
            <p:nvPr/>
          </p:nvSpPr>
          <p:spPr>
            <a:xfrm>
              <a:off x="5929322" y="4786322"/>
              <a:ext cx="1428760" cy="1643074"/>
            </a:xfrm>
            <a:prstGeom prst="triangle">
              <a:avLst/>
            </a:prstGeom>
            <a:solidFill>
              <a:srgbClr val="067D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cxnSp>
          <p:nvCxnSpPr>
            <p:cNvPr id="51" name="50 Conector recto"/>
            <p:cNvCxnSpPr>
              <a:stCxn id="49" idx="1"/>
              <a:endCxn id="49" idx="5"/>
            </p:cNvCxnSpPr>
            <p:nvPr/>
          </p:nvCxnSpPr>
          <p:spPr>
            <a:xfrm rot="10800000" flipH="1">
              <a:off x="6286513" y="5608653"/>
              <a:ext cx="714380" cy="1588"/>
            </a:xfrm>
            <a:prstGeom prst="line">
              <a:avLst/>
            </a:prstGeom>
            <a:ln w="25400">
              <a:solidFill>
                <a:srgbClr val="005DA2"/>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rot="5400000" flipH="1">
              <a:off x="6230156" y="6011086"/>
              <a:ext cx="827094" cy="3175"/>
            </a:xfrm>
            <a:prstGeom prst="line">
              <a:avLst/>
            </a:prstGeom>
            <a:ln w="25400">
              <a:solidFill>
                <a:srgbClr val="005DA2"/>
              </a:solidFill>
            </a:ln>
          </p:spPr>
          <p:style>
            <a:lnRef idx="1">
              <a:schemeClr val="accent1"/>
            </a:lnRef>
            <a:fillRef idx="0">
              <a:schemeClr val="accent1"/>
            </a:fillRef>
            <a:effectRef idx="0">
              <a:schemeClr val="accent1"/>
            </a:effectRef>
            <a:fontRef idx="minor">
              <a:schemeClr val="tx1"/>
            </a:fontRef>
          </p:style>
        </p:cxnSp>
        <p:sp>
          <p:nvSpPr>
            <p:cNvPr id="21517" name="54 CuadroTexto"/>
            <p:cNvSpPr txBox="1">
              <a:spLocks noChangeArrowheads="1"/>
            </p:cNvSpPr>
            <p:nvPr/>
          </p:nvSpPr>
          <p:spPr bwMode="auto">
            <a:xfrm>
              <a:off x="6434502" y="5120358"/>
              <a:ext cx="444355"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dirty="0" smtClean="0">
                  <a:latin typeface="Arial" panose="020B0604020202020204" pitchFamily="34" charset="0"/>
                </a:rPr>
                <a:t>U</a:t>
              </a:r>
              <a:endParaRPr lang="es-ES" altLang="es-CL" sz="2800" dirty="0">
                <a:latin typeface="Arial" panose="020B0604020202020204" pitchFamily="34" charset="0"/>
              </a:endParaRPr>
            </a:p>
          </p:txBody>
        </p:sp>
        <p:sp>
          <p:nvSpPr>
            <p:cNvPr id="21518" name="55 CuadroTexto"/>
            <p:cNvSpPr txBox="1">
              <a:spLocks noChangeArrowheads="1"/>
            </p:cNvSpPr>
            <p:nvPr/>
          </p:nvSpPr>
          <p:spPr bwMode="auto">
            <a:xfrm>
              <a:off x="6699416" y="5786454"/>
              <a:ext cx="444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dirty="0" smtClean="0">
                  <a:latin typeface="Arial" panose="020B0604020202020204" pitchFamily="34" charset="0"/>
                </a:rPr>
                <a:t>R</a:t>
              </a:r>
              <a:endParaRPr lang="es-ES" altLang="es-CL" sz="2800" dirty="0">
                <a:latin typeface="Arial" panose="020B0604020202020204" pitchFamily="34" charset="0"/>
              </a:endParaRPr>
            </a:p>
          </p:txBody>
        </p:sp>
        <p:sp>
          <p:nvSpPr>
            <p:cNvPr id="21519" name="56 CuadroTexto"/>
            <p:cNvSpPr txBox="1">
              <a:spLocks noChangeArrowheads="1"/>
            </p:cNvSpPr>
            <p:nvPr/>
          </p:nvSpPr>
          <p:spPr bwMode="auto">
            <a:xfrm>
              <a:off x="6216774" y="5786454"/>
              <a:ext cx="190640" cy="40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dirty="0" smtClean="0">
                  <a:latin typeface="Arial" panose="020B0604020202020204" pitchFamily="34" charset="0"/>
                </a:rPr>
                <a:t>I</a:t>
              </a:r>
              <a:endParaRPr lang="es-ES" altLang="es-CL" sz="2800" dirty="0">
                <a:latin typeface="Arial" panose="020B0604020202020204" pitchFamily="34" charset="0"/>
              </a:endParaRPr>
            </a:p>
          </p:txBody>
        </p:sp>
      </p:grpSp>
      <p:sp>
        <p:nvSpPr>
          <p:cNvPr id="20" name="Título 1"/>
          <p:cNvSpPr>
            <a:spLocks noGrp="1"/>
          </p:cNvSpPr>
          <p:nvPr>
            <p:ph type="title"/>
          </p:nvPr>
        </p:nvSpPr>
        <p:spPr>
          <a:xfrm>
            <a:off x="608042" y="718335"/>
            <a:ext cx="4573558" cy="634274"/>
          </a:xfrm>
        </p:spPr>
        <p:txBody>
          <a:bodyPr>
            <a:normAutofit fontScale="90000"/>
          </a:bodyPr>
          <a:lstStyle/>
          <a:p>
            <a:r>
              <a:rPr lang="es-AR" sz="4400" b="1" dirty="0" smtClean="0"/>
              <a:t>Ley de Ohm</a:t>
            </a:r>
            <a:endParaRPr lang="es-AR" sz="4400" b="1" dirty="0"/>
          </a:p>
        </p:txBody>
      </p:sp>
    </p:spTree>
    <p:extLst>
      <p:ext uri="{BB962C8B-B14F-4D97-AF65-F5344CB8AC3E}">
        <p14:creationId xmlns:p14="http://schemas.microsoft.com/office/powerpoint/2010/main" val="6894416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1"/>
          <p:cNvSpPr>
            <a:spLocks noGrp="1"/>
          </p:cNvSpPr>
          <p:nvPr>
            <p:ph type="title"/>
          </p:nvPr>
        </p:nvSpPr>
        <p:spPr>
          <a:xfrm>
            <a:off x="608042" y="718335"/>
            <a:ext cx="4573558" cy="634274"/>
          </a:xfrm>
        </p:spPr>
        <p:txBody>
          <a:bodyPr>
            <a:normAutofit fontScale="90000"/>
          </a:bodyPr>
          <a:lstStyle/>
          <a:p>
            <a:r>
              <a:rPr lang="es-AR" sz="4400" b="1" dirty="0" smtClean="0"/>
              <a:t>Ley de Ohm</a:t>
            </a:r>
            <a:endParaRPr lang="es-AR" sz="4400" b="1"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417" y="2271471"/>
            <a:ext cx="5487166" cy="3458058"/>
          </a:xfrm>
          <a:prstGeom prst="rect">
            <a:avLst/>
          </a:prstGeom>
        </p:spPr>
      </p:pic>
    </p:spTree>
    <p:extLst>
      <p:ext uri="{BB962C8B-B14F-4D97-AF65-F5344CB8AC3E}">
        <p14:creationId xmlns:p14="http://schemas.microsoft.com/office/powerpoint/2010/main" val="419871262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4"/>
          <p:cNvSpPr>
            <a:spLocks noChangeArrowheads="1"/>
          </p:cNvSpPr>
          <p:nvPr/>
        </p:nvSpPr>
        <p:spPr bwMode="auto">
          <a:xfrm>
            <a:off x="563562" y="1687441"/>
            <a:ext cx="11361738" cy="255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400" dirty="0"/>
              <a:t>Es la </a:t>
            </a:r>
            <a:r>
              <a:rPr lang="es-ES" altLang="es-CL" sz="2400" b="1" dirty="0"/>
              <a:t>asociación de elementos conductores</a:t>
            </a:r>
            <a:r>
              <a:rPr lang="es-ES" altLang="es-CL" sz="2400" dirty="0"/>
              <a:t> que hace posible la circulación de una corriente eléctrica</a:t>
            </a:r>
            <a:r>
              <a:rPr lang="es-ES" altLang="es-CL" sz="2400" dirty="0" smtClean="0"/>
              <a:t>.</a:t>
            </a:r>
            <a:endParaRPr lang="es-ES_tradnl" altLang="es-CL" sz="2400" dirty="0"/>
          </a:p>
          <a:p>
            <a:pPr eaLnBrk="1" hangingPunct="1">
              <a:spcBef>
                <a:spcPct val="0"/>
              </a:spcBef>
              <a:buFontTx/>
              <a:buNone/>
            </a:pPr>
            <a:r>
              <a:rPr lang="es-ES_tradnl" altLang="es-CL" sz="2400" dirty="0"/>
              <a:t>En todo circuito eléctrico los </a:t>
            </a:r>
            <a:r>
              <a:rPr lang="es-ES_tradnl" altLang="es-CL" sz="2400" b="1" dirty="0"/>
              <a:t>consumos o resistencias</a:t>
            </a:r>
            <a:r>
              <a:rPr lang="es-ES_tradnl" altLang="es-CL" sz="2400" dirty="0"/>
              <a:t> son elementos que </a:t>
            </a:r>
            <a:r>
              <a:rPr lang="es-ES_tradnl" altLang="es-CL" sz="2400" b="1" dirty="0"/>
              <a:t>transforman la energía eléctrica</a:t>
            </a:r>
            <a:r>
              <a:rPr lang="es-ES_tradnl" altLang="es-CL" sz="2400" dirty="0"/>
              <a:t> en algún otro tipo de energía. </a:t>
            </a:r>
          </a:p>
          <a:p>
            <a:pPr eaLnBrk="1" hangingPunct="1">
              <a:spcBef>
                <a:spcPct val="0"/>
              </a:spcBef>
              <a:buFontTx/>
              <a:buNone/>
            </a:pPr>
            <a:r>
              <a:rPr lang="es-ES" altLang="es-CL" sz="2400" dirty="0"/>
              <a:t>Los </a:t>
            </a:r>
            <a:r>
              <a:rPr lang="es-ES" altLang="es-CL" sz="2400" b="1" dirty="0"/>
              <a:t>elementos básicos de un circuito</a:t>
            </a:r>
            <a:r>
              <a:rPr lang="es-ES" altLang="es-CL" sz="2400" dirty="0"/>
              <a:t> eléctrico son: </a:t>
            </a:r>
            <a:r>
              <a:rPr lang="es-ES" altLang="es-CL" sz="2400" b="1" dirty="0"/>
              <a:t>conductor</a:t>
            </a:r>
            <a:r>
              <a:rPr lang="es-ES" altLang="es-CL" sz="2400" dirty="0"/>
              <a:t>, </a:t>
            </a:r>
            <a:r>
              <a:rPr lang="es-ES" altLang="es-CL" sz="2400" b="1" dirty="0"/>
              <a:t>fuente de energía</a:t>
            </a:r>
            <a:r>
              <a:rPr lang="es-ES" altLang="es-CL" sz="2400" dirty="0"/>
              <a:t>, y uno o más </a:t>
            </a:r>
            <a:r>
              <a:rPr lang="es-ES" altLang="es-CL" sz="2400" b="1" dirty="0"/>
              <a:t>consumos o resistencias. </a:t>
            </a:r>
          </a:p>
          <a:p>
            <a:pPr eaLnBrk="1" hangingPunct="1">
              <a:spcBef>
                <a:spcPct val="0"/>
              </a:spcBef>
              <a:buFontTx/>
              <a:buNone/>
            </a:pPr>
            <a:endParaRPr lang="es-ES" altLang="es-CL" sz="1800" b="1" dirty="0"/>
          </a:p>
          <a:p>
            <a:pPr eaLnBrk="1" hangingPunct="1">
              <a:spcBef>
                <a:spcPct val="0"/>
              </a:spcBef>
              <a:buFontTx/>
              <a:buNone/>
            </a:pPr>
            <a:endParaRPr lang="es-ES" altLang="es-CL" sz="1800" b="1" dirty="0"/>
          </a:p>
          <a:p>
            <a:pPr eaLnBrk="1" hangingPunct="1">
              <a:spcBef>
                <a:spcPct val="0"/>
              </a:spcBef>
              <a:buFontTx/>
              <a:buNone/>
            </a:pPr>
            <a:endParaRPr lang="es-ES" altLang="es-CL" sz="1800" b="1" dirty="0"/>
          </a:p>
          <a:p>
            <a:pPr eaLnBrk="1" hangingPunct="1">
              <a:spcBef>
                <a:spcPct val="0"/>
              </a:spcBef>
              <a:buFontTx/>
              <a:buNone/>
            </a:pPr>
            <a:r>
              <a:rPr lang="es-ES" altLang="es-CL" sz="1800" b="1" dirty="0"/>
              <a:t> </a:t>
            </a:r>
            <a:endParaRPr lang="es-ES" altLang="es-CL" sz="1800" dirty="0"/>
          </a:p>
        </p:txBody>
      </p:sp>
      <p:grpSp>
        <p:nvGrpSpPr>
          <p:cNvPr id="23558" name="36 Grupo"/>
          <p:cNvGrpSpPr>
            <a:grpSpLocks/>
          </p:cNvGrpSpPr>
          <p:nvPr/>
        </p:nvGrpSpPr>
        <p:grpSpPr bwMode="auto">
          <a:xfrm>
            <a:off x="1950203" y="4143376"/>
            <a:ext cx="2145548" cy="2178177"/>
            <a:chOff x="6143636" y="3571876"/>
            <a:chExt cx="2927705" cy="3039276"/>
          </a:xfrm>
        </p:grpSpPr>
        <p:pic>
          <p:nvPicPr>
            <p:cNvPr id="23584" name="Picture 4" descr="circuito-electr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611" y="3929066"/>
              <a:ext cx="2772545" cy="203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5" name="22 CuadroTexto"/>
            <p:cNvSpPr txBox="1">
              <a:spLocks noChangeArrowheads="1"/>
            </p:cNvSpPr>
            <p:nvPr/>
          </p:nvSpPr>
          <p:spPr bwMode="auto">
            <a:xfrm>
              <a:off x="6143636" y="3571876"/>
              <a:ext cx="1213162" cy="37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600" i="1">
                  <a:latin typeface="Arial" panose="020B0604020202020204" pitchFamily="34" charset="0"/>
                </a:rPr>
                <a:t>Consumo</a:t>
              </a:r>
              <a:endParaRPr lang="es-CL" altLang="es-CL" sz="1600" i="1">
                <a:latin typeface="Arial" panose="020B0604020202020204" pitchFamily="34" charset="0"/>
              </a:endParaRPr>
            </a:p>
          </p:txBody>
        </p:sp>
        <p:sp>
          <p:nvSpPr>
            <p:cNvPr id="23586" name="23 CuadroTexto"/>
            <p:cNvSpPr txBox="1">
              <a:spLocks noChangeArrowheads="1"/>
            </p:cNvSpPr>
            <p:nvPr/>
          </p:nvSpPr>
          <p:spPr bwMode="auto">
            <a:xfrm>
              <a:off x="7643834" y="3631172"/>
              <a:ext cx="1427507" cy="4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i="1">
                  <a:latin typeface="Arial" panose="020B0604020202020204" pitchFamily="34" charset="0"/>
                </a:rPr>
                <a:t>Conductor</a:t>
              </a:r>
              <a:endParaRPr lang="es-CL" altLang="es-CL" sz="1800" i="1">
                <a:latin typeface="Arial" panose="020B0604020202020204" pitchFamily="34" charset="0"/>
              </a:endParaRPr>
            </a:p>
          </p:txBody>
        </p:sp>
        <p:sp>
          <p:nvSpPr>
            <p:cNvPr id="23587" name="24 CuadroTexto"/>
            <p:cNvSpPr txBox="1">
              <a:spLocks noChangeArrowheads="1"/>
            </p:cNvSpPr>
            <p:nvPr/>
          </p:nvSpPr>
          <p:spPr bwMode="auto">
            <a:xfrm>
              <a:off x="6643703" y="6202940"/>
              <a:ext cx="2365500" cy="4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i="1">
                  <a:latin typeface="Arial" panose="020B0604020202020204" pitchFamily="34" charset="0"/>
                </a:rPr>
                <a:t>Fuente de energía</a:t>
              </a:r>
              <a:endParaRPr lang="es-CL" altLang="es-CL" sz="1800" i="1">
                <a:latin typeface="Arial" panose="020B0604020202020204" pitchFamily="34" charset="0"/>
              </a:endParaRPr>
            </a:p>
          </p:txBody>
        </p:sp>
        <p:cxnSp>
          <p:nvCxnSpPr>
            <p:cNvPr id="26" name="25 Conector recto"/>
            <p:cNvCxnSpPr/>
            <p:nvPr/>
          </p:nvCxnSpPr>
          <p:spPr>
            <a:xfrm>
              <a:off x="6715140" y="3857878"/>
              <a:ext cx="286659" cy="214063"/>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23586" idx="2"/>
            </p:cNvCxnSpPr>
            <p:nvPr/>
          </p:nvCxnSpPr>
          <p:spPr>
            <a:xfrm rot="5400000">
              <a:off x="7918980" y="4080685"/>
              <a:ext cx="429881" cy="26851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flipH="1" flipV="1">
              <a:off x="7322352" y="6107888"/>
              <a:ext cx="286002" cy="7075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559" name="62 Grupo"/>
          <p:cNvGrpSpPr>
            <a:grpSpLocks/>
          </p:cNvGrpSpPr>
          <p:nvPr/>
        </p:nvGrpSpPr>
        <p:grpSpPr bwMode="auto">
          <a:xfrm>
            <a:off x="6810375" y="4143376"/>
            <a:ext cx="3429000" cy="2308225"/>
            <a:chOff x="5286380" y="4143380"/>
            <a:chExt cx="3429024" cy="2308324"/>
          </a:xfrm>
        </p:grpSpPr>
        <p:sp>
          <p:nvSpPr>
            <p:cNvPr id="23560" name="28 Rectángulo"/>
            <p:cNvSpPr>
              <a:spLocks noChangeArrowheads="1"/>
            </p:cNvSpPr>
            <p:nvPr/>
          </p:nvSpPr>
          <p:spPr bwMode="auto">
            <a:xfrm>
              <a:off x="5286380" y="4143380"/>
              <a:ext cx="3429024" cy="2308324"/>
            </a:xfrm>
            <a:prstGeom prst="rect">
              <a:avLst/>
            </a:prstGeom>
            <a:noFill/>
            <a:ln w="9525">
              <a:solidFill>
                <a:srgbClr val="4BB2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b="1" dirty="0">
                  <a:solidFill>
                    <a:srgbClr val="005DA2"/>
                  </a:solidFill>
                </a:rPr>
                <a:t>Simbología</a:t>
              </a:r>
            </a:p>
            <a:p>
              <a:pPr eaLnBrk="1" hangingPunct="1">
                <a:spcBef>
                  <a:spcPct val="0"/>
                </a:spcBef>
                <a:buFontTx/>
                <a:buNone/>
              </a:pPr>
              <a:endParaRPr lang="es-ES" altLang="es-CL" sz="1800" b="1" dirty="0"/>
            </a:p>
            <a:p>
              <a:pPr eaLnBrk="1" hangingPunct="1">
                <a:spcBef>
                  <a:spcPct val="0"/>
                </a:spcBef>
                <a:buFontTx/>
                <a:buNone/>
              </a:pPr>
              <a:endParaRPr lang="es-ES" altLang="es-CL" sz="1800" b="1" dirty="0"/>
            </a:p>
            <a:p>
              <a:pPr eaLnBrk="1" hangingPunct="1">
                <a:spcBef>
                  <a:spcPct val="0"/>
                </a:spcBef>
                <a:buFontTx/>
                <a:buNone/>
              </a:pPr>
              <a:endParaRPr lang="es-ES" altLang="es-CL" sz="1800" b="1" dirty="0"/>
            </a:p>
            <a:p>
              <a:pPr eaLnBrk="1" hangingPunct="1">
                <a:spcBef>
                  <a:spcPct val="0"/>
                </a:spcBef>
                <a:buFontTx/>
                <a:buNone/>
              </a:pPr>
              <a:endParaRPr lang="es-ES" altLang="es-CL" sz="1800" b="1" dirty="0"/>
            </a:p>
            <a:p>
              <a:pPr eaLnBrk="1" hangingPunct="1">
                <a:spcBef>
                  <a:spcPct val="0"/>
                </a:spcBef>
                <a:buFontTx/>
                <a:buNone/>
              </a:pPr>
              <a:endParaRPr lang="es-ES" altLang="es-CL" sz="1800" b="1" dirty="0"/>
            </a:p>
            <a:p>
              <a:pPr eaLnBrk="1" hangingPunct="1">
                <a:spcBef>
                  <a:spcPct val="0"/>
                </a:spcBef>
                <a:buFontTx/>
                <a:buNone/>
              </a:pPr>
              <a:endParaRPr lang="es-ES" altLang="es-CL" sz="1800" b="1" dirty="0"/>
            </a:p>
            <a:p>
              <a:pPr eaLnBrk="1" hangingPunct="1">
                <a:spcBef>
                  <a:spcPct val="0"/>
                </a:spcBef>
                <a:buFontTx/>
                <a:buNone/>
              </a:pPr>
              <a:endParaRPr lang="es-ES" altLang="es-CL" sz="1800" dirty="0"/>
            </a:p>
          </p:txBody>
        </p:sp>
        <p:grpSp>
          <p:nvGrpSpPr>
            <p:cNvPr id="23561" name="12 Grupo"/>
            <p:cNvGrpSpPr>
              <a:grpSpLocks/>
            </p:cNvGrpSpPr>
            <p:nvPr/>
          </p:nvGrpSpPr>
          <p:grpSpPr bwMode="auto">
            <a:xfrm rot="-5400000">
              <a:off x="7393798" y="4279117"/>
              <a:ext cx="214313" cy="857250"/>
              <a:chOff x="6929454" y="3104058"/>
              <a:chExt cx="214315" cy="857257"/>
            </a:xfrm>
          </p:grpSpPr>
          <p:cxnSp>
            <p:nvCxnSpPr>
              <p:cNvPr id="31" name="30 Conector recto"/>
              <p:cNvCxnSpPr/>
              <p:nvPr/>
            </p:nvCxnSpPr>
            <p:spPr>
              <a:xfrm rot="10800000" flipV="1">
                <a:off x="6910380" y="3104059"/>
                <a:ext cx="130182" cy="11112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2" name="31 Conector recto"/>
              <p:cNvCxnSpPr/>
              <p:nvPr/>
            </p:nvCxnSpPr>
            <p:spPr>
              <a:xfrm>
                <a:off x="6929431" y="3215186"/>
                <a:ext cx="214324" cy="7143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3" name="32 Conector recto"/>
              <p:cNvCxnSpPr/>
              <p:nvPr/>
            </p:nvCxnSpPr>
            <p:spPr>
              <a:xfrm rot="10800000" flipV="1">
                <a:off x="6929430" y="3286623"/>
                <a:ext cx="214324" cy="71439"/>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4" name="33 Conector recto"/>
              <p:cNvCxnSpPr/>
              <p:nvPr/>
            </p:nvCxnSpPr>
            <p:spPr>
              <a:xfrm>
                <a:off x="6929431" y="3358063"/>
                <a:ext cx="214324" cy="7143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5" name="34 Conector recto"/>
              <p:cNvCxnSpPr/>
              <p:nvPr/>
            </p:nvCxnSpPr>
            <p:spPr>
              <a:xfrm rot="10800000" flipV="1">
                <a:off x="6929430" y="3429500"/>
                <a:ext cx="214324" cy="71439"/>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6" name="35 Conector recto"/>
              <p:cNvCxnSpPr/>
              <p:nvPr/>
            </p:nvCxnSpPr>
            <p:spPr>
              <a:xfrm>
                <a:off x="6929431" y="3500940"/>
                <a:ext cx="214324" cy="7143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7" name="36 Conector recto"/>
              <p:cNvCxnSpPr/>
              <p:nvPr/>
            </p:nvCxnSpPr>
            <p:spPr>
              <a:xfrm rot="10800000" flipV="1">
                <a:off x="6929430" y="3572378"/>
                <a:ext cx="214324" cy="71439"/>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8" name="37 Conector recto"/>
              <p:cNvCxnSpPr/>
              <p:nvPr/>
            </p:nvCxnSpPr>
            <p:spPr>
              <a:xfrm>
                <a:off x="6929431" y="3643817"/>
                <a:ext cx="214324" cy="7143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9" name="38 Conector recto"/>
              <p:cNvCxnSpPr/>
              <p:nvPr/>
            </p:nvCxnSpPr>
            <p:spPr>
              <a:xfrm rot="10800000" flipV="1">
                <a:off x="6929430" y="3715255"/>
                <a:ext cx="214324" cy="71439"/>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0" name="39 Conector recto"/>
              <p:cNvCxnSpPr/>
              <p:nvPr/>
            </p:nvCxnSpPr>
            <p:spPr>
              <a:xfrm>
                <a:off x="6929431" y="3786694"/>
                <a:ext cx="214324" cy="7143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1" name="40 Conector recto"/>
              <p:cNvCxnSpPr/>
              <p:nvPr/>
            </p:nvCxnSpPr>
            <p:spPr>
              <a:xfrm rot="5400000">
                <a:off x="7050089" y="3867656"/>
                <a:ext cx="103190" cy="84142"/>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grpSp>
        <p:sp>
          <p:nvSpPr>
            <p:cNvPr id="23562" name="24 CuadroTexto"/>
            <p:cNvSpPr txBox="1">
              <a:spLocks noChangeArrowheads="1"/>
            </p:cNvSpPr>
            <p:nvPr/>
          </p:nvSpPr>
          <p:spPr bwMode="auto">
            <a:xfrm>
              <a:off x="5500708" y="4529148"/>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2000"/>
                <a:t>Resistencia</a:t>
              </a:r>
            </a:p>
          </p:txBody>
        </p:sp>
        <p:grpSp>
          <p:nvGrpSpPr>
            <p:cNvPr id="23563" name="62 Grupo"/>
            <p:cNvGrpSpPr>
              <a:grpSpLocks/>
            </p:cNvGrpSpPr>
            <p:nvPr/>
          </p:nvGrpSpPr>
          <p:grpSpPr bwMode="auto">
            <a:xfrm rot="-5400000">
              <a:off x="7221556" y="4808548"/>
              <a:ext cx="714374" cy="1012825"/>
              <a:chOff x="5858679" y="3929066"/>
              <a:chExt cx="714379" cy="1012832"/>
            </a:xfrm>
          </p:grpSpPr>
          <p:cxnSp>
            <p:nvCxnSpPr>
              <p:cNvPr id="44" name="43 Conector recto"/>
              <p:cNvCxnSpPr/>
              <p:nvPr/>
            </p:nvCxnSpPr>
            <p:spPr>
              <a:xfrm>
                <a:off x="5858618" y="4356110"/>
                <a:ext cx="571529" cy="3175"/>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5" name="44 Conector recto"/>
              <p:cNvCxnSpPr/>
              <p:nvPr/>
            </p:nvCxnSpPr>
            <p:spPr>
              <a:xfrm>
                <a:off x="6047541" y="4529150"/>
                <a:ext cx="214323" cy="158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6" name="45 Conector recto"/>
              <p:cNvCxnSpPr/>
              <p:nvPr/>
            </p:nvCxnSpPr>
            <p:spPr>
              <a:xfrm rot="5400000" flipH="1" flipV="1">
                <a:off x="5948324" y="4142588"/>
                <a:ext cx="428631" cy="158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50" name="49 Conector recto"/>
              <p:cNvCxnSpPr/>
              <p:nvPr/>
            </p:nvCxnSpPr>
            <p:spPr>
              <a:xfrm rot="5400000" flipH="1" flipV="1">
                <a:off x="5984043" y="4706952"/>
                <a:ext cx="357192" cy="158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23571" name="56 CuadroTexto"/>
              <p:cNvSpPr txBox="1">
                <a:spLocks noChangeArrowheads="1"/>
              </p:cNvSpPr>
              <p:nvPr/>
            </p:nvSpPr>
            <p:spPr bwMode="auto">
              <a:xfrm>
                <a:off x="6144430" y="4000505"/>
                <a:ext cx="428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3572" name="57 CuadroTexto"/>
              <p:cNvSpPr txBox="1">
                <a:spLocks noChangeArrowheads="1"/>
              </p:cNvSpPr>
              <p:nvPr/>
            </p:nvSpPr>
            <p:spPr bwMode="auto">
              <a:xfrm rot="5400000">
                <a:off x="6102640" y="4542918"/>
                <a:ext cx="428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grpSp>
        <p:sp>
          <p:nvSpPr>
            <p:cNvPr id="23564" name="63 CuadroTexto"/>
            <p:cNvSpPr txBox="1">
              <a:spLocks noChangeArrowheads="1"/>
            </p:cNvSpPr>
            <p:nvPr/>
          </p:nvSpPr>
          <p:spPr bwMode="auto">
            <a:xfrm>
              <a:off x="5500694" y="5100652"/>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2000"/>
                <a:t>Fuente</a:t>
              </a:r>
            </a:p>
          </p:txBody>
        </p:sp>
        <p:cxnSp>
          <p:nvCxnSpPr>
            <p:cNvPr id="59" name="58 Conector recto de flecha"/>
            <p:cNvCxnSpPr/>
            <p:nvPr/>
          </p:nvCxnSpPr>
          <p:spPr>
            <a:xfrm>
              <a:off x="7072331" y="6100852"/>
              <a:ext cx="1000132" cy="1587"/>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23566" name="74 CuadroTexto"/>
            <p:cNvSpPr txBox="1">
              <a:spLocks noChangeArrowheads="1"/>
            </p:cNvSpPr>
            <p:nvPr/>
          </p:nvSpPr>
          <p:spPr bwMode="auto">
            <a:xfrm>
              <a:off x="5500694" y="5886470"/>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2000"/>
                <a:t>Corriente</a:t>
              </a:r>
            </a:p>
          </p:txBody>
        </p:sp>
      </p:grpSp>
      <p:sp>
        <p:nvSpPr>
          <p:cNvPr id="43" name="Título 1"/>
          <p:cNvSpPr>
            <a:spLocks noGrp="1"/>
          </p:cNvSpPr>
          <p:nvPr>
            <p:ph type="title"/>
          </p:nvPr>
        </p:nvSpPr>
        <p:spPr>
          <a:xfrm>
            <a:off x="606108" y="718335"/>
            <a:ext cx="4573558" cy="634274"/>
          </a:xfrm>
        </p:spPr>
        <p:txBody>
          <a:bodyPr>
            <a:normAutofit fontScale="90000"/>
          </a:bodyPr>
          <a:lstStyle/>
          <a:p>
            <a:r>
              <a:rPr lang="es-AR" sz="4400" b="1" dirty="0" smtClean="0"/>
              <a:t>Circuitos Eléctricos</a:t>
            </a:r>
            <a:endParaRPr lang="es-AR" sz="4400" b="1" dirty="0"/>
          </a:p>
        </p:txBody>
      </p:sp>
    </p:spTree>
    <p:extLst>
      <p:ext uri="{BB962C8B-B14F-4D97-AF65-F5344CB8AC3E}">
        <p14:creationId xmlns:p14="http://schemas.microsoft.com/office/powerpoint/2010/main" val="54612008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42 Rectángulo"/>
          <p:cNvSpPr>
            <a:spLocks noChangeArrowheads="1"/>
          </p:cNvSpPr>
          <p:nvPr/>
        </p:nvSpPr>
        <p:spPr bwMode="auto">
          <a:xfrm>
            <a:off x="299244" y="1717952"/>
            <a:ext cx="109648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800" dirty="0"/>
              <a:t>Existen tres maneras de conectar resistencias en un circuito: serie, paralelo y mixto. Dependiendo del tipo de conexión que presenten las resistencias será el comportamiento de la corriente y el voltaje en el circuito.</a:t>
            </a:r>
          </a:p>
        </p:txBody>
      </p:sp>
      <p:pic>
        <p:nvPicPr>
          <p:cNvPr id="25606" name="Imagen 4" descr="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59" y="3638886"/>
            <a:ext cx="2206625" cy="2000250"/>
          </a:xfrm>
          <a:prstGeom prst="rect">
            <a:avLst/>
          </a:prstGeom>
          <a:noFill/>
          <a:ln w="9525">
            <a:solidFill>
              <a:srgbClr val="4BB2FF"/>
            </a:solidFill>
            <a:miter lim="800000"/>
            <a:headEnd/>
            <a:tailEnd/>
          </a:ln>
          <a:extLst>
            <a:ext uri="{909E8E84-426E-40DD-AFC4-6F175D3DCCD1}">
              <a14:hiddenFill xmlns:a14="http://schemas.microsoft.com/office/drawing/2010/main">
                <a:solidFill>
                  <a:srgbClr val="FFFFFF"/>
                </a:solidFill>
              </a14:hiddenFill>
            </a:ext>
          </a:extLst>
        </p:spPr>
      </p:pic>
      <p:pic>
        <p:nvPicPr>
          <p:cNvPr id="25607" name="Imagen 5" descr="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599" y="4124661"/>
            <a:ext cx="3738563" cy="1323975"/>
          </a:xfrm>
          <a:prstGeom prst="rect">
            <a:avLst/>
          </a:prstGeom>
          <a:noFill/>
          <a:ln w="9525">
            <a:solidFill>
              <a:srgbClr val="4BB2FF"/>
            </a:solidFill>
            <a:miter lim="800000"/>
            <a:headEnd/>
            <a:tailEnd/>
          </a:ln>
          <a:extLst>
            <a:ext uri="{909E8E84-426E-40DD-AFC4-6F175D3DCCD1}">
              <a14:hiddenFill xmlns:a14="http://schemas.microsoft.com/office/drawing/2010/main">
                <a:solidFill>
                  <a:srgbClr val="FFFFFF"/>
                </a:solidFill>
              </a14:hiddenFill>
            </a:ext>
          </a:extLst>
        </p:spPr>
      </p:pic>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893" y="3829386"/>
            <a:ext cx="4286250" cy="1619250"/>
          </a:xfrm>
          <a:prstGeom prst="rect">
            <a:avLst/>
          </a:prstGeom>
          <a:noFill/>
          <a:ln w="9525">
            <a:solidFill>
              <a:srgbClr val="4BB2FF"/>
            </a:solidFill>
            <a:miter lim="800000"/>
            <a:headEnd/>
            <a:tailEnd/>
          </a:ln>
          <a:extLst>
            <a:ext uri="{909E8E84-426E-40DD-AFC4-6F175D3DCCD1}">
              <a14:hiddenFill xmlns:a14="http://schemas.microsoft.com/office/drawing/2010/main">
                <a:solidFill>
                  <a:srgbClr val="FFFFFF"/>
                </a:solidFill>
              </a14:hiddenFill>
            </a:ext>
          </a:extLst>
        </p:spPr>
      </p:pic>
      <p:sp>
        <p:nvSpPr>
          <p:cNvPr id="25609" name="46 CuadroTexto"/>
          <p:cNvSpPr txBox="1">
            <a:spLocks noChangeArrowheads="1"/>
          </p:cNvSpPr>
          <p:nvPr/>
        </p:nvSpPr>
        <p:spPr bwMode="auto">
          <a:xfrm>
            <a:off x="475060" y="5628480"/>
            <a:ext cx="185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dirty="0">
                <a:solidFill>
                  <a:srgbClr val="005DA2"/>
                </a:solidFill>
                <a:latin typeface="Arial" panose="020B0604020202020204" pitchFamily="34" charset="0"/>
              </a:rPr>
              <a:t>Circuito en serie</a:t>
            </a:r>
          </a:p>
        </p:txBody>
      </p:sp>
      <p:sp>
        <p:nvSpPr>
          <p:cNvPr id="25610" name="47 CuadroTexto"/>
          <p:cNvSpPr txBox="1">
            <a:spLocks noChangeArrowheads="1"/>
          </p:cNvSpPr>
          <p:nvPr/>
        </p:nvSpPr>
        <p:spPr bwMode="auto">
          <a:xfrm>
            <a:off x="3497264" y="5623719"/>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dirty="0">
                <a:solidFill>
                  <a:srgbClr val="005DA2"/>
                </a:solidFill>
                <a:latin typeface="Arial" panose="020B0604020202020204" pitchFamily="34" charset="0"/>
              </a:rPr>
              <a:t>Circuito en paralelo</a:t>
            </a:r>
          </a:p>
        </p:txBody>
      </p:sp>
      <p:sp>
        <p:nvSpPr>
          <p:cNvPr id="25611" name="48 CuadroTexto"/>
          <p:cNvSpPr txBox="1">
            <a:spLocks noChangeArrowheads="1"/>
          </p:cNvSpPr>
          <p:nvPr/>
        </p:nvSpPr>
        <p:spPr bwMode="auto">
          <a:xfrm>
            <a:off x="7887218" y="5623718"/>
            <a:ext cx="158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1800" dirty="0">
                <a:solidFill>
                  <a:srgbClr val="005DA2"/>
                </a:solidFill>
                <a:latin typeface="Arial" panose="020B0604020202020204" pitchFamily="34" charset="0"/>
              </a:rPr>
              <a:t>Circuito mixto</a:t>
            </a:r>
          </a:p>
        </p:txBody>
      </p:sp>
      <p:sp>
        <p:nvSpPr>
          <p:cNvPr id="18" name="Título 1"/>
          <p:cNvSpPr>
            <a:spLocks noGrp="1"/>
          </p:cNvSpPr>
          <p:nvPr>
            <p:ph type="title"/>
          </p:nvPr>
        </p:nvSpPr>
        <p:spPr>
          <a:xfrm>
            <a:off x="606108" y="718335"/>
            <a:ext cx="4573558" cy="634274"/>
          </a:xfrm>
        </p:spPr>
        <p:txBody>
          <a:bodyPr>
            <a:normAutofit fontScale="90000"/>
          </a:bodyPr>
          <a:lstStyle/>
          <a:p>
            <a:r>
              <a:rPr lang="es-AR" sz="4400" b="1" dirty="0" smtClean="0"/>
              <a:t>Circuitos Eléctricos</a:t>
            </a:r>
            <a:endParaRPr lang="es-AR" sz="4400" b="1" dirty="0"/>
          </a:p>
        </p:txBody>
      </p:sp>
    </p:spTree>
    <p:extLst>
      <p:ext uri="{BB962C8B-B14F-4D97-AF65-F5344CB8AC3E}">
        <p14:creationId xmlns:p14="http://schemas.microsoft.com/office/powerpoint/2010/main" val="116305147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42 Rectángulo"/>
          <p:cNvSpPr>
            <a:spLocks noChangeArrowheads="1"/>
          </p:cNvSpPr>
          <p:nvPr/>
        </p:nvSpPr>
        <p:spPr bwMode="auto">
          <a:xfrm>
            <a:off x="419100" y="1895250"/>
            <a:ext cx="104774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CL" sz="2400" dirty="0"/>
              <a:t>En un </a:t>
            </a:r>
            <a:r>
              <a:rPr lang="es-MX" altLang="es-CL" sz="2400" b="1" dirty="0">
                <a:solidFill>
                  <a:srgbClr val="005DA2"/>
                </a:solidFill>
              </a:rPr>
              <a:t>circuito</a:t>
            </a:r>
            <a:r>
              <a:rPr lang="es-MX" altLang="es-CL" sz="2400" dirty="0">
                <a:solidFill>
                  <a:srgbClr val="005DA2"/>
                </a:solidFill>
              </a:rPr>
              <a:t> </a:t>
            </a:r>
            <a:r>
              <a:rPr lang="es-MX" altLang="es-CL" sz="2400" dirty="0"/>
              <a:t>en</a:t>
            </a:r>
            <a:r>
              <a:rPr lang="es-MX" altLang="es-CL" sz="2400" dirty="0">
                <a:solidFill>
                  <a:srgbClr val="005DA2"/>
                </a:solidFill>
              </a:rPr>
              <a:t> </a:t>
            </a:r>
            <a:r>
              <a:rPr lang="es-MX" altLang="es-CL" sz="2400" b="1" dirty="0">
                <a:solidFill>
                  <a:srgbClr val="005DA2"/>
                </a:solidFill>
              </a:rPr>
              <a:t>serie</a:t>
            </a:r>
            <a:r>
              <a:rPr lang="es-MX" altLang="es-CL" sz="2400" dirty="0">
                <a:solidFill>
                  <a:srgbClr val="005DA2"/>
                </a:solidFill>
              </a:rPr>
              <a:t> </a:t>
            </a:r>
            <a:r>
              <a:rPr lang="es-MX" altLang="es-CL" sz="2400" dirty="0"/>
              <a:t>las resistencias se conectan en forma sucesiva, de manera que en el camino entre una resistencia y la fuente de alimentación siempre hay otra resistencia que se interpone.</a:t>
            </a:r>
            <a:r>
              <a:rPr lang="es-ES" altLang="es-CL" sz="2400" dirty="0"/>
              <a:t> Esquemáticamente:</a:t>
            </a:r>
            <a:endParaRPr lang="es-CL" altLang="es-CL" sz="2400" dirty="0"/>
          </a:p>
        </p:txBody>
      </p:sp>
      <p:graphicFrame>
        <p:nvGraphicFramePr>
          <p:cNvPr id="27654" name="Object 4"/>
          <p:cNvGraphicFramePr>
            <a:graphicFrameLocks noChangeAspect="1"/>
          </p:cNvGraphicFramePr>
          <p:nvPr>
            <p:extLst>
              <p:ext uri="{D42A27DB-BD31-4B8C-83A1-F6EECF244321}">
                <p14:modId xmlns:p14="http://schemas.microsoft.com/office/powerpoint/2010/main" val="895577642"/>
              </p:ext>
            </p:extLst>
          </p:nvPr>
        </p:nvGraphicFramePr>
        <p:xfrm>
          <a:off x="6461914" y="3705222"/>
          <a:ext cx="2309812" cy="427038"/>
        </p:xfrm>
        <a:graphic>
          <a:graphicData uri="http://schemas.openxmlformats.org/presentationml/2006/ole">
            <mc:AlternateContent xmlns:mc="http://schemas.openxmlformats.org/markup-compatibility/2006">
              <mc:Choice xmlns:v="urn:schemas-microsoft-com:vml" Requires="v">
                <p:oleObj spid="_x0000_s5221" name="Equation" r:id="rId4" imgW="1308100" imgH="228600" progId="Equation.DSMT4">
                  <p:embed/>
                </p:oleObj>
              </mc:Choice>
              <mc:Fallback>
                <p:oleObj name="Equation" r:id="rId4" imgW="1308100" imgH="228600" progId="Equation.DSMT4">
                  <p:embed/>
                  <p:pic>
                    <p:nvPicPr>
                      <p:cNvPr id="2765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914" y="3705222"/>
                        <a:ext cx="2309812" cy="427038"/>
                      </a:xfrm>
                      <a:prstGeom prst="rect">
                        <a:avLst/>
                      </a:prstGeom>
                      <a:noFill/>
                      <a:ln w="38100" cmpd="dbl">
                        <a:solidFill>
                          <a:srgbClr val="067DD9"/>
                        </a:solidFill>
                        <a:miter lim="800000"/>
                        <a:headEnd/>
                        <a:tailEnd/>
                      </a:ln>
                      <a:effectLst/>
                    </p:spPr>
                  </p:pic>
                </p:oleObj>
              </mc:Fallback>
            </mc:AlternateContent>
          </a:graphicData>
        </a:graphic>
      </p:graphicFrame>
      <p:graphicFrame>
        <p:nvGraphicFramePr>
          <p:cNvPr id="27655" name="Object 5"/>
          <p:cNvGraphicFramePr>
            <a:graphicFrameLocks noChangeAspect="1"/>
          </p:cNvGraphicFramePr>
          <p:nvPr>
            <p:extLst>
              <p:ext uri="{D42A27DB-BD31-4B8C-83A1-F6EECF244321}">
                <p14:modId xmlns:p14="http://schemas.microsoft.com/office/powerpoint/2010/main" val="3597358329"/>
              </p:ext>
            </p:extLst>
          </p:nvPr>
        </p:nvGraphicFramePr>
        <p:xfrm>
          <a:off x="6519064" y="4564061"/>
          <a:ext cx="2252662" cy="493713"/>
        </p:xfrm>
        <a:graphic>
          <a:graphicData uri="http://schemas.openxmlformats.org/presentationml/2006/ole">
            <mc:AlternateContent xmlns:mc="http://schemas.openxmlformats.org/markup-compatibility/2006">
              <mc:Choice xmlns:v="urn:schemas-microsoft-com:vml" Requires="v">
                <p:oleObj spid="_x0000_s5222" name="Equation" r:id="rId6" imgW="1104900" imgH="228600" progId="Equation.DSMT4">
                  <p:embed/>
                </p:oleObj>
              </mc:Choice>
              <mc:Fallback>
                <p:oleObj name="Equation" r:id="rId6" imgW="1104900" imgH="228600" progId="Equation.DSMT4">
                  <p:embed/>
                  <p:pic>
                    <p:nvPicPr>
                      <p:cNvPr id="2765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064" y="4564061"/>
                        <a:ext cx="2252662" cy="493713"/>
                      </a:xfrm>
                      <a:prstGeom prst="rect">
                        <a:avLst/>
                      </a:prstGeom>
                      <a:noFill/>
                      <a:ln w="38100" cmpd="dbl">
                        <a:solidFill>
                          <a:srgbClr val="067DD9"/>
                        </a:solidFill>
                        <a:miter lim="800000"/>
                        <a:headEnd/>
                        <a:tailEnd/>
                      </a:ln>
                      <a:effectLst/>
                    </p:spPr>
                  </p:pic>
                </p:oleObj>
              </mc:Fallback>
            </mc:AlternateContent>
          </a:graphicData>
        </a:graphic>
      </p:graphicFrame>
      <p:graphicFrame>
        <p:nvGraphicFramePr>
          <p:cNvPr id="27656" name="Object 6"/>
          <p:cNvGraphicFramePr>
            <a:graphicFrameLocks noChangeAspect="1"/>
          </p:cNvGraphicFramePr>
          <p:nvPr>
            <p:extLst>
              <p:ext uri="{D42A27DB-BD31-4B8C-83A1-F6EECF244321}">
                <p14:modId xmlns:p14="http://schemas.microsoft.com/office/powerpoint/2010/main" val="1366672588"/>
              </p:ext>
            </p:extLst>
          </p:nvPr>
        </p:nvGraphicFramePr>
        <p:xfrm>
          <a:off x="6486243" y="5487195"/>
          <a:ext cx="2408237" cy="493712"/>
        </p:xfrm>
        <a:graphic>
          <a:graphicData uri="http://schemas.openxmlformats.org/presentationml/2006/ole">
            <mc:AlternateContent xmlns:mc="http://schemas.openxmlformats.org/markup-compatibility/2006">
              <mc:Choice xmlns:v="urn:schemas-microsoft-com:vml" Requires="v">
                <p:oleObj spid="_x0000_s5223" name="Equation" r:id="rId8" imgW="1181100" imgH="228600" progId="Equation.DSMT4">
                  <p:embed/>
                </p:oleObj>
              </mc:Choice>
              <mc:Fallback>
                <p:oleObj name="Equation" r:id="rId8" imgW="1181100" imgH="228600" progId="Equation.DSMT4">
                  <p:embed/>
                  <p:pic>
                    <p:nvPicPr>
                      <p:cNvPr id="2765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6243" y="5487195"/>
                        <a:ext cx="2408237" cy="493712"/>
                      </a:xfrm>
                      <a:prstGeom prst="rect">
                        <a:avLst/>
                      </a:prstGeom>
                      <a:noFill/>
                      <a:ln w="38100" cmpd="dbl">
                        <a:solidFill>
                          <a:srgbClr val="067DD9"/>
                        </a:solidFill>
                        <a:miter lim="800000"/>
                        <a:headEnd/>
                        <a:tailEnd/>
                      </a:ln>
                      <a:effectLst/>
                    </p:spPr>
                  </p:pic>
                </p:oleObj>
              </mc:Fallback>
            </mc:AlternateContent>
          </a:graphicData>
        </a:graphic>
      </p:graphicFrame>
      <p:grpSp>
        <p:nvGrpSpPr>
          <p:cNvPr id="27657" name="81 Grupo"/>
          <p:cNvGrpSpPr>
            <a:grpSpLocks/>
          </p:cNvGrpSpPr>
          <p:nvPr/>
        </p:nvGrpSpPr>
        <p:grpSpPr bwMode="auto">
          <a:xfrm>
            <a:off x="661194" y="3051969"/>
            <a:ext cx="4286250" cy="3195638"/>
            <a:chOff x="1000125" y="2600325"/>
            <a:chExt cx="4286252" cy="3195651"/>
          </a:xfrm>
        </p:grpSpPr>
        <p:grpSp>
          <p:nvGrpSpPr>
            <p:cNvPr id="27658" name="74 Grupo"/>
            <p:cNvGrpSpPr>
              <a:grpSpLocks/>
            </p:cNvGrpSpPr>
            <p:nvPr/>
          </p:nvGrpSpPr>
          <p:grpSpPr bwMode="auto">
            <a:xfrm>
              <a:off x="1000125" y="2600325"/>
              <a:ext cx="4286252" cy="3195651"/>
              <a:chOff x="1000125" y="2600325"/>
              <a:chExt cx="4286252" cy="3195651"/>
            </a:xfrm>
          </p:grpSpPr>
          <p:grpSp>
            <p:nvGrpSpPr>
              <p:cNvPr id="27663" name="34 Grupo"/>
              <p:cNvGrpSpPr>
                <a:grpSpLocks/>
              </p:cNvGrpSpPr>
              <p:nvPr/>
            </p:nvGrpSpPr>
            <p:grpSpPr bwMode="auto">
              <a:xfrm rot="5400000">
                <a:off x="2928938" y="2671763"/>
                <a:ext cx="214312" cy="785812"/>
                <a:chOff x="6929454" y="3143248"/>
                <a:chExt cx="214314" cy="785818"/>
              </a:xfrm>
            </p:grpSpPr>
            <p:cxnSp>
              <p:nvCxnSpPr>
                <p:cNvPr id="15" name="14 Conector recto"/>
                <p:cNvCxnSpPr/>
                <p:nvPr/>
              </p:nvCxnSpPr>
              <p:spPr>
                <a:xfrm rot="10800000" flipV="1">
                  <a:off x="6911992" y="3143246"/>
                  <a:ext cx="142877"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16" name="15 Conector recto"/>
                <p:cNvCxnSpPr/>
                <p:nvPr/>
              </p:nvCxnSpPr>
              <p:spPr>
                <a:xfrm>
                  <a:off x="6911993" y="3214685"/>
                  <a:ext cx="214316"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17" name="16 Conector recto"/>
                <p:cNvCxnSpPr/>
                <p:nvPr/>
              </p:nvCxnSpPr>
              <p:spPr>
                <a:xfrm rot="10800000" flipV="1">
                  <a:off x="6911992" y="3286123"/>
                  <a:ext cx="214316"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18" name="17 Conector recto"/>
                <p:cNvCxnSpPr/>
                <p:nvPr/>
              </p:nvCxnSpPr>
              <p:spPr>
                <a:xfrm>
                  <a:off x="6911993" y="3357561"/>
                  <a:ext cx="214316"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19" name="18 Conector recto"/>
                <p:cNvCxnSpPr/>
                <p:nvPr/>
              </p:nvCxnSpPr>
              <p:spPr>
                <a:xfrm rot="10800000" flipV="1">
                  <a:off x="6929455" y="3428998"/>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0" name="19 Conector recto"/>
                <p:cNvCxnSpPr/>
                <p:nvPr/>
              </p:nvCxnSpPr>
              <p:spPr>
                <a:xfrm>
                  <a:off x="6929456" y="3500436"/>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1" name="20 Conector recto"/>
                <p:cNvCxnSpPr/>
                <p:nvPr/>
              </p:nvCxnSpPr>
              <p:spPr>
                <a:xfrm rot="10800000" flipV="1">
                  <a:off x="6929455" y="3571874"/>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2" name="21 Conector recto"/>
                <p:cNvCxnSpPr/>
                <p:nvPr/>
              </p:nvCxnSpPr>
              <p:spPr>
                <a:xfrm>
                  <a:off x="6929456" y="3643312"/>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3" name="22 Conector recto"/>
                <p:cNvCxnSpPr/>
                <p:nvPr/>
              </p:nvCxnSpPr>
              <p:spPr>
                <a:xfrm rot="10800000" flipV="1">
                  <a:off x="6929455" y="3714750"/>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4" name="23 Conector recto"/>
                <p:cNvCxnSpPr/>
                <p:nvPr/>
              </p:nvCxnSpPr>
              <p:spPr>
                <a:xfrm>
                  <a:off x="6929456" y="3786188"/>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5" name="24 Conector recto"/>
                <p:cNvCxnSpPr/>
                <p:nvPr/>
              </p:nvCxnSpPr>
              <p:spPr>
                <a:xfrm rot="5400000">
                  <a:off x="7072333" y="3857627"/>
                  <a:ext cx="71438"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cxnSp>
            <p:nvCxnSpPr>
              <p:cNvPr id="26" name="25 Conector recto"/>
              <p:cNvCxnSpPr/>
              <p:nvPr/>
            </p:nvCxnSpPr>
            <p:spPr>
              <a:xfrm>
                <a:off x="1285875" y="3886205"/>
                <a:ext cx="571500" cy="158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7" name="26 Conector recto"/>
              <p:cNvCxnSpPr/>
              <p:nvPr/>
            </p:nvCxnSpPr>
            <p:spPr>
              <a:xfrm>
                <a:off x="1428750" y="4171956"/>
                <a:ext cx="214313" cy="158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8" name="27 Conector recto"/>
              <p:cNvCxnSpPr/>
              <p:nvPr/>
            </p:nvCxnSpPr>
            <p:spPr>
              <a:xfrm rot="5400000" flipH="1" flipV="1">
                <a:off x="1177924" y="3494092"/>
                <a:ext cx="785816" cy="158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9" name="28 Conector recto"/>
              <p:cNvCxnSpPr/>
              <p:nvPr/>
            </p:nvCxnSpPr>
            <p:spPr>
              <a:xfrm>
                <a:off x="1571625" y="3100390"/>
                <a:ext cx="1071564" cy="158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0" name="29 Conector recto"/>
              <p:cNvCxnSpPr/>
              <p:nvPr/>
            </p:nvCxnSpPr>
            <p:spPr>
              <a:xfrm>
                <a:off x="3429001" y="3100390"/>
                <a:ext cx="1357314" cy="158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1" name="30 Conector recto"/>
              <p:cNvCxnSpPr/>
              <p:nvPr/>
            </p:nvCxnSpPr>
            <p:spPr>
              <a:xfrm rot="5400000">
                <a:off x="4465638" y="3422653"/>
                <a:ext cx="642941" cy="158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nvGrpSpPr>
              <p:cNvPr id="27670" name="51 Grupo"/>
              <p:cNvGrpSpPr>
                <a:grpSpLocks/>
              </p:cNvGrpSpPr>
              <p:nvPr/>
            </p:nvGrpSpPr>
            <p:grpSpPr bwMode="auto">
              <a:xfrm>
                <a:off x="4656138" y="3743325"/>
                <a:ext cx="214312" cy="857250"/>
                <a:chOff x="6929454" y="3104058"/>
                <a:chExt cx="214315" cy="857257"/>
              </a:xfrm>
            </p:grpSpPr>
            <p:cxnSp>
              <p:nvCxnSpPr>
                <p:cNvPr id="33" name="32 Conector recto"/>
                <p:cNvCxnSpPr/>
                <p:nvPr/>
              </p:nvCxnSpPr>
              <p:spPr>
                <a:xfrm rot="10800000" flipV="1">
                  <a:off x="6929456" y="3104063"/>
                  <a:ext cx="130177" cy="111126"/>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4" name="33 Conector recto"/>
                <p:cNvCxnSpPr/>
                <p:nvPr/>
              </p:nvCxnSpPr>
              <p:spPr>
                <a:xfrm>
                  <a:off x="6929456" y="3215189"/>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5" name="34 Conector recto"/>
                <p:cNvCxnSpPr/>
                <p:nvPr/>
              </p:nvCxnSpPr>
              <p:spPr>
                <a:xfrm rot="10800000" flipV="1">
                  <a:off x="6929456" y="3286628"/>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6" name="35 Conector recto"/>
                <p:cNvCxnSpPr/>
                <p:nvPr/>
              </p:nvCxnSpPr>
              <p:spPr>
                <a:xfrm>
                  <a:off x="6929456" y="3358066"/>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7" name="36 Conector recto"/>
                <p:cNvCxnSpPr/>
                <p:nvPr/>
              </p:nvCxnSpPr>
              <p:spPr>
                <a:xfrm rot="10800000" flipV="1">
                  <a:off x="6929456" y="3429505"/>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8" name="37 Conector recto"/>
                <p:cNvCxnSpPr/>
                <p:nvPr/>
              </p:nvCxnSpPr>
              <p:spPr>
                <a:xfrm>
                  <a:off x="6929456" y="3500943"/>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9" name="38 Conector recto"/>
                <p:cNvCxnSpPr/>
                <p:nvPr/>
              </p:nvCxnSpPr>
              <p:spPr>
                <a:xfrm rot="10800000" flipV="1">
                  <a:off x="6929456" y="3572381"/>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0" name="39 Conector recto"/>
                <p:cNvCxnSpPr/>
                <p:nvPr/>
              </p:nvCxnSpPr>
              <p:spPr>
                <a:xfrm>
                  <a:off x="6929456" y="3643819"/>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1" name="40 Conector recto"/>
                <p:cNvCxnSpPr/>
                <p:nvPr/>
              </p:nvCxnSpPr>
              <p:spPr>
                <a:xfrm rot="10800000" flipV="1">
                  <a:off x="6929456" y="3715258"/>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2" name="41 Conector recto"/>
                <p:cNvCxnSpPr/>
                <p:nvPr/>
              </p:nvCxnSpPr>
              <p:spPr>
                <a:xfrm>
                  <a:off x="6929456" y="3786696"/>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3" name="42 Conector recto"/>
                <p:cNvCxnSpPr/>
                <p:nvPr/>
              </p:nvCxnSpPr>
              <p:spPr>
                <a:xfrm rot="5400000">
                  <a:off x="7050108" y="3867660"/>
                  <a:ext cx="103188" cy="841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cxnSp>
            <p:nvCxnSpPr>
              <p:cNvPr id="44" name="43 Conector recto"/>
              <p:cNvCxnSpPr/>
              <p:nvPr/>
            </p:nvCxnSpPr>
            <p:spPr>
              <a:xfrm rot="5400000">
                <a:off x="4464050" y="4922847"/>
                <a:ext cx="644528"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5" name="44 Conector recto"/>
              <p:cNvCxnSpPr/>
              <p:nvPr/>
            </p:nvCxnSpPr>
            <p:spPr>
              <a:xfrm rot="10800000">
                <a:off x="3714751" y="5243524"/>
                <a:ext cx="1071564" cy="158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nvGrpSpPr>
              <p:cNvPr id="27673" name="67 Grupo"/>
              <p:cNvGrpSpPr>
                <a:grpSpLocks/>
              </p:cNvGrpSpPr>
              <p:nvPr/>
            </p:nvGrpSpPr>
            <p:grpSpPr bwMode="auto">
              <a:xfrm rot="5400000">
                <a:off x="3178969" y="4785519"/>
                <a:ext cx="214312" cy="857250"/>
                <a:chOff x="6929454" y="3097937"/>
                <a:chExt cx="214314" cy="857257"/>
              </a:xfrm>
            </p:grpSpPr>
            <p:cxnSp>
              <p:nvCxnSpPr>
                <p:cNvPr id="47" name="46 Conector recto"/>
                <p:cNvCxnSpPr/>
                <p:nvPr/>
              </p:nvCxnSpPr>
              <p:spPr>
                <a:xfrm rot="10800000" flipV="1">
                  <a:off x="6954864" y="3097935"/>
                  <a:ext cx="111127" cy="111126"/>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8" name="47 Conector recto"/>
                <p:cNvCxnSpPr/>
                <p:nvPr/>
              </p:nvCxnSpPr>
              <p:spPr>
                <a:xfrm>
                  <a:off x="6929464" y="3232874"/>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9" name="48 Conector recto"/>
                <p:cNvCxnSpPr/>
                <p:nvPr/>
              </p:nvCxnSpPr>
              <p:spPr>
                <a:xfrm rot="10800000" flipV="1">
                  <a:off x="6929463" y="3304312"/>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0" name="49 Conector recto"/>
                <p:cNvCxnSpPr/>
                <p:nvPr/>
              </p:nvCxnSpPr>
              <p:spPr>
                <a:xfrm>
                  <a:off x="6929464" y="3375750"/>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1" name="50 Conector recto"/>
                <p:cNvCxnSpPr/>
                <p:nvPr/>
              </p:nvCxnSpPr>
              <p:spPr>
                <a:xfrm rot="10800000" flipV="1">
                  <a:off x="6929463" y="3447188"/>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2" name="51 Conector recto"/>
                <p:cNvCxnSpPr/>
                <p:nvPr/>
              </p:nvCxnSpPr>
              <p:spPr>
                <a:xfrm>
                  <a:off x="6929464" y="3518626"/>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3" name="52 Conector recto"/>
                <p:cNvCxnSpPr/>
                <p:nvPr/>
              </p:nvCxnSpPr>
              <p:spPr>
                <a:xfrm rot="10800000" flipV="1">
                  <a:off x="6929463" y="3590064"/>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4" name="53 Conector recto"/>
                <p:cNvCxnSpPr/>
                <p:nvPr/>
              </p:nvCxnSpPr>
              <p:spPr>
                <a:xfrm>
                  <a:off x="6929464" y="3661502"/>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5" name="54 Conector recto"/>
                <p:cNvCxnSpPr/>
                <p:nvPr/>
              </p:nvCxnSpPr>
              <p:spPr>
                <a:xfrm rot="10800000" flipV="1">
                  <a:off x="6929463" y="3732940"/>
                  <a:ext cx="214315" cy="7143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6" name="55 Conector recto"/>
                <p:cNvCxnSpPr/>
                <p:nvPr/>
              </p:nvCxnSpPr>
              <p:spPr>
                <a:xfrm>
                  <a:off x="6929464" y="3804378"/>
                  <a:ext cx="214315" cy="71439"/>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7" name="56 Conector recto"/>
                <p:cNvCxnSpPr/>
                <p:nvPr/>
              </p:nvCxnSpPr>
              <p:spPr>
                <a:xfrm rot="5400000">
                  <a:off x="7056466" y="3885342"/>
                  <a:ext cx="96838" cy="7778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cxnSp>
            <p:nvCxnSpPr>
              <p:cNvPr id="58" name="57 Conector recto"/>
              <p:cNvCxnSpPr/>
              <p:nvPr/>
            </p:nvCxnSpPr>
            <p:spPr>
              <a:xfrm rot="10800000">
                <a:off x="1571625" y="5243524"/>
                <a:ext cx="1285876" cy="158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9" name="58 Conector recto"/>
              <p:cNvCxnSpPr/>
              <p:nvPr/>
            </p:nvCxnSpPr>
            <p:spPr>
              <a:xfrm rot="5400000" flipH="1" flipV="1">
                <a:off x="1036635" y="4708535"/>
                <a:ext cx="1069979"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60" name="59 Conector recto"/>
              <p:cNvCxnSpPr/>
              <p:nvPr/>
            </p:nvCxnSpPr>
            <p:spPr>
              <a:xfrm rot="5400000" flipH="1" flipV="1">
                <a:off x="2857501" y="5243524"/>
                <a:ext cx="1587" cy="158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sp>
            <p:nvSpPr>
              <p:cNvPr id="27677" name="94 CuadroTexto"/>
              <p:cNvSpPr txBox="1">
                <a:spLocks noChangeArrowheads="1"/>
              </p:cNvSpPr>
              <p:nvPr/>
            </p:nvSpPr>
            <p:spPr bwMode="auto">
              <a:xfrm>
                <a:off x="1000125" y="3814763"/>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V</a:t>
                </a:r>
              </a:p>
            </p:txBody>
          </p:sp>
          <p:sp>
            <p:nvSpPr>
              <p:cNvPr id="27678" name="95 CuadroTexto"/>
              <p:cNvSpPr txBox="1">
                <a:spLocks noChangeArrowheads="1"/>
              </p:cNvSpPr>
              <p:nvPr/>
            </p:nvSpPr>
            <p:spPr bwMode="auto">
              <a:xfrm>
                <a:off x="1571625" y="36004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79" name="96 CuadroTexto"/>
              <p:cNvSpPr txBox="1">
                <a:spLocks noChangeArrowheads="1"/>
              </p:cNvSpPr>
              <p:nvPr/>
            </p:nvSpPr>
            <p:spPr bwMode="auto">
              <a:xfrm>
                <a:off x="1571625" y="4029075"/>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80" name="97 CuadroTexto"/>
              <p:cNvSpPr txBox="1">
                <a:spLocks noChangeArrowheads="1"/>
              </p:cNvSpPr>
              <p:nvPr/>
            </p:nvSpPr>
            <p:spPr bwMode="auto">
              <a:xfrm>
                <a:off x="3000364" y="5429264"/>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i="1"/>
                  <a:t>R</a:t>
                </a:r>
                <a:r>
                  <a:rPr lang="es-CL" altLang="es-CL" sz="1800" i="1" baseline="-25000"/>
                  <a:t>1</a:t>
                </a:r>
              </a:p>
            </p:txBody>
          </p:sp>
          <p:sp>
            <p:nvSpPr>
              <p:cNvPr id="27681" name="98 CuadroTexto"/>
              <p:cNvSpPr txBox="1">
                <a:spLocks noChangeArrowheads="1"/>
              </p:cNvSpPr>
              <p:nvPr/>
            </p:nvSpPr>
            <p:spPr bwMode="auto">
              <a:xfrm>
                <a:off x="3071813" y="36004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i</a:t>
                </a:r>
                <a:r>
                  <a:rPr lang="es-CL" altLang="es-CL" sz="1800" i="1" baseline="-25000"/>
                  <a:t>3</a:t>
                </a:r>
                <a:endParaRPr lang="es-CL" altLang="es-CL" sz="1800"/>
              </a:p>
            </p:txBody>
          </p:sp>
          <p:cxnSp>
            <p:nvCxnSpPr>
              <p:cNvPr id="66" name="65 Conector recto de flecha"/>
              <p:cNvCxnSpPr/>
              <p:nvPr/>
            </p:nvCxnSpPr>
            <p:spPr>
              <a:xfrm flipH="1">
                <a:off x="2571751" y="3529017"/>
                <a:ext cx="1214439" cy="1587"/>
              </a:xfrm>
              <a:prstGeom prst="straightConnector1">
                <a:avLst/>
              </a:prstGeom>
              <a:ln>
                <a:solidFill>
                  <a:srgbClr val="92D050"/>
                </a:solidFill>
                <a:tailEnd type="triangle"/>
              </a:ln>
            </p:spPr>
            <p:style>
              <a:lnRef idx="3">
                <a:schemeClr val="accent2"/>
              </a:lnRef>
              <a:fillRef idx="0">
                <a:schemeClr val="accent2"/>
              </a:fillRef>
              <a:effectRef idx="2">
                <a:schemeClr val="accent2"/>
              </a:effectRef>
              <a:fontRef idx="minor">
                <a:schemeClr val="tx1"/>
              </a:fontRef>
            </p:style>
          </p:cxnSp>
          <p:sp>
            <p:nvSpPr>
              <p:cNvPr id="27683" name="100 CuadroTexto"/>
              <p:cNvSpPr txBox="1">
                <a:spLocks noChangeArrowheads="1"/>
              </p:cNvSpPr>
              <p:nvPr/>
            </p:nvSpPr>
            <p:spPr bwMode="auto">
              <a:xfrm>
                <a:off x="4500565" y="4386263"/>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84" name="101 CuadroTexto"/>
              <p:cNvSpPr txBox="1">
                <a:spLocks noChangeArrowheads="1"/>
              </p:cNvSpPr>
              <p:nvPr/>
            </p:nvSpPr>
            <p:spPr bwMode="auto">
              <a:xfrm>
                <a:off x="4429124" y="3529013"/>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85" name="102 CuadroTexto"/>
              <p:cNvSpPr txBox="1">
                <a:spLocks noChangeArrowheads="1"/>
              </p:cNvSpPr>
              <p:nvPr/>
            </p:nvSpPr>
            <p:spPr bwMode="auto">
              <a:xfrm>
                <a:off x="3571875" y="484823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86" name="103 CuadroTexto"/>
              <p:cNvSpPr txBox="1">
                <a:spLocks noChangeArrowheads="1"/>
              </p:cNvSpPr>
              <p:nvPr/>
            </p:nvSpPr>
            <p:spPr bwMode="auto">
              <a:xfrm>
                <a:off x="2714625" y="484823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87" name="104 CuadroTexto"/>
              <p:cNvSpPr txBox="1">
                <a:spLocks noChangeArrowheads="1"/>
              </p:cNvSpPr>
              <p:nvPr/>
            </p:nvSpPr>
            <p:spPr bwMode="auto">
              <a:xfrm>
                <a:off x="3429000" y="31003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88" name="105 CuadroTexto"/>
              <p:cNvSpPr txBox="1">
                <a:spLocks noChangeArrowheads="1"/>
              </p:cNvSpPr>
              <p:nvPr/>
            </p:nvSpPr>
            <p:spPr bwMode="auto">
              <a:xfrm>
                <a:off x="2428875" y="3100388"/>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7689" name="106 CuadroTexto"/>
              <p:cNvSpPr txBox="1">
                <a:spLocks noChangeArrowheads="1"/>
              </p:cNvSpPr>
              <p:nvPr/>
            </p:nvSpPr>
            <p:spPr bwMode="auto">
              <a:xfrm>
                <a:off x="4857752" y="3929066"/>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i="1"/>
                  <a:t>R</a:t>
                </a:r>
                <a:r>
                  <a:rPr lang="es-CL" altLang="es-CL" sz="1800" i="1" baseline="-25000"/>
                  <a:t>2</a:t>
                </a:r>
              </a:p>
            </p:txBody>
          </p:sp>
          <p:sp>
            <p:nvSpPr>
              <p:cNvPr id="27690" name="107 CuadroTexto"/>
              <p:cNvSpPr txBox="1">
                <a:spLocks noChangeArrowheads="1"/>
              </p:cNvSpPr>
              <p:nvPr/>
            </p:nvSpPr>
            <p:spPr bwMode="auto">
              <a:xfrm>
                <a:off x="2857500" y="2600325"/>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i="1"/>
                  <a:t>R</a:t>
                </a:r>
                <a:r>
                  <a:rPr lang="es-CL" altLang="es-CL" sz="1800" i="1" baseline="-25000"/>
                  <a:t>3</a:t>
                </a:r>
              </a:p>
            </p:txBody>
          </p:sp>
        </p:grpSp>
        <p:sp>
          <p:nvSpPr>
            <p:cNvPr id="27659" name="98 CuadroTexto"/>
            <p:cNvSpPr txBox="1">
              <a:spLocks noChangeArrowheads="1"/>
            </p:cNvSpPr>
            <p:nvPr/>
          </p:nvSpPr>
          <p:spPr bwMode="auto">
            <a:xfrm>
              <a:off x="3071802" y="450057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i</a:t>
              </a:r>
              <a:r>
                <a:rPr lang="es-CL" altLang="es-CL" sz="1800" i="1" baseline="-25000"/>
                <a:t>1</a:t>
              </a:r>
              <a:endParaRPr lang="es-CL" altLang="es-CL" sz="1800"/>
            </a:p>
          </p:txBody>
        </p:sp>
        <p:sp>
          <p:nvSpPr>
            <p:cNvPr id="27660" name="98 CuadroTexto"/>
            <p:cNvSpPr txBox="1">
              <a:spLocks noChangeArrowheads="1"/>
            </p:cNvSpPr>
            <p:nvPr/>
          </p:nvSpPr>
          <p:spPr bwMode="auto">
            <a:xfrm>
              <a:off x="4000496" y="4000504"/>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i</a:t>
              </a:r>
              <a:r>
                <a:rPr lang="es-CL" altLang="es-CL" sz="1800" i="1" baseline="-25000"/>
                <a:t>2</a:t>
              </a:r>
              <a:endParaRPr lang="es-CL" altLang="es-CL" sz="1800"/>
            </a:p>
          </p:txBody>
        </p:sp>
        <p:cxnSp>
          <p:nvCxnSpPr>
            <p:cNvPr id="79" name="78 Conector recto de flecha"/>
            <p:cNvCxnSpPr/>
            <p:nvPr/>
          </p:nvCxnSpPr>
          <p:spPr>
            <a:xfrm rot="16200000" flipV="1">
              <a:off x="4164808" y="4193387"/>
              <a:ext cx="538164" cy="9525"/>
            </a:xfrm>
            <a:prstGeom prst="straightConnector1">
              <a:avLst/>
            </a:prstGeom>
            <a:ln>
              <a:solidFill>
                <a:srgbClr val="92D050"/>
              </a:solidFill>
              <a:tailEnd type="triangle"/>
            </a:ln>
          </p:spPr>
          <p:style>
            <a:lnRef idx="3">
              <a:schemeClr val="accent2"/>
            </a:lnRef>
            <a:fillRef idx="0">
              <a:schemeClr val="accent2"/>
            </a:fillRef>
            <a:effectRef idx="2">
              <a:schemeClr val="accent2"/>
            </a:effectRef>
            <a:fontRef idx="minor">
              <a:schemeClr val="tx1"/>
            </a:fontRef>
          </p:style>
        </p:cxnSp>
        <p:cxnSp>
          <p:nvCxnSpPr>
            <p:cNvPr id="81" name="80 Conector recto de flecha"/>
            <p:cNvCxnSpPr/>
            <p:nvPr/>
          </p:nvCxnSpPr>
          <p:spPr>
            <a:xfrm flipH="1">
              <a:off x="2724151" y="4856172"/>
              <a:ext cx="1214439" cy="1587"/>
            </a:xfrm>
            <a:prstGeom prst="straightConnector1">
              <a:avLst/>
            </a:prstGeom>
            <a:ln>
              <a:solidFill>
                <a:srgbClr val="92D050"/>
              </a:solidFill>
              <a:headEnd type="triangle"/>
              <a:tailEnd type="none"/>
            </a:ln>
          </p:spPr>
          <p:style>
            <a:lnRef idx="3">
              <a:schemeClr val="accent2"/>
            </a:lnRef>
            <a:fillRef idx="0">
              <a:schemeClr val="accent2"/>
            </a:fillRef>
            <a:effectRef idx="2">
              <a:schemeClr val="accent2"/>
            </a:effectRef>
            <a:fontRef idx="minor">
              <a:schemeClr val="tx1"/>
            </a:fontRef>
          </p:style>
        </p:cxnSp>
      </p:grpSp>
      <p:sp>
        <p:nvSpPr>
          <p:cNvPr id="80" name="Título 1"/>
          <p:cNvSpPr>
            <a:spLocks noGrp="1"/>
          </p:cNvSpPr>
          <p:nvPr>
            <p:ph type="title"/>
          </p:nvPr>
        </p:nvSpPr>
        <p:spPr>
          <a:xfrm>
            <a:off x="606108" y="718335"/>
            <a:ext cx="4573558" cy="634274"/>
          </a:xfrm>
        </p:spPr>
        <p:txBody>
          <a:bodyPr>
            <a:normAutofit fontScale="90000"/>
          </a:bodyPr>
          <a:lstStyle/>
          <a:p>
            <a:r>
              <a:rPr lang="es-AR" sz="4400" b="1" dirty="0" smtClean="0"/>
              <a:t>Circuitos Eléctricos</a:t>
            </a:r>
            <a:endParaRPr lang="es-AR" sz="4400" b="1" dirty="0"/>
          </a:p>
        </p:txBody>
      </p:sp>
    </p:spTree>
    <p:extLst>
      <p:ext uri="{BB962C8B-B14F-4D97-AF65-F5344CB8AC3E}">
        <p14:creationId xmlns:p14="http://schemas.microsoft.com/office/powerpoint/2010/main" val="88142583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42 Rectángulo"/>
          <p:cNvSpPr>
            <a:spLocks noChangeArrowheads="1"/>
          </p:cNvSpPr>
          <p:nvPr/>
        </p:nvSpPr>
        <p:spPr bwMode="auto">
          <a:xfrm>
            <a:off x="279401" y="1681495"/>
            <a:ext cx="115506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L" sz="2400" dirty="0"/>
              <a:t>Cuando las resistencias están dispuestas de tal forma que ninguna se interpone en el camino de otra para llegar a la fuente, se dice que se encuentran conectadas en </a:t>
            </a:r>
            <a:r>
              <a:rPr lang="es-ES" altLang="es-CL" sz="2400" b="1" dirty="0">
                <a:solidFill>
                  <a:srgbClr val="005DA2"/>
                </a:solidFill>
              </a:rPr>
              <a:t>paralelo</a:t>
            </a:r>
            <a:r>
              <a:rPr lang="es-ES" altLang="es-CL" sz="2400" dirty="0"/>
              <a:t>.</a:t>
            </a:r>
            <a:r>
              <a:rPr lang="es-CL" altLang="es-CL" sz="2400" dirty="0"/>
              <a:t> </a:t>
            </a:r>
          </a:p>
          <a:p>
            <a:pPr eaLnBrk="1" hangingPunct="1">
              <a:spcBef>
                <a:spcPct val="0"/>
              </a:spcBef>
              <a:buFontTx/>
              <a:buNone/>
            </a:pPr>
            <a:r>
              <a:rPr lang="es-CL" altLang="es-CL" sz="2400" dirty="0"/>
              <a:t>Esquemáticamente</a:t>
            </a:r>
            <a:r>
              <a:rPr lang="es-ES" altLang="es-CL" sz="2400" dirty="0"/>
              <a:t>:</a:t>
            </a:r>
            <a:endParaRPr lang="es-CL" altLang="es-CL" sz="2400" dirty="0"/>
          </a:p>
        </p:txBody>
      </p:sp>
      <p:graphicFrame>
        <p:nvGraphicFramePr>
          <p:cNvPr id="29702" name="Object 4"/>
          <p:cNvGraphicFramePr>
            <a:graphicFrameLocks noChangeAspect="1"/>
          </p:cNvGraphicFramePr>
          <p:nvPr>
            <p:extLst>
              <p:ext uri="{D42A27DB-BD31-4B8C-83A1-F6EECF244321}">
                <p14:modId xmlns:p14="http://schemas.microsoft.com/office/powerpoint/2010/main" val="3037599465"/>
              </p:ext>
            </p:extLst>
          </p:nvPr>
        </p:nvGraphicFramePr>
        <p:xfrm>
          <a:off x="6454776" y="3064058"/>
          <a:ext cx="3279774" cy="1053176"/>
        </p:xfrm>
        <a:graphic>
          <a:graphicData uri="http://schemas.openxmlformats.org/presentationml/2006/ole">
            <mc:AlternateContent xmlns:mc="http://schemas.openxmlformats.org/markup-compatibility/2006">
              <mc:Choice xmlns:v="urn:schemas-microsoft-com:vml" Requires="v">
                <p:oleObj spid="_x0000_s6245" name="Equation" r:id="rId4" imgW="1422400" imgH="431800" progId="Equation.DSMT4">
                  <p:embed/>
                </p:oleObj>
              </mc:Choice>
              <mc:Fallback>
                <p:oleObj name="Equation" r:id="rId4" imgW="1422400" imgH="431800" progId="Equation.DSMT4">
                  <p:embed/>
                  <p:pic>
                    <p:nvPicPr>
                      <p:cNvPr id="2970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776" y="3064058"/>
                        <a:ext cx="3279774" cy="1053176"/>
                      </a:xfrm>
                      <a:prstGeom prst="rect">
                        <a:avLst/>
                      </a:prstGeom>
                      <a:noFill/>
                      <a:ln w="38100" cmpd="dbl">
                        <a:solidFill>
                          <a:srgbClr val="067DD9"/>
                        </a:solidFill>
                        <a:miter lim="800000"/>
                        <a:headEnd/>
                        <a:tailEnd/>
                      </a:ln>
                      <a:effectLst/>
                    </p:spPr>
                  </p:pic>
                </p:oleObj>
              </mc:Fallback>
            </mc:AlternateContent>
          </a:graphicData>
        </a:graphic>
      </p:graphicFrame>
      <p:graphicFrame>
        <p:nvGraphicFramePr>
          <p:cNvPr id="29703" name="Object 5"/>
          <p:cNvGraphicFramePr>
            <a:graphicFrameLocks noChangeAspect="1"/>
          </p:cNvGraphicFramePr>
          <p:nvPr>
            <p:extLst>
              <p:ext uri="{D42A27DB-BD31-4B8C-83A1-F6EECF244321}">
                <p14:modId xmlns:p14="http://schemas.microsoft.com/office/powerpoint/2010/main" val="2899119984"/>
              </p:ext>
            </p:extLst>
          </p:nvPr>
        </p:nvGraphicFramePr>
        <p:xfrm>
          <a:off x="6454776" y="4349818"/>
          <a:ext cx="3509963" cy="796786"/>
        </p:xfrm>
        <a:graphic>
          <a:graphicData uri="http://schemas.openxmlformats.org/presentationml/2006/ole">
            <mc:AlternateContent xmlns:mc="http://schemas.openxmlformats.org/markup-compatibility/2006">
              <mc:Choice xmlns:v="urn:schemas-microsoft-com:vml" Requires="v">
                <p:oleObj spid="_x0000_s6246" name="Equation" r:id="rId6" imgW="1066800" imgH="228600" progId="Equation.DSMT4">
                  <p:embed/>
                </p:oleObj>
              </mc:Choice>
              <mc:Fallback>
                <p:oleObj name="Equation" r:id="rId6" imgW="1066800" imgH="228600" progId="Equation.DSMT4">
                  <p:embed/>
                  <p:pic>
                    <p:nvPicPr>
                      <p:cNvPr id="2970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4776" y="4349818"/>
                        <a:ext cx="3509963" cy="796786"/>
                      </a:xfrm>
                      <a:prstGeom prst="rect">
                        <a:avLst/>
                      </a:prstGeom>
                      <a:noFill/>
                      <a:ln w="38100" cmpd="dbl">
                        <a:solidFill>
                          <a:srgbClr val="067DD9"/>
                        </a:solidFill>
                        <a:miter lim="800000"/>
                        <a:headEnd/>
                        <a:tailEnd/>
                      </a:ln>
                      <a:effectLst/>
                    </p:spPr>
                  </p:pic>
                </p:oleObj>
              </mc:Fallback>
            </mc:AlternateContent>
          </a:graphicData>
        </a:graphic>
      </p:graphicFrame>
      <p:graphicFrame>
        <p:nvGraphicFramePr>
          <p:cNvPr id="29704" name="Object 6"/>
          <p:cNvGraphicFramePr>
            <a:graphicFrameLocks noChangeAspect="1"/>
          </p:cNvGraphicFramePr>
          <p:nvPr>
            <p:extLst>
              <p:ext uri="{D42A27DB-BD31-4B8C-83A1-F6EECF244321}">
                <p14:modId xmlns:p14="http://schemas.microsoft.com/office/powerpoint/2010/main" val="1313612387"/>
              </p:ext>
            </p:extLst>
          </p:nvPr>
        </p:nvGraphicFramePr>
        <p:xfrm>
          <a:off x="6339060" y="5395118"/>
          <a:ext cx="3511205" cy="697309"/>
        </p:xfrm>
        <a:graphic>
          <a:graphicData uri="http://schemas.openxmlformats.org/presentationml/2006/ole">
            <mc:AlternateContent xmlns:mc="http://schemas.openxmlformats.org/markup-compatibility/2006">
              <mc:Choice xmlns:v="urn:schemas-microsoft-com:vml" Requires="v">
                <p:oleObj spid="_x0000_s6247" name="Equation" r:id="rId8" imgW="1219200" imgH="228600" progId="Equation.DSMT4">
                  <p:embed/>
                </p:oleObj>
              </mc:Choice>
              <mc:Fallback>
                <p:oleObj name="Equation" r:id="rId8" imgW="1219200" imgH="228600" progId="Equation.DSMT4">
                  <p:embed/>
                  <p:pic>
                    <p:nvPicPr>
                      <p:cNvPr id="2970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9060" y="5395118"/>
                        <a:ext cx="3511205" cy="697309"/>
                      </a:xfrm>
                      <a:prstGeom prst="rect">
                        <a:avLst/>
                      </a:prstGeom>
                      <a:noFill/>
                      <a:ln w="38100" cmpd="dbl">
                        <a:solidFill>
                          <a:srgbClr val="067DD9"/>
                        </a:solidFill>
                        <a:miter lim="800000"/>
                        <a:headEnd/>
                        <a:tailEnd/>
                      </a:ln>
                      <a:effectLst/>
                    </p:spPr>
                  </p:pic>
                </p:oleObj>
              </mc:Fallback>
            </mc:AlternateContent>
          </a:graphicData>
        </a:graphic>
      </p:graphicFrame>
      <p:grpSp>
        <p:nvGrpSpPr>
          <p:cNvPr id="29705" name="76 Grupo"/>
          <p:cNvGrpSpPr>
            <a:grpSpLocks/>
          </p:cNvGrpSpPr>
          <p:nvPr/>
        </p:nvGrpSpPr>
        <p:grpSpPr bwMode="auto">
          <a:xfrm>
            <a:off x="279401" y="3140869"/>
            <a:ext cx="4316412" cy="3005137"/>
            <a:chOff x="684213" y="3789363"/>
            <a:chExt cx="3644900" cy="2144712"/>
          </a:xfrm>
        </p:grpSpPr>
        <p:cxnSp>
          <p:nvCxnSpPr>
            <p:cNvPr id="14" name="13 Conector recto"/>
            <p:cNvCxnSpPr/>
            <p:nvPr/>
          </p:nvCxnSpPr>
          <p:spPr>
            <a:xfrm>
              <a:off x="969745" y="4575644"/>
              <a:ext cx="571066" cy="1133"/>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15" name="14 Conector recto"/>
            <p:cNvCxnSpPr/>
            <p:nvPr/>
          </p:nvCxnSpPr>
          <p:spPr>
            <a:xfrm>
              <a:off x="1113183" y="4861153"/>
              <a:ext cx="214485" cy="1133"/>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9711" name="15 Conector recto"/>
            <p:cNvCxnSpPr>
              <a:cxnSpLocks noChangeShapeType="1"/>
            </p:cNvCxnSpPr>
            <p:nvPr/>
          </p:nvCxnSpPr>
          <p:spPr bwMode="auto">
            <a:xfrm flipV="1">
              <a:off x="1255279" y="3789363"/>
              <a:ext cx="2681" cy="786281"/>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9712" name="16 Conector recto"/>
            <p:cNvCxnSpPr>
              <a:cxnSpLocks noChangeShapeType="1"/>
            </p:cNvCxnSpPr>
            <p:nvPr/>
          </p:nvCxnSpPr>
          <p:spPr bwMode="auto">
            <a:xfrm flipV="1">
              <a:off x="1255279" y="4861153"/>
              <a:ext cx="2681" cy="1071790"/>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29713" name="14 CuadroTexto"/>
            <p:cNvSpPr txBox="1">
              <a:spLocks noChangeArrowheads="1"/>
            </p:cNvSpPr>
            <p:nvPr/>
          </p:nvSpPr>
          <p:spPr bwMode="auto">
            <a:xfrm>
              <a:off x="684213" y="4503738"/>
              <a:ext cx="428625" cy="26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V</a:t>
              </a:r>
            </a:p>
          </p:txBody>
        </p:sp>
        <p:sp>
          <p:nvSpPr>
            <p:cNvPr id="29714" name="15 CuadroTexto"/>
            <p:cNvSpPr txBox="1">
              <a:spLocks noChangeArrowheads="1"/>
            </p:cNvSpPr>
            <p:nvPr/>
          </p:nvSpPr>
          <p:spPr bwMode="auto">
            <a:xfrm>
              <a:off x="1255713" y="4289425"/>
              <a:ext cx="428625" cy="26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sp>
          <p:nvSpPr>
            <p:cNvPr id="29715" name="16 CuadroTexto"/>
            <p:cNvSpPr txBox="1">
              <a:spLocks noChangeArrowheads="1"/>
            </p:cNvSpPr>
            <p:nvPr/>
          </p:nvSpPr>
          <p:spPr bwMode="auto">
            <a:xfrm>
              <a:off x="1255713" y="4718050"/>
              <a:ext cx="428625" cy="26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a:t>
              </a:r>
            </a:p>
          </p:txBody>
        </p:sp>
        <p:cxnSp>
          <p:nvCxnSpPr>
            <p:cNvPr id="29716" name="20 Conector recto"/>
            <p:cNvCxnSpPr>
              <a:cxnSpLocks noChangeShapeType="1"/>
            </p:cNvCxnSpPr>
            <p:nvPr/>
          </p:nvCxnSpPr>
          <p:spPr bwMode="auto">
            <a:xfrm flipH="1">
              <a:off x="2113218" y="3789363"/>
              <a:ext cx="1340" cy="642394"/>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grpSp>
          <p:nvGrpSpPr>
            <p:cNvPr id="29717" name="18 Grupo"/>
            <p:cNvGrpSpPr>
              <a:grpSpLocks/>
            </p:cNvGrpSpPr>
            <p:nvPr/>
          </p:nvGrpSpPr>
          <p:grpSpPr bwMode="auto">
            <a:xfrm>
              <a:off x="1984375" y="4432300"/>
              <a:ext cx="214313" cy="857250"/>
              <a:chOff x="6929454" y="3104058"/>
              <a:chExt cx="214315" cy="857257"/>
            </a:xfrm>
          </p:grpSpPr>
          <p:cxnSp>
            <p:nvCxnSpPr>
              <p:cNvPr id="23" name="22 Conector recto"/>
              <p:cNvCxnSpPr/>
              <p:nvPr/>
            </p:nvCxnSpPr>
            <p:spPr>
              <a:xfrm rot="10800000" flipV="1">
                <a:off x="6929606" y="3103515"/>
                <a:ext cx="130032" cy="111032"/>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4" name="23 Conector recto"/>
              <p:cNvCxnSpPr/>
              <p:nvPr/>
            </p:nvCxnSpPr>
            <p:spPr>
              <a:xfrm>
                <a:off x="6929606" y="3214547"/>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5" name="24 Conector recto"/>
              <p:cNvCxnSpPr/>
              <p:nvPr/>
            </p:nvCxnSpPr>
            <p:spPr>
              <a:xfrm rot="10800000" flipV="1">
                <a:off x="6929606" y="3285925"/>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6" name="25 Conector recto"/>
              <p:cNvCxnSpPr/>
              <p:nvPr/>
            </p:nvCxnSpPr>
            <p:spPr>
              <a:xfrm>
                <a:off x="6929606" y="3357302"/>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7" name="26 Conector recto"/>
              <p:cNvCxnSpPr/>
              <p:nvPr/>
            </p:nvCxnSpPr>
            <p:spPr>
              <a:xfrm rot="10800000" flipV="1">
                <a:off x="6929606" y="3428680"/>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8" name="27 Conector recto"/>
              <p:cNvCxnSpPr/>
              <p:nvPr/>
            </p:nvCxnSpPr>
            <p:spPr>
              <a:xfrm>
                <a:off x="6929606" y="3500058"/>
                <a:ext cx="214486" cy="72511"/>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9" name="28 Conector recto"/>
              <p:cNvCxnSpPr/>
              <p:nvPr/>
            </p:nvCxnSpPr>
            <p:spPr>
              <a:xfrm rot="10800000" flipV="1">
                <a:off x="6929606" y="3572568"/>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0" name="29 Conector recto"/>
              <p:cNvCxnSpPr/>
              <p:nvPr/>
            </p:nvCxnSpPr>
            <p:spPr>
              <a:xfrm>
                <a:off x="6929606" y="3643947"/>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1" name="30 Conector recto"/>
              <p:cNvCxnSpPr/>
              <p:nvPr/>
            </p:nvCxnSpPr>
            <p:spPr>
              <a:xfrm rot="10800000" flipV="1">
                <a:off x="6929606" y="3715324"/>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2" name="31 Conector recto"/>
              <p:cNvCxnSpPr/>
              <p:nvPr/>
            </p:nvCxnSpPr>
            <p:spPr>
              <a:xfrm>
                <a:off x="6929606" y="3786702"/>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3" name="32 Conector recto"/>
              <p:cNvCxnSpPr/>
              <p:nvPr/>
            </p:nvCxnSpPr>
            <p:spPr>
              <a:xfrm rot="5400000">
                <a:off x="7050314" y="3867403"/>
                <a:ext cx="103102" cy="84454"/>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cxnSp>
          <p:nvCxnSpPr>
            <p:cNvPr id="29718" name="33 Conector recto"/>
            <p:cNvCxnSpPr>
              <a:cxnSpLocks noChangeShapeType="1"/>
            </p:cNvCxnSpPr>
            <p:nvPr/>
          </p:nvCxnSpPr>
          <p:spPr bwMode="auto">
            <a:xfrm>
              <a:off x="2113218" y="5289415"/>
              <a:ext cx="0" cy="643527"/>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9719" name="34 Conector recto"/>
            <p:cNvCxnSpPr>
              <a:cxnSpLocks noChangeShapeType="1"/>
            </p:cNvCxnSpPr>
            <p:nvPr/>
          </p:nvCxnSpPr>
          <p:spPr bwMode="auto">
            <a:xfrm flipH="1">
              <a:off x="3113253" y="3789363"/>
              <a:ext cx="1340" cy="642394"/>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grpSp>
          <p:nvGrpSpPr>
            <p:cNvPr id="29720" name="32 Grupo"/>
            <p:cNvGrpSpPr>
              <a:grpSpLocks/>
            </p:cNvGrpSpPr>
            <p:nvPr/>
          </p:nvGrpSpPr>
          <p:grpSpPr bwMode="auto">
            <a:xfrm>
              <a:off x="2984500" y="4432300"/>
              <a:ext cx="214313" cy="857250"/>
              <a:chOff x="6929454" y="3104058"/>
              <a:chExt cx="214315" cy="857257"/>
            </a:xfrm>
          </p:grpSpPr>
          <p:cxnSp>
            <p:nvCxnSpPr>
              <p:cNvPr id="37" name="36 Conector recto"/>
              <p:cNvCxnSpPr/>
              <p:nvPr/>
            </p:nvCxnSpPr>
            <p:spPr>
              <a:xfrm rot="10800000" flipV="1">
                <a:off x="6929516" y="3103515"/>
                <a:ext cx="130032" cy="111032"/>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8" name="37 Conector recto"/>
              <p:cNvCxnSpPr/>
              <p:nvPr/>
            </p:nvCxnSpPr>
            <p:spPr>
              <a:xfrm>
                <a:off x="6929516" y="3214547"/>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9" name="38 Conector recto"/>
              <p:cNvCxnSpPr/>
              <p:nvPr/>
            </p:nvCxnSpPr>
            <p:spPr>
              <a:xfrm rot="10800000" flipV="1">
                <a:off x="6929516" y="3285925"/>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0" name="39 Conector recto"/>
              <p:cNvCxnSpPr/>
              <p:nvPr/>
            </p:nvCxnSpPr>
            <p:spPr>
              <a:xfrm>
                <a:off x="6929516" y="3357302"/>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1" name="40 Conector recto"/>
              <p:cNvCxnSpPr/>
              <p:nvPr/>
            </p:nvCxnSpPr>
            <p:spPr>
              <a:xfrm rot="10800000" flipV="1">
                <a:off x="6929516" y="3428680"/>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2" name="41 Conector recto"/>
              <p:cNvCxnSpPr/>
              <p:nvPr/>
            </p:nvCxnSpPr>
            <p:spPr>
              <a:xfrm>
                <a:off x="6929516" y="3500058"/>
                <a:ext cx="214486" cy="72511"/>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3" name="42 Conector recto"/>
              <p:cNvCxnSpPr/>
              <p:nvPr/>
            </p:nvCxnSpPr>
            <p:spPr>
              <a:xfrm rot="10800000" flipV="1">
                <a:off x="6929516" y="3572568"/>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4" name="43 Conector recto"/>
              <p:cNvCxnSpPr/>
              <p:nvPr/>
            </p:nvCxnSpPr>
            <p:spPr>
              <a:xfrm>
                <a:off x="6929516" y="3643947"/>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5" name="44 Conector recto"/>
              <p:cNvCxnSpPr/>
              <p:nvPr/>
            </p:nvCxnSpPr>
            <p:spPr>
              <a:xfrm rot="10800000" flipV="1">
                <a:off x="6929516" y="3715324"/>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6" name="45 Conector recto"/>
              <p:cNvCxnSpPr/>
              <p:nvPr/>
            </p:nvCxnSpPr>
            <p:spPr>
              <a:xfrm>
                <a:off x="6929516" y="3786702"/>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47" name="46 Conector recto"/>
              <p:cNvCxnSpPr/>
              <p:nvPr/>
            </p:nvCxnSpPr>
            <p:spPr>
              <a:xfrm rot="5400000">
                <a:off x="7050225" y="3867403"/>
                <a:ext cx="103102" cy="84454"/>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cxnSp>
          <p:nvCxnSpPr>
            <p:cNvPr id="29721" name="47 Conector recto"/>
            <p:cNvCxnSpPr>
              <a:cxnSpLocks noChangeShapeType="1"/>
            </p:cNvCxnSpPr>
            <p:nvPr/>
          </p:nvCxnSpPr>
          <p:spPr bwMode="auto">
            <a:xfrm>
              <a:off x="3113253" y="5289415"/>
              <a:ext cx="0" cy="643527"/>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9722" name="48 Conector recto"/>
            <p:cNvCxnSpPr>
              <a:cxnSpLocks noChangeShapeType="1"/>
            </p:cNvCxnSpPr>
            <p:nvPr/>
          </p:nvCxnSpPr>
          <p:spPr bwMode="auto">
            <a:xfrm flipH="1">
              <a:off x="4113288" y="3789363"/>
              <a:ext cx="1340" cy="642394"/>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grpSp>
          <p:nvGrpSpPr>
            <p:cNvPr id="29723" name="46 Grupo"/>
            <p:cNvGrpSpPr>
              <a:grpSpLocks/>
            </p:cNvGrpSpPr>
            <p:nvPr/>
          </p:nvGrpSpPr>
          <p:grpSpPr bwMode="auto">
            <a:xfrm>
              <a:off x="3984625" y="4432300"/>
              <a:ext cx="214313" cy="857250"/>
              <a:chOff x="6929454" y="3104058"/>
              <a:chExt cx="214315" cy="857257"/>
            </a:xfrm>
          </p:grpSpPr>
          <p:cxnSp>
            <p:nvCxnSpPr>
              <p:cNvPr id="51" name="50 Conector recto"/>
              <p:cNvCxnSpPr/>
              <p:nvPr/>
            </p:nvCxnSpPr>
            <p:spPr>
              <a:xfrm rot="10800000" flipV="1">
                <a:off x="6929426" y="3103515"/>
                <a:ext cx="130032" cy="111032"/>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2" name="51 Conector recto"/>
              <p:cNvCxnSpPr/>
              <p:nvPr/>
            </p:nvCxnSpPr>
            <p:spPr>
              <a:xfrm>
                <a:off x="6929426" y="3214547"/>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3" name="52 Conector recto"/>
              <p:cNvCxnSpPr/>
              <p:nvPr/>
            </p:nvCxnSpPr>
            <p:spPr>
              <a:xfrm rot="10800000" flipV="1">
                <a:off x="6929426" y="3285925"/>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4" name="53 Conector recto"/>
              <p:cNvCxnSpPr/>
              <p:nvPr/>
            </p:nvCxnSpPr>
            <p:spPr>
              <a:xfrm>
                <a:off x="6929426" y="3357302"/>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5" name="54 Conector recto"/>
              <p:cNvCxnSpPr/>
              <p:nvPr/>
            </p:nvCxnSpPr>
            <p:spPr>
              <a:xfrm rot="10800000" flipV="1">
                <a:off x="6929426" y="3428680"/>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6" name="55 Conector recto"/>
              <p:cNvCxnSpPr/>
              <p:nvPr/>
            </p:nvCxnSpPr>
            <p:spPr>
              <a:xfrm>
                <a:off x="6929426" y="3500058"/>
                <a:ext cx="214486" cy="72511"/>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7" name="56 Conector recto"/>
              <p:cNvCxnSpPr/>
              <p:nvPr/>
            </p:nvCxnSpPr>
            <p:spPr>
              <a:xfrm rot="10800000" flipV="1">
                <a:off x="6929426" y="3572568"/>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8" name="57 Conector recto"/>
              <p:cNvCxnSpPr/>
              <p:nvPr/>
            </p:nvCxnSpPr>
            <p:spPr>
              <a:xfrm>
                <a:off x="6929426" y="3643947"/>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59" name="58 Conector recto"/>
              <p:cNvCxnSpPr/>
              <p:nvPr/>
            </p:nvCxnSpPr>
            <p:spPr>
              <a:xfrm rot="10800000" flipV="1">
                <a:off x="6929426" y="3715324"/>
                <a:ext cx="214486" cy="71378"/>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60" name="59 Conector recto"/>
              <p:cNvCxnSpPr/>
              <p:nvPr/>
            </p:nvCxnSpPr>
            <p:spPr>
              <a:xfrm>
                <a:off x="6929426" y="3786702"/>
                <a:ext cx="214486" cy="71377"/>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61" name="60 Conector recto"/>
              <p:cNvCxnSpPr/>
              <p:nvPr/>
            </p:nvCxnSpPr>
            <p:spPr>
              <a:xfrm rot="5400000">
                <a:off x="7050135" y="3867403"/>
                <a:ext cx="103102" cy="84454"/>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grpSp>
        <p:cxnSp>
          <p:nvCxnSpPr>
            <p:cNvPr id="29724" name="61 Conector recto"/>
            <p:cNvCxnSpPr>
              <a:cxnSpLocks noChangeShapeType="1"/>
            </p:cNvCxnSpPr>
            <p:nvPr/>
          </p:nvCxnSpPr>
          <p:spPr bwMode="auto">
            <a:xfrm>
              <a:off x="4113288" y="5289415"/>
              <a:ext cx="0" cy="643527"/>
            </a:xfrm>
            <a:prstGeom prst="line">
              <a:avLst/>
            </a:prstGeom>
            <a:noFill/>
            <a:ln w="38100" algn="ctr">
              <a:solidFill>
                <a:srgbClr val="7030A0"/>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63" name="62 Conector recto"/>
            <p:cNvCxnSpPr/>
            <p:nvPr/>
          </p:nvCxnSpPr>
          <p:spPr>
            <a:xfrm>
              <a:off x="1255279" y="3789363"/>
              <a:ext cx="2858009" cy="1133"/>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64" name="63 Conector recto"/>
            <p:cNvCxnSpPr/>
            <p:nvPr/>
          </p:nvCxnSpPr>
          <p:spPr>
            <a:xfrm>
              <a:off x="1255279" y="5932942"/>
              <a:ext cx="2858009" cy="1133"/>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sp>
          <p:nvSpPr>
            <p:cNvPr id="29727" name="62 CuadroTexto"/>
            <p:cNvSpPr txBox="1">
              <a:spLocks noChangeArrowheads="1"/>
            </p:cNvSpPr>
            <p:nvPr/>
          </p:nvSpPr>
          <p:spPr bwMode="auto">
            <a:xfrm>
              <a:off x="3671888" y="4575175"/>
              <a:ext cx="428625" cy="26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R</a:t>
              </a:r>
              <a:r>
                <a:rPr lang="es-CL" altLang="es-CL" sz="1800" baseline="-25000"/>
                <a:t>3</a:t>
              </a:r>
            </a:p>
          </p:txBody>
        </p:sp>
        <p:sp>
          <p:nvSpPr>
            <p:cNvPr id="29728" name="63 CuadroTexto"/>
            <p:cNvSpPr txBox="1">
              <a:spLocks noChangeArrowheads="1"/>
            </p:cNvSpPr>
            <p:nvPr/>
          </p:nvSpPr>
          <p:spPr bwMode="auto">
            <a:xfrm>
              <a:off x="2630488" y="4575175"/>
              <a:ext cx="428625" cy="26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R</a:t>
              </a:r>
              <a:r>
                <a:rPr lang="es-CL" altLang="es-CL" sz="1800" baseline="-25000"/>
                <a:t>2</a:t>
              </a:r>
            </a:p>
          </p:txBody>
        </p:sp>
        <p:sp>
          <p:nvSpPr>
            <p:cNvPr id="29729" name="64 CuadroTexto"/>
            <p:cNvSpPr txBox="1">
              <a:spLocks noChangeArrowheads="1"/>
            </p:cNvSpPr>
            <p:nvPr/>
          </p:nvSpPr>
          <p:spPr bwMode="auto">
            <a:xfrm>
              <a:off x="1671638" y="4583113"/>
              <a:ext cx="428625" cy="26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a:t>R</a:t>
              </a:r>
              <a:r>
                <a:rPr lang="es-CL" altLang="es-CL" sz="1800" baseline="-25000"/>
                <a:t>1</a:t>
              </a:r>
            </a:p>
          </p:txBody>
        </p:sp>
        <p:cxnSp>
          <p:nvCxnSpPr>
            <p:cNvPr id="68" name="67 Conector recto de flecha"/>
            <p:cNvCxnSpPr/>
            <p:nvPr/>
          </p:nvCxnSpPr>
          <p:spPr>
            <a:xfrm>
              <a:off x="1398715" y="5789055"/>
              <a:ext cx="571066" cy="2266"/>
            </a:xfrm>
            <a:prstGeom prst="straightConnector1">
              <a:avLst/>
            </a:prstGeom>
            <a:ln>
              <a:solidFill>
                <a:srgbClr val="92D050"/>
              </a:solidFill>
              <a:tailEnd type="arrow"/>
            </a:ln>
          </p:spPr>
          <p:style>
            <a:lnRef idx="3">
              <a:schemeClr val="accent1"/>
            </a:lnRef>
            <a:fillRef idx="0">
              <a:schemeClr val="accent1"/>
            </a:fillRef>
            <a:effectRef idx="2">
              <a:schemeClr val="accent1"/>
            </a:effectRef>
            <a:fontRef idx="minor">
              <a:schemeClr val="tx1"/>
            </a:fontRef>
          </p:style>
        </p:cxnSp>
        <p:cxnSp>
          <p:nvCxnSpPr>
            <p:cNvPr id="29731" name="68 Conector recto de flecha"/>
            <p:cNvCxnSpPr>
              <a:cxnSpLocks noChangeShapeType="1"/>
            </p:cNvCxnSpPr>
            <p:nvPr/>
          </p:nvCxnSpPr>
          <p:spPr bwMode="auto">
            <a:xfrm flipV="1">
              <a:off x="2325021" y="4505400"/>
              <a:ext cx="2681" cy="1000412"/>
            </a:xfrm>
            <a:prstGeom prst="straightConnector1">
              <a:avLst/>
            </a:prstGeom>
            <a:noFill/>
            <a:ln w="38100" algn="ctr">
              <a:solidFill>
                <a:srgbClr val="00B0F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70" name="69 Conector recto de flecha"/>
            <p:cNvCxnSpPr/>
            <p:nvPr/>
          </p:nvCxnSpPr>
          <p:spPr>
            <a:xfrm>
              <a:off x="2327702" y="5789055"/>
              <a:ext cx="642113" cy="2266"/>
            </a:xfrm>
            <a:prstGeom prst="straightConnector1">
              <a:avLst/>
            </a:prstGeom>
            <a:ln>
              <a:solidFill>
                <a:srgbClr val="FF7800"/>
              </a:solidFill>
              <a:tailEnd type="arrow"/>
            </a:ln>
          </p:spPr>
          <p:style>
            <a:lnRef idx="3">
              <a:schemeClr val="accent1"/>
            </a:lnRef>
            <a:fillRef idx="0">
              <a:schemeClr val="accent1"/>
            </a:fillRef>
            <a:effectRef idx="2">
              <a:schemeClr val="accent1"/>
            </a:effectRef>
            <a:fontRef idx="minor">
              <a:schemeClr val="tx1"/>
            </a:fontRef>
          </p:style>
        </p:cxnSp>
        <p:cxnSp>
          <p:nvCxnSpPr>
            <p:cNvPr id="71" name="70 Conector recto de flecha"/>
            <p:cNvCxnSpPr/>
            <p:nvPr/>
          </p:nvCxnSpPr>
          <p:spPr>
            <a:xfrm flipH="1">
              <a:off x="1398715" y="3932117"/>
              <a:ext cx="571066" cy="2266"/>
            </a:xfrm>
            <a:prstGeom prst="straightConnector1">
              <a:avLst/>
            </a:prstGeom>
            <a:ln>
              <a:solidFill>
                <a:srgbClr val="92D050"/>
              </a:solidFill>
              <a:tailEnd type="arrow"/>
            </a:ln>
          </p:spPr>
          <p:style>
            <a:lnRef idx="3">
              <a:schemeClr val="accent1"/>
            </a:lnRef>
            <a:fillRef idx="0">
              <a:schemeClr val="accent1"/>
            </a:fillRef>
            <a:effectRef idx="2">
              <a:schemeClr val="accent1"/>
            </a:effectRef>
            <a:fontRef idx="minor">
              <a:schemeClr val="tx1"/>
            </a:fontRef>
          </p:style>
        </p:cxnSp>
        <p:cxnSp>
          <p:nvCxnSpPr>
            <p:cNvPr id="72" name="71 Conector recto de flecha"/>
            <p:cNvCxnSpPr/>
            <p:nvPr/>
          </p:nvCxnSpPr>
          <p:spPr>
            <a:xfrm flipH="1">
              <a:off x="2327702" y="3932117"/>
              <a:ext cx="642113" cy="2266"/>
            </a:xfrm>
            <a:prstGeom prst="straightConnector1">
              <a:avLst/>
            </a:prstGeom>
            <a:ln>
              <a:solidFill>
                <a:srgbClr val="FF7800"/>
              </a:solidFill>
              <a:tailEnd type="arrow"/>
            </a:ln>
          </p:spPr>
          <p:style>
            <a:lnRef idx="3">
              <a:schemeClr val="accent1"/>
            </a:lnRef>
            <a:fillRef idx="0">
              <a:schemeClr val="accent1"/>
            </a:fillRef>
            <a:effectRef idx="2">
              <a:schemeClr val="accent1"/>
            </a:effectRef>
            <a:fontRef idx="minor">
              <a:schemeClr val="tx1"/>
            </a:fontRef>
          </p:style>
        </p:cxnSp>
        <p:cxnSp>
          <p:nvCxnSpPr>
            <p:cNvPr id="73" name="72 Conector recto de flecha"/>
            <p:cNvCxnSpPr/>
            <p:nvPr/>
          </p:nvCxnSpPr>
          <p:spPr>
            <a:xfrm>
              <a:off x="3327738" y="5789055"/>
              <a:ext cx="571066" cy="2266"/>
            </a:xfrm>
            <a:prstGeom prst="straightConnector1">
              <a:avLst/>
            </a:prstGeom>
            <a:ln>
              <a:solidFill>
                <a:srgbClr val="005DA2"/>
              </a:solidFill>
              <a:tailEnd type="arrow"/>
            </a:ln>
          </p:spPr>
          <p:style>
            <a:lnRef idx="3">
              <a:schemeClr val="accent2"/>
            </a:lnRef>
            <a:fillRef idx="0">
              <a:schemeClr val="accent2"/>
            </a:fillRef>
            <a:effectRef idx="2">
              <a:schemeClr val="accent2"/>
            </a:effectRef>
            <a:fontRef idx="minor">
              <a:schemeClr val="tx1"/>
            </a:fontRef>
          </p:style>
        </p:cxnSp>
        <p:cxnSp>
          <p:nvCxnSpPr>
            <p:cNvPr id="29736" name="73 Conector recto de flecha"/>
            <p:cNvCxnSpPr>
              <a:cxnSpLocks noChangeShapeType="1"/>
            </p:cNvCxnSpPr>
            <p:nvPr/>
          </p:nvCxnSpPr>
          <p:spPr bwMode="auto">
            <a:xfrm flipV="1">
              <a:off x="4327773" y="4516730"/>
              <a:ext cx="1340" cy="999280"/>
            </a:xfrm>
            <a:prstGeom prst="straightConnector1">
              <a:avLst/>
            </a:prstGeom>
            <a:noFill/>
            <a:ln w="38100" algn="ctr">
              <a:solidFill>
                <a:srgbClr val="005DA2"/>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9737" name="74 Conector recto de flecha"/>
            <p:cNvCxnSpPr>
              <a:cxnSpLocks noChangeShapeType="1"/>
            </p:cNvCxnSpPr>
            <p:nvPr/>
          </p:nvCxnSpPr>
          <p:spPr bwMode="auto">
            <a:xfrm flipV="1">
              <a:off x="3327738" y="4504267"/>
              <a:ext cx="1340" cy="999280"/>
            </a:xfrm>
            <a:prstGeom prst="straightConnector1">
              <a:avLst/>
            </a:prstGeom>
            <a:noFill/>
            <a:ln w="38100" algn="ctr">
              <a:solidFill>
                <a:srgbClr val="FF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76" name="75 Conector recto de flecha"/>
            <p:cNvCxnSpPr/>
            <p:nvPr/>
          </p:nvCxnSpPr>
          <p:spPr>
            <a:xfrm flipH="1">
              <a:off x="3327738" y="3932117"/>
              <a:ext cx="571066" cy="2266"/>
            </a:xfrm>
            <a:prstGeom prst="straightConnector1">
              <a:avLst/>
            </a:prstGeom>
            <a:ln>
              <a:solidFill>
                <a:srgbClr val="005DA2"/>
              </a:solidFill>
              <a:tailEnd type="arrow"/>
            </a:ln>
          </p:spPr>
          <p:style>
            <a:lnRef idx="3">
              <a:schemeClr val="accent2"/>
            </a:lnRef>
            <a:fillRef idx="0">
              <a:schemeClr val="accent2"/>
            </a:fillRef>
            <a:effectRef idx="2">
              <a:schemeClr val="accent2"/>
            </a:effectRef>
            <a:fontRef idx="minor">
              <a:schemeClr val="tx1"/>
            </a:fontRef>
          </p:style>
        </p:cxnSp>
      </p:grpSp>
      <p:sp>
        <p:nvSpPr>
          <p:cNvPr id="29706" name="98 CuadroTexto"/>
          <p:cNvSpPr txBox="1">
            <a:spLocks noChangeArrowheads="1"/>
          </p:cNvSpPr>
          <p:nvPr/>
        </p:nvSpPr>
        <p:spPr bwMode="auto">
          <a:xfrm>
            <a:off x="4441826" y="5492354"/>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dirty="0"/>
              <a:t>i</a:t>
            </a:r>
            <a:r>
              <a:rPr lang="es-CL" altLang="es-CL" sz="1800" i="1" baseline="-25000" dirty="0"/>
              <a:t>3</a:t>
            </a:r>
            <a:endParaRPr lang="es-CL" altLang="es-CL" sz="1800" dirty="0"/>
          </a:p>
        </p:txBody>
      </p:sp>
      <p:sp>
        <p:nvSpPr>
          <p:cNvPr id="29707" name="98 CuadroTexto"/>
          <p:cNvSpPr txBox="1">
            <a:spLocks noChangeArrowheads="1"/>
          </p:cNvSpPr>
          <p:nvPr/>
        </p:nvSpPr>
        <p:spPr bwMode="auto">
          <a:xfrm>
            <a:off x="2051050" y="5474494"/>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dirty="0"/>
              <a:t>i</a:t>
            </a:r>
            <a:r>
              <a:rPr lang="es-CL" altLang="es-CL" sz="1800" i="1" baseline="-25000" dirty="0"/>
              <a:t>1</a:t>
            </a:r>
            <a:endParaRPr lang="es-CL" altLang="es-CL" sz="1800" dirty="0"/>
          </a:p>
        </p:txBody>
      </p:sp>
      <p:sp>
        <p:nvSpPr>
          <p:cNvPr id="29708" name="98 CuadroTexto"/>
          <p:cNvSpPr txBox="1">
            <a:spLocks noChangeArrowheads="1"/>
          </p:cNvSpPr>
          <p:nvPr/>
        </p:nvSpPr>
        <p:spPr bwMode="auto">
          <a:xfrm>
            <a:off x="3264274" y="5445125"/>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L" altLang="es-CL" sz="1800" dirty="0"/>
              <a:t>i</a:t>
            </a:r>
            <a:r>
              <a:rPr lang="es-CL" altLang="es-CL" sz="1800" i="1" baseline="-25000" dirty="0"/>
              <a:t>2</a:t>
            </a:r>
            <a:endParaRPr lang="es-CL" altLang="es-CL" sz="1800" dirty="0"/>
          </a:p>
        </p:txBody>
      </p:sp>
      <p:sp>
        <p:nvSpPr>
          <p:cNvPr id="80" name="Título 1"/>
          <p:cNvSpPr>
            <a:spLocks noGrp="1"/>
          </p:cNvSpPr>
          <p:nvPr>
            <p:ph type="title"/>
          </p:nvPr>
        </p:nvSpPr>
        <p:spPr>
          <a:xfrm>
            <a:off x="606108" y="718335"/>
            <a:ext cx="4573558" cy="634274"/>
          </a:xfrm>
        </p:spPr>
        <p:txBody>
          <a:bodyPr>
            <a:normAutofit fontScale="90000"/>
          </a:bodyPr>
          <a:lstStyle/>
          <a:p>
            <a:r>
              <a:rPr lang="es-AR" sz="4400" b="1" dirty="0" smtClean="0"/>
              <a:t>Circuitos Eléctricos</a:t>
            </a:r>
            <a:endParaRPr lang="es-AR" sz="4400" b="1" dirty="0"/>
          </a:p>
        </p:txBody>
      </p:sp>
    </p:spTree>
    <p:extLst>
      <p:ext uri="{BB962C8B-B14F-4D97-AF65-F5344CB8AC3E}">
        <p14:creationId xmlns:p14="http://schemas.microsoft.com/office/powerpoint/2010/main" val="58679910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Objetivos de la materia</a:t>
            </a:r>
            <a:endParaRPr lang="en-US" dirty="0"/>
          </a:p>
        </p:txBody>
      </p:sp>
      <p:sp>
        <p:nvSpPr>
          <p:cNvPr id="3" name="Marcador de contenido 2"/>
          <p:cNvSpPr>
            <a:spLocks noGrp="1"/>
          </p:cNvSpPr>
          <p:nvPr>
            <p:ph idx="1"/>
          </p:nvPr>
        </p:nvSpPr>
        <p:spPr>
          <a:xfrm>
            <a:off x="618744" y="1825625"/>
            <a:ext cx="10515600" cy="4351338"/>
          </a:xfrm>
        </p:spPr>
        <p:txBody>
          <a:bodyPr>
            <a:normAutofit/>
          </a:bodyPr>
          <a:lstStyle/>
          <a:p>
            <a:pPr marL="0" lvl="0" indent="0">
              <a:buNone/>
            </a:pPr>
            <a:r>
              <a:rPr lang="es-AR" dirty="0" smtClean="0"/>
              <a:t>Que el alumno:</a:t>
            </a:r>
          </a:p>
          <a:p>
            <a:r>
              <a:rPr lang="es-AR" dirty="0" smtClean="0"/>
              <a:t>Adquiera </a:t>
            </a:r>
            <a:r>
              <a:rPr lang="es-AR" dirty="0"/>
              <a:t>los conocimientos básicos de los funcionamientos de las instalaciones eléctricas. </a:t>
            </a:r>
          </a:p>
          <a:p>
            <a:pPr lvl="0"/>
            <a:r>
              <a:rPr lang="es-AR" dirty="0"/>
              <a:t>Seleccione los procedimientos de análisis por medio de leyes eléctricas y electromagnéticas a utilizadas.</a:t>
            </a:r>
          </a:p>
          <a:p>
            <a:pPr lvl="0"/>
            <a:r>
              <a:rPr lang="es-AR" dirty="0"/>
              <a:t>Realice el cálculo de magnitudes básicas de los circuitos eléctricos y magnéticos, interpretando el funcionamiento de los mismos</a:t>
            </a:r>
          </a:p>
          <a:p>
            <a:pPr lvl="0"/>
            <a:r>
              <a:rPr lang="es-AR" dirty="0"/>
              <a:t>Interprete los resultados de los distintos esquemas de circuitos eléctricos y magnéticos.</a:t>
            </a:r>
          </a:p>
        </p:txBody>
      </p:sp>
    </p:spTree>
    <p:extLst>
      <p:ext uri="{BB962C8B-B14F-4D97-AF65-F5344CB8AC3E}">
        <p14:creationId xmlns:p14="http://schemas.microsoft.com/office/powerpoint/2010/main" val="3965543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428" y="366512"/>
            <a:ext cx="10152422" cy="6003691"/>
          </a:xfrm>
        </p:spPr>
      </p:pic>
    </p:spTree>
    <p:extLst>
      <p:ext uri="{BB962C8B-B14F-4D97-AF65-F5344CB8AC3E}">
        <p14:creationId xmlns:p14="http://schemas.microsoft.com/office/powerpoint/2010/main" val="26818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046" y="0"/>
            <a:ext cx="8595254" cy="6446441"/>
          </a:xfrm>
        </p:spPr>
      </p:pic>
    </p:spTree>
    <p:extLst>
      <p:ext uri="{BB962C8B-B14F-4D97-AF65-F5344CB8AC3E}">
        <p14:creationId xmlns:p14="http://schemas.microsoft.com/office/powerpoint/2010/main" val="1735738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Marcador de número de diapositiva"/>
          <p:cNvSpPr>
            <a:spLocks noGrp="1"/>
          </p:cNvSpPr>
          <p:nvPr>
            <p:ph type="sldNum" sz="quarter" idx="12"/>
          </p:nvPr>
        </p:nvSpPr>
        <p:spPr/>
        <p:txBody>
          <a:bodyPr/>
          <a:lstStyle/>
          <a:p>
            <a:pPr>
              <a:defRPr/>
            </a:pPr>
            <a:fld id="{3E0CEE4B-3BBE-468E-9ECE-B0C62DDBE265}" type="slidenum">
              <a:rPr lang="es-CL" smtClean="0"/>
              <a:pPr>
                <a:defRPr/>
              </a:pPr>
              <a:t>32</a:t>
            </a:fld>
            <a:endParaRPr lang="es-CL"/>
          </a:p>
        </p:txBody>
      </p:sp>
      <p:grpSp>
        <p:nvGrpSpPr>
          <p:cNvPr id="10" name="9 Grupo"/>
          <p:cNvGrpSpPr/>
          <p:nvPr/>
        </p:nvGrpSpPr>
        <p:grpSpPr>
          <a:xfrm>
            <a:off x="2711625" y="4509120"/>
            <a:ext cx="7704137" cy="1770112"/>
            <a:chOff x="1259632" y="4437112"/>
            <a:chExt cx="7704137" cy="1770112"/>
          </a:xfrm>
        </p:grpSpPr>
        <p:sp>
          <p:nvSpPr>
            <p:cNvPr id="3" name="2 Rectángulo"/>
            <p:cNvSpPr>
              <a:spLocks noChangeArrowheads="1"/>
            </p:cNvSpPr>
            <p:nvPr/>
          </p:nvSpPr>
          <p:spPr bwMode="auto">
            <a:xfrm>
              <a:off x="1259632" y="4437112"/>
              <a:ext cx="7704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Elementos pasivos:</a:t>
              </a:r>
            </a:p>
            <a:p>
              <a:pPr eaLnBrk="1" hangingPunct="1"/>
              <a:r>
                <a:rPr lang="es-CL" altLang="es-CL" u="sng" dirty="0">
                  <a:latin typeface="Verdana" pitchFamily="34" charset="0"/>
                </a:rPr>
                <a:t>Consumen</a:t>
              </a:r>
              <a:r>
                <a:rPr lang="es-CL" altLang="es-CL" dirty="0">
                  <a:latin typeface="Verdana" pitchFamily="34" charset="0"/>
                </a:rPr>
                <a:t> energía eléctrica del circuito.</a:t>
              </a:r>
            </a:p>
            <a:p>
              <a:pPr eaLnBrk="1" hangingPunct="1"/>
              <a:r>
                <a:rPr lang="es-CL" altLang="es-CL" dirty="0" err="1">
                  <a:latin typeface="Verdana" pitchFamily="34" charset="0"/>
                </a:rPr>
                <a:t>Ej</a:t>
              </a:r>
              <a:r>
                <a:rPr lang="es-CL" altLang="es-CL" dirty="0">
                  <a:latin typeface="Verdana" pitchFamily="34" charset="0"/>
                </a:rPr>
                <a:t>: Ampolletas, motores, etc.</a:t>
              </a:r>
            </a:p>
            <a:p>
              <a:pPr eaLnBrk="1" hangingPunct="1"/>
              <a:endParaRPr lang="es-ES" altLang="es-CL" dirty="0">
                <a:solidFill>
                  <a:srgbClr val="000000"/>
                </a:solidFill>
                <a:latin typeface="Verdana" pitchFamily="34" charset="0"/>
              </a:endParaRPr>
            </a:p>
          </p:txBody>
        </p:sp>
        <p:pic>
          <p:nvPicPr>
            <p:cNvPr id="9229" name="14 Imagen"/>
            <p:cNvPicPr>
              <a:picLocks noChangeAspect="1" noChangeArrowheads="1"/>
            </p:cNvPicPr>
            <p:nvPr/>
          </p:nvPicPr>
          <p:blipFill>
            <a:blip r:embed="rId3" cstate="print">
              <a:extLst>
                <a:ext uri="{28A0092B-C50C-407E-A947-70E740481C1C}">
                  <a14:useLocalDpi xmlns:a14="http://schemas.microsoft.com/office/drawing/2010/main" val="0"/>
                </a:ext>
              </a:extLst>
            </a:blip>
            <a:srcRect l="46902" t="39182" r="46259" b="53201"/>
            <a:stretch>
              <a:fillRect/>
            </a:stretch>
          </p:blipFill>
          <p:spPr bwMode="auto">
            <a:xfrm>
              <a:off x="7020272" y="4797152"/>
              <a:ext cx="1247775" cy="7810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230" name="15 Imagen"/>
            <p:cNvPicPr>
              <a:picLocks noChangeAspect="1" noChangeArrowheads="1"/>
            </p:cNvPicPr>
            <p:nvPr/>
          </p:nvPicPr>
          <p:blipFill>
            <a:blip r:embed="rId3" cstate="print">
              <a:extLst>
                <a:ext uri="{28A0092B-C50C-407E-A947-70E740481C1C}">
                  <a14:useLocalDpi xmlns:a14="http://schemas.microsoft.com/office/drawing/2010/main" val="0"/>
                </a:ext>
              </a:extLst>
            </a:blip>
            <a:srcRect l="32912" t="39368" r="60197" b="53201"/>
            <a:stretch>
              <a:fillRect/>
            </a:stretch>
          </p:blipFill>
          <p:spPr bwMode="auto">
            <a:xfrm>
              <a:off x="5868144" y="5445224"/>
              <a:ext cx="1257300" cy="7620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8 Grupo"/>
          <p:cNvGrpSpPr/>
          <p:nvPr/>
        </p:nvGrpSpPr>
        <p:grpSpPr>
          <a:xfrm>
            <a:off x="2711624" y="2852936"/>
            <a:ext cx="6676008" cy="1270000"/>
            <a:chOff x="1187624" y="2852936"/>
            <a:chExt cx="6676008" cy="1270000"/>
          </a:xfrm>
        </p:grpSpPr>
        <p:sp>
          <p:nvSpPr>
            <p:cNvPr id="6" name="5 CuadroTexto"/>
            <p:cNvSpPr txBox="1">
              <a:spLocks noChangeArrowheads="1"/>
            </p:cNvSpPr>
            <p:nvPr/>
          </p:nvSpPr>
          <p:spPr bwMode="auto">
            <a:xfrm>
              <a:off x="1187624" y="2996952"/>
              <a:ext cx="4006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Elementos activos:</a:t>
              </a:r>
            </a:p>
            <a:p>
              <a:pPr eaLnBrk="1" hangingPunct="1"/>
              <a:r>
                <a:rPr lang="es-CL" altLang="es-CL" u="sng" dirty="0">
                  <a:solidFill>
                    <a:srgbClr val="000000"/>
                  </a:solidFill>
                  <a:latin typeface="Verdana" pitchFamily="34" charset="0"/>
                </a:rPr>
                <a:t>Suministran</a:t>
              </a:r>
              <a:r>
                <a:rPr lang="es-CL" altLang="es-CL" dirty="0">
                  <a:solidFill>
                    <a:srgbClr val="000000"/>
                  </a:solidFill>
                  <a:latin typeface="Verdana" pitchFamily="34" charset="0"/>
                </a:rPr>
                <a:t> energía eléctrica  al</a:t>
              </a:r>
            </a:p>
            <a:p>
              <a:pPr eaLnBrk="1" hangingPunct="1"/>
              <a:r>
                <a:rPr lang="es-CL" altLang="es-CL" dirty="0">
                  <a:solidFill>
                    <a:srgbClr val="000000"/>
                  </a:solidFill>
                  <a:latin typeface="Verdana" pitchFamily="34" charset="0"/>
                </a:rPr>
                <a:t>circuito. </a:t>
              </a:r>
              <a:r>
                <a:rPr lang="es-CL" altLang="es-CL" dirty="0" err="1">
                  <a:solidFill>
                    <a:srgbClr val="000000"/>
                  </a:solidFill>
                  <a:latin typeface="Verdana" pitchFamily="34" charset="0"/>
                </a:rPr>
                <a:t>Ej</a:t>
              </a:r>
              <a:r>
                <a:rPr lang="es-CL" altLang="es-CL" dirty="0">
                  <a:solidFill>
                    <a:srgbClr val="000000"/>
                  </a:solidFill>
                  <a:latin typeface="Verdana" pitchFamily="34" charset="0"/>
                </a:rPr>
                <a:t>: Baterías, pilas, etc. </a:t>
              </a:r>
            </a:p>
          </p:txBody>
        </p:sp>
        <p:pic>
          <p:nvPicPr>
            <p:cNvPr id="9236" name="Picture 20" descr="https://encrypted-tbn1.gstatic.com/images?q=tbn:ANd9GcT-1TpP6gRJrYZbkqlHTOVvlyHfSy-UfzoB5eVoaNxxBg2Dc8Qa"/>
            <p:cNvPicPr>
              <a:picLocks noChangeAspect="1" noChangeArrowheads="1"/>
            </p:cNvPicPr>
            <p:nvPr/>
          </p:nvPicPr>
          <p:blipFill>
            <a:blip r:embed="rId4" cstate="print">
              <a:extLst>
                <a:ext uri="{28A0092B-C50C-407E-A947-70E740481C1C}">
                  <a14:useLocalDpi xmlns:a14="http://schemas.microsoft.com/office/drawing/2010/main" val="0"/>
                </a:ext>
              </a:extLst>
            </a:blip>
            <a:srcRect l="6924" t="19199" b="21541"/>
            <a:stretch>
              <a:fillRect/>
            </a:stretch>
          </p:blipFill>
          <p:spPr bwMode="auto">
            <a:xfrm>
              <a:off x="5868144" y="2852936"/>
              <a:ext cx="1995488" cy="12700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6 CuadroTexto"/>
          <p:cNvSpPr txBox="1">
            <a:spLocks noChangeArrowheads="1"/>
          </p:cNvSpPr>
          <p:nvPr/>
        </p:nvSpPr>
        <p:spPr bwMode="auto">
          <a:xfrm>
            <a:off x="2639616" y="1772817"/>
            <a:ext cx="7131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a:latin typeface="Verdana" pitchFamily="34" charset="0"/>
              </a:rPr>
              <a:t>En un circuito eléctrico se encuentran elementos activos y elementos pasivos según suministran  o consumen electricidad.</a:t>
            </a:r>
          </a:p>
        </p:txBody>
      </p:sp>
      <p:sp>
        <p:nvSpPr>
          <p:cNvPr id="11" name="Título 1"/>
          <p:cNvSpPr txBox="1">
            <a:spLocks/>
          </p:cNvSpPr>
          <p:nvPr/>
        </p:nvSpPr>
        <p:spPr>
          <a:xfrm>
            <a:off x="606108" y="718335"/>
            <a:ext cx="4573558" cy="63427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4400" b="1" smtClean="0"/>
              <a:t>Circuitos Eléctricos</a:t>
            </a:r>
            <a:endParaRPr lang="es-AR" sz="4400" b="1" dirty="0"/>
          </a:p>
        </p:txBody>
      </p:sp>
    </p:spTree>
    <p:extLst>
      <p:ext uri="{BB962C8B-B14F-4D97-AF65-F5344CB8AC3E}">
        <p14:creationId xmlns:p14="http://schemas.microsoft.com/office/powerpoint/2010/main" val="11674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Rectángulo"/>
          <p:cNvSpPr>
            <a:spLocks noChangeArrowheads="1"/>
          </p:cNvSpPr>
          <p:nvPr/>
        </p:nvSpPr>
        <p:spPr bwMode="auto">
          <a:xfrm>
            <a:off x="2567608" y="1628800"/>
            <a:ext cx="7759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dirty="0">
                <a:latin typeface="Verdana" pitchFamily="34" charset="0"/>
              </a:rPr>
              <a:t>También, de acuerdo a la función que cumplen, los elementos de un circuito se clasifican en:</a:t>
            </a:r>
          </a:p>
        </p:txBody>
      </p:sp>
      <p:pic>
        <p:nvPicPr>
          <p:cNvPr id="16"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67" t="11774" r="78224" b="58817"/>
          <a:stretch>
            <a:fillRect/>
          </a:stretch>
        </p:blipFill>
        <p:spPr bwMode="auto">
          <a:xfrm rot="1650367">
            <a:off x="7853642" y="3308046"/>
            <a:ext cx="965200" cy="98742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547" t="12299" r="23726" b="55499"/>
          <a:stretch>
            <a:fillRect/>
          </a:stretch>
        </p:blipFill>
        <p:spPr bwMode="auto">
          <a:xfrm rot="-1542928">
            <a:off x="8823010" y="4637827"/>
            <a:ext cx="1125538" cy="8778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nvGrpSpPr>
          <p:cNvPr id="22" name="21 Grupo"/>
          <p:cNvGrpSpPr/>
          <p:nvPr/>
        </p:nvGrpSpPr>
        <p:grpSpPr>
          <a:xfrm>
            <a:off x="2423592" y="2016899"/>
            <a:ext cx="7944222" cy="1209736"/>
            <a:chOff x="971600" y="2227029"/>
            <a:chExt cx="7944222" cy="1371977"/>
          </a:xfrm>
        </p:grpSpPr>
        <p:sp>
          <p:nvSpPr>
            <p:cNvPr id="12" name="Text Box 7"/>
            <p:cNvSpPr txBox="1">
              <a:spLocks noChangeArrowheads="1"/>
            </p:cNvSpPr>
            <p:nvPr/>
          </p:nvSpPr>
          <p:spPr bwMode="auto">
            <a:xfrm>
              <a:off x="971600" y="2227029"/>
              <a:ext cx="2520280" cy="890086"/>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s-ES" altLang="es-CL" b="1" u="sng" dirty="0">
                <a:latin typeface="Verdana" pitchFamily="34" charset="0"/>
              </a:endParaRPr>
            </a:p>
            <a:p>
              <a:pPr marL="285750" indent="-285750" eaLnBrk="1" hangingPunct="1">
                <a:spcBef>
                  <a:spcPct val="50000"/>
                </a:spcBef>
                <a:buFont typeface="Arial" panose="020B0604020202020204" pitchFamily="34" charset="0"/>
                <a:buChar char="•"/>
                <a:defRPr/>
              </a:pPr>
              <a:r>
                <a:rPr lang="es-ES" altLang="es-CL" b="1" u="sng" dirty="0">
                  <a:latin typeface="Verdana" pitchFamily="34" charset="0"/>
                </a:rPr>
                <a:t>Generadores</a:t>
              </a:r>
              <a:endParaRPr lang="es-ES" altLang="es-CL" dirty="0">
                <a:solidFill>
                  <a:srgbClr val="000000"/>
                </a:solidFill>
                <a:latin typeface="Verdana" pitchFamily="34" charset="0"/>
              </a:endParaRPr>
            </a:p>
          </p:txBody>
        </p:sp>
        <p:sp>
          <p:nvSpPr>
            <p:cNvPr id="15" name="Text Box 4"/>
            <p:cNvSpPr txBox="1">
              <a:spLocks noChangeArrowheads="1"/>
            </p:cNvSpPr>
            <p:nvPr/>
          </p:nvSpPr>
          <p:spPr bwMode="auto">
            <a:xfrm>
              <a:off x="6228184" y="2708920"/>
              <a:ext cx="2687638" cy="890086"/>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Font typeface="Arial" panose="020B0604020202020204" pitchFamily="34" charset="0"/>
                <a:buChar char="•"/>
                <a:defRPr/>
              </a:pPr>
              <a:r>
                <a:rPr lang="es-ES" altLang="es-CL" b="1" u="sng">
                  <a:latin typeface="Verdana" pitchFamily="34" charset="0"/>
                </a:rPr>
                <a:t>Receptores</a:t>
              </a:r>
              <a:r>
                <a:rPr lang="es-ES" altLang="es-CL">
                  <a:latin typeface="Verdana" pitchFamily="34" charset="0"/>
                </a:rPr>
                <a:t> </a:t>
              </a:r>
            </a:p>
            <a:p>
              <a:pPr algn="just" eaLnBrk="1" hangingPunct="1">
                <a:spcBef>
                  <a:spcPct val="50000"/>
                </a:spcBef>
                <a:defRPr/>
              </a:pPr>
              <a:r>
                <a:rPr lang="es-ES" altLang="es-CL">
                  <a:solidFill>
                    <a:srgbClr val="000000"/>
                  </a:solidFill>
                  <a:latin typeface="Verdana" pitchFamily="34" charset="0"/>
                </a:rPr>
                <a:t> </a:t>
              </a:r>
            </a:p>
          </p:txBody>
        </p:sp>
        <p:sp>
          <p:nvSpPr>
            <p:cNvPr id="3" name="2 Rectángulo"/>
            <p:cNvSpPr>
              <a:spLocks noChangeArrowheads="1"/>
            </p:cNvSpPr>
            <p:nvPr/>
          </p:nvSpPr>
          <p:spPr bwMode="auto">
            <a:xfrm>
              <a:off x="3131840" y="2708920"/>
              <a:ext cx="4572000" cy="4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 typeface="Arial" charset="0"/>
                <a:buChar char="•"/>
              </a:pPr>
              <a:r>
                <a:rPr lang="es-ES" altLang="es-CL" b="1" u="sng">
                  <a:latin typeface="Verdana" pitchFamily="34" charset="0"/>
                </a:rPr>
                <a:t>Elementos de control</a:t>
              </a:r>
              <a:r>
                <a:rPr lang="es-ES" altLang="es-CL" b="1">
                  <a:latin typeface="Verdana" pitchFamily="34" charset="0"/>
                </a:rPr>
                <a:t> </a:t>
              </a:r>
            </a:p>
          </p:txBody>
        </p:sp>
      </p:grpSp>
      <p:pic>
        <p:nvPicPr>
          <p:cNvPr id="19"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1276" t="49803" r="80032" b="9737"/>
          <a:stretch>
            <a:fillRect/>
          </a:stretch>
        </p:blipFill>
        <p:spPr bwMode="auto">
          <a:xfrm rot="-1498586">
            <a:off x="5717982" y="3517462"/>
            <a:ext cx="1296987" cy="8842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55975" t="33466" r="30699" b="4836"/>
          <a:stretch>
            <a:fillRect/>
          </a:stretch>
        </p:blipFill>
        <p:spPr bwMode="auto">
          <a:xfrm rot="809327">
            <a:off x="6712316" y="4736616"/>
            <a:ext cx="841375" cy="10620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descr="http://us.123rf.com/450wm/scanrail/scanrail1311/scanrail131100063/24454474-grupo-de-los-diferentes-tipos-de-pilas-de-color-de-tamano-de-aislados-en-fondo-blanco-con-efecto-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89772">
            <a:off x="2750634" y="4035020"/>
            <a:ext cx="2833687" cy="1490663"/>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1" name="20 Marcador de número de diapositiva"/>
          <p:cNvSpPr>
            <a:spLocks noGrp="1"/>
          </p:cNvSpPr>
          <p:nvPr>
            <p:ph type="sldNum" sz="quarter" idx="12"/>
          </p:nvPr>
        </p:nvSpPr>
        <p:spPr/>
        <p:txBody>
          <a:bodyPr/>
          <a:lstStyle/>
          <a:p>
            <a:pPr>
              <a:defRPr/>
            </a:pPr>
            <a:fld id="{673D2FEA-CE1F-4F88-B7CA-EDD771D60071}" type="slidenum">
              <a:rPr lang="es-CL" smtClean="0"/>
              <a:pPr>
                <a:defRPr/>
              </a:pPr>
              <a:t>33</a:t>
            </a:fld>
            <a:endParaRPr lang="es-CL"/>
          </a:p>
        </p:txBody>
      </p:sp>
      <p:sp>
        <p:nvSpPr>
          <p:cNvPr id="13" name="Título 1"/>
          <p:cNvSpPr txBox="1">
            <a:spLocks/>
          </p:cNvSpPr>
          <p:nvPr/>
        </p:nvSpPr>
        <p:spPr>
          <a:xfrm>
            <a:off x="606108" y="718335"/>
            <a:ext cx="4573558" cy="63427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4400" b="1" smtClean="0"/>
              <a:t>Circuitos Eléctricos</a:t>
            </a:r>
            <a:endParaRPr lang="es-AR" sz="4400" b="1" dirty="0"/>
          </a:p>
        </p:txBody>
      </p:sp>
    </p:spTree>
    <p:extLst>
      <p:ext uri="{BB962C8B-B14F-4D97-AF65-F5344CB8AC3E}">
        <p14:creationId xmlns:p14="http://schemas.microsoft.com/office/powerpoint/2010/main" val="3985715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2567609" y="3645025"/>
            <a:ext cx="7678265" cy="1615827"/>
            <a:chOff x="1043608" y="3645024"/>
            <a:chExt cx="7678265" cy="1615827"/>
          </a:xfrm>
        </p:grpSpPr>
        <p:sp>
          <p:nvSpPr>
            <p:cNvPr id="15" name="Text Box 4"/>
            <p:cNvSpPr txBox="1">
              <a:spLocks noChangeArrowheads="1"/>
            </p:cNvSpPr>
            <p:nvPr/>
          </p:nvSpPr>
          <p:spPr bwMode="auto">
            <a:xfrm>
              <a:off x="1043608" y="3645024"/>
              <a:ext cx="43688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b="1" u="sng" dirty="0">
                  <a:latin typeface="Verdana" pitchFamily="34" charset="0"/>
                </a:rPr>
                <a:t>Receptores.</a:t>
              </a:r>
              <a:r>
                <a:rPr lang="es-ES" altLang="es-CL" dirty="0">
                  <a:latin typeface="Verdana" pitchFamily="34" charset="0"/>
                </a:rPr>
                <a:t> </a:t>
              </a:r>
            </a:p>
            <a:p>
              <a:pPr algn="just" eaLnBrk="1" hangingPunct="1">
                <a:spcBef>
                  <a:spcPct val="50000"/>
                </a:spcBef>
              </a:pPr>
              <a:r>
                <a:rPr lang="es-ES" altLang="es-CL" dirty="0">
                  <a:solidFill>
                    <a:srgbClr val="000000"/>
                  </a:solidFill>
                  <a:latin typeface="Verdana" pitchFamily="34" charset="0"/>
                </a:rPr>
                <a:t>Son dispositivos que transforman la energía eléctrica en otro tipo de energía, como por ejemplo energía lumínica o calórica.</a:t>
              </a:r>
            </a:p>
          </p:txBody>
        </p:sp>
        <p:pic>
          <p:nvPicPr>
            <p:cNvPr id="16"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67" t="11774" r="78224" b="58817"/>
            <a:stretch>
              <a:fillRect/>
            </a:stretch>
          </p:blipFill>
          <p:spPr bwMode="auto">
            <a:xfrm>
              <a:off x="6012160" y="4005064"/>
              <a:ext cx="965200" cy="98742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6" descr="mso156B2"/>
            <p:cNvPicPr>
              <a:picLocks noChangeAspect="1" noChangeArrowheads="1"/>
            </p:cNvPicPr>
            <p:nvPr/>
          </p:nvPicPr>
          <p:blipFill>
            <a:blip r:embed="rId3" cstate="print">
              <a:extLst>
                <a:ext uri="{28A0092B-C50C-407E-A947-70E740481C1C}">
                  <a14:useLocalDpi xmlns:a14="http://schemas.microsoft.com/office/drawing/2010/main" val="0"/>
                </a:ext>
              </a:extLst>
            </a:blip>
            <a:srcRect l="52547" t="12299" r="23726" b="55499"/>
            <a:stretch>
              <a:fillRect/>
            </a:stretch>
          </p:blipFill>
          <p:spPr bwMode="auto">
            <a:xfrm>
              <a:off x="7596336" y="4077072"/>
              <a:ext cx="1125537" cy="8778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4" name="13 Grupo"/>
          <p:cNvGrpSpPr/>
          <p:nvPr/>
        </p:nvGrpSpPr>
        <p:grpSpPr>
          <a:xfrm>
            <a:off x="2567609" y="5373217"/>
            <a:ext cx="7466111" cy="1134045"/>
            <a:chOff x="1043608" y="5373216"/>
            <a:chExt cx="7466111" cy="1134045"/>
          </a:xfrm>
        </p:grpSpPr>
        <p:sp>
          <p:nvSpPr>
            <p:cNvPr id="3" name="2 Rectángulo"/>
            <p:cNvSpPr>
              <a:spLocks noChangeArrowheads="1"/>
            </p:cNvSpPr>
            <p:nvPr/>
          </p:nvSpPr>
          <p:spPr bwMode="auto">
            <a:xfrm>
              <a:off x="1043608" y="5373216"/>
              <a:ext cx="4572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b="1" u="sng" dirty="0">
                  <a:latin typeface="Verdana" pitchFamily="34" charset="0"/>
                </a:rPr>
                <a:t>Elementos de control</a:t>
              </a:r>
              <a:r>
                <a:rPr lang="es-ES" altLang="es-CL" b="1" dirty="0">
                  <a:latin typeface="Verdana" pitchFamily="34" charset="0"/>
                </a:rPr>
                <a:t>. </a:t>
              </a:r>
            </a:p>
            <a:p>
              <a:pPr eaLnBrk="1" hangingPunct="1">
                <a:spcBef>
                  <a:spcPct val="50000"/>
                </a:spcBef>
              </a:pPr>
              <a:r>
                <a:rPr lang="es-ES" altLang="es-CL" dirty="0">
                  <a:solidFill>
                    <a:srgbClr val="000000"/>
                  </a:solidFill>
                  <a:latin typeface="Verdana" pitchFamily="34" charset="0"/>
                </a:rPr>
                <a:t>Dirigen o interrumpen la corriente eléctrica. </a:t>
              </a:r>
            </a:p>
          </p:txBody>
        </p:sp>
        <p:pic>
          <p:nvPicPr>
            <p:cNvPr id="19"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1276" t="49803" r="80032" b="9737"/>
            <a:stretch>
              <a:fillRect/>
            </a:stretch>
          </p:blipFill>
          <p:spPr bwMode="auto">
            <a:xfrm>
              <a:off x="6012160" y="5517232"/>
              <a:ext cx="863600" cy="8842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9" descr="mso3E36E"/>
            <p:cNvPicPr>
              <a:picLocks noChangeAspect="1" noChangeArrowheads="1"/>
            </p:cNvPicPr>
            <p:nvPr/>
          </p:nvPicPr>
          <p:blipFill>
            <a:blip r:embed="rId4" cstate="print">
              <a:extLst>
                <a:ext uri="{28A0092B-C50C-407E-A947-70E740481C1C}">
                  <a14:useLocalDpi xmlns:a14="http://schemas.microsoft.com/office/drawing/2010/main" val="0"/>
                </a:ext>
              </a:extLst>
            </a:blip>
            <a:srcRect l="55975" t="33466" r="30699" b="4836"/>
            <a:stretch>
              <a:fillRect/>
            </a:stretch>
          </p:blipFill>
          <p:spPr bwMode="auto">
            <a:xfrm>
              <a:off x="7668344" y="5445224"/>
              <a:ext cx="841375" cy="10620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2567609" y="1844825"/>
            <a:ext cx="7776145" cy="1700783"/>
            <a:chOff x="1043608" y="1844824"/>
            <a:chExt cx="7776145" cy="1700783"/>
          </a:xfrm>
        </p:grpSpPr>
        <p:sp>
          <p:nvSpPr>
            <p:cNvPr id="12" name="Text Box 7"/>
            <p:cNvSpPr txBox="1">
              <a:spLocks noChangeArrowheads="1"/>
            </p:cNvSpPr>
            <p:nvPr/>
          </p:nvSpPr>
          <p:spPr bwMode="auto">
            <a:xfrm>
              <a:off x="1043608" y="1844824"/>
              <a:ext cx="43148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L" b="1" u="sng" dirty="0">
                  <a:latin typeface="Verdana" pitchFamily="34" charset="0"/>
                </a:rPr>
                <a:t>Generadores.</a:t>
              </a:r>
              <a:r>
                <a:rPr lang="es-ES" altLang="es-CL" dirty="0">
                  <a:solidFill>
                    <a:srgbClr val="000000"/>
                  </a:solidFill>
                  <a:latin typeface="Verdana" pitchFamily="34" charset="0"/>
                </a:rPr>
                <a:t> </a:t>
              </a:r>
            </a:p>
            <a:p>
              <a:pPr algn="just" eaLnBrk="1" hangingPunct="1">
                <a:spcBef>
                  <a:spcPct val="50000"/>
                </a:spcBef>
              </a:pPr>
              <a:r>
                <a:rPr lang="es-ES" altLang="es-CL" dirty="0">
                  <a:solidFill>
                    <a:srgbClr val="000000"/>
                  </a:solidFill>
                  <a:latin typeface="Verdana" pitchFamily="34" charset="0"/>
                </a:rPr>
                <a:t>Proporcionan la energía necesaria a los electrones para que se muevan a través del circuito, ejemplo pilas y baterías.</a:t>
              </a:r>
            </a:p>
          </p:txBody>
        </p:sp>
        <p:pic>
          <p:nvPicPr>
            <p:cNvPr id="4098" name="Picture 2" descr="http://us.123rf.com/450wm/scanrail/scanrail1311/scanrail131100063/24454474-grupo-de-los-diferentes-tipos-de-pilas-de-color-de-tamano-de-aislados-en-fondo-blanco-con-efecto-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916832"/>
              <a:ext cx="3095625" cy="1628775"/>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pic>
      </p:grpSp>
      <p:sp>
        <p:nvSpPr>
          <p:cNvPr id="21" name="20 Marcador de número de diapositiva"/>
          <p:cNvSpPr>
            <a:spLocks noGrp="1"/>
          </p:cNvSpPr>
          <p:nvPr>
            <p:ph type="sldNum" sz="quarter" idx="12"/>
          </p:nvPr>
        </p:nvSpPr>
        <p:spPr>
          <a:xfrm>
            <a:off x="8184232" y="6309321"/>
            <a:ext cx="2133600" cy="365125"/>
          </a:xfrm>
        </p:spPr>
        <p:txBody>
          <a:bodyPr/>
          <a:lstStyle/>
          <a:p>
            <a:pPr>
              <a:defRPr/>
            </a:pPr>
            <a:fld id="{016C7146-E1BF-4281-BDCB-8A807C00026F}" type="slidenum">
              <a:rPr lang="es-CL" smtClean="0"/>
              <a:pPr>
                <a:defRPr/>
              </a:pPr>
              <a:t>34</a:t>
            </a:fld>
            <a:endParaRPr lang="es-CL"/>
          </a:p>
        </p:txBody>
      </p:sp>
      <p:sp>
        <p:nvSpPr>
          <p:cNvPr id="18" name="Título 1"/>
          <p:cNvSpPr txBox="1">
            <a:spLocks/>
          </p:cNvSpPr>
          <p:nvPr/>
        </p:nvSpPr>
        <p:spPr>
          <a:xfrm>
            <a:off x="606108" y="718335"/>
            <a:ext cx="4573558" cy="63427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4400" b="1" smtClean="0"/>
              <a:t>Circuitos Eléctricos</a:t>
            </a:r>
            <a:endParaRPr lang="es-AR" sz="4400" b="1" dirty="0"/>
          </a:p>
        </p:txBody>
      </p:sp>
    </p:spTree>
    <p:extLst>
      <p:ext uri="{BB962C8B-B14F-4D97-AF65-F5344CB8AC3E}">
        <p14:creationId xmlns:p14="http://schemas.microsoft.com/office/powerpoint/2010/main" val="287530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3 Rectángulo"/>
          <p:cNvSpPr>
            <a:spLocks noChangeArrowheads="1"/>
          </p:cNvSpPr>
          <p:nvPr/>
        </p:nvSpPr>
        <p:spPr bwMode="auto">
          <a:xfrm>
            <a:off x="2639617" y="1988841"/>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Los circuitos eléctricos se representan gráficamente utilizando diferentes símbolos internacionalmente reconocidos.</a:t>
            </a:r>
          </a:p>
          <a:p>
            <a:pPr eaLnBrk="1" hangingPunct="1"/>
            <a:endParaRPr lang="es-CL" altLang="es-CL" dirty="0">
              <a:latin typeface="Verdana" pitchFamily="34" charset="0"/>
            </a:endParaRPr>
          </a:p>
        </p:txBody>
      </p:sp>
      <p:sp>
        <p:nvSpPr>
          <p:cNvPr id="16394" name="2 CuadroTexto"/>
          <p:cNvSpPr txBox="1">
            <a:spLocks noChangeArrowheads="1"/>
          </p:cNvSpPr>
          <p:nvPr/>
        </p:nvSpPr>
        <p:spPr bwMode="auto">
          <a:xfrm>
            <a:off x="2592847" y="1628800"/>
            <a:ext cx="5535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000" b="1" dirty="0">
                <a:latin typeface="Verdana" pitchFamily="34" charset="0"/>
              </a:rPr>
              <a:t>Representación Gráfica Normalizada.</a:t>
            </a:r>
          </a:p>
        </p:txBody>
      </p:sp>
      <p:pic>
        <p:nvPicPr>
          <p:cNvPr id="33" name="Picture 8" descr="mso135A6"/>
          <p:cNvPicPr>
            <a:picLocks noChangeAspect="1" noChangeArrowheads="1"/>
          </p:cNvPicPr>
          <p:nvPr/>
        </p:nvPicPr>
        <p:blipFill>
          <a:blip r:embed="rId2" cstate="print">
            <a:extLst/>
          </a:blip>
          <a:srcRect b="23207"/>
          <a:stretch>
            <a:fillRect/>
          </a:stretch>
        </p:blipFill>
        <p:spPr bwMode="auto">
          <a:xfrm>
            <a:off x="2711625" y="2780928"/>
            <a:ext cx="4246417" cy="1820440"/>
          </a:xfrm>
          <a:prstGeom prst="rect">
            <a:avLst/>
          </a:prstGeom>
          <a:ln w="38100">
            <a:solidFill>
              <a:srgbClr val="FFC000"/>
            </a:solidFill>
            <a:headEnd/>
            <a:tailEnd/>
          </a:ln>
          <a:extLst/>
        </p:spPr>
        <p:style>
          <a:lnRef idx="0">
            <a:schemeClr val="accent5"/>
          </a:lnRef>
          <a:fillRef idx="3">
            <a:schemeClr val="accent5"/>
          </a:fillRef>
          <a:effectRef idx="3">
            <a:schemeClr val="accent5"/>
          </a:effectRef>
          <a:fontRef idx="minor">
            <a:schemeClr val="lt1"/>
          </a:fontRef>
        </p:style>
      </p:pic>
      <p:pic>
        <p:nvPicPr>
          <p:cNvPr id="34" name="Picture 7" descr="mso438C0"/>
          <p:cNvPicPr>
            <a:picLocks noChangeAspect="1" noChangeArrowheads="1"/>
          </p:cNvPicPr>
          <p:nvPr/>
        </p:nvPicPr>
        <p:blipFill>
          <a:blip r:embed="rId3" cstate="print">
            <a:extLst/>
          </a:blip>
          <a:srcRect/>
          <a:stretch>
            <a:fillRect/>
          </a:stretch>
        </p:blipFill>
        <p:spPr bwMode="auto">
          <a:xfrm>
            <a:off x="6384033" y="4509120"/>
            <a:ext cx="3501603" cy="1902130"/>
          </a:xfrm>
          <a:prstGeom prst="rect">
            <a:avLst/>
          </a:prstGeom>
          <a:ln w="38100">
            <a:solidFill>
              <a:srgbClr val="FFC000"/>
            </a:solidFill>
            <a:headEnd/>
            <a:tailEnd/>
          </a:ln>
          <a:extLst/>
        </p:spPr>
        <p:style>
          <a:lnRef idx="0">
            <a:schemeClr val="accent5"/>
          </a:lnRef>
          <a:fillRef idx="3">
            <a:schemeClr val="accent5"/>
          </a:fillRef>
          <a:effectRef idx="3">
            <a:schemeClr val="accent5"/>
          </a:effectRef>
          <a:fontRef idx="minor">
            <a:schemeClr val="lt1"/>
          </a:fontRef>
        </p:style>
      </p:pic>
      <p:sp>
        <p:nvSpPr>
          <p:cNvPr id="35" name="34 Marcador de número de diapositiva"/>
          <p:cNvSpPr>
            <a:spLocks noGrp="1"/>
          </p:cNvSpPr>
          <p:nvPr>
            <p:ph type="sldNum" sz="quarter" idx="12"/>
          </p:nvPr>
        </p:nvSpPr>
        <p:spPr/>
        <p:txBody>
          <a:bodyPr/>
          <a:lstStyle/>
          <a:p>
            <a:pPr>
              <a:defRPr/>
            </a:pPr>
            <a:fld id="{3112067C-4082-44C4-8C39-42BA040CAFAE}" type="slidenum">
              <a:rPr lang="es-CL" smtClean="0"/>
              <a:pPr>
                <a:defRPr/>
              </a:pPr>
              <a:t>35</a:t>
            </a:fld>
            <a:endParaRPr lang="es-CL"/>
          </a:p>
        </p:txBody>
      </p:sp>
      <p:sp>
        <p:nvSpPr>
          <p:cNvPr id="60427" name="1 CuadroTexto"/>
          <p:cNvSpPr txBox="1">
            <a:spLocks noChangeArrowheads="1"/>
          </p:cNvSpPr>
          <p:nvPr/>
        </p:nvSpPr>
        <p:spPr bwMode="auto">
          <a:xfrm flipH="1">
            <a:off x="2783632" y="5085185"/>
            <a:ext cx="2501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u="sng"/>
              <a:t>Dibujo </a:t>
            </a:r>
            <a:r>
              <a:rPr lang="es-CL" altLang="es-CL"/>
              <a:t>del circuito eléctrico</a:t>
            </a:r>
          </a:p>
        </p:txBody>
      </p:sp>
      <p:cxnSp>
        <p:nvCxnSpPr>
          <p:cNvPr id="4" name="3 Conector recto de flecha"/>
          <p:cNvCxnSpPr/>
          <p:nvPr/>
        </p:nvCxnSpPr>
        <p:spPr>
          <a:xfrm flipV="1">
            <a:off x="3647728" y="4725145"/>
            <a:ext cx="215900" cy="358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29" name="14 CuadroTexto"/>
          <p:cNvSpPr txBox="1">
            <a:spLocks noChangeArrowheads="1"/>
          </p:cNvSpPr>
          <p:nvPr/>
        </p:nvSpPr>
        <p:spPr bwMode="auto">
          <a:xfrm flipH="1">
            <a:off x="7824192" y="3140968"/>
            <a:ext cx="2500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u="sng"/>
              <a:t>Esquema o representación gráfica</a:t>
            </a:r>
            <a:r>
              <a:rPr lang="es-CL" altLang="es-CL"/>
              <a:t> del circuito eléctrico</a:t>
            </a:r>
          </a:p>
        </p:txBody>
      </p:sp>
      <p:cxnSp>
        <p:nvCxnSpPr>
          <p:cNvPr id="16" name="15 Conector recto de flecha"/>
          <p:cNvCxnSpPr/>
          <p:nvPr/>
        </p:nvCxnSpPr>
        <p:spPr>
          <a:xfrm flipH="1">
            <a:off x="8832304" y="4005065"/>
            <a:ext cx="431800" cy="395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ítulo 1"/>
          <p:cNvSpPr txBox="1">
            <a:spLocks/>
          </p:cNvSpPr>
          <p:nvPr/>
        </p:nvSpPr>
        <p:spPr>
          <a:xfrm>
            <a:off x="606108" y="718335"/>
            <a:ext cx="4573558" cy="634274"/>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4400" b="1" smtClean="0"/>
              <a:t>Circuitos Eléctricos</a:t>
            </a:r>
            <a:endParaRPr lang="es-AR" sz="4400" b="1" dirty="0"/>
          </a:p>
        </p:txBody>
      </p:sp>
    </p:spTree>
    <p:extLst>
      <p:ext uri="{BB962C8B-B14F-4D97-AF65-F5344CB8AC3E}">
        <p14:creationId xmlns:p14="http://schemas.microsoft.com/office/powerpoint/2010/main" val="3548149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3 Rectángulo"/>
          <p:cNvSpPr>
            <a:spLocks noChangeArrowheads="1"/>
          </p:cNvSpPr>
          <p:nvPr/>
        </p:nvSpPr>
        <p:spPr bwMode="auto">
          <a:xfrm>
            <a:off x="1820864" y="763588"/>
            <a:ext cx="78946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dirty="0">
                <a:latin typeface="Verdana" pitchFamily="34" charset="0"/>
              </a:rPr>
              <a:t>Simbología Básica utilizada en Electricidad. </a:t>
            </a:r>
          </a:p>
          <a:p>
            <a:pPr eaLnBrk="1" hangingPunct="1"/>
            <a:endParaRPr lang="es-CL" altLang="es-CL" b="1" dirty="0">
              <a:latin typeface="Verdana" pitchFamily="34" charset="0"/>
            </a:endParaRPr>
          </a:p>
        </p:txBody>
      </p:sp>
      <p:sp>
        <p:nvSpPr>
          <p:cNvPr id="35" name="34 Marcador de número de diapositiva"/>
          <p:cNvSpPr>
            <a:spLocks noGrp="1"/>
          </p:cNvSpPr>
          <p:nvPr>
            <p:ph type="sldNum" sz="quarter" idx="12"/>
          </p:nvPr>
        </p:nvSpPr>
        <p:spPr/>
        <p:txBody>
          <a:bodyPr/>
          <a:lstStyle/>
          <a:p>
            <a:pPr>
              <a:defRPr/>
            </a:pPr>
            <a:fld id="{80CA5202-7E3F-4715-8203-A035F1F3124B}" type="slidenum">
              <a:rPr lang="es-CL" smtClean="0"/>
              <a:pPr>
                <a:defRPr/>
              </a:pPr>
              <a:t>36</a:t>
            </a:fld>
            <a:endParaRPr lang="es-CL"/>
          </a:p>
        </p:txBody>
      </p:sp>
      <p:pic>
        <p:nvPicPr>
          <p:cNvPr id="12300" name="Picture 2" descr="http://www.dav.sceu.frba.utn.edu.ar/homovidens/alejandro_gullo/final/IMAGENES/introd%20x.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1309" y="1811337"/>
            <a:ext cx="8439149" cy="4465795"/>
          </a:xfrm>
          <a:prstGeom prst="rect">
            <a:avLst/>
          </a:prstGeom>
          <a:noFill/>
          <a:ln w="38100">
            <a:solidFill>
              <a:srgbClr val="00B0F0"/>
            </a:solidFill>
            <a:miter lim="800000"/>
            <a:headEnd/>
            <a:tailEnd/>
          </a:ln>
          <a:effectLst>
            <a:innerShdw blurRad="63500" dist="50800" dir="108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46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5 CuadroTexto"/>
          <p:cNvSpPr txBox="1">
            <a:spLocks noChangeArrowheads="1"/>
          </p:cNvSpPr>
          <p:nvPr/>
        </p:nvSpPr>
        <p:spPr bwMode="auto">
          <a:xfrm>
            <a:off x="557212" y="711994"/>
            <a:ext cx="112347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400" b="1" dirty="0">
                <a:latin typeface="Verdana" pitchFamily="34" charset="0"/>
              </a:rPr>
              <a:t>Actividad</a:t>
            </a:r>
            <a:r>
              <a:rPr lang="es-CL" altLang="es-CL" sz="2400" b="1" dirty="0" smtClean="0">
                <a:latin typeface="Verdana" pitchFamily="34" charset="0"/>
              </a:rPr>
              <a:t>.</a:t>
            </a:r>
            <a:endParaRPr lang="es-CL" altLang="es-CL" sz="2400" dirty="0">
              <a:latin typeface="Verdana" pitchFamily="34" charset="0"/>
            </a:endParaRPr>
          </a:p>
          <a:p>
            <a:pPr algn="just" eaLnBrk="1" hangingPunct="1"/>
            <a:endParaRPr lang="es-CL" altLang="es-CL" sz="2400" dirty="0">
              <a:latin typeface="Verdana" pitchFamily="34" charset="0"/>
            </a:endParaRPr>
          </a:p>
          <a:p>
            <a:pPr eaLnBrk="1" hangingPunct="1"/>
            <a:r>
              <a:rPr lang="es-CL" altLang="es-CL" sz="2400" b="1" dirty="0">
                <a:latin typeface="+mn-lt"/>
              </a:rPr>
              <a:t>1. Si </a:t>
            </a:r>
            <a:r>
              <a:rPr lang="es-CL" altLang="es-CL" sz="2400" b="1" dirty="0" smtClean="0">
                <a:latin typeface="+mn-lt"/>
              </a:rPr>
              <a:t>la tensión </a:t>
            </a:r>
            <a:r>
              <a:rPr lang="es-CL" altLang="es-CL" sz="2400" b="1" dirty="0">
                <a:latin typeface="+mn-lt"/>
              </a:rPr>
              <a:t>se mantiene </a:t>
            </a:r>
            <a:r>
              <a:rPr lang="es-CL" altLang="es-CL" sz="2400" b="1" dirty="0" smtClean="0">
                <a:latin typeface="+mn-lt"/>
              </a:rPr>
              <a:t>fija.</a:t>
            </a:r>
            <a:endParaRPr lang="es-CL" altLang="es-CL" sz="2400" b="1" dirty="0">
              <a:latin typeface="+mn-lt"/>
            </a:endParaRPr>
          </a:p>
          <a:p>
            <a:pPr eaLnBrk="1" hangingPunct="1"/>
            <a:r>
              <a:rPr lang="es-CL" altLang="es-CL" sz="2400" dirty="0">
                <a:latin typeface="+mn-lt"/>
              </a:rPr>
              <a:t>a) ¿Qué ocurre con la intensidad cuando la resistencia se aumenta?</a:t>
            </a:r>
          </a:p>
          <a:p>
            <a:pPr eaLnBrk="1" hangingPunct="1"/>
            <a:r>
              <a:rPr lang="es-CL" altLang="es-CL" sz="2400" dirty="0">
                <a:latin typeface="+mn-lt"/>
              </a:rPr>
              <a:t>b) ¿Qué ocurre con la intensidad cuando la resistencia disminuye?</a:t>
            </a:r>
          </a:p>
          <a:p>
            <a:pPr algn="just" eaLnBrk="1" hangingPunct="1"/>
            <a:endParaRPr lang="es-CL" altLang="es-CL" sz="2400" dirty="0">
              <a:latin typeface="+mn-lt"/>
            </a:endParaRPr>
          </a:p>
          <a:p>
            <a:pPr eaLnBrk="1" hangingPunct="1"/>
            <a:r>
              <a:rPr lang="es-CL" altLang="es-CL" sz="2400" b="1" dirty="0">
                <a:latin typeface="+mn-lt"/>
              </a:rPr>
              <a:t>2. Si la resistencia se mantiene fija.</a:t>
            </a:r>
          </a:p>
          <a:p>
            <a:pPr eaLnBrk="1" hangingPunct="1"/>
            <a:r>
              <a:rPr lang="es-CL" altLang="es-CL" sz="2400" dirty="0">
                <a:latin typeface="+mn-lt"/>
              </a:rPr>
              <a:t>a) ¿Qué ocurre con la intensidad cuando </a:t>
            </a:r>
            <a:r>
              <a:rPr lang="es-CL" altLang="es-CL" sz="2400" dirty="0" smtClean="0">
                <a:latin typeface="+mn-lt"/>
              </a:rPr>
              <a:t>la tensión </a:t>
            </a:r>
            <a:r>
              <a:rPr lang="es-CL" altLang="es-CL" sz="2400" dirty="0">
                <a:latin typeface="+mn-lt"/>
              </a:rPr>
              <a:t>se  incrementa?</a:t>
            </a:r>
          </a:p>
          <a:p>
            <a:pPr eaLnBrk="1" hangingPunct="1"/>
            <a:r>
              <a:rPr lang="es-CL" altLang="es-CL" sz="2400" dirty="0">
                <a:latin typeface="+mn-lt"/>
              </a:rPr>
              <a:t>b) ¿Qué ocurre con la intensidad de corriente cuando </a:t>
            </a:r>
            <a:r>
              <a:rPr lang="es-CL" altLang="es-CL" sz="2400" dirty="0" smtClean="0">
                <a:latin typeface="+mn-lt"/>
              </a:rPr>
              <a:t>la tensión disminuye</a:t>
            </a:r>
            <a:r>
              <a:rPr lang="es-CL" altLang="es-CL" sz="2400" dirty="0">
                <a:latin typeface="+mn-lt"/>
              </a:rPr>
              <a:t>?</a:t>
            </a:r>
          </a:p>
          <a:p>
            <a:pPr algn="just" eaLnBrk="1" hangingPunct="1"/>
            <a:endParaRPr lang="es-CL" altLang="es-CL" sz="2400" dirty="0">
              <a:latin typeface="+mn-lt"/>
            </a:endParaRPr>
          </a:p>
          <a:p>
            <a:pPr eaLnBrk="1" hangingPunct="1"/>
            <a:r>
              <a:rPr lang="es-CL" altLang="es-CL" sz="2400" b="1" dirty="0">
                <a:latin typeface="+mn-lt"/>
              </a:rPr>
              <a:t>3. Si la intensidad se mantuviera fija.</a:t>
            </a:r>
          </a:p>
          <a:p>
            <a:pPr eaLnBrk="1" hangingPunct="1"/>
            <a:r>
              <a:rPr lang="es-CL" altLang="es-CL" sz="2400" dirty="0">
                <a:latin typeface="+mn-lt"/>
              </a:rPr>
              <a:t>a) ¿Qué ocurriría con la resistencia si aumenta </a:t>
            </a:r>
            <a:r>
              <a:rPr lang="es-CL" altLang="es-CL" sz="2400" dirty="0" smtClean="0">
                <a:latin typeface="+mn-lt"/>
              </a:rPr>
              <a:t>la tensión?</a:t>
            </a:r>
            <a:endParaRPr lang="es-CL" altLang="es-CL" sz="2400" dirty="0">
              <a:latin typeface="+mn-lt"/>
            </a:endParaRPr>
          </a:p>
          <a:p>
            <a:pPr eaLnBrk="1" hangingPunct="1"/>
            <a:r>
              <a:rPr lang="es-CL" altLang="es-CL" sz="2400" dirty="0">
                <a:latin typeface="+mn-lt"/>
              </a:rPr>
              <a:t>b) ¿Qué ocurriría con </a:t>
            </a:r>
            <a:r>
              <a:rPr lang="es-CL" altLang="es-CL" sz="2400" dirty="0" smtClean="0">
                <a:latin typeface="+mn-lt"/>
              </a:rPr>
              <a:t>la tensión </a:t>
            </a:r>
            <a:r>
              <a:rPr lang="es-CL" altLang="es-CL" sz="2400" dirty="0">
                <a:latin typeface="+mn-lt"/>
              </a:rPr>
              <a:t>si la resistencia disminuyera?</a:t>
            </a:r>
          </a:p>
        </p:txBody>
      </p:sp>
      <p:sp>
        <p:nvSpPr>
          <p:cNvPr id="15" name="14 Marcador de número de diapositiva"/>
          <p:cNvSpPr>
            <a:spLocks noGrp="1"/>
          </p:cNvSpPr>
          <p:nvPr>
            <p:ph type="sldNum" sz="quarter" idx="12"/>
          </p:nvPr>
        </p:nvSpPr>
        <p:spPr/>
        <p:txBody>
          <a:bodyPr/>
          <a:lstStyle/>
          <a:p>
            <a:pPr>
              <a:defRPr/>
            </a:pPr>
            <a:fld id="{E71FB50C-5A8E-4775-AA91-8821E8059AEE}" type="slidenum">
              <a:rPr lang="es-CL" smtClean="0"/>
              <a:pPr>
                <a:defRPr/>
              </a:pPr>
              <a:t>37</a:t>
            </a:fld>
            <a:endParaRPr lang="es-CL"/>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0189" y="266700"/>
            <a:ext cx="8588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062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7" name="16 Imagen"/>
          <p:cNvPicPr>
            <a:picLocks noChangeAspect="1" noChangeArrowheads="1"/>
          </p:cNvPicPr>
          <p:nvPr/>
        </p:nvPicPr>
        <p:blipFill>
          <a:blip r:embed="rId3" cstate="print">
            <a:extLst>
              <a:ext uri="{28A0092B-C50C-407E-A947-70E740481C1C}">
                <a14:useLocalDpi xmlns:a14="http://schemas.microsoft.com/office/drawing/2010/main" val="0"/>
              </a:ext>
            </a:extLst>
          </a:blip>
          <a:srcRect l="22064" t="25681" r="68092" b="60054"/>
          <a:stretch>
            <a:fillRect/>
          </a:stretch>
        </p:blipFill>
        <p:spPr bwMode="auto">
          <a:xfrm>
            <a:off x="7896200" y="2060849"/>
            <a:ext cx="19431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4289"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descr="http://monstersciences.com/blog/wp-content/uploads/2009/04/eleccircuits.jpg"/>
          <p:cNvPicPr>
            <a:picLocks noChangeAspect="1" noChangeArrowheads="1"/>
          </p:cNvPicPr>
          <p:nvPr/>
        </p:nvPicPr>
        <p:blipFill>
          <a:blip r:embed="rId5" cstate="print">
            <a:extLst>
              <a:ext uri="{28A0092B-C50C-407E-A947-70E740481C1C}">
                <a14:useLocalDpi xmlns:a14="http://schemas.microsoft.com/office/drawing/2010/main" val="0"/>
              </a:ext>
            </a:extLst>
          </a:blip>
          <a:srcRect l="40746" t="-2936" r="22351" b="76752"/>
          <a:stretch>
            <a:fillRect/>
          </a:stretch>
        </p:blipFill>
        <p:spPr bwMode="auto">
          <a:xfrm rot="-494207">
            <a:off x="3072404" y="2308734"/>
            <a:ext cx="25415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9" descr="http://monstersciences.com/blog/wp-content/uploads/2009/04/eleccircuits.jpg"/>
          <p:cNvPicPr>
            <a:picLocks noChangeAspect="1" noChangeArrowheads="1"/>
          </p:cNvPicPr>
          <p:nvPr/>
        </p:nvPicPr>
        <p:blipFill>
          <a:blip r:embed="rId5" cstate="print">
            <a:extLst>
              <a:ext uri="{28A0092B-C50C-407E-A947-70E740481C1C}">
                <a14:useLocalDpi xmlns:a14="http://schemas.microsoft.com/office/drawing/2010/main" val="0"/>
              </a:ext>
            </a:extLst>
          </a:blip>
          <a:srcRect l="40012" t="50000" r="39577"/>
          <a:stretch>
            <a:fillRect/>
          </a:stretch>
        </p:blipFill>
        <p:spPr bwMode="auto">
          <a:xfrm>
            <a:off x="5865813" y="4092576"/>
            <a:ext cx="787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18 Conector curvado"/>
          <p:cNvCxnSpPr>
            <a:stCxn id="82951" idx="1"/>
          </p:cNvCxnSpPr>
          <p:nvPr/>
        </p:nvCxnSpPr>
        <p:spPr>
          <a:xfrm rot="10800000" flipH="1" flipV="1">
            <a:off x="3085512" y="3090074"/>
            <a:ext cx="2780301" cy="2139126"/>
          </a:xfrm>
          <a:prstGeom prst="curvedConnector3">
            <a:avLst>
              <a:gd name="adj1" fmla="val -8694"/>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25 Conector curvado"/>
          <p:cNvCxnSpPr/>
          <p:nvPr/>
        </p:nvCxnSpPr>
        <p:spPr>
          <a:xfrm flipV="1">
            <a:off x="6600056" y="3573016"/>
            <a:ext cx="2376264" cy="1611512"/>
          </a:xfrm>
          <a:prstGeom prst="curvedConnector3">
            <a:avLst>
              <a:gd name="adj1" fmla="val 102265"/>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2955" name="1030 CuadroTexto"/>
          <p:cNvSpPr txBox="1">
            <a:spLocks noChangeArrowheads="1"/>
          </p:cNvSpPr>
          <p:nvPr/>
        </p:nvSpPr>
        <p:spPr bwMode="auto">
          <a:xfrm>
            <a:off x="3008146" y="1556792"/>
            <a:ext cx="59891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Actividad1:  de aplicación de la Ley de Ohm:</a:t>
            </a:r>
            <a:r>
              <a:rPr lang="es-CL" altLang="es-CL" dirty="0">
                <a:latin typeface="Verdana" pitchFamily="34" charset="0"/>
              </a:rPr>
              <a:t> </a:t>
            </a:r>
          </a:p>
        </p:txBody>
      </p:sp>
      <p:sp>
        <p:nvSpPr>
          <p:cNvPr id="20" name="19 Marcador de número de diapositiva"/>
          <p:cNvSpPr>
            <a:spLocks noGrp="1"/>
          </p:cNvSpPr>
          <p:nvPr>
            <p:ph type="sldNum" sz="quarter" idx="12"/>
          </p:nvPr>
        </p:nvSpPr>
        <p:spPr/>
        <p:txBody>
          <a:bodyPr/>
          <a:lstStyle/>
          <a:p>
            <a:pPr>
              <a:defRPr/>
            </a:pPr>
            <a:fld id="{A9CDF4A6-14FB-46C3-9EC0-257D9C5611D9}" type="slidenum">
              <a:rPr lang="es-CL" smtClean="0"/>
              <a:pPr>
                <a:defRPr/>
              </a:pPr>
              <a:t>38</a:t>
            </a:fld>
            <a:endParaRPr lang="es-CL"/>
          </a:p>
        </p:txBody>
      </p:sp>
      <p:sp>
        <p:nvSpPr>
          <p:cNvPr id="82958" name="22 CuadroTexto"/>
          <p:cNvSpPr txBox="1">
            <a:spLocks noChangeArrowheads="1"/>
          </p:cNvSpPr>
          <p:nvPr/>
        </p:nvSpPr>
        <p:spPr bwMode="auto">
          <a:xfrm>
            <a:off x="3719736" y="2132857"/>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b="1" dirty="0"/>
              <a:t>1,5 V</a:t>
            </a:r>
          </a:p>
        </p:txBody>
      </p:sp>
      <p:sp>
        <p:nvSpPr>
          <p:cNvPr id="1026" name="1025 Rectángulo"/>
          <p:cNvSpPr>
            <a:spLocks noChangeArrowheads="1"/>
          </p:cNvSpPr>
          <p:nvPr/>
        </p:nvSpPr>
        <p:spPr bwMode="auto">
          <a:xfrm>
            <a:off x="2247875" y="5632080"/>
            <a:ext cx="7652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¿Cuál es la resistencia  de la </a:t>
            </a:r>
            <a:r>
              <a:rPr lang="es-CL" altLang="es-CL" sz="2000" b="1" dirty="0" smtClean="0">
                <a:solidFill>
                  <a:srgbClr val="000000"/>
                </a:solidFill>
                <a:latin typeface="Verdana" pitchFamily="34" charset="0"/>
              </a:rPr>
              <a:t>lámpara </a:t>
            </a:r>
            <a:r>
              <a:rPr lang="es-CL" altLang="es-CL" sz="2000" b="1" dirty="0">
                <a:solidFill>
                  <a:srgbClr val="000000"/>
                </a:solidFill>
                <a:latin typeface="Verdana" pitchFamily="34" charset="0"/>
              </a:rPr>
              <a:t>de la figura?</a:t>
            </a:r>
            <a:endParaRPr lang="es-CL" altLang="es-CL" b="1" dirty="0">
              <a:solidFill>
                <a:srgbClr val="000000"/>
              </a:solidFill>
              <a:latin typeface="Calibri" pitchFamily="34" charset="0"/>
            </a:endParaRPr>
          </a:p>
        </p:txBody>
      </p:sp>
      <p:cxnSp>
        <p:nvCxnSpPr>
          <p:cNvPr id="29" name="28 Conector curvado"/>
          <p:cNvCxnSpPr>
            <a:stCxn id="82951" idx="3"/>
          </p:cNvCxnSpPr>
          <p:nvPr/>
        </p:nvCxnSpPr>
        <p:spPr>
          <a:xfrm>
            <a:off x="5600882" y="2725956"/>
            <a:ext cx="3015399" cy="919068"/>
          </a:xfrm>
          <a:prstGeom prst="curvedConnector3">
            <a:avLst>
              <a:gd name="adj1" fmla="val 50000"/>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665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568" y="438912"/>
            <a:ext cx="7656576" cy="5742432"/>
          </a:xfrm>
          <a:prstGeom prst="rect">
            <a:avLst/>
          </a:prstGeom>
        </p:spPr>
      </p:pic>
    </p:spTree>
    <p:extLst>
      <p:ext uri="{BB962C8B-B14F-4D97-AF65-F5344CB8AC3E}">
        <p14:creationId xmlns:p14="http://schemas.microsoft.com/office/powerpoint/2010/main" val="2945841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8555" y="1060551"/>
            <a:ext cx="3364261" cy="609753"/>
          </a:xfrm>
        </p:spPr>
        <p:txBody>
          <a:bodyPr>
            <a:normAutofit fontScale="90000"/>
          </a:bodyPr>
          <a:lstStyle/>
          <a:p>
            <a:r>
              <a:rPr lang="es-AR" dirty="0"/>
              <a:t>M</a:t>
            </a:r>
            <a:r>
              <a:rPr lang="es-AR" dirty="0" smtClean="0"/>
              <a:t>etodología</a:t>
            </a:r>
            <a:endParaRPr lang="en-US" dirty="0"/>
          </a:p>
        </p:txBody>
      </p:sp>
      <p:sp>
        <p:nvSpPr>
          <p:cNvPr id="3" name="Marcador de contenido 2"/>
          <p:cNvSpPr>
            <a:spLocks noGrp="1"/>
          </p:cNvSpPr>
          <p:nvPr>
            <p:ph idx="1"/>
          </p:nvPr>
        </p:nvSpPr>
        <p:spPr>
          <a:xfrm>
            <a:off x="606552" y="2252345"/>
            <a:ext cx="10515600" cy="2429383"/>
          </a:xfrm>
        </p:spPr>
        <p:txBody>
          <a:bodyPr>
            <a:normAutofit/>
          </a:bodyPr>
          <a:lstStyle/>
          <a:p>
            <a:r>
              <a:rPr lang="es-AR" sz="2800" dirty="0" smtClean="0"/>
              <a:t>Clases Teóricas</a:t>
            </a:r>
          </a:p>
          <a:p>
            <a:r>
              <a:rPr lang="es-AR" sz="2800" dirty="0" smtClean="0"/>
              <a:t>Clases Prácticas</a:t>
            </a:r>
            <a:r>
              <a:rPr lang="en-US" sz="2800" dirty="0" smtClean="0"/>
              <a:t> de </a:t>
            </a:r>
            <a:r>
              <a:rPr lang="es-AR" sz="2800" dirty="0" smtClean="0"/>
              <a:t>resolución de problemas</a:t>
            </a:r>
          </a:p>
          <a:p>
            <a:r>
              <a:rPr lang="es-AR" sz="2800" dirty="0" smtClean="0"/>
              <a:t>En relación con “TALLER I” los días </a:t>
            </a:r>
            <a:r>
              <a:rPr lang="es-AR" dirty="0" smtClean="0"/>
              <a:t>jueves</a:t>
            </a:r>
            <a:r>
              <a:rPr lang="es-AR" sz="2800" dirty="0" smtClean="0"/>
              <a:t>. (ropa de seguridad)</a:t>
            </a:r>
          </a:p>
        </p:txBody>
      </p:sp>
    </p:spTree>
    <p:extLst>
      <p:ext uri="{BB962C8B-B14F-4D97-AF65-F5344CB8AC3E}">
        <p14:creationId xmlns:p14="http://schemas.microsoft.com/office/powerpoint/2010/main" val="2429167275"/>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621792"/>
            <a:ext cx="3889248" cy="676656"/>
          </a:xfrm>
        </p:spPr>
        <p:txBody>
          <a:bodyPr>
            <a:noAutofit/>
          </a:bodyPr>
          <a:lstStyle/>
          <a:p>
            <a:r>
              <a:rPr lang="es-AR" sz="3200" b="1" dirty="0"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1316736" y="1663531"/>
            <a:ext cx="8753856" cy="995002"/>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s-AR" b="1" dirty="0" smtClean="0"/>
              <a:t>Es un instrumento de medida que aun en su forma mas simplificada es capaz de medir intensidades y tensiones en CC y CA. Y además Resistencias</a:t>
            </a:r>
            <a:endParaRPr lang="es-AR"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696" y="3023616"/>
            <a:ext cx="3863848" cy="3363410"/>
          </a:xfrm>
          <a:prstGeom prst="rect">
            <a:avLst/>
          </a:prstGeom>
        </p:spPr>
      </p:pic>
    </p:spTree>
    <p:extLst>
      <p:ext uri="{BB962C8B-B14F-4D97-AF65-F5344CB8AC3E}">
        <p14:creationId xmlns:p14="http://schemas.microsoft.com/office/powerpoint/2010/main" val="1148402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302" y="1858455"/>
            <a:ext cx="4862634" cy="4022725"/>
          </a:xfrm>
        </p:spPr>
      </p:pic>
      <p:sp>
        <p:nvSpPr>
          <p:cNvPr id="4" name="Título 1"/>
          <p:cNvSpPr txBox="1">
            <a:spLocks/>
          </p:cNvSpPr>
          <p:nvPr/>
        </p:nvSpPr>
        <p:spPr>
          <a:xfrm>
            <a:off x="1097280" y="621792"/>
            <a:ext cx="3889248"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104" y="1103376"/>
            <a:ext cx="4329304" cy="5138849"/>
          </a:xfrm>
          <a:prstGeom prst="rect">
            <a:avLst/>
          </a:prstGeom>
        </p:spPr>
      </p:pic>
    </p:spTree>
    <p:extLst>
      <p:ext uri="{BB962C8B-B14F-4D97-AF65-F5344CB8AC3E}">
        <p14:creationId xmlns:p14="http://schemas.microsoft.com/office/powerpoint/2010/main" val="4039641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8912" y="2023889"/>
            <a:ext cx="6181344" cy="1080296"/>
          </a:xfrm>
          <a:prstGeom prst="rect">
            <a:avLst/>
          </a:prstGeom>
        </p:spPr>
        <p:txBody>
          <a:bodyPr wrap="square">
            <a:spAutoFit/>
          </a:bodyPr>
          <a:lstStyle/>
          <a:p>
            <a:pPr>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Y con la adecuada conmutación en ciertos elementos auxiliares internos es capaz de medir decibeles, capacidades, inductancias, temperaturas etc.</a:t>
            </a:r>
          </a:p>
        </p:txBody>
      </p:sp>
      <p:sp>
        <p:nvSpPr>
          <p:cNvPr id="7" name="Título 1"/>
          <p:cNvSpPr>
            <a:spLocks noGrp="1"/>
          </p:cNvSpPr>
          <p:nvPr>
            <p:ph type="title"/>
          </p:nvPr>
        </p:nvSpPr>
        <p:spPr>
          <a:xfrm>
            <a:off x="1097280" y="621792"/>
            <a:ext cx="3889248" cy="676656"/>
          </a:xfrm>
        </p:spPr>
        <p:txBody>
          <a:bodyPr>
            <a:noAutofit/>
          </a:bodyPr>
          <a:lstStyle/>
          <a:p>
            <a:r>
              <a:rPr lang="es-AR" sz="3200" b="1" dirty="0"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14" y="3425371"/>
            <a:ext cx="5057422" cy="284480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371" y="2564037"/>
            <a:ext cx="4325257" cy="3243943"/>
          </a:xfrm>
          <a:prstGeom prst="rect">
            <a:avLst/>
          </a:prstGeom>
        </p:spPr>
      </p:pic>
    </p:spTree>
    <p:extLst>
      <p:ext uri="{BB962C8B-B14F-4D97-AF65-F5344CB8AC3E}">
        <p14:creationId xmlns:p14="http://schemas.microsoft.com/office/powerpoint/2010/main" val="2391453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0985" y="2382134"/>
            <a:ext cx="6291072" cy="161480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Se conoce por muchos nombres Polímetro, multímetro, </a:t>
            </a:r>
            <a:r>
              <a:rPr lang="es-AR" sz="2000" b="1" dirty="0" err="1">
                <a:latin typeface="Calibri" panose="020F0502020204030204" pitchFamily="34" charset="0"/>
                <a:ea typeface="Calibri" panose="020F0502020204030204" pitchFamily="34" charset="0"/>
                <a:cs typeface="Times New Roman" panose="02020603050405020304" pitchFamily="18" charset="0"/>
              </a:rPr>
              <a:t>tester</a:t>
            </a:r>
            <a:r>
              <a:rPr lang="es-AR" sz="2000" b="1" dirty="0">
                <a:latin typeface="Calibri" panose="020F0502020204030204" pitchFamily="34" charset="0"/>
                <a:ea typeface="Calibri" panose="020F0502020204030204" pitchFamily="34" charset="0"/>
                <a:cs typeface="Times New Roman" panose="02020603050405020304" pitchFamily="18" charset="0"/>
              </a:rPr>
              <a:t> y </a:t>
            </a:r>
            <a:r>
              <a:rPr lang="es-AR" sz="2000" b="1" dirty="0" err="1">
                <a:latin typeface="Calibri" panose="020F0502020204030204" pitchFamily="34" charset="0"/>
                <a:ea typeface="Calibri" panose="020F0502020204030204" pitchFamily="34" charset="0"/>
                <a:cs typeface="Times New Roman" panose="02020603050405020304" pitchFamily="18" charset="0"/>
              </a:rPr>
              <a:t>multitester</a:t>
            </a:r>
            <a:endParaRPr lang="es-AR" sz="20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Pueden clasificarse en analógicos y digitales</a:t>
            </a: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Cada uno tiene sus ventajas y sus inconvenientes</a:t>
            </a:r>
          </a:p>
        </p:txBody>
      </p:sp>
      <p:sp>
        <p:nvSpPr>
          <p:cNvPr id="6" name="Título 1"/>
          <p:cNvSpPr>
            <a:spLocks noGrp="1"/>
          </p:cNvSpPr>
          <p:nvPr>
            <p:ph type="title"/>
          </p:nvPr>
        </p:nvSpPr>
        <p:spPr>
          <a:xfrm>
            <a:off x="1097280" y="621792"/>
            <a:ext cx="3889248" cy="676656"/>
          </a:xfrm>
        </p:spPr>
        <p:txBody>
          <a:bodyPr>
            <a:noAutofit/>
          </a:bodyPr>
          <a:lstStyle/>
          <a:p>
            <a:r>
              <a:rPr lang="es-AR" sz="3200" b="1" dirty="0" smtClean="0">
                <a:latin typeface="Arial" panose="020B0604020202020204" pitchFamily="34" charset="0"/>
                <a:cs typeface="Arial" panose="020B0604020202020204" pitchFamily="34" charset="0"/>
              </a:rPr>
              <a:t>MULTÍMETRO</a:t>
            </a:r>
            <a:endParaRPr lang="es-AR" sz="32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85" y="2382134"/>
            <a:ext cx="4615543" cy="3461657"/>
          </a:xfrm>
          <a:prstGeom prst="rect">
            <a:avLst/>
          </a:prstGeom>
        </p:spPr>
      </p:pic>
    </p:spTree>
    <p:extLst>
      <p:ext uri="{BB962C8B-B14F-4D97-AF65-F5344CB8AC3E}">
        <p14:creationId xmlns:p14="http://schemas.microsoft.com/office/powerpoint/2010/main" val="759982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
        <p:nvSpPr>
          <p:cNvPr id="5" name="Rectángulo 4"/>
          <p:cNvSpPr/>
          <p:nvPr/>
        </p:nvSpPr>
        <p:spPr>
          <a:xfrm>
            <a:off x="531803" y="2243892"/>
            <a:ext cx="6705600" cy="217085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smtClean="0">
                <a:latin typeface="Calibri" panose="020F0502020204030204" pitchFamily="34" charset="0"/>
                <a:ea typeface="Calibri" panose="020F0502020204030204" pitchFamily="34" charset="0"/>
                <a:cs typeface="Times New Roman" panose="02020603050405020304" pitchFamily="18" charset="0"/>
              </a:rPr>
              <a:t>Fundamentalmente </a:t>
            </a:r>
            <a:r>
              <a:rPr lang="es-AR" sz="2000" b="1" dirty="0">
                <a:latin typeface="Calibri" panose="020F0502020204030204" pitchFamily="34" charset="0"/>
                <a:ea typeface="Calibri" panose="020F0502020204030204" pitchFamily="34" charset="0"/>
                <a:cs typeface="Times New Roman" panose="02020603050405020304" pitchFamily="18" charset="0"/>
              </a:rPr>
              <a:t>está formado por un medidor de aguja, ya sea un micro amperímetro o miliamperímetro al cual se le adicionan resistores en paralelo para medir corrientes mayores</a:t>
            </a: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Por medio de resistores en serie se los capacita para medir tensiones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813" y="2119087"/>
            <a:ext cx="3403816" cy="3248901"/>
          </a:xfrm>
          <a:prstGeom prst="rect">
            <a:avLst/>
          </a:prstGeom>
        </p:spPr>
      </p:pic>
    </p:spTree>
    <p:extLst>
      <p:ext uri="{BB962C8B-B14F-4D97-AF65-F5344CB8AC3E}">
        <p14:creationId xmlns:p14="http://schemas.microsoft.com/office/powerpoint/2010/main" val="1515069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60" y="2357798"/>
            <a:ext cx="6851904" cy="2116666"/>
          </a:xfrm>
        </p:spPr>
        <p:txBody>
          <a:bodyPr>
            <a:normAutofit/>
          </a:bodyPr>
          <a:lstStyle/>
          <a:p>
            <a:pPr marL="285750" indent="-285750">
              <a:lnSpc>
                <a:spcPct val="107000"/>
              </a:lnSpc>
              <a:spcAft>
                <a:spcPts val="800"/>
              </a:spcAft>
              <a:buFont typeface="Arial" panose="020B0604020202020204" pitchFamily="34" charset="0"/>
              <a:buChar char="•"/>
            </a:pPr>
            <a:r>
              <a:rPr lang="es-AR" b="1" dirty="0">
                <a:latin typeface="Calibri" panose="020F0502020204030204" pitchFamily="34" charset="0"/>
                <a:ea typeface="Calibri" panose="020F0502020204030204" pitchFamily="34" charset="0"/>
                <a:cs typeface="Times New Roman" panose="02020603050405020304" pitchFamily="18" charset="0"/>
              </a:rPr>
              <a:t>La adición de uno o más elementos rectificadores permite que el aparato pueda ser usado en CA. </a:t>
            </a:r>
          </a:p>
          <a:p>
            <a:pPr marL="285750" indent="-285750">
              <a:lnSpc>
                <a:spcPct val="107000"/>
              </a:lnSpc>
              <a:spcAft>
                <a:spcPts val="800"/>
              </a:spcAft>
              <a:buFont typeface="Arial" panose="020B0604020202020204" pitchFamily="34" charset="0"/>
              <a:buChar char="•"/>
            </a:pPr>
            <a:r>
              <a:rPr lang="es-AR" b="1" dirty="0">
                <a:latin typeface="Calibri" panose="020F0502020204030204" pitchFamily="34" charset="0"/>
                <a:ea typeface="Calibri" panose="020F0502020204030204" pitchFamily="34" charset="0"/>
                <a:cs typeface="Times New Roman" panose="02020603050405020304" pitchFamily="18" charset="0"/>
              </a:rPr>
              <a:t>Del mismo modo un circuito sencillo y una batería de pilas secas permite medir resistencias</a:t>
            </a:r>
          </a:p>
          <a:p>
            <a:endParaRPr lang="es-AR" dirty="0"/>
          </a:p>
        </p:txBody>
      </p:sp>
      <p:sp>
        <p:nvSpPr>
          <p:cNvPr id="4" name="Título 1"/>
          <p:cNvSpPr txBox="1">
            <a:spLocks/>
          </p:cNvSpPr>
          <p:nvPr/>
        </p:nvSpPr>
        <p:spPr>
          <a:xfrm>
            <a:off x="365760" y="707136"/>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546" y="1846489"/>
            <a:ext cx="4282168" cy="4282168"/>
          </a:xfrm>
          <a:prstGeom prst="rect">
            <a:avLst/>
          </a:prstGeom>
        </p:spPr>
      </p:pic>
    </p:spTree>
    <p:extLst>
      <p:ext uri="{BB962C8B-B14F-4D97-AF65-F5344CB8AC3E}">
        <p14:creationId xmlns:p14="http://schemas.microsoft.com/office/powerpoint/2010/main" val="3434667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3712" y="2322406"/>
            <a:ext cx="6096000" cy="2500172"/>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Naturalmente para poder usar el instrumento para todas estas funciones se necesita una llave conmutadora de funciones y además una llave selectora de alcance</a:t>
            </a:r>
          </a:p>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Los instrumentos usados en los multímetros analógicos son del tipo imán permanente y bobina móvil</a:t>
            </a:r>
          </a:p>
        </p:txBody>
      </p:sp>
      <p:sp>
        <p:nvSpPr>
          <p:cNvPr id="3"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36270"/>
          <a:stretch/>
        </p:blipFill>
        <p:spPr>
          <a:xfrm>
            <a:off x="7574643" y="1794782"/>
            <a:ext cx="3717471" cy="4374854"/>
          </a:xfrm>
          <a:prstGeom prst="rect">
            <a:avLst/>
          </a:prstGeom>
        </p:spPr>
      </p:pic>
    </p:spTree>
    <p:extLst>
      <p:ext uri="{BB962C8B-B14F-4D97-AF65-F5344CB8AC3E}">
        <p14:creationId xmlns:p14="http://schemas.microsoft.com/office/powerpoint/2010/main" val="2043934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5696" y="2315790"/>
            <a:ext cx="6096000" cy="2352952"/>
          </a:xfrm>
          <a:prstGeom prst="rect">
            <a:avLst/>
          </a:prstGeom>
        </p:spPr>
        <p:txBody>
          <a:bodyPr>
            <a:spAutoFit/>
          </a:bodyPr>
          <a:lstStyle/>
          <a:p>
            <a:pPr>
              <a:lnSpc>
                <a:spcPct val="150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Los rectificadores que suelen usarse en los multímetros muestran la tendencia a ser alinéales a bajos niveles de corriente, es decir, tienden a insensibilizarse a medida que la corriente medida es menor, lo cual amontona las divisiones de la escala en las proximidades del cero. </a:t>
            </a:r>
          </a:p>
        </p:txBody>
      </p:sp>
      <p:sp>
        <p:nvSpPr>
          <p:cNvPr id="3"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8096" r="9881"/>
          <a:stretch/>
        </p:blipFill>
        <p:spPr>
          <a:xfrm>
            <a:off x="7344228" y="2315790"/>
            <a:ext cx="3991429" cy="3117272"/>
          </a:xfrm>
          <a:prstGeom prst="rect">
            <a:avLst/>
          </a:prstGeom>
        </p:spPr>
      </p:pic>
    </p:spTree>
    <p:extLst>
      <p:ext uri="{BB962C8B-B14F-4D97-AF65-F5344CB8AC3E}">
        <p14:creationId xmlns:p14="http://schemas.microsoft.com/office/powerpoint/2010/main" val="4247076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3591" y="1908138"/>
            <a:ext cx="9307438" cy="750975"/>
          </a:xfrm>
          <a:prstGeom prst="rect">
            <a:avLst/>
          </a:prstGeom>
        </p:spPr>
        <p:txBody>
          <a:bodyPr wrap="square">
            <a:spAutoFit/>
          </a:bodyPr>
          <a:lstStyle/>
          <a:p>
            <a:pPr>
              <a:lnSpc>
                <a:spcPct val="107000"/>
              </a:lnSpc>
              <a:spcAft>
                <a:spcPts val="800"/>
              </a:spcAft>
            </a:pPr>
            <a:r>
              <a:rPr lang="es-AR" sz="2000" b="1" dirty="0">
                <a:latin typeface="Calibri" panose="020F0502020204030204" pitchFamily="34" charset="0"/>
                <a:ea typeface="Calibri" panose="020F0502020204030204" pitchFamily="34" charset="0"/>
                <a:cs typeface="Times New Roman" panose="02020603050405020304" pitchFamily="18" charset="0"/>
              </a:rPr>
              <a:t>Aun recurriendo a insensibilizar el instrumento para los alcances de tensión alterna, se obliga a incorporar una escala en CA para uno o dos rangos bajos</a:t>
            </a:r>
          </a:p>
        </p:txBody>
      </p:sp>
      <p:sp>
        <p:nvSpPr>
          <p:cNvPr id="4"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12169"/>
          <a:stretch/>
        </p:blipFill>
        <p:spPr>
          <a:xfrm>
            <a:off x="3015191" y="2659113"/>
            <a:ext cx="5794980" cy="3742940"/>
          </a:xfrm>
          <a:prstGeom prst="rect">
            <a:avLst/>
          </a:prstGeom>
        </p:spPr>
      </p:pic>
    </p:spTree>
    <p:extLst>
      <p:ext uri="{BB962C8B-B14F-4D97-AF65-F5344CB8AC3E}">
        <p14:creationId xmlns:p14="http://schemas.microsoft.com/office/powerpoint/2010/main" val="964568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7700" y="1995287"/>
            <a:ext cx="10727436" cy="42165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Rectificador de onda completa que alimenta a tres amperímetros por medio de tres derivadores. </a:t>
            </a:r>
          </a:p>
        </p:txBody>
      </p:sp>
      <p:sp>
        <p:nvSpPr>
          <p:cNvPr id="3"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609064" y="2718257"/>
            <a:ext cx="6669048" cy="3397005"/>
          </a:xfrm>
          <a:prstGeom prst="rect">
            <a:avLst/>
          </a:prstGeom>
        </p:spPr>
      </p:pic>
    </p:spTree>
    <p:extLst>
      <p:ext uri="{BB962C8B-B14F-4D97-AF65-F5344CB8AC3E}">
        <p14:creationId xmlns:p14="http://schemas.microsoft.com/office/powerpoint/2010/main" val="2578533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720" y="475335"/>
            <a:ext cx="10628134" cy="1049235"/>
          </a:xfrm>
        </p:spPr>
        <p:txBody>
          <a:bodyPr/>
          <a:lstStyle/>
          <a:p>
            <a:r>
              <a:rPr lang="es-AR" dirty="0" smtClean="0"/>
              <a:t>Evaluación (regularizar, aprobar.)</a:t>
            </a:r>
            <a:endParaRPr lang="es-AR" dirty="0"/>
          </a:p>
        </p:txBody>
      </p:sp>
      <p:sp>
        <p:nvSpPr>
          <p:cNvPr id="3" name="Marcador de contenido 2"/>
          <p:cNvSpPr>
            <a:spLocks noGrp="1"/>
          </p:cNvSpPr>
          <p:nvPr>
            <p:ph idx="1"/>
          </p:nvPr>
        </p:nvSpPr>
        <p:spPr>
          <a:xfrm>
            <a:off x="512063" y="1930400"/>
            <a:ext cx="10542791" cy="3535945"/>
          </a:xfrm>
        </p:spPr>
        <p:txBody>
          <a:bodyPr/>
          <a:lstStyle/>
          <a:p>
            <a:pPr marL="457200" indent="-457200">
              <a:buFont typeface="+mj-lt"/>
              <a:buAutoNum type="alphaLcPeriod"/>
            </a:pPr>
            <a:r>
              <a:rPr lang="es-AR" sz="2400" dirty="0" smtClean="0"/>
              <a:t>2 exámenes parciales teóricos-prácticos. (Recuperatorio)</a:t>
            </a:r>
          </a:p>
          <a:p>
            <a:pPr marL="457200" indent="-457200">
              <a:buFont typeface="+mj-lt"/>
              <a:buAutoNum type="alphaLcPeriod"/>
            </a:pPr>
            <a:r>
              <a:rPr lang="es-AR" sz="2400" dirty="0" smtClean="0"/>
              <a:t>Trabajos prácticos.  (Resolución de problemas- Informes)</a:t>
            </a:r>
          </a:p>
          <a:p>
            <a:pPr marL="457200" indent="-457200">
              <a:buFont typeface="+mj-lt"/>
              <a:buAutoNum type="alphaLcPeriod"/>
            </a:pPr>
            <a:r>
              <a:rPr lang="es-AR" sz="2400" dirty="0" smtClean="0"/>
              <a:t>Notas en los exámenes igual/mayor a 6 aprobado (70 % Asistencia )</a:t>
            </a:r>
          </a:p>
          <a:p>
            <a:pPr marL="457200" indent="-457200">
              <a:buFont typeface="+mj-lt"/>
              <a:buAutoNum type="alphaLcPeriod"/>
            </a:pPr>
            <a:r>
              <a:rPr lang="es-AR" sz="2400" dirty="0" smtClean="0"/>
              <a:t>Notas en los exámenes igual/mayor 7 Promocionado (80% Asistencia)</a:t>
            </a:r>
          </a:p>
          <a:p>
            <a:pPr marL="457200" indent="-457200">
              <a:buFont typeface="+mj-lt"/>
              <a:buAutoNum type="alphaLcPeriod"/>
            </a:pPr>
            <a:r>
              <a:rPr lang="es-AR" sz="2400" dirty="0" smtClean="0"/>
              <a:t>Examen final- Teórico practico.</a:t>
            </a:r>
          </a:p>
          <a:p>
            <a:pPr marL="0" indent="0">
              <a:buNone/>
            </a:pPr>
            <a:endParaRPr lang="es-AR" dirty="0" smtClean="0"/>
          </a:p>
        </p:txBody>
      </p:sp>
    </p:spTree>
    <p:extLst>
      <p:ext uri="{BB962C8B-B14F-4D97-AF65-F5344CB8AC3E}">
        <p14:creationId xmlns:p14="http://schemas.microsoft.com/office/powerpoint/2010/main" val="32611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8296" y="2297435"/>
            <a:ext cx="7010056" cy="278640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El instrumento de la derecha es el común, que unido al rectificador permite medir tensiones a la </a:t>
            </a:r>
            <a:r>
              <a:rPr lang="es-AR" sz="2000" b="1" dirty="0" smtClean="0">
                <a:latin typeface="Calibri" panose="020F0502020204030204" pitchFamily="34" charset="0"/>
                <a:ea typeface="Calibri" panose="020F0502020204030204" pitchFamily="34" charset="0"/>
                <a:cs typeface="Times New Roman" panose="02020603050405020304" pitchFamily="18" charset="0"/>
              </a:rPr>
              <a:t>entrada. Este </a:t>
            </a:r>
            <a:r>
              <a:rPr lang="es-AR" sz="2000" b="1" dirty="0">
                <a:latin typeface="Calibri" panose="020F0502020204030204" pitchFamily="34" charset="0"/>
                <a:ea typeface="Calibri" panose="020F0502020204030204" pitchFamily="34" charset="0"/>
                <a:cs typeface="Times New Roman" panose="02020603050405020304" pitchFamily="18" charset="0"/>
              </a:rPr>
              <a:t>aparato esta calibrado en forma de poder leer es su escala directamente el valor eficaz de la corriente que circula y en este caso la corriente marcada es la eficaz alterna de entrada para este tipo de rectificador</a:t>
            </a:r>
          </a:p>
          <a:p>
            <a:pPr marL="285750" indent="-285750">
              <a:buFont typeface="Arial" panose="020B0604020202020204" pitchFamily="34" charset="0"/>
              <a:buChar char="•"/>
            </a:pPr>
            <a:r>
              <a:rPr lang="es-AR" sz="2000" b="1" dirty="0">
                <a:latin typeface="Calibri" panose="020F0502020204030204" pitchFamily="34" charset="0"/>
                <a:ea typeface="Calibri" panose="020F0502020204030204" pitchFamily="34" charset="0"/>
                <a:cs typeface="Times New Roman" panose="02020603050405020304" pitchFamily="18" charset="0"/>
              </a:rPr>
              <a:t>El amperímetro del centro marcara el valor medio y el de la izquierda el valor máximo</a:t>
            </a:r>
            <a:endParaRPr lang="es-AR" sz="2000" b="1" dirty="0"/>
          </a:p>
        </p:txBody>
      </p:sp>
      <p:pic>
        <p:nvPicPr>
          <p:cNvPr id="5" name="Imagen 4"/>
          <p:cNvPicPr>
            <a:picLocks noChangeAspect="1"/>
          </p:cNvPicPr>
          <p:nvPr/>
        </p:nvPicPr>
        <p:blipFill>
          <a:blip r:embed="rId2"/>
          <a:stretch>
            <a:fillRect/>
          </a:stretch>
        </p:blipFill>
        <p:spPr>
          <a:xfrm>
            <a:off x="7888200" y="2498802"/>
            <a:ext cx="4023384" cy="2049386"/>
          </a:xfrm>
          <a:prstGeom prst="rect">
            <a:avLst/>
          </a:prstGeom>
        </p:spPr>
      </p:pic>
      <p:sp>
        <p:nvSpPr>
          <p:cNvPr id="7" name="Título 1"/>
          <p:cNvSpPr txBox="1">
            <a:spLocks/>
          </p:cNvSpPr>
          <p:nvPr/>
        </p:nvSpPr>
        <p:spPr>
          <a:xfrm>
            <a:off x="1097280" y="621792"/>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ANALÓGICOS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590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
        <p:nvSpPr>
          <p:cNvPr id="8" name="Rectángulo 7"/>
          <p:cNvSpPr/>
          <p:nvPr/>
        </p:nvSpPr>
        <p:spPr>
          <a:xfrm>
            <a:off x="358793" y="2051851"/>
            <a:ext cx="7626096" cy="3323987"/>
          </a:xfrm>
          <a:prstGeom prst="rect">
            <a:avLst/>
          </a:prstGeom>
        </p:spPr>
        <p:txBody>
          <a:bodyPr wrap="square">
            <a:spAutoFit/>
          </a:bodyPr>
          <a:lstStyle/>
          <a:p>
            <a:pPr>
              <a:lnSpc>
                <a:spcPct val="150000"/>
              </a:lnSpc>
              <a:spcAft>
                <a:spcPts val="0"/>
              </a:spcAft>
            </a:pPr>
            <a:r>
              <a:rPr lang="es-AR" sz="2000" b="1" dirty="0">
                <a:latin typeface="Arial" panose="020B0604020202020204" pitchFamily="34" charset="0"/>
                <a:ea typeface="Calibri" panose="020F0502020204030204" pitchFamily="34" charset="0"/>
                <a:cs typeface="Times New Roman" panose="02020603050405020304" pitchFamily="18" charset="0"/>
              </a:rPr>
              <a:t>En contra posición con los instrumentos de medición analógica, los instrumentos digitales indican los valores de medida en cifras numéricas. Esto es más ventajoso para la observación visual, así de este modo se puede prescindir de la lectura de rayas y de la interpolación de valores intermedios. Esto evita agregar un error de visualización a los errores propios del instrumento.</a:t>
            </a:r>
            <a:endParaRPr lang="es-AR"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l="20984" r="23944"/>
          <a:stretch/>
        </p:blipFill>
        <p:spPr>
          <a:xfrm>
            <a:off x="8998857" y="1688994"/>
            <a:ext cx="2336800" cy="4662774"/>
          </a:xfrm>
          <a:prstGeom prst="rect">
            <a:avLst/>
          </a:prstGeom>
        </p:spPr>
      </p:pic>
    </p:spTree>
    <p:extLst>
      <p:ext uri="{BB962C8B-B14F-4D97-AF65-F5344CB8AC3E}">
        <p14:creationId xmlns:p14="http://schemas.microsoft.com/office/powerpoint/2010/main" val="380150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7136" y="1974620"/>
            <a:ext cx="6522720" cy="3555322"/>
          </a:xfrm>
        </p:spPr>
        <p:txBody>
          <a:bodyPr>
            <a:normAutofit fontScale="92500" lnSpcReduction="10000"/>
          </a:bodyPr>
          <a:lstStyle/>
          <a:p>
            <a:pPr>
              <a:lnSpc>
                <a:spcPct val="150000"/>
              </a:lnSpc>
              <a:buFont typeface="Wingdings" panose="05000000000000000000" pitchFamily="2" charset="2"/>
              <a:buChar char="v"/>
            </a:pPr>
            <a:r>
              <a:rPr lang="es-AR" b="1" dirty="0"/>
              <a:t>Un multímetro Digital es un instrumento, normalmente portátil, de medición de </a:t>
            </a:r>
            <a:r>
              <a:rPr lang="es-AR" b="1" dirty="0" smtClean="0"/>
              <a:t>parámetros eléctricos </a:t>
            </a:r>
            <a:r>
              <a:rPr lang="es-AR" b="1" dirty="0"/>
              <a:t>mediante procedimientos electrónicos, sin usar piezas móviles, con alta precisión </a:t>
            </a:r>
            <a:r>
              <a:rPr lang="es-AR" b="1" dirty="0" smtClean="0"/>
              <a:t>y estabilidad </a:t>
            </a:r>
            <a:r>
              <a:rPr lang="es-AR" b="1" dirty="0"/>
              <a:t>y amplio rango de medición de valores y tipos de parámetros</a:t>
            </a:r>
            <a:r>
              <a:rPr lang="es-AR" b="1" dirty="0" smtClean="0"/>
              <a:t>.</a:t>
            </a:r>
          </a:p>
          <a:p>
            <a:pPr>
              <a:lnSpc>
                <a:spcPct val="150000"/>
              </a:lnSpc>
              <a:buFont typeface="Wingdings" panose="05000000000000000000" pitchFamily="2" charset="2"/>
              <a:buChar char="v"/>
            </a:pPr>
            <a:r>
              <a:rPr lang="es-AR" b="1" dirty="0" smtClean="0"/>
              <a:t> </a:t>
            </a:r>
            <a:r>
              <a:rPr lang="es-AR" b="1" dirty="0"/>
              <a:t>La forma </a:t>
            </a:r>
            <a:r>
              <a:rPr lang="es-AR" b="1" dirty="0" smtClean="0"/>
              <a:t>de presentación </a:t>
            </a:r>
            <a:r>
              <a:rPr lang="es-AR" b="1" dirty="0"/>
              <a:t>de la información medida es mediante una presentación digital (</a:t>
            </a:r>
            <a:r>
              <a:rPr lang="es-AR" b="1" dirty="0" err="1"/>
              <a:t>Display</a:t>
            </a:r>
            <a:r>
              <a:rPr lang="es-AR" b="1" dirty="0"/>
              <a:t>).</a:t>
            </a:r>
          </a:p>
          <a:p>
            <a:r>
              <a:rPr lang="es-AR" dirty="0" smtClean="0"/>
              <a:t> </a:t>
            </a:r>
            <a:endParaRPr lang="es-AR" dirty="0"/>
          </a:p>
        </p:txBody>
      </p:sp>
      <p:sp>
        <p:nvSpPr>
          <p:cNvPr id="4"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637" y="2245009"/>
            <a:ext cx="3005364" cy="3284933"/>
          </a:xfrm>
          <a:prstGeom prst="rect">
            <a:avLst/>
          </a:prstGeom>
        </p:spPr>
      </p:pic>
    </p:spTree>
    <p:extLst>
      <p:ext uri="{BB962C8B-B14F-4D97-AF65-F5344CB8AC3E}">
        <p14:creationId xmlns:p14="http://schemas.microsoft.com/office/powerpoint/2010/main" val="2303768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305"/>
          <a:stretch/>
        </p:blipFill>
        <p:spPr>
          <a:xfrm>
            <a:off x="944565" y="457714"/>
            <a:ext cx="3359180" cy="2225445"/>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063" y="335946"/>
            <a:ext cx="3509121" cy="234721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491" y="3100376"/>
            <a:ext cx="2994480" cy="339873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330" y="3383673"/>
            <a:ext cx="2412078" cy="2412078"/>
          </a:xfrm>
          <a:prstGeom prst="rect">
            <a:avLst/>
          </a:prstGeom>
        </p:spPr>
      </p:pic>
    </p:spTree>
    <p:extLst>
      <p:ext uri="{BB962C8B-B14F-4D97-AF65-F5344CB8AC3E}">
        <p14:creationId xmlns:p14="http://schemas.microsoft.com/office/powerpoint/2010/main" val="3725966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614" y="1897017"/>
            <a:ext cx="6194043" cy="4150009"/>
          </a:xfrm>
        </p:spPr>
      </p:pic>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074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551543"/>
            <a:ext cx="10058400" cy="1185817"/>
          </a:xfrm>
        </p:spPr>
        <p:txBody>
          <a:bodyPr/>
          <a:lstStyle/>
          <a:p>
            <a:r>
              <a:rPr lang="es-AR" sz="2800" b="1" dirty="0">
                <a:latin typeface="Arial" panose="020B0604020202020204" pitchFamily="34" charset="0"/>
                <a:cs typeface="Arial" panose="020B0604020202020204" pitchFamily="34" charset="0"/>
              </a:rPr>
              <a:t>MULTÍMETROS DIGITALES</a:t>
            </a:r>
            <a:r>
              <a:rPr lang="es-AR" b="1" dirty="0">
                <a:latin typeface="Arial" panose="020B0604020202020204" pitchFamily="34" charset="0"/>
                <a:cs typeface="Arial" panose="020B0604020202020204" pitchFamily="34" charset="0"/>
              </a:rPr>
              <a:t/>
            </a:r>
            <a:br>
              <a:rPr lang="es-AR" b="1" dirty="0">
                <a:latin typeface="Arial" panose="020B0604020202020204" pitchFamily="34" charset="0"/>
                <a:cs typeface="Arial" panose="020B0604020202020204" pitchFamily="34" charset="0"/>
              </a:rPr>
            </a:br>
            <a:endParaRPr lang="es-AR"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524" b="16366"/>
          <a:stretch/>
        </p:blipFill>
        <p:spPr>
          <a:xfrm>
            <a:off x="471714" y="2071188"/>
            <a:ext cx="4742923" cy="3182983"/>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481" y="1737360"/>
            <a:ext cx="2531375" cy="4422461"/>
          </a:xfrm>
          <a:prstGeom prst="rect">
            <a:avLst/>
          </a:prstGeom>
        </p:spPr>
      </p:pic>
    </p:spTree>
    <p:extLst>
      <p:ext uri="{BB962C8B-B14F-4D97-AF65-F5344CB8AC3E}">
        <p14:creationId xmlns:p14="http://schemas.microsoft.com/office/powerpoint/2010/main" val="13552662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0199" y="2630603"/>
            <a:ext cx="6096000" cy="923330"/>
          </a:xfrm>
          <a:prstGeom prst="rect">
            <a:avLst/>
          </a:prstGeom>
        </p:spPr>
        <p:txBody>
          <a:bodyPr>
            <a:spAutoFit/>
          </a:bodyPr>
          <a:lstStyle/>
          <a:p>
            <a:pPr>
              <a:lnSpc>
                <a:spcPct val="150000"/>
              </a:lnSpc>
            </a:pPr>
            <a:r>
              <a:rPr lang="es-AR" b="1" dirty="0" smtClean="0"/>
              <a:t> La forma de presentación de la información medida es mediante una presentación digital (</a:t>
            </a:r>
            <a:r>
              <a:rPr lang="es-AR" b="1" dirty="0" err="1" smtClean="0"/>
              <a:t>Display</a:t>
            </a:r>
            <a:r>
              <a:rPr lang="es-AR" b="1" dirty="0" smtClean="0"/>
              <a:t>).</a:t>
            </a:r>
            <a:endParaRPr lang="es-AR" b="1" dirty="0"/>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455" y="1944914"/>
            <a:ext cx="4842349" cy="4005943"/>
          </a:xfrm>
          <a:prstGeom prst="rect">
            <a:avLst/>
          </a:prstGeom>
        </p:spPr>
      </p:pic>
    </p:spTree>
    <p:extLst>
      <p:ext uri="{BB962C8B-B14F-4D97-AF65-F5344CB8AC3E}">
        <p14:creationId xmlns:p14="http://schemas.microsoft.com/office/powerpoint/2010/main" val="1074228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8750"/>
          <a:stretch/>
        </p:blipFill>
        <p:spPr>
          <a:xfrm>
            <a:off x="2823029" y="1785258"/>
            <a:ext cx="4572995" cy="3338286"/>
          </a:xfrm>
          <a:prstGeom prst="rect">
            <a:avLst/>
          </a:prstGeom>
        </p:spPr>
      </p:pic>
    </p:spTree>
    <p:extLst>
      <p:ext uri="{BB962C8B-B14F-4D97-AF65-F5344CB8AC3E}">
        <p14:creationId xmlns:p14="http://schemas.microsoft.com/office/powerpoint/2010/main" val="39398485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0713" y="2206173"/>
            <a:ext cx="4846030" cy="3000821"/>
          </a:xfrm>
          <a:prstGeom prst="rect">
            <a:avLst/>
          </a:prstGeom>
        </p:spPr>
        <p:txBody>
          <a:bodyPr wrap="square">
            <a:spAutoFit/>
          </a:bodyPr>
          <a:lstStyle/>
          <a:p>
            <a:pPr>
              <a:lnSpc>
                <a:spcPct val="150000"/>
              </a:lnSpc>
              <a:spcAft>
                <a:spcPts val="800"/>
              </a:spcAft>
            </a:pPr>
            <a:r>
              <a:rPr lang="es-AR" b="1" dirty="0">
                <a:latin typeface="Arial" panose="020B0604020202020204" pitchFamily="34" charset="0"/>
                <a:ea typeface="Calibri" panose="020F0502020204030204" pitchFamily="34" charset="0"/>
                <a:cs typeface="Times New Roman" panose="02020603050405020304" pitchFamily="18" charset="0"/>
              </a:rPr>
              <a:t>Los parámetros que pueden ser leídos por un solo instrumento contempla Voltaje y Corriente DC y CA</a:t>
            </a:r>
            <a:r>
              <a:rPr lang="es-AR" b="1" dirty="0" smtClean="0">
                <a:latin typeface="Arial" panose="020B0604020202020204" pitchFamily="34" charset="0"/>
                <a:ea typeface="Calibri" panose="020F0502020204030204" pitchFamily="34" charset="0"/>
                <a:cs typeface="Times New Roman" panose="02020603050405020304" pitchFamily="18" charset="0"/>
              </a:rPr>
              <a:t>, </a:t>
            </a:r>
            <a:r>
              <a:rPr lang="es-AR" b="1" dirty="0">
                <a:latin typeface="Arial" panose="020B0604020202020204" pitchFamily="34" charset="0"/>
                <a:ea typeface="Calibri" panose="020F0502020204030204" pitchFamily="34" charset="0"/>
                <a:cs typeface="Times New Roman" panose="02020603050405020304" pitchFamily="18" charset="0"/>
              </a:rPr>
              <a:t>Resistencia y Conductancia, Ganancia en dB, Capacitancia, probadores de semiconductores, temperatura y frecuencia.</a:t>
            </a:r>
            <a:endParaRPr lang="es-A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8750"/>
          <a:stretch/>
        </p:blipFill>
        <p:spPr>
          <a:xfrm>
            <a:off x="6298205" y="1747153"/>
            <a:ext cx="5181903" cy="3782789"/>
          </a:xfrm>
          <a:prstGeom prst="rect">
            <a:avLst/>
          </a:prstGeom>
        </p:spPr>
      </p:pic>
    </p:spTree>
    <p:extLst>
      <p:ext uri="{BB962C8B-B14F-4D97-AF65-F5344CB8AC3E}">
        <p14:creationId xmlns:p14="http://schemas.microsoft.com/office/powerpoint/2010/main" val="19961819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4444" y="2048946"/>
            <a:ext cx="4981956" cy="2568780"/>
          </a:xfrm>
          <a:prstGeom prst="rect">
            <a:avLst/>
          </a:prstGeom>
        </p:spPr>
        <p:txBody>
          <a:bodyPr wrap="square">
            <a:spAutoFit/>
          </a:bodyPr>
          <a:lstStyle/>
          <a:p>
            <a:pPr>
              <a:lnSpc>
                <a:spcPct val="107000"/>
              </a:lnSpc>
              <a:spcAft>
                <a:spcPts val="800"/>
              </a:spcAft>
            </a:pPr>
            <a:r>
              <a:rPr lang="es-AR" dirty="0">
                <a:latin typeface="Arial" panose="020B0604020202020204" pitchFamily="34" charset="0"/>
                <a:ea typeface="Calibri" panose="020F0502020204030204" pitchFamily="34" charset="0"/>
                <a:cs typeface="Times New Roman" panose="02020603050405020304" pitchFamily="18" charset="0"/>
              </a:rPr>
              <a:t> </a:t>
            </a:r>
            <a:endParaRPr lang="es-A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AR" b="1" dirty="0">
                <a:latin typeface="Arial" panose="020B0604020202020204" pitchFamily="34" charset="0"/>
                <a:ea typeface="Calibri" panose="020F0502020204030204" pitchFamily="34" charset="0"/>
                <a:cs typeface="Times New Roman" panose="02020603050405020304" pitchFamily="18" charset="0"/>
              </a:rPr>
              <a:t>El dispositivo es un conversor Análogo/Digital que usa distintas técnicas de conversión de acuerdo a la resolución, velocidad de respuesta y precisión buscada.</a:t>
            </a:r>
            <a:endParaRPr lang="es-A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6684"/>
          <a:stretch/>
        </p:blipFill>
        <p:spPr>
          <a:xfrm>
            <a:off x="6717792" y="2237921"/>
            <a:ext cx="4379710" cy="3360227"/>
          </a:xfrm>
          <a:prstGeom prst="rect">
            <a:avLst/>
          </a:prstGeom>
        </p:spPr>
      </p:pic>
    </p:spTree>
    <p:extLst>
      <p:ext uri="{BB962C8B-B14F-4D97-AF65-F5344CB8AC3E}">
        <p14:creationId xmlns:p14="http://schemas.microsoft.com/office/powerpoint/2010/main" val="235655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B</a:t>
            </a:r>
            <a:r>
              <a:rPr lang="es-AR" dirty="0" smtClean="0"/>
              <a:t>ibliografía</a:t>
            </a:r>
            <a:endParaRPr lang="es-AR" dirty="0"/>
          </a:p>
        </p:txBody>
      </p:sp>
      <p:sp>
        <p:nvSpPr>
          <p:cNvPr id="3" name="Marcador de contenido 2"/>
          <p:cNvSpPr>
            <a:spLocks noGrp="1"/>
          </p:cNvSpPr>
          <p:nvPr>
            <p:ph idx="1"/>
          </p:nvPr>
        </p:nvSpPr>
        <p:spPr>
          <a:xfrm>
            <a:off x="670560" y="2284646"/>
            <a:ext cx="10058400" cy="4023360"/>
          </a:xfrm>
        </p:spPr>
        <p:txBody>
          <a:bodyPr/>
          <a:lstStyle/>
          <a:p>
            <a:r>
              <a:rPr lang="es-AR" dirty="0" smtClean="0"/>
              <a:t>Maquinas Eléctricas. – Marcelo Antonio Sobrevila</a:t>
            </a:r>
          </a:p>
          <a:p>
            <a:pPr lvl="0"/>
            <a:r>
              <a:rPr lang="es-AR" dirty="0" smtClean="0"/>
              <a:t>Circuitos magnéticos y transformadores- Staff del MIT -Ed. Reverte.</a:t>
            </a:r>
          </a:p>
          <a:p>
            <a:pPr lvl="0"/>
            <a:r>
              <a:rPr lang="es-AR" dirty="0" smtClean="0"/>
              <a:t>Transformadores </a:t>
            </a:r>
            <a:r>
              <a:rPr lang="es-AR" dirty="0"/>
              <a:t>- Ing. Enrico Spinadel - Nueva Librería.</a:t>
            </a:r>
          </a:p>
          <a:p>
            <a:pPr lvl="0"/>
            <a:r>
              <a:rPr lang="es-AR" dirty="0"/>
              <a:t>Máquinas Eléctricas- Rafael </a:t>
            </a:r>
            <a:r>
              <a:rPr lang="es-AR" dirty="0" err="1"/>
              <a:t>Sanjurjo</a:t>
            </a:r>
            <a:r>
              <a:rPr lang="es-AR" dirty="0"/>
              <a:t> Navarro - Ed. </a:t>
            </a:r>
            <a:r>
              <a:rPr lang="es-AR" dirty="0" err="1"/>
              <a:t>MaGraw</a:t>
            </a:r>
            <a:r>
              <a:rPr lang="es-AR" dirty="0"/>
              <a:t>-Hill.</a:t>
            </a:r>
          </a:p>
          <a:p>
            <a:pPr lvl="0"/>
            <a:r>
              <a:rPr lang="es-AR" dirty="0"/>
              <a:t>Transformadores de potencia y de protección. Ing. Enrique Ras Olivera. Ed. </a:t>
            </a:r>
            <a:r>
              <a:rPr lang="es-AR" dirty="0" err="1"/>
              <a:t>Marcombo</a:t>
            </a:r>
            <a:r>
              <a:rPr lang="es-AR" dirty="0"/>
              <a:t>.</a:t>
            </a:r>
          </a:p>
          <a:p>
            <a:pPr lvl="0"/>
            <a:r>
              <a:rPr lang="es-AR" dirty="0"/>
              <a:t>Circuitos magnéticos y transformadores- Staff del MIT -Ed. Reverte</a:t>
            </a:r>
            <a:r>
              <a:rPr lang="es-AR" dirty="0" smtClean="0"/>
              <a:t>.</a:t>
            </a:r>
          </a:p>
          <a:p>
            <a:pPr marL="0" indent="0">
              <a:buNone/>
            </a:pPr>
            <a:endParaRPr lang="es-AR" dirty="0"/>
          </a:p>
        </p:txBody>
      </p:sp>
    </p:spTree>
    <p:extLst>
      <p:ext uri="{BB962C8B-B14F-4D97-AF65-F5344CB8AC3E}">
        <p14:creationId xmlns:p14="http://schemas.microsoft.com/office/powerpoint/2010/main" val="4183991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216" y="1939510"/>
            <a:ext cx="5844613" cy="3934410"/>
          </a:xfrm>
          <a:prstGeom prst="rect">
            <a:avLst/>
          </a:prstGeom>
        </p:spPr>
        <p:txBody>
          <a:bodyPr wrap="square">
            <a:spAutoFit/>
          </a:bodyPr>
          <a:lstStyle/>
          <a:p>
            <a:pPr>
              <a:lnSpc>
                <a:spcPct val="150000"/>
              </a:lnSpc>
              <a:spcAft>
                <a:spcPts val="800"/>
              </a:spcAft>
            </a:pPr>
            <a:r>
              <a:rPr lang="es-AR" b="1" dirty="0">
                <a:latin typeface="Arial" panose="020B0604020202020204" pitchFamily="34" charset="0"/>
                <a:ea typeface="Calibri" panose="020F0502020204030204" pitchFamily="34" charset="0"/>
                <a:cs typeface="Times New Roman" panose="02020603050405020304" pitchFamily="18" charset="0"/>
              </a:rPr>
              <a:t>El circuito interno de los multímetros digitales puede básicamente dividirse en dos secciones:</a:t>
            </a:r>
          </a:p>
          <a:p>
            <a:pPr marL="342900" lvl="0" indent="-342900">
              <a:lnSpc>
                <a:spcPct val="150000"/>
              </a:lnSpc>
              <a:spcAft>
                <a:spcPts val="0"/>
              </a:spcAft>
              <a:buFont typeface="Arial" panose="020B0604020202020204" pitchFamily="34" charset="0"/>
              <a:buChar char="-"/>
            </a:pPr>
            <a:r>
              <a:rPr lang="es-AR" b="1" dirty="0">
                <a:latin typeface="Arial" panose="020B0604020202020204" pitchFamily="34" charset="0"/>
                <a:ea typeface="Calibri" panose="020F0502020204030204" pitchFamily="34" charset="0"/>
                <a:cs typeface="Times New Roman" panose="02020603050405020304" pitchFamily="18" charset="0"/>
              </a:rPr>
              <a:t>Una Analógica y otra Digital. </a:t>
            </a:r>
          </a:p>
          <a:p>
            <a:pPr marL="342900" lvl="0" indent="-342900">
              <a:lnSpc>
                <a:spcPct val="150000"/>
              </a:lnSpc>
              <a:spcAft>
                <a:spcPts val="800"/>
              </a:spcAft>
              <a:buFont typeface="Arial" panose="020B0604020202020204" pitchFamily="34" charset="0"/>
              <a:buChar char="-"/>
            </a:pPr>
            <a:r>
              <a:rPr lang="es-AR" b="1" dirty="0">
                <a:latin typeface="Arial" panose="020B0604020202020204" pitchFamily="34" charset="0"/>
                <a:ea typeface="Calibri" panose="020F0502020204030204" pitchFamily="34" charset="0"/>
                <a:cs typeface="Times New Roman" panose="02020603050405020304" pitchFamily="18" charset="0"/>
              </a:rPr>
              <a:t>La sección Digital está compuesta por el conversor Analógico a Digital (en algunos instrumentos esta conversión es hecha por medio de un circuito microprocesador) y una pantalla de dígitos, que puede ser de Led o de Cristal Líquido.</a:t>
            </a:r>
          </a:p>
        </p:txBody>
      </p:sp>
      <p:sp>
        <p:nvSpPr>
          <p:cNvPr id="5"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17882"/>
          <a:stretch/>
        </p:blipFill>
        <p:spPr>
          <a:xfrm rot="5400000">
            <a:off x="6978903" y="1871585"/>
            <a:ext cx="5498590" cy="3766458"/>
          </a:xfrm>
          <a:prstGeom prst="rect">
            <a:avLst/>
          </a:prstGeom>
        </p:spPr>
      </p:pic>
    </p:spTree>
    <p:extLst>
      <p:ext uri="{BB962C8B-B14F-4D97-AF65-F5344CB8AC3E}">
        <p14:creationId xmlns:p14="http://schemas.microsoft.com/office/powerpoint/2010/main" val="885332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651" y="1468892"/>
            <a:ext cx="8395772" cy="5033508"/>
          </a:xfrm>
          <a:solidFill>
            <a:schemeClr val="bg2">
              <a:lumMod val="50000"/>
            </a:schemeClr>
          </a:solidFill>
          <a:ln w="38100">
            <a:solidFill>
              <a:schemeClr val="accent1">
                <a:lumMod val="75000"/>
              </a:schemeClr>
            </a:solidFill>
          </a:ln>
        </p:spPr>
      </p:pic>
      <p:sp>
        <p:nvSpPr>
          <p:cNvPr id="5" name="Título 1"/>
          <p:cNvSpPr txBox="1">
            <a:spLocks/>
          </p:cNvSpPr>
          <p:nvPr/>
        </p:nvSpPr>
        <p:spPr>
          <a:xfrm>
            <a:off x="707136" y="5161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2652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094" y="2571977"/>
            <a:ext cx="4745358" cy="2638651"/>
          </a:xfrm>
          <a:prstGeom prst="rect">
            <a:avLst/>
          </a:prstGeom>
          <a:ln w="228600" cap="sq" cmpd="thickThin">
            <a:solidFill>
              <a:srgbClr val="000000"/>
            </a:solidFill>
            <a:prstDash val="solid"/>
            <a:miter lim="800000"/>
          </a:ln>
          <a:effectLst>
            <a:innerShdw blurRad="76200">
              <a:srgbClr val="000000"/>
            </a:inn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287" y="2499520"/>
            <a:ext cx="5033393" cy="2711108"/>
          </a:xfrm>
          <a:prstGeom prst="rect">
            <a:avLst/>
          </a:prstGeom>
          <a:ln w="228600" cap="sq" cmpd="thickThin">
            <a:solidFill>
              <a:srgbClr val="000000"/>
            </a:solidFill>
            <a:prstDash val="solid"/>
            <a:miter lim="800000"/>
          </a:ln>
          <a:effectLst>
            <a:innerShdw blurRad="76200">
              <a:srgbClr val="000000"/>
            </a:innerShdw>
          </a:effectLst>
        </p:spPr>
      </p:pic>
      <p:sp>
        <p:nvSpPr>
          <p:cNvPr id="6" name="Título 1"/>
          <p:cNvSpPr txBox="1">
            <a:spLocks/>
          </p:cNvSpPr>
          <p:nvPr/>
        </p:nvSpPr>
        <p:spPr>
          <a:xfrm>
            <a:off x="707136" y="719328"/>
            <a:ext cx="6010656" cy="676656"/>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AR" sz="3200" b="1" dirty="0" smtClean="0">
                <a:latin typeface="Arial" panose="020B0604020202020204" pitchFamily="34" charset="0"/>
                <a:cs typeface="Arial" panose="020B0604020202020204" pitchFamily="34" charset="0"/>
              </a:rPr>
              <a:t>MULTÍMETROS DIGITALES</a:t>
            </a:r>
            <a:endParaRPr lang="es-A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340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Medición de Resistencias</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833" y="2527300"/>
            <a:ext cx="3474560" cy="3778250"/>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6875" r="9063"/>
          <a:stretch/>
        </p:blipFill>
        <p:spPr>
          <a:xfrm>
            <a:off x="6667500" y="2527300"/>
            <a:ext cx="3905250" cy="3429000"/>
          </a:xfrm>
          <a:prstGeom prst="rect">
            <a:avLst/>
          </a:prstGeom>
        </p:spPr>
      </p:pic>
    </p:spTree>
    <p:extLst>
      <p:ext uri="{BB962C8B-B14F-4D97-AF65-F5344CB8AC3E}">
        <p14:creationId xmlns:p14="http://schemas.microsoft.com/office/powerpoint/2010/main" val="10776815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Medición de Resistencias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187" y="2508250"/>
            <a:ext cx="8780449" cy="2686050"/>
          </a:xfrm>
        </p:spPr>
      </p:pic>
    </p:spTree>
    <p:extLst>
      <p:ext uri="{BB962C8B-B14F-4D97-AF65-F5344CB8AC3E}">
        <p14:creationId xmlns:p14="http://schemas.microsoft.com/office/powerpoint/2010/main" val="2073618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Medición de Resistencias</a:t>
            </a:r>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8454"/>
          <a:stretch/>
        </p:blipFill>
        <p:spPr>
          <a:xfrm>
            <a:off x="6338849" y="2811264"/>
            <a:ext cx="5481888" cy="266243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37" y="1590675"/>
            <a:ext cx="5488131" cy="4759325"/>
          </a:xfrm>
          <a:prstGeom prst="rect">
            <a:avLst/>
          </a:prstGeom>
        </p:spPr>
      </p:pic>
    </p:spTree>
    <p:extLst>
      <p:ext uri="{BB962C8B-B14F-4D97-AF65-F5344CB8AC3E}">
        <p14:creationId xmlns:p14="http://schemas.microsoft.com/office/powerpoint/2010/main" val="758992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0925" y="662210"/>
            <a:ext cx="8911687" cy="1280890"/>
          </a:xfrm>
        </p:spPr>
        <p:txBody>
          <a:bodyPr/>
          <a:lstStyle/>
          <a:p>
            <a:r>
              <a:rPr lang="es-AR" dirty="0" smtClean="0"/>
              <a:t>Mediciones con Puentes</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413" y="2269491"/>
            <a:ext cx="4749800" cy="377825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64" y="2269491"/>
            <a:ext cx="4648736" cy="3761038"/>
          </a:xfrm>
          <a:prstGeom prst="rect">
            <a:avLst/>
          </a:prstGeom>
        </p:spPr>
      </p:pic>
    </p:spTree>
    <p:extLst>
      <p:ext uri="{BB962C8B-B14F-4D97-AF65-F5344CB8AC3E}">
        <p14:creationId xmlns:p14="http://schemas.microsoft.com/office/powerpoint/2010/main" val="19024978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210" y="680457"/>
            <a:ext cx="9275557" cy="5067046"/>
          </a:xfrm>
        </p:spPr>
      </p:pic>
    </p:spTree>
    <p:extLst>
      <p:ext uri="{BB962C8B-B14F-4D97-AF65-F5344CB8AC3E}">
        <p14:creationId xmlns:p14="http://schemas.microsoft.com/office/powerpoint/2010/main" val="378803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6000" dirty="0" smtClean="0"/>
              <a:t>Preguntas???</a:t>
            </a:r>
            <a:endParaRPr lang="es-AR" sz="60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3428" y="2016125"/>
            <a:ext cx="5059469" cy="3449638"/>
          </a:xfrm>
        </p:spPr>
      </p:pic>
    </p:spTree>
    <p:extLst>
      <p:ext uri="{BB962C8B-B14F-4D97-AF65-F5344CB8AC3E}">
        <p14:creationId xmlns:p14="http://schemas.microsoft.com/office/powerpoint/2010/main" val="2566140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3568" y="1871470"/>
            <a:ext cx="11142544" cy="4986530"/>
          </a:xfrm>
        </p:spPr>
        <p:txBody>
          <a:bodyPr>
            <a:normAutofit/>
          </a:bodyPr>
          <a:lstStyle/>
          <a:p>
            <a:pPr>
              <a:lnSpc>
                <a:spcPct val="120000"/>
              </a:lnSpc>
            </a:pPr>
            <a:r>
              <a:rPr lang="es-AR" b="1" dirty="0" smtClean="0"/>
              <a:t>Unidad I:</a:t>
            </a:r>
            <a:r>
              <a:rPr lang="es-AR" dirty="0" smtClean="0"/>
              <a:t> Conceptos de electricidad. Corriente continua. Intensidad de corriente. Fuerza electromotriz y tensión. Ley de Ohm. Leyes de Kirchhoff. Aplicación a la resolución de circuitos eléctricos con resistencias en serie, paralelo y combinaciones.</a:t>
            </a:r>
          </a:p>
          <a:p>
            <a:pPr>
              <a:lnSpc>
                <a:spcPct val="120000"/>
              </a:lnSpc>
            </a:pPr>
            <a:r>
              <a:rPr lang="es-AR" b="1" dirty="0" smtClean="0"/>
              <a:t>Unidad 2</a:t>
            </a:r>
            <a:r>
              <a:rPr lang="es-AR" dirty="0" smtClean="0"/>
              <a:t>: Teoremas y métodos de resolución de circuito en CC. Teorema de Thevenin. Teorema de Norton. Análisis de circuitos por el método de corrientes de malla y por el método de potenciales de nodo.</a:t>
            </a:r>
          </a:p>
          <a:p>
            <a:pPr>
              <a:lnSpc>
                <a:spcPct val="120000"/>
              </a:lnSpc>
            </a:pPr>
            <a:r>
              <a:rPr lang="es-AR" b="1" dirty="0"/>
              <a:t>U</a:t>
            </a:r>
            <a:r>
              <a:rPr lang="es-AR" b="1" dirty="0" smtClean="0"/>
              <a:t>nidad 3</a:t>
            </a:r>
            <a:r>
              <a:rPr lang="es-AR" dirty="0" smtClean="0"/>
              <a:t>: Circuitos en corriente alterna monofásica. Introducción a las corrientes alternas. Concepto de valor pico, valor medio y valor eficaz. Ondas senoidales. Representación fasorial y notación com</a:t>
            </a:r>
            <a:r>
              <a:rPr lang="es-AR" dirty="0"/>
              <a:t>p</a:t>
            </a:r>
            <a:r>
              <a:rPr lang="es-AR" dirty="0" smtClean="0"/>
              <a:t>leja. Resistor, Inductor y capacitor. Impedancia. Factor de potencia. Potencia activa, react</a:t>
            </a:r>
            <a:r>
              <a:rPr lang="es-AR" dirty="0"/>
              <a:t>i</a:t>
            </a:r>
            <a:r>
              <a:rPr lang="es-AR" dirty="0" smtClean="0"/>
              <a:t>va y aparente. </a:t>
            </a:r>
            <a:r>
              <a:rPr lang="es-AR" dirty="0"/>
              <a:t>C</a:t>
            </a:r>
            <a:r>
              <a:rPr lang="es-AR" dirty="0" smtClean="0"/>
              <a:t>ircuitos RC, RL y RLC en serie, en paralelo y combinaciones. Extensión de los teoremas y métodos de resolución de circuitos a las CA. Conceptos básicos sobre resonancia. Conceptos básicos sobre sistemas poliarmónicos.</a:t>
            </a:r>
          </a:p>
          <a:p>
            <a:pPr>
              <a:lnSpc>
                <a:spcPct val="100000"/>
              </a:lnSpc>
            </a:pPr>
            <a:endParaRPr lang="es-AR" sz="900" dirty="0"/>
          </a:p>
        </p:txBody>
      </p:sp>
      <p:sp>
        <p:nvSpPr>
          <p:cNvPr id="2" name="Rectángulo 1"/>
          <p:cNvSpPr/>
          <p:nvPr/>
        </p:nvSpPr>
        <p:spPr>
          <a:xfrm>
            <a:off x="675204" y="818126"/>
            <a:ext cx="3421307" cy="707886"/>
          </a:xfrm>
          <a:prstGeom prst="rect">
            <a:avLst/>
          </a:prstGeom>
        </p:spPr>
        <p:txBody>
          <a:bodyPr wrap="square">
            <a:spAutoFit/>
          </a:bodyPr>
          <a:lstStyle/>
          <a:p>
            <a:r>
              <a:rPr lang="es-AR" sz="4000" b="1" dirty="0"/>
              <a:t>Electrotecnia</a:t>
            </a:r>
            <a:endParaRPr lang="es-AR" sz="6600" b="1" dirty="0" smtClean="0"/>
          </a:p>
        </p:txBody>
      </p:sp>
    </p:spTree>
    <p:extLst>
      <p:ext uri="{BB962C8B-B14F-4D97-AF65-F5344CB8AC3E}">
        <p14:creationId xmlns:p14="http://schemas.microsoft.com/office/powerpoint/2010/main" val="18556611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0144" y="1926337"/>
            <a:ext cx="11176000" cy="3779519"/>
          </a:xfrm>
        </p:spPr>
        <p:txBody>
          <a:bodyPr>
            <a:normAutofit/>
          </a:bodyPr>
          <a:lstStyle/>
          <a:p>
            <a:pPr marL="0" indent="0">
              <a:lnSpc>
                <a:spcPct val="100000"/>
              </a:lnSpc>
              <a:buNone/>
            </a:pPr>
            <a:r>
              <a:rPr lang="es-MX" sz="2000" b="1" dirty="0" smtClean="0"/>
              <a:t>UNIDAD </a:t>
            </a:r>
            <a:r>
              <a:rPr lang="es-MX" sz="2000" b="1" dirty="0"/>
              <a:t>4</a:t>
            </a:r>
            <a:r>
              <a:rPr lang="es-MX" sz="2000" dirty="0"/>
              <a:t>: Circuitos en corriente alterna </a:t>
            </a:r>
            <a:r>
              <a:rPr lang="es-MX" sz="2000" dirty="0" smtClean="0"/>
              <a:t>polifásica. Generación </a:t>
            </a:r>
            <a:r>
              <a:rPr lang="es-MX" sz="2000" dirty="0"/>
              <a:t>de sistemas polifásicos: ventajas. Sistemas </a:t>
            </a:r>
            <a:r>
              <a:rPr lang="es-MX" sz="2000" dirty="0" smtClean="0"/>
              <a:t>trifásicos </a:t>
            </a:r>
            <a:r>
              <a:rPr lang="es-MX" sz="2000" dirty="0"/>
              <a:t>con carga </a:t>
            </a:r>
            <a:r>
              <a:rPr lang="es-MX" sz="2000" dirty="0" smtClean="0"/>
              <a:t>equilibrada: análisis </a:t>
            </a:r>
            <a:r>
              <a:rPr lang="es-MX" sz="2000" dirty="0"/>
              <a:t>de la conexión en estrella y en triángulo. </a:t>
            </a:r>
            <a:r>
              <a:rPr lang="es-MX" sz="2000" dirty="0" smtClean="0"/>
              <a:t>Relaciones entre </a:t>
            </a:r>
            <a:r>
              <a:rPr lang="es-MX" sz="2000" dirty="0"/>
              <a:t>corrientes y tensiones </a:t>
            </a:r>
            <a:r>
              <a:rPr lang="es-MX" sz="2000" dirty="0" smtClean="0"/>
              <a:t>de línea </a:t>
            </a:r>
            <a:r>
              <a:rPr lang="es-MX" sz="2000" dirty="0"/>
              <a:t>y de fase. Nociones de sistemas trifásicos con carga </a:t>
            </a:r>
            <a:r>
              <a:rPr lang="es-MX" sz="2000" dirty="0" smtClean="0"/>
              <a:t>desequilibrada</a:t>
            </a:r>
            <a:endParaRPr lang="es-MX" sz="2000" dirty="0"/>
          </a:p>
          <a:p>
            <a:pPr>
              <a:lnSpc>
                <a:spcPct val="100000"/>
              </a:lnSpc>
            </a:pPr>
            <a:r>
              <a:rPr lang="es-AR" sz="2000" b="1" dirty="0"/>
              <a:t>UNIDAD 5</a:t>
            </a:r>
            <a:r>
              <a:rPr lang="es-AR" sz="2000" dirty="0"/>
              <a:t>: Concepto de </a:t>
            </a:r>
            <a:r>
              <a:rPr lang="es-AR" sz="2000" dirty="0" smtClean="0"/>
              <a:t>magnetismo. Fenómenos </a:t>
            </a:r>
            <a:r>
              <a:rPr lang="es-AR" sz="2000" dirty="0"/>
              <a:t>magnéticos. Campo magnético debido a </a:t>
            </a:r>
            <a:r>
              <a:rPr lang="es-AR" sz="2000" dirty="0" smtClean="0"/>
              <a:t>corriente</a:t>
            </a:r>
            <a:r>
              <a:rPr lang="es-AR" sz="2000" dirty="0"/>
              <a:t> </a:t>
            </a:r>
            <a:r>
              <a:rPr lang="es-AR" sz="2000" dirty="0" smtClean="0"/>
              <a:t>eléctrica. Flujo </a:t>
            </a:r>
            <a:r>
              <a:rPr lang="es-AR" sz="2000" dirty="0"/>
              <a:t>de </a:t>
            </a:r>
            <a:r>
              <a:rPr lang="es-AR" sz="2000" dirty="0" smtClean="0"/>
              <a:t>campo magnético.</a:t>
            </a:r>
            <a:r>
              <a:rPr lang="es-MX" sz="2000" dirty="0" smtClean="0"/>
              <a:t> </a:t>
            </a:r>
            <a:r>
              <a:rPr lang="es-MX" sz="2000" dirty="0"/>
              <a:t>Fuerza electromotriz inducida. Ley de </a:t>
            </a:r>
            <a:r>
              <a:rPr lang="es-MX" sz="2000" dirty="0" smtClean="0"/>
              <a:t>Faraday-Lenz</a:t>
            </a:r>
            <a:endParaRPr lang="es-AR" sz="2000" dirty="0"/>
          </a:p>
          <a:p>
            <a:pPr>
              <a:lnSpc>
                <a:spcPct val="100000"/>
              </a:lnSpc>
            </a:pPr>
            <a:r>
              <a:rPr lang="es-MX" sz="2000" b="1" dirty="0"/>
              <a:t>UNIDAD 6</a:t>
            </a:r>
            <a:r>
              <a:rPr lang="es-MX" sz="2000" dirty="0"/>
              <a:t>: Circuitos magnéticos en CC y en </a:t>
            </a:r>
            <a:r>
              <a:rPr lang="es-MX" sz="2000" dirty="0" smtClean="0"/>
              <a:t>CA. Comportamiento </a:t>
            </a:r>
            <a:r>
              <a:rPr lang="es-MX" sz="2000" dirty="0"/>
              <a:t>de los materiales sumergidos en un </a:t>
            </a:r>
            <a:r>
              <a:rPr lang="es-MX" sz="2000" dirty="0" smtClean="0"/>
              <a:t>campo magnético</a:t>
            </a:r>
            <a:r>
              <a:rPr lang="es-MX" sz="2000" dirty="0"/>
              <a:t>: </a:t>
            </a:r>
            <a:r>
              <a:rPr lang="es-MX" sz="2000" dirty="0" smtClean="0"/>
              <a:t>diamagnetismo, paramagnetismo </a:t>
            </a:r>
            <a:r>
              <a:rPr lang="es-MX" sz="2000" dirty="0"/>
              <a:t>y ferromagnetismo. Curva virgen de </a:t>
            </a:r>
            <a:r>
              <a:rPr lang="es-MX" sz="2000" dirty="0" smtClean="0"/>
              <a:t>imanación. </a:t>
            </a:r>
            <a:r>
              <a:rPr lang="es-MX" sz="2000" dirty="0"/>
              <a:t>Ciclo de </a:t>
            </a:r>
            <a:r>
              <a:rPr lang="es-MX" sz="2000" dirty="0" smtClean="0"/>
              <a:t>histéresis </a:t>
            </a:r>
            <a:r>
              <a:rPr lang="es-MX" sz="2000" dirty="0"/>
              <a:t>en CC </a:t>
            </a:r>
            <a:r>
              <a:rPr lang="es-MX" sz="2000" dirty="0" smtClean="0"/>
              <a:t>y, </a:t>
            </a:r>
            <a:r>
              <a:rPr lang="es-AR" sz="2000" dirty="0" smtClean="0"/>
              <a:t>en CA. Corrientes </a:t>
            </a:r>
            <a:r>
              <a:rPr lang="es-AR" sz="2000" dirty="0"/>
              <a:t>de Foukault. Características magnéticas </a:t>
            </a:r>
            <a:r>
              <a:rPr lang="es-AR" sz="2000" dirty="0" smtClean="0"/>
              <a:t>de </a:t>
            </a:r>
            <a:r>
              <a:rPr lang="es-AR" sz="2000" dirty="0"/>
              <a:t>los materiales. </a:t>
            </a:r>
            <a:r>
              <a:rPr lang="es-AR" sz="2000" dirty="0" smtClean="0"/>
              <a:t>Circuitos </a:t>
            </a:r>
            <a:r>
              <a:rPr lang="es-MX" sz="2000" dirty="0" smtClean="0"/>
              <a:t>magnéticos</a:t>
            </a:r>
            <a:r>
              <a:rPr lang="es-MX" sz="2000" dirty="0"/>
              <a:t>. Ley de Ohm d</a:t>
            </a:r>
            <a:r>
              <a:rPr lang="es-MX" sz="2000" dirty="0" smtClean="0"/>
              <a:t>e </a:t>
            </a:r>
            <a:r>
              <a:rPr lang="es-MX" sz="2000" dirty="0"/>
              <a:t>los circuitos magnéticos. </a:t>
            </a:r>
          </a:p>
          <a:p>
            <a:pPr>
              <a:lnSpc>
                <a:spcPct val="100000"/>
              </a:lnSpc>
            </a:pPr>
            <a:r>
              <a:rPr lang="es-AR" sz="2000" b="1" dirty="0"/>
              <a:t>UNIDAD 7</a:t>
            </a:r>
            <a:r>
              <a:rPr lang="es-AR" sz="2000" dirty="0"/>
              <a:t>: </a:t>
            </a:r>
            <a:r>
              <a:rPr lang="es-AR" sz="2000" dirty="0" smtClean="0"/>
              <a:t>Pérdidas </a:t>
            </a:r>
            <a:r>
              <a:rPr lang="es-AR" sz="2000" dirty="0"/>
              <a:t>en los conductores</a:t>
            </a:r>
            <a:r>
              <a:rPr lang="es-AR" sz="2000" dirty="0" smtClean="0"/>
              <a:t>. </a:t>
            </a:r>
            <a:r>
              <a:rPr lang="es-MX" sz="2000" dirty="0"/>
              <a:t>en materiales </a:t>
            </a:r>
            <a:r>
              <a:rPr lang="es-MX" sz="2000" dirty="0" smtClean="0"/>
              <a:t>dieléctricos</a:t>
            </a:r>
            <a:r>
              <a:rPr lang="es-MX" sz="2000" dirty="0"/>
              <a:t>. </a:t>
            </a:r>
            <a:r>
              <a:rPr lang="es-MX" sz="2000" dirty="0" smtClean="0"/>
              <a:t>Pérdidas en materiales </a:t>
            </a:r>
            <a:r>
              <a:rPr lang="es-AR" sz="2000" dirty="0" smtClean="0"/>
              <a:t>magnéticos</a:t>
            </a:r>
            <a:r>
              <a:rPr lang="es-AR" sz="2000" dirty="0"/>
              <a:t>.</a:t>
            </a:r>
            <a:endParaRPr lang="es-AR" sz="600" dirty="0"/>
          </a:p>
        </p:txBody>
      </p:sp>
      <p:sp>
        <p:nvSpPr>
          <p:cNvPr id="5" name="Rectángulo 4"/>
          <p:cNvSpPr/>
          <p:nvPr/>
        </p:nvSpPr>
        <p:spPr>
          <a:xfrm>
            <a:off x="675204" y="818126"/>
            <a:ext cx="3421307" cy="707886"/>
          </a:xfrm>
          <a:prstGeom prst="rect">
            <a:avLst/>
          </a:prstGeom>
        </p:spPr>
        <p:txBody>
          <a:bodyPr wrap="square">
            <a:spAutoFit/>
          </a:bodyPr>
          <a:lstStyle/>
          <a:p>
            <a:r>
              <a:rPr lang="es-AR" sz="4000" b="1" dirty="0"/>
              <a:t>Electrotecnia</a:t>
            </a:r>
            <a:endParaRPr lang="es-AR" sz="6600" b="1" dirty="0" smtClean="0"/>
          </a:p>
        </p:txBody>
      </p:sp>
    </p:spTree>
    <p:extLst>
      <p:ext uri="{BB962C8B-B14F-4D97-AF65-F5344CB8AC3E}">
        <p14:creationId xmlns:p14="http://schemas.microsoft.com/office/powerpoint/2010/main" val="3619282083"/>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755</TotalTime>
  <Words>2336</Words>
  <Application>Microsoft Office PowerPoint</Application>
  <PresentationFormat>Panorámica</PresentationFormat>
  <Paragraphs>305</Paragraphs>
  <Slides>67</Slides>
  <Notes>16</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67</vt:i4>
      </vt:variant>
    </vt:vector>
  </HeadingPairs>
  <TitlesOfParts>
    <vt:vector size="78" baseType="lpstr">
      <vt:lpstr>Arial</vt:lpstr>
      <vt:lpstr>Calibri</vt:lpstr>
      <vt:lpstr>Calibri Light</vt:lpstr>
      <vt:lpstr>Cambria</vt:lpstr>
      <vt:lpstr>Symbol</vt:lpstr>
      <vt:lpstr>Times New Roman</vt:lpstr>
      <vt:lpstr>Verdana</vt:lpstr>
      <vt:lpstr>Wingdings</vt:lpstr>
      <vt:lpstr>Retrospección</vt:lpstr>
      <vt:lpstr>Ecuación</vt:lpstr>
      <vt:lpstr>Equation</vt:lpstr>
      <vt:lpstr>ELECTROTECNIA</vt:lpstr>
      <vt:lpstr>Presentación de PowerPoint</vt:lpstr>
      <vt:lpstr>Objetivos de la materia</vt:lpstr>
      <vt:lpstr>Metodología</vt:lpstr>
      <vt:lpstr>Evaluación (regularizar, aprobar.)</vt:lpstr>
      <vt:lpstr>Bibliografía</vt:lpstr>
      <vt:lpstr>Preguntas???</vt:lpstr>
      <vt:lpstr>Presentación de PowerPoint</vt:lpstr>
      <vt:lpstr>Presentación de PowerPoint</vt:lpstr>
      <vt:lpstr>Conceptos de electricidad</vt:lpstr>
      <vt:lpstr>Conceptos de electricidad</vt:lpstr>
      <vt:lpstr>Conceptos de electricidad</vt:lpstr>
      <vt:lpstr>Conceptos de electricidad</vt:lpstr>
      <vt:lpstr>Tensión Eléctrica</vt:lpstr>
      <vt:lpstr>Presentación de PowerPoint</vt:lpstr>
      <vt:lpstr>Tensión Eléctrica</vt:lpstr>
      <vt:lpstr>Corriente eléctrica</vt:lpstr>
      <vt:lpstr>Corriente eléctrica</vt:lpstr>
      <vt:lpstr>Corriente eléctrica</vt:lpstr>
      <vt:lpstr>Corriente eléctrica</vt:lpstr>
      <vt:lpstr>Corriente eléctrica</vt:lpstr>
      <vt:lpstr>Resistencia eléctrica</vt:lpstr>
      <vt:lpstr>Resistencia eléctrica</vt:lpstr>
      <vt:lpstr>Ley de Ohm</vt:lpstr>
      <vt:lpstr>Ley de Ohm</vt:lpstr>
      <vt:lpstr>Circuitos Eléctricos</vt:lpstr>
      <vt:lpstr>Circuitos Eléctricos</vt:lpstr>
      <vt:lpstr>Circuitos Eléctricos</vt:lpstr>
      <vt:lpstr>Circuitos Eléctricos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MULTÍMETRO</vt:lpstr>
      <vt:lpstr>Presentación de PowerPoint</vt:lpstr>
      <vt:lpstr>MULTÍMETRO</vt:lpstr>
      <vt:lpstr>MULTÍMETRO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MULTÍMETROS DIGITALES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Medición de Resistencias</vt:lpstr>
      <vt:lpstr>Medición de Resistencias</vt:lpstr>
      <vt:lpstr>Medición de Resistencias</vt:lpstr>
      <vt:lpstr>Mediciones con Puentes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dc:creator>
  <cp:lastModifiedBy>Alumno</cp:lastModifiedBy>
  <cp:revision>46</cp:revision>
  <dcterms:created xsi:type="dcterms:W3CDTF">2022-03-16T14:48:12Z</dcterms:created>
  <dcterms:modified xsi:type="dcterms:W3CDTF">2022-03-23T22:22:20Z</dcterms:modified>
</cp:coreProperties>
</file>