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8.png" ContentType="image/png"/>
  <Override PartName="/ppt/media/image9.png" ContentType="image/png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056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056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A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A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s-AR" sz="4400" spc="-1" strike="noStrike">
                <a:latin typeface="Arial"/>
              </a:rPr>
              <a:t>Pulse para editar el formato del texto de título</a:t>
            </a:r>
            <a:endParaRPr b="0" lang="es-A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latin typeface="Arial"/>
              </a:rPr>
              <a:t>Pulse para editar el formato de texto del esquema</a:t>
            </a:r>
            <a:endParaRPr b="0" lang="es-A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latin typeface="Arial"/>
              </a:rPr>
              <a:t>Segundo nivel del esquema</a:t>
            </a:r>
            <a:endParaRPr b="0" lang="es-A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latin typeface="Arial"/>
              </a:rPr>
              <a:t>Tercer nivel del esquema</a:t>
            </a:r>
            <a:endParaRPr b="0" lang="es-A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latin typeface="Arial"/>
              </a:rPr>
              <a:t>Cuarto nivel del esquema</a:t>
            </a:r>
            <a:endParaRPr b="0" lang="es-A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Quinto nivel del esquema</a:t>
            </a:r>
            <a:endParaRPr b="0" lang="es-A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Sexto nivel del esquema</a:t>
            </a:r>
            <a:endParaRPr b="0" lang="es-A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Séptimo nivel del esquema</a:t>
            </a:r>
            <a:endParaRPr b="0" lang="es-A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s-AR" sz="1400" spc="-1" strike="noStrike">
                <a:latin typeface="Times New Roman"/>
              </a:rPr>
              <a:t>&lt;fecha/hora&gt;</a:t>
            </a:r>
            <a:endParaRPr b="0" lang="es-A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s-AR" sz="1400" spc="-1" strike="noStrike">
                <a:latin typeface="Times New Roman"/>
              </a:rPr>
              <a:t>&lt;pie de página&gt;</a:t>
            </a:r>
            <a:endParaRPr b="0" lang="es-A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C4E57B8B-420C-4370-9920-83582EE070E3}" type="slidenum">
              <a:rPr b="0" lang="es-AR" sz="1400" spc="-1" strike="noStrike">
                <a:latin typeface="Times New Roman"/>
              </a:rPr>
              <a:t>&lt;número&gt;</a:t>
            </a:fld>
            <a:endParaRPr b="0" lang="es-A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056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s-AR" sz="4400" spc="-1" strike="noStrike">
                <a:latin typeface="Arial"/>
              </a:rPr>
              <a:t>Pulse para editar el formato del texto de título</a:t>
            </a:r>
            <a:endParaRPr b="0" lang="es-AR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3200" spc="-1" strike="noStrike">
                <a:latin typeface="Arial"/>
              </a:rPr>
              <a:t>Pulse para editar el formato de texto del esquema</a:t>
            </a:r>
            <a:endParaRPr b="0" lang="es-AR" sz="3200" spc="-1" strike="noStrike">
              <a:latin typeface="Arial"/>
            </a:endParaRPr>
          </a:p>
          <a:p>
            <a:pPr lvl="1" marL="864000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800" spc="-1" strike="noStrike">
                <a:latin typeface="Arial"/>
              </a:rPr>
              <a:t>Segundo nivel del esquema</a:t>
            </a:r>
            <a:endParaRPr b="0" lang="es-AR" sz="2800" spc="-1" strike="noStrike">
              <a:latin typeface="Arial"/>
            </a:endParaRPr>
          </a:p>
          <a:p>
            <a:pPr lvl="2" marL="1296000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400" spc="-1" strike="noStrike">
                <a:latin typeface="Arial"/>
              </a:rPr>
              <a:t>Tercer nivel del esquema</a:t>
            </a:r>
            <a:endParaRPr b="0" lang="es-AR" sz="2400" spc="-1" strike="noStrike">
              <a:latin typeface="Arial"/>
            </a:endParaRPr>
          </a:p>
          <a:p>
            <a:pPr lvl="3" marL="1728000" indent="-216000"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AR" sz="2000" spc="-1" strike="noStrike">
                <a:latin typeface="Arial"/>
              </a:rPr>
              <a:t>Cuarto nivel del esquema</a:t>
            </a:r>
            <a:endParaRPr b="0" lang="es-AR" sz="2000" spc="-1" strike="noStrike">
              <a:latin typeface="Arial"/>
            </a:endParaRPr>
          </a:p>
          <a:p>
            <a:pPr lvl="4" marL="2160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Quinto nivel del esquema</a:t>
            </a:r>
            <a:endParaRPr b="0" lang="es-AR" sz="2000" spc="-1" strike="noStrike">
              <a:latin typeface="Arial"/>
            </a:endParaRPr>
          </a:p>
          <a:p>
            <a:pPr lvl="5" marL="2592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Sexto nivel del esquema</a:t>
            </a:r>
            <a:endParaRPr b="0" lang="es-AR" sz="2000" spc="-1" strike="noStrike">
              <a:latin typeface="Arial"/>
            </a:endParaRPr>
          </a:p>
          <a:p>
            <a:pPr lvl="6" marL="3024000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AR" sz="2000" spc="-1" strike="noStrike">
                <a:latin typeface="Arial"/>
              </a:rPr>
              <a:t>Séptimo nivel del esquema</a:t>
            </a:r>
            <a:endParaRPr b="0" lang="es-A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54;p13" descr=""/>
          <p:cNvPicPr/>
          <p:nvPr/>
        </p:nvPicPr>
        <p:blipFill>
          <a:blip r:embed="rId1"/>
          <a:stretch/>
        </p:blipFill>
        <p:spPr>
          <a:xfrm>
            <a:off x="0" y="-20160"/>
            <a:ext cx="10078920" cy="5680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1"/>
          <p:cNvGrpSpPr/>
          <p:nvPr/>
        </p:nvGrpSpPr>
        <p:grpSpPr>
          <a:xfrm>
            <a:off x="360" y="0"/>
            <a:ext cx="10079280" cy="534960"/>
            <a:chOff x="360" y="0"/>
            <a:chExt cx="10079280" cy="534960"/>
          </a:xfrm>
        </p:grpSpPr>
        <p:pic>
          <p:nvPicPr>
            <p:cNvPr id="81" name="Google Shape;61;p14_0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7760"/>
              <a:ext cx="735480" cy="457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82" name="CustomShape 2"/>
            <p:cNvSpPr/>
            <p:nvPr/>
          </p:nvSpPr>
          <p:spPr>
            <a:xfrm>
              <a:off x="677880" y="0"/>
              <a:ext cx="9401760" cy="53496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es-419" sz="1300" spc="-1" strike="noStrike" cap="small">
                  <a:solidFill>
                    <a:srgbClr val="ffffff"/>
                  </a:solidFill>
                  <a:latin typeface="Ubuntu"/>
                  <a:ea typeface="Comic Sans MS"/>
                </a:rPr>
                <a:t>ORGANIZACIÓN Y GESTIÓN DEL MANTENIMIENTO</a:t>
              </a:r>
              <a:endParaRPr b="1" i="1" lang="es-AR" sz="1300" spc="-1" strike="noStrike">
                <a:solidFill>
                  <a:srgbClr val="ffffff"/>
                </a:solidFill>
                <a:latin typeface="Ubuntu"/>
              </a:endParaRPr>
            </a:p>
          </p:txBody>
        </p:sp>
      </p:grpSp>
      <p:sp>
        <p:nvSpPr>
          <p:cNvPr id="83" name="TextShape 3"/>
          <p:cNvSpPr txBox="1"/>
          <p:nvPr/>
        </p:nvSpPr>
        <p:spPr>
          <a:xfrm>
            <a:off x="0" y="792000"/>
            <a:ext cx="10080000" cy="92124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HEMOS VISTO QUE EL DI</a:t>
            </a:r>
            <a:r>
              <a:rPr b="1" lang="es-AR" sz="1800" spc="-1" strike="noStrike">
                <a:solidFill>
                  <a:srgbClr val="ffffff"/>
                </a:solidFill>
                <a:latin typeface="Ubuntu"/>
              </a:rPr>
              <a:t>AGRAMA DE GANTT CONTIENE EN SUS DIMENSIONES TEMPORALES UN CALENDARIO, CONTINUO, SIN INTERRUPCIONES, QUE INICIA EN EL MOMENTO CERO, (0) Y FINALI</a:t>
            </a:r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ZA EN EL MÁXIMO </a:t>
            </a:r>
            <a:r>
              <a:rPr b="1" lang="es-AR" sz="2200" spc="-1" strike="noStrike">
                <a:solidFill>
                  <a:srgbClr val="c9211e"/>
                </a:solidFill>
                <a:latin typeface="Arial"/>
              </a:rPr>
              <a:t>TTe</a:t>
            </a:r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 CALCULADO EN TODO EL PLAN.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84" name="TextShape 4"/>
          <p:cNvSpPr txBox="1"/>
          <p:nvPr/>
        </p:nvSpPr>
        <p:spPr>
          <a:xfrm>
            <a:off x="0" y="1800000"/>
            <a:ext cx="10080000" cy="648000"/>
          </a:xfrm>
          <a:prstGeom prst="rect">
            <a:avLst/>
          </a:prstGeom>
          <a:gradFill rotWithShape="0">
            <a:gsLst>
              <a:gs pos="0">
                <a:srgbClr val="b3cac7"/>
              </a:gs>
              <a:gs pos="100000">
                <a:srgbClr val="50938a"/>
              </a:gs>
            </a:gsLst>
            <a:lin ang="36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SE PUEDEN ELEGIR VARIOS CALENDARIOS Y CONSIDERAR VARIAS POSIBILIDADES PARA LA EJECUCIÓN REAL DEL PLAN 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85" name="TextShape 5"/>
          <p:cNvSpPr txBox="1"/>
          <p:nvPr/>
        </p:nvSpPr>
        <p:spPr>
          <a:xfrm>
            <a:off x="0" y="2592000"/>
            <a:ext cx="10080000" cy="86400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CUANDO SE ESTABLECE UN CALENDARIO, LO PLANIFICADO ESTÁ LISTO PARA IMPLEMENTARSE Y CONTROLARSE EN </a:t>
            </a:r>
            <a:r>
              <a:rPr b="1" lang="es-AR" sz="2200" spc="-1" strike="noStrike">
                <a:solidFill>
                  <a:srgbClr val="c9211e"/>
                </a:solidFill>
                <a:latin typeface="Arial"/>
              </a:rPr>
              <a:t>TIEMPO REAL</a:t>
            </a:r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, MINUTO A MINUTO, DÍA A DÍA.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86" name="TextShape 6"/>
          <p:cNvSpPr txBox="1"/>
          <p:nvPr/>
        </p:nvSpPr>
        <p:spPr>
          <a:xfrm>
            <a:off x="0" y="3600000"/>
            <a:ext cx="10080000" cy="648000"/>
          </a:xfrm>
          <a:prstGeom prst="rect">
            <a:avLst/>
          </a:prstGeom>
          <a:gradFill rotWithShape="0">
            <a:gsLst>
              <a:gs pos="0">
                <a:srgbClr val="b3cac7"/>
              </a:gs>
              <a:gs pos="100000">
                <a:srgbClr val="50938a"/>
              </a:gs>
            </a:gsLst>
            <a:lin ang="36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LOS CALENDARIOS SE PLASMAN EN EL GANTT, CON TOTAL LIBERTAD DE CAMBIAR LAS ESCALAS EN CUALQUIER MOMENTO.</a:t>
            </a:r>
            <a:endParaRPr b="0" lang="es-AR" sz="1800" spc="-1" strike="noStrike">
              <a:latin typeface="Arial"/>
            </a:endParaRPr>
          </a:p>
        </p:txBody>
      </p:sp>
      <p:graphicFrame>
        <p:nvGraphicFramePr>
          <p:cNvPr id="87" name="Table 7"/>
          <p:cNvGraphicFramePr/>
          <p:nvPr/>
        </p:nvGraphicFramePr>
        <p:xfrm>
          <a:off x="396000" y="4339440"/>
          <a:ext cx="9287280" cy="1049400"/>
        </p:xfrm>
        <a:graphic>
          <a:graphicData uri="http://schemas.openxmlformats.org/drawingml/2006/table">
            <a:tbl>
              <a:tblPr/>
              <a:tblGrid>
                <a:gridCol w="927720"/>
                <a:gridCol w="927720"/>
                <a:gridCol w="927720"/>
                <a:gridCol w="927720"/>
                <a:gridCol w="927720"/>
                <a:gridCol w="927720"/>
                <a:gridCol w="927720"/>
                <a:gridCol w="927720"/>
                <a:gridCol w="927720"/>
                <a:gridCol w="938160"/>
              </a:tblGrid>
              <a:tr h="349920">
                <a:tc gridSpan="4"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solidFill>
                            <a:srgbClr val="ffffd7"/>
                          </a:solidFill>
                          <a:latin typeface="Arial"/>
                        </a:rPr>
                        <a:t>Mes de Junio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 gridSpan="2" rowSpan="2"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solidFill>
                            <a:srgbClr val="ffffd7"/>
                          </a:solidFill>
                          <a:latin typeface="Arial"/>
                        </a:rPr>
                        <a:t>Mes de Julio</a:t>
                      </a:r>
                      <a:endParaRPr b="0" lang="es-AR" sz="1800" spc="-1" strike="noStrike">
                        <a:solidFill>
                          <a:srgbClr val="ffffd7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 hMerge="1" rowSpan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 gridSpan="4"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solidFill>
                            <a:srgbClr val="ffffd7"/>
                          </a:solidFill>
                          <a:latin typeface="Arial"/>
                        </a:rPr>
                        <a:t>Semana 1 de agosto</a:t>
                      </a:r>
                      <a:endParaRPr b="0" lang="es-AR" sz="1800" spc="-1" strike="noStrike">
                        <a:solidFill>
                          <a:srgbClr val="ffffd7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</a:tr>
              <a:tr h="349920">
                <a:tc gridSpan="4"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solidFill>
                            <a:srgbClr val="ffffd7"/>
                          </a:solidFill>
                          <a:latin typeface="Arial"/>
                        </a:rPr>
                        <a:t>Día 30 de junio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 vMerge="1" gridSpan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 vMerge="1"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 gridSpan="4"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solidFill>
                            <a:srgbClr val="ffffd7"/>
                          </a:solidFill>
                          <a:latin typeface="Arial"/>
                        </a:rPr>
                        <a:t>Lunes 8 a.m.</a:t>
                      </a:r>
                      <a:endParaRPr b="0" lang="es-AR" sz="1800" spc="-1" strike="noStrike">
                        <a:solidFill>
                          <a:srgbClr val="ffffd7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</a:tr>
              <a:tr h="349920">
                <a:tc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latin typeface="Arial"/>
                        </a:rPr>
                        <a:t>16hs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latin typeface="Arial"/>
                        </a:rPr>
                        <a:t>17hs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latin typeface="Arial"/>
                        </a:rPr>
                        <a:t>18hs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latin typeface="Arial"/>
                        </a:rPr>
                        <a:t>19hs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/>
                      <a:r>
                        <a:rPr b="0" lang="es-AR" sz="1000" spc="-1" strike="noStrike">
                          <a:latin typeface="Arial"/>
                        </a:rPr>
                        <a:t>Días 1 - 15</a:t>
                      </a:r>
                      <a:endParaRPr b="0" lang="es-AR" sz="1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 tIns="46800" bIns="46800" anchor="ctr">
                      <a:noAutofit/>
                    </a:bodyPr>
                    <a:p>
                      <a:pPr algn="ctr"/>
                      <a:r>
                        <a:rPr b="0" lang="es-AR" sz="1000" spc="-1" strike="noStrike">
                          <a:latin typeface="Arial"/>
                        </a:rPr>
                        <a:t>Días 16 - 30</a:t>
                      </a:r>
                      <a:endParaRPr b="0" lang="es-AR" sz="1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latin typeface="Arial"/>
                        </a:rPr>
                        <a:t>8:10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latin typeface="Arial"/>
                        </a:rPr>
                        <a:t>8:15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latin typeface="Arial"/>
                        </a:rPr>
                        <a:t>8:20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 algn="ctr"/>
                      <a:r>
                        <a:rPr b="0" lang="es-AR" sz="1800" spc="-1" strike="noStrike">
                          <a:latin typeface="Arial"/>
                        </a:rPr>
                        <a:t>8:25</a:t>
                      </a:r>
                      <a:endParaRPr b="0" lang="es-AR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1"/>
          <p:cNvGrpSpPr/>
          <p:nvPr/>
        </p:nvGrpSpPr>
        <p:grpSpPr>
          <a:xfrm>
            <a:off x="360" y="0"/>
            <a:ext cx="10079280" cy="534960"/>
            <a:chOff x="360" y="0"/>
            <a:chExt cx="10079280" cy="534960"/>
          </a:xfrm>
        </p:grpSpPr>
        <p:pic>
          <p:nvPicPr>
            <p:cNvPr id="89" name="Google Shape;61;p14_1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7760"/>
              <a:ext cx="735480" cy="457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90" name="CustomShape 2"/>
            <p:cNvSpPr/>
            <p:nvPr/>
          </p:nvSpPr>
          <p:spPr>
            <a:xfrm>
              <a:off x="677880" y="0"/>
              <a:ext cx="9401760" cy="53496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es-419" sz="1300" spc="-1" strike="noStrike" cap="small">
                  <a:solidFill>
                    <a:srgbClr val="ffffff"/>
                  </a:solidFill>
                  <a:latin typeface="Ubuntu"/>
                  <a:ea typeface="Comic Sans MS"/>
                </a:rPr>
                <a:t>ORGANIZACIÓN Y GESTIÓN DEL MANTENIMIENTO</a:t>
              </a:r>
              <a:endParaRPr b="1" i="1" lang="es-AR" sz="1300" spc="-1" strike="noStrike">
                <a:solidFill>
                  <a:srgbClr val="ffffff"/>
                </a:solidFill>
                <a:latin typeface="Ubuntu"/>
              </a:endParaRPr>
            </a:p>
          </p:txBody>
        </p:sp>
      </p:grpSp>
      <p:sp>
        <p:nvSpPr>
          <p:cNvPr id="91" name="TextShape 3"/>
          <p:cNvSpPr txBox="1"/>
          <p:nvPr/>
        </p:nvSpPr>
        <p:spPr>
          <a:xfrm>
            <a:off x="0" y="792360"/>
            <a:ext cx="10080000" cy="34632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Veamos un ejemplo: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92" name="TextShape 4"/>
          <p:cNvSpPr txBox="1"/>
          <p:nvPr/>
        </p:nvSpPr>
        <p:spPr>
          <a:xfrm>
            <a:off x="0" y="1224000"/>
            <a:ext cx="10080000" cy="2520720"/>
          </a:xfrm>
          <a:prstGeom prst="rect">
            <a:avLst/>
          </a:prstGeom>
          <a:gradFill rotWithShape="0">
            <a:gsLst>
              <a:gs pos="0">
                <a:srgbClr val="168253"/>
              </a:gs>
              <a:gs pos="50000">
                <a:srgbClr val="81aca6"/>
              </a:gs>
              <a:gs pos="100000">
                <a:srgbClr val="168253"/>
              </a:gs>
            </a:gsLst>
            <a:lin ang="16200000"/>
          </a:gradFill>
          <a:ln>
            <a:noFill/>
          </a:ln>
        </p:spPr>
        <p:txBody>
          <a:bodyPr lIns="90000" rIns="90000" tIns="45000" bIns="45000" anchor="ctr">
            <a:noAutofit/>
          </a:bodyPr>
          <a:p>
            <a:pPr algn="just">
              <a:lnSpc>
                <a:spcPct val="150000"/>
              </a:lnSpc>
            </a:pPr>
            <a:r>
              <a:rPr b="1" lang="es-AR" sz="1800" spc="-1" strike="noStrike">
                <a:solidFill>
                  <a:srgbClr val="ffffff"/>
                </a:solidFill>
                <a:latin typeface="Arial"/>
                <a:ea typeface="Noto Sans CJK SC"/>
              </a:rPr>
              <a:t>Hacer el Gantt completo del proyecto de la figura, implementando un calendario donde:</a:t>
            </a:r>
            <a:endParaRPr b="0" lang="es-AR" sz="18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1800" spc="-1" strike="noStrike">
                <a:solidFill>
                  <a:srgbClr val="ffffff"/>
                </a:solidFill>
                <a:latin typeface="Arial"/>
                <a:ea typeface="Noto Sans CJK SC"/>
              </a:rPr>
              <a:t>El inicio es hoy lunes 28/06/21.</a:t>
            </a:r>
            <a:endParaRPr b="0" lang="es-AR" sz="18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1800" spc="-1" strike="noStrike">
                <a:solidFill>
                  <a:srgbClr val="ffffff"/>
                </a:solidFill>
                <a:latin typeface="Arial"/>
                <a:ea typeface="Noto Sans CJK SC"/>
              </a:rPr>
              <a:t>No se trabajan los sábados y domingos.</a:t>
            </a:r>
            <a:endParaRPr b="0" lang="es-AR" sz="18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1800" spc="-1" strike="noStrike">
                <a:solidFill>
                  <a:srgbClr val="ffffff"/>
                </a:solidFill>
                <a:latin typeface="Arial"/>
                <a:ea typeface="Noto Sans CJK SC"/>
              </a:rPr>
              <a:t>El día 06/07/21 es feriado porque se festeja el día de la creación de la Fabrica.</a:t>
            </a:r>
            <a:endParaRPr b="0" lang="es-AR" sz="18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1800" spc="-1" strike="noStrike">
                <a:solidFill>
                  <a:srgbClr val="ffffff"/>
                </a:solidFill>
                <a:latin typeface="Arial"/>
                <a:ea typeface="Noto Sans CJK SC"/>
              </a:rPr>
              <a:t>El día 09/07/21 es feriado nacional, día de la independencia.</a:t>
            </a:r>
            <a:endParaRPr b="0" lang="es-AR" sz="1800" spc="-1" strike="noStrike">
              <a:latin typeface="Arial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s-AR" sz="1800" spc="-1" strike="noStrike">
                <a:solidFill>
                  <a:srgbClr val="ffffff"/>
                </a:solidFill>
                <a:latin typeface="Arial"/>
                <a:ea typeface="Noto Sans CJK SC"/>
              </a:rPr>
              <a:t>En ambos feriados no se trabaja.</a:t>
            </a:r>
            <a:endParaRPr b="0" lang="es-AR" sz="1800" spc="-1" strike="noStrike">
              <a:latin typeface="Arial"/>
            </a:endParaRPr>
          </a:p>
        </p:txBody>
      </p:sp>
      <p:pic>
        <p:nvPicPr>
          <p:cNvPr id="93" name="" descr=""/>
          <p:cNvPicPr/>
          <p:nvPr/>
        </p:nvPicPr>
        <p:blipFill>
          <a:blip r:embed="rId2"/>
          <a:stretch/>
        </p:blipFill>
        <p:spPr>
          <a:xfrm>
            <a:off x="5674320" y="3384000"/>
            <a:ext cx="4333680" cy="22320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1"/>
          <p:cNvGrpSpPr/>
          <p:nvPr/>
        </p:nvGrpSpPr>
        <p:grpSpPr>
          <a:xfrm>
            <a:off x="360" y="0"/>
            <a:ext cx="10079280" cy="534960"/>
            <a:chOff x="360" y="0"/>
            <a:chExt cx="10079280" cy="534960"/>
          </a:xfrm>
        </p:grpSpPr>
        <p:pic>
          <p:nvPicPr>
            <p:cNvPr id="95" name="Google Shape;61;p14_2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7760"/>
              <a:ext cx="735480" cy="457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96" name="CustomShape 2"/>
            <p:cNvSpPr/>
            <p:nvPr/>
          </p:nvSpPr>
          <p:spPr>
            <a:xfrm>
              <a:off x="677880" y="0"/>
              <a:ext cx="9401760" cy="53496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es-419" sz="1300" spc="-1" strike="noStrike" cap="small">
                  <a:solidFill>
                    <a:srgbClr val="ffffff"/>
                  </a:solidFill>
                  <a:latin typeface="Ubuntu"/>
                  <a:ea typeface="Comic Sans MS"/>
                </a:rPr>
                <a:t>ORGANIZACIÓN Y GESTIÓN DEL MANTENIMIENTO</a:t>
              </a:r>
              <a:endParaRPr b="1" i="1" lang="es-AR" sz="1300" spc="-1" strike="noStrike">
                <a:solidFill>
                  <a:srgbClr val="ffffff"/>
                </a:solidFill>
                <a:latin typeface="Ubuntu"/>
              </a:endParaRPr>
            </a:p>
          </p:txBody>
        </p:sp>
      </p:grpSp>
      <p:sp>
        <p:nvSpPr>
          <p:cNvPr id="97" name="TextShape 3"/>
          <p:cNvSpPr txBox="1"/>
          <p:nvPr/>
        </p:nvSpPr>
        <p:spPr>
          <a:xfrm>
            <a:off x="0" y="648000"/>
            <a:ext cx="10080000" cy="50256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2400" spc="-1" strike="noStrike">
                <a:solidFill>
                  <a:srgbClr val="c9211e"/>
                </a:solidFill>
                <a:latin typeface="Arial"/>
              </a:rPr>
              <a:t>Tabla de recursos:</a:t>
            </a:r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 Se elabora con las variables necesarias.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98" name="TextShape 4"/>
          <p:cNvSpPr txBox="1"/>
          <p:nvPr/>
        </p:nvSpPr>
        <p:spPr>
          <a:xfrm>
            <a:off x="0" y="1224000"/>
            <a:ext cx="10080000" cy="34632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Código: Codificación que identifique al recursos sin necesidad de descripciones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99" name="TextShape 5"/>
          <p:cNvSpPr txBox="1"/>
          <p:nvPr/>
        </p:nvSpPr>
        <p:spPr>
          <a:xfrm>
            <a:off x="0" y="1669680"/>
            <a:ext cx="10080000" cy="34632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d7"/>
                </a:solidFill>
                <a:latin typeface="Arial"/>
              </a:rPr>
              <a:t>Tipo: Puede ser Humano, Materia Prima, Insumo, Maquina, Herramienta, Utilitario.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00" name="TextShape 6"/>
          <p:cNvSpPr txBox="1"/>
          <p:nvPr/>
        </p:nvSpPr>
        <p:spPr>
          <a:xfrm>
            <a:off x="0" y="2101680"/>
            <a:ext cx="10080000" cy="34632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Costo normal del Recurso: Puede ser por hora, o por unidad.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01" name="TextShape 7"/>
          <p:cNvSpPr txBox="1"/>
          <p:nvPr/>
        </p:nvSpPr>
        <p:spPr>
          <a:xfrm>
            <a:off x="0" y="2533680"/>
            <a:ext cx="10080000" cy="70632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d7"/>
                </a:solidFill>
                <a:latin typeface="Arial"/>
              </a:rPr>
              <a:t>Costo de la hora extra del Recurso: Es para los recursos valuados por hora; es el valor del costo de la hora extra, o del porcentaje que aumenta.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02" name="TextShape 8"/>
          <p:cNvSpPr txBox="1"/>
          <p:nvPr/>
        </p:nvSpPr>
        <p:spPr>
          <a:xfrm>
            <a:off x="0" y="3325680"/>
            <a:ext cx="10080000" cy="34632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Tareas afectadas: Se enumeran las tareas donde este recurso es aplicado. </a:t>
            </a:r>
            <a:endParaRPr b="0" lang="es-A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"/>
          <p:cNvGrpSpPr/>
          <p:nvPr/>
        </p:nvGrpSpPr>
        <p:grpSpPr>
          <a:xfrm>
            <a:off x="360" y="0"/>
            <a:ext cx="10079280" cy="534960"/>
            <a:chOff x="360" y="0"/>
            <a:chExt cx="10079280" cy="534960"/>
          </a:xfrm>
        </p:grpSpPr>
        <p:pic>
          <p:nvPicPr>
            <p:cNvPr id="104" name="Google Shape;61;p14_3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7760"/>
              <a:ext cx="735480" cy="457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5" name="CustomShape 2"/>
            <p:cNvSpPr/>
            <p:nvPr/>
          </p:nvSpPr>
          <p:spPr>
            <a:xfrm>
              <a:off x="677880" y="0"/>
              <a:ext cx="9401760" cy="53496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es-419" sz="1300" spc="-1" strike="noStrike" cap="small">
                  <a:solidFill>
                    <a:srgbClr val="ffffff"/>
                  </a:solidFill>
                  <a:latin typeface="Ubuntu"/>
                  <a:ea typeface="Comic Sans MS"/>
                </a:rPr>
                <a:t>ORGANIZACIÓN Y GESTIÓN DEL MANTENIMIENTO</a:t>
              </a:r>
              <a:endParaRPr b="1" i="1" lang="es-AR" sz="1300" spc="-1" strike="noStrike">
                <a:solidFill>
                  <a:srgbClr val="ffffff"/>
                </a:solidFill>
                <a:latin typeface="Ubuntu"/>
              </a:endParaRPr>
            </a:p>
          </p:txBody>
        </p:sp>
      </p:grpSp>
      <p:sp>
        <p:nvSpPr>
          <p:cNvPr id="106" name="TextShape 3"/>
          <p:cNvSpPr txBox="1"/>
          <p:nvPr/>
        </p:nvSpPr>
        <p:spPr>
          <a:xfrm>
            <a:off x="0" y="648000"/>
            <a:ext cx="10080000" cy="50256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2400" spc="-1" strike="noStrike">
                <a:solidFill>
                  <a:srgbClr val="c9211e"/>
                </a:solidFill>
                <a:latin typeface="Arial"/>
              </a:rPr>
              <a:t>Tabla de recursos:</a:t>
            </a:r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 Ejemplo ...</a:t>
            </a:r>
            <a:endParaRPr b="0" lang="es-AR" sz="1800" spc="-1" strike="noStrike">
              <a:latin typeface="Arial"/>
            </a:endParaRPr>
          </a:p>
        </p:txBody>
      </p:sp>
      <p:pic>
        <p:nvPicPr>
          <p:cNvPr id="107" name="" descr=""/>
          <p:cNvPicPr/>
          <p:nvPr/>
        </p:nvPicPr>
        <p:blipFill>
          <a:blip r:embed="rId2"/>
          <a:srcRect l="6260" t="21459" r="34451" b="29011"/>
          <a:stretch/>
        </p:blipFill>
        <p:spPr>
          <a:xfrm>
            <a:off x="576000" y="1239120"/>
            <a:ext cx="8856000" cy="4160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"/>
          <p:cNvGrpSpPr/>
          <p:nvPr/>
        </p:nvGrpSpPr>
        <p:grpSpPr>
          <a:xfrm>
            <a:off x="360" y="0"/>
            <a:ext cx="10079280" cy="534960"/>
            <a:chOff x="360" y="0"/>
            <a:chExt cx="10079280" cy="534960"/>
          </a:xfrm>
        </p:grpSpPr>
        <p:pic>
          <p:nvPicPr>
            <p:cNvPr id="109" name="Google Shape;61;p14_4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7760"/>
              <a:ext cx="735480" cy="457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10" name="CustomShape 2"/>
            <p:cNvSpPr/>
            <p:nvPr/>
          </p:nvSpPr>
          <p:spPr>
            <a:xfrm>
              <a:off x="677880" y="0"/>
              <a:ext cx="9401760" cy="53496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es-419" sz="1300" spc="-1" strike="noStrike" cap="small">
                  <a:solidFill>
                    <a:srgbClr val="ffffff"/>
                  </a:solidFill>
                  <a:latin typeface="Ubuntu"/>
                  <a:ea typeface="Comic Sans MS"/>
                </a:rPr>
                <a:t>ORGANIZACIÓN Y GESTIÓN DEL MANTENIMIENTO</a:t>
              </a:r>
              <a:endParaRPr b="1" i="1" lang="es-AR" sz="1300" spc="-1" strike="noStrike">
                <a:solidFill>
                  <a:srgbClr val="ffffff"/>
                </a:solidFill>
                <a:latin typeface="Ubuntu"/>
              </a:endParaRPr>
            </a:p>
          </p:txBody>
        </p:sp>
      </p:grpSp>
      <p:sp>
        <p:nvSpPr>
          <p:cNvPr id="111" name="TextShape 3"/>
          <p:cNvSpPr txBox="1"/>
          <p:nvPr/>
        </p:nvSpPr>
        <p:spPr>
          <a:xfrm>
            <a:off x="0" y="648000"/>
            <a:ext cx="10080000" cy="50256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2400" spc="-1" strike="noStrike">
                <a:solidFill>
                  <a:srgbClr val="c9211e"/>
                </a:solidFill>
                <a:latin typeface="Arial"/>
              </a:rPr>
              <a:t>Tabla de recursos:</a:t>
            </a:r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es-AR" sz="1500" spc="-1" strike="noStrike">
                <a:solidFill>
                  <a:srgbClr val="ffffff"/>
                </a:solidFill>
                <a:latin typeface="Ubuntu"/>
              </a:rPr>
              <a:t>Amortización de los recursos Maquinas Herramientas valuados por hora ...</a:t>
            </a:r>
            <a:endParaRPr b="0" lang="es-AR" sz="1500" spc="-1" strike="noStrike">
              <a:latin typeface="Arial"/>
            </a:endParaRPr>
          </a:p>
        </p:txBody>
      </p:sp>
      <p:sp>
        <p:nvSpPr>
          <p:cNvPr id="112" name="TextShape 4"/>
          <p:cNvSpPr txBox="1"/>
          <p:nvPr/>
        </p:nvSpPr>
        <p:spPr>
          <a:xfrm>
            <a:off x="0" y="1296000"/>
            <a:ext cx="10080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s-AR" sz="1800" spc="-1" strike="noStrike">
                <a:latin typeface="Arial"/>
              </a:rPr>
              <a:t>Tenemos el costo del recurso, lo que nos salió. La Amortización se hace por 10 años.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13" name="TextShape 5"/>
          <p:cNvSpPr txBox="1"/>
          <p:nvPr/>
        </p:nvSpPr>
        <p:spPr>
          <a:xfrm>
            <a:off x="0" y="1800000"/>
            <a:ext cx="10080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s-AR" sz="1800" spc="-1" strike="noStrike">
                <a:latin typeface="Arial"/>
              </a:rPr>
              <a:t>Establecemos cuantas horas por año va a trabajar, eso depende del calendario de la Empresa.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14" name="TextShape 6"/>
          <p:cNvSpPr txBox="1"/>
          <p:nvPr/>
        </p:nvSpPr>
        <p:spPr>
          <a:xfrm>
            <a:off x="0" y="2304000"/>
            <a:ext cx="10080000" cy="3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s-AR" sz="1800" spc="-1" strike="noStrike">
                <a:latin typeface="Arial"/>
              </a:rPr>
              <a:t>Suponiendo que la Empresa trabaja los 12 meses, 8 horas diarias.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15" name="TextShape 7"/>
          <p:cNvSpPr txBox="1"/>
          <p:nvPr/>
        </p:nvSpPr>
        <p:spPr>
          <a:xfrm>
            <a:off x="0" y="2742120"/>
            <a:ext cx="10080000" cy="857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es-AR" sz="1800" spc="-1" strike="noStrike">
                <a:latin typeface="Arial"/>
              </a:rPr>
              <a:t>Suponemos también que la Empresa trabaja todos los días, no para los fines de semana, entonces son 365 días.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16" name="TextShape 8"/>
          <p:cNvSpPr txBox="1"/>
          <p:nvPr/>
        </p:nvSpPr>
        <p:spPr>
          <a:xfrm>
            <a:off x="0" y="3744000"/>
            <a:ext cx="10080000" cy="43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latin typeface="Arial"/>
                <a:ea typeface="Noto Sans CJK SC"/>
              </a:rPr>
              <a:t>Entonces, en el año, son 365 días por 8 horas, me da un total de 2920,00 horas.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17" name="TextShape 9"/>
          <p:cNvSpPr txBox="1"/>
          <p:nvPr/>
        </p:nvSpPr>
        <p:spPr>
          <a:xfrm>
            <a:off x="0" y="4176000"/>
            <a:ext cx="10080000" cy="43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latin typeface="Arial"/>
                <a:ea typeface="Noto Sans CJK SC"/>
              </a:rPr>
              <a:t>Luego en 10 años son 29200,00 horas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18" name="TextShape 10"/>
          <p:cNvSpPr txBox="1"/>
          <p:nvPr/>
        </p:nvSpPr>
        <p:spPr>
          <a:xfrm>
            <a:off x="0" y="4536000"/>
            <a:ext cx="10080000" cy="898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50000"/>
              </a:lnSpc>
            </a:pPr>
            <a:r>
              <a:rPr b="0" lang="es-AR" sz="1800" spc="-1" strike="noStrike">
                <a:latin typeface="Arial"/>
                <a:ea typeface="Noto Sans CJK SC"/>
              </a:rPr>
              <a:t>Veamos el Osciloscopio: Nos sale $75920,00, hacemos $75920,00/29200,00, lo que nos da un costo por hora de </a:t>
            </a:r>
            <a:r>
              <a:rPr b="1" lang="es-AR" sz="2000" spc="-1" strike="noStrike">
                <a:solidFill>
                  <a:srgbClr val="c9211e"/>
                </a:solidFill>
                <a:latin typeface="Arial"/>
                <a:ea typeface="Noto Sans CJK SC"/>
              </a:rPr>
              <a:t>$ 2,60</a:t>
            </a:r>
            <a:endParaRPr b="0" lang="es-A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"/>
          <p:cNvGrpSpPr/>
          <p:nvPr/>
        </p:nvGrpSpPr>
        <p:grpSpPr>
          <a:xfrm>
            <a:off x="360" y="0"/>
            <a:ext cx="10079280" cy="534960"/>
            <a:chOff x="360" y="0"/>
            <a:chExt cx="10079280" cy="534960"/>
          </a:xfrm>
        </p:grpSpPr>
        <p:pic>
          <p:nvPicPr>
            <p:cNvPr id="120" name="Google Shape;61;p14_5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7760"/>
              <a:ext cx="735480" cy="457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1" name="CustomShape 2"/>
            <p:cNvSpPr/>
            <p:nvPr/>
          </p:nvSpPr>
          <p:spPr>
            <a:xfrm>
              <a:off x="677880" y="0"/>
              <a:ext cx="9401760" cy="53496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es-419" sz="1300" spc="-1" strike="noStrike" cap="small">
                  <a:solidFill>
                    <a:srgbClr val="ffffff"/>
                  </a:solidFill>
                  <a:latin typeface="Ubuntu"/>
                  <a:ea typeface="Comic Sans MS"/>
                </a:rPr>
                <a:t>ORGANIZACIÓN Y GESTIÓN DEL MANTENIMIENTO</a:t>
              </a:r>
              <a:endParaRPr b="1" i="1" lang="es-AR" sz="1300" spc="-1" strike="noStrike">
                <a:solidFill>
                  <a:srgbClr val="ffffff"/>
                </a:solidFill>
                <a:latin typeface="Ubuntu"/>
              </a:endParaRPr>
            </a:p>
          </p:txBody>
        </p:sp>
      </p:grpSp>
      <p:sp>
        <p:nvSpPr>
          <p:cNvPr id="122" name="TextShape 3"/>
          <p:cNvSpPr txBox="1"/>
          <p:nvPr/>
        </p:nvSpPr>
        <p:spPr>
          <a:xfrm>
            <a:off x="0" y="648000"/>
            <a:ext cx="10080000" cy="50256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2200" spc="-1" strike="noStrike">
                <a:solidFill>
                  <a:srgbClr val="c9211e"/>
                </a:solidFill>
                <a:latin typeface="Arial"/>
              </a:rPr>
              <a:t>COSTOS:</a:t>
            </a:r>
            <a:endParaRPr b="0" lang="es-AR" sz="2200" spc="-1" strike="noStrike">
              <a:latin typeface="Arial"/>
            </a:endParaRPr>
          </a:p>
        </p:txBody>
      </p:sp>
      <p:sp>
        <p:nvSpPr>
          <p:cNvPr id="123" name="TextShape 4"/>
          <p:cNvSpPr txBox="1"/>
          <p:nvPr/>
        </p:nvSpPr>
        <p:spPr>
          <a:xfrm>
            <a:off x="0" y="1296000"/>
            <a:ext cx="10080000" cy="50256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2200" spc="-1" strike="noStrike">
                <a:solidFill>
                  <a:srgbClr val="fff5ce"/>
                </a:solidFill>
                <a:latin typeface="Arial"/>
              </a:rPr>
              <a:t>COSTOS DIRECTOS: </a:t>
            </a:r>
            <a:r>
              <a:rPr b="1" lang="es-AR" sz="1800" spc="-1" strike="noStrike">
                <a:solidFill>
                  <a:srgbClr val="fff5ce"/>
                </a:solidFill>
                <a:latin typeface="Arial"/>
              </a:rPr>
              <a:t>INSUMOS, HERRAMIENTAS, MAQUINAS, PERSONAS.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24" name="TextShape 5"/>
          <p:cNvSpPr txBox="1"/>
          <p:nvPr/>
        </p:nvSpPr>
        <p:spPr>
          <a:xfrm>
            <a:off x="0" y="1872000"/>
            <a:ext cx="10080000" cy="65880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2200" spc="-1" strike="noStrike">
                <a:solidFill>
                  <a:srgbClr val="ffffff"/>
                </a:solidFill>
                <a:latin typeface="Arial"/>
              </a:rPr>
              <a:t>COSTOS INDIRECTOS: </a:t>
            </a:r>
            <a:r>
              <a:rPr b="1" lang="es-AR" sz="1800" spc="-1" strike="noStrike">
                <a:solidFill>
                  <a:srgbClr val="ffffff"/>
                </a:solidFill>
                <a:latin typeface="Arial"/>
              </a:rPr>
              <a:t>CARGAS FABRILES, PINTURA, ENERGÍA, SUELDOS DE SUPERVISOR, AMORTIZACIONES QUE ABARQUEN TODO EL PLAN. 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25" name="TextShape 6"/>
          <p:cNvSpPr txBox="1"/>
          <p:nvPr/>
        </p:nvSpPr>
        <p:spPr>
          <a:xfrm>
            <a:off x="0" y="2653200"/>
            <a:ext cx="10080000" cy="94680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2200" spc="-1" strike="noStrike">
                <a:solidFill>
                  <a:srgbClr val="ffffff"/>
                </a:solidFill>
                <a:latin typeface="Arial"/>
              </a:rPr>
              <a:t>Los costos Indirectos se tabulan, y se saca un valor total, el cual se afectará a todo el plan.</a:t>
            </a:r>
            <a:endParaRPr b="0" lang="es-AR" sz="2200" spc="-1" strike="noStrike">
              <a:latin typeface="Arial"/>
            </a:endParaRPr>
          </a:p>
        </p:txBody>
      </p:sp>
      <p:sp>
        <p:nvSpPr>
          <p:cNvPr id="126" name="TextShape 7"/>
          <p:cNvSpPr txBox="1"/>
          <p:nvPr/>
        </p:nvSpPr>
        <p:spPr>
          <a:xfrm>
            <a:off x="0" y="3744000"/>
            <a:ext cx="10080000" cy="102780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2200" spc="-1" strike="noStrike">
                <a:solidFill>
                  <a:srgbClr val="ffffff"/>
                </a:solidFill>
                <a:latin typeface="Arial"/>
              </a:rPr>
              <a:t>Los costos Directos, se analiza en una tabla dinámica, </a:t>
            </a:r>
            <a:r>
              <a:rPr b="1" lang="es-AR" sz="2200" spc="-1" strike="noStrike">
                <a:solidFill>
                  <a:srgbClr val="ffff00"/>
                </a:solidFill>
                <a:latin typeface="Arial"/>
              </a:rPr>
              <a:t>Tareas vs Recursos</a:t>
            </a:r>
            <a:r>
              <a:rPr b="1" lang="es-AR" sz="2200" spc="-1" strike="noStrike">
                <a:solidFill>
                  <a:srgbClr val="ffffff"/>
                </a:solidFill>
                <a:latin typeface="Arial"/>
              </a:rPr>
              <a:t>, donde se clasifican los recursos según sean por hora, o por unidad.</a:t>
            </a:r>
            <a:endParaRPr b="0" lang="es-A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"/>
          <p:cNvGrpSpPr/>
          <p:nvPr/>
        </p:nvGrpSpPr>
        <p:grpSpPr>
          <a:xfrm>
            <a:off x="360" y="0"/>
            <a:ext cx="10079280" cy="534960"/>
            <a:chOff x="360" y="0"/>
            <a:chExt cx="10079280" cy="534960"/>
          </a:xfrm>
        </p:grpSpPr>
        <p:pic>
          <p:nvPicPr>
            <p:cNvPr id="128" name="Google Shape;61;p14_6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7760"/>
              <a:ext cx="735480" cy="457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9" name="CustomShape 2"/>
            <p:cNvSpPr/>
            <p:nvPr/>
          </p:nvSpPr>
          <p:spPr>
            <a:xfrm>
              <a:off x="677880" y="0"/>
              <a:ext cx="9401760" cy="53496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es-419" sz="1300" spc="-1" strike="noStrike" cap="small">
                  <a:solidFill>
                    <a:srgbClr val="ffffff"/>
                  </a:solidFill>
                  <a:latin typeface="Ubuntu"/>
                  <a:ea typeface="Comic Sans MS"/>
                </a:rPr>
                <a:t>ORGANIZACIÓN Y GESTIÓN DEL MANTENIMIENTO</a:t>
              </a:r>
              <a:endParaRPr b="1" i="1" lang="es-AR" sz="1300" spc="-1" strike="noStrike">
                <a:solidFill>
                  <a:srgbClr val="ffffff"/>
                </a:solidFill>
                <a:latin typeface="Ubuntu"/>
              </a:endParaRPr>
            </a:p>
          </p:txBody>
        </p:sp>
      </p:grpSp>
      <p:sp>
        <p:nvSpPr>
          <p:cNvPr id="130" name="TextShape 3"/>
          <p:cNvSpPr txBox="1"/>
          <p:nvPr/>
        </p:nvSpPr>
        <p:spPr>
          <a:xfrm>
            <a:off x="0" y="648000"/>
            <a:ext cx="10080000" cy="502560"/>
          </a:xfrm>
          <a:prstGeom prst="rect">
            <a:avLst/>
          </a:prstGeom>
          <a:gradFill rotWithShape="0">
            <a:gsLst>
              <a:gs pos="0">
                <a:srgbClr val="5983b0"/>
              </a:gs>
              <a:gs pos="50000">
                <a:srgbClr val="b4c7dc"/>
              </a:gs>
              <a:gs pos="100000">
                <a:srgbClr val="5983b0"/>
              </a:gs>
            </a:gsLst>
            <a:lin ang="16200000"/>
          </a:gradFill>
          <a:ln>
            <a:noFill/>
          </a:ln>
        </p:spPr>
        <p:txBody>
          <a:bodyPr lIns="90000" rIns="90000" tIns="45000" bIns="45000">
            <a:noAutofit/>
          </a:bodyPr>
          <a:p>
            <a:pPr algn="just"/>
            <a:r>
              <a:rPr b="1" lang="es-AR" sz="2200" spc="-1" strike="noStrike">
                <a:solidFill>
                  <a:srgbClr val="c9211e"/>
                </a:solidFill>
                <a:latin typeface="Arial"/>
              </a:rPr>
              <a:t>COSTOS:</a:t>
            </a:r>
            <a:endParaRPr b="0" lang="es-AR" sz="2200" spc="-1" strike="noStrike">
              <a:latin typeface="Arial"/>
            </a:endParaRPr>
          </a:p>
        </p:txBody>
      </p:sp>
      <p:sp>
        <p:nvSpPr>
          <p:cNvPr id="131" name="TextShape 4"/>
          <p:cNvSpPr txBox="1"/>
          <p:nvPr/>
        </p:nvSpPr>
        <p:spPr>
          <a:xfrm>
            <a:off x="864000" y="1656000"/>
            <a:ext cx="4968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s-AR" sz="1800" spc="-1" strike="noStrike">
                <a:latin typeface="Arial"/>
              </a:rPr>
              <a:t>Costos Indirectos ------ $  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32" name="TextShape 5"/>
          <p:cNvSpPr txBox="1"/>
          <p:nvPr/>
        </p:nvSpPr>
        <p:spPr>
          <a:xfrm>
            <a:off x="864000" y="2592000"/>
            <a:ext cx="4968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s-AR" sz="1800" spc="-1" strike="noStrike">
                <a:latin typeface="Arial"/>
                <a:ea typeface="Noto Sans CJK SC"/>
              </a:rPr>
              <a:t>Costos Directos   ------ $  </a:t>
            </a:r>
            <a:endParaRPr b="0" lang="es-AR" sz="1800" spc="-1" strike="noStrike">
              <a:latin typeface="Arial"/>
            </a:endParaRPr>
          </a:p>
        </p:txBody>
      </p:sp>
      <p:sp>
        <p:nvSpPr>
          <p:cNvPr id="133" name="TextShape 6"/>
          <p:cNvSpPr txBox="1"/>
          <p:nvPr/>
        </p:nvSpPr>
        <p:spPr>
          <a:xfrm>
            <a:off x="1627920" y="2033280"/>
            <a:ext cx="38808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es-AR" sz="2800" spc="-1" strike="noStrike">
                <a:latin typeface="Arial"/>
              </a:rPr>
              <a:t>+</a:t>
            </a:r>
            <a:endParaRPr b="0" lang="es-A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079640" y="1259640"/>
            <a:ext cx="8638920" cy="3633120"/>
          </a:xfrm>
          <a:prstGeom prst="rect">
            <a:avLst/>
          </a:prstGeom>
          <a:noFill/>
          <a:ln>
            <a:noFill/>
          </a:ln>
          <a:effectLst>
            <a:outerShdw dist="101823" dir="270000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es-BO" sz="6600" spc="-1" strike="noStrike">
                <a:solidFill>
                  <a:srgbClr val="ffffff"/>
                </a:solidFill>
                <a:latin typeface="Arial Black"/>
              </a:rPr>
              <a:t>Final</a:t>
            </a:r>
            <a:endParaRPr b="0" lang="es-AR" sz="6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BO" sz="6600" spc="-1" strike="noStrike">
                <a:solidFill>
                  <a:srgbClr val="ffffff"/>
                </a:solidFill>
                <a:latin typeface="Arial Black"/>
              </a:rPr>
              <a:t>Muchas Gracias</a:t>
            </a:r>
            <a:endParaRPr b="0" lang="es-AR" sz="6600" spc="-1" strike="noStrike">
              <a:latin typeface="Arial"/>
            </a:endParaRPr>
          </a:p>
        </p:txBody>
      </p:sp>
      <p:grpSp>
        <p:nvGrpSpPr>
          <p:cNvPr id="135" name="Group 2"/>
          <p:cNvGrpSpPr/>
          <p:nvPr/>
        </p:nvGrpSpPr>
        <p:grpSpPr>
          <a:xfrm>
            <a:off x="360" y="0"/>
            <a:ext cx="10079280" cy="534960"/>
            <a:chOff x="360" y="0"/>
            <a:chExt cx="10079280" cy="534960"/>
          </a:xfrm>
        </p:grpSpPr>
        <p:pic>
          <p:nvPicPr>
            <p:cNvPr id="136" name="Google Shape;61;p14_7" descr="Universidad Nacional de Misiones - La Universidad | Universidad nacional,  Pinturas de peces, Facultad de artes"/>
            <p:cNvPicPr/>
            <p:nvPr/>
          </p:nvPicPr>
          <p:blipFill>
            <a:blip r:embed="rId1"/>
            <a:stretch/>
          </p:blipFill>
          <p:spPr>
            <a:xfrm>
              <a:off x="360" y="77760"/>
              <a:ext cx="735480" cy="457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7" name="CustomShape 3"/>
            <p:cNvSpPr/>
            <p:nvPr/>
          </p:nvSpPr>
          <p:spPr>
            <a:xfrm>
              <a:off x="677880" y="0"/>
              <a:ext cx="9401760" cy="534960"/>
            </a:xfrm>
            <a:prstGeom prst="rect">
              <a:avLst/>
            </a:prstGeom>
            <a:gradFill rotWithShape="0">
              <a:gsLst>
                <a:gs pos="4000">
                  <a:srgbClr val="ffffff"/>
                </a:gs>
                <a:gs pos="100000">
                  <a:srgbClr val="4472c3"/>
                </a:gs>
              </a:gsLst>
              <a:lin ang="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r">
                <a:lnSpc>
                  <a:spcPct val="100000"/>
                </a:lnSpc>
                <a:tabLst>
                  <a:tab algn="l" pos="0"/>
                </a:tabLst>
              </a:pPr>
              <a:r>
                <a:rPr b="1" i="1" lang="es-419" sz="1300" spc="-1" strike="noStrike" cap="small">
                  <a:solidFill>
                    <a:srgbClr val="ffffff"/>
                  </a:solidFill>
                  <a:latin typeface="Ubuntu"/>
                  <a:ea typeface="Comic Sans MS"/>
                </a:rPr>
                <a:t>ORGANIZACIÓN Y GESTIÓN DEL MANTENIMIENTO</a:t>
              </a:r>
              <a:endParaRPr b="1" i="1" lang="es-AR" sz="1300" spc="-1" strike="noStrike">
                <a:solidFill>
                  <a:srgbClr val="ffffff"/>
                </a:solidFill>
                <a:latin typeface="Ubuntu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2021-06-28T15:39:09Z</dcterms:created>
  <dc:creator/>
  <dc:description/>
  <dc:language>es-AR</dc:language>
  <cp:lastModifiedBy/>
  <dcterms:modified xsi:type="dcterms:W3CDTF">2021-06-28T19:05:53Z</dcterms:modified>
  <cp:revision>3</cp:revision>
  <dc:subject/>
  <dc:title/>
</cp:coreProperties>
</file>