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png" ContentType="image/pn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7.png" ContentType="image/png"/>
  <Override PartName="/ppt/media/image21.png" ContentType="image/png"/>
  <Override PartName="/ppt/media/image6.jpeg" ContentType="image/jpeg"/>
  <Override PartName="/ppt/media/image8.png" ContentType="image/png"/>
  <Override PartName="/ppt/media/image23.jpeg" ContentType="image/jpeg"/>
  <Override PartName="/ppt/media/image9.png" ContentType="image/png"/>
  <Override PartName="/ppt/media/image10.png" ContentType="image/png"/>
  <Override PartName="/ppt/media/image11.jpeg" ContentType="image/jpeg"/>
  <Override PartName="/ppt/media/image12.png" ContentType="image/png"/>
  <Override PartName="/ppt/media/image18.jpeg" ContentType="image/jpe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9.png" ContentType="image/png"/>
  <Override PartName="/ppt/media/image20.png" ContentType="image/png"/>
  <Override PartName="/ppt/media/image22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jpeg" ContentType="image/jpeg"/>
  <Override PartName="/ppt/media/image32.png" ContentType="image/png"/>
  <Override PartName="/ppt/media/image31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BO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B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A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6EBA7D3-760E-440D-B293-3195DB748A50}" type="datetime">
              <a:rPr b="0" lang="es-AR" sz="1200" spc="-1" strike="noStrike">
                <a:solidFill>
                  <a:srgbClr val="8b8b8b"/>
                </a:solidFill>
                <a:latin typeface="Calibri"/>
              </a:rPr>
              <a:t>2/06/21</a:t>
            </a:fld>
            <a:endParaRPr b="0" lang="es-BO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BO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7B2A16A-CD06-4E11-BC29-2F08AB6D7844}" type="slidenum">
              <a:rPr b="0" lang="es-A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BO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A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A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A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image" Target="../media/image31.png"/><Relationship Id="rId3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image" Target="../media/image36.png"/><Relationship Id="rId3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213840" y="115920"/>
            <a:ext cx="11831040" cy="6667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78" name="Rectángulo 50"/>
          <p:cNvSpPr/>
          <p:nvPr/>
        </p:nvSpPr>
        <p:spPr>
          <a:xfrm>
            <a:off x="0" y="1080000"/>
            <a:ext cx="12191760" cy="578520"/>
          </a:xfrm>
          <a:prstGeom prst="rect">
            <a:avLst/>
          </a:prstGeom>
          <a:gradFill rotWithShape="0"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EL DIAGRAMA DEL CAMINO CRÍTICO EXPONE LOS CAMINOS DE UN PLAN DE MANTENIMIENTO, LOS CUALES ESTAN CONFORMADOS POR LAS TAREAS QUE SON CONSECUTIVAS, LAS QUE TIENEN PRECEDENCIA.</a:t>
            </a:r>
            <a:endParaRPr b="0" lang="es-BO" sz="1600" spc="-1" strike="noStrike">
              <a:latin typeface="Arial"/>
            </a:endParaRPr>
          </a:p>
        </p:txBody>
      </p:sp>
      <p:pic>
        <p:nvPicPr>
          <p:cNvPr id="179" name="Imagen 10" descr=""/>
          <p:cNvPicPr/>
          <p:nvPr/>
        </p:nvPicPr>
        <p:blipFill>
          <a:blip r:embed="rId1"/>
          <a:stretch/>
        </p:blipFill>
        <p:spPr>
          <a:xfrm>
            <a:off x="74880" y="2940480"/>
            <a:ext cx="5724000" cy="3409560"/>
          </a:xfrm>
          <a:prstGeom prst="rect">
            <a:avLst/>
          </a:prstGeom>
          <a:ln w="0">
            <a:noFill/>
          </a:ln>
        </p:spPr>
      </p:pic>
      <p:sp>
        <p:nvSpPr>
          <p:cNvPr id="180" name="Elipse 11"/>
          <p:cNvSpPr/>
          <p:nvPr/>
        </p:nvSpPr>
        <p:spPr>
          <a:xfrm>
            <a:off x="4406760" y="1980000"/>
            <a:ext cx="3333240" cy="1141560"/>
          </a:xfrm>
          <a:prstGeom prst="ellipse">
            <a:avLst/>
          </a:prstGeom>
          <a:solidFill>
            <a:srgbClr val="4472c4"/>
          </a:solidFill>
          <a:ln w="12600">
            <a:solidFill>
              <a:srgbClr val="32549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CADA 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CAMINO</a:t>
            </a: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 TIENE UN TIEMPO DE EJECUCIÓN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81" name="Elipse 22"/>
          <p:cNvSpPr/>
          <p:nvPr/>
        </p:nvSpPr>
        <p:spPr>
          <a:xfrm>
            <a:off x="7560000" y="1681560"/>
            <a:ext cx="3873240" cy="1440000"/>
          </a:xfrm>
          <a:prstGeom prst="ellipse">
            <a:avLst/>
          </a:prstGeom>
          <a:gradFill rotWithShape="0">
            <a:gsLst>
              <a:gs pos="0">
                <a:srgbClr val="80b761"/>
              </a:gs>
              <a:gs pos="100000">
                <a:srgbClr val="6fb142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UNO DE LOS 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CAMINOS</a:t>
            </a: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 ES EL MAS LARGO DEL PLAN DE MANTENIMIENTO.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82" name="Elipse 23"/>
          <p:cNvSpPr/>
          <p:nvPr/>
        </p:nvSpPr>
        <p:spPr>
          <a:xfrm>
            <a:off x="5846760" y="2882520"/>
            <a:ext cx="3333240" cy="1437480"/>
          </a:xfrm>
          <a:prstGeom prst="ellipse">
            <a:avLst/>
          </a:prstGeom>
          <a:gradFill rotWithShape="0">
            <a:gsLst>
              <a:gs pos="0">
                <a:srgbClr val="f08c56"/>
              </a:gs>
              <a:gs pos="100000">
                <a:srgbClr val="f57a27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CAMINO</a:t>
            </a: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 CRÍTICO ES AQUEL QUE MAS TIEMPO LLEVA EJECUTARLO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83" name="Elipse 24"/>
          <p:cNvSpPr/>
          <p:nvPr/>
        </p:nvSpPr>
        <p:spPr>
          <a:xfrm>
            <a:off x="8280000" y="3358440"/>
            <a:ext cx="4011120" cy="1501560"/>
          </a:xfrm>
          <a:prstGeom prst="ellipse">
            <a:avLst/>
          </a:prstGeom>
          <a:gradFill rotWithShape="0"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CAMINO</a:t>
            </a: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 CRÍTICO ME INDICA EL MÍNIMO TIEMPO DE EJECUCIÓN DE UN PLAN DE MANTENIMIENTO.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84" name="Elipse 25"/>
          <p:cNvSpPr/>
          <p:nvPr/>
        </p:nvSpPr>
        <p:spPr>
          <a:xfrm>
            <a:off x="7466760" y="4682520"/>
            <a:ext cx="3333240" cy="1437480"/>
          </a:xfrm>
          <a:prstGeom prst="ellipse">
            <a:avLst/>
          </a:prstGeom>
          <a:gradFill rotWithShape="0">
            <a:gsLst>
              <a:gs pos="0">
                <a:srgbClr val="aeaeae"/>
              </a:gs>
              <a:gs pos="100000">
                <a:srgbClr val="a4a4a4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CAMINO</a:t>
            </a: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 CRÍTICO DETERMINA LA ÍNTER RELACIÓN DE LAS TAREAS.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85" name="Estrella: 7 puntas 12"/>
          <p:cNvSpPr/>
          <p:nvPr/>
        </p:nvSpPr>
        <p:spPr>
          <a:xfrm>
            <a:off x="4950720" y="4631760"/>
            <a:ext cx="3315600" cy="211716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ff0000"/>
          </a:solidFill>
          <a:ln w="79200">
            <a:solidFill>
              <a:srgbClr val="c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2000" spc="-1" strike="noStrike">
                <a:solidFill>
                  <a:srgbClr val="ffffff"/>
                </a:solidFill>
                <a:latin typeface="Calibri"/>
              </a:rPr>
              <a:t>HABLAMOS DEL </a:t>
            </a:r>
            <a:r>
              <a:rPr b="1" lang="es-AR" sz="2000" spc="-1" strike="noStrike">
                <a:solidFill>
                  <a:srgbClr val="ffff00"/>
                </a:solidFill>
                <a:latin typeface="Calibri"/>
              </a:rPr>
              <a:t>CAMINO</a:t>
            </a:r>
            <a:r>
              <a:rPr b="1" lang="es-AR" sz="2000" spc="-1" strike="noStrike">
                <a:solidFill>
                  <a:srgbClr val="ffffff"/>
                </a:solidFill>
                <a:latin typeface="Calibri"/>
              </a:rPr>
              <a:t>. NO DEL </a:t>
            </a:r>
            <a:r>
              <a:rPr b="1" lang="es-AR" sz="2000" spc="-1" strike="noStrike">
                <a:solidFill>
                  <a:srgbClr val="66ff66"/>
                </a:solidFill>
                <a:latin typeface="Calibri"/>
              </a:rPr>
              <a:t>DIAGRAMA</a:t>
            </a:r>
            <a:endParaRPr b="0" lang="es-BO" sz="2000" spc="-1" strike="noStrike">
              <a:latin typeface="Arial"/>
            </a:endParaRPr>
          </a:p>
        </p:txBody>
      </p:sp>
      <p:grpSp>
        <p:nvGrpSpPr>
          <p:cNvPr id="186" name="Google Shape;60;p14_7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187" name="Google Shape;61;p14_8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8" name="Google Shape;62;p14_8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189" name=""/>
          <p:cNvSpPr txBox="1"/>
          <p:nvPr/>
        </p:nvSpPr>
        <p:spPr>
          <a:xfrm>
            <a:off x="1080000" y="2277720"/>
            <a:ext cx="252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i="1" lang="es-BO" sz="1800" spc="-1" strike="noStrike">
                <a:latin typeface="Comic Sans MS"/>
              </a:rPr>
              <a:t>Tiempo en horas</a:t>
            </a:r>
            <a:endParaRPr b="0" lang="es-BO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4" dur="indefinite" restart="never" nodeType="tmRoot">
          <p:childTnLst>
            <p:seq>
              <p:cTn id="475" dur="indefinite" nodeType="mainSeq"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500"/>
                            </p:stCondLst>
                            <p:childTnLst>
                              <p:par>
                                <p:cTn id="48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9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5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2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91" name="Rectángulo 63"/>
          <p:cNvSpPr/>
          <p:nvPr/>
        </p:nvSpPr>
        <p:spPr>
          <a:xfrm>
            <a:off x="0" y="108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CÁLCULO DE LA TERMINACIÓN TEMPRANA (</a:t>
            </a:r>
            <a:r>
              <a:rPr b="1" lang="es-ES" sz="2000" spc="-1" strike="noStrike">
                <a:solidFill>
                  <a:srgbClr val="ffff00"/>
                </a:solidFill>
                <a:latin typeface="Times New Roman"/>
              </a:rPr>
              <a:t>TTe</a:t>
            </a: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)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92" name="CuadroTexto 43"/>
          <p:cNvSpPr/>
          <p:nvPr/>
        </p:nvSpPr>
        <p:spPr>
          <a:xfrm>
            <a:off x="360000" y="1643040"/>
            <a:ext cx="109638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La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TTe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define el momento más temprano de finalización de una Tarea.</a:t>
            </a:r>
            <a:endParaRPr b="0" lang="es-BO" sz="2800" spc="-1" strike="noStrike">
              <a:latin typeface="Arial"/>
            </a:endParaRPr>
          </a:p>
        </p:txBody>
      </p:sp>
      <p:grpSp>
        <p:nvGrpSpPr>
          <p:cNvPr id="193" name="Grupo 2"/>
          <p:cNvGrpSpPr/>
          <p:nvPr/>
        </p:nvGrpSpPr>
        <p:grpSpPr>
          <a:xfrm>
            <a:off x="437040" y="3431160"/>
            <a:ext cx="3529080" cy="1528200"/>
            <a:chOff x="437040" y="3431160"/>
            <a:chExt cx="3529080" cy="1528200"/>
          </a:xfrm>
        </p:grpSpPr>
        <p:sp>
          <p:nvSpPr>
            <p:cNvPr id="194" name="Elipse 44"/>
            <p:cNvSpPr/>
            <p:nvPr/>
          </p:nvSpPr>
          <p:spPr>
            <a:xfrm>
              <a:off x="1757520" y="4387320"/>
              <a:ext cx="62532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11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95" name="Conector: curvado 45"/>
            <p:cNvSpPr/>
            <p:nvPr/>
          </p:nvSpPr>
          <p:spPr>
            <a:xfrm flipH="1" rot="16200000">
              <a:off x="1143360" y="3767040"/>
              <a:ext cx="551160" cy="856440"/>
            </a:xfrm>
            <a:prstGeom prst="curvedConnector3">
              <a:avLst>
                <a:gd name="adj1" fmla="val 50000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onector: curvado 46"/>
            <p:cNvSpPr/>
            <p:nvPr/>
          </p:nvSpPr>
          <p:spPr>
            <a:xfrm flipH="1" flipV="1" rot="5400000">
              <a:off x="2472480" y="3657600"/>
              <a:ext cx="630360" cy="991440"/>
            </a:xfrm>
            <a:prstGeom prst="curvedConnector2">
              <a:avLst/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Elipse 47"/>
            <p:cNvSpPr/>
            <p:nvPr/>
          </p:nvSpPr>
          <p:spPr>
            <a:xfrm>
              <a:off x="437040" y="3431160"/>
              <a:ext cx="65052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10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98" name="Elipse 48"/>
            <p:cNvSpPr/>
            <p:nvPr/>
          </p:nvSpPr>
          <p:spPr>
            <a:xfrm>
              <a:off x="3269520" y="3570480"/>
              <a:ext cx="69660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12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99" name="CuadroTexto 49"/>
            <p:cNvSpPr/>
            <p:nvPr/>
          </p:nvSpPr>
          <p:spPr>
            <a:xfrm>
              <a:off x="1106640" y="3758400"/>
              <a:ext cx="88416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adroTexto 50"/>
            <p:cNvSpPr/>
            <p:nvPr/>
          </p:nvSpPr>
          <p:spPr>
            <a:xfrm>
              <a:off x="2401560" y="4171680"/>
              <a:ext cx="10886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1" name="CuadroTexto 67"/>
          <p:cNvSpPr/>
          <p:nvPr/>
        </p:nvSpPr>
        <p:spPr>
          <a:xfrm>
            <a:off x="4277520" y="3300480"/>
            <a:ext cx="767916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Sean la Tarea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A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y la Tarea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B,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donde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A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&lt; </a:t>
            </a:r>
            <a:r>
              <a:rPr b="1" lang="es-AR" sz="2800" spc="-1" strike="noStrike">
                <a:solidFill>
                  <a:srgbClr val="bf0041"/>
                </a:solidFill>
                <a:latin typeface="Times New Roman"/>
              </a:rPr>
              <a:t>B, 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léase A es anterior a B.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02" name="CuadroTexto 68"/>
          <p:cNvSpPr/>
          <p:nvPr/>
        </p:nvSpPr>
        <p:spPr>
          <a:xfrm>
            <a:off x="172440" y="5783040"/>
            <a:ext cx="109638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La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TTe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 de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cada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 tarea inicial, es igual 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su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 tiempo de ejecución.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03" name="Diagrama de flujo: combinar 13"/>
          <p:cNvSpPr/>
          <p:nvPr/>
        </p:nvSpPr>
        <p:spPr>
          <a:xfrm rot="10800000">
            <a:off x="9867600" y="5580000"/>
            <a:ext cx="932400" cy="884880"/>
          </a:xfrm>
          <a:prstGeom prst="flowChartMerge">
            <a:avLst/>
          </a:prstGeom>
          <a:solidFill>
            <a:srgbClr val="fcebe8"/>
          </a:solidFill>
          <a:ln w="7632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7200" spc="-1" strike="noStrike">
                <a:solidFill>
                  <a:srgbClr val="c00000"/>
                </a:solidFill>
                <a:latin typeface="Times New Roman"/>
              </a:rPr>
              <a:t>¡</a:t>
            </a:r>
            <a:endParaRPr b="0" lang="es-BO" sz="7200" spc="-1" strike="noStrike">
              <a:latin typeface="Arial"/>
            </a:endParaRPr>
          </a:p>
        </p:txBody>
      </p:sp>
      <p:grpSp>
        <p:nvGrpSpPr>
          <p:cNvPr id="204" name="Google Shape;60;p14_8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05" name="Google Shape;61;p14_9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6" name="Google Shape;62;p14_9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mc:AlternateContent>
        <mc:Choice xmlns:a14="http://schemas.microsoft.com/office/drawing/2010/main" Requires="a14">
          <p:sp>
            <p:nvSpPr>
              <p:cNvPr id="207" name=""/>
              <p:cNvSpPr txBox="1"/>
              <p:nvPr/>
            </p:nvSpPr>
            <p:spPr>
              <a:xfrm>
                <a:off x="1260000" y="3944880"/>
                <a:ext cx="459000" cy="19512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sSub>
                      <m:e>
                        <m:r>
                          <m:t xml:space="preserve">T</m:t>
                        </m:r>
                      </m:e>
                      <m:sub>
                        <m:r>
                          <m:t xml:space="preserve">A</m:t>
                        </m:r>
                      </m:sub>
                    </m:sSub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x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208" name=""/>
              <p:cNvSpPr txBox="1"/>
              <p:nvPr/>
            </p:nvSpPr>
            <p:spPr>
              <a:xfrm>
                <a:off x="2601000" y="4124880"/>
                <a:ext cx="449640" cy="19512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sSub>
                      <m:e>
                        <m:r>
                          <m:t xml:space="preserve">T</m:t>
                        </m:r>
                      </m:e>
                      <m:sub>
                        <m:r>
                          <m:t xml:space="preserve">B</m:t>
                        </m:r>
                      </m:sub>
                    </m:sSub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x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209" name=""/>
          <p:cNvSpPr txBox="1"/>
          <p:nvPr/>
        </p:nvSpPr>
        <p:spPr>
          <a:xfrm>
            <a:off x="4500000" y="4500000"/>
            <a:ext cx="289044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2800" spc="-1" strike="noStrike">
                <a:latin typeface="Comic Sans MS"/>
              </a:rPr>
              <a:t>TTe</a:t>
            </a:r>
            <a:r>
              <a:rPr b="0" lang="es-BO" sz="2800" spc="-1" strike="noStrike" baseline="-8000">
                <a:latin typeface="Comic Sans MS"/>
              </a:rPr>
              <a:t>B</a:t>
            </a:r>
            <a:r>
              <a:rPr b="0" lang="es-BO" sz="2800" spc="-1" strike="noStrike">
                <a:latin typeface="Comic Sans MS"/>
              </a:rPr>
              <a:t> = TTe</a:t>
            </a:r>
            <a:r>
              <a:rPr b="0" lang="es-BO" sz="2800" spc="-1" strike="noStrike" baseline="-8000">
                <a:latin typeface="Comic Sans MS"/>
              </a:rPr>
              <a:t>A</a:t>
            </a:r>
            <a:r>
              <a:rPr b="0" lang="es-BO" sz="2800" spc="-1" strike="noStrike">
                <a:latin typeface="Comic Sans MS"/>
              </a:rPr>
              <a:t> + t</a:t>
            </a:r>
            <a:r>
              <a:rPr b="0" lang="es-BO" sz="2800" spc="-1" strike="noStrike" baseline="-8000">
                <a:latin typeface="Comic Sans MS"/>
              </a:rPr>
              <a:t>B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10" name="CuadroTexto 43_0"/>
          <p:cNvSpPr/>
          <p:nvPr/>
        </p:nvSpPr>
        <p:spPr>
          <a:xfrm>
            <a:off x="376200" y="2160000"/>
            <a:ext cx="109638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2800" spc="-1" strike="noStrike">
                <a:latin typeface="Times New Roman"/>
              </a:rPr>
              <a:t>Se lo calcula desde la Tarea inicial hacia la final, desde la izquierda a la derecha del diagrama, desde el inicio al final del diagrama.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11" name="CuadroTexto 68_0"/>
          <p:cNvSpPr/>
          <p:nvPr/>
        </p:nvSpPr>
        <p:spPr>
          <a:xfrm>
            <a:off x="172440" y="5220000"/>
            <a:ext cx="109638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"/>
          <p:cNvSpPr txBox="1"/>
          <p:nvPr/>
        </p:nvSpPr>
        <p:spPr>
          <a:xfrm>
            <a:off x="360000" y="5171040"/>
            <a:ext cx="9280440" cy="40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s-AR" sz="1800" spc="-1" strike="noStrike">
                <a:solidFill>
                  <a:srgbClr val="ff8000"/>
                </a:solidFill>
                <a:highlight>
                  <a:srgbClr val="ffffff"/>
                </a:highlight>
                <a:latin typeface="Comic Sans MS"/>
              </a:rPr>
              <a:t>Si hay dos o mas Tareas anteriores, se usa la que tiene mayor Tte en el cálculo</a:t>
            </a:r>
            <a:r>
              <a:rPr b="1" lang="es-AR" sz="1800" spc="-1" strike="noStrike">
                <a:latin typeface="Comic Sans MS"/>
              </a:rPr>
              <a:t>.</a:t>
            </a:r>
            <a:endParaRPr b="0" lang="es-BO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0" dur="indefinite" restart="never" nodeType="tmRoot">
          <p:childTnLst>
            <p:seq>
              <p:cTn id="531" dur="indefinite" nodeType="mainSeq">
                <p:childTnLst>
                  <p:par>
                    <p:cTn id="532" fill="hold">
                      <p:stCondLst>
                        <p:cond delay="0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500"/>
                            </p:stCondLst>
                            <p:childTnLst>
                              <p:par>
                                <p:cTn id="539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500"/>
                            </p:stCondLst>
                            <p:childTnLst>
                              <p:par>
                                <p:cTn id="558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00"/>
                            </p:stCondLst>
                            <p:childTnLst>
                              <p:par>
                                <p:cTn id="579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8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14" name="Rectángulo 63"/>
          <p:cNvSpPr/>
          <p:nvPr/>
        </p:nvSpPr>
        <p:spPr>
          <a:xfrm>
            <a:off x="0" y="108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CÁLCULO DE LA TERMINACIÓN TARDÍA (</a:t>
            </a:r>
            <a:r>
              <a:rPr b="1" lang="es-ES" sz="2000" spc="-1" strike="noStrike">
                <a:solidFill>
                  <a:srgbClr val="ffff00"/>
                </a:solidFill>
                <a:latin typeface="Times New Roman"/>
              </a:rPr>
              <a:t>TTa</a:t>
            </a: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)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15" name="CuadroTexto 43"/>
          <p:cNvSpPr/>
          <p:nvPr/>
        </p:nvSpPr>
        <p:spPr>
          <a:xfrm>
            <a:off x="556200" y="1823040"/>
            <a:ext cx="109638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La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TTa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define el momento más tardío de finalización de una Tarea.</a:t>
            </a:r>
            <a:endParaRPr b="0" lang="es-BO" sz="2800" spc="-1" strike="noStrike">
              <a:latin typeface="Arial"/>
            </a:endParaRPr>
          </a:p>
        </p:txBody>
      </p:sp>
      <p:grpSp>
        <p:nvGrpSpPr>
          <p:cNvPr id="216" name="Grupo 2"/>
          <p:cNvGrpSpPr/>
          <p:nvPr/>
        </p:nvGrpSpPr>
        <p:grpSpPr>
          <a:xfrm>
            <a:off x="437040" y="3431160"/>
            <a:ext cx="3529080" cy="1528200"/>
            <a:chOff x="437040" y="3431160"/>
            <a:chExt cx="3529080" cy="1528200"/>
          </a:xfrm>
        </p:grpSpPr>
        <p:sp>
          <p:nvSpPr>
            <p:cNvPr id="217" name="Elipse 44"/>
            <p:cNvSpPr/>
            <p:nvPr/>
          </p:nvSpPr>
          <p:spPr>
            <a:xfrm>
              <a:off x="1757520" y="4387320"/>
              <a:ext cx="62532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11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18" name="Conector: curvado 45"/>
            <p:cNvSpPr/>
            <p:nvPr/>
          </p:nvSpPr>
          <p:spPr>
            <a:xfrm flipH="1" rot="16200000">
              <a:off x="1143360" y="3767040"/>
              <a:ext cx="551160" cy="856440"/>
            </a:xfrm>
            <a:prstGeom prst="curvedConnector3">
              <a:avLst>
                <a:gd name="adj1" fmla="val 50000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onector: curvado 46"/>
            <p:cNvSpPr/>
            <p:nvPr/>
          </p:nvSpPr>
          <p:spPr>
            <a:xfrm flipH="1" flipV="1" rot="5400000">
              <a:off x="2472480" y="3657600"/>
              <a:ext cx="630360" cy="991440"/>
            </a:xfrm>
            <a:prstGeom prst="curvedConnector2">
              <a:avLst/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Elipse 47"/>
            <p:cNvSpPr/>
            <p:nvPr/>
          </p:nvSpPr>
          <p:spPr>
            <a:xfrm>
              <a:off x="437040" y="3431160"/>
              <a:ext cx="65052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10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21" name="Elipse 48"/>
            <p:cNvSpPr/>
            <p:nvPr/>
          </p:nvSpPr>
          <p:spPr>
            <a:xfrm>
              <a:off x="3269520" y="3570480"/>
              <a:ext cx="69660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12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22" name="CuadroTexto 49"/>
            <p:cNvSpPr/>
            <p:nvPr/>
          </p:nvSpPr>
          <p:spPr>
            <a:xfrm>
              <a:off x="1106640" y="3758400"/>
              <a:ext cx="88416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T.A()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23" name="CuadroTexto 50"/>
            <p:cNvSpPr/>
            <p:nvPr/>
          </p:nvSpPr>
          <p:spPr>
            <a:xfrm>
              <a:off x="2401560" y="4171680"/>
              <a:ext cx="10886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T.B()</a:t>
              </a:r>
              <a:endParaRPr b="0" lang="es-BO" sz="1800" spc="-1" strike="noStrike">
                <a:latin typeface="Arial"/>
              </a:endParaRPr>
            </a:p>
          </p:txBody>
        </p:sp>
      </p:grpSp>
      <p:sp>
        <p:nvSpPr>
          <p:cNvPr id="224" name="Estrella: 32 puntas 1"/>
          <p:cNvSpPr/>
          <p:nvPr/>
        </p:nvSpPr>
        <p:spPr>
          <a:xfrm>
            <a:off x="7740000" y="3420000"/>
            <a:ext cx="3246120" cy="2340720"/>
          </a:xfrm>
          <a:prstGeom prst="star32">
            <a:avLst>
              <a:gd name="adj" fmla="val 37500"/>
            </a:avLst>
          </a:prstGeom>
          <a:solidFill>
            <a:srgbClr val="dae3f3"/>
          </a:solidFill>
          <a:ln w="12600">
            <a:solidFill>
              <a:srgbClr val="32549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2400" spc="-1" strike="noStrike">
                <a:solidFill>
                  <a:srgbClr val="000000"/>
                </a:solidFill>
                <a:latin typeface="Times New Roman"/>
              </a:rPr>
              <a:t>La TTa no depende de parámetros propios.</a:t>
            </a:r>
            <a:endParaRPr b="0" lang="es-BO" sz="2400" spc="-1" strike="noStrike">
              <a:latin typeface="Arial"/>
            </a:endParaRPr>
          </a:p>
        </p:txBody>
      </p:sp>
      <p:sp>
        <p:nvSpPr>
          <p:cNvPr id="225" name="Diagrama de flujo: combinar 13"/>
          <p:cNvSpPr/>
          <p:nvPr/>
        </p:nvSpPr>
        <p:spPr>
          <a:xfrm rot="10800000">
            <a:off x="10460520" y="5274000"/>
            <a:ext cx="1419480" cy="1206000"/>
          </a:xfrm>
          <a:prstGeom prst="flowChartMerge">
            <a:avLst/>
          </a:prstGeom>
          <a:solidFill>
            <a:srgbClr val="fcebe8"/>
          </a:solidFill>
          <a:ln w="7632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7200" spc="-1" strike="noStrike">
                <a:solidFill>
                  <a:srgbClr val="c00000"/>
                </a:solidFill>
                <a:latin typeface="Times New Roman"/>
              </a:rPr>
              <a:t>¡</a:t>
            </a:r>
            <a:endParaRPr b="0" lang="es-BO" sz="7200" spc="-1" strike="noStrike">
              <a:latin typeface="Arial"/>
            </a:endParaRPr>
          </a:p>
        </p:txBody>
      </p:sp>
      <p:sp>
        <p:nvSpPr>
          <p:cNvPr id="226" name="CuadroTexto 67"/>
          <p:cNvSpPr/>
          <p:nvPr/>
        </p:nvSpPr>
        <p:spPr>
          <a:xfrm>
            <a:off x="4140000" y="2589840"/>
            <a:ext cx="774000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2400" spc="-1" strike="noStrike">
                <a:solidFill>
                  <a:srgbClr val="000000"/>
                </a:solidFill>
                <a:latin typeface="Times New Roman"/>
              </a:rPr>
              <a:t>Sean la Tarea </a:t>
            </a:r>
            <a:r>
              <a:rPr b="1" lang="es-AR" sz="2400" spc="-1" strike="noStrike">
                <a:solidFill>
                  <a:srgbClr val="c00000"/>
                </a:solidFill>
                <a:latin typeface="Times New Roman"/>
              </a:rPr>
              <a:t>A</a:t>
            </a:r>
            <a:r>
              <a:rPr b="0" lang="es-AR" sz="2400" spc="-1" strike="noStrike">
                <a:solidFill>
                  <a:srgbClr val="000000"/>
                </a:solidFill>
                <a:latin typeface="Times New Roman"/>
              </a:rPr>
              <a:t> y la Tarea </a:t>
            </a:r>
            <a:r>
              <a:rPr b="1" lang="es-AR" sz="2400" spc="-1" strike="noStrike">
                <a:solidFill>
                  <a:srgbClr val="c00000"/>
                </a:solidFill>
                <a:latin typeface="Times New Roman"/>
              </a:rPr>
              <a:t>B</a:t>
            </a:r>
            <a:r>
              <a:rPr b="0" lang="es-AR" sz="2400" spc="-1" strike="noStrike">
                <a:solidFill>
                  <a:srgbClr val="000000"/>
                </a:solidFill>
                <a:latin typeface="Times New Roman"/>
              </a:rPr>
              <a:t>, donde </a:t>
            </a:r>
            <a:r>
              <a:rPr b="1" lang="es-AR" sz="2400" spc="-1" strike="noStrike">
                <a:solidFill>
                  <a:srgbClr val="c00000"/>
                </a:solidFill>
                <a:latin typeface="Times New Roman"/>
              </a:rPr>
              <a:t>A</a:t>
            </a:r>
            <a:r>
              <a:rPr b="0" lang="es-AR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s-AR" sz="2400" spc="-1" strike="noStrike">
                <a:solidFill>
                  <a:srgbClr val="bf0041"/>
                </a:solidFill>
                <a:latin typeface="Times New Roman"/>
              </a:rPr>
              <a:t>&lt; </a:t>
            </a:r>
            <a:r>
              <a:rPr b="1" lang="es-AR" sz="2400" spc="-1" strike="noStrike">
                <a:solidFill>
                  <a:srgbClr val="bf0041"/>
                </a:solidFill>
                <a:latin typeface="Times New Roman"/>
              </a:rPr>
              <a:t>B</a:t>
            </a:r>
            <a:r>
              <a:rPr b="1" lang="es-AR" sz="2400" spc="-1" strike="noStrike">
                <a:solidFill>
                  <a:srgbClr val="000000"/>
                </a:solidFill>
                <a:latin typeface="Times New Roman"/>
              </a:rPr>
              <a:t>, léase A es anterior a B.</a:t>
            </a:r>
            <a:endParaRPr b="0" lang="es-BO" sz="2400" spc="-1" strike="noStrike">
              <a:latin typeface="Arial"/>
            </a:endParaRPr>
          </a:p>
        </p:txBody>
      </p:sp>
      <p:sp>
        <p:nvSpPr>
          <p:cNvPr id="227" name="CuadroTexto 68"/>
          <p:cNvSpPr/>
          <p:nvPr/>
        </p:nvSpPr>
        <p:spPr>
          <a:xfrm>
            <a:off x="172440" y="6117840"/>
            <a:ext cx="109638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La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TTa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 de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todas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 las tarea finales, es igual al mayor TTe calculado.</a:t>
            </a:r>
            <a:endParaRPr b="0" lang="es-BO" sz="2800" spc="-1" strike="noStrike">
              <a:latin typeface="Arial"/>
            </a:endParaRPr>
          </a:p>
        </p:txBody>
      </p:sp>
      <p:grpSp>
        <p:nvGrpSpPr>
          <p:cNvPr id="228" name="Google Shape;60;p14_9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29" name="Google Shape;61;p14_10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30" name="Google Shape;62;p14_10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231" name=""/>
          <p:cNvSpPr txBox="1"/>
          <p:nvPr/>
        </p:nvSpPr>
        <p:spPr>
          <a:xfrm>
            <a:off x="4500000" y="4500360"/>
            <a:ext cx="284040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2800" spc="-1" strike="noStrike">
                <a:latin typeface="Comic Sans MS"/>
              </a:rPr>
              <a:t>TTa</a:t>
            </a:r>
            <a:r>
              <a:rPr b="0" lang="es-BO" sz="2800" spc="-1" strike="noStrike" baseline="-8000">
                <a:latin typeface="Comic Sans MS"/>
              </a:rPr>
              <a:t>A</a:t>
            </a:r>
            <a:r>
              <a:rPr b="0" lang="es-BO" sz="2800" spc="-1" strike="noStrike">
                <a:latin typeface="Comic Sans MS"/>
              </a:rPr>
              <a:t> = TTa</a:t>
            </a:r>
            <a:r>
              <a:rPr b="0" lang="es-BO" sz="2800" spc="-1" strike="noStrike" baseline="-8000">
                <a:latin typeface="Comic Sans MS"/>
              </a:rPr>
              <a:t>B</a:t>
            </a:r>
            <a:r>
              <a:rPr b="0" lang="es-BO" sz="2800" spc="-1" strike="noStrike">
                <a:latin typeface="Comic Sans MS"/>
              </a:rPr>
              <a:t> - t</a:t>
            </a:r>
            <a:r>
              <a:rPr b="0" lang="es-BO" sz="2800" spc="-1" strike="noStrike" baseline="-8000">
                <a:latin typeface="Comic Sans MS"/>
              </a:rPr>
              <a:t>B</a:t>
            </a:r>
            <a:endParaRPr b="0" lang="es-BO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84" dur="indefinite" restart="never" nodeType="tmRoot">
          <p:childTnLst>
            <p:seq>
              <p:cTn id="585" dur="indefinite" nodeType="mainSeq"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00"/>
                            </p:stCondLst>
                            <p:childTnLst>
                              <p:par>
                                <p:cTn id="59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9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0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500"/>
                            </p:stCondLst>
                            <p:childTnLst>
                              <p:par>
                                <p:cTn id="60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1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500"/>
                            </p:stCondLst>
                            <p:childTnLst>
                              <p:par>
                                <p:cTn id="625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2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33" name="Rectángulo 63"/>
          <p:cNvSpPr/>
          <p:nvPr/>
        </p:nvSpPr>
        <p:spPr>
          <a:xfrm>
            <a:off x="0" y="1091160"/>
            <a:ext cx="12191760" cy="3661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LA TTe SE CALCULA DE INICIO A FIN DEL DIAGRAMA. DE IZQUIERDA A DERECHA.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234" name="Rectángulo 21"/>
          <p:cNvSpPr/>
          <p:nvPr/>
        </p:nvSpPr>
        <p:spPr>
          <a:xfrm>
            <a:off x="0" y="4016880"/>
            <a:ext cx="12191760" cy="366120"/>
          </a:xfrm>
          <a:prstGeom prst="rect">
            <a:avLst/>
          </a:prstGeom>
          <a:gradFill rotWithShape="0">
            <a:gsLst>
              <a:gs pos="0">
                <a:srgbClr val="f08c56"/>
              </a:gs>
              <a:gs pos="100000">
                <a:srgbClr val="f57a27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LA TTa SE CALCULA DEL FINAL AL INICIO, DE DERECHA A IZQUIERDA.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235" name="Rectángulo 22"/>
          <p:cNvSpPr/>
          <p:nvPr/>
        </p:nvSpPr>
        <p:spPr>
          <a:xfrm>
            <a:off x="0" y="1653840"/>
            <a:ext cx="12191760" cy="6404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LA TTe DE UNA TAREA QUE TIENE DOS O MAS TAREAS ANTERIORES, SE CALCULA USANDO EN LA FORMULA, LA </a:t>
            </a:r>
            <a:r>
              <a:rPr b="1" lang="es-ES" sz="1800" spc="-1" strike="noStrike">
                <a:solidFill>
                  <a:srgbClr val="ffff00"/>
                </a:solidFill>
                <a:latin typeface="Times New Roman"/>
              </a:rPr>
              <a:t>MAYOR</a:t>
            </a: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 DE LAS TTe DE ESTAS TAREAS ANTERIORES.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236" name="Rectángulo 23"/>
          <p:cNvSpPr/>
          <p:nvPr/>
        </p:nvSpPr>
        <p:spPr>
          <a:xfrm>
            <a:off x="0" y="4579560"/>
            <a:ext cx="12191760" cy="640440"/>
          </a:xfrm>
          <a:prstGeom prst="rect">
            <a:avLst/>
          </a:prstGeom>
          <a:gradFill rotWithShape="0">
            <a:gsLst>
              <a:gs pos="0">
                <a:srgbClr val="f08c56"/>
              </a:gs>
              <a:gs pos="100000">
                <a:srgbClr val="f57a27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LA TTa DE UNA TAREA QUE TIENE DOS O MAS TAREAS POSTERIORES, SE CALCULA USANDO EN LA FORMULA, LA </a:t>
            </a:r>
            <a:r>
              <a:rPr b="1" lang="es-ES" sz="1800" spc="-1" strike="noStrike">
                <a:solidFill>
                  <a:srgbClr val="ffff00"/>
                </a:solidFill>
                <a:latin typeface="Times New Roman"/>
              </a:rPr>
              <a:t>MENOR</a:t>
            </a: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 DE LAS TTa </a:t>
            </a:r>
            <a:r>
              <a:rPr b="1" lang="es-ES" sz="1800" spc="-1" strike="noStrike">
                <a:solidFill>
                  <a:srgbClr val="ffff00"/>
                </a:solidFill>
                <a:latin typeface="Times New Roman"/>
              </a:rPr>
              <a:t>CALCULADAS</a:t>
            </a:r>
            <a:r>
              <a:rPr b="1" lang="es-ES" sz="1800" spc="-1" strike="noStrike">
                <a:solidFill>
                  <a:srgbClr val="ffffff"/>
                </a:solidFill>
                <a:latin typeface="Times New Roman"/>
              </a:rPr>
              <a:t>, DE ESTAS TAREAS POSTERIORES.</a:t>
            </a:r>
            <a:endParaRPr b="0" lang="es-BO" sz="1800" spc="-1" strike="noStrike">
              <a:latin typeface="Arial"/>
            </a:endParaRPr>
          </a:p>
        </p:txBody>
      </p:sp>
      <p:grpSp>
        <p:nvGrpSpPr>
          <p:cNvPr id="237" name="Google Shape;60;p14_10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38" name="Google Shape;61;p14_11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39" name="Google Shape;62;p14_11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240" name=""/>
          <p:cNvSpPr txBox="1"/>
          <p:nvPr/>
        </p:nvSpPr>
        <p:spPr>
          <a:xfrm>
            <a:off x="3780000" y="2802240"/>
            <a:ext cx="4051440" cy="79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4000" spc="-1" strike="noStrike">
                <a:latin typeface="Comic Sans MS"/>
              </a:rPr>
              <a:t>TTe</a:t>
            </a:r>
            <a:r>
              <a:rPr b="0" lang="es-BO" sz="4000" spc="-1" strike="noStrike" baseline="-8000">
                <a:latin typeface="Comic Sans MS"/>
              </a:rPr>
              <a:t>B</a:t>
            </a:r>
            <a:r>
              <a:rPr b="0" lang="es-BO" sz="4000" spc="-1" strike="noStrike">
                <a:latin typeface="Comic Sans MS"/>
              </a:rPr>
              <a:t> = TTe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+ t</a:t>
            </a:r>
            <a:r>
              <a:rPr b="0" lang="es-BO" sz="4000" spc="-1" strike="noStrike" baseline="-8000">
                <a:latin typeface="Comic Sans MS"/>
              </a:rPr>
              <a:t>B</a:t>
            </a:r>
            <a:endParaRPr b="0" lang="es-BO" sz="4000" spc="-1" strike="noStrike">
              <a:latin typeface="Arial"/>
            </a:endParaRPr>
          </a:p>
        </p:txBody>
      </p:sp>
      <p:sp>
        <p:nvSpPr>
          <p:cNvPr id="241" name=""/>
          <p:cNvSpPr txBox="1"/>
          <p:nvPr/>
        </p:nvSpPr>
        <p:spPr>
          <a:xfrm>
            <a:off x="4320000" y="5534280"/>
            <a:ext cx="3982680" cy="79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4000" spc="-1" strike="noStrike">
                <a:latin typeface="Comic Sans MS"/>
              </a:rPr>
              <a:t>TTa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= TTa</a:t>
            </a:r>
            <a:r>
              <a:rPr b="0" lang="es-BO" sz="4000" spc="-1" strike="noStrike" baseline="-8000">
                <a:latin typeface="Comic Sans MS"/>
              </a:rPr>
              <a:t>B</a:t>
            </a:r>
            <a:r>
              <a:rPr b="0" lang="es-BO" sz="4000" spc="-1" strike="noStrike">
                <a:latin typeface="Comic Sans MS"/>
              </a:rPr>
              <a:t> - t</a:t>
            </a:r>
            <a:r>
              <a:rPr b="0" lang="es-BO" sz="4000" spc="-1" strike="noStrike" baseline="-8000">
                <a:latin typeface="Comic Sans MS"/>
              </a:rPr>
              <a:t>B</a:t>
            </a:r>
            <a:endParaRPr b="0" lang="es-BO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0" dur="indefinite" restart="never" nodeType="tmRoot">
          <p:childTnLst>
            <p:seq>
              <p:cTn id="631" dur="indefinite" nodeType="mainSeq">
                <p:childTnLst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Imagen 12" descr=""/>
          <p:cNvPicPr/>
          <p:nvPr/>
        </p:nvPicPr>
        <p:blipFill>
          <a:blip r:embed="rId1"/>
          <a:stretch/>
        </p:blipFill>
        <p:spPr>
          <a:xfrm>
            <a:off x="5506200" y="2851920"/>
            <a:ext cx="6451920" cy="34236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43" name="Tabla 2"/>
          <p:cNvGraphicFramePr/>
          <p:nvPr/>
        </p:nvGraphicFramePr>
        <p:xfrm>
          <a:off x="233280" y="1758600"/>
          <a:ext cx="5154120" cy="4449240"/>
        </p:xfrm>
        <a:graphic>
          <a:graphicData uri="http://schemas.openxmlformats.org/drawingml/2006/table">
            <a:tbl>
              <a:tblPr/>
              <a:tblGrid>
                <a:gridCol w="1288440"/>
                <a:gridCol w="1288440"/>
                <a:gridCol w="1288440"/>
                <a:gridCol w="128916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TAREA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Tpo.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TTe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TTa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4" name="Tabla 8"/>
          <p:cNvGraphicFramePr/>
          <p:nvPr/>
        </p:nvGraphicFramePr>
        <p:xfrm>
          <a:off x="2825280" y="1758600"/>
          <a:ext cx="1274040" cy="4449240"/>
        </p:xfrm>
        <a:graphic>
          <a:graphicData uri="http://schemas.openxmlformats.org/drawingml/2006/table">
            <a:tbl>
              <a:tblPr/>
              <a:tblGrid>
                <a:gridCol w="127440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TTe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5" name="Tabla 8"/>
          <p:cNvGraphicFramePr/>
          <p:nvPr/>
        </p:nvGraphicFramePr>
        <p:xfrm>
          <a:off x="4099680" y="1758600"/>
          <a:ext cx="1274040" cy="4449240"/>
        </p:xfrm>
        <a:graphic>
          <a:graphicData uri="http://schemas.openxmlformats.org/drawingml/2006/table">
            <a:tbl>
              <a:tblPr/>
              <a:tblGrid>
                <a:gridCol w="127440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TTa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grpSp>
        <p:nvGrpSpPr>
          <p:cNvPr id="246" name="Google Shape;60;p14_11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47" name="Google Shape;61;p14_12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48" name="Google Shape;62;p14_12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249" name=""/>
          <p:cNvSpPr txBox="1"/>
          <p:nvPr/>
        </p:nvSpPr>
        <p:spPr>
          <a:xfrm>
            <a:off x="6002640" y="1754280"/>
            <a:ext cx="281736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2600" spc="-1" strike="noStrike">
                <a:latin typeface="Comic Sans MS"/>
              </a:rPr>
              <a:t>TTe</a:t>
            </a:r>
            <a:r>
              <a:rPr b="0" lang="es-BO" sz="2600" spc="-1" strike="noStrike" baseline="-8000">
                <a:latin typeface="Comic Sans MS"/>
              </a:rPr>
              <a:t>B</a:t>
            </a:r>
            <a:r>
              <a:rPr b="0" lang="es-BO" sz="2600" spc="-1" strike="noStrike">
                <a:latin typeface="Comic Sans MS"/>
              </a:rPr>
              <a:t> = TTe</a:t>
            </a:r>
            <a:r>
              <a:rPr b="0" lang="es-BO" sz="2600" spc="-1" strike="noStrike" baseline="-8000">
                <a:latin typeface="Comic Sans MS"/>
              </a:rPr>
              <a:t>A</a:t>
            </a:r>
            <a:r>
              <a:rPr b="0" lang="es-BO" sz="2600" spc="-1" strike="noStrike">
                <a:latin typeface="Comic Sans MS"/>
              </a:rPr>
              <a:t> + t</a:t>
            </a:r>
            <a:r>
              <a:rPr b="0" lang="es-BO" sz="2600" spc="-1" strike="noStrike" baseline="-8000">
                <a:latin typeface="Comic Sans MS"/>
              </a:rPr>
              <a:t>B</a:t>
            </a:r>
            <a:endParaRPr b="0" lang="es-BO" sz="2600" spc="-1" strike="noStrike">
              <a:latin typeface="Arial"/>
            </a:endParaRPr>
          </a:p>
        </p:txBody>
      </p:sp>
      <p:sp>
        <p:nvSpPr>
          <p:cNvPr id="250" name=""/>
          <p:cNvSpPr txBox="1"/>
          <p:nvPr/>
        </p:nvSpPr>
        <p:spPr>
          <a:xfrm>
            <a:off x="6002640" y="2266200"/>
            <a:ext cx="281736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2600" spc="-1" strike="noStrike">
                <a:latin typeface="Comic Sans MS"/>
              </a:rPr>
              <a:t>TTa</a:t>
            </a:r>
            <a:r>
              <a:rPr b="0" lang="es-BO" sz="2600" spc="-1" strike="noStrike" baseline="-8000">
                <a:latin typeface="Comic Sans MS"/>
              </a:rPr>
              <a:t>A</a:t>
            </a:r>
            <a:r>
              <a:rPr b="0" lang="es-BO" sz="2600" spc="-1" strike="noStrike">
                <a:latin typeface="Comic Sans MS"/>
              </a:rPr>
              <a:t> = TTa</a:t>
            </a:r>
            <a:r>
              <a:rPr b="0" lang="es-BO" sz="2600" spc="-1" strike="noStrike" baseline="-8000">
                <a:latin typeface="Comic Sans MS"/>
              </a:rPr>
              <a:t>B</a:t>
            </a:r>
            <a:r>
              <a:rPr b="0" lang="es-BO" sz="2600" spc="-1" strike="noStrike">
                <a:latin typeface="Comic Sans MS"/>
              </a:rPr>
              <a:t> - t</a:t>
            </a:r>
            <a:r>
              <a:rPr b="0" lang="es-BO" sz="2600" spc="-1" strike="noStrike" baseline="-8000">
                <a:latin typeface="Comic Sans MS"/>
              </a:rPr>
              <a:t>B</a:t>
            </a:r>
            <a:endParaRPr b="0" lang="es-BO" sz="2600" spc="-1" strike="noStrike">
              <a:latin typeface="Arial"/>
            </a:endParaRPr>
          </a:p>
        </p:txBody>
      </p:sp>
      <p:sp>
        <p:nvSpPr>
          <p:cNvPr id="251" name="Rectángulo 8_2"/>
          <p:cNvSpPr/>
          <p:nvPr/>
        </p:nvSpPr>
        <p:spPr>
          <a:xfrm>
            <a:off x="0" y="52236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52" name=""/>
          <p:cNvSpPr txBox="1"/>
          <p:nvPr/>
        </p:nvSpPr>
        <p:spPr>
          <a:xfrm>
            <a:off x="360000" y="1260000"/>
            <a:ext cx="360" cy="346320"/>
          </a:xfrm>
          <a:prstGeom prst="rect">
            <a:avLst/>
          </a:prstGeom>
          <a:noFill/>
          <a:ln w="0">
            <a:noFill/>
          </a:ln>
        </p:spPr>
      </p:sp>
      <p:sp>
        <p:nvSpPr>
          <p:cNvPr id="253" name=""/>
          <p:cNvSpPr txBox="1"/>
          <p:nvPr/>
        </p:nvSpPr>
        <p:spPr>
          <a:xfrm>
            <a:off x="2336400" y="1105920"/>
            <a:ext cx="7023600" cy="51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lang="es-BO" sz="2400" spc="-1" strike="noStrike">
                <a:latin typeface="Comic Sans MS"/>
              </a:rPr>
              <a:t>Ejemplo del cáculo de los tiempos TTe y TTa.</a:t>
            </a:r>
            <a:endParaRPr b="1" lang="es-BO" sz="2400" spc="-1" strike="noStrike"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6" dur="indefinite" restart="never" nodeType="tmRoot">
          <p:childTnLst>
            <p:seq>
              <p:cTn id="657" dur="indefinite" nodeType="mainSeq"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6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7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ctángulo 8"/>
          <p:cNvSpPr/>
          <p:nvPr/>
        </p:nvSpPr>
        <p:spPr>
          <a:xfrm>
            <a:off x="360" y="54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55" name="Rectángulo 63"/>
          <p:cNvSpPr/>
          <p:nvPr/>
        </p:nvSpPr>
        <p:spPr>
          <a:xfrm>
            <a:off x="360" y="1162440"/>
            <a:ext cx="12191760" cy="45756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CÁLCULO DEL INICIO TEMPRANO (</a:t>
            </a:r>
            <a:r>
              <a:rPr b="1" lang="es-ES" sz="2400" spc="-1" strike="noStrike">
                <a:solidFill>
                  <a:srgbClr val="ffff00"/>
                </a:solidFill>
                <a:latin typeface="Times New Roman"/>
              </a:rPr>
              <a:t>iTe</a:t>
            </a: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) Y DEL INICIO TARDÍO (</a:t>
            </a:r>
            <a:r>
              <a:rPr b="1" lang="es-ES" sz="2400" spc="-1" strike="noStrike">
                <a:solidFill>
                  <a:srgbClr val="ffff00"/>
                </a:solidFill>
                <a:latin typeface="Times New Roman"/>
              </a:rPr>
              <a:t>iTa</a:t>
            </a: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)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56" name="CuadroTexto 43"/>
          <p:cNvSpPr/>
          <p:nvPr/>
        </p:nvSpPr>
        <p:spPr>
          <a:xfrm>
            <a:off x="540000" y="2363040"/>
            <a:ext cx="109638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El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iTe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define el momento más temprano en que puede iniciar una Tarea.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57" name="CuadroTexto 21"/>
          <p:cNvSpPr/>
          <p:nvPr/>
        </p:nvSpPr>
        <p:spPr>
          <a:xfrm>
            <a:off x="360000" y="4500000"/>
            <a:ext cx="108000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El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iTa</a:t>
            </a: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 define el momento más tardío en que puede iniciar una Tarea.</a:t>
            </a:r>
            <a:endParaRPr b="0" lang="es-BO" sz="2800" spc="-1" strike="noStrike">
              <a:latin typeface="Arial"/>
            </a:endParaRPr>
          </a:p>
        </p:txBody>
      </p:sp>
      <p:grpSp>
        <p:nvGrpSpPr>
          <p:cNvPr id="258" name="Google Shape;60;p14_13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59" name="Google Shape;61;p14_13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0" name="Google Shape;62;p14_13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261" name=""/>
          <p:cNvSpPr txBox="1"/>
          <p:nvPr/>
        </p:nvSpPr>
        <p:spPr>
          <a:xfrm>
            <a:off x="3600000" y="3374280"/>
            <a:ext cx="281736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2800" spc="-1" strike="noStrike">
                <a:latin typeface="Comic Sans MS"/>
              </a:rPr>
              <a:t>iTe</a:t>
            </a:r>
            <a:r>
              <a:rPr b="0" lang="es-BO" sz="2800" spc="-1" strike="noStrike" baseline="-8000">
                <a:latin typeface="Comic Sans MS"/>
              </a:rPr>
              <a:t>A</a:t>
            </a:r>
            <a:r>
              <a:rPr b="0" lang="es-BO" sz="2800" spc="-1" strike="noStrike">
                <a:latin typeface="Comic Sans MS"/>
              </a:rPr>
              <a:t> = TTe</a:t>
            </a:r>
            <a:r>
              <a:rPr b="0" lang="es-BO" sz="2800" spc="-1" strike="noStrike" baseline="-8000">
                <a:latin typeface="Comic Sans MS"/>
              </a:rPr>
              <a:t>A</a:t>
            </a:r>
            <a:r>
              <a:rPr b="0" lang="es-BO" sz="2800" spc="-1" strike="noStrike">
                <a:latin typeface="Comic Sans MS"/>
              </a:rPr>
              <a:t> - t</a:t>
            </a:r>
            <a:r>
              <a:rPr b="0" lang="es-BO" sz="2800" spc="-1" strike="noStrike" baseline="-8000">
                <a:latin typeface="Comic Sans MS"/>
              </a:rPr>
              <a:t>A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62" name=""/>
          <p:cNvSpPr txBox="1"/>
          <p:nvPr/>
        </p:nvSpPr>
        <p:spPr>
          <a:xfrm>
            <a:off x="3600000" y="5580000"/>
            <a:ext cx="281736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2800" spc="-1" strike="noStrike">
                <a:latin typeface="Comic Sans MS"/>
              </a:rPr>
              <a:t>iTa</a:t>
            </a:r>
            <a:r>
              <a:rPr b="0" lang="es-BO" sz="2800" spc="-1" strike="noStrike" baseline="-8000">
                <a:latin typeface="Comic Sans MS"/>
              </a:rPr>
              <a:t>A</a:t>
            </a:r>
            <a:r>
              <a:rPr b="0" lang="es-BO" sz="2800" spc="-1" strike="noStrike">
                <a:latin typeface="Comic Sans MS"/>
              </a:rPr>
              <a:t> = TTa</a:t>
            </a:r>
            <a:r>
              <a:rPr b="0" lang="es-BO" sz="2800" spc="-1" strike="noStrike" baseline="-8000">
                <a:latin typeface="Comic Sans MS"/>
              </a:rPr>
              <a:t>A</a:t>
            </a:r>
            <a:r>
              <a:rPr b="0" lang="es-BO" sz="2800" spc="-1" strike="noStrike">
                <a:latin typeface="Comic Sans MS"/>
              </a:rPr>
              <a:t> - t</a:t>
            </a:r>
            <a:r>
              <a:rPr b="0" lang="es-BO" sz="2800" spc="-1" strike="noStrike" baseline="-8000">
                <a:latin typeface="Comic Sans MS"/>
              </a:rPr>
              <a:t>A</a:t>
            </a:r>
            <a:endParaRPr b="0" lang="es-BO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82" dur="indefinite" restart="never" nodeType="tmRoot">
          <p:childTnLst>
            <p:seq>
              <p:cTn id="683" dur="indefinite" nodeType="mainSeq">
                <p:childTnLst>
                  <p:par>
                    <p:cTn id="684" fill="hold">
                      <p:stCondLst>
                        <p:cond delay="0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9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0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Diagrama de flujo: combinar 23"/>
          <p:cNvSpPr/>
          <p:nvPr/>
        </p:nvSpPr>
        <p:spPr>
          <a:xfrm rot="10800000">
            <a:off x="10980000" y="3780000"/>
            <a:ext cx="1080000" cy="846000"/>
          </a:xfrm>
          <a:prstGeom prst="flowChartMerge">
            <a:avLst/>
          </a:prstGeom>
          <a:solidFill>
            <a:srgbClr val="fcebe8"/>
          </a:solidFill>
          <a:ln w="7632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7200" spc="-1" strike="noStrike">
                <a:solidFill>
                  <a:srgbClr val="c00000"/>
                </a:solidFill>
                <a:latin typeface="Times New Roman"/>
              </a:rPr>
              <a:t>¡</a:t>
            </a:r>
            <a:endParaRPr b="0" lang="es-BO" sz="7200" spc="-1" strike="noStrike">
              <a:latin typeface="Arial"/>
            </a:endParaRPr>
          </a:p>
        </p:txBody>
      </p:sp>
      <p:sp>
        <p:nvSpPr>
          <p:cNvPr id="264" name="Rectángulo 8"/>
          <p:cNvSpPr/>
          <p:nvPr/>
        </p:nvSpPr>
        <p:spPr>
          <a:xfrm>
            <a:off x="432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65" name="Rectángulo 63"/>
          <p:cNvSpPr/>
          <p:nvPr/>
        </p:nvSpPr>
        <p:spPr>
          <a:xfrm>
            <a:off x="4320" y="1223280"/>
            <a:ext cx="12191760" cy="396720"/>
          </a:xfrm>
          <a:prstGeom prst="rect">
            <a:avLst/>
          </a:prstGeom>
          <a:solidFill>
            <a:srgbClr val="0070c0">
              <a:alpha val="53000"/>
            </a:srgbClr>
          </a:soli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CÁLCULO DE LA HOLGURA (</a:t>
            </a:r>
            <a:r>
              <a:rPr b="1" lang="es-ES" sz="2000" spc="-1" strike="noStrike">
                <a:solidFill>
                  <a:srgbClr val="ffff00"/>
                </a:solidFill>
                <a:latin typeface="Times New Roman"/>
              </a:rPr>
              <a:t>Ho</a:t>
            </a: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)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266" name="CuadroTexto 43"/>
          <p:cNvSpPr/>
          <p:nvPr/>
        </p:nvSpPr>
        <p:spPr>
          <a:xfrm>
            <a:off x="180000" y="1883880"/>
            <a:ext cx="1184652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AR" sz="2400" spc="-1" strike="noStrike">
                <a:solidFill>
                  <a:srgbClr val="000000"/>
                </a:solidFill>
                <a:latin typeface="Times New Roman"/>
              </a:rPr>
              <a:t>La Ho define cuanto tiempo puede </a:t>
            </a:r>
            <a:endParaRPr b="0" lang="es-BO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AR" sz="2400" spc="-1" strike="noStrike">
                <a:solidFill>
                  <a:srgbClr val="000000"/>
                </a:solidFill>
                <a:latin typeface="Times New Roman"/>
              </a:rPr>
              <a:t>atrasarse una Tarea sin afectar </a:t>
            </a:r>
            <a:endParaRPr b="0" lang="es-BO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AR" sz="2400" spc="-1" strike="noStrike">
                <a:solidFill>
                  <a:srgbClr val="000000"/>
                </a:solidFill>
                <a:latin typeface="Times New Roman"/>
              </a:rPr>
              <a:t>al PLAN DE MANTENIMIENTO.</a:t>
            </a:r>
            <a:endParaRPr b="0" lang="es-BO" sz="2400" spc="-1" strike="noStrike">
              <a:latin typeface="Arial"/>
            </a:endParaRPr>
          </a:p>
        </p:txBody>
      </p:sp>
      <p:grpSp>
        <p:nvGrpSpPr>
          <p:cNvPr id="267" name="Grupo 2"/>
          <p:cNvGrpSpPr/>
          <p:nvPr/>
        </p:nvGrpSpPr>
        <p:grpSpPr>
          <a:xfrm>
            <a:off x="360000" y="4199760"/>
            <a:ext cx="3186720" cy="1380240"/>
            <a:chOff x="360000" y="4199760"/>
            <a:chExt cx="3186720" cy="1380240"/>
          </a:xfrm>
        </p:grpSpPr>
        <p:sp>
          <p:nvSpPr>
            <p:cNvPr id="268" name="Elipse 44"/>
            <p:cNvSpPr/>
            <p:nvPr/>
          </p:nvSpPr>
          <p:spPr>
            <a:xfrm>
              <a:off x="1552680" y="5063400"/>
              <a:ext cx="564480" cy="51660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11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69" name="Conector: curvado 45"/>
            <p:cNvSpPr/>
            <p:nvPr/>
          </p:nvSpPr>
          <p:spPr>
            <a:xfrm flipH="1" rot="16200000">
              <a:off x="998280" y="4503240"/>
              <a:ext cx="497520" cy="773280"/>
            </a:xfrm>
            <a:prstGeom prst="curvedConnector3">
              <a:avLst>
                <a:gd name="adj1" fmla="val 50000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onector: curvado 46"/>
            <p:cNvSpPr/>
            <p:nvPr/>
          </p:nvSpPr>
          <p:spPr>
            <a:xfrm flipH="1" flipV="1" rot="5400000">
              <a:off x="2198160" y="4404600"/>
              <a:ext cx="569160" cy="894960"/>
            </a:xfrm>
            <a:prstGeom prst="curvedConnector2">
              <a:avLst/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Elipse 47"/>
            <p:cNvSpPr/>
            <p:nvPr/>
          </p:nvSpPr>
          <p:spPr>
            <a:xfrm>
              <a:off x="360000" y="4199760"/>
              <a:ext cx="587520" cy="51660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10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72" name="Elipse 48"/>
            <p:cNvSpPr/>
            <p:nvPr/>
          </p:nvSpPr>
          <p:spPr>
            <a:xfrm>
              <a:off x="2917800" y="4325760"/>
              <a:ext cx="628920" cy="51660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12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73" name="CuadroTexto 49"/>
            <p:cNvSpPr/>
            <p:nvPr/>
          </p:nvSpPr>
          <p:spPr>
            <a:xfrm>
              <a:off x="964800" y="4495680"/>
              <a:ext cx="7984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T.A()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74" name="CuadroTexto 50"/>
            <p:cNvSpPr/>
            <p:nvPr/>
          </p:nvSpPr>
          <p:spPr>
            <a:xfrm>
              <a:off x="2134080" y="4868640"/>
              <a:ext cx="9828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T.B()</a:t>
              </a:r>
              <a:endParaRPr b="0" lang="es-BO" sz="1800" spc="-1" strike="noStrike">
                <a:latin typeface="Arial"/>
              </a:endParaRPr>
            </a:p>
          </p:txBody>
        </p:sp>
      </p:grpSp>
      <p:sp>
        <p:nvSpPr>
          <p:cNvPr id="275" name="CuadroTexto 12"/>
          <p:cNvSpPr/>
          <p:nvPr/>
        </p:nvSpPr>
        <p:spPr>
          <a:xfrm>
            <a:off x="6626160" y="4199400"/>
            <a:ext cx="92520" cy="48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es-AR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BO" sz="3200" spc="-1" strike="noStrike">
              <a:latin typeface="Arial"/>
            </a:endParaRPr>
          </a:p>
        </p:txBody>
      </p:sp>
      <p:sp>
        <p:nvSpPr>
          <p:cNvPr id="276" name="CuadroTexto 21"/>
          <p:cNvSpPr/>
          <p:nvPr/>
        </p:nvSpPr>
        <p:spPr>
          <a:xfrm>
            <a:off x="0" y="3411000"/>
            <a:ext cx="12191760" cy="516960"/>
          </a:xfrm>
          <a:prstGeom prst="rect">
            <a:avLst/>
          </a:prstGeom>
          <a:solidFill>
            <a:srgbClr val="0070c0">
              <a:alpha val="46000"/>
            </a:srgbClr>
          </a:soli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2800" spc="-1" strike="noStrike">
                <a:solidFill>
                  <a:srgbClr val="ffffff"/>
                </a:solidFill>
                <a:latin typeface="Times New Roman"/>
              </a:rPr>
              <a:t>Si la Holgura es cero, la tarea se llama </a:t>
            </a:r>
            <a:r>
              <a:rPr b="1" lang="es-AR" sz="2800" spc="-1" strike="noStrike">
                <a:solidFill>
                  <a:srgbClr val="ffff00"/>
                </a:solidFill>
                <a:latin typeface="Times New Roman"/>
              </a:rPr>
              <a:t>Tarea Crítica</a:t>
            </a:r>
            <a:r>
              <a:rPr b="0" lang="es-AR" sz="2800" spc="-1" strike="noStrike">
                <a:solidFill>
                  <a:srgbClr val="ffffff"/>
                </a:solidFill>
                <a:latin typeface="Times New Roman"/>
              </a:rPr>
              <a:t>. </a:t>
            </a:r>
            <a:r>
              <a:rPr b="1" lang="es-AR" sz="2400" spc="-1" strike="noStrike">
                <a:solidFill>
                  <a:srgbClr val="66ff66"/>
                </a:solidFill>
                <a:latin typeface="Times New Roman"/>
              </a:rPr>
              <a:t>NO PUEDE ATRASARSE</a:t>
            </a:r>
            <a:r>
              <a:rPr b="0" lang="es-AR" sz="2800" spc="-1" strike="noStrike">
                <a:solidFill>
                  <a:srgbClr val="ffffff"/>
                </a:solidFill>
                <a:latin typeface="Times New Roman"/>
              </a:rPr>
              <a:t>.</a:t>
            </a:r>
            <a:endParaRPr b="0" lang="es-BO" sz="2800" spc="-1" strike="noStrike">
              <a:latin typeface="Arial"/>
            </a:endParaRPr>
          </a:p>
        </p:txBody>
      </p:sp>
      <p:sp>
        <p:nvSpPr>
          <p:cNvPr id="277" name="Estrella: 32 puntas 1"/>
          <p:cNvSpPr/>
          <p:nvPr/>
        </p:nvSpPr>
        <p:spPr>
          <a:xfrm>
            <a:off x="5382360" y="4140000"/>
            <a:ext cx="7037640" cy="2700000"/>
          </a:xfrm>
          <a:prstGeom prst="star32">
            <a:avLst>
              <a:gd name="adj" fmla="val 37500"/>
            </a:avLst>
          </a:prstGeom>
          <a:solidFill>
            <a:srgbClr val="f8cbad"/>
          </a:solidFill>
          <a:ln w="44280">
            <a:solidFill>
              <a:srgbClr val="c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3200" spc="-1" strike="noStrike">
                <a:solidFill>
                  <a:srgbClr val="000000"/>
                </a:solidFill>
                <a:latin typeface="Comic Sans MS"/>
              </a:rPr>
              <a:t> </a:t>
            </a:r>
            <a:r>
              <a:rPr b="1" lang="es-AR" sz="3200" spc="-1" strike="noStrike">
                <a:solidFill>
                  <a:srgbClr val="000000"/>
                </a:solidFill>
                <a:latin typeface="Comic Sans MS"/>
              </a:rPr>
              <a:t>El TTa siempre debe ser mayor o igual que el TTe </a:t>
            </a:r>
            <a:endParaRPr b="1" lang="es-BO" sz="3200" spc="-1" strike="noStrike">
              <a:latin typeface="Comic Sans MS"/>
            </a:endParaRPr>
          </a:p>
        </p:txBody>
      </p:sp>
      <p:sp>
        <p:nvSpPr>
          <p:cNvPr id="278" name="Estrella: 32 puntas 24"/>
          <p:cNvSpPr/>
          <p:nvPr/>
        </p:nvSpPr>
        <p:spPr>
          <a:xfrm>
            <a:off x="4676040" y="360000"/>
            <a:ext cx="7516080" cy="2570040"/>
          </a:xfrm>
          <a:prstGeom prst="star32">
            <a:avLst>
              <a:gd name="adj" fmla="val 37500"/>
            </a:avLst>
          </a:prstGeom>
          <a:solidFill>
            <a:srgbClr val="f8cbad"/>
          </a:solidFill>
          <a:ln w="44280">
            <a:solidFill>
              <a:srgbClr val="c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El </a:t>
            </a:r>
            <a:r>
              <a:rPr b="1" lang="es-AR" sz="3200" spc="-1" strike="noStrike">
                <a:solidFill>
                  <a:srgbClr val="c00000"/>
                </a:solidFill>
                <a:latin typeface="Times New Roman"/>
              </a:rPr>
              <a:t>camino crítico 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esta conformado por </a:t>
            </a:r>
            <a:r>
              <a:rPr b="1" lang="es-AR" sz="2800" spc="-1" strike="noStrike">
                <a:solidFill>
                  <a:srgbClr val="c00000"/>
                </a:solidFill>
                <a:latin typeface="Times New Roman"/>
              </a:rPr>
              <a:t>tareas críticas</a:t>
            </a: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 consecutivas</a:t>
            </a:r>
            <a:endParaRPr b="0" lang="es-BO" sz="2800" spc="-1" strike="noStrike">
              <a:latin typeface="Arial"/>
            </a:endParaRPr>
          </a:p>
        </p:txBody>
      </p:sp>
      <p:grpSp>
        <p:nvGrpSpPr>
          <p:cNvPr id="279" name="Google Shape;60;p14_14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80" name="Google Shape;61;p14_14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81" name="Google Shape;62;p14_14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282" name=""/>
          <p:cNvSpPr txBox="1"/>
          <p:nvPr/>
        </p:nvSpPr>
        <p:spPr>
          <a:xfrm>
            <a:off x="1800000" y="5760000"/>
            <a:ext cx="352404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lang="es-BO" sz="2800" spc="-1" strike="noStrike">
                <a:latin typeface="Comic Sans MS"/>
              </a:rPr>
              <a:t>Ho</a:t>
            </a:r>
            <a:r>
              <a:rPr b="1" lang="es-BO" sz="2800" spc="-1" strike="noStrike" baseline="-8000">
                <a:latin typeface="Comic Sans MS"/>
              </a:rPr>
              <a:t>A</a:t>
            </a:r>
            <a:r>
              <a:rPr b="1" lang="es-BO" sz="2800" spc="-1" strike="noStrike">
                <a:latin typeface="Comic Sans MS"/>
              </a:rPr>
              <a:t> = TTa</a:t>
            </a:r>
            <a:r>
              <a:rPr b="1" lang="es-BO" sz="2800" spc="-1" strike="noStrike" baseline="-8000">
                <a:latin typeface="Comic Sans MS"/>
              </a:rPr>
              <a:t>A</a:t>
            </a:r>
            <a:r>
              <a:rPr b="1" lang="es-BO" sz="2800" spc="-1" strike="noStrike">
                <a:latin typeface="Comic Sans MS"/>
              </a:rPr>
              <a:t> - TTe</a:t>
            </a:r>
            <a:r>
              <a:rPr b="1" lang="es-BO" sz="2800" spc="-1" strike="noStrike" baseline="-8000">
                <a:latin typeface="Comic Sans MS"/>
              </a:rPr>
              <a:t>A</a:t>
            </a:r>
            <a:endParaRPr b="1" lang="es-BO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4" dur="indefinite" restart="never" nodeType="tmRoot">
          <p:childTnLst>
            <p:seq>
              <p:cTn id="705" dur="indefinite" nodeType="mainSeq">
                <p:childTnLst>
                  <p:par>
                    <p:cTn id="706" fill="hold">
                      <p:stCondLst>
                        <p:cond delay="0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1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500"/>
                            </p:stCondLst>
                            <p:childTnLst>
                              <p:par>
                                <p:cTn id="71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1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2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3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500"/>
                            </p:stCondLst>
                            <p:childTnLst>
                              <p:par>
                                <p:cTn id="725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2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>
                      <p:stCondLst>
                        <p:cond delay="indefinite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3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>
                            <p:stCondLst>
                              <p:cond delay="500"/>
                            </p:stCondLst>
                            <p:childTnLst>
                              <p:par>
                                <p:cTn id="738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0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4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7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8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49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5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ángulo 8"/>
          <p:cNvSpPr/>
          <p:nvPr/>
        </p:nvSpPr>
        <p:spPr>
          <a:xfrm>
            <a:off x="36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grpSp>
        <p:nvGrpSpPr>
          <p:cNvPr id="284" name="Grupo 2"/>
          <p:cNvGrpSpPr/>
          <p:nvPr/>
        </p:nvGrpSpPr>
        <p:grpSpPr>
          <a:xfrm>
            <a:off x="5110560" y="2971440"/>
            <a:ext cx="3529440" cy="1528560"/>
            <a:chOff x="5110560" y="2971440"/>
            <a:chExt cx="3529440" cy="1528560"/>
          </a:xfrm>
        </p:grpSpPr>
        <p:sp>
          <p:nvSpPr>
            <p:cNvPr id="285" name="Elipse 44"/>
            <p:cNvSpPr/>
            <p:nvPr/>
          </p:nvSpPr>
          <p:spPr>
            <a:xfrm>
              <a:off x="6431400" y="3927960"/>
              <a:ext cx="62532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11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86" name="Conector: curvado 45"/>
            <p:cNvSpPr/>
            <p:nvPr/>
          </p:nvSpPr>
          <p:spPr>
            <a:xfrm flipH="1" rot="16200000">
              <a:off x="5817240" y="3307680"/>
              <a:ext cx="551160" cy="856440"/>
            </a:xfrm>
            <a:prstGeom prst="curvedConnector3">
              <a:avLst>
                <a:gd name="adj1" fmla="val 50000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onector: curvado 46"/>
            <p:cNvSpPr/>
            <p:nvPr/>
          </p:nvSpPr>
          <p:spPr>
            <a:xfrm flipH="1" flipV="1" rot="5400000">
              <a:off x="7146360" y="3198240"/>
              <a:ext cx="630360" cy="991440"/>
            </a:xfrm>
            <a:prstGeom prst="curvedConnector2">
              <a:avLst/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Elipse 47"/>
            <p:cNvSpPr/>
            <p:nvPr/>
          </p:nvSpPr>
          <p:spPr>
            <a:xfrm>
              <a:off x="5110560" y="2971440"/>
              <a:ext cx="65052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10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89" name="Elipse 48"/>
            <p:cNvSpPr/>
            <p:nvPr/>
          </p:nvSpPr>
          <p:spPr>
            <a:xfrm>
              <a:off x="7943400" y="3111120"/>
              <a:ext cx="696600" cy="57204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12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90" name="CuadroTexto 49"/>
            <p:cNvSpPr/>
            <p:nvPr/>
          </p:nvSpPr>
          <p:spPr>
            <a:xfrm>
              <a:off x="5780520" y="3299040"/>
              <a:ext cx="88416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T.A()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291" name="CuadroTexto 50"/>
            <p:cNvSpPr/>
            <p:nvPr/>
          </p:nvSpPr>
          <p:spPr>
            <a:xfrm>
              <a:off x="7075440" y="3712320"/>
              <a:ext cx="108864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T.B()</a:t>
              </a:r>
              <a:endParaRPr b="0" lang="es-BO" sz="1800" spc="-1" strike="noStrike">
                <a:latin typeface="Arial"/>
              </a:endParaRPr>
            </a:p>
          </p:txBody>
        </p:sp>
      </p:grpSp>
      <p:sp>
        <p:nvSpPr>
          <p:cNvPr id="292" name="CuadroTexto 12"/>
          <p:cNvSpPr/>
          <p:nvPr/>
        </p:nvSpPr>
        <p:spPr>
          <a:xfrm>
            <a:off x="1901880" y="4016520"/>
            <a:ext cx="92520" cy="48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es-AR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s-BO" sz="3200" spc="-1" strike="noStrike">
              <a:latin typeface="Arial"/>
            </a:endParaRPr>
          </a:p>
        </p:txBody>
      </p:sp>
      <p:grpSp>
        <p:nvGrpSpPr>
          <p:cNvPr id="293" name="Google Shape;60;p14_15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94" name="Google Shape;61;p14_15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5" name="Google Shape;62;p14_15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grpSp>
        <p:nvGrpSpPr>
          <p:cNvPr id="296" name="Google Shape;60;p14_16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297" name="Google Shape;61;p14_16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8" name="Google Shape;62;p14_16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grpSp>
        <p:nvGrpSpPr>
          <p:cNvPr id="299" name="Google Shape;60;p14_17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300" name="Google Shape;61;p14_17" descr="Universidad Nacional de Misiones - La Universidad | Universidad nacional,  Pinturas de peces, Facultad de artes"/>
            <p:cNvPicPr/>
            <p:nvPr/>
          </p:nvPicPr>
          <p:blipFill>
            <a:blip r:embed="rId3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1" name="Google Shape;62;p14_17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302" name=""/>
          <p:cNvSpPr txBox="1"/>
          <p:nvPr/>
        </p:nvSpPr>
        <p:spPr>
          <a:xfrm>
            <a:off x="360000" y="1260000"/>
            <a:ext cx="4051440" cy="79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4000" spc="-1" strike="noStrike">
                <a:latin typeface="Comic Sans MS"/>
              </a:rPr>
              <a:t>TTe</a:t>
            </a:r>
            <a:r>
              <a:rPr b="0" lang="es-BO" sz="4000" spc="-1" strike="noStrike" baseline="-8000">
                <a:latin typeface="Comic Sans MS"/>
              </a:rPr>
              <a:t>B</a:t>
            </a:r>
            <a:r>
              <a:rPr b="0" lang="es-BO" sz="4000" spc="-1" strike="noStrike">
                <a:latin typeface="Comic Sans MS"/>
              </a:rPr>
              <a:t> = TTe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+ t</a:t>
            </a:r>
            <a:r>
              <a:rPr b="0" lang="es-BO" sz="4000" spc="-1" strike="noStrike" baseline="-8000">
                <a:latin typeface="Comic Sans MS"/>
              </a:rPr>
              <a:t>B</a:t>
            </a:r>
            <a:endParaRPr b="0" lang="es-BO" sz="4000" spc="-1" strike="noStrike">
              <a:latin typeface="Arial"/>
            </a:endParaRPr>
          </a:p>
        </p:txBody>
      </p:sp>
      <p:sp>
        <p:nvSpPr>
          <p:cNvPr id="303" name=""/>
          <p:cNvSpPr txBox="1"/>
          <p:nvPr/>
        </p:nvSpPr>
        <p:spPr>
          <a:xfrm>
            <a:off x="360000" y="2057760"/>
            <a:ext cx="3982680" cy="79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4000" spc="-1" strike="noStrike">
                <a:latin typeface="Comic Sans MS"/>
              </a:rPr>
              <a:t>TTa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= TTa</a:t>
            </a:r>
            <a:r>
              <a:rPr b="0" lang="es-BO" sz="4000" spc="-1" strike="noStrike" baseline="-8000">
                <a:latin typeface="Comic Sans MS"/>
              </a:rPr>
              <a:t>B</a:t>
            </a:r>
            <a:r>
              <a:rPr b="0" lang="es-BO" sz="4000" spc="-1" strike="noStrike">
                <a:latin typeface="Comic Sans MS"/>
              </a:rPr>
              <a:t> - t</a:t>
            </a:r>
            <a:r>
              <a:rPr b="0" lang="es-BO" sz="4000" spc="-1" strike="noStrike" baseline="-8000">
                <a:latin typeface="Comic Sans MS"/>
              </a:rPr>
              <a:t>B</a:t>
            </a:r>
            <a:endParaRPr b="0" lang="es-BO" sz="4000" spc="-1" strike="noStrike">
              <a:latin typeface="Arial"/>
            </a:endParaRPr>
          </a:p>
        </p:txBody>
      </p:sp>
      <p:sp>
        <p:nvSpPr>
          <p:cNvPr id="304" name=""/>
          <p:cNvSpPr txBox="1"/>
          <p:nvPr/>
        </p:nvSpPr>
        <p:spPr>
          <a:xfrm>
            <a:off x="360000" y="3780000"/>
            <a:ext cx="3875040" cy="79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4000" spc="-1" strike="noStrike">
                <a:latin typeface="Comic Sans MS"/>
              </a:rPr>
              <a:t>iTe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= TTe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- t</a:t>
            </a:r>
            <a:r>
              <a:rPr b="0" lang="es-BO" sz="4000" spc="-1" strike="noStrike" baseline="-8000">
                <a:latin typeface="Comic Sans MS"/>
              </a:rPr>
              <a:t>A</a:t>
            </a:r>
            <a:endParaRPr b="0" lang="es-BO" sz="4000" spc="-1" strike="noStrike">
              <a:latin typeface="Arial"/>
            </a:endParaRPr>
          </a:p>
        </p:txBody>
      </p:sp>
      <p:sp>
        <p:nvSpPr>
          <p:cNvPr id="305" name=""/>
          <p:cNvSpPr txBox="1"/>
          <p:nvPr/>
        </p:nvSpPr>
        <p:spPr>
          <a:xfrm>
            <a:off x="352800" y="4669920"/>
            <a:ext cx="3838320" cy="797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BO" sz="4000" spc="-1" strike="noStrike">
                <a:latin typeface="Comic Sans MS"/>
              </a:rPr>
              <a:t>iTa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= TTa</a:t>
            </a:r>
            <a:r>
              <a:rPr b="0" lang="es-BO" sz="4000" spc="-1" strike="noStrike" baseline="-8000">
                <a:latin typeface="Comic Sans MS"/>
              </a:rPr>
              <a:t>A</a:t>
            </a:r>
            <a:r>
              <a:rPr b="0" lang="es-BO" sz="4000" spc="-1" strike="noStrike">
                <a:latin typeface="Comic Sans MS"/>
              </a:rPr>
              <a:t> - t</a:t>
            </a:r>
            <a:r>
              <a:rPr b="0" lang="es-BO" sz="4000" spc="-1" strike="noStrike" baseline="-8000">
                <a:latin typeface="Comic Sans MS"/>
              </a:rPr>
              <a:t>A</a:t>
            </a:r>
            <a:endParaRPr b="0" lang="es-BO" sz="4000" spc="-1" strike="noStrike">
              <a:latin typeface="Arial"/>
            </a:endParaRPr>
          </a:p>
        </p:txBody>
      </p:sp>
      <p:sp>
        <p:nvSpPr>
          <p:cNvPr id="306" name=""/>
          <p:cNvSpPr txBox="1"/>
          <p:nvPr/>
        </p:nvSpPr>
        <p:spPr>
          <a:xfrm>
            <a:off x="435960" y="3060000"/>
            <a:ext cx="352404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lang="es-BO" sz="2800" spc="-1" strike="noStrike">
                <a:solidFill>
                  <a:srgbClr val="c9211e"/>
                </a:solidFill>
                <a:latin typeface="Comic Sans MS"/>
              </a:rPr>
              <a:t>Ho</a:t>
            </a:r>
            <a:r>
              <a:rPr b="1" lang="es-BO" sz="2800" spc="-1" strike="noStrike" baseline="-8000">
                <a:solidFill>
                  <a:srgbClr val="c9211e"/>
                </a:solidFill>
                <a:latin typeface="Comic Sans MS"/>
              </a:rPr>
              <a:t>A</a:t>
            </a:r>
            <a:r>
              <a:rPr b="1" lang="es-BO" sz="2800" spc="-1" strike="noStrike">
                <a:solidFill>
                  <a:srgbClr val="c9211e"/>
                </a:solidFill>
                <a:latin typeface="Comic Sans MS"/>
              </a:rPr>
              <a:t> = TTa</a:t>
            </a:r>
            <a:r>
              <a:rPr b="1" lang="es-BO" sz="2800" spc="-1" strike="noStrike" baseline="-8000">
                <a:solidFill>
                  <a:srgbClr val="c9211e"/>
                </a:solidFill>
                <a:latin typeface="Comic Sans MS"/>
              </a:rPr>
              <a:t>A</a:t>
            </a:r>
            <a:r>
              <a:rPr b="1" lang="es-BO" sz="2800" spc="-1" strike="noStrike">
                <a:solidFill>
                  <a:srgbClr val="c9211e"/>
                </a:solidFill>
                <a:latin typeface="Comic Sans MS"/>
              </a:rPr>
              <a:t> - TTe</a:t>
            </a:r>
            <a:r>
              <a:rPr b="1" lang="es-BO" sz="2800" spc="-1" strike="noStrike" baseline="-8000">
                <a:solidFill>
                  <a:srgbClr val="c9211e"/>
                </a:solidFill>
                <a:latin typeface="Comic Sans MS"/>
              </a:rPr>
              <a:t>A</a:t>
            </a:r>
            <a:endParaRPr b="1" lang="es-BO" sz="28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307" name=""/>
          <p:cNvSpPr txBox="1"/>
          <p:nvPr/>
        </p:nvSpPr>
        <p:spPr>
          <a:xfrm>
            <a:off x="435960" y="5714280"/>
            <a:ext cx="3228480" cy="58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lang="es-BO" sz="2800" spc="-1" strike="noStrike">
                <a:solidFill>
                  <a:srgbClr val="c9211e"/>
                </a:solidFill>
                <a:latin typeface="Comic Sans MS"/>
              </a:rPr>
              <a:t>Ho</a:t>
            </a:r>
            <a:r>
              <a:rPr b="1" lang="es-BO" sz="2800" spc="-1" strike="noStrike" baseline="-8000">
                <a:solidFill>
                  <a:srgbClr val="c9211e"/>
                </a:solidFill>
                <a:latin typeface="Comic Sans MS"/>
              </a:rPr>
              <a:t>A</a:t>
            </a:r>
            <a:r>
              <a:rPr b="1" lang="es-BO" sz="2800" spc="-1" strike="noStrike">
                <a:solidFill>
                  <a:srgbClr val="c9211e"/>
                </a:solidFill>
                <a:latin typeface="Comic Sans MS"/>
              </a:rPr>
              <a:t> = iTa</a:t>
            </a:r>
            <a:r>
              <a:rPr b="1" lang="es-BO" sz="2800" spc="-1" strike="noStrike" baseline="-8000">
                <a:solidFill>
                  <a:srgbClr val="c9211e"/>
                </a:solidFill>
                <a:latin typeface="Comic Sans MS"/>
              </a:rPr>
              <a:t>A</a:t>
            </a:r>
            <a:r>
              <a:rPr b="1" lang="es-BO" sz="2800" spc="-1" strike="noStrike">
                <a:solidFill>
                  <a:srgbClr val="c9211e"/>
                </a:solidFill>
                <a:latin typeface="Comic Sans MS"/>
              </a:rPr>
              <a:t> - iTe</a:t>
            </a:r>
            <a:r>
              <a:rPr b="1" lang="es-BO" sz="2800" spc="-1" strike="noStrike" baseline="-8000">
                <a:solidFill>
                  <a:srgbClr val="c9211e"/>
                </a:solidFill>
                <a:latin typeface="Comic Sans MS"/>
              </a:rPr>
              <a:t>A</a:t>
            </a:r>
            <a:endParaRPr b="1" lang="es-BO" sz="28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308" name=""/>
          <p:cNvSpPr txBox="1"/>
          <p:nvPr/>
        </p:nvSpPr>
        <p:spPr>
          <a:xfrm>
            <a:off x="4860000" y="4860000"/>
            <a:ext cx="7020000" cy="115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i="1" lang="es-BO" sz="2000" spc="-1" strike="noStrike">
                <a:latin typeface="Comic Sans MS"/>
              </a:rPr>
              <a:t>Resumen de las imstancias temporales de los diagramas de planificación de un Mantenimiento, estos tiempos sirven Para el PERT y para el GANTT.</a:t>
            </a:r>
            <a:endParaRPr b="1" i="1" lang="es-BO" sz="2000" spc="-1" strike="noStrike">
              <a:latin typeface="Comic Sans MS"/>
            </a:endParaRPr>
          </a:p>
        </p:txBody>
      </p:sp>
      <p:sp>
        <p:nvSpPr>
          <p:cNvPr id="309" name=""/>
          <p:cNvSpPr txBox="1"/>
          <p:nvPr/>
        </p:nvSpPr>
        <p:spPr>
          <a:xfrm>
            <a:off x="4860000" y="1440000"/>
            <a:ext cx="7020000" cy="1155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i="1" lang="es-BO" sz="2000" spc="-1" strike="noStrike">
                <a:latin typeface="Comic Sans MS"/>
              </a:rPr>
              <a:t>Esta figura siempre aparece para dejar en claro la precedencia, cual tarea es anterior y cual es posterior.</a:t>
            </a:r>
            <a:endParaRPr b="1" i="1" lang="es-BO" sz="2000" spc="-1" strike="noStrike">
              <a:latin typeface="Comic Sans MS"/>
            </a:endParaRPr>
          </a:p>
        </p:txBody>
      </p:sp>
      <p:sp>
        <p:nvSpPr>
          <p:cNvPr id="310" name=""/>
          <p:cNvSpPr/>
          <p:nvPr/>
        </p:nvSpPr>
        <p:spPr>
          <a:xfrm flipH="1" rot="16200000">
            <a:off x="6300000" y="2340000"/>
            <a:ext cx="720000" cy="720000"/>
          </a:xfrm>
          <a:custGeom>
            <a:avLst/>
            <a:gdLst/>
            <a:ahLst/>
            <a:rect l="l" t="t" r="r" b="b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bf0041"/>
          </a:solidFill>
          <a:ln w="0">
            <a:solidFill>
              <a:srgbClr val="c9211e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7" dur="indefinite" restart="never" nodeType="tmRoot">
          <p:childTnLst>
            <p:seq>
              <p:cTn id="758" dur="indefinite" nodeType="mainSeq">
                <p:childTnLst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3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4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6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6" fill="hold">
                            <p:stCondLst>
                              <p:cond delay="500"/>
                            </p:stCondLst>
                            <p:childTnLst>
                              <p:par>
                                <p:cTn id="767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9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0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7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Imagen 12" descr=""/>
          <p:cNvPicPr/>
          <p:nvPr/>
        </p:nvPicPr>
        <p:blipFill>
          <a:blip r:embed="rId1"/>
          <a:stretch/>
        </p:blipFill>
        <p:spPr>
          <a:xfrm>
            <a:off x="6979680" y="2709720"/>
            <a:ext cx="5091480" cy="2701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12" name="Tabla 2"/>
          <p:cNvGraphicFramePr/>
          <p:nvPr/>
        </p:nvGraphicFramePr>
        <p:xfrm>
          <a:off x="233280" y="1943280"/>
          <a:ext cx="6745680" cy="4449240"/>
        </p:xfrm>
        <a:graphic>
          <a:graphicData uri="http://schemas.openxmlformats.org/drawingml/2006/table">
            <a:tbl>
              <a:tblPr/>
              <a:tblGrid>
                <a:gridCol w="963720"/>
                <a:gridCol w="963720"/>
                <a:gridCol w="963720"/>
                <a:gridCol w="963720"/>
                <a:gridCol w="963720"/>
                <a:gridCol w="963720"/>
                <a:gridCol w="96372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TAREA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Tpo.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TTe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TTa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Ho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iTe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iTa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3" name="Tabla 2"/>
          <p:cNvGraphicFramePr/>
          <p:nvPr/>
        </p:nvGraphicFramePr>
        <p:xfrm>
          <a:off x="4110120" y="1943280"/>
          <a:ext cx="923040" cy="4449240"/>
        </p:xfrm>
        <a:graphic>
          <a:graphicData uri="http://schemas.openxmlformats.org/drawingml/2006/table">
            <a:tbl>
              <a:tblPr/>
              <a:tblGrid>
                <a:gridCol w="92340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Ho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4" name="Tabla 11"/>
          <p:cNvGraphicFramePr/>
          <p:nvPr/>
        </p:nvGraphicFramePr>
        <p:xfrm>
          <a:off x="5070600" y="1943280"/>
          <a:ext cx="972360" cy="4449240"/>
        </p:xfrm>
        <a:graphic>
          <a:graphicData uri="http://schemas.openxmlformats.org/drawingml/2006/table">
            <a:tbl>
              <a:tblPr/>
              <a:tblGrid>
                <a:gridCol w="97272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iTe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5" name="Tabla 13"/>
          <p:cNvGraphicFramePr/>
          <p:nvPr/>
        </p:nvGraphicFramePr>
        <p:xfrm>
          <a:off x="6068520" y="1943280"/>
          <a:ext cx="923040" cy="4449240"/>
        </p:xfrm>
        <a:graphic>
          <a:graphicData uri="http://schemas.openxmlformats.org/drawingml/2006/table">
            <a:tbl>
              <a:tblPr/>
              <a:tblGrid>
                <a:gridCol w="923400"/>
              </a:tblGrid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iTa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AR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s-BO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sp>
        <p:nvSpPr>
          <p:cNvPr id="316" name="Forma libre: forma 8"/>
          <p:cNvSpPr/>
          <p:nvPr/>
        </p:nvSpPr>
        <p:spPr>
          <a:xfrm>
            <a:off x="7525080" y="3020040"/>
            <a:ext cx="4155480" cy="1213560"/>
          </a:xfrm>
          <a:custGeom>
            <a:avLst/>
            <a:gdLst/>
            <a:ahLst/>
            <a:rect l="l" t="t" r="r" b="b"/>
            <a:pathLst>
              <a:path w="4155663" h="1324406">
                <a:moveTo>
                  <a:pt x="0" y="1108647"/>
                </a:moveTo>
                <a:cubicBezTo>
                  <a:pt x="178266" y="683604"/>
                  <a:pt x="356532" y="258562"/>
                  <a:pt x="604007" y="85190"/>
                </a:cubicBezTo>
                <a:cubicBezTo>
                  <a:pt x="851482" y="-88183"/>
                  <a:pt x="1093365" y="54430"/>
                  <a:pt x="1484851" y="68412"/>
                </a:cubicBezTo>
                <a:cubicBezTo>
                  <a:pt x="1876337" y="82394"/>
                  <a:pt x="2755784" y="-29459"/>
                  <a:pt x="2952925" y="169080"/>
                </a:cubicBezTo>
                <a:cubicBezTo>
                  <a:pt x="3150066" y="367619"/>
                  <a:pt x="2484540" y="1089072"/>
                  <a:pt x="2667699" y="1259648"/>
                </a:cubicBezTo>
                <a:cubicBezTo>
                  <a:pt x="2850859" y="1430224"/>
                  <a:pt x="3819787" y="1212111"/>
                  <a:pt x="4051882" y="1192537"/>
                </a:cubicBezTo>
                <a:cubicBezTo>
                  <a:pt x="4283977" y="1172963"/>
                  <a:pt x="4053280" y="1150592"/>
                  <a:pt x="4060271" y="1142203"/>
                </a:cubicBezTo>
                <a:cubicBezTo>
                  <a:pt x="4067262" y="1133814"/>
                  <a:pt x="4080544" y="1138008"/>
                  <a:pt x="4093827" y="1142203"/>
                </a:cubicBezTo>
              </a:path>
            </a:pathLst>
          </a:custGeom>
          <a:noFill/>
          <a:ln w="414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17" name="Google Shape;60;p14_18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318" name="Google Shape;61;p14_18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19" name="Google Shape;62;p14_18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320" name=""/>
          <p:cNvSpPr txBox="1"/>
          <p:nvPr/>
        </p:nvSpPr>
        <p:spPr>
          <a:xfrm>
            <a:off x="540000" y="720000"/>
            <a:ext cx="10333440" cy="40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i="1" lang="es-BO" sz="1800" spc="-1" strike="noStrike">
                <a:latin typeface="Comic Sans MS"/>
              </a:rPr>
              <a:t>Ejemplo del calculo de todas instancias temporales del diagrama CPR, o del Camino Crítico.</a:t>
            </a:r>
            <a:endParaRPr b="1" i="1" lang="es-BO" sz="1800" spc="-1" strike="noStrike">
              <a:latin typeface="Comic Sans MS"/>
            </a:endParaRPr>
          </a:p>
        </p:txBody>
      </p:sp>
      <p:sp>
        <p:nvSpPr>
          <p:cNvPr id="321" name=""/>
          <p:cNvSpPr txBox="1"/>
          <p:nvPr/>
        </p:nvSpPr>
        <p:spPr>
          <a:xfrm>
            <a:off x="7052400" y="1481760"/>
            <a:ext cx="5002560" cy="94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i="1" lang="es-BO" sz="1600" spc="-1" strike="noStrike">
                <a:latin typeface="Comic Sans MS"/>
              </a:rPr>
              <a:t>El camino crítico es el marcado por la secuencia </a:t>
            </a:r>
            <a:endParaRPr b="1" i="1" lang="es-BO" sz="1600" spc="-1" strike="noStrike">
              <a:latin typeface="Comic Sans MS"/>
            </a:endParaRPr>
          </a:p>
          <a:p>
            <a:r>
              <a:rPr b="1" i="1" lang="es-BO" sz="1600" spc="-1" strike="noStrike">
                <a:latin typeface="Comic Sans MS"/>
              </a:rPr>
              <a:t>de tareas críticas, de inicio a fin.</a:t>
            </a:r>
            <a:endParaRPr b="1" i="1" lang="es-BO" sz="1600" spc="-1" strike="noStrike">
              <a:latin typeface="Comic Sans MS"/>
            </a:endParaRPr>
          </a:p>
          <a:p>
            <a:r>
              <a:rPr b="1" i="1" lang="es-BO" sz="1600" spc="-1" strike="noStrike">
                <a:latin typeface="Comic Sans MS"/>
              </a:rPr>
              <a:t>Las tareas críticas son aquellas que tienen Ho=0</a:t>
            </a:r>
            <a:endParaRPr b="1" i="1" lang="es-BO" sz="1600" spc="-1" strike="noStrike">
              <a:latin typeface="Comic Sans MS"/>
            </a:endParaRPr>
          </a:p>
        </p:txBody>
      </p:sp>
      <p:sp>
        <p:nvSpPr>
          <p:cNvPr id="322" name=""/>
          <p:cNvSpPr txBox="1"/>
          <p:nvPr/>
        </p:nvSpPr>
        <p:spPr>
          <a:xfrm>
            <a:off x="7057440" y="5411520"/>
            <a:ext cx="4941720" cy="94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i="1" lang="es-BO" sz="1600" spc="-1" strike="noStrike">
                <a:latin typeface="Comic Sans MS"/>
              </a:rPr>
              <a:t>Ojo, la definición de camino crítico, no excluye </a:t>
            </a:r>
            <a:endParaRPr b="1" i="1" lang="es-BO" sz="1600" spc="-1" strike="noStrike">
              <a:latin typeface="Comic Sans MS"/>
            </a:endParaRPr>
          </a:p>
          <a:p>
            <a:r>
              <a:rPr b="1" i="1" lang="es-BO" sz="1600" spc="-1" strike="noStrike">
                <a:latin typeface="Comic Sans MS"/>
              </a:rPr>
              <a:t>la existencia de tareas críticas que no formen</a:t>
            </a:r>
            <a:endParaRPr b="1" i="1" lang="es-BO" sz="1600" spc="-1" strike="noStrike">
              <a:latin typeface="Comic Sans MS"/>
            </a:endParaRPr>
          </a:p>
          <a:p>
            <a:r>
              <a:rPr b="1" i="1" lang="es-BO" sz="1600" spc="-1" strike="noStrike">
                <a:latin typeface="Comic Sans MS"/>
              </a:rPr>
              <a:t>parte del camino crítico.</a:t>
            </a:r>
            <a:endParaRPr b="1" i="1" lang="es-BO" sz="1600" spc="-1" strike="noStrike"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2" dur="indefinite" restart="never" nodeType="tmRoot">
          <p:childTnLst>
            <p:seq>
              <p:cTn id="773" dur="indefinite" nodeType="mainSeq">
                <p:childTnLst>
                  <p:par>
                    <p:cTn id="774" fill="hold">
                      <p:stCondLst>
                        <p:cond delay="0"/>
                      </p:stCondLst>
                      <p:childTnLst>
                        <p:par>
                          <p:cTn id="775" fill="hold">
                            <p:stCondLst>
                              <p:cond delay="0"/>
                            </p:stCondLst>
                            <p:childTnLst>
                              <p:par>
                                <p:cTn id="77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9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8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500"/>
                            </p:stCondLst>
                            <p:childTnLst>
                              <p:par>
                                <p:cTn id="782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8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9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1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Rectángulo 8"/>
          <p:cNvSpPr/>
          <p:nvPr/>
        </p:nvSpPr>
        <p:spPr>
          <a:xfrm>
            <a:off x="360" y="54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 – Calcular los tiempos fundamentales del Diagrama.</a:t>
            </a:r>
            <a:endParaRPr b="0" lang="es-BO" sz="2000" spc="-1" strike="noStrike">
              <a:latin typeface="Arial"/>
            </a:endParaRPr>
          </a:p>
        </p:txBody>
      </p:sp>
      <p:grpSp>
        <p:nvGrpSpPr>
          <p:cNvPr id="324" name="Grupo 1"/>
          <p:cNvGrpSpPr/>
          <p:nvPr/>
        </p:nvGrpSpPr>
        <p:grpSpPr>
          <a:xfrm>
            <a:off x="1304280" y="2543400"/>
            <a:ext cx="9916200" cy="3841200"/>
            <a:chOff x="1304280" y="2543400"/>
            <a:chExt cx="9916200" cy="3841200"/>
          </a:xfrm>
        </p:grpSpPr>
        <p:grpSp>
          <p:nvGrpSpPr>
            <p:cNvPr id="325" name="Grupo 23"/>
            <p:cNvGrpSpPr/>
            <p:nvPr/>
          </p:nvGrpSpPr>
          <p:grpSpPr>
            <a:xfrm>
              <a:off x="1304280" y="2543400"/>
              <a:ext cx="9916200" cy="3841200"/>
              <a:chOff x="1304280" y="2543400"/>
              <a:chExt cx="9916200" cy="3841200"/>
            </a:xfrm>
          </p:grpSpPr>
          <p:sp>
            <p:nvSpPr>
              <p:cNvPr id="326" name="Elipse 24"/>
              <p:cNvSpPr/>
              <p:nvPr/>
            </p:nvSpPr>
            <p:spPr>
              <a:xfrm>
                <a:off x="2653560" y="4028040"/>
                <a:ext cx="608400" cy="695880"/>
              </a:xfrm>
              <a:prstGeom prst="ellipse">
                <a:avLst/>
              </a:prstGeom>
              <a:noFill/>
              <a:ln w="12600">
                <a:solidFill>
                  <a:srgbClr val="32549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3</a:t>
                </a:r>
                <a:endParaRPr b="0" lang="es-BO" sz="900" spc="-1" strike="noStrike">
                  <a:latin typeface="Arial"/>
                </a:endParaRPr>
              </a:p>
            </p:txBody>
          </p:sp>
          <p:sp>
            <p:nvSpPr>
              <p:cNvPr id="327" name="Conector recto de flecha 28"/>
              <p:cNvSpPr/>
              <p:nvPr/>
            </p:nvSpPr>
            <p:spPr>
              <a:xfrm>
                <a:off x="3259800" y="4405320"/>
                <a:ext cx="642240" cy="3812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6480">
                <a:solidFill>
                  <a:srgbClr val="0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8" name="Cuadro de texto 2"/>
              <p:cNvSpPr/>
              <p:nvPr/>
            </p:nvSpPr>
            <p:spPr>
              <a:xfrm>
                <a:off x="3421800" y="4287960"/>
                <a:ext cx="905760" cy="615960"/>
              </a:xfrm>
              <a:prstGeom prst="rect">
                <a:avLst/>
              </a:prstGeom>
              <a:noFill/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noAutofit/>
              </a:bodyPr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0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T5(1)</a:t>
                </a:r>
                <a:endParaRPr b="0" lang="es-BO" sz="900" spc="-1" strike="noStrike">
                  <a:latin typeface="Arial"/>
                </a:endParaRPr>
              </a:p>
            </p:txBody>
          </p:sp>
          <p:grpSp>
            <p:nvGrpSpPr>
              <p:cNvPr id="329" name="Grupo 30"/>
              <p:cNvGrpSpPr/>
              <p:nvPr/>
            </p:nvGrpSpPr>
            <p:grpSpPr>
              <a:xfrm>
                <a:off x="1304280" y="2543400"/>
                <a:ext cx="9916200" cy="3841200"/>
                <a:chOff x="1304280" y="2543400"/>
                <a:chExt cx="9916200" cy="3841200"/>
              </a:xfrm>
            </p:grpSpPr>
            <p:sp>
              <p:nvSpPr>
                <p:cNvPr id="330" name="Elipse 31"/>
                <p:cNvSpPr/>
                <p:nvPr/>
              </p:nvSpPr>
              <p:spPr>
                <a:xfrm>
                  <a:off x="5019480" y="5210640"/>
                  <a:ext cx="608400" cy="69588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8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grpSp>
              <p:nvGrpSpPr>
                <p:cNvPr id="331" name="Grupo 32"/>
                <p:cNvGrpSpPr/>
                <p:nvPr/>
              </p:nvGrpSpPr>
              <p:grpSpPr>
                <a:xfrm>
                  <a:off x="1304280" y="2543400"/>
                  <a:ext cx="9916200" cy="3841200"/>
                  <a:chOff x="1304280" y="2543400"/>
                  <a:chExt cx="9916200" cy="3841200"/>
                </a:xfrm>
              </p:grpSpPr>
              <p:sp>
                <p:nvSpPr>
                  <p:cNvPr id="332" name="Elipse 33"/>
                  <p:cNvSpPr/>
                  <p:nvPr/>
                </p:nvSpPr>
                <p:spPr>
                  <a:xfrm>
                    <a:off x="1304280" y="377640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32549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3" name="Elipse 34"/>
                  <p:cNvSpPr/>
                  <p:nvPr/>
                </p:nvSpPr>
                <p:spPr>
                  <a:xfrm>
                    <a:off x="2634120" y="274464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32549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2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4" name="Elipse 35"/>
                  <p:cNvSpPr/>
                  <p:nvPr/>
                </p:nvSpPr>
                <p:spPr>
                  <a:xfrm>
                    <a:off x="2614320" y="533628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4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5" name="Elipse 36"/>
                  <p:cNvSpPr/>
                  <p:nvPr/>
                </p:nvSpPr>
                <p:spPr>
                  <a:xfrm>
                    <a:off x="3885480" y="463176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6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6" name="Elipse 37"/>
                  <p:cNvSpPr/>
                  <p:nvPr/>
                </p:nvSpPr>
                <p:spPr>
                  <a:xfrm>
                    <a:off x="3885480" y="322272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5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7" name="Elipse 38"/>
                  <p:cNvSpPr/>
                  <p:nvPr/>
                </p:nvSpPr>
                <p:spPr>
                  <a:xfrm>
                    <a:off x="5332320" y="259380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7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8" name="Elipse 39"/>
                  <p:cNvSpPr/>
                  <p:nvPr/>
                </p:nvSpPr>
                <p:spPr>
                  <a:xfrm>
                    <a:off x="5879880" y="402804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9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39" name="Elipse 40"/>
                  <p:cNvSpPr/>
                  <p:nvPr/>
                </p:nvSpPr>
                <p:spPr>
                  <a:xfrm>
                    <a:off x="7502760" y="254340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lIns="0" rIns="0" tIns="0" bIns="0"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8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10</a:t>
                    </a:r>
                    <a:endParaRPr b="0" lang="es-BO" sz="800" spc="-1" strike="noStrike">
                      <a:latin typeface="Arial"/>
                    </a:endParaRPr>
                  </a:p>
                </p:txBody>
              </p:sp>
              <p:sp>
                <p:nvSpPr>
                  <p:cNvPr id="340" name="Elipse 41"/>
                  <p:cNvSpPr/>
                  <p:nvPr/>
                </p:nvSpPr>
                <p:spPr>
                  <a:xfrm>
                    <a:off x="8109000" y="382680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rIns="0" tIns="0" bIns="0"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8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11</a:t>
                    </a:r>
                    <a:endParaRPr b="0" lang="es-BO" sz="800" spc="-1" strike="noStrike">
                      <a:latin typeface="Arial"/>
                    </a:endParaRPr>
                  </a:p>
                </p:txBody>
              </p:sp>
              <p:sp>
                <p:nvSpPr>
                  <p:cNvPr id="341" name="Elipse 42"/>
                  <p:cNvSpPr/>
                  <p:nvPr/>
                </p:nvSpPr>
                <p:spPr>
                  <a:xfrm>
                    <a:off x="9282240" y="312228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lIns="0" rIns="0" tIns="0" bIns="3600"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8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12</a:t>
                    </a:r>
                    <a:endParaRPr b="0" lang="es-BO" sz="800" spc="-1" strike="noStrike">
                      <a:latin typeface="Arial"/>
                    </a:endParaRPr>
                  </a:p>
                </p:txBody>
              </p:sp>
              <p:sp>
                <p:nvSpPr>
                  <p:cNvPr id="342" name="Elipse 43"/>
                  <p:cNvSpPr/>
                  <p:nvPr/>
                </p:nvSpPr>
                <p:spPr>
                  <a:xfrm>
                    <a:off x="10612080" y="430488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lIns="0" rIns="0" tIns="0" bIns="0"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8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14</a:t>
                    </a:r>
                    <a:endParaRPr b="0" lang="es-BO" sz="800" spc="-1" strike="noStrike">
                      <a:latin typeface="Arial"/>
                    </a:endParaRPr>
                  </a:p>
                </p:txBody>
              </p:sp>
              <p:sp>
                <p:nvSpPr>
                  <p:cNvPr id="343" name="Conector recto 51"/>
                  <p:cNvSpPr/>
                  <p:nvPr/>
                </p:nvSpPr>
                <p:spPr>
                  <a:xfrm flipV="1">
                    <a:off x="1871280" y="3222720"/>
                    <a:ext cx="777600" cy="695880"/>
                  </a:xfrm>
                  <a:prstGeom prst="line">
                    <a:avLst/>
                  </a:prstGeom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44" name="Conector recto de flecha 52"/>
                  <p:cNvSpPr/>
                  <p:nvPr/>
                </p:nvSpPr>
                <p:spPr>
                  <a:xfrm>
                    <a:off x="1910520" y="4178880"/>
                    <a:ext cx="727560" cy="12780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45" name="Conector recto de flecha 53"/>
                  <p:cNvSpPr/>
                  <p:nvPr/>
                </p:nvSpPr>
                <p:spPr>
                  <a:xfrm>
                    <a:off x="1832400" y="4354920"/>
                    <a:ext cx="816120" cy="11527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46" name="Conector recto de flecha 54"/>
                  <p:cNvSpPr/>
                  <p:nvPr/>
                </p:nvSpPr>
                <p:spPr>
                  <a:xfrm>
                    <a:off x="3240000" y="3071880"/>
                    <a:ext cx="644760" cy="49860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47" name="Conector recto de flecha 55"/>
                  <p:cNvSpPr/>
                  <p:nvPr/>
                </p:nvSpPr>
                <p:spPr>
                  <a:xfrm flipV="1">
                    <a:off x="3220560" y="5556240"/>
                    <a:ext cx="1798560" cy="1321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48" name="Conector recto de flecha 56"/>
                  <p:cNvSpPr/>
                  <p:nvPr/>
                </p:nvSpPr>
                <p:spPr>
                  <a:xfrm flipV="1">
                    <a:off x="4491720" y="2996280"/>
                    <a:ext cx="843840" cy="52488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49" name="Conector recto de flecha 57"/>
                  <p:cNvSpPr/>
                  <p:nvPr/>
                </p:nvSpPr>
                <p:spPr>
                  <a:xfrm flipV="1">
                    <a:off x="4491720" y="4505760"/>
                    <a:ext cx="1423440" cy="4435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50" name="Conector recto de flecha 58"/>
                  <p:cNvSpPr/>
                  <p:nvPr/>
                </p:nvSpPr>
                <p:spPr>
                  <a:xfrm>
                    <a:off x="5938560" y="2870640"/>
                    <a:ext cx="1563840" cy="205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51" name="Conector recto de flecha 59"/>
                  <p:cNvSpPr/>
                  <p:nvPr/>
                </p:nvSpPr>
                <p:spPr>
                  <a:xfrm>
                    <a:off x="8089560" y="2971080"/>
                    <a:ext cx="1184400" cy="3841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52" name="Conector recto de flecha 60"/>
                  <p:cNvSpPr/>
                  <p:nvPr/>
                </p:nvSpPr>
                <p:spPr>
                  <a:xfrm>
                    <a:off x="9849240" y="3625200"/>
                    <a:ext cx="825840" cy="79308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9360">
                    <a:solidFill>
                      <a:srgbClr val="000000"/>
                    </a:solidFill>
                    <a:prstDash val="dash"/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53" name="Cuadro de texto 2"/>
                  <p:cNvSpPr/>
                  <p:nvPr/>
                </p:nvSpPr>
                <p:spPr>
                  <a:xfrm>
                    <a:off x="1788840" y="322092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T1(1)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54" name="Cuadro de texto 2"/>
                  <p:cNvSpPr/>
                  <p:nvPr/>
                </p:nvSpPr>
                <p:spPr>
                  <a:xfrm>
                    <a:off x="3404160" y="538092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T6(4)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55" name="Cuadro de texto 2"/>
                  <p:cNvSpPr/>
                  <p:nvPr/>
                </p:nvSpPr>
                <p:spPr>
                  <a:xfrm>
                    <a:off x="6417360" y="260280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T9(3)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56" name="Cuadro de texto 2"/>
                  <p:cNvSpPr/>
                  <p:nvPr/>
                </p:nvSpPr>
                <p:spPr>
                  <a:xfrm>
                    <a:off x="2014200" y="396036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T2(3)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57" name="Cuadro de texto 2"/>
                  <p:cNvSpPr/>
                  <p:nvPr/>
                </p:nvSpPr>
                <p:spPr>
                  <a:xfrm>
                    <a:off x="4528080" y="300888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T7(5)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58" name="Cuadro de texto 2"/>
                  <p:cNvSpPr/>
                  <p:nvPr/>
                </p:nvSpPr>
                <p:spPr>
                  <a:xfrm>
                    <a:off x="6658560" y="465516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T10(8)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59" name="Cuadro de texto 2"/>
                  <p:cNvSpPr/>
                  <p:nvPr/>
                </p:nvSpPr>
                <p:spPr>
                  <a:xfrm>
                    <a:off x="2192040" y="470484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T3(6)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60" name="Cuadro de texto 2"/>
                  <p:cNvSpPr/>
                  <p:nvPr/>
                </p:nvSpPr>
                <p:spPr>
                  <a:xfrm>
                    <a:off x="4853880" y="442764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T8(5)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61" name="Cuadro de texto 2"/>
                  <p:cNvSpPr/>
                  <p:nvPr/>
                </p:nvSpPr>
                <p:spPr>
                  <a:xfrm>
                    <a:off x="8321760" y="2811240"/>
                    <a:ext cx="92592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T12(5)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62" name="Cuadro de texto 2"/>
                  <p:cNvSpPr/>
                  <p:nvPr/>
                </p:nvSpPr>
                <p:spPr>
                  <a:xfrm>
                    <a:off x="8831520" y="395604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T13(2)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63" name="Elipse 71"/>
                  <p:cNvSpPr/>
                  <p:nvPr/>
                </p:nvSpPr>
                <p:spPr>
                  <a:xfrm>
                    <a:off x="7365960" y="5688720"/>
                    <a:ext cx="608400" cy="695880"/>
                  </a:xfrm>
                  <a:prstGeom prst="ellipse">
                    <a:avLst/>
                  </a:prstGeom>
                  <a:noFill/>
                  <a:ln w="12600">
                    <a:solidFill>
                      <a:srgbClr val="000000"/>
                    </a:solidFill>
                    <a:miter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rIns="0" tIns="0" bIns="0" anchor="ctr">
                    <a:noAutofit/>
                  </a:bodyPr>
                  <a:p>
                    <a:pPr algn="ctr"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1" lang="es-AR" sz="8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13</a:t>
                    </a:r>
                    <a:endParaRPr b="0" lang="es-BO" sz="800" spc="-1" strike="noStrike">
                      <a:latin typeface="Arial"/>
                    </a:endParaRPr>
                  </a:p>
                </p:txBody>
              </p:sp>
              <p:sp>
                <p:nvSpPr>
                  <p:cNvPr id="364" name="Cuadro de texto 2"/>
                  <p:cNvSpPr/>
                  <p:nvPr/>
                </p:nvSpPr>
                <p:spPr>
                  <a:xfrm>
                    <a:off x="6451920" y="5563080"/>
                    <a:ext cx="905760" cy="615960"/>
                  </a:xfrm>
                  <a:prstGeom prst="rect">
                    <a:avLst/>
                  </a:prstGeom>
                  <a:noFill/>
                  <a:ln w="936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>
                    <a:noAutofit/>
                  </a:bodyPr>
                  <a:p>
                    <a:pPr>
                      <a:lnSpc>
                        <a:spcPct val="107000"/>
                      </a:lnSpc>
                      <a:spcAft>
                        <a:spcPts val="799"/>
                      </a:spcAft>
                    </a:pPr>
                    <a:r>
                      <a:rPr b="0" lang="es-AR" sz="900" spc="-1" strike="noStrike">
                        <a:solidFill>
                          <a:srgbClr val="000000"/>
                        </a:solidFill>
                        <a:latin typeface="Calibri"/>
                        <a:ea typeface="Calibri"/>
                      </a:rPr>
                      <a:t>T11(4)</a:t>
                    </a:r>
                    <a:endParaRPr b="0" lang="es-BO" sz="900" spc="-1" strike="noStrike">
                      <a:latin typeface="Arial"/>
                    </a:endParaRPr>
                  </a:p>
                </p:txBody>
              </p:sp>
              <p:sp>
                <p:nvSpPr>
                  <p:cNvPr id="365" name="Conector recto de flecha 73"/>
                  <p:cNvSpPr/>
                  <p:nvPr/>
                </p:nvSpPr>
                <p:spPr>
                  <a:xfrm flipV="1">
                    <a:off x="6486120" y="4178520"/>
                    <a:ext cx="1612080" cy="18936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9360">
                    <a:solidFill>
                      <a:srgbClr val="000000"/>
                    </a:solidFill>
                    <a:prstDash val="dash"/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66" name="Conector recto de flecha 74"/>
                  <p:cNvSpPr/>
                  <p:nvPr/>
                </p:nvSpPr>
                <p:spPr>
                  <a:xfrm flipV="1">
                    <a:off x="5625720" y="4377600"/>
                    <a:ext cx="2531520" cy="115236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67" name="Conector recto de flecha 75"/>
                  <p:cNvSpPr/>
                  <p:nvPr/>
                </p:nvSpPr>
                <p:spPr>
                  <a:xfrm>
                    <a:off x="8715240" y="4153680"/>
                    <a:ext cx="1899360" cy="4471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68" name="Conector recto de flecha 76"/>
                  <p:cNvSpPr/>
                  <p:nvPr/>
                </p:nvSpPr>
                <p:spPr>
                  <a:xfrm>
                    <a:off x="5606280" y="5638320"/>
                    <a:ext cx="1770120" cy="37944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6480">
                    <a:solidFill>
                      <a:srgbClr val="000000"/>
                    </a:solidFill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69" name="Conector recto de flecha 77"/>
                  <p:cNvSpPr/>
                  <p:nvPr/>
                </p:nvSpPr>
                <p:spPr>
                  <a:xfrm flipV="1">
                    <a:off x="7991640" y="4857840"/>
                    <a:ext cx="2672640" cy="12067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9360">
                    <a:solidFill>
                      <a:srgbClr val="000000"/>
                    </a:solidFill>
                    <a:prstDash val="dash"/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  <p:sp>
                <p:nvSpPr>
                  <p:cNvPr id="370" name="Conector recto de flecha 78"/>
                  <p:cNvSpPr/>
                  <p:nvPr/>
                </p:nvSpPr>
                <p:spPr>
                  <a:xfrm flipV="1">
                    <a:off x="3181680" y="3673440"/>
                    <a:ext cx="699120" cy="42732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 w="9360">
                    <a:solidFill>
                      <a:srgbClr val="000000"/>
                    </a:solidFill>
                    <a:prstDash val="dash"/>
                    <a:miter/>
                    <a:tailEnd len="med" type="triangle" w="med"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</p:sp>
            </p:grpSp>
          </p:grpSp>
        </p:grpSp>
        <p:sp>
          <p:nvSpPr>
            <p:cNvPr id="371" name="Cuadro de texto 2"/>
            <p:cNvSpPr/>
            <p:nvPr/>
          </p:nvSpPr>
          <p:spPr>
            <a:xfrm>
              <a:off x="3364560" y="2980440"/>
              <a:ext cx="658080" cy="320760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>
              <a:noAutofit/>
            </a:bodyPr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b="0" lang="es-AR" sz="9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T4(2)</a:t>
              </a:r>
              <a:endParaRPr b="0" lang="es-BO" sz="900" spc="-1" strike="noStrike">
                <a:latin typeface="Arial"/>
              </a:endParaRPr>
            </a:p>
          </p:txBody>
        </p:sp>
      </p:grpSp>
      <p:grpSp>
        <p:nvGrpSpPr>
          <p:cNvPr id="372" name="Google Shape;60;p14_19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373" name="Google Shape;61;p14_19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74" name="Google Shape;62;p14_19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375" name=""/>
          <p:cNvSpPr txBox="1"/>
          <p:nvPr/>
        </p:nvSpPr>
        <p:spPr>
          <a:xfrm>
            <a:off x="1224000" y="1080000"/>
            <a:ext cx="9756000" cy="1152720"/>
          </a:xfrm>
          <a:prstGeom prst="rect">
            <a:avLst/>
          </a:prstGeom>
          <a:noFill/>
          <a:ln w="0">
            <a:noFill/>
          </a:ln>
          <a:effectLst>
            <a:outerShdw dist="53966" dir="2700000" blurRad="0">
              <a:srgbClr val="808080"/>
            </a:outerShdw>
          </a:effectLst>
        </p:spPr>
        <p:txBody>
          <a:bodyPr lIns="90000" rIns="90000" tIns="45000" bIns="45000">
            <a:noAutofit/>
          </a:bodyPr>
          <a:p>
            <a:r>
              <a:rPr b="1" i="1" lang="es-BO" sz="6000" spc="-1" strike="noStrike">
                <a:solidFill>
                  <a:srgbClr val="c9211e"/>
                </a:solidFill>
                <a:latin typeface="Comic Sans MS"/>
              </a:rPr>
              <a:t>EJERCICIO PARA HACER</a:t>
            </a:r>
            <a:endParaRPr b="1" i="1" lang="es-BO" sz="6000" spc="-1" strike="noStrike">
              <a:solidFill>
                <a:srgbClr val="c9211e"/>
              </a:solidFill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7" dur="indefinite" restart="never" nodeType="tmRoot">
          <p:childTnLst>
            <p:seq>
              <p:cTn id="808" dur="indefinite" nodeType="mainSeq"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3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4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500"/>
                            </p:stCondLst>
                            <p:childTnLst>
                              <p:par>
                                <p:cTn id="816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9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2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3453480" y="2984760"/>
            <a:ext cx="8786520" cy="4094640"/>
          </a:xfrm>
          <a:prstGeom prst="rect">
            <a:avLst/>
          </a:prstGeom>
          <a:ln w="0">
            <a:noFill/>
          </a:ln>
        </p:spPr>
      </p:pic>
      <p:pic>
        <p:nvPicPr>
          <p:cNvPr id="43" name="Imagen 12_0" descr=""/>
          <p:cNvPicPr/>
          <p:nvPr/>
        </p:nvPicPr>
        <p:blipFill>
          <a:blip r:embed="rId2"/>
          <a:stretch/>
        </p:blipFill>
        <p:spPr>
          <a:xfrm>
            <a:off x="3600000" y="180000"/>
            <a:ext cx="5154840" cy="3240000"/>
          </a:xfrm>
          <a:prstGeom prst="rect">
            <a:avLst/>
          </a:prstGeom>
          <a:ln w="0">
            <a:noFill/>
          </a:ln>
        </p:spPr>
      </p:pic>
      <p:pic>
        <p:nvPicPr>
          <p:cNvPr id="44" name="Imagen 14_0" descr=""/>
          <p:cNvPicPr/>
          <p:nvPr/>
        </p:nvPicPr>
        <p:blipFill>
          <a:blip r:embed="rId3"/>
          <a:stretch/>
        </p:blipFill>
        <p:spPr>
          <a:xfrm>
            <a:off x="0" y="4060440"/>
            <a:ext cx="4204080" cy="2797560"/>
          </a:xfrm>
          <a:prstGeom prst="rect">
            <a:avLst/>
          </a:prstGeom>
          <a:ln w="0">
            <a:noFill/>
          </a:ln>
        </p:spPr>
      </p:pic>
      <p:pic>
        <p:nvPicPr>
          <p:cNvPr id="45" name="Imagen 16_0" descr=""/>
          <p:cNvPicPr/>
          <p:nvPr/>
        </p:nvPicPr>
        <p:blipFill>
          <a:blip r:embed="rId4"/>
          <a:stretch/>
        </p:blipFill>
        <p:spPr>
          <a:xfrm rot="820800">
            <a:off x="7521480" y="-467280"/>
            <a:ext cx="5614920" cy="4912920"/>
          </a:xfrm>
          <a:prstGeom prst="rect">
            <a:avLst/>
          </a:prstGeom>
          <a:ln w="0">
            <a:noFill/>
          </a:ln>
        </p:spPr>
      </p:pic>
      <p:pic>
        <p:nvPicPr>
          <p:cNvPr id="46" name="Imagen 18_0" descr=""/>
          <p:cNvPicPr/>
          <p:nvPr/>
        </p:nvPicPr>
        <p:blipFill>
          <a:blip r:embed="rId5"/>
          <a:stretch/>
        </p:blipFill>
        <p:spPr>
          <a:xfrm rot="20821800">
            <a:off x="-34920" y="211680"/>
            <a:ext cx="4401360" cy="3296520"/>
          </a:xfrm>
          <a:prstGeom prst="rect">
            <a:avLst/>
          </a:prstGeom>
          <a:ln w="0">
            <a:noFill/>
          </a:ln>
        </p:spPr>
      </p:pic>
      <p:sp>
        <p:nvSpPr>
          <p:cNvPr id="47" name="Rectángulo 19_0"/>
          <p:cNvSpPr/>
          <p:nvPr/>
        </p:nvSpPr>
        <p:spPr>
          <a:xfrm rot="21364200">
            <a:off x="489960" y="2948400"/>
            <a:ext cx="972108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c55a11"/>
                </a:solidFill>
                <a:latin typeface="Comic Sans MS"/>
              </a:rPr>
              <a:t>DIAGRAMA CPM y PERT</a:t>
            </a:r>
            <a:endParaRPr b="0" lang="es-BO" sz="4000" spc="-1" strike="noStrike">
              <a:latin typeface="Comic Sans MS"/>
            </a:endParaRPr>
          </a:p>
        </p:txBody>
      </p:sp>
      <p:grpSp>
        <p:nvGrpSpPr>
          <p:cNvPr id="48" name="Google Shape;60;p14_12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49" name="Google Shape;61;p14_0" descr="Universidad Nacional de Misiones - La Universidad | Universidad nacional,  Pinturas de peces, Facultad de artes"/>
            <p:cNvPicPr/>
            <p:nvPr/>
          </p:nvPicPr>
          <p:blipFill>
            <a:blip r:embed="rId6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Google Shape;62;p14_0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51" name="Rectángulo 20_1"/>
          <p:cNvSpPr/>
          <p:nvPr/>
        </p:nvSpPr>
        <p:spPr>
          <a:xfrm rot="21151800">
            <a:off x="178920" y="1080000"/>
            <a:ext cx="1092492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c55a11"/>
                </a:solidFill>
                <a:latin typeface="Comic Sans MS"/>
              </a:rPr>
              <a:t>DIAGRAMA DE FLUJO Y DE RUTA</a:t>
            </a:r>
            <a:endParaRPr b="1" lang="es-BO" sz="4000" spc="-1" strike="noStrike">
              <a:latin typeface="Comic Sans MS"/>
            </a:endParaRPr>
          </a:p>
        </p:txBody>
      </p:sp>
      <p:sp>
        <p:nvSpPr>
          <p:cNvPr id="52" name="Rectángulo 19_1"/>
          <p:cNvSpPr/>
          <p:nvPr/>
        </p:nvSpPr>
        <p:spPr>
          <a:xfrm rot="441000">
            <a:off x="925560" y="5192280"/>
            <a:ext cx="9721080" cy="82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4800" spc="-1" strike="noStrike">
                <a:solidFill>
                  <a:srgbClr val="c55a11"/>
                </a:solidFill>
                <a:latin typeface="Comic Sans MS"/>
              </a:rPr>
              <a:t>DIAGRAMA DE GANTT</a:t>
            </a:r>
            <a:endParaRPr b="0" lang="es-BO" sz="4800" spc="-1" strike="noStrike"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Rectángulo 8"/>
          <p:cNvSpPr/>
          <p:nvPr/>
        </p:nvSpPr>
        <p:spPr>
          <a:xfrm>
            <a:off x="36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 – Calcular los tiempos fundamentales del Diagrama.</a:t>
            </a:r>
            <a:endParaRPr b="0" lang="es-BO" sz="2000" spc="-1" strike="noStrike">
              <a:latin typeface="Arial"/>
            </a:endParaRPr>
          </a:p>
        </p:txBody>
      </p:sp>
      <p:grpSp>
        <p:nvGrpSpPr>
          <p:cNvPr id="377" name="Grupo 79"/>
          <p:cNvGrpSpPr/>
          <p:nvPr/>
        </p:nvGrpSpPr>
        <p:grpSpPr>
          <a:xfrm>
            <a:off x="1452960" y="2417400"/>
            <a:ext cx="9285480" cy="3919320"/>
            <a:chOff x="1452960" y="2417400"/>
            <a:chExt cx="9285480" cy="3919320"/>
          </a:xfrm>
        </p:grpSpPr>
        <p:sp>
          <p:nvSpPr>
            <p:cNvPr id="378" name="Elipse 80"/>
            <p:cNvSpPr/>
            <p:nvPr/>
          </p:nvSpPr>
          <p:spPr>
            <a:xfrm>
              <a:off x="2716560" y="3932280"/>
              <a:ext cx="569520" cy="709920"/>
            </a:xfrm>
            <a:prstGeom prst="ellipse">
              <a:avLst/>
            </a:prstGeom>
            <a:noFill/>
            <a:ln w="12600">
              <a:solidFill>
                <a:srgbClr val="43729d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b="1" lang="es-AR" sz="9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3</a:t>
              </a:r>
              <a:endParaRPr b="0" lang="es-BO" sz="900" spc="-1" strike="noStrike">
                <a:latin typeface="Arial"/>
              </a:endParaRPr>
            </a:p>
          </p:txBody>
        </p:sp>
        <p:sp>
          <p:nvSpPr>
            <p:cNvPr id="379" name="Conector recto de flecha 81"/>
            <p:cNvSpPr/>
            <p:nvPr/>
          </p:nvSpPr>
          <p:spPr>
            <a:xfrm>
              <a:off x="3283920" y="4317480"/>
              <a:ext cx="601200" cy="3888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648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0" name="Cuadro de texto 2"/>
            <p:cNvSpPr/>
            <p:nvPr/>
          </p:nvSpPr>
          <p:spPr>
            <a:xfrm>
              <a:off x="3405960" y="4203000"/>
              <a:ext cx="848160" cy="628560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>
              <a:noAutofit/>
            </a:bodyPr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b="0" lang="es-AR" sz="900" spc="-1" strike="noStrike">
                  <a:solidFill>
                    <a:srgbClr val="000000"/>
                  </a:solidFill>
                  <a:latin typeface="Calibri"/>
                  <a:ea typeface="Calibri"/>
                </a:rPr>
                <a:t>T5(5)</a:t>
              </a:r>
              <a:endParaRPr b="0" lang="es-BO" sz="900" spc="-1" strike="noStrike">
                <a:latin typeface="Arial"/>
              </a:endParaRPr>
            </a:p>
          </p:txBody>
        </p:sp>
        <p:grpSp>
          <p:nvGrpSpPr>
            <p:cNvPr id="381" name="Grupo 83"/>
            <p:cNvGrpSpPr/>
            <p:nvPr/>
          </p:nvGrpSpPr>
          <p:grpSpPr>
            <a:xfrm>
              <a:off x="1452960" y="2417400"/>
              <a:ext cx="9285480" cy="3919320"/>
              <a:chOff x="1452960" y="2417400"/>
              <a:chExt cx="9285480" cy="3919320"/>
            </a:xfrm>
          </p:grpSpPr>
          <p:sp>
            <p:nvSpPr>
              <p:cNvPr id="382" name="Elipse 84"/>
              <p:cNvSpPr/>
              <p:nvPr/>
            </p:nvSpPr>
            <p:spPr>
              <a:xfrm>
                <a:off x="4932000" y="5139000"/>
                <a:ext cx="569520" cy="709920"/>
              </a:xfrm>
              <a:prstGeom prst="ellipse">
                <a:avLst/>
              </a:prstGeom>
              <a:noFill/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8</a:t>
                </a:r>
                <a:endParaRPr b="0" lang="es-BO" sz="900" spc="-1" strike="noStrike">
                  <a:latin typeface="Arial"/>
                </a:endParaRPr>
              </a:p>
            </p:txBody>
          </p:sp>
          <p:grpSp>
            <p:nvGrpSpPr>
              <p:cNvPr id="383" name="Grupo 85"/>
              <p:cNvGrpSpPr/>
              <p:nvPr/>
            </p:nvGrpSpPr>
            <p:grpSpPr>
              <a:xfrm>
                <a:off x="1452960" y="2417400"/>
                <a:ext cx="9285480" cy="3919320"/>
                <a:chOff x="1452960" y="2417400"/>
                <a:chExt cx="9285480" cy="3919320"/>
              </a:xfrm>
            </p:grpSpPr>
            <p:sp>
              <p:nvSpPr>
                <p:cNvPr id="384" name="Elipse 86"/>
                <p:cNvSpPr/>
                <p:nvPr/>
              </p:nvSpPr>
              <p:spPr>
                <a:xfrm>
                  <a:off x="1452960" y="367560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43729d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85" name="Elipse 87"/>
                <p:cNvSpPr/>
                <p:nvPr/>
              </p:nvSpPr>
              <p:spPr>
                <a:xfrm>
                  <a:off x="2698200" y="262296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43729d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2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86" name="Elipse 88"/>
                <p:cNvSpPr/>
                <p:nvPr/>
              </p:nvSpPr>
              <p:spPr>
                <a:xfrm>
                  <a:off x="2679840" y="526752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4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87" name="Elipse 89"/>
                <p:cNvSpPr/>
                <p:nvPr/>
              </p:nvSpPr>
              <p:spPr>
                <a:xfrm>
                  <a:off x="3870000" y="454860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6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88" name="Elipse 90"/>
                <p:cNvSpPr/>
                <p:nvPr/>
              </p:nvSpPr>
              <p:spPr>
                <a:xfrm>
                  <a:off x="3870000" y="311076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5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89" name="Elipse 91"/>
                <p:cNvSpPr/>
                <p:nvPr/>
              </p:nvSpPr>
              <p:spPr>
                <a:xfrm>
                  <a:off x="5225040" y="246888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7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90" name="Elipse 92"/>
                <p:cNvSpPr/>
                <p:nvPr/>
              </p:nvSpPr>
              <p:spPr>
                <a:xfrm>
                  <a:off x="5737680" y="393228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9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391" name="Elipse 93"/>
                <p:cNvSpPr/>
                <p:nvPr/>
              </p:nvSpPr>
              <p:spPr>
                <a:xfrm>
                  <a:off x="7257600" y="241740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0"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10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392" name="Elipse 94"/>
                <p:cNvSpPr/>
                <p:nvPr/>
              </p:nvSpPr>
              <p:spPr>
                <a:xfrm>
                  <a:off x="7825320" y="372672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11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393" name="Elipse 95"/>
                <p:cNvSpPr/>
                <p:nvPr/>
              </p:nvSpPr>
              <p:spPr>
                <a:xfrm>
                  <a:off x="8924040" y="300780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0" rIns="0" tIns="0" bIns="360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12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394" name="Elipse 96"/>
                <p:cNvSpPr/>
                <p:nvPr/>
              </p:nvSpPr>
              <p:spPr>
                <a:xfrm>
                  <a:off x="10168920" y="421488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0"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14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395" name="Conector recto 97"/>
                <p:cNvSpPr/>
                <p:nvPr/>
              </p:nvSpPr>
              <p:spPr>
                <a:xfrm flipV="1">
                  <a:off x="1983960" y="3110400"/>
                  <a:ext cx="728280" cy="710280"/>
                </a:xfrm>
                <a:prstGeom prst="line">
                  <a:avLst/>
                </a:prstGeom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96" name="Conector recto de flecha 98"/>
                <p:cNvSpPr/>
                <p:nvPr/>
              </p:nvSpPr>
              <p:spPr>
                <a:xfrm>
                  <a:off x="2020680" y="4086360"/>
                  <a:ext cx="681120" cy="1303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97" name="Conector recto de flecha 99"/>
                <p:cNvSpPr/>
                <p:nvPr/>
              </p:nvSpPr>
              <p:spPr>
                <a:xfrm>
                  <a:off x="1947240" y="4266000"/>
                  <a:ext cx="764280" cy="11764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98" name="Conector recto de flecha 100"/>
                <p:cNvSpPr/>
                <p:nvPr/>
              </p:nvSpPr>
              <p:spPr>
                <a:xfrm>
                  <a:off x="3265920" y="2956680"/>
                  <a:ext cx="583560" cy="4525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399" name="Conector recto de flecha 101"/>
                <p:cNvSpPr/>
                <p:nvPr/>
              </p:nvSpPr>
              <p:spPr>
                <a:xfrm flipV="1">
                  <a:off x="3247560" y="5493960"/>
                  <a:ext cx="1684440" cy="1346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00" name="Conector recto de flecha 102"/>
                <p:cNvSpPr/>
                <p:nvPr/>
              </p:nvSpPr>
              <p:spPr>
                <a:xfrm flipV="1">
                  <a:off x="4437720" y="2879280"/>
                  <a:ext cx="790200" cy="5356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01" name="Conector recto de flecha 103"/>
                <p:cNvSpPr/>
                <p:nvPr/>
              </p:nvSpPr>
              <p:spPr>
                <a:xfrm flipV="1">
                  <a:off x="4437720" y="4417560"/>
                  <a:ext cx="1333080" cy="4525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02" name="Conector recto de flecha 104"/>
                <p:cNvSpPr/>
                <p:nvPr/>
              </p:nvSpPr>
              <p:spPr>
                <a:xfrm>
                  <a:off x="5792760" y="2751120"/>
                  <a:ext cx="1464480" cy="208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03" name="Conector recto de flecha 105"/>
                <p:cNvSpPr/>
                <p:nvPr/>
              </p:nvSpPr>
              <p:spPr>
                <a:xfrm>
                  <a:off x="7806960" y="2854080"/>
                  <a:ext cx="1109160" cy="3920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04" name="Conector recto de flecha 106"/>
                <p:cNvSpPr/>
                <p:nvPr/>
              </p:nvSpPr>
              <p:spPr>
                <a:xfrm>
                  <a:off x="9455040" y="3521520"/>
                  <a:ext cx="773280" cy="8092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05" name="Cuadro de texto 2"/>
                <p:cNvSpPr/>
                <p:nvPr/>
              </p:nvSpPr>
              <p:spPr>
                <a:xfrm>
                  <a:off x="1908360" y="322416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T1(1)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06" name="Cuadro de texto 2"/>
                <p:cNvSpPr/>
                <p:nvPr/>
              </p:nvSpPr>
              <p:spPr>
                <a:xfrm>
                  <a:off x="3453840" y="530820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T6(4)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07" name="Cuadro de texto 2"/>
                <p:cNvSpPr/>
                <p:nvPr/>
              </p:nvSpPr>
              <p:spPr>
                <a:xfrm>
                  <a:off x="6098760" y="243252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T9(8)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08" name="Cuadro de texto 2"/>
                <p:cNvSpPr/>
                <p:nvPr/>
              </p:nvSpPr>
              <p:spPr>
                <a:xfrm>
                  <a:off x="2163600" y="385236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T2(8)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09" name="Cuadro de texto 2"/>
                <p:cNvSpPr/>
                <p:nvPr/>
              </p:nvSpPr>
              <p:spPr>
                <a:xfrm>
                  <a:off x="4471920" y="290304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T7(5)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0" name="Cuadro de texto 2"/>
                <p:cNvSpPr/>
                <p:nvPr/>
              </p:nvSpPr>
              <p:spPr>
                <a:xfrm>
                  <a:off x="5742360" y="490716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T10(6)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1" name="Cuadro de texto 2"/>
                <p:cNvSpPr/>
                <p:nvPr/>
              </p:nvSpPr>
              <p:spPr>
                <a:xfrm>
                  <a:off x="2240280" y="454860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T3(6)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2" name="Cuadro de texto 2"/>
                <p:cNvSpPr/>
                <p:nvPr/>
              </p:nvSpPr>
              <p:spPr>
                <a:xfrm>
                  <a:off x="4690800" y="438588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T8(4)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3" name="Cuadro de texto 2"/>
                <p:cNvSpPr/>
                <p:nvPr/>
              </p:nvSpPr>
              <p:spPr>
                <a:xfrm>
                  <a:off x="8076960" y="2734200"/>
                  <a:ext cx="86724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T12(5)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4" name="Cuadro de texto 2"/>
                <p:cNvSpPr/>
                <p:nvPr/>
              </p:nvSpPr>
              <p:spPr>
                <a:xfrm>
                  <a:off x="8753040" y="392616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T13(2)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5" name="Elipse 117"/>
                <p:cNvSpPr/>
                <p:nvPr/>
              </p:nvSpPr>
              <p:spPr>
                <a:xfrm>
                  <a:off x="7129440" y="5626800"/>
                  <a:ext cx="569520" cy="70992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13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16" name="Cuadro de texto 2"/>
                <p:cNvSpPr/>
                <p:nvPr/>
              </p:nvSpPr>
              <p:spPr>
                <a:xfrm>
                  <a:off x="6335640" y="553068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T11(4)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17" name="Conector recto de flecha 119"/>
                <p:cNvSpPr/>
                <p:nvPr/>
              </p:nvSpPr>
              <p:spPr>
                <a:xfrm flipV="1">
                  <a:off x="6305400" y="4083840"/>
                  <a:ext cx="1509480" cy="1933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18" name="Conector recto de flecha 120"/>
                <p:cNvSpPr/>
                <p:nvPr/>
              </p:nvSpPr>
              <p:spPr>
                <a:xfrm flipV="1">
                  <a:off x="5499720" y="4291560"/>
                  <a:ext cx="2370600" cy="11757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19" name="Conector recto de flecha 121"/>
                <p:cNvSpPr/>
                <p:nvPr/>
              </p:nvSpPr>
              <p:spPr>
                <a:xfrm>
                  <a:off x="8393040" y="4060800"/>
                  <a:ext cx="1778400" cy="4564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20" name="Conector recto de flecha 122"/>
                <p:cNvSpPr/>
                <p:nvPr/>
              </p:nvSpPr>
              <p:spPr>
                <a:xfrm>
                  <a:off x="5481360" y="5575680"/>
                  <a:ext cx="1657800" cy="38700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21" name="Conector recto de flecha 123"/>
                <p:cNvSpPr/>
                <p:nvPr/>
              </p:nvSpPr>
              <p:spPr>
                <a:xfrm flipV="1">
                  <a:off x="7715520" y="4779360"/>
                  <a:ext cx="2502720" cy="123120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22" name="Conector recto de flecha 124"/>
                <p:cNvSpPr/>
                <p:nvPr/>
              </p:nvSpPr>
              <p:spPr>
                <a:xfrm flipV="1">
                  <a:off x="3210840" y="3573000"/>
                  <a:ext cx="654840" cy="4363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23" name="Cuadro de texto 2"/>
                <p:cNvSpPr/>
                <p:nvPr/>
              </p:nvSpPr>
              <p:spPr>
                <a:xfrm>
                  <a:off x="3425400" y="2780640"/>
                  <a:ext cx="848160" cy="62856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T4(3)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</p:grpSp>
        </p:grpSp>
      </p:grpSp>
      <p:grpSp>
        <p:nvGrpSpPr>
          <p:cNvPr id="424" name="Google Shape;60;p14_20"/>
          <p:cNvGrpSpPr/>
          <p:nvPr/>
        </p:nvGrpSpPr>
        <p:grpSpPr>
          <a:xfrm>
            <a:off x="360" y="19080"/>
            <a:ext cx="12191760" cy="360000"/>
            <a:chOff x="360" y="19080"/>
            <a:chExt cx="12191760" cy="360000"/>
          </a:xfrm>
        </p:grpSpPr>
        <p:pic>
          <p:nvPicPr>
            <p:cNvPr id="425" name="Google Shape;61;p14_20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128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26" name="Google Shape;62;p14_20"/>
            <p:cNvSpPr/>
            <p:nvPr/>
          </p:nvSpPr>
          <p:spPr>
            <a:xfrm>
              <a:off x="819720" y="1908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427" name=""/>
          <p:cNvSpPr txBox="1"/>
          <p:nvPr/>
        </p:nvSpPr>
        <p:spPr>
          <a:xfrm>
            <a:off x="1224000" y="1007280"/>
            <a:ext cx="9756000" cy="1152720"/>
          </a:xfrm>
          <a:prstGeom prst="rect">
            <a:avLst/>
          </a:prstGeom>
          <a:noFill/>
          <a:ln w="0">
            <a:noFill/>
          </a:ln>
          <a:effectLst>
            <a:outerShdw dist="53966" dir="2700000" blurRad="0">
              <a:srgbClr val="808080"/>
            </a:outerShdw>
          </a:effectLst>
        </p:spPr>
        <p:txBody>
          <a:bodyPr lIns="90000" rIns="90000" tIns="45000" bIns="45000">
            <a:noAutofit/>
          </a:bodyPr>
          <a:p>
            <a:r>
              <a:rPr b="1" i="1" lang="es-BO" sz="6000" spc="-1" strike="noStrike">
                <a:solidFill>
                  <a:srgbClr val="c9211e"/>
                </a:solidFill>
                <a:latin typeface="Comic Sans MS"/>
              </a:rPr>
              <a:t>EJERCICIO PARA HACER</a:t>
            </a:r>
            <a:endParaRPr b="1" i="1" lang="es-BO" sz="6000" spc="-1" strike="noStrike">
              <a:solidFill>
                <a:srgbClr val="c9211e"/>
              </a:solidFill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21" dur="indefinite" restart="never" nodeType="tmRoot">
          <p:childTnLst>
            <p:seq>
              <p:cTn id="822" dur="indefinite" nodeType="mainSeq">
                <p:childTnLst>
                  <p:par>
                    <p:cTn id="823" fill="hold">
                      <p:stCondLst>
                        <p:cond delay="0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7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8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 – Calcular los tiempos fundamentales del Diagrama.</a:t>
            </a:r>
            <a:endParaRPr b="0" lang="es-BO" sz="2000" spc="-1" strike="noStrike">
              <a:latin typeface="Arial"/>
            </a:endParaRPr>
          </a:p>
        </p:txBody>
      </p:sp>
      <p:grpSp>
        <p:nvGrpSpPr>
          <p:cNvPr id="429" name="Grupo 27"/>
          <p:cNvGrpSpPr/>
          <p:nvPr/>
        </p:nvGrpSpPr>
        <p:grpSpPr>
          <a:xfrm>
            <a:off x="1247400" y="2336400"/>
            <a:ext cx="8889120" cy="4214880"/>
            <a:chOff x="1247400" y="2336400"/>
            <a:chExt cx="8889120" cy="4214880"/>
          </a:xfrm>
        </p:grpSpPr>
        <p:grpSp>
          <p:nvGrpSpPr>
            <p:cNvPr id="430" name="Grupo 54"/>
            <p:cNvGrpSpPr/>
            <p:nvPr/>
          </p:nvGrpSpPr>
          <p:grpSpPr>
            <a:xfrm>
              <a:off x="1247400" y="2336400"/>
              <a:ext cx="8889120" cy="4214880"/>
              <a:chOff x="1247400" y="2336400"/>
              <a:chExt cx="8889120" cy="4214880"/>
            </a:xfrm>
          </p:grpSpPr>
          <p:sp>
            <p:nvSpPr>
              <p:cNvPr id="431" name="Elipse 55"/>
              <p:cNvSpPr/>
              <p:nvPr/>
            </p:nvSpPr>
            <p:spPr>
              <a:xfrm>
                <a:off x="4577760" y="4786560"/>
                <a:ext cx="545400" cy="639000"/>
              </a:xfrm>
              <a:prstGeom prst="ellipse">
                <a:avLst/>
              </a:prstGeom>
              <a:noFill/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8</a:t>
                </a:r>
                <a:endParaRPr b="0" lang="es-BO" sz="900" spc="-1" strike="noStrike">
                  <a:latin typeface="Arial"/>
                </a:endParaRPr>
              </a:p>
            </p:txBody>
          </p:sp>
          <p:grpSp>
            <p:nvGrpSpPr>
              <p:cNvPr id="432" name="Grupo 56"/>
              <p:cNvGrpSpPr/>
              <p:nvPr/>
            </p:nvGrpSpPr>
            <p:grpSpPr>
              <a:xfrm>
                <a:off x="1247400" y="2336400"/>
                <a:ext cx="8889120" cy="4182480"/>
                <a:chOff x="1247400" y="2336400"/>
                <a:chExt cx="8889120" cy="4182480"/>
              </a:xfrm>
            </p:grpSpPr>
            <p:sp>
              <p:nvSpPr>
                <p:cNvPr id="433" name="Elipse 61"/>
                <p:cNvSpPr/>
                <p:nvPr/>
              </p:nvSpPr>
              <p:spPr>
                <a:xfrm>
                  <a:off x="1247400" y="346896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32549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34" name="Elipse 62"/>
                <p:cNvSpPr/>
                <p:nvPr/>
              </p:nvSpPr>
              <p:spPr>
                <a:xfrm>
                  <a:off x="2439360" y="252144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32549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2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35" name="Elipse 63"/>
                <p:cNvSpPr/>
                <p:nvPr/>
              </p:nvSpPr>
              <p:spPr>
                <a:xfrm>
                  <a:off x="2421720" y="490212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4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36" name="Elipse 64"/>
                <p:cNvSpPr/>
                <p:nvPr/>
              </p:nvSpPr>
              <p:spPr>
                <a:xfrm>
                  <a:off x="3561120" y="425484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6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37" name="Elipse 65"/>
                <p:cNvSpPr/>
                <p:nvPr/>
              </p:nvSpPr>
              <p:spPr>
                <a:xfrm>
                  <a:off x="3561120" y="296064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5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38" name="Elipse 66"/>
                <p:cNvSpPr/>
                <p:nvPr/>
              </p:nvSpPr>
              <p:spPr>
                <a:xfrm>
                  <a:off x="4858200" y="2382840"/>
                  <a:ext cx="72036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10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39" name="Elipse 67"/>
                <p:cNvSpPr/>
                <p:nvPr/>
              </p:nvSpPr>
              <p:spPr>
                <a:xfrm>
                  <a:off x="5349240" y="370008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9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40" name="Elipse 68"/>
                <p:cNvSpPr/>
                <p:nvPr/>
              </p:nvSpPr>
              <p:spPr>
                <a:xfrm>
                  <a:off x="6804000" y="233640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0"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12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41" name="Elipse 69"/>
                <p:cNvSpPr/>
                <p:nvPr/>
              </p:nvSpPr>
              <p:spPr>
                <a:xfrm>
                  <a:off x="7329960" y="350928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14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42" name="Elipse 70"/>
                <p:cNvSpPr/>
                <p:nvPr/>
              </p:nvSpPr>
              <p:spPr>
                <a:xfrm>
                  <a:off x="8399160" y="286812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0" rIns="0" tIns="0" bIns="360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15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43" name="Elipse 71"/>
                <p:cNvSpPr/>
                <p:nvPr/>
              </p:nvSpPr>
              <p:spPr>
                <a:xfrm>
                  <a:off x="9591120" y="395424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0"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18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44" name="Conector recto 72"/>
                <p:cNvSpPr/>
                <p:nvPr/>
              </p:nvSpPr>
              <p:spPr>
                <a:xfrm flipV="1">
                  <a:off x="1755360" y="2960280"/>
                  <a:ext cx="697320" cy="639360"/>
                </a:xfrm>
                <a:prstGeom prst="line">
                  <a:avLst/>
                </a:prstGeom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5" name="Conector recto de flecha 73"/>
                <p:cNvSpPr/>
                <p:nvPr/>
              </p:nvSpPr>
              <p:spPr>
                <a:xfrm>
                  <a:off x="1790640" y="3838680"/>
                  <a:ext cx="632880" cy="1270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6" name="Conector recto de flecha 74"/>
                <p:cNvSpPr/>
                <p:nvPr/>
              </p:nvSpPr>
              <p:spPr>
                <a:xfrm>
                  <a:off x="1720440" y="4000680"/>
                  <a:ext cx="731520" cy="10587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7" name="Conector recto de flecha 75"/>
                <p:cNvSpPr/>
                <p:nvPr/>
              </p:nvSpPr>
              <p:spPr>
                <a:xfrm>
                  <a:off x="2982600" y="2822040"/>
                  <a:ext cx="658080" cy="2318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8" name="Conector recto de flecha 76"/>
                <p:cNvSpPr/>
                <p:nvPr/>
              </p:nvSpPr>
              <p:spPr>
                <a:xfrm flipV="1">
                  <a:off x="2965320" y="5103720"/>
                  <a:ext cx="1612440" cy="1213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9" name="Conector recto de flecha 77"/>
                <p:cNvSpPr/>
                <p:nvPr/>
              </p:nvSpPr>
              <p:spPr>
                <a:xfrm flipV="1">
                  <a:off x="4104720" y="2750040"/>
                  <a:ext cx="756360" cy="4820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0" name="Conector recto de flecha 78"/>
                <p:cNvSpPr/>
                <p:nvPr/>
              </p:nvSpPr>
              <p:spPr>
                <a:xfrm flipV="1">
                  <a:off x="4104720" y="4136760"/>
                  <a:ext cx="1276200" cy="4071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1" name="Conector recto de flecha 125"/>
                <p:cNvSpPr/>
                <p:nvPr/>
              </p:nvSpPr>
              <p:spPr>
                <a:xfrm flipV="1">
                  <a:off x="5579280" y="2653560"/>
                  <a:ext cx="1224360" cy="4572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2" name="Conector recto de flecha 127"/>
                <p:cNvSpPr/>
                <p:nvPr/>
              </p:nvSpPr>
              <p:spPr>
                <a:xfrm>
                  <a:off x="7329960" y="2729520"/>
                  <a:ext cx="1148760" cy="2318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3" name="Conector recto de flecha 128"/>
                <p:cNvSpPr/>
                <p:nvPr/>
              </p:nvSpPr>
              <p:spPr>
                <a:xfrm>
                  <a:off x="8907480" y="3330360"/>
                  <a:ext cx="740160" cy="7282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4" name="Cuadro de texto 2"/>
                <p:cNvSpPr/>
                <p:nvPr/>
              </p:nvSpPr>
              <p:spPr>
                <a:xfrm>
                  <a:off x="1783080" y="299700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T1(2)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55" name="Cuadro de texto 2"/>
                <p:cNvSpPr/>
                <p:nvPr/>
              </p:nvSpPr>
              <p:spPr>
                <a:xfrm>
                  <a:off x="3081960" y="495468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T6(4)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56" name="Cuadro de texto 2"/>
                <p:cNvSpPr/>
                <p:nvPr/>
              </p:nvSpPr>
              <p:spPr>
                <a:xfrm>
                  <a:off x="5878440" y="242316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T8(3)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57" name="Cuadro de texto 2"/>
                <p:cNvSpPr/>
                <p:nvPr/>
              </p:nvSpPr>
              <p:spPr>
                <a:xfrm>
                  <a:off x="1842120" y="3642120"/>
                  <a:ext cx="968040" cy="4057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T2(3)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58" name="Cuadro de texto 2"/>
                <p:cNvSpPr/>
                <p:nvPr/>
              </p:nvSpPr>
              <p:spPr>
                <a:xfrm>
                  <a:off x="4154040" y="271872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T7(5)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59" name="Cuadro de texto 2"/>
                <p:cNvSpPr/>
                <p:nvPr/>
              </p:nvSpPr>
              <p:spPr>
                <a:xfrm>
                  <a:off x="5869080" y="512856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T11(8)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60" name="Cuadro de texto 2"/>
                <p:cNvSpPr/>
                <p:nvPr/>
              </p:nvSpPr>
              <p:spPr>
                <a:xfrm>
                  <a:off x="2001240" y="425484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T4(1)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61" name="Cuadro de texto 2"/>
                <p:cNvSpPr/>
                <p:nvPr/>
              </p:nvSpPr>
              <p:spPr>
                <a:xfrm>
                  <a:off x="4387320" y="406548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T9(5)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62" name="Cuadro de texto 2"/>
                <p:cNvSpPr/>
                <p:nvPr/>
              </p:nvSpPr>
              <p:spPr>
                <a:xfrm>
                  <a:off x="7613640" y="2591280"/>
                  <a:ext cx="83016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T12(6)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63" name="Cuadro de texto 2"/>
                <p:cNvSpPr/>
                <p:nvPr/>
              </p:nvSpPr>
              <p:spPr>
                <a:xfrm>
                  <a:off x="6662520" y="434952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T14(5)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64" name="Elipse 139"/>
                <p:cNvSpPr/>
                <p:nvPr/>
              </p:nvSpPr>
              <p:spPr>
                <a:xfrm>
                  <a:off x="6681240" y="5225400"/>
                  <a:ext cx="545400" cy="639000"/>
                </a:xfrm>
                <a:prstGeom prst="ellipse">
                  <a:avLst/>
                </a:prstGeom>
                <a:noFill/>
                <a:ln w="1260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rIns="0" tIns="0" bIns="0" anchor="ctr">
                  <a:noAutofit/>
                </a:bodyPr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1" lang="es-AR" sz="8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13</a:t>
                  </a:r>
                  <a:endParaRPr b="0" lang="es-BO" sz="800" spc="-1" strike="noStrike">
                    <a:latin typeface="Arial"/>
                  </a:endParaRPr>
                </a:p>
              </p:txBody>
            </p:sp>
            <p:sp>
              <p:nvSpPr>
                <p:cNvPr id="465" name="Conector recto de flecha 141"/>
                <p:cNvSpPr/>
                <p:nvPr/>
              </p:nvSpPr>
              <p:spPr>
                <a:xfrm flipV="1">
                  <a:off x="5892480" y="3836160"/>
                  <a:ext cx="1445040" cy="1738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6" name="Conector recto de flecha 142"/>
                <p:cNvSpPr/>
                <p:nvPr/>
              </p:nvSpPr>
              <p:spPr>
                <a:xfrm flipV="1">
                  <a:off x="5121360" y="4023360"/>
                  <a:ext cx="2269440" cy="105840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7" name="Conector recto de flecha 143"/>
                <p:cNvSpPr/>
                <p:nvPr/>
              </p:nvSpPr>
              <p:spPr>
                <a:xfrm>
                  <a:off x="7890840" y="3815640"/>
                  <a:ext cx="1702440" cy="4107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8" name="Conector recto de flecha 144"/>
                <p:cNvSpPr/>
                <p:nvPr/>
              </p:nvSpPr>
              <p:spPr>
                <a:xfrm>
                  <a:off x="5103720" y="5179320"/>
                  <a:ext cx="1586880" cy="3484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9" name="Conector recto de flecha 145"/>
                <p:cNvSpPr/>
                <p:nvPr/>
              </p:nvSpPr>
              <p:spPr>
                <a:xfrm flipV="1">
                  <a:off x="7242120" y="5244480"/>
                  <a:ext cx="1935720" cy="3254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0" name="Conector recto de flecha 146"/>
                <p:cNvSpPr/>
                <p:nvPr/>
              </p:nvSpPr>
              <p:spPr>
                <a:xfrm flipV="1">
                  <a:off x="2889720" y="3374280"/>
                  <a:ext cx="667440" cy="3632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1" name="Conector recto de flecha 147"/>
                <p:cNvSpPr/>
                <p:nvPr/>
              </p:nvSpPr>
              <p:spPr>
                <a:xfrm>
                  <a:off x="2894760" y="5444280"/>
                  <a:ext cx="675720" cy="56160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2" name="Conector recto de flecha 148"/>
                <p:cNvSpPr/>
                <p:nvPr/>
              </p:nvSpPr>
              <p:spPr>
                <a:xfrm flipV="1">
                  <a:off x="4036680" y="6182640"/>
                  <a:ext cx="1245960" cy="471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3" name="Conector recto de flecha 149"/>
                <p:cNvSpPr/>
                <p:nvPr/>
              </p:nvSpPr>
              <p:spPr>
                <a:xfrm flipV="1">
                  <a:off x="6000120" y="6182640"/>
                  <a:ext cx="1990440" cy="3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4" name="Conector recto de flecha 150"/>
                <p:cNvSpPr/>
                <p:nvPr/>
              </p:nvSpPr>
              <p:spPr>
                <a:xfrm flipV="1">
                  <a:off x="8708400" y="5468760"/>
                  <a:ext cx="569880" cy="55980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6480">
                  <a:solidFill>
                    <a:srgbClr val="0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5" name="Conector recto de flecha 151"/>
                <p:cNvSpPr/>
                <p:nvPr/>
              </p:nvSpPr>
              <p:spPr>
                <a:xfrm flipV="1">
                  <a:off x="9520920" y="4500000"/>
                  <a:ext cx="149760" cy="42480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9360">
                  <a:solidFill>
                    <a:srgbClr val="000000"/>
                  </a:solidFill>
                  <a:prstDash val="dash"/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76" name="Cuadro de texto 2"/>
                <p:cNvSpPr/>
                <p:nvPr/>
              </p:nvSpPr>
              <p:spPr>
                <a:xfrm>
                  <a:off x="2876760" y="572292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T5(5)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77" name="Cuadro de texto 2"/>
                <p:cNvSpPr/>
                <p:nvPr/>
              </p:nvSpPr>
              <p:spPr>
                <a:xfrm>
                  <a:off x="4291200" y="595296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T13(4)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78" name="Cuadro de texto 2"/>
                <p:cNvSpPr/>
                <p:nvPr/>
              </p:nvSpPr>
              <p:spPr>
                <a:xfrm>
                  <a:off x="6106680" y="592524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T15(6)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79" name="Cuadro de texto 2"/>
                <p:cNvSpPr/>
                <p:nvPr/>
              </p:nvSpPr>
              <p:spPr>
                <a:xfrm>
                  <a:off x="8871480" y="582732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T16(2)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80" name="Cuadro de texto 2"/>
                <p:cNvSpPr/>
                <p:nvPr/>
              </p:nvSpPr>
              <p:spPr>
                <a:xfrm>
                  <a:off x="3115800" y="265716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T10(4)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  <p:sp>
              <p:nvSpPr>
                <p:cNvPr id="481" name="Cuadro de texto 2"/>
                <p:cNvSpPr/>
                <p:nvPr/>
              </p:nvSpPr>
              <p:spPr>
                <a:xfrm>
                  <a:off x="8116200" y="3980160"/>
                  <a:ext cx="811800" cy="565920"/>
                </a:xfrm>
                <a:prstGeom prst="rect">
                  <a:avLst/>
                </a:prstGeom>
                <a:noFill/>
                <a:ln w="936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>
                  <a:noAutofit/>
                </a:bodyPr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b="0" lang="es-AR" sz="900" spc="-1" strike="noStrike">
                      <a:solidFill>
                        <a:srgbClr val="000000"/>
                      </a:solidFill>
                      <a:latin typeface="Calibri"/>
                      <a:ea typeface="Calibri"/>
                    </a:rPr>
                    <a:t>T17(3)</a:t>
                  </a:r>
                  <a:endParaRPr b="0" lang="es-BO" sz="900" spc="-1" strike="noStrike">
                    <a:latin typeface="Arial"/>
                  </a:endParaRPr>
                </a:p>
              </p:txBody>
            </p:sp>
          </p:grpSp>
          <p:sp>
            <p:nvSpPr>
              <p:cNvPr id="482" name="Elipse 57"/>
              <p:cNvSpPr/>
              <p:nvPr/>
            </p:nvSpPr>
            <p:spPr>
              <a:xfrm>
                <a:off x="3490920" y="5912280"/>
                <a:ext cx="545400" cy="639000"/>
              </a:xfrm>
              <a:prstGeom prst="ellipse">
                <a:avLst/>
              </a:prstGeom>
              <a:noFill/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7</a:t>
                </a:r>
                <a:endParaRPr b="0" lang="es-BO" sz="900" spc="-1" strike="noStrike">
                  <a:latin typeface="Arial"/>
                </a:endParaRPr>
              </a:p>
            </p:txBody>
          </p:sp>
          <p:sp>
            <p:nvSpPr>
              <p:cNvPr id="483" name="Elipse 58"/>
              <p:cNvSpPr/>
              <p:nvPr/>
            </p:nvSpPr>
            <p:spPr>
              <a:xfrm>
                <a:off x="5282640" y="5865120"/>
                <a:ext cx="717120" cy="639000"/>
              </a:xfrm>
              <a:prstGeom prst="ellipse">
                <a:avLst/>
              </a:prstGeom>
              <a:noFill/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11</a:t>
                </a:r>
                <a:endParaRPr b="0" lang="es-BO" sz="900" spc="-1" strike="noStrike">
                  <a:latin typeface="Arial"/>
                </a:endParaRPr>
              </a:p>
            </p:txBody>
          </p:sp>
          <p:sp>
            <p:nvSpPr>
              <p:cNvPr id="484" name="Elipse 59"/>
              <p:cNvSpPr/>
              <p:nvPr/>
            </p:nvSpPr>
            <p:spPr>
              <a:xfrm>
                <a:off x="7990920" y="5864760"/>
                <a:ext cx="746640" cy="639000"/>
              </a:xfrm>
              <a:prstGeom prst="ellipse">
                <a:avLst/>
              </a:prstGeom>
              <a:noFill/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16</a:t>
                </a:r>
                <a:endParaRPr b="0" lang="es-BO" sz="900" spc="-1" strike="noStrike">
                  <a:latin typeface="Arial"/>
                </a:endParaRPr>
              </a:p>
            </p:txBody>
          </p:sp>
          <p:sp>
            <p:nvSpPr>
              <p:cNvPr id="485" name="Elipse 60"/>
              <p:cNvSpPr/>
              <p:nvPr/>
            </p:nvSpPr>
            <p:spPr>
              <a:xfrm>
                <a:off x="9178200" y="4925160"/>
                <a:ext cx="685440" cy="639000"/>
              </a:xfrm>
              <a:prstGeom prst="ellipse">
                <a:avLst/>
              </a:prstGeom>
              <a:noFill/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17</a:t>
                </a:r>
                <a:endParaRPr b="0" lang="es-BO" sz="900" spc="-1" strike="noStrike">
                  <a:latin typeface="Arial"/>
                </a:endParaRPr>
              </a:p>
            </p:txBody>
          </p:sp>
        </p:grpSp>
        <p:grpSp>
          <p:nvGrpSpPr>
            <p:cNvPr id="486" name="Grupo 26"/>
            <p:cNvGrpSpPr/>
            <p:nvPr/>
          </p:nvGrpSpPr>
          <p:grpSpPr>
            <a:xfrm>
              <a:off x="2423880" y="3646440"/>
              <a:ext cx="1410120" cy="1077840"/>
              <a:chOff x="2423880" y="3646440"/>
              <a:chExt cx="1410120" cy="1077840"/>
            </a:xfrm>
          </p:grpSpPr>
          <p:sp>
            <p:nvSpPr>
              <p:cNvPr id="487" name="Elipse 211"/>
              <p:cNvSpPr/>
              <p:nvPr/>
            </p:nvSpPr>
            <p:spPr>
              <a:xfrm>
                <a:off x="2423880" y="3646440"/>
                <a:ext cx="545400" cy="639000"/>
              </a:xfrm>
              <a:prstGeom prst="ellipse">
                <a:avLst/>
              </a:prstGeom>
              <a:noFill/>
              <a:ln w="12600">
                <a:solidFill>
                  <a:srgbClr val="32549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anchor="ctr">
                <a:noAutofit/>
              </a:bodyPr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1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3</a:t>
                </a:r>
                <a:endParaRPr b="0" lang="es-BO" sz="900" spc="-1" strike="noStrike">
                  <a:latin typeface="Arial"/>
                </a:endParaRPr>
              </a:p>
            </p:txBody>
          </p:sp>
          <p:sp>
            <p:nvSpPr>
              <p:cNvPr id="488" name="Cuadro de texto 2"/>
              <p:cNvSpPr/>
              <p:nvPr/>
            </p:nvSpPr>
            <p:spPr>
              <a:xfrm>
                <a:off x="3021840" y="4159080"/>
                <a:ext cx="812160" cy="565200"/>
              </a:xfrm>
              <a:prstGeom prst="rect">
                <a:avLst/>
              </a:prstGeom>
              <a:noFill/>
              <a:ln w="936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>
                <a:noAutofit/>
              </a:bodyPr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b="0" lang="es-AR" sz="900" spc="-1" strike="noStrike">
                    <a:solidFill>
                      <a:srgbClr val="000000"/>
                    </a:solidFill>
                    <a:latin typeface="Calibri"/>
                    <a:ea typeface="Calibri"/>
                  </a:rPr>
                  <a:t>T3(5)</a:t>
                </a:r>
                <a:endParaRPr b="0" lang="es-BO" sz="900" spc="-1" strike="noStrike">
                  <a:latin typeface="Arial"/>
                </a:endParaRPr>
              </a:p>
            </p:txBody>
          </p:sp>
          <p:sp>
            <p:nvSpPr>
              <p:cNvPr id="489" name="Conector recto de flecha 10"/>
              <p:cNvSpPr/>
              <p:nvPr/>
            </p:nvSpPr>
            <p:spPr>
              <a:xfrm>
                <a:off x="2889720" y="4192200"/>
                <a:ext cx="671040" cy="3819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6480">
                <a:solidFill>
                  <a:srgbClr val="0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490" name="Google Shape;60;p14_21"/>
          <p:cNvGrpSpPr/>
          <p:nvPr/>
        </p:nvGrpSpPr>
        <p:grpSpPr>
          <a:xfrm>
            <a:off x="360" y="19080"/>
            <a:ext cx="12191760" cy="360000"/>
            <a:chOff x="360" y="19080"/>
            <a:chExt cx="12191760" cy="360000"/>
          </a:xfrm>
        </p:grpSpPr>
        <p:pic>
          <p:nvPicPr>
            <p:cNvPr id="491" name="Google Shape;61;p14_21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128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2" name="Google Shape;62;p14_21"/>
            <p:cNvSpPr/>
            <p:nvPr/>
          </p:nvSpPr>
          <p:spPr>
            <a:xfrm>
              <a:off x="819720" y="1908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493" name=""/>
          <p:cNvSpPr txBox="1"/>
          <p:nvPr/>
        </p:nvSpPr>
        <p:spPr>
          <a:xfrm>
            <a:off x="1224000" y="1007280"/>
            <a:ext cx="9756000" cy="1152720"/>
          </a:xfrm>
          <a:prstGeom prst="rect">
            <a:avLst/>
          </a:prstGeom>
          <a:noFill/>
          <a:ln w="0">
            <a:noFill/>
          </a:ln>
          <a:effectLst>
            <a:outerShdw dist="53966" dir="2700000" blurRad="0">
              <a:srgbClr val="808080"/>
            </a:outerShdw>
          </a:effectLst>
        </p:spPr>
        <p:txBody>
          <a:bodyPr lIns="90000" rIns="90000" tIns="45000" bIns="45000">
            <a:noAutofit/>
          </a:bodyPr>
          <a:p>
            <a:r>
              <a:rPr b="1" i="1" lang="es-BO" sz="6000" spc="-1" strike="noStrike">
                <a:solidFill>
                  <a:srgbClr val="c9211e"/>
                </a:solidFill>
                <a:latin typeface="Comic Sans MS"/>
              </a:rPr>
              <a:t>EJERCICIO PARA HACER</a:t>
            </a:r>
            <a:endParaRPr b="1" i="1" lang="es-BO" sz="6000" spc="-1" strike="noStrike">
              <a:solidFill>
                <a:srgbClr val="c9211e"/>
              </a:solidFill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29" dur="indefinite" restart="never" nodeType="tmRoot">
          <p:childTnLst>
            <p:seq>
              <p:cTn id="830" dur="indefinite" nodeType="mainSeq">
                <p:childTnLst>
                  <p:par>
                    <p:cTn id="831" fill="hold">
                      <p:stCondLst>
                        <p:cond delay="0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5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6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Google Shape;60;p14_22"/>
          <p:cNvGrpSpPr/>
          <p:nvPr/>
        </p:nvGrpSpPr>
        <p:grpSpPr>
          <a:xfrm>
            <a:off x="360" y="19080"/>
            <a:ext cx="12191760" cy="360000"/>
            <a:chOff x="360" y="19080"/>
            <a:chExt cx="12191760" cy="360000"/>
          </a:xfrm>
        </p:grpSpPr>
        <p:pic>
          <p:nvPicPr>
            <p:cNvPr id="495" name="Google Shape;61;p14_22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128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6" name="Google Shape;62;p14_22"/>
            <p:cNvSpPr/>
            <p:nvPr/>
          </p:nvSpPr>
          <p:spPr>
            <a:xfrm>
              <a:off x="819720" y="1908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pic>
        <p:nvPicPr>
          <p:cNvPr id="497" name="" descr=""/>
          <p:cNvPicPr/>
          <p:nvPr/>
        </p:nvPicPr>
        <p:blipFill>
          <a:blip r:embed="rId2"/>
          <a:stretch/>
        </p:blipFill>
        <p:spPr>
          <a:xfrm>
            <a:off x="2880000" y="720000"/>
            <a:ext cx="6446160" cy="3633120"/>
          </a:xfrm>
          <a:prstGeom prst="rect">
            <a:avLst/>
          </a:prstGeom>
          <a:ln w="0">
            <a:noFill/>
          </a:ln>
        </p:spPr>
      </p:pic>
      <p:sp>
        <p:nvSpPr>
          <p:cNvPr id="498" name=""/>
          <p:cNvSpPr txBox="1"/>
          <p:nvPr/>
        </p:nvSpPr>
        <p:spPr>
          <a:xfrm>
            <a:off x="1599840" y="4500000"/>
            <a:ext cx="8840160" cy="1789560"/>
          </a:xfrm>
          <a:prstGeom prst="rect">
            <a:avLst/>
          </a:prstGeom>
          <a:noFill/>
          <a:ln w="0">
            <a:noFill/>
          </a:ln>
          <a:effectLst>
            <a:outerShdw dist="101823" dir="2700000" blurRad="0">
              <a:srgbClr val="808080"/>
            </a:outerShdw>
          </a:effectLst>
        </p:spPr>
        <p:txBody>
          <a:bodyPr lIns="90000" rIns="90000" tIns="45000" bIns="45000">
            <a:noAutofit/>
          </a:bodyPr>
          <a:p>
            <a:r>
              <a:rPr b="1" lang="es-BO" sz="9600" spc="-1" strike="noStrike">
                <a:solidFill>
                  <a:srgbClr val="ffffff"/>
                </a:solidFill>
                <a:latin typeface="Comic Sans MS"/>
              </a:rPr>
              <a:t>Final – Gracias</a:t>
            </a:r>
            <a:endParaRPr b="1" lang="es-BO" sz="9600" spc="-1" strike="noStrike">
              <a:solidFill>
                <a:srgbClr val="ffffff"/>
              </a:solidFill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8"/>
          <p:cNvSpPr/>
          <p:nvPr/>
        </p:nvSpPr>
        <p:spPr>
          <a:xfrm>
            <a:off x="360" y="54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PLANIFICACIÓN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54" name="Rectángulo 9"/>
          <p:cNvSpPr/>
          <p:nvPr/>
        </p:nvSpPr>
        <p:spPr>
          <a:xfrm>
            <a:off x="360" y="109836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Se establece un itemizado inicial aproximado de las tareas a realizar, de fomar consecutiva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55" name="Rectángulo 10"/>
          <p:cNvSpPr/>
          <p:nvPr/>
        </p:nvSpPr>
        <p:spPr>
          <a:xfrm>
            <a:off x="360" y="162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Se implementa un diagrama de flujo, y se estudia su mejora.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56" name="Rectángulo 11"/>
          <p:cNvSpPr/>
          <p:nvPr/>
        </p:nvSpPr>
        <p:spPr>
          <a:xfrm>
            <a:off x="0" y="216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Si es necesarió, del diagrama de flujo se desarrolla un diagrama analítico o de Ruta.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57" name="Rectángulo 12"/>
          <p:cNvSpPr/>
          <p:nvPr/>
        </p:nvSpPr>
        <p:spPr>
          <a:xfrm>
            <a:off x="0" y="2700000"/>
            <a:ext cx="12191760" cy="10058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Se desarrolla una tabla de recursos, donde se consideran los costos directos de cada uno según corresponda, por hora o por unidad, Esta tabla se diseña con todos los datos que se crean necesarios contar.</a:t>
            </a:r>
            <a:endParaRPr b="1" lang="es-BO" sz="2000" spc="-1" strike="noStrike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8" name="Rectángulo 13"/>
          <p:cNvSpPr/>
          <p:nvPr/>
        </p:nvSpPr>
        <p:spPr>
          <a:xfrm>
            <a:off x="0" y="3960000"/>
            <a:ext cx="12191760" cy="7009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Se elabora una tabla con los costos indirectos, los cuales se cotizan por la unidad que corresponda.</a:t>
            </a:r>
            <a:endParaRPr b="1" lang="es-BO" sz="2000" spc="-1" strike="noStrike">
              <a:solidFill>
                <a:srgbClr val="ffffff"/>
              </a:solidFill>
              <a:latin typeface="Comic Sans MS"/>
            </a:endParaRPr>
          </a:p>
        </p:txBody>
      </p:sp>
      <p:grpSp>
        <p:nvGrpSpPr>
          <p:cNvPr id="59" name="Google Shape;60;p14_0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60" name="Google Shape;61;p14_1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1" name="Google Shape;62;p14_1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62" name="Rectángulo 13_1"/>
          <p:cNvSpPr/>
          <p:nvPr/>
        </p:nvSpPr>
        <p:spPr>
          <a:xfrm>
            <a:off x="360" y="4860000"/>
            <a:ext cx="12191760" cy="10058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  <a:ea typeface="Microsoft YaHei"/>
              </a:rPr>
              <a:t>A partir del diagrama de flujo, se elabora el diseño de actividades ya pensando en la simultaneidad, en los tiempos estimados de cada tarea, y en los recursos necesarios asignar a la misma para que esta pueda llevarse a cabo.</a:t>
            </a:r>
            <a:endParaRPr b="1" lang="es-BO" sz="2000" spc="-1" strike="noStrike">
              <a:solidFill>
                <a:srgbClr val="ffffff"/>
              </a:solidFill>
              <a:latin typeface="Comic Sans MS"/>
              <a:ea typeface="Microsoft YaHei"/>
            </a:endParaRPr>
          </a:p>
        </p:txBody>
      </p:sp>
      <p:sp>
        <p:nvSpPr>
          <p:cNvPr id="63" name="Rectángulo 13_2"/>
          <p:cNvSpPr/>
          <p:nvPr/>
        </p:nvSpPr>
        <p:spPr>
          <a:xfrm>
            <a:off x="0" y="601416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  <a:ea typeface="Microsoft YaHei"/>
              </a:rPr>
              <a:t>Los costos indirectos se van a establecer para todo el proceso de mantenimiento planificado.</a:t>
            </a:r>
            <a:endParaRPr b="1" lang="es-BO" sz="2000" spc="-1" strike="noStrike">
              <a:solidFill>
                <a:srgbClr val="ffffff"/>
              </a:solidFill>
              <a:latin typeface="Comic Sans MS"/>
              <a:ea typeface="Microsoft Ya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ángulo 8_0"/>
          <p:cNvSpPr/>
          <p:nvPr/>
        </p:nvSpPr>
        <p:spPr>
          <a:xfrm>
            <a:off x="360" y="54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DIAGRAMA DEL CAMINO CRÍTICO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65" name="Rectángulo 9_0"/>
          <p:cNvSpPr/>
          <p:nvPr/>
        </p:nvSpPr>
        <p:spPr>
          <a:xfrm>
            <a:off x="360" y="1098360"/>
            <a:ext cx="12191760" cy="7016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ES UN DIAGRAMA IMPORTANTE QUE ES MUY PRÓXIMO A UN DESARROLLO REAL DE UNA PLANIFICACIÓN DE MANTENIMIENTO.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66" name="Rectángulo 10_0"/>
          <p:cNvSpPr/>
          <p:nvPr/>
        </p:nvSpPr>
        <p:spPr>
          <a:xfrm>
            <a:off x="0" y="1980000"/>
            <a:ext cx="12191760" cy="7016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GRAFÍCA LAS TAREAS DE FORMA SENCILLA, CONTEMPLANDO LOS TRABAJOS EN PARALELO Y TENIENDO EN CUENTA EL TIEMPO DE EJECUCIÓN DE CADA TAREA.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67" name="Rectángulo 11_0"/>
          <p:cNvSpPr/>
          <p:nvPr/>
        </p:nvSpPr>
        <p:spPr>
          <a:xfrm>
            <a:off x="0" y="2880000"/>
            <a:ext cx="12191760" cy="7016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ES IDENTICO EN SU ESTRUCTURA AL DIAGRAMA DE PERT, SOLO QUE NO CONTEMPLA FUNCIONES ESTADISTICAS Y DE PROBABILIDAD.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68" name="Rectángulo 12_0"/>
          <p:cNvSpPr/>
          <p:nvPr/>
        </p:nvSpPr>
        <p:spPr>
          <a:xfrm>
            <a:off x="0" y="3780000"/>
            <a:ext cx="12191760" cy="131076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REQUIERE DE PRUEBAS PILOTO PARA SU CORRECTA IMPLEMENTACIÓN, ASÍ SE DETERMINAN TANTO LOS </a:t>
            </a:r>
            <a:r>
              <a:rPr b="1" lang="es-ES" sz="2000" spc="-1" strike="noStrike">
                <a:solidFill>
                  <a:srgbClr val="ffff00"/>
                </a:solidFill>
                <a:latin typeface="Comic Sans MS"/>
              </a:rPr>
              <a:t>TIEMPOS</a:t>
            </a: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 DE LA TAREA COMO LOS </a:t>
            </a:r>
            <a:r>
              <a:rPr b="1" lang="es-ES" sz="2000" spc="-1" strike="noStrike">
                <a:solidFill>
                  <a:srgbClr val="ffff00"/>
                </a:solidFill>
                <a:latin typeface="Comic Sans MS"/>
              </a:rPr>
              <a:t>RECURSOS</a:t>
            </a: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 NECESARIOS, ADEMAS DE CONFIRMAR QUE LA MISMA ES SUFICIENTE PARA DESARROLLAR EL OBJETIVO.</a:t>
            </a:r>
            <a:endParaRPr b="1" lang="es-BO" sz="2000" spc="-1" strike="noStrike">
              <a:latin typeface="Comic Sans MS"/>
            </a:endParaRPr>
          </a:p>
        </p:txBody>
      </p:sp>
      <p:sp>
        <p:nvSpPr>
          <p:cNvPr id="69" name="Rectángulo 13_0"/>
          <p:cNvSpPr/>
          <p:nvPr/>
        </p:nvSpPr>
        <p:spPr>
          <a:xfrm>
            <a:off x="0" y="5238360"/>
            <a:ext cx="12191760" cy="7016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PERMITE ENCONTRAR ANALÍTICAMENTE UN CAMINO QUE ES </a:t>
            </a:r>
            <a:r>
              <a:rPr b="1" lang="es-ES" sz="2000" spc="-1" strike="noStrike">
                <a:solidFill>
                  <a:srgbClr val="ffff00"/>
                </a:solidFill>
                <a:latin typeface="Comic Sans MS"/>
              </a:rPr>
              <a:t>CRÍTICO</a:t>
            </a: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, Y QUE DETERMINA LA RELACIÓN DE TODAS LAS TAREAS RESPECTO A LA PLANIFICACIÓN.</a:t>
            </a:r>
            <a:endParaRPr b="1" lang="es-BO" sz="2000" spc="-1" strike="noStrike">
              <a:latin typeface="Comic Sans MS"/>
            </a:endParaRPr>
          </a:p>
        </p:txBody>
      </p:sp>
      <p:grpSp>
        <p:nvGrpSpPr>
          <p:cNvPr id="70" name="Google Shape;60;p14_1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71" name="Google Shape;61;p14_2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2" name="Google Shape;62;p14_2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73" name="Rectángulo 13_3"/>
          <p:cNvSpPr/>
          <p:nvPr/>
        </p:nvSpPr>
        <p:spPr>
          <a:xfrm>
            <a:off x="360" y="6120000"/>
            <a:ext cx="12191760" cy="7009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just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ESTE DIAGRAMA TIENE EL CONCEPTO DE </a:t>
            </a:r>
            <a:r>
              <a:rPr b="1" lang="es-ES" sz="2000" spc="-1" strike="noStrike">
                <a:solidFill>
                  <a:srgbClr val="ffff00"/>
                </a:solidFill>
                <a:latin typeface="Comic Sans MS"/>
              </a:rPr>
              <a:t>PRECEDENCIA</a:t>
            </a:r>
            <a:r>
              <a:rPr b="1" lang="es-ES" sz="2000" spc="-1" strike="noStrike">
                <a:solidFill>
                  <a:srgbClr val="ffffff"/>
                </a:solidFill>
                <a:latin typeface="Comic Sans MS"/>
              </a:rPr>
              <a:t> COMO LO FUNDAMENTAL DEL DESARROLLO E IMPLEMENTACIÓN DE UN PLAN DE MANTENIMIENTO.</a:t>
            </a:r>
            <a:endParaRPr b="1" lang="es-BO" sz="2000" spc="-1" strike="noStrike">
              <a:solidFill>
                <a:srgbClr val="ffffff"/>
              </a:solidFill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4" dur="indefinite" restart="never" nodeType="tmRoot">
          <p:childTnLst>
            <p:seq>
              <p:cTn id="85" dur="indefinite" nodeType="mainSeq"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0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ángulo 8"/>
          <p:cNvSpPr/>
          <p:nvPr/>
        </p:nvSpPr>
        <p:spPr>
          <a:xfrm>
            <a:off x="0" y="54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75" name="Conector recto de flecha 2"/>
          <p:cNvSpPr/>
          <p:nvPr/>
        </p:nvSpPr>
        <p:spPr>
          <a:xfrm>
            <a:off x="431280" y="2752560"/>
            <a:ext cx="1584360" cy="2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00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Elipse 14"/>
          <p:cNvSpPr/>
          <p:nvPr/>
        </p:nvSpPr>
        <p:spPr>
          <a:xfrm>
            <a:off x="723960" y="3485160"/>
            <a:ext cx="875880" cy="828360"/>
          </a:xfrm>
          <a:prstGeom prst="ellipse">
            <a:avLst/>
          </a:prstGeom>
          <a:noFill/>
          <a:ln w="5724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3600" spc="-1" strike="noStrike">
                <a:solidFill>
                  <a:srgbClr val="000000"/>
                </a:solidFill>
                <a:latin typeface="Times New Roman"/>
              </a:rPr>
              <a:t>#</a:t>
            </a:r>
            <a:endParaRPr b="0" lang="es-BO" sz="3600" spc="-1" strike="noStrike">
              <a:latin typeface="Arial"/>
            </a:endParaRPr>
          </a:p>
        </p:txBody>
      </p:sp>
      <p:sp>
        <p:nvSpPr>
          <p:cNvPr id="77" name="CuadroTexto 15"/>
          <p:cNvSpPr/>
          <p:nvPr/>
        </p:nvSpPr>
        <p:spPr>
          <a:xfrm>
            <a:off x="2340000" y="2335320"/>
            <a:ext cx="37144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REFERENCIA DE </a:t>
            </a:r>
            <a:r>
              <a:rPr b="1" lang="es-AR" sz="1800" spc="-1" strike="noStrike">
                <a:solidFill>
                  <a:srgbClr val="ff4000"/>
                </a:solidFill>
                <a:latin typeface="Calibri"/>
              </a:rPr>
              <a:t>TAREA</a:t>
            </a: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 (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TIEMPO</a:t>
            </a: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78" name="CuadroTexto 16"/>
          <p:cNvSpPr/>
          <p:nvPr/>
        </p:nvSpPr>
        <p:spPr>
          <a:xfrm>
            <a:off x="2022480" y="3714840"/>
            <a:ext cx="44575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NODO: INDICA FINAL E INICIO DE LAS TAREAS.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79" name="Conector recto de flecha 18"/>
          <p:cNvSpPr/>
          <p:nvPr/>
        </p:nvSpPr>
        <p:spPr>
          <a:xfrm>
            <a:off x="431280" y="5252760"/>
            <a:ext cx="1584360" cy="2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000000"/>
            </a:solidFill>
            <a:prstDash val="sysDash"/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adroTexto 19"/>
          <p:cNvSpPr/>
          <p:nvPr/>
        </p:nvSpPr>
        <p:spPr>
          <a:xfrm>
            <a:off x="2340000" y="4855320"/>
            <a:ext cx="52027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REFERENCIA DE TAREA FICTICIA (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SIN TIEMPO</a:t>
            </a: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81" name="Rectángulo 20"/>
          <p:cNvSpPr/>
          <p:nvPr/>
        </p:nvSpPr>
        <p:spPr>
          <a:xfrm>
            <a:off x="0" y="5708160"/>
            <a:ext cx="12191760" cy="70164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UNA TAREA INSUME TIEMPO Y RECURSOS – PUEDE SER EXPRESADA MEDIANTE UN ARCO ENTRE NODOS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82" name="Elipse 21"/>
          <p:cNvSpPr/>
          <p:nvPr/>
        </p:nvSpPr>
        <p:spPr>
          <a:xfrm>
            <a:off x="5257800" y="936720"/>
            <a:ext cx="3562200" cy="1962360"/>
          </a:xfrm>
          <a:prstGeom prst="ellipse">
            <a:avLst/>
          </a:prstGeom>
          <a:gradFill rotWithShape="0">
            <a:gsLst>
              <a:gs pos="0">
                <a:srgbClr val="f08c56"/>
              </a:gs>
              <a:gs pos="100000">
                <a:srgbClr val="f57a27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NODO ESTABLECE </a:t>
            </a:r>
            <a:r>
              <a:rPr b="1" lang="es-AR" sz="1800" spc="-1" strike="noStrike">
                <a:solidFill>
                  <a:srgbClr val="ffff00"/>
                </a:solidFill>
                <a:latin typeface="Calibri"/>
              </a:rPr>
              <a:t>SECUENCIALIDAD</a:t>
            </a: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, TAREAS ANTERIORES Y POSTERIORES.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83" name="Elipse 22"/>
          <p:cNvSpPr/>
          <p:nvPr/>
        </p:nvSpPr>
        <p:spPr>
          <a:xfrm>
            <a:off x="8317800" y="1800000"/>
            <a:ext cx="3562200" cy="1962360"/>
          </a:xfrm>
          <a:prstGeom prst="ellipse">
            <a:avLst/>
          </a:prstGeom>
          <a:gradFill rotWithShape="0">
            <a:gsLst>
              <a:gs pos="0">
                <a:srgbClr val="80b761"/>
              </a:gs>
              <a:gs pos="100000">
                <a:srgbClr val="6fb142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NODO ESTABLECE QUE NO PUEDE INICIAR NINGUNA TAREA SIN QUE HAYAN FINALIZADO LAS ANTERIORES.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84" name="CuadroTexto 1"/>
          <p:cNvSpPr/>
          <p:nvPr/>
        </p:nvSpPr>
        <p:spPr>
          <a:xfrm>
            <a:off x="390600" y="2213280"/>
            <a:ext cx="103968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AR" sz="2800" spc="-1" strike="noStrike">
                <a:solidFill>
                  <a:srgbClr val="000000"/>
                </a:solidFill>
                <a:latin typeface="Times New Roman"/>
              </a:rPr>
              <a:t>T#(t)</a:t>
            </a:r>
            <a:endParaRPr b="0" lang="es-BO" sz="2800" spc="-1" strike="noStrike">
              <a:latin typeface="Arial"/>
            </a:endParaRPr>
          </a:p>
        </p:txBody>
      </p:sp>
      <p:grpSp>
        <p:nvGrpSpPr>
          <p:cNvPr id="85" name="Google Shape;60;p14_2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86" name="Google Shape;61;p14_3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7" name="Google Shape;62;p14_3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88" name="Elipse 21_0"/>
          <p:cNvSpPr/>
          <p:nvPr/>
        </p:nvSpPr>
        <p:spPr>
          <a:xfrm>
            <a:off x="6337800" y="2899080"/>
            <a:ext cx="2482200" cy="1242360"/>
          </a:xfrm>
          <a:prstGeom prst="ellipse">
            <a:avLst/>
          </a:prstGeom>
          <a:gradFill rotWithShape="0">
            <a:gsLst>
              <a:gs pos="0">
                <a:srgbClr val="f08c56"/>
              </a:gs>
              <a:gs pos="100000">
                <a:srgbClr val="f57a27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NODO NO INSUME TIEMPO.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89" name="Elipse 22_0"/>
          <p:cNvSpPr/>
          <p:nvPr/>
        </p:nvSpPr>
        <p:spPr>
          <a:xfrm>
            <a:off x="7920000" y="3600000"/>
            <a:ext cx="3562200" cy="1962360"/>
          </a:xfrm>
          <a:prstGeom prst="ellipse">
            <a:avLst/>
          </a:prstGeom>
          <a:gradFill rotWithShape="0">
            <a:gsLst>
              <a:gs pos="0">
                <a:srgbClr val="80b761"/>
              </a:gs>
              <a:gs pos="100000">
                <a:srgbClr val="6fb142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EL NODO ES UN ACONTECIMIENTO. INDICA EL COMIENZO O EL FINAL DE UNA TAREA.</a:t>
            </a:r>
            <a:endParaRPr b="0" lang="es-BO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n 108" descr=""/>
          <p:cNvPicPr/>
          <p:nvPr/>
        </p:nvPicPr>
        <p:blipFill>
          <a:blip r:embed="rId1"/>
          <a:stretch/>
        </p:blipFill>
        <p:spPr>
          <a:xfrm>
            <a:off x="7515360" y="2428200"/>
            <a:ext cx="2419560" cy="2419560"/>
          </a:xfrm>
          <a:prstGeom prst="rect">
            <a:avLst/>
          </a:prstGeom>
          <a:ln w="0">
            <a:noFill/>
          </a:ln>
        </p:spPr>
      </p:pic>
      <p:sp>
        <p:nvSpPr>
          <p:cNvPr id="91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92" name="Elipse 1"/>
          <p:cNvSpPr/>
          <p:nvPr/>
        </p:nvSpPr>
        <p:spPr>
          <a:xfrm>
            <a:off x="3299400" y="407340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13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93" name="Conector: curvado 28"/>
          <p:cNvSpPr/>
          <p:nvPr/>
        </p:nvSpPr>
        <p:spPr>
          <a:xfrm>
            <a:off x="1507320" y="3277800"/>
            <a:ext cx="1906920" cy="890280"/>
          </a:xfrm>
          <a:prstGeom prst="curvedConnector2">
            <a:avLst/>
          </a:prstGeom>
          <a:noFill/>
          <a:ln w="25560">
            <a:solidFill>
              <a:srgbClr val="ff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onector: curvado 29"/>
          <p:cNvSpPr/>
          <p:nvPr/>
        </p:nvSpPr>
        <p:spPr>
          <a:xfrm>
            <a:off x="944640" y="4457520"/>
            <a:ext cx="2326320" cy="122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ff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onector: curvado 30"/>
          <p:cNvSpPr/>
          <p:nvPr/>
        </p:nvSpPr>
        <p:spPr>
          <a:xfrm flipV="1">
            <a:off x="1734480" y="4625280"/>
            <a:ext cx="1679400" cy="1039320"/>
          </a:xfrm>
          <a:prstGeom prst="curvedConnector2">
            <a:avLst/>
          </a:prstGeom>
          <a:noFill/>
          <a:ln w="25560">
            <a:solidFill>
              <a:srgbClr val="ff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onector: curvado 36"/>
          <p:cNvSpPr/>
          <p:nvPr/>
        </p:nvSpPr>
        <p:spPr>
          <a:xfrm>
            <a:off x="4085640" y="4398120"/>
            <a:ext cx="2285640" cy="1116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ff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onector: curvado 39"/>
          <p:cNvSpPr/>
          <p:nvPr/>
        </p:nvSpPr>
        <p:spPr>
          <a:xfrm flipH="1" flipV="1" rot="5400000">
            <a:off x="4564800" y="2857320"/>
            <a:ext cx="714960" cy="1906920"/>
          </a:xfrm>
          <a:prstGeom prst="curvedConnector2">
            <a:avLst/>
          </a:prstGeom>
          <a:noFill/>
          <a:ln w="25560">
            <a:solidFill>
              <a:srgbClr val="ff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onector: curvado 42"/>
          <p:cNvSpPr/>
          <p:nvPr/>
        </p:nvSpPr>
        <p:spPr>
          <a:xfrm flipH="1" rot="16200000">
            <a:off x="4478760" y="4117680"/>
            <a:ext cx="1039320" cy="2059560"/>
          </a:xfrm>
          <a:prstGeom prst="curvedConnector2">
            <a:avLst/>
          </a:prstGeom>
          <a:noFill/>
          <a:ln w="25560">
            <a:solidFill>
              <a:srgbClr val="ff0000"/>
            </a:solidFill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Elipse 51"/>
          <p:cNvSpPr/>
          <p:nvPr/>
        </p:nvSpPr>
        <p:spPr>
          <a:xfrm>
            <a:off x="720720" y="298908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10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0" name="Elipse 52"/>
          <p:cNvSpPr/>
          <p:nvPr/>
        </p:nvSpPr>
        <p:spPr>
          <a:xfrm>
            <a:off x="137160" y="414576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12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1" name="Elipse 53"/>
          <p:cNvSpPr/>
          <p:nvPr/>
        </p:nvSpPr>
        <p:spPr>
          <a:xfrm>
            <a:off x="920160" y="534276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11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2" name="Elipse 54"/>
          <p:cNvSpPr/>
          <p:nvPr/>
        </p:nvSpPr>
        <p:spPr>
          <a:xfrm>
            <a:off x="5850000" y="314712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14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3" name="Elipse 55"/>
          <p:cNvSpPr/>
          <p:nvPr/>
        </p:nvSpPr>
        <p:spPr>
          <a:xfrm>
            <a:off x="6343920" y="408528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16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4" name="Elipse 56"/>
          <p:cNvSpPr/>
          <p:nvPr/>
        </p:nvSpPr>
        <p:spPr>
          <a:xfrm>
            <a:off x="6022800" y="5346360"/>
            <a:ext cx="785880" cy="648720"/>
          </a:xfrm>
          <a:prstGeom prst="ellipse">
            <a:avLst/>
          </a:prstGeom>
          <a:noFill/>
          <a:ln w="41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15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5" name="CuadroTexto 57"/>
          <p:cNvSpPr/>
          <p:nvPr/>
        </p:nvSpPr>
        <p:spPr>
          <a:xfrm>
            <a:off x="1949040" y="2870280"/>
            <a:ext cx="7783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T1(5)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6" name="CuadroTexto 58"/>
          <p:cNvSpPr/>
          <p:nvPr/>
        </p:nvSpPr>
        <p:spPr>
          <a:xfrm>
            <a:off x="1301760" y="3935880"/>
            <a:ext cx="7783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T5(3)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7" name="CuadroTexto 59"/>
          <p:cNvSpPr/>
          <p:nvPr/>
        </p:nvSpPr>
        <p:spPr>
          <a:xfrm>
            <a:off x="1962720" y="4929120"/>
            <a:ext cx="7783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T7(4)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8" name="CuadroTexto 60"/>
          <p:cNvSpPr/>
          <p:nvPr/>
        </p:nvSpPr>
        <p:spPr>
          <a:xfrm>
            <a:off x="4092840" y="3092040"/>
            <a:ext cx="97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T21(10)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09" name="CuadroTexto 61"/>
          <p:cNvSpPr/>
          <p:nvPr/>
        </p:nvSpPr>
        <p:spPr>
          <a:xfrm>
            <a:off x="4871160" y="3940560"/>
            <a:ext cx="97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T16(2d)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10" name="CuadroTexto 62"/>
          <p:cNvSpPr/>
          <p:nvPr/>
        </p:nvSpPr>
        <p:spPr>
          <a:xfrm>
            <a:off x="4811400" y="4953600"/>
            <a:ext cx="10339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T11(1M)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11" name="Rectángulo 63"/>
          <p:cNvSpPr/>
          <p:nvPr/>
        </p:nvSpPr>
        <p:spPr>
          <a:xfrm>
            <a:off x="0" y="108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SE DEBE ACLARAR LA ESCALA TEMPORAL DE LOS TIEMPOS ENTRE PARENTESIS</a:t>
            </a:r>
            <a:endParaRPr b="0" lang="es-BO" sz="2000" spc="-1" strike="noStrike">
              <a:latin typeface="Arial"/>
            </a:endParaRPr>
          </a:p>
        </p:txBody>
      </p:sp>
      <p:grpSp>
        <p:nvGrpSpPr>
          <p:cNvPr id="112" name="Grupo 81"/>
          <p:cNvGrpSpPr/>
          <p:nvPr/>
        </p:nvGrpSpPr>
        <p:grpSpPr>
          <a:xfrm>
            <a:off x="7702920" y="3292560"/>
            <a:ext cx="2174040" cy="503280"/>
            <a:chOff x="7702920" y="3292560"/>
            <a:chExt cx="2174040" cy="503280"/>
          </a:xfrm>
        </p:grpSpPr>
        <p:sp>
          <p:nvSpPr>
            <p:cNvPr id="113" name="Elipse 64"/>
            <p:cNvSpPr/>
            <p:nvPr/>
          </p:nvSpPr>
          <p:spPr>
            <a:xfrm>
              <a:off x="7702920" y="3323160"/>
              <a:ext cx="469080" cy="47268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4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14" name="Elipse 65"/>
            <p:cNvSpPr/>
            <p:nvPr/>
          </p:nvSpPr>
          <p:spPr>
            <a:xfrm>
              <a:off x="9407880" y="3292560"/>
              <a:ext cx="469080" cy="47268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5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15" name="Conector: curvado 66"/>
            <p:cNvSpPr/>
            <p:nvPr/>
          </p:nvSpPr>
          <p:spPr>
            <a:xfrm flipH="1" flipV="1" rot="5400000">
              <a:off x="8775000" y="2455200"/>
              <a:ext cx="30240" cy="1704960"/>
            </a:xfrm>
            <a:prstGeom prst="curvedConnector3">
              <a:avLst>
                <a:gd name="adj1" fmla="val 1663030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onector: curvado 70"/>
            <p:cNvSpPr/>
            <p:nvPr/>
          </p:nvSpPr>
          <p:spPr>
            <a:xfrm flipH="1" flipV="1" rot="5400000">
              <a:off x="8775000" y="2928240"/>
              <a:ext cx="30240" cy="1704960"/>
            </a:xfrm>
            <a:prstGeom prst="curvedConnector3">
              <a:avLst>
                <a:gd name="adj1" fmla="val -1472429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7" name="Grupo 82"/>
          <p:cNvGrpSpPr/>
          <p:nvPr/>
        </p:nvGrpSpPr>
        <p:grpSpPr>
          <a:xfrm>
            <a:off x="8481960" y="5147280"/>
            <a:ext cx="3312360" cy="1424160"/>
            <a:chOff x="8481960" y="5147280"/>
            <a:chExt cx="3312360" cy="1424160"/>
          </a:xfrm>
        </p:grpSpPr>
        <p:sp>
          <p:nvSpPr>
            <p:cNvPr id="118" name="Elipse 83"/>
            <p:cNvSpPr/>
            <p:nvPr/>
          </p:nvSpPr>
          <p:spPr>
            <a:xfrm>
              <a:off x="8481960" y="5147280"/>
              <a:ext cx="469080" cy="47268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4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19" name="Elipse 84"/>
            <p:cNvSpPr/>
            <p:nvPr/>
          </p:nvSpPr>
          <p:spPr>
            <a:xfrm>
              <a:off x="11325240" y="5461920"/>
              <a:ext cx="469080" cy="47268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5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20" name="Conector: curvado 85"/>
            <p:cNvSpPr/>
            <p:nvPr/>
          </p:nvSpPr>
          <p:spPr>
            <a:xfrm flipH="1" rot="16200000">
              <a:off x="9979200" y="3882600"/>
              <a:ext cx="313920" cy="2842920"/>
            </a:xfrm>
            <a:prstGeom prst="curvedConnector3">
              <a:avLst>
                <a:gd name="adj1" fmla="val -184785"/>
              </a:avLst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onector: curvado 86"/>
            <p:cNvSpPr/>
            <p:nvPr/>
          </p:nvSpPr>
          <p:spPr>
            <a:xfrm flipV="1">
              <a:off x="10277640" y="5932800"/>
              <a:ext cx="1281960" cy="399960"/>
            </a:xfrm>
            <a:prstGeom prst="curvedConnector2">
              <a:avLst/>
            </a:prstGeom>
            <a:noFill/>
            <a:ln w="25560">
              <a:solidFill>
                <a:srgbClr val="ff0000"/>
              </a:solidFill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Elipse 91"/>
            <p:cNvSpPr/>
            <p:nvPr/>
          </p:nvSpPr>
          <p:spPr>
            <a:xfrm>
              <a:off x="9569520" y="6098760"/>
              <a:ext cx="707760" cy="472680"/>
            </a:xfrm>
            <a:prstGeom prst="ellipse">
              <a:avLst/>
            </a:prstGeom>
            <a:noFill/>
            <a:ln w="414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s-AR" sz="1800" spc="-1" strike="noStrike">
                  <a:solidFill>
                    <a:srgbClr val="000000"/>
                  </a:solidFill>
                  <a:latin typeface="Calibri"/>
                </a:rPr>
                <a:t>4.5</a:t>
              </a:r>
              <a:endParaRPr b="0" lang="es-BO" sz="1800" spc="-1" strike="noStrike">
                <a:latin typeface="Arial"/>
              </a:endParaRPr>
            </a:p>
          </p:txBody>
        </p:sp>
        <p:sp>
          <p:nvSpPr>
            <p:cNvPr id="123" name="Conector: curvado 94"/>
            <p:cNvSpPr/>
            <p:nvPr/>
          </p:nvSpPr>
          <p:spPr>
            <a:xfrm flipH="1" rot="16200000">
              <a:off x="8784000" y="5551560"/>
              <a:ext cx="714240" cy="852120"/>
            </a:xfrm>
            <a:prstGeom prst="curvedConnector2">
              <a:avLst/>
            </a:prstGeom>
            <a:noFill/>
            <a:ln w="25560">
              <a:solidFill>
                <a:srgbClr val="0070c0"/>
              </a:solidFill>
              <a:prstDash val="sysDot"/>
              <a:miter/>
              <a:tailEnd len="lg" type="triangle" w="lg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4" name="CuadroTexto 102"/>
          <p:cNvSpPr/>
          <p:nvPr/>
        </p:nvSpPr>
        <p:spPr>
          <a:xfrm>
            <a:off x="7343640" y="2739960"/>
            <a:ext cx="97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T12(3)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25" name="CuadroTexto 103"/>
          <p:cNvSpPr/>
          <p:nvPr/>
        </p:nvSpPr>
        <p:spPr>
          <a:xfrm>
            <a:off x="7507440" y="4140360"/>
            <a:ext cx="97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T13(6)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26" name="CuadroTexto 104"/>
          <p:cNvSpPr/>
          <p:nvPr/>
        </p:nvSpPr>
        <p:spPr>
          <a:xfrm>
            <a:off x="9688320" y="4650120"/>
            <a:ext cx="97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T12(3)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27" name="CuadroTexto 105"/>
          <p:cNvSpPr/>
          <p:nvPr/>
        </p:nvSpPr>
        <p:spPr>
          <a:xfrm>
            <a:off x="10175760" y="5891400"/>
            <a:ext cx="9741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solidFill>
                  <a:srgbClr val="000000"/>
                </a:solidFill>
                <a:latin typeface="Calibri"/>
              </a:rPr>
              <a:t>T13(6)</a:t>
            </a:r>
            <a:endParaRPr b="0" lang="es-BO" sz="1800" spc="-1" strike="noStrike">
              <a:latin typeface="Arial"/>
            </a:endParaRPr>
          </a:p>
        </p:txBody>
      </p:sp>
      <p:grpSp>
        <p:nvGrpSpPr>
          <p:cNvPr id="128" name="Google Shape;60;p14_3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129" name="Google Shape;61;p14_4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0" name="Google Shape;62;p14_4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131" name="Rectángulo 63_0"/>
          <p:cNvSpPr/>
          <p:nvPr/>
        </p:nvSpPr>
        <p:spPr>
          <a:xfrm>
            <a:off x="0" y="176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CADA TAREA NACE DE UN NODO Y FINALIZA EN OTRO.</a:t>
            </a:r>
            <a:endParaRPr b="0" lang="es-BO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ángulo 8"/>
          <p:cNvSpPr/>
          <p:nvPr/>
        </p:nvSpPr>
        <p:spPr>
          <a:xfrm>
            <a:off x="36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33" name="Rectángulo 43"/>
          <p:cNvSpPr/>
          <p:nvPr/>
        </p:nvSpPr>
        <p:spPr>
          <a:xfrm>
            <a:off x="0" y="2025720"/>
            <a:ext cx="12191760" cy="578520"/>
          </a:xfrm>
          <a:prstGeom prst="rect">
            <a:avLst/>
          </a:prstGeom>
          <a:gradFill rotWithShape="0"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SE DEFINEN ELEMENTOS TEMPORALES FUNDAMENTALES PARA EL CONTROL Y LA GESTIÓN DE UN PLAN DE MANTENIMIENTO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34" name="Rectángulo 44"/>
          <p:cNvSpPr/>
          <p:nvPr/>
        </p:nvSpPr>
        <p:spPr>
          <a:xfrm>
            <a:off x="360" y="4330080"/>
            <a:ext cx="12191760" cy="335160"/>
          </a:xfrm>
          <a:prstGeom prst="rect">
            <a:avLst/>
          </a:prstGeom>
          <a:gradFill rotWithShape="0">
            <a:gsLst>
              <a:gs pos="0">
                <a:srgbClr val="bf0041"/>
              </a:gs>
              <a:gs pos="100000">
                <a:srgbClr val="bf0041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00"/>
                </a:solidFill>
                <a:latin typeface="Times New Roman"/>
              </a:rPr>
              <a:t>TERMINACIÓN TEMPRANA</a:t>
            </a: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: EL MOMENTO TEMPORAL MAS TEMPRANO QUE PUEDE FINALIZAR UNA TAREA.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35" name="Rectángulo 45"/>
          <p:cNvSpPr/>
          <p:nvPr/>
        </p:nvSpPr>
        <p:spPr>
          <a:xfrm>
            <a:off x="360" y="4798800"/>
            <a:ext cx="12191760" cy="335160"/>
          </a:xfrm>
          <a:prstGeom prst="rect">
            <a:avLst/>
          </a:prstGeom>
          <a:gradFill rotWithShape="0">
            <a:gsLst>
              <a:gs pos="0">
                <a:srgbClr val="bf0041"/>
              </a:gs>
              <a:gs pos="100000">
                <a:srgbClr val="bf0041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00"/>
                </a:solidFill>
                <a:latin typeface="Times New Roman"/>
              </a:rPr>
              <a:t>TERMINACIÓN TARDÍA</a:t>
            </a: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: EL MOMENTO TEMPORAL MAS TARDÍO QUE PUEDE FINALIZAR UNA TAREA.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36" name="Rectángulo 46"/>
          <p:cNvSpPr/>
          <p:nvPr/>
        </p:nvSpPr>
        <p:spPr>
          <a:xfrm>
            <a:off x="360" y="5267160"/>
            <a:ext cx="12191760" cy="335160"/>
          </a:xfrm>
          <a:prstGeom prst="rect">
            <a:avLst/>
          </a:prstGeom>
          <a:gradFill rotWithShape="0">
            <a:gsLst>
              <a:gs pos="0">
                <a:srgbClr val="bf0041"/>
              </a:gs>
              <a:gs pos="100000">
                <a:srgbClr val="bf0041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00"/>
                </a:solidFill>
                <a:latin typeface="Times New Roman"/>
              </a:rPr>
              <a:t>INICIO TEMPRANO</a:t>
            </a: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: EL MOMENTO TEMPORAL MAS TEMPRANO EN LA QUE PUEDE INICIAR UNA TAREA.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37" name="Rectángulo 47"/>
          <p:cNvSpPr/>
          <p:nvPr/>
        </p:nvSpPr>
        <p:spPr>
          <a:xfrm>
            <a:off x="360" y="5735880"/>
            <a:ext cx="12191760" cy="335160"/>
          </a:xfrm>
          <a:prstGeom prst="rect">
            <a:avLst/>
          </a:prstGeom>
          <a:gradFill rotWithShape="0">
            <a:gsLst>
              <a:gs pos="0">
                <a:srgbClr val="bf0041"/>
              </a:gs>
              <a:gs pos="100000">
                <a:srgbClr val="bf0041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00"/>
                </a:solidFill>
                <a:latin typeface="Times New Roman"/>
              </a:rPr>
              <a:t>INICIO TARDÍO</a:t>
            </a: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: EL MOMENTO TEMPORAL MAS TARDÍO EN LA QUE PUEDE INICIAR UNA TAREA.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38" name="Rectángulo 48"/>
          <p:cNvSpPr/>
          <p:nvPr/>
        </p:nvSpPr>
        <p:spPr>
          <a:xfrm>
            <a:off x="360" y="2787120"/>
            <a:ext cx="12191760" cy="33516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ESTABLECER ESTOS TIEMPOS TIENE POR OBJETIVO: </a:t>
            </a:r>
            <a:r>
              <a:rPr b="1" lang="es-ES" sz="1600" spc="-1" strike="noStrike">
                <a:solidFill>
                  <a:srgbClr val="ffff00"/>
                </a:solidFill>
                <a:latin typeface="Times New Roman"/>
              </a:rPr>
              <a:t>REALIZAR EL PLAN DE MANTENIMIENTO EN TIEMPO Y FORMA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39" name="Rectángulo 49"/>
          <p:cNvSpPr/>
          <p:nvPr/>
        </p:nvSpPr>
        <p:spPr>
          <a:xfrm>
            <a:off x="360" y="3264840"/>
            <a:ext cx="12191760" cy="335160"/>
          </a:xfrm>
          <a:prstGeom prst="rect">
            <a:avLst/>
          </a:prstGeom>
          <a:gradFill rotWithShape="0"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RETRASAR LA FINALIZACIÓN DE UN PLAN DE MANTENIMIENTO, IMPLICA PERDIDAS ECONÓMICAS.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40" name="Rectángulo 50"/>
          <p:cNvSpPr/>
          <p:nvPr/>
        </p:nvSpPr>
        <p:spPr>
          <a:xfrm>
            <a:off x="0" y="1079640"/>
            <a:ext cx="12191760" cy="335160"/>
          </a:xfrm>
          <a:prstGeom prst="rect">
            <a:avLst/>
          </a:prstGeom>
          <a:gradFill rotWithShape="0"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DESDE LAS PRIMERAS TAREAS HASTA LAS ULTIMAS SE CONFORMAN VARIOS CAMINOS DE EJECUCION.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41" name="Rectángulo 67"/>
          <p:cNvSpPr/>
          <p:nvPr/>
        </p:nvSpPr>
        <p:spPr>
          <a:xfrm>
            <a:off x="0" y="1548000"/>
            <a:ext cx="12191760" cy="33516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LAS TAREAS QUE CONFORMAN TODOS LOS CAMINOS, ESTAN ENTRE TODAS RELACIONADAS.</a:t>
            </a:r>
            <a:endParaRPr b="0" lang="es-BO" sz="1600" spc="-1" strike="noStrike">
              <a:latin typeface="Arial"/>
            </a:endParaRPr>
          </a:p>
        </p:txBody>
      </p:sp>
      <p:sp>
        <p:nvSpPr>
          <p:cNvPr id="142" name="Rectángulo 68"/>
          <p:cNvSpPr/>
          <p:nvPr/>
        </p:nvSpPr>
        <p:spPr>
          <a:xfrm>
            <a:off x="360" y="6204600"/>
            <a:ext cx="12191760" cy="577800"/>
          </a:xfrm>
          <a:prstGeom prst="rect">
            <a:avLst/>
          </a:prstGeom>
          <a:gradFill rotWithShape="0">
            <a:gsLst>
              <a:gs pos="0">
                <a:srgbClr val="bf0041"/>
              </a:gs>
              <a:gs pos="100000">
                <a:srgbClr val="bf0041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ffff00"/>
                </a:solidFill>
                <a:latin typeface="Times New Roman"/>
              </a:rPr>
              <a:t>HOLGURA</a:t>
            </a:r>
            <a:r>
              <a:rPr b="1" lang="es-ES" sz="1600" spc="-1" strike="noStrike">
                <a:solidFill>
                  <a:srgbClr val="ffffff"/>
                </a:solidFill>
                <a:latin typeface="Times New Roman"/>
              </a:rPr>
              <a:t>: ME DEFINE EL TIEMPO OSCIOSO QUE TIENE UNA TAREA ANTES DE RETRASAR EL PLAN DE MANTENIMIENTO.</a:t>
            </a:r>
            <a:endParaRPr b="0" lang="es-BO" sz="1600" spc="-1" strike="noStrike">
              <a:latin typeface="Arial"/>
            </a:endParaRPr>
          </a:p>
        </p:txBody>
      </p:sp>
      <p:grpSp>
        <p:nvGrpSpPr>
          <p:cNvPr id="143" name="Google Shape;60;p14_4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144" name="Google Shape;61;p14_5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5" name="Google Shape;62;p14_5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146" name="Rectángulo 8_1"/>
          <p:cNvSpPr/>
          <p:nvPr/>
        </p:nvSpPr>
        <p:spPr>
          <a:xfrm>
            <a:off x="360" y="378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bf0041"/>
              </a:gs>
              <a:gs pos="100000">
                <a:srgbClr val="bf0041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00"/>
                </a:solidFill>
                <a:latin typeface="Times New Roman"/>
              </a:rPr>
              <a:t>TIEMPOS DE UN DIAGRAMA DEL CAMINO CRÍTICO</a:t>
            </a:r>
            <a:endParaRPr b="0" lang="es-BO" sz="2000" spc="-1" strike="noStrike">
              <a:solidFill>
                <a:srgbClr val="ffff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3" dur="indefinite" restart="never" nodeType="tmRoot">
          <p:childTnLst>
            <p:seq>
              <p:cTn id="344" dur="indefinite" nodeType="mainSeq">
                <p:childTnLst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48" name="Rectángulo 17"/>
          <p:cNvSpPr/>
          <p:nvPr/>
        </p:nvSpPr>
        <p:spPr>
          <a:xfrm>
            <a:off x="0" y="108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¿CÓMO ES EL ARMADO DE UN DIAGRAMA DEL CAMINO CRÍTICO?</a:t>
            </a:r>
            <a:endParaRPr b="0" lang="es-BO" sz="2000" spc="-1" strike="noStrike">
              <a:latin typeface="Arial"/>
            </a:endParaRPr>
          </a:p>
        </p:txBody>
      </p:sp>
      <p:pic>
        <p:nvPicPr>
          <p:cNvPr id="149" name="Imagen 12" descr=""/>
          <p:cNvPicPr/>
          <p:nvPr/>
        </p:nvPicPr>
        <p:blipFill>
          <a:blip r:embed="rId1"/>
          <a:stretch/>
        </p:blipFill>
        <p:spPr>
          <a:xfrm>
            <a:off x="7027920" y="2698560"/>
            <a:ext cx="4907880" cy="2070720"/>
          </a:xfrm>
          <a:prstGeom prst="rect">
            <a:avLst/>
          </a:prstGeom>
          <a:ln w="0">
            <a:noFill/>
          </a:ln>
        </p:spPr>
      </p:pic>
      <p:sp>
        <p:nvSpPr>
          <p:cNvPr id="150" name="Elipse 13"/>
          <p:cNvSpPr/>
          <p:nvPr/>
        </p:nvSpPr>
        <p:spPr>
          <a:xfrm>
            <a:off x="180000" y="1674360"/>
            <a:ext cx="3333240" cy="1385640"/>
          </a:xfrm>
          <a:prstGeom prst="ellipse">
            <a:avLst/>
          </a:prstGeom>
          <a:solidFill>
            <a:srgbClr val="4472c4"/>
          </a:solidFill>
          <a:ln w="12600">
            <a:solidFill>
              <a:srgbClr val="32549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ESTABLECER LAS TAREAS INICIALES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51" name="Elipse 14"/>
          <p:cNvSpPr/>
          <p:nvPr/>
        </p:nvSpPr>
        <p:spPr>
          <a:xfrm>
            <a:off x="3060000" y="2377440"/>
            <a:ext cx="3333240" cy="1222560"/>
          </a:xfrm>
          <a:prstGeom prst="ellipse">
            <a:avLst/>
          </a:prstGeom>
          <a:gradFill rotWithShape="0">
            <a:gsLst>
              <a:gs pos="0">
                <a:srgbClr val="80b761"/>
              </a:gs>
              <a:gs pos="100000">
                <a:srgbClr val="6fb142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DETERMINAR LA PRECEDENCIA CON LOS NODOS.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52" name="Elipse 15"/>
          <p:cNvSpPr/>
          <p:nvPr/>
        </p:nvSpPr>
        <p:spPr>
          <a:xfrm>
            <a:off x="360000" y="3062520"/>
            <a:ext cx="3333240" cy="1437480"/>
          </a:xfrm>
          <a:prstGeom prst="ellipse">
            <a:avLst/>
          </a:prstGeom>
          <a:gradFill rotWithShape="0">
            <a:gsLst>
              <a:gs pos="0">
                <a:srgbClr val="f08c56"/>
              </a:gs>
              <a:gs pos="100000">
                <a:srgbClr val="f57a27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ESTABLECER LA ESCALA TEMPORAL DE BASE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53" name="Elipse 16"/>
          <p:cNvSpPr/>
          <p:nvPr/>
        </p:nvSpPr>
        <p:spPr>
          <a:xfrm>
            <a:off x="3420000" y="3628440"/>
            <a:ext cx="3661920" cy="1495440"/>
          </a:xfrm>
          <a:prstGeom prst="ellipse">
            <a:avLst/>
          </a:prstGeom>
          <a:gradFill rotWithShape="0">
            <a:gsLst>
              <a:gs pos="0">
                <a:srgbClr val="71a6da"/>
              </a:gs>
              <a:gs pos="100000">
                <a:srgbClr val="549ada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DESARROLLAR LOS CAMINOS DE IZQUIERDA A DERECHA.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54" name="Elipse 20"/>
          <p:cNvSpPr/>
          <p:nvPr/>
        </p:nvSpPr>
        <p:spPr>
          <a:xfrm>
            <a:off x="626760" y="4502520"/>
            <a:ext cx="3333240" cy="1437480"/>
          </a:xfrm>
          <a:prstGeom prst="ellipse">
            <a:avLst/>
          </a:prstGeom>
          <a:gradFill rotWithShape="0">
            <a:gsLst>
              <a:gs pos="0">
                <a:srgbClr val="aeaeae"/>
              </a:gs>
              <a:gs pos="100000">
                <a:srgbClr val="a4a4a4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Calibri"/>
              </a:rPr>
              <a:t>ESTABLECER EL USO DE LAS TAREAS FICTICIAS.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55" name="Estrella: 7 puntas 21"/>
          <p:cNvSpPr/>
          <p:nvPr/>
        </p:nvSpPr>
        <p:spPr>
          <a:xfrm>
            <a:off x="7380000" y="4769280"/>
            <a:ext cx="3140640" cy="179136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ff0000"/>
          </a:solidFill>
          <a:ln w="79200">
            <a:solidFill>
              <a:srgbClr val="c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2000" spc="-1" strike="noStrike">
                <a:solidFill>
                  <a:srgbClr val="ffffff"/>
                </a:solidFill>
                <a:latin typeface="Calibri"/>
              </a:rPr>
              <a:t>CALCULAR 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56" name="Elipse 22"/>
          <p:cNvSpPr/>
          <p:nvPr/>
        </p:nvSpPr>
        <p:spPr>
          <a:xfrm>
            <a:off x="3600000" y="5220000"/>
            <a:ext cx="3333240" cy="1385640"/>
          </a:xfrm>
          <a:prstGeom prst="ellipse">
            <a:avLst/>
          </a:prstGeom>
          <a:gradFill rotWithShape="0">
            <a:gsLst>
              <a:gs pos="0">
                <a:srgbClr val="ffa6a6"/>
              </a:gs>
              <a:gs pos="100000">
                <a:srgbClr val="ffd8ce"/>
              </a:gs>
            </a:gsLst>
            <a:lin ang="162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s-AR" sz="1800" spc="-1" strike="noStrike">
                <a:solidFill>
                  <a:srgbClr val="000000"/>
                </a:solidFill>
                <a:latin typeface="Calibri"/>
              </a:rPr>
              <a:t>CALCULAR LAS VARIABLES TEMPORALES</a:t>
            </a:r>
            <a:endParaRPr b="0" lang="es-BO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7" name="Google Shape;60;p14_5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158" name="Google Shape;61;p14_6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9" name="Google Shape;62;p14_6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  <p:sp>
        <p:nvSpPr>
          <p:cNvPr id="160" name=""/>
          <p:cNvSpPr/>
          <p:nvPr/>
        </p:nvSpPr>
        <p:spPr>
          <a:xfrm>
            <a:off x="3240000" y="2700000"/>
            <a:ext cx="540000" cy="54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es-BO" sz="1800" spc="-1" strike="noStrike">
                <a:latin typeface="Comic Sans MS"/>
              </a:rPr>
              <a:t>02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61" name=""/>
          <p:cNvSpPr/>
          <p:nvPr/>
        </p:nvSpPr>
        <p:spPr>
          <a:xfrm>
            <a:off x="180000" y="1800000"/>
            <a:ext cx="540000" cy="54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es-BO" sz="1800" spc="-1" strike="noStrike">
                <a:latin typeface="Comic Sans MS"/>
              </a:rPr>
              <a:t>01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62" name=""/>
          <p:cNvSpPr/>
          <p:nvPr/>
        </p:nvSpPr>
        <p:spPr>
          <a:xfrm>
            <a:off x="360000" y="3240000"/>
            <a:ext cx="540000" cy="54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es-BO" sz="1800" spc="-1" strike="noStrike">
                <a:latin typeface="Comic Sans MS"/>
              </a:rPr>
              <a:t>03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63" name=""/>
          <p:cNvSpPr/>
          <p:nvPr/>
        </p:nvSpPr>
        <p:spPr>
          <a:xfrm>
            <a:off x="3420000" y="4140000"/>
            <a:ext cx="540000" cy="54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es-BO" sz="1800" spc="-1" strike="noStrike">
                <a:latin typeface="Comic Sans MS"/>
              </a:rPr>
              <a:t>04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64" name=""/>
          <p:cNvSpPr/>
          <p:nvPr/>
        </p:nvSpPr>
        <p:spPr>
          <a:xfrm>
            <a:off x="3780000" y="5580000"/>
            <a:ext cx="540000" cy="54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es-BO" sz="1800" spc="-1" strike="noStrike">
                <a:latin typeface="Comic Sans MS"/>
              </a:rPr>
              <a:t>05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65" name=""/>
          <p:cNvSpPr/>
          <p:nvPr/>
        </p:nvSpPr>
        <p:spPr>
          <a:xfrm>
            <a:off x="360000" y="4860000"/>
            <a:ext cx="540000" cy="54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/>
            <a:r>
              <a:rPr b="1" lang="es-BO" sz="1800" spc="-1" strike="noStrike">
                <a:latin typeface="Comic Sans MS"/>
              </a:rPr>
              <a:t>05</a:t>
            </a:r>
            <a:endParaRPr b="0" lang="es-BO" sz="1800" spc="-1" strike="noStrike">
              <a:latin typeface="Arial"/>
            </a:endParaRPr>
          </a:p>
        </p:txBody>
      </p:sp>
      <p:sp>
        <p:nvSpPr>
          <p:cNvPr id="166" name=""/>
          <p:cNvSpPr txBox="1"/>
          <p:nvPr/>
        </p:nvSpPr>
        <p:spPr>
          <a:xfrm>
            <a:off x="3683880" y="1800000"/>
            <a:ext cx="7867800" cy="40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1" lang="es-BO" sz="1800" spc="-1" strike="noStrike">
                <a:latin typeface="Comic Sans MS"/>
              </a:rPr>
              <a:t>¿CUALES SON LOS PASOS PARA ELABORAR UN DIAGRAMA CPM?</a:t>
            </a:r>
            <a:endParaRPr b="1" lang="es-BO" sz="1800" spc="-1" strike="noStrike">
              <a:latin typeface="Comic Sans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1" dur="indefinite" restart="never" nodeType="tmRoot">
          <p:childTnLst>
            <p:seq>
              <p:cTn id="412" dur="indefinite" nodeType="mainSeq"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500"/>
                            </p:stCondLst>
                            <p:childTnLst>
                              <p:par>
                                <p:cTn id="420" nodeType="after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ángulo 8"/>
          <p:cNvSpPr/>
          <p:nvPr/>
        </p:nvSpPr>
        <p:spPr>
          <a:xfrm>
            <a:off x="0" y="50328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DIAGRAMA DEL CAMINO CRÍTICO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68" name="Conector recto de flecha 18"/>
          <p:cNvSpPr/>
          <p:nvPr/>
        </p:nvSpPr>
        <p:spPr>
          <a:xfrm>
            <a:off x="319680" y="3027960"/>
            <a:ext cx="1584360" cy="2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000000"/>
            </a:solidFill>
            <a:prstDash val="sysDash"/>
            <a:miter/>
            <a:tailEnd len="lg" type="triangle" w="lg"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adroTexto 19"/>
          <p:cNvSpPr/>
          <p:nvPr/>
        </p:nvSpPr>
        <p:spPr>
          <a:xfrm>
            <a:off x="201600" y="3347640"/>
            <a:ext cx="48384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AR" sz="1600" spc="-1" strike="noStrike">
                <a:solidFill>
                  <a:srgbClr val="000000"/>
                </a:solidFill>
                <a:latin typeface="Comic Sans MS"/>
              </a:rPr>
              <a:t>REFERENCIA DE TAREA FICTICIA </a:t>
            </a:r>
            <a:endParaRPr b="1" lang="es-BO" sz="1600" spc="-1" strike="noStrike">
              <a:latin typeface="Comic Sans MS"/>
            </a:endParaRPr>
          </a:p>
          <a:p>
            <a:pPr>
              <a:lnSpc>
                <a:spcPct val="100000"/>
              </a:lnSpc>
            </a:pPr>
            <a:r>
              <a:rPr b="1" lang="es-AR" sz="1600" spc="-1" strike="noStrike">
                <a:solidFill>
                  <a:srgbClr val="000000"/>
                </a:solidFill>
                <a:latin typeface="Comic Sans MS"/>
              </a:rPr>
              <a:t>(SIN TIEMPO DE EJECUCIÓN)</a:t>
            </a:r>
            <a:endParaRPr b="1" lang="es-BO" sz="1600" spc="-1" strike="noStrike">
              <a:latin typeface="Comic Sans MS"/>
            </a:endParaRPr>
          </a:p>
        </p:txBody>
      </p:sp>
      <p:sp>
        <p:nvSpPr>
          <p:cNvPr id="170" name="Rectángulo 17"/>
          <p:cNvSpPr/>
          <p:nvPr/>
        </p:nvSpPr>
        <p:spPr>
          <a:xfrm>
            <a:off x="0" y="1080000"/>
            <a:ext cx="12191760" cy="396720"/>
          </a:xfrm>
          <a:prstGeom prst="rect">
            <a:avLst/>
          </a:prstGeom>
          <a:gradFill rotWithShape="0">
            <a:gsLst>
              <a:gs pos="0">
                <a:srgbClr val="6082ca"/>
              </a:gs>
              <a:gs pos="100000">
                <a:srgbClr val="3d6fc9"/>
              </a:gs>
            </a:gsLst>
            <a:lin ang="5400000"/>
          </a:gradFill>
          <a:ln w="0">
            <a:noFill/>
          </a:ln>
          <a:effectLst>
            <a:outerShdw dist="19080" dir="5400000" blurRad="57240">
              <a:srgbClr val="000000">
                <a:alpha val="63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Times New Roman"/>
              </a:rPr>
              <a:t>¿QUÉ ES LA TAREA FICTICIA?, ¿PARA QUE SE USA?</a:t>
            </a:r>
            <a:endParaRPr b="0" lang="es-BO" sz="2000" spc="-1" strike="noStrike">
              <a:latin typeface="Arial"/>
            </a:endParaRPr>
          </a:p>
        </p:txBody>
      </p:sp>
      <p:sp>
        <p:nvSpPr>
          <p:cNvPr id="171" name="CuadroTexto 24"/>
          <p:cNvSpPr/>
          <p:nvPr/>
        </p:nvSpPr>
        <p:spPr>
          <a:xfrm>
            <a:off x="201600" y="4092120"/>
            <a:ext cx="465840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AR" sz="1600" spc="-1" strike="noStrike">
                <a:solidFill>
                  <a:srgbClr val="000000"/>
                </a:solidFill>
                <a:latin typeface="Comic Sans MS"/>
              </a:rPr>
              <a:t>ESTABLECE PRECEDENCIA OBLIGADA.</a:t>
            </a:r>
            <a:endParaRPr b="1" lang="es-BO" sz="1600" spc="-1" strike="noStrike">
              <a:latin typeface="Comic Sans MS"/>
            </a:endParaRPr>
          </a:p>
        </p:txBody>
      </p:sp>
      <p:sp>
        <p:nvSpPr>
          <p:cNvPr id="172" name="CuadroTexto 25"/>
          <p:cNvSpPr/>
          <p:nvPr/>
        </p:nvSpPr>
        <p:spPr>
          <a:xfrm>
            <a:off x="201600" y="4590000"/>
            <a:ext cx="51984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AR" sz="1600" spc="-1" strike="noStrike">
                <a:solidFill>
                  <a:srgbClr val="000000"/>
                </a:solidFill>
                <a:latin typeface="Comic Sans MS"/>
              </a:rPr>
              <a:t>ESTABLECE RELACIONES EXPLICITAS ENTRE CAMINOS SEPARADOS.</a:t>
            </a:r>
            <a:endParaRPr b="1" lang="es-BO" sz="1600" spc="-1" strike="noStrike">
              <a:latin typeface="Comic Sans MS"/>
            </a:endParaRPr>
          </a:p>
        </p:txBody>
      </p:sp>
      <p:pic>
        <p:nvPicPr>
          <p:cNvPr id="173" name="Imagen 12" descr=""/>
          <p:cNvPicPr/>
          <p:nvPr/>
        </p:nvPicPr>
        <p:blipFill>
          <a:blip r:embed="rId1"/>
          <a:stretch/>
        </p:blipFill>
        <p:spPr>
          <a:xfrm>
            <a:off x="4559400" y="2160000"/>
            <a:ext cx="6600600" cy="2784960"/>
          </a:xfrm>
          <a:prstGeom prst="rect">
            <a:avLst/>
          </a:prstGeom>
          <a:ln w="0">
            <a:noFill/>
          </a:ln>
        </p:spPr>
      </p:pic>
      <p:grpSp>
        <p:nvGrpSpPr>
          <p:cNvPr id="174" name="Google Shape;60;p14_6"/>
          <p:cNvGrpSpPr/>
          <p:nvPr/>
        </p:nvGrpSpPr>
        <p:grpSpPr>
          <a:xfrm>
            <a:off x="360" y="0"/>
            <a:ext cx="12191760" cy="360000"/>
            <a:chOff x="360" y="0"/>
            <a:chExt cx="12191760" cy="360000"/>
          </a:xfrm>
        </p:grpSpPr>
        <p:pic>
          <p:nvPicPr>
            <p:cNvPr id="175" name="Google Shape;61;p14_7" descr="Universidad Nacional de Misiones - La Universidad | Universidad nacional,  Pinturas de peces, Facultad de artes"/>
            <p:cNvPicPr/>
            <p:nvPr/>
          </p:nvPicPr>
          <p:blipFill>
            <a:blip r:embed="rId2"/>
            <a:stretch/>
          </p:blipFill>
          <p:spPr>
            <a:xfrm>
              <a:off x="360" y="52200"/>
              <a:ext cx="652680" cy="307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6" name="Google Shape;62;p14_7"/>
            <p:cNvSpPr/>
            <p:nvPr/>
          </p:nvSpPr>
          <p:spPr>
            <a:xfrm>
              <a:off x="819720" y="0"/>
              <a:ext cx="11372400" cy="36000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lang="es-419" sz="1400" spc="-1" strike="noStrike" cap="small">
                  <a:solidFill>
                    <a:srgbClr val="000000"/>
                  </a:solidFill>
                  <a:latin typeface="Comic Sans MS"/>
                  <a:ea typeface="Comic Sans MS"/>
                </a:rPr>
                <a:t>ORGANIZACIÓN Y GESTIÓN DEL MANTENIMIENTO</a:t>
              </a:r>
              <a:endParaRPr b="0" lang="es-BO" sz="14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3921</TotalTime>
  <Application>LibreOffice/7.1.2.2$Windows_X86_64 LibreOffice_project/8a45595d069ef5570103caea1b71cc9d82b2aae4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2020-05-04T19:43:27Z</dcterms:created>
  <dc:creator>Reinaldo L. Palavecino Comunidad Puerto Rico</dc:creator>
  <dc:description/>
  <dc:language>es-AR</dc:language>
  <cp:lastModifiedBy/>
  <dcterms:modified xsi:type="dcterms:W3CDTF">2021-06-02T17:10:27Z</dcterms:modified>
  <cp:revision>93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r8>24</vt:r8>
  </property>
</Properties>
</file>