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_rels/slide1.xml.rels" ContentType="application/vnd.openxmlformats-package.relationships+xml"/>
  <Override PartName="/ppt/slides/_rels/slide22.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media/image10.png" ContentType="image/png"/>
  <Override PartName="/ppt/media/image11.png" ContentType="image/png"/>
  <Override PartName="/ppt/media/image12.png" ContentType="image/png"/>
  <Override PartName="/ppt/media/image13.jpeg" ContentType="image/jpeg"/>
  <Override PartName="/ppt/media/image19.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media/image26.png" ContentType="image/png"/>
  <Override PartName="/ppt/media/image27.png" ContentType="image/png"/>
  <Override PartName="/ppt/media/image28.png" ContentType="image/png"/>
  <Override PartName="/ppt/media/image29.png" ContentType="image/png"/>
  <Override PartName="/ppt/media/image30.png" ContentType="image/png"/>
  <Override PartName="/ppt/media/image31.png" ContentType="image/png"/>
  <Override PartName="/ppt/media/image32.png" ContentType="image/png"/>
  <Override PartName="/ppt/media/image33.png" ContentType="image/png"/>
  <Override PartName="/ppt/media/image34.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Lst>
  <p:sldSz cx="10080625" cy="567055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226080"/>
            <a:ext cx="9071640" cy="946440"/>
          </a:xfrm>
          <a:prstGeom prst="rect">
            <a:avLst/>
          </a:prstGeom>
        </p:spPr>
        <p:txBody>
          <a:bodyPr lIns="0" rIns="0" tIns="0" bIns="0" anchor="ctr">
            <a:noAutofit/>
          </a:bodyPr>
          <a:p>
            <a:pPr algn="ctr"/>
            <a:endParaRPr b="0" lang="es-BO" sz="4400" spc="-1" strike="noStrike">
              <a:latin typeface="Arial"/>
            </a:endParaRPr>
          </a:p>
        </p:txBody>
      </p:sp>
      <p:sp>
        <p:nvSpPr>
          <p:cNvPr id="27" name="PlaceHolder 2"/>
          <p:cNvSpPr>
            <a:spLocks noGrp="1"/>
          </p:cNvSpPr>
          <p:nvPr>
            <p:ph type="body"/>
          </p:nvPr>
        </p:nvSpPr>
        <p:spPr>
          <a:xfrm>
            <a:off x="504000" y="1326600"/>
            <a:ext cx="9071640" cy="1568160"/>
          </a:xfrm>
          <a:prstGeom prst="rect">
            <a:avLst/>
          </a:prstGeom>
        </p:spPr>
        <p:txBody>
          <a:bodyPr lIns="0" rIns="0" tIns="0" bIns="0">
            <a:normAutofit/>
          </a:bodyPr>
          <a:p>
            <a:endParaRPr b="0" lang="es-BO" sz="3200" spc="-1" strike="noStrike">
              <a:latin typeface="Arial"/>
            </a:endParaRPr>
          </a:p>
        </p:txBody>
      </p:sp>
      <p:sp>
        <p:nvSpPr>
          <p:cNvPr id="28" name="PlaceHolder 3"/>
          <p:cNvSpPr>
            <a:spLocks noGrp="1"/>
          </p:cNvSpPr>
          <p:nvPr>
            <p:ph type="body"/>
          </p:nvPr>
        </p:nvSpPr>
        <p:spPr>
          <a:xfrm>
            <a:off x="504000" y="3044160"/>
            <a:ext cx="9071640" cy="1568160"/>
          </a:xfrm>
          <a:prstGeom prst="rect">
            <a:avLst/>
          </a:prstGeom>
        </p:spPr>
        <p:txBody>
          <a:bodyPr lIns="0" rIns="0" tIns="0" bIns="0">
            <a:normAutofit/>
          </a:bodyPr>
          <a:p>
            <a:endParaRPr b="0" lang="es-BO"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4000" y="226080"/>
            <a:ext cx="9071640" cy="946440"/>
          </a:xfrm>
          <a:prstGeom prst="rect">
            <a:avLst/>
          </a:prstGeom>
        </p:spPr>
        <p:txBody>
          <a:bodyPr lIns="0" rIns="0" tIns="0" bIns="0" anchor="ctr">
            <a:noAutofit/>
          </a:bodyPr>
          <a:p>
            <a:pPr algn="ctr"/>
            <a:endParaRPr b="0" lang="es-BO" sz="4400" spc="-1" strike="noStrike">
              <a:latin typeface="Arial"/>
            </a:endParaRPr>
          </a:p>
        </p:txBody>
      </p:sp>
      <p:sp>
        <p:nvSpPr>
          <p:cNvPr id="30" name="PlaceHolder 2"/>
          <p:cNvSpPr>
            <a:spLocks noGrp="1"/>
          </p:cNvSpPr>
          <p:nvPr>
            <p:ph type="body"/>
          </p:nvPr>
        </p:nvSpPr>
        <p:spPr>
          <a:xfrm>
            <a:off x="504000" y="1326600"/>
            <a:ext cx="4426920" cy="1568160"/>
          </a:xfrm>
          <a:prstGeom prst="rect">
            <a:avLst/>
          </a:prstGeom>
        </p:spPr>
        <p:txBody>
          <a:bodyPr lIns="0" rIns="0" tIns="0" bIns="0">
            <a:normAutofit/>
          </a:bodyPr>
          <a:p>
            <a:endParaRPr b="0" lang="es-BO" sz="3200" spc="-1" strike="noStrike">
              <a:latin typeface="Arial"/>
            </a:endParaRPr>
          </a:p>
        </p:txBody>
      </p:sp>
      <p:sp>
        <p:nvSpPr>
          <p:cNvPr id="31" name="PlaceHolder 3"/>
          <p:cNvSpPr>
            <a:spLocks noGrp="1"/>
          </p:cNvSpPr>
          <p:nvPr>
            <p:ph type="body"/>
          </p:nvPr>
        </p:nvSpPr>
        <p:spPr>
          <a:xfrm>
            <a:off x="5152680" y="1326600"/>
            <a:ext cx="4426920" cy="1568160"/>
          </a:xfrm>
          <a:prstGeom prst="rect">
            <a:avLst/>
          </a:prstGeom>
        </p:spPr>
        <p:txBody>
          <a:bodyPr lIns="0" rIns="0" tIns="0" bIns="0">
            <a:normAutofit/>
          </a:bodyPr>
          <a:p>
            <a:endParaRPr b="0" lang="es-BO" sz="3200" spc="-1" strike="noStrike">
              <a:latin typeface="Arial"/>
            </a:endParaRPr>
          </a:p>
        </p:txBody>
      </p:sp>
      <p:sp>
        <p:nvSpPr>
          <p:cNvPr id="32" name="PlaceHolder 4"/>
          <p:cNvSpPr>
            <a:spLocks noGrp="1"/>
          </p:cNvSpPr>
          <p:nvPr>
            <p:ph type="body"/>
          </p:nvPr>
        </p:nvSpPr>
        <p:spPr>
          <a:xfrm>
            <a:off x="504000" y="3044160"/>
            <a:ext cx="4426920" cy="1568160"/>
          </a:xfrm>
          <a:prstGeom prst="rect">
            <a:avLst/>
          </a:prstGeom>
        </p:spPr>
        <p:txBody>
          <a:bodyPr lIns="0" rIns="0" tIns="0" bIns="0">
            <a:normAutofit/>
          </a:bodyPr>
          <a:p>
            <a:endParaRPr b="0" lang="es-BO" sz="3200" spc="-1" strike="noStrike">
              <a:latin typeface="Arial"/>
            </a:endParaRPr>
          </a:p>
        </p:txBody>
      </p:sp>
      <p:sp>
        <p:nvSpPr>
          <p:cNvPr id="33" name="PlaceHolder 5"/>
          <p:cNvSpPr>
            <a:spLocks noGrp="1"/>
          </p:cNvSpPr>
          <p:nvPr>
            <p:ph type="body"/>
          </p:nvPr>
        </p:nvSpPr>
        <p:spPr>
          <a:xfrm>
            <a:off x="5152680" y="3044160"/>
            <a:ext cx="4426920" cy="1568160"/>
          </a:xfrm>
          <a:prstGeom prst="rect">
            <a:avLst/>
          </a:prstGeom>
        </p:spPr>
        <p:txBody>
          <a:bodyPr lIns="0" rIns="0" tIns="0" bIns="0">
            <a:normAutofit/>
          </a:bodyPr>
          <a:p>
            <a:endParaRPr b="0" lang="es-BO"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4000" y="226080"/>
            <a:ext cx="9071640" cy="946440"/>
          </a:xfrm>
          <a:prstGeom prst="rect">
            <a:avLst/>
          </a:prstGeom>
        </p:spPr>
        <p:txBody>
          <a:bodyPr lIns="0" rIns="0" tIns="0" bIns="0" anchor="ctr">
            <a:noAutofit/>
          </a:bodyPr>
          <a:p>
            <a:pPr algn="ctr"/>
            <a:endParaRPr b="0" lang="es-BO" sz="4400" spc="-1" strike="noStrike">
              <a:latin typeface="Arial"/>
            </a:endParaRPr>
          </a:p>
        </p:txBody>
      </p:sp>
      <p:sp>
        <p:nvSpPr>
          <p:cNvPr id="35" name="PlaceHolder 2"/>
          <p:cNvSpPr>
            <a:spLocks noGrp="1"/>
          </p:cNvSpPr>
          <p:nvPr>
            <p:ph type="body"/>
          </p:nvPr>
        </p:nvSpPr>
        <p:spPr>
          <a:xfrm>
            <a:off x="504000" y="1326600"/>
            <a:ext cx="2920680" cy="1568160"/>
          </a:xfrm>
          <a:prstGeom prst="rect">
            <a:avLst/>
          </a:prstGeom>
        </p:spPr>
        <p:txBody>
          <a:bodyPr lIns="0" rIns="0" tIns="0" bIns="0">
            <a:normAutofit/>
          </a:bodyPr>
          <a:p>
            <a:endParaRPr b="0" lang="es-BO" sz="3200" spc="-1" strike="noStrike">
              <a:latin typeface="Arial"/>
            </a:endParaRPr>
          </a:p>
        </p:txBody>
      </p:sp>
      <p:sp>
        <p:nvSpPr>
          <p:cNvPr id="36" name="PlaceHolder 3"/>
          <p:cNvSpPr>
            <a:spLocks noGrp="1"/>
          </p:cNvSpPr>
          <p:nvPr>
            <p:ph type="body"/>
          </p:nvPr>
        </p:nvSpPr>
        <p:spPr>
          <a:xfrm>
            <a:off x="3571200" y="1326600"/>
            <a:ext cx="2920680" cy="1568160"/>
          </a:xfrm>
          <a:prstGeom prst="rect">
            <a:avLst/>
          </a:prstGeom>
        </p:spPr>
        <p:txBody>
          <a:bodyPr lIns="0" rIns="0" tIns="0" bIns="0">
            <a:normAutofit/>
          </a:bodyPr>
          <a:p>
            <a:endParaRPr b="0" lang="es-BO" sz="3200" spc="-1" strike="noStrike">
              <a:latin typeface="Arial"/>
            </a:endParaRPr>
          </a:p>
        </p:txBody>
      </p:sp>
      <p:sp>
        <p:nvSpPr>
          <p:cNvPr id="37" name="PlaceHolder 4"/>
          <p:cNvSpPr>
            <a:spLocks noGrp="1"/>
          </p:cNvSpPr>
          <p:nvPr>
            <p:ph type="body"/>
          </p:nvPr>
        </p:nvSpPr>
        <p:spPr>
          <a:xfrm>
            <a:off x="6638040" y="1326600"/>
            <a:ext cx="2920680" cy="1568160"/>
          </a:xfrm>
          <a:prstGeom prst="rect">
            <a:avLst/>
          </a:prstGeom>
        </p:spPr>
        <p:txBody>
          <a:bodyPr lIns="0" rIns="0" tIns="0" bIns="0">
            <a:normAutofit/>
          </a:bodyPr>
          <a:p>
            <a:endParaRPr b="0" lang="es-BO" sz="3200" spc="-1" strike="noStrike">
              <a:latin typeface="Arial"/>
            </a:endParaRPr>
          </a:p>
        </p:txBody>
      </p:sp>
      <p:sp>
        <p:nvSpPr>
          <p:cNvPr id="38" name="PlaceHolder 5"/>
          <p:cNvSpPr>
            <a:spLocks noGrp="1"/>
          </p:cNvSpPr>
          <p:nvPr>
            <p:ph type="body"/>
          </p:nvPr>
        </p:nvSpPr>
        <p:spPr>
          <a:xfrm>
            <a:off x="504000" y="3044160"/>
            <a:ext cx="2920680" cy="1568160"/>
          </a:xfrm>
          <a:prstGeom prst="rect">
            <a:avLst/>
          </a:prstGeom>
        </p:spPr>
        <p:txBody>
          <a:bodyPr lIns="0" rIns="0" tIns="0" bIns="0">
            <a:normAutofit/>
          </a:bodyPr>
          <a:p>
            <a:endParaRPr b="0" lang="es-BO" sz="3200" spc="-1" strike="noStrike">
              <a:latin typeface="Arial"/>
            </a:endParaRPr>
          </a:p>
        </p:txBody>
      </p:sp>
      <p:sp>
        <p:nvSpPr>
          <p:cNvPr id="39" name="PlaceHolder 6"/>
          <p:cNvSpPr>
            <a:spLocks noGrp="1"/>
          </p:cNvSpPr>
          <p:nvPr>
            <p:ph type="body"/>
          </p:nvPr>
        </p:nvSpPr>
        <p:spPr>
          <a:xfrm>
            <a:off x="3571200" y="3044160"/>
            <a:ext cx="2920680" cy="1568160"/>
          </a:xfrm>
          <a:prstGeom prst="rect">
            <a:avLst/>
          </a:prstGeom>
        </p:spPr>
        <p:txBody>
          <a:bodyPr lIns="0" rIns="0" tIns="0" bIns="0">
            <a:normAutofit/>
          </a:bodyPr>
          <a:p>
            <a:endParaRPr b="0" lang="es-BO" sz="3200" spc="-1" strike="noStrike">
              <a:latin typeface="Arial"/>
            </a:endParaRPr>
          </a:p>
        </p:txBody>
      </p:sp>
      <p:sp>
        <p:nvSpPr>
          <p:cNvPr id="40" name="PlaceHolder 7"/>
          <p:cNvSpPr>
            <a:spLocks noGrp="1"/>
          </p:cNvSpPr>
          <p:nvPr>
            <p:ph type="body"/>
          </p:nvPr>
        </p:nvSpPr>
        <p:spPr>
          <a:xfrm>
            <a:off x="6638040" y="3044160"/>
            <a:ext cx="2920680" cy="1568160"/>
          </a:xfrm>
          <a:prstGeom prst="rect">
            <a:avLst/>
          </a:prstGeom>
        </p:spPr>
        <p:txBody>
          <a:bodyPr lIns="0" rIns="0" tIns="0" bIns="0">
            <a:normAutofit/>
          </a:bodyPr>
          <a:p>
            <a:endParaRPr b="0" lang="es-BO"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504000" y="226080"/>
            <a:ext cx="9071640" cy="946440"/>
          </a:xfrm>
          <a:prstGeom prst="rect">
            <a:avLst/>
          </a:prstGeom>
        </p:spPr>
        <p:txBody>
          <a:bodyPr lIns="0" rIns="0" tIns="0" bIns="0" anchor="ctr">
            <a:noAutofit/>
          </a:bodyPr>
          <a:p>
            <a:pPr algn="ctr"/>
            <a:endParaRPr b="0" lang="es-BO" sz="4400" spc="-1" strike="noStrike">
              <a:latin typeface="Arial"/>
            </a:endParaRPr>
          </a:p>
        </p:txBody>
      </p:sp>
      <p:sp>
        <p:nvSpPr>
          <p:cNvPr id="47" name="PlaceHolder 2"/>
          <p:cNvSpPr>
            <a:spLocks noGrp="1"/>
          </p:cNvSpPr>
          <p:nvPr>
            <p:ph type="subTitle"/>
          </p:nvPr>
        </p:nvSpPr>
        <p:spPr>
          <a:xfrm>
            <a:off x="504000" y="1326600"/>
            <a:ext cx="9071640" cy="3288240"/>
          </a:xfrm>
          <a:prstGeom prst="rect">
            <a:avLst/>
          </a:prstGeom>
        </p:spPr>
        <p:txBody>
          <a:bodyPr lIns="0" rIns="0" tIns="0" bIns="0" anchor="ctr">
            <a:noAutofit/>
          </a:bodyPr>
          <a:p>
            <a:pPr algn="ctr"/>
            <a:endParaRPr b="0" lang="es-BO"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504000" y="226080"/>
            <a:ext cx="9071640" cy="946440"/>
          </a:xfrm>
          <a:prstGeom prst="rect">
            <a:avLst/>
          </a:prstGeom>
        </p:spPr>
        <p:txBody>
          <a:bodyPr lIns="0" rIns="0" tIns="0" bIns="0" anchor="ctr">
            <a:noAutofit/>
          </a:bodyPr>
          <a:p>
            <a:pPr algn="ctr"/>
            <a:endParaRPr b="0" lang="es-BO" sz="4400" spc="-1" strike="noStrike">
              <a:latin typeface="Arial"/>
            </a:endParaRPr>
          </a:p>
        </p:txBody>
      </p:sp>
      <p:sp>
        <p:nvSpPr>
          <p:cNvPr id="49" name="PlaceHolder 2"/>
          <p:cNvSpPr>
            <a:spLocks noGrp="1"/>
          </p:cNvSpPr>
          <p:nvPr>
            <p:ph type="body"/>
          </p:nvPr>
        </p:nvSpPr>
        <p:spPr>
          <a:xfrm>
            <a:off x="504000" y="1326600"/>
            <a:ext cx="9071640" cy="3288240"/>
          </a:xfrm>
          <a:prstGeom prst="rect">
            <a:avLst/>
          </a:prstGeom>
        </p:spPr>
        <p:txBody>
          <a:bodyPr lIns="0" rIns="0" tIns="0" bIns="0">
            <a:normAutofit/>
          </a:bodyPr>
          <a:p>
            <a:endParaRPr b="0" lang="es-BO"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504000" y="226080"/>
            <a:ext cx="9071640" cy="946440"/>
          </a:xfrm>
          <a:prstGeom prst="rect">
            <a:avLst/>
          </a:prstGeom>
        </p:spPr>
        <p:txBody>
          <a:bodyPr lIns="0" rIns="0" tIns="0" bIns="0" anchor="ctr">
            <a:noAutofit/>
          </a:bodyPr>
          <a:p>
            <a:pPr algn="ctr"/>
            <a:endParaRPr b="0" lang="es-BO" sz="4400" spc="-1" strike="noStrike">
              <a:latin typeface="Arial"/>
            </a:endParaRPr>
          </a:p>
        </p:txBody>
      </p:sp>
      <p:sp>
        <p:nvSpPr>
          <p:cNvPr id="51" name="PlaceHolder 2"/>
          <p:cNvSpPr>
            <a:spLocks noGrp="1"/>
          </p:cNvSpPr>
          <p:nvPr>
            <p:ph type="body"/>
          </p:nvPr>
        </p:nvSpPr>
        <p:spPr>
          <a:xfrm>
            <a:off x="504000" y="1326600"/>
            <a:ext cx="4426920" cy="3288240"/>
          </a:xfrm>
          <a:prstGeom prst="rect">
            <a:avLst/>
          </a:prstGeom>
        </p:spPr>
        <p:txBody>
          <a:bodyPr lIns="0" rIns="0" tIns="0" bIns="0">
            <a:normAutofit/>
          </a:bodyPr>
          <a:p>
            <a:endParaRPr b="0" lang="es-BO" sz="3200" spc="-1" strike="noStrike">
              <a:latin typeface="Arial"/>
            </a:endParaRPr>
          </a:p>
        </p:txBody>
      </p:sp>
      <p:sp>
        <p:nvSpPr>
          <p:cNvPr id="52" name="PlaceHolder 3"/>
          <p:cNvSpPr>
            <a:spLocks noGrp="1"/>
          </p:cNvSpPr>
          <p:nvPr>
            <p:ph type="body"/>
          </p:nvPr>
        </p:nvSpPr>
        <p:spPr>
          <a:xfrm>
            <a:off x="5152680" y="1326600"/>
            <a:ext cx="4426920" cy="3288240"/>
          </a:xfrm>
          <a:prstGeom prst="rect">
            <a:avLst/>
          </a:prstGeom>
        </p:spPr>
        <p:txBody>
          <a:bodyPr lIns="0" rIns="0" tIns="0" bIns="0">
            <a:normAutofit/>
          </a:bodyPr>
          <a:p>
            <a:endParaRPr b="0" lang="es-BO"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504000" y="226080"/>
            <a:ext cx="9071640" cy="946440"/>
          </a:xfrm>
          <a:prstGeom prst="rect">
            <a:avLst/>
          </a:prstGeom>
        </p:spPr>
        <p:txBody>
          <a:bodyPr lIns="0" rIns="0" tIns="0" bIns="0" anchor="ctr">
            <a:noAutofit/>
          </a:bodyPr>
          <a:p>
            <a:pPr algn="ctr"/>
            <a:endParaRPr b="0" lang="es-BO"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504000" y="226080"/>
            <a:ext cx="9071640" cy="4388400"/>
          </a:xfrm>
          <a:prstGeom prst="rect">
            <a:avLst/>
          </a:prstGeom>
        </p:spPr>
        <p:txBody>
          <a:bodyPr lIns="0" rIns="0" tIns="0" bIns="0" anchor="ctr">
            <a:noAutofit/>
          </a:bodyPr>
          <a:p>
            <a:pPr algn="ctr"/>
            <a:endParaRPr b="0" lang="es-BO"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504000" y="226080"/>
            <a:ext cx="9071640" cy="946440"/>
          </a:xfrm>
          <a:prstGeom prst="rect">
            <a:avLst/>
          </a:prstGeom>
        </p:spPr>
        <p:txBody>
          <a:bodyPr lIns="0" rIns="0" tIns="0" bIns="0" anchor="ctr">
            <a:noAutofit/>
          </a:bodyPr>
          <a:p>
            <a:pPr algn="ctr"/>
            <a:endParaRPr b="0" lang="es-BO" sz="4400" spc="-1" strike="noStrike">
              <a:latin typeface="Arial"/>
            </a:endParaRPr>
          </a:p>
        </p:txBody>
      </p:sp>
      <p:sp>
        <p:nvSpPr>
          <p:cNvPr id="56" name="PlaceHolder 2"/>
          <p:cNvSpPr>
            <a:spLocks noGrp="1"/>
          </p:cNvSpPr>
          <p:nvPr>
            <p:ph type="body"/>
          </p:nvPr>
        </p:nvSpPr>
        <p:spPr>
          <a:xfrm>
            <a:off x="504000" y="1326600"/>
            <a:ext cx="4426920" cy="1568160"/>
          </a:xfrm>
          <a:prstGeom prst="rect">
            <a:avLst/>
          </a:prstGeom>
        </p:spPr>
        <p:txBody>
          <a:bodyPr lIns="0" rIns="0" tIns="0" bIns="0">
            <a:normAutofit/>
          </a:bodyPr>
          <a:p>
            <a:endParaRPr b="0" lang="es-BO" sz="3200" spc="-1" strike="noStrike">
              <a:latin typeface="Arial"/>
            </a:endParaRPr>
          </a:p>
        </p:txBody>
      </p:sp>
      <p:sp>
        <p:nvSpPr>
          <p:cNvPr id="57" name="PlaceHolder 3"/>
          <p:cNvSpPr>
            <a:spLocks noGrp="1"/>
          </p:cNvSpPr>
          <p:nvPr>
            <p:ph type="body"/>
          </p:nvPr>
        </p:nvSpPr>
        <p:spPr>
          <a:xfrm>
            <a:off x="5152680" y="1326600"/>
            <a:ext cx="4426920" cy="3288240"/>
          </a:xfrm>
          <a:prstGeom prst="rect">
            <a:avLst/>
          </a:prstGeom>
        </p:spPr>
        <p:txBody>
          <a:bodyPr lIns="0" rIns="0" tIns="0" bIns="0">
            <a:normAutofit/>
          </a:bodyPr>
          <a:p>
            <a:endParaRPr b="0" lang="es-BO" sz="3200" spc="-1" strike="noStrike">
              <a:latin typeface="Arial"/>
            </a:endParaRPr>
          </a:p>
        </p:txBody>
      </p:sp>
      <p:sp>
        <p:nvSpPr>
          <p:cNvPr id="58" name="PlaceHolder 4"/>
          <p:cNvSpPr>
            <a:spLocks noGrp="1"/>
          </p:cNvSpPr>
          <p:nvPr>
            <p:ph type="body"/>
          </p:nvPr>
        </p:nvSpPr>
        <p:spPr>
          <a:xfrm>
            <a:off x="504000" y="3044160"/>
            <a:ext cx="4426920" cy="1568160"/>
          </a:xfrm>
          <a:prstGeom prst="rect">
            <a:avLst/>
          </a:prstGeom>
        </p:spPr>
        <p:txBody>
          <a:bodyPr lIns="0" rIns="0" tIns="0" bIns="0">
            <a:normAutofit/>
          </a:bodyPr>
          <a:p>
            <a:endParaRPr b="0" lang="es-BO"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226080"/>
            <a:ext cx="9071640" cy="946440"/>
          </a:xfrm>
          <a:prstGeom prst="rect">
            <a:avLst/>
          </a:prstGeom>
        </p:spPr>
        <p:txBody>
          <a:bodyPr lIns="0" rIns="0" tIns="0" bIns="0" anchor="ctr">
            <a:noAutofit/>
          </a:bodyPr>
          <a:p>
            <a:pPr algn="ctr"/>
            <a:endParaRPr b="0" lang="es-BO" sz="4400" spc="-1" strike="noStrike">
              <a:latin typeface="Arial"/>
            </a:endParaRPr>
          </a:p>
        </p:txBody>
      </p:sp>
      <p:sp>
        <p:nvSpPr>
          <p:cNvPr id="6" name="PlaceHolder 2"/>
          <p:cNvSpPr>
            <a:spLocks noGrp="1"/>
          </p:cNvSpPr>
          <p:nvPr>
            <p:ph type="subTitle"/>
          </p:nvPr>
        </p:nvSpPr>
        <p:spPr>
          <a:xfrm>
            <a:off x="504000" y="1326600"/>
            <a:ext cx="9071640" cy="3288240"/>
          </a:xfrm>
          <a:prstGeom prst="rect">
            <a:avLst/>
          </a:prstGeom>
        </p:spPr>
        <p:txBody>
          <a:bodyPr lIns="0" rIns="0" tIns="0" bIns="0" anchor="ctr">
            <a:noAutofit/>
          </a:bodyPr>
          <a:p>
            <a:pPr algn="ctr"/>
            <a:endParaRPr b="0" lang="es-BO"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504000" y="226080"/>
            <a:ext cx="9071640" cy="946440"/>
          </a:xfrm>
          <a:prstGeom prst="rect">
            <a:avLst/>
          </a:prstGeom>
        </p:spPr>
        <p:txBody>
          <a:bodyPr lIns="0" rIns="0" tIns="0" bIns="0" anchor="ctr">
            <a:noAutofit/>
          </a:bodyPr>
          <a:p>
            <a:pPr algn="ctr"/>
            <a:endParaRPr b="0" lang="es-BO" sz="4400" spc="-1" strike="noStrike">
              <a:latin typeface="Arial"/>
            </a:endParaRPr>
          </a:p>
        </p:txBody>
      </p:sp>
      <p:sp>
        <p:nvSpPr>
          <p:cNvPr id="60" name="PlaceHolder 2"/>
          <p:cNvSpPr>
            <a:spLocks noGrp="1"/>
          </p:cNvSpPr>
          <p:nvPr>
            <p:ph type="body"/>
          </p:nvPr>
        </p:nvSpPr>
        <p:spPr>
          <a:xfrm>
            <a:off x="504000" y="1326600"/>
            <a:ext cx="4426920" cy="3288240"/>
          </a:xfrm>
          <a:prstGeom prst="rect">
            <a:avLst/>
          </a:prstGeom>
        </p:spPr>
        <p:txBody>
          <a:bodyPr lIns="0" rIns="0" tIns="0" bIns="0">
            <a:normAutofit/>
          </a:bodyPr>
          <a:p>
            <a:endParaRPr b="0" lang="es-BO" sz="3200" spc="-1" strike="noStrike">
              <a:latin typeface="Arial"/>
            </a:endParaRPr>
          </a:p>
        </p:txBody>
      </p:sp>
      <p:sp>
        <p:nvSpPr>
          <p:cNvPr id="61" name="PlaceHolder 3"/>
          <p:cNvSpPr>
            <a:spLocks noGrp="1"/>
          </p:cNvSpPr>
          <p:nvPr>
            <p:ph type="body"/>
          </p:nvPr>
        </p:nvSpPr>
        <p:spPr>
          <a:xfrm>
            <a:off x="5152680" y="1326600"/>
            <a:ext cx="4426920" cy="1568160"/>
          </a:xfrm>
          <a:prstGeom prst="rect">
            <a:avLst/>
          </a:prstGeom>
        </p:spPr>
        <p:txBody>
          <a:bodyPr lIns="0" rIns="0" tIns="0" bIns="0">
            <a:normAutofit/>
          </a:bodyPr>
          <a:p>
            <a:endParaRPr b="0" lang="es-BO" sz="3200" spc="-1" strike="noStrike">
              <a:latin typeface="Arial"/>
            </a:endParaRPr>
          </a:p>
        </p:txBody>
      </p:sp>
      <p:sp>
        <p:nvSpPr>
          <p:cNvPr id="62" name="PlaceHolder 4"/>
          <p:cNvSpPr>
            <a:spLocks noGrp="1"/>
          </p:cNvSpPr>
          <p:nvPr>
            <p:ph type="body"/>
          </p:nvPr>
        </p:nvSpPr>
        <p:spPr>
          <a:xfrm>
            <a:off x="5152680" y="3044160"/>
            <a:ext cx="4426920" cy="1568160"/>
          </a:xfrm>
          <a:prstGeom prst="rect">
            <a:avLst/>
          </a:prstGeom>
        </p:spPr>
        <p:txBody>
          <a:bodyPr lIns="0" rIns="0" tIns="0" bIns="0">
            <a:normAutofit/>
          </a:bodyPr>
          <a:p>
            <a:endParaRPr b="0" lang="es-BO"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504000" y="226080"/>
            <a:ext cx="9071640" cy="946440"/>
          </a:xfrm>
          <a:prstGeom prst="rect">
            <a:avLst/>
          </a:prstGeom>
        </p:spPr>
        <p:txBody>
          <a:bodyPr lIns="0" rIns="0" tIns="0" bIns="0" anchor="ctr">
            <a:noAutofit/>
          </a:bodyPr>
          <a:p>
            <a:pPr algn="ctr"/>
            <a:endParaRPr b="0" lang="es-BO" sz="4400" spc="-1" strike="noStrike">
              <a:latin typeface="Arial"/>
            </a:endParaRPr>
          </a:p>
        </p:txBody>
      </p:sp>
      <p:sp>
        <p:nvSpPr>
          <p:cNvPr id="64" name="PlaceHolder 2"/>
          <p:cNvSpPr>
            <a:spLocks noGrp="1"/>
          </p:cNvSpPr>
          <p:nvPr>
            <p:ph type="body"/>
          </p:nvPr>
        </p:nvSpPr>
        <p:spPr>
          <a:xfrm>
            <a:off x="504000" y="1326600"/>
            <a:ext cx="4426920" cy="1568160"/>
          </a:xfrm>
          <a:prstGeom prst="rect">
            <a:avLst/>
          </a:prstGeom>
        </p:spPr>
        <p:txBody>
          <a:bodyPr lIns="0" rIns="0" tIns="0" bIns="0">
            <a:normAutofit/>
          </a:bodyPr>
          <a:p>
            <a:endParaRPr b="0" lang="es-BO" sz="3200" spc="-1" strike="noStrike">
              <a:latin typeface="Arial"/>
            </a:endParaRPr>
          </a:p>
        </p:txBody>
      </p:sp>
      <p:sp>
        <p:nvSpPr>
          <p:cNvPr id="65" name="PlaceHolder 3"/>
          <p:cNvSpPr>
            <a:spLocks noGrp="1"/>
          </p:cNvSpPr>
          <p:nvPr>
            <p:ph type="body"/>
          </p:nvPr>
        </p:nvSpPr>
        <p:spPr>
          <a:xfrm>
            <a:off x="5152680" y="1326600"/>
            <a:ext cx="4426920" cy="1568160"/>
          </a:xfrm>
          <a:prstGeom prst="rect">
            <a:avLst/>
          </a:prstGeom>
        </p:spPr>
        <p:txBody>
          <a:bodyPr lIns="0" rIns="0" tIns="0" bIns="0">
            <a:normAutofit/>
          </a:bodyPr>
          <a:p>
            <a:endParaRPr b="0" lang="es-BO" sz="3200" spc="-1" strike="noStrike">
              <a:latin typeface="Arial"/>
            </a:endParaRPr>
          </a:p>
        </p:txBody>
      </p:sp>
      <p:sp>
        <p:nvSpPr>
          <p:cNvPr id="66" name="PlaceHolder 4"/>
          <p:cNvSpPr>
            <a:spLocks noGrp="1"/>
          </p:cNvSpPr>
          <p:nvPr>
            <p:ph type="body"/>
          </p:nvPr>
        </p:nvSpPr>
        <p:spPr>
          <a:xfrm>
            <a:off x="504000" y="3044160"/>
            <a:ext cx="9071640" cy="1568160"/>
          </a:xfrm>
          <a:prstGeom prst="rect">
            <a:avLst/>
          </a:prstGeom>
        </p:spPr>
        <p:txBody>
          <a:bodyPr lIns="0" rIns="0" tIns="0" bIns="0">
            <a:normAutofit/>
          </a:bodyPr>
          <a:p>
            <a:endParaRPr b="0" lang="es-BO"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504000" y="226080"/>
            <a:ext cx="9071640" cy="946440"/>
          </a:xfrm>
          <a:prstGeom prst="rect">
            <a:avLst/>
          </a:prstGeom>
        </p:spPr>
        <p:txBody>
          <a:bodyPr lIns="0" rIns="0" tIns="0" bIns="0" anchor="ctr">
            <a:noAutofit/>
          </a:bodyPr>
          <a:p>
            <a:pPr algn="ctr"/>
            <a:endParaRPr b="0" lang="es-BO" sz="4400" spc="-1" strike="noStrike">
              <a:latin typeface="Arial"/>
            </a:endParaRPr>
          </a:p>
        </p:txBody>
      </p:sp>
      <p:sp>
        <p:nvSpPr>
          <p:cNvPr id="68" name="PlaceHolder 2"/>
          <p:cNvSpPr>
            <a:spLocks noGrp="1"/>
          </p:cNvSpPr>
          <p:nvPr>
            <p:ph type="body"/>
          </p:nvPr>
        </p:nvSpPr>
        <p:spPr>
          <a:xfrm>
            <a:off x="504000" y="1326600"/>
            <a:ext cx="9071640" cy="1568160"/>
          </a:xfrm>
          <a:prstGeom prst="rect">
            <a:avLst/>
          </a:prstGeom>
        </p:spPr>
        <p:txBody>
          <a:bodyPr lIns="0" rIns="0" tIns="0" bIns="0">
            <a:normAutofit/>
          </a:bodyPr>
          <a:p>
            <a:endParaRPr b="0" lang="es-BO" sz="3200" spc="-1" strike="noStrike">
              <a:latin typeface="Arial"/>
            </a:endParaRPr>
          </a:p>
        </p:txBody>
      </p:sp>
      <p:sp>
        <p:nvSpPr>
          <p:cNvPr id="69" name="PlaceHolder 3"/>
          <p:cNvSpPr>
            <a:spLocks noGrp="1"/>
          </p:cNvSpPr>
          <p:nvPr>
            <p:ph type="body"/>
          </p:nvPr>
        </p:nvSpPr>
        <p:spPr>
          <a:xfrm>
            <a:off x="504000" y="3044160"/>
            <a:ext cx="9071640" cy="1568160"/>
          </a:xfrm>
          <a:prstGeom prst="rect">
            <a:avLst/>
          </a:prstGeom>
        </p:spPr>
        <p:txBody>
          <a:bodyPr lIns="0" rIns="0" tIns="0" bIns="0">
            <a:normAutofit/>
          </a:bodyPr>
          <a:p>
            <a:endParaRPr b="0" lang="es-BO"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504000" y="226080"/>
            <a:ext cx="9071640" cy="946440"/>
          </a:xfrm>
          <a:prstGeom prst="rect">
            <a:avLst/>
          </a:prstGeom>
        </p:spPr>
        <p:txBody>
          <a:bodyPr lIns="0" rIns="0" tIns="0" bIns="0" anchor="ctr">
            <a:noAutofit/>
          </a:bodyPr>
          <a:p>
            <a:pPr algn="ctr"/>
            <a:endParaRPr b="0" lang="es-BO" sz="4400" spc="-1" strike="noStrike">
              <a:latin typeface="Arial"/>
            </a:endParaRPr>
          </a:p>
        </p:txBody>
      </p:sp>
      <p:sp>
        <p:nvSpPr>
          <p:cNvPr id="71" name="PlaceHolder 2"/>
          <p:cNvSpPr>
            <a:spLocks noGrp="1"/>
          </p:cNvSpPr>
          <p:nvPr>
            <p:ph type="body"/>
          </p:nvPr>
        </p:nvSpPr>
        <p:spPr>
          <a:xfrm>
            <a:off x="504000" y="1326600"/>
            <a:ext cx="4426920" cy="1568160"/>
          </a:xfrm>
          <a:prstGeom prst="rect">
            <a:avLst/>
          </a:prstGeom>
        </p:spPr>
        <p:txBody>
          <a:bodyPr lIns="0" rIns="0" tIns="0" bIns="0">
            <a:normAutofit/>
          </a:bodyPr>
          <a:p>
            <a:endParaRPr b="0" lang="es-BO" sz="3200" spc="-1" strike="noStrike">
              <a:latin typeface="Arial"/>
            </a:endParaRPr>
          </a:p>
        </p:txBody>
      </p:sp>
      <p:sp>
        <p:nvSpPr>
          <p:cNvPr id="72" name="PlaceHolder 3"/>
          <p:cNvSpPr>
            <a:spLocks noGrp="1"/>
          </p:cNvSpPr>
          <p:nvPr>
            <p:ph type="body"/>
          </p:nvPr>
        </p:nvSpPr>
        <p:spPr>
          <a:xfrm>
            <a:off x="5152680" y="1326600"/>
            <a:ext cx="4426920" cy="1568160"/>
          </a:xfrm>
          <a:prstGeom prst="rect">
            <a:avLst/>
          </a:prstGeom>
        </p:spPr>
        <p:txBody>
          <a:bodyPr lIns="0" rIns="0" tIns="0" bIns="0">
            <a:normAutofit/>
          </a:bodyPr>
          <a:p>
            <a:endParaRPr b="0" lang="es-BO" sz="3200" spc="-1" strike="noStrike">
              <a:latin typeface="Arial"/>
            </a:endParaRPr>
          </a:p>
        </p:txBody>
      </p:sp>
      <p:sp>
        <p:nvSpPr>
          <p:cNvPr id="73" name="PlaceHolder 4"/>
          <p:cNvSpPr>
            <a:spLocks noGrp="1"/>
          </p:cNvSpPr>
          <p:nvPr>
            <p:ph type="body"/>
          </p:nvPr>
        </p:nvSpPr>
        <p:spPr>
          <a:xfrm>
            <a:off x="504000" y="3044160"/>
            <a:ext cx="4426920" cy="1568160"/>
          </a:xfrm>
          <a:prstGeom prst="rect">
            <a:avLst/>
          </a:prstGeom>
        </p:spPr>
        <p:txBody>
          <a:bodyPr lIns="0" rIns="0" tIns="0" bIns="0">
            <a:normAutofit/>
          </a:bodyPr>
          <a:p>
            <a:endParaRPr b="0" lang="es-BO" sz="3200" spc="-1" strike="noStrike">
              <a:latin typeface="Arial"/>
            </a:endParaRPr>
          </a:p>
        </p:txBody>
      </p:sp>
      <p:sp>
        <p:nvSpPr>
          <p:cNvPr id="74" name="PlaceHolder 5"/>
          <p:cNvSpPr>
            <a:spLocks noGrp="1"/>
          </p:cNvSpPr>
          <p:nvPr>
            <p:ph type="body"/>
          </p:nvPr>
        </p:nvSpPr>
        <p:spPr>
          <a:xfrm>
            <a:off x="5152680" y="3044160"/>
            <a:ext cx="4426920" cy="1568160"/>
          </a:xfrm>
          <a:prstGeom prst="rect">
            <a:avLst/>
          </a:prstGeom>
        </p:spPr>
        <p:txBody>
          <a:bodyPr lIns="0" rIns="0" tIns="0" bIns="0">
            <a:normAutofit/>
          </a:bodyPr>
          <a:p>
            <a:endParaRPr b="0" lang="es-BO"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504000" y="226080"/>
            <a:ext cx="9071640" cy="946440"/>
          </a:xfrm>
          <a:prstGeom prst="rect">
            <a:avLst/>
          </a:prstGeom>
        </p:spPr>
        <p:txBody>
          <a:bodyPr lIns="0" rIns="0" tIns="0" bIns="0" anchor="ctr">
            <a:noAutofit/>
          </a:bodyPr>
          <a:p>
            <a:pPr algn="ctr"/>
            <a:endParaRPr b="0" lang="es-BO" sz="4400" spc="-1" strike="noStrike">
              <a:latin typeface="Arial"/>
            </a:endParaRPr>
          </a:p>
        </p:txBody>
      </p:sp>
      <p:sp>
        <p:nvSpPr>
          <p:cNvPr id="76" name="PlaceHolder 2"/>
          <p:cNvSpPr>
            <a:spLocks noGrp="1"/>
          </p:cNvSpPr>
          <p:nvPr>
            <p:ph type="body"/>
          </p:nvPr>
        </p:nvSpPr>
        <p:spPr>
          <a:xfrm>
            <a:off x="504000" y="1326600"/>
            <a:ext cx="2920680" cy="1568160"/>
          </a:xfrm>
          <a:prstGeom prst="rect">
            <a:avLst/>
          </a:prstGeom>
        </p:spPr>
        <p:txBody>
          <a:bodyPr lIns="0" rIns="0" tIns="0" bIns="0">
            <a:normAutofit/>
          </a:bodyPr>
          <a:p>
            <a:endParaRPr b="0" lang="es-BO" sz="3200" spc="-1" strike="noStrike">
              <a:latin typeface="Arial"/>
            </a:endParaRPr>
          </a:p>
        </p:txBody>
      </p:sp>
      <p:sp>
        <p:nvSpPr>
          <p:cNvPr id="77" name="PlaceHolder 3"/>
          <p:cNvSpPr>
            <a:spLocks noGrp="1"/>
          </p:cNvSpPr>
          <p:nvPr>
            <p:ph type="body"/>
          </p:nvPr>
        </p:nvSpPr>
        <p:spPr>
          <a:xfrm>
            <a:off x="3571200" y="1326600"/>
            <a:ext cx="2920680" cy="1568160"/>
          </a:xfrm>
          <a:prstGeom prst="rect">
            <a:avLst/>
          </a:prstGeom>
        </p:spPr>
        <p:txBody>
          <a:bodyPr lIns="0" rIns="0" tIns="0" bIns="0">
            <a:normAutofit/>
          </a:bodyPr>
          <a:p>
            <a:endParaRPr b="0" lang="es-BO" sz="3200" spc="-1" strike="noStrike">
              <a:latin typeface="Arial"/>
            </a:endParaRPr>
          </a:p>
        </p:txBody>
      </p:sp>
      <p:sp>
        <p:nvSpPr>
          <p:cNvPr id="78" name="PlaceHolder 4"/>
          <p:cNvSpPr>
            <a:spLocks noGrp="1"/>
          </p:cNvSpPr>
          <p:nvPr>
            <p:ph type="body"/>
          </p:nvPr>
        </p:nvSpPr>
        <p:spPr>
          <a:xfrm>
            <a:off x="6638040" y="1326600"/>
            <a:ext cx="2920680" cy="1568160"/>
          </a:xfrm>
          <a:prstGeom prst="rect">
            <a:avLst/>
          </a:prstGeom>
        </p:spPr>
        <p:txBody>
          <a:bodyPr lIns="0" rIns="0" tIns="0" bIns="0">
            <a:normAutofit/>
          </a:bodyPr>
          <a:p>
            <a:endParaRPr b="0" lang="es-BO" sz="3200" spc="-1" strike="noStrike">
              <a:latin typeface="Arial"/>
            </a:endParaRPr>
          </a:p>
        </p:txBody>
      </p:sp>
      <p:sp>
        <p:nvSpPr>
          <p:cNvPr id="79" name="PlaceHolder 5"/>
          <p:cNvSpPr>
            <a:spLocks noGrp="1"/>
          </p:cNvSpPr>
          <p:nvPr>
            <p:ph type="body"/>
          </p:nvPr>
        </p:nvSpPr>
        <p:spPr>
          <a:xfrm>
            <a:off x="504000" y="3044160"/>
            <a:ext cx="2920680" cy="1568160"/>
          </a:xfrm>
          <a:prstGeom prst="rect">
            <a:avLst/>
          </a:prstGeom>
        </p:spPr>
        <p:txBody>
          <a:bodyPr lIns="0" rIns="0" tIns="0" bIns="0">
            <a:normAutofit/>
          </a:bodyPr>
          <a:p>
            <a:endParaRPr b="0" lang="es-BO" sz="3200" spc="-1" strike="noStrike">
              <a:latin typeface="Arial"/>
            </a:endParaRPr>
          </a:p>
        </p:txBody>
      </p:sp>
      <p:sp>
        <p:nvSpPr>
          <p:cNvPr id="80" name="PlaceHolder 6"/>
          <p:cNvSpPr>
            <a:spLocks noGrp="1"/>
          </p:cNvSpPr>
          <p:nvPr>
            <p:ph type="body"/>
          </p:nvPr>
        </p:nvSpPr>
        <p:spPr>
          <a:xfrm>
            <a:off x="3571200" y="3044160"/>
            <a:ext cx="2920680" cy="1568160"/>
          </a:xfrm>
          <a:prstGeom prst="rect">
            <a:avLst/>
          </a:prstGeom>
        </p:spPr>
        <p:txBody>
          <a:bodyPr lIns="0" rIns="0" tIns="0" bIns="0">
            <a:normAutofit/>
          </a:bodyPr>
          <a:p>
            <a:endParaRPr b="0" lang="es-BO" sz="3200" spc="-1" strike="noStrike">
              <a:latin typeface="Arial"/>
            </a:endParaRPr>
          </a:p>
        </p:txBody>
      </p:sp>
      <p:sp>
        <p:nvSpPr>
          <p:cNvPr id="81" name="PlaceHolder 7"/>
          <p:cNvSpPr>
            <a:spLocks noGrp="1"/>
          </p:cNvSpPr>
          <p:nvPr>
            <p:ph type="body"/>
          </p:nvPr>
        </p:nvSpPr>
        <p:spPr>
          <a:xfrm>
            <a:off x="6638040" y="3044160"/>
            <a:ext cx="2920680" cy="1568160"/>
          </a:xfrm>
          <a:prstGeom prst="rect">
            <a:avLst/>
          </a:prstGeom>
        </p:spPr>
        <p:txBody>
          <a:bodyPr lIns="0" rIns="0" tIns="0" bIns="0">
            <a:normAutofit/>
          </a:bodyPr>
          <a:p>
            <a:endParaRPr b="0" lang="es-BO"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226080"/>
            <a:ext cx="9071640" cy="946440"/>
          </a:xfrm>
          <a:prstGeom prst="rect">
            <a:avLst/>
          </a:prstGeom>
        </p:spPr>
        <p:txBody>
          <a:bodyPr lIns="0" rIns="0" tIns="0" bIns="0" anchor="ctr">
            <a:noAutofit/>
          </a:bodyPr>
          <a:p>
            <a:pPr algn="ctr"/>
            <a:endParaRPr b="0" lang="es-BO" sz="4400" spc="-1" strike="noStrike">
              <a:latin typeface="Arial"/>
            </a:endParaRPr>
          </a:p>
        </p:txBody>
      </p:sp>
      <p:sp>
        <p:nvSpPr>
          <p:cNvPr id="8" name="PlaceHolder 2"/>
          <p:cNvSpPr>
            <a:spLocks noGrp="1"/>
          </p:cNvSpPr>
          <p:nvPr>
            <p:ph type="body"/>
          </p:nvPr>
        </p:nvSpPr>
        <p:spPr>
          <a:xfrm>
            <a:off x="504000" y="1326600"/>
            <a:ext cx="9071640" cy="3288240"/>
          </a:xfrm>
          <a:prstGeom prst="rect">
            <a:avLst/>
          </a:prstGeom>
        </p:spPr>
        <p:txBody>
          <a:bodyPr lIns="0" rIns="0" tIns="0" bIns="0">
            <a:normAutofit/>
          </a:bodyPr>
          <a:p>
            <a:endParaRPr b="0" lang="es-BO"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226080"/>
            <a:ext cx="9071640" cy="946440"/>
          </a:xfrm>
          <a:prstGeom prst="rect">
            <a:avLst/>
          </a:prstGeom>
        </p:spPr>
        <p:txBody>
          <a:bodyPr lIns="0" rIns="0" tIns="0" bIns="0" anchor="ctr">
            <a:noAutofit/>
          </a:bodyPr>
          <a:p>
            <a:pPr algn="ctr"/>
            <a:endParaRPr b="0" lang="es-BO" sz="4400" spc="-1" strike="noStrike">
              <a:latin typeface="Arial"/>
            </a:endParaRPr>
          </a:p>
        </p:txBody>
      </p:sp>
      <p:sp>
        <p:nvSpPr>
          <p:cNvPr id="10" name="PlaceHolder 2"/>
          <p:cNvSpPr>
            <a:spLocks noGrp="1"/>
          </p:cNvSpPr>
          <p:nvPr>
            <p:ph type="body"/>
          </p:nvPr>
        </p:nvSpPr>
        <p:spPr>
          <a:xfrm>
            <a:off x="504000" y="1326600"/>
            <a:ext cx="4426920" cy="3288240"/>
          </a:xfrm>
          <a:prstGeom prst="rect">
            <a:avLst/>
          </a:prstGeom>
        </p:spPr>
        <p:txBody>
          <a:bodyPr lIns="0" rIns="0" tIns="0" bIns="0">
            <a:normAutofit/>
          </a:bodyPr>
          <a:p>
            <a:endParaRPr b="0" lang="es-BO" sz="3200" spc="-1" strike="noStrike">
              <a:latin typeface="Arial"/>
            </a:endParaRPr>
          </a:p>
        </p:txBody>
      </p:sp>
      <p:sp>
        <p:nvSpPr>
          <p:cNvPr id="11" name="PlaceHolder 3"/>
          <p:cNvSpPr>
            <a:spLocks noGrp="1"/>
          </p:cNvSpPr>
          <p:nvPr>
            <p:ph type="body"/>
          </p:nvPr>
        </p:nvSpPr>
        <p:spPr>
          <a:xfrm>
            <a:off x="5152680" y="1326600"/>
            <a:ext cx="4426920" cy="3288240"/>
          </a:xfrm>
          <a:prstGeom prst="rect">
            <a:avLst/>
          </a:prstGeom>
        </p:spPr>
        <p:txBody>
          <a:bodyPr lIns="0" rIns="0" tIns="0" bIns="0">
            <a:normAutofit/>
          </a:bodyPr>
          <a:p>
            <a:endParaRPr b="0" lang="es-BO"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226080"/>
            <a:ext cx="9071640" cy="946440"/>
          </a:xfrm>
          <a:prstGeom prst="rect">
            <a:avLst/>
          </a:prstGeom>
        </p:spPr>
        <p:txBody>
          <a:bodyPr lIns="0" rIns="0" tIns="0" bIns="0" anchor="ctr">
            <a:noAutofit/>
          </a:bodyPr>
          <a:p>
            <a:pPr algn="ctr"/>
            <a:endParaRPr b="0" lang="es-BO"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04000" y="226080"/>
            <a:ext cx="9071640" cy="4388400"/>
          </a:xfrm>
          <a:prstGeom prst="rect">
            <a:avLst/>
          </a:prstGeom>
        </p:spPr>
        <p:txBody>
          <a:bodyPr lIns="0" rIns="0" tIns="0" bIns="0" anchor="ctr">
            <a:noAutofit/>
          </a:bodyPr>
          <a:p>
            <a:pPr algn="ctr"/>
            <a:endParaRPr b="0" lang="es-BO"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04000" y="226080"/>
            <a:ext cx="9071640" cy="946440"/>
          </a:xfrm>
          <a:prstGeom prst="rect">
            <a:avLst/>
          </a:prstGeom>
        </p:spPr>
        <p:txBody>
          <a:bodyPr lIns="0" rIns="0" tIns="0" bIns="0" anchor="ctr">
            <a:noAutofit/>
          </a:bodyPr>
          <a:p>
            <a:pPr algn="ctr"/>
            <a:endParaRPr b="0" lang="es-BO" sz="4400" spc="-1" strike="noStrike">
              <a:latin typeface="Arial"/>
            </a:endParaRPr>
          </a:p>
        </p:txBody>
      </p:sp>
      <p:sp>
        <p:nvSpPr>
          <p:cNvPr id="15" name="PlaceHolder 2"/>
          <p:cNvSpPr>
            <a:spLocks noGrp="1"/>
          </p:cNvSpPr>
          <p:nvPr>
            <p:ph type="body"/>
          </p:nvPr>
        </p:nvSpPr>
        <p:spPr>
          <a:xfrm>
            <a:off x="504000" y="1326600"/>
            <a:ext cx="4426920" cy="1568160"/>
          </a:xfrm>
          <a:prstGeom prst="rect">
            <a:avLst/>
          </a:prstGeom>
        </p:spPr>
        <p:txBody>
          <a:bodyPr lIns="0" rIns="0" tIns="0" bIns="0">
            <a:normAutofit/>
          </a:bodyPr>
          <a:p>
            <a:endParaRPr b="0" lang="es-BO" sz="3200" spc="-1" strike="noStrike">
              <a:latin typeface="Arial"/>
            </a:endParaRPr>
          </a:p>
        </p:txBody>
      </p:sp>
      <p:sp>
        <p:nvSpPr>
          <p:cNvPr id="16" name="PlaceHolder 3"/>
          <p:cNvSpPr>
            <a:spLocks noGrp="1"/>
          </p:cNvSpPr>
          <p:nvPr>
            <p:ph type="body"/>
          </p:nvPr>
        </p:nvSpPr>
        <p:spPr>
          <a:xfrm>
            <a:off x="5152680" y="1326600"/>
            <a:ext cx="4426920" cy="3288240"/>
          </a:xfrm>
          <a:prstGeom prst="rect">
            <a:avLst/>
          </a:prstGeom>
        </p:spPr>
        <p:txBody>
          <a:bodyPr lIns="0" rIns="0" tIns="0" bIns="0">
            <a:normAutofit/>
          </a:bodyPr>
          <a:p>
            <a:endParaRPr b="0" lang="es-BO" sz="3200" spc="-1" strike="noStrike">
              <a:latin typeface="Arial"/>
            </a:endParaRPr>
          </a:p>
        </p:txBody>
      </p:sp>
      <p:sp>
        <p:nvSpPr>
          <p:cNvPr id="17" name="PlaceHolder 4"/>
          <p:cNvSpPr>
            <a:spLocks noGrp="1"/>
          </p:cNvSpPr>
          <p:nvPr>
            <p:ph type="body"/>
          </p:nvPr>
        </p:nvSpPr>
        <p:spPr>
          <a:xfrm>
            <a:off x="504000" y="3044160"/>
            <a:ext cx="4426920" cy="1568160"/>
          </a:xfrm>
          <a:prstGeom prst="rect">
            <a:avLst/>
          </a:prstGeom>
        </p:spPr>
        <p:txBody>
          <a:bodyPr lIns="0" rIns="0" tIns="0" bIns="0">
            <a:normAutofit/>
          </a:bodyPr>
          <a:p>
            <a:endParaRPr b="0" lang="es-BO"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04000" y="226080"/>
            <a:ext cx="9071640" cy="946440"/>
          </a:xfrm>
          <a:prstGeom prst="rect">
            <a:avLst/>
          </a:prstGeom>
        </p:spPr>
        <p:txBody>
          <a:bodyPr lIns="0" rIns="0" tIns="0" bIns="0" anchor="ctr">
            <a:noAutofit/>
          </a:bodyPr>
          <a:p>
            <a:pPr algn="ctr"/>
            <a:endParaRPr b="0" lang="es-BO" sz="4400" spc="-1" strike="noStrike">
              <a:latin typeface="Arial"/>
            </a:endParaRPr>
          </a:p>
        </p:txBody>
      </p:sp>
      <p:sp>
        <p:nvSpPr>
          <p:cNvPr id="19" name="PlaceHolder 2"/>
          <p:cNvSpPr>
            <a:spLocks noGrp="1"/>
          </p:cNvSpPr>
          <p:nvPr>
            <p:ph type="body"/>
          </p:nvPr>
        </p:nvSpPr>
        <p:spPr>
          <a:xfrm>
            <a:off x="504000" y="1326600"/>
            <a:ext cx="4426920" cy="3288240"/>
          </a:xfrm>
          <a:prstGeom prst="rect">
            <a:avLst/>
          </a:prstGeom>
        </p:spPr>
        <p:txBody>
          <a:bodyPr lIns="0" rIns="0" tIns="0" bIns="0">
            <a:normAutofit/>
          </a:bodyPr>
          <a:p>
            <a:endParaRPr b="0" lang="es-BO" sz="3200" spc="-1" strike="noStrike">
              <a:latin typeface="Arial"/>
            </a:endParaRPr>
          </a:p>
        </p:txBody>
      </p:sp>
      <p:sp>
        <p:nvSpPr>
          <p:cNvPr id="20" name="PlaceHolder 3"/>
          <p:cNvSpPr>
            <a:spLocks noGrp="1"/>
          </p:cNvSpPr>
          <p:nvPr>
            <p:ph type="body"/>
          </p:nvPr>
        </p:nvSpPr>
        <p:spPr>
          <a:xfrm>
            <a:off x="5152680" y="1326600"/>
            <a:ext cx="4426920" cy="1568160"/>
          </a:xfrm>
          <a:prstGeom prst="rect">
            <a:avLst/>
          </a:prstGeom>
        </p:spPr>
        <p:txBody>
          <a:bodyPr lIns="0" rIns="0" tIns="0" bIns="0">
            <a:normAutofit/>
          </a:bodyPr>
          <a:p>
            <a:endParaRPr b="0" lang="es-BO" sz="3200" spc="-1" strike="noStrike">
              <a:latin typeface="Arial"/>
            </a:endParaRPr>
          </a:p>
        </p:txBody>
      </p:sp>
      <p:sp>
        <p:nvSpPr>
          <p:cNvPr id="21" name="PlaceHolder 4"/>
          <p:cNvSpPr>
            <a:spLocks noGrp="1"/>
          </p:cNvSpPr>
          <p:nvPr>
            <p:ph type="body"/>
          </p:nvPr>
        </p:nvSpPr>
        <p:spPr>
          <a:xfrm>
            <a:off x="5152680" y="3044160"/>
            <a:ext cx="4426920" cy="1568160"/>
          </a:xfrm>
          <a:prstGeom prst="rect">
            <a:avLst/>
          </a:prstGeom>
        </p:spPr>
        <p:txBody>
          <a:bodyPr lIns="0" rIns="0" tIns="0" bIns="0">
            <a:normAutofit/>
          </a:bodyPr>
          <a:p>
            <a:endParaRPr b="0" lang="es-BO"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4000" y="226080"/>
            <a:ext cx="9071640" cy="946440"/>
          </a:xfrm>
          <a:prstGeom prst="rect">
            <a:avLst/>
          </a:prstGeom>
        </p:spPr>
        <p:txBody>
          <a:bodyPr lIns="0" rIns="0" tIns="0" bIns="0" anchor="ctr">
            <a:noAutofit/>
          </a:bodyPr>
          <a:p>
            <a:pPr algn="ctr"/>
            <a:endParaRPr b="0" lang="es-BO" sz="4400" spc="-1" strike="noStrike">
              <a:latin typeface="Arial"/>
            </a:endParaRPr>
          </a:p>
        </p:txBody>
      </p:sp>
      <p:sp>
        <p:nvSpPr>
          <p:cNvPr id="23" name="PlaceHolder 2"/>
          <p:cNvSpPr>
            <a:spLocks noGrp="1"/>
          </p:cNvSpPr>
          <p:nvPr>
            <p:ph type="body"/>
          </p:nvPr>
        </p:nvSpPr>
        <p:spPr>
          <a:xfrm>
            <a:off x="504000" y="1326600"/>
            <a:ext cx="4426920" cy="1568160"/>
          </a:xfrm>
          <a:prstGeom prst="rect">
            <a:avLst/>
          </a:prstGeom>
        </p:spPr>
        <p:txBody>
          <a:bodyPr lIns="0" rIns="0" tIns="0" bIns="0">
            <a:normAutofit/>
          </a:bodyPr>
          <a:p>
            <a:endParaRPr b="0" lang="es-BO" sz="3200" spc="-1" strike="noStrike">
              <a:latin typeface="Arial"/>
            </a:endParaRPr>
          </a:p>
        </p:txBody>
      </p:sp>
      <p:sp>
        <p:nvSpPr>
          <p:cNvPr id="24" name="PlaceHolder 3"/>
          <p:cNvSpPr>
            <a:spLocks noGrp="1"/>
          </p:cNvSpPr>
          <p:nvPr>
            <p:ph type="body"/>
          </p:nvPr>
        </p:nvSpPr>
        <p:spPr>
          <a:xfrm>
            <a:off x="5152680" y="1326600"/>
            <a:ext cx="4426920" cy="1568160"/>
          </a:xfrm>
          <a:prstGeom prst="rect">
            <a:avLst/>
          </a:prstGeom>
        </p:spPr>
        <p:txBody>
          <a:bodyPr lIns="0" rIns="0" tIns="0" bIns="0">
            <a:normAutofit/>
          </a:bodyPr>
          <a:p>
            <a:endParaRPr b="0" lang="es-BO" sz="3200" spc="-1" strike="noStrike">
              <a:latin typeface="Arial"/>
            </a:endParaRPr>
          </a:p>
        </p:txBody>
      </p:sp>
      <p:sp>
        <p:nvSpPr>
          <p:cNvPr id="25" name="PlaceHolder 4"/>
          <p:cNvSpPr>
            <a:spLocks noGrp="1"/>
          </p:cNvSpPr>
          <p:nvPr>
            <p:ph type="body"/>
          </p:nvPr>
        </p:nvSpPr>
        <p:spPr>
          <a:xfrm>
            <a:off x="504000" y="3044160"/>
            <a:ext cx="9071640" cy="1568160"/>
          </a:xfrm>
          <a:prstGeom prst="rect">
            <a:avLst/>
          </a:prstGeom>
        </p:spPr>
        <p:txBody>
          <a:bodyPr lIns="0" rIns="0" tIns="0" bIns="0">
            <a:normAutofit/>
          </a:bodyPr>
          <a:p>
            <a:endParaRPr b="0" lang="es-BO"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PlaceHolder 1"/>
          <p:cNvSpPr>
            <a:spLocks noGrp="1"/>
          </p:cNvSpPr>
          <p:nvPr>
            <p:ph type="title"/>
          </p:nvPr>
        </p:nvSpPr>
        <p:spPr>
          <a:xfrm>
            <a:off x="504000" y="226080"/>
            <a:ext cx="9071640" cy="946440"/>
          </a:xfrm>
          <a:prstGeom prst="rect">
            <a:avLst/>
          </a:prstGeom>
        </p:spPr>
        <p:txBody>
          <a:bodyPr lIns="0" rIns="0" tIns="0" bIns="0" anchor="ctr">
            <a:noAutofit/>
          </a:bodyPr>
          <a:p>
            <a:pPr algn="ctr"/>
            <a:r>
              <a:rPr b="0" lang="es-BO" sz="4400" spc="-1" strike="noStrike">
                <a:latin typeface="Arial"/>
              </a:rPr>
              <a:t>Pulse para editar el formato del texto de título</a:t>
            </a:r>
            <a:endParaRPr b="0" lang="es-BO" sz="4400" spc="-1" strike="noStrike">
              <a:latin typeface="Arial"/>
            </a:endParaRPr>
          </a:p>
        </p:txBody>
      </p:sp>
      <p:sp>
        <p:nvSpPr>
          <p:cNvPr id="1" name="PlaceHolder 2"/>
          <p:cNvSpPr>
            <a:spLocks noGrp="1"/>
          </p:cNvSpPr>
          <p:nvPr>
            <p:ph type="body"/>
          </p:nvPr>
        </p:nvSpPr>
        <p:spPr>
          <a:xfrm>
            <a:off x="504000" y="1326600"/>
            <a:ext cx="9071640" cy="328824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s-BO" sz="3200" spc="-1" strike="noStrike">
                <a:latin typeface="Arial"/>
              </a:rPr>
              <a:t>Pulse para editar el formato de texto del esquema</a:t>
            </a:r>
            <a:endParaRPr b="0" lang="es-BO" sz="3200" spc="-1" strike="noStrike">
              <a:latin typeface="Arial"/>
            </a:endParaRPr>
          </a:p>
          <a:p>
            <a:pPr lvl="1" marL="864000" indent="-324000">
              <a:spcBef>
                <a:spcPts val="1134"/>
              </a:spcBef>
              <a:buClr>
                <a:srgbClr val="000000"/>
              </a:buClr>
              <a:buSzPct val="75000"/>
              <a:buFont typeface="Symbol" charset="2"/>
              <a:buChar char=""/>
            </a:pPr>
            <a:r>
              <a:rPr b="0" lang="es-BO" sz="2800" spc="-1" strike="noStrike">
                <a:latin typeface="Arial"/>
              </a:rPr>
              <a:t>Segundo nivel del esquema</a:t>
            </a:r>
            <a:endParaRPr b="0" lang="es-BO" sz="2800" spc="-1" strike="noStrike">
              <a:latin typeface="Arial"/>
            </a:endParaRPr>
          </a:p>
          <a:p>
            <a:pPr lvl="2" marL="1296000" indent="-288000">
              <a:spcBef>
                <a:spcPts val="850"/>
              </a:spcBef>
              <a:buClr>
                <a:srgbClr val="000000"/>
              </a:buClr>
              <a:buSzPct val="45000"/>
              <a:buFont typeface="Wingdings" charset="2"/>
              <a:buChar char=""/>
            </a:pPr>
            <a:r>
              <a:rPr b="0" lang="es-BO" sz="2400" spc="-1" strike="noStrike">
                <a:latin typeface="Arial"/>
              </a:rPr>
              <a:t>Tercer nivel del esquema</a:t>
            </a:r>
            <a:endParaRPr b="0" lang="es-BO" sz="2400" spc="-1" strike="noStrike">
              <a:latin typeface="Arial"/>
            </a:endParaRPr>
          </a:p>
          <a:p>
            <a:pPr lvl="3" marL="1728000" indent="-216000">
              <a:spcBef>
                <a:spcPts val="567"/>
              </a:spcBef>
              <a:buClr>
                <a:srgbClr val="000000"/>
              </a:buClr>
              <a:buSzPct val="75000"/>
              <a:buFont typeface="Symbol" charset="2"/>
              <a:buChar char=""/>
            </a:pPr>
            <a:r>
              <a:rPr b="0" lang="es-BO" sz="2000" spc="-1" strike="noStrike">
                <a:latin typeface="Arial"/>
              </a:rPr>
              <a:t>Cuarto nivel del esquema</a:t>
            </a:r>
            <a:endParaRPr b="0" lang="es-BO" sz="2000" spc="-1" strike="noStrike">
              <a:latin typeface="Arial"/>
            </a:endParaRPr>
          </a:p>
          <a:p>
            <a:pPr lvl="4" marL="2160000" indent="-216000">
              <a:spcBef>
                <a:spcPts val="283"/>
              </a:spcBef>
              <a:buClr>
                <a:srgbClr val="000000"/>
              </a:buClr>
              <a:buSzPct val="45000"/>
              <a:buFont typeface="Wingdings" charset="2"/>
              <a:buChar char=""/>
            </a:pPr>
            <a:r>
              <a:rPr b="0" lang="es-BO" sz="2000" spc="-1" strike="noStrike">
                <a:latin typeface="Arial"/>
              </a:rPr>
              <a:t>Quinto nivel del esquema</a:t>
            </a:r>
            <a:endParaRPr b="0" lang="es-BO" sz="2000" spc="-1" strike="noStrike">
              <a:latin typeface="Arial"/>
            </a:endParaRPr>
          </a:p>
          <a:p>
            <a:pPr lvl="5" marL="2592000" indent="-216000">
              <a:spcBef>
                <a:spcPts val="283"/>
              </a:spcBef>
              <a:buClr>
                <a:srgbClr val="000000"/>
              </a:buClr>
              <a:buSzPct val="45000"/>
              <a:buFont typeface="Wingdings" charset="2"/>
              <a:buChar char=""/>
            </a:pPr>
            <a:r>
              <a:rPr b="0" lang="es-BO" sz="2000" spc="-1" strike="noStrike">
                <a:latin typeface="Arial"/>
              </a:rPr>
              <a:t>Sexto nivel del esquema</a:t>
            </a:r>
            <a:endParaRPr b="0" lang="es-BO" sz="2000" spc="-1" strike="noStrike">
              <a:latin typeface="Arial"/>
            </a:endParaRPr>
          </a:p>
          <a:p>
            <a:pPr lvl="6" marL="3024000" indent="-216000">
              <a:spcBef>
                <a:spcPts val="283"/>
              </a:spcBef>
              <a:buClr>
                <a:srgbClr val="000000"/>
              </a:buClr>
              <a:buSzPct val="45000"/>
              <a:buFont typeface="Wingdings" charset="2"/>
              <a:buChar char=""/>
            </a:pPr>
            <a:r>
              <a:rPr b="0" lang="es-BO" sz="2000" spc="-1" strike="noStrike">
                <a:latin typeface="Arial"/>
              </a:rPr>
              <a:t>Séptimo nivel del esquema</a:t>
            </a:r>
            <a:endParaRPr b="0" lang="es-BO" sz="2000" spc="-1" strike="noStrike">
              <a:latin typeface="Arial"/>
            </a:endParaRPr>
          </a:p>
        </p:txBody>
      </p:sp>
      <p:sp>
        <p:nvSpPr>
          <p:cNvPr id="2" name="PlaceHolder 3"/>
          <p:cNvSpPr>
            <a:spLocks noGrp="1"/>
          </p:cNvSpPr>
          <p:nvPr>
            <p:ph type="dt"/>
          </p:nvPr>
        </p:nvSpPr>
        <p:spPr>
          <a:xfrm>
            <a:off x="504000" y="5165280"/>
            <a:ext cx="2348280" cy="390600"/>
          </a:xfrm>
          <a:prstGeom prst="rect">
            <a:avLst/>
          </a:prstGeom>
        </p:spPr>
        <p:txBody>
          <a:bodyPr lIns="0" rIns="0" tIns="0" bIns="0">
            <a:noAutofit/>
          </a:bodyPr>
          <a:p>
            <a:r>
              <a:rPr b="0" lang="es-BO" sz="1400" spc="-1" strike="noStrike">
                <a:latin typeface="Times New Roman"/>
              </a:rPr>
              <a:t>&lt;fecha/hora&gt;</a:t>
            </a:r>
            <a:endParaRPr b="0" lang="es-BO" sz="1400" spc="-1" strike="noStrike">
              <a:latin typeface="Times New Roman"/>
            </a:endParaRPr>
          </a:p>
        </p:txBody>
      </p:sp>
      <p:sp>
        <p:nvSpPr>
          <p:cNvPr id="3" name="PlaceHolder 4"/>
          <p:cNvSpPr>
            <a:spLocks noGrp="1"/>
          </p:cNvSpPr>
          <p:nvPr>
            <p:ph type="ftr"/>
          </p:nvPr>
        </p:nvSpPr>
        <p:spPr>
          <a:xfrm>
            <a:off x="3447360" y="5165280"/>
            <a:ext cx="3195000" cy="390600"/>
          </a:xfrm>
          <a:prstGeom prst="rect">
            <a:avLst/>
          </a:prstGeom>
        </p:spPr>
        <p:txBody>
          <a:bodyPr lIns="0" rIns="0" tIns="0" bIns="0">
            <a:noAutofit/>
          </a:bodyPr>
          <a:p>
            <a:pPr algn="ctr"/>
            <a:r>
              <a:rPr b="0" lang="es-BO" sz="1400" spc="-1" strike="noStrike">
                <a:latin typeface="Times New Roman"/>
              </a:rPr>
              <a:t>&lt;pie de página&gt;</a:t>
            </a:r>
            <a:endParaRPr b="0" lang="es-BO" sz="1400" spc="-1" strike="noStrike">
              <a:latin typeface="Times New Roman"/>
            </a:endParaRPr>
          </a:p>
        </p:txBody>
      </p:sp>
      <p:sp>
        <p:nvSpPr>
          <p:cNvPr id="4" name="PlaceHolder 5"/>
          <p:cNvSpPr>
            <a:spLocks noGrp="1"/>
          </p:cNvSpPr>
          <p:nvPr>
            <p:ph type="sldNum"/>
          </p:nvPr>
        </p:nvSpPr>
        <p:spPr>
          <a:xfrm>
            <a:off x="7227360" y="5165280"/>
            <a:ext cx="2348280" cy="390600"/>
          </a:xfrm>
          <a:prstGeom prst="rect">
            <a:avLst/>
          </a:prstGeom>
        </p:spPr>
        <p:txBody>
          <a:bodyPr lIns="0" rIns="0" tIns="0" bIns="0">
            <a:noAutofit/>
          </a:bodyPr>
          <a:p>
            <a:pPr algn="r"/>
            <a:fld id="{396EDE09-3813-438C-AE45-C524A38704F8}" type="slidenum">
              <a:rPr b="0" lang="es-BO" sz="1400" spc="-1" strike="noStrike">
                <a:latin typeface="Times New Roman"/>
              </a:rPr>
              <a:t>&lt;número&gt;</a:t>
            </a:fld>
            <a:endParaRPr b="0" lang="es-BO"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1259640" y="927720"/>
            <a:ext cx="7559640" cy="1973520"/>
          </a:xfrm>
          <a:prstGeom prst="rect">
            <a:avLst/>
          </a:prstGeom>
        </p:spPr>
        <p:txBody>
          <a:bodyPr anchor="b">
            <a:noAutofit/>
          </a:bodyPr>
          <a:p>
            <a:pPr algn="ctr">
              <a:lnSpc>
                <a:spcPct val="90000"/>
              </a:lnSpc>
            </a:pPr>
            <a:r>
              <a:rPr b="0" lang="es-ES" sz="6000" spc="-1" strike="noStrike">
                <a:solidFill>
                  <a:srgbClr val="000000"/>
                </a:solidFill>
                <a:latin typeface="Calibri Light"/>
              </a:rPr>
              <a:t>Haga clic para modificar el estilo de título del patrón</a:t>
            </a:r>
            <a:endParaRPr b="0" lang="es-AR" sz="6000" spc="-1" strike="noStrike">
              <a:solidFill>
                <a:srgbClr val="000000"/>
              </a:solidFill>
              <a:latin typeface="Calibri"/>
            </a:endParaRPr>
          </a:p>
        </p:txBody>
      </p:sp>
      <p:sp>
        <p:nvSpPr>
          <p:cNvPr id="42" name="PlaceHolder 2"/>
          <p:cNvSpPr>
            <a:spLocks noGrp="1"/>
          </p:cNvSpPr>
          <p:nvPr>
            <p:ph type="dt"/>
          </p:nvPr>
        </p:nvSpPr>
        <p:spPr>
          <a:xfrm>
            <a:off x="692640" y="5255280"/>
            <a:ext cx="2267640" cy="301680"/>
          </a:xfrm>
          <a:prstGeom prst="rect">
            <a:avLst/>
          </a:prstGeom>
        </p:spPr>
        <p:txBody>
          <a:bodyPr anchor="ctr">
            <a:noAutofit/>
          </a:bodyPr>
          <a:p>
            <a:pPr>
              <a:lnSpc>
                <a:spcPct val="100000"/>
              </a:lnSpc>
            </a:pPr>
            <a:fld id="{ED5F5711-F357-4207-A838-51AB35E537AC}" type="datetime">
              <a:rPr b="0" lang="es-AR" sz="1200" spc="-1" strike="noStrike">
                <a:solidFill>
                  <a:srgbClr val="8b8b8b"/>
                </a:solidFill>
                <a:latin typeface="Calibri"/>
              </a:rPr>
              <a:t>26/05/21</a:t>
            </a:fld>
            <a:endParaRPr b="0" lang="es-BO" sz="1200" spc="-1" strike="noStrike">
              <a:latin typeface="Times New Roman"/>
            </a:endParaRPr>
          </a:p>
        </p:txBody>
      </p:sp>
      <p:sp>
        <p:nvSpPr>
          <p:cNvPr id="43" name="PlaceHolder 3"/>
          <p:cNvSpPr>
            <a:spLocks noGrp="1"/>
          </p:cNvSpPr>
          <p:nvPr>
            <p:ph type="ftr"/>
          </p:nvPr>
        </p:nvSpPr>
        <p:spPr>
          <a:xfrm>
            <a:off x="3338640" y="5255280"/>
            <a:ext cx="3401640" cy="301680"/>
          </a:xfrm>
          <a:prstGeom prst="rect">
            <a:avLst/>
          </a:prstGeom>
        </p:spPr>
        <p:txBody>
          <a:bodyPr anchor="ctr">
            <a:noAutofit/>
          </a:bodyPr>
          <a:p>
            <a:endParaRPr b="0" lang="es-BO" sz="2400" spc="-1" strike="noStrike">
              <a:latin typeface="Times New Roman"/>
            </a:endParaRPr>
          </a:p>
        </p:txBody>
      </p:sp>
      <p:sp>
        <p:nvSpPr>
          <p:cNvPr id="44" name="PlaceHolder 4"/>
          <p:cNvSpPr>
            <a:spLocks noGrp="1"/>
          </p:cNvSpPr>
          <p:nvPr>
            <p:ph type="sldNum"/>
          </p:nvPr>
        </p:nvSpPr>
        <p:spPr>
          <a:xfrm>
            <a:off x="7118640" y="5255280"/>
            <a:ext cx="2267640" cy="301680"/>
          </a:xfrm>
          <a:prstGeom prst="rect">
            <a:avLst/>
          </a:prstGeom>
        </p:spPr>
        <p:txBody>
          <a:bodyPr anchor="ctr">
            <a:noAutofit/>
          </a:bodyPr>
          <a:p>
            <a:pPr algn="r">
              <a:lnSpc>
                <a:spcPct val="100000"/>
              </a:lnSpc>
            </a:pPr>
            <a:fld id="{E5508B09-E79F-4AB6-9050-F28D02748E36}" type="slidenum">
              <a:rPr b="0" lang="es-AR" sz="1200" spc="-1" strike="noStrike">
                <a:solidFill>
                  <a:srgbClr val="8b8b8b"/>
                </a:solidFill>
                <a:latin typeface="Calibri"/>
              </a:rPr>
              <a:t>&lt;número&gt;</a:t>
            </a:fld>
            <a:endParaRPr b="0" lang="es-BO" sz="1200" spc="-1" strike="noStrike">
              <a:latin typeface="Times New Roman"/>
            </a:endParaRPr>
          </a:p>
        </p:txBody>
      </p:sp>
      <p:sp>
        <p:nvSpPr>
          <p:cNvPr id="45" name="PlaceHolder 5"/>
          <p:cNvSpPr>
            <a:spLocks noGrp="1"/>
          </p:cNvSpPr>
          <p:nvPr>
            <p:ph type="body"/>
          </p:nvPr>
        </p:nvSpPr>
        <p:spPr>
          <a:xfrm>
            <a:off x="503640" y="1326240"/>
            <a:ext cx="9071640" cy="3288240"/>
          </a:xfrm>
          <a:prstGeom prst="rect">
            <a:avLst/>
          </a:prstGeom>
        </p:spPr>
        <p:txBody>
          <a:bodyPr lIns="0" rIns="0" tIns="0" bIns="0">
            <a:normAutofit/>
          </a:bodyPr>
          <a:p>
            <a:pPr marL="432000" indent="-324000">
              <a:spcBef>
                <a:spcPts val="1168"/>
              </a:spcBef>
              <a:buClr>
                <a:srgbClr val="000000"/>
              </a:buClr>
              <a:buSzPct val="45000"/>
              <a:buFont typeface="Wingdings" charset="2"/>
              <a:buChar char=""/>
            </a:pPr>
            <a:r>
              <a:rPr b="0" lang="es-AR" sz="2320" spc="-1" strike="noStrike">
                <a:solidFill>
                  <a:srgbClr val="000000"/>
                </a:solidFill>
                <a:latin typeface="Calibri"/>
              </a:rPr>
              <a:t>Pulse para editar el formato de texto del esquema</a:t>
            </a:r>
            <a:endParaRPr b="0" lang="es-AR" sz="2320" spc="-1" strike="noStrike">
              <a:solidFill>
                <a:srgbClr val="000000"/>
              </a:solidFill>
              <a:latin typeface="Calibri"/>
            </a:endParaRPr>
          </a:p>
          <a:p>
            <a:pPr lvl="1" marL="864000" indent="-324000">
              <a:spcBef>
                <a:spcPts val="935"/>
              </a:spcBef>
              <a:buClr>
                <a:srgbClr val="000000"/>
              </a:buClr>
              <a:buSzPct val="75000"/>
              <a:buFont typeface="Symbol" charset="2"/>
              <a:buChar char=""/>
            </a:pPr>
            <a:r>
              <a:rPr b="0" lang="es-AR" sz="1660" spc="-1" strike="noStrike">
                <a:solidFill>
                  <a:srgbClr val="000000"/>
                </a:solidFill>
                <a:latin typeface="Calibri"/>
              </a:rPr>
              <a:t>Segundo nivel del esquema</a:t>
            </a:r>
            <a:endParaRPr b="0" lang="es-AR" sz="1660" spc="-1" strike="noStrike">
              <a:solidFill>
                <a:srgbClr val="000000"/>
              </a:solidFill>
              <a:latin typeface="Calibri"/>
            </a:endParaRPr>
          </a:p>
          <a:p>
            <a:pPr lvl="2" marL="1296000" indent="-288000">
              <a:spcBef>
                <a:spcPts val="703"/>
              </a:spcBef>
              <a:buClr>
                <a:srgbClr val="000000"/>
              </a:buClr>
              <a:buSzPct val="45000"/>
              <a:buFont typeface="Wingdings" charset="2"/>
              <a:buChar char=""/>
            </a:pPr>
            <a:r>
              <a:rPr b="0" lang="es-AR" sz="1490" spc="-1" strike="noStrike">
                <a:solidFill>
                  <a:srgbClr val="000000"/>
                </a:solidFill>
                <a:latin typeface="Calibri"/>
              </a:rPr>
              <a:t>Tercer nivel del esquema</a:t>
            </a:r>
            <a:endParaRPr b="0" lang="es-AR" sz="1490" spc="-1" strike="noStrike">
              <a:solidFill>
                <a:srgbClr val="000000"/>
              </a:solidFill>
              <a:latin typeface="Calibri"/>
            </a:endParaRPr>
          </a:p>
          <a:p>
            <a:pPr lvl="3" marL="1728000" indent="-216000">
              <a:spcBef>
                <a:spcPts val="468"/>
              </a:spcBef>
              <a:buClr>
                <a:srgbClr val="000000"/>
              </a:buClr>
              <a:buSzPct val="75000"/>
              <a:buFont typeface="Symbol" charset="2"/>
              <a:buChar char=""/>
            </a:pPr>
            <a:r>
              <a:rPr b="0" lang="es-AR" sz="1490" spc="-1" strike="noStrike">
                <a:solidFill>
                  <a:srgbClr val="000000"/>
                </a:solidFill>
                <a:latin typeface="Calibri"/>
              </a:rPr>
              <a:t>Cuarto nivel del esquema</a:t>
            </a:r>
            <a:endParaRPr b="0" lang="es-AR" sz="1490" spc="-1" strike="noStrike">
              <a:solidFill>
                <a:srgbClr val="000000"/>
              </a:solidFill>
              <a:latin typeface="Calibri"/>
            </a:endParaRPr>
          </a:p>
          <a:p>
            <a:pPr lvl="4" marL="2160000" indent="-216000">
              <a:spcBef>
                <a:spcPts val="232"/>
              </a:spcBef>
              <a:buClr>
                <a:srgbClr val="000000"/>
              </a:buClr>
              <a:buSzPct val="45000"/>
              <a:buFont typeface="Wingdings" charset="2"/>
              <a:buChar char=""/>
            </a:pPr>
            <a:r>
              <a:rPr b="0" lang="es-AR" sz="1650" spc="-1" strike="noStrike">
                <a:solidFill>
                  <a:srgbClr val="000000"/>
                </a:solidFill>
                <a:latin typeface="Calibri"/>
              </a:rPr>
              <a:t>Quinto nivel del esquema</a:t>
            </a:r>
            <a:endParaRPr b="0" lang="es-AR" sz="1650" spc="-1" strike="noStrike">
              <a:solidFill>
                <a:srgbClr val="000000"/>
              </a:solidFill>
              <a:latin typeface="Calibri"/>
            </a:endParaRPr>
          </a:p>
          <a:p>
            <a:pPr lvl="5" marL="2592000" indent="-216000">
              <a:spcBef>
                <a:spcPts val="232"/>
              </a:spcBef>
              <a:buClr>
                <a:srgbClr val="000000"/>
              </a:buClr>
              <a:buSzPct val="45000"/>
              <a:buFont typeface="Wingdings" charset="2"/>
              <a:buChar char=""/>
            </a:pPr>
            <a:r>
              <a:rPr b="0" lang="es-AR" sz="1650" spc="-1" strike="noStrike">
                <a:solidFill>
                  <a:srgbClr val="000000"/>
                </a:solidFill>
                <a:latin typeface="Calibri"/>
              </a:rPr>
              <a:t>Sexto nivel del esquema</a:t>
            </a:r>
            <a:endParaRPr b="0" lang="es-AR" sz="1650" spc="-1" strike="noStrike">
              <a:solidFill>
                <a:srgbClr val="000000"/>
              </a:solidFill>
              <a:latin typeface="Calibri"/>
            </a:endParaRPr>
          </a:p>
          <a:p>
            <a:pPr lvl="6" marL="3024000" indent="-216000">
              <a:spcBef>
                <a:spcPts val="232"/>
              </a:spcBef>
              <a:buClr>
                <a:srgbClr val="000000"/>
              </a:buClr>
              <a:buSzPct val="45000"/>
              <a:buFont typeface="Wingdings" charset="2"/>
              <a:buChar char=""/>
            </a:pPr>
            <a:r>
              <a:rPr b="0" lang="es-AR" sz="1650" spc="-1" strike="noStrike">
                <a:solidFill>
                  <a:srgbClr val="000000"/>
                </a:solidFill>
                <a:latin typeface="Calibri"/>
              </a:rPr>
              <a:t>Séptimo nivel del esquema</a:t>
            </a:r>
            <a:endParaRPr b="0" lang="es-AR" sz="165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2.xml"/>
</Relationships>
</file>

<file path=ppt/slides/_rels/slide11.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
</Relationships>
</file>

<file path=ppt/slides/_rels/slide12.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jpeg"/><Relationship Id="rId3" Type="http://schemas.openxmlformats.org/officeDocument/2006/relationships/slideLayout" Target="../slideLayouts/slideLayout2.xml"/>
</Relationships>
</file>

<file path=ppt/slides/_rels/slide13.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2.xml"/>
</Relationships>
</file>

<file path=ppt/slides/_rels/slide14.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slideLayout" Target="../slideLayouts/slideLayout2.xml"/>
</Relationships>
</file>

<file path=ppt/slides/_rels/slide15.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2.xml"/>
</Relationships>
</file>

<file path=ppt/slides/_rels/slide16.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2.xml"/>
</Relationships>
</file>

<file path=ppt/slides/_rels/slide17.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2.xml"/>
</Relationships>
</file>

<file path=ppt/slides/_rels/slide18.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2.xml"/>
</Relationships>
</file>

<file path=ppt/slides/_rels/slide19.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
</Relationships>
</file>

<file path=ppt/slides/_rels/slide20.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2.xml"/>
</Relationships>
</file>

<file path=ppt/slides/_rels/slide21.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2.xml"/>
</Relationships>
</file>

<file path=ppt/slides/_rels/slide22.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2.xml"/>
</Relationships>
</file>

<file path=ppt/slides/_rels/slide23.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2.xml"/>
</Relationships>
</file>

<file path=ppt/slides/_rels/slide24.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2.xml"/>
</Relationships>
</file>

<file path=ppt/slides/_rels/slide25.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slideLayout" Target="../slideLayouts/slideLayout2.xml"/>
</Relationships>
</file>

<file path=ppt/slides/_rels/slide26.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14.xml"/>
</Relationships>
</file>

<file path=ppt/slides/_rels/slide27.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4.xml"/>
</Relationships>
</file>

<file path=ppt/slides/_rels/slide28.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image" Target="../media/image33.png"/><Relationship Id="rId3" Type="http://schemas.openxmlformats.org/officeDocument/2006/relationships/slideLayout" Target="../slideLayouts/slideLayout2.xml"/>
</Relationships>
</file>

<file path=ppt/slides/_rels/slide29.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xml"/>
</Relationships>
</file>

<file path=ppt/slides/_rels/slide4.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xml"/>
</Relationships>
</file>

<file path=ppt/slides/_rels/slide5.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2.xml"/>
</Relationships>
</file>

<file path=ppt/slides/_rels/slide6.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xml"/>
</Relationships>
</file>

<file path=ppt/slides/_rels/slide7.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2.xml"/>
</Relationships>
</file>

<file path=ppt/slides/_rels/slide8.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2.xml"/>
</Relationships>
</file>

<file path=ppt/slides/_rels/slide9.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2.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2" name="Google Shape;54;p13" descr=""/>
          <p:cNvPicPr/>
          <p:nvPr/>
        </p:nvPicPr>
        <p:blipFill>
          <a:blip r:embed="rId1"/>
          <a:stretch/>
        </p:blipFill>
        <p:spPr>
          <a:xfrm>
            <a:off x="0" y="-20520"/>
            <a:ext cx="10080000" cy="568116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55" name="Google Shape;60;p14_7"/>
          <p:cNvGrpSpPr/>
          <p:nvPr/>
        </p:nvGrpSpPr>
        <p:grpSpPr>
          <a:xfrm>
            <a:off x="360" y="0"/>
            <a:ext cx="10079640" cy="535320"/>
            <a:chOff x="360" y="0"/>
            <a:chExt cx="10079640" cy="535320"/>
          </a:xfrm>
        </p:grpSpPr>
        <p:pic>
          <p:nvPicPr>
            <p:cNvPr id="156" name="Google Shape;61;p14_8" descr="Universidad Nacional de Misiones - La Universidad | Universidad nacional,  Pinturas de peces, Facultad de artes"/>
            <p:cNvPicPr/>
            <p:nvPr/>
          </p:nvPicPr>
          <p:blipFill>
            <a:blip r:embed="rId1"/>
            <a:stretch/>
          </p:blipFill>
          <p:spPr>
            <a:xfrm>
              <a:off x="360" y="77760"/>
              <a:ext cx="735840" cy="457560"/>
            </a:xfrm>
            <a:prstGeom prst="rect">
              <a:avLst/>
            </a:prstGeom>
            <a:ln w="0">
              <a:noFill/>
            </a:ln>
          </p:spPr>
        </p:pic>
        <p:sp>
          <p:nvSpPr>
            <p:cNvPr id="157" name="Google Shape;62;p14_8"/>
            <p:cNvSpPr/>
            <p:nvPr/>
          </p:nvSpPr>
          <p:spPr>
            <a:xfrm>
              <a:off x="677880" y="0"/>
              <a:ext cx="9402120" cy="535320"/>
            </a:xfrm>
            <a:prstGeom prst="rect">
              <a:avLst/>
            </a:prstGeom>
            <a:gradFill rotWithShape="0">
              <a:gsLst>
                <a:gs pos="4000">
                  <a:srgbClr val="ffffff"/>
                </a:gs>
                <a:gs pos="100000">
                  <a:srgbClr val="4472c3"/>
                </a:gs>
              </a:gsLst>
              <a:lin ang="0"/>
            </a:gradFill>
            <a:ln w="0">
              <a:noFill/>
            </a:ln>
          </p:spPr>
          <p:style>
            <a:lnRef idx="0"/>
            <a:fillRef idx="0"/>
            <a:effectRef idx="0"/>
            <a:fontRef idx="minor"/>
          </p:style>
          <p:txBody>
            <a:bodyPr anchor="ctr">
              <a:noAutofit/>
            </a:bodyPr>
            <a:p>
              <a:pPr algn="r">
                <a:lnSpc>
                  <a:spcPct val="100000"/>
                </a:lnSpc>
                <a:tabLst>
                  <a:tab algn="l" pos="0"/>
                </a:tabLst>
              </a:pPr>
              <a:r>
                <a:rPr b="1" lang="es-419" sz="1400" spc="-1" strike="noStrike" cap="small">
                  <a:solidFill>
                    <a:srgbClr val="000000"/>
                  </a:solidFill>
                  <a:latin typeface="Comic Sans MS"/>
                  <a:ea typeface="Comic Sans MS"/>
                </a:rPr>
                <a:t>ORGANIZACIÓN Y GESTIÓN DEL MANTENIMIENTO</a:t>
              </a:r>
              <a:endParaRPr b="0" lang="es-BO" sz="1400" spc="-1" strike="noStrike">
                <a:latin typeface="Arial"/>
              </a:endParaRPr>
            </a:p>
          </p:txBody>
        </p:sp>
      </p:grpSp>
      <p:sp>
        <p:nvSpPr>
          <p:cNvPr id="158" name=""/>
          <p:cNvSpPr txBox="1"/>
          <p:nvPr/>
        </p:nvSpPr>
        <p:spPr>
          <a:xfrm>
            <a:off x="360" y="535320"/>
            <a:ext cx="9899640" cy="408960"/>
          </a:xfrm>
          <a:prstGeom prst="rect">
            <a:avLst/>
          </a:prstGeom>
          <a:solidFill>
            <a:srgbClr val="eeeeee"/>
          </a:solidFill>
          <a:ln w="0">
            <a:noFill/>
          </a:ln>
          <a:effectLst>
            <a:outerShdw dist="101823" dir="2700000" blurRad="0">
              <a:srgbClr val="808080"/>
            </a:outerShdw>
          </a:effectLst>
        </p:spPr>
        <p:txBody>
          <a:bodyPr lIns="90000" rIns="90000" tIns="45000" bIns="45000">
            <a:noAutofit/>
          </a:bodyPr>
          <a:p>
            <a:r>
              <a:rPr b="1" lang="es-BO" sz="1800" spc="-1" strike="noStrike">
                <a:latin typeface="Comic Sans MS"/>
              </a:rPr>
              <a:t>Organización y Planificación del Mantenimiento:</a:t>
            </a:r>
            <a:endParaRPr b="0" lang="es-BO" sz="1800" spc="-1" strike="noStrike">
              <a:latin typeface="Arial"/>
            </a:endParaRPr>
          </a:p>
        </p:txBody>
      </p:sp>
      <p:sp>
        <p:nvSpPr>
          <p:cNvPr id="159" name=""/>
          <p:cNvSpPr txBox="1"/>
          <p:nvPr/>
        </p:nvSpPr>
        <p:spPr>
          <a:xfrm>
            <a:off x="0" y="1080000"/>
            <a:ext cx="9986400" cy="3233160"/>
          </a:xfrm>
          <a:prstGeom prst="rect">
            <a:avLst/>
          </a:prstGeom>
          <a:noFill/>
          <a:ln w="0">
            <a:noFill/>
          </a:ln>
        </p:spPr>
        <p:txBody>
          <a:bodyPr lIns="90000" rIns="90000" tIns="45000" bIns="45000">
            <a:noAutofit/>
          </a:bodyPr>
          <a:p>
            <a:pPr algn="just">
              <a:lnSpc>
                <a:spcPct val="115000"/>
              </a:lnSpc>
              <a:spcBef>
                <a:spcPts val="283"/>
              </a:spcBef>
              <a:spcAft>
                <a:spcPts val="283"/>
              </a:spcAft>
            </a:pPr>
            <a:r>
              <a:rPr b="0" lang="es-BO" sz="1400" spc="-1" strike="noStrike">
                <a:latin typeface="Comic Sans MS"/>
                <a:ea typeface="Microsoft YaHei"/>
              </a:rPr>
              <a:t>PROCEDIMIENTO PARA ELABORAR UN ANÁLISIS FODA:</a:t>
            </a:r>
            <a:endParaRPr b="0" lang="es-BO" sz="1400" spc="-1" strike="noStrike">
              <a:latin typeface="Arial"/>
            </a:endParaRPr>
          </a:p>
          <a:p>
            <a:pPr algn="just">
              <a:lnSpc>
                <a:spcPct val="115000"/>
              </a:lnSpc>
              <a:spcBef>
                <a:spcPts val="283"/>
              </a:spcBef>
              <a:spcAft>
                <a:spcPts val="283"/>
              </a:spcAft>
            </a:pPr>
            <a:r>
              <a:rPr b="0" lang="es-BO" sz="1400" spc="-1" strike="noStrike">
                <a:latin typeface="Comic Sans MS"/>
                <a:ea typeface="Microsoft YaHei"/>
              </a:rPr>
              <a:t>El procedimiento que aquí se propone para desarrollar el análisis FODA incluye los siguientes pasos: </a:t>
            </a:r>
            <a:endParaRPr b="0" lang="es-BO" sz="1400" spc="-1" strike="noStrike">
              <a:latin typeface="Arial"/>
            </a:endParaRPr>
          </a:p>
          <a:p>
            <a:pPr marL="216000" indent="-216000" algn="just">
              <a:lnSpc>
                <a:spcPct val="115000"/>
              </a:lnSpc>
              <a:spcBef>
                <a:spcPts val="283"/>
              </a:spcBef>
              <a:spcAft>
                <a:spcPts val="283"/>
              </a:spcAft>
              <a:buClr>
                <a:srgbClr val="000000"/>
              </a:buClr>
              <a:buFont typeface="StarSymbol"/>
              <a:buAutoNum type="arabicParenR"/>
            </a:pPr>
            <a:r>
              <a:rPr b="0" lang="es-BO" sz="1400" spc="-1" strike="noStrike">
                <a:latin typeface="Comic Sans MS"/>
                <a:ea typeface="Microsoft YaHei"/>
              </a:rPr>
              <a:t>Identificación de los criterios de análisis. </a:t>
            </a:r>
            <a:endParaRPr b="0" lang="es-BO" sz="1400" spc="-1" strike="noStrike">
              <a:latin typeface="Arial"/>
            </a:endParaRPr>
          </a:p>
          <a:p>
            <a:pPr marL="216000" indent="-216000" algn="just">
              <a:lnSpc>
                <a:spcPct val="115000"/>
              </a:lnSpc>
              <a:spcBef>
                <a:spcPts val="283"/>
              </a:spcBef>
              <a:spcAft>
                <a:spcPts val="283"/>
              </a:spcAft>
              <a:buClr>
                <a:srgbClr val="000000"/>
              </a:buClr>
              <a:buFont typeface="StarSymbol"/>
              <a:buAutoNum type="arabicParenR"/>
            </a:pPr>
            <a:r>
              <a:rPr b="0" lang="es-BO" sz="1400" spc="-1" strike="noStrike">
                <a:latin typeface="Comic Sans MS"/>
                <a:ea typeface="Microsoft YaHei"/>
              </a:rPr>
              <a:t>Determinación de las condiciones reales de actuación en relación a las variables internas y externas del análisis.</a:t>
            </a:r>
            <a:endParaRPr b="0" lang="es-BO" sz="1400" spc="-1" strike="noStrike">
              <a:latin typeface="Arial"/>
            </a:endParaRPr>
          </a:p>
          <a:p>
            <a:pPr marL="216000" indent="-216000" algn="just">
              <a:lnSpc>
                <a:spcPct val="115000"/>
              </a:lnSpc>
              <a:spcBef>
                <a:spcPts val="283"/>
              </a:spcBef>
              <a:spcAft>
                <a:spcPts val="283"/>
              </a:spcAft>
              <a:buClr>
                <a:srgbClr val="000000"/>
              </a:buClr>
              <a:buFont typeface="StarSymbol"/>
              <a:buAutoNum type="arabicParenR"/>
            </a:pPr>
            <a:r>
              <a:rPr b="0" lang="es-BO" sz="1400" spc="-1" strike="noStrike">
                <a:latin typeface="Comic Sans MS"/>
                <a:ea typeface="Microsoft YaHei"/>
              </a:rPr>
              <a:t>Asignación de una ponderación para cada una de las fortalezas, oportunidades, debilidades y amenazas, listadas todas en el formato normalizado. (matriz).</a:t>
            </a:r>
            <a:endParaRPr b="0" lang="es-BO" sz="1400" spc="-1" strike="noStrike">
              <a:latin typeface="Arial"/>
            </a:endParaRPr>
          </a:p>
          <a:p>
            <a:pPr marL="216000" indent="-216000" algn="just">
              <a:lnSpc>
                <a:spcPct val="115000"/>
              </a:lnSpc>
              <a:spcBef>
                <a:spcPts val="283"/>
              </a:spcBef>
              <a:spcAft>
                <a:spcPts val="283"/>
              </a:spcAft>
              <a:buClr>
                <a:srgbClr val="000000"/>
              </a:buClr>
              <a:buFont typeface="StarSymbol"/>
              <a:buAutoNum type="arabicParenR"/>
            </a:pPr>
            <a:r>
              <a:rPr b="0" lang="es-BO" sz="1400" spc="-1" strike="noStrike">
                <a:latin typeface="Comic Sans MS"/>
                <a:ea typeface="Microsoft YaHei"/>
              </a:rPr>
              <a:t>Cálculo de los resultados.</a:t>
            </a:r>
            <a:endParaRPr b="0" lang="es-BO" sz="1400" spc="-1" strike="noStrike">
              <a:latin typeface="Arial"/>
            </a:endParaRPr>
          </a:p>
          <a:p>
            <a:pPr marL="216000" indent="-216000" algn="just">
              <a:lnSpc>
                <a:spcPct val="115000"/>
              </a:lnSpc>
              <a:spcBef>
                <a:spcPts val="283"/>
              </a:spcBef>
              <a:spcAft>
                <a:spcPts val="283"/>
              </a:spcAft>
              <a:buClr>
                <a:srgbClr val="000000"/>
              </a:buClr>
              <a:buFont typeface="StarSymbol"/>
              <a:buAutoNum type="arabicParenR"/>
            </a:pPr>
            <a:r>
              <a:rPr b="0" lang="es-BO" sz="1400" spc="-1" strike="noStrike">
                <a:latin typeface="Comic Sans MS"/>
                <a:ea typeface="Microsoft YaHei"/>
              </a:rPr>
              <a:t>Determinación del balance estratégico.</a:t>
            </a:r>
            <a:endParaRPr b="0" lang="es-BO" sz="1400" spc="-1" strike="noStrike">
              <a:latin typeface="Arial"/>
            </a:endParaRPr>
          </a:p>
          <a:p>
            <a:pPr marL="216000" indent="-216000" algn="just">
              <a:lnSpc>
                <a:spcPct val="115000"/>
              </a:lnSpc>
              <a:spcBef>
                <a:spcPts val="283"/>
              </a:spcBef>
              <a:spcAft>
                <a:spcPts val="283"/>
              </a:spcAft>
              <a:buClr>
                <a:srgbClr val="000000"/>
              </a:buClr>
              <a:buFont typeface="StarSymbol"/>
              <a:buAutoNum type="arabicParenR"/>
            </a:pPr>
            <a:r>
              <a:rPr b="0" lang="es-BO" sz="1400" spc="-1" strike="noStrike">
                <a:latin typeface="Comic Sans MS"/>
                <a:ea typeface="Microsoft YaHei"/>
              </a:rPr>
              <a:t>Graficación y análisis de los resultados.</a:t>
            </a:r>
            <a:endParaRPr b="0" lang="es-BO" sz="1400" spc="-1" strike="noStrike">
              <a:latin typeface="Arial"/>
            </a:endParaRPr>
          </a:p>
          <a:p>
            <a:pPr marL="216000" indent="-216000" algn="just">
              <a:lnSpc>
                <a:spcPct val="115000"/>
              </a:lnSpc>
              <a:spcBef>
                <a:spcPts val="283"/>
              </a:spcBef>
              <a:spcAft>
                <a:spcPts val="283"/>
              </a:spcAft>
              <a:buClr>
                <a:srgbClr val="000000"/>
              </a:buClr>
              <a:buFont typeface="StarSymbol"/>
              <a:buAutoNum type="arabicParenR"/>
            </a:pPr>
            <a:r>
              <a:rPr b="0" lang="es-BO" sz="1400" spc="-1" strike="noStrike">
                <a:latin typeface="Comic Sans MS"/>
                <a:ea typeface="Microsoft YaHei"/>
              </a:rPr>
              <a:t>Obtener conclusiones, confeccionar e implementar el plan de acción.</a:t>
            </a:r>
            <a:endParaRPr b="0" lang="es-BO" sz="1400" spc="-1" strike="noStrike">
              <a:latin typeface="Arial"/>
            </a:endParaRPr>
          </a:p>
        </p:txBody>
      </p:sp>
      <p:sp>
        <p:nvSpPr>
          <p:cNvPr id="160" name=""/>
          <p:cNvSpPr txBox="1"/>
          <p:nvPr/>
        </p:nvSpPr>
        <p:spPr>
          <a:xfrm>
            <a:off x="360" y="4451040"/>
            <a:ext cx="9899640" cy="408960"/>
          </a:xfrm>
          <a:prstGeom prst="rect">
            <a:avLst/>
          </a:prstGeom>
          <a:solidFill>
            <a:srgbClr val="eeeeee"/>
          </a:solidFill>
          <a:ln w="0">
            <a:noFill/>
          </a:ln>
          <a:effectLst>
            <a:outerShdw dist="101823" dir="2700000" blurRad="0">
              <a:srgbClr val="808080"/>
            </a:outerShdw>
          </a:effectLst>
        </p:spPr>
        <p:txBody>
          <a:bodyPr lIns="90000" rIns="90000" tIns="45000" bIns="45000">
            <a:noAutofit/>
          </a:bodyPr>
          <a:p>
            <a:r>
              <a:rPr b="1" lang="es-BO" sz="1800" spc="-1" strike="noStrike">
                <a:latin typeface="Comic Sans MS"/>
              </a:rPr>
              <a:t>Ejemplo de aplicación ...</a:t>
            </a:r>
            <a:endParaRPr b="0" lang="es-BO" sz="1800" spc="-1" strike="noStrike">
              <a:latin typeface="Arial"/>
            </a:endParaRPr>
          </a:p>
        </p:txBody>
      </p:sp>
      <p:sp>
        <p:nvSpPr>
          <p:cNvPr id="161" name=""/>
          <p:cNvSpPr txBox="1"/>
          <p:nvPr/>
        </p:nvSpPr>
        <p:spPr>
          <a:xfrm>
            <a:off x="360" y="5040000"/>
            <a:ext cx="9899640" cy="408960"/>
          </a:xfrm>
          <a:prstGeom prst="rect">
            <a:avLst/>
          </a:prstGeom>
          <a:solidFill>
            <a:srgbClr val="eeeeee"/>
          </a:solidFill>
          <a:ln w="0">
            <a:noFill/>
          </a:ln>
          <a:effectLst>
            <a:outerShdw dist="101823" dir="2700000" blurRad="0">
              <a:srgbClr val="808080"/>
            </a:outerShdw>
          </a:effectLst>
        </p:spPr>
        <p:txBody>
          <a:bodyPr lIns="90000" rIns="90000" tIns="45000" bIns="45000">
            <a:noAutofit/>
          </a:bodyPr>
          <a:p>
            <a:r>
              <a:rPr b="1" lang="es-BO" sz="1800" spc="-1" strike="noStrike">
                <a:latin typeface="Comic Sans MS"/>
              </a:rPr>
              <a:t>Se determina el límite como el Departamento de Mantenimiento, (DM)</a:t>
            </a:r>
            <a:endParaRPr b="0" lang="es-BO"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62" name="Google Shape;60;p14_8"/>
          <p:cNvGrpSpPr/>
          <p:nvPr/>
        </p:nvGrpSpPr>
        <p:grpSpPr>
          <a:xfrm>
            <a:off x="360" y="0"/>
            <a:ext cx="10079640" cy="360000"/>
            <a:chOff x="360" y="0"/>
            <a:chExt cx="10079640" cy="360000"/>
          </a:xfrm>
        </p:grpSpPr>
        <p:pic>
          <p:nvPicPr>
            <p:cNvPr id="163" name="Google Shape;61;p14_9" descr="Universidad Nacional de Misiones - La Universidad | Universidad nacional,  Pinturas de peces, Facultad de artes"/>
            <p:cNvPicPr/>
            <p:nvPr/>
          </p:nvPicPr>
          <p:blipFill>
            <a:blip r:embed="rId1"/>
            <a:stretch/>
          </p:blipFill>
          <p:spPr>
            <a:xfrm>
              <a:off x="360" y="52200"/>
              <a:ext cx="539640" cy="307800"/>
            </a:xfrm>
            <a:prstGeom prst="rect">
              <a:avLst/>
            </a:prstGeom>
            <a:ln w="0">
              <a:noFill/>
            </a:ln>
          </p:spPr>
        </p:pic>
        <p:sp>
          <p:nvSpPr>
            <p:cNvPr id="164" name="Google Shape;62;p14_9"/>
            <p:cNvSpPr/>
            <p:nvPr/>
          </p:nvSpPr>
          <p:spPr>
            <a:xfrm>
              <a:off x="677880" y="0"/>
              <a:ext cx="9402120" cy="360000"/>
            </a:xfrm>
            <a:prstGeom prst="rect">
              <a:avLst/>
            </a:prstGeom>
            <a:gradFill rotWithShape="0">
              <a:gsLst>
                <a:gs pos="4000">
                  <a:srgbClr val="ffffff"/>
                </a:gs>
                <a:gs pos="100000">
                  <a:srgbClr val="4472c3"/>
                </a:gs>
              </a:gsLst>
              <a:lin ang="0"/>
            </a:gradFill>
            <a:ln w="0">
              <a:noFill/>
            </a:ln>
          </p:spPr>
          <p:style>
            <a:lnRef idx="0"/>
            <a:fillRef idx="0"/>
            <a:effectRef idx="0"/>
            <a:fontRef idx="minor"/>
          </p:style>
          <p:txBody>
            <a:bodyPr anchor="ctr">
              <a:noAutofit/>
            </a:bodyPr>
            <a:p>
              <a:pPr algn="r">
                <a:lnSpc>
                  <a:spcPct val="100000"/>
                </a:lnSpc>
                <a:tabLst>
                  <a:tab algn="l" pos="0"/>
                </a:tabLst>
              </a:pPr>
              <a:r>
                <a:rPr b="1" lang="es-419" sz="1400" spc="-1" strike="noStrike" cap="small">
                  <a:solidFill>
                    <a:srgbClr val="000000"/>
                  </a:solidFill>
                  <a:latin typeface="Comic Sans MS"/>
                  <a:ea typeface="Comic Sans MS"/>
                </a:rPr>
                <a:t>ORGANIZACIÓN Y GESTIÓN DEL MANTENIMIENTO</a:t>
              </a:r>
              <a:endParaRPr b="0" lang="es-BO" sz="1400" spc="-1" strike="noStrike">
                <a:latin typeface="Arial"/>
              </a:endParaRPr>
            </a:p>
          </p:txBody>
        </p:sp>
      </p:grpSp>
      <p:graphicFrame>
        <p:nvGraphicFramePr>
          <p:cNvPr id="165" name=""/>
          <p:cNvGraphicFramePr/>
          <p:nvPr/>
        </p:nvGraphicFramePr>
        <p:xfrm>
          <a:off x="147600" y="450360"/>
          <a:ext cx="9719280" cy="4985280"/>
        </p:xfrm>
        <a:graphic>
          <a:graphicData uri="http://schemas.openxmlformats.org/drawingml/2006/table">
            <a:tbl>
              <a:tblPr/>
              <a:tblGrid>
                <a:gridCol w="2428920"/>
                <a:gridCol w="2428920"/>
                <a:gridCol w="2428920"/>
                <a:gridCol w="2432880"/>
              </a:tblGrid>
              <a:tr h="412560">
                <a:tc>
                  <a:txBody>
                    <a:bodyPr lIns="90000" rIns="90000" tIns="46800" bIns="46800">
                      <a:noAutofit/>
                    </a:bodyPr>
                    <a:p>
                      <a:pPr algn="ctr"/>
                      <a:r>
                        <a:rPr b="0" lang="es-BO" sz="1800" spc="-1" strike="noStrike">
                          <a:solidFill>
                            <a:srgbClr val="ffffff"/>
                          </a:solidFill>
                          <a:latin typeface="Comic Sans MS"/>
                        </a:rPr>
                        <a:t>FORTALEZAS</a:t>
                      </a:r>
                      <a:endParaRPr b="0" lang="es-BO"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999ff"/>
                    </a:solidFill>
                  </a:tcPr>
                </a:tc>
                <a:tc>
                  <a:txBody>
                    <a:bodyPr lIns="90000" rIns="90000" tIns="46800" bIns="46800">
                      <a:noAutofit/>
                    </a:bodyPr>
                    <a:p>
                      <a:pPr algn="ctr"/>
                      <a:r>
                        <a:rPr b="0" lang="es-BO" sz="1800" spc="-1" strike="noStrike">
                          <a:solidFill>
                            <a:srgbClr val="ffffff"/>
                          </a:solidFill>
                          <a:latin typeface="Comic Sans MS"/>
                        </a:rPr>
                        <a:t>OPORTUNIDADES</a:t>
                      </a:r>
                      <a:endParaRPr b="0" lang="es-BO" sz="1800" spc="-1" strike="noStrike">
                        <a:solidFill>
                          <a:srgbClr val="ffffff"/>
                        </a:solidFill>
                        <a:latin typeface="Comic Sans MS"/>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999ff"/>
                    </a:solidFill>
                  </a:tcPr>
                </a:tc>
                <a:tc>
                  <a:txBody>
                    <a:bodyPr lIns="90000" rIns="90000" tIns="46800" bIns="46800">
                      <a:noAutofit/>
                    </a:bodyPr>
                    <a:p>
                      <a:pPr algn="ctr"/>
                      <a:r>
                        <a:rPr b="0" lang="es-BO" sz="1800" spc="-1" strike="noStrike">
                          <a:solidFill>
                            <a:srgbClr val="ffffff"/>
                          </a:solidFill>
                          <a:latin typeface="Comic Sans MS"/>
                        </a:rPr>
                        <a:t>DEBILIDADES</a:t>
                      </a:r>
                      <a:endParaRPr b="0" lang="es-BO" sz="1800" spc="-1" strike="noStrike">
                        <a:solidFill>
                          <a:srgbClr val="ffffff"/>
                        </a:solidFill>
                        <a:latin typeface="Comic Sans MS"/>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999ff"/>
                    </a:solidFill>
                  </a:tcPr>
                </a:tc>
                <a:tc>
                  <a:txBody>
                    <a:bodyPr lIns="90000" rIns="90000" tIns="46800" bIns="46800">
                      <a:noAutofit/>
                    </a:bodyPr>
                    <a:p>
                      <a:pPr algn="ctr"/>
                      <a:r>
                        <a:rPr b="0" lang="es-BO" sz="1800" spc="-1" strike="noStrike">
                          <a:solidFill>
                            <a:srgbClr val="ffffff"/>
                          </a:solidFill>
                          <a:latin typeface="Comic Sans MS"/>
                        </a:rPr>
                        <a:t>AMENAZAS</a:t>
                      </a:r>
                      <a:endParaRPr b="0" lang="es-BO" sz="1800" spc="-1" strike="noStrike">
                        <a:solidFill>
                          <a:srgbClr val="ffffff"/>
                        </a:solidFill>
                        <a:latin typeface="Comic Sans MS"/>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999ff"/>
                    </a:solidFill>
                  </a:tcPr>
                </a:tc>
              </a:tr>
              <a:tr h="745920">
                <a:tc>
                  <a:txBody>
                    <a:bodyPr lIns="90000" rIns="90000" tIns="46800" bIns="46800">
                      <a:noAutofit/>
                    </a:bodyPr>
                    <a:p>
                      <a:r>
                        <a:rPr b="1" lang="es-BO" sz="1100" spc="-1" strike="noStrike">
                          <a:latin typeface="Times New Roman"/>
                        </a:rPr>
                        <a:t>Capacidad Directiva</a:t>
                      </a:r>
                      <a:endParaRPr b="0" lang="es-BO" sz="1100" spc="-1" strike="noStrike">
                        <a:latin typeface="Times New Roman"/>
                      </a:endParaRPr>
                    </a:p>
                    <a:p>
                      <a:pPr marL="216000" indent="-216000">
                        <a:buClr>
                          <a:srgbClr val="000000"/>
                        </a:buClr>
                        <a:buSzPct val="45000"/>
                        <a:buFont typeface="Wingdings" charset="2"/>
                        <a:buChar char=""/>
                      </a:pPr>
                      <a:r>
                        <a:rPr b="0" lang="es-BO" sz="1100" spc="-1" strike="noStrike">
                          <a:latin typeface="Times New Roman"/>
                        </a:rPr>
                        <a:t>Iniciativa y voluntad de los integrantes del </a:t>
                      </a:r>
                      <a:r>
                        <a:rPr b="1" lang="es-BO" sz="1100" spc="-1" strike="noStrike">
                          <a:latin typeface="Times New Roman"/>
                        </a:rPr>
                        <a:t>D</a:t>
                      </a:r>
                      <a:r>
                        <a:rPr b="0" lang="es-BO" sz="1100" spc="-1" strike="noStrike">
                          <a:latin typeface="Times New Roman"/>
                        </a:rPr>
                        <a:t>epartamento de </a:t>
                      </a:r>
                      <a:r>
                        <a:rPr b="1" lang="es-BO" sz="1100" spc="-1" strike="noStrike">
                          <a:latin typeface="Times New Roman"/>
                        </a:rPr>
                        <a:t>M</a:t>
                      </a:r>
                      <a:r>
                        <a:rPr b="0" lang="es-BO" sz="1100" spc="-1" strike="noStrike">
                          <a:latin typeface="Times New Roman"/>
                        </a:rPr>
                        <a:t>antenimiento.</a:t>
                      </a:r>
                      <a:endParaRPr b="0" lang="es-BO" sz="1100" spc="-1" strike="noStrike">
                        <a:latin typeface="Times New Roman"/>
                      </a:endParaRPr>
                    </a:p>
                    <a:p>
                      <a:pPr marL="216000" indent="-216000">
                        <a:buClr>
                          <a:srgbClr val="000000"/>
                        </a:buClr>
                        <a:buSzPct val="45000"/>
                        <a:buFont typeface="Wingdings" charset="2"/>
                        <a:buChar char=""/>
                      </a:pPr>
                      <a:r>
                        <a:rPr b="0" lang="es-BO" sz="1100" spc="-1" strike="noStrike">
                          <a:latin typeface="Times New Roman"/>
                        </a:rPr>
                        <a:t>Permanencia de los miembros del DM.</a:t>
                      </a:r>
                      <a:endParaRPr b="0" lang="es-BO" sz="1100" spc="-1" strike="noStrike">
                        <a:latin typeface="Times New Roman"/>
                      </a:endParaRPr>
                    </a:p>
                    <a:p>
                      <a:pPr marL="216000" indent="-216000">
                        <a:buClr>
                          <a:srgbClr val="000000"/>
                        </a:buClr>
                        <a:buSzPct val="45000"/>
                        <a:buFont typeface="Wingdings" charset="2"/>
                        <a:buChar char=""/>
                      </a:pPr>
                      <a:r>
                        <a:rPr b="0" lang="es-BO" sz="1000" spc="-1" strike="noStrike">
                          <a:latin typeface="Times New Roman"/>
                        </a:rPr>
                        <a:t>Pertenencia de los miembros del DM.</a:t>
                      </a:r>
                      <a:endParaRPr b="0" lang="es-BO" sz="1000" spc="-1" strike="noStrike">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c>
                  <a:txBody>
                    <a:bodyPr lIns="90000" rIns="90000" tIns="46800" bIns="46800">
                      <a:noAutofit/>
                    </a:bodyPr>
                    <a:p>
                      <a:r>
                        <a:rPr b="1" lang="es-BO" sz="1100" spc="-1" strike="noStrike">
                          <a:solidFill>
                            <a:srgbClr val="000000"/>
                          </a:solidFill>
                          <a:latin typeface="Times New Roman"/>
                        </a:rPr>
                        <a:t>Factor económico</a:t>
                      </a:r>
                      <a:endParaRPr b="0" lang="es-BO" sz="1100" spc="-1" strike="noStrike">
                        <a:solidFill>
                          <a:srgbClr val="000000"/>
                        </a:solidFill>
                        <a:latin typeface="Times New Roman"/>
                      </a:endParaRPr>
                    </a:p>
                    <a:p>
                      <a:pPr marL="216000" indent="-216000">
                        <a:buClr>
                          <a:srgbClr val="000000"/>
                        </a:buClr>
                        <a:buSzPct val="45000"/>
                        <a:buFont typeface="Wingdings" charset="2"/>
                        <a:buChar char=""/>
                      </a:pPr>
                      <a:r>
                        <a:rPr b="0" lang="es-BO" sz="1100" spc="-1" strike="noStrike">
                          <a:solidFill>
                            <a:srgbClr val="000000"/>
                          </a:solidFill>
                          <a:latin typeface="Times New Roman"/>
                        </a:rPr>
                        <a:t>Disminución de costos por mantenimiento.</a:t>
                      </a:r>
                      <a:endParaRPr b="0" lang="es-BO" sz="1100" spc="-1" strike="noStrike">
                        <a:solidFill>
                          <a:srgbClr val="000000"/>
                        </a:solidFill>
                        <a:latin typeface="Times New Roman"/>
                      </a:endParaRPr>
                    </a:p>
                    <a:p>
                      <a:pPr marL="216000" indent="-216000">
                        <a:buClr>
                          <a:srgbClr val="000000"/>
                        </a:buClr>
                        <a:buSzPct val="45000"/>
                        <a:buFont typeface="Wingdings" charset="2"/>
                        <a:buChar char=""/>
                      </a:pPr>
                      <a:r>
                        <a:rPr b="0" lang="es-BO" sz="1100" spc="-1" strike="noStrike">
                          <a:solidFill>
                            <a:srgbClr val="000000"/>
                          </a:solidFill>
                          <a:latin typeface="Times New Roman"/>
                        </a:rPr>
                        <a:t>Aumento de disponibilidad de los sistemas, subsistemas, equipos y componentes.</a:t>
                      </a:r>
                      <a:endParaRPr b="0" lang="es-BO" sz="1100" spc="-1" strike="noStrike">
                        <a:solidFill>
                          <a:srgbClr val="000000"/>
                        </a:solidFill>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c>
                  <a:txBody>
                    <a:bodyPr lIns="90000" rIns="90000" tIns="46800" bIns="46800">
                      <a:noAutofit/>
                    </a:bodyPr>
                    <a:p>
                      <a:r>
                        <a:rPr b="1" lang="es-BO" sz="1100" spc="-1" strike="noStrike">
                          <a:latin typeface="Times New Roman"/>
                        </a:rPr>
                        <a:t>Capacidad Directiva</a:t>
                      </a:r>
                      <a:endParaRPr b="0" lang="es-BO" sz="1100" spc="-1" strike="noStrike">
                        <a:latin typeface="Times New Roman"/>
                      </a:endParaRPr>
                    </a:p>
                    <a:p>
                      <a:pPr marL="216000" indent="-216000">
                        <a:buClr>
                          <a:srgbClr val="000000"/>
                        </a:buClr>
                        <a:buSzPct val="45000"/>
                        <a:buFont typeface="Wingdings" charset="2"/>
                        <a:buChar char=""/>
                      </a:pPr>
                      <a:r>
                        <a:rPr b="0" lang="es-BO" sz="1100" spc="-1" strike="noStrike">
                          <a:latin typeface="Times New Roman"/>
                        </a:rPr>
                        <a:t>El monto del presupuesto del DM es limitado.</a:t>
                      </a:r>
                      <a:endParaRPr b="0" lang="es-BO" sz="1100" spc="-1" strike="noStrike">
                        <a:latin typeface="Times New Roman"/>
                      </a:endParaRPr>
                    </a:p>
                    <a:p>
                      <a:pPr marL="216000" indent="-216000">
                        <a:buClr>
                          <a:srgbClr val="000000"/>
                        </a:buClr>
                        <a:buSzPct val="45000"/>
                        <a:buFont typeface="Wingdings" charset="2"/>
                        <a:buChar char=""/>
                      </a:pPr>
                      <a:r>
                        <a:rPr b="0" lang="es-BO" sz="1100" spc="-1" strike="noStrike">
                          <a:latin typeface="Times New Roman"/>
                        </a:rPr>
                        <a:t>Desconocimiento de las estrategias de mantenimiento.</a:t>
                      </a:r>
                      <a:endParaRPr b="0" lang="es-BO" sz="1100" spc="-1" strike="noStrike">
                        <a:latin typeface="Times New Roman"/>
                      </a:endParaRPr>
                    </a:p>
                    <a:p>
                      <a:pPr marL="216000" indent="-216000">
                        <a:buClr>
                          <a:srgbClr val="000000"/>
                        </a:buClr>
                        <a:buSzPct val="45000"/>
                        <a:buFont typeface="Wingdings" charset="2"/>
                        <a:buChar char=""/>
                      </a:pPr>
                      <a:r>
                        <a:rPr b="0" lang="es-BO" sz="1100" spc="-1" strike="noStrike">
                          <a:latin typeface="Times New Roman"/>
                        </a:rPr>
                        <a:t>Ausencia de tecnología o sistemas informáticos.</a:t>
                      </a:r>
                      <a:endParaRPr b="0" lang="es-BO" sz="1100" spc="-1" strike="noStrike">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c>
                  <a:txBody>
                    <a:bodyPr lIns="90000" rIns="90000" tIns="46800" bIns="46800">
                      <a:noAutofit/>
                    </a:bodyPr>
                    <a:p>
                      <a:r>
                        <a:rPr b="1" lang="es-BO" sz="1100" spc="-1" strike="noStrike">
                          <a:solidFill>
                            <a:srgbClr val="000000"/>
                          </a:solidFill>
                          <a:latin typeface="Times New Roman"/>
                        </a:rPr>
                        <a:t>Factor económico</a:t>
                      </a:r>
                      <a:endParaRPr b="0" lang="es-BO" sz="1100" spc="-1" strike="noStrike">
                        <a:latin typeface="Times New Roman"/>
                      </a:endParaRPr>
                    </a:p>
                    <a:p>
                      <a:pPr marL="216000" indent="-216000">
                        <a:buClr>
                          <a:srgbClr val="000000"/>
                        </a:buClr>
                        <a:buSzPct val="45000"/>
                        <a:buFont typeface="Wingdings" charset="2"/>
                        <a:buChar char=""/>
                      </a:pPr>
                      <a:r>
                        <a:rPr b="0" lang="es-BO" sz="1100" spc="-1" strike="noStrike">
                          <a:solidFill>
                            <a:srgbClr val="000000"/>
                          </a:solidFill>
                          <a:latin typeface="Times New Roman"/>
                        </a:rPr>
                        <a:t>Disminución del presupuesto asignado al DM.</a:t>
                      </a:r>
                      <a:endParaRPr b="0" lang="es-BO" sz="1100" spc="-1" strike="noStrike">
                        <a:latin typeface="Times New Roman"/>
                      </a:endParaRPr>
                    </a:p>
                    <a:p>
                      <a:pPr marL="216000" indent="-216000">
                        <a:buClr>
                          <a:srgbClr val="000000"/>
                        </a:buClr>
                        <a:buSzPct val="45000"/>
                        <a:buFont typeface="Wingdings" charset="2"/>
                        <a:buChar char=""/>
                      </a:pPr>
                      <a:r>
                        <a:rPr b="0" lang="es-BO" sz="1100" spc="-1" strike="noStrike">
                          <a:solidFill>
                            <a:srgbClr val="000000"/>
                          </a:solidFill>
                          <a:latin typeface="Times New Roman"/>
                        </a:rPr>
                        <a:t>Políticas gubernamentales sobre importación de piezas y equipos.</a:t>
                      </a:r>
                      <a:endParaRPr b="0" lang="es-BO" sz="1100" spc="-1" strike="noStrike">
                        <a:latin typeface="Times New Roman"/>
                      </a:endParaRPr>
                    </a:p>
                    <a:p>
                      <a:pPr marL="216000" indent="-216000">
                        <a:buClr>
                          <a:srgbClr val="000000"/>
                        </a:buClr>
                        <a:buSzPct val="45000"/>
                        <a:buFont typeface="Wingdings" charset="2"/>
                        <a:buChar char=""/>
                      </a:pPr>
                      <a:r>
                        <a:rPr b="0" lang="es-BO" sz="1100" spc="-1" strike="noStrike">
                          <a:solidFill>
                            <a:srgbClr val="000000"/>
                          </a:solidFill>
                          <a:latin typeface="Times New Roman"/>
                        </a:rPr>
                        <a:t>Inestabilidad política.</a:t>
                      </a:r>
                      <a:endParaRPr b="0" lang="es-BO" sz="1100" spc="-1" strike="noStrike">
                        <a:latin typeface="Times New Roman"/>
                      </a:endParaRPr>
                    </a:p>
                    <a:p>
                      <a:pPr marL="216000" indent="-216000">
                        <a:buClr>
                          <a:srgbClr val="000000"/>
                        </a:buClr>
                        <a:buSzPct val="45000"/>
                        <a:buFont typeface="Wingdings" charset="2"/>
                        <a:buChar char=""/>
                      </a:pPr>
                      <a:r>
                        <a:rPr b="0" lang="es-BO" sz="1100" spc="-1" strike="noStrike">
                          <a:solidFill>
                            <a:srgbClr val="000000"/>
                          </a:solidFill>
                          <a:latin typeface="Times New Roman"/>
                        </a:rPr>
                        <a:t>Paros de transporte, cortes de ruta.</a:t>
                      </a:r>
                      <a:endParaRPr b="0" lang="es-BO" sz="1100" spc="-1" strike="noStrike">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r>
              <a:tr h="745920">
                <a:tc>
                  <a:txBody>
                    <a:bodyPr lIns="90000" rIns="90000" tIns="46800" bIns="46800">
                      <a:noAutofit/>
                    </a:bodyPr>
                    <a:p>
                      <a:r>
                        <a:rPr b="1" lang="es-BO" sz="1100" spc="-1" strike="noStrike">
                          <a:latin typeface="Times New Roman"/>
                        </a:rPr>
                        <a:t>Capacidad Competitiva</a:t>
                      </a:r>
                      <a:endParaRPr b="0" lang="es-BO" sz="1100" spc="-1" strike="noStrike">
                        <a:latin typeface="Times New Roman"/>
                      </a:endParaRPr>
                    </a:p>
                    <a:p>
                      <a:pPr marL="216000" indent="-216000">
                        <a:buClr>
                          <a:srgbClr val="000000"/>
                        </a:buClr>
                        <a:buSzPct val="45000"/>
                        <a:buFont typeface="Wingdings" charset="2"/>
                        <a:buChar char=""/>
                      </a:pPr>
                      <a:r>
                        <a:rPr b="0" lang="es-BO" sz="1100" spc="-1" strike="noStrike">
                          <a:latin typeface="Times New Roman"/>
                        </a:rPr>
                        <a:t>Capacidad de emprendimiento.</a:t>
                      </a:r>
                      <a:endParaRPr b="0" lang="es-BO" sz="1100" spc="-1" strike="noStrike">
                        <a:latin typeface="Times New Roman"/>
                      </a:endParaRPr>
                    </a:p>
                    <a:p>
                      <a:pPr marL="216000" indent="-216000">
                        <a:buClr>
                          <a:srgbClr val="000000"/>
                        </a:buClr>
                        <a:buSzPct val="45000"/>
                        <a:buFont typeface="Wingdings" charset="2"/>
                        <a:buChar char=""/>
                      </a:pPr>
                      <a:r>
                        <a:rPr b="0" lang="es-BO" sz="1100" spc="-1" strike="noStrike">
                          <a:latin typeface="Times New Roman"/>
                        </a:rPr>
                        <a:t>Capacidad de Organización.</a:t>
                      </a:r>
                      <a:endParaRPr b="0" lang="es-BO" sz="1100" spc="-1" strike="noStrike">
                        <a:latin typeface="Times New Roman"/>
                      </a:endParaRPr>
                    </a:p>
                    <a:p>
                      <a:pPr marL="216000" indent="-216000">
                        <a:buClr>
                          <a:srgbClr val="000000"/>
                        </a:buClr>
                        <a:buSzPct val="45000"/>
                        <a:buFont typeface="Wingdings" charset="2"/>
                        <a:buChar char=""/>
                      </a:pPr>
                      <a:r>
                        <a:rPr b="0" lang="es-BO" sz="1100" spc="-1" strike="noStrike">
                          <a:latin typeface="Times New Roman"/>
                        </a:rPr>
                        <a:t>Actitud visionaria.</a:t>
                      </a:r>
                      <a:endParaRPr b="0" lang="es-BO" sz="1100" spc="-1" strike="noStrike">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c>
                  <a:txBody>
                    <a:bodyPr lIns="90000" rIns="90000" tIns="46800" bIns="46800">
                      <a:noAutofit/>
                    </a:bodyPr>
                    <a:p>
                      <a:r>
                        <a:rPr b="1" lang="es-BO" sz="1100" spc="-1" strike="noStrike">
                          <a:solidFill>
                            <a:srgbClr val="000000"/>
                          </a:solidFill>
                          <a:latin typeface="Times New Roman"/>
                        </a:rPr>
                        <a:t>Factor Político</a:t>
                      </a:r>
                      <a:endParaRPr b="1" lang="es-BO" sz="1100" spc="-1" strike="noStrike">
                        <a:solidFill>
                          <a:srgbClr val="000000"/>
                        </a:solidFill>
                        <a:latin typeface="Times New Roman"/>
                      </a:endParaRPr>
                    </a:p>
                    <a:p>
                      <a:pPr marL="216000" indent="-216000">
                        <a:buClr>
                          <a:srgbClr val="000000"/>
                        </a:buClr>
                        <a:buSzPct val="45000"/>
                        <a:buFont typeface="Wingdings" charset="2"/>
                        <a:buChar char=""/>
                      </a:pPr>
                      <a:r>
                        <a:rPr b="0" lang="es-BO" sz="1100" spc="-1" strike="noStrike">
                          <a:solidFill>
                            <a:srgbClr val="000000"/>
                          </a:solidFill>
                          <a:latin typeface="Times New Roman"/>
                        </a:rPr>
                        <a:t>Participación conjunta del DM en las reuniones de planificación y toma de desiciones.</a:t>
                      </a:r>
                      <a:endParaRPr b="1" lang="es-BO" sz="1100" spc="-1" strike="noStrike">
                        <a:solidFill>
                          <a:srgbClr val="000000"/>
                        </a:solidFill>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c>
                  <a:txBody>
                    <a:bodyPr lIns="90000" rIns="90000" tIns="46800" bIns="46800">
                      <a:noAutofit/>
                    </a:bodyPr>
                    <a:p>
                      <a:r>
                        <a:rPr b="1" lang="es-BO" sz="1100" spc="-1" strike="noStrike">
                          <a:latin typeface="Times New Roman"/>
                        </a:rPr>
                        <a:t>Capacidad Competitiva</a:t>
                      </a:r>
                      <a:endParaRPr b="0" lang="es-BO" sz="1100" spc="-1" strike="noStrike">
                        <a:latin typeface="Times New Roman"/>
                      </a:endParaRPr>
                    </a:p>
                    <a:p>
                      <a:pPr marL="216000" indent="-216000">
                        <a:buClr>
                          <a:srgbClr val="000000"/>
                        </a:buClr>
                        <a:buSzPct val="45000"/>
                        <a:buFont typeface="Wingdings" charset="2"/>
                        <a:buChar char=""/>
                      </a:pPr>
                      <a:r>
                        <a:rPr b="0" lang="es-BO" sz="1100" spc="-1" strike="noStrike">
                          <a:latin typeface="Times New Roman"/>
                        </a:rPr>
                        <a:t>Limitada cultura de mantenimiento por parte los jefes de area del DM.</a:t>
                      </a:r>
                      <a:endParaRPr b="0" lang="es-BO" sz="1100" spc="-1" strike="noStrike">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c>
                  <a:txBody>
                    <a:bodyPr lIns="90000" rIns="90000" tIns="46800" bIns="46800">
                      <a:noAutofit/>
                    </a:bodyPr>
                    <a:p>
                      <a:r>
                        <a:rPr b="1" lang="es-BO" sz="1100" spc="-1" strike="noStrike">
                          <a:solidFill>
                            <a:srgbClr val="000000"/>
                          </a:solidFill>
                          <a:latin typeface="Times New Roman"/>
                        </a:rPr>
                        <a:t>Factor Político</a:t>
                      </a:r>
                      <a:endParaRPr b="1" lang="es-BO" sz="1100" spc="-1" strike="noStrike">
                        <a:solidFill>
                          <a:srgbClr val="000000"/>
                        </a:solidFill>
                        <a:latin typeface="Times New Roman"/>
                      </a:endParaRPr>
                    </a:p>
                    <a:p>
                      <a:pPr marL="216000" indent="-216000">
                        <a:buClr>
                          <a:srgbClr val="000000"/>
                        </a:buClr>
                        <a:buSzPct val="45000"/>
                        <a:buFont typeface="Wingdings" charset="2"/>
                        <a:buChar char=""/>
                      </a:pPr>
                      <a:r>
                        <a:rPr b="0" lang="es-BO" sz="1100" spc="-1" strike="noStrike">
                          <a:solidFill>
                            <a:srgbClr val="000000"/>
                          </a:solidFill>
                          <a:latin typeface="Times New Roman"/>
                        </a:rPr>
                        <a:t>Adquisición de equipos sin considerar al DM.</a:t>
                      </a:r>
                      <a:endParaRPr b="1" lang="es-BO" sz="1100" spc="-1" strike="noStrike">
                        <a:solidFill>
                          <a:srgbClr val="000000"/>
                        </a:solidFill>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r>
              <a:tr h="745920">
                <a:tc>
                  <a:txBody>
                    <a:bodyPr lIns="90000" rIns="90000" tIns="46800" bIns="46800">
                      <a:noAutofit/>
                    </a:bodyPr>
                    <a:p>
                      <a:r>
                        <a:rPr b="1" lang="es-BO" sz="1100" spc="-1" strike="noStrike">
                          <a:latin typeface="Times New Roman"/>
                        </a:rPr>
                        <a:t>Capacidad financiera</a:t>
                      </a:r>
                      <a:endParaRPr b="0" lang="es-BO" sz="1100" spc="-1" strike="noStrike">
                        <a:latin typeface="Times New Roman"/>
                      </a:endParaRPr>
                    </a:p>
                    <a:p>
                      <a:pPr marL="216000" indent="-216000">
                        <a:buClr>
                          <a:srgbClr val="000000"/>
                        </a:buClr>
                        <a:buSzPct val="45000"/>
                        <a:buFont typeface="Wingdings" charset="2"/>
                        <a:buChar char=""/>
                      </a:pPr>
                      <a:r>
                        <a:rPr b="0" lang="es-BO" sz="1100" spc="-1" strike="noStrike">
                          <a:latin typeface="Times New Roman"/>
                        </a:rPr>
                        <a:t>Reducción de los costos operativos del DM.</a:t>
                      </a:r>
                      <a:endParaRPr b="0" lang="es-BO" sz="1100" spc="-1" strike="noStrike">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c>
                  <a:txBody>
                    <a:bodyPr lIns="90000" rIns="90000" tIns="46800" bIns="46800">
                      <a:noAutofit/>
                    </a:bodyPr>
                    <a:p>
                      <a:r>
                        <a:rPr b="1" lang="es-BO" sz="1100" spc="-1" strike="noStrike">
                          <a:solidFill>
                            <a:srgbClr val="000000"/>
                          </a:solidFill>
                          <a:latin typeface="Times New Roman"/>
                        </a:rPr>
                        <a:t>Factor Social</a:t>
                      </a:r>
                      <a:endParaRPr b="0" lang="es-BO" sz="1100" spc="-1" strike="noStrike">
                        <a:solidFill>
                          <a:srgbClr val="000000"/>
                        </a:solidFill>
                        <a:latin typeface="Times New Roman"/>
                      </a:endParaRPr>
                    </a:p>
                    <a:p>
                      <a:pPr marL="216000" indent="-216000">
                        <a:buClr>
                          <a:srgbClr val="000000"/>
                        </a:buClr>
                        <a:buSzPct val="45000"/>
                        <a:buFont typeface="Wingdings" charset="2"/>
                        <a:buChar char=""/>
                      </a:pPr>
                      <a:r>
                        <a:rPr b="0" lang="es-BO" sz="1100" spc="-1" strike="noStrike">
                          <a:solidFill>
                            <a:srgbClr val="000000"/>
                          </a:solidFill>
                          <a:latin typeface="Times New Roman"/>
                        </a:rPr>
                        <a:t>Capacitación.</a:t>
                      </a:r>
                      <a:endParaRPr b="0" lang="es-BO" sz="1100" spc="-1" strike="noStrike">
                        <a:solidFill>
                          <a:srgbClr val="000000"/>
                        </a:solidFill>
                        <a:latin typeface="Times New Roman"/>
                      </a:endParaRPr>
                    </a:p>
                    <a:p>
                      <a:pPr marL="216000" indent="-216000">
                        <a:buClr>
                          <a:srgbClr val="000000"/>
                        </a:buClr>
                        <a:buSzPct val="45000"/>
                        <a:buFont typeface="Wingdings" charset="2"/>
                        <a:buChar char=""/>
                      </a:pPr>
                      <a:r>
                        <a:rPr b="0" lang="es-BO" sz="1100" spc="-1" strike="noStrike">
                          <a:solidFill>
                            <a:srgbClr val="000000"/>
                          </a:solidFill>
                          <a:latin typeface="Times New Roman"/>
                        </a:rPr>
                        <a:t>Equipamiento y recursos económicos.</a:t>
                      </a:r>
                      <a:endParaRPr b="0" lang="es-BO" sz="1100" spc="-1" strike="noStrike">
                        <a:solidFill>
                          <a:srgbClr val="000000"/>
                        </a:solidFill>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c>
                  <a:txBody>
                    <a:bodyPr lIns="90000" rIns="90000" tIns="46800" bIns="46800">
                      <a:noAutofit/>
                    </a:bodyPr>
                    <a:p>
                      <a:r>
                        <a:rPr b="1" lang="es-BO" sz="1100" spc="-1" strike="noStrike">
                          <a:latin typeface="Times New Roman"/>
                        </a:rPr>
                        <a:t>Capacidad financiera</a:t>
                      </a:r>
                      <a:endParaRPr b="0" lang="es-BO" sz="1100" spc="-1" strike="noStrike">
                        <a:latin typeface="Times New Roman"/>
                      </a:endParaRPr>
                    </a:p>
                    <a:p>
                      <a:pPr marL="216000" indent="-216000">
                        <a:buClr>
                          <a:srgbClr val="000000"/>
                        </a:buClr>
                        <a:buSzPct val="45000"/>
                        <a:buFont typeface="Wingdings" charset="2"/>
                        <a:buChar char=""/>
                      </a:pPr>
                      <a:r>
                        <a:rPr b="0" lang="es-BO" sz="1100" spc="-1" strike="noStrike">
                          <a:latin typeface="Times New Roman"/>
                        </a:rPr>
                        <a:t>Desconocimiento del DM de la capacidad financiera de la empresa, accesos a creditos, ofertas.</a:t>
                      </a:r>
                      <a:endParaRPr b="0" lang="es-BO" sz="1100" spc="-1" strike="noStrike">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c>
                  <a:txBody>
                    <a:bodyPr lIns="90000" rIns="90000" tIns="46800" bIns="46800">
                      <a:noAutofit/>
                    </a:bodyPr>
                    <a:p>
                      <a:r>
                        <a:rPr b="1" lang="es-BO" sz="1100" spc="-1" strike="noStrike">
                          <a:solidFill>
                            <a:srgbClr val="000000"/>
                          </a:solidFill>
                          <a:latin typeface="Times New Roman"/>
                        </a:rPr>
                        <a:t>Factor Social</a:t>
                      </a:r>
                      <a:endParaRPr b="0" lang="es-BO" sz="1100" spc="-1" strike="noStrike">
                        <a:solidFill>
                          <a:srgbClr val="000000"/>
                        </a:solidFill>
                        <a:latin typeface="Times New Roman"/>
                      </a:endParaRPr>
                    </a:p>
                    <a:p>
                      <a:pPr marL="216000" indent="-216000">
                        <a:buClr>
                          <a:srgbClr val="000000"/>
                        </a:buClr>
                        <a:buSzPct val="45000"/>
                        <a:buFont typeface="Wingdings" charset="2"/>
                        <a:buChar char=""/>
                      </a:pPr>
                      <a:r>
                        <a:rPr b="0" lang="es-BO" sz="1100" spc="-1" strike="noStrike">
                          <a:solidFill>
                            <a:srgbClr val="000000"/>
                          </a:solidFill>
                          <a:latin typeface="Times New Roman"/>
                        </a:rPr>
                        <a:t>Recursos humanos locales con poca capacitación.</a:t>
                      </a:r>
                      <a:endParaRPr b="0" lang="es-BO" sz="1100" spc="-1" strike="noStrike">
                        <a:solidFill>
                          <a:srgbClr val="000000"/>
                        </a:solidFill>
                        <a:latin typeface="Times New Roman"/>
                      </a:endParaRPr>
                    </a:p>
                    <a:p>
                      <a:pPr marL="216000" indent="-216000">
                        <a:buClr>
                          <a:srgbClr val="000000"/>
                        </a:buClr>
                        <a:buSzPct val="45000"/>
                        <a:buFont typeface="Wingdings" charset="2"/>
                        <a:buChar char=""/>
                      </a:pPr>
                      <a:r>
                        <a:rPr b="0" lang="es-BO" sz="1100" spc="-1" strike="noStrike">
                          <a:solidFill>
                            <a:srgbClr val="000000"/>
                          </a:solidFill>
                          <a:latin typeface="Times New Roman"/>
                        </a:rPr>
                        <a:t>Falta de Casas de estudios locales.</a:t>
                      </a:r>
                      <a:endParaRPr b="0" lang="es-BO" sz="1100" spc="-1" strike="noStrike">
                        <a:solidFill>
                          <a:srgbClr val="000000"/>
                        </a:solidFill>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r>
              <a:tr h="745920">
                <a:tc>
                  <a:txBody>
                    <a:bodyPr lIns="90000" rIns="90000" tIns="46800" bIns="46800">
                      <a:noAutofit/>
                    </a:bodyPr>
                    <a:p>
                      <a:r>
                        <a:rPr b="1" lang="es-BO" sz="1100" spc="-1" strike="noStrike">
                          <a:latin typeface="Times New Roman"/>
                        </a:rPr>
                        <a:t>Capacidad Tecnológica</a:t>
                      </a:r>
                      <a:endParaRPr b="0" lang="es-BO" sz="1100" spc="-1" strike="noStrike">
                        <a:latin typeface="Times New Roman"/>
                      </a:endParaRPr>
                    </a:p>
                    <a:p>
                      <a:pPr marL="216000" indent="-216000">
                        <a:buClr>
                          <a:srgbClr val="000000"/>
                        </a:buClr>
                        <a:buSzPct val="45000"/>
                        <a:buFont typeface="Wingdings" charset="2"/>
                        <a:buChar char=""/>
                      </a:pPr>
                      <a:r>
                        <a:rPr b="0" lang="es-BO" sz="1100" spc="-1" strike="noStrike">
                          <a:latin typeface="Times New Roman"/>
                        </a:rPr>
                        <a:t>Equipamiento Tecnológico moderno.</a:t>
                      </a:r>
                      <a:endParaRPr b="0" lang="es-BO" sz="1100" spc="-1" strike="noStrike">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c>
                  <a:txBody>
                    <a:bodyPr lIns="90000" rIns="90000" tIns="46800" bIns="46800">
                      <a:noAutofit/>
                    </a:bodyPr>
                    <a:p>
                      <a:r>
                        <a:rPr b="1" lang="es-BO" sz="1100" spc="-1" strike="noStrike">
                          <a:solidFill>
                            <a:srgbClr val="000000"/>
                          </a:solidFill>
                          <a:latin typeface="Times New Roman"/>
                        </a:rPr>
                        <a:t>Factor Tecnológico</a:t>
                      </a:r>
                      <a:endParaRPr b="0" lang="es-BO" sz="1100" spc="-1" strike="noStrike">
                        <a:solidFill>
                          <a:srgbClr val="000000"/>
                        </a:solidFill>
                        <a:latin typeface="Times New Roman"/>
                      </a:endParaRPr>
                    </a:p>
                    <a:p>
                      <a:pPr marL="216000" indent="-216000">
                        <a:buClr>
                          <a:srgbClr val="000000"/>
                        </a:buClr>
                        <a:buSzPct val="45000"/>
                        <a:buFont typeface="Wingdings" charset="2"/>
                        <a:buChar char=""/>
                      </a:pPr>
                      <a:r>
                        <a:rPr b="0" lang="es-BO" sz="1100" spc="-1" strike="noStrike">
                          <a:solidFill>
                            <a:srgbClr val="000000"/>
                          </a:solidFill>
                          <a:latin typeface="Times New Roman"/>
                        </a:rPr>
                        <a:t>Avances de la tecnología.</a:t>
                      </a:r>
                      <a:endParaRPr b="0" lang="es-BO" sz="1100" spc="-1" strike="noStrike">
                        <a:solidFill>
                          <a:srgbClr val="000000"/>
                        </a:solidFill>
                        <a:latin typeface="Times New Roman"/>
                      </a:endParaRPr>
                    </a:p>
                    <a:p>
                      <a:pPr marL="216000" indent="-216000">
                        <a:buClr>
                          <a:srgbClr val="000000"/>
                        </a:buClr>
                        <a:buSzPct val="45000"/>
                        <a:buFont typeface="Wingdings" charset="2"/>
                        <a:buChar char=""/>
                      </a:pPr>
                      <a:r>
                        <a:rPr b="0" lang="es-BO" sz="1100" spc="-1" strike="noStrike">
                          <a:solidFill>
                            <a:srgbClr val="000000"/>
                          </a:solidFill>
                          <a:latin typeface="Times New Roman"/>
                        </a:rPr>
                        <a:t>Avances de la ergonomía.</a:t>
                      </a:r>
                      <a:endParaRPr b="0" lang="es-BO" sz="1100" spc="-1" strike="noStrike">
                        <a:solidFill>
                          <a:srgbClr val="000000"/>
                        </a:solidFill>
                        <a:latin typeface="Times New Roman"/>
                      </a:endParaRPr>
                    </a:p>
                    <a:p>
                      <a:pPr marL="216000" indent="-216000">
                        <a:buClr>
                          <a:srgbClr val="000000"/>
                        </a:buClr>
                        <a:buSzPct val="45000"/>
                        <a:buFont typeface="Wingdings" charset="2"/>
                        <a:buChar char=""/>
                      </a:pPr>
                      <a:r>
                        <a:rPr b="0" lang="es-BO" sz="1100" spc="-1" strike="noStrike">
                          <a:solidFill>
                            <a:srgbClr val="000000"/>
                          </a:solidFill>
                          <a:latin typeface="Times New Roman"/>
                        </a:rPr>
                        <a:t>Avances en sistemas de verificación y control.</a:t>
                      </a:r>
                      <a:endParaRPr b="0" lang="es-BO" sz="1100" spc="-1" strike="noStrike">
                        <a:solidFill>
                          <a:srgbClr val="000000"/>
                        </a:solidFill>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c>
                  <a:txBody>
                    <a:bodyPr lIns="90000" rIns="90000" tIns="46800" bIns="46800">
                      <a:noAutofit/>
                    </a:bodyPr>
                    <a:p>
                      <a:r>
                        <a:rPr b="1" lang="es-BO" sz="1100" spc="-1" strike="noStrike">
                          <a:latin typeface="Times New Roman"/>
                        </a:rPr>
                        <a:t>Capacidad Tecnológica</a:t>
                      </a:r>
                      <a:endParaRPr b="0" lang="es-BO" sz="1100" spc="-1" strike="noStrike">
                        <a:latin typeface="Times New Roman"/>
                      </a:endParaRPr>
                    </a:p>
                    <a:p>
                      <a:pPr marL="216000" indent="-216000">
                        <a:buClr>
                          <a:srgbClr val="000000"/>
                        </a:buClr>
                        <a:buSzPct val="45000"/>
                        <a:buFont typeface="Wingdings" charset="2"/>
                        <a:buChar char=""/>
                      </a:pPr>
                      <a:r>
                        <a:rPr b="0" lang="es-BO" sz="1100" spc="-1" strike="noStrike">
                          <a:latin typeface="Times New Roman"/>
                        </a:rPr>
                        <a:t>Desconocimiento del personal del DM, de la tecnología existente en equipos.</a:t>
                      </a:r>
                      <a:endParaRPr b="0" lang="es-BO" sz="1100" spc="-1" strike="noStrike">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c>
                  <a:txBody>
                    <a:bodyPr lIns="90000" rIns="90000" tIns="46800" bIns="46800">
                      <a:noAutofit/>
                    </a:bodyPr>
                    <a:p>
                      <a:r>
                        <a:rPr b="1" lang="es-BO" sz="1100" spc="-1" strike="noStrike">
                          <a:solidFill>
                            <a:srgbClr val="000000"/>
                          </a:solidFill>
                          <a:latin typeface="Times New Roman"/>
                        </a:rPr>
                        <a:t>Factor Tecnológico</a:t>
                      </a:r>
                      <a:endParaRPr b="0" lang="es-BO" sz="1100" spc="-1" strike="noStrike">
                        <a:solidFill>
                          <a:srgbClr val="000000"/>
                        </a:solidFill>
                        <a:latin typeface="Times New Roman"/>
                      </a:endParaRPr>
                    </a:p>
                    <a:p>
                      <a:pPr marL="216000" indent="-216000">
                        <a:buClr>
                          <a:srgbClr val="000000"/>
                        </a:buClr>
                        <a:buSzPct val="45000"/>
                        <a:buFont typeface="Wingdings" charset="2"/>
                        <a:buChar char=""/>
                      </a:pPr>
                      <a:r>
                        <a:rPr b="0" lang="es-BO" sz="1100" spc="-1" strike="noStrike">
                          <a:solidFill>
                            <a:srgbClr val="000000"/>
                          </a:solidFill>
                          <a:latin typeface="Times New Roman"/>
                        </a:rPr>
                        <a:t>Constantes cambios tecnológicos en el DM.</a:t>
                      </a:r>
                      <a:endParaRPr b="0" lang="es-BO" sz="1100" spc="-1" strike="noStrike">
                        <a:solidFill>
                          <a:srgbClr val="000000"/>
                        </a:solidFill>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r>
              <a:tr h="748800">
                <a:tc>
                  <a:txBody>
                    <a:bodyPr lIns="90000" rIns="90000" tIns="46800" bIns="46800">
                      <a:noAutofit/>
                    </a:bodyPr>
                    <a:p>
                      <a:r>
                        <a:rPr b="1" lang="es-BO" sz="1100" spc="-1" strike="noStrike">
                          <a:latin typeface="Times New Roman"/>
                        </a:rPr>
                        <a:t>Capacidad en talento humano</a:t>
                      </a:r>
                      <a:endParaRPr b="0" lang="es-BO" sz="1100" spc="-1" strike="noStrike">
                        <a:latin typeface="Times New Roman"/>
                      </a:endParaRPr>
                    </a:p>
                    <a:p>
                      <a:pPr marL="216000" indent="-216000">
                        <a:buClr>
                          <a:srgbClr val="000000"/>
                        </a:buClr>
                        <a:buSzPct val="45000"/>
                        <a:buFont typeface="Wingdings" charset="2"/>
                        <a:buChar char=""/>
                      </a:pPr>
                      <a:r>
                        <a:rPr b="0" lang="es-BO" sz="1100" spc="-1" strike="noStrike">
                          <a:latin typeface="Times New Roman"/>
                        </a:rPr>
                        <a:t>Personal motivado, adecuado, con experiencia y cultura organizacional.</a:t>
                      </a:r>
                      <a:endParaRPr b="0" lang="es-BO" sz="1100" spc="-1" strike="noStrike">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c>
                  <a:txBody>
                    <a:bodyPr lIns="90000" rIns="90000" tIns="46800" bIns="46800">
                      <a:noAutofit/>
                    </a:bodyPr>
                    <a:p>
                      <a:r>
                        <a:rPr b="1" lang="es-BO" sz="1100" spc="-1" strike="noStrike">
                          <a:solidFill>
                            <a:srgbClr val="000000"/>
                          </a:solidFill>
                          <a:latin typeface="Times New Roman"/>
                        </a:rPr>
                        <a:t>Factor Geográfico</a:t>
                      </a:r>
                      <a:endParaRPr b="0" lang="es-BO" sz="1100" spc="-1" strike="noStrike">
                        <a:solidFill>
                          <a:srgbClr val="000000"/>
                        </a:solidFill>
                        <a:latin typeface="Times New Roman"/>
                      </a:endParaRPr>
                    </a:p>
                    <a:p>
                      <a:pPr marL="216000" indent="-216000">
                        <a:buClr>
                          <a:srgbClr val="000000"/>
                        </a:buClr>
                        <a:buSzPct val="45000"/>
                        <a:buFont typeface="Wingdings" charset="2"/>
                        <a:buChar char=""/>
                      </a:pPr>
                      <a:r>
                        <a:rPr b="0" lang="es-BO" sz="1100" spc="-1" strike="noStrike">
                          <a:solidFill>
                            <a:srgbClr val="000000"/>
                          </a:solidFill>
                          <a:latin typeface="Times New Roman"/>
                        </a:rPr>
                        <a:t>Cercania de proveedores.</a:t>
                      </a:r>
                      <a:endParaRPr b="0" lang="es-BO" sz="1100" spc="-1" strike="noStrike">
                        <a:solidFill>
                          <a:srgbClr val="000000"/>
                        </a:solidFill>
                        <a:latin typeface="Times New Roman"/>
                      </a:endParaRPr>
                    </a:p>
                    <a:p>
                      <a:pPr marL="216000" indent="-216000">
                        <a:buClr>
                          <a:srgbClr val="000000"/>
                        </a:buClr>
                        <a:buSzPct val="45000"/>
                        <a:buFont typeface="Wingdings" charset="2"/>
                        <a:buChar char=""/>
                      </a:pPr>
                      <a:r>
                        <a:rPr b="0" lang="es-BO" sz="1100" spc="-1" strike="noStrike">
                          <a:solidFill>
                            <a:srgbClr val="000000"/>
                          </a:solidFill>
                          <a:latin typeface="Times New Roman"/>
                        </a:rPr>
                        <a:t>Accesos asfaltados y en condiciones.</a:t>
                      </a:r>
                      <a:endParaRPr b="0" lang="es-BO" sz="1100" spc="-1" strike="noStrike">
                        <a:solidFill>
                          <a:srgbClr val="000000"/>
                        </a:solidFill>
                        <a:latin typeface="Times New Roman"/>
                      </a:endParaRPr>
                    </a:p>
                    <a:p>
                      <a:pPr marL="216000" indent="-216000">
                        <a:buClr>
                          <a:srgbClr val="000000"/>
                        </a:buClr>
                        <a:buSzPct val="45000"/>
                        <a:buFont typeface="Wingdings" charset="2"/>
                        <a:buChar char=""/>
                      </a:pPr>
                      <a:r>
                        <a:rPr b="0" lang="es-BO" sz="1100" spc="-1" strike="noStrike">
                          <a:solidFill>
                            <a:srgbClr val="000000"/>
                          </a:solidFill>
                          <a:latin typeface="Times New Roman"/>
                        </a:rPr>
                        <a:t>Zona con acceso a varios tipos de transportes.</a:t>
                      </a:r>
                      <a:endParaRPr b="0" lang="es-BO" sz="1100" spc="-1" strike="noStrike">
                        <a:solidFill>
                          <a:srgbClr val="000000"/>
                        </a:solidFill>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c>
                  <a:txBody>
                    <a:bodyPr lIns="90000" rIns="90000" tIns="46800" bIns="46800">
                      <a:noAutofit/>
                    </a:bodyPr>
                    <a:p>
                      <a:r>
                        <a:rPr b="1" lang="es-BO" sz="1100" spc="-1" strike="noStrike">
                          <a:latin typeface="Times New Roman"/>
                        </a:rPr>
                        <a:t>Capacidad en talento humano</a:t>
                      </a:r>
                      <a:endParaRPr b="0" lang="es-BO" sz="1100" spc="-1" strike="noStrike">
                        <a:latin typeface="Times New Roman"/>
                      </a:endParaRPr>
                    </a:p>
                    <a:p>
                      <a:pPr marL="216000" indent="-216000">
                        <a:buClr>
                          <a:srgbClr val="000000"/>
                        </a:buClr>
                        <a:buSzPct val="45000"/>
                        <a:buFont typeface="Wingdings" charset="2"/>
                        <a:buChar char=""/>
                      </a:pPr>
                      <a:r>
                        <a:rPr b="0" lang="es-BO" sz="1100" spc="-1" strike="noStrike">
                          <a:latin typeface="Times New Roman"/>
                        </a:rPr>
                        <a:t>Duplicidad y repetición ineficiente de procesos de mantenimiento.</a:t>
                      </a:r>
                      <a:endParaRPr b="0" lang="es-BO" sz="1100" spc="-1" strike="noStrike">
                        <a:latin typeface="Times New Roman"/>
                      </a:endParaRPr>
                    </a:p>
                    <a:p>
                      <a:pPr marL="216000" indent="-216000">
                        <a:buClr>
                          <a:srgbClr val="000000"/>
                        </a:buClr>
                        <a:buSzPct val="45000"/>
                        <a:buFont typeface="Wingdings" charset="2"/>
                        <a:buChar char=""/>
                      </a:pPr>
                      <a:r>
                        <a:rPr b="0" lang="es-BO" sz="1100" spc="-1" strike="noStrike">
                          <a:latin typeface="Times New Roman"/>
                        </a:rPr>
                        <a:t>Personal en el DM realizando tareas ajenas al mantenimiento.</a:t>
                      </a:r>
                      <a:endParaRPr b="0" lang="es-BO" sz="1100" spc="-1" strike="noStrike">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c>
                  <a:txBody>
                    <a:bodyPr lIns="90000" rIns="90000" tIns="46800" bIns="46800">
                      <a:noAutofit/>
                    </a:bodyPr>
                    <a:p>
                      <a:r>
                        <a:rPr b="1" lang="es-BO" sz="1100" spc="-1" strike="noStrike">
                          <a:solidFill>
                            <a:srgbClr val="000000"/>
                          </a:solidFill>
                          <a:latin typeface="Times New Roman"/>
                        </a:rPr>
                        <a:t>Factor Geográfico</a:t>
                      </a:r>
                      <a:endParaRPr b="0" lang="es-BO" sz="1100" spc="-1" strike="noStrike">
                        <a:solidFill>
                          <a:srgbClr val="000000"/>
                        </a:solidFill>
                        <a:latin typeface="Times New Roman"/>
                      </a:endParaRPr>
                    </a:p>
                    <a:p>
                      <a:pPr marL="216000" indent="-216000">
                        <a:buClr>
                          <a:srgbClr val="000000"/>
                        </a:buClr>
                        <a:buSzPct val="45000"/>
                        <a:buFont typeface="Wingdings" charset="2"/>
                        <a:buChar char=""/>
                      </a:pPr>
                      <a:r>
                        <a:rPr b="0" lang="es-BO" sz="1100" spc="-1" strike="noStrike">
                          <a:solidFill>
                            <a:srgbClr val="000000"/>
                          </a:solidFill>
                          <a:latin typeface="Times New Roman"/>
                        </a:rPr>
                        <a:t>Zona de muchas presipitaciones con desborde de ríos.</a:t>
                      </a:r>
                      <a:endParaRPr b="0" lang="es-BO" sz="1100" spc="-1" strike="noStrike">
                        <a:solidFill>
                          <a:srgbClr val="000000"/>
                        </a:solidFill>
                        <a:latin typeface="Times New Roman"/>
                      </a:endParaRPr>
                    </a:p>
                    <a:p>
                      <a:pPr marL="216000" indent="-216000">
                        <a:buClr>
                          <a:srgbClr val="000000"/>
                        </a:buClr>
                        <a:buSzPct val="45000"/>
                        <a:buFont typeface="Wingdings" charset="2"/>
                        <a:buChar char=""/>
                      </a:pPr>
                      <a:r>
                        <a:rPr b="0" lang="es-BO" sz="1100" spc="-1" strike="noStrike">
                          <a:solidFill>
                            <a:srgbClr val="000000"/>
                          </a:solidFill>
                          <a:latin typeface="Times New Roman"/>
                        </a:rPr>
                        <a:t>Zona de mucha humedad, enfermedades vectoriales y respiratorias.</a:t>
                      </a:r>
                      <a:endParaRPr b="0" lang="es-BO" sz="1100" spc="-1" strike="noStrike">
                        <a:solidFill>
                          <a:srgbClr val="000000"/>
                        </a:solidFill>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r>
            </a:tbl>
          </a:graphicData>
        </a:graphic>
      </p:graphicFrame>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66" name="Google Shape;60;p14_9"/>
          <p:cNvGrpSpPr/>
          <p:nvPr/>
        </p:nvGrpSpPr>
        <p:grpSpPr>
          <a:xfrm>
            <a:off x="360" y="0"/>
            <a:ext cx="10079640" cy="360000"/>
            <a:chOff x="360" y="0"/>
            <a:chExt cx="10079640" cy="360000"/>
          </a:xfrm>
        </p:grpSpPr>
        <p:pic>
          <p:nvPicPr>
            <p:cNvPr id="167" name="Google Shape;61;p14_10" descr="Universidad Nacional de Misiones - La Universidad | Universidad nacional,  Pinturas de peces, Facultad de artes"/>
            <p:cNvPicPr/>
            <p:nvPr/>
          </p:nvPicPr>
          <p:blipFill>
            <a:blip r:embed="rId1"/>
            <a:stretch/>
          </p:blipFill>
          <p:spPr>
            <a:xfrm>
              <a:off x="360" y="52200"/>
              <a:ext cx="539640" cy="307800"/>
            </a:xfrm>
            <a:prstGeom prst="rect">
              <a:avLst/>
            </a:prstGeom>
            <a:ln w="0">
              <a:noFill/>
            </a:ln>
          </p:spPr>
        </p:pic>
        <p:sp>
          <p:nvSpPr>
            <p:cNvPr id="168" name="Google Shape;62;p14_10"/>
            <p:cNvSpPr/>
            <p:nvPr/>
          </p:nvSpPr>
          <p:spPr>
            <a:xfrm>
              <a:off x="677880" y="0"/>
              <a:ext cx="9402120" cy="360000"/>
            </a:xfrm>
            <a:prstGeom prst="rect">
              <a:avLst/>
            </a:prstGeom>
            <a:gradFill rotWithShape="0">
              <a:gsLst>
                <a:gs pos="4000">
                  <a:srgbClr val="ffffff"/>
                </a:gs>
                <a:gs pos="100000">
                  <a:srgbClr val="4472c3"/>
                </a:gs>
              </a:gsLst>
              <a:lin ang="0"/>
            </a:gradFill>
            <a:ln w="0">
              <a:noFill/>
            </a:ln>
          </p:spPr>
          <p:style>
            <a:lnRef idx="0"/>
            <a:fillRef idx="0"/>
            <a:effectRef idx="0"/>
            <a:fontRef idx="minor"/>
          </p:style>
          <p:txBody>
            <a:bodyPr anchor="ctr">
              <a:noAutofit/>
            </a:bodyPr>
            <a:p>
              <a:pPr algn="r">
                <a:lnSpc>
                  <a:spcPct val="100000"/>
                </a:lnSpc>
                <a:tabLst>
                  <a:tab algn="l" pos="0"/>
                </a:tabLst>
              </a:pPr>
              <a:r>
                <a:rPr b="1" lang="es-419" sz="1400" spc="-1" strike="noStrike" cap="small">
                  <a:solidFill>
                    <a:srgbClr val="000000"/>
                  </a:solidFill>
                  <a:latin typeface="Comic Sans MS"/>
                  <a:ea typeface="Comic Sans MS"/>
                </a:rPr>
                <a:t>ORGANIZACIÓN Y GESTIÓN DEL MANTENIMIENTO</a:t>
              </a:r>
              <a:endParaRPr b="0" lang="es-BO" sz="1400" spc="-1" strike="noStrike">
                <a:latin typeface="Arial"/>
              </a:endParaRPr>
            </a:p>
          </p:txBody>
        </p:sp>
      </p:grpSp>
      <p:sp>
        <p:nvSpPr>
          <p:cNvPr id="169" name=""/>
          <p:cNvSpPr txBox="1"/>
          <p:nvPr/>
        </p:nvSpPr>
        <p:spPr>
          <a:xfrm>
            <a:off x="180000" y="491040"/>
            <a:ext cx="7872480" cy="408960"/>
          </a:xfrm>
          <a:prstGeom prst="rect">
            <a:avLst/>
          </a:prstGeom>
          <a:noFill/>
          <a:ln w="0">
            <a:noFill/>
          </a:ln>
        </p:spPr>
        <p:txBody>
          <a:bodyPr lIns="90000" rIns="90000" tIns="45000" bIns="45000">
            <a:noAutofit/>
          </a:bodyPr>
          <a:p>
            <a:r>
              <a:rPr b="0" lang="es-BO" sz="1800" spc="-1" strike="noStrike">
                <a:latin typeface="Comic Sans MS"/>
              </a:rPr>
              <a:t>Se establece un sistema de ponderación, a criterio del grupo de trabajo:</a:t>
            </a:r>
            <a:endParaRPr b="0" lang="es-BO" sz="1800" spc="-1" strike="noStrike">
              <a:latin typeface="Arial"/>
            </a:endParaRPr>
          </a:p>
        </p:txBody>
      </p:sp>
      <p:sp>
        <p:nvSpPr>
          <p:cNvPr id="170" name=""/>
          <p:cNvSpPr txBox="1"/>
          <p:nvPr/>
        </p:nvSpPr>
        <p:spPr>
          <a:xfrm>
            <a:off x="253080" y="1031040"/>
            <a:ext cx="3280680" cy="2001240"/>
          </a:xfrm>
          <a:prstGeom prst="rect">
            <a:avLst/>
          </a:prstGeom>
          <a:noFill/>
          <a:ln w="0">
            <a:noFill/>
          </a:ln>
        </p:spPr>
        <p:txBody>
          <a:bodyPr lIns="90000" rIns="90000" tIns="45000" bIns="45000">
            <a:noAutofit/>
          </a:bodyPr>
          <a:p>
            <a:pPr>
              <a:lnSpc>
                <a:spcPct val="150000"/>
              </a:lnSpc>
            </a:pPr>
            <a:r>
              <a:rPr b="0" lang="es-BO" sz="1800" spc="-1" strike="noStrike">
                <a:latin typeface="Comic Sans MS"/>
              </a:rPr>
              <a:t>Por ejemplo, podemos elegir: </a:t>
            </a:r>
            <a:endParaRPr b="0" lang="es-BO" sz="1800" spc="-1" strike="noStrike">
              <a:latin typeface="Arial"/>
            </a:endParaRPr>
          </a:p>
          <a:p>
            <a:pPr marL="216000" indent="-216000">
              <a:lnSpc>
                <a:spcPct val="150000"/>
              </a:lnSpc>
              <a:buClr>
                <a:srgbClr val="000000"/>
              </a:buClr>
              <a:buSzPct val="45000"/>
              <a:buFont typeface="Wingdings" charset="2"/>
              <a:buChar char=""/>
            </a:pPr>
            <a:r>
              <a:rPr b="0" lang="es-BO" sz="1800" spc="-1" strike="noStrike">
                <a:latin typeface="Comic Sans MS"/>
              </a:rPr>
              <a:t>Alto = 3</a:t>
            </a:r>
            <a:endParaRPr b="0" lang="es-BO" sz="1800" spc="-1" strike="noStrike">
              <a:latin typeface="Arial"/>
            </a:endParaRPr>
          </a:p>
          <a:p>
            <a:pPr marL="216000" indent="-216000">
              <a:lnSpc>
                <a:spcPct val="150000"/>
              </a:lnSpc>
              <a:buClr>
                <a:srgbClr val="000000"/>
              </a:buClr>
              <a:buSzPct val="45000"/>
              <a:buFont typeface="Wingdings" charset="2"/>
              <a:buChar char=""/>
            </a:pPr>
            <a:r>
              <a:rPr b="0" lang="es-BO" sz="1800" spc="-1" strike="noStrike">
                <a:latin typeface="Comic Sans MS"/>
              </a:rPr>
              <a:t>Medio = 2</a:t>
            </a:r>
            <a:endParaRPr b="0" lang="es-BO" sz="1800" spc="-1" strike="noStrike">
              <a:latin typeface="Arial"/>
            </a:endParaRPr>
          </a:p>
          <a:p>
            <a:pPr marL="216000" indent="-216000">
              <a:lnSpc>
                <a:spcPct val="150000"/>
              </a:lnSpc>
              <a:buClr>
                <a:srgbClr val="000000"/>
              </a:buClr>
              <a:buSzPct val="45000"/>
              <a:buFont typeface="Wingdings" charset="2"/>
              <a:buChar char=""/>
            </a:pPr>
            <a:r>
              <a:rPr b="0" lang="es-BO" sz="1800" spc="-1" strike="noStrike">
                <a:latin typeface="Comic Sans MS"/>
              </a:rPr>
              <a:t>Bajo = 1</a:t>
            </a:r>
            <a:endParaRPr b="0" lang="es-BO" sz="1800" spc="-1" strike="noStrike">
              <a:latin typeface="Arial"/>
            </a:endParaRPr>
          </a:p>
        </p:txBody>
      </p:sp>
      <p:sp>
        <p:nvSpPr>
          <p:cNvPr id="171" name=""/>
          <p:cNvSpPr txBox="1"/>
          <p:nvPr/>
        </p:nvSpPr>
        <p:spPr>
          <a:xfrm>
            <a:off x="0" y="3253680"/>
            <a:ext cx="10080000" cy="346320"/>
          </a:xfrm>
          <a:prstGeom prst="rect">
            <a:avLst/>
          </a:prstGeom>
          <a:noFill/>
          <a:ln w="0">
            <a:noFill/>
          </a:ln>
        </p:spPr>
        <p:txBody>
          <a:bodyPr lIns="90000" rIns="90000" tIns="45000" bIns="45000">
            <a:noAutofit/>
          </a:bodyPr>
          <a:p>
            <a:r>
              <a:rPr b="1" lang="es-BO" sz="1800" spc="-1" strike="noStrike">
                <a:solidFill>
                  <a:srgbClr val="bf0041"/>
                </a:solidFill>
                <a:latin typeface="Arial"/>
              </a:rPr>
              <a:t>Ojo, el significado de la ponderación es según se apliquen a los factores (+) o los (-):</a:t>
            </a:r>
            <a:endParaRPr b="0" lang="es-BO" sz="1800" spc="-1" strike="noStrike">
              <a:latin typeface="Arial"/>
            </a:endParaRPr>
          </a:p>
        </p:txBody>
      </p:sp>
      <p:sp>
        <p:nvSpPr>
          <p:cNvPr id="172" name=""/>
          <p:cNvSpPr txBox="1"/>
          <p:nvPr/>
        </p:nvSpPr>
        <p:spPr>
          <a:xfrm>
            <a:off x="0" y="3780000"/>
            <a:ext cx="9241920" cy="408960"/>
          </a:xfrm>
          <a:prstGeom prst="rect">
            <a:avLst/>
          </a:prstGeom>
          <a:noFill/>
          <a:ln w="0">
            <a:noFill/>
          </a:ln>
        </p:spPr>
        <p:txBody>
          <a:bodyPr lIns="90000" rIns="90000" tIns="45000" bIns="45000">
            <a:noAutofit/>
          </a:bodyPr>
          <a:p>
            <a:pPr marL="216000" indent="-216000">
              <a:lnSpc>
                <a:spcPct val="100000"/>
              </a:lnSpc>
              <a:buClr>
                <a:srgbClr val="000000"/>
              </a:buClr>
              <a:buSzPct val="45000"/>
              <a:buFont typeface="Wingdings" charset="2"/>
              <a:buChar char=""/>
            </a:pPr>
            <a:r>
              <a:rPr b="1" lang="es-BO" sz="1600" spc="-1" strike="noStrike">
                <a:solidFill>
                  <a:srgbClr val="2a6099"/>
                </a:solidFill>
                <a:latin typeface="Comic Sans MS"/>
                <a:ea typeface="Microsoft YaHei"/>
              </a:rPr>
              <a:t>Un valor alto en una Oportunidad o Fortaleza, implican que son considerados muy buenos.</a:t>
            </a:r>
            <a:endParaRPr b="0" lang="es-BO" sz="1600" spc="-1" strike="noStrike">
              <a:latin typeface="Arial"/>
            </a:endParaRPr>
          </a:p>
        </p:txBody>
      </p:sp>
      <p:sp>
        <p:nvSpPr>
          <p:cNvPr id="173" name=""/>
          <p:cNvSpPr txBox="1"/>
          <p:nvPr/>
        </p:nvSpPr>
        <p:spPr>
          <a:xfrm>
            <a:off x="0" y="4320000"/>
            <a:ext cx="10080000" cy="373680"/>
          </a:xfrm>
          <a:prstGeom prst="rect">
            <a:avLst/>
          </a:prstGeom>
          <a:noFill/>
          <a:ln w="0">
            <a:noFill/>
          </a:ln>
        </p:spPr>
        <p:txBody>
          <a:bodyPr lIns="90000" rIns="90000" tIns="45000" bIns="45000">
            <a:noAutofit/>
          </a:bodyPr>
          <a:p>
            <a:pPr marL="216000" indent="-216000">
              <a:lnSpc>
                <a:spcPct val="100000"/>
              </a:lnSpc>
              <a:buClr>
                <a:srgbClr val="000000"/>
              </a:buClr>
              <a:buSzPct val="45000"/>
              <a:buFont typeface="Wingdings" charset="2"/>
              <a:buChar char=""/>
            </a:pPr>
            <a:r>
              <a:rPr b="1" lang="es-BO" sz="1600" spc="-1" strike="noStrike">
                <a:solidFill>
                  <a:srgbClr val="55215b"/>
                </a:solidFill>
                <a:latin typeface="Comic Sans MS"/>
                <a:ea typeface="Microsoft YaHei"/>
              </a:rPr>
              <a:t>Un valor alto en una Debilidad o Amenaza, implican que son considerados muy malos.</a:t>
            </a:r>
            <a:endParaRPr b="0" lang="es-BO" sz="1600" spc="-1" strike="noStrike">
              <a:latin typeface="Arial"/>
            </a:endParaRPr>
          </a:p>
        </p:txBody>
      </p:sp>
      <p:pic>
        <p:nvPicPr>
          <p:cNvPr id="174" name="" descr=""/>
          <p:cNvPicPr/>
          <p:nvPr/>
        </p:nvPicPr>
        <p:blipFill>
          <a:blip r:embed="rId2"/>
          <a:stretch/>
        </p:blipFill>
        <p:spPr>
          <a:xfrm>
            <a:off x="1800000" y="1758600"/>
            <a:ext cx="1273680" cy="127368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75" name="Google Shape;60;p14_10"/>
          <p:cNvGrpSpPr/>
          <p:nvPr/>
        </p:nvGrpSpPr>
        <p:grpSpPr>
          <a:xfrm>
            <a:off x="360" y="0"/>
            <a:ext cx="10079640" cy="360000"/>
            <a:chOff x="360" y="0"/>
            <a:chExt cx="10079640" cy="360000"/>
          </a:xfrm>
        </p:grpSpPr>
        <p:pic>
          <p:nvPicPr>
            <p:cNvPr id="176" name="Google Shape;61;p14_11" descr="Universidad Nacional de Misiones - La Universidad | Universidad nacional,  Pinturas de peces, Facultad de artes"/>
            <p:cNvPicPr/>
            <p:nvPr/>
          </p:nvPicPr>
          <p:blipFill>
            <a:blip r:embed="rId1"/>
            <a:stretch/>
          </p:blipFill>
          <p:spPr>
            <a:xfrm>
              <a:off x="360" y="52200"/>
              <a:ext cx="539640" cy="307800"/>
            </a:xfrm>
            <a:prstGeom prst="rect">
              <a:avLst/>
            </a:prstGeom>
            <a:ln w="0">
              <a:noFill/>
            </a:ln>
          </p:spPr>
        </p:pic>
        <p:sp>
          <p:nvSpPr>
            <p:cNvPr id="177" name="Google Shape;62;p14_11"/>
            <p:cNvSpPr/>
            <p:nvPr/>
          </p:nvSpPr>
          <p:spPr>
            <a:xfrm>
              <a:off x="677880" y="0"/>
              <a:ext cx="9402120" cy="360000"/>
            </a:xfrm>
            <a:prstGeom prst="rect">
              <a:avLst/>
            </a:prstGeom>
            <a:gradFill rotWithShape="0">
              <a:gsLst>
                <a:gs pos="4000">
                  <a:srgbClr val="ffffff"/>
                </a:gs>
                <a:gs pos="100000">
                  <a:srgbClr val="4472c3"/>
                </a:gs>
              </a:gsLst>
              <a:lin ang="0"/>
            </a:gradFill>
            <a:ln w="0">
              <a:noFill/>
            </a:ln>
          </p:spPr>
          <p:style>
            <a:lnRef idx="0"/>
            <a:fillRef idx="0"/>
            <a:effectRef idx="0"/>
            <a:fontRef idx="minor"/>
          </p:style>
          <p:txBody>
            <a:bodyPr anchor="ctr">
              <a:noAutofit/>
            </a:bodyPr>
            <a:p>
              <a:pPr algn="r">
                <a:lnSpc>
                  <a:spcPct val="100000"/>
                </a:lnSpc>
                <a:tabLst>
                  <a:tab algn="l" pos="0"/>
                </a:tabLst>
              </a:pPr>
              <a:r>
                <a:rPr b="1" lang="es-419" sz="1400" spc="-1" strike="noStrike" cap="small">
                  <a:solidFill>
                    <a:srgbClr val="000000"/>
                  </a:solidFill>
                  <a:latin typeface="Comic Sans MS"/>
                  <a:ea typeface="Comic Sans MS"/>
                </a:rPr>
                <a:t>ORGANIZACIÓN Y GESTIÓN DEL MANTENIMIENTO</a:t>
              </a:r>
              <a:endParaRPr b="0" lang="es-BO" sz="1400" spc="-1" strike="noStrike">
                <a:latin typeface="Arial"/>
              </a:endParaRPr>
            </a:p>
          </p:txBody>
        </p:sp>
      </p:grpSp>
      <p:graphicFrame>
        <p:nvGraphicFramePr>
          <p:cNvPr id="178" name=""/>
          <p:cNvGraphicFramePr/>
          <p:nvPr/>
        </p:nvGraphicFramePr>
        <p:xfrm>
          <a:off x="147600" y="450360"/>
          <a:ext cx="9719280" cy="4705920"/>
        </p:xfrm>
        <a:graphic>
          <a:graphicData uri="http://schemas.openxmlformats.org/drawingml/2006/table">
            <a:tbl>
              <a:tblPr/>
              <a:tblGrid>
                <a:gridCol w="2428920"/>
                <a:gridCol w="2428920"/>
                <a:gridCol w="2428920"/>
                <a:gridCol w="2432880"/>
              </a:tblGrid>
              <a:tr h="412560">
                <a:tc>
                  <a:txBody>
                    <a:bodyPr lIns="90000" rIns="90000" tIns="46800" bIns="46800">
                      <a:noAutofit/>
                    </a:bodyPr>
                    <a:p>
                      <a:pPr algn="ctr"/>
                      <a:r>
                        <a:rPr b="0" lang="es-BO" sz="1000" spc="-1" strike="noStrike">
                          <a:solidFill>
                            <a:srgbClr val="ffffff"/>
                          </a:solidFill>
                          <a:latin typeface="Times New Roman"/>
                        </a:rPr>
                        <a:t>FORTALEZAS</a:t>
                      </a:r>
                      <a:endParaRPr b="0" lang="es-BO" sz="10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999ff"/>
                    </a:solidFill>
                  </a:tcPr>
                </a:tc>
                <a:tc>
                  <a:txBody>
                    <a:bodyPr lIns="90000" rIns="90000" tIns="46800" bIns="46800">
                      <a:noAutofit/>
                    </a:bodyPr>
                    <a:p>
                      <a:pPr algn="ctr"/>
                      <a:r>
                        <a:rPr b="0" lang="es-BO" sz="1000" spc="-1" strike="noStrike">
                          <a:solidFill>
                            <a:srgbClr val="ffffff"/>
                          </a:solidFill>
                          <a:latin typeface="Times New Roman"/>
                        </a:rPr>
                        <a:t>OPORTUNIDADES</a:t>
                      </a:r>
                      <a:endParaRPr b="0" lang="es-BO" sz="1000" spc="-1" strike="noStrike">
                        <a:solidFill>
                          <a:srgbClr val="ffffff"/>
                        </a:solidFill>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999ff"/>
                    </a:solidFill>
                  </a:tcPr>
                </a:tc>
                <a:tc>
                  <a:txBody>
                    <a:bodyPr lIns="90000" rIns="90000" tIns="46800" bIns="46800">
                      <a:noAutofit/>
                    </a:bodyPr>
                    <a:p>
                      <a:pPr algn="ctr"/>
                      <a:r>
                        <a:rPr b="0" lang="es-BO" sz="1000" spc="-1" strike="noStrike">
                          <a:solidFill>
                            <a:srgbClr val="ffffff"/>
                          </a:solidFill>
                          <a:latin typeface="Times New Roman"/>
                        </a:rPr>
                        <a:t>DEBILIDADES</a:t>
                      </a:r>
                      <a:endParaRPr b="0" lang="es-BO" sz="1000" spc="-1" strike="noStrike">
                        <a:solidFill>
                          <a:srgbClr val="ffffff"/>
                        </a:solidFill>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999ff"/>
                    </a:solidFill>
                  </a:tcPr>
                </a:tc>
                <a:tc>
                  <a:txBody>
                    <a:bodyPr lIns="90000" rIns="90000" tIns="46800" bIns="46800">
                      <a:noAutofit/>
                    </a:bodyPr>
                    <a:p>
                      <a:pPr algn="ctr"/>
                      <a:r>
                        <a:rPr b="0" lang="es-BO" sz="1000" spc="-1" strike="noStrike">
                          <a:solidFill>
                            <a:srgbClr val="ffffff"/>
                          </a:solidFill>
                          <a:latin typeface="Times New Roman"/>
                        </a:rPr>
                        <a:t>AMENAZAS</a:t>
                      </a:r>
                      <a:endParaRPr b="0" lang="es-BO" sz="1000" spc="-1" strike="noStrike">
                        <a:solidFill>
                          <a:srgbClr val="ffffff"/>
                        </a:solidFill>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999ff"/>
                    </a:solidFill>
                  </a:tcPr>
                </a:tc>
              </a:tr>
              <a:tr h="745920">
                <a:tc>
                  <a:txBody>
                    <a:bodyPr lIns="90000" rIns="90000" tIns="46800" bIns="46800">
                      <a:noAutofit/>
                    </a:bodyPr>
                    <a:p>
                      <a:r>
                        <a:rPr b="1" lang="es-BO" sz="1000" spc="-1" strike="noStrike">
                          <a:latin typeface="Times New Roman"/>
                        </a:rPr>
                        <a:t>Capacidad Directiva</a:t>
                      </a:r>
                      <a:endParaRPr b="0" lang="es-BO" sz="1000" spc="-1" strike="noStrike">
                        <a:latin typeface="Times New Roman"/>
                      </a:endParaRPr>
                    </a:p>
                    <a:p>
                      <a:r>
                        <a:rPr b="0" lang="es-BO" sz="1000" spc="-1" strike="noStrike">
                          <a:latin typeface="Times New Roman"/>
                        </a:rPr>
                        <a:t>Iniciativa y voluntad de los integrantes del </a:t>
                      </a:r>
                      <a:r>
                        <a:rPr b="1" lang="es-BO" sz="1000" spc="-1" strike="noStrike">
                          <a:latin typeface="Times New Roman"/>
                        </a:rPr>
                        <a:t>D</a:t>
                      </a:r>
                      <a:r>
                        <a:rPr b="0" lang="es-BO" sz="1000" spc="-1" strike="noStrike">
                          <a:latin typeface="Times New Roman"/>
                        </a:rPr>
                        <a:t>epartamento de </a:t>
                      </a:r>
                      <a:r>
                        <a:rPr b="1" lang="es-BO" sz="1000" spc="-1" strike="noStrike">
                          <a:latin typeface="Times New Roman"/>
                        </a:rPr>
                        <a:t>M</a:t>
                      </a:r>
                      <a:r>
                        <a:rPr b="0" lang="es-BO" sz="1000" spc="-1" strike="noStrike">
                          <a:latin typeface="Times New Roman"/>
                        </a:rPr>
                        <a:t>antenimiento. </a:t>
                      </a:r>
                      <a:r>
                        <a:rPr b="1" lang="es-BO" sz="1100" spc="-1" strike="noStrike">
                          <a:solidFill>
                            <a:srgbClr val="bf0041"/>
                          </a:solidFill>
                          <a:latin typeface="Times New Roman"/>
                        </a:rPr>
                        <a:t>(2)</a:t>
                      </a:r>
                      <a:endParaRPr b="0" lang="es-BO" sz="1100" spc="-1" strike="noStrike">
                        <a:latin typeface="Times New Roman"/>
                      </a:endParaRPr>
                    </a:p>
                    <a:p>
                      <a:r>
                        <a:rPr b="0" lang="es-BO" sz="1000" spc="-1" strike="noStrike">
                          <a:latin typeface="Times New Roman"/>
                        </a:rPr>
                        <a:t>Permanencia de los miembros del DM. </a:t>
                      </a:r>
                      <a:r>
                        <a:rPr b="1" lang="es-BO" sz="1100" spc="-1" strike="noStrike">
                          <a:solidFill>
                            <a:srgbClr val="bf0041"/>
                          </a:solidFill>
                          <a:latin typeface="Times New Roman"/>
                        </a:rPr>
                        <a:t>(3)</a:t>
                      </a:r>
                      <a:r>
                        <a:rPr b="0" lang="es-BO" sz="1000" spc="-1" strike="noStrike">
                          <a:latin typeface="Times New Roman"/>
                        </a:rPr>
                        <a:t> </a:t>
                      </a:r>
                      <a:endParaRPr b="0" lang="es-BO" sz="1000" spc="-1" strike="noStrike">
                        <a:latin typeface="Times New Roman"/>
                      </a:endParaRPr>
                    </a:p>
                    <a:p>
                      <a:r>
                        <a:rPr b="0" lang="es-BO" sz="1000" spc="-1" strike="noStrike">
                          <a:latin typeface="Times New Roman"/>
                        </a:rPr>
                        <a:t>Pertenencia de los miembros del DM. </a:t>
                      </a:r>
                      <a:r>
                        <a:rPr b="1" lang="es-BO" sz="1100" spc="-1" strike="noStrike">
                          <a:solidFill>
                            <a:srgbClr val="bf0041"/>
                          </a:solidFill>
                          <a:latin typeface="Times New Roman"/>
                        </a:rPr>
                        <a:t>(3)</a:t>
                      </a:r>
                      <a:endParaRPr b="0" lang="es-BO" sz="1100" spc="-1" strike="noStrike">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c>
                  <a:txBody>
                    <a:bodyPr lIns="90000" rIns="90000" tIns="46800" bIns="46800">
                      <a:noAutofit/>
                    </a:bodyPr>
                    <a:p>
                      <a:r>
                        <a:rPr b="1" lang="es-BO" sz="1000" spc="-1" strike="noStrike">
                          <a:solidFill>
                            <a:srgbClr val="000000"/>
                          </a:solidFill>
                          <a:latin typeface="Times New Roman"/>
                        </a:rPr>
                        <a:t>Factor económico</a:t>
                      </a:r>
                      <a:endParaRPr b="0" lang="es-BO" sz="1000" spc="-1" strike="noStrike">
                        <a:solidFill>
                          <a:srgbClr val="000000"/>
                        </a:solidFill>
                        <a:latin typeface="Times New Roman"/>
                      </a:endParaRPr>
                    </a:p>
                    <a:p>
                      <a:r>
                        <a:rPr b="0" lang="es-BO" sz="1000" spc="-1" strike="noStrike">
                          <a:solidFill>
                            <a:srgbClr val="000000"/>
                          </a:solidFill>
                          <a:latin typeface="Times New Roman"/>
                        </a:rPr>
                        <a:t>Disminución de costos por mantenimiento. </a:t>
                      </a:r>
                      <a:r>
                        <a:rPr b="1" lang="es-BO" sz="1100" spc="-1" strike="noStrike">
                          <a:solidFill>
                            <a:srgbClr val="c9211e"/>
                          </a:solidFill>
                          <a:latin typeface="Times New Roman"/>
                        </a:rPr>
                        <a:t>(2)</a:t>
                      </a:r>
                      <a:endParaRPr b="0" lang="es-BO" sz="1100" spc="-1" strike="noStrike">
                        <a:solidFill>
                          <a:srgbClr val="000000"/>
                        </a:solidFill>
                        <a:latin typeface="Times New Roman"/>
                      </a:endParaRPr>
                    </a:p>
                    <a:p>
                      <a:r>
                        <a:rPr b="0" lang="es-BO" sz="1000" spc="-1" strike="noStrike">
                          <a:solidFill>
                            <a:srgbClr val="000000"/>
                          </a:solidFill>
                          <a:latin typeface="Times New Roman"/>
                        </a:rPr>
                        <a:t>Aumento de disponibilidad de los sistemas, subsistemas, equipos y componentes. </a:t>
                      </a:r>
                      <a:r>
                        <a:rPr b="1" lang="es-BO" sz="1100" spc="-1" strike="noStrike">
                          <a:solidFill>
                            <a:srgbClr val="c9211e"/>
                          </a:solidFill>
                          <a:latin typeface="Times New Roman"/>
                        </a:rPr>
                        <a:t>(3)</a:t>
                      </a:r>
                      <a:endParaRPr b="0" lang="es-BO" sz="1100" spc="-1" strike="noStrike">
                        <a:solidFill>
                          <a:srgbClr val="000000"/>
                        </a:solidFill>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c>
                  <a:txBody>
                    <a:bodyPr lIns="90000" rIns="90000" tIns="46800" bIns="46800">
                      <a:noAutofit/>
                    </a:bodyPr>
                    <a:p>
                      <a:r>
                        <a:rPr b="1" lang="es-BO" sz="1000" spc="-1" strike="noStrike">
                          <a:latin typeface="Times New Roman"/>
                        </a:rPr>
                        <a:t>Capacidad Directiva</a:t>
                      </a:r>
                      <a:endParaRPr b="0" lang="es-BO" sz="1000" spc="-1" strike="noStrike">
                        <a:latin typeface="Times New Roman"/>
                      </a:endParaRPr>
                    </a:p>
                    <a:p>
                      <a:r>
                        <a:rPr b="0" lang="es-BO" sz="1000" spc="-1" strike="noStrike">
                          <a:latin typeface="Times New Roman"/>
                        </a:rPr>
                        <a:t>El monto del presupuesto del DM es ,uy limitado.</a:t>
                      </a:r>
                      <a:r>
                        <a:rPr b="1" lang="es-BO" sz="1100" spc="-1" strike="noStrike">
                          <a:solidFill>
                            <a:srgbClr val="c9211e"/>
                          </a:solidFill>
                          <a:latin typeface="Times New Roman"/>
                        </a:rPr>
                        <a:t> (3)</a:t>
                      </a:r>
                      <a:endParaRPr b="0" lang="es-BO" sz="1100" spc="-1" strike="noStrike">
                        <a:latin typeface="Times New Roman"/>
                      </a:endParaRPr>
                    </a:p>
                    <a:p>
                      <a:r>
                        <a:rPr b="0" lang="es-BO" sz="1000" spc="-1" strike="noStrike">
                          <a:latin typeface="Times New Roman"/>
                        </a:rPr>
                        <a:t>Desconocimiento de las estrategias de mantenimiento. </a:t>
                      </a:r>
                      <a:r>
                        <a:rPr b="1" lang="es-BO" sz="1100" spc="-1" strike="noStrike">
                          <a:solidFill>
                            <a:srgbClr val="c9211e"/>
                          </a:solidFill>
                          <a:latin typeface="Times New Roman"/>
                        </a:rPr>
                        <a:t>(2)</a:t>
                      </a:r>
                      <a:endParaRPr b="0" lang="es-BO" sz="1100" spc="-1" strike="noStrike">
                        <a:latin typeface="Times New Roman"/>
                      </a:endParaRPr>
                    </a:p>
                    <a:p>
                      <a:r>
                        <a:rPr b="0" lang="es-BO" sz="1000" spc="-1" strike="noStrike">
                          <a:latin typeface="Times New Roman"/>
                        </a:rPr>
                        <a:t>Ausencia de tecnología o sistemas informáticos.</a:t>
                      </a:r>
                      <a:r>
                        <a:rPr b="0" lang="es-BO" sz="1100" spc="-1" strike="noStrike">
                          <a:latin typeface="Times New Roman"/>
                        </a:rPr>
                        <a:t> </a:t>
                      </a:r>
                      <a:r>
                        <a:rPr b="1" lang="es-BO" sz="1100" spc="-1" strike="noStrike">
                          <a:solidFill>
                            <a:srgbClr val="c9211e"/>
                          </a:solidFill>
                          <a:latin typeface="Times New Roman"/>
                        </a:rPr>
                        <a:t>(3)</a:t>
                      </a:r>
                      <a:endParaRPr b="0" lang="es-BO" sz="1100" spc="-1" strike="noStrike">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c>
                  <a:txBody>
                    <a:bodyPr lIns="90000" rIns="90000" tIns="46800" bIns="46800">
                      <a:noAutofit/>
                    </a:bodyPr>
                    <a:p>
                      <a:r>
                        <a:rPr b="1" lang="es-BO" sz="1000" spc="-1" strike="noStrike">
                          <a:solidFill>
                            <a:srgbClr val="000000"/>
                          </a:solidFill>
                          <a:latin typeface="Times New Roman"/>
                        </a:rPr>
                        <a:t>Factor económico</a:t>
                      </a:r>
                      <a:endParaRPr b="0" lang="es-BO" sz="1000" spc="-1" strike="noStrike">
                        <a:latin typeface="Times New Roman"/>
                      </a:endParaRPr>
                    </a:p>
                    <a:p>
                      <a:r>
                        <a:rPr b="0" lang="es-BO" sz="1000" spc="-1" strike="noStrike">
                          <a:solidFill>
                            <a:srgbClr val="000000"/>
                          </a:solidFill>
                          <a:latin typeface="Times New Roman"/>
                        </a:rPr>
                        <a:t>Disminución del presupuesto asignado al DM. </a:t>
                      </a:r>
                      <a:r>
                        <a:rPr b="1" lang="es-BO" sz="1100" spc="-1" strike="noStrike">
                          <a:solidFill>
                            <a:srgbClr val="c9211e"/>
                          </a:solidFill>
                          <a:latin typeface="Times New Roman"/>
                        </a:rPr>
                        <a:t>(3)</a:t>
                      </a:r>
                      <a:endParaRPr b="0" lang="es-BO" sz="1100" spc="-1" strike="noStrike">
                        <a:latin typeface="Times New Roman"/>
                      </a:endParaRPr>
                    </a:p>
                    <a:p>
                      <a:r>
                        <a:rPr b="0" lang="es-BO" sz="1000" spc="-1" strike="noStrike">
                          <a:solidFill>
                            <a:srgbClr val="000000"/>
                          </a:solidFill>
                          <a:latin typeface="Times New Roman"/>
                        </a:rPr>
                        <a:t>Políticas gubernamentales sobre importación de piezas y equipos.</a:t>
                      </a:r>
                      <a:endParaRPr b="0" lang="es-BO" sz="1000" spc="-1" strike="noStrike">
                        <a:latin typeface="Times New Roman"/>
                      </a:endParaRPr>
                    </a:p>
                    <a:p>
                      <a:r>
                        <a:rPr b="0" lang="es-BO" sz="1000" spc="-1" strike="noStrike">
                          <a:solidFill>
                            <a:srgbClr val="000000"/>
                          </a:solidFill>
                          <a:latin typeface="Times New Roman"/>
                        </a:rPr>
                        <a:t>Inestabilidad política. </a:t>
                      </a:r>
                      <a:r>
                        <a:rPr b="1" lang="es-BO" sz="1100" spc="-1" strike="noStrike">
                          <a:solidFill>
                            <a:srgbClr val="c9211e"/>
                          </a:solidFill>
                          <a:latin typeface="Times New Roman"/>
                        </a:rPr>
                        <a:t>(3)</a:t>
                      </a:r>
                      <a:endParaRPr b="0" lang="es-BO" sz="1100" spc="-1" strike="noStrike">
                        <a:latin typeface="Times New Roman"/>
                      </a:endParaRPr>
                    </a:p>
                    <a:p>
                      <a:r>
                        <a:rPr b="0" lang="es-BO" sz="1000" spc="-1" strike="noStrike">
                          <a:solidFill>
                            <a:srgbClr val="000000"/>
                          </a:solidFill>
                          <a:latin typeface="Times New Roman"/>
                        </a:rPr>
                        <a:t>Paros de transporte, cortes de ruta. </a:t>
                      </a:r>
                      <a:r>
                        <a:rPr b="1" lang="es-BO" sz="1100" spc="-1" strike="noStrike">
                          <a:solidFill>
                            <a:srgbClr val="c9211e"/>
                          </a:solidFill>
                          <a:latin typeface="Times New Roman"/>
                        </a:rPr>
                        <a:t>(3)</a:t>
                      </a:r>
                      <a:endParaRPr b="0" lang="es-BO" sz="1100" spc="-1" strike="noStrike">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r>
              <a:tr h="745920">
                <a:tc>
                  <a:txBody>
                    <a:bodyPr lIns="90000" rIns="90000" tIns="46800" bIns="46800">
                      <a:noAutofit/>
                    </a:bodyPr>
                    <a:p>
                      <a:r>
                        <a:rPr b="1" lang="es-BO" sz="1000" spc="-1" strike="noStrike">
                          <a:latin typeface="Times New Roman"/>
                        </a:rPr>
                        <a:t>Capacidad Competitiva</a:t>
                      </a:r>
                      <a:endParaRPr b="0" lang="es-BO" sz="1000" spc="-1" strike="noStrike">
                        <a:latin typeface="Times New Roman"/>
                      </a:endParaRPr>
                    </a:p>
                    <a:p>
                      <a:r>
                        <a:rPr b="0" lang="es-BO" sz="1000" spc="-1" strike="noStrike">
                          <a:latin typeface="Times New Roman"/>
                        </a:rPr>
                        <a:t>Capacidad de emprendimiento. </a:t>
                      </a:r>
                      <a:r>
                        <a:rPr b="1" lang="es-BO" sz="1100" spc="-1" strike="noStrike">
                          <a:solidFill>
                            <a:srgbClr val="c9211e"/>
                          </a:solidFill>
                          <a:latin typeface="Times New Roman"/>
                        </a:rPr>
                        <a:t>(2)</a:t>
                      </a:r>
                      <a:endParaRPr b="0" lang="es-BO" sz="1100" spc="-1" strike="noStrike">
                        <a:latin typeface="Times New Roman"/>
                      </a:endParaRPr>
                    </a:p>
                    <a:p>
                      <a:r>
                        <a:rPr b="0" lang="es-BO" sz="1000" spc="-1" strike="noStrike">
                          <a:latin typeface="Times New Roman"/>
                        </a:rPr>
                        <a:t>Capacidad de Organización.</a:t>
                      </a:r>
                      <a:r>
                        <a:rPr b="1" lang="es-BO" sz="1100" spc="-1" strike="noStrike">
                          <a:solidFill>
                            <a:srgbClr val="c9211e"/>
                          </a:solidFill>
                          <a:latin typeface="Times New Roman"/>
                        </a:rPr>
                        <a:t> (2)</a:t>
                      </a:r>
                      <a:endParaRPr b="0" lang="es-BO" sz="1100" spc="-1" strike="noStrike">
                        <a:latin typeface="Times New Roman"/>
                      </a:endParaRPr>
                    </a:p>
                    <a:p>
                      <a:r>
                        <a:rPr b="0" lang="es-BO" sz="1000" spc="-1" strike="noStrike">
                          <a:latin typeface="Times New Roman"/>
                        </a:rPr>
                        <a:t>Actitud visionaria. </a:t>
                      </a:r>
                      <a:r>
                        <a:rPr b="1" lang="es-BO" sz="1100" spc="-1" strike="noStrike">
                          <a:solidFill>
                            <a:srgbClr val="c9211e"/>
                          </a:solidFill>
                          <a:latin typeface="Times New Roman"/>
                        </a:rPr>
                        <a:t>(1)</a:t>
                      </a:r>
                      <a:endParaRPr b="0" lang="es-BO" sz="1100" spc="-1" strike="noStrike">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c>
                  <a:txBody>
                    <a:bodyPr lIns="90000" rIns="90000" tIns="46800" bIns="46800">
                      <a:noAutofit/>
                    </a:bodyPr>
                    <a:p>
                      <a:r>
                        <a:rPr b="1" lang="es-BO" sz="1000" spc="-1" strike="noStrike">
                          <a:solidFill>
                            <a:srgbClr val="000000"/>
                          </a:solidFill>
                          <a:latin typeface="Times New Roman"/>
                        </a:rPr>
                        <a:t>Factor Político</a:t>
                      </a:r>
                      <a:endParaRPr b="1" lang="es-BO" sz="1000" spc="-1" strike="noStrike">
                        <a:solidFill>
                          <a:srgbClr val="000000"/>
                        </a:solidFill>
                        <a:latin typeface="Times New Roman"/>
                      </a:endParaRPr>
                    </a:p>
                    <a:p>
                      <a:r>
                        <a:rPr b="0" lang="es-BO" sz="1000" spc="-1" strike="noStrike">
                          <a:solidFill>
                            <a:srgbClr val="000000"/>
                          </a:solidFill>
                          <a:latin typeface="Times New Roman"/>
                        </a:rPr>
                        <a:t>Participación conjunta del DM en las reuniones de planificación y toma de desiciones. </a:t>
                      </a:r>
                      <a:r>
                        <a:rPr b="1" lang="es-BO" sz="1100" spc="-1" strike="noStrike">
                          <a:solidFill>
                            <a:srgbClr val="c9211e"/>
                          </a:solidFill>
                          <a:latin typeface="Times New Roman"/>
                        </a:rPr>
                        <a:t>(2)</a:t>
                      </a:r>
                      <a:endParaRPr b="1" lang="es-BO" sz="1100" spc="-1" strike="noStrike">
                        <a:solidFill>
                          <a:srgbClr val="000000"/>
                        </a:solidFill>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c>
                  <a:txBody>
                    <a:bodyPr lIns="90000" rIns="90000" tIns="46800" bIns="46800">
                      <a:noAutofit/>
                    </a:bodyPr>
                    <a:p>
                      <a:r>
                        <a:rPr b="1" lang="es-BO" sz="1000" spc="-1" strike="noStrike">
                          <a:latin typeface="Times New Roman"/>
                        </a:rPr>
                        <a:t>Capacidad Competitiva</a:t>
                      </a:r>
                      <a:endParaRPr b="0" lang="es-BO" sz="1000" spc="-1" strike="noStrike">
                        <a:latin typeface="Times New Roman"/>
                      </a:endParaRPr>
                    </a:p>
                    <a:p>
                      <a:r>
                        <a:rPr b="0" lang="es-BO" sz="1000" spc="-1" strike="noStrike">
                          <a:latin typeface="Times New Roman"/>
                        </a:rPr>
                        <a:t>Limitada cultura de mantenimiento por parte los jefes de area del DM.</a:t>
                      </a:r>
                      <a:r>
                        <a:rPr b="0" lang="es-BO" sz="1100" spc="-1" strike="noStrike">
                          <a:latin typeface="Times New Roman"/>
                        </a:rPr>
                        <a:t> </a:t>
                      </a:r>
                      <a:r>
                        <a:rPr b="1" lang="es-BO" sz="1100" spc="-1" strike="noStrike">
                          <a:solidFill>
                            <a:srgbClr val="c9211e"/>
                          </a:solidFill>
                          <a:latin typeface="Times New Roman"/>
                        </a:rPr>
                        <a:t>(2)</a:t>
                      </a:r>
                      <a:endParaRPr b="0" lang="es-BO" sz="1100" spc="-1" strike="noStrike">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c>
                  <a:txBody>
                    <a:bodyPr lIns="90000" rIns="90000" tIns="46800" bIns="46800">
                      <a:noAutofit/>
                    </a:bodyPr>
                    <a:p>
                      <a:r>
                        <a:rPr b="1" lang="es-BO" sz="1000" spc="-1" strike="noStrike">
                          <a:solidFill>
                            <a:srgbClr val="000000"/>
                          </a:solidFill>
                          <a:latin typeface="Times New Roman"/>
                        </a:rPr>
                        <a:t>Factor Político</a:t>
                      </a:r>
                      <a:endParaRPr b="1" lang="es-BO" sz="1000" spc="-1" strike="noStrike">
                        <a:solidFill>
                          <a:srgbClr val="000000"/>
                        </a:solidFill>
                        <a:latin typeface="Times New Roman"/>
                      </a:endParaRPr>
                    </a:p>
                    <a:p>
                      <a:r>
                        <a:rPr b="0" lang="es-BO" sz="1000" spc="-1" strike="noStrike">
                          <a:solidFill>
                            <a:srgbClr val="000000"/>
                          </a:solidFill>
                          <a:latin typeface="Times New Roman"/>
                        </a:rPr>
                        <a:t>Adquisición de equipos sin considerar al DM.</a:t>
                      </a:r>
                      <a:r>
                        <a:rPr b="1" lang="es-BO" sz="1100" spc="-1" strike="noStrike">
                          <a:solidFill>
                            <a:srgbClr val="c9211e"/>
                          </a:solidFill>
                          <a:latin typeface="Times New Roman"/>
                        </a:rPr>
                        <a:t> (3)</a:t>
                      </a:r>
                      <a:endParaRPr b="1" lang="es-BO" sz="1100" spc="-1" strike="noStrike">
                        <a:solidFill>
                          <a:srgbClr val="000000"/>
                        </a:solidFill>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r>
              <a:tr h="745920">
                <a:tc>
                  <a:txBody>
                    <a:bodyPr lIns="90000" rIns="90000" tIns="46800" bIns="46800">
                      <a:noAutofit/>
                    </a:bodyPr>
                    <a:p>
                      <a:r>
                        <a:rPr b="1" lang="es-BO" sz="1000" spc="-1" strike="noStrike">
                          <a:latin typeface="Times New Roman"/>
                        </a:rPr>
                        <a:t>Capacidad financiera</a:t>
                      </a:r>
                      <a:endParaRPr b="0" lang="es-BO" sz="1000" spc="-1" strike="noStrike">
                        <a:latin typeface="Times New Roman"/>
                      </a:endParaRPr>
                    </a:p>
                    <a:p>
                      <a:r>
                        <a:rPr b="0" lang="es-BO" sz="1000" spc="-1" strike="noStrike">
                          <a:latin typeface="Times New Roman"/>
                        </a:rPr>
                        <a:t>Reducción de los costos operativos del DM.  </a:t>
                      </a:r>
                      <a:r>
                        <a:rPr b="1" lang="es-BO" sz="1100" spc="-1" strike="noStrike">
                          <a:solidFill>
                            <a:srgbClr val="c9211e"/>
                          </a:solidFill>
                          <a:latin typeface="Times New Roman"/>
                        </a:rPr>
                        <a:t>(1)</a:t>
                      </a:r>
                      <a:endParaRPr b="0" lang="es-BO" sz="1100" spc="-1" strike="noStrike">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c>
                  <a:txBody>
                    <a:bodyPr lIns="90000" rIns="90000" tIns="46800" bIns="46800">
                      <a:noAutofit/>
                    </a:bodyPr>
                    <a:p>
                      <a:r>
                        <a:rPr b="1" lang="es-BO" sz="1000" spc="-1" strike="noStrike">
                          <a:solidFill>
                            <a:srgbClr val="000000"/>
                          </a:solidFill>
                          <a:latin typeface="Times New Roman"/>
                        </a:rPr>
                        <a:t>Factor Social</a:t>
                      </a:r>
                      <a:endParaRPr b="0" lang="es-BO" sz="1000" spc="-1" strike="noStrike">
                        <a:solidFill>
                          <a:srgbClr val="000000"/>
                        </a:solidFill>
                        <a:latin typeface="Times New Roman"/>
                      </a:endParaRPr>
                    </a:p>
                    <a:p>
                      <a:r>
                        <a:rPr b="0" lang="es-BO" sz="1000" spc="-1" strike="noStrike">
                          <a:solidFill>
                            <a:srgbClr val="000000"/>
                          </a:solidFill>
                          <a:latin typeface="Times New Roman"/>
                        </a:rPr>
                        <a:t>Capacitación. </a:t>
                      </a:r>
                      <a:r>
                        <a:rPr b="1" lang="es-BO" sz="1100" spc="-1" strike="noStrike">
                          <a:solidFill>
                            <a:srgbClr val="c9211e"/>
                          </a:solidFill>
                          <a:latin typeface="Times New Roman"/>
                        </a:rPr>
                        <a:t>(3)</a:t>
                      </a:r>
                      <a:endParaRPr b="0" lang="es-BO" sz="1100" spc="-1" strike="noStrike">
                        <a:solidFill>
                          <a:srgbClr val="000000"/>
                        </a:solidFill>
                        <a:latin typeface="Times New Roman"/>
                      </a:endParaRPr>
                    </a:p>
                    <a:p>
                      <a:r>
                        <a:rPr b="0" lang="es-BO" sz="1000" spc="-1" strike="noStrike">
                          <a:solidFill>
                            <a:srgbClr val="000000"/>
                          </a:solidFill>
                          <a:latin typeface="Times New Roman"/>
                        </a:rPr>
                        <a:t>Equipamiento y recursos económicos. </a:t>
                      </a:r>
                      <a:r>
                        <a:rPr b="1" lang="es-BO" sz="1100" spc="-1" strike="noStrike">
                          <a:solidFill>
                            <a:srgbClr val="c9211e"/>
                          </a:solidFill>
                          <a:latin typeface="Times New Roman"/>
                        </a:rPr>
                        <a:t>(2)</a:t>
                      </a:r>
                      <a:endParaRPr b="0" lang="es-BO" sz="1100" spc="-1" strike="noStrike">
                        <a:solidFill>
                          <a:srgbClr val="000000"/>
                        </a:solidFill>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c>
                  <a:txBody>
                    <a:bodyPr lIns="90000" rIns="90000" tIns="46800" bIns="46800">
                      <a:noAutofit/>
                    </a:bodyPr>
                    <a:p>
                      <a:r>
                        <a:rPr b="1" lang="es-BO" sz="1000" spc="-1" strike="noStrike">
                          <a:latin typeface="Times New Roman"/>
                        </a:rPr>
                        <a:t>Capacidad financiera</a:t>
                      </a:r>
                      <a:endParaRPr b="0" lang="es-BO" sz="1000" spc="-1" strike="noStrike">
                        <a:latin typeface="Times New Roman"/>
                      </a:endParaRPr>
                    </a:p>
                    <a:p>
                      <a:r>
                        <a:rPr b="0" lang="es-BO" sz="1000" spc="-1" strike="noStrike">
                          <a:latin typeface="Times New Roman"/>
                        </a:rPr>
                        <a:t>Desconocimiento del DM de la capacidad financiera de la empresa, accesos a creditos, ofertas.</a:t>
                      </a:r>
                      <a:r>
                        <a:rPr b="0" lang="es-BO" sz="1100" spc="-1" strike="noStrike">
                          <a:latin typeface="Times New Roman"/>
                        </a:rPr>
                        <a:t> </a:t>
                      </a:r>
                      <a:r>
                        <a:rPr b="1" lang="es-BO" sz="1100" spc="-1" strike="noStrike">
                          <a:solidFill>
                            <a:srgbClr val="c9211e"/>
                          </a:solidFill>
                          <a:latin typeface="Times New Roman"/>
                        </a:rPr>
                        <a:t>(3)</a:t>
                      </a:r>
                      <a:endParaRPr b="0" lang="es-BO" sz="1100" spc="-1" strike="noStrike">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c>
                  <a:txBody>
                    <a:bodyPr lIns="90000" rIns="90000" tIns="46800" bIns="46800">
                      <a:noAutofit/>
                    </a:bodyPr>
                    <a:p>
                      <a:r>
                        <a:rPr b="1" lang="es-BO" sz="1000" spc="-1" strike="noStrike">
                          <a:solidFill>
                            <a:srgbClr val="000000"/>
                          </a:solidFill>
                          <a:latin typeface="Times New Roman"/>
                        </a:rPr>
                        <a:t>Factor Social</a:t>
                      </a:r>
                      <a:endParaRPr b="0" lang="es-BO" sz="1000" spc="-1" strike="noStrike">
                        <a:solidFill>
                          <a:srgbClr val="000000"/>
                        </a:solidFill>
                        <a:latin typeface="Times New Roman"/>
                      </a:endParaRPr>
                    </a:p>
                    <a:p>
                      <a:r>
                        <a:rPr b="0" lang="es-BO" sz="1000" spc="-1" strike="noStrike">
                          <a:solidFill>
                            <a:srgbClr val="000000"/>
                          </a:solidFill>
                          <a:latin typeface="Times New Roman"/>
                        </a:rPr>
                        <a:t>Recursos humanos locales con poca capacitación.</a:t>
                      </a:r>
                      <a:r>
                        <a:rPr b="1" lang="es-BO" sz="1100" spc="-1" strike="noStrike">
                          <a:solidFill>
                            <a:srgbClr val="c9211e"/>
                          </a:solidFill>
                          <a:latin typeface="Times New Roman"/>
                        </a:rPr>
                        <a:t> (3)</a:t>
                      </a:r>
                      <a:endParaRPr b="0" lang="es-BO" sz="1100" spc="-1" strike="noStrike">
                        <a:solidFill>
                          <a:srgbClr val="000000"/>
                        </a:solidFill>
                        <a:latin typeface="Times New Roman"/>
                      </a:endParaRPr>
                    </a:p>
                    <a:p>
                      <a:r>
                        <a:rPr b="0" lang="es-BO" sz="1000" spc="-1" strike="noStrike">
                          <a:solidFill>
                            <a:srgbClr val="000000"/>
                          </a:solidFill>
                          <a:latin typeface="Times New Roman"/>
                        </a:rPr>
                        <a:t>Falta de Casas de estudios locales. </a:t>
                      </a:r>
                      <a:r>
                        <a:rPr b="1" lang="es-BO" sz="1100" spc="-1" strike="noStrike">
                          <a:solidFill>
                            <a:srgbClr val="c9211e"/>
                          </a:solidFill>
                          <a:latin typeface="Times New Roman"/>
                        </a:rPr>
                        <a:t>(3)</a:t>
                      </a:r>
                      <a:endParaRPr b="0" lang="es-BO" sz="1100" spc="-1" strike="noStrike">
                        <a:solidFill>
                          <a:srgbClr val="000000"/>
                        </a:solidFill>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r>
              <a:tr h="745920">
                <a:tc>
                  <a:txBody>
                    <a:bodyPr lIns="90000" rIns="90000" tIns="46800" bIns="46800">
                      <a:noAutofit/>
                    </a:bodyPr>
                    <a:p>
                      <a:r>
                        <a:rPr b="1" lang="es-BO" sz="1000" spc="-1" strike="noStrike">
                          <a:latin typeface="Times New Roman"/>
                        </a:rPr>
                        <a:t>Capacidad Tecnológica</a:t>
                      </a:r>
                      <a:endParaRPr b="0" lang="es-BO" sz="1000" spc="-1" strike="noStrike">
                        <a:latin typeface="Times New Roman"/>
                      </a:endParaRPr>
                    </a:p>
                    <a:p>
                      <a:r>
                        <a:rPr b="0" lang="es-BO" sz="1000" spc="-1" strike="noStrike">
                          <a:latin typeface="Times New Roman"/>
                        </a:rPr>
                        <a:t>Equipamiento Tecnológico moderno. </a:t>
                      </a:r>
                      <a:r>
                        <a:rPr b="1" lang="es-BO" sz="1100" spc="-1" strike="noStrike">
                          <a:solidFill>
                            <a:srgbClr val="c9211e"/>
                          </a:solidFill>
                          <a:latin typeface="Times New Roman"/>
                        </a:rPr>
                        <a:t>(2)</a:t>
                      </a:r>
                      <a:endParaRPr b="0" lang="es-BO" sz="1100" spc="-1" strike="noStrike">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c>
                  <a:txBody>
                    <a:bodyPr lIns="90000" rIns="90000" tIns="46800" bIns="46800">
                      <a:noAutofit/>
                    </a:bodyPr>
                    <a:p>
                      <a:r>
                        <a:rPr b="1" lang="es-BO" sz="1000" spc="-1" strike="noStrike">
                          <a:solidFill>
                            <a:srgbClr val="000000"/>
                          </a:solidFill>
                          <a:latin typeface="Times New Roman"/>
                        </a:rPr>
                        <a:t>Factor Tecnológico</a:t>
                      </a:r>
                      <a:endParaRPr b="0" lang="es-BO" sz="1000" spc="-1" strike="noStrike">
                        <a:solidFill>
                          <a:srgbClr val="000000"/>
                        </a:solidFill>
                        <a:latin typeface="Times New Roman"/>
                      </a:endParaRPr>
                    </a:p>
                    <a:p>
                      <a:r>
                        <a:rPr b="0" lang="es-BO" sz="1000" spc="-1" strike="noStrike">
                          <a:solidFill>
                            <a:srgbClr val="000000"/>
                          </a:solidFill>
                          <a:latin typeface="Times New Roman"/>
                        </a:rPr>
                        <a:t>Avances de la tecnología. </a:t>
                      </a:r>
                      <a:r>
                        <a:rPr b="1" lang="es-BO" sz="1100" spc="-1" strike="noStrike">
                          <a:solidFill>
                            <a:srgbClr val="c9211e"/>
                          </a:solidFill>
                          <a:latin typeface="Times New Roman"/>
                        </a:rPr>
                        <a:t>(3)</a:t>
                      </a:r>
                      <a:endParaRPr b="0" lang="es-BO" sz="1100" spc="-1" strike="noStrike">
                        <a:solidFill>
                          <a:srgbClr val="000000"/>
                        </a:solidFill>
                        <a:latin typeface="Times New Roman"/>
                      </a:endParaRPr>
                    </a:p>
                    <a:p>
                      <a:r>
                        <a:rPr b="0" lang="es-BO" sz="1000" spc="-1" strike="noStrike">
                          <a:solidFill>
                            <a:srgbClr val="000000"/>
                          </a:solidFill>
                          <a:latin typeface="Times New Roman"/>
                        </a:rPr>
                        <a:t>Avances de la ergonomía. </a:t>
                      </a:r>
                      <a:r>
                        <a:rPr b="1" lang="es-BO" sz="1100" spc="-1" strike="noStrike">
                          <a:solidFill>
                            <a:srgbClr val="c9211e"/>
                          </a:solidFill>
                          <a:latin typeface="Times New Roman"/>
                        </a:rPr>
                        <a:t>(3)</a:t>
                      </a:r>
                      <a:endParaRPr b="0" lang="es-BO" sz="1100" spc="-1" strike="noStrike">
                        <a:solidFill>
                          <a:srgbClr val="000000"/>
                        </a:solidFill>
                        <a:latin typeface="Times New Roman"/>
                      </a:endParaRPr>
                    </a:p>
                    <a:p>
                      <a:r>
                        <a:rPr b="0" lang="es-BO" sz="1000" spc="-1" strike="noStrike">
                          <a:solidFill>
                            <a:srgbClr val="000000"/>
                          </a:solidFill>
                          <a:latin typeface="Times New Roman"/>
                        </a:rPr>
                        <a:t>Avances en sistemas de verificación y control. </a:t>
                      </a:r>
                      <a:r>
                        <a:rPr b="1" lang="es-BO" sz="1100" spc="-1" strike="noStrike">
                          <a:solidFill>
                            <a:srgbClr val="c9211e"/>
                          </a:solidFill>
                          <a:latin typeface="Times New Roman"/>
                        </a:rPr>
                        <a:t>(3)</a:t>
                      </a:r>
                      <a:endParaRPr b="0" lang="es-BO" sz="1100" spc="-1" strike="noStrike">
                        <a:solidFill>
                          <a:srgbClr val="000000"/>
                        </a:solidFill>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c>
                  <a:txBody>
                    <a:bodyPr lIns="90000" rIns="90000" tIns="46800" bIns="46800">
                      <a:noAutofit/>
                    </a:bodyPr>
                    <a:p>
                      <a:r>
                        <a:rPr b="1" lang="es-BO" sz="1000" spc="-1" strike="noStrike">
                          <a:latin typeface="Times New Roman"/>
                        </a:rPr>
                        <a:t>Capacidad Tecnológica</a:t>
                      </a:r>
                      <a:endParaRPr b="0" lang="es-BO" sz="1000" spc="-1" strike="noStrike">
                        <a:latin typeface="Times New Roman"/>
                      </a:endParaRPr>
                    </a:p>
                    <a:p>
                      <a:r>
                        <a:rPr b="0" lang="es-BO" sz="1000" spc="-1" strike="noStrike">
                          <a:latin typeface="Times New Roman"/>
                        </a:rPr>
                        <a:t>Desconocimiento del personal del DM, de la tecnología existente en equipos. </a:t>
                      </a:r>
                      <a:r>
                        <a:rPr b="1" lang="es-BO" sz="1100" spc="-1" strike="noStrike">
                          <a:solidFill>
                            <a:srgbClr val="c9211e"/>
                          </a:solidFill>
                          <a:latin typeface="Times New Roman"/>
                        </a:rPr>
                        <a:t>(3)</a:t>
                      </a:r>
                      <a:endParaRPr b="0" lang="es-BO" sz="1100" spc="-1" strike="noStrike">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c>
                  <a:txBody>
                    <a:bodyPr lIns="90000" rIns="90000" tIns="46800" bIns="46800">
                      <a:noAutofit/>
                    </a:bodyPr>
                    <a:p>
                      <a:r>
                        <a:rPr b="1" lang="es-BO" sz="1000" spc="-1" strike="noStrike">
                          <a:solidFill>
                            <a:srgbClr val="000000"/>
                          </a:solidFill>
                          <a:latin typeface="Times New Roman"/>
                        </a:rPr>
                        <a:t>Factor Tecnológico</a:t>
                      </a:r>
                      <a:endParaRPr b="0" lang="es-BO" sz="1000" spc="-1" strike="noStrike">
                        <a:solidFill>
                          <a:srgbClr val="000000"/>
                        </a:solidFill>
                        <a:latin typeface="Times New Roman"/>
                      </a:endParaRPr>
                    </a:p>
                    <a:p>
                      <a:r>
                        <a:rPr b="0" lang="es-BO" sz="1000" spc="-1" strike="noStrike">
                          <a:solidFill>
                            <a:srgbClr val="000000"/>
                          </a:solidFill>
                          <a:latin typeface="Times New Roman"/>
                        </a:rPr>
                        <a:t>Constantes cambios tecnológicos en el DM. </a:t>
                      </a:r>
                      <a:r>
                        <a:rPr b="1" lang="es-BO" sz="1100" spc="-1" strike="noStrike">
                          <a:solidFill>
                            <a:srgbClr val="c9211e"/>
                          </a:solidFill>
                          <a:latin typeface="Times New Roman"/>
                        </a:rPr>
                        <a:t>(3)</a:t>
                      </a:r>
                      <a:endParaRPr b="0" lang="es-BO" sz="1100" spc="-1" strike="noStrike">
                        <a:solidFill>
                          <a:srgbClr val="000000"/>
                        </a:solidFill>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r>
              <a:tr h="748800">
                <a:tc>
                  <a:txBody>
                    <a:bodyPr lIns="90000" rIns="90000" tIns="46800" bIns="46800">
                      <a:noAutofit/>
                    </a:bodyPr>
                    <a:p>
                      <a:r>
                        <a:rPr b="1" lang="es-BO" sz="1000" spc="-1" strike="noStrike">
                          <a:latin typeface="Times New Roman"/>
                        </a:rPr>
                        <a:t>Capacidad en talento humano</a:t>
                      </a:r>
                      <a:endParaRPr b="0" lang="es-BO" sz="1000" spc="-1" strike="noStrike">
                        <a:latin typeface="Times New Roman"/>
                      </a:endParaRPr>
                    </a:p>
                    <a:p>
                      <a:r>
                        <a:rPr b="0" lang="es-BO" sz="1000" spc="-1" strike="noStrike">
                          <a:latin typeface="Times New Roman"/>
                        </a:rPr>
                        <a:t>Personal motivado, adecuado, con experiencia y cultura organizacional.</a:t>
                      </a:r>
                      <a:r>
                        <a:rPr b="1" lang="es-BO" sz="1100" spc="-1" strike="noStrike">
                          <a:solidFill>
                            <a:srgbClr val="c9211e"/>
                          </a:solidFill>
                          <a:latin typeface="Times New Roman"/>
                        </a:rPr>
                        <a:t> (3)</a:t>
                      </a:r>
                      <a:endParaRPr b="0" lang="es-BO" sz="1100" spc="-1" strike="noStrike">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c>
                  <a:txBody>
                    <a:bodyPr lIns="90000" rIns="90000" tIns="46800" bIns="46800">
                      <a:noAutofit/>
                    </a:bodyPr>
                    <a:p>
                      <a:r>
                        <a:rPr b="1" lang="es-BO" sz="1000" spc="-1" strike="noStrike">
                          <a:solidFill>
                            <a:srgbClr val="000000"/>
                          </a:solidFill>
                          <a:latin typeface="Times New Roman"/>
                        </a:rPr>
                        <a:t>Factor Geográfico</a:t>
                      </a:r>
                      <a:endParaRPr b="0" lang="es-BO" sz="1000" spc="-1" strike="noStrike">
                        <a:solidFill>
                          <a:srgbClr val="000000"/>
                        </a:solidFill>
                        <a:latin typeface="Times New Roman"/>
                      </a:endParaRPr>
                    </a:p>
                    <a:p>
                      <a:r>
                        <a:rPr b="0" lang="es-BO" sz="1000" spc="-1" strike="noStrike">
                          <a:solidFill>
                            <a:srgbClr val="000000"/>
                          </a:solidFill>
                          <a:latin typeface="Times New Roman"/>
                        </a:rPr>
                        <a:t>Cercania de proveedores. </a:t>
                      </a:r>
                      <a:r>
                        <a:rPr b="1" lang="es-BO" sz="1100" spc="-1" strike="noStrike">
                          <a:solidFill>
                            <a:srgbClr val="c9211e"/>
                          </a:solidFill>
                          <a:latin typeface="Times New Roman"/>
                        </a:rPr>
                        <a:t>(2)</a:t>
                      </a:r>
                      <a:endParaRPr b="0" lang="es-BO" sz="1100" spc="-1" strike="noStrike">
                        <a:solidFill>
                          <a:srgbClr val="000000"/>
                        </a:solidFill>
                        <a:latin typeface="Times New Roman"/>
                      </a:endParaRPr>
                    </a:p>
                    <a:p>
                      <a:r>
                        <a:rPr b="0" lang="es-BO" sz="1000" spc="-1" strike="noStrike">
                          <a:solidFill>
                            <a:srgbClr val="000000"/>
                          </a:solidFill>
                          <a:latin typeface="Times New Roman"/>
                        </a:rPr>
                        <a:t>Accesos asfaltados y en condiciones. </a:t>
                      </a:r>
                      <a:r>
                        <a:rPr b="1" lang="es-BO" sz="1100" spc="-1" strike="noStrike">
                          <a:solidFill>
                            <a:srgbClr val="c9211e"/>
                          </a:solidFill>
                          <a:latin typeface="Times New Roman"/>
                        </a:rPr>
                        <a:t>(3)</a:t>
                      </a:r>
                      <a:endParaRPr b="0" lang="es-BO" sz="1100" spc="-1" strike="noStrike">
                        <a:solidFill>
                          <a:srgbClr val="000000"/>
                        </a:solidFill>
                        <a:latin typeface="Times New Roman"/>
                      </a:endParaRPr>
                    </a:p>
                    <a:p>
                      <a:r>
                        <a:rPr b="0" lang="es-BO" sz="1000" spc="-1" strike="noStrike">
                          <a:solidFill>
                            <a:srgbClr val="000000"/>
                          </a:solidFill>
                          <a:latin typeface="Times New Roman"/>
                        </a:rPr>
                        <a:t>Zona con acceso a varios tipos de transportes.</a:t>
                      </a:r>
                      <a:r>
                        <a:rPr b="1" lang="es-BO" sz="1100" spc="-1" strike="noStrike">
                          <a:solidFill>
                            <a:srgbClr val="c9211e"/>
                          </a:solidFill>
                          <a:latin typeface="Times New Roman"/>
                        </a:rPr>
                        <a:t> (1)</a:t>
                      </a:r>
                      <a:endParaRPr b="0" lang="es-BO" sz="1100" spc="-1" strike="noStrike">
                        <a:solidFill>
                          <a:srgbClr val="000000"/>
                        </a:solidFill>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c>
                  <a:txBody>
                    <a:bodyPr lIns="90000" rIns="90000" tIns="46800" bIns="46800">
                      <a:noAutofit/>
                    </a:bodyPr>
                    <a:p>
                      <a:r>
                        <a:rPr b="1" lang="es-BO" sz="1000" spc="-1" strike="noStrike">
                          <a:latin typeface="Times New Roman"/>
                        </a:rPr>
                        <a:t>Capacidad en talento humano</a:t>
                      </a:r>
                      <a:endParaRPr b="0" lang="es-BO" sz="1000" spc="-1" strike="noStrike">
                        <a:latin typeface="Times New Roman"/>
                      </a:endParaRPr>
                    </a:p>
                    <a:p>
                      <a:r>
                        <a:rPr b="0" lang="es-BO" sz="1000" spc="-1" strike="noStrike">
                          <a:latin typeface="Times New Roman"/>
                        </a:rPr>
                        <a:t>Duplicidad y repetición ineficiente de procesos de mantenimiento. </a:t>
                      </a:r>
                      <a:r>
                        <a:rPr b="1" lang="es-BO" sz="1100" spc="-1" strike="noStrike">
                          <a:solidFill>
                            <a:srgbClr val="c9211e"/>
                          </a:solidFill>
                          <a:latin typeface="Times New Roman"/>
                        </a:rPr>
                        <a:t>(3)</a:t>
                      </a:r>
                      <a:endParaRPr b="0" lang="es-BO" sz="1100" spc="-1" strike="noStrike">
                        <a:latin typeface="Times New Roman"/>
                      </a:endParaRPr>
                    </a:p>
                    <a:p>
                      <a:r>
                        <a:rPr b="0" lang="es-BO" sz="1000" spc="-1" strike="noStrike">
                          <a:latin typeface="Times New Roman"/>
                        </a:rPr>
                        <a:t>Personal en el DM realizando tareas ajenas al mantenimiento.</a:t>
                      </a:r>
                      <a:r>
                        <a:rPr b="0" lang="es-BO" sz="1100" spc="-1" strike="noStrike">
                          <a:latin typeface="Times New Roman"/>
                        </a:rPr>
                        <a:t> </a:t>
                      </a:r>
                      <a:r>
                        <a:rPr b="1" lang="es-BO" sz="1100" spc="-1" strike="noStrike">
                          <a:solidFill>
                            <a:srgbClr val="c9211e"/>
                          </a:solidFill>
                          <a:latin typeface="Times New Roman"/>
                        </a:rPr>
                        <a:t>(2)</a:t>
                      </a:r>
                      <a:endParaRPr b="0" lang="es-BO" sz="1100" spc="-1" strike="noStrike">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c>
                  <a:txBody>
                    <a:bodyPr lIns="90000" rIns="90000" tIns="46800" bIns="46800">
                      <a:noAutofit/>
                    </a:bodyPr>
                    <a:p>
                      <a:r>
                        <a:rPr b="1" lang="es-BO" sz="1000" spc="-1" strike="noStrike">
                          <a:solidFill>
                            <a:srgbClr val="000000"/>
                          </a:solidFill>
                          <a:latin typeface="Times New Roman"/>
                        </a:rPr>
                        <a:t>Factor Geográfico</a:t>
                      </a:r>
                      <a:endParaRPr b="0" lang="es-BO" sz="1000" spc="-1" strike="noStrike">
                        <a:solidFill>
                          <a:srgbClr val="000000"/>
                        </a:solidFill>
                        <a:latin typeface="Times New Roman"/>
                      </a:endParaRPr>
                    </a:p>
                    <a:p>
                      <a:r>
                        <a:rPr b="0" lang="es-BO" sz="1000" spc="-1" strike="noStrike">
                          <a:solidFill>
                            <a:srgbClr val="000000"/>
                          </a:solidFill>
                          <a:latin typeface="Times New Roman"/>
                        </a:rPr>
                        <a:t>Zona de muchas presipitaciones con desborde de ríos. </a:t>
                      </a:r>
                      <a:r>
                        <a:rPr b="1" lang="es-BO" sz="1100" spc="-1" strike="noStrike">
                          <a:solidFill>
                            <a:srgbClr val="c9211e"/>
                          </a:solidFill>
                          <a:latin typeface="Times New Roman"/>
                        </a:rPr>
                        <a:t>(3)</a:t>
                      </a:r>
                      <a:endParaRPr b="0" lang="es-BO" sz="1100" spc="-1" strike="noStrike">
                        <a:solidFill>
                          <a:srgbClr val="000000"/>
                        </a:solidFill>
                        <a:latin typeface="Times New Roman"/>
                      </a:endParaRPr>
                    </a:p>
                    <a:p>
                      <a:r>
                        <a:rPr b="0" lang="es-BO" sz="1000" spc="-1" strike="noStrike">
                          <a:solidFill>
                            <a:srgbClr val="000000"/>
                          </a:solidFill>
                          <a:latin typeface="Times New Roman"/>
                        </a:rPr>
                        <a:t>Zona de mucha humedad, enfermedades vectoriales y respiratorias.</a:t>
                      </a:r>
                      <a:r>
                        <a:rPr b="1" lang="es-BO" sz="1100" spc="-1" strike="noStrike">
                          <a:solidFill>
                            <a:srgbClr val="c9211e"/>
                          </a:solidFill>
                          <a:latin typeface="Times New Roman"/>
                        </a:rPr>
                        <a:t> (3)</a:t>
                      </a:r>
                      <a:endParaRPr b="0" lang="es-BO" sz="1100" spc="-1" strike="noStrike">
                        <a:solidFill>
                          <a:srgbClr val="000000"/>
                        </a:solidFill>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r>
            </a:tbl>
          </a:graphicData>
        </a:graphic>
      </p:graphicFrame>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79" name="Google Shape;60;p14_12"/>
          <p:cNvGrpSpPr/>
          <p:nvPr/>
        </p:nvGrpSpPr>
        <p:grpSpPr>
          <a:xfrm>
            <a:off x="360" y="0"/>
            <a:ext cx="10079640" cy="360000"/>
            <a:chOff x="360" y="0"/>
            <a:chExt cx="10079640" cy="360000"/>
          </a:xfrm>
        </p:grpSpPr>
        <p:pic>
          <p:nvPicPr>
            <p:cNvPr id="180" name="Google Shape;61;p14_13" descr="Universidad Nacional de Misiones - La Universidad | Universidad nacional,  Pinturas de peces, Facultad de artes"/>
            <p:cNvPicPr/>
            <p:nvPr/>
          </p:nvPicPr>
          <p:blipFill>
            <a:blip r:embed="rId1"/>
            <a:stretch/>
          </p:blipFill>
          <p:spPr>
            <a:xfrm>
              <a:off x="360" y="52200"/>
              <a:ext cx="539640" cy="307800"/>
            </a:xfrm>
            <a:prstGeom prst="rect">
              <a:avLst/>
            </a:prstGeom>
            <a:ln w="0">
              <a:noFill/>
            </a:ln>
          </p:spPr>
        </p:pic>
        <p:sp>
          <p:nvSpPr>
            <p:cNvPr id="181" name="Google Shape;62;p14_13"/>
            <p:cNvSpPr/>
            <p:nvPr/>
          </p:nvSpPr>
          <p:spPr>
            <a:xfrm>
              <a:off x="677880" y="0"/>
              <a:ext cx="9402120" cy="360000"/>
            </a:xfrm>
            <a:prstGeom prst="rect">
              <a:avLst/>
            </a:prstGeom>
            <a:gradFill rotWithShape="0">
              <a:gsLst>
                <a:gs pos="4000">
                  <a:srgbClr val="ffffff"/>
                </a:gs>
                <a:gs pos="100000">
                  <a:srgbClr val="4472c3"/>
                </a:gs>
              </a:gsLst>
              <a:lin ang="0"/>
            </a:gradFill>
            <a:ln w="0">
              <a:noFill/>
            </a:ln>
          </p:spPr>
          <p:style>
            <a:lnRef idx="0"/>
            <a:fillRef idx="0"/>
            <a:effectRef idx="0"/>
            <a:fontRef idx="minor"/>
          </p:style>
          <p:txBody>
            <a:bodyPr anchor="ctr">
              <a:noAutofit/>
            </a:bodyPr>
            <a:p>
              <a:pPr algn="r">
                <a:lnSpc>
                  <a:spcPct val="100000"/>
                </a:lnSpc>
                <a:tabLst>
                  <a:tab algn="l" pos="0"/>
                </a:tabLst>
              </a:pPr>
              <a:r>
                <a:rPr b="1" lang="es-419" sz="1400" spc="-1" strike="noStrike" cap="small">
                  <a:solidFill>
                    <a:srgbClr val="000000"/>
                  </a:solidFill>
                  <a:latin typeface="Comic Sans MS"/>
                  <a:ea typeface="Comic Sans MS"/>
                </a:rPr>
                <a:t>ORGANIZACIÓN Y GESTIÓN DEL MANTENIMIENTO</a:t>
              </a:r>
              <a:endParaRPr b="0" lang="es-BO" sz="1400" spc="-1" strike="noStrike">
                <a:latin typeface="Arial"/>
              </a:endParaRPr>
            </a:p>
          </p:txBody>
        </p:sp>
      </p:grpSp>
      <p:sp>
        <p:nvSpPr>
          <p:cNvPr id="182" name=""/>
          <p:cNvSpPr txBox="1"/>
          <p:nvPr/>
        </p:nvSpPr>
        <p:spPr>
          <a:xfrm>
            <a:off x="180000" y="491040"/>
            <a:ext cx="5212800" cy="408960"/>
          </a:xfrm>
          <a:prstGeom prst="rect">
            <a:avLst/>
          </a:prstGeom>
          <a:noFill/>
          <a:ln w="0">
            <a:noFill/>
          </a:ln>
        </p:spPr>
        <p:txBody>
          <a:bodyPr lIns="90000" rIns="90000" tIns="45000" bIns="45000">
            <a:noAutofit/>
          </a:bodyPr>
          <a:p>
            <a:r>
              <a:rPr b="0" lang="es-BO" sz="1800" spc="-1" strike="noStrike">
                <a:latin typeface="Comic Sans MS"/>
              </a:rPr>
              <a:t>Sumamos lof factores positivos y los negativos:</a:t>
            </a:r>
            <a:endParaRPr b="0" lang="es-BO" sz="1800" spc="-1" strike="noStrike">
              <a:latin typeface="Arial"/>
            </a:endParaRPr>
          </a:p>
        </p:txBody>
      </p:sp>
      <p:sp>
        <p:nvSpPr>
          <p:cNvPr id="183" name=""/>
          <p:cNvSpPr txBox="1"/>
          <p:nvPr/>
        </p:nvSpPr>
        <p:spPr>
          <a:xfrm>
            <a:off x="253080" y="1031040"/>
            <a:ext cx="4007520" cy="568080"/>
          </a:xfrm>
          <a:prstGeom prst="rect">
            <a:avLst/>
          </a:prstGeom>
          <a:noFill/>
          <a:ln w="0">
            <a:noFill/>
          </a:ln>
        </p:spPr>
        <p:txBody>
          <a:bodyPr lIns="90000" rIns="90000" tIns="45000" bIns="45000">
            <a:noAutofit/>
          </a:bodyPr>
          <a:p>
            <a:pPr>
              <a:lnSpc>
                <a:spcPct val="150000"/>
              </a:lnSpc>
            </a:pPr>
            <a:r>
              <a:rPr b="0" lang="es-BO" sz="1800" spc="-1" strike="noStrike">
                <a:latin typeface="Comic Sans MS"/>
              </a:rPr>
              <a:t>FP: Fortalezas + Oprtunidades = 46 </a:t>
            </a:r>
            <a:endParaRPr b="0" lang="es-BO" sz="1800" spc="-1" strike="noStrike">
              <a:latin typeface="Arial"/>
            </a:endParaRPr>
          </a:p>
        </p:txBody>
      </p:sp>
      <p:sp>
        <p:nvSpPr>
          <p:cNvPr id="184" name=""/>
          <p:cNvSpPr txBox="1"/>
          <p:nvPr/>
        </p:nvSpPr>
        <p:spPr>
          <a:xfrm>
            <a:off x="253080" y="1771920"/>
            <a:ext cx="3993840" cy="568080"/>
          </a:xfrm>
          <a:prstGeom prst="rect">
            <a:avLst/>
          </a:prstGeom>
          <a:noFill/>
          <a:ln w="0">
            <a:noFill/>
          </a:ln>
        </p:spPr>
        <p:txBody>
          <a:bodyPr lIns="90000" rIns="90000" tIns="45000" bIns="45000">
            <a:noAutofit/>
          </a:bodyPr>
          <a:p>
            <a:pPr>
              <a:lnSpc>
                <a:spcPct val="150000"/>
              </a:lnSpc>
            </a:pPr>
            <a:r>
              <a:rPr b="0" lang="es-BO" sz="1800" spc="-1" strike="noStrike">
                <a:latin typeface="Comic Sans MS"/>
              </a:rPr>
              <a:t>FN: : Debilidades + Amenazas = 48  </a:t>
            </a:r>
            <a:endParaRPr b="0" lang="es-BO" sz="1800" spc="-1" strike="noStrike">
              <a:latin typeface="Arial"/>
            </a:endParaRPr>
          </a:p>
        </p:txBody>
      </p:sp>
      <p:sp>
        <p:nvSpPr>
          <p:cNvPr id="185" name=""/>
          <p:cNvSpPr txBox="1"/>
          <p:nvPr/>
        </p:nvSpPr>
        <p:spPr>
          <a:xfrm>
            <a:off x="253080" y="2491920"/>
            <a:ext cx="7976160" cy="568080"/>
          </a:xfrm>
          <a:prstGeom prst="rect">
            <a:avLst/>
          </a:prstGeom>
          <a:noFill/>
          <a:ln w="0">
            <a:noFill/>
          </a:ln>
        </p:spPr>
        <p:txBody>
          <a:bodyPr lIns="90000" rIns="90000" tIns="45000" bIns="45000">
            <a:noAutofit/>
          </a:bodyPr>
          <a:p>
            <a:pPr>
              <a:lnSpc>
                <a:spcPct val="150000"/>
              </a:lnSpc>
            </a:pPr>
            <a:r>
              <a:rPr b="0" lang="es-BO" sz="1800" spc="-1" strike="noStrike">
                <a:latin typeface="Comic Sans MS"/>
              </a:rPr>
              <a:t>Total de factores = 94 ; luego si 94 = 100%, FP = 48,94% y FN = 51,06%  </a:t>
            </a:r>
            <a:endParaRPr b="0" lang="es-BO" sz="1800" spc="-1" strike="noStrike">
              <a:latin typeface="Arial"/>
            </a:endParaRPr>
          </a:p>
        </p:txBody>
      </p:sp>
      <p:pic>
        <p:nvPicPr>
          <p:cNvPr id="186" name="" descr=""/>
          <p:cNvPicPr/>
          <p:nvPr/>
        </p:nvPicPr>
        <p:blipFill>
          <a:blip r:embed="rId2"/>
          <a:stretch/>
        </p:blipFill>
        <p:spPr>
          <a:xfrm>
            <a:off x="293040" y="3229560"/>
            <a:ext cx="3666960" cy="2170440"/>
          </a:xfrm>
          <a:prstGeom prst="rect">
            <a:avLst/>
          </a:prstGeom>
          <a:ln w="0">
            <a:noFill/>
          </a:ln>
        </p:spPr>
      </p:pic>
      <p:sp>
        <p:nvSpPr>
          <p:cNvPr id="187" name=""/>
          <p:cNvSpPr txBox="1"/>
          <p:nvPr/>
        </p:nvSpPr>
        <p:spPr>
          <a:xfrm>
            <a:off x="720000" y="3960000"/>
            <a:ext cx="1307160" cy="343440"/>
          </a:xfrm>
          <a:prstGeom prst="rect">
            <a:avLst/>
          </a:prstGeom>
          <a:noFill/>
          <a:ln w="0">
            <a:noFill/>
          </a:ln>
        </p:spPr>
        <p:txBody>
          <a:bodyPr lIns="90000" rIns="90000" tIns="45000" bIns="45000">
            <a:noAutofit/>
          </a:bodyPr>
          <a:p>
            <a:r>
              <a:rPr b="1" lang="es-BO" sz="1800" spc="-1" strike="noStrike">
                <a:solidFill>
                  <a:srgbClr val="ffffff"/>
                </a:solidFill>
                <a:latin typeface="Times New Roman"/>
              </a:rPr>
              <a:t> </a:t>
            </a:r>
            <a:r>
              <a:rPr b="1" lang="es-BO" sz="1800" spc="-1" strike="noStrike">
                <a:solidFill>
                  <a:srgbClr val="ffffff"/>
                </a:solidFill>
                <a:latin typeface="Times New Roman"/>
              </a:rPr>
              <a:t>FP 48,94%</a:t>
            </a:r>
            <a:endParaRPr b="0" lang="es-BO" sz="1800" spc="-1" strike="noStrike">
              <a:latin typeface="Arial"/>
            </a:endParaRPr>
          </a:p>
        </p:txBody>
      </p:sp>
      <p:sp>
        <p:nvSpPr>
          <p:cNvPr id="188" name=""/>
          <p:cNvSpPr txBox="1"/>
          <p:nvPr/>
        </p:nvSpPr>
        <p:spPr>
          <a:xfrm>
            <a:off x="2292840" y="3960000"/>
            <a:ext cx="1344960" cy="343440"/>
          </a:xfrm>
          <a:prstGeom prst="rect">
            <a:avLst/>
          </a:prstGeom>
          <a:noFill/>
          <a:ln w="0">
            <a:noFill/>
          </a:ln>
        </p:spPr>
        <p:txBody>
          <a:bodyPr lIns="90000" rIns="90000" tIns="45000" bIns="45000">
            <a:noAutofit/>
          </a:bodyPr>
          <a:p>
            <a:r>
              <a:rPr b="1" lang="es-BO" sz="1800" spc="-1" strike="noStrike">
                <a:solidFill>
                  <a:srgbClr val="ffffff"/>
                </a:solidFill>
                <a:latin typeface="Times New Roman"/>
              </a:rPr>
              <a:t> </a:t>
            </a:r>
            <a:r>
              <a:rPr b="1" lang="es-BO" sz="1800" spc="-1" strike="noStrike">
                <a:solidFill>
                  <a:srgbClr val="ffffff"/>
                </a:solidFill>
                <a:latin typeface="Times New Roman"/>
              </a:rPr>
              <a:t>FN 51,06%</a:t>
            </a:r>
            <a:endParaRPr b="0" lang="es-BO" sz="1800" spc="-1" strike="noStrike">
              <a:latin typeface="Arial"/>
            </a:endParaRPr>
          </a:p>
        </p:txBody>
      </p:sp>
      <p:sp>
        <p:nvSpPr>
          <p:cNvPr id="189" name=""/>
          <p:cNvSpPr txBox="1"/>
          <p:nvPr/>
        </p:nvSpPr>
        <p:spPr>
          <a:xfrm>
            <a:off x="4243680" y="3565800"/>
            <a:ext cx="5863680" cy="1683360"/>
          </a:xfrm>
          <a:prstGeom prst="rect">
            <a:avLst/>
          </a:prstGeom>
          <a:noFill/>
          <a:ln w="0">
            <a:noFill/>
          </a:ln>
        </p:spPr>
        <p:txBody>
          <a:bodyPr lIns="90000" rIns="90000" tIns="45000" bIns="45000">
            <a:noAutofit/>
          </a:bodyPr>
          <a:p>
            <a:pPr algn="just"/>
            <a:r>
              <a:rPr b="0" lang="es-BO" sz="1800" spc="-1" strike="noStrike">
                <a:latin typeface="Comic Sans MS"/>
              </a:rPr>
              <a:t>Tenemos, según el analisis competente y responsable</a:t>
            </a:r>
            <a:endParaRPr b="0" lang="es-BO" sz="1800" spc="-1" strike="noStrike">
              <a:latin typeface="Arial"/>
            </a:endParaRPr>
          </a:p>
          <a:p>
            <a:pPr algn="just"/>
            <a:r>
              <a:rPr b="0" lang="es-BO" sz="1800" spc="-1" strike="noStrike">
                <a:latin typeface="Comic Sans MS"/>
              </a:rPr>
              <a:t>del equipo de trabajo, más FN que FP, de modo</a:t>
            </a:r>
            <a:endParaRPr b="0" lang="es-BO" sz="1800" spc="-1" strike="noStrike">
              <a:latin typeface="Arial"/>
            </a:endParaRPr>
          </a:p>
          <a:p>
            <a:pPr algn="just"/>
            <a:r>
              <a:rPr b="0" lang="es-BO" sz="1800" spc="-1" strike="noStrike">
                <a:latin typeface="Comic Sans MS"/>
              </a:rPr>
              <a:t>que el plan de acción tiene, no solo que mejorar los </a:t>
            </a:r>
            <a:endParaRPr b="0" lang="es-BO" sz="1800" spc="-1" strike="noStrike">
              <a:latin typeface="Arial"/>
            </a:endParaRPr>
          </a:p>
          <a:p>
            <a:pPr algn="just"/>
            <a:r>
              <a:rPr b="0" lang="es-BO" sz="1800" spc="-1" strike="noStrike">
                <a:latin typeface="Comic Sans MS"/>
              </a:rPr>
              <a:t>items analizados, sino que tambien tiene que revertir </a:t>
            </a:r>
            <a:endParaRPr b="0" lang="es-BO" sz="1800" spc="-1" strike="noStrike">
              <a:latin typeface="Arial"/>
            </a:endParaRPr>
          </a:p>
          <a:p>
            <a:pPr algn="just"/>
            <a:r>
              <a:rPr b="0" lang="es-BO" sz="1800" spc="-1" strike="noStrike">
                <a:latin typeface="Comic Sans MS"/>
              </a:rPr>
              <a:t>esta situación.</a:t>
            </a:r>
            <a:endParaRPr b="0" lang="es-BO" sz="18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90" name="Google Shape;60;p14_11"/>
          <p:cNvGrpSpPr/>
          <p:nvPr/>
        </p:nvGrpSpPr>
        <p:grpSpPr>
          <a:xfrm>
            <a:off x="360" y="0"/>
            <a:ext cx="10079640" cy="360000"/>
            <a:chOff x="360" y="0"/>
            <a:chExt cx="10079640" cy="360000"/>
          </a:xfrm>
        </p:grpSpPr>
        <p:pic>
          <p:nvPicPr>
            <p:cNvPr id="191" name="Google Shape;61;p14_12" descr="Universidad Nacional de Misiones - La Universidad | Universidad nacional,  Pinturas de peces, Facultad de artes"/>
            <p:cNvPicPr/>
            <p:nvPr/>
          </p:nvPicPr>
          <p:blipFill>
            <a:blip r:embed="rId1"/>
            <a:stretch/>
          </p:blipFill>
          <p:spPr>
            <a:xfrm>
              <a:off x="360" y="52200"/>
              <a:ext cx="539640" cy="307800"/>
            </a:xfrm>
            <a:prstGeom prst="rect">
              <a:avLst/>
            </a:prstGeom>
            <a:ln w="0">
              <a:noFill/>
            </a:ln>
          </p:spPr>
        </p:pic>
        <p:sp>
          <p:nvSpPr>
            <p:cNvPr id="192" name="Google Shape;62;p14_12"/>
            <p:cNvSpPr/>
            <p:nvPr/>
          </p:nvSpPr>
          <p:spPr>
            <a:xfrm>
              <a:off x="677880" y="0"/>
              <a:ext cx="9402120" cy="360000"/>
            </a:xfrm>
            <a:prstGeom prst="rect">
              <a:avLst/>
            </a:prstGeom>
            <a:gradFill rotWithShape="0">
              <a:gsLst>
                <a:gs pos="4000">
                  <a:srgbClr val="ffffff"/>
                </a:gs>
                <a:gs pos="100000">
                  <a:srgbClr val="4472c3"/>
                </a:gs>
              </a:gsLst>
              <a:lin ang="0"/>
            </a:gradFill>
            <a:ln w="0">
              <a:noFill/>
            </a:ln>
          </p:spPr>
          <p:style>
            <a:lnRef idx="0"/>
            <a:fillRef idx="0"/>
            <a:effectRef idx="0"/>
            <a:fontRef idx="minor"/>
          </p:style>
          <p:txBody>
            <a:bodyPr anchor="ctr">
              <a:noAutofit/>
            </a:bodyPr>
            <a:p>
              <a:pPr algn="r">
                <a:lnSpc>
                  <a:spcPct val="100000"/>
                </a:lnSpc>
                <a:tabLst>
                  <a:tab algn="l" pos="0"/>
                </a:tabLst>
              </a:pPr>
              <a:r>
                <a:rPr b="1" lang="es-419" sz="1400" spc="-1" strike="noStrike" cap="small">
                  <a:solidFill>
                    <a:srgbClr val="000000"/>
                  </a:solidFill>
                  <a:latin typeface="Comic Sans MS"/>
                  <a:ea typeface="Comic Sans MS"/>
                </a:rPr>
                <a:t>ORGANIZACIÓN Y GESTIÓN DEL MANTENIMIENTO</a:t>
              </a:r>
              <a:endParaRPr b="0" lang="es-BO" sz="1400" spc="-1" strike="noStrike">
                <a:latin typeface="Arial"/>
              </a:endParaRPr>
            </a:p>
          </p:txBody>
        </p:sp>
      </p:grpSp>
      <p:graphicFrame>
        <p:nvGraphicFramePr>
          <p:cNvPr id="193" name=""/>
          <p:cNvGraphicFramePr/>
          <p:nvPr/>
        </p:nvGraphicFramePr>
        <p:xfrm>
          <a:off x="215640" y="443520"/>
          <a:ext cx="9684000" cy="4989960"/>
        </p:xfrm>
        <a:graphic>
          <a:graphicData uri="http://schemas.openxmlformats.org/drawingml/2006/table">
            <a:tbl>
              <a:tblPr/>
              <a:tblGrid>
                <a:gridCol w="3227400"/>
                <a:gridCol w="3227400"/>
                <a:gridCol w="3229560"/>
              </a:tblGrid>
              <a:tr h="351000">
                <a:tc gridSpan="2" rowSpan="4">
                  <a:txBody>
                    <a:bodyPr lIns="90000" rIns="90000" tIns="46800" bIns="46800" anchor="ctr">
                      <a:noAutofit/>
                    </a:bodyPr>
                    <a:p>
                      <a:pPr algn="ctr"/>
                      <a:r>
                        <a:rPr b="1" lang="es-BO" sz="1400" spc="-1" strike="noStrike">
                          <a:latin typeface="Comic Sans MS"/>
                        </a:rPr>
                        <a:t>PLAN DE ACCIÓN</a:t>
                      </a:r>
                      <a:endParaRPr b="0" lang="es-BO" sz="14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47b8b8"/>
                    </a:solidFill>
                  </a:tcPr>
                </a:tc>
                <a:tc hMerge="1" rowSpan="1">
                  <a:tcPr marL="90000" marR="90000">
                    <a:lnL w="720">
                      <a:solidFill>
                        <a:srgbClr val="ffffff"/>
                      </a:solidFill>
                    </a:lnL>
                    <a:lnR w="720">
                      <a:solidFill>
                        <a:srgbClr val="ffffff"/>
                      </a:solidFill>
                    </a:lnR>
                    <a:lnT w="720">
                      <a:solidFill>
                        <a:srgbClr val="ffffff"/>
                      </a:solidFill>
                    </a:lnT>
                    <a:lnB w="720">
                      <a:solidFill>
                        <a:srgbClr val="ffffff"/>
                      </a:solidFill>
                    </a:lnB>
                    <a:solidFill>
                      <a:srgbClr val="33a3a3"/>
                    </a:solidFill>
                  </a:tcPr>
                </a:tc>
                <a:tc>
                  <a:txBody>
                    <a:bodyPr lIns="90000" rIns="90000" tIns="46800" bIns="46800" anchor="ctr">
                      <a:noAutofit/>
                    </a:bodyPr>
                    <a:p>
                      <a:r>
                        <a:rPr b="0" lang="es-BO" sz="1100" spc="-1" strike="noStrike">
                          <a:latin typeface="Comic Sans MS"/>
                        </a:rPr>
                        <a:t>Versión:</a:t>
                      </a:r>
                      <a:endParaRPr b="0" lang="es-BO" sz="1100" spc="-1" strike="noStrike">
                        <a:latin typeface="Comic Sans MS"/>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47b8b8"/>
                    </a:solidFill>
                  </a:tcPr>
                </a:tc>
              </a:tr>
              <a:tr h="345600">
                <a:tc vMerge="1" gridSpan="1">
                  <a:tcPr marL="90000" marR="90000">
                    <a:lnL w="720">
                      <a:solidFill>
                        <a:srgbClr val="ffffff"/>
                      </a:solidFill>
                    </a:lnL>
                    <a:lnR w="720">
                      <a:solidFill>
                        <a:srgbClr val="ffffff"/>
                      </a:solidFill>
                    </a:lnR>
                    <a:lnT w="720">
                      <a:solidFill>
                        <a:srgbClr val="ffffff"/>
                      </a:solidFill>
                    </a:lnT>
                    <a:lnB w="720">
                      <a:solidFill>
                        <a:srgbClr val="ffffff"/>
                      </a:solidFill>
                    </a:lnB>
                    <a:solidFill>
                      <a:srgbClr val="47b8b8"/>
                    </a:solidFill>
                  </a:tcPr>
                </a:tc>
                <a:tc vMerge="1" h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33a3a3"/>
                    </a:solidFill>
                  </a:tcPr>
                </a:tc>
                <a:tc>
                  <a:txBody>
                    <a:bodyPr lIns="90000" rIns="90000" tIns="46800" bIns="46800" anchor="ctr">
                      <a:noAutofit/>
                    </a:bodyPr>
                    <a:p>
                      <a:r>
                        <a:rPr b="0" lang="es-BO" sz="1100" spc="-1" strike="noStrike">
                          <a:latin typeface="Comic Sans MS"/>
                        </a:rPr>
                        <a:t>Fecha de Elaboración:</a:t>
                      </a:r>
                      <a:endParaRPr b="0" lang="es-BO" sz="1100" spc="-1" strike="noStrike">
                        <a:latin typeface="Comic Sans MS"/>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47b8b8"/>
                    </a:solidFill>
                  </a:tcPr>
                </a:tc>
              </a:tr>
              <a:tr h="359640">
                <a:tc vMerge="1" gridSpan="1">
                  <a:tcPr marL="90000" marR="90000">
                    <a:lnL w="720">
                      <a:solidFill>
                        <a:srgbClr val="ffffff"/>
                      </a:solidFill>
                    </a:lnL>
                    <a:lnR w="720">
                      <a:solidFill>
                        <a:srgbClr val="ffffff"/>
                      </a:solidFill>
                    </a:lnR>
                    <a:lnT w="720">
                      <a:solidFill>
                        <a:srgbClr val="ffffff"/>
                      </a:solidFill>
                    </a:lnT>
                    <a:lnB w="720">
                      <a:solidFill>
                        <a:srgbClr val="ffffff"/>
                      </a:solidFill>
                    </a:lnB>
                    <a:solidFill>
                      <a:srgbClr val="47b8b8"/>
                    </a:solidFill>
                  </a:tcPr>
                </a:tc>
                <a:tc vMerge="1" h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33a3a3"/>
                    </a:solidFill>
                  </a:tcPr>
                </a:tc>
                <a:tc>
                  <a:txBody>
                    <a:bodyPr lIns="90000" rIns="90000" tIns="46800" bIns="46800" anchor="ctr">
                      <a:noAutofit/>
                    </a:bodyPr>
                    <a:p>
                      <a:r>
                        <a:rPr b="0" lang="es-BO" sz="1100" spc="-1" strike="noStrike">
                          <a:latin typeface="Comic Sans MS"/>
                        </a:rPr>
                        <a:t>Fecha de modificación:</a:t>
                      </a:r>
                      <a:endParaRPr b="0" lang="es-BO" sz="1100" spc="-1" strike="noStrike">
                        <a:latin typeface="Comic Sans MS"/>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47b8b8"/>
                    </a:solidFill>
                  </a:tcPr>
                </a:tc>
              </a:tr>
              <a:tr h="342360">
                <a:tc vMerge="1" gridSpan="1">
                  <a:tcPr marL="90000" marR="90000">
                    <a:lnL w="720">
                      <a:solidFill>
                        <a:srgbClr val="ffffff"/>
                      </a:solidFill>
                    </a:lnL>
                    <a:lnR w="720">
                      <a:solidFill>
                        <a:srgbClr val="ffffff"/>
                      </a:solidFill>
                    </a:lnR>
                    <a:lnT w="720">
                      <a:solidFill>
                        <a:srgbClr val="ffffff"/>
                      </a:solidFill>
                    </a:lnT>
                    <a:lnB w="720">
                      <a:solidFill>
                        <a:srgbClr val="ffffff"/>
                      </a:solidFill>
                    </a:lnB>
                    <a:solidFill>
                      <a:srgbClr val="47b8b8"/>
                    </a:solidFill>
                  </a:tcPr>
                </a:tc>
                <a:tc vMerge="1" h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33a3a3"/>
                    </a:solidFill>
                  </a:tcPr>
                </a:tc>
                <a:tc>
                  <a:txBody>
                    <a:bodyPr lIns="90000" rIns="90000" tIns="46800" bIns="46800" anchor="ctr">
                      <a:noAutofit/>
                    </a:bodyPr>
                    <a:p>
                      <a:r>
                        <a:rPr b="0" lang="es-BO" sz="1100" spc="-1" strike="noStrike">
                          <a:latin typeface="Comic Sans MS"/>
                        </a:rPr>
                        <a:t>Aprueba:</a:t>
                      </a:r>
                      <a:endParaRPr b="0" lang="es-BO" sz="1100" spc="-1" strike="noStrike">
                        <a:latin typeface="Comic Sans MS"/>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47b8b8"/>
                    </a:solidFill>
                  </a:tcPr>
                </a:tc>
              </a:tr>
              <a:tr h="292680">
                <a:tc gridSpan="2">
                  <a:txBody>
                    <a:bodyPr lIns="90000" rIns="90000" tIns="46800" bIns="46800" anchor="ctr">
                      <a:noAutofit/>
                    </a:bodyPr>
                    <a:p>
                      <a:r>
                        <a:rPr b="0" lang="es-BO" sz="1100" spc="-1" strike="noStrike">
                          <a:latin typeface="Comic Sans MS"/>
                        </a:rPr>
                        <a:t>Elabora:</a:t>
                      </a:r>
                      <a:endParaRPr b="0" lang="es-BO" sz="1100" spc="-1" strike="noStrike">
                        <a:latin typeface="Comic Sans MS"/>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47b8b8"/>
                    </a:solidFill>
                  </a:tcPr>
                </a:tc>
                <a:tc h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33a3a3"/>
                    </a:solidFill>
                  </a:tcPr>
                </a:tc>
                <a:tc>
                  <a:txBody>
                    <a:bodyPr lIns="90000" rIns="90000" tIns="46800" bIns="46800" anchor="ctr">
                      <a:noAutofit/>
                    </a:bodyPr>
                    <a:p>
                      <a:r>
                        <a:rPr b="0" lang="es-BO" sz="1100" spc="-1" strike="noStrike">
                          <a:latin typeface="Comic Sans MS"/>
                        </a:rPr>
                        <a:t>Revisa:</a:t>
                      </a:r>
                      <a:endParaRPr b="0" lang="es-BO" sz="1100" spc="-1" strike="noStrike">
                        <a:latin typeface="Comic Sans MS"/>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47b8b8"/>
                    </a:solidFill>
                  </a:tcPr>
                </a:tc>
              </a:tr>
              <a:tr h="322560">
                <a:tc>
                  <a:txBody>
                    <a:bodyPr lIns="90000" rIns="90000" tIns="46800" bIns="46800" anchor="ctr">
                      <a:noAutofit/>
                    </a:bodyPr>
                    <a:p>
                      <a:pPr algn="ctr"/>
                      <a:r>
                        <a:rPr b="1" lang="es-BO" sz="1300" spc="-1" strike="noStrike">
                          <a:latin typeface="Comic Sans MS"/>
                        </a:rPr>
                        <a:t>Área de Análisis</a:t>
                      </a:r>
                      <a:endParaRPr b="1" lang="es-BO" sz="1300" spc="-1" strike="noStrike">
                        <a:latin typeface="Comic Sans MS"/>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47b8b8"/>
                    </a:solidFill>
                  </a:tcPr>
                </a:tc>
                <a:tc>
                  <a:txBody>
                    <a:bodyPr lIns="90000" rIns="90000" tIns="46800" bIns="46800" anchor="ctr">
                      <a:noAutofit/>
                    </a:bodyPr>
                    <a:p>
                      <a:pPr algn="ctr"/>
                      <a:r>
                        <a:rPr b="1" lang="es-BO" sz="1300" spc="-1" strike="noStrike">
                          <a:latin typeface="Comic Sans MS"/>
                        </a:rPr>
                        <a:t>Problema Detectado</a:t>
                      </a:r>
                      <a:endParaRPr b="1" lang="es-BO" sz="1300" spc="-1" strike="noStrike">
                        <a:latin typeface="Comic Sans MS"/>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33a3a3"/>
                    </a:solidFill>
                  </a:tcPr>
                </a:tc>
                <a:tc>
                  <a:txBody>
                    <a:bodyPr lIns="90000" rIns="90000" tIns="46800" bIns="46800" anchor="ctr">
                      <a:noAutofit/>
                    </a:bodyPr>
                    <a:p>
                      <a:pPr algn="ctr"/>
                      <a:r>
                        <a:rPr b="1" lang="es-BO" sz="1300" spc="-1" strike="noStrike">
                          <a:latin typeface="Comic Sans MS"/>
                        </a:rPr>
                        <a:t>Alternativa de Solución</a:t>
                      </a:r>
                      <a:endParaRPr b="1" lang="es-BO" sz="1300" spc="-1" strike="noStrike">
                        <a:latin typeface="Comic Sans MS"/>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47b8b8"/>
                    </a:solidFill>
                  </a:tcPr>
                </a:tc>
              </a:tr>
              <a:tr h="395640">
                <a:tc gridSpan="3">
                  <a:tcPr marL="90000" marR="90000">
                    <a:lnL w="720">
                      <a:solidFill>
                        <a:srgbClr val="ffffff"/>
                      </a:solidFill>
                    </a:lnL>
                    <a:lnR w="720">
                      <a:solidFill>
                        <a:srgbClr val="ffffff"/>
                      </a:solidFill>
                    </a:lnR>
                    <a:lnT w="720">
                      <a:solidFill>
                        <a:srgbClr val="ffffff"/>
                      </a:solidFill>
                    </a:lnT>
                    <a:lnB w="720">
                      <a:solidFill>
                        <a:srgbClr val="ffffff"/>
                      </a:solidFill>
                    </a:lnB>
                    <a:solidFill>
                      <a:srgbClr val="47b8b8"/>
                    </a:solidFill>
                  </a:tcPr>
                </a:tc>
                <a:tc h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33a3a3"/>
                    </a:solidFill>
                  </a:tcPr>
                </a:tc>
                <a:tc h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47b8b8"/>
                    </a:solidFill>
                  </a:tcPr>
                </a:tc>
              </a:tr>
              <a:tr h="1496520">
                <a:tc>
                  <a:txBody>
                    <a:bodyPr lIns="90000" rIns="90000" tIns="46800" bIns="46800" anchor="ctr">
                      <a:noAutofit/>
                    </a:bodyPr>
                    <a:p>
                      <a:r>
                        <a:rPr b="0" lang="es-BO" sz="1000" spc="-1" strike="noStrike">
                          <a:latin typeface="Comic Sans MS"/>
                        </a:rPr>
                        <a:t>Departamento de Mantenimiento</a:t>
                      </a:r>
                      <a:endParaRPr b="0" lang="es-BO" sz="1000" spc="-1" strike="noStrike">
                        <a:latin typeface="Comic Sans MS"/>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47b8b8"/>
                    </a:solidFill>
                  </a:tcPr>
                </a:tc>
                <a:tc>
                  <a:txBody>
                    <a:bodyPr lIns="90000" rIns="90000" tIns="46800" bIns="46800" anchor="ctr">
                      <a:noAutofit/>
                    </a:bodyPr>
                    <a:p>
                      <a:r>
                        <a:rPr b="0" lang="es-BO" sz="1000" spc="-1" strike="noStrike">
                          <a:latin typeface="Comic Sans MS"/>
                          <a:ea typeface="Microsoft YaHei"/>
                        </a:rPr>
                        <a:t>Desconocimiento de las Estrategias de Mantenimiento.</a:t>
                      </a:r>
                      <a:endParaRPr b="0" lang="es-BO" sz="1000" spc="-1" strike="noStrike">
                        <a:latin typeface="Comic Sans MS"/>
                        <a:ea typeface="Microsoft YaHei"/>
                      </a:endParaRPr>
                    </a:p>
                    <a:p>
                      <a:r>
                        <a:rPr b="0" lang="es-BO" sz="1000" spc="-1" strike="noStrike">
                          <a:latin typeface="Comic Sans MS"/>
                          <a:ea typeface="Microsoft YaHei"/>
                        </a:rPr>
                        <a:t>Limitada cultura de mantenimiento por parte los jefes de area del DM.</a:t>
                      </a:r>
                      <a:endParaRPr b="0" lang="es-BO" sz="1000" spc="-1" strike="noStrike">
                        <a:latin typeface="Comic Sans MS"/>
                        <a:ea typeface="Microsoft YaHei"/>
                      </a:endParaRPr>
                    </a:p>
                    <a:p>
                      <a:pPr>
                        <a:lnSpc>
                          <a:spcPct val="100000"/>
                        </a:lnSpc>
                      </a:pPr>
                      <a:r>
                        <a:rPr b="0" lang="es-BO" sz="1000" spc="-1" strike="noStrike">
                          <a:latin typeface="Comic Sans MS"/>
                          <a:ea typeface="Microsoft YaHei"/>
                        </a:rPr>
                        <a:t>Desconocimiento del personal del DM, de la tecnología existente en equipos.</a:t>
                      </a:r>
                      <a:endParaRPr b="0" lang="es-BO" sz="1000" spc="-1" strike="noStrike">
                        <a:latin typeface="Comic Sans MS"/>
                        <a:ea typeface="Microsoft YaHei"/>
                      </a:endParaRPr>
                    </a:p>
                    <a:p>
                      <a:pPr>
                        <a:lnSpc>
                          <a:spcPct val="100000"/>
                        </a:lnSpc>
                      </a:pPr>
                      <a:r>
                        <a:rPr b="0" lang="es-BO" sz="1000" spc="-1" strike="noStrike">
                          <a:latin typeface="Comic Sans MS"/>
                          <a:ea typeface="Microsoft YaHei"/>
                        </a:rPr>
                        <a:t>Duplicidad y repetición ineficiente de procesos de mantenimiento.</a:t>
                      </a:r>
                      <a:endParaRPr b="0" lang="es-BO" sz="1000" spc="-1" strike="noStrike">
                        <a:latin typeface="Comic Sans MS"/>
                        <a:ea typeface="Microsoft YaHei"/>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33a3a3"/>
                    </a:solidFill>
                  </a:tcPr>
                </a:tc>
                <a:tc>
                  <a:txBody>
                    <a:bodyPr lIns="90000" rIns="90000" tIns="46800" bIns="46800" anchor="ctr">
                      <a:noAutofit/>
                    </a:bodyPr>
                    <a:p>
                      <a:r>
                        <a:rPr b="0" lang="es-BO" sz="1000" spc="-1" strike="noStrike">
                          <a:latin typeface="Comic Sans MS"/>
                        </a:rPr>
                        <a:t>Iniciativa y Voluntad de los integrantes del DM.</a:t>
                      </a:r>
                      <a:endParaRPr b="0" lang="es-BO" sz="1000" spc="-1" strike="noStrike">
                        <a:latin typeface="Comic Sans MS"/>
                      </a:endParaRPr>
                    </a:p>
                    <a:p>
                      <a:r>
                        <a:rPr b="0" lang="es-BO" sz="1000" spc="-1" strike="noStrike">
                          <a:latin typeface="Comic Sans MS"/>
                        </a:rPr>
                        <a:t>Participación conjunta de todos los integrantes del DM.</a:t>
                      </a:r>
                      <a:endParaRPr b="0" lang="es-BO" sz="1000" spc="-1" strike="noStrike">
                        <a:latin typeface="Comic Sans MS"/>
                      </a:endParaRPr>
                    </a:p>
                    <a:p>
                      <a:r>
                        <a:rPr b="0" lang="es-BO" sz="1000" spc="-1" strike="noStrike">
                          <a:latin typeface="Comic Sans MS"/>
                        </a:rPr>
                        <a:t>Atención inmediata a cualquier área.</a:t>
                      </a:r>
                      <a:endParaRPr b="0" lang="es-BO" sz="1000" spc="-1" strike="noStrike">
                        <a:latin typeface="Comic Sans MS"/>
                      </a:endParaRPr>
                    </a:p>
                    <a:p>
                      <a:r>
                        <a:rPr b="0" lang="es-BO" sz="1000" spc="-1" strike="noStrike">
                          <a:latin typeface="Comic Sans MS"/>
                        </a:rPr>
                        <a:t>Registro exaustivo de todos los procesos y analisis exaustivo del historico al inicio de cada jornada.</a:t>
                      </a:r>
                      <a:endParaRPr b="0" lang="es-BO" sz="1000" spc="-1" strike="noStrike">
                        <a:latin typeface="Comic Sans MS"/>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47b8b8"/>
                    </a:solidFill>
                  </a:tcPr>
                </a:tc>
              </a:tr>
              <a:tr h="289080">
                <a:tc gridSpan="3">
                  <a:txBody>
                    <a:bodyPr lIns="90000" rIns="90000" tIns="46800" bIns="46800" anchor="ctr">
                      <a:noAutofit/>
                    </a:bodyPr>
                    <a:p>
                      <a:r>
                        <a:rPr b="0" lang="es-BO" sz="1100" spc="-1" strike="noStrike">
                          <a:latin typeface="Comic Sans MS"/>
                        </a:rPr>
                        <a:t>Establecer un sistema de control con documentación de gestión de mantenimiento en la ejecución de los trabajos que se realizan.</a:t>
                      </a:r>
                      <a:endParaRPr b="0" lang="es-BO" sz="1100" spc="-1" strike="noStrike">
                        <a:latin typeface="Comic Sans MS"/>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47b8b8"/>
                    </a:solidFill>
                  </a:tcPr>
                </a:tc>
                <a:tc h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33a3a3"/>
                    </a:solidFill>
                  </a:tcPr>
                </a:tc>
                <a:tc h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47b8b8"/>
                    </a:solidFill>
                  </a:tcPr>
                </a:tc>
              </a:tr>
              <a:tr h="795240">
                <a:tc>
                  <a:txBody>
                    <a:bodyPr lIns="90000" rIns="90000" tIns="46800" bIns="46800" anchor="ctr">
                      <a:noAutofit/>
                    </a:bodyPr>
                    <a:p>
                      <a:r>
                        <a:rPr b="0" lang="es-BO" sz="1000" spc="-1" strike="noStrike">
                          <a:latin typeface="Comic Sans MS"/>
                        </a:rPr>
                        <a:t>Departamento de Mantenimiento</a:t>
                      </a:r>
                      <a:endParaRPr b="0" lang="es-BO" sz="1000" spc="-1" strike="noStrike">
                        <a:latin typeface="Comic Sans MS"/>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47b8b8"/>
                    </a:solidFill>
                  </a:tcPr>
                </a:tc>
                <a:tc>
                  <a:txBody>
                    <a:bodyPr lIns="90000" rIns="90000" tIns="46800" bIns="46800" anchor="ctr">
                      <a:noAutofit/>
                    </a:bodyPr>
                    <a:p>
                      <a:r>
                        <a:rPr b="0" lang="es-BO" sz="1000" spc="-1" strike="noStrike">
                          <a:latin typeface="Comic Sans MS"/>
                        </a:rPr>
                        <a:t>No existe un modelo de documentación de mantenimiento y ejecución del mismo.</a:t>
                      </a:r>
                      <a:endParaRPr b="0" lang="es-BO" sz="1000" spc="-1" strike="noStrike">
                        <a:latin typeface="Comic Sans MS"/>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33a3a3"/>
                    </a:solidFill>
                  </a:tcPr>
                </a:tc>
                <a:tc>
                  <a:txBody>
                    <a:bodyPr lIns="90000" rIns="90000" tIns="46800" bIns="46800" anchor="ctr">
                      <a:noAutofit/>
                    </a:bodyPr>
                    <a:p>
                      <a:r>
                        <a:rPr b="0" lang="es-BO" sz="1000" spc="-1" strike="noStrike">
                          <a:latin typeface="Comic Sans MS"/>
                        </a:rPr>
                        <a:t>Diseñar documentacion de gestión de mantenimiento para el control de trabajo.</a:t>
                      </a:r>
                      <a:endParaRPr b="0" lang="es-BO" sz="1000" spc="-1" strike="noStrike">
                        <a:latin typeface="Comic Sans MS"/>
                      </a:endParaRPr>
                    </a:p>
                    <a:p>
                      <a:r>
                        <a:rPr b="0" lang="es-BO" sz="1000" spc="-1" strike="noStrike">
                          <a:latin typeface="Comic Sans MS"/>
                        </a:rPr>
                        <a:t>Capacitación del manejo de documentación y plan de mantenimiento.</a:t>
                      </a:r>
                      <a:endParaRPr b="0" lang="es-BO" sz="1000" spc="-1" strike="noStrike">
                        <a:latin typeface="Comic Sans MS"/>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47b8b8"/>
                    </a:solidFill>
                  </a:tcPr>
                </a:tc>
              </a:tr>
            </a:tbl>
          </a:graphicData>
        </a:graphic>
      </p:graphicFrame>
      <p:sp>
        <p:nvSpPr>
          <p:cNvPr id="194" name=""/>
          <p:cNvSpPr txBox="1"/>
          <p:nvPr/>
        </p:nvSpPr>
        <p:spPr>
          <a:xfrm>
            <a:off x="180000" y="2399040"/>
            <a:ext cx="9720000" cy="480960"/>
          </a:xfrm>
          <a:prstGeom prst="rect">
            <a:avLst/>
          </a:prstGeom>
          <a:noFill/>
          <a:ln w="0">
            <a:noFill/>
          </a:ln>
        </p:spPr>
        <p:txBody>
          <a:bodyPr lIns="90000" rIns="90000" tIns="45000" bIns="45000">
            <a:noAutofit/>
          </a:bodyPr>
          <a:p>
            <a:r>
              <a:rPr b="0" lang="es-BO" sz="1100" spc="-1" strike="noStrike">
                <a:latin typeface="Comic Sans MS"/>
              </a:rPr>
              <a:t>Aprovechar la predisposición de los integrantes de los servicios de mantenimiento, su capacidad de emprendedores y organizativa, que permita mantener a los equipos confiables y disponibles para su duncionamiento</a:t>
            </a:r>
            <a:endParaRPr b="0" lang="es-BO" sz="11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95" name="Google Shape;60;p14_13"/>
          <p:cNvGrpSpPr/>
          <p:nvPr/>
        </p:nvGrpSpPr>
        <p:grpSpPr>
          <a:xfrm>
            <a:off x="360" y="0"/>
            <a:ext cx="10079640" cy="360000"/>
            <a:chOff x="360" y="0"/>
            <a:chExt cx="10079640" cy="360000"/>
          </a:xfrm>
        </p:grpSpPr>
        <p:pic>
          <p:nvPicPr>
            <p:cNvPr id="196" name="Google Shape;61;p14_14" descr="Universidad Nacional de Misiones - La Universidad | Universidad nacional,  Pinturas de peces, Facultad de artes"/>
            <p:cNvPicPr/>
            <p:nvPr/>
          </p:nvPicPr>
          <p:blipFill>
            <a:blip r:embed="rId1"/>
            <a:stretch/>
          </p:blipFill>
          <p:spPr>
            <a:xfrm>
              <a:off x="360" y="52200"/>
              <a:ext cx="539640" cy="307800"/>
            </a:xfrm>
            <a:prstGeom prst="rect">
              <a:avLst/>
            </a:prstGeom>
            <a:ln w="0">
              <a:noFill/>
            </a:ln>
          </p:spPr>
        </p:pic>
        <p:sp>
          <p:nvSpPr>
            <p:cNvPr id="197" name="Google Shape;62;p14_14"/>
            <p:cNvSpPr/>
            <p:nvPr/>
          </p:nvSpPr>
          <p:spPr>
            <a:xfrm>
              <a:off x="677880" y="0"/>
              <a:ext cx="9402120" cy="360000"/>
            </a:xfrm>
            <a:prstGeom prst="rect">
              <a:avLst/>
            </a:prstGeom>
            <a:gradFill rotWithShape="0">
              <a:gsLst>
                <a:gs pos="4000">
                  <a:srgbClr val="ffffff"/>
                </a:gs>
                <a:gs pos="100000">
                  <a:srgbClr val="4472c3"/>
                </a:gs>
              </a:gsLst>
              <a:lin ang="0"/>
            </a:gradFill>
            <a:ln w="0">
              <a:noFill/>
            </a:ln>
          </p:spPr>
          <p:style>
            <a:lnRef idx="0"/>
            <a:fillRef idx="0"/>
            <a:effectRef idx="0"/>
            <a:fontRef idx="minor"/>
          </p:style>
          <p:txBody>
            <a:bodyPr anchor="ctr">
              <a:noAutofit/>
            </a:bodyPr>
            <a:p>
              <a:pPr algn="r">
                <a:lnSpc>
                  <a:spcPct val="100000"/>
                </a:lnSpc>
                <a:tabLst>
                  <a:tab algn="l" pos="0"/>
                </a:tabLst>
              </a:pPr>
              <a:r>
                <a:rPr b="1" lang="es-419" sz="1400" spc="-1" strike="noStrike" cap="small">
                  <a:solidFill>
                    <a:srgbClr val="000000"/>
                  </a:solidFill>
                  <a:latin typeface="Comic Sans MS"/>
                  <a:ea typeface="Comic Sans MS"/>
                </a:rPr>
                <a:t>ORGANIZACIÓN Y GESTIÓN DEL MANTENIMIENTO</a:t>
              </a:r>
              <a:endParaRPr b="0" lang="es-BO" sz="1400" spc="-1" strike="noStrike">
                <a:latin typeface="Arial"/>
              </a:endParaRPr>
            </a:p>
          </p:txBody>
        </p:sp>
      </p:grpSp>
      <p:graphicFrame>
        <p:nvGraphicFramePr>
          <p:cNvPr id="198" name=""/>
          <p:cNvGraphicFramePr/>
          <p:nvPr/>
        </p:nvGraphicFramePr>
        <p:xfrm>
          <a:off x="215640" y="443520"/>
          <a:ext cx="9684000" cy="4894200"/>
        </p:xfrm>
        <a:graphic>
          <a:graphicData uri="http://schemas.openxmlformats.org/drawingml/2006/table">
            <a:tbl>
              <a:tblPr/>
              <a:tblGrid>
                <a:gridCol w="3227400"/>
                <a:gridCol w="3227400"/>
                <a:gridCol w="3229560"/>
              </a:tblGrid>
              <a:tr h="351000">
                <a:tc gridSpan="2" rowSpan="4">
                  <a:txBody>
                    <a:bodyPr lIns="90000" rIns="90000" tIns="46800" bIns="46800" anchor="ctr">
                      <a:noAutofit/>
                    </a:bodyPr>
                    <a:p>
                      <a:pPr algn="ctr"/>
                      <a:r>
                        <a:rPr b="1" lang="es-BO" sz="1400" spc="-1" strike="noStrike">
                          <a:latin typeface="Comic Sans MS"/>
                        </a:rPr>
                        <a:t>PLAN DE ACCIÓN</a:t>
                      </a:r>
                      <a:endParaRPr b="0" lang="es-BO" sz="14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47b8b8"/>
                    </a:solidFill>
                  </a:tcPr>
                </a:tc>
                <a:tc hMerge="1" rowSpan="1">
                  <a:tcPr marL="90000" marR="90000">
                    <a:lnL w="720">
                      <a:solidFill>
                        <a:srgbClr val="ffffff"/>
                      </a:solidFill>
                    </a:lnL>
                    <a:lnR w="720">
                      <a:solidFill>
                        <a:srgbClr val="ffffff"/>
                      </a:solidFill>
                    </a:lnR>
                    <a:lnT w="720">
                      <a:solidFill>
                        <a:srgbClr val="ffffff"/>
                      </a:solidFill>
                    </a:lnT>
                    <a:lnB w="720">
                      <a:solidFill>
                        <a:srgbClr val="ffffff"/>
                      </a:solidFill>
                    </a:lnB>
                    <a:solidFill>
                      <a:srgbClr val="33a3a3"/>
                    </a:solidFill>
                  </a:tcPr>
                </a:tc>
                <a:tc>
                  <a:txBody>
                    <a:bodyPr lIns="90000" rIns="90000" tIns="46800" bIns="46800" anchor="ctr">
                      <a:noAutofit/>
                    </a:bodyPr>
                    <a:p>
                      <a:r>
                        <a:rPr b="0" lang="es-BO" sz="1100" spc="-1" strike="noStrike">
                          <a:latin typeface="Comic Sans MS"/>
                        </a:rPr>
                        <a:t>Versión:</a:t>
                      </a:r>
                      <a:endParaRPr b="0" lang="es-BO" sz="1100" spc="-1" strike="noStrike">
                        <a:latin typeface="Comic Sans MS"/>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47b8b8"/>
                    </a:solidFill>
                  </a:tcPr>
                </a:tc>
              </a:tr>
              <a:tr h="345600">
                <a:tc vMerge="1" gridSpan="1">
                  <a:tcPr marL="90000" marR="90000">
                    <a:lnL w="720">
                      <a:solidFill>
                        <a:srgbClr val="ffffff"/>
                      </a:solidFill>
                    </a:lnL>
                    <a:lnR w="720">
                      <a:solidFill>
                        <a:srgbClr val="ffffff"/>
                      </a:solidFill>
                    </a:lnR>
                    <a:lnT w="720">
                      <a:solidFill>
                        <a:srgbClr val="ffffff"/>
                      </a:solidFill>
                    </a:lnT>
                    <a:lnB w="720">
                      <a:solidFill>
                        <a:srgbClr val="ffffff"/>
                      </a:solidFill>
                    </a:lnB>
                    <a:solidFill>
                      <a:srgbClr val="47b8b8"/>
                    </a:solidFill>
                  </a:tcPr>
                </a:tc>
                <a:tc vMerge="1" h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33a3a3"/>
                    </a:solidFill>
                  </a:tcPr>
                </a:tc>
                <a:tc>
                  <a:txBody>
                    <a:bodyPr lIns="90000" rIns="90000" tIns="46800" bIns="46800" anchor="ctr">
                      <a:noAutofit/>
                    </a:bodyPr>
                    <a:p>
                      <a:r>
                        <a:rPr b="0" lang="es-BO" sz="1100" spc="-1" strike="noStrike">
                          <a:latin typeface="Comic Sans MS"/>
                        </a:rPr>
                        <a:t>Fecha de Elaboración:</a:t>
                      </a:r>
                      <a:endParaRPr b="0" lang="es-BO" sz="1100" spc="-1" strike="noStrike">
                        <a:latin typeface="Comic Sans MS"/>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47b8b8"/>
                    </a:solidFill>
                  </a:tcPr>
                </a:tc>
              </a:tr>
              <a:tr h="359640">
                <a:tc vMerge="1" gridSpan="1">
                  <a:tcPr marL="90000" marR="90000">
                    <a:lnL w="720">
                      <a:solidFill>
                        <a:srgbClr val="ffffff"/>
                      </a:solidFill>
                    </a:lnL>
                    <a:lnR w="720">
                      <a:solidFill>
                        <a:srgbClr val="ffffff"/>
                      </a:solidFill>
                    </a:lnR>
                    <a:lnT w="720">
                      <a:solidFill>
                        <a:srgbClr val="ffffff"/>
                      </a:solidFill>
                    </a:lnT>
                    <a:lnB w="720">
                      <a:solidFill>
                        <a:srgbClr val="ffffff"/>
                      </a:solidFill>
                    </a:lnB>
                    <a:solidFill>
                      <a:srgbClr val="47b8b8"/>
                    </a:solidFill>
                  </a:tcPr>
                </a:tc>
                <a:tc vMerge="1" h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33a3a3"/>
                    </a:solidFill>
                  </a:tcPr>
                </a:tc>
                <a:tc>
                  <a:txBody>
                    <a:bodyPr lIns="90000" rIns="90000" tIns="46800" bIns="46800" anchor="ctr">
                      <a:noAutofit/>
                    </a:bodyPr>
                    <a:p>
                      <a:r>
                        <a:rPr b="0" lang="es-BO" sz="1100" spc="-1" strike="noStrike">
                          <a:latin typeface="Comic Sans MS"/>
                        </a:rPr>
                        <a:t>Fecha de modificación:</a:t>
                      </a:r>
                      <a:endParaRPr b="0" lang="es-BO" sz="1100" spc="-1" strike="noStrike">
                        <a:latin typeface="Comic Sans MS"/>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47b8b8"/>
                    </a:solidFill>
                  </a:tcPr>
                </a:tc>
              </a:tr>
              <a:tr h="342360">
                <a:tc vMerge="1" gridSpan="1">
                  <a:tcPr marL="90000" marR="90000">
                    <a:lnL w="720">
                      <a:solidFill>
                        <a:srgbClr val="ffffff"/>
                      </a:solidFill>
                    </a:lnL>
                    <a:lnR w="720">
                      <a:solidFill>
                        <a:srgbClr val="ffffff"/>
                      </a:solidFill>
                    </a:lnR>
                    <a:lnT w="720">
                      <a:solidFill>
                        <a:srgbClr val="ffffff"/>
                      </a:solidFill>
                    </a:lnT>
                    <a:lnB w="720">
                      <a:solidFill>
                        <a:srgbClr val="ffffff"/>
                      </a:solidFill>
                    </a:lnB>
                    <a:solidFill>
                      <a:srgbClr val="47b8b8"/>
                    </a:solidFill>
                  </a:tcPr>
                </a:tc>
                <a:tc vMerge="1" h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33a3a3"/>
                    </a:solidFill>
                  </a:tcPr>
                </a:tc>
                <a:tc>
                  <a:txBody>
                    <a:bodyPr lIns="90000" rIns="90000" tIns="46800" bIns="46800" anchor="ctr">
                      <a:noAutofit/>
                    </a:bodyPr>
                    <a:p>
                      <a:r>
                        <a:rPr b="0" lang="es-BO" sz="1100" spc="-1" strike="noStrike">
                          <a:latin typeface="Comic Sans MS"/>
                        </a:rPr>
                        <a:t>Aprueba:</a:t>
                      </a:r>
                      <a:endParaRPr b="0" lang="es-BO" sz="1100" spc="-1" strike="noStrike">
                        <a:latin typeface="Comic Sans MS"/>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47b8b8"/>
                    </a:solidFill>
                  </a:tcPr>
                </a:tc>
              </a:tr>
              <a:tr h="292680">
                <a:tc gridSpan="2">
                  <a:txBody>
                    <a:bodyPr lIns="90000" rIns="90000" tIns="46800" bIns="46800" anchor="ctr">
                      <a:noAutofit/>
                    </a:bodyPr>
                    <a:p>
                      <a:r>
                        <a:rPr b="0" lang="es-BO" sz="1100" spc="-1" strike="noStrike">
                          <a:latin typeface="Comic Sans MS"/>
                        </a:rPr>
                        <a:t>Elabora:</a:t>
                      </a:r>
                      <a:endParaRPr b="0" lang="es-BO" sz="1100" spc="-1" strike="noStrike">
                        <a:latin typeface="Comic Sans MS"/>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47b8b8"/>
                    </a:solidFill>
                  </a:tcPr>
                </a:tc>
                <a:tc h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33a3a3"/>
                    </a:solidFill>
                  </a:tcPr>
                </a:tc>
                <a:tc>
                  <a:txBody>
                    <a:bodyPr lIns="90000" rIns="90000" tIns="46800" bIns="46800" anchor="ctr">
                      <a:noAutofit/>
                    </a:bodyPr>
                    <a:p>
                      <a:r>
                        <a:rPr b="0" lang="es-BO" sz="1100" spc="-1" strike="noStrike">
                          <a:latin typeface="Comic Sans MS"/>
                        </a:rPr>
                        <a:t>Revisa:</a:t>
                      </a:r>
                      <a:endParaRPr b="0" lang="es-BO" sz="1100" spc="-1" strike="noStrike">
                        <a:latin typeface="Comic Sans MS"/>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47b8b8"/>
                    </a:solidFill>
                  </a:tcPr>
                </a:tc>
              </a:tr>
              <a:tr h="322560">
                <a:tc>
                  <a:txBody>
                    <a:bodyPr lIns="90000" rIns="90000" tIns="46800" bIns="46800" anchor="ctr">
                      <a:noAutofit/>
                    </a:bodyPr>
                    <a:p>
                      <a:pPr algn="ctr"/>
                      <a:r>
                        <a:rPr b="1" lang="es-BO" sz="1300" spc="-1" strike="noStrike">
                          <a:latin typeface="Comic Sans MS"/>
                        </a:rPr>
                        <a:t>Área de Análisis</a:t>
                      </a:r>
                      <a:endParaRPr b="1" lang="es-BO" sz="1300" spc="-1" strike="noStrike">
                        <a:latin typeface="Comic Sans MS"/>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47b8b8"/>
                    </a:solidFill>
                  </a:tcPr>
                </a:tc>
                <a:tc>
                  <a:txBody>
                    <a:bodyPr lIns="90000" rIns="90000" tIns="46800" bIns="46800" anchor="ctr">
                      <a:noAutofit/>
                    </a:bodyPr>
                    <a:p>
                      <a:pPr algn="ctr"/>
                      <a:r>
                        <a:rPr b="1" lang="es-BO" sz="1300" spc="-1" strike="noStrike">
                          <a:latin typeface="Comic Sans MS"/>
                        </a:rPr>
                        <a:t>Problema Detectado</a:t>
                      </a:r>
                      <a:endParaRPr b="1" lang="es-BO" sz="1300" spc="-1" strike="noStrike">
                        <a:latin typeface="Comic Sans MS"/>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33a3a3"/>
                    </a:solidFill>
                  </a:tcPr>
                </a:tc>
                <a:tc>
                  <a:txBody>
                    <a:bodyPr lIns="90000" rIns="90000" tIns="46800" bIns="46800" anchor="ctr">
                      <a:noAutofit/>
                    </a:bodyPr>
                    <a:p>
                      <a:pPr algn="ctr"/>
                      <a:r>
                        <a:rPr b="1" lang="es-BO" sz="1300" spc="-1" strike="noStrike">
                          <a:latin typeface="Comic Sans MS"/>
                        </a:rPr>
                        <a:t>Alternativa de Solución</a:t>
                      </a:r>
                      <a:endParaRPr b="1" lang="es-BO" sz="1300" spc="-1" strike="noStrike">
                        <a:latin typeface="Comic Sans MS"/>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47b8b8"/>
                    </a:solidFill>
                  </a:tcPr>
                </a:tc>
              </a:tr>
              <a:tr h="289080">
                <a:tc gridSpan="3">
                  <a:txBody>
                    <a:bodyPr lIns="90000" rIns="90000" tIns="46800" bIns="46800" anchor="ctr">
                      <a:noAutofit/>
                    </a:bodyPr>
                    <a:p>
                      <a:pPr algn="ctr"/>
                      <a:r>
                        <a:rPr b="0" lang="es-BO" sz="1100" spc="-1" strike="noStrike">
                          <a:latin typeface="Comic Sans MS"/>
                        </a:rPr>
                        <a:t>Implementar un plan de información que regule los flujos de servicios de mantenimiento</a:t>
                      </a:r>
                      <a:endParaRPr b="1" lang="es-BO" sz="1100" spc="-1" strike="noStrike">
                        <a:latin typeface="Comic Sans MS"/>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47b8b8"/>
                    </a:solidFill>
                  </a:tcPr>
                </a:tc>
                <a:tc h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33a3a3"/>
                    </a:solidFill>
                  </a:tcPr>
                </a:tc>
                <a:tc h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47b8b8"/>
                    </a:solidFill>
                  </a:tcPr>
                </a:tc>
              </a:tr>
              <a:tr h="970560">
                <a:tc>
                  <a:txBody>
                    <a:bodyPr lIns="90000" rIns="90000" tIns="46800" bIns="46800" anchor="ctr">
                      <a:noAutofit/>
                    </a:bodyPr>
                    <a:p>
                      <a:r>
                        <a:rPr b="0" lang="es-BO" sz="1000" spc="-1" strike="noStrike">
                          <a:latin typeface="Comic Sans MS"/>
                        </a:rPr>
                        <a:t>Departamento de Mantenimiento</a:t>
                      </a:r>
                      <a:endParaRPr b="0" lang="es-BO" sz="1000" spc="-1" strike="noStrike">
                        <a:latin typeface="Comic Sans MS"/>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47b8b8"/>
                    </a:solidFill>
                  </a:tcPr>
                </a:tc>
                <a:tc>
                  <a:txBody>
                    <a:bodyPr lIns="90000" rIns="90000" tIns="46800" bIns="46800" anchor="ctr">
                      <a:noAutofit/>
                    </a:bodyPr>
                    <a:p>
                      <a:r>
                        <a:rPr b="0" lang="es-BO" sz="1000" spc="-1" strike="noStrike">
                          <a:latin typeface="Comic Sans MS"/>
                          <a:ea typeface="Microsoft YaHei"/>
                        </a:rPr>
                        <a:t>Falta de Personal Técnico.</a:t>
                      </a:r>
                      <a:endParaRPr b="0" lang="es-BO" sz="1000" spc="-1" strike="noStrike">
                        <a:latin typeface="Comic Sans MS"/>
                        <a:ea typeface="Microsoft YaHei"/>
                      </a:endParaRPr>
                    </a:p>
                    <a:p>
                      <a:r>
                        <a:rPr b="0" lang="es-BO" sz="1000" spc="-1" strike="noStrike">
                          <a:latin typeface="Comic Sans MS"/>
                          <a:ea typeface="Microsoft YaHei"/>
                        </a:rPr>
                        <a:t>Desconocmiento de los equipos Industriales en las distintas áreas de producción.</a:t>
                      </a:r>
                      <a:endParaRPr b="0" lang="es-BO" sz="1000" spc="-1" strike="noStrike">
                        <a:latin typeface="Comic Sans MS"/>
                        <a:ea typeface="Microsoft YaHei"/>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33a3a3"/>
                    </a:solidFill>
                  </a:tcPr>
                </a:tc>
                <a:tc>
                  <a:txBody>
                    <a:bodyPr lIns="90000" rIns="90000" tIns="46800" bIns="46800" anchor="ctr">
                      <a:noAutofit/>
                    </a:bodyPr>
                    <a:p>
                      <a:r>
                        <a:rPr b="0" lang="es-BO" sz="1000" spc="-1" strike="noStrike">
                          <a:latin typeface="Comic Sans MS"/>
                        </a:rPr>
                        <a:t>Crear nuevas partidas presupuestarias para contratar personal técnico.</a:t>
                      </a:r>
                      <a:endParaRPr b="0" lang="es-BO" sz="1000" spc="-1" strike="noStrike">
                        <a:latin typeface="Comic Sans MS"/>
                      </a:endParaRPr>
                    </a:p>
                    <a:p>
                      <a:r>
                        <a:rPr b="0" lang="es-BO" sz="1000" spc="-1" strike="noStrike">
                          <a:latin typeface="Comic Sans MS"/>
                        </a:rPr>
                        <a:t>Capacitar al personal de Fábrica sobre el mantenimiento de equipos, cuidados previos, informes y alarmas, registro de servicios.</a:t>
                      </a:r>
                      <a:endParaRPr b="0" lang="es-BO" sz="1000" spc="-1" strike="noStrike">
                        <a:latin typeface="Comic Sans MS"/>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47b8b8"/>
                    </a:solidFill>
                  </a:tcPr>
                </a:tc>
              </a:tr>
              <a:tr h="299880">
                <a:tc gridSpan="3">
                  <a:txBody>
                    <a:bodyPr lIns="90000" rIns="90000" tIns="46800" bIns="46800" anchor="ctr">
                      <a:noAutofit/>
                    </a:bodyPr>
                    <a:p>
                      <a:r>
                        <a:rPr b="0" lang="es-BO" sz="1100" spc="-1" strike="noStrike">
                          <a:latin typeface="Comic Sans MS"/>
                        </a:rPr>
                        <a:t>Diseñar e implementar sistemas de mantenimiento para consolidar el posicionamiento de servicios.</a:t>
                      </a:r>
                      <a:endParaRPr b="0" lang="es-BO" sz="1100" spc="-1" strike="noStrike">
                        <a:latin typeface="Comic Sans MS"/>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47b8b8"/>
                    </a:solidFill>
                  </a:tcPr>
                </a:tc>
                <a:tc h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33a3a3"/>
                    </a:solidFill>
                  </a:tcPr>
                </a:tc>
                <a:tc h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47b8b8"/>
                    </a:solidFill>
                  </a:tcPr>
                </a:tc>
              </a:tr>
              <a:tr h="1321200">
                <a:tc>
                  <a:txBody>
                    <a:bodyPr lIns="90000" rIns="90000" tIns="46800" bIns="46800" anchor="ctr">
                      <a:noAutofit/>
                    </a:bodyPr>
                    <a:p>
                      <a:r>
                        <a:rPr b="0" lang="es-BO" sz="1000" spc="-1" strike="noStrike">
                          <a:latin typeface="Comic Sans MS"/>
                        </a:rPr>
                        <a:t>Departamento de Mantenimiento</a:t>
                      </a:r>
                      <a:endParaRPr b="0" lang="es-BO" sz="1000" spc="-1" strike="noStrike">
                        <a:latin typeface="Comic Sans MS"/>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47b8b8"/>
                    </a:solidFill>
                  </a:tcPr>
                </a:tc>
                <a:tc>
                  <a:txBody>
                    <a:bodyPr lIns="90000" rIns="90000" tIns="46800" bIns="46800" anchor="ctr">
                      <a:noAutofit/>
                    </a:bodyPr>
                    <a:p>
                      <a:r>
                        <a:rPr b="0" lang="es-BO" sz="1000" spc="-1" strike="noStrike">
                          <a:latin typeface="Comic Sans MS"/>
                        </a:rPr>
                        <a:t>Falta de recursos asociados con las nuevas tecnologías de mantenimiento.</a:t>
                      </a:r>
                      <a:endParaRPr b="0" lang="es-BO" sz="1000" spc="-1" strike="noStrike">
                        <a:latin typeface="Comic Sans MS"/>
                      </a:endParaRPr>
                    </a:p>
                    <a:p>
                      <a:r>
                        <a:rPr b="0" lang="es-BO" sz="1000" spc="-1" strike="noStrike">
                          <a:latin typeface="Comic Sans MS"/>
                        </a:rPr>
                        <a:t>Falta de conocimiento en las herramientas de gestipon del mantenimiento.</a:t>
                      </a:r>
                      <a:endParaRPr b="0" lang="es-BO" sz="1000" spc="-1" strike="noStrike">
                        <a:latin typeface="Comic Sans MS"/>
                      </a:endParaRPr>
                    </a:p>
                    <a:p>
                      <a:r>
                        <a:rPr b="0" lang="es-BO" sz="1000" spc="-1" strike="noStrike">
                          <a:latin typeface="Comic Sans MS"/>
                        </a:rPr>
                        <a:t>Falta de cultura de Mant. Para realizar procesos y procedimientos de detección y localización de fallas  en los equipos de la planta.</a:t>
                      </a:r>
                      <a:endParaRPr b="0" lang="es-BO" sz="1000" spc="-1" strike="noStrike">
                        <a:latin typeface="Comic Sans MS"/>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33a3a3"/>
                    </a:solidFill>
                  </a:tcPr>
                </a:tc>
                <a:tc>
                  <a:txBody>
                    <a:bodyPr lIns="90000" rIns="90000" tIns="46800" bIns="46800" anchor="ctr">
                      <a:noAutofit/>
                    </a:bodyPr>
                    <a:p>
                      <a:r>
                        <a:rPr b="0" lang="es-BO" sz="1000" spc="-1" strike="noStrike">
                          <a:latin typeface="Comic Sans MS"/>
                        </a:rPr>
                        <a:t>Implementar herramientas de mantenimiento para mejorar el proceso continuo de desarrollo en localización de fallas en equipos. </a:t>
                      </a:r>
                      <a:endParaRPr b="0" lang="es-BO" sz="1000" spc="-1" strike="noStrike">
                        <a:latin typeface="Comic Sans MS"/>
                      </a:endParaRPr>
                    </a:p>
                    <a:p>
                      <a:r>
                        <a:rPr b="0" lang="es-BO" sz="1000" spc="-1" strike="noStrike">
                          <a:latin typeface="Comic Sans MS"/>
                        </a:rPr>
                        <a:t>Capacitación del personal en el manejo adecaudo de los equipos.</a:t>
                      </a:r>
                      <a:endParaRPr b="0" lang="es-BO" sz="1000" spc="-1" strike="noStrike">
                        <a:latin typeface="Comic Sans MS"/>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47b8b8"/>
                    </a:solidFill>
                  </a:tcPr>
                </a:tc>
              </a:tr>
            </a:tbl>
          </a:graphicData>
        </a:graphic>
      </p:graphicFrame>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99" name="Google Shape;60;p14_15"/>
          <p:cNvGrpSpPr/>
          <p:nvPr/>
        </p:nvGrpSpPr>
        <p:grpSpPr>
          <a:xfrm>
            <a:off x="360" y="0"/>
            <a:ext cx="10079640" cy="535320"/>
            <a:chOff x="360" y="0"/>
            <a:chExt cx="10079640" cy="535320"/>
          </a:xfrm>
        </p:grpSpPr>
        <p:pic>
          <p:nvPicPr>
            <p:cNvPr id="200" name="Google Shape;61;p14_16" descr="Universidad Nacional de Misiones - La Universidad | Universidad nacional,  Pinturas de peces, Facultad de artes"/>
            <p:cNvPicPr/>
            <p:nvPr/>
          </p:nvPicPr>
          <p:blipFill>
            <a:blip r:embed="rId1"/>
            <a:stretch/>
          </p:blipFill>
          <p:spPr>
            <a:xfrm>
              <a:off x="360" y="77760"/>
              <a:ext cx="735840" cy="457560"/>
            </a:xfrm>
            <a:prstGeom prst="rect">
              <a:avLst/>
            </a:prstGeom>
            <a:ln w="0">
              <a:noFill/>
            </a:ln>
          </p:spPr>
        </p:pic>
        <p:sp>
          <p:nvSpPr>
            <p:cNvPr id="201" name="Google Shape;62;p14_16"/>
            <p:cNvSpPr/>
            <p:nvPr/>
          </p:nvSpPr>
          <p:spPr>
            <a:xfrm>
              <a:off x="677880" y="0"/>
              <a:ext cx="9402120" cy="535320"/>
            </a:xfrm>
            <a:prstGeom prst="rect">
              <a:avLst/>
            </a:prstGeom>
            <a:gradFill rotWithShape="0">
              <a:gsLst>
                <a:gs pos="4000">
                  <a:srgbClr val="ffffff"/>
                </a:gs>
                <a:gs pos="100000">
                  <a:srgbClr val="4472c3"/>
                </a:gs>
              </a:gsLst>
              <a:lin ang="0"/>
            </a:gradFill>
            <a:ln w="0">
              <a:noFill/>
            </a:ln>
          </p:spPr>
          <p:style>
            <a:lnRef idx="0"/>
            <a:fillRef idx="0"/>
            <a:effectRef idx="0"/>
            <a:fontRef idx="minor"/>
          </p:style>
          <p:txBody>
            <a:bodyPr anchor="ctr">
              <a:noAutofit/>
            </a:bodyPr>
            <a:p>
              <a:pPr algn="r">
                <a:lnSpc>
                  <a:spcPct val="100000"/>
                </a:lnSpc>
                <a:tabLst>
                  <a:tab algn="l" pos="0"/>
                </a:tabLst>
              </a:pPr>
              <a:r>
                <a:rPr b="1" lang="es-419" sz="1400" spc="-1" strike="noStrike" cap="small">
                  <a:solidFill>
                    <a:srgbClr val="000000"/>
                  </a:solidFill>
                  <a:latin typeface="Comic Sans MS"/>
                  <a:ea typeface="Comic Sans MS"/>
                </a:rPr>
                <a:t>ORGANIZACIÓN Y GESTIÓN DEL MANTENIMIENTO</a:t>
              </a:r>
              <a:endParaRPr b="0" lang="es-BO" sz="1400" spc="-1" strike="noStrike">
                <a:latin typeface="Arial"/>
              </a:endParaRPr>
            </a:p>
          </p:txBody>
        </p:sp>
      </p:grpSp>
      <p:sp>
        <p:nvSpPr>
          <p:cNvPr id="202" name=""/>
          <p:cNvSpPr txBox="1"/>
          <p:nvPr/>
        </p:nvSpPr>
        <p:spPr>
          <a:xfrm>
            <a:off x="360" y="535320"/>
            <a:ext cx="9899640" cy="408960"/>
          </a:xfrm>
          <a:prstGeom prst="rect">
            <a:avLst/>
          </a:prstGeom>
          <a:solidFill>
            <a:srgbClr val="eeeeee"/>
          </a:solidFill>
          <a:ln w="0">
            <a:noFill/>
          </a:ln>
          <a:effectLst>
            <a:outerShdw dist="101823" dir="2700000" blurRad="0">
              <a:srgbClr val="808080"/>
            </a:outerShdw>
          </a:effectLst>
        </p:spPr>
        <p:txBody>
          <a:bodyPr lIns="90000" rIns="90000" tIns="45000" bIns="45000">
            <a:noAutofit/>
          </a:bodyPr>
          <a:p>
            <a:r>
              <a:rPr b="1" lang="es-BO" sz="1800" spc="-1" strike="noStrike">
                <a:latin typeface="Comic Sans MS"/>
              </a:rPr>
              <a:t>Organización y Planificación del Mantenimiento:</a:t>
            </a:r>
            <a:endParaRPr b="0" lang="es-BO" sz="1800" spc="-1" strike="noStrike">
              <a:latin typeface="Arial"/>
            </a:endParaRPr>
          </a:p>
        </p:txBody>
      </p:sp>
      <p:sp>
        <p:nvSpPr>
          <p:cNvPr id="203" name=""/>
          <p:cNvSpPr txBox="1"/>
          <p:nvPr/>
        </p:nvSpPr>
        <p:spPr>
          <a:xfrm>
            <a:off x="0" y="1169280"/>
            <a:ext cx="9900000" cy="408960"/>
          </a:xfrm>
          <a:prstGeom prst="rect">
            <a:avLst/>
          </a:prstGeom>
          <a:solidFill>
            <a:srgbClr val="fff5ce"/>
          </a:solidFill>
          <a:ln w="0">
            <a:noFill/>
          </a:ln>
          <a:effectLst>
            <a:outerShdw dist="101823" dir="2700000" blurRad="0">
              <a:srgbClr val="808080"/>
            </a:outerShdw>
          </a:effectLst>
        </p:spPr>
        <p:txBody>
          <a:bodyPr lIns="90000" rIns="90000" tIns="45000" bIns="45000">
            <a:noAutofit/>
          </a:bodyPr>
          <a:p>
            <a:r>
              <a:rPr b="0" lang="es-BO" sz="1800" spc="-1" strike="noStrike">
                <a:latin typeface="Comic Sans MS"/>
              </a:rPr>
              <a:t>Establecer un Diagrama de Flujo:</a:t>
            </a:r>
            <a:endParaRPr b="0" lang="es-BO" sz="1800" spc="-1" strike="noStrike">
              <a:latin typeface="Arial"/>
            </a:endParaRPr>
          </a:p>
        </p:txBody>
      </p:sp>
      <p:sp>
        <p:nvSpPr>
          <p:cNvPr id="204" name=""/>
          <p:cNvSpPr txBox="1"/>
          <p:nvPr/>
        </p:nvSpPr>
        <p:spPr>
          <a:xfrm>
            <a:off x="0" y="1800000"/>
            <a:ext cx="9900000" cy="783360"/>
          </a:xfrm>
          <a:prstGeom prst="rect">
            <a:avLst/>
          </a:prstGeom>
          <a:solidFill>
            <a:srgbClr val="ffffd7"/>
          </a:solidFill>
          <a:ln w="0">
            <a:noFill/>
          </a:ln>
          <a:effectLst>
            <a:outerShdw dist="101823" dir="2700000" blurRad="0">
              <a:srgbClr val="808080"/>
            </a:outerShdw>
          </a:effectLst>
        </p:spPr>
        <p:txBody>
          <a:bodyPr lIns="90000" rIns="90000" tIns="45000" bIns="45000">
            <a:noAutofit/>
          </a:bodyPr>
          <a:p>
            <a:pPr algn="just"/>
            <a:r>
              <a:rPr b="0" lang="es-BO" sz="1800" spc="-1" strike="noStrike">
                <a:latin typeface="Comic Sans MS"/>
              </a:rPr>
              <a:t>El primer paso es el establecer o desarrollar una descripción del proceso de mantenimiento que se va a realizar, lo mas detallado posible</a:t>
            </a:r>
            <a:endParaRPr b="0" lang="es-BO" sz="1800" spc="-1" strike="noStrike">
              <a:latin typeface="Arial"/>
            </a:endParaRPr>
          </a:p>
        </p:txBody>
      </p:sp>
      <p:sp>
        <p:nvSpPr>
          <p:cNvPr id="205" name=""/>
          <p:cNvSpPr txBox="1"/>
          <p:nvPr/>
        </p:nvSpPr>
        <p:spPr>
          <a:xfrm>
            <a:off x="0" y="2880000"/>
            <a:ext cx="9900000" cy="1046160"/>
          </a:xfrm>
          <a:prstGeom prst="rect">
            <a:avLst/>
          </a:prstGeom>
          <a:solidFill>
            <a:srgbClr val="ffffd7"/>
          </a:solidFill>
          <a:ln w="0">
            <a:noFill/>
          </a:ln>
          <a:effectLst>
            <a:outerShdw dist="101823" dir="2700000" blurRad="0">
              <a:srgbClr val="808080"/>
            </a:outerShdw>
          </a:effectLst>
        </p:spPr>
        <p:txBody>
          <a:bodyPr lIns="90000" rIns="90000" tIns="45000" bIns="45000">
            <a:noAutofit/>
          </a:bodyPr>
          <a:p>
            <a:pPr algn="just"/>
            <a:r>
              <a:rPr b="0" lang="es-BO" sz="1800" spc="-1" strike="noStrike">
                <a:latin typeface="Comic Sans MS"/>
              </a:rPr>
              <a:t>El segundo paso es itemizar cada una de las tareas, respetando la descripción hecha del proceso, y en cada ítem, seleccionar una palabra que describa o que sea una referencia del mismo.</a:t>
            </a:r>
            <a:endParaRPr b="0" lang="es-BO" sz="1800" spc="-1" strike="noStrike">
              <a:latin typeface="Arial"/>
            </a:endParaRPr>
          </a:p>
        </p:txBody>
      </p:sp>
      <p:sp>
        <p:nvSpPr>
          <p:cNvPr id="206" name=""/>
          <p:cNvSpPr txBox="1"/>
          <p:nvPr/>
        </p:nvSpPr>
        <p:spPr>
          <a:xfrm>
            <a:off x="0" y="4173840"/>
            <a:ext cx="9900000" cy="866160"/>
          </a:xfrm>
          <a:prstGeom prst="rect">
            <a:avLst/>
          </a:prstGeom>
          <a:solidFill>
            <a:srgbClr val="ffffd7"/>
          </a:solidFill>
          <a:ln w="0">
            <a:noFill/>
          </a:ln>
          <a:effectLst>
            <a:outerShdw dist="101823" dir="2700000" blurRad="0">
              <a:srgbClr val="808080"/>
            </a:outerShdw>
          </a:effectLst>
        </p:spPr>
        <p:txBody>
          <a:bodyPr lIns="90000" rIns="90000" tIns="45000" bIns="45000">
            <a:noAutofit/>
          </a:bodyPr>
          <a:p>
            <a:pPr algn="just"/>
            <a:r>
              <a:rPr b="0" lang="es-BO" sz="1800" spc="-1" strike="noStrike">
                <a:latin typeface="Comic Sans MS"/>
              </a:rPr>
              <a:t>Finalmente se desarrolla el diagrama de flujo, atendiendo a las reglas y simbolos normalizados por fuentes externas e internas.</a:t>
            </a:r>
            <a:endParaRPr b="0" lang="es-BO" sz="18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207" name="Google Shape;60;p14_14"/>
          <p:cNvGrpSpPr/>
          <p:nvPr/>
        </p:nvGrpSpPr>
        <p:grpSpPr>
          <a:xfrm>
            <a:off x="360" y="0"/>
            <a:ext cx="10079640" cy="535320"/>
            <a:chOff x="360" y="0"/>
            <a:chExt cx="10079640" cy="535320"/>
          </a:xfrm>
        </p:grpSpPr>
        <p:pic>
          <p:nvPicPr>
            <p:cNvPr id="208" name="Google Shape;61;p14_15" descr="Universidad Nacional de Misiones - La Universidad | Universidad nacional,  Pinturas de peces, Facultad de artes"/>
            <p:cNvPicPr/>
            <p:nvPr/>
          </p:nvPicPr>
          <p:blipFill>
            <a:blip r:embed="rId1"/>
            <a:stretch/>
          </p:blipFill>
          <p:spPr>
            <a:xfrm>
              <a:off x="360" y="77760"/>
              <a:ext cx="735840" cy="457560"/>
            </a:xfrm>
            <a:prstGeom prst="rect">
              <a:avLst/>
            </a:prstGeom>
            <a:ln w="0">
              <a:noFill/>
            </a:ln>
          </p:spPr>
        </p:pic>
        <p:sp>
          <p:nvSpPr>
            <p:cNvPr id="209" name="Google Shape;62;p14_15"/>
            <p:cNvSpPr/>
            <p:nvPr/>
          </p:nvSpPr>
          <p:spPr>
            <a:xfrm>
              <a:off x="677880" y="0"/>
              <a:ext cx="9402120" cy="535320"/>
            </a:xfrm>
            <a:prstGeom prst="rect">
              <a:avLst/>
            </a:prstGeom>
            <a:gradFill rotWithShape="0">
              <a:gsLst>
                <a:gs pos="4000">
                  <a:srgbClr val="ffffff"/>
                </a:gs>
                <a:gs pos="100000">
                  <a:srgbClr val="4472c3"/>
                </a:gs>
              </a:gsLst>
              <a:lin ang="0"/>
            </a:gradFill>
            <a:ln w="0">
              <a:noFill/>
            </a:ln>
          </p:spPr>
          <p:style>
            <a:lnRef idx="0"/>
            <a:fillRef idx="0"/>
            <a:effectRef idx="0"/>
            <a:fontRef idx="minor"/>
          </p:style>
          <p:txBody>
            <a:bodyPr anchor="ctr">
              <a:noAutofit/>
            </a:bodyPr>
            <a:p>
              <a:pPr algn="r">
                <a:lnSpc>
                  <a:spcPct val="100000"/>
                </a:lnSpc>
                <a:tabLst>
                  <a:tab algn="l" pos="0"/>
                </a:tabLst>
              </a:pPr>
              <a:r>
                <a:rPr b="1" lang="es-419" sz="1400" spc="-1" strike="noStrike" cap="small">
                  <a:solidFill>
                    <a:srgbClr val="000000"/>
                  </a:solidFill>
                  <a:latin typeface="Comic Sans MS"/>
                  <a:ea typeface="Comic Sans MS"/>
                </a:rPr>
                <a:t>ORGANIZACIÓN Y GESTIÓN DEL MANTENIMIENTO</a:t>
              </a:r>
              <a:endParaRPr b="0" lang="es-BO" sz="1400" spc="-1" strike="noStrike">
                <a:latin typeface="Arial"/>
              </a:endParaRPr>
            </a:p>
          </p:txBody>
        </p:sp>
      </p:grpSp>
      <p:sp>
        <p:nvSpPr>
          <p:cNvPr id="210" name=""/>
          <p:cNvSpPr txBox="1"/>
          <p:nvPr/>
        </p:nvSpPr>
        <p:spPr>
          <a:xfrm>
            <a:off x="360" y="535320"/>
            <a:ext cx="9899640" cy="408960"/>
          </a:xfrm>
          <a:prstGeom prst="rect">
            <a:avLst/>
          </a:prstGeom>
          <a:solidFill>
            <a:srgbClr val="eeeeee"/>
          </a:solidFill>
          <a:ln w="0">
            <a:noFill/>
          </a:ln>
          <a:effectLst>
            <a:outerShdw dist="101823" dir="2700000" blurRad="0">
              <a:srgbClr val="808080"/>
            </a:outerShdw>
          </a:effectLst>
        </p:spPr>
        <p:txBody>
          <a:bodyPr lIns="90000" rIns="90000" tIns="45000" bIns="45000">
            <a:noAutofit/>
          </a:bodyPr>
          <a:p>
            <a:r>
              <a:rPr b="1" lang="es-BO" sz="1800" spc="-1" strike="noStrike">
                <a:latin typeface="Comic Sans MS"/>
              </a:rPr>
              <a:t>Organización y Planificación del Mantenimiento:</a:t>
            </a:r>
            <a:endParaRPr b="0" lang="es-BO" sz="1800" spc="-1" strike="noStrike">
              <a:latin typeface="Arial"/>
            </a:endParaRPr>
          </a:p>
        </p:txBody>
      </p:sp>
      <p:sp>
        <p:nvSpPr>
          <p:cNvPr id="211" name=""/>
          <p:cNvSpPr txBox="1"/>
          <p:nvPr/>
        </p:nvSpPr>
        <p:spPr>
          <a:xfrm>
            <a:off x="0" y="1080000"/>
            <a:ext cx="9900000" cy="408960"/>
          </a:xfrm>
          <a:prstGeom prst="rect">
            <a:avLst/>
          </a:prstGeom>
          <a:solidFill>
            <a:srgbClr val="fff5ce"/>
          </a:solidFill>
          <a:ln w="0">
            <a:noFill/>
          </a:ln>
          <a:effectLst>
            <a:outerShdw dist="101823" dir="2700000" blurRad="0">
              <a:srgbClr val="808080"/>
            </a:outerShdw>
          </a:effectLst>
        </p:spPr>
        <p:txBody>
          <a:bodyPr lIns="90000" rIns="90000" tIns="45000" bIns="45000">
            <a:noAutofit/>
          </a:bodyPr>
          <a:p>
            <a:r>
              <a:rPr b="0" lang="es-BO" sz="1800" spc="-1" strike="noStrike">
                <a:latin typeface="Comic Sans MS"/>
              </a:rPr>
              <a:t>Establecer un Diagrama de Flujo: Simbolos normalizados.</a:t>
            </a:r>
            <a:endParaRPr b="0" lang="es-BO" sz="1800" spc="-1" strike="noStrike">
              <a:latin typeface="Arial"/>
            </a:endParaRPr>
          </a:p>
        </p:txBody>
      </p:sp>
      <p:sp>
        <p:nvSpPr>
          <p:cNvPr id="212" name=""/>
          <p:cNvSpPr txBox="1"/>
          <p:nvPr/>
        </p:nvSpPr>
        <p:spPr>
          <a:xfrm>
            <a:off x="0" y="1620000"/>
            <a:ext cx="9900000" cy="408960"/>
          </a:xfrm>
          <a:prstGeom prst="rect">
            <a:avLst/>
          </a:prstGeom>
          <a:solidFill>
            <a:srgbClr val="ffffd7"/>
          </a:solidFill>
          <a:ln w="0">
            <a:noFill/>
          </a:ln>
          <a:effectLst>
            <a:outerShdw dist="101823" dir="2700000" blurRad="0">
              <a:srgbClr val="808080"/>
            </a:outerShdw>
          </a:effectLst>
        </p:spPr>
        <p:txBody>
          <a:bodyPr lIns="90000" rIns="90000" tIns="45000" bIns="45000">
            <a:noAutofit/>
          </a:bodyPr>
          <a:p>
            <a:pPr algn="just"/>
            <a:r>
              <a:rPr b="0" lang="es-BO" sz="1800" spc="-1" strike="noStrike">
                <a:latin typeface="Comic Sans MS"/>
              </a:rPr>
              <a:t>El diagrama se desarrolla de arriba hacia abajo, y desde la izquierda hacia la derecha.</a:t>
            </a:r>
            <a:endParaRPr b="0" lang="es-BO" sz="1800" spc="-1" strike="noStrike">
              <a:latin typeface="Arial"/>
            </a:endParaRPr>
          </a:p>
        </p:txBody>
      </p:sp>
      <p:sp>
        <p:nvSpPr>
          <p:cNvPr id="213" name=""/>
          <p:cNvSpPr txBox="1"/>
          <p:nvPr/>
        </p:nvSpPr>
        <p:spPr>
          <a:xfrm>
            <a:off x="0" y="2160000"/>
            <a:ext cx="4232880" cy="408960"/>
          </a:xfrm>
          <a:prstGeom prst="rect">
            <a:avLst/>
          </a:prstGeom>
          <a:noFill/>
          <a:ln w="0">
            <a:noFill/>
          </a:ln>
        </p:spPr>
        <p:txBody>
          <a:bodyPr lIns="90000" rIns="90000" tIns="45000" bIns="45000">
            <a:noAutofit/>
          </a:bodyPr>
          <a:p>
            <a:r>
              <a:rPr b="1" i="1" lang="es-BO" sz="1800" spc="-1" strike="noStrike">
                <a:solidFill>
                  <a:srgbClr val="bf0041"/>
                </a:solidFill>
                <a:latin typeface="Comic Sans MS"/>
              </a:rPr>
              <a:t>Simbolos según normas ANSI y DIN</a:t>
            </a:r>
            <a:endParaRPr b="0" lang="es-BO" sz="1800" spc="-1" strike="noStrike">
              <a:latin typeface="Arial"/>
            </a:endParaRPr>
          </a:p>
        </p:txBody>
      </p:sp>
      <p:sp>
        <p:nvSpPr>
          <p:cNvPr id="214" name=""/>
          <p:cNvSpPr/>
          <p:nvPr/>
        </p:nvSpPr>
        <p:spPr>
          <a:xfrm>
            <a:off x="360000" y="3240000"/>
            <a:ext cx="1080000" cy="540000"/>
          </a:xfrm>
          <a:prstGeom prst="flowChartTerminator">
            <a:avLst/>
          </a:prstGeom>
          <a:solidFill>
            <a:srgbClr val="dee6ef"/>
          </a:solidFill>
          <a:ln w="0">
            <a:solidFill>
              <a:srgbClr val="3465a4"/>
            </a:solidFill>
          </a:ln>
        </p:spPr>
        <p:style>
          <a:lnRef idx="0"/>
          <a:fillRef idx="0"/>
          <a:effectRef idx="0"/>
          <a:fontRef idx="minor"/>
        </p:style>
        <p:txBody>
          <a:bodyPr wrap="none" lIns="90000" rIns="90000" tIns="45000" bIns="45000" anchor="ctr">
            <a:noAutofit/>
          </a:bodyPr>
          <a:p>
            <a:pPr algn="ctr"/>
            <a:r>
              <a:rPr b="0" lang="es-BO" sz="1800" spc="-1" strike="noStrike">
                <a:latin typeface="Arial"/>
              </a:rPr>
              <a:t>Inicio/Fín</a:t>
            </a:r>
            <a:endParaRPr b="0" lang="es-BO" sz="1800" spc="-1" strike="noStrike">
              <a:latin typeface="Arial"/>
            </a:endParaRPr>
          </a:p>
        </p:txBody>
      </p:sp>
      <p:sp>
        <p:nvSpPr>
          <p:cNvPr id="215" name=""/>
          <p:cNvSpPr/>
          <p:nvPr/>
        </p:nvSpPr>
        <p:spPr>
          <a:xfrm>
            <a:off x="360000" y="3960000"/>
            <a:ext cx="1080000" cy="360000"/>
          </a:xfrm>
          <a:prstGeom prst="flowChartProcess">
            <a:avLst/>
          </a:prstGeom>
          <a:solidFill>
            <a:srgbClr val="dee6ef"/>
          </a:solidFill>
          <a:ln w="0">
            <a:solidFill>
              <a:srgbClr val="3465a4"/>
            </a:solidFill>
          </a:ln>
        </p:spPr>
        <p:style>
          <a:lnRef idx="0"/>
          <a:fillRef idx="0"/>
          <a:effectRef idx="0"/>
          <a:fontRef idx="minor"/>
        </p:style>
      </p:sp>
      <p:sp>
        <p:nvSpPr>
          <p:cNvPr id="216" name=""/>
          <p:cNvSpPr/>
          <p:nvPr/>
        </p:nvSpPr>
        <p:spPr>
          <a:xfrm>
            <a:off x="360000" y="4500000"/>
            <a:ext cx="1080000" cy="360000"/>
          </a:xfrm>
          <a:prstGeom prst="flowChartDocument">
            <a:avLst/>
          </a:prstGeom>
          <a:solidFill>
            <a:srgbClr val="dee6ef"/>
          </a:solidFill>
          <a:ln w="0">
            <a:solidFill>
              <a:srgbClr val="3465a4"/>
            </a:solidFill>
          </a:ln>
        </p:spPr>
        <p:style>
          <a:lnRef idx="0"/>
          <a:fillRef idx="0"/>
          <a:effectRef idx="0"/>
          <a:fontRef idx="minor"/>
        </p:style>
      </p:sp>
      <p:sp>
        <p:nvSpPr>
          <p:cNvPr id="217" name=""/>
          <p:cNvSpPr/>
          <p:nvPr/>
        </p:nvSpPr>
        <p:spPr>
          <a:xfrm>
            <a:off x="4680000" y="2700000"/>
            <a:ext cx="1800000" cy="720000"/>
          </a:xfrm>
          <a:custGeom>
            <a:avLst/>
            <a:gdLst/>
            <a:ahLst/>
            <a:rect l="l" t="t" r="r" b="b"/>
            <a:pathLst>
              <a:path w="21600" h="21600">
                <a:moveTo>
                  <a:pt x="10800" y="0"/>
                </a:moveTo>
                <a:lnTo>
                  <a:pt x="21600" y="10800"/>
                </a:lnTo>
                <a:lnTo>
                  <a:pt x="10800" y="21600"/>
                </a:lnTo>
                <a:lnTo>
                  <a:pt x="0" y="10800"/>
                </a:lnTo>
                <a:lnTo>
                  <a:pt x="10800" y="0"/>
                </a:lnTo>
                <a:close/>
              </a:path>
            </a:pathLst>
          </a:custGeom>
          <a:solidFill>
            <a:srgbClr val="dee6ef"/>
          </a:solidFill>
          <a:ln w="0">
            <a:solidFill>
              <a:srgbClr val="3465a4"/>
            </a:solidFill>
          </a:ln>
        </p:spPr>
        <p:style>
          <a:lnRef idx="0"/>
          <a:fillRef idx="0"/>
          <a:effectRef idx="0"/>
          <a:fontRef idx="minor"/>
        </p:style>
        <p:txBody>
          <a:bodyPr wrap="none" lIns="90000" rIns="90000" tIns="45000" bIns="45000" anchor="ctr">
            <a:noAutofit/>
          </a:bodyPr>
          <a:p>
            <a:pPr algn="ctr"/>
            <a:r>
              <a:rPr b="1" lang="es-BO" sz="2800" spc="-1" strike="noStrike">
                <a:latin typeface="Comic Sans MS"/>
              </a:rPr>
              <a:t>¿?</a:t>
            </a:r>
            <a:endParaRPr b="1" lang="es-BO" sz="2800" spc="-1" strike="noStrike">
              <a:latin typeface="Comic Sans MS"/>
            </a:endParaRPr>
          </a:p>
        </p:txBody>
      </p:sp>
      <p:sp>
        <p:nvSpPr>
          <p:cNvPr id="218" name=""/>
          <p:cNvSpPr/>
          <p:nvPr/>
        </p:nvSpPr>
        <p:spPr>
          <a:xfrm>
            <a:off x="5400000" y="4140000"/>
            <a:ext cx="540000" cy="540000"/>
          </a:xfrm>
          <a:prstGeom prst="flowChartOffpageConnector">
            <a:avLst/>
          </a:prstGeom>
          <a:solidFill>
            <a:srgbClr val="f6f9d4"/>
          </a:solidFill>
          <a:ln w="0">
            <a:solidFill>
              <a:srgbClr val="3465a4"/>
            </a:solidFill>
          </a:ln>
        </p:spPr>
        <p:style>
          <a:lnRef idx="0"/>
          <a:fillRef idx="0"/>
          <a:effectRef idx="0"/>
          <a:fontRef idx="minor"/>
        </p:style>
        <p:txBody>
          <a:bodyPr wrap="none" lIns="90000" rIns="90000" tIns="45000" bIns="45000" anchor="ctr">
            <a:noAutofit/>
          </a:bodyPr>
          <a:p>
            <a:pPr algn="ctr"/>
            <a:r>
              <a:rPr b="1" lang="es-BO" sz="2200" spc="-1" strike="noStrike">
                <a:latin typeface="Comic Sans MS"/>
              </a:rPr>
              <a:t>#</a:t>
            </a:r>
            <a:endParaRPr b="1" lang="es-BO" sz="2200" spc="-1" strike="noStrike">
              <a:latin typeface="Comic Sans MS"/>
            </a:endParaRPr>
          </a:p>
        </p:txBody>
      </p:sp>
      <p:sp>
        <p:nvSpPr>
          <p:cNvPr id="219" name=""/>
          <p:cNvSpPr/>
          <p:nvPr/>
        </p:nvSpPr>
        <p:spPr>
          <a:xfrm>
            <a:off x="5400000" y="4860000"/>
            <a:ext cx="540000" cy="540000"/>
          </a:xfrm>
          <a:prstGeom prst="ellipse">
            <a:avLst/>
          </a:prstGeom>
          <a:solidFill>
            <a:srgbClr val="f6f9d4"/>
          </a:solidFill>
          <a:ln w="0">
            <a:solidFill>
              <a:srgbClr val="3465a4"/>
            </a:solidFill>
          </a:ln>
        </p:spPr>
        <p:style>
          <a:lnRef idx="0"/>
          <a:fillRef idx="0"/>
          <a:effectRef idx="0"/>
          <a:fontRef idx="minor"/>
        </p:style>
        <p:txBody>
          <a:bodyPr wrap="none" lIns="90000" rIns="90000" tIns="45000" bIns="45000" anchor="ctr">
            <a:noAutofit/>
          </a:bodyPr>
          <a:p>
            <a:pPr algn="ctr"/>
            <a:r>
              <a:rPr b="1" lang="es-BO" sz="2200" spc="-1" strike="noStrike">
                <a:latin typeface="Comic Sans MS"/>
              </a:rPr>
              <a:t>#</a:t>
            </a:r>
            <a:endParaRPr b="1" lang="es-BO" sz="2200" spc="-1" strike="noStrike">
              <a:latin typeface="Comic Sans MS"/>
            </a:endParaRPr>
          </a:p>
        </p:txBody>
      </p:sp>
      <p:sp>
        <p:nvSpPr>
          <p:cNvPr id="220" name=""/>
          <p:cNvSpPr/>
          <p:nvPr/>
        </p:nvSpPr>
        <p:spPr>
          <a:xfrm>
            <a:off x="5580000" y="2160000"/>
            <a:ext cx="0" cy="540000"/>
          </a:xfrm>
          <a:prstGeom prst="line">
            <a:avLst/>
          </a:prstGeom>
          <a:ln w="29160">
            <a:solidFill>
              <a:srgbClr val="3465a4"/>
            </a:solidFill>
            <a:round/>
            <a:tailEnd len="med" type="triangle" w="med"/>
          </a:ln>
        </p:spPr>
        <p:style>
          <a:lnRef idx="0"/>
          <a:fillRef idx="0"/>
          <a:effectRef idx="0"/>
          <a:fontRef idx="minor"/>
        </p:style>
      </p:sp>
      <p:sp>
        <p:nvSpPr>
          <p:cNvPr id="221" name=""/>
          <p:cNvSpPr/>
          <p:nvPr/>
        </p:nvSpPr>
        <p:spPr>
          <a:xfrm>
            <a:off x="5580000" y="3420000"/>
            <a:ext cx="0" cy="540000"/>
          </a:xfrm>
          <a:prstGeom prst="line">
            <a:avLst/>
          </a:prstGeom>
          <a:ln w="29160">
            <a:solidFill>
              <a:srgbClr val="3465a4"/>
            </a:solidFill>
            <a:round/>
            <a:tailEnd len="med" type="triangle" w="med"/>
          </a:ln>
        </p:spPr>
        <p:style>
          <a:lnRef idx="0"/>
          <a:fillRef idx="0"/>
          <a:effectRef idx="0"/>
          <a:fontRef idx="minor"/>
        </p:style>
      </p:sp>
      <p:sp>
        <p:nvSpPr>
          <p:cNvPr id="222" name=""/>
          <p:cNvSpPr/>
          <p:nvPr/>
        </p:nvSpPr>
        <p:spPr>
          <a:xfrm>
            <a:off x="6480000" y="3060000"/>
            <a:ext cx="540000" cy="0"/>
          </a:xfrm>
          <a:prstGeom prst="line">
            <a:avLst/>
          </a:prstGeom>
          <a:ln w="29160">
            <a:solidFill>
              <a:srgbClr val="3465a4"/>
            </a:solidFill>
            <a:round/>
            <a:tailEnd len="med" type="triangle" w="med"/>
          </a:ln>
        </p:spPr>
        <p:style>
          <a:lnRef idx="0"/>
          <a:fillRef idx="0"/>
          <a:effectRef idx="0"/>
          <a:fontRef idx="minor"/>
        </p:style>
      </p:sp>
      <p:sp>
        <p:nvSpPr>
          <p:cNvPr id="223" name=""/>
          <p:cNvSpPr txBox="1"/>
          <p:nvPr/>
        </p:nvSpPr>
        <p:spPr>
          <a:xfrm>
            <a:off x="5580000" y="2160000"/>
            <a:ext cx="1688040" cy="346320"/>
          </a:xfrm>
          <a:prstGeom prst="rect">
            <a:avLst/>
          </a:prstGeom>
          <a:noFill/>
          <a:ln w="0">
            <a:noFill/>
          </a:ln>
        </p:spPr>
        <p:txBody>
          <a:bodyPr lIns="90000" rIns="90000" tIns="45000" bIns="45000">
            <a:noAutofit/>
          </a:bodyPr>
          <a:p>
            <a:r>
              <a:rPr b="0" lang="es-BO" sz="1800" spc="-1" strike="noStrike">
                <a:latin typeface="Arial"/>
              </a:rPr>
              <a:t>(único ingreso)</a:t>
            </a:r>
            <a:endParaRPr b="0" lang="es-BO" sz="1800" spc="-1" strike="noStrike">
              <a:latin typeface="Arial"/>
            </a:endParaRPr>
          </a:p>
        </p:txBody>
      </p:sp>
      <p:sp>
        <p:nvSpPr>
          <p:cNvPr id="224" name=""/>
          <p:cNvSpPr txBox="1"/>
          <p:nvPr/>
        </p:nvSpPr>
        <p:spPr>
          <a:xfrm>
            <a:off x="7131960" y="2880000"/>
            <a:ext cx="1727640" cy="346320"/>
          </a:xfrm>
          <a:prstGeom prst="rect">
            <a:avLst/>
          </a:prstGeom>
          <a:noFill/>
          <a:ln w="0">
            <a:noFill/>
          </a:ln>
        </p:spPr>
        <p:txBody>
          <a:bodyPr lIns="90000" rIns="90000" tIns="45000" bIns="45000">
            <a:noAutofit/>
          </a:bodyPr>
          <a:p>
            <a:r>
              <a:rPr b="0" lang="es-BO" sz="1800" spc="-1" strike="noStrike">
                <a:latin typeface="Arial"/>
              </a:rPr>
              <a:t>(salida por NO)</a:t>
            </a:r>
            <a:endParaRPr b="0" lang="es-BO" sz="1800" spc="-1" strike="noStrike">
              <a:latin typeface="Arial"/>
            </a:endParaRPr>
          </a:p>
        </p:txBody>
      </p:sp>
      <p:sp>
        <p:nvSpPr>
          <p:cNvPr id="225" name=""/>
          <p:cNvSpPr txBox="1"/>
          <p:nvPr/>
        </p:nvSpPr>
        <p:spPr>
          <a:xfrm>
            <a:off x="5981040" y="4153680"/>
            <a:ext cx="3918960" cy="346320"/>
          </a:xfrm>
          <a:prstGeom prst="rect">
            <a:avLst/>
          </a:prstGeom>
          <a:noFill/>
          <a:ln w="0">
            <a:noFill/>
          </a:ln>
        </p:spPr>
        <p:txBody>
          <a:bodyPr lIns="90000" rIns="90000" tIns="45000" bIns="45000">
            <a:noAutofit/>
          </a:bodyPr>
          <a:p>
            <a:r>
              <a:rPr b="0" lang="es-BO" sz="1800" spc="-1" strike="noStrike">
                <a:latin typeface="Arial"/>
              </a:rPr>
              <a:t>Referencia que continúa en otra hoja</a:t>
            </a:r>
            <a:endParaRPr b="0" lang="es-BO" sz="1800" spc="-1" strike="noStrike">
              <a:latin typeface="Arial"/>
            </a:endParaRPr>
          </a:p>
        </p:txBody>
      </p:sp>
      <p:sp>
        <p:nvSpPr>
          <p:cNvPr id="226" name=""/>
          <p:cNvSpPr txBox="1"/>
          <p:nvPr/>
        </p:nvSpPr>
        <p:spPr>
          <a:xfrm>
            <a:off x="6480000" y="2686320"/>
            <a:ext cx="433800" cy="346320"/>
          </a:xfrm>
          <a:prstGeom prst="rect">
            <a:avLst/>
          </a:prstGeom>
          <a:noFill/>
          <a:ln w="0">
            <a:noFill/>
          </a:ln>
        </p:spPr>
        <p:txBody>
          <a:bodyPr lIns="90000" rIns="90000" tIns="45000" bIns="45000">
            <a:noAutofit/>
          </a:bodyPr>
          <a:p>
            <a:r>
              <a:rPr b="0" lang="es-BO" sz="1800" spc="-1" strike="noStrike">
                <a:latin typeface="Arial"/>
              </a:rPr>
              <a:t>no</a:t>
            </a:r>
            <a:endParaRPr b="0" lang="es-BO" sz="1800" spc="-1" strike="noStrike">
              <a:latin typeface="Arial"/>
            </a:endParaRPr>
          </a:p>
        </p:txBody>
      </p:sp>
      <p:sp>
        <p:nvSpPr>
          <p:cNvPr id="227" name=""/>
          <p:cNvSpPr txBox="1"/>
          <p:nvPr/>
        </p:nvSpPr>
        <p:spPr>
          <a:xfrm>
            <a:off x="5146200" y="3433680"/>
            <a:ext cx="345240" cy="346320"/>
          </a:xfrm>
          <a:prstGeom prst="rect">
            <a:avLst/>
          </a:prstGeom>
          <a:noFill/>
          <a:ln w="0">
            <a:noFill/>
          </a:ln>
        </p:spPr>
        <p:txBody>
          <a:bodyPr lIns="90000" rIns="90000" tIns="45000" bIns="45000">
            <a:noAutofit/>
          </a:bodyPr>
          <a:p>
            <a:r>
              <a:rPr b="0" lang="es-BO" sz="1800" spc="-1" strike="noStrike">
                <a:latin typeface="Arial"/>
              </a:rPr>
              <a:t>si</a:t>
            </a:r>
            <a:endParaRPr b="0" lang="es-BO" sz="1800" spc="-1" strike="noStrike">
              <a:latin typeface="Arial"/>
            </a:endParaRPr>
          </a:p>
        </p:txBody>
      </p:sp>
      <p:sp>
        <p:nvSpPr>
          <p:cNvPr id="228" name=""/>
          <p:cNvSpPr txBox="1"/>
          <p:nvPr/>
        </p:nvSpPr>
        <p:spPr>
          <a:xfrm>
            <a:off x="5981040" y="4860000"/>
            <a:ext cx="3669120" cy="602280"/>
          </a:xfrm>
          <a:prstGeom prst="rect">
            <a:avLst/>
          </a:prstGeom>
          <a:noFill/>
          <a:ln w="0">
            <a:noFill/>
          </a:ln>
        </p:spPr>
        <p:txBody>
          <a:bodyPr lIns="90000" rIns="90000" tIns="45000" bIns="45000">
            <a:noAutofit/>
          </a:bodyPr>
          <a:p>
            <a:r>
              <a:rPr b="0" lang="es-BO" sz="1800" spc="-1" strike="noStrike">
                <a:latin typeface="Arial"/>
              </a:rPr>
              <a:t>Referencia que continúa en la</a:t>
            </a:r>
            <a:endParaRPr b="0" lang="es-BO" sz="1800" spc="-1" strike="noStrike">
              <a:latin typeface="Arial"/>
            </a:endParaRPr>
          </a:p>
          <a:p>
            <a:r>
              <a:rPr b="0" lang="es-BO" sz="1800" spc="-1" strike="noStrike">
                <a:latin typeface="Arial"/>
              </a:rPr>
              <a:t>misma hoja, o que suma otro flujo.</a:t>
            </a:r>
            <a:endParaRPr b="0" lang="es-BO" sz="1800" spc="-1" strike="noStrike">
              <a:latin typeface="Arial"/>
            </a:endParaRPr>
          </a:p>
        </p:txBody>
      </p:sp>
      <p:sp>
        <p:nvSpPr>
          <p:cNvPr id="229" name=""/>
          <p:cNvSpPr txBox="1"/>
          <p:nvPr/>
        </p:nvSpPr>
        <p:spPr>
          <a:xfrm>
            <a:off x="7268040" y="2353680"/>
            <a:ext cx="2631960" cy="408960"/>
          </a:xfrm>
          <a:prstGeom prst="rect">
            <a:avLst/>
          </a:prstGeom>
          <a:noFill/>
          <a:ln w="0">
            <a:noFill/>
          </a:ln>
        </p:spPr>
        <p:txBody>
          <a:bodyPr lIns="90000" rIns="90000" tIns="45000" bIns="45000">
            <a:noAutofit/>
          </a:bodyPr>
          <a:p>
            <a:r>
              <a:rPr b="1" lang="es-BO" sz="1800" spc="-1" strike="noStrike">
                <a:latin typeface="Comic Sans MS"/>
              </a:rPr>
              <a:t>Toma de decisiones.</a:t>
            </a:r>
            <a:endParaRPr b="0" lang="es-BO" sz="1800" spc="-1" strike="noStrike">
              <a:latin typeface="Arial"/>
            </a:endParaRPr>
          </a:p>
        </p:txBody>
      </p:sp>
      <p:sp>
        <p:nvSpPr>
          <p:cNvPr id="230" name=""/>
          <p:cNvSpPr txBox="1"/>
          <p:nvPr/>
        </p:nvSpPr>
        <p:spPr>
          <a:xfrm>
            <a:off x="1620000" y="3371040"/>
            <a:ext cx="1620000" cy="408960"/>
          </a:xfrm>
          <a:prstGeom prst="rect">
            <a:avLst/>
          </a:prstGeom>
          <a:noFill/>
          <a:ln w="0">
            <a:noFill/>
          </a:ln>
        </p:spPr>
        <p:txBody>
          <a:bodyPr lIns="90000" rIns="90000" tIns="45000" bIns="45000">
            <a:noAutofit/>
          </a:bodyPr>
          <a:p>
            <a:r>
              <a:rPr b="1" lang="es-BO" sz="1800" spc="-1" strike="noStrike">
                <a:latin typeface="Comic Sans MS"/>
              </a:rPr>
              <a:t>Inicio y Fín</a:t>
            </a:r>
            <a:endParaRPr b="0" lang="es-BO" sz="1800" spc="-1" strike="noStrike">
              <a:latin typeface="Arial"/>
            </a:endParaRPr>
          </a:p>
        </p:txBody>
      </p:sp>
      <p:sp>
        <p:nvSpPr>
          <p:cNvPr id="231" name=""/>
          <p:cNvSpPr txBox="1"/>
          <p:nvPr/>
        </p:nvSpPr>
        <p:spPr>
          <a:xfrm>
            <a:off x="6120000" y="3600000"/>
            <a:ext cx="3600000" cy="408960"/>
          </a:xfrm>
          <a:prstGeom prst="rect">
            <a:avLst/>
          </a:prstGeom>
          <a:noFill/>
          <a:ln w="0">
            <a:noFill/>
          </a:ln>
        </p:spPr>
        <p:txBody>
          <a:bodyPr lIns="90000" rIns="90000" tIns="45000" bIns="45000">
            <a:noAutofit/>
          </a:bodyPr>
          <a:p>
            <a:r>
              <a:rPr b="1" lang="es-BO" sz="1800" spc="-1" strike="noStrike">
                <a:latin typeface="Comic Sans MS"/>
              </a:rPr>
              <a:t>Referencias de continuidad</a:t>
            </a:r>
            <a:endParaRPr b="0" lang="es-BO" sz="1800" spc="-1" strike="noStrike">
              <a:latin typeface="Arial"/>
            </a:endParaRPr>
          </a:p>
        </p:txBody>
      </p:sp>
      <p:sp>
        <p:nvSpPr>
          <p:cNvPr id="232" name=""/>
          <p:cNvSpPr txBox="1"/>
          <p:nvPr/>
        </p:nvSpPr>
        <p:spPr>
          <a:xfrm>
            <a:off x="1620000" y="4451040"/>
            <a:ext cx="1620000" cy="408960"/>
          </a:xfrm>
          <a:prstGeom prst="rect">
            <a:avLst/>
          </a:prstGeom>
          <a:noFill/>
          <a:ln w="0">
            <a:noFill/>
          </a:ln>
        </p:spPr>
        <p:txBody>
          <a:bodyPr lIns="90000" rIns="90000" tIns="45000" bIns="45000">
            <a:noAutofit/>
          </a:bodyPr>
          <a:p>
            <a:r>
              <a:rPr b="1" lang="es-BO" sz="1800" spc="-1" strike="noStrike">
                <a:latin typeface="Comic Sans MS"/>
              </a:rPr>
              <a:t>Informes</a:t>
            </a:r>
            <a:endParaRPr b="0" lang="es-BO" sz="1800" spc="-1" strike="noStrike">
              <a:latin typeface="Arial"/>
            </a:endParaRPr>
          </a:p>
        </p:txBody>
      </p:sp>
      <p:sp>
        <p:nvSpPr>
          <p:cNvPr id="233" name=""/>
          <p:cNvSpPr txBox="1"/>
          <p:nvPr/>
        </p:nvSpPr>
        <p:spPr>
          <a:xfrm>
            <a:off x="1620000" y="3911040"/>
            <a:ext cx="2160000" cy="408960"/>
          </a:xfrm>
          <a:prstGeom prst="rect">
            <a:avLst/>
          </a:prstGeom>
          <a:noFill/>
          <a:ln w="0">
            <a:noFill/>
          </a:ln>
        </p:spPr>
        <p:txBody>
          <a:bodyPr lIns="90000" rIns="90000" tIns="45000" bIns="45000">
            <a:noAutofit/>
          </a:bodyPr>
          <a:p>
            <a:r>
              <a:rPr b="1" lang="es-BO" sz="1800" spc="-1" strike="noStrike">
                <a:latin typeface="Comic Sans MS"/>
              </a:rPr>
              <a:t>Tarea/operación</a:t>
            </a:r>
            <a:endParaRPr b="0" lang="es-BO" sz="1800" spc="-1" strike="noStrike">
              <a:latin typeface="Arial"/>
            </a:endParaRPr>
          </a:p>
        </p:txBody>
      </p:sp>
      <p:sp>
        <p:nvSpPr>
          <p:cNvPr id="234" name=""/>
          <p:cNvSpPr/>
          <p:nvPr/>
        </p:nvSpPr>
        <p:spPr>
          <a:xfrm>
            <a:off x="180000" y="5040000"/>
            <a:ext cx="1260000" cy="360000"/>
          </a:xfrm>
          <a:prstGeom prst="flowChartInputOutput">
            <a:avLst/>
          </a:prstGeom>
          <a:solidFill>
            <a:srgbClr val="dee6ef"/>
          </a:solidFill>
          <a:ln w="0">
            <a:solidFill>
              <a:srgbClr val="3465a4"/>
            </a:solidFill>
          </a:ln>
        </p:spPr>
        <p:style>
          <a:lnRef idx="0"/>
          <a:fillRef idx="0"/>
          <a:effectRef idx="0"/>
          <a:fontRef idx="minor"/>
        </p:style>
      </p:sp>
      <p:sp>
        <p:nvSpPr>
          <p:cNvPr id="235" name=""/>
          <p:cNvSpPr txBox="1"/>
          <p:nvPr/>
        </p:nvSpPr>
        <p:spPr>
          <a:xfrm>
            <a:off x="1620000" y="5040000"/>
            <a:ext cx="3600000" cy="408960"/>
          </a:xfrm>
          <a:prstGeom prst="rect">
            <a:avLst/>
          </a:prstGeom>
          <a:noFill/>
          <a:ln w="0">
            <a:noFill/>
          </a:ln>
        </p:spPr>
        <p:txBody>
          <a:bodyPr lIns="90000" rIns="90000" tIns="45000" bIns="45000">
            <a:noAutofit/>
          </a:bodyPr>
          <a:p>
            <a:r>
              <a:rPr b="1" lang="es-BO" sz="1800" spc="-1" strike="noStrike">
                <a:latin typeface="Comic Sans MS"/>
              </a:rPr>
              <a:t>Igresar/registrar información</a:t>
            </a:r>
            <a:endParaRPr b="0" lang="es-BO" sz="1800" spc="-1" strike="noStrike">
              <a:latin typeface="Arial"/>
            </a:endParaRPr>
          </a:p>
        </p:txBody>
      </p:sp>
      <p:sp>
        <p:nvSpPr>
          <p:cNvPr id="236" name=""/>
          <p:cNvSpPr/>
          <p:nvPr/>
        </p:nvSpPr>
        <p:spPr>
          <a:xfrm>
            <a:off x="540000" y="2520000"/>
            <a:ext cx="0" cy="540000"/>
          </a:xfrm>
          <a:prstGeom prst="line">
            <a:avLst/>
          </a:prstGeom>
          <a:ln w="29160">
            <a:solidFill>
              <a:srgbClr val="3465a4"/>
            </a:solidFill>
            <a:round/>
            <a:tailEnd len="med" type="triangle" w="med"/>
          </a:ln>
        </p:spPr>
        <p:style>
          <a:lnRef idx="0"/>
          <a:fillRef idx="0"/>
          <a:effectRef idx="0"/>
          <a:fontRef idx="minor"/>
        </p:style>
      </p:sp>
      <p:sp>
        <p:nvSpPr>
          <p:cNvPr id="237" name=""/>
          <p:cNvSpPr/>
          <p:nvPr/>
        </p:nvSpPr>
        <p:spPr>
          <a:xfrm>
            <a:off x="720000" y="2700000"/>
            <a:ext cx="540000" cy="0"/>
          </a:xfrm>
          <a:prstGeom prst="line">
            <a:avLst/>
          </a:prstGeom>
          <a:ln w="29160">
            <a:solidFill>
              <a:srgbClr val="3465a4"/>
            </a:solidFill>
            <a:round/>
            <a:tailEnd len="med" type="triangle" w="med"/>
          </a:ln>
        </p:spPr>
        <p:style>
          <a:lnRef idx="0"/>
          <a:fillRef idx="0"/>
          <a:effectRef idx="0"/>
          <a:fontRef idx="minor"/>
        </p:style>
      </p:sp>
      <p:sp>
        <p:nvSpPr>
          <p:cNvPr id="238" name=""/>
          <p:cNvSpPr txBox="1"/>
          <p:nvPr/>
        </p:nvSpPr>
        <p:spPr>
          <a:xfrm>
            <a:off x="1620000" y="2651040"/>
            <a:ext cx="2520000" cy="408960"/>
          </a:xfrm>
          <a:prstGeom prst="rect">
            <a:avLst/>
          </a:prstGeom>
          <a:noFill/>
          <a:ln w="0">
            <a:noFill/>
          </a:ln>
        </p:spPr>
        <p:txBody>
          <a:bodyPr lIns="90000" rIns="90000" tIns="45000" bIns="45000">
            <a:noAutofit/>
          </a:bodyPr>
          <a:p>
            <a:r>
              <a:rPr b="1" lang="es-BO" sz="1800" spc="-1" strike="noStrike">
                <a:latin typeface="Comic Sans MS"/>
              </a:rPr>
              <a:t>Dirección del flujo</a:t>
            </a:r>
            <a:endParaRPr b="0" lang="es-BO" sz="18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239" name="Google Shape;60;p14_16"/>
          <p:cNvGrpSpPr/>
          <p:nvPr/>
        </p:nvGrpSpPr>
        <p:grpSpPr>
          <a:xfrm>
            <a:off x="360" y="0"/>
            <a:ext cx="10079640" cy="535320"/>
            <a:chOff x="360" y="0"/>
            <a:chExt cx="10079640" cy="535320"/>
          </a:xfrm>
        </p:grpSpPr>
        <p:pic>
          <p:nvPicPr>
            <p:cNvPr id="240" name="Google Shape;61;p14_17" descr="Universidad Nacional de Misiones - La Universidad | Universidad nacional,  Pinturas de peces, Facultad de artes"/>
            <p:cNvPicPr/>
            <p:nvPr/>
          </p:nvPicPr>
          <p:blipFill>
            <a:blip r:embed="rId1"/>
            <a:stretch/>
          </p:blipFill>
          <p:spPr>
            <a:xfrm>
              <a:off x="360" y="77760"/>
              <a:ext cx="735840" cy="457560"/>
            </a:xfrm>
            <a:prstGeom prst="rect">
              <a:avLst/>
            </a:prstGeom>
            <a:ln w="0">
              <a:noFill/>
            </a:ln>
          </p:spPr>
        </p:pic>
        <p:sp>
          <p:nvSpPr>
            <p:cNvPr id="241" name="Google Shape;62;p14_17"/>
            <p:cNvSpPr/>
            <p:nvPr/>
          </p:nvSpPr>
          <p:spPr>
            <a:xfrm>
              <a:off x="677880" y="0"/>
              <a:ext cx="9402120" cy="535320"/>
            </a:xfrm>
            <a:prstGeom prst="rect">
              <a:avLst/>
            </a:prstGeom>
            <a:gradFill rotWithShape="0">
              <a:gsLst>
                <a:gs pos="4000">
                  <a:srgbClr val="ffffff"/>
                </a:gs>
                <a:gs pos="100000">
                  <a:srgbClr val="4472c3"/>
                </a:gs>
              </a:gsLst>
              <a:lin ang="0"/>
            </a:gradFill>
            <a:ln w="0">
              <a:noFill/>
            </a:ln>
          </p:spPr>
          <p:style>
            <a:lnRef idx="0"/>
            <a:fillRef idx="0"/>
            <a:effectRef idx="0"/>
            <a:fontRef idx="minor"/>
          </p:style>
          <p:txBody>
            <a:bodyPr anchor="ctr">
              <a:noAutofit/>
            </a:bodyPr>
            <a:p>
              <a:pPr algn="r">
                <a:lnSpc>
                  <a:spcPct val="100000"/>
                </a:lnSpc>
                <a:tabLst>
                  <a:tab algn="l" pos="0"/>
                </a:tabLst>
              </a:pPr>
              <a:r>
                <a:rPr b="1" lang="es-419" sz="1400" spc="-1" strike="noStrike" cap="small">
                  <a:solidFill>
                    <a:srgbClr val="000000"/>
                  </a:solidFill>
                  <a:latin typeface="Comic Sans MS"/>
                  <a:ea typeface="Comic Sans MS"/>
                </a:rPr>
                <a:t>ORGANIZACIÓN Y GESTIÓN DEL MANTENIMIENTO</a:t>
              </a:r>
              <a:endParaRPr b="0" lang="es-BO" sz="1400" spc="-1" strike="noStrike">
                <a:latin typeface="Arial"/>
              </a:endParaRPr>
            </a:p>
          </p:txBody>
        </p:sp>
      </p:grpSp>
      <p:sp>
        <p:nvSpPr>
          <p:cNvPr id="242" name=""/>
          <p:cNvSpPr txBox="1"/>
          <p:nvPr/>
        </p:nvSpPr>
        <p:spPr>
          <a:xfrm>
            <a:off x="360" y="535320"/>
            <a:ext cx="9899640" cy="408960"/>
          </a:xfrm>
          <a:prstGeom prst="rect">
            <a:avLst/>
          </a:prstGeom>
          <a:solidFill>
            <a:srgbClr val="eeeeee"/>
          </a:solidFill>
          <a:ln w="0">
            <a:noFill/>
          </a:ln>
          <a:effectLst>
            <a:outerShdw dist="101823" dir="2700000" blurRad="0">
              <a:srgbClr val="808080"/>
            </a:outerShdw>
          </a:effectLst>
        </p:spPr>
        <p:txBody>
          <a:bodyPr lIns="90000" rIns="90000" tIns="45000" bIns="45000">
            <a:noAutofit/>
          </a:bodyPr>
          <a:p>
            <a:r>
              <a:rPr b="1" lang="es-BO" sz="1800" spc="-1" strike="noStrike">
                <a:latin typeface="Comic Sans MS"/>
              </a:rPr>
              <a:t>Organización y Planificación del Mantenimiento:</a:t>
            </a:r>
            <a:endParaRPr b="0" lang="es-BO" sz="1800" spc="-1" strike="noStrike">
              <a:latin typeface="Arial"/>
            </a:endParaRPr>
          </a:p>
        </p:txBody>
      </p:sp>
      <p:sp>
        <p:nvSpPr>
          <p:cNvPr id="243" name=""/>
          <p:cNvSpPr txBox="1"/>
          <p:nvPr/>
        </p:nvSpPr>
        <p:spPr>
          <a:xfrm>
            <a:off x="0" y="1080000"/>
            <a:ext cx="9900000" cy="621000"/>
          </a:xfrm>
          <a:prstGeom prst="rect">
            <a:avLst/>
          </a:prstGeom>
          <a:solidFill>
            <a:srgbClr val="fff5ce"/>
          </a:solidFill>
          <a:ln w="0">
            <a:noFill/>
          </a:ln>
          <a:effectLst>
            <a:outerShdw dist="101823" dir="2700000" blurRad="0">
              <a:srgbClr val="808080"/>
            </a:outerShdw>
          </a:effectLst>
        </p:spPr>
        <p:txBody>
          <a:bodyPr lIns="90000" rIns="90000" tIns="45000" bIns="45000">
            <a:noAutofit/>
          </a:bodyPr>
          <a:p>
            <a:pPr algn="just">
              <a:lnSpc>
                <a:spcPct val="100000"/>
              </a:lnSpc>
            </a:pPr>
            <a:r>
              <a:rPr b="0" lang="es-BO" sz="1800" spc="-1" strike="noStrike">
                <a:latin typeface="Comic Sans MS"/>
                <a:ea typeface="Microsoft YaHei"/>
              </a:rPr>
              <a:t>Simbolos Auxiliares: </a:t>
            </a:r>
            <a:r>
              <a:rPr b="0" lang="es-BO" sz="1200" spc="-1" strike="noStrike">
                <a:latin typeface="Comic Sans MS"/>
              </a:rPr>
              <a:t>Se ubican al lado de cada simbolo principal, no forma parte del diagrama de flujo, son un tamaño menor y van a servir para confeccionar rápidamente el Diagrama analítico.</a:t>
            </a:r>
            <a:endParaRPr b="0" lang="es-BO" sz="1200" spc="-1" strike="noStrike">
              <a:latin typeface="Arial"/>
            </a:endParaRPr>
          </a:p>
        </p:txBody>
      </p:sp>
      <p:sp>
        <p:nvSpPr>
          <p:cNvPr id="244" name=""/>
          <p:cNvSpPr txBox="1"/>
          <p:nvPr/>
        </p:nvSpPr>
        <p:spPr>
          <a:xfrm>
            <a:off x="115200" y="1800000"/>
            <a:ext cx="3304800" cy="408960"/>
          </a:xfrm>
          <a:prstGeom prst="rect">
            <a:avLst/>
          </a:prstGeom>
          <a:noFill/>
          <a:ln w="0">
            <a:noFill/>
          </a:ln>
        </p:spPr>
        <p:txBody>
          <a:bodyPr lIns="90000" rIns="90000" tIns="45000" bIns="45000">
            <a:noAutofit/>
          </a:bodyPr>
          <a:p>
            <a:r>
              <a:rPr b="1" i="1" lang="es-BO" sz="1800" spc="-1" strike="noStrike">
                <a:solidFill>
                  <a:srgbClr val="bf0041"/>
                </a:solidFill>
                <a:latin typeface="Comic Sans MS"/>
              </a:rPr>
              <a:t>Simbolos de la noram ASME</a:t>
            </a:r>
            <a:endParaRPr b="0" lang="es-BO" sz="1800" spc="-1" strike="noStrike">
              <a:latin typeface="Arial"/>
            </a:endParaRPr>
          </a:p>
        </p:txBody>
      </p:sp>
      <p:pic>
        <p:nvPicPr>
          <p:cNvPr id="245" name="" descr=""/>
          <p:cNvPicPr/>
          <p:nvPr/>
        </p:nvPicPr>
        <p:blipFill>
          <a:blip r:embed="rId2"/>
          <a:stretch/>
        </p:blipFill>
        <p:spPr>
          <a:xfrm>
            <a:off x="360000" y="2208960"/>
            <a:ext cx="4724280" cy="3101400"/>
          </a:xfrm>
          <a:prstGeom prst="rect">
            <a:avLst/>
          </a:prstGeom>
          <a:ln w="0">
            <a:noFill/>
          </a:ln>
        </p:spPr>
      </p:pic>
      <p:pic>
        <p:nvPicPr>
          <p:cNvPr id="246" name="" descr=""/>
          <p:cNvPicPr/>
          <p:nvPr/>
        </p:nvPicPr>
        <p:blipFill>
          <a:blip r:embed="rId3"/>
          <a:stretch/>
        </p:blipFill>
        <p:spPr>
          <a:xfrm>
            <a:off x="5167800" y="2253960"/>
            <a:ext cx="4732200" cy="2606040"/>
          </a:xfrm>
          <a:prstGeom prst="rect">
            <a:avLst/>
          </a:prstGeom>
          <a:ln w="0">
            <a:noFill/>
          </a:ln>
        </p:spPr>
      </p:pic>
      <p:sp>
        <p:nvSpPr>
          <p:cNvPr id="247" name=""/>
          <p:cNvSpPr/>
          <p:nvPr/>
        </p:nvSpPr>
        <p:spPr>
          <a:xfrm>
            <a:off x="5494320" y="4397400"/>
            <a:ext cx="406080" cy="400320"/>
          </a:xfrm>
          <a:prstGeom prst="ellipse">
            <a:avLst/>
          </a:prstGeom>
          <a:noFill/>
          <a:ln w="12600">
            <a:solidFill>
              <a:srgbClr val="000000"/>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83" name="Google Shape;60;p14"/>
          <p:cNvGrpSpPr/>
          <p:nvPr/>
        </p:nvGrpSpPr>
        <p:grpSpPr>
          <a:xfrm>
            <a:off x="360" y="0"/>
            <a:ext cx="10079640" cy="535320"/>
            <a:chOff x="360" y="0"/>
            <a:chExt cx="10079640" cy="535320"/>
          </a:xfrm>
        </p:grpSpPr>
        <p:pic>
          <p:nvPicPr>
            <p:cNvPr id="84" name="Google Shape;61;p14_0" descr="Universidad Nacional de Misiones - La Universidad | Universidad nacional,  Pinturas de peces, Facultad de artes"/>
            <p:cNvPicPr/>
            <p:nvPr/>
          </p:nvPicPr>
          <p:blipFill>
            <a:blip r:embed="rId1"/>
            <a:stretch/>
          </p:blipFill>
          <p:spPr>
            <a:xfrm>
              <a:off x="360" y="77760"/>
              <a:ext cx="735840" cy="457560"/>
            </a:xfrm>
            <a:prstGeom prst="rect">
              <a:avLst/>
            </a:prstGeom>
            <a:ln w="0">
              <a:noFill/>
            </a:ln>
          </p:spPr>
        </p:pic>
        <p:sp>
          <p:nvSpPr>
            <p:cNvPr id="85" name="Google Shape;62;p14_0"/>
            <p:cNvSpPr/>
            <p:nvPr/>
          </p:nvSpPr>
          <p:spPr>
            <a:xfrm>
              <a:off x="677880" y="0"/>
              <a:ext cx="9402120" cy="535320"/>
            </a:xfrm>
            <a:prstGeom prst="rect">
              <a:avLst/>
            </a:prstGeom>
            <a:gradFill rotWithShape="0">
              <a:gsLst>
                <a:gs pos="4000">
                  <a:srgbClr val="ffffff"/>
                </a:gs>
                <a:gs pos="100000">
                  <a:srgbClr val="4472c3"/>
                </a:gs>
              </a:gsLst>
              <a:lin ang="0"/>
            </a:gradFill>
            <a:ln w="0">
              <a:noFill/>
            </a:ln>
          </p:spPr>
          <p:style>
            <a:lnRef idx="0"/>
            <a:fillRef idx="0"/>
            <a:effectRef idx="0"/>
            <a:fontRef idx="minor"/>
          </p:style>
          <p:txBody>
            <a:bodyPr anchor="ctr">
              <a:noAutofit/>
            </a:bodyPr>
            <a:p>
              <a:pPr algn="r">
                <a:lnSpc>
                  <a:spcPct val="100000"/>
                </a:lnSpc>
                <a:tabLst>
                  <a:tab algn="l" pos="0"/>
                </a:tabLst>
              </a:pPr>
              <a:r>
                <a:rPr b="1" lang="es-419" sz="1400" spc="-1" strike="noStrike" cap="small">
                  <a:solidFill>
                    <a:srgbClr val="000000"/>
                  </a:solidFill>
                  <a:latin typeface="Comic Sans MS"/>
                  <a:ea typeface="Comic Sans MS"/>
                </a:rPr>
                <a:t>ORGANIZACIÓN Y GESTIÓN DEL MANTENIMIENTO</a:t>
              </a:r>
              <a:endParaRPr b="0" lang="es-BO" sz="1400" spc="-1" strike="noStrike">
                <a:latin typeface="Arial"/>
              </a:endParaRPr>
            </a:p>
          </p:txBody>
        </p:sp>
      </p:grpSp>
      <p:sp>
        <p:nvSpPr>
          <p:cNvPr id="86" name=""/>
          <p:cNvSpPr txBox="1"/>
          <p:nvPr/>
        </p:nvSpPr>
        <p:spPr>
          <a:xfrm>
            <a:off x="360" y="535320"/>
            <a:ext cx="9899640" cy="408960"/>
          </a:xfrm>
          <a:prstGeom prst="rect">
            <a:avLst/>
          </a:prstGeom>
          <a:solidFill>
            <a:srgbClr val="eeeeee"/>
          </a:solidFill>
          <a:ln w="0">
            <a:noFill/>
          </a:ln>
          <a:effectLst>
            <a:outerShdw dist="101823" dir="2700000" blurRad="0">
              <a:srgbClr val="808080"/>
            </a:outerShdw>
          </a:effectLst>
        </p:spPr>
        <p:txBody>
          <a:bodyPr lIns="90000" rIns="90000" tIns="45000" bIns="45000">
            <a:noAutofit/>
          </a:bodyPr>
          <a:p>
            <a:r>
              <a:rPr b="1" lang="es-BO" sz="1800" spc="-1" strike="noStrike">
                <a:latin typeface="Comic Sans MS"/>
              </a:rPr>
              <a:t>Organización y Planificación del Mantenimiento:</a:t>
            </a:r>
            <a:endParaRPr b="0" lang="es-BO" sz="1800" spc="-1" strike="noStrike">
              <a:latin typeface="Arial"/>
            </a:endParaRPr>
          </a:p>
        </p:txBody>
      </p:sp>
      <p:sp>
        <p:nvSpPr>
          <p:cNvPr id="87" name=""/>
          <p:cNvSpPr txBox="1"/>
          <p:nvPr/>
        </p:nvSpPr>
        <p:spPr>
          <a:xfrm>
            <a:off x="0" y="1211040"/>
            <a:ext cx="9900000" cy="408960"/>
          </a:xfrm>
          <a:prstGeom prst="rect">
            <a:avLst/>
          </a:prstGeom>
          <a:solidFill>
            <a:srgbClr val="fff5ce"/>
          </a:solidFill>
          <a:ln w="0">
            <a:noFill/>
          </a:ln>
          <a:effectLst>
            <a:outerShdw dist="101823" dir="2700000" blurRad="0">
              <a:srgbClr val="808080"/>
            </a:outerShdw>
          </a:effectLst>
        </p:spPr>
        <p:txBody>
          <a:bodyPr lIns="90000" rIns="90000" tIns="45000" bIns="45000">
            <a:noAutofit/>
          </a:bodyPr>
          <a:p>
            <a:r>
              <a:rPr b="0" lang="es-BO" sz="1800" spc="-1" strike="noStrike">
                <a:latin typeface="Comic Sans MS"/>
              </a:rPr>
              <a:t>Establecer un F.O.D.A. ponderado:</a:t>
            </a:r>
            <a:endParaRPr b="0" lang="es-BO" sz="1800" spc="-1" strike="noStrike">
              <a:latin typeface="Arial"/>
            </a:endParaRPr>
          </a:p>
        </p:txBody>
      </p:sp>
      <p:sp>
        <p:nvSpPr>
          <p:cNvPr id="88" name=""/>
          <p:cNvSpPr txBox="1"/>
          <p:nvPr/>
        </p:nvSpPr>
        <p:spPr>
          <a:xfrm>
            <a:off x="0" y="1916640"/>
            <a:ext cx="9900000" cy="1683360"/>
          </a:xfrm>
          <a:prstGeom prst="rect">
            <a:avLst/>
          </a:prstGeom>
          <a:solidFill>
            <a:srgbClr val="ffffd7"/>
          </a:solidFill>
          <a:ln w="0">
            <a:noFill/>
          </a:ln>
          <a:effectLst>
            <a:outerShdw dist="101823" dir="2700000" blurRad="0">
              <a:srgbClr val="808080"/>
            </a:outerShdw>
          </a:effectLst>
        </p:spPr>
        <p:txBody>
          <a:bodyPr lIns="90000" rIns="90000" tIns="45000" bIns="45000">
            <a:noAutofit/>
          </a:bodyPr>
          <a:p>
            <a:pPr algn="just"/>
            <a:r>
              <a:rPr b="0" lang="es-BO" sz="1800" spc="-1" strike="noStrike">
                <a:latin typeface="Comic Sans MS"/>
              </a:rPr>
              <a:t>El objetivo es tener un panorama con suficiente detalle del estado de las áreas dedicadas al mantenimiento, con el fin de saber sobre necesidades, la cultura de trabajo, ubicación y posicionamiento respecto a lo que es la Empresa, variables territoriales regionales, provinciales y nacionales que permitan contextualizar la forma de trabajar, planificar e implementar el mantenimiento.</a:t>
            </a:r>
            <a:endParaRPr b="0" lang="es-BO" sz="1800" spc="-1" strike="noStrike">
              <a:latin typeface="Arial"/>
            </a:endParaRPr>
          </a:p>
        </p:txBody>
      </p:sp>
      <p:sp>
        <p:nvSpPr>
          <p:cNvPr id="89" name=""/>
          <p:cNvSpPr txBox="1"/>
          <p:nvPr/>
        </p:nvSpPr>
        <p:spPr>
          <a:xfrm>
            <a:off x="0" y="3960000"/>
            <a:ext cx="9900000" cy="1080000"/>
          </a:xfrm>
          <a:prstGeom prst="rect">
            <a:avLst/>
          </a:prstGeom>
          <a:solidFill>
            <a:srgbClr val="ffffd7"/>
          </a:solidFill>
          <a:ln w="0">
            <a:noFill/>
          </a:ln>
          <a:effectLst>
            <a:outerShdw dist="101823" dir="2700000" blurRad="0">
              <a:srgbClr val="808080"/>
            </a:outerShdw>
          </a:effectLst>
        </p:spPr>
        <p:txBody>
          <a:bodyPr lIns="90000" rIns="90000" tIns="45000" bIns="45000">
            <a:noAutofit/>
          </a:bodyPr>
          <a:p>
            <a:pPr algn="just"/>
            <a:r>
              <a:rPr b="0" lang="es-BO" sz="1800" spc="-1" strike="noStrike">
                <a:latin typeface="Comic Sans MS"/>
              </a:rPr>
              <a:t>La ponderación permite conocer el estado de los Factores, los optimos en relación con los de riesgo, y establecer planes de acción a corto plazo para aquellos que requieran una atención urgente, y de largo plazo para aquellos que requieran menos atención.</a:t>
            </a:r>
            <a:endParaRPr b="0" lang="es-BO" sz="18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248" name="Google Shape;60;p14_17"/>
          <p:cNvGrpSpPr/>
          <p:nvPr/>
        </p:nvGrpSpPr>
        <p:grpSpPr>
          <a:xfrm>
            <a:off x="360" y="0"/>
            <a:ext cx="10079640" cy="535320"/>
            <a:chOff x="360" y="0"/>
            <a:chExt cx="10079640" cy="535320"/>
          </a:xfrm>
        </p:grpSpPr>
        <p:pic>
          <p:nvPicPr>
            <p:cNvPr id="249" name="Google Shape;61;p14_18" descr="Universidad Nacional de Misiones - La Universidad | Universidad nacional,  Pinturas de peces, Facultad de artes"/>
            <p:cNvPicPr/>
            <p:nvPr/>
          </p:nvPicPr>
          <p:blipFill>
            <a:blip r:embed="rId1"/>
            <a:stretch/>
          </p:blipFill>
          <p:spPr>
            <a:xfrm>
              <a:off x="360" y="77760"/>
              <a:ext cx="735840" cy="457560"/>
            </a:xfrm>
            <a:prstGeom prst="rect">
              <a:avLst/>
            </a:prstGeom>
            <a:ln w="0">
              <a:noFill/>
            </a:ln>
          </p:spPr>
        </p:pic>
        <p:sp>
          <p:nvSpPr>
            <p:cNvPr id="250" name="Google Shape;62;p14_18"/>
            <p:cNvSpPr/>
            <p:nvPr/>
          </p:nvSpPr>
          <p:spPr>
            <a:xfrm>
              <a:off x="677880" y="0"/>
              <a:ext cx="9402120" cy="535320"/>
            </a:xfrm>
            <a:prstGeom prst="rect">
              <a:avLst/>
            </a:prstGeom>
            <a:gradFill rotWithShape="0">
              <a:gsLst>
                <a:gs pos="4000">
                  <a:srgbClr val="ffffff"/>
                </a:gs>
                <a:gs pos="100000">
                  <a:srgbClr val="4472c3"/>
                </a:gs>
              </a:gsLst>
              <a:lin ang="0"/>
            </a:gradFill>
            <a:ln w="0">
              <a:noFill/>
            </a:ln>
          </p:spPr>
          <p:style>
            <a:lnRef idx="0"/>
            <a:fillRef idx="0"/>
            <a:effectRef idx="0"/>
            <a:fontRef idx="minor"/>
          </p:style>
          <p:txBody>
            <a:bodyPr anchor="ctr">
              <a:noAutofit/>
            </a:bodyPr>
            <a:p>
              <a:pPr algn="r">
                <a:lnSpc>
                  <a:spcPct val="100000"/>
                </a:lnSpc>
                <a:tabLst>
                  <a:tab algn="l" pos="0"/>
                </a:tabLst>
              </a:pPr>
              <a:r>
                <a:rPr b="1" lang="es-419" sz="1400" spc="-1" strike="noStrike" cap="small">
                  <a:solidFill>
                    <a:srgbClr val="000000"/>
                  </a:solidFill>
                  <a:latin typeface="Comic Sans MS"/>
                  <a:ea typeface="Comic Sans MS"/>
                </a:rPr>
                <a:t>ORGANIZACIÓN Y GESTIÓN DEL MANTENIMIENTO</a:t>
              </a:r>
              <a:endParaRPr b="0" lang="es-BO" sz="1400" spc="-1" strike="noStrike">
                <a:latin typeface="Arial"/>
              </a:endParaRPr>
            </a:p>
          </p:txBody>
        </p:sp>
      </p:grpSp>
      <p:sp>
        <p:nvSpPr>
          <p:cNvPr id="251" name=""/>
          <p:cNvSpPr txBox="1"/>
          <p:nvPr/>
        </p:nvSpPr>
        <p:spPr>
          <a:xfrm>
            <a:off x="0" y="540000"/>
            <a:ext cx="9900000" cy="360000"/>
          </a:xfrm>
          <a:prstGeom prst="rect">
            <a:avLst/>
          </a:prstGeom>
          <a:solidFill>
            <a:srgbClr val="fff5ce"/>
          </a:solidFill>
          <a:ln w="0">
            <a:noFill/>
          </a:ln>
          <a:effectLst>
            <a:outerShdw dist="101823" dir="2700000" blurRad="0">
              <a:srgbClr val="808080"/>
            </a:outerShdw>
          </a:effectLst>
        </p:spPr>
        <p:txBody>
          <a:bodyPr lIns="90000" rIns="90000" tIns="45000" bIns="45000">
            <a:noAutofit/>
          </a:bodyPr>
          <a:p>
            <a:pPr algn="just">
              <a:lnSpc>
                <a:spcPct val="100000"/>
              </a:lnSpc>
            </a:pPr>
            <a:r>
              <a:rPr b="1" lang="es-BO" sz="1400" spc="-1" strike="noStrike">
                <a:latin typeface="Comic Sans MS"/>
              </a:rPr>
              <a:t>Ejemplo 1:</a:t>
            </a:r>
            <a:r>
              <a:rPr b="0" lang="es-BO" sz="1400" spc="-1" strike="noStrike">
                <a:latin typeface="Comic Sans MS"/>
              </a:rPr>
              <a:t> Desarrollar el diagrama de flujo del siguiente mantenimiento correctivo:</a:t>
            </a:r>
            <a:endParaRPr b="0" lang="es-BO" sz="1400" spc="-1" strike="noStrike">
              <a:latin typeface="Arial"/>
            </a:endParaRPr>
          </a:p>
        </p:txBody>
      </p:sp>
      <p:sp>
        <p:nvSpPr>
          <p:cNvPr id="252" name=""/>
          <p:cNvSpPr txBox="1"/>
          <p:nvPr/>
        </p:nvSpPr>
        <p:spPr>
          <a:xfrm>
            <a:off x="0" y="1116360"/>
            <a:ext cx="9900000" cy="4331160"/>
          </a:xfrm>
          <a:prstGeom prst="rect">
            <a:avLst/>
          </a:prstGeom>
          <a:solidFill>
            <a:srgbClr val="fff5ce"/>
          </a:solidFill>
          <a:ln w="0">
            <a:noFill/>
          </a:ln>
          <a:effectLst>
            <a:outerShdw dist="101823" dir="2700000" blurRad="0">
              <a:srgbClr val="808080"/>
            </a:outerShdw>
          </a:effectLst>
        </p:spPr>
        <p:txBody>
          <a:bodyPr lIns="90000" rIns="90000" tIns="45000" bIns="45000">
            <a:noAutofit/>
          </a:bodyPr>
          <a:p>
            <a:pPr algn="just">
              <a:lnSpc>
                <a:spcPct val="100000"/>
              </a:lnSpc>
            </a:pPr>
            <a:r>
              <a:rPr b="0" lang="es-BO" sz="1200" spc="-1" strike="noStrike">
                <a:latin typeface="Comic Sans MS"/>
                <a:ea typeface="Microsoft YaHei"/>
              </a:rPr>
              <a:t>Se trabaja sobre una OT firmada por el jefe general de Mantenimieto para la fecha. </a:t>
            </a:r>
            <a:endParaRPr b="0" lang="es-BO" sz="1200" spc="-1" strike="noStrike">
              <a:latin typeface="Arial"/>
            </a:endParaRPr>
          </a:p>
          <a:p>
            <a:pPr algn="just">
              <a:lnSpc>
                <a:spcPct val="100000"/>
              </a:lnSpc>
            </a:pPr>
            <a:r>
              <a:rPr b="0" lang="es-BO" sz="1200" spc="-1" strike="noStrike">
                <a:latin typeface="Comic Sans MS"/>
                <a:ea typeface="Microsoft YaHei"/>
              </a:rPr>
              <a:t>Antes de iniciar se hace un acopio y control de herramientas, insumos y recursos necesarios para asisitir al sector a realizar el mantenimiento.</a:t>
            </a:r>
            <a:endParaRPr b="0" lang="es-BO" sz="1200" spc="-1" strike="noStrike">
              <a:latin typeface="Arial"/>
            </a:endParaRPr>
          </a:p>
          <a:p>
            <a:pPr algn="just">
              <a:lnSpc>
                <a:spcPct val="100000"/>
              </a:lnSpc>
            </a:pPr>
            <a:r>
              <a:rPr b="0" lang="es-BO" sz="1200" spc="-1" strike="noStrike">
                <a:latin typeface="Comic Sans MS"/>
                <a:ea typeface="Microsoft YaHei"/>
              </a:rPr>
              <a:t>Se asiste al equipo a la hora establecida, se verifica el correcto encendido del mismo sin los acoples a otros equipos, en caso que no arranque se procede a verificar los puntos de falla con el fin de detectarla, si el arranque es exitoso se desconectan los circuitos de potencia, lo auxiliares y los de comunicación, en este orden y realizando registros de conexiones en caso de ser necesario.</a:t>
            </a:r>
            <a:endParaRPr b="0" lang="es-BO" sz="1200" spc="-1" strike="noStrike">
              <a:latin typeface="Arial"/>
            </a:endParaRPr>
          </a:p>
          <a:p>
            <a:pPr algn="just">
              <a:lnSpc>
                <a:spcPct val="100000"/>
              </a:lnSpc>
            </a:pPr>
            <a:r>
              <a:rPr b="0" lang="es-BO" sz="1200" spc="-1" strike="noStrike">
                <a:latin typeface="Comic Sans MS"/>
                <a:ea typeface="Microsoft YaHei"/>
              </a:rPr>
              <a:t>En primer lugar, antes de desarmar el equipo y acceder a las placas electronicas, se procede a la protección del equipo contra descargas estáticas con la colocación de una muñequera antiestática.</a:t>
            </a:r>
            <a:endParaRPr b="0" lang="es-BO" sz="1200" spc="-1" strike="noStrike">
              <a:latin typeface="Arial"/>
            </a:endParaRPr>
          </a:p>
          <a:p>
            <a:pPr algn="just">
              <a:lnSpc>
                <a:spcPct val="100000"/>
              </a:lnSpc>
            </a:pPr>
            <a:r>
              <a:rPr b="0" lang="es-BO" sz="1200" spc="-1" strike="noStrike">
                <a:latin typeface="Comic Sans MS"/>
                <a:ea typeface="Microsoft YaHei"/>
              </a:rPr>
              <a:t>Se procede a desarmar tapas y partes del equipo, llevando un registro y un orden de los tornillos extraidos.</a:t>
            </a:r>
            <a:endParaRPr b="0" lang="es-BO" sz="1200" spc="-1" strike="noStrike">
              <a:latin typeface="Arial"/>
            </a:endParaRPr>
          </a:p>
          <a:p>
            <a:pPr algn="just">
              <a:lnSpc>
                <a:spcPct val="100000"/>
              </a:lnSpc>
            </a:pPr>
            <a:r>
              <a:rPr b="0" lang="es-BO" sz="1200" spc="-1" strike="noStrike">
                <a:latin typeface="Comic Sans MS"/>
                <a:ea typeface="Microsoft YaHei"/>
              </a:rPr>
              <a:t>Se realiza una limpieza de polvos mediante el uso de un pincel de cerda suaves.</a:t>
            </a:r>
            <a:endParaRPr b="0" lang="es-BO" sz="1200" spc="-1" strike="noStrike">
              <a:latin typeface="Arial"/>
            </a:endParaRPr>
          </a:p>
          <a:p>
            <a:pPr algn="just">
              <a:lnSpc>
                <a:spcPct val="100000"/>
              </a:lnSpc>
            </a:pPr>
            <a:r>
              <a:rPr b="0" lang="es-BO" sz="1200" spc="-1" strike="noStrike">
                <a:latin typeface="Comic Sans MS"/>
                <a:ea typeface="Microsoft YaHei"/>
              </a:rPr>
              <a:t>Se retiran las placas electronicas y se procede a la limpieza de cada una con aerosol especial limpia contactos.</a:t>
            </a:r>
            <a:endParaRPr b="0" lang="es-BO" sz="1200" spc="-1" strike="noStrike">
              <a:latin typeface="Arial"/>
            </a:endParaRPr>
          </a:p>
          <a:p>
            <a:pPr algn="just">
              <a:lnSpc>
                <a:spcPct val="100000"/>
              </a:lnSpc>
            </a:pPr>
            <a:r>
              <a:rPr b="0" lang="es-BO" sz="1200" spc="-1" strike="noStrike">
                <a:latin typeface="Comic Sans MS"/>
                <a:ea typeface="Microsoft YaHei"/>
              </a:rPr>
              <a:t>Se hace una revisión visual, buscando fallas por exesos de temperatura o destruccion de componentes, paso seguido </a:t>
            </a:r>
            <a:endParaRPr b="0" lang="es-BO" sz="1200" spc="-1" strike="noStrike">
              <a:latin typeface="Arial"/>
            </a:endParaRPr>
          </a:p>
          <a:p>
            <a:pPr algn="just">
              <a:lnSpc>
                <a:spcPct val="100000"/>
              </a:lnSpc>
            </a:pPr>
            <a:r>
              <a:rPr b="0" lang="es-BO" sz="1200" spc="-1" strike="noStrike">
                <a:latin typeface="Comic Sans MS"/>
                <a:ea typeface="Microsoft YaHei"/>
              </a:rPr>
              <a:t>Si hay detección visual de fallas, se procede a reemplazar los componentes dañados. </a:t>
            </a:r>
            <a:endParaRPr b="0" lang="es-BO" sz="1200" spc="-1" strike="noStrike">
              <a:latin typeface="Arial"/>
            </a:endParaRPr>
          </a:p>
          <a:p>
            <a:pPr algn="just">
              <a:lnSpc>
                <a:spcPct val="100000"/>
              </a:lnSpc>
            </a:pPr>
            <a:r>
              <a:rPr b="0" lang="es-BO" sz="1200" spc="-1" strike="noStrike">
                <a:latin typeface="Comic Sans MS"/>
                <a:ea typeface="Microsoft YaHei"/>
              </a:rPr>
              <a:t>Con la ayuda del diagrama del circuito electrónico, se hacen las mediciones sin tensión de componentes pasivos, luego, con una alimentación auxiliar para pruebas, se procede a medir los componentes energizados.</a:t>
            </a:r>
            <a:endParaRPr b="0" lang="es-BO" sz="1200" spc="-1" strike="noStrike">
              <a:latin typeface="Arial"/>
            </a:endParaRPr>
          </a:p>
          <a:p>
            <a:pPr algn="just">
              <a:lnSpc>
                <a:spcPct val="100000"/>
              </a:lnSpc>
            </a:pPr>
            <a:r>
              <a:rPr b="0" lang="es-BO" sz="1200" spc="-1" strike="noStrike">
                <a:latin typeface="Comic Sans MS"/>
                <a:ea typeface="Microsoft YaHei"/>
              </a:rPr>
              <a:t>Si se detectan fallas de funcionamiento, se procede al reemplazo de los mismos.</a:t>
            </a:r>
            <a:endParaRPr b="0" lang="es-BO" sz="1200" spc="-1" strike="noStrike">
              <a:latin typeface="Arial"/>
            </a:endParaRPr>
          </a:p>
          <a:p>
            <a:pPr algn="just">
              <a:lnSpc>
                <a:spcPct val="100000"/>
              </a:lnSpc>
            </a:pPr>
            <a:r>
              <a:rPr b="0" lang="es-BO" sz="1200" spc="-1" strike="noStrike">
                <a:latin typeface="Comic Sans MS"/>
                <a:ea typeface="Microsoft YaHei"/>
              </a:rPr>
              <a:t>Se verifica que los sistemas identificados de las placas funcionen correctamente.</a:t>
            </a:r>
            <a:endParaRPr b="0" lang="es-BO" sz="1200" spc="-1" strike="noStrike">
              <a:latin typeface="Arial"/>
            </a:endParaRPr>
          </a:p>
          <a:p>
            <a:pPr algn="just">
              <a:lnSpc>
                <a:spcPct val="100000"/>
              </a:lnSpc>
            </a:pPr>
            <a:r>
              <a:rPr b="0" lang="es-BO" sz="1200" spc="-1" strike="noStrike">
                <a:latin typeface="Comic Sans MS"/>
                <a:ea typeface="Microsoft YaHei"/>
              </a:rPr>
              <a:t>Se procede al montaje de las placas, conexionado de las mismas al equipo y montaje de tapas y partes metalicas, se conectan las comunicaciones y la potencia, y se somete al equipo a una prieba de encendido y funcionamiento.</a:t>
            </a:r>
            <a:endParaRPr b="0" lang="es-BO" sz="1200" spc="-1" strike="noStrike">
              <a:latin typeface="Arial"/>
            </a:endParaRPr>
          </a:p>
          <a:p>
            <a:pPr algn="just">
              <a:lnSpc>
                <a:spcPct val="100000"/>
              </a:lnSpc>
            </a:pPr>
            <a:r>
              <a:rPr b="0" lang="es-BO" sz="1200" spc="-1" strike="noStrike">
                <a:latin typeface="Comic Sans MS"/>
                <a:ea typeface="Microsoft YaHei"/>
              </a:rPr>
              <a:t>Se completan la OT con las acciones realizadas, y se firma para dejar en el DM.</a:t>
            </a:r>
            <a:endParaRPr b="0" lang="es-BO" sz="12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253" name="Google Shape;60;p14_18"/>
          <p:cNvGrpSpPr/>
          <p:nvPr/>
        </p:nvGrpSpPr>
        <p:grpSpPr>
          <a:xfrm>
            <a:off x="360" y="0"/>
            <a:ext cx="10079640" cy="535320"/>
            <a:chOff x="360" y="0"/>
            <a:chExt cx="10079640" cy="535320"/>
          </a:xfrm>
        </p:grpSpPr>
        <p:pic>
          <p:nvPicPr>
            <p:cNvPr id="254" name="Google Shape;61;p14_19" descr="Universidad Nacional de Misiones - La Universidad | Universidad nacional,  Pinturas de peces, Facultad de artes"/>
            <p:cNvPicPr/>
            <p:nvPr/>
          </p:nvPicPr>
          <p:blipFill>
            <a:blip r:embed="rId1"/>
            <a:stretch/>
          </p:blipFill>
          <p:spPr>
            <a:xfrm>
              <a:off x="360" y="77760"/>
              <a:ext cx="735840" cy="457560"/>
            </a:xfrm>
            <a:prstGeom prst="rect">
              <a:avLst/>
            </a:prstGeom>
            <a:ln w="0">
              <a:noFill/>
            </a:ln>
          </p:spPr>
        </p:pic>
        <p:sp>
          <p:nvSpPr>
            <p:cNvPr id="255" name="Google Shape;62;p14_19"/>
            <p:cNvSpPr/>
            <p:nvPr/>
          </p:nvSpPr>
          <p:spPr>
            <a:xfrm>
              <a:off x="677880" y="0"/>
              <a:ext cx="9402120" cy="535320"/>
            </a:xfrm>
            <a:prstGeom prst="rect">
              <a:avLst/>
            </a:prstGeom>
            <a:gradFill rotWithShape="0">
              <a:gsLst>
                <a:gs pos="4000">
                  <a:srgbClr val="ffffff"/>
                </a:gs>
                <a:gs pos="100000">
                  <a:srgbClr val="4472c3"/>
                </a:gs>
              </a:gsLst>
              <a:lin ang="0"/>
            </a:gradFill>
            <a:ln w="0">
              <a:noFill/>
            </a:ln>
          </p:spPr>
          <p:style>
            <a:lnRef idx="0"/>
            <a:fillRef idx="0"/>
            <a:effectRef idx="0"/>
            <a:fontRef idx="minor"/>
          </p:style>
          <p:txBody>
            <a:bodyPr anchor="ctr">
              <a:noAutofit/>
            </a:bodyPr>
            <a:p>
              <a:pPr algn="r">
                <a:lnSpc>
                  <a:spcPct val="100000"/>
                </a:lnSpc>
                <a:tabLst>
                  <a:tab algn="l" pos="0"/>
                </a:tabLst>
              </a:pPr>
              <a:r>
                <a:rPr b="1" lang="es-419" sz="1400" spc="-1" strike="noStrike" cap="small">
                  <a:solidFill>
                    <a:srgbClr val="000000"/>
                  </a:solidFill>
                  <a:latin typeface="Comic Sans MS"/>
                  <a:ea typeface="Comic Sans MS"/>
                </a:rPr>
                <a:t>ORGANIZACIÓN Y GESTIÓN DEL MANTENIMIENTO</a:t>
              </a:r>
              <a:endParaRPr b="0" lang="es-BO" sz="1400" spc="-1" strike="noStrike">
                <a:latin typeface="Arial"/>
              </a:endParaRPr>
            </a:p>
          </p:txBody>
        </p:sp>
      </p:grpSp>
      <p:sp>
        <p:nvSpPr>
          <p:cNvPr id="256" name=""/>
          <p:cNvSpPr txBox="1"/>
          <p:nvPr/>
        </p:nvSpPr>
        <p:spPr>
          <a:xfrm>
            <a:off x="0" y="535320"/>
            <a:ext cx="9900000" cy="360000"/>
          </a:xfrm>
          <a:prstGeom prst="rect">
            <a:avLst/>
          </a:prstGeom>
          <a:solidFill>
            <a:srgbClr val="fff5ce"/>
          </a:solidFill>
          <a:ln w="0">
            <a:noFill/>
          </a:ln>
          <a:effectLst>
            <a:outerShdw dist="101823" dir="2700000" blurRad="0">
              <a:srgbClr val="808080"/>
            </a:outerShdw>
          </a:effectLst>
        </p:spPr>
        <p:txBody>
          <a:bodyPr lIns="90000" rIns="90000" tIns="45000" bIns="45000">
            <a:noAutofit/>
          </a:bodyPr>
          <a:p>
            <a:pPr algn="just">
              <a:lnSpc>
                <a:spcPct val="100000"/>
              </a:lnSpc>
            </a:pPr>
            <a:r>
              <a:rPr b="1" lang="es-BO" sz="1400" spc="-1" strike="noStrike">
                <a:latin typeface="Comic Sans MS"/>
              </a:rPr>
              <a:t>Ejemplo 1:</a:t>
            </a:r>
            <a:r>
              <a:rPr b="0" lang="es-BO" sz="1400" spc="-1" strike="noStrike">
                <a:latin typeface="Comic Sans MS"/>
              </a:rPr>
              <a:t> Iltemizar el proceso descripto y asignar referencias a las operaciones</a:t>
            </a:r>
            <a:endParaRPr b="0" lang="es-BO" sz="1400" spc="-1" strike="noStrike">
              <a:latin typeface="Arial"/>
            </a:endParaRPr>
          </a:p>
        </p:txBody>
      </p:sp>
      <p:graphicFrame>
        <p:nvGraphicFramePr>
          <p:cNvPr id="257" name=""/>
          <p:cNvGraphicFramePr/>
          <p:nvPr/>
        </p:nvGraphicFramePr>
        <p:xfrm>
          <a:off x="82800" y="1131120"/>
          <a:ext cx="9816840" cy="4125960"/>
        </p:xfrm>
        <a:graphic>
          <a:graphicData uri="http://schemas.openxmlformats.org/drawingml/2006/table">
            <a:tbl>
              <a:tblPr/>
              <a:tblGrid>
                <a:gridCol w="1534680"/>
                <a:gridCol w="8282520"/>
              </a:tblGrid>
              <a:tr h="216000">
                <a:tc>
                  <a:txBody>
                    <a:bodyPr lIns="90000" rIns="90000" tIns="46800" bIns="46800">
                      <a:noAutofit/>
                    </a:bodyPr>
                    <a:p>
                      <a:r>
                        <a:rPr b="1" lang="es-BO" sz="1200" spc="-1" strike="noStrike">
                          <a:solidFill>
                            <a:srgbClr val="ffffff"/>
                          </a:solidFill>
                          <a:latin typeface="Times New Roman"/>
                        </a:rPr>
                        <a:t>REFERENCIA</a:t>
                      </a:r>
                      <a:endParaRPr b="0" lang="es-BO" sz="1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6633"/>
                    </a:solidFill>
                  </a:tcPr>
                </a:tc>
                <a:tc>
                  <a:txBody>
                    <a:bodyPr lIns="90000" rIns="90000" tIns="46800" bIns="46800">
                      <a:noAutofit/>
                    </a:bodyPr>
                    <a:p>
                      <a:r>
                        <a:rPr b="1" lang="es-BO" sz="1200" spc="-1" strike="noStrike">
                          <a:solidFill>
                            <a:srgbClr val="ffffff"/>
                          </a:solidFill>
                          <a:latin typeface="Times New Roman"/>
                        </a:rPr>
                        <a:t>DESCRICPIÓN</a:t>
                      </a:r>
                      <a:endParaRPr b="1" lang="es-BO" sz="1200" spc="-1" strike="noStrike">
                        <a:solidFill>
                          <a:srgbClr val="ffffff"/>
                        </a:solidFill>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6633"/>
                    </a:solidFill>
                  </a:tcPr>
                </a:tc>
              </a:tr>
              <a:tr h="216000">
                <a:tc>
                  <a:txBody>
                    <a:bodyPr lIns="90000" rIns="90000" tIns="46800" bIns="46800">
                      <a:noAutofit/>
                    </a:bodyPr>
                    <a:p>
                      <a:pPr algn="ctr"/>
                      <a:r>
                        <a:rPr b="0" lang="es-BO" sz="1200" spc="-1" strike="noStrike">
                          <a:latin typeface="Times New Roman"/>
                        </a:rPr>
                        <a:t>OT</a:t>
                      </a:r>
                      <a:endParaRPr b="0" lang="es-BO" sz="1200" spc="-1" strike="noStrike">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lIns="90000" rIns="90000" tIns="46800" bIns="46800">
                      <a:noAutofit/>
                    </a:bodyPr>
                    <a:p>
                      <a:r>
                        <a:rPr b="0" lang="es-BO" sz="1200" spc="-1" strike="noStrike">
                          <a:latin typeface="Times New Roman"/>
                        </a:rPr>
                        <a:t>Lectura y estudio de la orden de trabajo</a:t>
                      </a:r>
                      <a:endParaRPr b="0" lang="es-BO" sz="1200" spc="-1" strike="noStrike">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r>
              <a:tr h="216000">
                <a:tc>
                  <a:txBody>
                    <a:bodyPr lIns="90000" rIns="90000" tIns="46800" bIns="46800">
                      <a:noAutofit/>
                    </a:bodyPr>
                    <a:p>
                      <a:pPr algn="ctr"/>
                      <a:r>
                        <a:rPr b="0" lang="es-BO" sz="1200" spc="-1" strike="noStrike">
                          <a:latin typeface="Times New Roman"/>
                        </a:rPr>
                        <a:t>ACOPIO</a:t>
                      </a:r>
                      <a:endParaRPr b="0" lang="es-BO" sz="1200" spc="-1" strike="noStrike">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c>
                  <a:txBody>
                    <a:bodyPr lIns="90000" rIns="90000" tIns="46800" bIns="46800">
                      <a:noAutofit/>
                    </a:bodyPr>
                    <a:p>
                      <a:r>
                        <a:rPr b="0" lang="es-BO" sz="1200" spc="-1" strike="noStrike">
                          <a:latin typeface="Times New Roman"/>
                        </a:rPr>
                        <a:t>Revisión y adquisisción de herramientas, insumos y recursos necesarios.</a:t>
                      </a:r>
                      <a:endParaRPr b="0" lang="es-BO" sz="1200" spc="-1" strike="noStrike">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r>
              <a:tr h="216000">
                <a:tc>
                  <a:txBody>
                    <a:bodyPr lIns="90000" rIns="90000" tIns="46800" bIns="46800">
                      <a:noAutofit/>
                    </a:bodyPr>
                    <a:p>
                      <a:pPr algn="ctr"/>
                      <a:r>
                        <a:rPr b="0" lang="es-BO" sz="1200" spc="-1" strike="noStrike">
                          <a:latin typeface="Times New Roman"/>
                        </a:rPr>
                        <a:t>ASISTENCIA</a:t>
                      </a:r>
                      <a:endParaRPr b="0" lang="es-BO" sz="1200" spc="-1" strike="noStrike">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lIns="90000" rIns="90000" tIns="46800" bIns="46800">
                      <a:noAutofit/>
                    </a:bodyPr>
                    <a:p>
                      <a:r>
                        <a:rPr b="0" lang="es-BO" sz="1200" spc="-1" strike="noStrike">
                          <a:latin typeface="Times New Roman"/>
                        </a:rPr>
                        <a:t>Se asiste al area donde se encuentra el equipo al cual realizarle el mantenimiento, a la hora señalada en la OT.</a:t>
                      </a:r>
                      <a:endParaRPr b="0" lang="es-BO" sz="1200" spc="-1" strike="noStrike">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r>
              <a:tr h="246600">
                <a:tc>
                  <a:txBody>
                    <a:bodyPr lIns="90000" rIns="90000" tIns="46800" bIns="46800" anchor="ctr">
                      <a:noAutofit/>
                    </a:bodyPr>
                    <a:p>
                      <a:pPr algn="ctr"/>
                      <a:r>
                        <a:rPr b="0" lang="es-BO" sz="1200" spc="-1" strike="noStrike">
                          <a:latin typeface="Times New Roman"/>
                        </a:rPr>
                        <a:t>DESACOPLE</a:t>
                      </a:r>
                      <a:endParaRPr b="0" lang="es-BO" sz="1200" spc="-1" strike="noStrike">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c>
                  <a:txBody>
                    <a:bodyPr lIns="90000" rIns="90000" tIns="46800" bIns="46800" anchor="ctr">
                      <a:noAutofit/>
                    </a:bodyPr>
                    <a:p>
                      <a:r>
                        <a:rPr b="0" lang="es-BO" sz="1200" spc="-1" strike="noStrike">
                          <a:latin typeface="Times New Roman"/>
                        </a:rPr>
                        <a:t>Se desacopla mecánicamente el equipo de la linea de producción.</a:t>
                      </a:r>
                      <a:endParaRPr b="0" lang="es-BO" sz="1200" spc="-1" strike="noStrike">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r>
              <a:tr h="272880">
                <a:tc>
                  <a:txBody>
                    <a:bodyPr lIns="90000" rIns="90000" tIns="46800" bIns="46800">
                      <a:noAutofit/>
                    </a:bodyPr>
                    <a:p>
                      <a:pPr algn="ctr"/>
                      <a:r>
                        <a:rPr b="0" lang="es-BO" sz="1200" spc="-1" strike="noStrike">
                          <a:latin typeface="Times New Roman"/>
                        </a:rPr>
                        <a:t>ARRANQUE</a:t>
                      </a:r>
                      <a:endParaRPr b="0" lang="es-BO" sz="1200" spc="-1" strike="noStrike">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lIns="90000" rIns="90000" tIns="46800" bIns="46800">
                      <a:noAutofit/>
                    </a:bodyPr>
                    <a:p>
                      <a:r>
                        <a:rPr b="0" lang="es-BO" sz="1200" spc="-1" strike="noStrike">
                          <a:latin typeface="Times New Roman"/>
                        </a:rPr>
                        <a:t>Se procede al arranque del equipo.</a:t>
                      </a:r>
                      <a:endParaRPr b="0" lang="es-BO" sz="1200" spc="-1" strike="noStrike">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r>
              <a:tr h="216000">
                <a:tc>
                  <a:txBody>
                    <a:bodyPr lIns="90000" rIns="90000" tIns="46800" bIns="46800">
                      <a:noAutofit/>
                    </a:bodyPr>
                    <a:p>
                      <a:pPr algn="ctr"/>
                      <a:r>
                        <a:rPr b="0" lang="es-BO" sz="1200" spc="-1" strike="noStrike">
                          <a:latin typeface="Times New Roman"/>
                        </a:rPr>
                        <a:t>¿ARRANCA?</a:t>
                      </a:r>
                      <a:endParaRPr b="0" lang="es-BO" sz="1200" spc="-1" strike="noStrike">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c>
                  <a:txBody>
                    <a:bodyPr lIns="90000" rIns="90000" tIns="46800" bIns="46800">
                      <a:noAutofit/>
                    </a:bodyPr>
                    <a:p>
                      <a:r>
                        <a:rPr b="0" lang="es-BO" sz="1200" spc="-1" strike="noStrike">
                          <a:latin typeface="Times New Roman"/>
                        </a:rPr>
                        <a:t>Toma de decisión, ¿Arranca el equipo?, si no arranca se hacen las verificaciones de falla </a:t>
                      </a:r>
                      <a:endParaRPr b="0" lang="es-BO" sz="1200" spc="-1" strike="noStrike">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r>
              <a:tr h="216000">
                <a:tc>
                  <a:txBody>
                    <a:bodyPr lIns="90000" rIns="90000" tIns="46800" bIns="46800">
                      <a:noAutofit/>
                    </a:bodyPr>
                    <a:p>
                      <a:pPr algn="ctr"/>
                      <a:r>
                        <a:rPr b="0" lang="es-BO" sz="1200" spc="-1" strike="noStrike">
                          <a:latin typeface="Times New Roman"/>
                        </a:rPr>
                        <a:t>FALLA</a:t>
                      </a:r>
                      <a:endParaRPr b="0" lang="es-BO" sz="1200" spc="-1" strike="noStrike">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lIns="90000" rIns="90000" tIns="46800" bIns="46800">
                      <a:noAutofit/>
                    </a:bodyPr>
                    <a:p>
                      <a:r>
                        <a:rPr b="0" lang="es-BO" sz="1200" spc="-1" strike="noStrike">
                          <a:latin typeface="Times New Roman"/>
                        </a:rPr>
                        <a:t>Al detectar la falla en el arranque, se soluciona y se vuelve a probar.</a:t>
                      </a:r>
                      <a:endParaRPr b="0" lang="es-BO" sz="1200" spc="-1" strike="noStrike">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r>
              <a:tr h="216000">
                <a:tc>
                  <a:txBody>
                    <a:bodyPr lIns="90000" rIns="90000" tIns="46800" bIns="46800">
                      <a:noAutofit/>
                    </a:bodyPr>
                    <a:p>
                      <a:pPr algn="ctr"/>
                      <a:r>
                        <a:rPr b="0" lang="es-BO" sz="1200" spc="-1" strike="noStrike">
                          <a:latin typeface="Times New Roman"/>
                        </a:rPr>
                        <a:t>POTENCIA OUT</a:t>
                      </a:r>
                      <a:endParaRPr b="0" lang="es-BO" sz="1200" spc="-1" strike="noStrike">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c>
                  <a:txBody>
                    <a:bodyPr lIns="90000" rIns="90000" tIns="46800" bIns="46800">
                      <a:noAutofit/>
                    </a:bodyPr>
                    <a:p>
                      <a:r>
                        <a:rPr b="0" lang="es-BO" sz="1200" spc="-1" strike="noStrike">
                          <a:latin typeface="Times New Roman"/>
                        </a:rPr>
                        <a:t>Desconexión de la potencia del equipo, (seccionador fusible o Interruptor)</a:t>
                      </a:r>
                      <a:endParaRPr b="0" lang="es-BO" sz="1200" spc="-1" strike="noStrike">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r>
              <a:tr h="216000">
                <a:tc>
                  <a:txBody>
                    <a:bodyPr lIns="90000" rIns="90000" tIns="46800" bIns="46800">
                      <a:noAutofit/>
                    </a:bodyPr>
                    <a:p>
                      <a:pPr algn="ctr"/>
                      <a:r>
                        <a:rPr b="0" lang="es-BO" sz="1200" spc="-1" strike="noStrike">
                          <a:latin typeface="Times New Roman"/>
                        </a:rPr>
                        <a:t>AUXILIAR OUT</a:t>
                      </a:r>
                      <a:endParaRPr b="0" lang="es-BO" sz="1200" spc="-1" strike="noStrike">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lIns="90000" rIns="90000" tIns="46800" bIns="46800">
                      <a:noAutofit/>
                    </a:bodyPr>
                    <a:p>
                      <a:r>
                        <a:rPr b="0" lang="es-BO" sz="1200" spc="-1" strike="noStrike">
                          <a:latin typeface="Times New Roman"/>
                        </a:rPr>
                        <a:t>Desconexión del circuito funcional, (fusibles de comando o termicas)</a:t>
                      </a:r>
                      <a:endParaRPr b="0" lang="es-BO" sz="1200" spc="-1" strike="noStrike">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r>
              <a:tr h="216000">
                <a:tc>
                  <a:txBody>
                    <a:bodyPr lIns="90000" rIns="90000" tIns="46800" bIns="46800">
                      <a:noAutofit/>
                    </a:bodyPr>
                    <a:p>
                      <a:pPr algn="ctr"/>
                      <a:r>
                        <a:rPr b="0" lang="es-BO" sz="1200" spc="-1" strike="noStrike">
                          <a:latin typeface="Times New Roman"/>
                        </a:rPr>
                        <a:t>COMUNICACIÓN OUT</a:t>
                      </a:r>
                      <a:endParaRPr b="0" lang="es-BO" sz="1200" spc="-1" strike="noStrike">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c>
                  <a:txBody>
                    <a:bodyPr lIns="90000" rIns="90000" tIns="46800" bIns="46800">
                      <a:noAutofit/>
                    </a:bodyPr>
                    <a:p>
                      <a:r>
                        <a:rPr b="0" lang="es-BO" sz="1200" spc="-1" strike="noStrike">
                          <a:latin typeface="Times New Roman"/>
                        </a:rPr>
                        <a:t>Desconexion de DATA BUS, UTP y otros cables de comunicación del equipo.</a:t>
                      </a:r>
                      <a:endParaRPr b="0" lang="es-BO" sz="1200" spc="-1" strike="noStrike">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r>
              <a:tr h="216000">
                <a:tc>
                  <a:txBody>
                    <a:bodyPr lIns="90000" rIns="90000" tIns="46800" bIns="46800">
                      <a:noAutofit/>
                    </a:bodyPr>
                    <a:p>
                      <a:pPr algn="ctr"/>
                      <a:r>
                        <a:rPr b="0" lang="es-BO" sz="1200" spc="-1" strike="noStrike">
                          <a:latin typeface="Times New Roman"/>
                        </a:rPr>
                        <a:t>ANTIESTÁTICA</a:t>
                      </a:r>
                      <a:endParaRPr b="0" lang="es-BO" sz="1200" spc="-1" strike="noStrike">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lIns="90000" rIns="90000" tIns="46800" bIns="46800">
                      <a:noAutofit/>
                    </a:bodyPr>
                    <a:p>
                      <a:r>
                        <a:rPr b="0" lang="es-BO" sz="1200" spc="-1" strike="noStrike">
                          <a:latin typeface="Times New Roman"/>
                        </a:rPr>
                        <a:t>Colocación de la muñequera antiestática.</a:t>
                      </a:r>
                      <a:endParaRPr b="0" lang="es-BO" sz="1200" spc="-1" strike="noStrike">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r>
              <a:tr h="256680">
                <a:tc>
                  <a:txBody>
                    <a:bodyPr lIns="90000" rIns="90000" tIns="46800" bIns="46800">
                      <a:noAutofit/>
                    </a:bodyPr>
                    <a:p>
                      <a:pPr algn="ctr"/>
                      <a:r>
                        <a:rPr b="0" lang="es-BO" sz="1200" spc="-1" strike="noStrike">
                          <a:latin typeface="Times New Roman"/>
                        </a:rPr>
                        <a:t>TAPAS</a:t>
                      </a:r>
                      <a:endParaRPr b="0" lang="es-BO" sz="1200" spc="-1" strike="noStrike">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c>
                  <a:txBody>
                    <a:bodyPr lIns="90000" rIns="90000" tIns="46800" bIns="46800">
                      <a:noAutofit/>
                    </a:bodyPr>
                    <a:p>
                      <a:r>
                        <a:rPr b="0" lang="es-BO" sz="1200" spc="-1" strike="noStrike">
                          <a:latin typeface="Times New Roman"/>
                        </a:rPr>
                        <a:t>Desarme de tapas y covertores, registro y orden de los tornillos.</a:t>
                      </a:r>
                      <a:endParaRPr b="0" lang="es-BO" sz="1200" spc="-1" strike="noStrike">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r>
              <a:tr h="230400">
                <a:tc>
                  <a:txBody>
                    <a:bodyPr lIns="90000" rIns="90000" tIns="46800" bIns="46800">
                      <a:noAutofit/>
                    </a:bodyPr>
                    <a:p>
                      <a:pPr algn="ctr"/>
                      <a:r>
                        <a:rPr b="0" lang="es-BO" sz="1200" spc="-1" strike="noStrike">
                          <a:latin typeface="Times New Roman"/>
                        </a:rPr>
                        <a:t>LIMPIEZA</a:t>
                      </a:r>
                      <a:endParaRPr b="0" lang="es-BO" sz="1200" spc="-1" strike="noStrike">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lIns="90000" rIns="90000" tIns="46800" bIns="46800">
                      <a:noAutofit/>
                    </a:bodyPr>
                    <a:p>
                      <a:r>
                        <a:rPr b="0" lang="es-BO" sz="1200" spc="-1" strike="noStrike">
                          <a:latin typeface="Times New Roman"/>
                        </a:rPr>
                        <a:t>Limpieza de polvos mediante pincel de cerdas blandas. </a:t>
                      </a:r>
                      <a:endParaRPr b="0" lang="es-BO" sz="1200" spc="-1" strike="noStrike">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r>
              <a:tr h="216000">
                <a:tc>
                  <a:txBody>
                    <a:bodyPr lIns="90000" rIns="90000" tIns="46800" bIns="46800">
                      <a:noAutofit/>
                    </a:bodyPr>
                    <a:p>
                      <a:pPr algn="ctr"/>
                      <a:r>
                        <a:rPr b="0" lang="es-BO" sz="1200" spc="-1" strike="noStrike">
                          <a:latin typeface="Times New Roman"/>
                        </a:rPr>
                        <a:t>PLACAS</a:t>
                      </a:r>
                      <a:endParaRPr b="0" lang="es-BO" sz="1200" spc="-1" strike="noStrike">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c>
                  <a:txBody>
                    <a:bodyPr lIns="90000" rIns="90000" tIns="46800" bIns="46800">
                      <a:noAutofit/>
                    </a:bodyPr>
                    <a:p>
                      <a:r>
                        <a:rPr b="0" lang="es-BO" sz="1200" spc="-1" strike="noStrike">
                          <a:latin typeface="Times New Roman"/>
                        </a:rPr>
                        <a:t>Extracción de placas electronicas para la revisión visual, detección de exesos de temperatura y de componentes dañados.</a:t>
                      </a:r>
                      <a:endParaRPr b="0" lang="es-BO" sz="1200" spc="-1" strike="noStrike">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r>
            </a:tbl>
          </a:graphicData>
        </a:graphic>
      </p:graphicFrame>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258" name="Google Shape;60;p14_19"/>
          <p:cNvGrpSpPr/>
          <p:nvPr/>
        </p:nvGrpSpPr>
        <p:grpSpPr>
          <a:xfrm>
            <a:off x="360" y="0"/>
            <a:ext cx="10079640" cy="535320"/>
            <a:chOff x="360" y="0"/>
            <a:chExt cx="10079640" cy="535320"/>
          </a:xfrm>
        </p:grpSpPr>
        <p:pic>
          <p:nvPicPr>
            <p:cNvPr id="259" name="Google Shape;61;p14_20" descr="Universidad Nacional de Misiones - La Universidad | Universidad nacional,  Pinturas de peces, Facultad de artes"/>
            <p:cNvPicPr/>
            <p:nvPr/>
          </p:nvPicPr>
          <p:blipFill>
            <a:blip r:embed="rId1"/>
            <a:stretch/>
          </p:blipFill>
          <p:spPr>
            <a:xfrm>
              <a:off x="360" y="77760"/>
              <a:ext cx="735840" cy="457560"/>
            </a:xfrm>
            <a:prstGeom prst="rect">
              <a:avLst/>
            </a:prstGeom>
            <a:ln w="0">
              <a:noFill/>
            </a:ln>
          </p:spPr>
        </p:pic>
        <p:sp>
          <p:nvSpPr>
            <p:cNvPr id="260" name="Google Shape;62;p14_20"/>
            <p:cNvSpPr/>
            <p:nvPr/>
          </p:nvSpPr>
          <p:spPr>
            <a:xfrm>
              <a:off x="677880" y="0"/>
              <a:ext cx="9402120" cy="535320"/>
            </a:xfrm>
            <a:prstGeom prst="rect">
              <a:avLst/>
            </a:prstGeom>
            <a:gradFill rotWithShape="0">
              <a:gsLst>
                <a:gs pos="4000">
                  <a:srgbClr val="ffffff"/>
                </a:gs>
                <a:gs pos="100000">
                  <a:srgbClr val="4472c3"/>
                </a:gs>
              </a:gsLst>
              <a:lin ang="0"/>
            </a:gradFill>
            <a:ln w="0">
              <a:noFill/>
            </a:ln>
          </p:spPr>
          <p:style>
            <a:lnRef idx="0"/>
            <a:fillRef idx="0"/>
            <a:effectRef idx="0"/>
            <a:fontRef idx="minor"/>
          </p:style>
          <p:txBody>
            <a:bodyPr anchor="ctr">
              <a:noAutofit/>
            </a:bodyPr>
            <a:p>
              <a:pPr algn="r">
                <a:lnSpc>
                  <a:spcPct val="100000"/>
                </a:lnSpc>
                <a:tabLst>
                  <a:tab algn="l" pos="0"/>
                </a:tabLst>
              </a:pPr>
              <a:r>
                <a:rPr b="1" lang="es-419" sz="1400" spc="-1" strike="noStrike" cap="small">
                  <a:solidFill>
                    <a:srgbClr val="000000"/>
                  </a:solidFill>
                  <a:latin typeface="Comic Sans MS"/>
                  <a:ea typeface="Comic Sans MS"/>
                </a:rPr>
                <a:t>ORGANIZACIÓN Y GESTIÓN DEL MANTENIMIENTO</a:t>
              </a:r>
              <a:endParaRPr b="0" lang="es-BO" sz="1400" spc="-1" strike="noStrike">
                <a:latin typeface="Arial"/>
              </a:endParaRPr>
            </a:p>
          </p:txBody>
        </p:sp>
      </p:grpSp>
      <p:sp>
        <p:nvSpPr>
          <p:cNvPr id="261" name=""/>
          <p:cNvSpPr txBox="1"/>
          <p:nvPr/>
        </p:nvSpPr>
        <p:spPr>
          <a:xfrm>
            <a:off x="0" y="535320"/>
            <a:ext cx="9900000" cy="360000"/>
          </a:xfrm>
          <a:prstGeom prst="rect">
            <a:avLst/>
          </a:prstGeom>
          <a:solidFill>
            <a:srgbClr val="fff5ce"/>
          </a:solidFill>
          <a:ln w="0">
            <a:noFill/>
          </a:ln>
          <a:effectLst>
            <a:outerShdw dist="101823" dir="2700000" blurRad="0">
              <a:srgbClr val="808080"/>
            </a:outerShdw>
          </a:effectLst>
        </p:spPr>
        <p:txBody>
          <a:bodyPr lIns="90000" rIns="90000" tIns="45000" bIns="45000">
            <a:noAutofit/>
          </a:bodyPr>
          <a:p>
            <a:pPr algn="just">
              <a:lnSpc>
                <a:spcPct val="100000"/>
              </a:lnSpc>
            </a:pPr>
            <a:r>
              <a:rPr b="1" lang="es-BO" sz="1400" spc="-1" strike="noStrike">
                <a:latin typeface="Comic Sans MS"/>
              </a:rPr>
              <a:t>Ejemplo 1:</a:t>
            </a:r>
            <a:r>
              <a:rPr b="0" lang="es-BO" sz="1400" spc="-1" strike="noStrike">
                <a:latin typeface="Comic Sans MS"/>
              </a:rPr>
              <a:t> Iltemizar el proceso descripto y asignar referencias a las operaciones</a:t>
            </a:r>
            <a:endParaRPr b="0" lang="es-BO" sz="1400" spc="-1" strike="noStrike">
              <a:latin typeface="Arial"/>
            </a:endParaRPr>
          </a:p>
        </p:txBody>
      </p:sp>
      <p:graphicFrame>
        <p:nvGraphicFramePr>
          <p:cNvPr id="262" name=""/>
          <p:cNvGraphicFramePr/>
          <p:nvPr/>
        </p:nvGraphicFramePr>
        <p:xfrm>
          <a:off x="91080" y="1010880"/>
          <a:ext cx="9816840" cy="4529880"/>
        </p:xfrm>
        <a:graphic>
          <a:graphicData uri="http://schemas.openxmlformats.org/drawingml/2006/table">
            <a:tbl>
              <a:tblPr/>
              <a:tblGrid>
                <a:gridCol w="1641600"/>
                <a:gridCol w="8175600"/>
              </a:tblGrid>
              <a:tr h="263160">
                <a:tc>
                  <a:txBody>
                    <a:bodyPr lIns="90000" rIns="90000" tIns="46800" bIns="46800">
                      <a:noAutofit/>
                    </a:bodyPr>
                    <a:p>
                      <a:r>
                        <a:rPr b="1" lang="es-BO" sz="1200" spc="-1" strike="noStrike">
                          <a:solidFill>
                            <a:srgbClr val="ffffff"/>
                          </a:solidFill>
                          <a:latin typeface="Times New Roman"/>
                        </a:rPr>
                        <a:t>REFERENCIA</a:t>
                      </a:r>
                      <a:endParaRPr b="0" lang="es-BO" sz="1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6633"/>
                    </a:solidFill>
                  </a:tcPr>
                </a:tc>
                <a:tc>
                  <a:txBody>
                    <a:bodyPr lIns="90000" rIns="90000" tIns="46800" bIns="46800">
                      <a:noAutofit/>
                    </a:bodyPr>
                    <a:p>
                      <a:r>
                        <a:rPr b="1" lang="es-BO" sz="1200" spc="-1" strike="noStrike">
                          <a:solidFill>
                            <a:srgbClr val="ffffff"/>
                          </a:solidFill>
                          <a:latin typeface="Times New Roman"/>
                        </a:rPr>
                        <a:t>DESCRICPIÓN</a:t>
                      </a:r>
                      <a:endParaRPr b="1" lang="es-BO" sz="1200" spc="-1" strike="noStrike">
                        <a:solidFill>
                          <a:srgbClr val="ffffff"/>
                        </a:solidFill>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6633"/>
                    </a:solidFill>
                  </a:tcPr>
                </a:tc>
              </a:tr>
              <a:tr h="226080">
                <a:tc>
                  <a:txBody>
                    <a:bodyPr lIns="90000" rIns="90000" tIns="46800" bIns="46800">
                      <a:noAutofit/>
                    </a:bodyPr>
                    <a:p>
                      <a:pPr algn="ctr"/>
                      <a:r>
                        <a:rPr b="0" lang="es-BO" sz="1200" spc="-1" strike="noStrike">
                          <a:latin typeface="Times New Roman"/>
                        </a:rPr>
                        <a:t>COMPONENTES</a:t>
                      </a:r>
                      <a:endParaRPr b="0" lang="es-BO" sz="1200" spc="-1" strike="noStrike">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lIns="90000" rIns="90000" tIns="46800" bIns="46800">
                      <a:noAutofit/>
                    </a:bodyPr>
                    <a:p>
                      <a:r>
                        <a:rPr b="0" lang="es-BO" sz="1200" spc="-1" strike="noStrike">
                          <a:latin typeface="Times New Roman"/>
                        </a:rPr>
                        <a:t>Reemplazo de los componenets dañados.</a:t>
                      </a:r>
                      <a:endParaRPr b="0" lang="es-BO" sz="1200" spc="-1" strike="noStrike">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r>
              <a:tr h="216000">
                <a:tc>
                  <a:txBody>
                    <a:bodyPr lIns="90000" rIns="90000" tIns="46800" bIns="46800">
                      <a:noAutofit/>
                    </a:bodyPr>
                    <a:p>
                      <a:pPr algn="ctr"/>
                      <a:r>
                        <a:rPr b="0" lang="es-BO" sz="1200" spc="-1" strike="noStrike">
                          <a:latin typeface="Times New Roman"/>
                        </a:rPr>
                        <a:t>MEDICIONES P.</a:t>
                      </a:r>
                      <a:endParaRPr b="0" lang="es-BO" sz="1200" spc="-1" strike="noStrike">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c>
                  <a:txBody>
                    <a:bodyPr lIns="90000" rIns="90000" tIns="46800" bIns="46800">
                      <a:noAutofit/>
                    </a:bodyPr>
                    <a:p>
                      <a:r>
                        <a:rPr b="0" lang="es-BO" sz="1200" spc="-1" strike="noStrike">
                          <a:latin typeface="Times New Roman"/>
                        </a:rPr>
                        <a:t>Se buscan fallas en componentes pasivos, sin la energización de las placas.</a:t>
                      </a:r>
                      <a:endParaRPr b="0" lang="es-BO" sz="1200" spc="-1" strike="noStrike">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r>
              <a:tr h="216000">
                <a:tc>
                  <a:txBody>
                    <a:bodyPr lIns="90000" rIns="90000" tIns="46800" bIns="46800">
                      <a:noAutofit/>
                    </a:bodyPr>
                    <a:p>
                      <a:pPr algn="ctr"/>
                      <a:r>
                        <a:rPr b="0" lang="es-BO" sz="1200" spc="-1" strike="noStrike">
                          <a:latin typeface="Times New Roman"/>
                        </a:rPr>
                        <a:t>¿FALLA? </a:t>
                      </a:r>
                      <a:endParaRPr b="0" lang="es-BO" sz="1200" spc="-1" strike="noStrike">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lIns="90000" rIns="90000" tIns="46800" bIns="46800">
                      <a:noAutofit/>
                    </a:bodyPr>
                    <a:p>
                      <a:r>
                        <a:rPr b="0" lang="es-BO" sz="1200" spc="-1" strike="noStrike">
                          <a:latin typeface="Times New Roman"/>
                        </a:rPr>
                        <a:t>Toma de decisión. Si se detectan componentes dañados, se procede a reemplazarlos.</a:t>
                      </a:r>
                      <a:endParaRPr b="0" lang="es-BO" sz="1200" spc="-1" strike="noStrike">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r>
              <a:tr h="286920">
                <a:tc>
                  <a:txBody>
                    <a:bodyPr lIns="90000" rIns="90000" tIns="46800" bIns="46800" anchor="ctr">
                      <a:noAutofit/>
                    </a:bodyPr>
                    <a:p>
                      <a:pPr algn="ctr"/>
                      <a:r>
                        <a:rPr b="0" lang="es-BO" sz="1200" spc="-1" strike="noStrike">
                          <a:latin typeface="Times New Roman"/>
                        </a:rPr>
                        <a:t>ENERGIZACIÓN </a:t>
                      </a:r>
                      <a:endParaRPr b="0" lang="es-BO" sz="1200" spc="-1" strike="noStrike">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c>
                  <a:txBody>
                    <a:bodyPr lIns="90000" rIns="90000" tIns="46800" bIns="46800">
                      <a:noAutofit/>
                    </a:bodyPr>
                    <a:p>
                      <a:r>
                        <a:rPr b="0" lang="es-BO" sz="1200" spc="-1" strike="noStrike">
                          <a:latin typeface="Times New Roman"/>
                        </a:rPr>
                        <a:t>Con una fuente auxiliar, se conectan las placas para realizar las mediciones de componenetes activos, y de las respuestas de los sistemas.</a:t>
                      </a:r>
                      <a:endParaRPr b="0" lang="es-BO" sz="1200" spc="-1" strike="noStrike">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r>
              <a:tr h="255600">
                <a:tc>
                  <a:txBody>
                    <a:bodyPr lIns="90000" rIns="90000" tIns="46800" bIns="46800" anchor="ctr">
                      <a:noAutofit/>
                    </a:bodyPr>
                    <a:p>
                      <a:pPr algn="ctr"/>
                      <a:r>
                        <a:rPr b="0" lang="es-BO" sz="1200" spc="-1" strike="noStrike">
                          <a:latin typeface="Times New Roman"/>
                        </a:rPr>
                        <a:t>MEDICIONES A.</a:t>
                      </a:r>
                      <a:endParaRPr b="0" lang="es-BO" sz="1200" spc="-1" strike="noStrike">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lIns="90000" rIns="90000" tIns="46800" bIns="46800" anchor="ctr">
                      <a:noAutofit/>
                    </a:bodyPr>
                    <a:p>
                      <a:r>
                        <a:rPr b="0" lang="es-BO" sz="1200" spc="-1" strike="noStrike">
                          <a:latin typeface="Times New Roman"/>
                        </a:rPr>
                        <a:t>Se procede a buscar fallas verificando el funcionamiento de los componentes activos, asi como las respuestas de los sistemas.</a:t>
                      </a:r>
                      <a:endParaRPr b="0" lang="es-BO" sz="1200" spc="-1" strike="noStrike">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r>
              <a:tr h="216000">
                <a:tc>
                  <a:txBody>
                    <a:bodyPr lIns="90000" rIns="90000" tIns="46800" bIns="46800" anchor="ctr">
                      <a:noAutofit/>
                    </a:bodyPr>
                    <a:p>
                      <a:pPr algn="ctr"/>
                      <a:r>
                        <a:rPr b="0" lang="es-BO" sz="1200" spc="-1" strike="noStrike">
                          <a:latin typeface="Times New Roman"/>
                        </a:rPr>
                        <a:t>¿FALLA?</a:t>
                      </a:r>
                      <a:endParaRPr b="0" lang="es-BO" sz="1200" spc="-1" strike="noStrike">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c>
                  <a:txBody>
                    <a:bodyPr lIns="90000" rIns="90000" tIns="46800" bIns="46800">
                      <a:noAutofit/>
                    </a:bodyPr>
                    <a:p>
                      <a:r>
                        <a:rPr b="0" lang="es-BO" sz="1200" spc="-1" strike="noStrike">
                          <a:latin typeface="Times New Roman"/>
                        </a:rPr>
                        <a:t>Toma de decisión. En caso de detectar componentes dañados se reemplaza, si el daño está en un micro o componentes de montaje superficial, se reemplaza la placa y se guarda la placa con falla para llevar al taller.</a:t>
                      </a:r>
                      <a:endParaRPr b="0" lang="es-BO" sz="1200" spc="-1" strike="noStrike">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r>
              <a:tr h="216000">
                <a:tc>
                  <a:txBody>
                    <a:bodyPr lIns="90000" rIns="90000" tIns="46800" bIns="46800" anchor="ctr">
                      <a:noAutofit/>
                    </a:bodyPr>
                    <a:p>
                      <a:pPr algn="ctr"/>
                      <a:r>
                        <a:rPr b="0" lang="es-BO" sz="1200" spc="-1" strike="noStrike">
                          <a:latin typeface="Times New Roman"/>
                        </a:rPr>
                        <a:t>MONTAJE PLACAS</a:t>
                      </a:r>
                      <a:endParaRPr b="0" lang="es-BO" sz="1200" spc="-1" strike="noStrike">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lIns="90000" rIns="90000" tIns="46800" bIns="46800">
                      <a:noAutofit/>
                    </a:bodyPr>
                    <a:p>
                      <a:r>
                        <a:rPr b="0" lang="es-BO" sz="1200" spc="-1" strike="noStrike">
                          <a:latin typeface="Times New Roman"/>
                        </a:rPr>
                        <a:t>Se vuelven a colocar las placas en su lugar y se las conecta.</a:t>
                      </a:r>
                      <a:endParaRPr b="0" lang="es-BO" sz="1200" spc="-1" strike="noStrike">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r>
              <a:tr h="216000">
                <a:tc>
                  <a:txBody>
                    <a:bodyPr lIns="90000" rIns="90000" tIns="46800" bIns="46800" anchor="ctr">
                      <a:noAutofit/>
                    </a:bodyPr>
                    <a:p>
                      <a:pPr algn="ctr"/>
                      <a:r>
                        <a:rPr b="0" lang="es-BO" sz="1200" spc="-1" strike="noStrike">
                          <a:latin typeface="Times New Roman"/>
                        </a:rPr>
                        <a:t>MONTAJE TAPAS</a:t>
                      </a:r>
                      <a:endParaRPr b="0" lang="es-BO" sz="1200" spc="-1" strike="noStrike">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c>
                  <a:txBody>
                    <a:bodyPr lIns="90000" rIns="90000" tIns="46800" bIns="46800">
                      <a:noAutofit/>
                    </a:bodyPr>
                    <a:p>
                      <a:r>
                        <a:rPr b="0" lang="es-BO" sz="1200" spc="-1" strike="noStrike">
                          <a:latin typeface="Times New Roman"/>
                        </a:rPr>
                        <a:t>Se procede a re colocar los covertores y las tapas del equipo.</a:t>
                      </a:r>
                      <a:endParaRPr b="0" lang="es-BO" sz="1200" spc="-1" strike="noStrike">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r>
              <a:tr h="216000">
                <a:tc>
                  <a:txBody>
                    <a:bodyPr lIns="90000" rIns="90000" tIns="46800" bIns="46800" anchor="ctr">
                      <a:noAutofit/>
                    </a:bodyPr>
                    <a:p>
                      <a:pPr algn="ctr"/>
                      <a:r>
                        <a:rPr b="0" lang="es-BO" sz="1200" spc="-1" strike="noStrike">
                          <a:latin typeface="Times New Roman"/>
                        </a:rPr>
                        <a:t>RE CONEXION COMUNICACIONES</a:t>
                      </a:r>
                      <a:endParaRPr b="0" lang="es-BO" sz="1200" spc="-1" strike="noStrike">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lIns="90000" rIns="90000" tIns="46800" bIns="46800" anchor="ctr">
                      <a:noAutofit/>
                    </a:bodyPr>
                    <a:p>
                      <a:r>
                        <a:rPr b="0" lang="es-BO" sz="1200" spc="-1" strike="noStrike">
                          <a:latin typeface="Times New Roman"/>
                        </a:rPr>
                        <a:t>Se vuelven a conectar los bus de comunicaciones.</a:t>
                      </a:r>
                      <a:endParaRPr b="0" lang="es-BO" sz="1200" spc="-1" strike="noStrike">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r>
              <a:tr h="216000">
                <a:tc>
                  <a:txBody>
                    <a:bodyPr lIns="90000" rIns="90000" tIns="46800" bIns="46800" anchor="ctr">
                      <a:noAutofit/>
                    </a:bodyPr>
                    <a:p>
                      <a:pPr algn="ctr"/>
                      <a:r>
                        <a:rPr b="0" lang="es-BO" sz="1200" spc="-1" strike="noStrike">
                          <a:latin typeface="Times New Roman"/>
                        </a:rPr>
                        <a:t>RE CONEXIÓN DE AUXILIARES</a:t>
                      </a:r>
                      <a:endParaRPr b="0" lang="es-BO" sz="1200" spc="-1" strike="noStrike">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c>
                  <a:txBody>
                    <a:bodyPr lIns="90000" rIns="90000" tIns="46800" bIns="46800" anchor="ctr">
                      <a:noAutofit/>
                    </a:bodyPr>
                    <a:p>
                      <a:r>
                        <a:rPr b="0" lang="es-BO" sz="1200" spc="-1" strike="noStrike">
                          <a:latin typeface="Times New Roman"/>
                        </a:rPr>
                        <a:t>Se conecta el circuito auxiliar y se verifica ekl encendido de los reles y contactores.</a:t>
                      </a:r>
                      <a:endParaRPr b="0" lang="es-BO" sz="1200" spc="-1" strike="noStrike">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r>
              <a:tr h="216000">
                <a:tc>
                  <a:txBody>
                    <a:bodyPr lIns="90000" rIns="90000" tIns="46800" bIns="46800" anchor="ctr">
                      <a:noAutofit/>
                    </a:bodyPr>
                    <a:p>
                      <a:pPr algn="ctr"/>
                      <a:r>
                        <a:rPr b="0" lang="es-BO" sz="1200" spc="-1" strike="noStrike">
                          <a:latin typeface="Times New Roman"/>
                        </a:rPr>
                        <a:t>RE CONEXIÓN DE POTENCIA</a:t>
                      </a:r>
                      <a:endParaRPr b="0" lang="es-BO" sz="1200" spc="-1" strike="noStrike">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lIns="90000" rIns="90000" tIns="46800" bIns="46800" anchor="ctr">
                      <a:noAutofit/>
                    </a:bodyPr>
                    <a:p>
                      <a:r>
                        <a:rPr b="0" lang="es-BO" sz="1200" spc="-1" strike="noStrike">
                          <a:latin typeface="Times New Roman"/>
                        </a:rPr>
                        <a:t>Se reconecta la Potencia.</a:t>
                      </a:r>
                      <a:endParaRPr b="0" lang="es-BO" sz="1200" spc="-1" strike="noStrike">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r>
              <a:tr h="230400">
                <a:tc>
                  <a:txBody>
                    <a:bodyPr lIns="90000" rIns="90000" tIns="46800" bIns="46800" anchor="ctr">
                      <a:noAutofit/>
                    </a:bodyPr>
                    <a:p>
                      <a:pPr algn="ctr"/>
                      <a:r>
                        <a:rPr b="0" lang="es-BO" sz="1200" spc="-1" strike="noStrike">
                          <a:latin typeface="Times New Roman"/>
                        </a:rPr>
                        <a:t>VERIFICACIÓN</a:t>
                      </a:r>
                      <a:endParaRPr b="0" lang="es-BO" sz="1200" spc="-1" strike="noStrike">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c>
                  <a:txBody>
                    <a:bodyPr lIns="90000" rIns="90000" tIns="46800" bIns="46800" anchor="ctr">
                      <a:noAutofit/>
                    </a:bodyPr>
                    <a:p>
                      <a:r>
                        <a:rPr b="0" lang="es-BO" sz="1200" spc="-1" strike="noStrike">
                          <a:latin typeface="Times New Roman"/>
                        </a:rPr>
                        <a:t>Se procede a una ultima verificación de arranque normal del equipo</a:t>
                      </a:r>
                      <a:endParaRPr b="0" lang="es-BO" sz="1200" spc="-1" strike="noStrike">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r>
              <a:tr h="230400">
                <a:tc>
                  <a:txBody>
                    <a:bodyPr lIns="90000" rIns="90000" tIns="46800" bIns="46800" anchor="ctr">
                      <a:noAutofit/>
                    </a:bodyPr>
                    <a:p>
                      <a:pPr algn="ctr"/>
                      <a:r>
                        <a:rPr b="0" lang="es-BO" sz="1200" spc="-1" strike="noStrike">
                          <a:latin typeface="Times New Roman"/>
                        </a:rPr>
                        <a:t>ACOPLAMIENTOS</a:t>
                      </a:r>
                      <a:endParaRPr b="0" lang="es-BO" sz="1200" spc="-1" strike="noStrike">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lIns="90000" rIns="90000" tIns="46800" bIns="46800" anchor="ctr">
                      <a:noAutofit/>
                    </a:bodyPr>
                    <a:p>
                      <a:r>
                        <a:rPr b="0" lang="es-BO" sz="1200" spc="-1" strike="noStrike">
                          <a:latin typeface="Times New Roman"/>
                        </a:rPr>
                        <a:t>Se conectan los acoplamientos mecánicos del equipo a la linea de producción.</a:t>
                      </a:r>
                      <a:endParaRPr b="0" lang="es-BO" sz="1200" spc="-1" strike="noStrike">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r>
            </a:tbl>
          </a:graphicData>
        </a:graphic>
      </p:graphicFrame>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263" name="Google Shape;60;p14_20"/>
          <p:cNvGrpSpPr/>
          <p:nvPr/>
        </p:nvGrpSpPr>
        <p:grpSpPr>
          <a:xfrm>
            <a:off x="360" y="0"/>
            <a:ext cx="10079640" cy="535320"/>
            <a:chOff x="360" y="0"/>
            <a:chExt cx="10079640" cy="535320"/>
          </a:xfrm>
        </p:grpSpPr>
        <p:pic>
          <p:nvPicPr>
            <p:cNvPr id="264" name="Google Shape;61;p14_21" descr="Universidad Nacional de Misiones - La Universidad | Universidad nacional,  Pinturas de peces, Facultad de artes"/>
            <p:cNvPicPr/>
            <p:nvPr/>
          </p:nvPicPr>
          <p:blipFill>
            <a:blip r:embed="rId1"/>
            <a:stretch/>
          </p:blipFill>
          <p:spPr>
            <a:xfrm>
              <a:off x="360" y="77760"/>
              <a:ext cx="735840" cy="457560"/>
            </a:xfrm>
            <a:prstGeom prst="rect">
              <a:avLst/>
            </a:prstGeom>
            <a:ln w="0">
              <a:noFill/>
            </a:ln>
          </p:spPr>
        </p:pic>
        <p:sp>
          <p:nvSpPr>
            <p:cNvPr id="265" name="Google Shape;62;p14_21"/>
            <p:cNvSpPr/>
            <p:nvPr/>
          </p:nvSpPr>
          <p:spPr>
            <a:xfrm>
              <a:off x="677880" y="0"/>
              <a:ext cx="9402120" cy="535320"/>
            </a:xfrm>
            <a:prstGeom prst="rect">
              <a:avLst/>
            </a:prstGeom>
            <a:gradFill rotWithShape="0">
              <a:gsLst>
                <a:gs pos="4000">
                  <a:srgbClr val="ffffff"/>
                </a:gs>
                <a:gs pos="100000">
                  <a:srgbClr val="4472c3"/>
                </a:gs>
              </a:gsLst>
              <a:lin ang="0"/>
            </a:gradFill>
            <a:ln w="0">
              <a:noFill/>
            </a:ln>
          </p:spPr>
          <p:style>
            <a:lnRef idx="0"/>
            <a:fillRef idx="0"/>
            <a:effectRef idx="0"/>
            <a:fontRef idx="minor"/>
          </p:style>
          <p:txBody>
            <a:bodyPr anchor="ctr">
              <a:noAutofit/>
            </a:bodyPr>
            <a:p>
              <a:pPr algn="r">
                <a:lnSpc>
                  <a:spcPct val="100000"/>
                </a:lnSpc>
                <a:tabLst>
                  <a:tab algn="l" pos="0"/>
                </a:tabLst>
              </a:pPr>
              <a:r>
                <a:rPr b="1" lang="es-419" sz="1400" spc="-1" strike="noStrike" cap="small">
                  <a:solidFill>
                    <a:srgbClr val="000000"/>
                  </a:solidFill>
                  <a:latin typeface="Comic Sans MS"/>
                  <a:ea typeface="Comic Sans MS"/>
                </a:rPr>
                <a:t>ORGANIZACIÓN Y GESTIÓN DEL MANTENIMIENTO</a:t>
              </a:r>
              <a:endParaRPr b="0" lang="es-BO" sz="1400" spc="-1" strike="noStrike">
                <a:latin typeface="Arial"/>
              </a:endParaRPr>
            </a:p>
          </p:txBody>
        </p:sp>
      </p:grpSp>
      <p:sp>
        <p:nvSpPr>
          <p:cNvPr id="266" name=""/>
          <p:cNvSpPr txBox="1"/>
          <p:nvPr/>
        </p:nvSpPr>
        <p:spPr>
          <a:xfrm>
            <a:off x="0" y="535320"/>
            <a:ext cx="9900000" cy="360000"/>
          </a:xfrm>
          <a:prstGeom prst="rect">
            <a:avLst/>
          </a:prstGeom>
          <a:solidFill>
            <a:srgbClr val="fff5ce"/>
          </a:solidFill>
          <a:ln w="0">
            <a:noFill/>
          </a:ln>
          <a:effectLst>
            <a:outerShdw dist="101823" dir="2700000" blurRad="0">
              <a:srgbClr val="808080"/>
            </a:outerShdw>
          </a:effectLst>
        </p:spPr>
        <p:txBody>
          <a:bodyPr lIns="90000" rIns="90000" tIns="45000" bIns="45000">
            <a:noAutofit/>
          </a:bodyPr>
          <a:p>
            <a:pPr algn="just">
              <a:lnSpc>
                <a:spcPct val="100000"/>
              </a:lnSpc>
            </a:pPr>
            <a:r>
              <a:rPr b="1" lang="es-BO" sz="1400" spc="-1" strike="noStrike">
                <a:latin typeface="Comic Sans MS"/>
              </a:rPr>
              <a:t>Ejemplo 1:</a:t>
            </a:r>
            <a:r>
              <a:rPr b="0" lang="es-BO" sz="1400" spc="-1" strike="noStrike">
                <a:latin typeface="Comic Sans MS"/>
              </a:rPr>
              <a:t> Con el itemizado anterior, implementar el diagrama de flujo:</a:t>
            </a:r>
            <a:endParaRPr b="0" lang="es-BO" sz="1400" spc="-1" strike="noStrike">
              <a:latin typeface="Arial"/>
            </a:endParaRPr>
          </a:p>
        </p:txBody>
      </p:sp>
      <p:sp>
        <p:nvSpPr>
          <p:cNvPr id="267" name=""/>
          <p:cNvSpPr/>
          <p:nvPr/>
        </p:nvSpPr>
        <p:spPr>
          <a:xfrm>
            <a:off x="360000" y="1260000"/>
            <a:ext cx="900000" cy="360000"/>
          </a:xfrm>
          <a:prstGeom prst="flowChartTerminator">
            <a:avLst/>
          </a:prstGeom>
          <a:solidFill>
            <a:srgbClr val="dee6ef"/>
          </a:solidFill>
          <a:ln w="0">
            <a:solidFill>
              <a:srgbClr val="3465a4"/>
            </a:solidFill>
          </a:ln>
        </p:spPr>
        <p:style>
          <a:lnRef idx="0"/>
          <a:fillRef idx="0"/>
          <a:effectRef idx="0"/>
          <a:fontRef idx="minor"/>
        </p:style>
        <p:txBody>
          <a:bodyPr wrap="none" lIns="90000" rIns="90000" tIns="45000" bIns="45000" anchor="ctr">
            <a:noAutofit/>
          </a:bodyPr>
          <a:p>
            <a:pPr algn="ctr"/>
            <a:r>
              <a:rPr b="0" lang="es-BO" sz="1000" spc="-1" strike="noStrike">
                <a:latin typeface="Times New Roman"/>
              </a:rPr>
              <a:t>Inicio</a:t>
            </a:r>
            <a:endParaRPr b="0" lang="es-BO" sz="1000" spc="-1" strike="noStrike">
              <a:latin typeface="Times New Roman"/>
            </a:endParaRPr>
          </a:p>
        </p:txBody>
      </p:sp>
      <p:sp>
        <p:nvSpPr>
          <p:cNvPr id="268" name=""/>
          <p:cNvSpPr/>
          <p:nvPr/>
        </p:nvSpPr>
        <p:spPr>
          <a:xfrm>
            <a:off x="360000" y="1980000"/>
            <a:ext cx="900000" cy="360000"/>
          </a:xfrm>
          <a:prstGeom prst="flowChartProcess">
            <a:avLst/>
          </a:prstGeom>
          <a:solidFill>
            <a:srgbClr val="dee6ef"/>
          </a:solidFill>
          <a:ln w="0">
            <a:solidFill>
              <a:srgbClr val="3465a4"/>
            </a:solidFill>
          </a:ln>
        </p:spPr>
        <p:style>
          <a:lnRef idx="0"/>
          <a:fillRef idx="0"/>
          <a:effectRef idx="0"/>
          <a:fontRef idx="minor"/>
        </p:style>
        <p:txBody>
          <a:bodyPr wrap="none" lIns="90000" rIns="90000" tIns="45000" bIns="45000" anchor="ctr">
            <a:noAutofit/>
          </a:bodyPr>
          <a:p>
            <a:pPr algn="ctr"/>
            <a:r>
              <a:rPr b="0" lang="es-BO" sz="1000" spc="-1" strike="noStrike">
                <a:latin typeface="Times New Roman"/>
              </a:rPr>
              <a:t>OT</a:t>
            </a:r>
            <a:endParaRPr b="0" lang="es-BO" sz="1000" spc="-1" strike="noStrike">
              <a:latin typeface="Times New Roman"/>
            </a:endParaRPr>
          </a:p>
        </p:txBody>
      </p:sp>
      <p:sp>
        <p:nvSpPr>
          <p:cNvPr id="269" name=""/>
          <p:cNvSpPr/>
          <p:nvPr/>
        </p:nvSpPr>
        <p:spPr>
          <a:xfrm>
            <a:off x="827640" y="1627920"/>
            <a:ext cx="0" cy="360000"/>
          </a:xfrm>
          <a:prstGeom prst="line">
            <a:avLst/>
          </a:prstGeom>
          <a:ln w="19080">
            <a:solidFill>
              <a:srgbClr val="bf0041"/>
            </a:solidFill>
            <a:round/>
            <a:tailEnd len="med" type="triangle" w="med"/>
          </a:ln>
        </p:spPr>
        <p:style>
          <a:lnRef idx="0"/>
          <a:fillRef idx="0"/>
          <a:effectRef idx="0"/>
          <a:fontRef idx="minor"/>
        </p:style>
      </p:sp>
      <p:sp>
        <p:nvSpPr>
          <p:cNvPr id="270" name=""/>
          <p:cNvSpPr/>
          <p:nvPr/>
        </p:nvSpPr>
        <p:spPr>
          <a:xfrm>
            <a:off x="360000" y="2700000"/>
            <a:ext cx="900000" cy="360000"/>
          </a:xfrm>
          <a:prstGeom prst="flowChartProcess">
            <a:avLst/>
          </a:prstGeom>
          <a:solidFill>
            <a:srgbClr val="dee6ef"/>
          </a:solidFill>
          <a:ln w="0">
            <a:solidFill>
              <a:srgbClr val="3465a4"/>
            </a:solidFill>
          </a:ln>
        </p:spPr>
        <p:style>
          <a:lnRef idx="0"/>
          <a:fillRef idx="0"/>
          <a:effectRef idx="0"/>
          <a:fontRef idx="minor"/>
        </p:style>
        <p:txBody>
          <a:bodyPr wrap="none" lIns="90000" rIns="90000" tIns="45000" bIns="45000" anchor="ctr">
            <a:noAutofit/>
          </a:bodyPr>
          <a:p>
            <a:pPr algn="ctr"/>
            <a:r>
              <a:rPr b="0" lang="es-BO" sz="1000" spc="-1" strike="noStrike">
                <a:latin typeface="Times New Roman"/>
              </a:rPr>
              <a:t>ACOPIO</a:t>
            </a:r>
            <a:endParaRPr b="0" lang="es-BO" sz="1000" spc="-1" strike="noStrike">
              <a:latin typeface="Times New Roman"/>
            </a:endParaRPr>
          </a:p>
        </p:txBody>
      </p:sp>
      <p:sp>
        <p:nvSpPr>
          <p:cNvPr id="271" name=""/>
          <p:cNvSpPr/>
          <p:nvPr/>
        </p:nvSpPr>
        <p:spPr>
          <a:xfrm>
            <a:off x="827640" y="2347920"/>
            <a:ext cx="0" cy="360000"/>
          </a:xfrm>
          <a:prstGeom prst="line">
            <a:avLst/>
          </a:prstGeom>
          <a:ln w="19080">
            <a:solidFill>
              <a:srgbClr val="bf0041"/>
            </a:solidFill>
            <a:round/>
            <a:tailEnd len="med" type="triangle" w="med"/>
          </a:ln>
        </p:spPr>
        <p:style>
          <a:lnRef idx="0"/>
          <a:fillRef idx="0"/>
          <a:effectRef idx="0"/>
          <a:fontRef idx="minor"/>
        </p:style>
      </p:sp>
      <p:sp>
        <p:nvSpPr>
          <p:cNvPr id="272" name=""/>
          <p:cNvSpPr/>
          <p:nvPr/>
        </p:nvSpPr>
        <p:spPr>
          <a:xfrm>
            <a:off x="360000" y="3412080"/>
            <a:ext cx="900000" cy="360000"/>
          </a:xfrm>
          <a:prstGeom prst="flowChartProcess">
            <a:avLst/>
          </a:prstGeom>
          <a:solidFill>
            <a:srgbClr val="dee6ef"/>
          </a:solidFill>
          <a:ln w="0">
            <a:solidFill>
              <a:srgbClr val="3465a4"/>
            </a:solidFill>
          </a:ln>
        </p:spPr>
        <p:style>
          <a:lnRef idx="0"/>
          <a:fillRef idx="0"/>
          <a:effectRef idx="0"/>
          <a:fontRef idx="minor"/>
        </p:style>
        <p:txBody>
          <a:bodyPr wrap="none" lIns="90000" rIns="90000" tIns="45000" bIns="45000" anchor="ctr">
            <a:noAutofit/>
          </a:bodyPr>
          <a:p>
            <a:pPr algn="ctr"/>
            <a:r>
              <a:rPr b="0" lang="es-BO" sz="1000" spc="-1" strike="noStrike">
                <a:latin typeface="Times New Roman"/>
              </a:rPr>
              <a:t>ASISTENCIA</a:t>
            </a:r>
            <a:endParaRPr b="0" lang="es-BO" sz="1000" spc="-1" strike="noStrike">
              <a:latin typeface="Times New Roman"/>
            </a:endParaRPr>
          </a:p>
        </p:txBody>
      </p:sp>
      <p:sp>
        <p:nvSpPr>
          <p:cNvPr id="273" name=""/>
          <p:cNvSpPr/>
          <p:nvPr/>
        </p:nvSpPr>
        <p:spPr>
          <a:xfrm>
            <a:off x="827640" y="3060000"/>
            <a:ext cx="0" cy="360000"/>
          </a:xfrm>
          <a:prstGeom prst="line">
            <a:avLst/>
          </a:prstGeom>
          <a:ln w="19080">
            <a:solidFill>
              <a:srgbClr val="bf0041"/>
            </a:solidFill>
            <a:round/>
            <a:tailEnd len="med" type="triangle" w="med"/>
          </a:ln>
        </p:spPr>
        <p:style>
          <a:lnRef idx="0"/>
          <a:fillRef idx="0"/>
          <a:effectRef idx="0"/>
          <a:fontRef idx="minor"/>
        </p:style>
      </p:sp>
      <p:sp>
        <p:nvSpPr>
          <p:cNvPr id="274" name=""/>
          <p:cNvSpPr/>
          <p:nvPr/>
        </p:nvSpPr>
        <p:spPr>
          <a:xfrm>
            <a:off x="360000" y="4124160"/>
            <a:ext cx="900000" cy="360000"/>
          </a:xfrm>
          <a:prstGeom prst="flowChartProcess">
            <a:avLst/>
          </a:prstGeom>
          <a:solidFill>
            <a:srgbClr val="dee6ef"/>
          </a:solidFill>
          <a:ln w="0">
            <a:solidFill>
              <a:srgbClr val="3465a4"/>
            </a:solidFill>
          </a:ln>
        </p:spPr>
        <p:style>
          <a:lnRef idx="0"/>
          <a:fillRef idx="0"/>
          <a:effectRef idx="0"/>
          <a:fontRef idx="minor"/>
        </p:style>
        <p:txBody>
          <a:bodyPr wrap="none" lIns="90000" rIns="90000" tIns="45000" bIns="45000" anchor="ctr">
            <a:noAutofit/>
          </a:bodyPr>
          <a:p>
            <a:pPr algn="ctr"/>
            <a:r>
              <a:rPr b="0" lang="es-BO" sz="1000" spc="-1" strike="noStrike">
                <a:latin typeface="Times New Roman"/>
              </a:rPr>
              <a:t>DESACOPLE</a:t>
            </a:r>
            <a:endParaRPr b="0" lang="es-BO" sz="1000" spc="-1" strike="noStrike">
              <a:latin typeface="Times New Roman"/>
            </a:endParaRPr>
          </a:p>
          <a:p>
            <a:pPr algn="ctr"/>
            <a:r>
              <a:rPr b="0" lang="es-BO" sz="1000" spc="-1" strike="noStrike">
                <a:latin typeface="Times New Roman"/>
              </a:rPr>
              <a:t>MECÁNICO</a:t>
            </a:r>
            <a:endParaRPr b="0" lang="es-BO" sz="1000" spc="-1" strike="noStrike">
              <a:latin typeface="Times New Roman"/>
            </a:endParaRPr>
          </a:p>
        </p:txBody>
      </p:sp>
      <p:sp>
        <p:nvSpPr>
          <p:cNvPr id="275" name=""/>
          <p:cNvSpPr/>
          <p:nvPr/>
        </p:nvSpPr>
        <p:spPr>
          <a:xfrm>
            <a:off x="827640" y="3772080"/>
            <a:ext cx="0" cy="360000"/>
          </a:xfrm>
          <a:prstGeom prst="line">
            <a:avLst/>
          </a:prstGeom>
          <a:ln w="19080">
            <a:solidFill>
              <a:srgbClr val="bf0041"/>
            </a:solidFill>
            <a:round/>
            <a:tailEnd len="med" type="triangle" w="med"/>
          </a:ln>
        </p:spPr>
        <p:style>
          <a:lnRef idx="0"/>
          <a:fillRef idx="0"/>
          <a:effectRef idx="0"/>
          <a:fontRef idx="minor"/>
        </p:style>
      </p:sp>
      <p:sp>
        <p:nvSpPr>
          <p:cNvPr id="276" name=""/>
          <p:cNvSpPr/>
          <p:nvPr/>
        </p:nvSpPr>
        <p:spPr>
          <a:xfrm>
            <a:off x="827640" y="4484160"/>
            <a:ext cx="0" cy="360000"/>
          </a:xfrm>
          <a:prstGeom prst="line">
            <a:avLst/>
          </a:prstGeom>
          <a:ln w="19080">
            <a:solidFill>
              <a:srgbClr val="bf0041"/>
            </a:solidFill>
            <a:round/>
            <a:tailEnd len="med" type="triangle" w="med"/>
          </a:ln>
        </p:spPr>
        <p:style>
          <a:lnRef idx="0"/>
          <a:fillRef idx="0"/>
          <a:effectRef idx="0"/>
          <a:fontRef idx="minor"/>
        </p:style>
      </p:sp>
      <p:sp>
        <p:nvSpPr>
          <p:cNvPr id="277" name=""/>
          <p:cNvSpPr/>
          <p:nvPr/>
        </p:nvSpPr>
        <p:spPr>
          <a:xfrm>
            <a:off x="648000" y="4847760"/>
            <a:ext cx="360000" cy="360000"/>
          </a:xfrm>
          <a:prstGeom prst="ellipse">
            <a:avLst/>
          </a:prstGeom>
          <a:solidFill>
            <a:srgbClr val="dee7e5"/>
          </a:solidFill>
          <a:ln w="0">
            <a:solidFill>
              <a:srgbClr val="3465a4"/>
            </a:solidFill>
          </a:ln>
        </p:spPr>
        <p:style>
          <a:lnRef idx="0"/>
          <a:fillRef idx="0"/>
          <a:effectRef idx="0"/>
          <a:fontRef idx="minor"/>
        </p:style>
        <p:txBody>
          <a:bodyPr wrap="none" lIns="90000" rIns="90000" tIns="45000" bIns="45000" anchor="ctr">
            <a:noAutofit/>
          </a:bodyPr>
          <a:p>
            <a:pPr algn="ctr"/>
            <a:r>
              <a:rPr b="0" lang="es-BO" sz="1000" spc="-1" strike="noStrike">
                <a:latin typeface="Times New Roman"/>
              </a:rPr>
              <a:t>1</a:t>
            </a:r>
            <a:endParaRPr b="0" lang="es-BO" sz="1000" spc="-1" strike="noStrike">
              <a:latin typeface="Times New Roman"/>
            </a:endParaRPr>
          </a:p>
        </p:txBody>
      </p:sp>
      <p:sp>
        <p:nvSpPr>
          <p:cNvPr id="278" name=""/>
          <p:cNvSpPr/>
          <p:nvPr/>
        </p:nvSpPr>
        <p:spPr>
          <a:xfrm>
            <a:off x="2436480" y="1080000"/>
            <a:ext cx="360000" cy="360000"/>
          </a:xfrm>
          <a:prstGeom prst="ellipse">
            <a:avLst/>
          </a:prstGeom>
          <a:solidFill>
            <a:srgbClr val="dee7e5"/>
          </a:solidFill>
          <a:ln w="0">
            <a:solidFill>
              <a:srgbClr val="3465a4"/>
            </a:solidFill>
          </a:ln>
        </p:spPr>
        <p:style>
          <a:lnRef idx="0"/>
          <a:fillRef idx="0"/>
          <a:effectRef idx="0"/>
          <a:fontRef idx="minor"/>
        </p:style>
        <p:txBody>
          <a:bodyPr wrap="none" lIns="90000" rIns="90000" tIns="45000" bIns="45000" anchor="ctr">
            <a:noAutofit/>
          </a:bodyPr>
          <a:p>
            <a:pPr algn="ctr"/>
            <a:r>
              <a:rPr b="0" lang="es-BO" sz="1000" spc="-1" strike="noStrike">
                <a:latin typeface="Times New Roman"/>
              </a:rPr>
              <a:t>1</a:t>
            </a:r>
            <a:endParaRPr b="0" lang="es-BO" sz="1000" spc="-1" strike="noStrike">
              <a:latin typeface="Times New Roman"/>
            </a:endParaRPr>
          </a:p>
        </p:txBody>
      </p:sp>
      <p:sp>
        <p:nvSpPr>
          <p:cNvPr id="279" name=""/>
          <p:cNvSpPr/>
          <p:nvPr/>
        </p:nvSpPr>
        <p:spPr>
          <a:xfrm>
            <a:off x="2145240" y="1802520"/>
            <a:ext cx="900000" cy="360000"/>
          </a:xfrm>
          <a:prstGeom prst="flowChartProcess">
            <a:avLst/>
          </a:prstGeom>
          <a:solidFill>
            <a:srgbClr val="dee6ef"/>
          </a:solidFill>
          <a:ln w="0">
            <a:solidFill>
              <a:srgbClr val="3465a4"/>
            </a:solidFill>
          </a:ln>
        </p:spPr>
        <p:style>
          <a:lnRef idx="0"/>
          <a:fillRef idx="0"/>
          <a:effectRef idx="0"/>
          <a:fontRef idx="minor"/>
        </p:style>
        <p:txBody>
          <a:bodyPr wrap="none" lIns="90000" rIns="90000" tIns="45000" bIns="45000" anchor="ctr">
            <a:noAutofit/>
          </a:bodyPr>
          <a:p>
            <a:pPr algn="ctr"/>
            <a:r>
              <a:rPr b="0" lang="es-BO" sz="1000" spc="-1" strike="noStrike">
                <a:latin typeface="Times New Roman"/>
              </a:rPr>
              <a:t>ARRANQUE</a:t>
            </a:r>
            <a:endParaRPr b="0" lang="es-BO" sz="1000" spc="-1" strike="noStrike">
              <a:latin typeface="Times New Roman"/>
            </a:endParaRPr>
          </a:p>
        </p:txBody>
      </p:sp>
      <p:sp>
        <p:nvSpPr>
          <p:cNvPr id="280" name=""/>
          <p:cNvSpPr/>
          <p:nvPr/>
        </p:nvSpPr>
        <p:spPr>
          <a:xfrm>
            <a:off x="2612880" y="1450440"/>
            <a:ext cx="0" cy="360000"/>
          </a:xfrm>
          <a:prstGeom prst="line">
            <a:avLst/>
          </a:prstGeom>
          <a:ln w="19080">
            <a:solidFill>
              <a:srgbClr val="bf0041"/>
            </a:solidFill>
            <a:round/>
            <a:tailEnd len="med" type="triangle" w="med"/>
          </a:ln>
        </p:spPr>
        <p:style>
          <a:lnRef idx="0"/>
          <a:fillRef idx="0"/>
          <a:effectRef idx="0"/>
          <a:fontRef idx="minor"/>
        </p:style>
      </p:sp>
      <p:sp>
        <p:nvSpPr>
          <p:cNvPr id="281" name=""/>
          <p:cNvSpPr/>
          <p:nvPr/>
        </p:nvSpPr>
        <p:spPr>
          <a:xfrm>
            <a:off x="2612880" y="2162520"/>
            <a:ext cx="0" cy="360000"/>
          </a:xfrm>
          <a:prstGeom prst="line">
            <a:avLst/>
          </a:prstGeom>
          <a:ln w="19080">
            <a:solidFill>
              <a:srgbClr val="bf0041"/>
            </a:solidFill>
            <a:round/>
            <a:tailEnd len="med" type="triangle" w="med"/>
          </a:ln>
        </p:spPr>
        <p:style>
          <a:lnRef idx="0"/>
          <a:fillRef idx="0"/>
          <a:effectRef idx="0"/>
          <a:fontRef idx="minor"/>
        </p:style>
      </p:sp>
      <p:sp>
        <p:nvSpPr>
          <p:cNvPr id="282" name=""/>
          <p:cNvSpPr/>
          <p:nvPr/>
        </p:nvSpPr>
        <p:spPr>
          <a:xfrm>
            <a:off x="1800000" y="2513880"/>
            <a:ext cx="1620000" cy="720000"/>
          </a:xfrm>
          <a:custGeom>
            <a:avLst/>
            <a:gdLst/>
            <a:ahLst/>
            <a:rect l="l" t="t" r="r" b="b"/>
            <a:pathLst>
              <a:path w="21600" h="21600">
                <a:moveTo>
                  <a:pt x="10800" y="0"/>
                </a:moveTo>
                <a:lnTo>
                  <a:pt x="21600" y="10800"/>
                </a:lnTo>
                <a:lnTo>
                  <a:pt x="10800" y="21600"/>
                </a:lnTo>
                <a:lnTo>
                  <a:pt x="0" y="10800"/>
                </a:lnTo>
                <a:lnTo>
                  <a:pt x="10800" y="0"/>
                </a:lnTo>
                <a:close/>
              </a:path>
            </a:pathLst>
          </a:custGeom>
          <a:solidFill>
            <a:srgbClr val="dee6ef"/>
          </a:solidFill>
          <a:ln w="0">
            <a:solidFill>
              <a:srgbClr val="3465a4"/>
            </a:solidFill>
          </a:ln>
        </p:spPr>
        <p:style>
          <a:lnRef idx="0"/>
          <a:fillRef idx="0"/>
          <a:effectRef idx="0"/>
          <a:fontRef idx="minor"/>
        </p:style>
        <p:txBody>
          <a:bodyPr wrap="none" lIns="90000" rIns="90000" tIns="45000" bIns="45000" anchor="ctr">
            <a:noAutofit/>
          </a:bodyPr>
          <a:p>
            <a:pPr algn="ctr"/>
            <a:r>
              <a:rPr b="0" lang="es-BO" sz="1000" spc="-1" strike="noStrike">
                <a:latin typeface="Times New Roman"/>
              </a:rPr>
              <a:t>¿ARRANCA?</a:t>
            </a:r>
            <a:endParaRPr b="0" lang="es-BO" sz="1000" spc="-1" strike="noStrike">
              <a:latin typeface="Times New Roman"/>
            </a:endParaRPr>
          </a:p>
        </p:txBody>
      </p:sp>
      <p:sp>
        <p:nvSpPr>
          <p:cNvPr id="283" name=""/>
          <p:cNvSpPr/>
          <p:nvPr/>
        </p:nvSpPr>
        <p:spPr>
          <a:xfrm>
            <a:off x="2145240" y="3585960"/>
            <a:ext cx="900000" cy="360000"/>
          </a:xfrm>
          <a:prstGeom prst="flowChartProcess">
            <a:avLst/>
          </a:prstGeom>
          <a:solidFill>
            <a:srgbClr val="dee6ef"/>
          </a:solidFill>
          <a:ln w="0">
            <a:solidFill>
              <a:srgbClr val="3465a4"/>
            </a:solidFill>
          </a:ln>
        </p:spPr>
        <p:style>
          <a:lnRef idx="0"/>
          <a:fillRef idx="0"/>
          <a:effectRef idx="0"/>
          <a:fontRef idx="minor"/>
        </p:style>
        <p:txBody>
          <a:bodyPr wrap="none" lIns="90000" rIns="90000" tIns="45000" bIns="45000" anchor="ctr">
            <a:noAutofit/>
          </a:bodyPr>
          <a:p>
            <a:pPr algn="ctr"/>
            <a:r>
              <a:rPr b="0" lang="es-BO" sz="1000" spc="-1" strike="noStrike">
                <a:latin typeface="Times New Roman"/>
              </a:rPr>
              <a:t>POT. OUT.</a:t>
            </a:r>
            <a:endParaRPr b="0" lang="es-BO" sz="1000" spc="-1" strike="noStrike">
              <a:latin typeface="Times New Roman"/>
            </a:endParaRPr>
          </a:p>
        </p:txBody>
      </p:sp>
      <p:sp>
        <p:nvSpPr>
          <p:cNvPr id="284" name=""/>
          <p:cNvSpPr/>
          <p:nvPr/>
        </p:nvSpPr>
        <p:spPr>
          <a:xfrm>
            <a:off x="2612880" y="3233880"/>
            <a:ext cx="0" cy="360000"/>
          </a:xfrm>
          <a:prstGeom prst="line">
            <a:avLst/>
          </a:prstGeom>
          <a:ln w="19080">
            <a:solidFill>
              <a:srgbClr val="bf0041"/>
            </a:solidFill>
            <a:round/>
            <a:tailEnd len="med" type="triangle" w="med"/>
          </a:ln>
        </p:spPr>
        <p:style>
          <a:lnRef idx="0"/>
          <a:fillRef idx="0"/>
          <a:effectRef idx="0"/>
          <a:fontRef idx="minor"/>
        </p:style>
      </p:sp>
      <p:sp>
        <p:nvSpPr>
          <p:cNvPr id="285" name=""/>
          <p:cNvSpPr/>
          <p:nvPr/>
        </p:nvSpPr>
        <p:spPr>
          <a:xfrm>
            <a:off x="2145240" y="4298040"/>
            <a:ext cx="900000" cy="360000"/>
          </a:xfrm>
          <a:prstGeom prst="flowChartProcess">
            <a:avLst/>
          </a:prstGeom>
          <a:solidFill>
            <a:srgbClr val="dee6ef"/>
          </a:solidFill>
          <a:ln w="0">
            <a:solidFill>
              <a:srgbClr val="3465a4"/>
            </a:solidFill>
          </a:ln>
        </p:spPr>
        <p:style>
          <a:lnRef idx="0"/>
          <a:fillRef idx="0"/>
          <a:effectRef idx="0"/>
          <a:fontRef idx="minor"/>
        </p:style>
        <p:txBody>
          <a:bodyPr wrap="none" lIns="90000" rIns="90000" tIns="45000" bIns="45000" anchor="ctr">
            <a:noAutofit/>
          </a:bodyPr>
          <a:p>
            <a:pPr algn="ctr"/>
            <a:r>
              <a:rPr b="0" lang="es-BO" sz="1000" spc="-1" strike="noStrike">
                <a:latin typeface="Times New Roman"/>
              </a:rPr>
              <a:t>AUX. OUT.</a:t>
            </a:r>
            <a:endParaRPr b="0" lang="es-BO" sz="1000" spc="-1" strike="noStrike">
              <a:latin typeface="Times New Roman"/>
            </a:endParaRPr>
          </a:p>
        </p:txBody>
      </p:sp>
      <p:sp>
        <p:nvSpPr>
          <p:cNvPr id="286" name=""/>
          <p:cNvSpPr/>
          <p:nvPr/>
        </p:nvSpPr>
        <p:spPr>
          <a:xfrm>
            <a:off x="2612880" y="3945960"/>
            <a:ext cx="0" cy="360000"/>
          </a:xfrm>
          <a:prstGeom prst="line">
            <a:avLst/>
          </a:prstGeom>
          <a:ln w="19080">
            <a:solidFill>
              <a:srgbClr val="bf0041"/>
            </a:solidFill>
            <a:round/>
            <a:tailEnd len="med" type="triangle" w="med"/>
          </a:ln>
        </p:spPr>
        <p:style>
          <a:lnRef idx="0"/>
          <a:fillRef idx="0"/>
          <a:effectRef idx="0"/>
          <a:fontRef idx="minor"/>
        </p:style>
      </p:sp>
      <p:sp>
        <p:nvSpPr>
          <p:cNvPr id="287" name=""/>
          <p:cNvSpPr/>
          <p:nvPr/>
        </p:nvSpPr>
        <p:spPr>
          <a:xfrm>
            <a:off x="2616120" y="4658040"/>
            <a:ext cx="0" cy="360000"/>
          </a:xfrm>
          <a:prstGeom prst="line">
            <a:avLst/>
          </a:prstGeom>
          <a:ln w="19080">
            <a:solidFill>
              <a:srgbClr val="bf0041"/>
            </a:solidFill>
            <a:round/>
            <a:tailEnd len="med" type="triangle" w="med"/>
          </a:ln>
        </p:spPr>
        <p:style>
          <a:lnRef idx="0"/>
          <a:fillRef idx="0"/>
          <a:effectRef idx="0"/>
          <a:fontRef idx="minor"/>
        </p:style>
      </p:sp>
      <p:sp>
        <p:nvSpPr>
          <p:cNvPr id="288" name=""/>
          <p:cNvSpPr/>
          <p:nvPr/>
        </p:nvSpPr>
        <p:spPr>
          <a:xfrm>
            <a:off x="2436480" y="5021640"/>
            <a:ext cx="360000" cy="360000"/>
          </a:xfrm>
          <a:prstGeom prst="ellipse">
            <a:avLst/>
          </a:prstGeom>
          <a:solidFill>
            <a:srgbClr val="dee7e5"/>
          </a:solidFill>
          <a:ln w="0">
            <a:solidFill>
              <a:srgbClr val="3465a4"/>
            </a:solidFill>
          </a:ln>
        </p:spPr>
        <p:style>
          <a:lnRef idx="0"/>
          <a:fillRef idx="0"/>
          <a:effectRef idx="0"/>
          <a:fontRef idx="minor"/>
        </p:style>
        <p:txBody>
          <a:bodyPr wrap="none" lIns="90000" rIns="90000" tIns="45000" bIns="45000" anchor="ctr">
            <a:noAutofit/>
          </a:bodyPr>
          <a:p>
            <a:pPr algn="ctr"/>
            <a:r>
              <a:rPr b="0" lang="es-BO" sz="1000" spc="-1" strike="noStrike">
                <a:latin typeface="Times New Roman"/>
              </a:rPr>
              <a:t>2</a:t>
            </a:r>
            <a:endParaRPr b="0" lang="es-BO" sz="1000" spc="-1" strike="noStrike">
              <a:latin typeface="Times New Roman"/>
            </a:endParaRPr>
          </a:p>
        </p:txBody>
      </p:sp>
      <p:sp>
        <p:nvSpPr>
          <p:cNvPr id="289" name=""/>
          <p:cNvSpPr/>
          <p:nvPr/>
        </p:nvSpPr>
        <p:spPr>
          <a:xfrm>
            <a:off x="5871240" y="1228680"/>
            <a:ext cx="360000" cy="360000"/>
          </a:xfrm>
          <a:prstGeom prst="ellipse">
            <a:avLst/>
          </a:prstGeom>
          <a:solidFill>
            <a:srgbClr val="dee7e5"/>
          </a:solidFill>
          <a:ln w="0">
            <a:solidFill>
              <a:srgbClr val="3465a4"/>
            </a:solidFill>
          </a:ln>
        </p:spPr>
        <p:style>
          <a:lnRef idx="0"/>
          <a:fillRef idx="0"/>
          <a:effectRef idx="0"/>
          <a:fontRef idx="minor"/>
        </p:style>
        <p:txBody>
          <a:bodyPr wrap="none" lIns="90000" rIns="90000" tIns="45000" bIns="45000" anchor="ctr">
            <a:noAutofit/>
          </a:bodyPr>
          <a:p>
            <a:pPr algn="ctr"/>
            <a:r>
              <a:rPr b="0" lang="es-BO" sz="1000" spc="-1" strike="noStrike">
                <a:latin typeface="Times New Roman"/>
              </a:rPr>
              <a:t>2</a:t>
            </a:r>
            <a:endParaRPr b="0" lang="es-BO" sz="1000" spc="-1" strike="noStrike">
              <a:latin typeface="Times New Roman"/>
            </a:endParaRPr>
          </a:p>
        </p:txBody>
      </p:sp>
      <p:sp>
        <p:nvSpPr>
          <p:cNvPr id="290" name=""/>
          <p:cNvSpPr/>
          <p:nvPr/>
        </p:nvSpPr>
        <p:spPr>
          <a:xfrm>
            <a:off x="5580000" y="1951200"/>
            <a:ext cx="900000" cy="360000"/>
          </a:xfrm>
          <a:prstGeom prst="flowChartProcess">
            <a:avLst/>
          </a:prstGeom>
          <a:solidFill>
            <a:srgbClr val="dee6ef"/>
          </a:solidFill>
          <a:ln w="0">
            <a:solidFill>
              <a:srgbClr val="3465a4"/>
            </a:solidFill>
          </a:ln>
        </p:spPr>
        <p:style>
          <a:lnRef idx="0"/>
          <a:fillRef idx="0"/>
          <a:effectRef idx="0"/>
          <a:fontRef idx="minor"/>
        </p:style>
        <p:txBody>
          <a:bodyPr wrap="none" lIns="90000" rIns="90000" tIns="45000" bIns="45000" anchor="ctr">
            <a:noAutofit/>
          </a:bodyPr>
          <a:p>
            <a:pPr algn="ctr"/>
            <a:r>
              <a:rPr b="0" lang="es-BO" sz="1000" spc="-1" strike="noStrike">
                <a:latin typeface="Times New Roman"/>
              </a:rPr>
              <a:t>COM. OUT</a:t>
            </a:r>
            <a:endParaRPr b="0" lang="es-BO" sz="1000" spc="-1" strike="noStrike">
              <a:latin typeface="Times New Roman"/>
            </a:endParaRPr>
          </a:p>
        </p:txBody>
      </p:sp>
      <p:sp>
        <p:nvSpPr>
          <p:cNvPr id="291" name=""/>
          <p:cNvSpPr/>
          <p:nvPr/>
        </p:nvSpPr>
        <p:spPr>
          <a:xfrm>
            <a:off x="6047640" y="1599120"/>
            <a:ext cx="0" cy="360000"/>
          </a:xfrm>
          <a:prstGeom prst="line">
            <a:avLst/>
          </a:prstGeom>
          <a:ln w="19080">
            <a:solidFill>
              <a:srgbClr val="bf0041"/>
            </a:solidFill>
            <a:round/>
            <a:tailEnd len="med" type="triangle" w="med"/>
          </a:ln>
        </p:spPr>
        <p:style>
          <a:lnRef idx="0"/>
          <a:fillRef idx="0"/>
          <a:effectRef idx="0"/>
          <a:fontRef idx="minor"/>
        </p:style>
      </p:sp>
      <p:sp>
        <p:nvSpPr>
          <p:cNvPr id="292" name=""/>
          <p:cNvSpPr/>
          <p:nvPr/>
        </p:nvSpPr>
        <p:spPr>
          <a:xfrm>
            <a:off x="3420000" y="2880000"/>
            <a:ext cx="360000" cy="0"/>
          </a:xfrm>
          <a:prstGeom prst="line">
            <a:avLst/>
          </a:prstGeom>
          <a:ln w="19080">
            <a:solidFill>
              <a:srgbClr val="bf0041"/>
            </a:solidFill>
            <a:round/>
            <a:tailEnd len="med" type="triangle" w="med"/>
          </a:ln>
        </p:spPr>
        <p:style>
          <a:lnRef idx="0"/>
          <a:fillRef idx="0"/>
          <a:effectRef idx="0"/>
          <a:fontRef idx="minor"/>
        </p:style>
      </p:sp>
      <p:sp>
        <p:nvSpPr>
          <p:cNvPr id="293" name=""/>
          <p:cNvSpPr/>
          <p:nvPr/>
        </p:nvSpPr>
        <p:spPr>
          <a:xfrm>
            <a:off x="3780000" y="2700000"/>
            <a:ext cx="900000" cy="360000"/>
          </a:xfrm>
          <a:prstGeom prst="flowChartProcess">
            <a:avLst/>
          </a:prstGeom>
          <a:solidFill>
            <a:srgbClr val="dee6ef"/>
          </a:solidFill>
          <a:ln w="0">
            <a:solidFill>
              <a:srgbClr val="3465a4"/>
            </a:solidFill>
          </a:ln>
        </p:spPr>
        <p:style>
          <a:lnRef idx="0"/>
          <a:fillRef idx="0"/>
          <a:effectRef idx="0"/>
          <a:fontRef idx="minor"/>
        </p:style>
        <p:txBody>
          <a:bodyPr wrap="none" lIns="90000" rIns="90000" tIns="45000" bIns="45000" anchor="ctr">
            <a:noAutofit/>
          </a:bodyPr>
          <a:p>
            <a:pPr algn="ctr"/>
            <a:r>
              <a:rPr b="0" lang="es-BO" sz="1000" spc="-1" strike="noStrike">
                <a:latin typeface="Times New Roman"/>
              </a:rPr>
              <a:t>FALLA</a:t>
            </a:r>
            <a:endParaRPr b="0" lang="es-BO" sz="1000" spc="-1" strike="noStrike">
              <a:latin typeface="Times New Roman"/>
            </a:endParaRPr>
          </a:p>
        </p:txBody>
      </p:sp>
      <p:cxnSp>
        <p:nvCxnSpPr>
          <p:cNvPr id="294" name=""/>
          <p:cNvCxnSpPr>
            <a:stCxn id="293" idx="0"/>
            <a:endCxn id="278" idx="6"/>
          </p:cNvCxnSpPr>
          <p:nvPr/>
        </p:nvCxnSpPr>
        <p:spPr>
          <a:xfrm flipH="1" flipV="1">
            <a:off x="2796480" y="1260000"/>
            <a:ext cx="1433880" cy="1440360"/>
          </a:xfrm>
          <a:prstGeom prst="bentConnector3">
            <a:avLst/>
          </a:prstGeom>
          <a:ln w="19080">
            <a:solidFill>
              <a:srgbClr val="bf0041"/>
            </a:solidFill>
            <a:prstDash val="dash"/>
            <a:round/>
            <a:tailEnd len="med" type="triangle" w="med"/>
          </a:ln>
        </p:spPr>
      </p:cxnSp>
      <p:sp>
        <p:nvSpPr>
          <p:cNvPr id="295" name=""/>
          <p:cNvSpPr/>
          <p:nvPr/>
        </p:nvSpPr>
        <p:spPr>
          <a:xfrm>
            <a:off x="5580000" y="2671200"/>
            <a:ext cx="900000" cy="360000"/>
          </a:xfrm>
          <a:prstGeom prst="flowChartProcess">
            <a:avLst/>
          </a:prstGeom>
          <a:solidFill>
            <a:srgbClr val="dee6ef"/>
          </a:solidFill>
          <a:ln w="0">
            <a:solidFill>
              <a:srgbClr val="3465a4"/>
            </a:solidFill>
          </a:ln>
        </p:spPr>
        <p:style>
          <a:lnRef idx="0"/>
          <a:fillRef idx="0"/>
          <a:effectRef idx="0"/>
          <a:fontRef idx="minor"/>
        </p:style>
        <p:txBody>
          <a:bodyPr wrap="none" lIns="90000" rIns="90000" tIns="45000" bIns="45000" anchor="ctr">
            <a:noAutofit/>
          </a:bodyPr>
          <a:p>
            <a:pPr algn="ctr"/>
            <a:r>
              <a:rPr b="0" lang="es-BO" sz="1000" spc="-1" strike="noStrike">
                <a:latin typeface="Times New Roman"/>
              </a:rPr>
              <a:t>TAPAS</a:t>
            </a:r>
            <a:endParaRPr b="0" lang="es-BO" sz="1000" spc="-1" strike="noStrike">
              <a:latin typeface="Times New Roman"/>
            </a:endParaRPr>
          </a:p>
        </p:txBody>
      </p:sp>
      <p:sp>
        <p:nvSpPr>
          <p:cNvPr id="296" name=""/>
          <p:cNvSpPr/>
          <p:nvPr/>
        </p:nvSpPr>
        <p:spPr>
          <a:xfrm>
            <a:off x="6047640" y="2319120"/>
            <a:ext cx="0" cy="360000"/>
          </a:xfrm>
          <a:prstGeom prst="line">
            <a:avLst/>
          </a:prstGeom>
          <a:ln w="19080">
            <a:solidFill>
              <a:srgbClr val="bf0041"/>
            </a:solidFill>
            <a:round/>
            <a:tailEnd len="med" type="triangle" w="med"/>
          </a:ln>
        </p:spPr>
        <p:style>
          <a:lnRef idx="0"/>
          <a:fillRef idx="0"/>
          <a:effectRef idx="0"/>
          <a:fontRef idx="minor"/>
        </p:style>
      </p:sp>
      <p:sp>
        <p:nvSpPr>
          <p:cNvPr id="297" name=""/>
          <p:cNvSpPr/>
          <p:nvPr/>
        </p:nvSpPr>
        <p:spPr>
          <a:xfrm>
            <a:off x="5580000" y="3391200"/>
            <a:ext cx="900000" cy="360000"/>
          </a:xfrm>
          <a:prstGeom prst="flowChartProcess">
            <a:avLst/>
          </a:prstGeom>
          <a:solidFill>
            <a:srgbClr val="dee6ef"/>
          </a:solidFill>
          <a:ln w="0">
            <a:solidFill>
              <a:srgbClr val="3465a4"/>
            </a:solidFill>
          </a:ln>
        </p:spPr>
        <p:style>
          <a:lnRef idx="0"/>
          <a:fillRef idx="0"/>
          <a:effectRef idx="0"/>
          <a:fontRef idx="minor"/>
        </p:style>
        <p:txBody>
          <a:bodyPr wrap="none" lIns="90000" rIns="90000" tIns="45000" bIns="45000" anchor="ctr">
            <a:noAutofit/>
          </a:bodyPr>
          <a:p>
            <a:pPr algn="ctr"/>
            <a:r>
              <a:rPr b="0" lang="es-BO" sz="1000" spc="-1" strike="noStrike">
                <a:latin typeface="Times New Roman"/>
              </a:rPr>
              <a:t>LIMPIEZA</a:t>
            </a:r>
            <a:endParaRPr b="0" lang="es-BO" sz="1000" spc="-1" strike="noStrike">
              <a:latin typeface="Times New Roman"/>
            </a:endParaRPr>
          </a:p>
        </p:txBody>
      </p:sp>
      <p:sp>
        <p:nvSpPr>
          <p:cNvPr id="298" name=""/>
          <p:cNvSpPr/>
          <p:nvPr/>
        </p:nvSpPr>
        <p:spPr>
          <a:xfrm>
            <a:off x="6047640" y="3039120"/>
            <a:ext cx="0" cy="360000"/>
          </a:xfrm>
          <a:prstGeom prst="line">
            <a:avLst/>
          </a:prstGeom>
          <a:ln w="19080">
            <a:solidFill>
              <a:srgbClr val="bf0041"/>
            </a:solidFill>
            <a:round/>
            <a:tailEnd len="med" type="triangle" w="med"/>
          </a:ln>
        </p:spPr>
        <p:style>
          <a:lnRef idx="0"/>
          <a:fillRef idx="0"/>
          <a:effectRef idx="0"/>
          <a:fontRef idx="minor"/>
        </p:style>
      </p:sp>
      <p:sp>
        <p:nvSpPr>
          <p:cNvPr id="299" name=""/>
          <p:cNvSpPr/>
          <p:nvPr/>
        </p:nvSpPr>
        <p:spPr>
          <a:xfrm>
            <a:off x="5580000" y="4111200"/>
            <a:ext cx="900000" cy="360000"/>
          </a:xfrm>
          <a:prstGeom prst="flowChartProcess">
            <a:avLst/>
          </a:prstGeom>
          <a:solidFill>
            <a:srgbClr val="dee6ef"/>
          </a:solidFill>
          <a:ln w="0">
            <a:solidFill>
              <a:srgbClr val="3465a4"/>
            </a:solidFill>
          </a:ln>
        </p:spPr>
        <p:style>
          <a:lnRef idx="0"/>
          <a:fillRef idx="0"/>
          <a:effectRef idx="0"/>
          <a:fontRef idx="minor"/>
        </p:style>
        <p:txBody>
          <a:bodyPr wrap="none" lIns="90000" rIns="90000" tIns="45000" bIns="45000" anchor="ctr">
            <a:noAutofit/>
          </a:bodyPr>
          <a:p>
            <a:pPr algn="ctr"/>
            <a:r>
              <a:rPr b="0" lang="es-BO" sz="1000" spc="-1" strike="noStrike">
                <a:latin typeface="Times New Roman"/>
              </a:rPr>
              <a:t>PLACAS</a:t>
            </a:r>
            <a:endParaRPr b="0" lang="es-BO" sz="1000" spc="-1" strike="noStrike">
              <a:latin typeface="Times New Roman"/>
            </a:endParaRPr>
          </a:p>
        </p:txBody>
      </p:sp>
      <p:sp>
        <p:nvSpPr>
          <p:cNvPr id="300" name=""/>
          <p:cNvSpPr/>
          <p:nvPr/>
        </p:nvSpPr>
        <p:spPr>
          <a:xfrm>
            <a:off x="6047640" y="3759120"/>
            <a:ext cx="0" cy="360000"/>
          </a:xfrm>
          <a:prstGeom prst="line">
            <a:avLst/>
          </a:prstGeom>
          <a:ln w="19080">
            <a:solidFill>
              <a:srgbClr val="bf0041"/>
            </a:solidFill>
            <a:round/>
            <a:tailEnd len="med" type="triangle" w="med"/>
          </a:ln>
        </p:spPr>
        <p:style>
          <a:lnRef idx="0"/>
          <a:fillRef idx="0"/>
          <a:effectRef idx="0"/>
          <a:fontRef idx="minor"/>
        </p:style>
      </p:sp>
      <p:sp>
        <p:nvSpPr>
          <p:cNvPr id="301" name=""/>
          <p:cNvSpPr/>
          <p:nvPr/>
        </p:nvSpPr>
        <p:spPr>
          <a:xfrm>
            <a:off x="6024240" y="4480200"/>
            <a:ext cx="0" cy="360000"/>
          </a:xfrm>
          <a:prstGeom prst="line">
            <a:avLst/>
          </a:prstGeom>
          <a:ln w="19080">
            <a:solidFill>
              <a:srgbClr val="bf0041"/>
            </a:solidFill>
            <a:round/>
            <a:tailEnd len="med" type="triangle" w="med"/>
          </a:ln>
        </p:spPr>
        <p:style>
          <a:lnRef idx="0"/>
          <a:fillRef idx="0"/>
          <a:effectRef idx="0"/>
          <a:fontRef idx="minor"/>
        </p:style>
      </p:sp>
      <p:sp>
        <p:nvSpPr>
          <p:cNvPr id="302" name=""/>
          <p:cNvSpPr/>
          <p:nvPr/>
        </p:nvSpPr>
        <p:spPr>
          <a:xfrm>
            <a:off x="5844600" y="4843800"/>
            <a:ext cx="360000" cy="360000"/>
          </a:xfrm>
          <a:prstGeom prst="ellipse">
            <a:avLst/>
          </a:prstGeom>
          <a:solidFill>
            <a:srgbClr val="dee7e5"/>
          </a:solidFill>
          <a:ln w="0">
            <a:solidFill>
              <a:srgbClr val="3465a4"/>
            </a:solidFill>
          </a:ln>
        </p:spPr>
        <p:style>
          <a:lnRef idx="0"/>
          <a:fillRef idx="0"/>
          <a:effectRef idx="0"/>
          <a:fontRef idx="minor"/>
        </p:style>
        <p:txBody>
          <a:bodyPr wrap="none" lIns="90000" rIns="90000" tIns="45000" bIns="45000" anchor="ctr">
            <a:noAutofit/>
          </a:bodyPr>
          <a:p>
            <a:pPr algn="ctr"/>
            <a:r>
              <a:rPr b="0" lang="es-BO" sz="1000" spc="-1" strike="noStrike">
                <a:latin typeface="Times New Roman"/>
              </a:rPr>
              <a:t>3</a:t>
            </a:r>
            <a:endParaRPr b="0" lang="es-BO" sz="1000" spc="-1" strike="noStrike">
              <a:latin typeface="Times New Roman"/>
            </a:endParaRPr>
          </a:p>
        </p:txBody>
      </p:sp>
      <p:sp>
        <p:nvSpPr>
          <p:cNvPr id="303" name=""/>
          <p:cNvSpPr/>
          <p:nvPr/>
        </p:nvSpPr>
        <p:spPr>
          <a:xfrm>
            <a:off x="8308440" y="1228680"/>
            <a:ext cx="360000" cy="360000"/>
          </a:xfrm>
          <a:prstGeom prst="ellipse">
            <a:avLst/>
          </a:prstGeom>
          <a:solidFill>
            <a:srgbClr val="dee7e5"/>
          </a:solidFill>
          <a:ln w="0">
            <a:solidFill>
              <a:srgbClr val="3465a4"/>
            </a:solidFill>
          </a:ln>
        </p:spPr>
        <p:style>
          <a:lnRef idx="0"/>
          <a:fillRef idx="0"/>
          <a:effectRef idx="0"/>
          <a:fontRef idx="minor"/>
        </p:style>
        <p:txBody>
          <a:bodyPr wrap="none" lIns="90000" rIns="90000" tIns="45000" bIns="45000" anchor="ctr">
            <a:noAutofit/>
          </a:bodyPr>
          <a:p>
            <a:pPr algn="ctr"/>
            <a:r>
              <a:rPr b="0" lang="es-BO" sz="1000" spc="-1" strike="noStrike">
                <a:latin typeface="Times New Roman"/>
              </a:rPr>
              <a:t>3</a:t>
            </a:r>
            <a:endParaRPr b="0" lang="es-BO" sz="1000" spc="-1" strike="noStrike">
              <a:latin typeface="Times New Roman"/>
            </a:endParaRPr>
          </a:p>
        </p:txBody>
      </p:sp>
      <p:sp>
        <p:nvSpPr>
          <p:cNvPr id="304" name=""/>
          <p:cNvSpPr/>
          <p:nvPr/>
        </p:nvSpPr>
        <p:spPr>
          <a:xfrm>
            <a:off x="7920000" y="1951200"/>
            <a:ext cx="1080000" cy="360000"/>
          </a:xfrm>
          <a:prstGeom prst="flowChartProcess">
            <a:avLst/>
          </a:prstGeom>
          <a:solidFill>
            <a:srgbClr val="dee6ef"/>
          </a:solidFill>
          <a:ln w="0">
            <a:solidFill>
              <a:srgbClr val="3465a4"/>
            </a:solidFill>
          </a:ln>
        </p:spPr>
        <p:style>
          <a:lnRef idx="0"/>
          <a:fillRef idx="0"/>
          <a:effectRef idx="0"/>
          <a:fontRef idx="minor"/>
        </p:style>
        <p:txBody>
          <a:bodyPr wrap="none" lIns="90000" rIns="90000" tIns="45000" bIns="45000" anchor="ctr">
            <a:noAutofit/>
          </a:bodyPr>
          <a:p>
            <a:pPr algn="ctr"/>
            <a:r>
              <a:rPr b="0" lang="es-BO" sz="1000" spc="-1" strike="noStrike">
                <a:latin typeface="Times New Roman"/>
              </a:rPr>
              <a:t>COMPONENTES</a:t>
            </a:r>
            <a:endParaRPr b="0" lang="es-BO" sz="1000" spc="-1" strike="noStrike">
              <a:latin typeface="Times New Roman"/>
            </a:endParaRPr>
          </a:p>
        </p:txBody>
      </p:sp>
      <p:sp>
        <p:nvSpPr>
          <p:cNvPr id="305" name=""/>
          <p:cNvSpPr/>
          <p:nvPr/>
        </p:nvSpPr>
        <p:spPr>
          <a:xfrm>
            <a:off x="8484840" y="1599120"/>
            <a:ext cx="0" cy="360000"/>
          </a:xfrm>
          <a:prstGeom prst="line">
            <a:avLst/>
          </a:prstGeom>
          <a:ln w="19080">
            <a:solidFill>
              <a:srgbClr val="bf0041"/>
            </a:solidFill>
            <a:round/>
            <a:tailEnd len="med" type="triangle" w="med"/>
          </a:ln>
        </p:spPr>
        <p:style>
          <a:lnRef idx="0"/>
          <a:fillRef idx="0"/>
          <a:effectRef idx="0"/>
          <a:fontRef idx="minor"/>
        </p:style>
      </p:sp>
      <p:sp>
        <p:nvSpPr>
          <p:cNvPr id="306" name=""/>
          <p:cNvSpPr/>
          <p:nvPr/>
        </p:nvSpPr>
        <p:spPr>
          <a:xfrm>
            <a:off x="8017200" y="2671200"/>
            <a:ext cx="900000" cy="360000"/>
          </a:xfrm>
          <a:prstGeom prst="flowChartProcess">
            <a:avLst/>
          </a:prstGeom>
          <a:solidFill>
            <a:srgbClr val="dee6ef"/>
          </a:solidFill>
          <a:ln w="0">
            <a:solidFill>
              <a:srgbClr val="3465a4"/>
            </a:solidFill>
          </a:ln>
        </p:spPr>
        <p:style>
          <a:lnRef idx="0"/>
          <a:fillRef idx="0"/>
          <a:effectRef idx="0"/>
          <a:fontRef idx="minor"/>
        </p:style>
        <p:txBody>
          <a:bodyPr wrap="none" lIns="90000" rIns="90000" tIns="45000" bIns="45000" anchor="ctr">
            <a:noAutofit/>
          </a:bodyPr>
          <a:p>
            <a:pPr algn="ctr"/>
            <a:r>
              <a:rPr b="0" lang="es-BO" sz="1000" spc="-1" strike="noStrike">
                <a:latin typeface="Times New Roman"/>
              </a:rPr>
              <a:t>MEDIC. P.</a:t>
            </a:r>
            <a:endParaRPr b="0" lang="es-BO" sz="1000" spc="-1" strike="noStrike">
              <a:latin typeface="Times New Roman"/>
            </a:endParaRPr>
          </a:p>
        </p:txBody>
      </p:sp>
      <p:sp>
        <p:nvSpPr>
          <p:cNvPr id="307" name=""/>
          <p:cNvSpPr/>
          <p:nvPr/>
        </p:nvSpPr>
        <p:spPr>
          <a:xfrm>
            <a:off x="8484840" y="2319120"/>
            <a:ext cx="0" cy="360000"/>
          </a:xfrm>
          <a:prstGeom prst="line">
            <a:avLst/>
          </a:prstGeom>
          <a:ln w="19080">
            <a:solidFill>
              <a:srgbClr val="bf0041"/>
            </a:solidFill>
            <a:round/>
            <a:tailEnd len="med" type="triangle" w="med"/>
          </a:ln>
        </p:spPr>
        <p:style>
          <a:lnRef idx="0"/>
          <a:fillRef idx="0"/>
          <a:effectRef idx="0"/>
          <a:fontRef idx="minor"/>
        </p:style>
      </p:sp>
      <p:sp>
        <p:nvSpPr>
          <p:cNvPr id="308" name=""/>
          <p:cNvSpPr/>
          <p:nvPr/>
        </p:nvSpPr>
        <p:spPr>
          <a:xfrm>
            <a:off x="8484840" y="3039120"/>
            <a:ext cx="0" cy="360000"/>
          </a:xfrm>
          <a:prstGeom prst="line">
            <a:avLst/>
          </a:prstGeom>
          <a:ln w="19080">
            <a:solidFill>
              <a:srgbClr val="bf0041"/>
            </a:solidFill>
            <a:round/>
            <a:tailEnd len="med" type="triangle" w="med"/>
          </a:ln>
        </p:spPr>
        <p:style>
          <a:lnRef idx="0"/>
          <a:fillRef idx="0"/>
          <a:effectRef idx="0"/>
          <a:fontRef idx="minor"/>
        </p:style>
      </p:sp>
      <p:sp>
        <p:nvSpPr>
          <p:cNvPr id="309" name=""/>
          <p:cNvSpPr/>
          <p:nvPr/>
        </p:nvSpPr>
        <p:spPr>
          <a:xfrm>
            <a:off x="8309520" y="3420000"/>
            <a:ext cx="360000" cy="360000"/>
          </a:xfrm>
          <a:prstGeom prst="flowChartOffpageConnector">
            <a:avLst/>
          </a:prstGeom>
          <a:solidFill>
            <a:srgbClr val="dee7e5"/>
          </a:solidFill>
          <a:ln w="0">
            <a:solidFill>
              <a:srgbClr val="3465a4"/>
            </a:solidFill>
          </a:ln>
        </p:spPr>
        <p:style>
          <a:lnRef idx="0"/>
          <a:fillRef idx="0"/>
          <a:effectRef idx="0"/>
          <a:fontRef idx="minor"/>
        </p:style>
        <p:txBody>
          <a:bodyPr wrap="none" lIns="90000" rIns="90000" tIns="45000" bIns="45000" anchor="ctr">
            <a:noAutofit/>
          </a:bodyPr>
          <a:p>
            <a:pPr algn="ctr"/>
            <a:r>
              <a:rPr b="0" lang="es-BO" sz="1000" spc="-1" strike="noStrike">
                <a:latin typeface="Times New Roman"/>
              </a:rPr>
              <a:t>A</a:t>
            </a:r>
            <a:endParaRPr b="0" lang="es-BO" sz="1000" spc="-1" strike="noStrike">
              <a:latin typeface="Times New Roman"/>
            </a:endParaRPr>
          </a:p>
        </p:txBody>
      </p:sp>
      <p:sp>
        <p:nvSpPr>
          <p:cNvPr id="310" name=""/>
          <p:cNvSpPr txBox="1"/>
          <p:nvPr/>
        </p:nvSpPr>
        <p:spPr>
          <a:xfrm>
            <a:off x="3401280" y="2520000"/>
            <a:ext cx="424440" cy="302400"/>
          </a:xfrm>
          <a:prstGeom prst="rect">
            <a:avLst/>
          </a:prstGeom>
          <a:noFill/>
          <a:ln w="0">
            <a:noFill/>
          </a:ln>
        </p:spPr>
        <p:txBody>
          <a:bodyPr lIns="90000" rIns="90000" tIns="45000" bIns="45000">
            <a:noAutofit/>
          </a:bodyPr>
          <a:p>
            <a:r>
              <a:rPr b="0" lang="es-BO" sz="1200" spc="-1" strike="noStrike">
                <a:latin typeface="Comic Sans MS"/>
              </a:rPr>
              <a:t>NO</a:t>
            </a:r>
            <a:endParaRPr b="0" lang="es-BO" sz="1200" spc="-1" strike="noStrike">
              <a:latin typeface="Arial"/>
            </a:endParaRPr>
          </a:p>
        </p:txBody>
      </p:sp>
      <p:sp>
        <p:nvSpPr>
          <p:cNvPr id="311" name=""/>
          <p:cNvSpPr txBox="1"/>
          <p:nvPr/>
        </p:nvSpPr>
        <p:spPr>
          <a:xfrm>
            <a:off x="2612880" y="3233880"/>
            <a:ext cx="369720" cy="302400"/>
          </a:xfrm>
          <a:prstGeom prst="rect">
            <a:avLst/>
          </a:prstGeom>
          <a:noFill/>
          <a:ln w="0">
            <a:noFill/>
          </a:ln>
        </p:spPr>
        <p:txBody>
          <a:bodyPr lIns="90000" rIns="90000" tIns="45000" bIns="45000">
            <a:noAutofit/>
          </a:bodyPr>
          <a:p>
            <a:r>
              <a:rPr b="0" lang="es-BO" sz="1200" spc="-1" strike="noStrike">
                <a:latin typeface="Comic Sans MS"/>
              </a:rPr>
              <a:t>SI</a:t>
            </a:r>
            <a:endParaRPr b="0" lang="es-BO" sz="1200" spc="-1" strike="noStrike">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312" name="Google Shape;60;p14_21"/>
          <p:cNvGrpSpPr/>
          <p:nvPr/>
        </p:nvGrpSpPr>
        <p:grpSpPr>
          <a:xfrm>
            <a:off x="360" y="0"/>
            <a:ext cx="10079640" cy="535320"/>
            <a:chOff x="360" y="0"/>
            <a:chExt cx="10079640" cy="535320"/>
          </a:xfrm>
        </p:grpSpPr>
        <p:pic>
          <p:nvPicPr>
            <p:cNvPr id="313" name="Google Shape;61;p14_22" descr="Universidad Nacional de Misiones - La Universidad | Universidad nacional,  Pinturas de peces, Facultad de artes"/>
            <p:cNvPicPr/>
            <p:nvPr/>
          </p:nvPicPr>
          <p:blipFill>
            <a:blip r:embed="rId1"/>
            <a:stretch/>
          </p:blipFill>
          <p:spPr>
            <a:xfrm>
              <a:off x="360" y="77760"/>
              <a:ext cx="735840" cy="457560"/>
            </a:xfrm>
            <a:prstGeom prst="rect">
              <a:avLst/>
            </a:prstGeom>
            <a:ln w="0">
              <a:noFill/>
            </a:ln>
          </p:spPr>
        </p:pic>
        <p:sp>
          <p:nvSpPr>
            <p:cNvPr id="314" name="Google Shape;62;p14_22"/>
            <p:cNvSpPr/>
            <p:nvPr/>
          </p:nvSpPr>
          <p:spPr>
            <a:xfrm>
              <a:off x="677880" y="0"/>
              <a:ext cx="9402120" cy="535320"/>
            </a:xfrm>
            <a:prstGeom prst="rect">
              <a:avLst/>
            </a:prstGeom>
            <a:gradFill rotWithShape="0">
              <a:gsLst>
                <a:gs pos="4000">
                  <a:srgbClr val="ffffff"/>
                </a:gs>
                <a:gs pos="100000">
                  <a:srgbClr val="4472c3"/>
                </a:gs>
              </a:gsLst>
              <a:lin ang="0"/>
            </a:gradFill>
            <a:ln w="0">
              <a:noFill/>
            </a:ln>
          </p:spPr>
          <p:style>
            <a:lnRef idx="0"/>
            <a:fillRef idx="0"/>
            <a:effectRef idx="0"/>
            <a:fontRef idx="minor"/>
          </p:style>
          <p:txBody>
            <a:bodyPr anchor="ctr">
              <a:noAutofit/>
            </a:bodyPr>
            <a:p>
              <a:pPr algn="r">
                <a:lnSpc>
                  <a:spcPct val="100000"/>
                </a:lnSpc>
                <a:tabLst>
                  <a:tab algn="l" pos="0"/>
                </a:tabLst>
              </a:pPr>
              <a:r>
                <a:rPr b="1" lang="es-419" sz="1400" spc="-1" strike="noStrike" cap="small">
                  <a:solidFill>
                    <a:srgbClr val="000000"/>
                  </a:solidFill>
                  <a:latin typeface="Comic Sans MS"/>
                  <a:ea typeface="Comic Sans MS"/>
                </a:rPr>
                <a:t>ORGANIZACIÓN Y GESTIÓN DEL MANTENIMIENTO</a:t>
              </a:r>
              <a:endParaRPr b="0" lang="es-BO" sz="1400" spc="-1" strike="noStrike">
                <a:latin typeface="Arial"/>
              </a:endParaRPr>
            </a:p>
          </p:txBody>
        </p:sp>
      </p:grpSp>
      <p:sp>
        <p:nvSpPr>
          <p:cNvPr id="315" name=""/>
          <p:cNvSpPr txBox="1"/>
          <p:nvPr/>
        </p:nvSpPr>
        <p:spPr>
          <a:xfrm>
            <a:off x="0" y="535320"/>
            <a:ext cx="9900000" cy="360000"/>
          </a:xfrm>
          <a:prstGeom prst="rect">
            <a:avLst/>
          </a:prstGeom>
          <a:solidFill>
            <a:srgbClr val="fff5ce"/>
          </a:solidFill>
          <a:ln w="0">
            <a:noFill/>
          </a:ln>
          <a:effectLst>
            <a:outerShdw dist="101823" dir="2700000" blurRad="0">
              <a:srgbClr val="808080"/>
            </a:outerShdw>
          </a:effectLst>
        </p:spPr>
        <p:txBody>
          <a:bodyPr lIns="90000" rIns="90000" tIns="45000" bIns="45000">
            <a:noAutofit/>
          </a:bodyPr>
          <a:p>
            <a:pPr algn="just">
              <a:lnSpc>
                <a:spcPct val="100000"/>
              </a:lnSpc>
            </a:pPr>
            <a:r>
              <a:rPr b="1" lang="es-BO" sz="1400" spc="-1" strike="noStrike">
                <a:latin typeface="Comic Sans MS"/>
              </a:rPr>
              <a:t>Ejemplo 1:</a:t>
            </a:r>
            <a:r>
              <a:rPr b="0" lang="es-BO" sz="1400" spc="-1" strike="noStrike">
                <a:latin typeface="Comic Sans MS"/>
              </a:rPr>
              <a:t> Con el itemizado anterior, implementar el diagrama de flujo:</a:t>
            </a:r>
            <a:endParaRPr b="0" lang="es-BO" sz="1400" spc="-1" strike="noStrike">
              <a:latin typeface="Arial"/>
            </a:endParaRPr>
          </a:p>
        </p:txBody>
      </p:sp>
      <p:sp>
        <p:nvSpPr>
          <p:cNvPr id="316" name=""/>
          <p:cNvSpPr/>
          <p:nvPr/>
        </p:nvSpPr>
        <p:spPr>
          <a:xfrm>
            <a:off x="3780000" y="1807920"/>
            <a:ext cx="900000" cy="360000"/>
          </a:xfrm>
          <a:prstGeom prst="flowChartProcess">
            <a:avLst/>
          </a:prstGeom>
          <a:solidFill>
            <a:srgbClr val="dee6ef"/>
          </a:solidFill>
          <a:ln w="0">
            <a:solidFill>
              <a:srgbClr val="3465a4"/>
            </a:solidFill>
          </a:ln>
        </p:spPr>
        <p:style>
          <a:lnRef idx="0"/>
          <a:fillRef idx="0"/>
          <a:effectRef idx="0"/>
          <a:fontRef idx="minor"/>
        </p:style>
        <p:txBody>
          <a:bodyPr wrap="none" lIns="90000" rIns="90000" tIns="45000" bIns="45000" anchor="ctr">
            <a:noAutofit/>
          </a:bodyPr>
          <a:p>
            <a:pPr algn="ctr"/>
            <a:r>
              <a:rPr b="0" lang="es-BO" sz="1000" spc="-1" strike="noStrike">
                <a:latin typeface="Times New Roman"/>
              </a:rPr>
              <a:t>Energización</a:t>
            </a:r>
            <a:endParaRPr b="0" lang="es-BO" sz="1000" spc="-1" strike="noStrike">
              <a:latin typeface="Times New Roman"/>
            </a:endParaRPr>
          </a:p>
        </p:txBody>
      </p:sp>
      <p:sp>
        <p:nvSpPr>
          <p:cNvPr id="317" name=""/>
          <p:cNvSpPr/>
          <p:nvPr/>
        </p:nvSpPr>
        <p:spPr>
          <a:xfrm>
            <a:off x="4247640" y="1455840"/>
            <a:ext cx="0" cy="360000"/>
          </a:xfrm>
          <a:prstGeom prst="line">
            <a:avLst/>
          </a:prstGeom>
          <a:ln w="19080">
            <a:solidFill>
              <a:srgbClr val="bf0041"/>
            </a:solidFill>
            <a:round/>
            <a:tailEnd len="med" type="triangle" w="med"/>
          </a:ln>
        </p:spPr>
        <p:style>
          <a:lnRef idx="0"/>
          <a:fillRef idx="0"/>
          <a:effectRef idx="0"/>
          <a:fontRef idx="minor"/>
        </p:style>
      </p:sp>
      <p:sp>
        <p:nvSpPr>
          <p:cNvPr id="318" name=""/>
          <p:cNvSpPr/>
          <p:nvPr/>
        </p:nvSpPr>
        <p:spPr>
          <a:xfrm>
            <a:off x="3780000" y="2520000"/>
            <a:ext cx="900000" cy="360000"/>
          </a:xfrm>
          <a:prstGeom prst="flowChartProcess">
            <a:avLst/>
          </a:prstGeom>
          <a:solidFill>
            <a:srgbClr val="dee6ef"/>
          </a:solidFill>
          <a:ln w="0">
            <a:solidFill>
              <a:srgbClr val="3465a4"/>
            </a:solidFill>
          </a:ln>
        </p:spPr>
        <p:style>
          <a:lnRef idx="0"/>
          <a:fillRef idx="0"/>
          <a:effectRef idx="0"/>
          <a:fontRef idx="minor"/>
        </p:style>
        <p:txBody>
          <a:bodyPr wrap="none" lIns="90000" rIns="90000" tIns="45000" bIns="45000" anchor="ctr">
            <a:noAutofit/>
          </a:bodyPr>
          <a:p>
            <a:pPr algn="ctr"/>
            <a:r>
              <a:rPr b="0" lang="es-BO" sz="1000" spc="-1" strike="noStrike">
                <a:latin typeface="Times New Roman"/>
              </a:rPr>
              <a:t>MEDIC. ACT.</a:t>
            </a:r>
            <a:endParaRPr b="0" lang="es-BO" sz="1000" spc="-1" strike="noStrike">
              <a:latin typeface="Times New Roman"/>
            </a:endParaRPr>
          </a:p>
        </p:txBody>
      </p:sp>
      <p:sp>
        <p:nvSpPr>
          <p:cNvPr id="319" name=""/>
          <p:cNvSpPr/>
          <p:nvPr/>
        </p:nvSpPr>
        <p:spPr>
          <a:xfrm>
            <a:off x="4247640" y="2167920"/>
            <a:ext cx="0" cy="360000"/>
          </a:xfrm>
          <a:prstGeom prst="line">
            <a:avLst/>
          </a:prstGeom>
          <a:ln w="19080">
            <a:solidFill>
              <a:srgbClr val="bf0041"/>
            </a:solidFill>
            <a:round/>
            <a:tailEnd len="med" type="triangle" w="med"/>
          </a:ln>
        </p:spPr>
        <p:style>
          <a:lnRef idx="0"/>
          <a:fillRef idx="0"/>
          <a:effectRef idx="0"/>
          <a:fontRef idx="minor"/>
        </p:style>
      </p:sp>
      <p:sp>
        <p:nvSpPr>
          <p:cNvPr id="320" name=""/>
          <p:cNvSpPr/>
          <p:nvPr/>
        </p:nvSpPr>
        <p:spPr>
          <a:xfrm>
            <a:off x="4250880" y="2880000"/>
            <a:ext cx="0" cy="360000"/>
          </a:xfrm>
          <a:prstGeom prst="line">
            <a:avLst/>
          </a:prstGeom>
          <a:ln w="19080">
            <a:solidFill>
              <a:srgbClr val="bf0041"/>
            </a:solidFill>
            <a:round/>
            <a:tailEnd len="med" type="triangle" w="med"/>
          </a:ln>
        </p:spPr>
        <p:style>
          <a:lnRef idx="0"/>
          <a:fillRef idx="0"/>
          <a:effectRef idx="0"/>
          <a:fontRef idx="minor"/>
        </p:style>
      </p:sp>
      <p:sp>
        <p:nvSpPr>
          <p:cNvPr id="321" name=""/>
          <p:cNvSpPr/>
          <p:nvPr/>
        </p:nvSpPr>
        <p:spPr>
          <a:xfrm>
            <a:off x="4071240" y="1095840"/>
            <a:ext cx="360000" cy="360000"/>
          </a:xfrm>
          <a:prstGeom prst="ellipse">
            <a:avLst/>
          </a:prstGeom>
          <a:solidFill>
            <a:srgbClr val="dee7e5"/>
          </a:solidFill>
          <a:ln w="0">
            <a:solidFill>
              <a:srgbClr val="3465a4"/>
            </a:solidFill>
          </a:ln>
        </p:spPr>
        <p:style>
          <a:lnRef idx="0"/>
          <a:fillRef idx="0"/>
          <a:effectRef idx="0"/>
          <a:fontRef idx="minor"/>
        </p:style>
        <p:txBody>
          <a:bodyPr wrap="none" lIns="90000" rIns="90000" tIns="45000" bIns="45000" anchor="ctr">
            <a:noAutofit/>
          </a:bodyPr>
          <a:p>
            <a:pPr algn="ctr"/>
            <a:r>
              <a:rPr b="0" lang="es-BO" sz="1000" spc="-1" strike="noStrike">
                <a:latin typeface="Times New Roman"/>
              </a:rPr>
              <a:t>4</a:t>
            </a:r>
            <a:endParaRPr b="0" lang="es-BO" sz="1000" spc="-1" strike="noStrike">
              <a:latin typeface="Times New Roman"/>
            </a:endParaRPr>
          </a:p>
        </p:txBody>
      </p:sp>
      <p:sp>
        <p:nvSpPr>
          <p:cNvPr id="322" name=""/>
          <p:cNvSpPr/>
          <p:nvPr/>
        </p:nvSpPr>
        <p:spPr>
          <a:xfrm>
            <a:off x="7311240" y="1080000"/>
            <a:ext cx="360000" cy="360000"/>
          </a:xfrm>
          <a:prstGeom prst="ellipse">
            <a:avLst/>
          </a:prstGeom>
          <a:solidFill>
            <a:srgbClr val="dee7e5"/>
          </a:solidFill>
          <a:ln w="0">
            <a:solidFill>
              <a:srgbClr val="3465a4"/>
            </a:solidFill>
          </a:ln>
        </p:spPr>
        <p:style>
          <a:lnRef idx="0"/>
          <a:fillRef idx="0"/>
          <a:effectRef idx="0"/>
          <a:fontRef idx="minor"/>
        </p:style>
        <p:txBody>
          <a:bodyPr wrap="none" lIns="90000" rIns="90000" tIns="45000" bIns="45000" anchor="ctr">
            <a:noAutofit/>
          </a:bodyPr>
          <a:p>
            <a:pPr algn="ctr"/>
            <a:r>
              <a:rPr b="0" lang="es-BO" sz="1000" spc="-1" strike="noStrike">
                <a:latin typeface="Times New Roman"/>
              </a:rPr>
              <a:t>5</a:t>
            </a:r>
            <a:endParaRPr b="0" lang="es-BO" sz="1000" spc="-1" strike="noStrike">
              <a:latin typeface="Times New Roman"/>
            </a:endParaRPr>
          </a:p>
        </p:txBody>
      </p:sp>
      <p:sp>
        <p:nvSpPr>
          <p:cNvPr id="323" name=""/>
          <p:cNvSpPr/>
          <p:nvPr/>
        </p:nvSpPr>
        <p:spPr>
          <a:xfrm>
            <a:off x="7020000" y="1802520"/>
            <a:ext cx="900000" cy="360000"/>
          </a:xfrm>
          <a:prstGeom prst="flowChartProcess">
            <a:avLst/>
          </a:prstGeom>
          <a:solidFill>
            <a:srgbClr val="dee6ef"/>
          </a:solidFill>
          <a:ln w="0">
            <a:solidFill>
              <a:srgbClr val="3465a4"/>
            </a:solidFill>
          </a:ln>
        </p:spPr>
        <p:style>
          <a:lnRef idx="0"/>
          <a:fillRef idx="0"/>
          <a:effectRef idx="0"/>
          <a:fontRef idx="minor"/>
        </p:style>
        <p:txBody>
          <a:bodyPr wrap="none" lIns="90000" rIns="90000" tIns="45000" bIns="45000" anchor="ctr">
            <a:noAutofit/>
          </a:bodyPr>
          <a:p>
            <a:pPr algn="ctr"/>
            <a:r>
              <a:rPr b="0" lang="es-BO" sz="1000" spc="-1" strike="noStrike">
                <a:latin typeface="Times New Roman"/>
              </a:rPr>
              <a:t>MJE. PLACAS</a:t>
            </a:r>
            <a:endParaRPr b="0" lang="es-BO" sz="1000" spc="-1" strike="noStrike">
              <a:latin typeface="Times New Roman"/>
            </a:endParaRPr>
          </a:p>
        </p:txBody>
      </p:sp>
      <p:sp>
        <p:nvSpPr>
          <p:cNvPr id="324" name=""/>
          <p:cNvSpPr/>
          <p:nvPr/>
        </p:nvSpPr>
        <p:spPr>
          <a:xfrm>
            <a:off x="7487640" y="1450440"/>
            <a:ext cx="0" cy="360000"/>
          </a:xfrm>
          <a:prstGeom prst="line">
            <a:avLst/>
          </a:prstGeom>
          <a:ln w="19080">
            <a:solidFill>
              <a:srgbClr val="bf0041"/>
            </a:solidFill>
            <a:round/>
            <a:tailEnd len="med" type="triangle" w="med"/>
          </a:ln>
        </p:spPr>
        <p:style>
          <a:lnRef idx="0"/>
          <a:fillRef idx="0"/>
          <a:effectRef idx="0"/>
          <a:fontRef idx="minor"/>
        </p:style>
      </p:sp>
      <p:sp>
        <p:nvSpPr>
          <p:cNvPr id="325" name=""/>
          <p:cNvSpPr/>
          <p:nvPr/>
        </p:nvSpPr>
        <p:spPr>
          <a:xfrm>
            <a:off x="7020000" y="2522520"/>
            <a:ext cx="900000" cy="360000"/>
          </a:xfrm>
          <a:prstGeom prst="flowChartProcess">
            <a:avLst/>
          </a:prstGeom>
          <a:solidFill>
            <a:srgbClr val="dee6ef"/>
          </a:solidFill>
          <a:ln w="0">
            <a:solidFill>
              <a:srgbClr val="3465a4"/>
            </a:solidFill>
          </a:ln>
        </p:spPr>
        <p:style>
          <a:lnRef idx="0"/>
          <a:fillRef idx="0"/>
          <a:effectRef idx="0"/>
          <a:fontRef idx="minor"/>
        </p:style>
        <p:txBody>
          <a:bodyPr wrap="none" lIns="90000" rIns="90000" tIns="45000" bIns="45000" anchor="ctr">
            <a:noAutofit/>
          </a:bodyPr>
          <a:p>
            <a:pPr algn="ctr"/>
            <a:r>
              <a:rPr b="0" lang="es-BO" sz="1000" spc="-1" strike="noStrike">
                <a:latin typeface="Times New Roman"/>
              </a:rPr>
              <a:t>MJE. TAPAS</a:t>
            </a:r>
            <a:endParaRPr b="0" lang="es-BO" sz="1000" spc="-1" strike="noStrike">
              <a:latin typeface="Times New Roman"/>
            </a:endParaRPr>
          </a:p>
        </p:txBody>
      </p:sp>
      <p:sp>
        <p:nvSpPr>
          <p:cNvPr id="326" name=""/>
          <p:cNvSpPr/>
          <p:nvPr/>
        </p:nvSpPr>
        <p:spPr>
          <a:xfrm>
            <a:off x="7487640" y="2170440"/>
            <a:ext cx="0" cy="360000"/>
          </a:xfrm>
          <a:prstGeom prst="line">
            <a:avLst/>
          </a:prstGeom>
          <a:ln w="19080">
            <a:solidFill>
              <a:srgbClr val="bf0041"/>
            </a:solidFill>
            <a:round/>
            <a:tailEnd len="med" type="triangle" w="med"/>
          </a:ln>
        </p:spPr>
        <p:style>
          <a:lnRef idx="0"/>
          <a:fillRef idx="0"/>
          <a:effectRef idx="0"/>
          <a:fontRef idx="minor"/>
        </p:style>
      </p:sp>
      <p:sp>
        <p:nvSpPr>
          <p:cNvPr id="327" name=""/>
          <p:cNvSpPr/>
          <p:nvPr/>
        </p:nvSpPr>
        <p:spPr>
          <a:xfrm>
            <a:off x="7487640" y="2890440"/>
            <a:ext cx="0" cy="360000"/>
          </a:xfrm>
          <a:prstGeom prst="line">
            <a:avLst/>
          </a:prstGeom>
          <a:ln w="19080">
            <a:solidFill>
              <a:srgbClr val="bf0041"/>
            </a:solidFill>
            <a:round/>
            <a:tailEnd len="med" type="triangle" w="med"/>
          </a:ln>
        </p:spPr>
        <p:style>
          <a:lnRef idx="0"/>
          <a:fillRef idx="0"/>
          <a:effectRef idx="0"/>
          <a:fontRef idx="minor"/>
        </p:style>
      </p:sp>
      <p:sp>
        <p:nvSpPr>
          <p:cNvPr id="328" name=""/>
          <p:cNvSpPr/>
          <p:nvPr/>
        </p:nvSpPr>
        <p:spPr>
          <a:xfrm>
            <a:off x="7020000" y="3242520"/>
            <a:ext cx="900000" cy="360000"/>
          </a:xfrm>
          <a:prstGeom prst="flowChartProcess">
            <a:avLst/>
          </a:prstGeom>
          <a:solidFill>
            <a:srgbClr val="dee6ef"/>
          </a:solidFill>
          <a:ln w="0">
            <a:solidFill>
              <a:srgbClr val="3465a4"/>
            </a:solidFill>
          </a:ln>
        </p:spPr>
        <p:style>
          <a:lnRef idx="0"/>
          <a:fillRef idx="0"/>
          <a:effectRef idx="0"/>
          <a:fontRef idx="minor"/>
        </p:style>
        <p:txBody>
          <a:bodyPr wrap="none" lIns="90000" rIns="90000" tIns="45000" bIns="45000" anchor="ctr">
            <a:noAutofit/>
          </a:bodyPr>
          <a:p>
            <a:pPr algn="ctr"/>
            <a:r>
              <a:rPr b="0" lang="es-BO" sz="1000" spc="-1" strike="noStrike">
                <a:latin typeface="Times New Roman"/>
              </a:rPr>
              <a:t>COM. IN</a:t>
            </a:r>
            <a:endParaRPr b="0" lang="es-BO" sz="1000" spc="-1" strike="noStrike">
              <a:latin typeface="Times New Roman"/>
            </a:endParaRPr>
          </a:p>
        </p:txBody>
      </p:sp>
      <p:sp>
        <p:nvSpPr>
          <p:cNvPr id="329" name=""/>
          <p:cNvSpPr/>
          <p:nvPr/>
        </p:nvSpPr>
        <p:spPr>
          <a:xfrm>
            <a:off x="7020000" y="3962520"/>
            <a:ext cx="900000" cy="360000"/>
          </a:xfrm>
          <a:prstGeom prst="flowChartProcess">
            <a:avLst/>
          </a:prstGeom>
          <a:solidFill>
            <a:srgbClr val="dee6ef"/>
          </a:solidFill>
          <a:ln w="0">
            <a:solidFill>
              <a:srgbClr val="3465a4"/>
            </a:solidFill>
          </a:ln>
        </p:spPr>
        <p:style>
          <a:lnRef idx="0"/>
          <a:fillRef idx="0"/>
          <a:effectRef idx="0"/>
          <a:fontRef idx="minor"/>
        </p:style>
        <p:txBody>
          <a:bodyPr wrap="none" lIns="90000" rIns="90000" tIns="45000" bIns="45000" anchor="ctr">
            <a:noAutofit/>
          </a:bodyPr>
          <a:p>
            <a:pPr algn="ctr"/>
            <a:r>
              <a:rPr b="0" lang="es-BO" sz="1000" spc="-1" strike="noStrike">
                <a:latin typeface="Times New Roman"/>
              </a:rPr>
              <a:t>AUX. IN</a:t>
            </a:r>
            <a:endParaRPr b="0" lang="es-BO" sz="1000" spc="-1" strike="noStrike">
              <a:latin typeface="Times New Roman"/>
            </a:endParaRPr>
          </a:p>
        </p:txBody>
      </p:sp>
      <p:sp>
        <p:nvSpPr>
          <p:cNvPr id="330" name=""/>
          <p:cNvSpPr/>
          <p:nvPr/>
        </p:nvSpPr>
        <p:spPr>
          <a:xfrm>
            <a:off x="7487640" y="3610440"/>
            <a:ext cx="0" cy="360000"/>
          </a:xfrm>
          <a:prstGeom prst="line">
            <a:avLst/>
          </a:prstGeom>
          <a:ln w="19080">
            <a:solidFill>
              <a:srgbClr val="bf0041"/>
            </a:solidFill>
            <a:round/>
            <a:tailEnd len="med" type="triangle" w="med"/>
          </a:ln>
        </p:spPr>
        <p:style>
          <a:lnRef idx="0"/>
          <a:fillRef idx="0"/>
          <a:effectRef idx="0"/>
          <a:fontRef idx="minor"/>
        </p:style>
      </p:sp>
      <p:sp>
        <p:nvSpPr>
          <p:cNvPr id="331" name=""/>
          <p:cNvSpPr/>
          <p:nvPr/>
        </p:nvSpPr>
        <p:spPr>
          <a:xfrm>
            <a:off x="7487640" y="4330440"/>
            <a:ext cx="0" cy="360000"/>
          </a:xfrm>
          <a:prstGeom prst="line">
            <a:avLst/>
          </a:prstGeom>
          <a:ln w="19080">
            <a:solidFill>
              <a:srgbClr val="bf0041"/>
            </a:solidFill>
            <a:round/>
            <a:tailEnd len="med" type="triangle" w="med"/>
          </a:ln>
        </p:spPr>
        <p:style>
          <a:lnRef idx="0"/>
          <a:fillRef idx="0"/>
          <a:effectRef idx="0"/>
          <a:fontRef idx="minor"/>
        </p:style>
      </p:sp>
      <p:sp>
        <p:nvSpPr>
          <p:cNvPr id="332" name=""/>
          <p:cNvSpPr/>
          <p:nvPr/>
        </p:nvSpPr>
        <p:spPr>
          <a:xfrm>
            <a:off x="1172880" y="1449720"/>
            <a:ext cx="0" cy="360000"/>
          </a:xfrm>
          <a:prstGeom prst="line">
            <a:avLst/>
          </a:prstGeom>
          <a:ln w="19080">
            <a:solidFill>
              <a:srgbClr val="bf0041"/>
            </a:solidFill>
            <a:round/>
            <a:tailEnd len="med" type="triangle" w="med"/>
          </a:ln>
        </p:spPr>
        <p:style>
          <a:lnRef idx="0"/>
          <a:fillRef idx="0"/>
          <a:effectRef idx="0"/>
          <a:fontRef idx="minor"/>
        </p:style>
      </p:sp>
      <p:sp>
        <p:nvSpPr>
          <p:cNvPr id="333" name=""/>
          <p:cNvSpPr/>
          <p:nvPr/>
        </p:nvSpPr>
        <p:spPr>
          <a:xfrm>
            <a:off x="360000" y="1801080"/>
            <a:ext cx="1620000" cy="720000"/>
          </a:xfrm>
          <a:custGeom>
            <a:avLst/>
            <a:gdLst/>
            <a:ahLst/>
            <a:rect l="l" t="t" r="r" b="b"/>
            <a:pathLst>
              <a:path w="21600" h="21600">
                <a:moveTo>
                  <a:pt x="10800" y="0"/>
                </a:moveTo>
                <a:lnTo>
                  <a:pt x="21600" y="10800"/>
                </a:lnTo>
                <a:lnTo>
                  <a:pt x="10800" y="21600"/>
                </a:lnTo>
                <a:lnTo>
                  <a:pt x="0" y="10800"/>
                </a:lnTo>
                <a:lnTo>
                  <a:pt x="10800" y="0"/>
                </a:lnTo>
                <a:close/>
              </a:path>
            </a:pathLst>
          </a:custGeom>
          <a:solidFill>
            <a:srgbClr val="dee6ef"/>
          </a:solidFill>
          <a:ln w="0">
            <a:solidFill>
              <a:srgbClr val="3465a4"/>
            </a:solidFill>
          </a:ln>
        </p:spPr>
        <p:style>
          <a:lnRef idx="0"/>
          <a:fillRef idx="0"/>
          <a:effectRef idx="0"/>
          <a:fontRef idx="minor"/>
        </p:style>
        <p:txBody>
          <a:bodyPr wrap="none" lIns="90000" rIns="90000" tIns="45000" bIns="45000" anchor="ctr">
            <a:noAutofit/>
          </a:bodyPr>
          <a:p>
            <a:pPr algn="ctr"/>
            <a:r>
              <a:rPr b="0" lang="es-BO" sz="1000" spc="-1" strike="noStrike">
                <a:latin typeface="Times New Roman"/>
              </a:rPr>
              <a:t>¿FALLA?</a:t>
            </a:r>
            <a:endParaRPr b="0" lang="es-BO" sz="1000" spc="-1" strike="noStrike">
              <a:latin typeface="Times New Roman"/>
            </a:endParaRPr>
          </a:p>
        </p:txBody>
      </p:sp>
      <p:sp>
        <p:nvSpPr>
          <p:cNvPr id="334" name=""/>
          <p:cNvSpPr/>
          <p:nvPr/>
        </p:nvSpPr>
        <p:spPr>
          <a:xfrm>
            <a:off x="1172880" y="2521080"/>
            <a:ext cx="0" cy="360000"/>
          </a:xfrm>
          <a:prstGeom prst="line">
            <a:avLst/>
          </a:prstGeom>
          <a:ln w="19080">
            <a:solidFill>
              <a:srgbClr val="bf0041"/>
            </a:solidFill>
            <a:round/>
            <a:tailEnd len="med" type="triangle" w="med"/>
          </a:ln>
        </p:spPr>
        <p:style>
          <a:lnRef idx="0"/>
          <a:fillRef idx="0"/>
          <a:effectRef idx="0"/>
          <a:fontRef idx="minor"/>
        </p:style>
      </p:sp>
      <p:sp>
        <p:nvSpPr>
          <p:cNvPr id="335" name=""/>
          <p:cNvSpPr/>
          <p:nvPr/>
        </p:nvSpPr>
        <p:spPr>
          <a:xfrm>
            <a:off x="1980000" y="2167200"/>
            <a:ext cx="360000" cy="0"/>
          </a:xfrm>
          <a:prstGeom prst="line">
            <a:avLst/>
          </a:prstGeom>
          <a:ln w="19080">
            <a:solidFill>
              <a:srgbClr val="bf0041"/>
            </a:solidFill>
            <a:round/>
            <a:tailEnd len="med" type="triangle" w="med"/>
          </a:ln>
        </p:spPr>
        <p:style>
          <a:lnRef idx="0"/>
          <a:fillRef idx="0"/>
          <a:effectRef idx="0"/>
          <a:fontRef idx="minor"/>
        </p:style>
      </p:sp>
      <p:sp>
        <p:nvSpPr>
          <p:cNvPr id="336" name=""/>
          <p:cNvSpPr/>
          <p:nvPr/>
        </p:nvSpPr>
        <p:spPr>
          <a:xfrm>
            <a:off x="2340000" y="1987200"/>
            <a:ext cx="900000" cy="360000"/>
          </a:xfrm>
          <a:prstGeom prst="flowChartProcess">
            <a:avLst/>
          </a:prstGeom>
          <a:solidFill>
            <a:srgbClr val="dee6ef"/>
          </a:solidFill>
          <a:ln w="0">
            <a:solidFill>
              <a:srgbClr val="3465a4"/>
            </a:solidFill>
          </a:ln>
        </p:spPr>
        <p:style>
          <a:lnRef idx="0"/>
          <a:fillRef idx="0"/>
          <a:effectRef idx="0"/>
          <a:fontRef idx="minor"/>
        </p:style>
        <p:txBody>
          <a:bodyPr wrap="none" lIns="90000" rIns="90000" tIns="45000" bIns="45000" anchor="ctr">
            <a:noAutofit/>
          </a:bodyPr>
          <a:p>
            <a:pPr algn="ctr"/>
            <a:r>
              <a:rPr b="0" lang="es-BO" sz="1000" spc="-1" strike="noStrike">
                <a:latin typeface="Times New Roman"/>
              </a:rPr>
              <a:t>Reemplazo</a:t>
            </a:r>
            <a:endParaRPr b="0" lang="es-BO" sz="1000" spc="-1" strike="noStrike">
              <a:latin typeface="Times New Roman"/>
            </a:endParaRPr>
          </a:p>
        </p:txBody>
      </p:sp>
      <p:sp>
        <p:nvSpPr>
          <p:cNvPr id="337" name=""/>
          <p:cNvSpPr/>
          <p:nvPr/>
        </p:nvSpPr>
        <p:spPr>
          <a:xfrm>
            <a:off x="997200" y="1080000"/>
            <a:ext cx="360000" cy="360000"/>
          </a:xfrm>
          <a:prstGeom prst="flowChartOffpageConnector">
            <a:avLst/>
          </a:prstGeom>
          <a:solidFill>
            <a:srgbClr val="dee7e5"/>
          </a:solidFill>
          <a:ln w="0">
            <a:solidFill>
              <a:srgbClr val="3465a4"/>
            </a:solidFill>
          </a:ln>
        </p:spPr>
        <p:style>
          <a:lnRef idx="0"/>
          <a:fillRef idx="0"/>
          <a:effectRef idx="0"/>
          <a:fontRef idx="minor"/>
        </p:style>
        <p:txBody>
          <a:bodyPr wrap="none" lIns="90000" rIns="90000" tIns="45000" bIns="45000" anchor="ctr">
            <a:noAutofit/>
          </a:bodyPr>
          <a:p>
            <a:pPr algn="ctr"/>
            <a:r>
              <a:rPr b="0" lang="es-BO" sz="1000" spc="-1" strike="noStrike">
                <a:latin typeface="Times New Roman"/>
              </a:rPr>
              <a:t>A</a:t>
            </a:r>
            <a:endParaRPr b="0" lang="es-BO" sz="1000" spc="-1" strike="noStrike">
              <a:latin typeface="Times New Roman"/>
            </a:endParaRPr>
          </a:p>
        </p:txBody>
      </p:sp>
      <p:sp>
        <p:nvSpPr>
          <p:cNvPr id="338" name=""/>
          <p:cNvSpPr/>
          <p:nvPr/>
        </p:nvSpPr>
        <p:spPr>
          <a:xfrm>
            <a:off x="995400" y="2890800"/>
            <a:ext cx="360000" cy="360000"/>
          </a:xfrm>
          <a:prstGeom prst="ellipse">
            <a:avLst/>
          </a:prstGeom>
          <a:solidFill>
            <a:srgbClr val="dee7e5"/>
          </a:solidFill>
          <a:ln w="0">
            <a:solidFill>
              <a:srgbClr val="3465a4"/>
            </a:solidFill>
          </a:ln>
        </p:spPr>
        <p:style>
          <a:lnRef idx="0"/>
          <a:fillRef idx="0"/>
          <a:effectRef idx="0"/>
          <a:fontRef idx="minor"/>
        </p:style>
        <p:txBody>
          <a:bodyPr wrap="none" lIns="90000" rIns="90000" tIns="45000" bIns="45000" anchor="ctr">
            <a:noAutofit/>
          </a:bodyPr>
          <a:p>
            <a:pPr algn="ctr"/>
            <a:r>
              <a:rPr b="1" lang="es-BO" sz="1800" spc="-1" strike="noStrike">
                <a:latin typeface="Times New Roman"/>
              </a:rPr>
              <a:t>+</a:t>
            </a:r>
            <a:endParaRPr b="1" lang="es-BO" sz="1800" spc="-1" strike="noStrike">
              <a:latin typeface="Times New Roman"/>
            </a:endParaRPr>
          </a:p>
        </p:txBody>
      </p:sp>
      <p:sp>
        <p:nvSpPr>
          <p:cNvPr id="339" name=""/>
          <p:cNvSpPr/>
          <p:nvPr/>
        </p:nvSpPr>
        <p:spPr>
          <a:xfrm>
            <a:off x="700200" y="3600000"/>
            <a:ext cx="900000" cy="360000"/>
          </a:xfrm>
          <a:prstGeom prst="flowChartProcess">
            <a:avLst/>
          </a:prstGeom>
          <a:solidFill>
            <a:srgbClr val="dee6ef"/>
          </a:solidFill>
          <a:ln w="0">
            <a:solidFill>
              <a:srgbClr val="3465a4"/>
            </a:solidFill>
          </a:ln>
        </p:spPr>
        <p:style>
          <a:lnRef idx="0"/>
          <a:fillRef idx="0"/>
          <a:effectRef idx="0"/>
          <a:fontRef idx="minor"/>
        </p:style>
        <p:txBody>
          <a:bodyPr wrap="none" lIns="90000" rIns="90000" tIns="45000" bIns="45000" anchor="ctr">
            <a:noAutofit/>
          </a:bodyPr>
          <a:p>
            <a:pPr algn="ctr"/>
            <a:r>
              <a:rPr b="0" lang="es-BO" sz="1000" spc="-1" strike="noStrike">
                <a:latin typeface="Times New Roman"/>
              </a:rPr>
              <a:t>Preparación </a:t>
            </a:r>
            <a:endParaRPr b="0" lang="es-BO" sz="1000" spc="-1" strike="noStrike">
              <a:latin typeface="Times New Roman"/>
            </a:endParaRPr>
          </a:p>
          <a:p>
            <a:pPr algn="ctr"/>
            <a:r>
              <a:rPr b="0" lang="es-BO" sz="1000" spc="-1" strike="noStrike">
                <a:latin typeface="Times New Roman"/>
              </a:rPr>
              <a:t>Fuente Aux.</a:t>
            </a:r>
            <a:endParaRPr b="0" lang="es-BO" sz="1000" spc="-1" strike="noStrike">
              <a:latin typeface="Times New Roman"/>
            </a:endParaRPr>
          </a:p>
        </p:txBody>
      </p:sp>
      <p:sp>
        <p:nvSpPr>
          <p:cNvPr id="340" name=""/>
          <p:cNvSpPr/>
          <p:nvPr/>
        </p:nvSpPr>
        <p:spPr>
          <a:xfrm>
            <a:off x="1167840" y="3247920"/>
            <a:ext cx="0" cy="360000"/>
          </a:xfrm>
          <a:prstGeom prst="line">
            <a:avLst/>
          </a:prstGeom>
          <a:ln w="19080">
            <a:solidFill>
              <a:srgbClr val="bf0041"/>
            </a:solidFill>
            <a:round/>
            <a:tailEnd len="med" type="triangle" w="med"/>
          </a:ln>
        </p:spPr>
        <p:style>
          <a:lnRef idx="0"/>
          <a:fillRef idx="0"/>
          <a:effectRef idx="0"/>
          <a:fontRef idx="minor"/>
        </p:style>
      </p:sp>
      <p:sp>
        <p:nvSpPr>
          <p:cNvPr id="341" name=""/>
          <p:cNvSpPr/>
          <p:nvPr/>
        </p:nvSpPr>
        <p:spPr>
          <a:xfrm>
            <a:off x="1167840" y="3960000"/>
            <a:ext cx="0" cy="360000"/>
          </a:xfrm>
          <a:prstGeom prst="line">
            <a:avLst/>
          </a:prstGeom>
          <a:ln w="19080">
            <a:solidFill>
              <a:srgbClr val="bf0041"/>
            </a:solidFill>
            <a:round/>
            <a:tailEnd len="med" type="triangle" w="med"/>
          </a:ln>
        </p:spPr>
        <p:style>
          <a:lnRef idx="0"/>
          <a:fillRef idx="0"/>
          <a:effectRef idx="0"/>
          <a:fontRef idx="minor"/>
        </p:style>
      </p:sp>
      <p:sp>
        <p:nvSpPr>
          <p:cNvPr id="342" name=""/>
          <p:cNvSpPr/>
          <p:nvPr/>
        </p:nvSpPr>
        <p:spPr>
          <a:xfrm>
            <a:off x="991440" y="4320000"/>
            <a:ext cx="360000" cy="360000"/>
          </a:xfrm>
          <a:prstGeom prst="ellipse">
            <a:avLst/>
          </a:prstGeom>
          <a:solidFill>
            <a:srgbClr val="dee7e5"/>
          </a:solidFill>
          <a:ln w="0">
            <a:solidFill>
              <a:srgbClr val="3465a4"/>
            </a:solidFill>
          </a:ln>
        </p:spPr>
        <p:style>
          <a:lnRef idx="0"/>
          <a:fillRef idx="0"/>
          <a:effectRef idx="0"/>
          <a:fontRef idx="minor"/>
        </p:style>
        <p:txBody>
          <a:bodyPr wrap="none" lIns="90000" rIns="90000" tIns="45000" bIns="45000" anchor="ctr">
            <a:noAutofit/>
          </a:bodyPr>
          <a:p>
            <a:pPr algn="ctr"/>
            <a:r>
              <a:rPr b="0" lang="es-BO" sz="1000" spc="-1" strike="noStrike">
                <a:latin typeface="Times New Roman"/>
              </a:rPr>
              <a:t>4</a:t>
            </a:r>
            <a:endParaRPr b="0" lang="es-BO" sz="1000" spc="-1" strike="noStrike">
              <a:latin typeface="Times New Roman"/>
            </a:endParaRPr>
          </a:p>
        </p:txBody>
      </p:sp>
      <p:cxnSp>
        <p:nvCxnSpPr>
          <p:cNvPr id="343" name=""/>
          <p:cNvCxnSpPr>
            <a:stCxn id="336" idx="2"/>
            <a:endCxn id="338" idx="6"/>
          </p:cNvCxnSpPr>
          <p:nvPr/>
        </p:nvCxnSpPr>
        <p:spPr>
          <a:xfrm flipH="1">
            <a:off x="1355400" y="2347200"/>
            <a:ext cx="1434960" cy="723960"/>
          </a:xfrm>
          <a:prstGeom prst="bentConnector3">
            <a:avLst/>
          </a:prstGeom>
          <a:ln w="19080">
            <a:solidFill>
              <a:srgbClr val="bf0041"/>
            </a:solidFill>
            <a:prstDash val="dash"/>
            <a:round/>
            <a:tailEnd len="med" type="triangle" w="med"/>
          </a:ln>
        </p:spPr>
      </p:cxnSp>
      <p:sp>
        <p:nvSpPr>
          <p:cNvPr id="344" name=""/>
          <p:cNvSpPr/>
          <p:nvPr/>
        </p:nvSpPr>
        <p:spPr>
          <a:xfrm>
            <a:off x="3448080" y="3233520"/>
            <a:ext cx="1620000" cy="720000"/>
          </a:xfrm>
          <a:custGeom>
            <a:avLst/>
            <a:gdLst/>
            <a:ahLst/>
            <a:rect l="l" t="t" r="r" b="b"/>
            <a:pathLst>
              <a:path w="21600" h="21600">
                <a:moveTo>
                  <a:pt x="10800" y="0"/>
                </a:moveTo>
                <a:lnTo>
                  <a:pt x="21600" y="10800"/>
                </a:lnTo>
                <a:lnTo>
                  <a:pt x="10800" y="21600"/>
                </a:lnTo>
                <a:lnTo>
                  <a:pt x="0" y="10800"/>
                </a:lnTo>
                <a:lnTo>
                  <a:pt x="10800" y="0"/>
                </a:lnTo>
                <a:close/>
              </a:path>
            </a:pathLst>
          </a:custGeom>
          <a:solidFill>
            <a:srgbClr val="dee6ef"/>
          </a:solidFill>
          <a:ln w="0">
            <a:solidFill>
              <a:srgbClr val="3465a4"/>
            </a:solidFill>
          </a:ln>
        </p:spPr>
        <p:style>
          <a:lnRef idx="0"/>
          <a:fillRef idx="0"/>
          <a:effectRef idx="0"/>
          <a:fontRef idx="minor"/>
        </p:style>
        <p:txBody>
          <a:bodyPr wrap="none" lIns="90000" rIns="90000" tIns="45000" bIns="45000" anchor="ctr">
            <a:noAutofit/>
          </a:bodyPr>
          <a:p>
            <a:pPr algn="ctr"/>
            <a:r>
              <a:rPr b="0" lang="es-BO" sz="1000" spc="-1" strike="noStrike">
                <a:latin typeface="Times New Roman"/>
              </a:rPr>
              <a:t>¿FALLA?</a:t>
            </a:r>
            <a:endParaRPr b="0" lang="es-BO" sz="1000" spc="-1" strike="noStrike">
              <a:latin typeface="Times New Roman"/>
            </a:endParaRPr>
          </a:p>
        </p:txBody>
      </p:sp>
      <p:sp>
        <p:nvSpPr>
          <p:cNvPr id="345" name=""/>
          <p:cNvSpPr/>
          <p:nvPr/>
        </p:nvSpPr>
        <p:spPr>
          <a:xfrm>
            <a:off x="4260960" y="3953520"/>
            <a:ext cx="0" cy="366480"/>
          </a:xfrm>
          <a:prstGeom prst="line">
            <a:avLst/>
          </a:prstGeom>
          <a:ln w="19080">
            <a:solidFill>
              <a:srgbClr val="bf0041"/>
            </a:solidFill>
            <a:round/>
            <a:tailEnd len="med" type="triangle" w="med"/>
          </a:ln>
        </p:spPr>
        <p:style>
          <a:lnRef idx="0"/>
          <a:fillRef idx="0"/>
          <a:effectRef idx="0"/>
          <a:fontRef idx="minor"/>
        </p:style>
      </p:sp>
      <p:sp>
        <p:nvSpPr>
          <p:cNvPr id="346" name=""/>
          <p:cNvSpPr/>
          <p:nvPr/>
        </p:nvSpPr>
        <p:spPr>
          <a:xfrm>
            <a:off x="4083480" y="4320000"/>
            <a:ext cx="360000" cy="360000"/>
          </a:xfrm>
          <a:prstGeom prst="ellipse">
            <a:avLst/>
          </a:prstGeom>
          <a:solidFill>
            <a:srgbClr val="dee7e5"/>
          </a:solidFill>
          <a:ln w="0">
            <a:solidFill>
              <a:srgbClr val="3465a4"/>
            </a:solidFill>
          </a:ln>
        </p:spPr>
        <p:style>
          <a:lnRef idx="0"/>
          <a:fillRef idx="0"/>
          <a:effectRef idx="0"/>
          <a:fontRef idx="minor"/>
        </p:style>
        <p:txBody>
          <a:bodyPr wrap="none" lIns="90000" rIns="90000" tIns="45000" bIns="45000" anchor="ctr">
            <a:noAutofit/>
          </a:bodyPr>
          <a:p>
            <a:pPr algn="ctr"/>
            <a:r>
              <a:rPr b="0" lang="es-BO" sz="1000" spc="-1" strike="noStrike">
                <a:latin typeface="Times New Roman"/>
              </a:rPr>
              <a:t>5</a:t>
            </a:r>
            <a:endParaRPr b="0" lang="es-BO" sz="1000" spc="-1" strike="noStrike">
              <a:latin typeface="Times New Roman"/>
            </a:endParaRPr>
          </a:p>
        </p:txBody>
      </p:sp>
      <p:cxnSp>
        <p:nvCxnSpPr>
          <p:cNvPr id="347" name=""/>
          <p:cNvCxnSpPr>
            <a:stCxn id="344" idx="3"/>
            <a:endCxn id="344" idx="3"/>
          </p:cNvCxnSpPr>
          <p:nvPr/>
        </p:nvCxnSpPr>
        <p:spPr>
          <a:xfrm>
            <a:off x="5068080" y="3593520"/>
            <a:ext cx="360" cy="360"/>
          </a:xfrm>
          <a:prstGeom prst="bentConnector3">
            <a:avLst/>
          </a:prstGeom>
          <a:ln w="0">
            <a:solidFill>
              <a:srgbClr val="3465a4"/>
            </a:solidFill>
            <a:tailEnd len="med" type="triangle" w="med"/>
          </a:ln>
        </p:spPr>
      </p:cxnSp>
      <p:sp>
        <p:nvSpPr>
          <p:cNvPr id="348" name=""/>
          <p:cNvSpPr/>
          <p:nvPr/>
        </p:nvSpPr>
        <p:spPr>
          <a:xfrm>
            <a:off x="5580000" y="3420000"/>
            <a:ext cx="900000" cy="360000"/>
          </a:xfrm>
          <a:prstGeom prst="flowChartProcess">
            <a:avLst/>
          </a:prstGeom>
          <a:solidFill>
            <a:srgbClr val="dee6ef"/>
          </a:solidFill>
          <a:ln w="0">
            <a:solidFill>
              <a:srgbClr val="3465a4"/>
            </a:solidFill>
          </a:ln>
        </p:spPr>
        <p:style>
          <a:lnRef idx="0"/>
          <a:fillRef idx="0"/>
          <a:effectRef idx="0"/>
          <a:fontRef idx="minor"/>
        </p:style>
        <p:txBody>
          <a:bodyPr wrap="none" lIns="90000" rIns="90000" tIns="45000" bIns="45000" anchor="ctr">
            <a:noAutofit/>
          </a:bodyPr>
          <a:p>
            <a:pPr algn="ctr"/>
            <a:r>
              <a:rPr b="0" lang="es-BO" sz="1000" spc="-1" strike="noStrike">
                <a:latin typeface="Times New Roman"/>
              </a:rPr>
              <a:t>Reemplazar</a:t>
            </a:r>
            <a:endParaRPr b="0" lang="es-BO" sz="1000" spc="-1" strike="noStrike">
              <a:latin typeface="Times New Roman"/>
            </a:endParaRPr>
          </a:p>
        </p:txBody>
      </p:sp>
      <p:cxnSp>
        <p:nvCxnSpPr>
          <p:cNvPr id="349" name=""/>
          <p:cNvCxnSpPr>
            <a:stCxn id="348" idx="2"/>
            <a:endCxn id="346" idx="6"/>
          </p:cNvCxnSpPr>
          <p:nvPr/>
        </p:nvCxnSpPr>
        <p:spPr>
          <a:xfrm flipH="1">
            <a:off x="4443480" y="3780000"/>
            <a:ext cx="1586880" cy="720360"/>
          </a:xfrm>
          <a:prstGeom prst="bentConnector3">
            <a:avLst/>
          </a:prstGeom>
          <a:ln w="19080">
            <a:solidFill>
              <a:srgbClr val="bf0041"/>
            </a:solidFill>
            <a:prstDash val="dash"/>
            <a:round/>
            <a:tailEnd len="med" type="triangle" w="med"/>
          </a:ln>
        </p:spPr>
      </p:cxnSp>
      <p:sp>
        <p:nvSpPr>
          <p:cNvPr id="350" name=""/>
          <p:cNvSpPr/>
          <p:nvPr/>
        </p:nvSpPr>
        <p:spPr>
          <a:xfrm>
            <a:off x="5068080" y="3593520"/>
            <a:ext cx="511920" cy="6480"/>
          </a:xfrm>
          <a:prstGeom prst="line">
            <a:avLst/>
          </a:prstGeom>
          <a:ln w="19080">
            <a:solidFill>
              <a:srgbClr val="bf0041"/>
            </a:solidFill>
            <a:round/>
            <a:tailEnd len="med" type="triangle" w="med"/>
          </a:ln>
        </p:spPr>
        <p:style>
          <a:lnRef idx="0"/>
          <a:fillRef idx="0"/>
          <a:effectRef idx="0"/>
          <a:fontRef idx="minor"/>
        </p:style>
      </p:sp>
      <p:sp>
        <p:nvSpPr>
          <p:cNvPr id="351" name=""/>
          <p:cNvSpPr/>
          <p:nvPr/>
        </p:nvSpPr>
        <p:spPr>
          <a:xfrm>
            <a:off x="8931240" y="1080000"/>
            <a:ext cx="360000" cy="360000"/>
          </a:xfrm>
          <a:prstGeom prst="ellipse">
            <a:avLst/>
          </a:prstGeom>
          <a:solidFill>
            <a:srgbClr val="dee7e5"/>
          </a:solidFill>
          <a:ln w="0">
            <a:solidFill>
              <a:srgbClr val="3465a4"/>
            </a:solidFill>
          </a:ln>
        </p:spPr>
        <p:style>
          <a:lnRef idx="0"/>
          <a:fillRef idx="0"/>
          <a:effectRef idx="0"/>
          <a:fontRef idx="minor"/>
        </p:style>
        <p:txBody>
          <a:bodyPr wrap="none" lIns="90000" rIns="90000" tIns="45000" bIns="45000" anchor="ctr">
            <a:noAutofit/>
          </a:bodyPr>
          <a:p>
            <a:pPr algn="ctr"/>
            <a:r>
              <a:rPr b="0" lang="es-BO" sz="1000" spc="-1" strike="noStrike">
                <a:latin typeface="Times New Roman"/>
              </a:rPr>
              <a:t>6</a:t>
            </a:r>
            <a:endParaRPr b="0" lang="es-BO" sz="1000" spc="-1" strike="noStrike">
              <a:latin typeface="Times New Roman"/>
            </a:endParaRPr>
          </a:p>
        </p:txBody>
      </p:sp>
      <p:sp>
        <p:nvSpPr>
          <p:cNvPr id="352" name=""/>
          <p:cNvSpPr/>
          <p:nvPr/>
        </p:nvSpPr>
        <p:spPr>
          <a:xfrm>
            <a:off x="8640000" y="1802520"/>
            <a:ext cx="900000" cy="360000"/>
          </a:xfrm>
          <a:prstGeom prst="flowChartProcess">
            <a:avLst/>
          </a:prstGeom>
          <a:solidFill>
            <a:srgbClr val="dee6ef"/>
          </a:solidFill>
          <a:ln w="0">
            <a:solidFill>
              <a:srgbClr val="3465a4"/>
            </a:solidFill>
          </a:ln>
        </p:spPr>
        <p:style>
          <a:lnRef idx="0"/>
          <a:fillRef idx="0"/>
          <a:effectRef idx="0"/>
          <a:fontRef idx="minor"/>
        </p:style>
        <p:txBody>
          <a:bodyPr wrap="none" lIns="90000" rIns="90000" tIns="45000" bIns="45000" anchor="ctr">
            <a:noAutofit/>
          </a:bodyPr>
          <a:p>
            <a:pPr algn="ctr"/>
            <a:r>
              <a:rPr b="0" lang="es-BO" sz="1000" spc="-1" strike="noStrike">
                <a:latin typeface="Times New Roman"/>
              </a:rPr>
              <a:t>POTENCIA IN</a:t>
            </a:r>
            <a:endParaRPr b="0" lang="es-BO" sz="1000" spc="-1" strike="noStrike">
              <a:latin typeface="Times New Roman"/>
            </a:endParaRPr>
          </a:p>
        </p:txBody>
      </p:sp>
      <p:sp>
        <p:nvSpPr>
          <p:cNvPr id="353" name=""/>
          <p:cNvSpPr/>
          <p:nvPr/>
        </p:nvSpPr>
        <p:spPr>
          <a:xfrm>
            <a:off x="9107640" y="1450440"/>
            <a:ext cx="0" cy="360000"/>
          </a:xfrm>
          <a:prstGeom prst="line">
            <a:avLst/>
          </a:prstGeom>
          <a:ln w="19080">
            <a:solidFill>
              <a:srgbClr val="bf0041"/>
            </a:solidFill>
            <a:round/>
            <a:tailEnd len="med" type="triangle" w="med"/>
          </a:ln>
        </p:spPr>
        <p:style>
          <a:lnRef idx="0"/>
          <a:fillRef idx="0"/>
          <a:effectRef idx="0"/>
          <a:fontRef idx="minor"/>
        </p:style>
      </p:sp>
      <p:sp>
        <p:nvSpPr>
          <p:cNvPr id="354" name=""/>
          <p:cNvSpPr/>
          <p:nvPr/>
        </p:nvSpPr>
        <p:spPr>
          <a:xfrm>
            <a:off x="8460000" y="2522520"/>
            <a:ext cx="1260000" cy="360000"/>
          </a:xfrm>
          <a:prstGeom prst="flowChartProcess">
            <a:avLst/>
          </a:prstGeom>
          <a:solidFill>
            <a:srgbClr val="dee6ef"/>
          </a:solidFill>
          <a:ln w="0">
            <a:solidFill>
              <a:srgbClr val="3465a4"/>
            </a:solidFill>
          </a:ln>
        </p:spPr>
        <p:style>
          <a:lnRef idx="0"/>
          <a:fillRef idx="0"/>
          <a:effectRef idx="0"/>
          <a:fontRef idx="minor"/>
        </p:style>
        <p:txBody>
          <a:bodyPr wrap="none" lIns="90000" rIns="90000" tIns="45000" bIns="45000" anchor="ctr">
            <a:noAutofit/>
          </a:bodyPr>
          <a:p>
            <a:pPr algn="ctr"/>
            <a:r>
              <a:rPr b="0" lang="es-BO" sz="1000" spc="-1" strike="noStrike">
                <a:latin typeface="Times New Roman"/>
              </a:rPr>
              <a:t>VERIFICACIÓN</a:t>
            </a:r>
            <a:endParaRPr b="0" lang="es-BO" sz="1000" spc="-1" strike="noStrike">
              <a:latin typeface="Times New Roman"/>
            </a:endParaRPr>
          </a:p>
        </p:txBody>
      </p:sp>
      <p:sp>
        <p:nvSpPr>
          <p:cNvPr id="355" name=""/>
          <p:cNvSpPr/>
          <p:nvPr/>
        </p:nvSpPr>
        <p:spPr>
          <a:xfrm>
            <a:off x="9107640" y="2170440"/>
            <a:ext cx="0" cy="360000"/>
          </a:xfrm>
          <a:prstGeom prst="line">
            <a:avLst/>
          </a:prstGeom>
          <a:ln w="19080">
            <a:solidFill>
              <a:srgbClr val="bf0041"/>
            </a:solidFill>
            <a:round/>
            <a:tailEnd len="med" type="triangle" w="med"/>
          </a:ln>
        </p:spPr>
        <p:style>
          <a:lnRef idx="0"/>
          <a:fillRef idx="0"/>
          <a:effectRef idx="0"/>
          <a:fontRef idx="minor"/>
        </p:style>
      </p:sp>
      <p:sp>
        <p:nvSpPr>
          <p:cNvPr id="356" name=""/>
          <p:cNvSpPr/>
          <p:nvPr/>
        </p:nvSpPr>
        <p:spPr>
          <a:xfrm>
            <a:off x="9107640" y="2890440"/>
            <a:ext cx="0" cy="360000"/>
          </a:xfrm>
          <a:prstGeom prst="line">
            <a:avLst/>
          </a:prstGeom>
          <a:ln w="19080">
            <a:solidFill>
              <a:srgbClr val="bf0041"/>
            </a:solidFill>
            <a:round/>
            <a:tailEnd len="med" type="triangle" w="med"/>
          </a:ln>
        </p:spPr>
        <p:style>
          <a:lnRef idx="0"/>
          <a:fillRef idx="0"/>
          <a:effectRef idx="0"/>
          <a:fontRef idx="minor"/>
        </p:style>
      </p:sp>
      <p:sp>
        <p:nvSpPr>
          <p:cNvPr id="357" name=""/>
          <p:cNvSpPr/>
          <p:nvPr/>
        </p:nvSpPr>
        <p:spPr>
          <a:xfrm>
            <a:off x="8640000" y="3242520"/>
            <a:ext cx="900000" cy="360000"/>
          </a:xfrm>
          <a:prstGeom prst="flowChartProcess">
            <a:avLst/>
          </a:prstGeom>
          <a:solidFill>
            <a:srgbClr val="dee6ef"/>
          </a:solidFill>
          <a:ln w="0">
            <a:solidFill>
              <a:srgbClr val="3465a4"/>
            </a:solidFill>
          </a:ln>
        </p:spPr>
        <p:style>
          <a:lnRef idx="0"/>
          <a:fillRef idx="0"/>
          <a:effectRef idx="0"/>
          <a:fontRef idx="minor"/>
        </p:style>
        <p:txBody>
          <a:bodyPr wrap="none" lIns="90000" rIns="90000" tIns="45000" bIns="45000" anchor="ctr">
            <a:noAutofit/>
          </a:bodyPr>
          <a:p>
            <a:pPr algn="ctr"/>
            <a:r>
              <a:rPr b="0" lang="es-BO" sz="1000" spc="-1" strike="noStrike">
                <a:latin typeface="Times New Roman"/>
              </a:rPr>
              <a:t>ACOPLE</a:t>
            </a:r>
            <a:endParaRPr b="0" lang="es-BO" sz="1000" spc="-1" strike="noStrike">
              <a:latin typeface="Times New Roman"/>
            </a:endParaRPr>
          </a:p>
          <a:p>
            <a:pPr algn="ctr"/>
            <a:r>
              <a:rPr b="0" lang="es-BO" sz="1000" spc="-1" strike="noStrike">
                <a:latin typeface="Times New Roman"/>
              </a:rPr>
              <a:t>MECÁNICO</a:t>
            </a:r>
            <a:endParaRPr b="0" lang="es-BO" sz="1000" spc="-1" strike="noStrike">
              <a:latin typeface="Times New Roman"/>
            </a:endParaRPr>
          </a:p>
        </p:txBody>
      </p:sp>
      <p:sp>
        <p:nvSpPr>
          <p:cNvPr id="358" name=""/>
          <p:cNvSpPr/>
          <p:nvPr/>
        </p:nvSpPr>
        <p:spPr>
          <a:xfrm>
            <a:off x="9107640" y="3610440"/>
            <a:ext cx="0" cy="360000"/>
          </a:xfrm>
          <a:prstGeom prst="line">
            <a:avLst/>
          </a:prstGeom>
          <a:ln w="19080">
            <a:solidFill>
              <a:srgbClr val="bf0041"/>
            </a:solidFill>
            <a:round/>
            <a:tailEnd len="med" type="triangle" w="med"/>
          </a:ln>
        </p:spPr>
        <p:style>
          <a:lnRef idx="0"/>
          <a:fillRef idx="0"/>
          <a:effectRef idx="0"/>
          <a:fontRef idx="minor"/>
        </p:style>
      </p:sp>
      <p:sp>
        <p:nvSpPr>
          <p:cNvPr id="359" name=""/>
          <p:cNvSpPr/>
          <p:nvPr/>
        </p:nvSpPr>
        <p:spPr>
          <a:xfrm>
            <a:off x="7311240" y="4680000"/>
            <a:ext cx="360000" cy="360000"/>
          </a:xfrm>
          <a:prstGeom prst="ellipse">
            <a:avLst/>
          </a:prstGeom>
          <a:solidFill>
            <a:srgbClr val="dee7e5"/>
          </a:solidFill>
          <a:ln w="0">
            <a:solidFill>
              <a:srgbClr val="3465a4"/>
            </a:solidFill>
          </a:ln>
        </p:spPr>
        <p:style>
          <a:lnRef idx="0"/>
          <a:fillRef idx="0"/>
          <a:effectRef idx="0"/>
          <a:fontRef idx="minor"/>
        </p:style>
        <p:txBody>
          <a:bodyPr wrap="none" lIns="90000" rIns="90000" tIns="45000" bIns="45000" anchor="ctr">
            <a:noAutofit/>
          </a:bodyPr>
          <a:p>
            <a:pPr algn="ctr"/>
            <a:r>
              <a:rPr b="0" lang="es-BO" sz="1000" spc="-1" strike="noStrike">
                <a:latin typeface="Times New Roman"/>
              </a:rPr>
              <a:t>6</a:t>
            </a:r>
            <a:endParaRPr b="0" lang="es-BO" sz="1000" spc="-1" strike="noStrike">
              <a:latin typeface="Times New Roman"/>
            </a:endParaRPr>
          </a:p>
        </p:txBody>
      </p:sp>
      <p:sp>
        <p:nvSpPr>
          <p:cNvPr id="360" name=""/>
          <p:cNvSpPr/>
          <p:nvPr/>
        </p:nvSpPr>
        <p:spPr>
          <a:xfrm>
            <a:off x="8640000" y="3960000"/>
            <a:ext cx="900000" cy="360000"/>
          </a:xfrm>
          <a:prstGeom prst="flowChartTerminator">
            <a:avLst/>
          </a:prstGeom>
          <a:solidFill>
            <a:srgbClr val="dee6ef"/>
          </a:solidFill>
          <a:ln w="0">
            <a:solidFill>
              <a:srgbClr val="3465a4"/>
            </a:solidFill>
          </a:ln>
        </p:spPr>
        <p:style>
          <a:lnRef idx="0"/>
          <a:fillRef idx="0"/>
          <a:effectRef idx="0"/>
          <a:fontRef idx="minor"/>
        </p:style>
        <p:txBody>
          <a:bodyPr wrap="none" lIns="90000" rIns="90000" tIns="45000" bIns="45000" anchor="ctr">
            <a:noAutofit/>
          </a:bodyPr>
          <a:p>
            <a:pPr algn="ctr"/>
            <a:r>
              <a:rPr b="0" lang="es-BO" sz="1000" spc="-1" strike="noStrike">
                <a:latin typeface="Times New Roman"/>
              </a:rPr>
              <a:t>FIN</a:t>
            </a:r>
            <a:endParaRPr b="0" lang="es-BO" sz="1000" spc="-1" strike="noStrike">
              <a:latin typeface="Times New Roman"/>
            </a:endParaRPr>
          </a:p>
        </p:txBody>
      </p:sp>
      <p:sp>
        <p:nvSpPr>
          <p:cNvPr id="361" name=""/>
          <p:cNvSpPr txBox="1"/>
          <p:nvPr/>
        </p:nvSpPr>
        <p:spPr>
          <a:xfrm>
            <a:off x="1970280" y="1801080"/>
            <a:ext cx="369720" cy="302400"/>
          </a:xfrm>
          <a:prstGeom prst="rect">
            <a:avLst/>
          </a:prstGeom>
          <a:noFill/>
          <a:ln w="0">
            <a:noFill/>
          </a:ln>
        </p:spPr>
        <p:txBody>
          <a:bodyPr lIns="90000" rIns="90000" tIns="45000" bIns="45000">
            <a:noAutofit/>
          </a:bodyPr>
          <a:p>
            <a:r>
              <a:rPr b="0" lang="es-BO" sz="1200" spc="-1" strike="noStrike">
                <a:latin typeface="Comic Sans MS"/>
              </a:rPr>
              <a:t>SI</a:t>
            </a:r>
            <a:endParaRPr b="0" lang="es-BO" sz="1200" spc="-1" strike="noStrike">
              <a:latin typeface="Arial"/>
            </a:endParaRPr>
          </a:p>
        </p:txBody>
      </p:sp>
      <p:sp>
        <p:nvSpPr>
          <p:cNvPr id="362" name=""/>
          <p:cNvSpPr txBox="1"/>
          <p:nvPr/>
        </p:nvSpPr>
        <p:spPr>
          <a:xfrm>
            <a:off x="5068080" y="3233520"/>
            <a:ext cx="369720" cy="302400"/>
          </a:xfrm>
          <a:prstGeom prst="rect">
            <a:avLst/>
          </a:prstGeom>
          <a:noFill/>
          <a:ln w="0">
            <a:noFill/>
          </a:ln>
        </p:spPr>
        <p:txBody>
          <a:bodyPr lIns="90000" rIns="90000" tIns="45000" bIns="45000">
            <a:noAutofit/>
          </a:bodyPr>
          <a:p>
            <a:r>
              <a:rPr b="0" lang="es-BO" sz="1200" spc="-1" strike="noStrike">
                <a:latin typeface="Comic Sans MS"/>
              </a:rPr>
              <a:t>SI</a:t>
            </a:r>
            <a:endParaRPr b="0" lang="es-BO" sz="1200" spc="-1" strike="noStrike">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363" name="Google Shape;60;p14_22"/>
          <p:cNvGrpSpPr/>
          <p:nvPr/>
        </p:nvGrpSpPr>
        <p:grpSpPr>
          <a:xfrm>
            <a:off x="360" y="0"/>
            <a:ext cx="10079640" cy="535320"/>
            <a:chOff x="360" y="0"/>
            <a:chExt cx="10079640" cy="535320"/>
          </a:xfrm>
        </p:grpSpPr>
        <p:pic>
          <p:nvPicPr>
            <p:cNvPr id="364" name="Google Shape;61;p14_23" descr="Universidad Nacional de Misiones - La Universidad | Universidad nacional,  Pinturas de peces, Facultad de artes"/>
            <p:cNvPicPr/>
            <p:nvPr/>
          </p:nvPicPr>
          <p:blipFill>
            <a:blip r:embed="rId1"/>
            <a:stretch/>
          </p:blipFill>
          <p:spPr>
            <a:xfrm>
              <a:off x="360" y="77760"/>
              <a:ext cx="735840" cy="457560"/>
            </a:xfrm>
            <a:prstGeom prst="rect">
              <a:avLst/>
            </a:prstGeom>
            <a:ln w="0">
              <a:noFill/>
            </a:ln>
          </p:spPr>
        </p:pic>
        <p:sp>
          <p:nvSpPr>
            <p:cNvPr id="365" name="Google Shape;62;p14_23"/>
            <p:cNvSpPr/>
            <p:nvPr/>
          </p:nvSpPr>
          <p:spPr>
            <a:xfrm>
              <a:off x="677880" y="0"/>
              <a:ext cx="9402120" cy="535320"/>
            </a:xfrm>
            <a:prstGeom prst="rect">
              <a:avLst/>
            </a:prstGeom>
            <a:gradFill rotWithShape="0">
              <a:gsLst>
                <a:gs pos="4000">
                  <a:srgbClr val="ffffff"/>
                </a:gs>
                <a:gs pos="100000">
                  <a:srgbClr val="4472c3"/>
                </a:gs>
              </a:gsLst>
              <a:lin ang="0"/>
            </a:gradFill>
            <a:ln w="0">
              <a:noFill/>
            </a:ln>
          </p:spPr>
          <p:style>
            <a:lnRef idx="0"/>
            <a:fillRef idx="0"/>
            <a:effectRef idx="0"/>
            <a:fontRef idx="minor"/>
          </p:style>
          <p:txBody>
            <a:bodyPr anchor="ctr">
              <a:noAutofit/>
            </a:bodyPr>
            <a:p>
              <a:pPr algn="r">
                <a:lnSpc>
                  <a:spcPct val="100000"/>
                </a:lnSpc>
                <a:tabLst>
                  <a:tab algn="l" pos="0"/>
                </a:tabLst>
              </a:pPr>
              <a:r>
                <a:rPr b="1" lang="es-419" sz="1300" spc="-1" strike="noStrike" cap="small">
                  <a:solidFill>
                    <a:srgbClr val="000000"/>
                  </a:solidFill>
                  <a:latin typeface="Comic Sans MS"/>
                  <a:ea typeface="Comic Sans MS"/>
                </a:rPr>
                <a:t>ORGANIZACIÓN Y GESTIÓN DEL MANTENIMIENTO</a:t>
              </a:r>
              <a:endParaRPr b="0" lang="es-BO" sz="1300" spc="-1" strike="noStrike">
                <a:latin typeface="Arial"/>
              </a:endParaRPr>
            </a:p>
          </p:txBody>
        </p:sp>
      </p:grpSp>
      <p:sp>
        <p:nvSpPr>
          <p:cNvPr id="366" name=""/>
          <p:cNvSpPr txBox="1"/>
          <p:nvPr/>
        </p:nvSpPr>
        <p:spPr>
          <a:xfrm>
            <a:off x="0" y="535320"/>
            <a:ext cx="9900000" cy="360000"/>
          </a:xfrm>
          <a:prstGeom prst="rect">
            <a:avLst/>
          </a:prstGeom>
          <a:solidFill>
            <a:srgbClr val="fff5ce"/>
          </a:solidFill>
          <a:ln w="0">
            <a:noFill/>
          </a:ln>
          <a:effectLst>
            <a:outerShdw dist="101823" dir="2700000" blurRad="0">
              <a:srgbClr val="808080"/>
            </a:outerShdw>
          </a:effectLst>
        </p:spPr>
        <p:txBody>
          <a:bodyPr lIns="90000" rIns="90000" tIns="45000" bIns="45000">
            <a:noAutofit/>
          </a:bodyPr>
          <a:p>
            <a:pPr algn="r">
              <a:lnSpc>
                <a:spcPct val="100000"/>
              </a:lnSpc>
            </a:pPr>
            <a:r>
              <a:rPr b="1" lang="es-BO" sz="1400" spc="-1" strike="noStrike">
                <a:latin typeface="Comic Sans MS"/>
              </a:rPr>
              <a:t>Diagrama Analítico o de Ruta</a:t>
            </a:r>
            <a:endParaRPr b="0" lang="es-BO" sz="1400" spc="-1" strike="noStrike">
              <a:latin typeface="Arial"/>
            </a:endParaRPr>
          </a:p>
        </p:txBody>
      </p:sp>
      <p:sp>
        <p:nvSpPr>
          <p:cNvPr id="367" name="Rectángulo 1_0"/>
          <p:cNvSpPr/>
          <p:nvPr/>
        </p:nvSpPr>
        <p:spPr>
          <a:xfrm>
            <a:off x="0" y="1080000"/>
            <a:ext cx="10080000" cy="360000"/>
          </a:xfrm>
          <a:prstGeom prst="rect">
            <a:avLst/>
          </a:prstGeom>
          <a:gradFill rotWithShape="0">
            <a:gsLst>
              <a:gs pos="0">
                <a:srgbClr val="6082ca"/>
              </a:gs>
              <a:gs pos="100000">
                <a:srgbClr val="3d6fc9"/>
              </a:gs>
            </a:gsLst>
            <a:lin ang="5400000"/>
          </a:gradFill>
          <a:ln w="0">
            <a:noFill/>
          </a:ln>
          <a:effectLst>
            <a:outerShdw dist="19080" dir="5400000" blurRad="57240">
              <a:srgbClr val="000000">
                <a:alpha val="63000"/>
              </a:srgbClr>
            </a:outerShdw>
          </a:effectLst>
        </p:spPr>
        <p:style>
          <a:lnRef idx="0"/>
          <a:fillRef idx="0"/>
          <a:effectRef idx="0"/>
          <a:fontRef idx="minor"/>
        </p:style>
        <p:txBody>
          <a:bodyPr lIns="90000" rIns="90000" tIns="45000" bIns="45000" anchor="ctr">
            <a:noAutofit/>
          </a:bodyPr>
          <a:p>
            <a:pPr algn="ctr">
              <a:lnSpc>
                <a:spcPct val="100000"/>
              </a:lnSpc>
            </a:pPr>
            <a:r>
              <a:rPr b="1" lang="es-AR" sz="1600" spc="-1" strike="noStrike">
                <a:solidFill>
                  <a:srgbClr val="ffffff"/>
                </a:solidFill>
                <a:latin typeface="Comic Sans MS"/>
              </a:rPr>
              <a:t>ESTE DIAGRAMA HACE UN SEGUIMIENTO DEL PROCESO DE UN PRODUCTO.</a:t>
            </a:r>
            <a:endParaRPr b="0" lang="es-BO" sz="1600" spc="-1" strike="noStrike">
              <a:latin typeface="Comic Sans MS"/>
            </a:endParaRPr>
          </a:p>
        </p:txBody>
      </p:sp>
      <p:sp>
        <p:nvSpPr>
          <p:cNvPr id="368" name="Rectángulo 28"/>
          <p:cNvSpPr/>
          <p:nvPr/>
        </p:nvSpPr>
        <p:spPr>
          <a:xfrm>
            <a:off x="0" y="1980000"/>
            <a:ext cx="10080000" cy="360000"/>
          </a:xfrm>
          <a:prstGeom prst="rect">
            <a:avLst/>
          </a:prstGeom>
          <a:gradFill rotWithShape="0">
            <a:gsLst>
              <a:gs pos="0">
                <a:srgbClr val="6082ca"/>
              </a:gs>
              <a:gs pos="100000">
                <a:srgbClr val="3d6fc9"/>
              </a:gs>
            </a:gsLst>
            <a:lin ang="5400000"/>
          </a:gradFill>
          <a:ln w="0">
            <a:noFill/>
          </a:ln>
          <a:effectLst>
            <a:outerShdw dist="19080" dir="5400000" blurRad="57240">
              <a:srgbClr val="000000">
                <a:alpha val="63000"/>
              </a:srgbClr>
            </a:outerShdw>
          </a:effectLst>
        </p:spPr>
        <p:style>
          <a:lnRef idx="0"/>
          <a:fillRef idx="0"/>
          <a:effectRef idx="0"/>
          <a:fontRef idx="minor"/>
        </p:style>
        <p:txBody>
          <a:bodyPr lIns="90000" rIns="90000" tIns="45000" bIns="45000" anchor="ctr">
            <a:noAutofit/>
          </a:bodyPr>
          <a:p>
            <a:pPr algn="ctr">
              <a:lnSpc>
                <a:spcPct val="100000"/>
              </a:lnSpc>
            </a:pPr>
            <a:r>
              <a:rPr b="1" lang="es-AR" sz="1600" spc="-1" strike="noStrike">
                <a:solidFill>
                  <a:srgbClr val="ffffff"/>
                </a:solidFill>
                <a:latin typeface="Comic Sans MS"/>
              </a:rPr>
              <a:t>SE LO OBTIENE DESPUÉS DE UN ANÁLISIS DE DIAGRAMA DE FLUJO.</a:t>
            </a:r>
            <a:endParaRPr b="0" lang="es-BO" sz="1600" spc="-1" strike="noStrike">
              <a:latin typeface="Comic Sans MS"/>
            </a:endParaRPr>
          </a:p>
        </p:txBody>
      </p:sp>
      <p:grpSp>
        <p:nvGrpSpPr>
          <p:cNvPr id="369" name="Grupo 26"/>
          <p:cNvGrpSpPr/>
          <p:nvPr/>
        </p:nvGrpSpPr>
        <p:grpSpPr>
          <a:xfrm>
            <a:off x="482040" y="2571480"/>
            <a:ext cx="3297600" cy="812520"/>
            <a:chOff x="482040" y="2571480"/>
            <a:chExt cx="3297600" cy="812520"/>
          </a:xfrm>
        </p:grpSpPr>
        <p:sp>
          <p:nvSpPr>
            <p:cNvPr id="370" name="Elipse 13_0"/>
            <p:cNvSpPr/>
            <p:nvPr/>
          </p:nvSpPr>
          <p:spPr>
            <a:xfrm>
              <a:off x="482040" y="2571480"/>
              <a:ext cx="781920" cy="812520"/>
            </a:xfrm>
            <a:prstGeom prst="ellipse">
              <a:avLst/>
            </a:prstGeom>
            <a:solidFill>
              <a:srgbClr val="548235"/>
            </a:solidFill>
            <a:ln w="12600">
              <a:solidFill>
                <a:srgbClr val="325490"/>
              </a:solidFill>
              <a:miter/>
            </a:ln>
          </p:spPr>
          <p:style>
            <a:lnRef idx="0"/>
            <a:fillRef idx="0"/>
            <a:effectRef idx="0"/>
            <a:fontRef idx="minor"/>
          </p:style>
        </p:sp>
        <p:sp>
          <p:nvSpPr>
            <p:cNvPr id="371" name="CuadroTexto 18_0"/>
            <p:cNvSpPr/>
            <p:nvPr/>
          </p:nvSpPr>
          <p:spPr>
            <a:xfrm>
              <a:off x="1697040" y="2744640"/>
              <a:ext cx="2082600" cy="3337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s-AR" sz="1600" spc="-1" strike="noStrike">
                  <a:solidFill>
                    <a:srgbClr val="000000"/>
                  </a:solidFill>
                  <a:latin typeface="Comic Sans MS"/>
                </a:rPr>
                <a:t>OPERACIÓN</a:t>
              </a:r>
              <a:endParaRPr b="0" lang="es-BO" sz="1600" spc="-1" strike="noStrike">
                <a:latin typeface="Comic Sans MS"/>
              </a:endParaRPr>
            </a:p>
          </p:txBody>
        </p:sp>
      </p:grpSp>
      <p:grpSp>
        <p:nvGrpSpPr>
          <p:cNvPr id="372" name="Grupo 27"/>
          <p:cNvGrpSpPr/>
          <p:nvPr/>
        </p:nvGrpSpPr>
        <p:grpSpPr>
          <a:xfrm>
            <a:off x="482400" y="3589560"/>
            <a:ext cx="3297600" cy="812520"/>
            <a:chOff x="482400" y="3589560"/>
            <a:chExt cx="3297600" cy="812520"/>
          </a:xfrm>
        </p:grpSpPr>
        <p:sp>
          <p:nvSpPr>
            <p:cNvPr id="373" name="Rectángulo 14"/>
            <p:cNvSpPr/>
            <p:nvPr/>
          </p:nvSpPr>
          <p:spPr>
            <a:xfrm>
              <a:off x="482400" y="3589560"/>
              <a:ext cx="781920" cy="812520"/>
            </a:xfrm>
            <a:prstGeom prst="rect">
              <a:avLst/>
            </a:prstGeom>
            <a:solidFill>
              <a:srgbClr val="548235"/>
            </a:solidFill>
            <a:ln w="12600">
              <a:solidFill>
                <a:srgbClr val="325490"/>
              </a:solidFill>
              <a:miter/>
            </a:ln>
          </p:spPr>
          <p:style>
            <a:lnRef idx="0"/>
            <a:fillRef idx="0"/>
            <a:effectRef idx="0"/>
            <a:fontRef idx="minor"/>
          </p:style>
        </p:sp>
        <p:sp>
          <p:nvSpPr>
            <p:cNvPr id="374" name="CuadroTexto 19"/>
            <p:cNvSpPr/>
            <p:nvPr/>
          </p:nvSpPr>
          <p:spPr>
            <a:xfrm>
              <a:off x="1697400" y="3765240"/>
              <a:ext cx="2082600" cy="3337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s-AR" sz="1600" spc="-1" strike="noStrike">
                  <a:solidFill>
                    <a:srgbClr val="000000"/>
                  </a:solidFill>
                  <a:latin typeface="Comic Sans MS"/>
                </a:rPr>
                <a:t>INSPECCIÓN</a:t>
              </a:r>
              <a:endParaRPr b="0" lang="es-BO" sz="1600" spc="-1" strike="noStrike">
                <a:latin typeface="Comic Sans MS"/>
              </a:endParaRPr>
            </a:p>
          </p:txBody>
        </p:sp>
      </p:grpSp>
      <p:grpSp>
        <p:nvGrpSpPr>
          <p:cNvPr id="375" name="Grupo 28"/>
          <p:cNvGrpSpPr/>
          <p:nvPr/>
        </p:nvGrpSpPr>
        <p:grpSpPr>
          <a:xfrm>
            <a:off x="506160" y="4537440"/>
            <a:ext cx="3297600" cy="711000"/>
            <a:chOff x="506160" y="4537440"/>
            <a:chExt cx="3297600" cy="711000"/>
          </a:xfrm>
        </p:grpSpPr>
        <p:sp>
          <p:nvSpPr>
            <p:cNvPr id="376" name="Flecha: a la derecha 15"/>
            <p:cNvSpPr/>
            <p:nvPr/>
          </p:nvSpPr>
          <p:spPr>
            <a:xfrm>
              <a:off x="506160" y="4537440"/>
              <a:ext cx="863280" cy="711000"/>
            </a:xfrm>
            <a:prstGeom prst="rightArrow">
              <a:avLst>
                <a:gd name="adj1" fmla="val 50000"/>
                <a:gd name="adj2" fmla="val 50000"/>
              </a:avLst>
            </a:prstGeom>
            <a:solidFill>
              <a:srgbClr val="548235"/>
            </a:solidFill>
            <a:ln w="12600">
              <a:solidFill>
                <a:srgbClr val="325490"/>
              </a:solidFill>
              <a:miter/>
            </a:ln>
          </p:spPr>
          <p:style>
            <a:lnRef idx="0"/>
            <a:fillRef idx="0"/>
            <a:effectRef idx="0"/>
            <a:fontRef idx="minor"/>
          </p:style>
        </p:sp>
        <p:sp>
          <p:nvSpPr>
            <p:cNvPr id="377" name="CuadroTexto 20"/>
            <p:cNvSpPr/>
            <p:nvPr/>
          </p:nvSpPr>
          <p:spPr>
            <a:xfrm>
              <a:off x="1721160" y="4619160"/>
              <a:ext cx="2082600" cy="3337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s-AR" sz="1600" spc="-1" strike="noStrike">
                  <a:solidFill>
                    <a:srgbClr val="000000"/>
                  </a:solidFill>
                  <a:latin typeface="Comic Sans MS"/>
                </a:rPr>
                <a:t>TRANSPORTE</a:t>
              </a:r>
              <a:endParaRPr b="0" lang="es-BO" sz="1600" spc="-1" strike="noStrike">
                <a:latin typeface="Comic Sans MS"/>
              </a:endParaRPr>
            </a:p>
          </p:txBody>
        </p:sp>
      </p:grpSp>
      <p:grpSp>
        <p:nvGrpSpPr>
          <p:cNvPr id="378" name="Grupo 29"/>
          <p:cNvGrpSpPr/>
          <p:nvPr/>
        </p:nvGrpSpPr>
        <p:grpSpPr>
          <a:xfrm>
            <a:off x="3780000" y="2520000"/>
            <a:ext cx="4470480" cy="812520"/>
            <a:chOff x="3780000" y="2520000"/>
            <a:chExt cx="4470480" cy="812520"/>
          </a:xfrm>
        </p:grpSpPr>
        <p:sp>
          <p:nvSpPr>
            <p:cNvPr id="379" name="Diagrama de flujo: combinar 16"/>
            <p:cNvSpPr/>
            <p:nvPr/>
          </p:nvSpPr>
          <p:spPr>
            <a:xfrm>
              <a:off x="3780000" y="2520000"/>
              <a:ext cx="924120" cy="812520"/>
            </a:xfrm>
            <a:prstGeom prst="flowChartMerge">
              <a:avLst/>
            </a:prstGeom>
            <a:solidFill>
              <a:srgbClr val="548235"/>
            </a:solidFill>
            <a:ln w="12600">
              <a:solidFill>
                <a:srgbClr val="325490"/>
              </a:solidFill>
              <a:miter/>
            </a:ln>
          </p:spPr>
          <p:style>
            <a:lnRef idx="0"/>
            <a:fillRef idx="0"/>
            <a:effectRef idx="0"/>
            <a:fontRef idx="minor"/>
          </p:style>
        </p:sp>
        <p:sp>
          <p:nvSpPr>
            <p:cNvPr id="380" name="CuadroTexto 21"/>
            <p:cNvSpPr/>
            <p:nvPr/>
          </p:nvSpPr>
          <p:spPr>
            <a:xfrm>
              <a:off x="5209920" y="2694600"/>
              <a:ext cx="3040560" cy="3337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s-AR" sz="1600" spc="-1" strike="noStrike">
                  <a:solidFill>
                    <a:srgbClr val="000000"/>
                  </a:solidFill>
                  <a:latin typeface="Comic Sans MS"/>
                </a:rPr>
                <a:t>ALMACENAMIENTO</a:t>
              </a:r>
              <a:endParaRPr b="0" lang="es-BO" sz="1600" spc="-1" strike="noStrike">
                <a:latin typeface="Comic Sans MS"/>
              </a:endParaRPr>
            </a:p>
          </p:txBody>
        </p:sp>
      </p:grpSp>
      <p:grpSp>
        <p:nvGrpSpPr>
          <p:cNvPr id="381" name="Grupo 30"/>
          <p:cNvGrpSpPr/>
          <p:nvPr/>
        </p:nvGrpSpPr>
        <p:grpSpPr>
          <a:xfrm>
            <a:off x="3960000" y="3437640"/>
            <a:ext cx="4470480" cy="812520"/>
            <a:chOff x="3960000" y="3437640"/>
            <a:chExt cx="4470480" cy="812520"/>
          </a:xfrm>
        </p:grpSpPr>
        <p:sp>
          <p:nvSpPr>
            <p:cNvPr id="382" name="Diagrama de flujo: retraso 17"/>
            <p:cNvSpPr/>
            <p:nvPr/>
          </p:nvSpPr>
          <p:spPr>
            <a:xfrm>
              <a:off x="3960000" y="3437640"/>
              <a:ext cx="781920" cy="812520"/>
            </a:xfrm>
            <a:prstGeom prst="flowChartDelay">
              <a:avLst/>
            </a:prstGeom>
            <a:solidFill>
              <a:srgbClr val="548235"/>
            </a:solidFill>
            <a:ln w="12600">
              <a:solidFill>
                <a:srgbClr val="325490"/>
              </a:solidFill>
              <a:miter/>
            </a:ln>
          </p:spPr>
          <p:style>
            <a:lnRef idx="0"/>
            <a:fillRef idx="0"/>
            <a:effectRef idx="0"/>
            <a:fontRef idx="minor"/>
          </p:style>
        </p:sp>
        <p:sp>
          <p:nvSpPr>
            <p:cNvPr id="383" name="CuadroTexto 22"/>
            <p:cNvSpPr/>
            <p:nvPr/>
          </p:nvSpPr>
          <p:spPr>
            <a:xfrm>
              <a:off x="5389920" y="3550680"/>
              <a:ext cx="3040560" cy="3337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s-AR" sz="1600" spc="-1" strike="noStrike">
                  <a:solidFill>
                    <a:srgbClr val="000000"/>
                  </a:solidFill>
                  <a:latin typeface="Comic Sans MS"/>
                </a:rPr>
                <a:t>DEMORA</a:t>
              </a:r>
              <a:endParaRPr b="0" lang="es-BO" sz="1600" spc="-1" strike="noStrike">
                <a:latin typeface="Comic Sans MS"/>
              </a:endParaRPr>
            </a:p>
          </p:txBody>
        </p:sp>
      </p:grpSp>
      <p:grpSp>
        <p:nvGrpSpPr>
          <p:cNvPr id="384" name="Grupo 31"/>
          <p:cNvGrpSpPr/>
          <p:nvPr/>
        </p:nvGrpSpPr>
        <p:grpSpPr>
          <a:xfrm>
            <a:off x="3885840" y="4485960"/>
            <a:ext cx="6014160" cy="812520"/>
            <a:chOff x="3885840" y="4485960"/>
            <a:chExt cx="6014160" cy="812520"/>
          </a:xfrm>
        </p:grpSpPr>
        <p:sp>
          <p:nvSpPr>
            <p:cNvPr id="385" name="Rectángulo 23"/>
            <p:cNvSpPr/>
            <p:nvPr/>
          </p:nvSpPr>
          <p:spPr>
            <a:xfrm>
              <a:off x="3885840" y="4485960"/>
              <a:ext cx="781920" cy="812520"/>
            </a:xfrm>
            <a:prstGeom prst="rect">
              <a:avLst/>
            </a:prstGeom>
            <a:solidFill>
              <a:srgbClr val="548235"/>
            </a:solidFill>
            <a:ln w="12600">
              <a:solidFill>
                <a:srgbClr val="325490"/>
              </a:solidFill>
              <a:miter/>
            </a:ln>
          </p:spPr>
          <p:style>
            <a:lnRef idx="0"/>
            <a:fillRef idx="0"/>
            <a:effectRef idx="0"/>
            <a:fontRef idx="minor"/>
          </p:style>
        </p:sp>
        <p:sp>
          <p:nvSpPr>
            <p:cNvPr id="386" name="Elipse 24"/>
            <p:cNvSpPr/>
            <p:nvPr/>
          </p:nvSpPr>
          <p:spPr>
            <a:xfrm>
              <a:off x="3916440" y="4485960"/>
              <a:ext cx="721080" cy="802440"/>
            </a:xfrm>
            <a:prstGeom prst="ellipse">
              <a:avLst/>
            </a:prstGeom>
            <a:solidFill>
              <a:srgbClr val="c5e0b4"/>
            </a:solidFill>
            <a:ln w="12600">
              <a:solidFill>
                <a:srgbClr val="325490"/>
              </a:solidFill>
              <a:miter/>
            </a:ln>
          </p:spPr>
          <p:style>
            <a:lnRef idx="0"/>
            <a:fillRef idx="0"/>
            <a:effectRef idx="0"/>
            <a:fontRef idx="minor"/>
          </p:style>
        </p:sp>
        <p:sp>
          <p:nvSpPr>
            <p:cNvPr id="387" name="CuadroTexto 25"/>
            <p:cNvSpPr/>
            <p:nvPr/>
          </p:nvSpPr>
          <p:spPr>
            <a:xfrm>
              <a:off x="5315760" y="4618440"/>
              <a:ext cx="4584240" cy="3337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s-AR" sz="1600" spc="-1" strike="noStrike">
                  <a:solidFill>
                    <a:srgbClr val="000000"/>
                  </a:solidFill>
                  <a:latin typeface="Comic Sans MS"/>
                </a:rPr>
                <a:t>OPERACIÓN e INSPECCIÓN</a:t>
              </a:r>
              <a:endParaRPr b="0" lang="es-BO" sz="1600" spc="-1" strike="noStrike">
                <a:latin typeface="Comic Sans MS"/>
              </a:endParaRPr>
            </a:p>
          </p:txBody>
        </p:sp>
      </p:grpSp>
      <p:sp>
        <p:nvSpPr>
          <p:cNvPr id="388" name="Rectángulo 27_0"/>
          <p:cNvSpPr/>
          <p:nvPr/>
        </p:nvSpPr>
        <p:spPr>
          <a:xfrm>
            <a:off x="0" y="1511280"/>
            <a:ext cx="10080000" cy="360000"/>
          </a:xfrm>
          <a:prstGeom prst="rect">
            <a:avLst/>
          </a:prstGeom>
          <a:gradFill rotWithShape="0">
            <a:gsLst>
              <a:gs pos="0">
                <a:srgbClr val="6082ca"/>
              </a:gs>
              <a:gs pos="100000">
                <a:srgbClr val="3d6fc9"/>
              </a:gs>
            </a:gsLst>
            <a:lin ang="5400000"/>
          </a:gradFill>
          <a:ln w="0">
            <a:noFill/>
          </a:ln>
          <a:effectLst>
            <a:outerShdw dist="19080" dir="5400000" blurRad="57240">
              <a:srgbClr val="000000">
                <a:alpha val="63000"/>
              </a:srgbClr>
            </a:outerShdw>
          </a:effectLst>
        </p:spPr>
        <p:style>
          <a:lnRef idx="0"/>
          <a:fillRef idx="0"/>
          <a:effectRef idx="0"/>
          <a:fontRef idx="minor"/>
        </p:style>
        <p:txBody>
          <a:bodyPr lIns="90000" rIns="90000" tIns="45000" bIns="45000" anchor="ctr">
            <a:noAutofit/>
          </a:bodyPr>
          <a:p>
            <a:pPr algn="ctr">
              <a:lnSpc>
                <a:spcPct val="100000"/>
              </a:lnSpc>
            </a:pPr>
            <a:r>
              <a:rPr b="1" lang="es-AR" sz="1600" spc="-1" strike="noStrike">
                <a:solidFill>
                  <a:srgbClr val="ffffff"/>
                </a:solidFill>
                <a:latin typeface="Comic Sans MS"/>
              </a:rPr>
              <a:t>PUEDE ESTABLECER TIEMPOS DE DEMORA DEL PROCESO.</a:t>
            </a:r>
            <a:endParaRPr b="0" lang="es-BO" sz="1600" spc="-1" strike="noStrike">
              <a:latin typeface="Comic Sans MS"/>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9" name="Rectángulo 8_1"/>
          <p:cNvSpPr/>
          <p:nvPr/>
        </p:nvSpPr>
        <p:spPr>
          <a:xfrm>
            <a:off x="0" y="900000"/>
            <a:ext cx="10080000" cy="700920"/>
          </a:xfrm>
          <a:prstGeom prst="rect">
            <a:avLst/>
          </a:prstGeom>
          <a:gradFill rotWithShape="0">
            <a:gsLst>
              <a:gs pos="0">
                <a:srgbClr val="6082ca"/>
              </a:gs>
              <a:gs pos="100000">
                <a:srgbClr val="3d6fc9"/>
              </a:gs>
            </a:gsLst>
            <a:lin ang="5400000"/>
          </a:gradFill>
          <a:ln w="0">
            <a:noFill/>
          </a:ln>
          <a:effectLst>
            <a:outerShdw dist="19080" dir="5400000" blurRad="57240">
              <a:srgbClr val="000000">
                <a:alpha val="63000"/>
              </a:srgbClr>
            </a:outerShdw>
          </a:effectLst>
        </p:spPr>
        <p:style>
          <a:lnRef idx="0"/>
          <a:fillRef idx="0"/>
          <a:effectRef idx="0"/>
          <a:fontRef idx="minor"/>
        </p:style>
        <p:txBody>
          <a:bodyPr>
            <a:spAutoFit/>
          </a:bodyPr>
          <a:p>
            <a:pPr>
              <a:lnSpc>
                <a:spcPct val="100000"/>
              </a:lnSpc>
            </a:pPr>
            <a:r>
              <a:rPr b="1" lang="es-ES" sz="2000" spc="-1" strike="noStrike">
                <a:solidFill>
                  <a:srgbClr val="ffffff"/>
                </a:solidFill>
                <a:latin typeface="Times New Roman"/>
              </a:rPr>
              <a:t>DIAGRAMA ANALÍTICO DE RUTA, ¿Cómo se usan los símbolos del analítico en un diagrama de flujo?</a:t>
            </a:r>
            <a:endParaRPr b="0" lang="es-BO" sz="2000" spc="-1" strike="noStrike">
              <a:latin typeface="Arial"/>
            </a:endParaRPr>
          </a:p>
        </p:txBody>
      </p:sp>
      <p:grpSp>
        <p:nvGrpSpPr>
          <p:cNvPr id="390" name="Grupo 107_1"/>
          <p:cNvGrpSpPr/>
          <p:nvPr/>
        </p:nvGrpSpPr>
        <p:grpSpPr>
          <a:xfrm>
            <a:off x="1190160" y="1749600"/>
            <a:ext cx="7698960" cy="3641400"/>
            <a:chOff x="1190160" y="1749600"/>
            <a:chExt cx="7698960" cy="3641400"/>
          </a:xfrm>
        </p:grpSpPr>
        <p:sp>
          <p:nvSpPr>
            <p:cNvPr id="391" name="Conector recto de flecha 59_1"/>
            <p:cNvSpPr/>
            <p:nvPr/>
          </p:nvSpPr>
          <p:spPr>
            <a:xfrm flipV="1">
              <a:off x="5490720" y="2998080"/>
              <a:ext cx="443880" cy="360"/>
            </a:xfrm>
            <a:custGeom>
              <a:avLst/>
              <a:gdLst/>
              <a:ahLst/>
              <a:rect l="l" t="t" r="r" b="b"/>
              <a:pathLst>
                <a:path w="21600" h="21600">
                  <a:moveTo>
                    <a:pt x="0" y="0"/>
                  </a:moveTo>
                  <a:lnTo>
                    <a:pt x="21600" y="21600"/>
                  </a:lnTo>
                </a:path>
              </a:pathLst>
            </a:custGeom>
            <a:noFill/>
            <a:ln w="19080">
              <a:solidFill>
                <a:srgbClr val="000000"/>
              </a:solidFill>
              <a:miter/>
              <a:tailEnd len="med" type="triangle" w="med"/>
            </a:ln>
          </p:spPr>
          <p:style>
            <a:lnRef idx="0"/>
            <a:fillRef idx="0"/>
            <a:effectRef idx="0"/>
            <a:fontRef idx="minor"/>
          </p:style>
        </p:sp>
        <p:grpSp>
          <p:nvGrpSpPr>
            <p:cNvPr id="392" name="Grupo 106_1"/>
            <p:cNvGrpSpPr/>
            <p:nvPr/>
          </p:nvGrpSpPr>
          <p:grpSpPr>
            <a:xfrm>
              <a:off x="1190160" y="1749600"/>
              <a:ext cx="7698960" cy="3641400"/>
              <a:chOff x="1190160" y="1749600"/>
              <a:chExt cx="7698960" cy="3641400"/>
            </a:xfrm>
          </p:grpSpPr>
          <p:grpSp>
            <p:nvGrpSpPr>
              <p:cNvPr id="393" name="Grupo 105_1"/>
              <p:cNvGrpSpPr/>
              <p:nvPr/>
            </p:nvGrpSpPr>
            <p:grpSpPr>
              <a:xfrm>
                <a:off x="1190160" y="1749600"/>
                <a:ext cx="7698960" cy="3641400"/>
                <a:chOff x="1190160" y="1749600"/>
                <a:chExt cx="7698960" cy="3641400"/>
              </a:xfrm>
            </p:grpSpPr>
            <p:sp>
              <p:nvSpPr>
                <p:cNvPr id="394" name="Rectángulo: esquinas redondeadas 2_1"/>
                <p:cNvSpPr/>
                <p:nvPr/>
              </p:nvSpPr>
              <p:spPr>
                <a:xfrm>
                  <a:off x="7724160" y="4962960"/>
                  <a:ext cx="1164960" cy="428040"/>
                </a:xfrm>
                <a:prstGeom prst="roundRect">
                  <a:avLst>
                    <a:gd name="adj" fmla="val 50000"/>
                  </a:avLst>
                </a:prstGeom>
                <a:solidFill>
                  <a:srgbClr val="4472c4"/>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s-AR" sz="1800" spc="-1" strike="noStrike">
                      <a:solidFill>
                        <a:srgbClr val="ffffff"/>
                      </a:solidFill>
                      <a:latin typeface="Calibri"/>
                    </a:rPr>
                    <a:t>FINAL</a:t>
                  </a:r>
                  <a:endParaRPr b="0" lang="es-BO" sz="1800" spc="-1" strike="noStrike">
                    <a:latin typeface="Arial"/>
                  </a:endParaRPr>
                </a:p>
              </p:txBody>
            </p:sp>
            <p:sp>
              <p:nvSpPr>
                <p:cNvPr id="395" name="Rectángulo 9_1"/>
                <p:cNvSpPr/>
                <p:nvPr/>
              </p:nvSpPr>
              <p:spPr>
                <a:xfrm>
                  <a:off x="1214280" y="2688840"/>
                  <a:ext cx="1117080" cy="440640"/>
                </a:xfrm>
                <a:prstGeom prst="rect">
                  <a:avLst/>
                </a:prstGeom>
                <a:solidFill>
                  <a:srgbClr val="4472c4"/>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s-AR" sz="1800" spc="-1" strike="noStrike">
                      <a:solidFill>
                        <a:srgbClr val="ffffff"/>
                      </a:solidFill>
                      <a:latin typeface="Calibri"/>
                    </a:rPr>
                    <a:t>TAREA 1</a:t>
                  </a:r>
                  <a:endParaRPr b="0" lang="es-BO" sz="1800" spc="-1" strike="noStrike">
                    <a:latin typeface="Arial"/>
                  </a:endParaRPr>
                </a:p>
              </p:txBody>
            </p:sp>
            <p:sp>
              <p:nvSpPr>
                <p:cNvPr id="396" name="Rectángulo 33_1"/>
                <p:cNvSpPr/>
                <p:nvPr/>
              </p:nvSpPr>
              <p:spPr>
                <a:xfrm>
                  <a:off x="1214280" y="3402720"/>
                  <a:ext cx="1117080" cy="441000"/>
                </a:xfrm>
                <a:prstGeom prst="rect">
                  <a:avLst/>
                </a:prstGeom>
                <a:solidFill>
                  <a:srgbClr val="4472c4"/>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s-AR" sz="1800" spc="-1" strike="noStrike">
                      <a:solidFill>
                        <a:srgbClr val="ffffff"/>
                      </a:solidFill>
                      <a:latin typeface="Calibri"/>
                    </a:rPr>
                    <a:t>TAREA 2</a:t>
                  </a:r>
                  <a:endParaRPr b="0" lang="es-BO" sz="1800" spc="-1" strike="noStrike">
                    <a:latin typeface="Arial"/>
                  </a:endParaRPr>
                </a:p>
              </p:txBody>
            </p:sp>
            <p:sp>
              <p:nvSpPr>
                <p:cNvPr id="397" name="Rectángulo 34_1"/>
                <p:cNvSpPr/>
                <p:nvPr/>
              </p:nvSpPr>
              <p:spPr>
                <a:xfrm>
                  <a:off x="1214280" y="4076280"/>
                  <a:ext cx="1117080" cy="441000"/>
                </a:xfrm>
                <a:prstGeom prst="rect">
                  <a:avLst/>
                </a:prstGeom>
                <a:solidFill>
                  <a:srgbClr val="4472c4"/>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s-AR" sz="1800" spc="-1" strike="noStrike">
                      <a:solidFill>
                        <a:srgbClr val="ffffff"/>
                      </a:solidFill>
                      <a:latin typeface="Calibri"/>
                    </a:rPr>
                    <a:t>TAREA 3</a:t>
                  </a:r>
                  <a:endParaRPr b="0" lang="es-BO" sz="1800" spc="-1" strike="noStrike">
                    <a:latin typeface="Arial"/>
                  </a:endParaRPr>
                </a:p>
              </p:txBody>
            </p:sp>
            <p:sp>
              <p:nvSpPr>
                <p:cNvPr id="398" name="Elipse 10_1"/>
                <p:cNvSpPr/>
                <p:nvPr/>
              </p:nvSpPr>
              <p:spPr>
                <a:xfrm>
                  <a:off x="1604520" y="4804920"/>
                  <a:ext cx="335880" cy="295920"/>
                </a:xfrm>
                <a:prstGeom prst="ellipse">
                  <a:avLst/>
                </a:prstGeom>
                <a:solidFill>
                  <a:srgbClr val="4472c4"/>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s-AR" sz="1800" spc="-1" strike="noStrike">
                      <a:solidFill>
                        <a:srgbClr val="ffffff"/>
                      </a:solidFill>
                      <a:latin typeface="Calibri"/>
                    </a:rPr>
                    <a:t>A</a:t>
                  </a:r>
                  <a:endParaRPr b="0" lang="es-BO" sz="1800" spc="-1" strike="noStrike">
                    <a:latin typeface="Arial"/>
                  </a:endParaRPr>
                </a:p>
              </p:txBody>
            </p:sp>
            <p:sp>
              <p:nvSpPr>
                <p:cNvPr id="399" name="Elipse 35_1"/>
                <p:cNvSpPr/>
                <p:nvPr/>
              </p:nvSpPr>
              <p:spPr>
                <a:xfrm>
                  <a:off x="4692240" y="1877040"/>
                  <a:ext cx="335880" cy="295920"/>
                </a:xfrm>
                <a:prstGeom prst="ellipse">
                  <a:avLst/>
                </a:prstGeom>
                <a:solidFill>
                  <a:srgbClr val="4472c4"/>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s-AR" sz="1800" spc="-1" strike="noStrike">
                      <a:solidFill>
                        <a:srgbClr val="ffffff"/>
                      </a:solidFill>
                      <a:latin typeface="Calibri"/>
                    </a:rPr>
                    <a:t>A</a:t>
                  </a:r>
                  <a:endParaRPr b="0" lang="es-BO" sz="1800" spc="-1" strike="noStrike">
                    <a:latin typeface="Arial"/>
                  </a:endParaRPr>
                </a:p>
              </p:txBody>
            </p:sp>
            <p:sp>
              <p:nvSpPr>
                <p:cNvPr id="400" name="Rombo 11_1"/>
                <p:cNvSpPr/>
                <p:nvPr/>
              </p:nvSpPr>
              <p:spPr>
                <a:xfrm>
                  <a:off x="4230360" y="2745720"/>
                  <a:ext cx="1259640" cy="510480"/>
                </a:xfrm>
                <a:prstGeom prst="diamond">
                  <a:avLst/>
                </a:prstGeom>
                <a:solidFill>
                  <a:srgbClr val="4472c4"/>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s-AR" sz="1800" spc="-1" strike="noStrike">
                      <a:solidFill>
                        <a:srgbClr val="ffffff"/>
                      </a:solidFill>
                      <a:latin typeface="Calibri"/>
                    </a:rPr>
                    <a:t>¿?</a:t>
                  </a:r>
                  <a:endParaRPr b="0" lang="es-BO" sz="1800" spc="-1" strike="noStrike">
                    <a:latin typeface="Arial"/>
                  </a:endParaRPr>
                </a:p>
              </p:txBody>
            </p:sp>
            <p:sp>
              <p:nvSpPr>
                <p:cNvPr id="401" name="Rectángulo 36_1"/>
                <p:cNvSpPr/>
                <p:nvPr/>
              </p:nvSpPr>
              <p:spPr>
                <a:xfrm>
                  <a:off x="5934960" y="2780640"/>
                  <a:ext cx="1117080" cy="440640"/>
                </a:xfrm>
                <a:prstGeom prst="rect">
                  <a:avLst/>
                </a:prstGeom>
                <a:solidFill>
                  <a:srgbClr val="4472c4"/>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s-AR" sz="1800" spc="-1" strike="noStrike">
                      <a:solidFill>
                        <a:srgbClr val="ffffff"/>
                      </a:solidFill>
                      <a:latin typeface="Calibri"/>
                    </a:rPr>
                    <a:t>DESECHO</a:t>
                  </a:r>
                  <a:endParaRPr b="0" lang="es-BO" sz="1800" spc="-1" strike="noStrike">
                    <a:latin typeface="Arial"/>
                  </a:endParaRPr>
                </a:p>
              </p:txBody>
            </p:sp>
            <p:sp>
              <p:nvSpPr>
                <p:cNvPr id="402" name="Rectángulo 37_1"/>
                <p:cNvSpPr/>
                <p:nvPr/>
              </p:nvSpPr>
              <p:spPr>
                <a:xfrm>
                  <a:off x="4302000" y="3546720"/>
                  <a:ext cx="1116720" cy="440640"/>
                </a:xfrm>
                <a:prstGeom prst="rect">
                  <a:avLst/>
                </a:prstGeom>
                <a:solidFill>
                  <a:srgbClr val="4472c4"/>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s-AR" sz="1800" spc="-1" strike="noStrike">
                      <a:solidFill>
                        <a:srgbClr val="ffffff"/>
                      </a:solidFill>
                      <a:latin typeface="Calibri"/>
                    </a:rPr>
                    <a:t>TAREA 4</a:t>
                  </a:r>
                  <a:endParaRPr b="0" lang="es-BO" sz="1800" spc="-1" strike="noStrike">
                    <a:latin typeface="Arial"/>
                  </a:endParaRPr>
                </a:p>
              </p:txBody>
            </p:sp>
            <p:sp>
              <p:nvSpPr>
                <p:cNvPr id="403" name="Rectángulo 38_1"/>
                <p:cNvSpPr/>
                <p:nvPr/>
              </p:nvSpPr>
              <p:spPr>
                <a:xfrm>
                  <a:off x="4302000" y="4278240"/>
                  <a:ext cx="1116720" cy="440640"/>
                </a:xfrm>
                <a:prstGeom prst="rect">
                  <a:avLst/>
                </a:prstGeom>
                <a:solidFill>
                  <a:srgbClr val="4472c4"/>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s-AR" sz="1800" spc="-1" strike="noStrike">
                      <a:solidFill>
                        <a:srgbClr val="ffffff"/>
                      </a:solidFill>
                      <a:latin typeface="Calibri"/>
                    </a:rPr>
                    <a:t>TAREA 5</a:t>
                  </a:r>
                  <a:endParaRPr b="0" lang="es-BO" sz="1800" spc="-1" strike="noStrike">
                    <a:latin typeface="Arial"/>
                  </a:endParaRPr>
                </a:p>
              </p:txBody>
            </p:sp>
            <p:sp>
              <p:nvSpPr>
                <p:cNvPr id="404" name="Elipse 39_1"/>
                <p:cNvSpPr/>
                <p:nvPr/>
              </p:nvSpPr>
              <p:spPr>
                <a:xfrm>
                  <a:off x="4692240" y="4950000"/>
                  <a:ext cx="335880" cy="296280"/>
                </a:xfrm>
                <a:prstGeom prst="ellipse">
                  <a:avLst/>
                </a:prstGeom>
                <a:solidFill>
                  <a:srgbClr val="4472c4"/>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s-AR" sz="1800" spc="-1" strike="noStrike">
                      <a:solidFill>
                        <a:srgbClr val="ffffff"/>
                      </a:solidFill>
                      <a:latin typeface="Calibri"/>
                    </a:rPr>
                    <a:t>B</a:t>
                  </a:r>
                  <a:endParaRPr b="0" lang="es-BO" sz="1800" spc="-1" strike="noStrike">
                    <a:latin typeface="Arial"/>
                  </a:endParaRPr>
                </a:p>
              </p:txBody>
            </p:sp>
            <p:sp>
              <p:nvSpPr>
                <p:cNvPr id="405" name="Rectángulo 40_1"/>
                <p:cNvSpPr/>
                <p:nvPr/>
              </p:nvSpPr>
              <p:spPr>
                <a:xfrm>
                  <a:off x="7748280" y="2428200"/>
                  <a:ext cx="1116720" cy="440640"/>
                </a:xfrm>
                <a:prstGeom prst="rect">
                  <a:avLst/>
                </a:prstGeom>
                <a:solidFill>
                  <a:srgbClr val="4472c4"/>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s-AR" sz="1800" spc="-1" strike="noStrike">
                      <a:solidFill>
                        <a:srgbClr val="ffffff"/>
                      </a:solidFill>
                      <a:latin typeface="Calibri"/>
                    </a:rPr>
                    <a:t>TAREA 6</a:t>
                  </a:r>
                  <a:endParaRPr b="0" lang="es-BO" sz="1800" spc="-1" strike="noStrike">
                    <a:latin typeface="Arial"/>
                  </a:endParaRPr>
                </a:p>
              </p:txBody>
            </p:sp>
            <p:sp>
              <p:nvSpPr>
                <p:cNvPr id="406" name="Elipse 41_1"/>
                <p:cNvSpPr/>
                <p:nvPr/>
              </p:nvSpPr>
              <p:spPr>
                <a:xfrm>
                  <a:off x="8138880" y="1749600"/>
                  <a:ext cx="335880" cy="295920"/>
                </a:xfrm>
                <a:prstGeom prst="ellipse">
                  <a:avLst/>
                </a:prstGeom>
                <a:solidFill>
                  <a:srgbClr val="4472c4"/>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s-AR" sz="1800" spc="-1" strike="noStrike">
                      <a:solidFill>
                        <a:srgbClr val="ffffff"/>
                      </a:solidFill>
                      <a:latin typeface="Calibri"/>
                    </a:rPr>
                    <a:t>B</a:t>
                  </a:r>
                  <a:endParaRPr b="0" lang="es-BO" sz="1800" spc="-1" strike="noStrike">
                    <a:latin typeface="Arial"/>
                  </a:endParaRPr>
                </a:p>
              </p:txBody>
            </p:sp>
            <p:sp>
              <p:nvSpPr>
                <p:cNvPr id="407" name="Rectángulo 42_1"/>
                <p:cNvSpPr/>
                <p:nvPr/>
              </p:nvSpPr>
              <p:spPr>
                <a:xfrm>
                  <a:off x="7748280" y="3088800"/>
                  <a:ext cx="1116720" cy="441000"/>
                </a:xfrm>
                <a:prstGeom prst="rect">
                  <a:avLst/>
                </a:prstGeom>
                <a:solidFill>
                  <a:srgbClr val="4472c4"/>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s-AR" sz="1800" spc="-1" strike="noStrike">
                      <a:solidFill>
                        <a:srgbClr val="ffffff"/>
                      </a:solidFill>
                      <a:latin typeface="Calibri"/>
                    </a:rPr>
                    <a:t>TAREA 7</a:t>
                  </a:r>
                  <a:endParaRPr b="0" lang="es-BO" sz="1800" spc="-1" strike="noStrike">
                    <a:latin typeface="Arial"/>
                  </a:endParaRPr>
                </a:p>
              </p:txBody>
            </p:sp>
            <p:sp>
              <p:nvSpPr>
                <p:cNvPr id="408" name="Diagrama de flujo: documento 12_1"/>
                <p:cNvSpPr/>
                <p:nvPr/>
              </p:nvSpPr>
              <p:spPr>
                <a:xfrm>
                  <a:off x="7748280" y="3787200"/>
                  <a:ext cx="1116720" cy="579240"/>
                </a:xfrm>
                <a:prstGeom prst="flowChartDocument">
                  <a:avLst/>
                </a:prstGeom>
                <a:solidFill>
                  <a:srgbClr val="4472c4"/>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s-AR" sz="1800" spc="-1" strike="noStrike">
                      <a:solidFill>
                        <a:srgbClr val="ffffff"/>
                      </a:solidFill>
                      <a:latin typeface="Calibri"/>
                    </a:rPr>
                    <a:t>INFORME</a:t>
                  </a:r>
                  <a:endParaRPr b="0" lang="es-BO" sz="1800" spc="-1" strike="noStrike">
                    <a:latin typeface="Arial"/>
                  </a:endParaRPr>
                </a:p>
              </p:txBody>
            </p:sp>
            <p:sp>
              <p:nvSpPr>
                <p:cNvPr id="409" name="Rectángulo: esquinas redondeadas 44_1"/>
                <p:cNvSpPr/>
                <p:nvPr/>
              </p:nvSpPr>
              <p:spPr>
                <a:xfrm>
                  <a:off x="1190160" y="1863720"/>
                  <a:ext cx="1164600" cy="428040"/>
                </a:xfrm>
                <a:prstGeom prst="roundRect">
                  <a:avLst>
                    <a:gd name="adj" fmla="val 50000"/>
                  </a:avLst>
                </a:prstGeom>
                <a:solidFill>
                  <a:srgbClr val="4472c4"/>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s-AR" sz="1800" spc="-1" strike="noStrike">
                      <a:solidFill>
                        <a:srgbClr val="ffffff"/>
                      </a:solidFill>
                      <a:latin typeface="Calibri"/>
                    </a:rPr>
                    <a:t>INICIO</a:t>
                  </a:r>
                  <a:endParaRPr b="0" lang="es-BO" sz="1800" spc="-1" strike="noStrike">
                    <a:latin typeface="Arial"/>
                  </a:endParaRPr>
                </a:p>
              </p:txBody>
            </p:sp>
            <p:sp>
              <p:nvSpPr>
                <p:cNvPr id="410" name="Conector recto de flecha 46_1"/>
                <p:cNvSpPr/>
                <p:nvPr/>
              </p:nvSpPr>
              <p:spPr>
                <a:xfrm>
                  <a:off x="1772640" y="2292480"/>
                  <a:ext cx="360" cy="396000"/>
                </a:xfrm>
                <a:custGeom>
                  <a:avLst/>
                  <a:gdLst/>
                  <a:ahLst/>
                  <a:rect l="l" t="t" r="r" b="b"/>
                  <a:pathLst>
                    <a:path w="21600" h="21600">
                      <a:moveTo>
                        <a:pt x="0" y="0"/>
                      </a:moveTo>
                      <a:lnTo>
                        <a:pt x="21600" y="21600"/>
                      </a:lnTo>
                    </a:path>
                  </a:pathLst>
                </a:custGeom>
                <a:noFill/>
                <a:ln w="19080">
                  <a:solidFill>
                    <a:srgbClr val="000000"/>
                  </a:solidFill>
                  <a:miter/>
                  <a:tailEnd len="med" type="triangle" w="med"/>
                </a:ln>
              </p:spPr>
              <p:style>
                <a:lnRef idx="0"/>
                <a:fillRef idx="0"/>
                <a:effectRef idx="0"/>
                <a:fontRef idx="minor"/>
              </p:style>
            </p:sp>
            <p:sp>
              <p:nvSpPr>
                <p:cNvPr id="411" name="Conector recto de flecha 49_1"/>
                <p:cNvSpPr/>
                <p:nvPr/>
              </p:nvSpPr>
              <p:spPr>
                <a:xfrm>
                  <a:off x="1772640" y="3129480"/>
                  <a:ext cx="360" cy="272880"/>
                </a:xfrm>
                <a:custGeom>
                  <a:avLst/>
                  <a:gdLst/>
                  <a:ahLst/>
                  <a:rect l="l" t="t" r="r" b="b"/>
                  <a:pathLst>
                    <a:path w="21600" h="21600">
                      <a:moveTo>
                        <a:pt x="0" y="0"/>
                      </a:moveTo>
                      <a:lnTo>
                        <a:pt x="21600" y="21600"/>
                      </a:lnTo>
                    </a:path>
                  </a:pathLst>
                </a:custGeom>
                <a:noFill/>
                <a:ln w="19080">
                  <a:solidFill>
                    <a:srgbClr val="000000"/>
                  </a:solidFill>
                  <a:miter/>
                  <a:tailEnd len="med" type="triangle" w="med"/>
                </a:ln>
              </p:spPr>
              <p:style>
                <a:lnRef idx="0"/>
                <a:fillRef idx="0"/>
                <a:effectRef idx="0"/>
                <a:fontRef idx="minor"/>
              </p:style>
            </p:sp>
            <p:sp>
              <p:nvSpPr>
                <p:cNvPr id="412" name="Conector recto de flecha 51_1"/>
                <p:cNvSpPr/>
                <p:nvPr/>
              </p:nvSpPr>
              <p:spPr>
                <a:xfrm>
                  <a:off x="1772640" y="3843720"/>
                  <a:ext cx="360" cy="232560"/>
                </a:xfrm>
                <a:custGeom>
                  <a:avLst/>
                  <a:gdLst/>
                  <a:ahLst/>
                  <a:rect l="l" t="t" r="r" b="b"/>
                  <a:pathLst>
                    <a:path w="21600" h="21600">
                      <a:moveTo>
                        <a:pt x="0" y="0"/>
                      </a:moveTo>
                      <a:lnTo>
                        <a:pt x="21600" y="21600"/>
                      </a:lnTo>
                    </a:path>
                  </a:pathLst>
                </a:custGeom>
                <a:noFill/>
                <a:ln w="19080">
                  <a:solidFill>
                    <a:srgbClr val="000000"/>
                  </a:solidFill>
                  <a:miter/>
                  <a:tailEnd len="med" type="triangle" w="med"/>
                </a:ln>
              </p:spPr>
              <p:style>
                <a:lnRef idx="0"/>
                <a:fillRef idx="0"/>
                <a:effectRef idx="0"/>
                <a:fontRef idx="minor"/>
              </p:style>
            </p:sp>
            <p:sp>
              <p:nvSpPr>
                <p:cNvPr id="413" name="Conector recto de flecha 53_1"/>
                <p:cNvSpPr/>
                <p:nvPr/>
              </p:nvSpPr>
              <p:spPr>
                <a:xfrm flipH="1">
                  <a:off x="1769760" y="4517640"/>
                  <a:ext cx="360" cy="286920"/>
                </a:xfrm>
                <a:custGeom>
                  <a:avLst/>
                  <a:gdLst/>
                  <a:ahLst/>
                  <a:rect l="l" t="t" r="r" b="b"/>
                  <a:pathLst>
                    <a:path w="21600" h="21600">
                      <a:moveTo>
                        <a:pt x="0" y="0"/>
                      </a:moveTo>
                      <a:lnTo>
                        <a:pt x="21600" y="21600"/>
                      </a:lnTo>
                    </a:path>
                  </a:pathLst>
                </a:custGeom>
                <a:noFill/>
                <a:ln w="19080">
                  <a:solidFill>
                    <a:srgbClr val="000000"/>
                  </a:solidFill>
                  <a:miter/>
                  <a:tailEnd len="med" type="triangle" w="med"/>
                </a:ln>
              </p:spPr>
              <p:style>
                <a:lnRef idx="0"/>
                <a:fillRef idx="0"/>
                <a:effectRef idx="0"/>
                <a:fontRef idx="minor"/>
              </p:style>
            </p:sp>
            <p:sp>
              <p:nvSpPr>
                <p:cNvPr id="414" name="Conector recto de flecha 55_1"/>
                <p:cNvSpPr/>
                <p:nvPr/>
              </p:nvSpPr>
              <p:spPr>
                <a:xfrm>
                  <a:off x="4860360" y="2173680"/>
                  <a:ext cx="360" cy="571680"/>
                </a:xfrm>
                <a:custGeom>
                  <a:avLst/>
                  <a:gdLst/>
                  <a:ahLst/>
                  <a:rect l="l" t="t" r="r" b="b"/>
                  <a:pathLst>
                    <a:path w="21600" h="21600">
                      <a:moveTo>
                        <a:pt x="0" y="0"/>
                      </a:moveTo>
                      <a:lnTo>
                        <a:pt x="21600" y="21600"/>
                      </a:lnTo>
                    </a:path>
                  </a:pathLst>
                </a:custGeom>
                <a:noFill/>
                <a:ln w="19080">
                  <a:solidFill>
                    <a:srgbClr val="000000"/>
                  </a:solidFill>
                  <a:miter/>
                  <a:tailEnd len="med" type="triangle" w="med"/>
                </a:ln>
              </p:spPr>
              <p:style>
                <a:lnRef idx="0"/>
                <a:fillRef idx="0"/>
                <a:effectRef idx="0"/>
                <a:fontRef idx="minor"/>
              </p:style>
            </p:sp>
            <p:sp>
              <p:nvSpPr>
                <p:cNvPr id="415" name="Conector recto de flecha 57_1"/>
                <p:cNvSpPr/>
                <p:nvPr/>
              </p:nvSpPr>
              <p:spPr>
                <a:xfrm>
                  <a:off x="4860360" y="3256560"/>
                  <a:ext cx="360" cy="289800"/>
                </a:xfrm>
                <a:custGeom>
                  <a:avLst/>
                  <a:gdLst/>
                  <a:ahLst/>
                  <a:rect l="l" t="t" r="r" b="b"/>
                  <a:pathLst>
                    <a:path w="21600" h="21600">
                      <a:moveTo>
                        <a:pt x="0" y="0"/>
                      </a:moveTo>
                      <a:lnTo>
                        <a:pt x="21600" y="21600"/>
                      </a:lnTo>
                    </a:path>
                  </a:pathLst>
                </a:custGeom>
                <a:noFill/>
                <a:ln w="19080">
                  <a:solidFill>
                    <a:srgbClr val="000000"/>
                  </a:solidFill>
                  <a:miter/>
                  <a:tailEnd len="med" type="triangle" w="med"/>
                </a:ln>
              </p:spPr>
              <p:style>
                <a:lnRef idx="0"/>
                <a:fillRef idx="0"/>
                <a:effectRef idx="0"/>
                <a:fontRef idx="minor"/>
              </p:style>
            </p:sp>
            <p:sp>
              <p:nvSpPr>
                <p:cNvPr id="416" name="Conector recto de flecha 61_1"/>
                <p:cNvSpPr/>
                <p:nvPr/>
              </p:nvSpPr>
              <p:spPr>
                <a:xfrm>
                  <a:off x="4860360" y="3987720"/>
                  <a:ext cx="360" cy="289800"/>
                </a:xfrm>
                <a:custGeom>
                  <a:avLst/>
                  <a:gdLst/>
                  <a:ahLst/>
                  <a:rect l="l" t="t" r="r" b="b"/>
                  <a:pathLst>
                    <a:path w="21600" h="21600">
                      <a:moveTo>
                        <a:pt x="0" y="0"/>
                      </a:moveTo>
                      <a:lnTo>
                        <a:pt x="21600" y="21600"/>
                      </a:lnTo>
                    </a:path>
                  </a:pathLst>
                </a:custGeom>
                <a:noFill/>
                <a:ln w="19080">
                  <a:solidFill>
                    <a:srgbClr val="000000"/>
                  </a:solidFill>
                  <a:miter/>
                  <a:tailEnd len="med" type="triangle" w="med"/>
                </a:ln>
              </p:spPr>
              <p:style>
                <a:lnRef idx="0"/>
                <a:fillRef idx="0"/>
                <a:effectRef idx="0"/>
                <a:fontRef idx="minor"/>
              </p:style>
            </p:sp>
            <p:sp>
              <p:nvSpPr>
                <p:cNvPr id="417" name="Conector recto de flecha 63_1"/>
                <p:cNvSpPr/>
                <p:nvPr/>
              </p:nvSpPr>
              <p:spPr>
                <a:xfrm>
                  <a:off x="4860360" y="4718880"/>
                  <a:ext cx="360" cy="230760"/>
                </a:xfrm>
                <a:custGeom>
                  <a:avLst/>
                  <a:gdLst/>
                  <a:ahLst/>
                  <a:rect l="l" t="t" r="r" b="b"/>
                  <a:pathLst>
                    <a:path w="21600" h="21600">
                      <a:moveTo>
                        <a:pt x="0" y="0"/>
                      </a:moveTo>
                      <a:lnTo>
                        <a:pt x="21600" y="21600"/>
                      </a:lnTo>
                    </a:path>
                  </a:pathLst>
                </a:custGeom>
                <a:noFill/>
                <a:ln w="19080">
                  <a:solidFill>
                    <a:srgbClr val="000000"/>
                  </a:solidFill>
                  <a:miter/>
                  <a:tailEnd len="med" type="triangle" w="med"/>
                </a:ln>
              </p:spPr>
              <p:style>
                <a:lnRef idx="0"/>
                <a:fillRef idx="0"/>
                <a:effectRef idx="0"/>
                <a:fontRef idx="minor"/>
              </p:style>
            </p:sp>
            <p:sp>
              <p:nvSpPr>
                <p:cNvPr id="418" name="Conector recto de flecha 65_1"/>
                <p:cNvSpPr/>
                <p:nvPr/>
              </p:nvSpPr>
              <p:spPr>
                <a:xfrm>
                  <a:off x="8306640" y="2045880"/>
                  <a:ext cx="360" cy="381960"/>
                </a:xfrm>
                <a:custGeom>
                  <a:avLst/>
                  <a:gdLst/>
                  <a:ahLst/>
                  <a:rect l="l" t="t" r="r" b="b"/>
                  <a:pathLst>
                    <a:path w="21600" h="21600">
                      <a:moveTo>
                        <a:pt x="0" y="0"/>
                      </a:moveTo>
                      <a:lnTo>
                        <a:pt x="21600" y="21600"/>
                      </a:lnTo>
                    </a:path>
                  </a:pathLst>
                </a:custGeom>
                <a:noFill/>
                <a:ln w="19080">
                  <a:solidFill>
                    <a:srgbClr val="000000"/>
                  </a:solidFill>
                  <a:miter/>
                  <a:tailEnd len="med" type="triangle" w="med"/>
                </a:ln>
              </p:spPr>
              <p:style>
                <a:lnRef idx="0"/>
                <a:fillRef idx="0"/>
                <a:effectRef idx="0"/>
                <a:fontRef idx="minor"/>
              </p:style>
            </p:sp>
            <p:sp>
              <p:nvSpPr>
                <p:cNvPr id="419" name="Conector recto de flecha 67_1"/>
                <p:cNvSpPr/>
                <p:nvPr/>
              </p:nvSpPr>
              <p:spPr>
                <a:xfrm>
                  <a:off x="8306640" y="2869200"/>
                  <a:ext cx="360" cy="219240"/>
                </a:xfrm>
                <a:custGeom>
                  <a:avLst/>
                  <a:gdLst/>
                  <a:ahLst/>
                  <a:rect l="l" t="t" r="r" b="b"/>
                  <a:pathLst>
                    <a:path w="21600" h="21600">
                      <a:moveTo>
                        <a:pt x="0" y="0"/>
                      </a:moveTo>
                      <a:lnTo>
                        <a:pt x="21600" y="21600"/>
                      </a:lnTo>
                    </a:path>
                  </a:pathLst>
                </a:custGeom>
                <a:noFill/>
                <a:ln w="19080">
                  <a:solidFill>
                    <a:srgbClr val="000000"/>
                  </a:solidFill>
                  <a:miter/>
                  <a:tailEnd len="med" type="triangle" w="med"/>
                </a:ln>
              </p:spPr>
              <p:style>
                <a:lnRef idx="0"/>
                <a:fillRef idx="0"/>
                <a:effectRef idx="0"/>
                <a:fontRef idx="minor"/>
              </p:style>
            </p:sp>
            <p:sp>
              <p:nvSpPr>
                <p:cNvPr id="420" name="Conector recto de flecha 69_1"/>
                <p:cNvSpPr/>
                <p:nvPr/>
              </p:nvSpPr>
              <p:spPr>
                <a:xfrm>
                  <a:off x="8306640" y="3529800"/>
                  <a:ext cx="360" cy="257040"/>
                </a:xfrm>
                <a:custGeom>
                  <a:avLst/>
                  <a:gdLst/>
                  <a:ahLst/>
                  <a:rect l="l" t="t" r="r" b="b"/>
                  <a:pathLst>
                    <a:path w="21600" h="21600">
                      <a:moveTo>
                        <a:pt x="0" y="0"/>
                      </a:moveTo>
                      <a:lnTo>
                        <a:pt x="21600" y="21600"/>
                      </a:lnTo>
                    </a:path>
                  </a:pathLst>
                </a:custGeom>
                <a:noFill/>
                <a:ln w="19080">
                  <a:solidFill>
                    <a:srgbClr val="000000"/>
                  </a:solidFill>
                  <a:miter/>
                  <a:tailEnd len="med" type="triangle" w="med"/>
                </a:ln>
              </p:spPr>
              <p:style>
                <a:lnRef idx="0"/>
                <a:fillRef idx="0"/>
                <a:effectRef idx="0"/>
                <a:fontRef idx="minor"/>
              </p:style>
            </p:sp>
            <p:sp>
              <p:nvSpPr>
                <p:cNvPr id="421" name="Elipse 77_1"/>
                <p:cNvSpPr/>
                <p:nvPr/>
              </p:nvSpPr>
              <p:spPr>
                <a:xfrm>
                  <a:off x="8131320" y="4516560"/>
                  <a:ext cx="335880" cy="296280"/>
                </a:xfrm>
                <a:prstGeom prst="ellipse">
                  <a:avLst/>
                </a:prstGeom>
                <a:solidFill>
                  <a:srgbClr val="4472c4"/>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s-AR" sz="1800" spc="-1" strike="noStrike">
                      <a:solidFill>
                        <a:srgbClr val="ffffff"/>
                      </a:solidFill>
                      <a:latin typeface="Calibri"/>
                    </a:rPr>
                    <a:t>+</a:t>
                  </a:r>
                  <a:endParaRPr b="0" lang="es-BO" sz="1800" spc="-1" strike="noStrike">
                    <a:latin typeface="Arial"/>
                  </a:endParaRPr>
                </a:p>
              </p:txBody>
            </p:sp>
            <p:sp>
              <p:nvSpPr>
                <p:cNvPr id="422" name="Conector recto de flecha 79_1"/>
                <p:cNvSpPr/>
                <p:nvPr/>
              </p:nvSpPr>
              <p:spPr>
                <a:xfrm flipH="1">
                  <a:off x="8299440" y="4328640"/>
                  <a:ext cx="7200" cy="187920"/>
                </a:xfrm>
                <a:custGeom>
                  <a:avLst/>
                  <a:gdLst/>
                  <a:ahLst/>
                  <a:rect l="l" t="t" r="r" b="b"/>
                  <a:pathLst>
                    <a:path w="21600" h="21600">
                      <a:moveTo>
                        <a:pt x="0" y="0"/>
                      </a:moveTo>
                      <a:lnTo>
                        <a:pt x="21600" y="21600"/>
                      </a:lnTo>
                    </a:path>
                  </a:pathLst>
                </a:custGeom>
                <a:noFill/>
                <a:ln w="19080">
                  <a:solidFill>
                    <a:srgbClr val="000000"/>
                  </a:solidFill>
                  <a:miter/>
                  <a:tailEnd len="med" type="triangle" w="med"/>
                </a:ln>
              </p:spPr>
              <p:style>
                <a:lnRef idx="0"/>
                <a:fillRef idx="0"/>
                <a:effectRef idx="0"/>
                <a:fontRef idx="minor"/>
              </p:style>
            </p:sp>
            <p:sp>
              <p:nvSpPr>
                <p:cNvPr id="423" name="Conector recto de flecha 81_1"/>
                <p:cNvSpPr/>
                <p:nvPr/>
              </p:nvSpPr>
              <p:spPr>
                <a:xfrm>
                  <a:off x="8299440" y="4813200"/>
                  <a:ext cx="7200" cy="149760"/>
                </a:xfrm>
                <a:custGeom>
                  <a:avLst/>
                  <a:gdLst/>
                  <a:ahLst/>
                  <a:rect l="l" t="t" r="r" b="b"/>
                  <a:pathLst>
                    <a:path w="21600" h="21600">
                      <a:moveTo>
                        <a:pt x="0" y="0"/>
                      </a:moveTo>
                      <a:lnTo>
                        <a:pt x="21600" y="21600"/>
                      </a:lnTo>
                    </a:path>
                  </a:pathLst>
                </a:custGeom>
                <a:noFill/>
                <a:ln w="19080">
                  <a:solidFill>
                    <a:srgbClr val="000000"/>
                  </a:solidFill>
                  <a:miter/>
                  <a:tailEnd len="med" type="triangle" w="med"/>
                </a:ln>
              </p:spPr>
              <p:style>
                <a:lnRef idx="0"/>
                <a:fillRef idx="0"/>
                <a:effectRef idx="0"/>
                <a:fontRef idx="minor"/>
              </p:style>
            </p:sp>
          </p:grpSp>
          <p:sp>
            <p:nvSpPr>
              <p:cNvPr id="424" name="Conector: angular 83_1"/>
              <p:cNvSpPr/>
              <p:nvPr/>
            </p:nvSpPr>
            <p:spPr>
              <a:xfrm flipH="1" rot="16200000">
                <a:off x="6590520" y="3124080"/>
                <a:ext cx="1443240" cy="1638000"/>
              </a:xfrm>
              <a:prstGeom prst="bentConnector2">
                <a:avLst/>
              </a:prstGeom>
              <a:noFill/>
              <a:ln w="19080">
                <a:solidFill>
                  <a:srgbClr val="000000"/>
                </a:solidFill>
                <a:miter/>
                <a:tailEnd len="med" type="triangle" w="med"/>
              </a:ln>
            </p:spPr>
            <p:style>
              <a:lnRef idx="0"/>
              <a:fillRef idx="0"/>
              <a:effectRef idx="0"/>
              <a:fontRef idx="minor"/>
            </p:style>
          </p:sp>
        </p:grpSp>
      </p:grpSp>
      <p:sp>
        <p:nvSpPr>
          <p:cNvPr id="425" name="Elipse 85_1"/>
          <p:cNvSpPr/>
          <p:nvPr/>
        </p:nvSpPr>
        <p:spPr>
          <a:xfrm>
            <a:off x="2432160" y="2771640"/>
            <a:ext cx="291960" cy="330480"/>
          </a:xfrm>
          <a:prstGeom prst="ellipse">
            <a:avLst/>
          </a:prstGeom>
          <a:gradFill rotWithShape="0">
            <a:gsLst>
              <a:gs pos="0">
                <a:srgbClr val="80b761"/>
              </a:gs>
              <a:gs pos="100000">
                <a:srgbClr val="6fb142"/>
              </a:gs>
            </a:gsLst>
            <a:lin ang="5400000"/>
          </a:gradFill>
          <a:ln w="0">
            <a:noFill/>
          </a:ln>
          <a:effectLst>
            <a:outerShdw dist="19080" dir="5400000" blurRad="57240">
              <a:srgbClr val="000000">
                <a:alpha val="63000"/>
              </a:srgbClr>
            </a:outerShdw>
          </a:effectLst>
        </p:spPr>
        <p:style>
          <a:lnRef idx="0"/>
          <a:fillRef idx="0"/>
          <a:effectRef idx="0"/>
          <a:fontRef idx="minor"/>
        </p:style>
      </p:sp>
      <p:sp>
        <p:nvSpPr>
          <p:cNvPr id="426" name="Rectángulo 86_1"/>
          <p:cNvSpPr/>
          <p:nvPr/>
        </p:nvSpPr>
        <p:spPr>
          <a:xfrm>
            <a:off x="5039640" y="2473200"/>
            <a:ext cx="251640" cy="289800"/>
          </a:xfrm>
          <a:prstGeom prst="rect">
            <a:avLst/>
          </a:prstGeom>
          <a:gradFill rotWithShape="0">
            <a:gsLst>
              <a:gs pos="0">
                <a:srgbClr val="80b761"/>
              </a:gs>
              <a:gs pos="100000">
                <a:srgbClr val="6fb142"/>
              </a:gs>
            </a:gsLst>
            <a:lin ang="5400000"/>
          </a:gradFill>
          <a:ln w="0">
            <a:noFill/>
          </a:ln>
          <a:effectLst>
            <a:outerShdw dist="19080" dir="5400000" blurRad="57240">
              <a:srgbClr val="000000">
                <a:alpha val="63000"/>
              </a:srgbClr>
            </a:outerShdw>
          </a:effectLst>
        </p:spPr>
        <p:style>
          <a:lnRef idx="0"/>
          <a:fillRef idx="0"/>
          <a:effectRef idx="0"/>
          <a:fontRef idx="minor"/>
        </p:style>
      </p:sp>
      <p:sp>
        <p:nvSpPr>
          <p:cNvPr id="427" name="Diagrama de flujo: combinar 87_1"/>
          <p:cNvSpPr/>
          <p:nvPr/>
        </p:nvSpPr>
        <p:spPr>
          <a:xfrm>
            <a:off x="8977680" y="3126600"/>
            <a:ext cx="335880" cy="296280"/>
          </a:xfrm>
          <a:prstGeom prst="flowChartMerge">
            <a:avLst/>
          </a:prstGeom>
          <a:gradFill rotWithShape="0">
            <a:gsLst>
              <a:gs pos="0">
                <a:srgbClr val="80b761"/>
              </a:gs>
              <a:gs pos="100000">
                <a:srgbClr val="6fb142"/>
              </a:gs>
            </a:gsLst>
            <a:lin ang="5400000"/>
          </a:gradFill>
          <a:ln w="0">
            <a:noFill/>
          </a:ln>
          <a:effectLst>
            <a:outerShdw dist="19080" dir="5400000" blurRad="57240">
              <a:srgbClr val="000000">
                <a:alpha val="63000"/>
              </a:srgbClr>
            </a:outerShdw>
          </a:effectLst>
        </p:spPr>
        <p:style>
          <a:lnRef idx="0"/>
          <a:fillRef idx="0"/>
          <a:effectRef idx="0"/>
          <a:fontRef idx="minor"/>
        </p:style>
      </p:sp>
      <p:sp>
        <p:nvSpPr>
          <p:cNvPr id="428" name="Diagrama de flujo: retraso 88_1"/>
          <p:cNvSpPr/>
          <p:nvPr/>
        </p:nvSpPr>
        <p:spPr>
          <a:xfrm>
            <a:off x="2486520" y="4142880"/>
            <a:ext cx="282600" cy="330120"/>
          </a:xfrm>
          <a:prstGeom prst="flowChartDelay">
            <a:avLst/>
          </a:prstGeom>
          <a:gradFill rotWithShape="0">
            <a:gsLst>
              <a:gs pos="0">
                <a:srgbClr val="80b761"/>
              </a:gs>
              <a:gs pos="100000">
                <a:srgbClr val="6fb142"/>
              </a:gs>
            </a:gsLst>
            <a:lin ang="5400000"/>
          </a:gradFill>
          <a:ln w="0">
            <a:noFill/>
          </a:ln>
          <a:effectLst>
            <a:outerShdw dist="19080" dir="5400000" blurRad="57240">
              <a:srgbClr val="000000">
                <a:alpha val="63000"/>
              </a:srgbClr>
            </a:outerShdw>
          </a:effectLst>
        </p:spPr>
        <p:style>
          <a:lnRef idx="0"/>
          <a:fillRef idx="0"/>
          <a:effectRef idx="0"/>
          <a:fontRef idx="minor"/>
        </p:style>
      </p:sp>
      <p:sp>
        <p:nvSpPr>
          <p:cNvPr id="429" name="Flecha: a la derecha 89_1"/>
          <p:cNvSpPr/>
          <p:nvPr/>
        </p:nvSpPr>
        <p:spPr>
          <a:xfrm>
            <a:off x="5586480" y="3681360"/>
            <a:ext cx="282600" cy="230760"/>
          </a:xfrm>
          <a:prstGeom prst="rightArrow">
            <a:avLst>
              <a:gd name="adj1" fmla="val 50000"/>
              <a:gd name="adj2" fmla="val 50000"/>
            </a:avLst>
          </a:prstGeom>
          <a:gradFill rotWithShape="0">
            <a:gsLst>
              <a:gs pos="0">
                <a:srgbClr val="80b761"/>
              </a:gs>
              <a:gs pos="100000">
                <a:srgbClr val="6fb142"/>
              </a:gs>
            </a:gsLst>
            <a:lin ang="5400000"/>
          </a:gradFill>
          <a:ln w="0">
            <a:noFill/>
          </a:ln>
          <a:effectLst>
            <a:outerShdw dist="19080" dir="5400000" blurRad="57240">
              <a:srgbClr val="000000">
                <a:alpha val="63000"/>
              </a:srgbClr>
            </a:outerShdw>
          </a:effectLst>
        </p:spPr>
        <p:style>
          <a:lnRef idx="0"/>
          <a:fillRef idx="0"/>
          <a:effectRef idx="0"/>
          <a:fontRef idx="minor"/>
        </p:style>
      </p:sp>
      <p:sp>
        <p:nvSpPr>
          <p:cNvPr id="430" name="Elipse 90_1"/>
          <p:cNvSpPr/>
          <p:nvPr/>
        </p:nvSpPr>
        <p:spPr>
          <a:xfrm>
            <a:off x="2432160" y="3477240"/>
            <a:ext cx="291960" cy="330480"/>
          </a:xfrm>
          <a:prstGeom prst="ellipse">
            <a:avLst/>
          </a:prstGeom>
          <a:gradFill rotWithShape="0">
            <a:gsLst>
              <a:gs pos="0">
                <a:srgbClr val="80b761"/>
              </a:gs>
              <a:gs pos="100000">
                <a:srgbClr val="6fb142"/>
              </a:gs>
            </a:gsLst>
            <a:lin ang="5400000"/>
          </a:gradFill>
          <a:ln w="0">
            <a:noFill/>
          </a:ln>
          <a:effectLst>
            <a:outerShdw dist="19080" dir="5400000" blurRad="57240">
              <a:srgbClr val="000000">
                <a:alpha val="63000"/>
              </a:srgbClr>
            </a:outerShdw>
          </a:effectLst>
        </p:spPr>
        <p:style>
          <a:lnRef idx="0"/>
          <a:fillRef idx="0"/>
          <a:effectRef idx="0"/>
          <a:fontRef idx="minor"/>
        </p:style>
      </p:sp>
      <p:sp>
        <p:nvSpPr>
          <p:cNvPr id="431" name="Elipse 91_1"/>
          <p:cNvSpPr/>
          <p:nvPr/>
        </p:nvSpPr>
        <p:spPr>
          <a:xfrm>
            <a:off x="8992800" y="2424600"/>
            <a:ext cx="291960" cy="330480"/>
          </a:xfrm>
          <a:prstGeom prst="ellipse">
            <a:avLst/>
          </a:prstGeom>
          <a:gradFill rotWithShape="0">
            <a:gsLst>
              <a:gs pos="0">
                <a:srgbClr val="80b761"/>
              </a:gs>
              <a:gs pos="100000">
                <a:srgbClr val="6fb142"/>
              </a:gs>
            </a:gsLst>
            <a:lin ang="5400000"/>
          </a:gradFill>
          <a:ln w="0">
            <a:noFill/>
          </a:ln>
          <a:effectLst>
            <a:outerShdw dist="19080" dir="5400000" blurRad="57240">
              <a:srgbClr val="000000">
                <a:alpha val="63000"/>
              </a:srgbClr>
            </a:outerShdw>
          </a:effectLst>
        </p:spPr>
        <p:style>
          <a:lnRef idx="0"/>
          <a:fillRef idx="0"/>
          <a:effectRef idx="0"/>
          <a:fontRef idx="minor"/>
        </p:style>
      </p:sp>
      <p:sp>
        <p:nvSpPr>
          <p:cNvPr id="432" name="Elipse 92_1"/>
          <p:cNvSpPr/>
          <p:nvPr/>
        </p:nvSpPr>
        <p:spPr>
          <a:xfrm>
            <a:off x="8992800" y="3775320"/>
            <a:ext cx="291960" cy="330480"/>
          </a:xfrm>
          <a:prstGeom prst="ellipse">
            <a:avLst/>
          </a:prstGeom>
          <a:gradFill rotWithShape="0">
            <a:gsLst>
              <a:gs pos="0">
                <a:srgbClr val="80b761"/>
              </a:gs>
              <a:gs pos="100000">
                <a:srgbClr val="6fb142"/>
              </a:gs>
            </a:gsLst>
            <a:lin ang="5400000"/>
          </a:gradFill>
          <a:ln w="0">
            <a:noFill/>
          </a:ln>
          <a:effectLst>
            <a:outerShdw dist="19080" dir="5400000" blurRad="57240">
              <a:srgbClr val="000000">
                <a:alpha val="63000"/>
              </a:srgbClr>
            </a:outerShdw>
          </a:effectLst>
        </p:spPr>
        <p:style>
          <a:lnRef idx="0"/>
          <a:fillRef idx="0"/>
          <a:effectRef idx="0"/>
          <a:fontRef idx="minor"/>
        </p:style>
      </p:sp>
      <p:sp>
        <p:nvSpPr>
          <p:cNvPr id="433" name="Elipse 93_1"/>
          <p:cNvSpPr/>
          <p:nvPr/>
        </p:nvSpPr>
        <p:spPr>
          <a:xfrm>
            <a:off x="5586480" y="4381920"/>
            <a:ext cx="291960" cy="330480"/>
          </a:xfrm>
          <a:prstGeom prst="ellipse">
            <a:avLst/>
          </a:prstGeom>
          <a:gradFill rotWithShape="0">
            <a:gsLst>
              <a:gs pos="0">
                <a:srgbClr val="80b761"/>
              </a:gs>
              <a:gs pos="100000">
                <a:srgbClr val="6fb142"/>
              </a:gs>
            </a:gsLst>
            <a:lin ang="5400000"/>
          </a:gradFill>
          <a:ln w="0">
            <a:noFill/>
          </a:ln>
          <a:effectLst>
            <a:outerShdw dist="19080" dir="5400000" blurRad="57240">
              <a:srgbClr val="000000">
                <a:alpha val="63000"/>
              </a:srgbClr>
            </a:outerShdw>
          </a:effectLst>
        </p:spPr>
        <p:style>
          <a:lnRef idx="0"/>
          <a:fillRef idx="0"/>
          <a:effectRef idx="0"/>
          <a:fontRef idx="minor"/>
        </p:style>
      </p:sp>
      <p:sp>
        <p:nvSpPr>
          <p:cNvPr id="434" name="Diagrama de flujo: retraso 94_1"/>
          <p:cNvSpPr/>
          <p:nvPr/>
        </p:nvSpPr>
        <p:spPr>
          <a:xfrm>
            <a:off x="7155360" y="2865600"/>
            <a:ext cx="282600" cy="330120"/>
          </a:xfrm>
          <a:prstGeom prst="flowChartDelay">
            <a:avLst/>
          </a:prstGeom>
          <a:gradFill rotWithShape="0">
            <a:gsLst>
              <a:gs pos="0">
                <a:srgbClr val="80b761"/>
              </a:gs>
              <a:gs pos="100000">
                <a:srgbClr val="6fb142"/>
              </a:gs>
            </a:gsLst>
            <a:lin ang="5400000"/>
          </a:gradFill>
          <a:ln w="0">
            <a:noFill/>
          </a:ln>
          <a:effectLst>
            <a:outerShdw dist="19080" dir="5400000" blurRad="57240">
              <a:srgbClr val="000000">
                <a:alpha val="63000"/>
              </a:srgbClr>
            </a:outerShdw>
          </a:effectLst>
        </p:spPr>
        <p:style>
          <a:lnRef idx="0"/>
          <a:fillRef idx="0"/>
          <a:effectRef idx="0"/>
          <a:fontRef idx="minor"/>
        </p:style>
      </p:sp>
      <p:grpSp>
        <p:nvGrpSpPr>
          <p:cNvPr id="435" name="Google Shape;60;p14_24"/>
          <p:cNvGrpSpPr/>
          <p:nvPr/>
        </p:nvGrpSpPr>
        <p:grpSpPr>
          <a:xfrm>
            <a:off x="360" y="0"/>
            <a:ext cx="10079640" cy="535320"/>
            <a:chOff x="360" y="0"/>
            <a:chExt cx="10079640" cy="535320"/>
          </a:xfrm>
        </p:grpSpPr>
        <p:pic>
          <p:nvPicPr>
            <p:cNvPr id="436" name="Google Shape;61;p14_25" descr="Universidad Nacional de Misiones - La Universidad | Universidad nacional,  Pinturas de peces, Facultad de artes"/>
            <p:cNvPicPr/>
            <p:nvPr/>
          </p:nvPicPr>
          <p:blipFill>
            <a:blip r:embed="rId1"/>
            <a:stretch/>
          </p:blipFill>
          <p:spPr>
            <a:xfrm>
              <a:off x="360" y="77760"/>
              <a:ext cx="735840" cy="457560"/>
            </a:xfrm>
            <a:prstGeom prst="rect">
              <a:avLst/>
            </a:prstGeom>
            <a:ln w="0">
              <a:noFill/>
            </a:ln>
          </p:spPr>
        </p:pic>
        <p:sp>
          <p:nvSpPr>
            <p:cNvPr id="437" name="Google Shape;62;p14_25"/>
            <p:cNvSpPr/>
            <p:nvPr/>
          </p:nvSpPr>
          <p:spPr>
            <a:xfrm>
              <a:off x="677880" y="0"/>
              <a:ext cx="9402120" cy="535320"/>
            </a:xfrm>
            <a:prstGeom prst="rect">
              <a:avLst/>
            </a:prstGeom>
            <a:gradFill rotWithShape="0">
              <a:gsLst>
                <a:gs pos="4000">
                  <a:srgbClr val="ffffff"/>
                </a:gs>
                <a:gs pos="100000">
                  <a:srgbClr val="4472c3"/>
                </a:gs>
              </a:gsLst>
              <a:lin ang="0"/>
            </a:gradFill>
            <a:ln w="0">
              <a:noFill/>
            </a:ln>
          </p:spPr>
          <p:style>
            <a:lnRef idx="0"/>
            <a:fillRef idx="0"/>
            <a:effectRef idx="0"/>
            <a:fontRef idx="minor"/>
          </p:style>
          <p:txBody>
            <a:bodyPr anchor="ctr">
              <a:noAutofit/>
            </a:bodyPr>
            <a:p>
              <a:pPr algn="r">
                <a:lnSpc>
                  <a:spcPct val="100000"/>
                </a:lnSpc>
                <a:tabLst>
                  <a:tab algn="l" pos="0"/>
                </a:tabLst>
              </a:pPr>
              <a:r>
                <a:rPr b="1" lang="es-419" sz="1400" spc="-1" strike="noStrike" cap="small">
                  <a:solidFill>
                    <a:srgbClr val="000000"/>
                  </a:solidFill>
                  <a:latin typeface="Comic Sans MS"/>
                  <a:ea typeface="Comic Sans MS"/>
                </a:rPr>
                <a:t>ORGANIZACIÓN Y GESTIÓN DEL MANTENIMIENTO</a:t>
              </a:r>
              <a:endParaRPr b="0" lang="es-BO" sz="1400" spc="-1" strike="noStrike">
                <a:latin typeface="Arial"/>
              </a:endParaRPr>
            </a:p>
          </p:txBody>
        </p:sp>
      </p:gr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nodeType="afterEffect" fill="hold" presetClass="entr" presetID="10">
                                  <p:stCondLst>
                                    <p:cond delay="0"/>
                                  </p:stCondLst>
                                  <p:childTnLst>
                                    <p:set>
                                      <p:cBhvr>
                                        <p:cTn id="6" dur="1" fill="hold">
                                          <p:stCondLst>
                                            <p:cond delay="0"/>
                                          </p:stCondLst>
                                        </p:cTn>
                                        <p:tgtEl>
                                          <p:spTgt spid="389"/>
                                        </p:tgtEl>
                                        <p:attrNameLst>
                                          <p:attrName>style.visibility</p:attrName>
                                        </p:attrNameLst>
                                      </p:cBhvr>
                                      <p:to>
                                        <p:strVal val="visible"/>
                                      </p:to>
                                    </p:set>
                                    <p:animEffect filter="fade" transition="in">
                                      <p:cBhvr additive="repl">
                                        <p:cTn id="7" dur="1500"/>
                                        <p:tgtEl>
                                          <p:spTgt spid="389"/>
                                        </p:tgtEl>
                                      </p:cBhvr>
                                    </p:animEffect>
                                  </p:childTnLst>
                                </p:cTn>
                              </p:par>
                            </p:childTnLst>
                          </p:cTn>
                        </p:par>
                        <p:par>
                          <p:cTn id="8" fill="hold">
                            <p:stCondLst>
                              <p:cond delay="1500"/>
                            </p:stCondLst>
                            <p:childTnLst>
                              <p:par>
                                <p:cTn id="9" nodeType="afterEffect" fill="hold" presetClass="entr" presetID="53" presetSubtype="16">
                                  <p:stCondLst>
                                    <p:cond delay="0"/>
                                  </p:stCondLst>
                                  <p:childTnLst>
                                    <p:set>
                                      <p:cBhvr>
                                        <p:cTn id="10" dur="1" fill="hold">
                                          <p:stCondLst>
                                            <p:cond delay="0"/>
                                          </p:stCondLst>
                                        </p:cTn>
                                        <p:tgtEl>
                                          <p:spTgt spid="390"/>
                                        </p:tgtEl>
                                        <p:attrNameLst>
                                          <p:attrName>style.visibility</p:attrName>
                                        </p:attrNameLst>
                                      </p:cBhvr>
                                      <p:to>
                                        <p:strVal val="visible"/>
                                      </p:to>
                                    </p:set>
                                    <p:anim calcmode="lin" valueType="num">
                                      <p:cBhvr additive="repl">
                                        <p:cTn id="11" dur="500" fill="hold"/>
                                        <p:tgtEl>
                                          <p:spTgt spid="390"/>
                                        </p:tgtEl>
                                        <p:attrNameLst>
                                          <p:attrName>ppt_w</p:attrName>
                                        </p:attrNameLst>
                                      </p:cBhvr>
                                      <p:tavLst>
                                        <p:tav tm="0">
                                          <p:val>
                                            <p:strVal val="0"/>
                                          </p:val>
                                        </p:tav>
                                        <p:tav tm="100000">
                                          <p:val>
                                            <p:strVal val="#ppt_w"/>
                                          </p:val>
                                        </p:tav>
                                      </p:tavLst>
                                    </p:anim>
                                    <p:anim calcmode="lin" valueType="num">
                                      <p:cBhvr additive="repl">
                                        <p:cTn id="12" dur="500" fill="hold"/>
                                        <p:tgtEl>
                                          <p:spTgt spid="390"/>
                                        </p:tgtEl>
                                        <p:attrNameLst>
                                          <p:attrName>ppt_h</p:attrName>
                                        </p:attrNameLst>
                                      </p:cBhvr>
                                      <p:tavLst>
                                        <p:tav tm="0">
                                          <p:val>
                                            <p:strVal val="0"/>
                                          </p:val>
                                        </p:tav>
                                        <p:tav tm="100000">
                                          <p:val>
                                            <p:strVal val="#ppt_h"/>
                                          </p:val>
                                        </p:tav>
                                      </p:tavLst>
                                    </p:anim>
                                    <p:animEffect filter="fade" transition="in">
                                      <p:cBhvr additive="repl">
                                        <p:cTn id="13" dur="500"/>
                                        <p:tgtEl>
                                          <p:spTgt spid="390"/>
                                        </p:tgtEl>
                                      </p:cBhvr>
                                    </p:animEffect>
                                  </p:childTnLst>
                                </p:cTn>
                              </p:par>
                            </p:childTnLst>
                          </p:cTn>
                        </p:par>
                      </p:childTnLst>
                    </p:cTn>
                  </p:par>
                  <p:par>
                    <p:cTn id="14" fill="hold">
                      <p:stCondLst>
                        <p:cond delay="indefinite"/>
                      </p:stCondLst>
                      <p:childTnLst>
                        <p:par>
                          <p:cTn id="15" fill="hold">
                            <p:stCondLst>
                              <p:cond delay="0"/>
                            </p:stCondLst>
                            <p:childTnLst>
                              <p:par>
                                <p:cTn id="16" nodeType="clickEffect" fill="hold" presetClass="entr" presetID="53" presetSubtype="16">
                                  <p:stCondLst>
                                    <p:cond delay="0"/>
                                  </p:stCondLst>
                                  <p:childTnLst>
                                    <p:set>
                                      <p:cBhvr>
                                        <p:cTn id="17" dur="1" fill="hold">
                                          <p:stCondLst>
                                            <p:cond delay="0"/>
                                          </p:stCondLst>
                                        </p:cTn>
                                        <p:tgtEl>
                                          <p:spTgt spid="425"/>
                                        </p:tgtEl>
                                        <p:attrNameLst>
                                          <p:attrName>style.visibility</p:attrName>
                                        </p:attrNameLst>
                                      </p:cBhvr>
                                      <p:to>
                                        <p:strVal val="visible"/>
                                      </p:to>
                                    </p:set>
                                    <p:anim calcmode="lin" valueType="num">
                                      <p:cBhvr additive="repl">
                                        <p:cTn id="18" dur="500" fill="hold"/>
                                        <p:tgtEl>
                                          <p:spTgt spid="425"/>
                                        </p:tgtEl>
                                        <p:attrNameLst>
                                          <p:attrName>ppt_w</p:attrName>
                                        </p:attrNameLst>
                                      </p:cBhvr>
                                      <p:tavLst>
                                        <p:tav tm="0">
                                          <p:val>
                                            <p:strVal val="0"/>
                                          </p:val>
                                        </p:tav>
                                        <p:tav tm="100000">
                                          <p:val>
                                            <p:strVal val="#ppt_w"/>
                                          </p:val>
                                        </p:tav>
                                      </p:tavLst>
                                    </p:anim>
                                    <p:anim calcmode="lin" valueType="num">
                                      <p:cBhvr additive="repl">
                                        <p:cTn id="19" dur="500" fill="hold"/>
                                        <p:tgtEl>
                                          <p:spTgt spid="425"/>
                                        </p:tgtEl>
                                        <p:attrNameLst>
                                          <p:attrName>ppt_h</p:attrName>
                                        </p:attrNameLst>
                                      </p:cBhvr>
                                      <p:tavLst>
                                        <p:tav tm="0">
                                          <p:val>
                                            <p:strVal val="0"/>
                                          </p:val>
                                        </p:tav>
                                        <p:tav tm="100000">
                                          <p:val>
                                            <p:strVal val="#ppt_h"/>
                                          </p:val>
                                        </p:tav>
                                      </p:tavLst>
                                    </p:anim>
                                    <p:animEffect filter="fade" transition="in">
                                      <p:cBhvr additive="repl">
                                        <p:cTn id="20" dur="500"/>
                                        <p:tgtEl>
                                          <p:spTgt spid="425"/>
                                        </p:tgtEl>
                                      </p:cBhvr>
                                    </p:animEffect>
                                  </p:childTnLst>
                                </p:cTn>
                              </p:par>
                            </p:childTnLst>
                          </p:cTn>
                        </p:par>
                        <p:par>
                          <p:cTn id="21" fill="hold">
                            <p:stCondLst>
                              <p:cond delay="500"/>
                            </p:stCondLst>
                            <p:childTnLst>
                              <p:par>
                                <p:cTn id="22" nodeType="afterEffect" fill="hold" presetClass="entr" presetID="53" presetSubtype="16">
                                  <p:stCondLst>
                                    <p:cond delay="0"/>
                                  </p:stCondLst>
                                  <p:childTnLst>
                                    <p:set>
                                      <p:cBhvr>
                                        <p:cTn id="23" dur="1" fill="hold">
                                          <p:stCondLst>
                                            <p:cond delay="0"/>
                                          </p:stCondLst>
                                        </p:cTn>
                                        <p:tgtEl>
                                          <p:spTgt spid="430"/>
                                        </p:tgtEl>
                                        <p:attrNameLst>
                                          <p:attrName>style.visibility</p:attrName>
                                        </p:attrNameLst>
                                      </p:cBhvr>
                                      <p:to>
                                        <p:strVal val="visible"/>
                                      </p:to>
                                    </p:set>
                                    <p:anim calcmode="lin" valueType="num">
                                      <p:cBhvr additive="repl">
                                        <p:cTn id="24" dur="500" fill="hold"/>
                                        <p:tgtEl>
                                          <p:spTgt spid="430"/>
                                        </p:tgtEl>
                                        <p:attrNameLst>
                                          <p:attrName>ppt_w</p:attrName>
                                        </p:attrNameLst>
                                      </p:cBhvr>
                                      <p:tavLst>
                                        <p:tav tm="0">
                                          <p:val>
                                            <p:strVal val="0"/>
                                          </p:val>
                                        </p:tav>
                                        <p:tav tm="100000">
                                          <p:val>
                                            <p:strVal val="#ppt_w"/>
                                          </p:val>
                                        </p:tav>
                                      </p:tavLst>
                                    </p:anim>
                                    <p:anim calcmode="lin" valueType="num">
                                      <p:cBhvr additive="repl">
                                        <p:cTn id="25" dur="500" fill="hold"/>
                                        <p:tgtEl>
                                          <p:spTgt spid="430"/>
                                        </p:tgtEl>
                                        <p:attrNameLst>
                                          <p:attrName>ppt_h</p:attrName>
                                        </p:attrNameLst>
                                      </p:cBhvr>
                                      <p:tavLst>
                                        <p:tav tm="0">
                                          <p:val>
                                            <p:strVal val="0"/>
                                          </p:val>
                                        </p:tav>
                                        <p:tav tm="100000">
                                          <p:val>
                                            <p:strVal val="#ppt_h"/>
                                          </p:val>
                                        </p:tav>
                                      </p:tavLst>
                                    </p:anim>
                                    <p:animEffect filter="fade" transition="in">
                                      <p:cBhvr additive="repl">
                                        <p:cTn id="26" dur="500"/>
                                        <p:tgtEl>
                                          <p:spTgt spid="430"/>
                                        </p:tgtEl>
                                      </p:cBhvr>
                                    </p:animEffect>
                                  </p:childTnLst>
                                </p:cTn>
                              </p:par>
                            </p:childTnLst>
                          </p:cTn>
                        </p:par>
                        <p:par>
                          <p:cTn id="27" fill="hold">
                            <p:stCondLst>
                              <p:cond delay="1000"/>
                            </p:stCondLst>
                            <p:childTnLst>
                              <p:par>
                                <p:cTn id="28" nodeType="afterEffect" fill="hold" presetClass="entr" presetID="53" presetSubtype="16">
                                  <p:stCondLst>
                                    <p:cond delay="0"/>
                                  </p:stCondLst>
                                  <p:childTnLst>
                                    <p:set>
                                      <p:cBhvr>
                                        <p:cTn id="29" dur="1" fill="hold">
                                          <p:stCondLst>
                                            <p:cond delay="0"/>
                                          </p:stCondLst>
                                        </p:cTn>
                                        <p:tgtEl>
                                          <p:spTgt spid="428"/>
                                        </p:tgtEl>
                                        <p:attrNameLst>
                                          <p:attrName>style.visibility</p:attrName>
                                        </p:attrNameLst>
                                      </p:cBhvr>
                                      <p:to>
                                        <p:strVal val="visible"/>
                                      </p:to>
                                    </p:set>
                                    <p:anim calcmode="lin" valueType="num">
                                      <p:cBhvr additive="repl">
                                        <p:cTn id="30" dur="500" fill="hold"/>
                                        <p:tgtEl>
                                          <p:spTgt spid="428"/>
                                        </p:tgtEl>
                                        <p:attrNameLst>
                                          <p:attrName>ppt_w</p:attrName>
                                        </p:attrNameLst>
                                      </p:cBhvr>
                                      <p:tavLst>
                                        <p:tav tm="0">
                                          <p:val>
                                            <p:strVal val="0"/>
                                          </p:val>
                                        </p:tav>
                                        <p:tav tm="100000">
                                          <p:val>
                                            <p:strVal val="#ppt_w"/>
                                          </p:val>
                                        </p:tav>
                                      </p:tavLst>
                                    </p:anim>
                                    <p:anim calcmode="lin" valueType="num">
                                      <p:cBhvr additive="repl">
                                        <p:cTn id="31" dur="500" fill="hold"/>
                                        <p:tgtEl>
                                          <p:spTgt spid="428"/>
                                        </p:tgtEl>
                                        <p:attrNameLst>
                                          <p:attrName>ppt_h</p:attrName>
                                        </p:attrNameLst>
                                      </p:cBhvr>
                                      <p:tavLst>
                                        <p:tav tm="0">
                                          <p:val>
                                            <p:strVal val="0"/>
                                          </p:val>
                                        </p:tav>
                                        <p:tav tm="100000">
                                          <p:val>
                                            <p:strVal val="#ppt_h"/>
                                          </p:val>
                                        </p:tav>
                                      </p:tavLst>
                                    </p:anim>
                                    <p:animEffect filter="fade" transition="in">
                                      <p:cBhvr additive="repl">
                                        <p:cTn id="32" dur="500"/>
                                        <p:tgtEl>
                                          <p:spTgt spid="428"/>
                                        </p:tgtEl>
                                      </p:cBhvr>
                                    </p:animEffect>
                                  </p:childTnLst>
                                </p:cTn>
                              </p:par>
                            </p:childTnLst>
                          </p:cTn>
                        </p:par>
                        <p:par>
                          <p:cTn id="33" fill="hold">
                            <p:stCondLst>
                              <p:cond delay="1500"/>
                            </p:stCondLst>
                            <p:childTnLst>
                              <p:par>
                                <p:cTn id="34" nodeType="afterEffect" fill="hold" presetClass="entr" presetID="53" presetSubtype="16">
                                  <p:stCondLst>
                                    <p:cond delay="0"/>
                                  </p:stCondLst>
                                  <p:childTnLst>
                                    <p:set>
                                      <p:cBhvr>
                                        <p:cTn id="35" dur="1" fill="hold">
                                          <p:stCondLst>
                                            <p:cond delay="0"/>
                                          </p:stCondLst>
                                        </p:cTn>
                                        <p:tgtEl>
                                          <p:spTgt spid="426"/>
                                        </p:tgtEl>
                                        <p:attrNameLst>
                                          <p:attrName>style.visibility</p:attrName>
                                        </p:attrNameLst>
                                      </p:cBhvr>
                                      <p:to>
                                        <p:strVal val="visible"/>
                                      </p:to>
                                    </p:set>
                                    <p:anim calcmode="lin" valueType="num">
                                      <p:cBhvr additive="repl">
                                        <p:cTn id="36" dur="500" fill="hold"/>
                                        <p:tgtEl>
                                          <p:spTgt spid="426"/>
                                        </p:tgtEl>
                                        <p:attrNameLst>
                                          <p:attrName>ppt_w</p:attrName>
                                        </p:attrNameLst>
                                      </p:cBhvr>
                                      <p:tavLst>
                                        <p:tav tm="0">
                                          <p:val>
                                            <p:strVal val="0"/>
                                          </p:val>
                                        </p:tav>
                                        <p:tav tm="100000">
                                          <p:val>
                                            <p:strVal val="#ppt_w"/>
                                          </p:val>
                                        </p:tav>
                                      </p:tavLst>
                                    </p:anim>
                                    <p:anim calcmode="lin" valueType="num">
                                      <p:cBhvr additive="repl">
                                        <p:cTn id="37" dur="500" fill="hold"/>
                                        <p:tgtEl>
                                          <p:spTgt spid="426"/>
                                        </p:tgtEl>
                                        <p:attrNameLst>
                                          <p:attrName>ppt_h</p:attrName>
                                        </p:attrNameLst>
                                      </p:cBhvr>
                                      <p:tavLst>
                                        <p:tav tm="0">
                                          <p:val>
                                            <p:strVal val="0"/>
                                          </p:val>
                                        </p:tav>
                                        <p:tav tm="100000">
                                          <p:val>
                                            <p:strVal val="#ppt_h"/>
                                          </p:val>
                                        </p:tav>
                                      </p:tavLst>
                                    </p:anim>
                                    <p:animEffect filter="fade" transition="in">
                                      <p:cBhvr additive="repl">
                                        <p:cTn id="38" dur="500"/>
                                        <p:tgtEl>
                                          <p:spTgt spid="426"/>
                                        </p:tgtEl>
                                      </p:cBhvr>
                                    </p:animEffect>
                                  </p:childTnLst>
                                </p:cTn>
                              </p:par>
                            </p:childTnLst>
                          </p:cTn>
                        </p:par>
                        <p:par>
                          <p:cTn id="39" fill="hold">
                            <p:stCondLst>
                              <p:cond delay="2000"/>
                            </p:stCondLst>
                            <p:childTnLst>
                              <p:par>
                                <p:cTn id="40" nodeType="afterEffect" fill="hold" presetClass="entr" presetID="53" presetSubtype="16">
                                  <p:stCondLst>
                                    <p:cond delay="0"/>
                                  </p:stCondLst>
                                  <p:childTnLst>
                                    <p:set>
                                      <p:cBhvr>
                                        <p:cTn id="41" dur="1" fill="hold">
                                          <p:stCondLst>
                                            <p:cond delay="0"/>
                                          </p:stCondLst>
                                        </p:cTn>
                                        <p:tgtEl>
                                          <p:spTgt spid="429"/>
                                        </p:tgtEl>
                                        <p:attrNameLst>
                                          <p:attrName>style.visibility</p:attrName>
                                        </p:attrNameLst>
                                      </p:cBhvr>
                                      <p:to>
                                        <p:strVal val="visible"/>
                                      </p:to>
                                    </p:set>
                                    <p:anim calcmode="lin" valueType="num">
                                      <p:cBhvr additive="repl">
                                        <p:cTn id="42" dur="500" fill="hold"/>
                                        <p:tgtEl>
                                          <p:spTgt spid="429"/>
                                        </p:tgtEl>
                                        <p:attrNameLst>
                                          <p:attrName>ppt_w</p:attrName>
                                        </p:attrNameLst>
                                      </p:cBhvr>
                                      <p:tavLst>
                                        <p:tav tm="0">
                                          <p:val>
                                            <p:strVal val="0"/>
                                          </p:val>
                                        </p:tav>
                                        <p:tav tm="100000">
                                          <p:val>
                                            <p:strVal val="#ppt_w"/>
                                          </p:val>
                                        </p:tav>
                                      </p:tavLst>
                                    </p:anim>
                                    <p:anim calcmode="lin" valueType="num">
                                      <p:cBhvr additive="repl">
                                        <p:cTn id="43" dur="500" fill="hold"/>
                                        <p:tgtEl>
                                          <p:spTgt spid="429"/>
                                        </p:tgtEl>
                                        <p:attrNameLst>
                                          <p:attrName>ppt_h</p:attrName>
                                        </p:attrNameLst>
                                      </p:cBhvr>
                                      <p:tavLst>
                                        <p:tav tm="0">
                                          <p:val>
                                            <p:strVal val="0"/>
                                          </p:val>
                                        </p:tav>
                                        <p:tav tm="100000">
                                          <p:val>
                                            <p:strVal val="#ppt_h"/>
                                          </p:val>
                                        </p:tav>
                                      </p:tavLst>
                                    </p:anim>
                                    <p:animEffect filter="fade" transition="in">
                                      <p:cBhvr additive="repl">
                                        <p:cTn id="44" dur="500"/>
                                        <p:tgtEl>
                                          <p:spTgt spid="429"/>
                                        </p:tgtEl>
                                      </p:cBhvr>
                                    </p:animEffect>
                                  </p:childTnLst>
                                </p:cTn>
                              </p:par>
                            </p:childTnLst>
                          </p:cTn>
                        </p:par>
                        <p:par>
                          <p:cTn id="45" fill="hold">
                            <p:stCondLst>
                              <p:cond delay="2500"/>
                            </p:stCondLst>
                            <p:childTnLst>
                              <p:par>
                                <p:cTn id="46" nodeType="afterEffect" fill="hold" presetClass="entr" presetID="53" presetSubtype="16">
                                  <p:stCondLst>
                                    <p:cond delay="0"/>
                                  </p:stCondLst>
                                  <p:childTnLst>
                                    <p:set>
                                      <p:cBhvr>
                                        <p:cTn id="47" dur="1" fill="hold">
                                          <p:stCondLst>
                                            <p:cond delay="0"/>
                                          </p:stCondLst>
                                        </p:cTn>
                                        <p:tgtEl>
                                          <p:spTgt spid="433"/>
                                        </p:tgtEl>
                                        <p:attrNameLst>
                                          <p:attrName>style.visibility</p:attrName>
                                        </p:attrNameLst>
                                      </p:cBhvr>
                                      <p:to>
                                        <p:strVal val="visible"/>
                                      </p:to>
                                    </p:set>
                                    <p:anim calcmode="lin" valueType="num">
                                      <p:cBhvr additive="repl">
                                        <p:cTn id="48" dur="500" fill="hold"/>
                                        <p:tgtEl>
                                          <p:spTgt spid="433"/>
                                        </p:tgtEl>
                                        <p:attrNameLst>
                                          <p:attrName>ppt_w</p:attrName>
                                        </p:attrNameLst>
                                      </p:cBhvr>
                                      <p:tavLst>
                                        <p:tav tm="0">
                                          <p:val>
                                            <p:strVal val="0"/>
                                          </p:val>
                                        </p:tav>
                                        <p:tav tm="100000">
                                          <p:val>
                                            <p:strVal val="#ppt_w"/>
                                          </p:val>
                                        </p:tav>
                                      </p:tavLst>
                                    </p:anim>
                                    <p:anim calcmode="lin" valueType="num">
                                      <p:cBhvr additive="repl">
                                        <p:cTn id="49" dur="500" fill="hold"/>
                                        <p:tgtEl>
                                          <p:spTgt spid="433"/>
                                        </p:tgtEl>
                                        <p:attrNameLst>
                                          <p:attrName>ppt_h</p:attrName>
                                        </p:attrNameLst>
                                      </p:cBhvr>
                                      <p:tavLst>
                                        <p:tav tm="0">
                                          <p:val>
                                            <p:strVal val="0"/>
                                          </p:val>
                                        </p:tav>
                                        <p:tav tm="100000">
                                          <p:val>
                                            <p:strVal val="#ppt_h"/>
                                          </p:val>
                                        </p:tav>
                                      </p:tavLst>
                                    </p:anim>
                                    <p:animEffect filter="fade" transition="in">
                                      <p:cBhvr additive="repl">
                                        <p:cTn id="50" dur="500"/>
                                        <p:tgtEl>
                                          <p:spTgt spid="433"/>
                                        </p:tgtEl>
                                      </p:cBhvr>
                                    </p:animEffect>
                                  </p:childTnLst>
                                </p:cTn>
                              </p:par>
                            </p:childTnLst>
                          </p:cTn>
                        </p:par>
                        <p:par>
                          <p:cTn id="51" fill="hold">
                            <p:stCondLst>
                              <p:cond delay="3000"/>
                            </p:stCondLst>
                            <p:childTnLst>
                              <p:par>
                                <p:cTn id="52" nodeType="afterEffect" fill="hold" presetClass="entr" presetID="53" presetSubtype="16">
                                  <p:stCondLst>
                                    <p:cond delay="0"/>
                                  </p:stCondLst>
                                  <p:childTnLst>
                                    <p:set>
                                      <p:cBhvr>
                                        <p:cTn id="53" dur="1" fill="hold">
                                          <p:stCondLst>
                                            <p:cond delay="0"/>
                                          </p:stCondLst>
                                        </p:cTn>
                                        <p:tgtEl>
                                          <p:spTgt spid="434"/>
                                        </p:tgtEl>
                                        <p:attrNameLst>
                                          <p:attrName>style.visibility</p:attrName>
                                        </p:attrNameLst>
                                      </p:cBhvr>
                                      <p:to>
                                        <p:strVal val="visible"/>
                                      </p:to>
                                    </p:set>
                                    <p:anim calcmode="lin" valueType="num">
                                      <p:cBhvr additive="repl">
                                        <p:cTn id="54" dur="500" fill="hold"/>
                                        <p:tgtEl>
                                          <p:spTgt spid="434"/>
                                        </p:tgtEl>
                                        <p:attrNameLst>
                                          <p:attrName>ppt_w</p:attrName>
                                        </p:attrNameLst>
                                      </p:cBhvr>
                                      <p:tavLst>
                                        <p:tav tm="0">
                                          <p:val>
                                            <p:strVal val="0"/>
                                          </p:val>
                                        </p:tav>
                                        <p:tav tm="100000">
                                          <p:val>
                                            <p:strVal val="#ppt_w"/>
                                          </p:val>
                                        </p:tav>
                                      </p:tavLst>
                                    </p:anim>
                                    <p:anim calcmode="lin" valueType="num">
                                      <p:cBhvr additive="repl">
                                        <p:cTn id="55" dur="500" fill="hold"/>
                                        <p:tgtEl>
                                          <p:spTgt spid="434"/>
                                        </p:tgtEl>
                                        <p:attrNameLst>
                                          <p:attrName>ppt_h</p:attrName>
                                        </p:attrNameLst>
                                      </p:cBhvr>
                                      <p:tavLst>
                                        <p:tav tm="0">
                                          <p:val>
                                            <p:strVal val="0"/>
                                          </p:val>
                                        </p:tav>
                                        <p:tav tm="100000">
                                          <p:val>
                                            <p:strVal val="#ppt_h"/>
                                          </p:val>
                                        </p:tav>
                                      </p:tavLst>
                                    </p:anim>
                                    <p:animEffect filter="fade" transition="in">
                                      <p:cBhvr additive="repl">
                                        <p:cTn id="56" dur="500"/>
                                        <p:tgtEl>
                                          <p:spTgt spid="434"/>
                                        </p:tgtEl>
                                      </p:cBhvr>
                                    </p:animEffect>
                                  </p:childTnLst>
                                </p:cTn>
                              </p:par>
                            </p:childTnLst>
                          </p:cTn>
                        </p:par>
                        <p:par>
                          <p:cTn id="57" fill="hold">
                            <p:stCondLst>
                              <p:cond delay="3500"/>
                            </p:stCondLst>
                            <p:childTnLst>
                              <p:par>
                                <p:cTn id="58" nodeType="afterEffect" fill="hold" presetClass="entr" presetID="53" presetSubtype="16">
                                  <p:stCondLst>
                                    <p:cond delay="0"/>
                                  </p:stCondLst>
                                  <p:childTnLst>
                                    <p:set>
                                      <p:cBhvr>
                                        <p:cTn id="59" dur="1" fill="hold">
                                          <p:stCondLst>
                                            <p:cond delay="0"/>
                                          </p:stCondLst>
                                        </p:cTn>
                                        <p:tgtEl>
                                          <p:spTgt spid="431"/>
                                        </p:tgtEl>
                                        <p:attrNameLst>
                                          <p:attrName>style.visibility</p:attrName>
                                        </p:attrNameLst>
                                      </p:cBhvr>
                                      <p:to>
                                        <p:strVal val="visible"/>
                                      </p:to>
                                    </p:set>
                                    <p:anim calcmode="lin" valueType="num">
                                      <p:cBhvr additive="repl">
                                        <p:cTn id="60" dur="500" fill="hold"/>
                                        <p:tgtEl>
                                          <p:spTgt spid="431"/>
                                        </p:tgtEl>
                                        <p:attrNameLst>
                                          <p:attrName>ppt_w</p:attrName>
                                        </p:attrNameLst>
                                      </p:cBhvr>
                                      <p:tavLst>
                                        <p:tav tm="0">
                                          <p:val>
                                            <p:strVal val="0"/>
                                          </p:val>
                                        </p:tav>
                                        <p:tav tm="100000">
                                          <p:val>
                                            <p:strVal val="#ppt_w"/>
                                          </p:val>
                                        </p:tav>
                                      </p:tavLst>
                                    </p:anim>
                                    <p:anim calcmode="lin" valueType="num">
                                      <p:cBhvr additive="repl">
                                        <p:cTn id="61" dur="500" fill="hold"/>
                                        <p:tgtEl>
                                          <p:spTgt spid="431"/>
                                        </p:tgtEl>
                                        <p:attrNameLst>
                                          <p:attrName>ppt_h</p:attrName>
                                        </p:attrNameLst>
                                      </p:cBhvr>
                                      <p:tavLst>
                                        <p:tav tm="0">
                                          <p:val>
                                            <p:strVal val="0"/>
                                          </p:val>
                                        </p:tav>
                                        <p:tav tm="100000">
                                          <p:val>
                                            <p:strVal val="#ppt_h"/>
                                          </p:val>
                                        </p:tav>
                                      </p:tavLst>
                                    </p:anim>
                                    <p:animEffect filter="fade" transition="in">
                                      <p:cBhvr additive="repl">
                                        <p:cTn id="62" dur="500"/>
                                        <p:tgtEl>
                                          <p:spTgt spid="431"/>
                                        </p:tgtEl>
                                      </p:cBhvr>
                                    </p:animEffect>
                                  </p:childTnLst>
                                </p:cTn>
                              </p:par>
                            </p:childTnLst>
                          </p:cTn>
                        </p:par>
                        <p:par>
                          <p:cTn id="63" fill="hold">
                            <p:stCondLst>
                              <p:cond delay="4000"/>
                            </p:stCondLst>
                            <p:childTnLst>
                              <p:par>
                                <p:cTn id="64" nodeType="afterEffect" fill="hold" presetClass="entr" presetID="53" presetSubtype="16">
                                  <p:stCondLst>
                                    <p:cond delay="0"/>
                                  </p:stCondLst>
                                  <p:childTnLst>
                                    <p:set>
                                      <p:cBhvr>
                                        <p:cTn id="65" dur="1" fill="hold">
                                          <p:stCondLst>
                                            <p:cond delay="0"/>
                                          </p:stCondLst>
                                        </p:cTn>
                                        <p:tgtEl>
                                          <p:spTgt spid="427"/>
                                        </p:tgtEl>
                                        <p:attrNameLst>
                                          <p:attrName>style.visibility</p:attrName>
                                        </p:attrNameLst>
                                      </p:cBhvr>
                                      <p:to>
                                        <p:strVal val="visible"/>
                                      </p:to>
                                    </p:set>
                                    <p:anim calcmode="lin" valueType="num">
                                      <p:cBhvr additive="repl">
                                        <p:cTn id="66" dur="500" fill="hold"/>
                                        <p:tgtEl>
                                          <p:spTgt spid="427"/>
                                        </p:tgtEl>
                                        <p:attrNameLst>
                                          <p:attrName>ppt_w</p:attrName>
                                        </p:attrNameLst>
                                      </p:cBhvr>
                                      <p:tavLst>
                                        <p:tav tm="0">
                                          <p:val>
                                            <p:strVal val="0"/>
                                          </p:val>
                                        </p:tav>
                                        <p:tav tm="100000">
                                          <p:val>
                                            <p:strVal val="#ppt_w"/>
                                          </p:val>
                                        </p:tav>
                                      </p:tavLst>
                                    </p:anim>
                                    <p:anim calcmode="lin" valueType="num">
                                      <p:cBhvr additive="repl">
                                        <p:cTn id="67" dur="500" fill="hold"/>
                                        <p:tgtEl>
                                          <p:spTgt spid="427"/>
                                        </p:tgtEl>
                                        <p:attrNameLst>
                                          <p:attrName>ppt_h</p:attrName>
                                        </p:attrNameLst>
                                      </p:cBhvr>
                                      <p:tavLst>
                                        <p:tav tm="0">
                                          <p:val>
                                            <p:strVal val="0"/>
                                          </p:val>
                                        </p:tav>
                                        <p:tav tm="100000">
                                          <p:val>
                                            <p:strVal val="#ppt_h"/>
                                          </p:val>
                                        </p:tav>
                                      </p:tavLst>
                                    </p:anim>
                                    <p:animEffect filter="fade" transition="in">
                                      <p:cBhvr additive="repl">
                                        <p:cTn id="68" dur="500"/>
                                        <p:tgtEl>
                                          <p:spTgt spid="427"/>
                                        </p:tgtEl>
                                      </p:cBhvr>
                                    </p:animEffect>
                                  </p:childTnLst>
                                </p:cTn>
                              </p:par>
                            </p:childTnLst>
                          </p:cTn>
                        </p:par>
                        <p:par>
                          <p:cTn id="69" fill="hold">
                            <p:stCondLst>
                              <p:cond delay="4500"/>
                            </p:stCondLst>
                            <p:childTnLst>
                              <p:par>
                                <p:cTn id="70" nodeType="afterEffect" fill="hold" presetClass="entr" presetID="53" presetSubtype="16">
                                  <p:stCondLst>
                                    <p:cond delay="0"/>
                                  </p:stCondLst>
                                  <p:childTnLst>
                                    <p:set>
                                      <p:cBhvr>
                                        <p:cTn id="71" dur="1" fill="hold">
                                          <p:stCondLst>
                                            <p:cond delay="0"/>
                                          </p:stCondLst>
                                        </p:cTn>
                                        <p:tgtEl>
                                          <p:spTgt spid="432"/>
                                        </p:tgtEl>
                                        <p:attrNameLst>
                                          <p:attrName>style.visibility</p:attrName>
                                        </p:attrNameLst>
                                      </p:cBhvr>
                                      <p:to>
                                        <p:strVal val="visible"/>
                                      </p:to>
                                    </p:set>
                                    <p:anim calcmode="lin" valueType="num">
                                      <p:cBhvr additive="repl">
                                        <p:cTn id="72" dur="500" fill="hold"/>
                                        <p:tgtEl>
                                          <p:spTgt spid="432"/>
                                        </p:tgtEl>
                                        <p:attrNameLst>
                                          <p:attrName>ppt_w</p:attrName>
                                        </p:attrNameLst>
                                      </p:cBhvr>
                                      <p:tavLst>
                                        <p:tav tm="0">
                                          <p:val>
                                            <p:strVal val="0"/>
                                          </p:val>
                                        </p:tav>
                                        <p:tav tm="100000">
                                          <p:val>
                                            <p:strVal val="#ppt_w"/>
                                          </p:val>
                                        </p:tav>
                                      </p:tavLst>
                                    </p:anim>
                                    <p:anim calcmode="lin" valueType="num">
                                      <p:cBhvr additive="repl">
                                        <p:cTn id="73" dur="500" fill="hold"/>
                                        <p:tgtEl>
                                          <p:spTgt spid="432"/>
                                        </p:tgtEl>
                                        <p:attrNameLst>
                                          <p:attrName>ppt_h</p:attrName>
                                        </p:attrNameLst>
                                      </p:cBhvr>
                                      <p:tavLst>
                                        <p:tav tm="0">
                                          <p:val>
                                            <p:strVal val="0"/>
                                          </p:val>
                                        </p:tav>
                                        <p:tav tm="100000">
                                          <p:val>
                                            <p:strVal val="#ppt_h"/>
                                          </p:val>
                                        </p:tav>
                                      </p:tavLst>
                                    </p:anim>
                                    <p:animEffect filter="fade" transition="in">
                                      <p:cBhvr additive="repl">
                                        <p:cTn id="74" dur="500"/>
                                        <p:tgtEl>
                                          <p:spTgt spid="4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8" name="Rectángulo 8_0"/>
          <p:cNvSpPr/>
          <p:nvPr/>
        </p:nvSpPr>
        <p:spPr>
          <a:xfrm>
            <a:off x="15840" y="604800"/>
            <a:ext cx="10080000" cy="396000"/>
          </a:xfrm>
          <a:prstGeom prst="rect">
            <a:avLst/>
          </a:prstGeom>
          <a:gradFill rotWithShape="0">
            <a:gsLst>
              <a:gs pos="0">
                <a:srgbClr val="6082ca"/>
              </a:gs>
              <a:gs pos="100000">
                <a:srgbClr val="3d6fc9"/>
              </a:gs>
            </a:gsLst>
            <a:lin ang="5400000"/>
          </a:gradFill>
          <a:ln w="0">
            <a:noFill/>
          </a:ln>
          <a:effectLst>
            <a:outerShdw dist="19080" dir="5400000" blurRad="57240">
              <a:srgbClr val="000000">
                <a:alpha val="63000"/>
              </a:srgbClr>
            </a:outerShdw>
          </a:effectLst>
        </p:spPr>
        <p:style>
          <a:lnRef idx="0"/>
          <a:fillRef idx="0"/>
          <a:effectRef idx="0"/>
          <a:fontRef idx="minor"/>
        </p:style>
        <p:txBody>
          <a:bodyPr>
            <a:spAutoFit/>
          </a:bodyPr>
          <a:p>
            <a:pPr>
              <a:lnSpc>
                <a:spcPct val="100000"/>
              </a:lnSpc>
            </a:pPr>
            <a:r>
              <a:rPr b="1" lang="es-ES" sz="2000" spc="-1" strike="noStrike">
                <a:solidFill>
                  <a:srgbClr val="ffffff"/>
                </a:solidFill>
                <a:latin typeface="Times New Roman"/>
              </a:rPr>
              <a:t>DIAGRAMA ANALÍTICO DE RUTA: COMO IMPLEMENTAR</a:t>
            </a:r>
            <a:endParaRPr b="0" lang="es-BO" sz="2000" spc="-1" strike="noStrike">
              <a:latin typeface="Arial"/>
            </a:endParaRPr>
          </a:p>
        </p:txBody>
      </p:sp>
      <p:graphicFrame>
        <p:nvGraphicFramePr>
          <p:cNvPr id="439" name="Tabla 15_1"/>
          <p:cNvGraphicFramePr/>
          <p:nvPr/>
        </p:nvGraphicFramePr>
        <p:xfrm>
          <a:off x="153720" y="1080000"/>
          <a:ext cx="9566280" cy="4506120"/>
        </p:xfrm>
        <a:graphic>
          <a:graphicData uri="http://schemas.openxmlformats.org/drawingml/2006/table">
            <a:tbl>
              <a:tblPr/>
              <a:tblGrid>
                <a:gridCol w="852480"/>
                <a:gridCol w="4246200"/>
                <a:gridCol w="637920"/>
                <a:gridCol w="590760"/>
                <a:gridCol w="590760"/>
                <a:gridCol w="598320"/>
                <a:gridCol w="586080"/>
                <a:gridCol w="716760"/>
                <a:gridCol w="747360"/>
              </a:tblGrid>
              <a:tr h="692280">
                <a:tc>
                  <a:txBody>
                    <a:bodyPr anchor="ctr">
                      <a:noAutofit/>
                    </a:bodyPr>
                    <a:p>
                      <a:pPr algn="ctr">
                        <a:lnSpc>
                          <a:spcPct val="100000"/>
                        </a:lnSpc>
                      </a:pPr>
                      <a:r>
                        <a:rPr b="1" lang="es-AR" sz="1800" spc="-1" strike="noStrike">
                          <a:solidFill>
                            <a:srgbClr val="000000"/>
                          </a:solidFill>
                          <a:latin typeface="Times New Roman"/>
                        </a:rPr>
                        <a:t>ÍTEM</a:t>
                      </a:r>
                      <a:endParaRPr b="0" lang="es-BO" sz="18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9dc3e6"/>
                    </a:solidFill>
                  </a:tcPr>
                </a:tc>
                <a:tc>
                  <a:txBody>
                    <a:bodyPr anchor="ctr">
                      <a:noAutofit/>
                    </a:bodyPr>
                    <a:p>
                      <a:pPr>
                        <a:lnSpc>
                          <a:spcPct val="100000"/>
                        </a:lnSpc>
                      </a:pPr>
                      <a:r>
                        <a:rPr b="1" lang="es-AR" sz="1800" spc="-1" strike="noStrike">
                          <a:solidFill>
                            <a:srgbClr val="000000"/>
                          </a:solidFill>
                          <a:latin typeface="Times New Roman"/>
                        </a:rPr>
                        <a:t>DETALLE</a:t>
                      </a:r>
                      <a:endParaRPr b="0" lang="es-BO" sz="18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9dc3e6"/>
                    </a:solidFill>
                  </a:tcPr>
                </a:tc>
                <a:tc>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9dc3e6"/>
                    </a:solidFill>
                  </a:tcPr>
                </a:tc>
                <a:tc>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9dc3e6"/>
                    </a:solidFill>
                  </a:tcPr>
                </a:tc>
                <a:tc>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9dc3e6"/>
                    </a:solidFill>
                  </a:tcPr>
                </a:tc>
                <a:tc>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9dc3e6"/>
                    </a:solidFill>
                  </a:tcPr>
                </a:tc>
                <a:tc>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9dc3e6"/>
                    </a:solidFill>
                  </a:tcPr>
                </a:tc>
                <a:tc>
                  <a:txBody>
                    <a:bodyPr anchor="ctr">
                      <a:noAutofit/>
                    </a:bodyPr>
                    <a:p>
                      <a:pPr algn="ctr">
                        <a:lnSpc>
                          <a:spcPct val="100000"/>
                        </a:lnSpc>
                      </a:pPr>
                      <a:r>
                        <a:rPr b="0" lang="es-AR" sz="1400" spc="-1" strike="noStrike">
                          <a:solidFill>
                            <a:srgbClr val="000000"/>
                          </a:solidFill>
                          <a:latin typeface="Times New Roman"/>
                        </a:rPr>
                        <a:t>Tiempo</a:t>
                      </a:r>
                      <a:endParaRPr b="0" lang="es-BO" sz="14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9dc3e6"/>
                    </a:solidFill>
                  </a:tcPr>
                </a:tc>
                <a:tc>
                  <a:txBody>
                    <a:bodyPr anchor="ctr">
                      <a:noAutofit/>
                    </a:bodyPr>
                    <a:p>
                      <a:pPr algn="ctr">
                        <a:lnSpc>
                          <a:spcPct val="100000"/>
                        </a:lnSpc>
                      </a:pPr>
                      <a:r>
                        <a:rPr b="0" lang="es-AR" sz="1400" spc="-1" strike="noStrike">
                          <a:solidFill>
                            <a:srgbClr val="000000"/>
                          </a:solidFill>
                          <a:latin typeface="Times New Roman"/>
                        </a:rPr>
                        <a:t>Distancia</a:t>
                      </a:r>
                      <a:endParaRPr b="0" lang="es-BO" sz="14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9dc3e6"/>
                    </a:solidFill>
                  </a:tcPr>
                </a:tc>
              </a:tr>
              <a:tr h="396720">
                <a:tc>
                  <a:txBody>
                    <a:bodyPr anchor="ctr">
                      <a:noAutofit/>
                    </a:bodyPr>
                    <a:p>
                      <a:pPr algn="ctr">
                        <a:lnSpc>
                          <a:spcPct val="100000"/>
                        </a:lnSpc>
                      </a:pPr>
                      <a:r>
                        <a:rPr b="0" lang="es-AR" sz="1800" spc="-1" strike="noStrike">
                          <a:solidFill>
                            <a:srgbClr val="000000"/>
                          </a:solidFill>
                          <a:latin typeface="Calibri"/>
                        </a:rPr>
                        <a:t>01</a:t>
                      </a:r>
                      <a:endParaRPr b="0" lang="es-BO"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nchor="ctr">
                      <a:noAutofit/>
                    </a:bodyPr>
                    <a:p>
                      <a:pPr>
                        <a:lnSpc>
                          <a:spcPct val="100000"/>
                        </a:lnSpc>
                      </a:pPr>
                      <a:r>
                        <a:rPr b="0" lang="es-AR" sz="1800" spc="-1" strike="noStrike">
                          <a:solidFill>
                            <a:srgbClr val="000000"/>
                          </a:solidFill>
                          <a:latin typeface="Calibri"/>
                        </a:rPr>
                        <a:t>DETALLE 1</a:t>
                      </a:r>
                      <a:endParaRPr b="0" lang="es-BO"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nchor="ctr">
                      <a:noAutofit/>
                    </a:bodyPr>
                    <a:p>
                      <a:pPr algn="ctr">
                        <a:lnSpc>
                          <a:spcPct val="100000"/>
                        </a:lnSpc>
                      </a:pPr>
                      <a:r>
                        <a:rPr b="1" lang="es-AR" sz="2000" spc="-1" strike="noStrike">
                          <a:solidFill>
                            <a:srgbClr val="000000"/>
                          </a:solidFill>
                          <a:latin typeface="Calibri"/>
                        </a:rPr>
                        <a:t>X</a:t>
                      </a:r>
                      <a:endParaRPr b="0" lang="es-BO" sz="20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r>
              <a:tr h="396720">
                <a:tc>
                  <a:txBody>
                    <a:bodyPr anchor="ctr">
                      <a:noAutofit/>
                    </a:bodyPr>
                    <a:p>
                      <a:pPr algn="ctr">
                        <a:lnSpc>
                          <a:spcPct val="100000"/>
                        </a:lnSpc>
                      </a:pPr>
                      <a:r>
                        <a:rPr b="0" lang="es-AR" sz="1800" spc="-1" strike="noStrike">
                          <a:solidFill>
                            <a:srgbClr val="000000"/>
                          </a:solidFill>
                          <a:latin typeface="Calibri"/>
                        </a:rPr>
                        <a:t>02</a:t>
                      </a:r>
                      <a:endParaRPr b="0" lang="es-BO"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nchor="ctr">
                      <a:noAutofit/>
                    </a:bodyPr>
                    <a:p>
                      <a:pPr>
                        <a:lnSpc>
                          <a:spcPct val="100000"/>
                        </a:lnSpc>
                      </a:pPr>
                      <a:r>
                        <a:rPr b="0" lang="es-AR" sz="1800" spc="-1" strike="noStrike">
                          <a:solidFill>
                            <a:srgbClr val="000000"/>
                          </a:solidFill>
                          <a:latin typeface="Calibri"/>
                        </a:rPr>
                        <a:t>DETALLE 2</a:t>
                      </a:r>
                      <a:endParaRPr b="0" lang="es-BO"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nchor="ctr">
                      <a:noAutofit/>
                    </a:bodyPr>
                    <a:p>
                      <a:pPr algn="ctr">
                        <a:lnSpc>
                          <a:spcPct val="100000"/>
                        </a:lnSpc>
                      </a:pPr>
                      <a:r>
                        <a:rPr b="1" lang="es-AR" sz="2000" spc="-1" strike="noStrike">
                          <a:solidFill>
                            <a:srgbClr val="000000"/>
                          </a:solidFill>
                          <a:latin typeface="Calibri"/>
                        </a:rPr>
                        <a:t>X</a:t>
                      </a:r>
                      <a:endParaRPr b="0" lang="es-BO" sz="20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396720">
                <a:tc>
                  <a:txBody>
                    <a:bodyPr anchor="ctr">
                      <a:noAutofit/>
                    </a:bodyPr>
                    <a:p>
                      <a:pPr algn="ctr">
                        <a:lnSpc>
                          <a:spcPct val="100000"/>
                        </a:lnSpc>
                      </a:pPr>
                      <a:r>
                        <a:rPr b="0" lang="es-AR" sz="1800" spc="-1" strike="noStrike">
                          <a:solidFill>
                            <a:srgbClr val="000000"/>
                          </a:solidFill>
                          <a:latin typeface="Calibri"/>
                        </a:rPr>
                        <a:t>03</a:t>
                      </a:r>
                      <a:endParaRPr b="0" lang="es-BO"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nchor="ctr">
                      <a:noAutofit/>
                    </a:bodyPr>
                    <a:p>
                      <a:pPr>
                        <a:lnSpc>
                          <a:spcPct val="100000"/>
                        </a:lnSpc>
                      </a:pPr>
                      <a:r>
                        <a:rPr b="0" lang="es-AR" sz="1800" spc="-1" strike="noStrike">
                          <a:solidFill>
                            <a:srgbClr val="000000"/>
                          </a:solidFill>
                          <a:latin typeface="Calibri"/>
                        </a:rPr>
                        <a:t>DETALLE 3</a:t>
                      </a:r>
                      <a:endParaRPr b="0" lang="es-BO"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nchor="ctr">
                      <a:noAutofit/>
                    </a:bodyPr>
                    <a:p>
                      <a:pPr algn="ctr">
                        <a:lnSpc>
                          <a:spcPct val="100000"/>
                        </a:lnSpc>
                      </a:pPr>
                      <a:r>
                        <a:rPr b="1" lang="es-AR" sz="2000" spc="-1" strike="noStrike">
                          <a:solidFill>
                            <a:srgbClr val="000000"/>
                          </a:solidFill>
                          <a:latin typeface="Calibri"/>
                        </a:rPr>
                        <a:t>X</a:t>
                      </a:r>
                      <a:endParaRPr b="0" lang="es-BO" sz="20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r>
              <a:tr h="396720">
                <a:tc>
                  <a:txBody>
                    <a:bodyPr anchor="ctr">
                      <a:noAutofit/>
                    </a:bodyPr>
                    <a:p>
                      <a:pPr algn="ctr">
                        <a:lnSpc>
                          <a:spcPct val="100000"/>
                        </a:lnSpc>
                      </a:pPr>
                      <a:r>
                        <a:rPr b="0" lang="es-AR" sz="1800" spc="-1" strike="noStrike">
                          <a:solidFill>
                            <a:srgbClr val="000000"/>
                          </a:solidFill>
                          <a:latin typeface="Calibri"/>
                        </a:rPr>
                        <a:t>04</a:t>
                      </a:r>
                      <a:endParaRPr b="0" lang="es-BO"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nchor="ctr">
                      <a:noAutofit/>
                    </a:bodyPr>
                    <a:p>
                      <a:pPr>
                        <a:lnSpc>
                          <a:spcPct val="100000"/>
                        </a:lnSpc>
                      </a:pPr>
                      <a:r>
                        <a:rPr b="0" lang="es-AR" sz="1800" spc="-1" strike="noStrike">
                          <a:solidFill>
                            <a:srgbClr val="000000"/>
                          </a:solidFill>
                          <a:latin typeface="Calibri"/>
                        </a:rPr>
                        <a:t>DETALLE 4</a:t>
                      </a:r>
                      <a:endParaRPr b="0" lang="es-BO"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nchor="ctr">
                      <a:noAutofit/>
                    </a:bodyPr>
                    <a:p>
                      <a:pPr algn="ctr">
                        <a:lnSpc>
                          <a:spcPct val="100000"/>
                        </a:lnSpc>
                      </a:pPr>
                      <a:r>
                        <a:rPr b="1" lang="es-AR" sz="2000" spc="-1" strike="noStrike">
                          <a:solidFill>
                            <a:srgbClr val="000000"/>
                          </a:solidFill>
                          <a:latin typeface="Calibri"/>
                        </a:rPr>
                        <a:t>X</a:t>
                      </a:r>
                      <a:endParaRPr b="0" lang="es-BO" sz="20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640440">
                <a:tc>
                  <a:txBody>
                    <a:bodyPr anchor="ctr">
                      <a:noAutofit/>
                    </a:bodyPr>
                    <a:p>
                      <a:pPr algn="ctr">
                        <a:lnSpc>
                          <a:spcPct val="100000"/>
                        </a:lnSpc>
                      </a:pPr>
                      <a:r>
                        <a:rPr b="0" lang="es-AR" sz="1800" spc="-1" strike="noStrike">
                          <a:solidFill>
                            <a:srgbClr val="000000"/>
                          </a:solidFill>
                          <a:latin typeface="Calibri"/>
                        </a:rPr>
                        <a:t>05</a:t>
                      </a:r>
                      <a:endParaRPr b="0" lang="es-BO"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nchor="ctr">
                      <a:noAutofit/>
                    </a:bodyPr>
                    <a:p>
                      <a:pPr>
                        <a:lnSpc>
                          <a:spcPct val="100000"/>
                        </a:lnSpc>
                      </a:pPr>
                      <a:r>
                        <a:rPr b="0" lang="es-AR" sz="1800" spc="-1" strike="noStrike">
                          <a:solidFill>
                            <a:srgbClr val="000000"/>
                          </a:solidFill>
                          <a:latin typeface="Calibri"/>
                        </a:rPr>
                        <a:t>DETALLE 5</a:t>
                      </a:r>
                      <a:endParaRPr b="0" lang="es-BO"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nchor="ctr">
                      <a:noAutofit/>
                    </a:bodyPr>
                    <a:p>
                      <a:pPr algn="ctr">
                        <a:lnSpc>
                          <a:spcPct val="100000"/>
                        </a:lnSpc>
                      </a:pPr>
                      <a:r>
                        <a:rPr b="1" lang="es-AR" sz="2000" spc="-1" strike="noStrike">
                          <a:solidFill>
                            <a:srgbClr val="000000"/>
                          </a:solidFill>
                          <a:latin typeface="Calibri"/>
                        </a:rPr>
                        <a:t>X</a:t>
                      </a:r>
                      <a:endParaRPr b="0" lang="es-BO" sz="20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nchor="ctr">
                      <a:noAutofit/>
                    </a:bodyPr>
                    <a:p>
                      <a:pPr algn="ctr">
                        <a:lnSpc>
                          <a:spcPct val="100000"/>
                        </a:lnSpc>
                      </a:pPr>
                      <a:r>
                        <a:rPr b="0" lang="es-AR" sz="1800" spc="-1" strike="noStrike">
                          <a:solidFill>
                            <a:srgbClr val="000000"/>
                          </a:solidFill>
                          <a:latin typeface="Calibri"/>
                        </a:rPr>
                        <a:t>1,5 hs.</a:t>
                      </a:r>
                      <a:endParaRPr b="0" lang="es-BO"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r>
              <a:tr h="396720">
                <a:tc>
                  <a:txBody>
                    <a:bodyPr anchor="ctr">
                      <a:noAutofit/>
                    </a:bodyPr>
                    <a:p>
                      <a:pPr algn="ctr">
                        <a:lnSpc>
                          <a:spcPct val="100000"/>
                        </a:lnSpc>
                      </a:pPr>
                      <a:r>
                        <a:rPr b="0" lang="es-AR" sz="1800" spc="-1" strike="noStrike">
                          <a:solidFill>
                            <a:srgbClr val="000000"/>
                          </a:solidFill>
                          <a:latin typeface="Calibri"/>
                        </a:rPr>
                        <a:t>06</a:t>
                      </a:r>
                      <a:endParaRPr b="0" lang="es-BO"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nchor="ctr">
                      <a:noAutofit/>
                    </a:bodyPr>
                    <a:p>
                      <a:pPr>
                        <a:lnSpc>
                          <a:spcPct val="100000"/>
                        </a:lnSpc>
                      </a:pPr>
                      <a:r>
                        <a:rPr b="0" lang="es-AR" sz="1800" spc="-1" strike="noStrike">
                          <a:solidFill>
                            <a:srgbClr val="000000"/>
                          </a:solidFill>
                          <a:latin typeface="Calibri"/>
                        </a:rPr>
                        <a:t>DETALLE 6</a:t>
                      </a:r>
                      <a:endParaRPr b="0" lang="es-BO"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nchor="ctr">
                      <a:noAutofit/>
                    </a:bodyPr>
                    <a:p>
                      <a:pPr algn="ctr">
                        <a:lnSpc>
                          <a:spcPct val="100000"/>
                        </a:lnSpc>
                      </a:pPr>
                      <a:r>
                        <a:rPr b="1" lang="es-AR" sz="2000" spc="-1" strike="noStrike">
                          <a:solidFill>
                            <a:srgbClr val="000000"/>
                          </a:solidFill>
                          <a:latin typeface="Calibri"/>
                        </a:rPr>
                        <a:t>X</a:t>
                      </a:r>
                      <a:endParaRPr b="0" lang="es-BO" sz="20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396720">
                <a:tc>
                  <a:txBody>
                    <a:bodyPr anchor="ctr">
                      <a:noAutofit/>
                    </a:bodyPr>
                    <a:p>
                      <a:pPr algn="ctr">
                        <a:lnSpc>
                          <a:spcPct val="100000"/>
                        </a:lnSpc>
                      </a:pPr>
                      <a:r>
                        <a:rPr b="0" lang="es-AR" sz="1800" spc="-1" strike="noStrike">
                          <a:solidFill>
                            <a:srgbClr val="000000"/>
                          </a:solidFill>
                          <a:latin typeface="Calibri"/>
                        </a:rPr>
                        <a:t>07</a:t>
                      </a:r>
                      <a:endParaRPr b="0" lang="es-BO"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nchor="ctr">
                      <a:noAutofit/>
                    </a:bodyPr>
                    <a:p>
                      <a:pPr>
                        <a:lnSpc>
                          <a:spcPct val="100000"/>
                        </a:lnSpc>
                      </a:pPr>
                      <a:r>
                        <a:rPr b="0" lang="es-AR" sz="1800" spc="-1" strike="noStrike">
                          <a:solidFill>
                            <a:srgbClr val="000000"/>
                          </a:solidFill>
                          <a:latin typeface="Calibri"/>
                        </a:rPr>
                        <a:t>DETALLE 7</a:t>
                      </a:r>
                      <a:endParaRPr b="0" lang="es-BO"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nchor="ctr">
                      <a:noAutofit/>
                    </a:bodyPr>
                    <a:p>
                      <a:pPr algn="ctr">
                        <a:lnSpc>
                          <a:spcPct val="100000"/>
                        </a:lnSpc>
                      </a:pPr>
                      <a:r>
                        <a:rPr b="1" lang="es-AR" sz="2000" spc="-1" strike="noStrike">
                          <a:solidFill>
                            <a:srgbClr val="000000"/>
                          </a:solidFill>
                          <a:latin typeface="Calibri"/>
                        </a:rPr>
                        <a:t>X</a:t>
                      </a:r>
                      <a:endParaRPr b="0" lang="es-BO" sz="20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nchor="ctr">
                      <a:noAutofit/>
                    </a:bodyPr>
                    <a:p>
                      <a:pPr algn="ctr">
                        <a:lnSpc>
                          <a:spcPct val="100000"/>
                        </a:lnSpc>
                      </a:pPr>
                      <a:r>
                        <a:rPr b="0" lang="es-AR" sz="1800" spc="-1" strike="noStrike">
                          <a:solidFill>
                            <a:srgbClr val="000000"/>
                          </a:solidFill>
                          <a:latin typeface="Calibri"/>
                        </a:rPr>
                        <a:t>22 m.</a:t>
                      </a:r>
                      <a:endParaRPr b="0" lang="es-BO"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r>
              <a:tr h="396720">
                <a:tc>
                  <a:txBody>
                    <a:bodyPr anchor="ctr">
                      <a:noAutofit/>
                    </a:bodyPr>
                    <a:p>
                      <a:pPr algn="ctr">
                        <a:lnSpc>
                          <a:spcPct val="100000"/>
                        </a:lnSpc>
                      </a:pPr>
                      <a:r>
                        <a:rPr b="0" lang="es-AR" sz="1800" spc="-1" strike="noStrike">
                          <a:solidFill>
                            <a:srgbClr val="000000"/>
                          </a:solidFill>
                          <a:latin typeface="Calibri"/>
                        </a:rPr>
                        <a:t>08</a:t>
                      </a:r>
                      <a:endParaRPr b="0" lang="es-BO"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nchor="ctr">
                      <a:noAutofit/>
                    </a:bodyPr>
                    <a:p>
                      <a:pPr>
                        <a:lnSpc>
                          <a:spcPct val="100000"/>
                        </a:lnSpc>
                      </a:pPr>
                      <a:r>
                        <a:rPr b="0" lang="es-AR" sz="1800" spc="-1" strike="noStrike">
                          <a:solidFill>
                            <a:srgbClr val="000000"/>
                          </a:solidFill>
                          <a:latin typeface="Calibri"/>
                        </a:rPr>
                        <a:t>DETALLE 8</a:t>
                      </a:r>
                      <a:endParaRPr b="0" lang="es-BO"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nchor="ctr">
                      <a:noAutofit/>
                    </a:bodyPr>
                    <a:p>
                      <a:pPr algn="ctr">
                        <a:lnSpc>
                          <a:spcPct val="100000"/>
                        </a:lnSpc>
                      </a:pPr>
                      <a:r>
                        <a:rPr b="1" lang="es-AR" sz="2000" spc="-1" strike="noStrike">
                          <a:solidFill>
                            <a:srgbClr val="000000"/>
                          </a:solidFill>
                          <a:latin typeface="Calibri"/>
                        </a:rPr>
                        <a:t>X</a:t>
                      </a:r>
                      <a:endParaRPr b="0" lang="es-BO" sz="20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396720">
                <a:tc>
                  <a:txBody>
                    <a:bodyPr anchor="ctr">
                      <a:noAutofit/>
                    </a:bodyPr>
                    <a:p>
                      <a:pPr algn="ctr">
                        <a:lnSpc>
                          <a:spcPct val="100000"/>
                        </a:lnSpc>
                      </a:pPr>
                      <a:r>
                        <a:rPr b="0" lang="es-AR" sz="1800" spc="-1" strike="noStrike">
                          <a:solidFill>
                            <a:srgbClr val="000000"/>
                          </a:solidFill>
                          <a:latin typeface="Calibri"/>
                        </a:rPr>
                        <a:t>09</a:t>
                      </a:r>
                      <a:endParaRPr b="0" lang="es-BO"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nchor="ctr">
                      <a:noAutofit/>
                    </a:bodyPr>
                    <a:p>
                      <a:pPr>
                        <a:lnSpc>
                          <a:spcPct val="100000"/>
                        </a:lnSpc>
                      </a:pPr>
                      <a:r>
                        <a:rPr b="0" lang="es-AR" sz="1800" spc="-1" strike="noStrike">
                          <a:solidFill>
                            <a:srgbClr val="000000"/>
                          </a:solidFill>
                          <a:latin typeface="Calibri"/>
                        </a:rPr>
                        <a:t>DETALLE 9</a:t>
                      </a:r>
                      <a:endParaRPr b="0" lang="es-BO"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nchor="ctr">
                      <a:noAutofit/>
                    </a:bodyPr>
                    <a:p>
                      <a:pPr algn="ctr">
                        <a:lnSpc>
                          <a:spcPct val="100000"/>
                        </a:lnSpc>
                      </a:pPr>
                      <a:r>
                        <a:rPr b="1" lang="es-AR" sz="2000" spc="-1" strike="noStrike">
                          <a:solidFill>
                            <a:srgbClr val="000000"/>
                          </a:solidFill>
                          <a:latin typeface="Calibri"/>
                        </a:rPr>
                        <a:t>X</a:t>
                      </a:r>
                      <a:endParaRPr b="0" lang="es-BO" sz="20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r>
            </a:tbl>
          </a:graphicData>
        </a:graphic>
      </p:graphicFrame>
      <p:sp>
        <p:nvSpPr>
          <p:cNvPr id="440" name="Elipse 56_1"/>
          <p:cNvSpPr/>
          <p:nvPr/>
        </p:nvSpPr>
        <p:spPr>
          <a:xfrm>
            <a:off x="5375520" y="1172160"/>
            <a:ext cx="374040" cy="380880"/>
          </a:xfrm>
          <a:prstGeom prst="ellipse">
            <a:avLst/>
          </a:prstGeom>
          <a:solidFill>
            <a:srgbClr val="548235"/>
          </a:solidFill>
          <a:ln w="12600">
            <a:solidFill>
              <a:srgbClr val="325490"/>
            </a:solidFill>
            <a:miter/>
          </a:ln>
        </p:spPr>
        <p:style>
          <a:lnRef idx="0"/>
          <a:fillRef idx="0"/>
          <a:effectRef idx="0"/>
          <a:fontRef idx="minor"/>
        </p:style>
      </p:sp>
      <p:sp>
        <p:nvSpPr>
          <p:cNvPr id="441" name="Rectángulo 58_1"/>
          <p:cNvSpPr/>
          <p:nvPr/>
        </p:nvSpPr>
        <p:spPr>
          <a:xfrm>
            <a:off x="6041160" y="1202040"/>
            <a:ext cx="342360" cy="350640"/>
          </a:xfrm>
          <a:prstGeom prst="rect">
            <a:avLst/>
          </a:prstGeom>
          <a:solidFill>
            <a:srgbClr val="548235"/>
          </a:solidFill>
          <a:ln w="12600">
            <a:solidFill>
              <a:srgbClr val="325490"/>
            </a:solidFill>
            <a:miter/>
          </a:ln>
        </p:spPr>
        <p:style>
          <a:lnRef idx="0"/>
          <a:fillRef idx="0"/>
          <a:effectRef idx="0"/>
          <a:fontRef idx="minor"/>
        </p:style>
      </p:sp>
      <p:sp>
        <p:nvSpPr>
          <p:cNvPr id="442" name="Flecha: a la derecha 60_1"/>
          <p:cNvSpPr/>
          <p:nvPr/>
        </p:nvSpPr>
        <p:spPr>
          <a:xfrm>
            <a:off x="7799400" y="1209240"/>
            <a:ext cx="378360" cy="307080"/>
          </a:xfrm>
          <a:prstGeom prst="rightArrow">
            <a:avLst>
              <a:gd name="adj1" fmla="val 50000"/>
              <a:gd name="adj2" fmla="val 50000"/>
            </a:avLst>
          </a:prstGeom>
          <a:solidFill>
            <a:srgbClr val="548235"/>
          </a:solidFill>
          <a:ln w="12600">
            <a:solidFill>
              <a:srgbClr val="325490"/>
            </a:solidFill>
            <a:miter/>
          </a:ln>
        </p:spPr>
        <p:style>
          <a:lnRef idx="0"/>
          <a:fillRef idx="0"/>
          <a:effectRef idx="0"/>
          <a:fontRef idx="minor"/>
        </p:style>
      </p:sp>
      <p:sp>
        <p:nvSpPr>
          <p:cNvPr id="443" name="Diagrama de flujo: combinar 62_1"/>
          <p:cNvSpPr/>
          <p:nvPr/>
        </p:nvSpPr>
        <p:spPr>
          <a:xfrm>
            <a:off x="6536880" y="1202040"/>
            <a:ext cx="404640" cy="350640"/>
          </a:xfrm>
          <a:prstGeom prst="flowChartMerge">
            <a:avLst/>
          </a:prstGeom>
          <a:solidFill>
            <a:srgbClr val="548235"/>
          </a:solidFill>
          <a:ln w="12600">
            <a:solidFill>
              <a:srgbClr val="325490"/>
            </a:solidFill>
            <a:miter/>
          </a:ln>
        </p:spPr>
        <p:style>
          <a:lnRef idx="0"/>
          <a:fillRef idx="0"/>
          <a:effectRef idx="0"/>
          <a:fontRef idx="minor"/>
        </p:style>
      </p:sp>
      <p:sp>
        <p:nvSpPr>
          <p:cNvPr id="444" name="Diagrama de flujo: retraso 64_1"/>
          <p:cNvSpPr/>
          <p:nvPr/>
        </p:nvSpPr>
        <p:spPr>
          <a:xfrm>
            <a:off x="7248600" y="1202040"/>
            <a:ext cx="342360" cy="350640"/>
          </a:xfrm>
          <a:prstGeom prst="flowChartDelay">
            <a:avLst/>
          </a:prstGeom>
          <a:solidFill>
            <a:srgbClr val="548235"/>
          </a:solidFill>
          <a:ln w="12600">
            <a:solidFill>
              <a:srgbClr val="325490"/>
            </a:solidFill>
            <a:miter/>
          </a:ln>
        </p:spPr>
        <p:style>
          <a:lnRef idx="0"/>
          <a:fillRef idx="0"/>
          <a:effectRef idx="0"/>
          <a:fontRef idx="minor"/>
        </p:style>
      </p:sp>
      <p:sp>
        <p:nvSpPr>
          <p:cNvPr id="445" name="Conector recto 17_1"/>
          <p:cNvSpPr/>
          <p:nvPr/>
        </p:nvSpPr>
        <p:spPr>
          <a:xfrm>
            <a:off x="5562720" y="2053800"/>
            <a:ext cx="360" cy="360360"/>
          </a:xfrm>
          <a:custGeom>
            <a:avLst/>
            <a:gdLst/>
            <a:ahLst/>
            <a:rect l="0" t="0" r="r" b="b"/>
            <a:pathLst>
              <a:path w="1" h="1001">
                <a:moveTo>
                  <a:pt x="0" y="0"/>
                </a:moveTo>
                <a:lnTo>
                  <a:pt x="0" y="1000"/>
                </a:lnTo>
              </a:path>
            </a:pathLst>
          </a:custGeom>
          <a:ln w="19080">
            <a:solidFill>
              <a:srgbClr val="ed7d31"/>
            </a:solidFill>
            <a:miter/>
          </a:ln>
        </p:spPr>
      </p:sp>
      <p:sp>
        <p:nvSpPr>
          <p:cNvPr id="446" name="Conector recto 19_1"/>
          <p:cNvSpPr/>
          <p:nvPr/>
        </p:nvSpPr>
        <p:spPr>
          <a:xfrm>
            <a:off x="5562720" y="2413800"/>
            <a:ext cx="614160" cy="360360"/>
          </a:xfrm>
          <a:custGeom>
            <a:avLst/>
            <a:gdLst/>
            <a:ahLst/>
            <a:rect l="0" t="0" r="r" b="b"/>
            <a:pathLst>
              <a:path w="1706" h="1001">
                <a:moveTo>
                  <a:pt x="0" y="0"/>
                </a:moveTo>
                <a:lnTo>
                  <a:pt x="1705" y="1000"/>
                </a:lnTo>
              </a:path>
            </a:pathLst>
          </a:custGeom>
          <a:ln w="19080">
            <a:solidFill>
              <a:srgbClr val="ed7d31"/>
            </a:solidFill>
            <a:miter/>
          </a:ln>
        </p:spPr>
      </p:sp>
      <p:sp>
        <p:nvSpPr>
          <p:cNvPr id="447" name="Conector recto 22_1"/>
          <p:cNvSpPr/>
          <p:nvPr/>
        </p:nvSpPr>
        <p:spPr>
          <a:xfrm>
            <a:off x="5576760" y="2773800"/>
            <a:ext cx="621000" cy="369360"/>
          </a:xfrm>
          <a:custGeom>
            <a:avLst/>
            <a:gdLst/>
            <a:ahLst/>
            <a:rect l="0" t="0" r="r" b="b"/>
            <a:pathLst>
              <a:path w="1725" h="1026">
                <a:moveTo>
                  <a:pt x="1724" y="0"/>
                </a:moveTo>
                <a:lnTo>
                  <a:pt x="0" y="1025"/>
                </a:lnTo>
              </a:path>
            </a:pathLst>
          </a:custGeom>
          <a:ln w="19080">
            <a:solidFill>
              <a:srgbClr val="ed7d31"/>
            </a:solidFill>
            <a:miter/>
          </a:ln>
        </p:spPr>
      </p:sp>
      <p:sp>
        <p:nvSpPr>
          <p:cNvPr id="448" name="Conector recto 24_1"/>
          <p:cNvSpPr/>
          <p:nvPr/>
        </p:nvSpPr>
        <p:spPr>
          <a:xfrm>
            <a:off x="5590800" y="3132000"/>
            <a:ext cx="1783080" cy="431640"/>
          </a:xfrm>
          <a:custGeom>
            <a:avLst/>
            <a:gdLst/>
            <a:ahLst/>
            <a:rect l="0" t="0" r="r" b="b"/>
            <a:pathLst>
              <a:path w="4953" h="1199">
                <a:moveTo>
                  <a:pt x="0" y="0"/>
                </a:moveTo>
                <a:lnTo>
                  <a:pt x="4952" y="1198"/>
                </a:lnTo>
              </a:path>
            </a:pathLst>
          </a:custGeom>
          <a:ln w="19080">
            <a:solidFill>
              <a:srgbClr val="ed7d31"/>
            </a:solidFill>
            <a:miter/>
          </a:ln>
        </p:spPr>
      </p:sp>
      <p:sp>
        <p:nvSpPr>
          <p:cNvPr id="449" name="Conector recto 26_1"/>
          <p:cNvSpPr/>
          <p:nvPr/>
        </p:nvSpPr>
        <p:spPr>
          <a:xfrm>
            <a:off x="5657400" y="3569760"/>
            <a:ext cx="1716480" cy="464400"/>
          </a:xfrm>
          <a:custGeom>
            <a:avLst/>
            <a:gdLst/>
            <a:ahLst/>
            <a:rect l="0" t="0" r="r" b="b"/>
            <a:pathLst>
              <a:path w="4768" h="1290">
                <a:moveTo>
                  <a:pt x="4767" y="0"/>
                </a:moveTo>
                <a:lnTo>
                  <a:pt x="0" y="1289"/>
                </a:lnTo>
              </a:path>
            </a:pathLst>
          </a:custGeom>
          <a:ln w="19080">
            <a:solidFill>
              <a:srgbClr val="ed7d31"/>
            </a:solidFill>
            <a:miter/>
          </a:ln>
        </p:spPr>
      </p:sp>
      <p:sp>
        <p:nvSpPr>
          <p:cNvPr id="450" name="Conector recto 28_1"/>
          <p:cNvSpPr/>
          <p:nvPr/>
        </p:nvSpPr>
        <p:spPr>
          <a:xfrm>
            <a:off x="5657400" y="4033800"/>
            <a:ext cx="2340360" cy="540360"/>
          </a:xfrm>
          <a:custGeom>
            <a:avLst/>
            <a:gdLst/>
            <a:ahLst/>
            <a:rect l="0" t="0" r="r" b="b"/>
            <a:pathLst>
              <a:path w="6501" h="1501">
                <a:moveTo>
                  <a:pt x="0" y="0"/>
                </a:moveTo>
                <a:lnTo>
                  <a:pt x="6500" y="1500"/>
                </a:lnTo>
              </a:path>
            </a:pathLst>
          </a:custGeom>
          <a:ln w="19080">
            <a:solidFill>
              <a:srgbClr val="ed7d31"/>
            </a:solidFill>
            <a:miter/>
          </a:ln>
        </p:spPr>
      </p:sp>
      <p:sp>
        <p:nvSpPr>
          <p:cNvPr id="451" name="Conector recto 47_1"/>
          <p:cNvSpPr/>
          <p:nvPr/>
        </p:nvSpPr>
        <p:spPr>
          <a:xfrm>
            <a:off x="6737400" y="4573800"/>
            <a:ext cx="1260360" cy="270360"/>
          </a:xfrm>
          <a:custGeom>
            <a:avLst/>
            <a:gdLst/>
            <a:ahLst/>
            <a:rect l="0" t="0" r="r" b="b"/>
            <a:pathLst>
              <a:path w="3501" h="751">
                <a:moveTo>
                  <a:pt x="3500" y="0"/>
                </a:moveTo>
                <a:lnTo>
                  <a:pt x="0" y="750"/>
                </a:lnTo>
              </a:path>
            </a:pathLst>
          </a:custGeom>
          <a:ln w="19080">
            <a:solidFill>
              <a:srgbClr val="ed7d31"/>
            </a:solidFill>
            <a:miter/>
          </a:ln>
        </p:spPr>
      </p:sp>
      <p:sp>
        <p:nvSpPr>
          <p:cNvPr id="452" name="Conector recto 50_1"/>
          <p:cNvSpPr/>
          <p:nvPr/>
        </p:nvSpPr>
        <p:spPr>
          <a:xfrm>
            <a:off x="5657400" y="4843800"/>
            <a:ext cx="1103760" cy="450360"/>
          </a:xfrm>
          <a:custGeom>
            <a:avLst/>
            <a:gdLst/>
            <a:ahLst/>
            <a:rect l="0" t="0" r="r" b="b"/>
            <a:pathLst>
              <a:path w="3066" h="1251">
                <a:moveTo>
                  <a:pt x="3065" y="0"/>
                </a:moveTo>
                <a:lnTo>
                  <a:pt x="0" y="1250"/>
                </a:lnTo>
              </a:path>
            </a:pathLst>
          </a:custGeom>
          <a:ln w="19080">
            <a:solidFill>
              <a:srgbClr val="ed7d31"/>
            </a:solidFill>
            <a:miter/>
          </a:ln>
        </p:spPr>
      </p:sp>
      <p:grpSp>
        <p:nvGrpSpPr>
          <p:cNvPr id="453" name="Google Shape;60;p14_25"/>
          <p:cNvGrpSpPr/>
          <p:nvPr/>
        </p:nvGrpSpPr>
        <p:grpSpPr>
          <a:xfrm>
            <a:off x="360" y="0"/>
            <a:ext cx="10079640" cy="535320"/>
            <a:chOff x="360" y="0"/>
            <a:chExt cx="10079640" cy="535320"/>
          </a:xfrm>
        </p:grpSpPr>
        <p:pic>
          <p:nvPicPr>
            <p:cNvPr id="454" name="Google Shape;61;p14_26" descr="Universidad Nacional de Misiones - La Universidad | Universidad nacional,  Pinturas de peces, Facultad de artes"/>
            <p:cNvPicPr/>
            <p:nvPr/>
          </p:nvPicPr>
          <p:blipFill>
            <a:blip r:embed="rId1"/>
            <a:stretch/>
          </p:blipFill>
          <p:spPr>
            <a:xfrm>
              <a:off x="360" y="77760"/>
              <a:ext cx="735840" cy="457560"/>
            </a:xfrm>
            <a:prstGeom prst="rect">
              <a:avLst/>
            </a:prstGeom>
            <a:ln w="0">
              <a:noFill/>
            </a:ln>
          </p:spPr>
        </p:pic>
        <p:sp>
          <p:nvSpPr>
            <p:cNvPr id="455" name="Google Shape;62;p14_26"/>
            <p:cNvSpPr/>
            <p:nvPr/>
          </p:nvSpPr>
          <p:spPr>
            <a:xfrm>
              <a:off x="677880" y="0"/>
              <a:ext cx="9402120" cy="535320"/>
            </a:xfrm>
            <a:prstGeom prst="rect">
              <a:avLst/>
            </a:prstGeom>
            <a:gradFill rotWithShape="0">
              <a:gsLst>
                <a:gs pos="4000">
                  <a:srgbClr val="ffffff"/>
                </a:gs>
                <a:gs pos="100000">
                  <a:srgbClr val="4472c3"/>
                </a:gs>
              </a:gsLst>
              <a:lin ang="0"/>
            </a:gradFill>
            <a:ln w="0">
              <a:noFill/>
            </a:ln>
          </p:spPr>
          <p:style>
            <a:lnRef idx="0"/>
            <a:fillRef idx="0"/>
            <a:effectRef idx="0"/>
            <a:fontRef idx="minor"/>
          </p:style>
          <p:txBody>
            <a:bodyPr anchor="ctr">
              <a:noAutofit/>
            </a:bodyPr>
            <a:p>
              <a:pPr algn="r">
                <a:lnSpc>
                  <a:spcPct val="100000"/>
                </a:lnSpc>
                <a:tabLst>
                  <a:tab algn="l" pos="0"/>
                </a:tabLst>
              </a:pPr>
              <a:r>
                <a:rPr b="1" lang="es-419" sz="1400" spc="-1" strike="noStrike" cap="small">
                  <a:solidFill>
                    <a:srgbClr val="000000"/>
                  </a:solidFill>
                  <a:latin typeface="Comic Sans MS"/>
                  <a:ea typeface="Comic Sans MS"/>
                </a:rPr>
                <a:t>ORGANIZACIÓN Y GESTIÓN DEL MANTENIMIENTO</a:t>
              </a:r>
              <a:endParaRPr b="0" lang="es-BO" sz="1400" spc="-1" strike="noStrike">
                <a:latin typeface="Arial"/>
              </a:endParaRPr>
            </a:p>
          </p:txBody>
        </p:sp>
      </p:grpSp>
    </p:spTree>
  </p:cSld>
  <mc:AlternateContent>
    <mc:Choice Requires="p14">
      <p:transition spd="slow" p14:dur="2000"/>
    </mc:Choice>
    <mc:Fallback>
      <p:transition spd="slow"/>
    </mc:Fallback>
  </mc:AlternateContent>
  <p:timing>
    <p:tnLst>
      <p:par>
        <p:cTn id="75" dur="indefinite" restart="never" nodeType="tmRoot">
          <p:childTnLst>
            <p:seq>
              <p:cTn id="76" dur="indefinite" nodeType="mainSeq">
                <p:childTnLst>
                  <p:par>
                    <p:cTn id="77" fill="hold">
                      <p:stCondLst>
                        <p:cond delay="0"/>
                      </p:stCondLst>
                      <p:childTnLst>
                        <p:par>
                          <p:cTn id="78" fill="hold">
                            <p:stCondLst>
                              <p:cond delay="0"/>
                            </p:stCondLst>
                            <p:childTnLst>
                              <p:par>
                                <p:cTn id="79" nodeType="afterEffect" fill="hold" presetClass="entr" presetID="10">
                                  <p:stCondLst>
                                    <p:cond delay="0"/>
                                  </p:stCondLst>
                                  <p:childTnLst>
                                    <p:set>
                                      <p:cBhvr>
                                        <p:cTn id="80" dur="1" fill="hold">
                                          <p:stCondLst>
                                            <p:cond delay="0"/>
                                          </p:stCondLst>
                                        </p:cTn>
                                        <p:tgtEl>
                                          <p:spTgt spid="438"/>
                                        </p:tgtEl>
                                        <p:attrNameLst>
                                          <p:attrName>style.visibility</p:attrName>
                                        </p:attrNameLst>
                                      </p:cBhvr>
                                      <p:to>
                                        <p:strVal val="visible"/>
                                      </p:to>
                                    </p:set>
                                    <p:animEffect filter="fade" transition="in">
                                      <p:cBhvr additive="repl">
                                        <p:cTn id="81" dur="1500"/>
                                        <p:tgtEl>
                                          <p:spTgt spid="438"/>
                                        </p:tgtEl>
                                      </p:cBhvr>
                                    </p:animEffect>
                                  </p:childTnLst>
                                </p:cTn>
                              </p:par>
                            </p:childTnLst>
                          </p:cTn>
                        </p:par>
                        <p:par>
                          <p:cTn id="82" fill="hold">
                            <p:stCondLst>
                              <p:cond delay="1500"/>
                            </p:stCondLst>
                            <p:childTnLst>
                              <p:par>
                                <p:cTn id="83" nodeType="afterEffect" fill="hold" presetClass="entr" presetID="53" presetSubtype="16">
                                  <p:stCondLst>
                                    <p:cond delay="0"/>
                                  </p:stCondLst>
                                  <p:childTnLst>
                                    <p:set>
                                      <p:cBhvr>
                                        <p:cTn id="84" dur="1" fill="hold">
                                          <p:stCondLst>
                                            <p:cond delay="0"/>
                                          </p:stCondLst>
                                        </p:cTn>
                                        <p:tgtEl>
                                          <p:spTgt spid="439"/>
                                        </p:tgtEl>
                                        <p:attrNameLst>
                                          <p:attrName>style.visibility</p:attrName>
                                        </p:attrNameLst>
                                      </p:cBhvr>
                                      <p:to>
                                        <p:strVal val="visible"/>
                                      </p:to>
                                    </p:set>
                                    <p:anim calcmode="lin" valueType="num">
                                      <p:cBhvr additive="repl">
                                        <p:cTn id="85" dur="1000" fill="hold"/>
                                        <p:tgtEl>
                                          <p:spTgt spid="439"/>
                                        </p:tgtEl>
                                        <p:attrNameLst>
                                          <p:attrName>ppt_w</p:attrName>
                                        </p:attrNameLst>
                                      </p:cBhvr>
                                      <p:tavLst>
                                        <p:tav tm="0">
                                          <p:val>
                                            <p:strVal val="0"/>
                                          </p:val>
                                        </p:tav>
                                        <p:tav tm="100000">
                                          <p:val>
                                            <p:strVal val="#ppt_w"/>
                                          </p:val>
                                        </p:tav>
                                      </p:tavLst>
                                    </p:anim>
                                    <p:anim calcmode="lin" valueType="num">
                                      <p:cBhvr additive="repl">
                                        <p:cTn id="86" dur="1000" fill="hold"/>
                                        <p:tgtEl>
                                          <p:spTgt spid="439"/>
                                        </p:tgtEl>
                                        <p:attrNameLst>
                                          <p:attrName>ppt_h</p:attrName>
                                        </p:attrNameLst>
                                      </p:cBhvr>
                                      <p:tavLst>
                                        <p:tav tm="0">
                                          <p:val>
                                            <p:strVal val="0"/>
                                          </p:val>
                                        </p:tav>
                                        <p:tav tm="100000">
                                          <p:val>
                                            <p:strVal val="#ppt_h"/>
                                          </p:val>
                                        </p:tav>
                                      </p:tavLst>
                                    </p:anim>
                                    <p:animEffect filter="fade" transition="in">
                                      <p:cBhvr additive="repl">
                                        <p:cTn id="87" dur="1000"/>
                                        <p:tgtEl>
                                          <p:spTgt spid="439"/>
                                        </p:tgtEl>
                                      </p:cBhvr>
                                    </p:animEffect>
                                  </p:childTnLst>
                                </p:cTn>
                              </p:par>
                            </p:childTnLst>
                          </p:cTn>
                        </p:par>
                        <p:par>
                          <p:cTn id="88" fill="hold">
                            <p:stCondLst>
                              <p:cond delay="2500"/>
                            </p:stCondLst>
                            <p:childTnLst>
                              <p:par>
                                <p:cTn id="89" nodeType="afterEffect" fill="hold" presetClass="entr" presetID="53" presetSubtype="16">
                                  <p:stCondLst>
                                    <p:cond delay="0"/>
                                  </p:stCondLst>
                                  <p:childTnLst>
                                    <p:set>
                                      <p:cBhvr>
                                        <p:cTn id="90" dur="1" fill="hold">
                                          <p:stCondLst>
                                            <p:cond delay="0"/>
                                          </p:stCondLst>
                                        </p:cTn>
                                        <p:tgtEl>
                                          <p:spTgt spid="440"/>
                                        </p:tgtEl>
                                        <p:attrNameLst>
                                          <p:attrName>style.visibility</p:attrName>
                                        </p:attrNameLst>
                                      </p:cBhvr>
                                      <p:to>
                                        <p:strVal val="visible"/>
                                      </p:to>
                                    </p:set>
                                    <p:anim calcmode="lin" valueType="num">
                                      <p:cBhvr additive="repl">
                                        <p:cTn id="91" dur="1000" fill="hold"/>
                                        <p:tgtEl>
                                          <p:spTgt spid="440"/>
                                        </p:tgtEl>
                                        <p:attrNameLst>
                                          <p:attrName>ppt_w</p:attrName>
                                        </p:attrNameLst>
                                      </p:cBhvr>
                                      <p:tavLst>
                                        <p:tav tm="0">
                                          <p:val>
                                            <p:strVal val="0"/>
                                          </p:val>
                                        </p:tav>
                                        <p:tav tm="100000">
                                          <p:val>
                                            <p:strVal val="#ppt_w"/>
                                          </p:val>
                                        </p:tav>
                                      </p:tavLst>
                                    </p:anim>
                                    <p:anim calcmode="lin" valueType="num">
                                      <p:cBhvr additive="repl">
                                        <p:cTn id="92" dur="1000" fill="hold"/>
                                        <p:tgtEl>
                                          <p:spTgt spid="440"/>
                                        </p:tgtEl>
                                        <p:attrNameLst>
                                          <p:attrName>ppt_h</p:attrName>
                                        </p:attrNameLst>
                                      </p:cBhvr>
                                      <p:tavLst>
                                        <p:tav tm="0">
                                          <p:val>
                                            <p:strVal val="0"/>
                                          </p:val>
                                        </p:tav>
                                        <p:tav tm="100000">
                                          <p:val>
                                            <p:strVal val="#ppt_h"/>
                                          </p:val>
                                        </p:tav>
                                      </p:tavLst>
                                    </p:anim>
                                    <p:animEffect filter="fade" transition="in">
                                      <p:cBhvr additive="repl">
                                        <p:cTn id="93" dur="1000"/>
                                        <p:tgtEl>
                                          <p:spTgt spid="440"/>
                                        </p:tgtEl>
                                      </p:cBhvr>
                                    </p:animEffect>
                                  </p:childTnLst>
                                </p:cTn>
                              </p:par>
                            </p:childTnLst>
                          </p:cTn>
                        </p:par>
                        <p:par>
                          <p:cTn id="94" fill="hold">
                            <p:stCondLst>
                              <p:cond delay="3500"/>
                            </p:stCondLst>
                            <p:childTnLst>
                              <p:par>
                                <p:cTn id="95" nodeType="afterEffect" fill="hold" presetClass="entr" presetID="53" presetSubtype="16">
                                  <p:stCondLst>
                                    <p:cond delay="0"/>
                                  </p:stCondLst>
                                  <p:childTnLst>
                                    <p:set>
                                      <p:cBhvr>
                                        <p:cTn id="96" dur="1" fill="hold">
                                          <p:stCondLst>
                                            <p:cond delay="0"/>
                                          </p:stCondLst>
                                        </p:cTn>
                                        <p:tgtEl>
                                          <p:spTgt spid="441"/>
                                        </p:tgtEl>
                                        <p:attrNameLst>
                                          <p:attrName>style.visibility</p:attrName>
                                        </p:attrNameLst>
                                      </p:cBhvr>
                                      <p:to>
                                        <p:strVal val="visible"/>
                                      </p:to>
                                    </p:set>
                                    <p:anim calcmode="lin" valueType="num">
                                      <p:cBhvr additive="repl">
                                        <p:cTn id="97" dur="1000" fill="hold"/>
                                        <p:tgtEl>
                                          <p:spTgt spid="441"/>
                                        </p:tgtEl>
                                        <p:attrNameLst>
                                          <p:attrName>ppt_w</p:attrName>
                                        </p:attrNameLst>
                                      </p:cBhvr>
                                      <p:tavLst>
                                        <p:tav tm="0">
                                          <p:val>
                                            <p:strVal val="0"/>
                                          </p:val>
                                        </p:tav>
                                        <p:tav tm="100000">
                                          <p:val>
                                            <p:strVal val="#ppt_w"/>
                                          </p:val>
                                        </p:tav>
                                      </p:tavLst>
                                    </p:anim>
                                    <p:anim calcmode="lin" valueType="num">
                                      <p:cBhvr additive="repl">
                                        <p:cTn id="98" dur="1000" fill="hold"/>
                                        <p:tgtEl>
                                          <p:spTgt spid="441"/>
                                        </p:tgtEl>
                                        <p:attrNameLst>
                                          <p:attrName>ppt_h</p:attrName>
                                        </p:attrNameLst>
                                      </p:cBhvr>
                                      <p:tavLst>
                                        <p:tav tm="0">
                                          <p:val>
                                            <p:strVal val="0"/>
                                          </p:val>
                                        </p:tav>
                                        <p:tav tm="100000">
                                          <p:val>
                                            <p:strVal val="#ppt_h"/>
                                          </p:val>
                                        </p:tav>
                                      </p:tavLst>
                                    </p:anim>
                                    <p:animEffect filter="fade" transition="in">
                                      <p:cBhvr additive="repl">
                                        <p:cTn id="99" dur="1000"/>
                                        <p:tgtEl>
                                          <p:spTgt spid="441"/>
                                        </p:tgtEl>
                                      </p:cBhvr>
                                    </p:animEffect>
                                  </p:childTnLst>
                                </p:cTn>
                              </p:par>
                            </p:childTnLst>
                          </p:cTn>
                        </p:par>
                        <p:par>
                          <p:cTn id="100" fill="hold">
                            <p:stCondLst>
                              <p:cond delay="4500"/>
                            </p:stCondLst>
                            <p:childTnLst>
                              <p:par>
                                <p:cTn id="101" nodeType="afterEffect" fill="hold" presetClass="entr" presetID="53" presetSubtype="16">
                                  <p:stCondLst>
                                    <p:cond delay="0"/>
                                  </p:stCondLst>
                                  <p:childTnLst>
                                    <p:set>
                                      <p:cBhvr>
                                        <p:cTn id="102" dur="1" fill="hold">
                                          <p:stCondLst>
                                            <p:cond delay="0"/>
                                          </p:stCondLst>
                                        </p:cTn>
                                        <p:tgtEl>
                                          <p:spTgt spid="443"/>
                                        </p:tgtEl>
                                        <p:attrNameLst>
                                          <p:attrName>style.visibility</p:attrName>
                                        </p:attrNameLst>
                                      </p:cBhvr>
                                      <p:to>
                                        <p:strVal val="visible"/>
                                      </p:to>
                                    </p:set>
                                    <p:anim calcmode="lin" valueType="num">
                                      <p:cBhvr additive="repl">
                                        <p:cTn id="103" dur="1000" fill="hold"/>
                                        <p:tgtEl>
                                          <p:spTgt spid="443"/>
                                        </p:tgtEl>
                                        <p:attrNameLst>
                                          <p:attrName>ppt_w</p:attrName>
                                        </p:attrNameLst>
                                      </p:cBhvr>
                                      <p:tavLst>
                                        <p:tav tm="0">
                                          <p:val>
                                            <p:strVal val="0"/>
                                          </p:val>
                                        </p:tav>
                                        <p:tav tm="100000">
                                          <p:val>
                                            <p:strVal val="#ppt_w"/>
                                          </p:val>
                                        </p:tav>
                                      </p:tavLst>
                                    </p:anim>
                                    <p:anim calcmode="lin" valueType="num">
                                      <p:cBhvr additive="repl">
                                        <p:cTn id="104" dur="1000" fill="hold"/>
                                        <p:tgtEl>
                                          <p:spTgt spid="443"/>
                                        </p:tgtEl>
                                        <p:attrNameLst>
                                          <p:attrName>ppt_h</p:attrName>
                                        </p:attrNameLst>
                                      </p:cBhvr>
                                      <p:tavLst>
                                        <p:tav tm="0">
                                          <p:val>
                                            <p:strVal val="0"/>
                                          </p:val>
                                        </p:tav>
                                        <p:tav tm="100000">
                                          <p:val>
                                            <p:strVal val="#ppt_h"/>
                                          </p:val>
                                        </p:tav>
                                      </p:tavLst>
                                    </p:anim>
                                    <p:animEffect filter="fade" transition="in">
                                      <p:cBhvr additive="repl">
                                        <p:cTn id="105" dur="1000"/>
                                        <p:tgtEl>
                                          <p:spTgt spid="443"/>
                                        </p:tgtEl>
                                      </p:cBhvr>
                                    </p:animEffect>
                                  </p:childTnLst>
                                </p:cTn>
                              </p:par>
                            </p:childTnLst>
                          </p:cTn>
                        </p:par>
                        <p:par>
                          <p:cTn id="106" fill="hold">
                            <p:stCondLst>
                              <p:cond delay="5500"/>
                            </p:stCondLst>
                            <p:childTnLst>
                              <p:par>
                                <p:cTn id="107" nodeType="afterEffect" fill="hold" presetClass="entr" presetID="53" presetSubtype="16">
                                  <p:stCondLst>
                                    <p:cond delay="0"/>
                                  </p:stCondLst>
                                  <p:childTnLst>
                                    <p:set>
                                      <p:cBhvr>
                                        <p:cTn id="108" dur="1" fill="hold">
                                          <p:stCondLst>
                                            <p:cond delay="0"/>
                                          </p:stCondLst>
                                        </p:cTn>
                                        <p:tgtEl>
                                          <p:spTgt spid="444"/>
                                        </p:tgtEl>
                                        <p:attrNameLst>
                                          <p:attrName>style.visibility</p:attrName>
                                        </p:attrNameLst>
                                      </p:cBhvr>
                                      <p:to>
                                        <p:strVal val="visible"/>
                                      </p:to>
                                    </p:set>
                                    <p:anim calcmode="lin" valueType="num">
                                      <p:cBhvr additive="repl">
                                        <p:cTn id="109" dur="1000" fill="hold"/>
                                        <p:tgtEl>
                                          <p:spTgt spid="444"/>
                                        </p:tgtEl>
                                        <p:attrNameLst>
                                          <p:attrName>ppt_w</p:attrName>
                                        </p:attrNameLst>
                                      </p:cBhvr>
                                      <p:tavLst>
                                        <p:tav tm="0">
                                          <p:val>
                                            <p:strVal val="0"/>
                                          </p:val>
                                        </p:tav>
                                        <p:tav tm="100000">
                                          <p:val>
                                            <p:strVal val="#ppt_w"/>
                                          </p:val>
                                        </p:tav>
                                      </p:tavLst>
                                    </p:anim>
                                    <p:anim calcmode="lin" valueType="num">
                                      <p:cBhvr additive="repl">
                                        <p:cTn id="110" dur="1000" fill="hold"/>
                                        <p:tgtEl>
                                          <p:spTgt spid="444"/>
                                        </p:tgtEl>
                                        <p:attrNameLst>
                                          <p:attrName>ppt_h</p:attrName>
                                        </p:attrNameLst>
                                      </p:cBhvr>
                                      <p:tavLst>
                                        <p:tav tm="0">
                                          <p:val>
                                            <p:strVal val="0"/>
                                          </p:val>
                                        </p:tav>
                                        <p:tav tm="100000">
                                          <p:val>
                                            <p:strVal val="#ppt_h"/>
                                          </p:val>
                                        </p:tav>
                                      </p:tavLst>
                                    </p:anim>
                                    <p:animEffect filter="fade" transition="in">
                                      <p:cBhvr additive="repl">
                                        <p:cTn id="111" dur="1000"/>
                                        <p:tgtEl>
                                          <p:spTgt spid="444"/>
                                        </p:tgtEl>
                                      </p:cBhvr>
                                    </p:animEffect>
                                  </p:childTnLst>
                                </p:cTn>
                              </p:par>
                            </p:childTnLst>
                          </p:cTn>
                        </p:par>
                        <p:par>
                          <p:cTn id="112" fill="hold">
                            <p:stCondLst>
                              <p:cond delay="6500"/>
                            </p:stCondLst>
                            <p:childTnLst>
                              <p:par>
                                <p:cTn id="113" nodeType="afterEffect" fill="hold" presetClass="entr" presetID="53" presetSubtype="16">
                                  <p:stCondLst>
                                    <p:cond delay="0"/>
                                  </p:stCondLst>
                                  <p:childTnLst>
                                    <p:set>
                                      <p:cBhvr>
                                        <p:cTn id="114" dur="1" fill="hold">
                                          <p:stCondLst>
                                            <p:cond delay="0"/>
                                          </p:stCondLst>
                                        </p:cTn>
                                        <p:tgtEl>
                                          <p:spTgt spid="442"/>
                                        </p:tgtEl>
                                        <p:attrNameLst>
                                          <p:attrName>style.visibility</p:attrName>
                                        </p:attrNameLst>
                                      </p:cBhvr>
                                      <p:to>
                                        <p:strVal val="visible"/>
                                      </p:to>
                                    </p:set>
                                    <p:anim calcmode="lin" valueType="num">
                                      <p:cBhvr additive="repl">
                                        <p:cTn id="115" dur="1000" fill="hold"/>
                                        <p:tgtEl>
                                          <p:spTgt spid="442"/>
                                        </p:tgtEl>
                                        <p:attrNameLst>
                                          <p:attrName>ppt_w</p:attrName>
                                        </p:attrNameLst>
                                      </p:cBhvr>
                                      <p:tavLst>
                                        <p:tav tm="0">
                                          <p:val>
                                            <p:strVal val="0"/>
                                          </p:val>
                                        </p:tav>
                                        <p:tav tm="100000">
                                          <p:val>
                                            <p:strVal val="#ppt_w"/>
                                          </p:val>
                                        </p:tav>
                                      </p:tavLst>
                                    </p:anim>
                                    <p:anim calcmode="lin" valueType="num">
                                      <p:cBhvr additive="repl">
                                        <p:cTn id="116" dur="1000" fill="hold"/>
                                        <p:tgtEl>
                                          <p:spTgt spid="442"/>
                                        </p:tgtEl>
                                        <p:attrNameLst>
                                          <p:attrName>ppt_h</p:attrName>
                                        </p:attrNameLst>
                                      </p:cBhvr>
                                      <p:tavLst>
                                        <p:tav tm="0">
                                          <p:val>
                                            <p:strVal val="0"/>
                                          </p:val>
                                        </p:tav>
                                        <p:tav tm="100000">
                                          <p:val>
                                            <p:strVal val="#ppt_h"/>
                                          </p:val>
                                        </p:tav>
                                      </p:tavLst>
                                    </p:anim>
                                    <p:animEffect filter="fade" transition="in">
                                      <p:cBhvr additive="repl">
                                        <p:cTn id="117" dur="1000"/>
                                        <p:tgtEl>
                                          <p:spTgt spid="442"/>
                                        </p:tgtEl>
                                      </p:cBhvr>
                                    </p:animEffect>
                                  </p:childTnLst>
                                </p:cTn>
                              </p:par>
                            </p:childTnLst>
                          </p:cTn>
                        </p:par>
                        <p:par>
                          <p:cTn id="118" fill="hold">
                            <p:stCondLst>
                              <p:cond delay="7500"/>
                            </p:stCondLst>
                            <p:childTnLst>
                              <p:par>
                                <p:cTn id="119" nodeType="afterEffect" fill="hold" presetClass="entr" presetID="53" presetSubtype="16">
                                  <p:stCondLst>
                                    <p:cond delay="0"/>
                                  </p:stCondLst>
                                  <p:childTnLst>
                                    <p:set>
                                      <p:cBhvr>
                                        <p:cTn id="120" dur="1" fill="hold">
                                          <p:stCondLst>
                                            <p:cond delay="0"/>
                                          </p:stCondLst>
                                        </p:cTn>
                                        <p:tgtEl>
                                          <p:spTgt spid="445"/>
                                        </p:tgtEl>
                                        <p:attrNameLst>
                                          <p:attrName>style.visibility</p:attrName>
                                        </p:attrNameLst>
                                      </p:cBhvr>
                                      <p:to>
                                        <p:strVal val="visible"/>
                                      </p:to>
                                    </p:set>
                                    <p:anim calcmode="lin" valueType="num">
                                      <p:cBhvr additive="repl">
                                        <p:cTn id="121" dur="1000" fill="hold"/>
                                        <p:tgtEl>
                                          <p:spTgt spid="445"/>
                                        </p:tgtEl>
                                        <p:attrNameLst>
                                          <p:attrName>ppt_w</p:attrName>
                                        </p:attrNameLst>
                                      </p:cBhvr>
                                      <p:tavLst>
                                        <p:tav tm="0">
                                          <p:val>
                                            <p:strVal val="0"/>
                                          </p:val>
                                        </p:tav>
                                        <p:tav tm="100000">
                                          <p:val>
                                            <p:strVal val="#ppt_w"/>
                                          </p:val>
                                        </p:tav>
                                      </p:tavLst>
                                    </p:anim>
                                    <p:anim calcmode="lin" valueType="num">
                                      <p:cBhvr additive="repl">
                                        <p:cTn id="122" dur="1000" fill="hold"/>
                                        <p:tgtEl>
                                          <p:spTgt spid="445"/>
                                        </p:tgtEl>
                                        <p:attrNameLst>
                                          <p:attrName>ppt_h</p:attrName>
                                        </p:attrNameLst>
                                      </p:cBhvr>
                                      <p:tavLst>
                                        <p:tav tm="0">
                                          <p:val>
                                            <p:strVal val="0"/>
                                          </p:val>
                                        </p:tav>
                                        <p:tav tm="100000">
                                          <p:val>
                                            <p:strVal val="#ppt_h"/>
                                          </p:val>
                                        </p:tav>
                                      </p:tavLst>
                                    </p:anim>
                                    <p:animEffect filter="fade" transition="in">
                                      <p:cBhvr additive="repl">
                                        <p:cTn id="123" dur="1000"/>
                                        <p:tgtEl>
                                          <p:spTgt spid="445"/>
                                        </p:tgtEl>
                                      </p:cBhvr>
                                    </p:animEffect>
                                  </p:childTnLst>
                                </p:cTn>
                              </p:par>
                            </p:childTnLst>
                          </p:cTn>
                        </p:par>
                        <p:par>
                          <p:cTn id="124" fill="hold">
                            <p:stCondLst>
                              <p:cond delay="8500"/>
                            </p:stCondLst>
                            <p:childTnLst>
                              <p:par>
                                <p:cTn id="125" nodeType="afterEffect" fill="hold" presetClass="entr" presetID="53" presetSubtype="16">
                                  <p:stCondLst>
                                    <p:cond delay="0"/>
                                  </p:stCondLst>
                                  <p:childTnLst>
                                    <p:set>
                                      <p:cBhvr>
                                        <p:cTn id="126" dur="1" fill="hold">
                                          <p:stCondLst>
                                            <p:cond delay="0"/>
                                          </p:stCondLst>
                                        </p:cTn>
                                        <p:tgtEl>
                                          <p:spTgt spid="446"/>
                                        </p:tgtEl>
                                        <p:attrNameLst>
                                          <p:attrName>style.visibility</p:attrName>
                                        </p:attrNameLst>
                                      </p:cBhvr>
                                      <p:to>
                                        <p:strVal val="visible"/>
                                      </p:to>
                                    </p:set>
                                    <p:anim calcmode="lin" valueType="num">
                                      <p:cBhvr additive="repl">
                                        <p:cTn id="127" dur="1000" fill="hold"/>
                                        <p:tgtEl>
                                          <p:spTgt spid="446"/>
                                        </p:tgtEl>
                                        <p:attrNameLst>
                                          <p:attrName>ppt_w</p:attrName>
                                        </p:attrNameLst>
                                      </p:cBhvr>
                                      <p:tavLst>
                                        <p:tav tm="0">
                                          <p:val>
                                            <p:strVal val="0"/>
                                          </p:val>
                                        </p:tav>
                                        <p:tav tm="100000">
                                          <p:val>
                                            <p:strVal val="#ppt_w"/>
                                          </p:val>
                                        </p:tav>
                                      </p:tavLst>
                                    </p:anim>
                                    <p:anim calcmode="lin" valueType="num">
                                      <p:cBhvr additive="repl">
                                        <p:cTn id="128" dur="1000" fill="hold"/>
                                        <p:tgtEl>
                                          <p:spTgt spid="446"/>
                                        </p:tgtEl>
                                        <p:attrNameLst>
                                          <p:attrName>ppt_h</p:attrName>
                                        </p:attrNameLst>
                                      </p:cBhvr>
                                      <p:tavLst>
                                        <p:tav tm="0">
                                          <p:val>
                                            <p:strVal val="0"/>
                                          </p:val>
                                        </p:tav>
                                        <p:tav tm="100000">
                                          <p:val>
                                            <p:strVal val="#ppt_h"/>
                                          </p:val>
                                        </p:tav>
                                      </p:tavLst>
                                    </p:anim>
                                    <p:animEffect filter="fade" transition="in">
                                      <p:cBhvr additive="repl">
                                        <p:cTn id="129" dur="1000"/>
                                        <p:tgtEl>
                                          <p:spTgt spid="446"/>
                                        </p:tgtEl>
                                      </p:cBhvr>
                                    </p:animEffect>
                                  </p:childTnLst>
                                </p:cTn>
                              </p:par>
                            </p:childTnLst>
                          </p:cTn>
                        </p:par>
                        <p:par>
                          <p:cTn id="130" fill="hold">
                            <p:stCondLst>
                              <p:cond delay="9500"/>
                            </p:stCondLst>
                            <p:childTnLst>
                              <p:par>
                                <p:cTn id="131" nodeType="afterEffect" fill="hold" presetClass="entr" presetID="53" presetSubtype="16">
                                  <p:stCondLst>
                                    <p:cond delay="0"/>
                                  </p:stCondLst>
                                  <p:childTnLst>
                                    <p:set>
                                      <p:cBhvr>
                                        <p:cTn id="132" dur="1" fill="hold">
                                          <p:stCondLst>
                                            <p:cond delay="0"/>
                                          </p:stCondLst>
                                        </p:cTn>
                                        <p:tgtEl>
                                          <p:spTgt spid="447"/>
                                        </p:tgtEl>
                                        <p:attrNameLst>
                                          <p:attrName>style.visibility</p:attrName>
                                        </p:attrNameLst>
                                      </p:cBhvr>
                                      <p:to>
                                        <p:strVal val="visible"/>
                                      </p:to>
                                    </p:set>
                                    <p:anim calcmode="lin" valueType="num">
                                      <p:cBhvr additive="repl">
                                        <p:cTn id="133" dur="1000" fill="hold"/>
                                        <p:tgtEl>
                                          <p:spTgt spid="447"/>
                                        </p:tgtEl>
                                        <p:attrNameLst>
                                          <p:attrName>ppt_w</p:attrName>
                                        </p:attrNameLst>
                                      </p:cBhvr>
                                      <p:tavLst>
                                        <p:tav tm="0">
                                          <p:val>
                                            <p:strVal val="0"/>
                                          </p:val>
                                        </p:tav>
                                        <p:tav tm="100000">
                                          <p:val>
                                            <p:strVal val="#ppt_w"/>
                                          </p:val>
                                        </p:tav>
                                      </p:tavLst>
                                    </p:anim>
                                    <p:anim calcmode="lin" valueType="num">
                                      <p:cBhvr additive="repl">
                                        <p:cTn id="134" dur="1000" fill="hold"/>
                                        <p:tgtEl>
                                          <p:spTgt spid="447"/>
                                        </p:tgtEl>
                                        <p:attrNameLst>
                                          <p:attrName>ppt_h</p:attrName>
                                        </p:attrNameLst>
                                      </p:cBhvr>
                                      <p:tavLst>
                                        <p:tav tm="0">
                                          <p:val>
                                            <p:strVal val="0"/>
                                          </p:val>
                                        </p:tav>
                                        <p:tav tm="100000">
                                          <p:val>
                                            <p:strVal val="#ppt_h"/>
                                          </p:val>
                                        </p:tav>
                                      </p:tavLst>
                                    </p:anim>
                                    <p:animEffect filter="fade" transition="in">
                                      <p:cBhvr additive="repl">
                                        <p:cTn id="135" dur="1000"/>
                                        <p:tgtEl>
                                          <p:spTgt spid="447"/>
                                        </p:tgtEl>
                                      </p:cBhvr>
                                    </p:animEffect>
                                  </p:childTnLst>
                                </p:cTn>
                              </p:par>
                            </p:childTnLst>
                          </p:cTn>
                        </p:par>
                        <p:par>
                          <p:cTn id="136" fill="hold">
                            <p:stCondLst>
                              <p:cond delay="10500"/>
                            </p:stCondLst>
                            <p:childTnLst>
                              <p:par>
                                <p:cTn id="137" nodeType="afterEffect" fill="hold" presetClass="entr" presetID="53" presetSubtype="16">
                                  <p:stCondLst>
                                    <p:cond delay="0"/>
                                  </p:stCondLst>
                                  <p:childTnLst>
                                    <p:set>
                                      <p:cBhvr>
                                        <p:cTn id="138" dur="1" fill="hold">
                                          <p:stCondLst>
                                            <p:cond delay="0"/>
                                          </p:stCondLst>
                                        </p:cTn>
                                        <p:tgtEl>
                                          <p:spTgt spid="448"/>
                                        </p:tgtEl>
                                        <p:attrNameLst>
                                          <p:attrName>style.visibility</p:attrName>
                                        </p:attrNameLst>
                                      </p:cBhvr>
                                      <p:to>
                                        <p:strVal val="visible"/>
                                      </p:to>
                                    </p:set>
                                    <p:anim calcmode="lin" valueType="num">
                                      <p:cBhvr additive="repl">
                                        <p:cTn id="139" dur="1000" fill="hold"/>
                                        <p:tgtEl>
                                          <p:spTgt spid="448"/>
                                        </p:tgtEl>
                                        <p:attrNameLst>
                                          <p:attrName>ppt_w</p:attrName>
                                        </p:attrNameLst>
                                      </p:cBhvr>
                                      <p:tavLst>
                                        <p:tav tm="0">
                                          <p:val>
                                            <p:strVal val="0"/>
                                          </p:val>
                                        </p:tav>
                                        <p:tav tm="100000">
                                          <p:val>
                                            <p:strVal val="#ppt_w"/>
                                          </p:val>
                                        </p:tav>
                                      </p:tavLst>
                                    </p:anim>
                                    <p:anim calcmode="lin" valueType="num">
                                      <p:cBhvr additive="repl">
                                        <p:cTn id="140" dur="1000" fill="hold"/>
                                        <p:tgtEl>
                                          <p:spTgt spid="448"/>
                                        </p:tgtEl>
                                        <p:attrNameLst>
                                          <p:attrName>ppt_h</p:attrName>
                                        </p:attrNameLst>
                                      </p:cBhvr>
                                      <p:tavLst>
                                        <p:tav tm="0">
                                          <p:val>
                                            <p:strVal val="0"/>
                                          </p:val>
                                        </p:tav>
                                        <p:tav tm="100000">
                                          <p:val>
                                            <p:strVal val="#ppt_h"/>
                                          </p:val>
                                        </p:tav>
                                      </p:tavLst>
                                    </p:anim>
                                    <p:animEffect filter="fade" transition="in">
                                      <p:cBhvr additive="repl">
                                        <p:cTn id="141" dur="1000"/>
                                        <p:tgtEl>
                                          <p:spTgt spid="448"/>
                                        </p:tgtEl>
                                      </p:cBhvr>
                                    </p:animEffect>
                                  </p:childTnLst>
                                </p:cTn>
                              </p:par>
                            </p:childTnLst>
                          </p:cTn>
                        </p:par>
                        <p:par>
                          <p:cTn id="142" fill="hold">
                            <p:stCondLst>
                              <p:cond delay="11500"/>
                            </p:stCondLst>
                            <p:childTnLst>
                              <p:par>
                                <p:cTn id="143" nodeType="afterEffect" fill="hold" presetClass="entr" presetID="53" presetSubtype="16">
                                  <p:stCondLst>
                                    <p:cond delay="0"/>
                                  </p:stCondLst>
                                  <p:childTnLst>
                                    <p:set>
                                      <p:cBhvr>
                                        <p:cTn id="144" dur="1" fill="hold">
                                          <p:stCondLst>
                                            <p:cond delay="0"/>
                                          </p:stCondLst>
                                        </p:cTn>
                                        <p:tgtEl>
                                          <p:spTgt spid="449"/>
                                        </p:tgtEl>
                                        <p:attrNameLst>
                                          <p:attrName>style.visibility</p:attrName>
                                        </p:attrNameLst>
                                      </p:cBhvr>
                                      <p:to>
                                        <p:strVal val="visible"/>
                                      </p:to>
                                    </p:set>
                                    <p:anim calcmode="lin" valueType="num">
                                      <p:cBhvr additive="repl">
                                        <p:cTn id="145" dur="1000" fill="hold"/>
                                        <p:tgtEl>
                                          <p:spTgt spid="449"/>
                                        </p:tgtEl>
                                        <p:attrNameLst>
                                          <p:attrName>ppt_w</p:attrName>
                                        </p:attrNameLst>
                                      </p:cBhvr>
                                      <p:tavLst>
                                        <p:tav tm="0">
                                          <p:val>
                                            <p:strVal val="0"/>
                                          </p:val>
                                        </p:tav>
                                        <p:tav tm="100000">
                                          <p:val>
                                            <p:strVal val="#ppt_w"/>
                                          </p:val>
                                        </p:tav>
                                      </p:tavLst>
                                    </p:anim>
                                    <p:anim calcmode="lin" valueType="num">
                                      <p:cBhvr additive="repl">
                                        <p:cTn id="146" dur="1000" fill="hold"/>
                                        <p:tgtEl>
                                          <p:spTgt spid="449"/>
                                        </p:tgtEl>
                                        <p:attrNameLst>
                                          <p:attrName>ppt_h</p:attrName>
                                        </p:attrNameLst>
                                      </p:cBhvr>
                                      <p:tavLst>
                                        <p:tav tm="0">
                                          <p:val>
                                            <p:strVal val="0"/>
                                          </p:val>
                                        </p:tav>
                                        <p:tav tm="100000">
                                          <p:val>
                                            <p:strVal val="#ppt_h"/>
                                          </p:val>
                                        </p:tav>
                                      </p:tavLst>
                                    </p:anim>
                                    <p:animEffect filter="fade" transition="in">
                                      <p:cBhvr additive="repl">
                                        <p:cTn id="147" dur="1000"/>
                                        <p:tgtEl>
                                          <p:spTgt spid="449"/>
                                        </p:tgtEl>
                                      </p:cBhvr>
                                    </p:animEffect>
                                  </p:childTnLst>
                                </p:cTn>
                              </p:par>
                            </p:childTnLst>
                          </p:cTn>
                        </p:par>
                        <p:par>
                          <p:cTn id="148" fill="hold">
                            <p:stCondLst>
                              <p:cond delay="12500"/>
                            </p:stCondLst>
                            <p:childTnLst>
                              <p:par>
                                <p:cTn id="149" nodeType="afterEffect" fill="hold" presetClass="entr" presetID="53" presetSubtype="16">
                                  <p:stCondLst>
                                    <p:cond delay="0"/>
                                  </p:stCondLst>
                                  <p:childTnLst>
                                    <p:set>
                                      <p:cBhvr>
                                        <p:cTn id="150" dur="1" fill="hold">
                                          <p:stCondLst>
                                            <p:cond delay="0"/>
                                          </p:stCondLst>
                                        </p:cTn>
                                        <p:tgtEl>
                                          <p:spTgt spid="450"/>
                                        </p:tgtEl>
                                        <p:attrNameLst>
                                          <p:attrName>style.visibility</p:attrName>
                                        </p:attrNameLst>
                                      </p:cBhvr>
                                      <p:to>
                                        <p:strVal val="visible"/>
                                      </p:to>
                                    </p:set>
                                    <p:anim calcmode="lin" valueType="num">
                                      <p:cBhvr additive="repl">
                                        <p:cTn id="151" dur="1000" fill="hold"/>
                                        <p:tgtEl>
                                          <p:spTgt spid="450"/>
                                        </p:tgtEl>
                                        <p:attrNameLst>
                                          <p:attrName>ppt_w</p:attrName>
                                        </p:attrNameLst>
                                      </p:cBhvr>
                                      <p:tavLst>
                                        <p:tav tm="0">
                                          <p:val>
                                            <p:strVal val="0"/>
                                          </p:val>
                                        </p:tav>
                                        <p:tav tm="100000">
                                          <p:val>
                                            <p:strVal val="#ppt_w"/>
                                          </p:val>
                                        </p:tav>
                                      </p:tavLst>
                                    </p:anim>
                                    <p:anim calcmode="lin" valueType="num">
                                      <p:cBhvr additive="repl">
                                        <p:cTn id="152" dur="1000" fill="hold"/>
                                        <p:tgtEl>
                                          <p:spTgt spid="450"/>
                                        </p:tgtEl>
                                        <p:attrNameLst>
                                          <p:attrName>ppt_h</p:attrName>
                                        </p:attrNameLst>
                                      </p:cBhvr>
                                      <p:tavLst>
                                        <p:tav tm="0">
                                          <p:val>
                                            <p:strVal val="0"/>
                                          </p:val>
                                        </p:tav>
                                        <p:tav tm="100000">
                                          <p:val>
                                            <p:strVal val="#ppt_h"/>
                                          </p:val>
                                        </p:tav>
                                      </p:tavLst>
                                    </p:anim>
                                    <p:animEffect filter="fade" transition="in">
                                      <p:cBhvr additive="repl">
                                        <p:cTn id="153" dur="1000"/>
                                        <p:tgtEl>
                                          <p:spTgt spid="450"/>
                                        </p:tgtEl>
                                      </p:cBhvr>
                                    </p:animEffect>
                                  </p:childTnLst>
                                </p:cTn>
                              </p:par>
                            </p:childTnLst>
                          </p:cTn>
                        </p:par>
                        <p:par>
                          <p:cTn id="154" fill="hold">
                            <p:stCondLst>
                              <p:cond delay="13500"/>
                            </p:stCondLst>
                            <p:childTnLst>
                              <p:par>
                                <p:cTn id="155" nodeType="afterEffect" fill="hold" presetClass="entr" presetID="53" presetSubtype="16">
                                  <p:stCondLst>
                                    <p:cond delay="0"/>
                                  </p:stCondLst>
                                  <p:childTnLst>
                                    <p:set>
                                      <p:cBhvr>
                                        <p:cTn id="156" dur="1" fill="hold">
                                          <p:stCondLst>
                                            <p:cond delay="0"/>
                                          </p:stCondLst>
                                        </p:cTn>
                                        <p:tgtEl>
                                          <p:spTgt spid="451"/>
                                        </p:tgtEl>
                                        <p:attrNameLst>
                                          <p:attrName>style.visibility</p:attrName>
                                        </p:attrNameLst>
                                      </p:cBhvr>
                                      <p:to>
                                        <p:strVal val="visible"/>
                                      </p:to>
                                    </p:set>
                                    <p:anim calcmode="lin" valueType="num">
                                      <p:cBhvr additive="repl">
                                        <p:cTn id="157" dur="1000" fill="hold"/>
                                        <p:tgtEl>
                                          <p:spTgt spid="451"/>
                                        </p:tgtEl>
                                        <p:attrNameLst>
                                          <p:attrName>ppt_w</p:attrName>
                                        </p:attrNameLst>
                                      </p:cBhvr>
                                      <p:tavLst>
                                        <p:tav tm="0">
                                          <p:val>
                                            <p:strVal val="0"/>
                                          </p:val>
                                        </p:tav>
                                        <p:tav tm="100000">
                                          <p:val>
                                            <p:strVal val="#ppt_w"/>
                                          </p:val>
                                        </p:tav>
                                      </p:tavLst>
                                    </p:anim>
                                    <p:anim calcmode="lin" valueType="num">
                                      <p:cBhvr additive="repl">
                                        <p:cTn id="158" dur="1000" fill="hold"/>
                                        <p:tgtEl>
                                          <p:spTgt spid="451"/>
                                        </p:tgtEl>
                                        <p:attrNameLst>
                                          <p:attrName>ppt_h</p:attrName>
                                        </p:attrNameLst>
                                      </p:cBhvr>
                                      <p:tavLst>
                                        <p:tav tm="0">
                                          <p:val>
                                            <p:strVal val="0"/>
                                          </p:val>
                                        </p:tav>
                                        <p:tav tm="100000">
                                          <p:val>
                                            <p:strVal val="#ppt_h"/>
                                          </p:val>
                                        </p:tav>
                                      </p:tavLst>
                                    </p:anim>
                                    <p:animEffect filter="fade" transition="in">
                                      <p:cBhvr additive="repl">
                                        <p:cTn id="159" dur="1000"/>
                                        <p:tgtEl>
                                          <p:spTgt spid="451"/>
                                        </p:tgtEl>
                                      </p:cBhvr>
                                    </p:animEffect>
                                  </p:childTnLst>
                                </p:cTn>
                              </p:par>
                            </p:childTnLst>
                          </p:cTn>
                        </p:par>
                        <p:par>
                          <p:cTn id="160" fill="hold">
                            <p:stCondLst>
                              <p:cond delay="14500"/>
                            </p:stCondLst>
                            <p:childTnLst>
                              <p:par>
                                <p:cTn id="161" nodeType="afterEffect" fill="hold" presetClass="entr" presetID="53" presetSubtype="16">
                                  <p:stCondLst>
                                    <p:cond delay="0"/>
                                  </p:stCondLst>
                                  <p:childTnLst>
                                    <p:set>
                                      <p:cBhvr>
                                        <p:cTn id="162" dur="1" fill="hold">
                                          <p:stCondLst>
                                            <p:cond delay="0"/>
                                          </p:stCondLst>
                                        </p:cTn>
                                        <p:tgtEl>
                                          <p:spTgt spid="452"/>
                                        </p:tgtEl>
                                        <p:attrNameLst>
                                          <p:attrName>style.visibility</p:attrName>
                                        </p:attrNameLst>
                                      </p:cBhvr>
                                      <p:to>
                                        <p:strVal val="visible"/>
                                      </p:to>
                                    </p:set>
                                    <p:anim calcmode="lin" valueType="num">
                                      <p:cBhvr additive="repl">
                                        <p:cTn id="163" dur="1000" fill="hold"/>
                                        <p:tgtEl>
                                          <p:spTgt spid="452"/>
                                        </p:tgtEl>
                                        <p:attrNameLst>
                                          <p:attrName>ppt_w</p:attrName>
                                        </p:attrNameLst>
                                      </p:cBhvr>
                                      <p:tavLst>
                                        <p:tav tm="0">
                                          <p:val>
                                            <p:strVal val="0"/>
                                          </p:val>
                                        </p:tav>
                                        <p:tav tm="100000">
                                          <p:val>
                                            <p:strVal val="#ppt_w"/>
                                          </p:val>
                                        </p:tav>
                                      </p:tavLst>
                                    </p:anim>
                                    <p:anim calcmode="lin" valueType="num">
                                      <p:cBhvr additive="repl">
                                        <p:cTn id="164" dur="1000" fill="hold"/>
                                        <p:tgtEl>
                                          <p:spTgt spid="452"/>
                                        </p:tgtEl>
                                        <p:attrNameLst>
                                          <p:attrName>ppt_h</p:attrName>
                                        </p:attrNameLst>
                                      </p:cBhvr>
                                      <p:tavLst>
                                        <p:tav tm="0">
                                          <p:val>
                                            <p:strVal val="0"/>
                                          </p:val>
                                        </p:tav>
                                        <p:tav tm="100000">
                                          <p:val>
                                            <p:strVal val="#ppt_h"/>
                                          </p:val>
                                        </p:tav>
                                      </p:tavLst>
                                    </p:anim>
                                    <p:animEffect filter="fade" transition="in">
                                      <p:cBhvr additive="repl">
                                        <p:cTn id="165" dur="1000"/>
                                        <p:tgtEl>
                                          <p:spTgt spid="4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456" name="Google Shape;60;p14_23"/>
          <p:cNvGrpSpPr/>
          <p:nvPr/>
        </p:nvGrpSpPr>
        <p:grpSpPr>
          <a:xfrm>
            <a:off x="360" y="0"/>
            <a:ext cx="10079640" cy="535320"/>
            <a:chOff x="360" y="0"/>
            <a:chExt cx="10079640" cy="535320"/>
          </a:xfrm>
        </p:grpSpPr>
        <p:pic>
          <p:nvPicPr>
            <p:cNvPr id="457" name="Google Shape;61;p14_24" descr="Universidad Nacional de Misiones - La Universidad | Universidad nacional,  Pinturas de peces, Facultad de artes"/>
            <p:cNvPicPr/>
            <p:nvPr/>
          </p:nvPicPr>
          <p:blipFill>
            <a:blip r:embed="rId1"/>
            <a:stretch/>
          </p:blipFill>
          <p:spPr>
            <a:xfrm>
              <a:off x="360" y="77760"/>
              <a:ext cx="735840" cy="457560"/>
            </a:xfrm>
            <a:prstGeom prst="rect">
              <a:avLst/>
            </a:prstGeom>
            <a:ln w="0">
              <a:noFill/>
            </a:ln>
          </p:spPr>
        </p:pic>
        <p:sp>
          <p:nvSpPr>
            <p:cNvPr id="458" name="Google Shape;62;p14_24"/>
            <p:cNvSpPr/>
            <p:nvPr/>
          </p:nvSpPr>
          <p:spPr>
            <a:xfrm>
              <a:off x="677880" y="0"/>
              <a:ext cx="9402120" cy="535320"/>
            </a:xfrm>
            <a:prstGeom prst="rect">
              <a:avLst/>
            </a:prstGeom>
            <a:gradFill rotWithShape="0">
              <a:gsLst>
                <a:gs pos="4000">
                  <a:srgbClr val="ffffff"/>
                </a:gs>
                <a:gs pos="100000">
                  <a:srgbClr val="4472c3"/>
                </a:gs>
              </a:gsLst>
              <a:lin ang="0"/>
            </a:gradFill>
            <a:ln w="0">
              <a:noFill/>
            </a:ln>
          </p:spPr>
          <p:style>
            <a:lnRef idx="0"/>
            <a:fillRef idx="0"/>
            <a:effectRef idx="0"/>
            <a:fontRef idx="minor"/>
          </p:style>
          <p:txBody>
            <a:bodyPr anchor="ctr">
              <a:noAutofit/>
            </a:bodyPr>
            <a:p>
              <a:pPr algn="r">
                <a:lnSpc>
                  <a:spcPct val="100000"/>
                </a:lnSpc>
                <a:tabLst>
                  <a:tab algn="l" pos="0"/>
                </a:tabLst>
              </a:pPr>
              <a:r>
                <a:rPr b="1" lang="es-419" sz="1300" spc="-1" strike="noStrike" cap="small">
                  <a:solidFill>
                    <a:srgbClr val="000000"/>
                  </a:solidFill>
                  <a:latin typeface="Comic Sans MS"/>
                  <a:ea typeface="Comic Sans MS"/>
                </a:rPr>
                <a:t>ORGANIZACIÓN Y GESTIÓN DEL MANTENIMIENTO</a:t>
              </a:r>
              <a:endParaRPr b="0" lang="es-BO" sz="1300" spc="-1" strike="noStrike">
                <a:latin typeface="Arial"/>
              </a:endParaRPr>
            </a:p>
          </p:txBody>
        </p:sp>
      </p:grpSp>
      <p:sp>
        <p:nvSpPr>
          <p:cNvPr id="459" name=""/>
          <p:cNvSpPr txBox="1"/>
          <p:nvPr/>
        </p:nvSpPr>
        <p:spPr>
          <a:xfrm>
            <a:off x="0" y="535320"/>
            <a:ext cx="9900000" cy="360000"/>
          </a:xfrm>
          <a:prstGeom prst="rect">
            <a:avLst/>
          </a:prstGeom>
          <a:solidFill>
            <a:srgbClr val="fff5ce"/>
          </a:solidFill>
          <a:ln w="0">
            <a:noFill/>
          </a:ln>
          <a:effectLst>
            <a:outerShdw dist="101823" dir="2700000" blurRad="0">
              <a:srgbClr val="808080"/>
            </a:outerShdw>
          </a:effectLst>
        </p:spPr>
        <p:txBody>
          <a:bodyPr lIns="90000" rIns="90000" tIns="45000" bIns="45000">
            <a:noAutofit/>
          </a:bodyPr>
          <a:p>
            <a:pPr algn="r">
              <a:lnSpc>
                <a:spcPct val="100000"/>
              </a:lnSpc>
            </a:pPr>
            <a:r>
              <a:rPr b="1" lang="es-BO" sz="1400" spc="-1" strike="noStrike">
                <a:latin typeface="Comic Sans MS"/>
              </a:rPr>
              <a:t>	</a:t>
            </a:r>
            <a:r>
              <a:rPr b="1" lang="es-BO" sz="1400" spc="-1" strike="noStrike">
                <a:latin typeface="Comic Sans MS"/>
              </a:rPr>
              <a:t>	</a:t>
            </a:r>
            <a:r>
              <a:rPr b="1" lang="es-BO" sz="1400" spc="-1" strike="noStrike">
                <a:latin typeface="Comic Sans MS"/>
              </a:rPr>
              <a:t>	</a:t>
            </a:r>
            <a:r>
              <a:rPr b="1" lang="es-BO" sz="1400" spc="-1" strike="noStrike">
                <a:latin typeface="Comic Sans MS"/>
              </a:rPr>
              <a:t>	</a:t>
            </a:r>
            <a:r>
              <a:rPr b="1" lang="es-BO" sz="1400" spc="-1" strike="noStrike">
                <a:latin typeface="Comic Sans MS"/>
              </a:rPr>
              <a:t>	</a:t>
            </a:r>
            <a:r>
              <a:rPr b="1" lang="es-BO" sz="1400" spc="-1" strike="noStrike">
                <a:latin typeface="Comic Sans MS"/>
              </a:rPr>
              <a:t>	</a:t>
            </a:r>
            <a:r>
              <a:rPr b="1" lang="es-BO" sz="1400" spc="-1" strike="noStrike">
                <a:latin typeface="Comic Sans MS"/>
              </a:rPr>
              <a:t>	</a:t>
            </a:r>
            <a:r>
              <a:rPr b="1" lang="es-BO" sz="1400" spc="-1" strike="noStrike">
                <a:latin typeface="Comic Sans MS"/>
              </a:rPr>
              <a:t>	</a:t>
            </a:r>
            <a:r>
              <a:rPr b="1" lang="es-BO" sz="1400" spc="-1" strike="noStrike">
                <a:latin typeface="Comic Sans MS"/>
              </a:rPr>
              <a:t>	</a:t>
            </a:r>
            <a:r>
              <a:rPr b="1" lang="es-BO" sz="1400" spc="-1" strike="noStrike">
                <a:latin typeface="Comic Sans MS"/>
              </a:rPr>
              <a:t>	</a:t>
            </a:r>
            <a:r>
              <a:rPr b="1" lang="es-BO" sz="1400" spc="-1" strike="noStrike">
                <a:latin typeface="Comic Sans MS"/>
              </a:rPr>
              <a:t>	</a:t>
            </a:r>
            <a:r>
              <a:rPr b="1" lang="es-BO" sz="1400" spc="-1" strike="noStrike">
                <a:latin typeface="Comic Sans MS"/>
              </a:rPr>
              <a:t>	</a:t>
            </a:r>
            <a:r>
              <a:rPr b="1" lang="es-BO" sz="1400" spc="-1" strike="noStrike">
                <a:latin typeface="Comic Sans MS"/>
              </a:rPr>
              <a:t>	</a:t>
            </a:r>
            <a:r>
              <a:rPr b="1" lang="es-BO" sz="1400" spc="-1" strike="noStrike">
                <a:latin typeface="Comic Sans MS"/>
              </a:rPr>
              <a:t>	</a:t>
            </a:r>
            <a:r>
              <a:rPr b="1" lang="es-BO" sz="1400" spc="-1" strike="noStrike">
                <a:latin typeface="Comic Sans MS"/>
              </a:rPr>
              <a:t>	</a:t>
            </a:r>
            <a:r>
              <a:rPr b="1" lang="es-BO" sz="1400" spc="-1" strike="noStrike">
                <a:latin typeface="Comic Sans MS"/>
              </a:rPr>
              <a:t>Diagrama Analítico o de Ruta</a:t>
            </a:r>
            <a:endParaRPr b="0" lang="es-BO" sz="1400" spc="-1" strike="noStrike">
              <a:latin typeface="Arial"/>
            </a:endParaRPr>
          </a:p>
        </p:txBody>
      </p:sp>
      <p:pic>
        <p:nvPicPr>
          <p:cNvPr id="460" name="" descr=""/>
          <p:cNvPicPr/>
          <p:nvPr/>
        </p:nvPicPr>
        <p:blipFill>
          <a:blip r:embed="rId2"/>
          <a:stretch/>
        </p:blipFill>
        <p:spPr>
          <a:xfrm>
            <a:off x="732960" y="-7920"/>
            <a:ext cx="4503240" cy="5669640"/>
          </a:xfrm>
          <a:prstGeom prst="rect">
            <a:avLst/>
          </a:prstGeom>
          <a:ln w="0">
            <a:noFill/>
          </a:ln>
        </p:spPr>
      </p:pic>
      <p:sp>
        <p:nvSpPr>
          <p:cNvPr id="461" name=""/>
          <p:cNvSpPr txBox="1"/>
          <p:nvPr/>
        </p:nvSpPr>
        <p:spPr>
          <a:xfrm>
            <a:off x="5760000" y="2160000"/>
            <a:ext cx="2715120" cy="602280"/>
          </a:xfrm>
          <a:prstGeom prst="rect">
            <a:avLst/>
          </a:prstGeom>
          <a:noFill/>
          <a:ln w="0">
            <a:noFill/>
          </a:ln>
        </p:spPr>
        <p:txBody>
          <a:bodyPr lIns="90000" rIns="90000" tIns="45000" bIns="45000">
            <a:noAutofit/>
          </a:bodyPr>
          <a:p>
            <a:r>
              <a:rPr b="0" lang="es-BO" sz="1800" spc="-1" strike="noStrike">
                <a:latin typeface="Arial"/>
              </a:rPr>
              <a:t>Ejemplo de una ficha</a:t>
            </a:r>
            <a:endParaRPr b="0" lang="es-BO" sz="1800" spc="-1" strike="noStrike">
              <a:latin typeface="Arial"/>
            </a:endParaRPr>
          </a:p>
          <a:p>
            <a:r>
              <a:rPr b="0" lang="es-BO" sz="1800" spc="-1" strike="noStrike">
                <a:latin typeface="Arial"/>
              </a:rPr>
              <a:t>con el diagrama analítico</a:t>
            </a:r>
            <a:endParaRPr b="0" lang="es-BO" sz="1800" spc="-1" strike="noStrike">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462" name="Google Shape;60;p14_26"/>
          <p:cNvGrpSpPr/>
          <p:nvPr/>
        </p:nvGrpSpPr>
        <p:grpSpPr>
          <a:xfrm>
            <a:off x="360" y="0"/>
            <a:ext cx="10079640" cy="535320"/>
            <a:chOff x="360" y="0"/>
            <a:chExt cx="10079640" cy="535320"/>
          </a:xfrm>
        </p:grpSpPr>
        <p:pic>
          <p:nvPicPr>
            <p:cNvPr id="463" name="Google Shape;61;p14_27" descr="Universidad Nacional de Misiones - La Universidad | Universidad nacional,  Pinturas de peces, Facultad de artes"/>
            <p:cNvPicPr/>
            <p:nvPr/>
          </p:nvPicPr>
          <p:blipFill>
            <a:blip r:embed="rId1"/>
            <a:stretch/>
          </p:blipFill>
          <p:spPr>
            <a:xfrm>
              <a:off x="360" y="77760"/>
              <a:ext cx="735840" cy="457560"/>
            </a:xfrm>
            <a:prstGeom prst="rect">
              <a:avLst/>
            </a:prstGeom>
            <a:ln w="0">
              <a:noFill/>
            </a:ln>
          </p:spPr>
        </p:pic>
        <p:sp>
          <p:nvSpPr>
            <p:cNvPr id="464" name="Google Shape;62;p14_27"/>
            <p:cNvSpPr/>
            <p:nvPr/>
          </p:nvSpPr>
          <p:spPr>
            <a:xfrm>
              <a:off x="677880" y="0"/>
              <a:ext cx="9402120" cy="535320"/>
            </a:xfrm>
            <a:prstGeom prst="rect">
              <a:avLst/>
            </a:prstGeom>
            <a:gradFill rotWithShape="0">
              <a:gsLst>
                <a:gs pos="4000">
                  <a:srgbClr val="ffffff"/>
                </a:gs>
                <a:gs pos="100000">
                  <a:srgbClr val="4472c3"/>
                </a:gs>
              </a:gsLst>
              <a:lin ang="0"/>
            </a:gradFill>
            <a:ln w="0">
              <a:noFill/>
            </a:ln>
          </p:spPr>
          <p:style>
            <a:lnRef idx="0"/>
            <a:fillRef idx="0"/>
            <a:effectRef idx="0"/>
            <a:fontRef idx="minor"/>
          </p:style>
          <p:txBody>
            <a:bodyPr anchor="ctr">
              <a:noAutofit/>
            </a:bodyPr>
            <a:p>
              <a:pPr algn="r">
                <a:lnSpc>
                  <a:spcPct val="100000"/>
                </a:lnSpc>
                <a:tabLst>
                  <a:tab algn="l" pos="0"/>
                </a:tabLst>
              </a:pPr>
              <a:r>
                <a:rPr b="1" lang="es-419" sz="1300" spc="-1" strike="noStrike" cap="small">
                  <a:solidFill>
                    <a:srgbClr val="000000"/>
                  </a:solidFill>
                  <a:latin typeface="Comic Sans MS"/>
                  <a:ea typeface="Comic Sans MS"/>
                </a:rPr>
                <a:t>ORGANIZACIÓN Y GESTIÓN DEL MANTENIMIENTO</a:t>
              </a:r>
              <a:endParaRPr b="0" lang="es-BO" sz="1300" spc="-1" strike="noStrike">
                <a:latin typeface="Arial"/>
              </a:endParaRPr>
            </a:p>
          </p:txBody>
        </p:sp>
      </p:grpSp>
      <p:sp>
        <p:nvSpPr>
          <p:cNvPr id="465" name=""/>
          <p:cNvSpPr txBox="1"/>
          <p:nvPr/>
        </p:nvSpPr>
        <p:spPr>
          <a:xfrm>
            <a:off x="1080000" y="1260000"/>
            <a:ext cx="8640000" cy="3633840"/>
          </a:xfrm>
          <a:prstGeom prst="rect">
            <a:avLst/>
          </a:prstGeom>
          <a:noFill/>
          <a:ln w="0">
            <a:noFill/>
          </a:ln>
          <a:effectLst>
            <a:outerShdw dist="101823" dir="2700000" blurRad="0">
              <a:srgbClr val="808080"/>
            </a:outerShdw>
          </a:effectLst>
        </p:spPr>
        <p:txBody>
          <a:bodyPr lIns="90000" rIns="90000" tIns="45000" bIns="45000">
            <a:noAutofit/>
          </a:bodyPr>
          <a:p>
            <a:pPr algn="ctr"/>
            <a:r>
              <a:rPr b="1" lang="es-BO" sz="6600" spc="-1" strike="noStrike">
                <a:solidFill>
                  <a:srgbClr val="ffffff"/>
                </a:solidFill>
                <a:latin typeface="Arial Black"/>
              </a:rPr>
              <a:t>Final</a:t>
            </a:r>
            <a:endParaRPr b="0" lang="es-BO" sz="6600" spc="-1" strike="noStrike">
              <a:latin typeface="Arial"/>
            </a:endParaRPr>
          </a:p>
          <a:p>
            <a:pPr algn="ctr"/>
            <a:r>
              <a:rPr b="1" lang="es-BO" sz="6600" spc="-1" strike="noStrike">
                <a:solidFill>
                  <a:srgbClr val="ffffff"/>
                </a:solidFill>
                <a:latin typeface="Arial Black"/>
              </a:rPr>
              <a:t>Muchas Gracias</a:t>
            </a:r>
            <a:endParaRPr b="0" lang="es-BO" sz="66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90" name="Google Shape;60;p14_0"/>
          <p:cNvGrpSpPr/>
          <p:nvPr/>
        </p:nvGrpSpPr>
        <p:grpSpPr>
          <a:xfrm>
            <a:off x="360" y="0"/>
            <a:ext cx="10079640" cy="535320"/>
            <a:chOff x="360" y="0"/>
            <a:chExt cx="10079640" cy="535320"/>
          </a:xfrm>
        </p:grpSpPr>
        <p:pic>
          <p:nvPicPr>
            <p:cNvPr id="91" name="Google Shape;61;p14_1" descr="Universidad Nacional de Misiones - La Universidad | Universidad nacional,  Pinturas de peces, Facultad de artes"/>
            <p:cNvPicPr/>
            <p:nvPr/>
          </p:nvPicPr>
          <p:blipFill>
            <a:blip r:embed="rId1"/>
            <a:stretch/>
          </p:blipFill>
          <p:spPr>
            <a:xfrm>
              <a:off x="360" y="77760"/>
              <a:ext cx="735840" cy="457560"/>
            </a:xfrm>
            <a:prstGeom prst="rect">
              <a:avLst/>
            </a:prstGeom>
            <a:ln w="0">
              <a:noFill/>
            </a:ln>
          </p:spPr>
        </p:pic>
        <p:sp>
          <p:nvSpPr>
            <p:cNvPr id="92" name="Google Shape;62;p14_1"/>
            <p:cNvSpPr/>
            <p:nvPr/>
          </p:nvSpPr>
          <p:spPr>
            <a:xfrm>
              <a:off x="677880" y="0"/>
              <a:ext cx="9402120" cy="535320"/>
            </a:xfrm>
            <a:prstGeom prst="rect">
              <a:avLst/>
            </a:prstGeom>
            <a:gradFill rotWithShape="0">
              <a:gsLst>
                <a:gs pos="4000">
                  <a:srgbClr val="ffffff"/>
                </a:gs>
                <a:gs pos="100000">
                  <a:srgbClr val="4472c3"/>
                </a:gs>
              </a:gsLst>
              <a:lin ang="0"/>
            </a:gradFill>
            <a:ln w="0">
              <a:noFill/>
            </a:ln>
          </p:spPr>
          <p:style>
            <a:lnRef idx="0"/>
            <a:fillRef idx="0"/>
            <a:effectRef idx="0"/>
            <a:fontRef idx="minor"/>
          </p:style>
          <p:txBody>
            <a:bodyPr anchor="ctr">
              <a:noAutofit/>
            </a:bodyPr>
            <a:p>
              <a:pPr algn="r">
                <a:lnSpc>
                  <a:spcPct val="100000"/>
                </a:lnSpc>
                <a:tabLst>
                  <a:tab algn="l" pos="0"/>
                </a:tabLst>
              </a:pPr>
              <a:r>
                <a:rPr b="1" lang="es-419" sz="1400" spc="-1" strike="noStrike" cap="small">
                  <a:solidFill>
                    <a:srgbClr val="000000"/>
                  </a:solidFill>
                  <a:latin typeface="Comic Sans MS"/>
                  <a:ea typeface="Comic Sans MS"/>
                </a:rPr>
                <a:t>ORGANIZACIÓN Y GESTIÓN DEL MANTENIMIENTO</a:t>
              </a:r>
              <a:endParaRPr b="0" lang="es-BO" sz="1400" spc="-1" strike="noStrike">
                <a:latin typeface="Arial"/>
              </a:endParaRPr>
            </a:p>
          </p:txBody>
        </p:sp>
      </p:grpSp>
      <p:sp>
        <p:nvSpPr>
          <p:cNvPr id="93" name=""/>
          <p:cNvSpPr txBox="1"/>
          <p:nvPr/>
        </p:nvSpPr>
        <p:spPr>
          <a:xfrm>
            <a:off x="360" y="535320"/>
            <a:ext cx="9899640" cy="408960"/>
          </a:xfrm>
          <a:prstGeom prst="rect">
            <a:avLst/>
          </a:prstGeom>
          <a:solidFill>
            <a:srgbClr val="eeeeee"/>
          </a:solidFill>
          <a:ln w="0">
            <a:noFill/>
          </a:ln>
          <a:effectLst>
            <a:outerShdw dist="101823" dir="2700000" blurRad="0">
              <a:srgbClr val="808080"/>
            </a:outerShdw>
          </a:effectLst>
        </p:spPr>
        <p:txBody>
          <a:bodyPr lIns="90000" rIns="90000" tIns="45000" bIns="45000">
            <a:noAutofit/>
          </a:bodyPr>
          <a:p>
            <a:r>
              <a:rPr b="1" lang="es-BO" sz="1800" spc="-1" strike="noStrike">
                <a:latin typeface="Comic Sans MS"/>
              </a:rPr>
              <a:t>Organización y Planificación del Mantenimiento:</a:t>
            </a:r>
            <a:endParaRPr b="0" lang="es-BO" sz="1800" spc="-1" strike="noStrike">
              <a:latin typeface="Arial"/>
            </a:endParaRPr>
          </a:p>
        </p:txBody>
      </p:sp>
      <p:sp>
        <p:nvSpPr>
          <p:cNvPr id="94" name=""/>
          <p:cNvSpPr txBox="1"/>
          <p:nvPr/>
        </p:nvSpPr>
        <p:spPr>
          <a:xfrm>
            <a:off x="0" y="1211040"/>
            <a:ext cx="9900000" cy="408960"/>
          </a:xfrm>
          <a:prstGeom prst="rect">
            <a:avLst/>
          </a:prstGeom>
          <a:solidFill>
            <a:srgbClr val="fff5ce"/>
          </a:solidFill>
          <a:ln w="0">
            <a:noFill/>
          </a:ln>
          <a:effectLst>
            <a:outerShdw dist="101823" dir="2700000" blurRad="0">
              <a:srgbClr val="808080"/>
            </a:outerShdw>
          </a:effectLst>
        </p:spPr>
        <p:txBody>
          <a:bodyPr lIns="90000" rIns="90000" tIns="45000" bIns="45000">
            <a:noAutofit/>
          </a:bodyPr>
          <a:p>
            <a:r>
              <a:rPr b="0" lang="es-BO" sz="1800" spc="-1" strike="noStrike">
                <a:latin typeface="Comic Sans MS"/>
              </a:rPr>
              <a:t>Establecer un Diagrama de Flujo:</a:t>
            </a:r>
            <a:endParaRPr b="0" lang="es-BO" sz="1800" spc="-1" strike="noStrike">
              <a:latin typeface="Arial"/>
            </a:endParaRPr>
          </a:p>
        </p:txBody>
      </p:sp>
      <p:sp>
        <p:nvSpPr>
          <p:cNvPr id="95" name=""/>
          <p:cNvSpPr txBox="1"/>
          <p:nvPr/>
        </p:nvSpPr>
        <p:spPr>
          <a:xfrm>
            <a:off x="0" y="1916640"/>
            <a:ext cx="9900000" cy="1683360"/>
          </a:xfrm>
          <a:prstGeom prst="rect">
            <a:avLst/>
          </a:prstGeom>
          <a:solidFill>
            <a:srgbClr val="ffffd7"/>
          </a:solidFill>
          <a:ln w="0">
            <a:noFill/>
          </a:ln>
          <a:effectLst>
            <a:outerShdw dist="101823" dir="2700000" blurRad="0">
              <a:srgbClr val="808080"/>
            </a:outerShdw>
          </a:effectLst>
        </p:spPr>
        <p:txBody>
          <a:bodyPr lIns="90000" rIns="90000" tIns="45000" bIns="45000">
            <a:noAutofit/>
          </a:bodyPr>
          <a:p>
            <a:pPr algn="just"/>
            <a:r>
              <a:rPr b="0" lang="es-BO" sz="1800" spc="-1" strike="noStrike">
                <a:latin typeface="Comic Sans MS"/>
              </a:rPr>
              <a:t>Primer paso en la planifiación de actividades del mantenimiento, una situación aproximada e irreal, la implementación de una actividad según el diagrama de flujo es ineficiente e ineficaz, no tiene en cuenta los recursos, no tiene en cuenta los tiempos de una tarea, (</a:t>
            </a:r>
            <a:r>
              <a:rPr b="1" lang="es-BO" sz="1800" spc="-1" strike="noStrike">
                <a:latin typeface="Comic Sans MS"/>
              </a:rPr>
              <a:t>a lo sumo el total</a:t>
            </a:r>
            <a:r>
              <a:rPr b="0" lang="es-BO" sz="1800" spc="-1" strike="noStrike">
                <a:latin typeface="Comic Sans MS"/>
              </a:rPr>
              <a:t>), no contempla las tareas en paralelo, (es como si todo lo tuviese que hacer un solo recurso humano), no permite un desgloce intensivo y eficiente de las operaciones.</a:t>
            </a:r>
            <a:endParaRPr b="0" lang="es-BO" sz="1800" spc="-1" strike="noStrike">
              <a:latin typeface="Arial"/>
            </a:endParaRPr>
          </a:p>
        </p:txBody>
      </p:sp>
      <p:sp>
        <p:nvSpPr>
          <p:cNvPr id="96" name=""/>
          <p:cNvSpPr txBox="1"/>
          <p:nvPr/>
        </p:nvSpPr>
        <p:spPr>
          <a:xfrm>
            <a:off x="0" y="3960000"/>
            <a:ext cx="9900000" cy="1364760"/>
          </a:xfrm>
          <a:prstGeom prst="rect">
            <a:avLst/>
          </a:prstGeom>
          <a:solidFill>
            <a:srgbClr val="ffffd7"/>
          </a:solidFill>
          <a:ln w="0">
            <a:noFill/>
          </a:ln>
          <a:effectLst>
            <a:outerShdw dist="101823" dir="2700000" blurRad="0">
              <a:srgbClr val="808080"/>
            </a:outerShdw>
          </a:effectLst>
        </p:spPr>
        <p:txBody>
          <a:bodyPr lIns="90000" rIns="90000" tIns="45000" bIns="45000">
            <a:noAutofit/>
          </a:bodyPr>
          <a:p>
            <a:r>
              <a:rPr b="0" lang="es-BO" sz="1800" spc="-1" strike="noStrike">
                <a:latin typeface="Comic Sans MS"/>
              </a:rPr>
              <a:t>Las operaciones son secuenciales de principio a fin, sin la posibilidad de realizar tareas en paralelo, (al menos en los diagramas normalizados), de modo que es un diagrama orientativo para contextualizar el trabajo, y a partir de aquí comenzar a desarrollar la planificación con recursos mas realistas, mas eficientes y eficaces.</a:t>
            </a:r>
            <a:endParaRPr b="0" lang="es-BO"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97" name="Google Shape;60;p14_1"/>
          <p:cNvGrpSpPr/>
          <p:nvPr/>
        </p:nvGrpSpPr>
        <p:grpSpPr>
          <a:xfrm>
            <a:off x="360" y="0"/>
            <a:ext cx="10079640" cy="535320"/>
            <a:chOff x="360" y="0"/>
            <a:chExt cx="10079640" cy="535320"/>
          </a:xfrm>
        </p:grpSpPr>
        <p:pic>
          <p:nvPicPr>
            <p:cNvPr id="98" name="Google Shape;61;p14_2" descr="Universidad Nacional de Misiones - La Universidad | Universidad nacional,  Pinturas de peces, Facultad de artes"/>
            <p:cNvPicPr/>
            <p:nvPr/>
          </p:nvPicPr>
          <p:blipFill>
            <a:blip r:embed="rId1"/>
            <a:stretch/>
          </p:blipFill>
          <p:spPr>
            <a:xfrm>
              <a:off x="360" y="77760"/>
              <a:ext cx="735840" cy="457560"/>
            </a:xfrm>
            <a:prstGeom prst="rect">
              <a:avLst/>
            </a:prstGeom>
            <a:ln w="0">
              <a:noFill/>
            </a:ln>
          </p:spPr>
        </p:pic>
        <p:sp>
          <p:nvSpPr>
            <p:cNvPr id="99" name="Google Shape;62;p14_2"/>
            <p:cNvSpPr/>
            <p:nvPr/>
          </p:nvSpPr>
          <p:spPr>
            <a:xfrm>
              <a:off x="677880" y="0"/>
              <a:ext cx="9402120" cy="535320"/>
            </a:xfrm>
            <a:prstGeom prst="rect">
              <a:avLst/>
            </a:prstGeom>
            <a:gradFill rotWithShape="0">
              <a:gsLst>
                <a:gs pos="4000">
                  <a:srgbClr val="ffffff"/>
                </a:gs>
                <a:gs pos="100000">
                  <a:srgbClr val="4472c3"/>
                </a:gs>
              </a:gsLst>
              <a:lin ang="0"/>
            </a:gradFill>
            <a:ln w="0">
              <a:noFill/>
            </a:ln>
          </p:spPr>
          <p:style>
            <a:lnRef idx="0"/>
            <a:fillRef idx="0"/>
            <a:effectRef idx="0"/>
            <a:fontRef idx="minor"/>
          </p:style>
          <p:txBody>
            <a:bodyPr anchor="ctr">
              <a:noAutofit/>
            </a:bodyPr>
            <a:p>
              <a:pPr algn="r">
                <a:lnSpc>
                  <a:spcPct val="100000"/>
                </a:lnSpc>
                <a:tabLst>
                  <a:tab algn="l" pos="0"/>
                </a:tabLst>
              </a:pPr>
              <a:r>
                <a:rPr b="1" lang="es-419" sz="1400" spc="-1" strike="noStrike" cap="small">
                  <a:solidFill>
                    <a:srgbClr val="000000"/>
                  </a:solidFill>
                  <a:latin typeface="Comic Sans MS"/>
                  <a:ea typeface="Comic Sans MS"/>
                </a:rPr>
                <a:t>ORGANIZACIÓN Y GESTIÓN DEL MANTENIMIENTO</a:t>
              </a:r>
              <a:endParaRPr b="0" lang="es-BO" sz="1400" spc="-1" strike="noStrike">
                <a:latin typeface="Arial"/>
              </a:endParaRPr>
            </a:p>
          </p:txBody>
        </p:sp>
      </p:grpSp>
      <p:sp>
        <p:nvSpPr>
          <p:cNvPr id="100" name=""/>
          <p:cNvSpPr txBox="1"/>
          <p:nvPr/>
        </p:nvSpPr>
        <p:spPr>
          <a:xfrm>
            <a:off x="360" y="535320"/>
            <a:ext cx="9899640" cy="408960"/>
          </a:xfrm>
          <a:prstGeom prst="rect">
            <a:avLst/>
          </a:prstGeom>
          <a:solidFill>
            <a:srgbClr val="eeeeee"/>
          </a:solidFill>
          <a:ln w="0">
            <a:noFill/>
          </a:ln>
          <a:effectLst>
            <a:outerShdw dist="101823" dir="2700000" blurRad="0">
              <a:srgbClr val="808080"/>
            </a:outerShdw>
          </a:effectLst>
        </p:spPr>
        <p:txBody>
          <a:bodyPr lIns="90000" rIns="90000" tIns="45000" bIns="45000">
            <a:noAutofit/>
          </a:bodyPr>
          <a:p>
            <a:r>
              <a:rPr b="1" lang="es-BO" sz="1800" spc="-1" strike="noStrike">
                <a:latin typeface="Comic Sans MS"/>
              </a:rPr>
              <a:t>Organización y Planificación del Mantenimiento:</a:t>
            </a:r>
            <a:endParaRPr b="0" lang="es-BO" sz="1800" spc="-1" strike="noStrike">
              <a:latin typeface="Arial"/>
            </a:endParaRPr>
          </a:p>
        </p:txBody>
      </p:sp>
      <p:sp>
        <p:nvSpPr>
          <p:cNvPr id="101" name=""/>
          <p:cNvSpPr txBox="1"/>
          <p:nvPr/>
        </p:nvSpPr>
        <p:spPr>
          <a:xfrm>
            <a:off x="0" y="1211040"/>
            <a:ext cx="9900000" cy="408960"/>
          </a:xfrm>
          <a:prstGeom prst="rect">
            <a:avLst/>
          </a:prstGeom>
          <a:solidFill>
            <a:srgbClr val="fff5ce"/>
          </a:solidFill>
          <a:ln w="0">
            <a:noFill/>
          </a:ln>
          <a:effectLst>
            <a:outerShdw dist="101823" dir="2700000" blurRad="0">
              <a:srgbClr val="808080"/>
            </a:outerShdw>
          </a:effectLst>
        </p:spPr>
        <p:txBody>
          <a:bodyPr lIns="90000" rIns="90000" tIns="45000" bIns="45000">
            <a:noAutofit/>
          </a:bodyPr>
          <a:p>
            <a:r>
              <a:rPr b="0" lang="es-BO" sz="1800" spc="-1" strike="noStrike">
                <a:latin typeface="Comic Sans MS"/>
              </a:rPr>
              <a:t>Confeccionar un diagrama analítico o de Ruta:</a:t>
            </a:r>
            <a:endParaRPr b="0" lang="es-BO" sz="1800" spc="-1" strike="noStrike">
              <a:latin typeface="Arial"/>
            </a:endParaRPr>
          </a:p>
        </p:txBody>
      </p:sp>
      <p:sp>
        <p:nvSpPr>
          <p:cNvPr id="102" name=""/>
          <p:cNvSpPr txBox="1"/>
          <p:nvPr/>
        </p:nvSpPr>
        <p:spPr>
          <a:xfrm>
            <a:off x="0" y="1916640"/>
            <a:ext cx="9900000" cy="1683360"/>
          </a:xfrm>
          <a:prstGeom prst="rect">
            <a:avLst/>
          </a:prstGeom>
          <a:solidFill>
            <a:srgbClr val="ffffd7"/>
          </a:solidFill>
          <a:ln w="0">
            <a:noFill/>
          </a:ln>
          <a:effectLst>
            <a:outerShdw dist="101823" dir="2700000" blurRad="0">
              <a:srgbClr val="808080"/>
            </a:outerShdw>
          </a:effectLst>
        </p:spPr>
        <p:txBody>
          <a:bodyPr lIns="90000" rIns="90000" tIns="45000" bIns="45000">
            <a:noAutofit/>
          </a:bodyPr>
          <a:p>
            <a:pPr algn="just"/>
            <a:r>
              <a:rPr b="0" lang="es-BO" sz="1800" spc="-1" strike="noStrike">
                <a:latin typeface="Comic Sans MS"/>
              </a:rPr>
              <a:t>Si bien el diagrama es muy utilizado en la planificación de proyectos, donde hay un producto en proceso, puede usarce en la planificación del mantenimiento de equipos o partes de los mismos, de esta manera se tiene una visión clara, resumida y técnica del proceso de mantenimiento, con el detalle del </a:t>
            </a:r>
            <a:r>
              <a:rPr b="1" lang="es-BO" sz="1800" spc="-1" strike="noStrike">
                <a:latin typeface="Comic Sans MS"/>
              </a:rPr>
              <a:t>proceso de mantenimiento de las piezas involucradas</a:t>
            </a:r>
            <a:r>
              <a:rPr b="0" lang="es-BO" sz="1800" spc="-1" strike="noStrike">
                <a:latin typeface="Comic Sans MS"/>
              </a:rPr>
              <a:t>.</a:t>
            </a:r>
            <a:endParaRPr b="0" lang="es-BO" sz="1800" spc="-1" strike="noStrike">
              <a:latin typeface="Arial"/>
            </a:endParaRPr>
          </a:p>
        </p:txBody>
      </p:sp>
      <p:sp>
        <p:nvSpPr>
          <p:cNvPr id="103" name=""/>
          <p:cNvSpPr txBox="1"/>
          <p:nvPr/>
        </p:nvSpPr>
        <p:spPr>
          <a:xfrm>
            <a:off x="0" y="3780000"/>
            <a:ext cx="9900000" cy="727560"/>
          </a:xfrm>
          <a:prstGeom prst="rect">
            <a:avLst/>
          </a:prstGeom>
          <a:solidFill>
            <a:srgbClr val="ffffd7"/>
          </a:solidFill>
          <a:ln w="0">
            <a:noFill/>
          </a:ln>
          <a:effectLst>
            <a:outerShdw dist="101823" dir="2700000" blurRad="0">
              <a:srgbClr val="808080"/>
            </a:outerShdw>
          </a:effectLst>
        </p:spPr>
        <p:txBody>
          <a:bodyPr lIns="90000" rIns="90000" tIns="45000" bIns="45000">
            <a:noAutofit/>
          </a:bodyPr>
          <a:p>
            <a:r>
              <a:rPr b="0" lang="es-BO" sz="1800" spc="-1" strike="noStrike">
                <a:latin typeface="Comic Sans MS"/>
              </a:rPr>
              <a:t>Este diagrama es posterior al de flujo, puede complementarse luego con el diagrama de Gozinto si es necesario, cuando se trabaja con un equipo que requiere despiece.</a:t>
            </a:r>
            <a:endParaRPr b="0" lang="es-BO" sz="1800" spc="-1" strike="noStrike">
              <a:latin typeface="Arial"/>
            </a:endParaRPr>
          </a:p>
        </p:txBody>
      </p:sp>
      <p:sp>
        <p:nvSpPr>
          <p:cNvPr id="104" name=""/>
          <p:cNvSpPr txBox="1"/>
          <p:nvPr/>
        </p:nvSpPr>
        <p:spPr>
          <a:xfrm>
            <a:off x="0" y="4680000"/>
            <a:ext cx="9900000" cy="727560"/>
          </a:xfrm>
          <a:prstGeom prst="rect">
            <a:avLst/>
          </a:prstGeom>
          <a:solidFill>
            <a:srgbClr val="ffffd7"/>
          </a:solidFill>
          <a:ln w="0">
            <a:noFill/>
          </a:ln>
          <a:effectLst>
            <a:outerShdw dist="101823" dir="2700000" blurRad="0">
              <a:srgbClr val="808080"/>
            </a:outerShdw>
          </a:effectLst>
        </p:spPr>
        <p:txBody>
          <a:bodyPr lIns="90000" rIns="90000" tIns="45000" bIns="45000">
            <a:noAutofit/>
          </a:bodyPr>
          <a:p>
            <a:r>
              <a:rPr b="0" lang="es-BO" sz="1800" spc="-1" strike="noStrike">
                <a:latin typeface="Comic Sans MS"/>
              </a:rPr>
              <a:t>El diagrama se hace para cada pieza, desde que inicia el mantenimiento hasta que finaliza, si hay varias piezas incolucradas, cada una tendra su diagrama de ruta.</a:t>
            </a:r>
            <a:endParaRPr b="0" lang="es-BO"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05" name="Google Shape;60;p14_2"/>
          <p:cNvGrpSpPr/>
          <p:nvPr/>
        </p:nvGrpSpPr>
        <p:grpSpPr>
          <a:xfrm>
            <a:off x="360" y="0"/>
            <a:ext cx="10079640" cy="535320"/>
            <a:chOff x="360" y="0"/>
            <a:chExt cx="10079640" cy="535320"/>
          </a:xfrm>
        </p:grpSpPr>
        <p:pic>
          <p:nvPicPr>
            <p:cNvPr id="106" name="Google Shape;61;p14_3" descr="Universidad Nacional de Misiones - La Universidad | Universidad nacional,  Pinturas de peces, Facultad de artes"/>
            <p:cNvPicPr/>
            <p:nvPr/>
          </p:nvPicPr>
          <p:blipFill>
            <a:blip r:embed="rId1"/>
            <a:stretch/>
          </p:blipFill>
          <p:spPr>
            <a:xfrm>
              <a:off x="360" y="77760"/>
              <a:ext cx="735840" cy="457560"/>
            </a:xfrm>
            <a:prstGeom prst="rect">
              <a:avLst/>
            </a:prstGeom>
            <a:ln w="0">
              <a:noFill/>
            </a:ln>
          </p:spPr>
        </p:pic>
        <p:sp>
          <p:nvSpPr>
            <p:cNvPr id="107" name="Google Shape;62;p14_3"/>
            <p:cNvSpPr/>
            <p:nvPr/>
          </p:nvSpPr>
          <p:spPr>
            <a:xfrm>
              <a:off x="677880" y="0"/>
              <a:ext cx="9402120" cy="535320"/>
            </a:xfrm>
            <a:prstGeom prst="rect">
              <a:avLst/>
            </a:prstGeom>
            <a:gradFill rotWithShape="0">
              <a:gsLst>
                <a:gs pos="4000">
                  <a:srgbClr val="ffffff"/>
                </a:gs>
                <a:gs pos="100000">
                  <a:srgbClr val="4472c3"/>
                </a:gs>
              </a:gsLst>
              <a:lin ang="0"/>
            </a:gradFill>
            <a:ln w="0">
              <a:noFill/>
            </a:ln>
          </p:spPr>
          <p:style>
            <a:lnRef idx="0"/>
            <a:fillRef idx="0"/>
            <a:effectRef idx="0"/>
            <a:fontRef idx="minor"/>
          </p:style>
          <p:txBody>
            <a:bodyPr anchor="ctr">
              <a:noAutofit/>
            </a:bodyPr>
            <a:p>
              <a:pPr algn="r">
                <a:lnSpc>
                  <a:spcPct val="100000"/>
                </a:lnSpc>
                <a:tabLst>
                  <a:tab algn="l" pos="0"/>
                </a:tabLst>
              </a:pPr>
              <a:r>
                <a:rPr b="1" lang="es-419" sz="1400" spc="-1" strike="noStrike" cap="small">
                  <a:solidFill>
                    <a:srgbClr val="000000"/>
                  </a:solidFill>
                  <a:latin typeface="Comic Sans MS"/>
                  <a:ea typeface="Comic Sans MS"/>
                </a:rPr>
                <a:t>ORGANIZACIÓN Y GESTIÓN DEL MANTENIMIENTO</a:t>
              </a:r>
              <a:endParaRPr b="0" lang="es-BO" sz="1400" spc="-1" strike="noStrike">
                <a:latin typeface="Arial"/>
              </a:endParaRPr>
            </a:p>
          </p:txBody>
        </p:sp>
      </p:grpSp>
      <p:sp>
        <p:nvSpPr>
          <p:cNvPr id="108" name=""/>
          <p:cNvSpPr txBox="1"/>
          <p:nvPr/>
        </p:nvSpPr>
        <p:spPr>
          <a:xfrm>
            <a:off x="360" y="535320"/>
            <a:ext cx="9899640" cy="408960"/>
          </a:xfrm>
          <a:prstGeom prst="rect">
            <a:avLst/>
          </a:prstGeom>
          <a:solidFill>
            <a:srgbClr val="eeeeee"/>
          </a:solidFill>
          <a:ln w="0">
            <a:noFill/>
          </a:ln>
          <a:effectLst>
            <a:outerShdw dist="101823" dir="2700000" blurRad="0">
              <a:srgbClr val="808080"/>
            </a:outerShdw>
          </a:effectLst>
        </p:spPr>
        <p:txBody>
          <a:bodyPr lIns="90000" rIns="90000" tIns="45000" bIns="45000">
            <a:noAutofit/>
          </a:bodyPr>
          <a:p>
            <a:r>
              <a:rPr b="1" lang="es-BO" sz="1800" spc="-1" strike="noStrike">
                <a:latin typeface="Comic Sans MS"/>
              </a:rPr>
              <a:t>Organización y Planificación del Mantenimiento:</a:t>
            </a:r>
            <a:endParaRPr b="0" lang="es-BO" sz="1800" spc="-1" strike="noStrike">
              <a:latin typeface="Arial"/>
            </a:endParaRPr>
          </a:p>
        </p:txBody>
      </p:sp>
      <p:sp>
        <p:nvSpPr>
          <p:cNvPr id="109" name=""/>
          <p:cNvSpPr txBox="1"/>
          <p:nvPr/>
        </p:nvSpPr>
        <p:spPr>
          <a:xfrm>
            <a:off x="0" y="1211040"/>
            <a:ext cx="9900000" cy="408960"/>
          </a:xfrm>
          <a:prstGeom prst="rect">
            <a:avLst/>
          </a:prstGeom>
          <a:solidFill>
            <a:srgbClr val="fff5ce"/>
          </a:solidFill>
          <a:ln w="0">
            <a:noFill/>
          </a:ln>
          <a:effectLst>
            <a:outerShdw dist="101823" dir="2700000" blurRad="0">
              <a:srgbClr val="808080"/>
            </a:outerShdw>
          </a:effectLst>
        </p:spPr>
        <p:txBody>
          <a:bodyPr lIns="90000" rIns="90000" tIns="45000" bIns="45000">
            <a:noAutofit/>
          </a:bodyPr>
          <a:p>
            <a:r>
              <a:rPr b="0" lang="es-BO" sz="1800" spc="-1" strike="noStrike">
                <a:latin typeface="Comic Sans MS"/>
              </a:rPr>
              <a:t>EL F.O.D.A.</a:t>
            </a:r>
            <a:endParaRPr b="0" lang="es-BO" sz="1800" spc="-1" strike="noStrike">
              <a:latin typeface="Arial"/>
            </a:endParaRPr>
          </a:p>
        </p:txBody>
      </p:sp>
      <p:sp>
        <p:nvSpPr>
          <p:cNvPr id="110" name=""/>
          <p:cNvSpPr txBox="1"/>
          <p:nvPr/>
        </p:nvSpPr>
        <p:spPr>
          <a:xfrm>
            <a:off x="0" y="1916640"/>
            <a:ext cx="9900000" cy="1683360"/>
          </a:xfrm>
          <a:prstGeom prst="rect">
            <a:avLst/>
          </a:prstGeom>
          <a:solidFill>
            <a:srgbClr val="ffffd7"/>
          </a:solidFill>
          <a:ln w="0">
            <a:noFill/>
          </a:ln>
          <a:effectLst>
            <a:outerShdw dist="101823" dir="2700000" blurRad="0">
              <a:srgbClr val="808080"/>
            </a:outerShdw>
          </a:effectLst>
        </p:spPr>
        <p:txBody>
          <a:bodyPr lIns="90000" rIns="90000" tIns="45000" bIns="45000">
            <a:noAutofit/>
          </a:bodyPr>
          <a:p>
            <a:pPr algn="just"/>
            <a:r>
              <a:rPr b="0" lang="es-BO" sz="1800" spc="-1" strike="noStrike">
                <a:latin typeface="Comic Sans MS"/>
              </a:rPr>
              <a:t>El nombre de esta herramienta analítica hace referencia a:</a:t>
            </a:r>
            <a:endParaRPr b="0" lang="es-BO" sz="1800" spc="-1" strike="noStrike">
              <a:latin typeface="Arial"/>
            </a:endParaRPr>
          </a:p>
          <a:p>
            <a:pPr algn="just"/>
            <a:r>
              <a:rPr b="0" lang="es-BO" sz="1800" spc="-1" strike="noStrike">
                <a:latin typeface="Comic Sans MS"/>
              </a:rPr>
              <a:t>FORTALEZAS: factor positiva e interna.</a:t>
            </a:r>
            <a:endParaRPr b="0" lang="es-BO" sz="1800" spc="-1" strike="noStrike">
              <a:latin typeface="Arial"/>
            </a:endParaRPr>
          </a:p>
          <a:p>
            <a:pPr algn="just"/>
            <a:r>
              <a:rPr b="0" lang="es-BO" sz="1800" spc="-1" strike="noStrike">
                <a:latin typeface="Comic Sans MS"/>
              </a:rPr>
              <a:t>OPORTUNIDADES: Factor positivo y externo.</a:t>
            </a:r>
            <a:endParaRPr b="0" lang="es-BO" sz="1800" spc="-1" strike="noStrike">
              <a:latin typeface="Arial"/>
            </a:endParaRPr>
          </a:p>
          <a:p>
            <a:pPr algn="just"/>
            <a:r>
              <a:rPr b="0" lang="es-BO" sz="1800" spc="-1" strike="noStrike">
                <a:latin typeface="Comic Sans MS"/>
              </a:rPr>
              <a:t>DEBILIDADES: factor negativo y externo.</a:t>
            </a:r>
            <a:endParaRPr b="0" lang="es-BO" sz="1800" spc="-1" strike="noStrike">
              <a:latin typeface="Arial"/>
            </a:endParaRPr>
          </a:p>
          <a:p>
            <a:pPr algn="just"/>
            <a:r>
              <a:rPr b="0" lang="es-BO" sz="1800" spc="-1" strike="noStrike">
                <a:latin typeface="Comic Sans MS"/>
              </a:rPr>
              <a:t>AMENAZAS: factor negativo y externo.</a:t>
            </a:r>
            <a:endParaRPr b="0" lang="es-BO" sz="1800" spc="-1" strike="noStrike">
              <a:latin typeface="Arial"/>
            </a:endParaRPr>
          </a:p>
        </p:txBody>
      </p:sp>
      <p:sp>
        <p:nvSpPr>
          <p:cNvPr id="111" name=""/>
          <p:cNvSpPr txBox="1"/>
          <p:nvPr/>
        </p:nvSpPr>
        <p:spPr>
          <a:xfrm>
            <a:off x="0" y="3780000"/>
            <a:ext cx="9900000" cy="727560"/>
          </a:xfrm>
          <a:prstGeom prst="rect">
            <a:avLst/>
          </a:prstGeom>
          <a:solidFill>
            <a:srgbClr val="ffffd7"/>
          </a:solidFill>
          <a:ln w="0">
            <a:noFill/>
          </a:ln>
          <a:effectLst>
            <a:outerShdw dist="101823" dir="2700000" blurRad="0">
              <a:srgbClr val="808080"/>
            </a:outerShdw>
          </a:effectLst>
        </p:spPr>
        <p:txBody>
          <a:bodyPr lIns="90000" rIns="90000" tIns="45000" bIns="45000">
            <a:noAutofit/>
          </a:bodyPr>
          <a:p>
            <a:r>
              <a:rPr b="0" lang="es-BO" sz="1800" spc="-1" strike="noStrike">
                <a:latin typeface="Comic Sans MS"/>
              </a:rPr>
              <a:t>El objetivo es sincerar los factores, para afianzar y mejorar las </a:t>
            </a:r>
            <a:r>
              <a:rPr b="0" lang="es-BO" sz="1800" spc="-1" strike="noStrike">
                <a:solidFill>
                  <a:srgbClr val="c9211e"/>
                </a:solidFill>
                <a:latin typeface="Comic Sans MS"/>
              </a:rPr>
              <a:t>Fortalezas</a:t>
            </a:r>
            <a:r>
              <a:rPr b="0" lang="es-BO" sz="1800" spc="-1" strike="noStrike">
                <a:latin typeface="Comic Sans MS"/>
              </a:rPr>
              <a:t>, aprovechar las </a:t>
            </a:r>
            <a:r>
              <a:rPr b="0" lang="es-BO" sz="1800" spc="-1" strike="noStrike">
                <a:solidFill>
                  <a:srgbClr val="c9211e"/>
                </a:solidFill>
                <a:latin typeface="Comic Sans MS"/>
              </a:rPr>
              <a:t>Oportunidades</a:t>
            </a:r>
            <a:r>
              <a:rPr b="0" lang="es-BO" sz="1800" spc="-1" strike="noStrike">
                <a:latin typeface="Comic Sans MS"/>
              </a:rPr>
              <a:t>, Eliminar las </a:t>
            </a:r>
            <a:r>
              <a:rPr b="0" lang="es-BO" sz="1800" spc="-1" strike="noStrike">
                <a:solidFill>
                  <a:srgbClr val="c9211e"/>
                </a:solidFill>
                <a:latin typeface="Comic Sans MS"/>
              </a:rPr>
              <a:t>Debilidades</a:t>
            </a:r>
            <a:r>
              <a:rPr b="0" lang="es-BO" sz="1800" spc="-1" strike="noStrike">
                <a:latin typeface="Comic Sans MS"/>
              </a:rPr>
              <a:t>, hacer frente a las </a:t>
            </a:r>
            <a:r>
              <a:rPr b="0" lang="es-BO" sz="1800" spc="-1" strike="noStrike">
                <a:solidFill>
                  <a:srgbClr val="c9211e"/>
                </a:solidFill>
                <a:latin typeface="Comic Sans MS"/>
              </a:rPr>
              <a:t>Amenazas</a:t>
            </a:r>
            <a:r>
              <a:rPr b="0" lang="es-BO" sz="1800" spc="-1" strike="noStrike">
                <a:latin typeface="Comic Sans MS"/>
              </a:rPr>
              <a:t>.</a:t>
            </a:r>
            <a:endParaRPr b="0" lang="es-BO" sz="1800" spc="-1" strike="noStrike">
              <a:latin typeface="Arial"/>
            </a:endParaRPr>
          </a:p>
        </p:txBody>
      </p:sp>
      <p:sp>
        <p:nvSpPr>
          <p:cNvPr id="112" name=""/>
          <p:cNvSpPr txBox="1"/>
          <p:nvPr/>
        </p:nvSpPr>
        <p:spPr>
          <a:xfrm>
            <a:off x="0" y="4680000"/>
            <a:ext cx="9900000" cy="727560"/>
          </a:xfrm>
          <a:prstGeom prst="rect">
            <a:avLst/>
          </a:prstGeom>
          <a:solidFill>
            <a:srgbClr val="ffffd7"/>
          </a:solidFill>
          <a:ln w="0">
            <a:noFill/>
          </a:ln>
          <a:effectLst>
            <a:outerShdw dist="101823" dir="2700000" blurRad="0">
              <a:srgbClr val="808080"/>
            </a:outerShdw>
          </a:effectLst>
        </p:spPr>
        <p:txBody>
          <a:bodyPr lIns="90000" rIns="90000" tIns="45000" bIns="45000">
            <a:noAutofit/>
          </a:bodyPr>
          <a:p>
            <a:r>
              <a:rPr b="0" lang="es-BO" sz="1800" spc="-1" strike="noStrike">
                <a:latin typeface="Comic Sans MS"/>
              </a:rPr>
              <a:t>El estudio FODA permite examinar la interaccipon entre caracteristicas propias del grupo de estudio y el medio o entorno en el que se desenvuelve. </a:t>
            </a:r>
            <a:endParaRPr b="0" lang="es-BO"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13" name="Google Shape;60;p14_3"/>
          <p:cNvGrpSpPr/>
          <p:nvPr/>
        </p:nvGrpSpPr>
        <p:grpSpPr>
          <a:xfrm>
            <a:off x="360" y="0"/>
            <a:ext cx="10079640" cy="535320"/>
            <a:chOff x="360" y="0"/>
            <a:chExt cx="10079640" cy="535320"/>
          </a:xfrm>
        </p:grpSpPr>
        <p:pic>
          <p:nvPicPr>
            <p:cNvPr id="114" name="Google Shape;61;p14_4" descr="Universidad Nacional de Misiones - La Universidad | Universidad nacional,  Pinturas de peces, Facultad de artes"/>
            <p:cNvPicPr/>
            <p:nvPr/>
          </p:nvPicPr>
          <p:blipFill>
            <a:blip r:embed="rId1"/>
            <a:stretch/>
          </p:blipFill>
          <p:spPr>
            <a:xfrm>
              <a:off x="360" y="77760"/>
              <a:ext cx="735840" cy="457560"/>
            </a:xfrm>
            <a:prstGeom prst="rect">
              <a:avLst/>
            </a:prstGeom>
            <a:ln w="0">
              <a:noFill/>
            </a:ln>
          </p:spPr>
        </p:pic>
        <p:sp>
          <p:nvSpPr>
            <p:cNvPr id="115" name="Google Shape;62;p14_4"/>
            <p:cNvSpPr/>
            <p:nvPr/>
          </p:nvSpPr>
          <p:spPr>
            <a:xfrm>
              <a:off x="677880" y="0"/>
              <a:ext cx="9402120" cy="535320"/>
            </a:xfrm>
            <a:prstGeom prst="rect">
              <a:avLst/>
            </a:prstGeom>
            <a:gradFill rotWithShape="0">
              <a:gsLst>
                <a:gs pos="4000">
                  <a:srgbClr val="ffffff"/>
                </a:gs>
                <a:gs pos="100000">
                  <a:srgbClr val="4472c3"/>
                </a:gs>
              </a:gsLst>
              <a:lin ang="0"/>
            </a:gradFill>
            <a:ln w="0">
              <a:noFill/>
            </a:ln>
          </p:spPr>
          <p:style>
            <a:lnRef idx="0"/>
            <a:fillRef idx="0"/>
            <a:effectRef idx="0"/>
            <a:fontRef idx="minor"/>
          </p:style>
          <p:txBody>
            <a:bodyPr anchor="ctr">
              <a:noAutofit/>
            </a:bodyPr>
            <a:p>
              <a:pPr algn="r">
                <a:lnSpc>
                  <a:spcPct val="100000"/>
                </a:lnSpc>
                <a:tabLst>
                  <a:tab algn="l" pos="0"/>
                </a:tabLst>
              </a:pPr>
              <a:r>
                <a:rPr b="1" lang="es-419" sz="1400" spc="-1" strike="noStrike" cap="small">
                  <a:solidFill>
                    <a:srgbClr val="000000"/>
                  </a:solidFill>
                  <a:latin typeface="Comic Sans MS"/>
                  <a:ea typeface="Comic Sans MS"/>
                </a:rPr>
                <a:t>ORGANIZACIÓN Y GESTIÓN DEL MANTENIMIENTO</a:t>
              </a:r>
              <a:endParaRPr b="0" lang="es-BO" sz="1400" spc="-1" strike="noStrike">
                <a:latin typeface="Arial"/>
              </a:endParaRPr>
            </a:p>
          </p:txBody>
        </p:sp>
      </p:grpSp>
      <p:sp>
        <p:nvSpPr>
          <p:cNvPr id="116" name=""/>
          <p:cNvSpPr txBox="1"/>
          <p:nvPr/>
        </p:nvSpPr>
        <p:spPr>
          <a:xfrm>
            <a:off x="360" y="535320"/>
            <a:ext cx="9899640" cy="408960"/>
          </a:xfrm>
          <a:prstGeom prst="rect">
            <a:avLst/>
          </a:prstGeom>
          <a:solidFill>
            <a:srgbClr val="eeeeee"/>
          </a:solidFill>
          <a:ln w="0">
            <a:noFill/>
          </a:ln>
          <a:effectLst>
            <a:outerShdw dist="101823" dir="2700000" blurRad="0">
              <a:srgbClr val="808080"/>
            </a:outerShdw>
          </a:effectLst>
        </p:spPr>
        <p:txBody>
          <a:bodyPr lIns="90000" rIns="90000" tIns="45000" bIns="45000">
            <a:noAutofit/>
          </a:bodyPr>
          <a:p>
            <a:r>
              <a:rPr b="1" lang="es-BO" sz="1800" spc="-1" strike="noStrike">
                <a:latin typeface="Comic Sans MS"/>
              </a:rPr>
              <a:t>Organización y Planificación del Mantenimiento:</a:t>
            </a:r>
            <a:endParaRPr b="0" lang="es-BO" sz="1800" spc="-1" strike="noStrike">
              <a:latin typeface="Arial"/>
            </a:endParaRPr>
          </a:p>
        </p:txBody>
      </p:sp>
      <p:sp>
        <p:nvSpPr>
          <p:cNvPr id="117" name=""/>
          <p:cNvSpPr txBox="1"/>
          <p:nvPr/>
        </p:nvSpPr>
        <p:spPr>
          <a:xfrm>
            <a:off x="0" y="1080000"/>
            <a:ext cx="9900000" cy="408960"/>
          </a:xfrm>
          <a:prstGeom prst="rect">
            <a:avLst/>
          </a:prstGeom>
          <a:solidFill>
            <a:srgbClr val="fff5ce"/>
          </a:solidFill>
          <a:ln w="0">
            <a:noFill/>
          </a:ln>
          <a:effectLst>
            <a:outerShdw dist="101823" dir="2700000" blurRad="0">
              <a:srgbClr val="808080"/>
            </a:outerShdw>
          </a:effectLst>
        </p:spPr>
        <p:txBody>
          <a:bodyPr lIns="90000" rIns="90000" tIns="45000" bIns="45000">
            <a:noAutofit/>
          </a:bodyPr>
          <a:p>
            <a:r>
              <a:rPr b="0" lang="es-BO" sz="1800" spc="-1" strike="noStrike">
                <a:latin typeface="Comic Sans MS"/>
              </a:rPr>
              <a:t>EL FORMATO DEL F.O.D.A.</a:t>
            </a:r>
            <a:endParaRPr b="0" lang="es-BO" sz="1800" spc="-1" strike="noStrike">
              <a:latin typeface="Arial"/>
            </a:endParaRPr>
          </a:p>
        </p:txBody>
      </p:sp>
      <p:sp>
        <p:nvSpPr>
          <p:cNvPr id="118" name=""/>
          <p:cNvSpPr/>
          <p:nvPr/>
        </p:nvSpPr>
        <p:spPr>
          <a:xfrm>
            <a:off x="2880000" y="2880000"/>
            <a:ext cx="1260000" cy="1080000"/>
          </a:xfrm>
          <a:prstGeom prst="flowChartProcess">
            <a:avLst/>
          </a:prstGeom>
          <a:solidFill>
            <a:srgbClr val="dee6ef"/>
          </a:solidFill>
          <a:ln w="0">
            <a:solidFill>
              <a:srgbClr val="3465a4"/>
            </a:solidFill>
          </a:ln>
        </p:spPr>
        <p:style>
          <a:lnRef idx="0"/>
          <a:fillRef idx="0"/>
          <a:effectRef idx="0"/>
          <a:fontRef idx="minor"/>
        </p:style>
        <p:txBody>
          <a:bodyPr wrap="none" lIns="90000" rIns="90000" tIns="45000" bIns="45000" anchor="ctr">
            <a:noAutofit/>
          </a:bodyPr>
          <a:p>
            <a:pPr algn="ctr"/>
            <a:r>
              <a:rPr b="1" i="1" lang="es-BO" sz="2600" spc="-1" strike="noStrike">
                <a:latin typeface="Comic Sans MS"/>
              </a:rPr>
              <a:t>F</a:t>
            </a:r>
            <a:endParaRPr b="1" i="1" lang="es-BO" sz="2600" spc="-1" strike="noStrike">
              <a:latin typeface="Comic Sans MS"/>
            </a:endParaRPr>
          </a:p>
        </p:txBody>
      </p:sp>
      <p:sp>
        <p:nvSpPr>
          <p:cNvPr id="119" name=""/>
          <p:cNvSpPr/>
          <p:nvPr/>
        </p:nvSpPr>
        <p:spPr>
          <a:xfrm>
            <a:off x="4140000" y="2880000"/>
            <a:ext cx="1260000" cy="1080000"/>
          </a:xfrm>
          <a:prstGeom prst="flowChartProcess">
            <a:avLst/>
          </a:prstGeom>
          <a:solidFill>
            <a:srgbClr val="dee6ef"/>
          </a:solidFill>
          <a:ln w="0">
            <a:solidFill>
              <a:srgbClr val="3465a4"/>
            </a:solidFill>
          </a:ln>
        </p:spPr>
        <p:style>
          <a:lnRef idx="0"/>
          <a:fillRef idx="0"/>
          <a:effectRef idx="0"/>
          <a:fontRef idx="minor"/>
        </p:style>
        <p:txBody>
          <a:bodyPr wrap="none" lIns="90000" rIns="90000" tIns="45000" bIns="45000" anchor="ctr">
            <a:noAutofit/>
          </a:bodyPr>
          <a:p>
            <a:pPr algn="ctr"/>
            <a:r>
              <a:rPr b="1" i="1" lang="es-BO" sz="2600" spc="-1" strike="noStrike">
                <a:latin typeface="Comic Sans MS"/>
              </a:rPr>
              <a:t>O</a:t>
            </a:r>
            <a:endParaRPr b="1" i="1" lang="es-BO" sz="2600" spc="-1" strike="noStrike">
              <a:latin typeface="Comic Sans MS"/>
            </a:endParaRPr>
          </a:p>
        </p:txBody>
      </p:sp>
      <p:sp>
        <p:nvSpPr>
          <p:cNvPr id="120" name=""/>
          <p:cNvSpPr/>
          <p:nvPr/>
        </p:nvSpPr>
        <p:spPr>
          <a:xfrm>
            <a:off x="2880000" y="3960000"/>
            <a:ext cx="1260000" cy="1080000"/>
          </a:xfrm>
          <a:prstGeom prst="flowChartProcess">
            <a:avLst/>
          </a:prstGeom>
          <a:solidFill>
            <a:srgbClr val="ffd7d7"/>
          </a:solidFill>
          <a:ln w="0">
            <a:solidFill>
              <a:srgbClr val="3465a4"/>
            </a:solidFill>
          </a:ln>
        </p:spPr>
        <p:style>
          <a:lnRef idx="0"/>
          <a:fillRef idx="0"/>
          <a:effectRef idx="0"/>
          <a:fontRef idx="minor"/>
        </p:style>
        <p:txBody>
          <a:bodyPr wrap="none" lIns="90000" rIns="90000" tIns="45000" bIns="45000" anchor="ctr">
            <a:noAutofit/>
          </a:bodyPr>
          <a:p>
            <a:pPr algn="ctr"/>
            <a:r>
              <a:rPr b="1" i="1" lang="es-BO" sz="2600" spc="-1" strike="noStrike">
                <a:latin typeface="Comic Sans MS"/>
              </a:rPr>
              <a:t>D</a:t>
            </a:r>
            <a:endParaRPr b="1" i="1" lang="es-BO" sz="2600" spc="-1" strike="noStrike">
              <a:latin typeface="Comic Sans MS"/>
            </a:endParaRPr>
          </a:p>
        </p:txBody>
      </p:sp>
      <p:sp>
        <p:nvSpPr>
          <p:cNvPr id="121" name=""/>
          <p:cNvSpPr/>
          <p:nvPr/>
        </p:nvSpPr>
        <p:spPr>
          <a:xfrm>
            <a:off x="4140000" y="3960000"/>
            <a:ext cx="1260000" cy="1080000"/>
          </a:xfrm>
          <a:prstGeom prst="flowChartProcess">
            <a:avLst/>
          </a:prstGeom>
          <a:solidFill>
            <a:srgbClr val="ffd7d7"/>
          </a:solidFill>
          <a:ln w="0">
            <a:solidFill>
              <a:srgbClr val="3465a4"/>
            </a:solidFill>
          </a:ln>
        </p:spPr>
        <p:style>
          <a:lnRef idx="0"/>
          <a:fillRef idx="0"/>
          <a:effectRef idx="0"/>
          <a:fontRef idx="minor"/>
        </p:style>
        <p:txBody>
          <a:bodyPr wrap="none" lIns="90000" rIns="90000" tIns="45000" bIns="45000" anchor="ctr">
            <a:noAutofit/>
          </a:bodyPr>
          <a:p>
            <a:pPr algn="ctr"/>
            <a:r>
              <a:rPr b="1" i="1" lang="es-BO" sz="2600" spc="-1" strike="noStrike">
                <a:latin typeface="Comic Sans MS"/>
              </a:rPr>
              <a:t>A</a:t>
            </a:r>
            <a:endParaRPr b="1" i="1" lang="es-BO" sz="2600" spc="-1" strike="noStrike">
              <a:latin typeface="Comic Sans MS"/>
            </a:endParaRPr>
          </a:p>
        </p:txBody>
      </p:sp>
      <p:sp>
        <p:nvSpPr>
          <p:cNvPr id="122" name=""/>
          <p:cNvSpPr/>
          <p:nvPr/>
        </p:nvSpPr>
        <p:spPr>
          <a:xfrm>
            <a:off x="3240000" y="2340000"/>
            <a:ext cx="360000" cy="360000"/>
          </a:xfrm>
          <a:custGeom>
            <a:avLst/>
            <a:gdLst/>
            <a:ahLst/>
            <a:rect l="0" t="0" r="r" b="b"/>
            <a:pathLst>
              <a:path w="1002" h="1002">
                <a:moveTo>
                  <a:pt x="250" y="0"/>
                </a:moveTo>
                <a:lnTo>
                  <a:pt x="250" y="750"/>
                </a:lnTo>
                <a:lnTo>
                  <a:pt x="0" y="750"/>
                </a:lnTo>
                <a:lnTo>
                  <a:pt x="500" y="1001"/>
                </a:lnTo>
                <a:lnTo>
                  <a:pt x="1001" y="750"/>
                </a:lnTo>
                <a:lnTo>
                  <a:pt x="750" y="750"/>
                </a:lnTo>
                <a:lnTo>
                  <a:pt x="750" y="0"/>
                </a:lnTo>
                <a:lnTo>
                  <a:pt x="250" y="0"/>
                </a:lnTo>
              </a:path>
            </a:pathLst>
          </a:custGeom>
          <a:solidFill>
            <a:srgbClr val="81d41a"/>
          </a:solidFill>
          <a:ln w="0">
            <a:solidFill>
              <a:srgbClr val="3465a4"/>
            </a:solidFill>
          </a:ln>
        </p:spPr>
        <p:style>
          <a:lnRef idx="0"/>
          <a:fillRef idx="0"/>
          <a:effectRef idx="0"/>
          <a:fontRef idx="minor"/>
        </p:style>
      </p:sp>
      <p:sp>
        <p:nvSpPr>
          <p:cNvPr id="123" name=""/>
          <p:cNvSpPr/>
          <p:nvPr/>
        </p:nvSpPr>
        <p:spPr>
          <a:xfrm>
            <a:off x="4500000" y="2340000"/>
            <a:ext cx="360000" cy="360000"/>
          </a:xfrm>
          <a:custGeom>
            <a:avLst/>
            <a:gdLst/>
            <a:ahLst/>
            <a:rect l="0" t="0" r="r" b="b"/>
            <a:pathLst>
              <a:path w="1002" h="1002">
                <a:moveTo>
                  <a:pt x="250" y="0"/>
                </a:moveTo>
                <a:lnTo>
                  <a:pt x="250" y="750"/>
                </a:lnTo>
                <a:lnTo>
                  <a:pt x="0" y="750"/>
                </a:lnTo>
                <a:lnTo>
                  <a:pt x="500" y="1001"/>
                </a:lnTo>
                <a:lnTo>
                  <a:pt x="1001" y="750"/>
                </a:lnTo>
                <a:lnTo>
                  <a:pt x="750" y="750"/>
                </a:lnTo>
                <a:lnTo>
                  <a:pt x="750" y="0"/>
                </a:lnTo>
                <a:lnTo>
                  <a:pt x="250" y="0"/>
                </a:lnTo>
              </a:path>
            </a:pathLst>
          </a:custGeom>
          <a:solidFill>
            <a:srgbClr val="81d41a"/>
          </a:solidFill>
          <a:ln w="0">
            <a:solidFill>
              <a:srgbClr val="3465a4"/>
            </a:solidFill>
          </a:ln>
        </p:spPr>
        <p:style>
          <a:lnRef idx="0"/>
          <a:fillRef idx="0"/>
          <a:effectRef idx="0"/>
          <a:fontRef idx="minor"/>
        </p:style>
      </p:sp>
      <p:sp>
        <p:nvSpPr>
          <p:cNvPr id="124" name=""/>
          <p:cNvSpPr/>
          <p:nvPr/>
        </p:nvSpPr>
        <p:spPr>
          <a:xfrm>
            <a:off x="1800000" y="3240000"/>
            <a:ext cx="540000" cy="360000"/>
          </a:xfrm>
          <a:custGeom>
            <a:avLst/>
            <a:gdLst/>
            <a:ahLst/>
            <a:rect l="0" t="0" r="r" b="b"/>
            <a:pathLst>
              <a:path w="1502" h="1002">
                <a:moveTo>
                  <a:pt x="0" y="250"/>
                </a:moveTo>
                <a:lnTo>
                  <a:pt x="1125" y="250"/>
                </a:lnTo>
                <a:lnTo>
                  <a:pt x="1125" y="0"/>
                </a:lnTo>
                <a:lnTo>
                  <a:pt x="1501" y="500"/>
                </a:lnTo>
                <a:lnTo>
                  <a:pt x="1125" y="1001"/>
                </a:lnTo>
                <a:lnTo>
                  <a:pt x="1125" y="750"/>
                </a:lnTo>
                <a:lnTo>
                  <a:pt x="0" y="750"/>
                </a:lnTo>
                <a:lnTo>
                  <a:pt x="0" y="250"/>
                </a:lnTo>
              </a:path>
            </a:pathLst>
          </a:custGeom>
          <a:solidFill>
            <a:srgbClr val="81d41a"/>
          </a:solidFill>
          <a:ln w="0">
            <a:solidFill>
              <a:srgbClr val="3465a4"/>
            </a:solidFill>
          </a:ln>
        </p:spPr>
        <p:style>
          <a:lnRef idx="0"/>
          <a:fillRef idx="0"/>
          <a:effectRef idx="0"/>
          <a:fontRef idx="minor"/>
        </p:style>
      </p:sp>
      <p:sp>
        <p:nvSpPr>
          <p:cNvPr id="125" name=""/>
          <p:cNvSpPr/>
          <p:nvPr/>
        </p:nvSpPr>
        <p:spPr>
          <a:xfrm>
            <a:off x="1800000" y="4320000"/>
            <a:ext cx="540000" cy="360000"/>
          </a:xfrm>
          <a:custGeom>
            <a:avLst/>
            <a:gdLst/>
            <a:ahLst/>
            <a:rect l="0" t="0" r="r" b="b"/>
            <a:pathLst>
              <a:path w="1502" h="1002">
                <a:moveTo>
                  <a:pt x="0" y="250"/>
                </a:moveTo>
                <a:lnTo>
                  <a:pt x="1125" y="250"/>
                </a:lnTo>
                <a:lnTo>
                  <a:pt x="1125" y="0"/>
                </a:lnTo>
                <a:lnTo>
                  <a:pt x="1501" y="500"/>
                </a:lnTo>
                <a:lnTo>
                  <a:pt x="1125" y="1001"/>
                </a:lnTo>
                <a:lnTo>
                  <a:pt x="1125" y="750"/>
                </a:lnTo>
                <a:lnTo>
                  <a:pt x="0" y="750"/>
                </a:lnTo>
                <a:lnTo>
                  <a:pt x="0" y="250"/>
                </a:lnTo>
              </a:path>
            </a:pathLst>
          </a:custGeom>
          <a:solidFill>
            <a:srgbClr val="81d41a"/>
          </a:solidFill>
          <a:ln w="0">
            <a:solidFill>
              <a:srgbClr val="3465a4"/>
            </a:solidFill>
          </a:ln>
        </p:spPr>
        <p:style>
          <a:lnRef idx="0"/>
          <a:fillRef idx="0"/>
          <a:effectRef idx="0"/>
          <a:fontRef idx="minor"/>
        </p:style>
      </p:sp>
      <p:sp>
        <p:nvSpPr>
          <p:cNvPr id="126" name=""/>
          <p:cNvSpPr txBox="1"/>
          <p:nvPr/>
        </p:nvSpPr>
        <p:spPr>
          <a:xfrm>
            <a:off x="974520" y="2807280"/>
            <a:ext cx="645480" cy="1152720"/>
          </a:xfrm>
          <a:prstGeom prst="rect">
            <a:avLst/>
          </a:prstGeom>
          <a:noFill/>
          <a:ln w="0">
            <a:noFill/>
          </a:ln>
        </p:spPr>
        <p:txBody>
          <a:bodyPr lIns="90000" rIns="90000" tIns="45000" bIns="45000">
            <a:noAutofit/>
          </a:bodyPr>
          <a:p>
            <a:r>
              <a:rPr b="1" lang="es-BO" sz="6000" spc="-1" strike="noStrike">
                <a:latin typeface="Comic Sans MS"/>
              </a:rPr>
              <a:t>+</a:t>
            </a:r>
            <a:endParaRPr b="0" lang="es-BO" sz="6000" spc="-1" strike="noStrike">
              <a:latin typeface="Arial"/>
            </a:endParaRPr>
          </a:p>
        </p:txBody>
      </p:sp>
      <p:sp>
        <p:nvSpPr>
          <p:cNvPr id="127" name=""/>
          <p:cNvSpPr txBox="1"/>
          <p:nvPr/>
        </p:nvSpPr>
        <p:spPr>
          <a:xfrm>
            <a:off x="974520" y="3887280"/>
            <a:ext cx="645480" cy="1152720"/>
          </a:xfrm>
          <a:prstGeom prst="rect">
            <a:avLst/>
          </a:prstGeom>
          <a:noFill/>
          <a:ln w="0">
            <a:noFill/>
          </a:ln>
        </p:spPr>
        <p:txBody>
          <a:bodyPr lIns="90000" rIns="90000" tIns="45000" bIns="45000">
            <a:noAutofit/>
          </a:bodyPr>
          <a:p>
            <a:r>
              <a:rPr b="1" lang="es-BO" sz="6000" spc="-1" strike="noStrike">
                <a:latin typeface="Comic Sans MS"/>
              </a:rPr>
              <a:t>-</a:t>
            </a:r>
            <a:endParaRPr b="0" lang="es-BO" sz="6000" spc="-1" strike="noStrike">
              <a:latin typeface="Arial"/>
            </a:endParaRPr>
          </a:p>
        </p:txBody>
      </p:sp>
      <p:sp>
        <p:nvSpPr>
          <p:cNvPr id="128" name=""/>
          <p:cNvSpPr txBox="1"/>
          <p:nvPr/>
        </p:nvSpPr>
        <p:spPr>
          <a:xfrm>
            <a:off x="2340000" y="1620000"/>
            <a:ext cx="1725480" cy="686880"/>
          </a:xfrm>
          <a:prstGeom prst="rect">
            <a:avLst/>
          </a:prstGeom>
          <a:noFill/>
          <a:ln w="0">
            <a:noFill/>
          </a:ln>
        </p:spPr>
        <p:txBody>
          <a:bodyPr lIns="90000" rIns="90000" tIns="45000" bIns="45000">
            <a:noAutofit/>
          </a:bodyPr>
          <a:p>
            <a:r>
              <a:rPr b="1" lang="es-BO" sz="3200" spc="-1" strike="noStrike">
                <a:latin typeface="Comic Sans MS"/>
              </a:rPr>
              <a:t>Interno</a:t>
            </a:r>
            <a:endParaRPr b="0" lang="es-BO" sz="3200" spc="-1" strike="noStrike">
              <a:latin typeface="Arial"/>
            </a:endParaRPr>
          </a:p>
        </p:txBody>
      </p:sp>
      <p:sp>
        <p:nvSpPr>
          <p:cNvPr id="129" name=""/>
          <p:cNvSpPr txBox="1"/>
          <p:nvPr/>
        </p:nvSpPr>
        <p:spPr>
          <a:xfrm>
            <a:off x="4214520" y="1635840"/>
            <a:ext cx="1725480" cy="686880"/>
          </a:xfrm>
          <a:prstGeom prst="rect">
            <a:avLst/>
          </a:prstGeom>
          <a:noFill/>
          <a:ln w="0">
            <a:noFill/>
          </a:ln>
        </p:spPr>
        <p:txBody>
          <a:bodyPr lIns="90000" rIns="90000" tIns="45000" bIns="45000">
            <a:noAutofit/>
          </a:bodyPr>
          <a:p>
            <a:r>
              <a:rPr b="1" lang="es-BO" sz="3200" spc="-1" strike="noStrike">
                <a:latin typeface="Comic Sans MS"/>
              </a:rPr>
              <a:t>Externo</a:t>
            </a:r>
            <a:endParaRPr b="0" lang="es-BO" sz="3200" spc="-1" strike="noStrike">
              <a:latin typeface="Arial"/>
            </a:endParaRPr>
          </a:p>
        </p:txBody>
      </p:sp>
      <p:sp>
        <p:nvSpPr>
          <p:cNvPr id="130" name=""/>
          <p:cNvSpPr txBox="1"/>
          <p:nvPr/>
        </p:nvSpPr>
        <p:spPr>
          <a:xfrm>
            <a:off x="5580000" y="2520000"/>
            <a:ext cx="4086720" cy="1364760"/>
          </a:xfrm>
          <a:prstGeom prst="rect">
            <a:avLst/>
          </a:prstGeom>
          <a:noFill/>
          <a:ln w="0">
            <a:noFill/>
          </a:ln>
        </p:spPr>
        <p:txBody>
          <a:bodyPr lIns="90000" rIns="90000" tIns="45000" bIns="45000">
            <a:noAutofit/>
          </a:bodyPr>
          <a:p>
            <a:r>
              <a:rPr b="0" lang="es-BO" sz="1800" spc="-1" strike="noStrike">
                <a:latin typeface="Comic Sans MS"/>
              </a:rPr>
              <a:t>Es fundamental establecer el límite, </a:t>
            </a:r>
            <a:endParaRPr b="0" lang="es-BO" sz="1800" spc="-1" strike="noStrike">
              <a:latin typeface="Arial"/>
            </a:endParaRPr>
          </a:p>
          <a:p>
            <a:r>
              <a:rPr b="0" lang="es-BO" sz="1800" spc="-1" strike="noStrike">
                <a:latin typeface="Comic Sans MS"/>
              </a:rPr>
              <a:t>de modo de tener muy claro cuando</a:t>
            </a:r>
            <a:endParaRPr b="0" lang="es-BO" sz="1800" spc="-1" strike="noStrike">
              <a:latin typeface="Arial"/>
            </a:endParaRPr>
          </a:p>
          <a:p>
            <a:r>
              <a:rPr b="0" lang="es-BO" sz="1800" spc="-1" strike="noStrike">
                <a:latin typeface="Comic Sans MS"/>
              </a:rPr>
              <a:t>Considerar a un factor como interno</a:t>
            </a:r>
            <a:endParaRPr b="0" lang="es-BO" sz="1800" spc="-1" strike="noStrike">
              <a:latin typeface="Arial"/>
            </a:endParaRPr>
          </a:p>
          <a:p>
            <a:r>
              <a:rPr b="0" lang="es-BO" sz="1800" spc="-1" strike="noStrike">
                <a:latin typeface="Comic Sans MS"/>
              </a:rPr>
              <a:t>o como externo. </a:t>
            </a:r>
            <a:endParaRPr b="0" lang="es-BO" sz="1800" spc="-1" strike="noStrike">
              <a:latin typeface="Arial"/>
            </a:endParaRPr>
          </a:p>
        </p:txBody>
      </p:sp>
      <p:sp>
        <p:nvSpPr>
          <p:cNvPr id="131" name=""/>
          <p:cNvSpPr txBox="1"/>
          <p:nvPr/>
        </p:nvSpPr>
        <p:spPr>
          <a:xfrm>
            <a:off x="5580000" y="3960000"/>
            <a:ext cx="4306320" cy="1046160"/>
          </a:xfrm>
          <a:prstGeom prst="rect">
            <a:avLst/>
          </a:prstGeom>
          <a:noFill/>
          <a:ln w="0">
            <a:noFill/>
          </a:ln>
        </p:spPr>
        <p:txBody>
          <a:bodyPr lIns="90000" rIns="90000" tIns="45000" bIns="45000">
            <a:noAutofit/>
          </a:bodyPr>
          <a:p>
            <a:r>
              <a:rPr b="0" lang="es-BO" sz="1800" spc="-1" strike="noStrike">
                <a:latin typeface="Comic Sans MS"/>
              </a:rPr>
              <a:t>Sin el límite si o si se cae en errores </a:t>
            </a:r>
            <a:endParaRPr b="0" lang="es-BO" sz="1800" spc="-1" strike="noStrike">
              <a:latin typeface="Arial"/>
            </a:endParaRPr>
          </a:p>
          <a:p>
            <a:r>
              <a:rPr b="0" lang="es-BO" sz="1800" spc="-1" strike="noStrike">
                <a:latin typeface="Comic Sans MS"/>
              </a:rPr>
              <a:t>En la confección del FODA, se confun_</a:t>
            </a:r>
            <a:endParaRPr b="0" lang="es-BO" sz="1800" spc="-1" strike="noStrike">
              <a:latin typeface="Arial"/>
            </a:endParaRPr>
          </a:p>
          <a:p>
            <a:r>
              <a:rPr b="0" lang="es-BO" sz="1800" spc="-1" strike="noStrike">
                <a:latin typeface="Comic Sans MS"/>
              </a:rPr>
              <a:t>den fortalezas con oportunidades.</a:t>
            </a:r>
            <a:endParaRPr b="0" lang="es-BO"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32" name="Google Shape;60;p14_4"/>
          <p:cNvGrpSpPr/>
          <p:nvPr/>
        </p:nvGrpSpPr>
        <p:grpSpPr>
          <a:xfrm>
            <a:off x="360" y="0"/>
            <a:ext cx="10079640" cy="535320"/>
            <a:chOff x="360" y="0"/>
            <a:chExt cx="10079640" cy="535320"/>
          </a:xfrm>
        </p:grpSpPr>
        <p:pic>
          <p:nvPicPr>
            <p:cNvPr id="133" name="Google Shape;61;p14_5" descr="Universidad Nacional de Misiones - La Universidad | Universidad nacional,  Pinturas de peces, Facultad de artes"/>
            <p:cNvPicPr/>
            <p:nvPr/>
          </p:nvPicPr>
          <p:blipFill>
            <a:blip r:embed="rId1"/>
            <a:stretch/>
          </p:blipFill>
          <p:spPr>
            <a:xfrm>
              <a:off x="360" y="77760"/>
              <a:ext cx="735840" cy="457560"/>
            </a:xfrm>
            <a:prstGeom prst="rect">
              <a:avLst/>
            </a:prstGeom>
            <a:ln w="0">
              <a:noFill/>
            </a:ln>
          </p:spPr>
        </p:pic>
        <p:sp>
          <p:nvSpPr>
            <p:cNvPr id="134" name="Google Shape;62;p14_5"/>
            <p:cNvSpPr/>
            <p:nvPr/>
          </p:nvSpPr>
          <p:spPr>
            <a:xfrm>
              <a:off x="677880" y="0"/>
              <a:ext cx="9402120" cy="535320"/>
            </a:xfrm>
            <a:prstGeom prst="rect">
              <a:avLst/>
            </a:prstGeom>
            <a:gradFill rotWithShape="0">
              <a:gsLst>
                <a:gs pos="4000">
                  <a:srgbClr val="ffffff"/>
                </a:gs>
                <a:gs pos="100000">
                  <a:srgbClr val="4472c3"/>
                </a:gs>
              </a:gsLst>
              <a:lin ang="0"/>
            </a:gradFill>
            <a:ln w="0">
              <a:noFill/>
            </a:ln>
          </p:spPr>
          <p:style>
            <a:lnRef idx="0"/>
            <a:fillRef idx="0"/>
            <a:effectRef idx="0"/>
            <a:fontRef idx="minor"/>
          </p:style>
          <p:txBody>
            <a:bodyPr anchor="ctr">
              <a:noAutofit/>
            </a:bodyPr>
            <a:p>
              <a:pPr algn="r">
                <a:lnSpc>
                  <a:spcPct val="100000"/>
                </a:lnSpc>
                <a:tabLst>
                  <a:tab algn="l" pos="0"/>
                </a:tabLst>
              </a:pPr>
              <a:r>
                <a:rPr b="1" lang="es-419" sz="1400" spc="-1" strike="noStrike" cap="small">
                  <a:solidFill>
                    <a:srgbClr val="000000"/>
                  </a:solidFill>
                  <a:latin typeface="Comic Sans MS"/>
                  <a:ea typeface="Comic Sans MS"/>
                </a:rPr>
                <a:t>ORGANIZACIÓN Y GESTIÓN DEL MANTENIMIENTO</a:t>
              </a:r>
              <a:endParaRPr b="0" lang="es-BO" sz="1400" spc="-1" strike="noStrike">
                <a:latin typeface="Arial"/>
              </a:endParaRPr>
            </a:p>
          </p:txBody>
        </p:sp>
      </p:grpSp>
      <p:sp>
        <p:nvSpPr>
          <p:cNvPr id="135" name=""/>
          <p:cNvSpPr txBox="1"/>
          <p:nvPr/>
        </p:nvSpPr>
        <p:spPr>
          <a:xfrm>
            <a:off x="360" y="535320"/>
            <a:ext cx="9899640" cy="408960"/>
          </a:xfrm>
          <a:prstGeom prst="rect">
            <a:avLst/>
          </a:prstGeom>
          <a:solidFill>
            <a:srgbClr val="eeeeee"/>
          </a:solidFill>
          <a:ln w="0">
            <a:noFill/>
          </a:ln>
          <a:effectLst>
            <a:outerShdw dist="101823" dir="2700000" blurRad="0">
              <a:srgbClr val="808080"/>
            </a:outerShdw>
          </a:effectLst>
        </p:spPr>
        <p:txBody>
          <a:bodyPr lIns="90000" rIns="90000" tIns="45000" bIns="45000">
            <a:noAutofit/>
          </a:bodyPr>
          <a:p>
            <a:r>
              <a:rPr b="1" lang="es-BO" sz="1800" spc="-1" strike="noStrike">
                <a:latin typeface="Comic Sans MS"/>
              </a:rPr>
              <a:t>Organización y Planificación del Mantenimiento:</a:t>
            </a:r>
            <a:endParaRPr b="0" lang="es-BO" sz="1800" spc="-1" strike="noStrike">
              <a:latin typeface="Arial"/>
            </a:endParaRPr>
          </a:p>
        </p:txBody>
      </p:sp>
      <p:sp>
        <p:nvSpPr>
          <p:cNvPr id="136" name=""/>
          <p:cNvSpPr txBox="1"/>
          <p:nvPr/>
        </p:nvSpPr>
        <p:spPr>
          <a:xfrm>
            <a:off x="0" y="1080000"/>
            <a:ext cx="9900000" cy="408960"/>
          </a:xfrm>
          <a:prstGeom prst="rect">
            <a:avLst/>
          </a:prstGeom>
          <a:solidFill>
            <a:srgbClr val="fff5ce"/>
          </a:solidFill>
          <a:ln w="0">
            <a:noFill/>
          </a:ln>
          <a:effectLst>
            <a:outerShdw dist="101823" dir="2700000" blurRad="0">
              <a:srgbClr val="808080"/>
            </a:outerShdw>
          </a:effectLst>
        </p:spPr>
        <p:txBody>
          <a:bodyPr lIns="90000" rIns="90000" tIns="45000" bIns="45000">
            <a:noAutofit/>
          </a:bodyPr>
          <a:p>
            <a:r>
              <a:rPr b="1" lang="es-BO" sz="1800" spc="-1" strike="noStrike">
                <a:latin typeface="Comic Sans MS"/>
              </a:rPr>
              <a:t>¿Qué son las FORTALEZAS?</a:t>
            </a:r>
            <a:endParaRPr b="0" lang="es-BO" sz="1800" spc="-1" strike="noStrike">
              <a:latin typeface="Arial"/>
            </a:endParaRPr>
          </a:p>
        </p:txBody>
      </p:sp>
      <p:sp>
        <p:nvSpPr>
          <p:cNvPr id="137" name=""/>
          <p:cNvSpPr txBox="1"/>
          <p:nvPr/>
        </p:nvSpPr>
        <p:spPr>
          <a:xfrm>
            <a:off x="-4680" y="1620000"/>
            <a:ext cx="9900000" cy="727560"/>
          </a:xfrm>
          <a:prstGeom prst="rect">
            <a:avLst/>
          </a:prstGeom>
          <a:solidFill>
            <a:srgbClr val="ffffd7"/>
          </a:solidFill>
          <a:ln w="0">
            <a:noFill/>
          </a:ln>
          <a:effectLst>
            <a:outerShdw dist="101823" dir="2700000" blurRad="0">
              <a:srgbClr val="808080"/>
            </a:outerShdw>
          </a:effectLst>
        </p:spPr>
        <p:txBody>
          <a:bodyPr lIns="90000" rIns="90000" tIns="45000" bIns="45000">
            <a:noAutofit/>
          </a:bodyPr>
          <a:p>
            <a:pPr algn="just"/>
            <a:r>
              <a:rPr b="0" lang="es-BO" sz="1800" spc="-1" strike="noStrike">
                <a:latin typeface="Comic Sans MS"/>
              </a:rPr>
              <a:t>Son </a:t>
            </a:r>
            <a:r>
              <a:rPr b="1" lang="es-BO" sz="1800" spc="-1" strike="noStrike">
                <a:solidFill>
                  <a:srgbClr val="c9211e"/>
                </a:solidFill>
                <a:latin typeface="Comic Sans MS"/>
              </a:rPr>
              <a:t>capacidades</a:t>
            </a:r>
            <a:r>
              <a:rPr b="0" lang="es-BO" sz="1800" spc="-1" strike="noStrike">
                <a:latin typeface="Comic Sans MS"/>
              </a:rPr>
              <a:t> o </a:t>
            </a:r>
            <a:r>
              <a:rPr b="1" lang="es-BO" sz="1800" spc="-1" strike="noStrike">
                <a:solidFill>
                  <a:srgbClr val="c9211e"/>
                </a:solidFill>
                <a:latin typeface="Comic Sans MS"/>
              </a:rPr>
              <a:t>recursos</a:t>
            </a:r>
            <a:r>
              <a:rPr b="0" lang="es-BO" sz="1800" spc="-1" strike="noStrike">
                <a:latin typeface="Comic Sans MS"/>
              </a:rPr>
              <a:t> que se tienen dentro del límite, en condiciones de ser aplicados para alcanzar los objetivos y concretar los planes. </a:t>
            </a:r>
            <a:endParaRPr b="0" lang="es-BO" sz="1800" spc="-1" strike="noStrike">
              <a:latin typeface="Arial"/>
            </a:endParaRPr>
          </a:p>
        </p:txBody>
      </p:sp>
      <p:sp>
        <p:nvSpPr>
          <p:cNvPr id="138" name=""/>
          <p:cNvSpPr txBox="1"/>
          <p:nvPr/>
        </p:nvSpPr>
        <p:spPr>
          <a:xfrm>
            <a:off x="0" y="2520000"/>
            <a:ext cx="9900000" cy="408960"/>
          </a:xfrm>
          <a:prstGeom prst="rect">
            <a:avLst/>
          </a:prstGeom>
          <a:solidFill>
            <a:srgbClr val="fff5ce"/>
          </a:solidFill>
          <a:ln w="0">
            <a:noFill/>
          </a:ln>
          <a:effectLst>
            <a:outerShdw dist="101823" dir="2700000" blurRad="0">
              <a:srgbClr val="808080"/>
            </a:outerShdw>
          </a:effectLst>
        </p:spPr>
        <p:txBody>
          <a:bodyPr lIns="90000" rIns="90000" tIns="45000" bIns="45000">
            <a:noAutofit/>
          </a:bodyPr>
          <a:p>
            <a:r>
              <a:rPr b="1" lang="es-BO" sz="1800" spc="-1" strike="noStrike">
                <a:latin typeface="Comic Sans MS"/>
              </a:rPr>
              <a:t>¿Qué son las DEBILIDADES?</a:t>
            </a:r>
            <a:endParaRPr b="0" lang="es-BO" sz="1800" spc="-1" strike="noStrike">
              <a:latin typeface="Arial"/>
            </a:endParaRPr>
          </a:p>
        </p:txBody>
      </p:sp>
      <p:sp>
        <p:nvSpPr>
          <p:cNvPr id="139" name=""/>
          <p:cNvSpPr txBox="1"/>
          <p:nvPr/>
        </p:nvSpPr>
        <p:spPr>
          <a:xfrm>
            <a:off x="19800" y="3076200"/>
            <a:ext cx="9900000" cy="727560"/>
          </a:xfrm>
          <a:prstGeom prst="rect">
            <a:avLst/>
          </a:prstGeom>
          <a:solidFill>
            <a:srgbClr val="ffffd7"/>
          </a:solidFill>
          <a:ln w="0">
            <a:noFill/>
          </a:ln>
          <a:effectLst>
            <a:outerShdw dist="101823" dir="2700000" blurRad="0">
              <a:srgbClr val="808080"/>
            </a:outerShdw>
          </a:effectLst>
        </p:spPr>
        <p:txBody>
          <a:bodyPr lIns="90000" rIns="90000" tIns="45000" bIns="45000">
            <a:noAutofit/>
          </a:bodyPr>
          <a:p>
            <a:pPr algn="just"/>
            <a:r>
              <a:rPr b="0" lang="es-BO" sz="1800" spc="-1" strike="noStrike">
                <a:latin typeface="Comic Sans MS"/>
              </a:rPr>
              <a:t>Son la falta de </a:t>
            </a:r>
            <a:r>
              <a:rPr b="1" lang="es-BO" sz="1800" spc="-1" strike="noStrike">
                <a:solidFill>
                  <a:srgbClr val="c9211e"/>
                </a:solidFill>
                <a:latin typeface="Comic Sans MS"/>
              </a:rPr>
              <a:t>capacidades</a:t>
            </a:r>
            <a:r>
              <a:rPr b="0" lang="es-BO" sz="1800" spc="-1" strike="noStrike">
                <a:latin typeface="Comic Sans MS"/>
              </a:rPr>
              <a:t> o </a:t>
            </a:r>
            <a:r>
              <a:rPr b="1" lang="es-BO" sz="1800" spc="-1" strike="noStrike">
                <a:solidFill>
                  <a:srgbClr val="c9211e"/>
                </a:solidFill>
                <a:latin typeface="Comic Sans MS"/>
              </a:rPr>
              <a:t>recursos</a:t>
            </a:r>
            <a:r>
              <a:rPr b="0" lang="es-BO" sz="1800" spc="-1" strike="noStrike">
                <a:latin typeface="Comic Sans MS"/>
              </a:rPr>
              <a:t> que se tienen dentro del límite, en condiciones de apartar o dificultar el logro de los objetivos. </a:t>
            </a:r>
            <a:endParaRPr b="0" lang="es-BO" sz="1800" spc="-1" strike="noStrike">
              <a:latin typeface="Arial"/>
            </a:endParaRPr>
          </a:p>
        </p:txBody>
      </p:sp>
      <p:sp>
        <p:nvSpPr>
          <p:cNvPr id="140" name=""/>
          <p:cNvSpPr txBox="1"/>
          <p:nvPr/>
        </p:nvSpPr>
        <p:spPr>
          <a:xfrm>
            <a:off x="5400" y="3949560"/>
            <a:ext cx="10074600" cy="1620360"/>
          </a:xfrm>
          <a:prstGeom prst="rect">
            <a:avLst/>
          </a:prstGeom>
          <a:noFill/>
          <a:ln w="0">
            <a:noFill/>
          </a:ln>
        </p:spPr>
        <p:txBody>
          <a:bodyPr lIns="90000" rIns="90000" tIns="45000" bIns="45000" anchor="ctr">
            <a:noAutofit/>
          </a:bodyPr>
          <a:p>
            <a:pPr>
              <a:lnSpc>
                <a:spcPct val="100000"/>
              </a:lnSpc>
              <a:spcBef>
                <a:spcPts val="567"/>
              </a:spcBef>
              <a:spcAft>
                <a:spcPts val="567"/>
              </a:spcAft>
            </a:pPr>
            <a:r>
              <a:rPr b="1" lang="es-BO" sz="1400" spc="-1" strike="noStrike">
                <a:latin typeface="Comic Sans MS"/>
                <a:ea typeface="Microsoft YaHei"/>
              </a:rPr>
              <a:t>En la parte de las Fortalezas y Debilidades se consideran las siguientes áreas:</a:t>
            </a:r>
            <a:endParaRPr b="0" lang="es-BO" sz="1400" spc="-1" strike="noStrike">
              <a:latin typeface="Arial"/>
            </a:endParaRPr>
          </a:p>
          <a:p>
            <a:pPr marL="216000" indent="-216000">
              <a:lnSpc>
                <a:spcPct val="100000"/>
              </a:lnSpc>
              <a:spcBef>
                <a:spcPts val="567"/>
              </a:spcBef>
              <a:spcAft>
                <a:spcPts val="567"/>
              </a:spcAft>
              <a:buClr>
                <a:srgbClr val="000000"/>
              </a:buClr>
              <a:buFont typeface="StarSymbol"/>
              <a:buAutoNum type="arabicPeriod"/>
            </a:pPr>
            <a:r>
              <a:rPr b="1" lang="es-BO" sz="1400" spc="-1" strike="noStrike">
                <a:latin typeface="Comic Sans MS"/>
                <a:ea typeface="Microsoft YaHei"/>
              </a:rPr>
              <a:t>Análisis de Recursos:</a:t>
            </a:r>
            <a:r>
              <a:rPr b="0" lang="es-BO" sz="1400" spc="-1" strike="noStrike">
                <a:latin typeface="Comic Sans MS"/>
                <a:ea typeface="Microsoft YaHei"/>
              </a:rPr>
              <a:t> Capital, recursos humanos, sistemas de información, activos fijos, activos no tangibles. </a:t>
            </a:r>
            <a:endParaRPr b="0" lang="es-BO" sz="1400" spc="-1" strike="noStrike">
              <a:latin typeface="Arial"/>
            </a:endParaRPr>
          </a:p>
          <a:p>
            <a:pPr marL="216000" indent="-216000">
              <a:lnSpc>
                <a:spcPct val="100000"/>
              </a:lnSpc>
              <a:spcBef>
                <a:spcPts val="567"/>
              </a:spcBef>
              <a:spcAft>
                <a:spcPts val="567"/>
              </a:spcAft>
              <a:buClr>
                <a:srgbClr val="000000"/>
              </a:buClr>
              <a:buFont typeface="StarSymbol"/>
              <a:buAutoNum type="arabicPeriod"/>
            </a:pPr>
            <a:r>
              <a:rPr b="1" lang="es-BO" sz="1400" spc="-1" strike="noStrike">
                <a:latin typeface="Comic Sans MS"/>
                <a:ea typeface="Microsoft YaHei"/>
              </a:rPr>
              <a:t>Análisis de Actividades:</a:t>
            </a:r>
            <a:r>
              <a:rPr b="0" lang="es-BO" sz="1400" spc="-1" strike="noStrike">
                <a:latin typeface="Comic Sans MS"/>
                <a:ea typeface="Microsoft YaHei"/>
              </a:rPr>
              <a:t> Recursos gerenciales, recursos estratégicos, creatividad. </a:t>
            </a:r>
            <a:endParaRPr b="0" lang="es-BO" sz="1400" spc="-1" strike="noStrike">
              <a:latin typeface="Arial"/>
            </a:endParaRPr>
          </a:p>
          <a:p>
            <a:pPr marL="216000" indent="-216000">
              <a:lnSpc>
                <a:spcPct val="100000"/>
              </a:lnSpc>
              <a:spcBef>
                <a:spcPts val="567"/>
              </a:spcBef>
              <a:spcAft>
                <a:spcPts val="567"/>
              </a:spcAft>
              <a:buClr>
                <a:srgbClr val="000000"/>
              </a:buClr>
              <a:buFont typeface="StarSymbol"/>
              <a:buAutoNum type="arabicPeriod"/>
            </a:pPr>
            <a:r>
              <a:rPr b="1" lang="es-BO" sz="1400" spc="-1" strike="noStrike">
                <a:latin typeface="Comic Sans MS"/>
                <a:ea typeface="Microsoft YaHei"/>
              </a:rPr>
              <a:t>Análisis de Riesgos:</a:t>
            </a:r>
            <a:r>
              <a:rPr b="0" lang="es-BO" sz="1400" spc="-1" strike="noStrike">
                <a:latin typeface="Comic Sans MS"/>
                <a:ea typeface="Microsoft YaHei"/>
              </a:rPr>
              <a:t> Con relación a los recursos y a las actividades del grupo en estudio. </a:t>
            </a:r>
            <a:endParaRPr b="0" lang="es-BO" sz="1400" spc="-1" strike="noStrike">
              <a:latin typeface="Arial"/>
            </a:endParaRPr>
          </a:p>
          <a:p>
            <a:pPr marL="216000" indent="-216000">
              <a:lnSpc>
                <a:spcPct val="100000"/>
              </a:lnSpc>
              <a:spcBef>
                <a:spcPts val="567"/>
              </a:spcBef>
              <a:spcAft>
                <a:spcPts val="567"/>
              </a:spcAft>
              <a:buClr>
                <a:srgbClr val="000000"/>
              </a:buClr>
              <a:buFont typeface="StarSymbol"/>
              <a:buAutoNum type="arabicPeriod"/>
            </a:pPr>
            <a:r>
              <a:rPr b="1" lang="es-BO" sz="1400" spc="-1" strike="noStrike">
                <a:latin typeface="Comic Sans MS"/>
                <a:ea typeface="Microsoft YaHei"/>
              </a:rPr>
              <a:t>Análisis de Portafolio:</a:t>
            </a:r>
            <a:r>
              <a:rPr b="0" lang="es-BO" sz="1400" spc="-1" strike="noStrike">
                <a:latin typeface="Comic Sans MS"/>
                <a:ea typeface="Microsoft YaHei"/>
              </a:rPr>
              <a:t> La contribución consolidada de las diferentes actividades de la organización.</a:t>
            </a:r>
            <a:endParaRPr b="0" lang="es-BO" sz="14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41" name="Google Shape;60;p14_5"/>
          <p:cNvGrpSpPr/>
          <p:nvPr/>
        </p:nvGrpSpPr>
        <p:grpSpPr>
          <a:xfrm>
            <a:off x="360" y="0"/>
            <a:ext cx="10079640" cy="535320"/>
            <a:chOff x="360" y="0"/>
            <a:chExt cx="10079640" cy="535320"/>
          </a:xfrm>
        </p:grpSpPr>
        <p:pic>
          <p:nvPicPr>
            <p:cNvPr id="142" name="Google Shape;61;p14_6" descr="Universidad Nacional de Misiones - La Universidad | Universidad nacional,  Pinturas de peces, Facultad de artes"/>
            <p:cNvPicPr/>
            <p:nvPr/>
          </p:nvPicPr>
          <p:blipFill>
            <a:blip r:embed="rId1"/>
            <a:stretch/>
          </p:blipFill>
          <p:spPr>
            <a:xfrm>
              <a:off x="360" y="77760"/>
              <a:ext cx="735840" cy="457560"/>
            </a:xfrm>
            <a:prstGeom prst="rect">
              <a:avLst/>
            </a:prstGeom>
            <a:ln w="0">
              <a:noFill/>
            </a:ln>
          </p:spPr>
        </p:pic>
        <p:sp>
          <p:nvSpPr>
            <p:cNvPr id="143" name="Google Shape;62;p14_6"/>
            <p:cNvSpPr/>
            <p:nvPr/>
          </p:nvSpPr>
          <p:spPr>
            <a:xfrm>
              <a:off x="677880" y="0"/>
              <a:ext cx="9402120" cy="535320"/>
            </a:xfrm>
            <a:prstGeom prst="rect">
              <a:avLst/>
            </a:prstGeom>
            <a:gradFill rotWithShape="0">
              <a:gsLst>
                <a:gs pos="4000">
                  <a:srgbClr val="ffffff"/>
                </a:gs>
                <a:gs pos="100000">
                  <a:srgbClr val="4472c3"/>
                </a:gs>
              </a:gsLst>
              <a:lin ang="0"/>
            </a:gradFill>
            <a:ln w="0">
              <a:noFill/>
            </a:ln>
          </p:spPr>
          <p:style>
            <a:lnRef idx="0"/>
            <a:fillRef idx="0"/>
            <a:effectRef idx="0"/>
            <a:fontRef idx="minor"/>
          </p:style>
          <p:txBody>
            <a:bodyPr anchor="ctr">
              <a:noAutofit/>
            </a:bodyPr>
            <a:p>
              <a:pPr algn="r">
                <a:lnSpc>
                  <a:spcPct val="100000"/>
                </a:lnSpc>
                <a:tabLst>
                  <a:tab algn="l" pos="0"/>
                </a:tabLst>
              </a:pPr>
              <a:r>
                <a:rPr b="1" lang="es-419" sz="1400" spc="-1" strike="noStrike" cap="small">
                  <a:solidFill>
                    <a:srgbClr val="000000"/>
                  </a:solidFill>
                  <a:latin typeface="Comic Sans MS"/>
                  <a:ea typeface="Comic Sans MS"/>
                </a:rPr>
                <a:t>ORGANIZACIÓN Y GESTIÓN DEL MANTENIMIENTO</a:t>
              </a:r>
              <a:endParaRPr b="0" lang="es-BO" sz="1400" spc="-1" strike="noStrike">
                <a:latin typeface="Arial"/>
              </a:endParaRPr>
            </a:p>
          </p:txBody>
        </p:sp>
      </p:grpSp>
      <p:sp>
        <p:nvSpPr>
          <p:cNvPr id="144" name=""/>
          <p:cNvSpPr txBox="1"/>
          <p:nvPr/>
        </p:nvSpPr>
        <p:spPr>
          <a:xfrm>
            <a:off x="360" y="535320"/>
            <a:ext cx="9899640" cy="408960"/>
          </a:xfrm>
          <a:prstGeom prst="rect">
            <a:avLst/>
          </a:prstGeom>
          <a:solidFill>
            <a:srgbClr val="eeeeee"/>
          </a:solidFill>
          <a:ln w="0">
            <a:noFill/>
          </a:ln>
          <a:effectLst>
            <a:outerShdw dist="101823" dir="2700000" blurRad="0">
              <a:srgbClr val="808080"/>
            </a:outerShdw>
          </a:effectLst>
        </p:spPr>
        <p:txBody>
          <a:bodyPr lIns="90000" rIns="90000" tIns="45000" bIns="45000">
            <a:noAutofit/>
          </a:bodyPr>
          <a:p>
            <a:r>
              <a:rPr b="1" lang="es-BO" sz="1800" spc="-1" strike="noStrike">
                <a:latin typeface="Comic Sans MS"/>
              </a:rPr>
              <a:t>Organización y Planificación del Mantenimiento:</a:t>
            </a:r>
            <a:endParaRPr b="0" lang="es-BO" sz="1800" spc="-1" strike="noStrike">
              <a:latin typeface="Arial"/>
            </a:endParaRPr>
          </a:p>
        </p:txBody>
      </p:sp>
      <p:sp>
        <p:nvSpPr>
          <p:cNvPr id="145" name=""/>
          <p:cNvSpPr txBox="1"/>
          <p:nvPr/>
        </p:nvSpPr>
        <p:spPr>
          <a:xfrm>
            <a:off x="0" y="1080000"/>
            <a:ext cx="9900000" cy="408960"/>
          </a:xfrm>
          <a:prstGeom prst="rect">
            <a:avLst/>
          </a:prstGeom>
          <a:solidFill>
            <a:srgbClr val="fff5ce"/>
          </a:solidFill>
          <a:ln w="0">
            <a:noFill/>
          </a:ln>
          <a:effectLst>
            <a:outerShdw dist="101823" dir="2700000" blurRad="0">
              <a:srgbClr val="808080"/>
            </a:outerShdw>
          </a:effectLst>
        </p:spPr>
        <p:txBody>
          <a:bodyPr lIns="90000" rIns="90000" tIns="45000" bIns="45000">
            <a:noAutofit/>
          </a:bodyPr>
          <a:p>
            <a:r>
              <a:rPr b="1" lang="es-BO" sz="1800" spc="-1" strike="noStrike">
                <a:latin typeface="Comic Sans MS"/>
              </a:rPr>
              <a:t>¿Qué son las OPORTUNIDADES?</a:t>
            </a:r>
            <a:endParaRPr b="0" lang="es-BO" sz="1800" spc="-1" strike="noStrike">
              <a:latin typeface="Arial"/>
            </a:endParaRPr>
          </a:p>
        </p:txBody>
      </p:sp>
      <p:sp>
        <p:nvSpPr>
          <p:cNvPr id="146" name=""/>
          <p:cNvSpPr txBox="1"/>
          <p:nvPr/>
        </p:nvSpPr>
        <p:spPr>
          <a:xfrm>
            <a:off x="-4680" y="1620000"/>
            <a:ext cx="9900000" cy="727560"/>
          </a:xfrm>
          <a:prstGeom prst="rect">
            <a:avLst/>
          </a:prstGeom>
          <a:solidFill>
            <a:srgbClr val="ffffd7"/>
          </a:solidFill>
          <a:ln w="0">
            <a:noFill/>
          </a:ln>
          <a:effectLst>
            <a:outerShdw dist="101823" dir="2700000" blurRad="0">
              <a:srgbClr val="808080"/>
            </a:outerShdw>
          </a:effectLst>
        </p:spPr>
        <p:txBody>
          <a:bodyPr lIns="90000" rIns="90000" tIns="45000" bIns="45000">
            <a:noAutofit/>
          </a:bodyPr>
          <a:p>
            <a:pPr algn="just"/>
            <a:r>
              <a:rPr b="0" lang="es-BO" sz="1800" spc="-1" strike="noStrike">
                <a:latin typeface="Comic Sans MS"/>
              </a:rPr>
              <a:t>Son opciones del entorno que pueden aprovecharse, para cualquiera de las variables que componen el grupo, recursos humanos, materiales, para la Empresa misma.</a:t>
            </a:r>
            <a:endParaRPr b="0" lang="es-BO" sz="1800" spc="-1" strike="noStrike">
              <a:latin typeface="Arial"/>
            </a:endParaRPr>
          </a:p>
        </p:txBody>
      </p:sp>
      <p:sp>
        <p:nvSpPr>
          <p:cNvPr id="147" name=""/>
          <p:cNvSpPr txBox="1"/>
          <p:nvPr/>
        </p:nvSpPr>
        <p:spPr>
          <a:xfrm>
            <a:off x="0" y="2520000"/>
            <a:ext cx="9900000" cy="408960"/>
          </a:xfrm>
          <a:prstGeom prst="rect">
            <a:avLst/>
          </a:prstGeom>
          <a:solidFill>
            <a:srgbClr val="fff5ce"/>
          </a:solidFill>
          <a:ln w="0">
            <a:noFill/>
          </a:ln>
          <a:effectLst>
            <a:outerShdw dist="101823" dir="2700000" blurRad="0">
              <a:srgbClr val="808080"/>
            </a:outerShdw>
          </a:effectLst>
        </p:spPr>
        <p:txBody>
          <a:bodyPr lIns="90000" rIns="90000" tIns="45000" bIns="45000">
            <a:noAutofit/>
          </a:bodyPr>
          <a:p>
            <a:r>
              <a:rPr b="1" lang="es-BO" sz="1800" spc="-1" strike="noStrike">
                <a:latin typeface="Comic Sans MS"/>
              </a:rPr>
              <a:t>¿Qué son las AMENAZAS?</a:t>
            </a:r>
            <a:endParaRPr b="0" lang="es-BO" sz="1800" spc="-1" strike="noStrike">
              <a:latin typeface="Arial"/>
            </a:endParaRPr>
          </a:p>
        </p:txBody>
      </p:sp>
      <p:sp>
        <p:nvSpPr>
          <p:cNvPr id="148" name=""/>
          <p:cNvSpPr txBox="1"/>
          <p:nvPr/>
        </p:nvSpPr>
        <p:spPr>
          <a:xfrm>
            <a:off x="19800" y="3076200"/>
            <a:ext cx="9900000" cy="727560"/>
          </a:xfrm>
          <a:prstGeom prst="rect">
            <a:avLst/>
          </a:prstGeom>
          <a:solidFill>
            <a:srgbClr val="ffffd7"/>
          </a:solidFill>
          <a:ln w="0">
            <a:noFill/>
          </a:ln>
          <a:effectLst>
            <a:outerShdw dist="101823" dir="2700000" blurRad="0">
              <a:srgbClr val="808080"/>
            </a:outerShdw>
          </a:effectLst>
        </p:spPr>
        <p:txBody>
          <a:bodyPr lIns="90000" rIns="90000" tIns="45000" bIns="45000">
            <a:noAutofit/>
          </a:bodyPr>
          <a:p>
            <a:pPr algn="just"/>
            <a:r>
              <a:rPr b="0" lang="es-BO" sz="1800" spc="-1" strike="noStrike">
                <a:latin typeface="Comic Sans MS"/>
              </a:rPr>
              <a:t>Son variables del entorno que pueden hacer mermar la eficiencia y eficacia de un área o plan de mantenimiento, es mas, pueden anularlo por lo que importante el estudio exaustivo.</a:t>
            </a:r>
            <a:endParaRPr b="0" lang="es-BO" sz="1800" spc="-1" strike="noStrike">
              <a:latin typeface="Arial"/>
            </a:endParaRPr>
          </a:p>
        </p:txBody>
      </p:sp>
      <p:sp>
        <p:nvSpPr>
          <p:cNvPr id="149" name=""/>
          <p:cNvSpPr txBox="1"/>
          <p:nvPr/>
        </p:nvSpPr>
        <p:spPr>
          <a:xfrm>
            <a:off x="5400" y="3985560"/>
            <a:ext cx="10074600" cy="1548360"/>
          </a:xfrm>
          <a:prstGeom prst="rect">
            <a:avLst/>
          </a:prstGeom>
          <a:noFill/>
          <a:ln w="0">
            <a:noFill/>
          </a:ln>
        </p:spPr>
        <p:txBody>
          <a:bodyPr lIns="90000" rIns="90000" tIns="45000" bIns="45000" anchor="ctr">
            <a:noAutofit/>
          </a:bodyPr>
          <a:p>
            <a:pPr>
              <a:lnSpc>
                <a:spcPct val="100000"/>
              </a:lnSpc>
              <a:spcBef>
                <a:spcPts val="567"/>
              </a:spcBef>
              <a:spcAft>
                <a:spcPts val="567"/>
              </a:spcAft>
            </a:pPr>
            <a:r>
              <a:rPr b="1" lang="es-BO" sz="1400" spc="-1" strike="noStrike">
                <a:latin typeface="Comic Sans MS"/>
                <a:ea typeface="Microsoft YaHei"/>
              </a:rPr>
              <a:t>El área de Oportunidades y Amenazas comprende los siguientes aspectos:</a:t>
            </a:r>
            <a:endParaRPr b="0" lang="es-BO" sz="1400" spc="-1" strike="noStrike">
              <a:latin typeface="Arial"/>
            </a:endParaRPr>
          </a:p>
          <a:p>
            <a:pPr marL="216000" indent="-216000">
              <a:lnSpc>
                <a:spcPct val="100000"/>
              </a:lnSpc>
              <a:spcBef>
                <a:spcPts val="567"/>
              </a:spcBef>
              <a:spcAft>
                <a:spcPts val="567"/>
              </a:spcAft>
              <a:buClr>
                <a:srgbClr val="000000"/>
              </a:buClr>
              <a:buFont typeface="StarSymbol"/>
              <a:buAutoNum type="arabicPeriod"/>
            </a:pPr>
            <a:r>
              <a:rPr b="1" lang="es-BO" sz="1400" spc="-1" strike="noStrike">
                <a:latin typeface="Comic Sans MS"/>
                <a:ea typeface="Microsoft YaHei"/>
              </a:rPr>
              <a:t>Análisis del Entorno:</a:t>
            </a:r>
            <a:r>
              <a:rPr b="0" lang="es-BO" sz="1400" spc="-1" strike="noStrike">
                <a:latin typeface="Comic Sans MS"/>
                <a:ea typeface="Microsoft YaHei"/>
              </a:rPr>
              <a:t> Estructura de su industria (Proveedores, canales de distribución, clientes, mercados, competidores, inter relación de las areas de la empresa). </a:t>
            </a:r>
            <a:endParaRPr b="0" lang="es-BO" sz="1400" spc="-1" strike="noStrike">
              <a:latin typeface="Arial"/>
            </a:endParaRPr>
          </a:p>
          <a:p>
            <a:pPr marL="216000" indent="-216000">
              <a:lnSpc>
                <a:spcPct val="100000"/>
              </a:lnSpc>
              <a:spcBef>
                <a:spcPts val="567"/>
              </a:spcBef>
              <a:spcAft>
                <a:spcPts val="567"/>
              </a:spcAft>
              <a:buClr>
                <a:srgbClr val="000000"/>
              </a:buClr>
              <a:buFont typeface="StarSymbol"/>
              <a:buAutoNum type="arabicPeriod"/>
            </a:pPr>
            <a:r>
              <a:rPr b="1" lang="es-BO" sz="1400" spc="-1" strike="noStrike">
                <a:latin typeface="Comic Sans MS"/>
                <a:ea typeface="Microsoft YaHei"/>
              </a:rPr>
              <a:t>Grupos de interés:</a:t>
            </a:r>
            <a:r>
              <a:rPr b="0" lang="es-BO" sz="1400" spc="-1" strike="noStrike">
                <a:latin typeface="Comic Sans MS"/>
                <a:ea typeface="Microsoft YaHei"/>
              </a:rPr>
              <a:t> áreas de la empresa, Gobierno, instituciones públicas, sindicatos, gremios, comunidad. </a:t>
            </a:r>
            <a:endParaRPr b="0" lang="es-BO" sz="1400" spc="-1" strike="noStrike">
              <a:latin typeface="Arial"/>
            </a:endParaRPr>
          </a:p>
          <a:p>
            <a:pPr marL="216000" indent="-216000">
              <a:lnSpc>
                <a:spcPct val="100000"/>
              </a:lnSpc>
              <a:spcBef>
                <a:spcPts val="567"/>
              </a:spcBef>
              <a:spcAft>
                <a:spcPts val="567"/>
              </a:spcAft>
              <a:buClr>
                <a:srgbClr val="000000"/>
              </a:buClr>
              <a:buFont typeface="StarSymbol"/>
              <a:buAutoNum type="arabicPeriod"/>
            </a:pPr>
            <a:r>
              <a:rPr b="1" lang="es-BO" sz="1400" spc="-1" strike="noStrike">
                <a:latin typeface="Comic Sans MS"/>
                <a:ea typeface="Microsoft YaHei"/>
              </a:rPr>
              <a:t>El entorno visto en forma más amplia:</a:t>
            </a:r>
            <a:r>
              <a:rPr b="0" lang="es-BO" sz="1400" spc="-1" strike="noStrike">
                <a:latin typeface="Comic Sans MS"/>
                <a:ea typeface="Microsoft YaHei"/>
              </a:rPr>
              <a:t> Aspectos demográficos, políticos, legislativos, etc.</a:t>
            </a:r>
            <a:endParaRPr b="0" lang="es-BO" sz="14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50" name="Google Shape;60;p14_6"/>
          <p:cNvGrpSpPr/>
          <p:nvPr/>
        </p:nvGrpSpPr>
        <p:grpSpPr>
          <a:xfrm>
            <a:off x="360" y="0"/>
            <a:ext cx="10079640" cy="535320"/>
            <a:chOff x="360" y="0"/>
            <a:chExt cx="10079640" cy="535320"/>
          </a:xfrm>
        </p:grpSpPr>
        <p:pic>
          <p:nvPicPr>
            <p:cNvPr id="151" name="Google Shape;61;p14_7" descr="Universidad Nacional de Misiones - La Universidad | Universidad nacional,  Pinturas de peces, Facultad de artes"/>
            <p:cNvPicPr/>
            <p:nvPr/>
          </p:nvPicPr>
          <p:blipFill>
            <a:blip r:embed="rId1"/>
            <a:stretch/>
          </p:blipFill>
          <p:spPr>
            <a:xfrm>
              <a:off x="360" y="77760"/>
              <a:ext cx="735840" cy="457560"/>
            </a:xfrm>
            <a:prstGeom prst="rect">
              <a:avLst/>
            </a:prstGeom>
            <a:ln w="0">
              <a:noFill/>
            </a:ln>
          </p:spPr>
        </p:pic>
        <p:sp>
          <p:nvSpPr>
            <p:cNvPr id="152" name="Google Shape;62;p14_7"/>
            <p:cNvSpPr/>
            <p:nvPr/>
          </p:nvSpPr>
          <p:spPr>
            <a:xfrm>
              <a:off x="677880" y="0"/>
              <a:ext cx="9402120" cy="535320"/>
            </a:xfrm>
            <a:prstGeom prst="rect">
              <a:avLst/>
            </a:prstGeom>
            <a:gradFill rotWithShape="0">
              <a:gsLst>
                <a:gs pos="4000">
                  <a:srgbClr val="ffffff"/>
                </a:gs>
                <a:gs pos="100000">
                  <a:srgbClr val="4472c3"/>
                </a:gs>
              </a:gsLst>
              <a:lin ang="0"/>
            </a:gradFill>
            <a:ln w="0">
              <a:noFill/>
            </a:ln>
          </p:spPr>
          <p:style>
            <a:lnRef idx="0"/>
            <a:fillRef idx="0"/>
            <a:effectRef idx="0"/>
            <a:fontRef idx="minor"/>
          </p:style>
          <p:txBody>
            <a:bodyPr anchor="ctr">
              <a:noAutofit/>
            </a:bodyPr>
            <a:p>
              <a:pPr algn="r">
                <a:lnSpc>
                  <a:spcPct val="100000"/>
                </a:lnSpc>
                <a:tabLst>
                  <a:tab algn="l" pos="0"/>
                </a:tabLst>
              </a:pPr>
              <a:r>
                <a:rPr b="1" lang="es-419" sz="1400" spc="-1" strike="noStrike" cap="small">
                  <a:solidFill>
                    <a:srgbClr val="000000"/>
                  </a:solidFill>
                  <a:latin typeface="Comic Sans MS"/>
                  <a:ea typeface="Comic Sans MS"/>
                </a:rPr>
                <a:t>ORGANIZACIÓN Y GESTIÓN DEL MANTENIMIENTO</a:t>
              </a:r>
              <a:endParaRPr b="0" lang="es-BO" sz="1400" spc="-1" strike="noStrike">
                <a:latin typeface="Arial"/>
              </a:endParaRPr>
            </a:p>
          </p:txBody>
        </p:sp>
      </p:grpSp>
      <p:sp>
        <p:nvSpPr>
          <p:cNvPr id="153" name=""/>
          <p:cNvSpPr txBox="1"/>
          <p:nvPr/>
        </p:nvSpPr>
        <p:spPr>
          <a:xfrm>
            <a:off x="360" y="535320"/>
            <a:ext cx="9899640" cy="408960"/>
          </a:xfrm>
          <a:prstGeom prst="rect">
            <a:avLst/>
          </a:prstGeom>
          <a:solidFill>
            <a:srgbClr val="eeeeee"/>
          </a:solidFill>
          <a:ln w="0">
            <a:noFill/>
          </a:ln>
          <a:effectLst>
            <a:outerShdw dist="101823" dir="2700000" blurRad="0">
              <a:srgbClr val="808080"/>
            </a:outerShdw>
          </a:effectLst>
        </p:spPr>
        <p:txBody>
          <a:bodyPr lIns="90000" rIns="90000" tIns="45000" bIns="45000">
            <a:noAutofit/>
          </a:bodyPr>
          <a:p>
            <a:r>
              <a:rPr b="1" lang="es-BO" sz="1800" spc="-1" strike="noStrike">
                <a:latin typeface="Comic Sans MS"/>
              </a:rPr>
              <a:t>Organización y Planificación del Mantenimiento:</a:t>
            </a:r>
            <a:endParaRPr b="0" lang="es-BO" sz="1800" spc="-1" strike="noStrike">
              <a:latin typeface="Arial"/>
            </a:endParaRPr>
          </a:p>
        </p:txBody>
      </p:sp>
      <p:sp>
        <p:nvSpPr>
          <p:cNvPr id="154" name=""/>
          <p:cNvSpPr txBox="1"/>
          <p:nvPr/>
        </p:nvSpPr>
        <p:spPr>
          <a:xfrm>
            <a:off x="0" y="1035360"/>
            <a:ext cx="10080000" cy="4634640"/>
          </a:xfrm>
          <a:prstGeom prst="rect">
            <a:avLst/>
          </a:prstGeom>
          <a:noFill/>
          <a:ln w="0">
            <a:noFill/>
          </a:ln>
        </p:spPr>
        <p:txBody>
          <a:bodyPr lIns="90000" rIns="90000" tIns="45000" bIns="45000">
            <a:noAutofit/>
          </a:bodyPr>
          <a:p>
            <a:pPr>
              <a:lnSpc>
                <a:spcPct val="100000"/>
              </a:lnSpc>
              <a:spcBef>
                <a:spcPts val="283"/>
              </a:spcBef>
              <a:spcAft>
                <a:spcPts val="283"/>
              </a:spcAft>
            </a:pPr>
            <a:r>
              <a:rPr b="1" lang="es-BO" sz="1200" spc="-1" strike="noStrike">
                <a:latin typeface="Comic Sans MS"/>
                <a:ea typeface="Microsoft YaHei"/>
              </a:rPr>
              <a:t>CONSIDERACIONES GENERALES PARA LA ELABORACIÓN DEL ANÁLISIS FODA</a:t>
            </a:r>
            <a:r>
              <a:rPr b="0" lang="es-BO" sz="1200" spc="-1" strike="noStrike">
                <a:latin typeface="Arial"/>
                <a:ea typeface="Microsoft YaHei"/>
              </a:rPr>
              <a:t> </a:t>
            </a:r>
            <a:endParaRPr b="0" lang="es-BO" sz="1200" spc="-1" strike="noStrike">
              <a:latin typeface="Arial"/>
            </a:endParaRPr>
          </a:p>
          <a:p>
            <a:pPr marL="216000" indent="-216000" algn="just">
              <a:lnSpc>
                <a:spcPct val="100000"/>
              </a:lnSpc>
              <a:spcBef>
                <a:spcPts val="283"/>
              </a:spcBef>
              <a:spcAft>
                <a:spcPts val="283"/>
              </a:spcAft>
              <a:buClr>
                <a:srgbClr val="000000"/>
              </a:buClr>
              <a:buFont typeface="StarSymbol"/>
              <a:buAutoNum type="arabicParenR"/>
            </a:pPr>
            <a:r>
              <a:rPr b="0" lang="es-BO" sz="1200" spc="-1" strike="noStrike">
                <a:solidFill>
                  <a:srgbClr val="c9211e"/>
                </a:solidFill>
                <a:latin typeface="Arial"/>
                <a:ea typeface="Microsoft YaHei"/>
              </a:rPr>
              <a:t>Es recomendable que el análisis sea elaborado por un equipo (3 a 5 de personas) que cuente con la experiencia y conocimiento de las diversas áreas de la organización, que con sus opiniones, enriquezca el resultado. </a:t>
            </a:r>
            <a:endParaRPr b="0" lang="es-BO" sz="1200" spc="-1" strike="noStrike">
              <a:latin typeface="Arial"/>
            </a:endParaRPr>
          </a:p>
          <a:p>
            <a:pPr marL="216000" indent="-216000" algn="just">
              <a:lnSpc>
                <a:spcPct val="100000"/>
              </a:lnSpc>
              <a:spcBef>
                <a:spcPts val="283"/>
              </a:spcBef>
              <a:spcAft>
                <a:spcPts val="283"/>
              </a:spcAft>
              <a:buClr>
                <a:srgbClr val="000000"/>
              </a:buClr>
              <a:buFont typeface="StarSymbol"/>
              <a:buAutoNum type="arabicParenR"/>
            </a:pPr>
            <a:r>
              <a:rPr b="0" lang="es-BO" sz="1200" spc="-1" strike="noStrike">
                <a:solidFill>
                  <a:srgbClr val="3465a4"/>
                </a:solidFill>
                <a:latin typeface="Arial"/>
                <a:ea typeface="Microsoft YaHei"/>
              </a:rPr>
              <a:t>Los responsables del análisis deben de tener todas las facilidades para el acceso a la información de las áreas funcionales de trabajo que se requiera. </a:t>
            </a:r>
            <a:endParaRPr b="0" lang="es-BO" sz="1200" spc="-1" strike="noStrike">
              <a:latin typeface="Arial"/>
            </a:endParaRPr>
          </a:p>
          <a:p>
            <a:pPr marL="216000" indent="-216000" algn="just">
              <a:lnSpc>
                <a:spcPct val="100000"/>
              </a:lnSpc>
              <a:spcBef>
                <a:spcPts val="283"/>
              </a:spcBef>
              <a:spcAft>
                <a:spcPts val="283"/>
              </a:spcAft>
              <a:buClr>
                <a:srgbClr val="000000"/>
              </a:buClr>
              <a:buFont typeface="StarSymbol"/>
              <a:buAutoNum type="arabicParenR"/>
            </a:pPr>
            <a:r>
              <a:rPr b="0" lang="es-BO" sz="1200" spc="-1" strike="noStrike">
                <a:solidFill>
                  <a:srgbClr val="c9211e"/>
                </a:solidFill>
                <a:latin typeface="Arial"/>
                <a:ea typeface="Microsoft YaHei"/>
              </a:rPr>
              <a:t>Antes de establecer los criterios del análisis es preciso identificar y colectar ciertos elementos de la estructura de organización que servirán de base para asegurar la congruencia del mismo, tales como: la visión y misión, el objetivo general, el organigrama funcional etc. </a:t>
            </a:r>
            <a:endParaRPr b="0" lang="es-BO" sz="1200" spc="-1" strike="noStrike">
              <a:latin typeface="Arial"/>
            </a:endParaRPr>
          </a:p>
          <a:p>
            <a:pPr marL="216000" indent="-216000" algn="just">
              <a:lnSpc>
                <a:spcPct val="100000"/>
              </a:lnSpc>
              <a:spcBef>
                <a:spcPts val="283"/>
              </a:spcBef>
              <a:spcAft>
                <a:spcPts val="283"/>
              </a:spcAft>
              <a:buClr>
                <a:srgbClr val="000000"/>
              </a:buClr>
              <a:buFont typeface="StarSymbol"/>
              <a:buAutoNum type="arabicParenR"/>
            </a:pPr>
            <a:r>
              <a:rPr b="0" lang="es-BO" sz="1200" spc="-1" strike="noStrike">
                <a:solidFill>
                  <a:srgbClr val="3465a4"/>
                </a:solidFill>
                <a:latin typeface="Arial"/>
                <a:ea typeface="Microsoft YaHei"/>
              </a:rPr>
              <a:t>Los criterios de análisis que se establezcan de inicio, deben ser claros, que no dejen duda y cuyo significado sea el mismo para todos los que participen en el análisis.</a:t>
            </a:r>
            <a:endParaRPr b="0" lang="es-BO" sz="1200" spc="-1" strike="noStrike">
              <a:latin typeface="Arial"/>
            </a:endParaRPr>
          </a:p>
          <a:p>
            <a:pPr marL="216000" indent="-216000" algn="just">
              <a:lnSpc>
                <a:spcPct val="100000"/>
              </a:lnSpc>
              <a:spcBef>
                <a:spcPts val="283"/>
              </a:spcBef>
              <a:spcAft>
                <a:spcPts val="283"/>
              </a:spcAft>
              <a:buClr>
                <a:srgbClr val="000000"/>
              </a:buClr>
              <a:buFont typeface="StarSymbol"/>
              <a:buAutoNum type="arabicParenR"/>
            </a:pPr>
            <a:r>
              <a:rPr b="0" lang="es-BO" sz="1200" spc="-1" strike="noStrike">
                <a:solidFill>
                  <a:srgbClr val="c9211e"/>
                </a:solidFill>
                <a:latin typeface="Arial"/>
                <a:ea typeface="Microsoft YaHei"/>
              </a:rPr>
              <a:t>Los criterios establecidos deben ser consistentes, es decir, no se debe modificar el proceso, porque se invalida el resultado del diagnóstico.</a:t>
            </a:r>
            <a:endParaRPr b="0" lang="es-BO" sz="1200" spc="-1" strike="noStrike">
              <a:latin typeface="Arial"/>
            </a:endParaRPr>
          </a:p>
          <a:p>
            <a:pPr marL="216000" indent="-216000" algn="just">
              <a:lnSpc>
                <a:spcPct val="100000"/>
              </a:lnSpc>
              <a:spcBef>
                <a:spcPts val="283"/>
              </a:spcBef>
              <a:spcAft>
                <a:spcPts val="283"/>
              </a:spcAft>
              <a:buClr>
                <a:srgbClr val="000000"/>
              </a:buClr>
              <a:buFont typeface="StarSymbol"/>
              <a:buAutoNum type="arabicParenR"/>
            </a:pPr>
            <a:r>
              <a:rPr b="0" lang="es-BO" sz="1200" spc="-1" strike="noStrike">
                <a:solidFill>
                  <a:srgbClr val="3465a4"/>
                </a:solidFill>
                <a:latin typeface="Arial"/>
                <a:ea typeface="Microsoft YaHei"/>
              </a:rPr>
              <a:t>Para cada criterio establecido, se debe hacer el análisis de las cuatro variables (fortalezas, oportunidades, debilidades y amenazas), es decir no deben quedar variables sin que tengan elementos; eso es parte del trabajo de equipo y de la visión objetiva de la organización. </a:t>
            </a:r>
            <a:endParaRPr b="0" lang="es-BO" sz="1200" spc="-1" strike="noStrike">
              <a:latin typeface="Arial"/>
            </a:endParaRPr>
          </a:p>
          <a:p>
            <a:pPr marL="216000" indent="-216000" algn="just">
              <a:lnSpc>
                <a:spcPct val="100000"/>
              </a:lnSpc>
              <a:spcBef>
                <a:spcPts val="283"/>
              </a:spcBef>
              <a:spcAft>
                <a:spcPts val="283"/>
              </a:spcAft>
              <a:buClr>
                <a:srgbClr val="000000"/>
              </a:buClr>
              <a:buFont typeface="StarSymbol"/>
              <a:buAutoNum type="arabicParenR"/>
            </a:pPr>
            <a:r>
              <a:rPr b="0" lang="es-BO" sz="1200" spc="-1" strike="noStrike">
                <a:solidFill>
                  <a:srgbClr val="bf0041"/>
                </a:solidFill>
                <a:latin typeface="Arial"/>
                <a:ea typeface="Microsoft YaHei"/>
              </a:rPr>
              <a:t>Suele suceder que, algunas veces, quiénes realizan el análisis buscan guardar una imagen institucional a conveniencia, o no quieren herir susceptibilidades y por tanto emiten opiniones o juicios que no se apegan a la realidad, como por ejemplo, no reconocer debilidades o tratar de minimizar las amenazas, lo que se traduce en una falsa idea de la organización que limita un diagnóstico y evaluación seria, y tampoco contribuye a corregir errores o al desarrollo de Estrategias. </a:t>
            </a:r>
            <a:endParaRPr b="0" lang="es-BO" sz="1200" spc="-1" strike="noStrike">
              <a:latin typeface="Arial"/>
            </a:endParaRPr>
          </a:p>
          <a:p>
            <a:pPr marL="216000" indent="-216000" algn="just">
              <a:lnSpc>
                <a:spcPct val="100000"/>
              </a:lnSpc>
              <a:spcBef>
                <a:spcPts val="283"/>
              </a:spcBef>
              <a:spcAft>
                <a:spcPts val="283"/>
              </a:spcAft>
              <a:buClr>
                <a:srgbClr val="000000"/>
              </a:buClr>
              <a:buFont typeface="StarSymbol"/>
              <a:buAutoNum type="arabicParenR"/>
            </a:pPr>
            <a:r>
              <a:rPr b="0" lang="es-BO" sz="1200" spc="-1" strike="noStrike">
                <a:solidFill>
                  <a:srgbClr val="3465a4"/>
                </a:solidFill>
                <a:latin typeface="Arial"/>
                <a:ea typeface="Microsoft YaHei"/>
              </a:rPr>
              <a:t>Se recomienda para el análisis de los criterios y sus variables elaborar una matriz, dado que ello facilita el manejo de los datos. </a:t>
            </a:r>
            <a:endParaRPr b="0" lang="es-BO" sz="1200" spc="-1" strike="noStrike">
              <a:latin typeface="Arial"/>
            </a:endParaRPr>
          </a:p>
          <a:p>
            <a:pPr marL="216000" indent="-216000" algn="just">
              <a:lnSpc>
                <a:spcPct val="100000"/>
              </a:lnSpc>
              <a:spcBef>
                <a:spcPts val="283"/>
              </a:spcBef>
              <a:spcAft>
                <a:spcPts val="283"/>
              </a:spcAft>
              <a:buClr>
                <a:srgbClr val="000000"/>
              </a:buClr>
              <a:buFont typeface="StarSymbol"/>
              <a:buAutoNum type="arabicParenR"/>
            </a:pPr>
            <a:r>
              <a:rPr b="0" lang="es-BO" sz="1200" spc="-1" strike="noStrike">
                <a:solidFill>
                  <a:srgbClr val="bf0041"/>
                </a:solidFill>
                <a:latin typeface="Arial"/>
                <a:ea typeface="Microsoft YaHei"/>
              </a:rPr>
              <a:t>El análisis debe ser realizado en un período razonable y definido, dado que, la dinámica administrativa puede convertir en poco oportuna, apreciable u obsoleta mucha de la información que se obtenga; lo que puede suceder si el estudio se dilata demasiado. </a:t>
            </a:r>
            <a:endParaRPr b="0" lang="es-BO" sz="1200" spc="-1" strike="noStrike">
              <a:latin typeface="Arial"/>
            </a:endParaRPr>
          </a:p>
          <a:p>
            <a:pPr marL="216000" indent="-216000" algn="just">
              <a:lnSpc>
                <a:spcPct val="100000"/>
              </a:lnSpc>
              <a:spcBef>
                <a:spcPts val="283"/>
              </a:spcBef>
              <a:spcAft>
                <a:spcPts val="283"/>
              </a:spcAft>
              <a:buClr>
                <a:srgbClr val="000000"/>
              </a:buClr>
              <a:buFont typeface="StarSymbol"/>
              <a:buAutoNum type="arabicParenR"/>
            </a:pPr>
            <a:r>
              <a:rPr b="0" lang="es-BO" sz="1200" spc="-1" strike="noStrike">
                <a:solidFill>
                  <a:srgbClr val="3465a4"/>
                </a:solidFill>
                <a:latin typeface="Arial"/>
                <a:ea typeface="Microsoft YaHei"/>
              </a:rPr>
              <a:t>El informe final del análisis debe ser estructurado de tal forma, que demuestre en forma profesional un diagnóstico apropiado, maduro, que contenga los elementos tangibles que permitan establecer propuestas para elaborar estrategias, es decir, que sea un documento de trabajo útil para la planeación y administración estratégica y no solamente un requisito obligatorio o formalidad, dentro de un plan, que no tenga mayor impacto en el desarrollo de éste.</a:t>
            </a:r>
            <a:endParaRPr b="0" lang="es-BO" sz="12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397</TotalTime>
  <Application>LibreOffice/7.1.2.2$Windows_X86_64 LibreOffice_project/8a45595d069ef5570103caea1b71cc9d82b2aae4</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2021-05-24T09:16:37Z</dcterms:created>
  <dc:creator/>
  <dc:description/>
  <dc:language>es-AR</dc:language>
  <cp:lastModifiedBy/>
  <dcterms:modified xsi:type="dcterms:W3CDTF">2021-05-26T09:58:00Z</dcterms:modified>
  <cp:revision>18</cp:revision>
  <dc:subject/>
  <dc:title/>
</cp:coreProperties>
</file>