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2" r:id="rId2"/>
  </p:sldMasterIdLst>
  <p:notesMasterIdLst>
    <p:notesMasterId r:id="rId43"/>
  </p:notesMasterIdLst>
  <p:sldIdLst>
    <p:sldId id="268" r:id="rId3"/>
    <p:sldId id="277" r:id="rId4"/>
    <p:sldId id="278" r:id="rId5"/>
    <p:sldId id="269" r:id="rId6"/>
    <p:sldId id="273" r:id="rId7"/>
    <p:sldId id="274" r:id="rId8"/>
    <p:sldId id="275" r:id="rId9"/>
    <p:sldId id="279" r:id="rId10"/>
    <p:sldId id="303"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256" r:id="rId28"/>
    <p:sldId id="257" r:id="rId29"/>
    <p:sldId id="258" r:id="rId30"/>
    <p:sldId id="260" r:id="rId31"/>
    <p:sldId id="261" r:id="rId32"/>
    <p:sldId id="262" r:id="rId33"/>
    <p:sldId id="263" r:id="rId34"/>
    <p:sldId id="264" r:id="rId35"/>
    <p:sldId id="265" r:id="rId36"/>
    <p:sldId id="266" r:id="rId37"/>
    <p:sldId id="281" r:id="rId38"/>
    <p:sldId id="282" r:id="rId39"/>
    <p:sldId id="283" r:id="rId40"/>
    <p:sldId id="284" r:id="rId41"/>
    <p:sldId id="285"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7" autoAdjust="0"/>
    <p:restoredTop sz="94660"/>
  </p:normalViewPr>
  <p:slideViewPr>
    <p:cSldViewPr>
      <p:cViewPr varScale="1">
        <p:scale>
          <a:sx n="70" d="100"/>
          <a:sy n="70" d="100"/>
        </p:scale>
        <p:origin x="11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33EB6-1078-4397-B075-B32F9B28F892}" type="datetimeFigureOut">
              <a:rPr lang="es-ES" smtClean="0"/>
              <a:pPr/>
              <a:t>17/05/2021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1176F-9476-473D-95CC-78789CF5188F}" type="slidenum">
              <a:rPr lang="es-ES" smtClean="0"/>
              <a:pPr/>
              <a:t>‹Nº›</a:t>
            </a:fld>
            <a:endParaRPr lang="es-ES"/>
          </a:p>
        </p:txBody>
      </p:sp>
    </p:spTree>
    <p:extLst>
      <p:ext uri="{BB962C8B-B14F-4D97-AF65-F5344CB8AC3E}">
        <p14:creationId xmlns:p14="http://schemas.microsoft.com/office/powerpoint/2010/main" val="382009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tint val="75000"/>
                  </a:prstClr>
                </a:solidFill>
              </a:rPr>
              <a:pPr/>
              <a:t>5/17/2021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52490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defTabSz="342900"/>
            <a:fld id="{B61BEF0D-F0BB-DE4B-95CE-6DB70DBA9567}" type="datetimeFigureOut">
              <a:rPr lang="en-US" smtClean="0">
                <a:solidFill>
                  <a:prstClr val="white">
                    <a:tint val="75000"/>
                  </a:prstClr>
                </a:solidFill>
              </a:rPr>
              <a:pPr defTabSz="342900"/>
              <a:t>5/17/2021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pPr defTabSz="342900"/>
            <a:fld id="{D57F1E4F-1CFF-5643-939E-217C01CDF565}" type="slidenum">
              <a:rPr lang="en-US" smtClean="0">
                <a:solidFill>
                  <a:srgbClr val="90C226"/>
                </a:solidFill>
              </a:rPr>
              <a:pPr defTabSz="342900"/>
              <a:t>‹Nº›</a:t>
            </a:fld>
            <a:endParaRPr lang="en-US" dirty="0">
              <a:solidFill>
                <a:srgbClr val="90C226"/>
              </a:solidFill>
            </a:endParaRPr>
          </a:p>
        </p:txBody>
      </p:sp>
    </p:spTree>
    <p:extLst>
      <p:ext uri="{BB962C8B-B14F-4D97-AF65-F5344CB8AC3E}">
        <p14:creationId xmlns:p14="http://schemas.microsoft.com/office/powerpoint/2010/main" val="220621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tint val="75000"/>
                  </a:prstClr>
                </a:solidFill>
              </a:rPr>
              <a:pPr/>
              <a:t>5/17/2021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20797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tint val="75000"/>
                  </a:prstClr>
                </a:solidFill>
              </a:rPr>
              <a:pPr/>
              <a:t>5/17/2021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‹Nº›</a:t>
            </a:fld>
            <a:endParaRPr lang="en-US" dirty="0">
              <a:solidFill>
                <a:srgbClr val="90C226"/>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19334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tint val="75000"/>
                  </a:prstClr>
                </a:solidFill>
              </a:rPr>
              <a:pPr/>
              <a:t>5/17/2021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119461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defTabSz="342900"/>
            <a:fld id="{B61BEF0D-F0BB-DE4B-95CE-6DB70DBA9567}" type="datetimeFigureOut">
              <a:rPr lang="en-US" smtClean="0">
                <a:solidFill>
                  <a:prstClr val="white">
                    <a:tint val="75000"/>
                  </a:prstClr>
                </a:solidFill>
              </a:rPr>
              <a:pPr defTabSz="342900"/>
              <a:t>5/17/2021</a:t>
            </a:fld>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p>
            <a:pPr defTabSz="342900"/>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90C226"/>
                </a:solidFill>
              </a:rPr>
              <a:pPr defTabSz="342900"/>
              <a:t>‹Nº›</a:t>
            </a:fld>
            <a:endParaRPr lang="en-US" dirty="0">
              <a:solidFill>
                <a:srgbClr val="90C226"/>
              </a:solidFill>
            </a:endParaRPr>
          </a:p>
        </p:txBody>
      </p:sp>
    </p:spTree>
    <p:extLst>
      <p:ext uri="{BB962C8B-B14F-4D97-AF65-F5344CB8AC3E}">
        <p14:creationId xmlns:p14="http://schemas.microsoft.com/office/powerpoint/2010/main" val="240604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defTabSz="342900"/>
            <a:fld id="{B61BEF0D-F0BB-DE4B-95CE-6DB70DBA9567}" type="datetimeFigureOut">
              <a:rPr lang="en-US" smtClean="0">
                <a:solidFill>
                  <a:prstClr val="white">
                    <a:tint val="75000"/>
                  </a:prstClr>
                </a:solidFill>
              </a:rPr>
              <a:pPr defTabSz="342900"/>
              <a:t>5/17/2021</a:t>
            </a:fld>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p>
            <a:pPr defTabSz="342900"/>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pPr defTabSz="342900"/>
            <a:fld id="{D57F1E4F-1CFF-5643-939E-217C01CDF565}" type="slidenum">
              <a:rPr lang="en-US" smtClean="0">
                <a:solidFill>
                  <a:srgbClr val="90C226"/>
                </a:solidFill>
              </a:rPr>
              <a:pPr defTabSz="342900"/>
              <a:t>‹Nº›</a:t>
            </a:fld>
            <a:endParaRPr lang="en-US" dirty="0">
              <a:solidFill>
                <a:srgbClr val="90C226"/>
              </a:solidFill>
            </a:endParaRPr>
          </a:p>
        </p:txBody>
      </p:sp>
    </p:spTree>
    <p:extLst>
      <p:ext uri="{BB962C8B-B14F-4D97-AF65-F5344CB8AC3E}">
        <p14:creationId xmlns:p14="http://schemas.microsoft.com/office/powerpoint/2010/main" val="1736284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white">
                    <a:tint val="75000"/>
                  </a:prstClr>
                </a:solidFill>
              </a:rPr>
              <a:pPr/>
              <a:t>5/17/2021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424098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tint val="75000"/>
                  </a:prstClr>
                </a:solidFill>
              </a:rPr>
              <a:pPr/>
              <a:t>5/17/2021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4121396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5" name="Footer Placeholder 4"/>
          <p:cNvSpPr>
            <a:spLocks noGrp="1"/>
          </p:cNvSpPr>
          <p:nvPr>
            <p:ph type="ftr" sz="quarter" idx="11"/>
          </p:nvPr>
        </p:nvSpPr>
        <p:spPr/>
        <p:txBody>
          <a:bodyPr/>
          <a:lstStyle/>
          <a:p>
            <a:endParaRPr lang="es-ES">
              <a:solidFill>
                <a:prstClr val="white">
                  <a:tint val="75000"/>
                </a:prstClr>
              </a:solidFill>
            </a:endParaRPr>
          </a:p>
        </p:txBody>
      </p:sp>
      <p:sp>
        <p:nvSpPr>
          <p:cNvPr id="6" name="Slide Number Placeholder 5"/>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646852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5" name="Footer Placeholder 4"/>
          <p:cNvSpPr>
            <a:spLocks noGrp="1"/>
          </p:cNvSpPr>
          <p:nvPr>
            <p:ph type="ftr" sz="quarter" idx="11"/>
          </p:nvPr>
        </p:nvSpPr>
        <p:spPr/>
        <p:txBody>
          <a:bodyPr/>
          <a:lstStyle/>
          <a:p>
            <a:endParaRPr lang="es-ES">
              <a:solidFill>
                <a:prstClr val="white">
                  <a:tint val="75000"/>
                </a:prstClr>
              </a:solidFill>
            </a:endParaRPr>
          </a:p>
        </p:txBody>
      </p:sp>
      <p:sp>
        <p:nvSpPr>
          <p:cNvPr id="6" name="Slide Number Placeholder 5"/>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8303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solidFill>
                  <a:prstClr val="white">
                    <a:tint val="75000"/>
                  </a:prstClr>
                </a:solidFill>
              </a:rPr>
              <a:pPr/>
              <a:t>5/17/2021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2514918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5" name="Footer Placeholder 4"/>
          <p:cNvSpPr>
            <a:spLocks noGrp="1"/>
          </p:cNvSpPr>
          <p:nvPr>
            <p:ph type="ftr" sz="quarter" idx="11"/>
          </p:nvPr>
        </p:nvSpPr>
        <p:spPr/>
        <p:txBody>
          <a:bodyPr/>
          <a:lstStyle/>
          <a:p>
            <a:endParaRPr lang="es-ES">
              <a:solidFill>
                <a:prstClr val="white">
                  <a:tint val="75000"/>
                </a:prstClr>
              </a:solidFill>
            </a:endParaRPr>
          </a:p>
        </p:txBody>
      </p:sp>
      <p:sp>
        <p:nvSpPr>
          <p:cNvPr id="6" name="Slide Number Placeholder 5"/>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582199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6" name="Footer Placeholder 5"/>
          <p:cNvSpPr>
            <a:spLocks noGrp="1"/>
          </p:cNvSpPr>
          <p:nvPr>
            <p:ph type="ftr" sz="quarter" idx="11"/>
          </p:nvPr>
        </p:nvSpPr>
        <p:spPr/>
        <p:txBody>
          <a:bodyPr/>
          <a:lstStyle/>
          <a:p>
            <a:endParaRPr lang="es-ES">
              <a:solidFill>
                <a:prstClr val="white">
                  <a:tint val="75000"/>
                </a:prstClr>
              </a:solidFill>
            </a:endParaRPr>
          </a:p>
        </p:txBody>
      </p:sp>
      <p:sp>
        <p:nvSpPr>
          <p:cNvPr id="7" name="Slide Number Placeholder 6"/>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585204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346" y="2912232"/>
            <a:ext cx="3830406"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912232"/>
            <a:ext cx="3821518"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8" name="Footer Placeholder 7"/>
          <p:cNvSpPr>
            <a:spLocks noGrp="1"/>
          </p:cNvSpPr>
          <p:nvPr>
            <p:ph type="ftr" sz="quarter" idx="11"/>
          </p:nvPr>
        </p:nvSpPr>
        <p:spPr/>
        <p:txBody>
          <a:bodyPr/>
          <a:lstStyle/>
          <a:p>
            <a:endParaRPr lang="es-ES">
              <a:solidFill>
                <a:prstClr val="white">
                  <a:tint val="75000"/>
                </a:prstClr>
              </a:solidFill>
            </a:endParaRPr>
          </a:p>
        </p:txBody>
      </p:sp>
      <p:sp>
        <p:nvSpPr>
          <p:cNvPr id="9" name="Slide Number Placeholder 8"/>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248884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4" name="Footer Placeholder 3"/>
          <p:cNvSpPr>
            <a:spLocks noGrp="1"/>
          </p:cNvSpPr>
          <p:nvPr>
            <p:ph type="ftr" sz="quarter" idx="11"/>
          </p:nvPr>
        </p:nvSpPr>
        <p:spPr/>
        <p:txBody>
          <a:bodyPr/>
          <a:lstStyle/>
          <a:p>
            <a:endParaRPr lang="es-ES">
              <a:solidFill>
                <a:prstClr val="white">
                  <a:tint val="75000"/>
                </a:prstClr>
              </a:solidFill>
            </a:endParaRPr>
          </a:p>
        </p:txBody>
      </p:sp>
      <p:sp>
        <p:nvSpPr>
          <p:cNvPr id="5" name="Slide Number Placeholder 4"/>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089351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3" name="Footer Placeholder 2"/>
          <p:cNvSpPr>
            <a:spLocks noGrp="1"/>
          </p:cNvSpPr>
          <p:nvPr>
            <p:ph type="ftr" sz="quarter" idx="11"/>
          </p:nvPr>
        </p:nvSpPr>
        <p:spPr/>
        <p:txBody>
          <a:bodyPr/>
          <a:lstStyle/>
          <a:p>
            <a:endParaRPr lang="es-ES">
              <a:solidFill>
                <a:prstClr val="white">
                  <a:tint val="75000"/>
                </a:prstClr>
              </a:solidFill>
            </a:endParaRPr>
          </a:p>
        </p:txBody>
      </p:sp>
      <p:sp>
        <p:nvSpPr>
          <p:cNvPr id="4" name="Slide Number Placeholder 3"/>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2936862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6" name="Footer Placeholder 5"/>
          <p:cNvSpPr>
            <a:spLocks noGrp="1"/>
          </p:cNvSpPr>
          <p:nvPr>
            <p:ph type="ftr" sz="quarter" idx="11"/>
          </p:nvPr>
        </p:nvSpPr>
        <p:spPr/>
        <p:txBody>
          <a:bodyPr/>
          <a:lstStyle/>
          <a:p>
            <a:endParaRPr lang="es-ES">
              <a:solidFill>
                <a:prstClr val="white">
                  <a:tint val="75000"/>
                </a:prstClr>
              </a:solidFill>
            </a:endParaRPr>
          </a:p>
        </p:txBody>
      </p:sp>
      <p:sp>
        <p:nvSpPr>
          <p:cNvPr id="7" name="Slide Number Placeholder 6"/>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4196957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6" name="Footer Placeholder 5"/>
          <p:cNvSpPr>
            <a:spLocks noGrp="1"/>
          </p:cNvSpPr>
          <p:nvPr>
            <p:ph type="ftr" sz="quarter" idx="11"/>
          </p:nvPr>
        </p:nvSpPr>
        <p:spPr/>
        <p:txBody>
          <a:bodyPr/>
          <a:lstStyle/>
          <a:p>
            <a:endParaRPr lang="es-ES">
              <a:solidFill>
                <a:prstClr val="white">
                  <a:tint val="75000"/>
                </a:prstClr>
              </a:solidFill>
            </a:endParaRPr>
          </a:p>
        </p:txBody>
      </p:sp>
      <p:sp>
        <p:nvSpPr>
          <p:cNvPr id="7" name="Slide Number Placeholder 6"/>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161455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6" name="Footer Placeholder 5"/>
          <p:cNvSpPr>
            <a:spLocks noGrp="1"/>
          </p:cNvSpPr>
          <p:nvPr>
            <p:ph type="ftr" sz="quarter" idx="11"/>
          </p:nvPr>
        </p:nvSpPr>
        <p:spPr/>
        <p:txBody>
          <a:bodyPr/>
          <a:lstStyle/>
          <a:p>
            <a:endParaRPr lang="es-ES">
              <a:solidFill>
                <a:prstClr val="white">
                  <a:tint val="75000"/>
                </a:prstClr>
              </a:solidFill>
            </a:endParaRPr>
          </a:p>
        </p:txBody>
      </p:sp>
      <p:sp>
        <p:nvSpPr>
          <p:cNvPr id="7" name="Slide Number Placeholder 6"/>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974550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6" name="Footer Placeholder 5"/>
          <p:cNvSpPr>
            <a:spLocks noGrp="1"/>
          </p:cNvSpPr>
          <p:nvPr>
            <p:ph type="ftr" sz="quarter" idx="11"/>
          </p:nvPr>
        </p:nvSpPr>
        <p:spPr/>
        <p:txBody>
          <a:bodyPr/>
          <a:lstStyle/>
          <a:p>
            <a:endParaRPr lang="es-ES">
              <a:solidFill>
                <a:prstClr val="white">
                  <a:tint val="75000"/>
                </a:prstClr>
              </a:solidFill>
            </a:endParaRPr>
          </a:p>
        </p:txBody>
      </p:sp>
      <p:sp>
        <p:nvSpPr>
          <p:cNvPr id="7" name="Slide Number Placeholder 6"/>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1867821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6" name="Footer Placeholder 5"/>
          <p:cNvSpPr>
            <a:spLocks noGrp="1"/>
          </p:cNvSpPr>
          <p:nvPr>
            <p:ph type="ftr" sz="quarter" idx="11"/>
          </p:nvPr>
        </p:nvSpPr>
        <p:spPr/>
        <p:txBody>
          <a:bodyPr/>
          <a:lstStyle/>
          <a:p>
            <a:endParaRPr lang="es-ES">
              <a:solidFill>
                <a:prstClr val="white">
                  <a:tint val="75000"/>
                </a:prstClr>
              </a:solidFill>
            </a:endParaRPr>
          </a:p>
        </p:txBody>
      </p:sp>
      <p:sp>
        <p:nvSpPr>
          <p:cNvPr id="7" name="Slide Number Placeholder 6"/>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prstClr val="white"/>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Tree>
    <p:extLst>
      <p:ext uri="{BB962C8B-B14F-4D97-AF65-F5344CB8AC3E}">
        <p14:creationId xmlns:p14="http://schemas.microsoft.com/office/powerpoint/2010/main" val="205581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tint val="75000"/>
                  </a:prstClr>
                </a:solidFill>
              </a:rPr>
              <a:pPr/>
              <a:t>5/17/2021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2106389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6" name="Footer Placeholder 5"/>
          <p:cNvSpPr>
            <a:spLocks noGrp="1"/>
          </p:cNvSpPr>
          <p:nvPr>
            <p:ph type="ftr" sz="quarter" idx="11"/>
          </p:nvPr>
        </p:nvSpPr>
        <p:spPr/>
        <p:txBody>
          <a:bodyPr/>
          <a:lstStyle/>
          <a:p>
            <a:endParaRPr lang="es-ES">
              <a:solidFill>
                <a:prstClr val="white">
                  <a:tint val="75000"/>
                </a:prstClr>
              </a:solidFill>
            </a:endParaRPr>
          </a:p>
        </p:txBody>
      </p:sp>
      <p:sp>
        <p:nvSpPr>
          <p:cNvPr id="7" name="Slide Number Placeholder 6"/>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698882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4" name="Footer Placeholder 3"/>
          <p:cNvSpPr>
            <a:spLocks noGrp="1"/>
          </p:cNvSpPr>
          <p:nvPr>
            <p:ph type="ftr" sz="quarter" idx="11"/>
          </p:nvPr>
        </p:nvSpPr>
        <p:spPr/>
        <p:txBody>
          <a:bodyPr/>
          <a:lstStyle/>
          <a:p>
            <a:endParaRPr lang="es-ES">
              <a:solidFill>
                <a:prstClr val="white">
                  <a:tint val="75000"/>
                </a:prstClr>
              </a:solidFill>
            </a:endParaRPr>
          </a:p>
        </p:txBody>
      </p:sp>
      <p:sp>
        <p:nvSpPr>
          <p:cNvPr id="5" name="Slide Number Placeholder 4"/>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1325960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4" name="Footer Placeholder 3"/>
          <p:cNvSpPr>
            <a:spLocks noGrp="1"/>
          </p:cNvSpPr>
          <p:nvPr>
            <p:ph type="ftr" sz="quarter" idx="11"/>
          </p:nvPr>
        </p:nvSpPr>
        <p:spPr/>
        <p:txBody>
          <a:bodyPr/>
          <a:lstStyle/>
          <a:p>
            <a:endParaRPr lang="es-ES">
              <a:solidFill>
                <a:prstClr val="white">
                  <a:tint val="75000"/>
                </a:prstClr>
              </a:solidFill>
            </a:endParaRPr>
          </a:p>
        </p:txBody>
      </p:sp>
      <p:sp>
        <p:nvSpPr>
          <p:cNvPr id="5" name="Slide Number Placeholder 4"/>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1345188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5" name="Footer Placeholder 4"/>
          <p:cNvSpPr>
            <a:spLocks noGrp="1"/>
          </p:cNvSpPr>
          <p:nvPr>
            <p:ph type="ftr" sz="quarter" idx="11"/>
          </p:nvPr>
        </p:nvSpPr>
        <p:spPr/>
        <p:txBody>
          <a:bodyPr/>
          <a:lstStyle/>
          <a:p>
            <a:endParaRPr lang="es-ES">
              <a:solidFill>
                <a:prstClr val="white">
                  <a:tint val="75000"/>
                </a:prstClr>
              </a:solidFill>
            </a:endParaRPr>
          </a:p>
        </p:txBody>
      </p:sp>
      <p:sp>
        <p:nvSpPr>
          <p:cNvPr id="6" name="Slide Number Placeholder 5"/>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2327313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5" name="Footer Placeholder 4"/>
          <p:cNvSpPr>
            <a:spLocks noGrp="1"/>
          </p:cNvSpPr>
          <p:nvPr>
            <p:ph type="ftr" sz="quarter" idx="11"/>
          </p:nvPr>
        </p:nvSpPr>
        <p:spPr/>
        <p:txBody>
          <a:bodyPr/>
          <a:lstStyle/>
          <a:p>
            <a:endParaRPr lang="es-ES">
              <a:solidFill>
                <a:prstClr val="white">
                  <a:tint val="75000"/>
                </a:prstClr>
              </a:solidFill>
            </a:endParaRPr>
          </a:p>
        </p:txBody>
      </p:sp>
      <p:sp>
        <p:nvSpPr>
          <p:cNvPr id="6" name="Slide Number Placeholder 5"/>
          <p:cNvSpPr>
            <a:spLocks noGrp="1"/>
          </p:cNvSpPr>
          <p:nvPr>
            <p:ph type="sldNum" sz="quarter" idx="12"/>
          </p:nvPr>
        </p:nvSpPr>
        <p:spPr/>
        <p:txBody>
          <a:body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27606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white">
                    <a:tint val="75000"/>
                  </a:prstClr>
                </a:solidFill>
              </a:rPr>
              <a:pPr/>
              <a:t>5/17/2021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45503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tint val="75000"/>
                  </a:prstClr>
                </a:solidFill>
              </a:rPr>
              <a:pPr/>
              <a:t>5/17/2021</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278140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solidFill>
                  <a:prstClr val="white">
                    <a:tint val="75000"/>
                  </a:prstClr>
                </a:solidFill>
              </a:rPr>
              <a:pPr/>
              <a:t>5/17/2021</a:t>
            </a:fld>
            <a:endParaRPr lang="en-US" dirty="0">
              <a:solidFill>
                <a:prstClr val="white">
                  <a:tint val="75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4"/>
          <p:cNvSpPr>
            <a:spLocks noGrp="1"/>
          </p:cNvSpPr>
          <p:nvPr>
            <p:ph type="sldNum" sz="quarter" idx="12"/>
          </p:nvPr>
        </p:nvSpPr>
        <p:spPr/>
        <p:txBody>
          <a:bodyPr/>
          <a:lstStyle/>
          <a:p>
            <a:fld id="{D57F1E4F-1CFF-5643-939E-217C01CDF56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63749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solidFill>
                  <a:prstClr val="white">
                    <a:tint val="75000"/>
                  </a:prstClr>
                </a:solidFill>
              </a:rPr>
              <a:pPr/>
              <a:t>5/17/2021</a:t>
            </a:fld>
            <a:endParaRPr lang="en-US" dirty="0">
              <a:solidFill>
                <a:prstClr val="white">
                  <a:tint val="75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3"/>
          <p:cNvSpPr>
            <a:spLocks noGrp="1"/>
          </p:cNvSpPr>
          <p:nvPr>
            <p:ph type="sldNum" sz="quarter" idx="12"/>
          </p:nvPr>
        </p:nvSpPr>
        <p:spPr/>
        <p:txBody>
          <a:bodyPr/>
          <a:lstStyle/>
          <a:p>
            <a:fld id="{D57F1E4F-1CFF-5643-939E-217C01CDF56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2470596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2A54C80-263E-416B-A8E0-580EDEADCBDC}" type="datetimeFigureOut">
              <a:rPr lang="en-US" smtClean="0">
                <a:solidFill>
                  <a:prstClr val="white">
                    <a:tint val="75000"/>
                  </a:prstClr>
                </a:solidFill>
              </a:rPr>
              <a:pPr/>
              <a:t>5/17/2021</a:t>
            </a:fld>
            <a:endParaRPr lang="en-US" dirty="0">
              <a:solidFill>
                <a:prstClr val="white">
                  <a:tint val="75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6"/>
          <p:cNvSpPr>
            <a:spLocks noGrp="1"/>
          </p:cNvSpPr>
          <p:nvPr>
            <p:ph type="sldNum" sz="quarter" idx="12"/>
          </p:nvPr>
        </p:nvSpPr>
        <p:spPr/>
        <p:txBody>
          <a:bodyPr/>
          <a:lstStyle/>
          <a:p>
            <a:fld id="{519954A3-9DFD-4C44-94BA-B95130A3BA1C}"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379541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tint val="75000"/>
                  </a:prstClr>
                </a:solidFill>
              </a:rPr>
              <a:pPr/>
              <a:t>5/17/2021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90C226"/>
                </a:solidFill>
              </a:rPr>
              <a:pPr/>
              <a:t>‹Nº›</a:t>
            </a:fld>
            <a:endParaRPr lang="en-US" dirty="0">
              <a:solidFill>
                <a:srgbClr val="90C226"/>
              </a:solidFill>
            </a:endParaRPr>
          </a:p>
        </p:txBody>
      </p:sp>
    </p:spTree>
    <p:extLst>
      <p:ext uri="{BB962C8B-B14F-4D97-AF65-F5344CB8AC3E}">
        <p14:creationId xmlns:p14="http://schemas.microsoft.com/office/powerpoint/2010/main" val="68344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342900"/>
            <a:fld id="{B61BEF0D-F0BB-DE4B-95CE-6DB70DBA9567}" type="datetimeFigureOut">
              <a:rPr lang="en-US" smtClean="0">
                <a:solidFill>
                  <a:prstClr val="white">
                    <a:tint val="75000"/>
                  </a:prstClr>
                </a:solidFill>
              </a:rPr>
              <a:pPr defTabSz="342900"/>
              <a:t>5/17/2021</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342900"/>
            <a:endParaRPr lang="en-US" dirty="0">
              <a:solidFill>
                <a:prstClr val="white">
                  <a:tint val="75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defTabSz="342900"/>
            <a:fld id="{D57F1E4F-1CFF-5643-939E-217C01CDF565}" type="slidenum">
              <a:rPr lang="en-US" smtClean="0">
                <a:solidFill>
                  <a:srgbClr val="90C226"/>
                </a:solidFill>
              </a:rPr>
              <a:pPr defTabSz="342900"/>
              <a:t>‹Nº›</a:t>
            </a:fld>
            <a:endParaRPr lang="en-US" dirty="0">
              <a:solidFill>
                <a:srgbClr val="90C226"/>
              </a:solidFill>
            </a:endParaRPr>
          </a:p>
        </p:txBody>
      </p:sp>
    </p:spTree>
    <p:extLst>
      <p:ext uri="{BB962C8B-B14F-4D97-AF65-F5344CB8AC3E}">
        <p14:creationId xmlns:p14="http://schemas.microsoft.com/office/powerpoint/2010/main" val="836310648"/>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510AF286-7454-468A-B364-8DF43DEBE723}" type="datetimeFigureOut">
              <a:rPr lang="es-ES" smtClean="0">
                <a:solidFill>
                  <a:prstClr val="white">
                    <a:tint val="75000"/>
                  </a:prstClr>
                </a:solidFill>
              </a:rPr>
              <a:pPr/>
              <a:t>17/05/2021</a:t>
            </a:fld>
            <a:endParaRPr lang="es-ES">
              <a:solidFill>
                <a:prstClr val="white">
                  <a:tint val="75000"/>
                </a:prstClr>
              </a:solidFill>
            </a:endParaRP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s-ES">
              <a:solidFill>
                <a:prstClr val="white">
                  <a:tint val="75000"/>
                </a:prstClr>
              </a:solidFill>
            </a:endParaRP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09FA4456-3DE2-4AC9-868C-CF19F42FDCCF}"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4256921210"/>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ingenieriaindustrialonline.com/lean-manufacturing/guia-practica-de-lean-manufacturing-para-el-empresario/"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blog.utp.edu.co/metalografia/files/2015/12/Captura12.png"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blog.utp.edu.co/metalografia/files/2015/12/Captura2.png"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8" Type="http://schemas.openxmlformats.org/officeDocument/2006/relationships/hyperlink" Target="https://es.wikipedia.org/wiki/Aluminio" TargetMode="External"/><Relationship Id="rId13" Type="http://schemas.openxmlformats.org/officeDocument/2006/relationships/hyperlink" Target="https://es.wikipedia.org/wiki/Plata" TargetMode="External"/><Relationship Id="rId3" Type="http://schemas.openxmlformats.org/officeDocument/2006/relationships/hyperlink" Target="https://es.wikipedia.org/wiki/Hierro" TargetMode="External"/><Relationship Id="rId7" Type="http://schemas.openxmlformats.org/officeDocument/2006/relationships/hyperlink" Target="https://es.wikipedia.org/wiki/Paramagn%C3%A9tico" TargetMode="External"/><Relationship Id="rId12" Type="http://schemas.openxmlformats.org/officeDocument/2006/relationships/hyperlink" Target="https://es.wikipedia.org/wiki/Cobre" TargetMode="External"/><Relationship Id="rId2" Type="http://schemas.openxmlformats.org/officeDocument/2006/relationships/image" Target="../media/image3.png"/><Relationship Id="rId16"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hyperlink" Target="https://es.wikipedia.org/wiki/Permeabilidad_magn%C3%A9tica" TargetMode="External"/><Relationship Id="rId11" Type="http://schemas.openxmlformats.org/officeDocument/2006/relationships/hyperlink" Target="https://es.wikipedia.org/wiki/Diamagn%C3%A9tico" TargetMode="External"/><Relationship Id="rId5" Type="http://schemas.openxmlformats.org/officeDocument/2006/relationships/hyperlink" Target="https://es.wikipedia.org/wiki/N%C3%ADquel" TargetMode="External"/><Relationship Id="rId15" Type="http://schemas.openxmlformats.org/officeDocument/2006/relationships/hyperlink" Target="https://es.wikipedia.org/wiki/Zinc" TargetMode="External"/><Relationship Id="rId10" Type="http://schemas.openxmlformats.org/officeDocument/2006/relationships/hyperlink" Target="https://es.wikipedia.org/wiki/Platino" TargetMode="External"/><Relationship Id="rId4" Type="http://schemas.openxmlformats.org/officeDocument/2006/relationships/hyperlink" Target="https://es.wikipedia.org/wiki/Cobalto" TargetMode="External"/><Relationship Id="rId9" Type="http://schemas.openxmlformats.org/officeDocument/2006/relationships/hyperlink" Target="https://es.wikipedia.org/wiki/Titanio" TargetMode="External"/><Relationship Id="rId14" Type="http://schemas.openxmlformats.org/officeDocument/2006/relationships/hyperlink" Target="https://es.wikipedia.org/wiki/Esta%C3%B1o"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s.wikipedia.org/wiki/Micr%C3%B3metro_(unidad_de_longitud)"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Rectángulo 3"/>
          <p:cNvSpPr/>
          <p:nvPr/>
        </p:nvSpPr>
        <p:spPr>
          <a:xfrm>
            <a:off x="323528" y="1052736"/>
            <a:ext cx="8424936" cy="5170646"/>
          </a:xfrm>
          <a:prstGeom prst="rect">
            <a:avLst/>
          </a:prstGeom>
        </p:spPr>
        <p:txBody>
          <a:bodyPr wrap="square">
            <a:spAutoFit/>
          </a:bodyPr>
          <a:lstStyle/>
          <a:p>
            <a:pPr defTabSz="342900"/>
            <a:r>
              <a:rPr lang="es-AR" sz="2400" dirty="0">
                <a:solidFill>
                  <a:prstClr val="white"/>
                </a:solidFill>
              </a:rPr>
              <a:t>GRUPO N°6: INTEGRANTES</a:t>
            </a:r>
            <a:br>
              <a:rPr lang="es-AR" sz="2400" dirty="0">
                <a:solidFill>
                  <a:prstClr val="white"/>
                </a:solidFill>
              </a:rPr>
            </a:br>
            <a:r>
              <a:rPr lang="es-AR" sz="2400" dirty="0">
                <a:solidFill>
                  <a:prstClr val="white"/>
                </a:solidFill>
              </a:rPr>
              <a:t>AYALA, MARCELO </a:t>
            </a:r>
            <a:r>
              <a:rPr lang="es-AR" sz="2400" dirty="0" smtClean="0">
                <a:solidFill>
                  <a:prstClr val="white"/>
                </a:solidFill>
              </a:rPr>
              <a:t>JOEL</a:t>
            </a:r>
            <a:r>
              <a:rPr lang="es-AR" sz="2400" dirty="0">
                <a:solidFill>
                  <a:prstClr val="white"/>
                </a:solidFill>
              </a:rPr>
              <a:t/>
            </a:r>
            <a:br>
              <a:rPr lang="es-AR" sz="2400" dirty="0">
                <a:solidFill>
                  <a:prstClr val="white"/>
                </a:solidFill>
              </a:rPr>
            </a:br>
            <a:r>
              <a:rPr lang="es-AR" sz="2400" dirty="0">
                <a:solidFill>
                  <a:prstClr val="white"/>
                </a:solidFill>
              </a:rPr>
              <a:t>EICHELT, MATÍAS</a:t>
            </a:r>
            <a:br>
              <a:rPr lang="es-AR" sz="2400" dirty="0">
                <a:solidFill>
                  <a:prstClr val="white"/>
                </a:solidFill>
              </a:rPr>
            </a:br>
            <a:r>
              <a:rPr lang="es-AR" sz="2400" dirty="0">
                <a:solidFill>
                  <a:prstClr val="white"/>
                </a:solidFill>
              </a:rPr>
              <a:t>BEKER, ALEJANDRO ESTEBAN</a:t>
            </a:r>
            <a:br>
              <a:rPr lang="es-AR" sz="2400" dirty="0">
                <a:solidFill>
                  <a:prstClr val="white"/>
                </a:solidFill>
              </a:rPr>
            </a:br>
            <a:r>
              <a:rPr lang="es-AR" sz="2400" dirty="0" smtClean="0">
                <a:solidFill>
                  <a:prstClr val="white"/>
                </a:solidFill>
              </a:rPr>
              <a:t>MIOKOVICH, DAMIAN HORACIO</a:t>
            </a:r>
            <a:r>
              <a:rPr lang="es-AR" sz="2400" dirty="0">
                <a:solidFill>
                  <a:prstClr val="white"/>
                </a:solidFill>
              </a:rPr>
              <a:t/>
            </a:r>
            <a:br>
              <a:rPr lang="es-AR" sz="2400" dirty="0">
                <a:solidFill>
                  <a:prstClr val="white"/>
                </a:solidFill>
              </a:rPr>
            </a:br>
            <a:endParaRPr lang="es-AR" sz="2400" dirty="0">
              <a:solidFill>
                <a:prstClr val="white"/>
              </a:solidFill>
            </a:endParaRPr>
          </a:p>
          <a:p>
            <a:pPr defTabSz="342900"/>
            <a:r>
              <a:rPr lang="es-AR" sz="2400" dirty="0">
                <a:solidFill>
                  <a:prstClr val="white"/>
                </a:solidFill>
              </a:rPr>
              <a:t>UNIDAD DEL TEMA: UNIDAD 10</a:t>
            </a:r>
          </a:p>
          <a:p>
            <a:pPr defTabSz="342900"/>
            <a:r>
              <a:rPr lang="es-AR" sz="2400" dirty="0">
                <a:solidFill>
                  <a:prstClr val="white"/>
                </a:solidFill>
              </a:rPr>
              <a:t>TÍTULOS: Mantenimiento productivo. Concepto. Descripción para cada</a:t>
            </a:r>
          </a:p>
          <a:p>
            <a:pPr defTabSz="342900"/>
            <a:r>
              <a:rPr lang="es-AR" sz="2400" dirty="0">
                <a:solidFill>
                  <a:prstClr val="white"/>
                </a:solidFill>
              </a:rPr>
              <a:t>tipo. Mediciones. Análisis de vibraciones. Desarrollo. Teoría. Práctica.</a:t>
            </a:r>
          </a:p>
          <a:p>
            <a:pPr defTabSz="342900"/>
            <a:r>
              <a:rPr lang="es-AR" sz="2400" dirty="0">
                <a:solidFill>
                  <a:prstClr val="white"/>
                </a:solidFill>
              </a:rPr>
              <a:t>Ejemplos prácticos. Tremolarías. Ultrasonido. Rayos. Tintas</a:t>
            </a:r>
          </a:p>
          <a:p>
            <a:pPr defTabSz="342900"/>
            <a:r>
              <a:rPr lang="es-AR" sz="2400" dirty="0">
                <a:solidFill>
                  <a:prstClr val="white"/>
                </a:solidFill>
              </a:rPr>
              <a:t>penetrantes. Partículas magnéticas. Otros métodos. Teorías.</a:t>
            </a:r>
          </a:p>
          <a:p>
            <a:pPr defTabSz="342900"/>
            <a:endParaRPr lang="es-AR" dirty="0">
              <a:solidFill>
                <a:prstClr val="white"/>
              </a:solidFill>
            </a:endParaRPr>
          </a:p>
        </p:txBody>
      </p:sp>
    </p:spTree>
    <p:extLst>
      <p:ext uri="{BB962C8B-B14F-4D97-AF65-F5344CB8AC3E}">
        <p14:creationId xmlns:p14="http://schemas.microsoft.com/office/powerpoint/2010/main" val="258073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96452" y="1165161"/>
            <a:ext cx="6751097" cy="1819469"/>
          </a:xfrm>
        </p:spPr>
        <p:txBody>
          <a:bodyPr/>
          <a:lstStyle/>
          <a:p>
            <a:r>
              <a:rPr lang="es-ES" sz="4050" dirty="0"/>
              <a:t>Análisis de vibraciones</a:t>
            </a:r>
            <a:r>
              <a:rPr lang="es-ES" dirty="0" smtClean="0"/>
              <a:t/>
            </a:r>
            <a:br>
              <a:rPr lang="es-ES" dirty="0" smtClean="0"/>
            </a:br>
            <a:endParaRPr lang="es-ES" dirty="0"/>
          </a:p>
        </p:txBody>
      </p:sp>
      <p:sp>
        <p:nvSpPr>
          <p:cNvPr id="3" name="Subtítulo 2"/>
          <p:cNvSpPr>
            <a:spLocks noGrp="1"/>
          </p:cNvSpPr>
          <p:nvPr>
            <p:ph type="subTitle" idx="1"/>
          </p:nvPr>
        </p:nvSpPr>
        <p:spPr>
          <a:xfrm>
            <a:off x="790570" y="2984630"/>
            <a:ext cx="6977165" cy="2435290"/>
          </a:xfrm>
        </p:spPr>
        <p:txBody>
          <a:bodyPr>
            <a:normAutofit/>
          </a:bodyPr>
          <a:lstStyle/>
          <a:p>
            <a:r>
              <a:rPr lang="es-ES" sz="2100" dirty="0">
                <a:effectLst/>
              </a:rPr>
              <a:t>El </a:t>
            </a:r>
            <a:r>
              <a:rPr lang="es-ES" sz="2100" b="1" dirty="0">
                <a:effectLst/>
              </a:rPr>
              <a:t>análisis de vibraciones</a:t>
            </a:r>
            <a:r>
              <a:rPr lang="es-ES" sz="2100" dirty="0">
                <a:effectLst/>
              </a:rPr>
              <a:t> es la principal técnica para supervisar y diagnosticar la maquinaria rotativa e implantar un plan de </a:t>
            </a:r>
            <a:r>
              <a:rPr lang="es-ES" sz="2100" b="1" dirty="0">
                <a:effectLst/>
              </a:rPr>
              <a:t>mantenimiento productivo</a:t>
            </a:r>
            <a:r>
              <a:rPr lang="es-ES" sz="2100" dirty="0">
                <a:effectLst/>
              </a:rPr>
              <a:t>. El </a:t>
            </a:r>
            <a:r>
              <a:rPr lang="es-ES" sz="2100" b="1" dirty="0">
                <a:effectLst/>
              </a:rPr>
              <a:t>análisis de vibraciones</a:t>
            </a:r>
            <a:r>
              <a:rPr lang="es-ES" sz="2100" dirty="0">
                <a:effectLst/>
              </a:rPr>
              <a:t> se aplica con eficacia desde hace más de 30 años a la supervisión y diagnóstico de fallos mecánicos en máquinas rotativas.</a:t>
            </a:r>
            <a:endParaRPr lang="es-ES" sz="2100" dirty="0"/>
          </a:p>
        </p:txBody>
      </p:sp>
    </p:spTree>
    <p:extLst>
      <p:ext uri="{BB962C8B-B14F-4D97-AF65-F5344CB8AC3E}">
        <p14:creationId xmlns:p14="http://schemas.microsoft.com/office/powerpoint/2010/main" val="165378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685346" y="1028700"/>
            <a:ext cx="7765322" cy="4829175"/>
          </a:xfrm>
        </p:spPr>
        <p:txBody>
          <a:bodyPr/>
          <a:lstStyle/>
          <a:p>
            <a:r>
              <a:rPr lang="es-ES" dirty="0" smtClean="0"/>
              <a:t>Toda máquina está formada por piezas mecánicas en movimiento que generan esfuerzos y deformaciones sobre su estructura. Tanto los esfuerzos como las deformaciones </a:t>
            </a:r>
            <a:r>
              <a:rPr lang="es-ES" dirty="0" err="1" smtClean="0"/>
              <a:t>varian</a:t>
            </a:r>
            <a:r>
              <a:rPr lang="es-ES" dirty="0" smtClean="0"/>
              <a:t> al ritmo de movimientos y comportan el desplazamiento de la superficie de la estructura generando las vibraciones. </a:t>
            </a:r>
          </a:p>
          <a:p>
            <a:pPr lvl="1"/>
            <a:r>
              <a:rPr lang="es-ES" dirty="0" smtClean="0"/>
              <a:t>Las vibraciones pueden ser de tres tipos: periódicas( por </a:t>
            </a:r>
            <a:r>
              <a:rPr lang="es-ES" dirty="0" err="1" smtClean="0"/>
              <a:t>ej</a:t>
            </a:r>
            <a:r>
              <a:rPr lang="es-ES" dirty="0" smtClean="0"/>
              <a:t>: el desequilibrio de un rotor caracterizado por la aparición de un desequilibrio en la frecuencia de rotación), transitorias (por </a:t>
            </a:r>
            <a:r>
              <a:rPr lang="es-ES" dirty="0" err="1" smtClean="0"/>
              <a:t>ej</a:t>
            </a:r>
            <a:r>
              <a:rPr lang="es-ES" dirty="0" smtClean="0"/>
              <a:t>: el choque de una prensa) y aleatorias (el ruido de cavitación de una bomba).</a:t>
            </a:r>
          </a:p>
          <a:p>
            <a:pPr marL="342900" lvl="1" indent="0">
              <a:buNone/>
            </a:pPr>
            <a:r>
              <a:rPr lang="es-ES" dirty="0" smtClean="0"/>
              <a:t>Igualmente, los métodos de estudio de los niveles de vibración son varios:</a:t>
            </a:r>
          </a:p>
          <a:p>
            <a:pPr marL="342900" lvl="1" indent="0">
              <a:buNone/>
            </a:pPr>
            <a:r>
              <a:rPr lang="es-ES" dirty="0" smtClean="0"/>
              <a:t>-Medida de nivel global</a:t>
            </a:r>
          </a:p>
          <a:p>
            <a:pPr marL="342900" lvl="1" indent="0">
              <a:buNone/>
            </a:pPr>
            <a:r>
              <a:rPr lang="es-ES" dirty="0" smtClean="0"/>
              <a:t>-Análisis espectral </a:t>
            </a:r>
          </a:p>
          <a:p>
            <a:pPr marL="342900" lvl="1" indent="0">
              <a:buNone/>
            </a:pPr>
            <a:r>
              <a:rPr lang="es-ES" dirty="0" smtClean="0"/>
              <a:t>Igualmente, facilita la detección de las principales anomalías de 3 maneras: </a:t>
            </a:r>
          </a:p>
          <a:p>
            <a:pPr marL="342900" lvl="1" indent="0">
              <a:buNone/>
            </a:pPr>
            <a:r>
              <a:rPr lang="es-ES" dirty="0" smtClean="0"/>
              <a:t>-Aparición de picos en el espectro a frecuencias múltiples o sub-</a:t>
            </a:r>
            <a:r>
              <a:rPr lang="es-ES" dirty="0" err="1" smtClean="0"/>
              <a:t>multiples</a:t>
            </a:r>
            <a:r>
              <a:rPr lang="es-ES" dirty="0" smtClean="0"/>
              <a:t> de la frecuencia de rotación </a:t>
            </a:r>
          </a:p>
          <a:p>
            <a:pPr marL="342900" lvl="1" indent="0">
              <a:buNone/>
            </a:pPr>
            <a:r>
              <a:rPr lang="es-ES" dirty="0" smtClean="0"/>
              <a:t>-Aparición de picos en el espectro  a frecuencias no dependientes de la del rotor</a:t>
            </a:r>
          </a:p>
          <a:p>
            <a:pPr marL="342900" lvl="1" indent="0">
              <a:buNone/>
            </a:pPr>
            <a:r>
              <a:rPr lang="es-ES" dirty="0" smtClean="0"/>
              <a:t>-Aparición de componentes  aleatorias del espectro.</a:t>
            </a:r>
          </a:p>
        </p:txBody>
      </p:sp>
    </p:spTree>
    <p:extLst>
      <p:ext uri="{BB962C8B-B14F-4D97-AF65-F5344CB8AC3E}">
        <p14:creationId xmlns:p14="http://schemas.microsoft.com/office/powerpoint/2010/main" val="183013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5347" y="1011205"/>
            <a:ext cx="7765321" cy="1021703"/>
          </a:xfrm>
        </p:spPr>
        <p:txBody>
          <a:bodyPr>
            <a:noAutofit/>
          </a:bodyPr>
          <a:lstStyle/>
          <a:p>
            <a:r>
              <a:rPr lang="es-ES" sz="1800" b="0" dirty="0">
                <a:effectLst/>
              </a:rPr>
              <a:t>La información que puede procurar el análisis de vibraciones de forma exhaustiva en forma de parámetros de supervisión y gráficos de diagnóstico incluye:</a:t>
            </a:r>
            <a:endParaRPr lang="es-ES" sz="1800" dirty="0"/>
          </a:p>
        </p:txBody>
      </p:sp>
      <p:sp>
        <p:nvSpPr>
          <p:cNvPr id="5" name="Marcador de contenido 4"/>
          <p:cNvSpPr>
            <a:spLocks noGrp="1"/>
          </p:cNvSpPr>
          <p:nvPr>
            <p:ph idx="1"/>
          </p:nvPr>
        </p:nvSpPr>
        <p:spPr>
          <a:xfrm>
            <a:off x="685346" y="2606740"/>
            <a:ext cx="7765322" cy="3275045"/>
          </a:xfrm>
        </p:spPr>
        <p:txBody>
          <a:bodyPr>
            <a:normAutofit fontScale="92500" lnSpcReduction="20000"/>
          </a:bodyPr>
          <a:lstStyle/>
          <a:p>
            <a:r>
              <a:rPr lang="es-ES" sz="1650" dirty="0">
                <a:effectLst/>
              </a:rPr>
              <a:t>Parámetros de Supervisión:</a:t>
            </a:r>
          </a:p>
          <a:p>
            <a:r>
              <a:rPr lang="es-ES" sz="1650" dirty="0">
                <a:effectLst/>
              </a:rPr>
              <a:t>Medida de vibración global o total en banda ancha.</a:t>
            </a:r>
          </a:p>
          <a:p>
            <a:r>
              <a:rPr lang="es-ES" sz="1650" dirty="0">
                <a:effectLst/>
              </a:rPr>
              <a:t>Medida de vibración en banda estrecha de frecuencia.</a:t>
            </a:r>
          </a:p>
          <a:p>
            <a:r>
              <a:rPr lang="es-ES" sz="1650" dirty="0">
                <a:effectLst/>
              </a:rPr>
              <a:t>Medida de parámetros vibratorios específicos para detección de fallos en rodamientos y engranajes (demodulación, envolvente, </a:t>
            </a:r>
            <a:r>
              <a:rPr lang="es-ES" sz="1650" dirty="0" err="1">
                <a:effectLst/>
              </a:rPr>
              <a:t>Spike</a:t>
            </a:r>
            <a:r>
              <a:rPr lang="es-ES" sz="1650" dirty="0">
                <a:effectLst/>
              </a:rPr>
              <a:t> </a:t>
            </a:r>
            <a:r>
              <a:rPr lang="es-ES" sz="1650" dirty="0" err="1">
                <a:effectLst/>
              </a:rPr>
              <a:t>Energy</a:t>
            </a:r>
            <a:r>
              <a:rPr lang="es-ES" sz="1650" dirty="0">
                <a:effectLst/>
              </a:rPr>
              <a:t>, </a:t>
            </a:r>
            <a:r>
              <a:rPr lang="es-ES" sz="1650" dirty="0" err="1">
                <a:effectLst/>
              </a:rPr>
              <a:t>PeakVue</a:t>
            </a:r>
            <a:r>
              <a:rPr lang="es-ES" sz="1650" dirty="0">
                <a:effectLst/>
              </a:rPr>
              <a:t>,...).</a:t>
            </a:r>
          </a:p>
          <a:p>
            <a:r>
              <a:rPr lang="es-ES" sz="1650" dirty="0">
                <a:effectLst/>
              </a:rPr>
              <a:t>Parámetros de la Forma de Onda : Simetría (</a:t>
            </a:r>
            <a:r>
              <a:rPr lang="es-ES" sz="1650" dirty="0" err="1">
                <a:effectLst/>
              </a:rPr>
              <a:t>Kurtosis</a:t>
            </a:r>
            <a:r>
              <a:rPr lang="es-ES" sz="1650" dirty="0">
                <a:effectLst/>
              </a:rPr>
              <a:t>) y Cresta (</a:t>
            </a:r>
            <a:r>
              <a:rPr lang="es-ES" sz="1650" dirty="0" err="1">
                <a:effectLst/>
              </a:rPr>
              <a:t>Skewness</a:t>
            </a:r>
            <a:r>
              <a:rPr lang="es-ES" sz="1650" dirty="0">
                <a:effectLst/>
              </a:rPr>
              <a:t>).</a:t>
            </a:r>
          </a:p>
          <a:p>
            <a:r>
              <a:rPr lang="es-ES" sz="1650" dirty="0">
                <a:effectLst/>
              </a:rPr>
              <a:t>Fase vibratoria en armónicos : 1x, 2x, 3x, ... RPM.</a:t>
            </a:r>
          </a:p>
          <a:p>
            <a:r>
              <a:rPr lang="es-ES" sz="1650" dirty="0">
                <a:effectLst/>
              </a:rPr>
              <a:t>Medida de vibración síncrona en picos : 1x, 2x, 3x, ... RPM.</a:t>
            </a:r>
          </a:p>
          <a:p>
            <a:r>
              <a:rPr lang="es-ES" sz="1650" dirty="0">
                <a:effectLst/>
              </a:rPr>
              <a:t>Medida de vibración sub-síncrona.</a:t>
            </a:r>
          </a:p>
          <a:p>
            <a:r>
              <a:rPr lang="es-ES" sz="1650" dirty="0">
                <a:effectLst/>
              </a:rPr>
              <a:t>Medida de vibración no-síncrona.</a:t>
            </a:r>
          </a:p>
          <a:p>
            <a:endParaRPr lang="es-ES" dirty="0"/>
          </a:p>
        </p:txBody>
      </p:sp>
    </p:spTree>
    <p:extLst>
      <p:ext uri="{BB962C8B-B14F-4D97-AF65-F5344CB8AC3E}">
        <p14:creationId xmlns:p14="http://schemas.microsoft.com/office/powerpoint/2010/main" val="315917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112594" y="1133618"/>
            <a:ext cx="4402256" cy="4728949"/>
          </a:xfrm>
        </p:spPr>
        <p:txBody>
          <a:bodyPr>
            <a:normAutofit fontScale="92500" lnSpcReduction="10000"/>
          </a:bodyPr>
          <a:lstStyle/>
          <a:p>
            <a:r>
              <a:rPr lang="es-ES" u="sng" dirty="0">
                <a:effectLst/>
              </a:rPr>
              <a:t>Fallos detectables</a:t>
            </a:r>
          </a:p>
          <a:p>
            <a:r>
              <a:rPr lang="es-ES" dirty="0">
                <a:effectLst/>
              </a:rPr>
              <a:t>Mediante el análisis de vibraciones aplicado a la maquinaria rotativa se pueden diagnosticar con precisión problemas de:</a:t>
            </a:r>
          </a:p>
          <a:p>
            <a:r>
              <a:rPr lang="es-ES" dirty="0">
                <a:effectLst/>
              </a:rPr>
              <a:t>Desequilibrio</a:t>
            </a:r>
          </a:p>
          <a:p>
            <a:r>
              <a:rPr lang="es-ES" dirty="0">
                <a:effectLst/>
              </a:rPr>
              <a:t>Desalineación</a:t>
            </a:r>
          </a:p>
          <a:p>
            <a:r>
              <a:rPr lang="es-ES" dirty="0">
                <a:effectLst/>
              </a:rPr>
              <a:t>Holguras</a:t>
            </a:r>
          </a:p>
          <a:p>
            <a:r>
              <a:rPr lang="es-ES" dirty="0">
                <a:effectLst/>
              </a:rPr>
              <a:t>Roces</a:t>
            </a:r>
          </a:p>
          <a:p>
            <a:r>
              <a:rPr lang="es-ES" dirty="0">
                <a:effectLst/>
              </a:rPr>
              <a:t>Ejes doblados</a:t>
            </a:r>
          </a:p>
          <a:p>
            <a:r>
              <a:rPr lang="es-ES" dirty="0">
                <a:effectLst/>
              </a:rPr>
              <a:t>Poleas excéntricas</a:t>
            </a:r>
          </a:p>
          <a:p>
            <a:r>
              <a:rPr lang="es-ES" dirty="0">
                <a:effectLst/>
              </a:rPr>
              <a:t>Rodamientos</a:t>
            </a:r>
          </a:p>
          <a:p>
            <a:r>
              <a:rPr lang="es-ES" dirty="0">
                <a:effectLst/>
              </a:rPr>
              <a:t>Engranajes</a:t>
            </a:r>
          </a:p>
          <a:p>
            <a:r>
              <a:rPr lang="es-ES" dirty="0">
                <a:effectLst/>
              </a:rPr>
              <a:t>Fallos de origen eléctrico</a:t>
            </a:r>
          </a:p>
          <a:p>
            <a:endParaRPr lang="es-ES" dirty="0"/>
          </a:p>
        </p:txBody>
      </p:sp>
      <p:sp>
        <p:nvSpPr>
          <p:cNvPr id="6" name="Marcador de contenido 5"/>
          <p:cNvSpPr>
            <a:spLocks noGrp="1"/>
          </p:cNvSpPr>
          <p:nvPr>
            <p:ph sz="half" idx="2"/>
          </p:nvPr>
        </p:nvSpPr>
        <p:spPr>
          <a:xfrm>
            <a:off x="4630052" y="1010788"/>
            <a:ext cx="4356998" cy="4851779"/>
          </a:xfrm>
        </p:spPr>
        <p:txBody>
          <a:bodyPr>
            <a:normAutofit fontScale="92500" lnSpcReduction="10000"/>
          </a:bodyPr>
          <a:lstStyle/>
          <a:p>
            <a:r>
              <a:rPr lang="es-ES" u="sng" dirty="0">
                <a:effectLst/>
              </a:rPr>
              <a:t>Maquinaria crítica </a:t>
            </a:r>
            <a:r>
              <a:rPr lang="es-ES" u="sng" dirty="0" err="1">
                <a:effectLst/>
              </a:rPr>
              <a:t>monitorizable</a:t>
            </a:r>
            <a:r>
              <a:rPr lang="es-ES" dirty="0">
                <a:effectLst/>
              </a:rPr>
              <a:t> </a:t>
            </a:r>
          </a:p>
          <a:p>
            <a:r>
              <a:rPr lang="es-ES" dirty="0">
                <a:effectLst/>
              </a:rPr>
              <a:t>La maquinaria crítica susceptible de ser monitorizada en las plantas industriales es la siguiente:</a:t>
            </a:r>
          </a:p>
          <a:p>
            <a:r>
              <a:rPr lang="es-ES" dirty="0">
                <a:effectLst/>
              </a:rPr>
              <a:t>Turbinas de vapor y de gas</a:t>
            </a:r>
          </a:p>
          <a:p>
            <a:r>
              <a:rPr lang="es-ES" dirty="0">
                <a:effectLst/>
              </a:rPr>
              <a:t>Bombas centrífugas</a:t>
            </a:r>
          </a:p>
          <a:p>
            <a:r>
              <a:rPr lang="es-ES" dirty="0">
                <a:effectLst/>
              </a:rPr>
              <a:t>Ventiladores</a:t>
            </a:r>
          </a:p>
          <a:p>
            <a:r>
              <a:rPr lang="es-ES" dirty="0">
                <a:effectLst/>
              </a:rPr>
              <a:t>Motores eléctricos</a:t>
            </a:r>
          </a:p>
          <a:p>
            <a:r>
              <a:rPr lang="es-ES" dirty="0">
                <a:effectLst/>
              </a:rPr>
              <a:t>Compresores rotativos, de tornillo y alternativos</a:t>
            </a:r>
          </a:p>
          <a:p>
            <a:r>
              <a:rPr lang="es-ES" dirty="0">
                <a:effectLst/>
              </a:rPr>
              <a:t>Agitadores, mezcladoras...</a:t>
            </a:r>
          </a:p>
          <a:p>
            <a:r>
              <a:rPr lang="es-ES" dirty="0">
                <a:effectLst/>
              </a:rPr>
              <a:t>Molinos y hornos rotativos</a:t>
            </a:r>
          </a:p>
          <a:p>
            <a:r>
              <a:rPr lang="es-ES" dirty="0">
                <a:effectLst/>
              </a:rPr>
              <a:t>Cajas reductoras Centrífugas</a:t>
            </a:r>
          </a:p>
          <a:p>
            <a:r>
              <a:rPr lang="es-ES" dirty="0">
                <a:effectLst/>
              </a:rPr>
              <a:t>Torres de refrigeración</a:t>
            </a:r>
          </a:p>
          <a:p>
            <a:r>
              <a:rPr lang="es-ES" dirty="0">
                <a:effectLst/>
              </a:rPr>
              <a:t>Motores </a:t>
            </a:r>
            <a:r>
              <a:rPr lang="es-ES" dirty="0" err="1">
                <a:effectLst/>
              </a:rPr>
              <a:t>diesel</a:t>
            </a:r>
            <a:r>
              <a:rPr lang="es-ES" dirty="0">
                <a:effectLst/>
              </a:rPr>
              <a:t> y generadores de equipos electrógenos ...</a:t>
            </a:r>
          </a:p>
          <a:p>
            <a:endParaRPr lang="es-ES" dirty="0"/>
          </a:p>
        </p:txBody>
      </p:sp>
    </p:spTree>
    <p:extLst>
      <p:ext uri="{BB962C8B-B14F-4D97-AF65-F5344CB8AC3E}">
        <p14:creationId xmlns:p14="http://schemas.microsoft.com/office/powerpoint/2010/main" val="415136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442913" y="1114425"/>
            <a:ext cx="4072840" cy="471488"/>
          </a:xfrm>
        </p:spPr>
        <p:txBody>
          <a:bodyPr/>
          <a:lstStyle/>
          <a:p>
            <a:r>
              <a:rPr lang="es-ES" dirty="0" smtClean="0"/>
              <a:t>Ventajas del análisis de vibración </a:t>
            </a:r>
            <a:endParaRPr lang="es-ES" dirty="0"/>
          </a:p>
        </p:txBody>
      </p:sp>
      <p:sp>
        <p:nvSpPr>
          <p:cNvPr id="7" name="Marcador de contenido 6"/>
          <p:cNvSpPr>
            <a:spLocks noGrp="1"/>
          </p:cNvSpPr>
          <p:nvPr>
            <p:ph sz="half" idx="2"/>
          </p:nvPr>
        </p:nvSpPr>
        <p:spPr>
          <a:xfrm>
            <a:off x="442913" y="1585912"/>
            <a:ext cx="4072840" cy="4300538"/>
          </a:xfrm>
        </p:spPr>
        <p:txBody>
          <a:bodyPr>
            <a:normAutofit/>
          </a:bodyPr>
          <a:lstStyle/>
          <a:p>
            <a:r>
              <a:rPr lang="es-ES" dirty="0" err="1" smtClean="0"/>
              <a:t>Identificacion</a:t>
            </a:r>
            <a:r>
              <a:rPr lang="es-ES" dirty="0" smtClean="0"/>
              <a:t> rápida de los defectos sin necesidad de desmontar el equipo</a:t>
            </a:r>
          </a:p>
          <a:p>
            <a:r>
              <a:rPr lang="es-ES" dirty="0" smtClean="0"/>
              <a:t>Seguimiento de la evolución del defecto en el transcurso del tiempo antes que este se convierta en peligro.</a:t>
            </a:r>
          </a:p>
          <a:p>
            <a:r>
              <a:rPr lang="es-ES" dirty="0" smtClean="0"/>
              <a:t>Planificación más eficiente del suministro de repuestos y la mano de obra necesaria.</a:t>
            </a:r>
          </a:p>
          <a:p>
            <a:r>
              <a:rPr lang="es-ES" dirty="0" smtClean="0"/>
              <a:t>Aumento de la producción por disminución del numero de paradas y tiempos muertos.</a:t>
            </a:r>
          </a:p>
          <a:p>
            <a:r>
              <a:rPr lang="es-ES" dirty="0" smtClean="0"/>
              <a:t>Mejoras en la calidad del producto, debido a la reducción de los niveles de vibración y mejor funcionamiento de la máquina.</a:t>
            </a:r>
            <a:endParaRPr lang="es-ES" dirty="0"/>
          </a:p>
        </p:txBody>
      </p:sp>
      <p:sp>
        <p:nvSpPr>
          <p:cNvPr id="9" name="Marcador de contenido 8"/>
          <p:cNvSpPr>
            <a:spLocks noGrp="1"/>
          </p:cNvSpPr>
          <p:nvPr>
            <p:ph sz="quarter" idx="4"/>
          </p:nvPr>
        </p:nvSpPr>
        <p:spPr>
          <a:xfrm>
            <a:off x="4629150" y="1585912"/>
            <a:ext cx="3821518" cy="4300538"/>
          </a:xfrm>
        </p:spPr>
        <p:txBody>
          <a:bodyPr/>
          <a:lstStyle/>
          <a:p>
            <a:r>
              <a:rPr lang="es-ES" dirty="0" err="1" smtClean="0"/>
              <a:t>Disminucion</a:t>
            </a:r>
            <a:r>
              <a:rPr lang="es-ES" dirty="0" smtClean="0"/>
              <a:t> de costos de mantenimiento debido a la </a:t>
            </a:r>
            <a:r>
              <a:rPr lang="es-ES" dirty="0" err="1" smtClean="0"/>
              <a:t>reduccion</a:t>
            </a:r>
            <a:r>
              <a:rPr lang="es-ES" dirty="0" smtClean="0"/>
              <a:t> de tiempo de parada y al conocimiento de los repuestos, accesorios, herramientas y personal a utilizarse en la reparación.</a:t>
            </a:r>
          </a:p>
          <a:p>
            <a:r>
              <a:rPr lang="es-ES" dirty="0" smtClean="0"/>
              <a:t>Garantiza una selección satisfactoria de las condiciones de operación de la máquina.</a:t>
            </a:r>
          </a:p>
          <a:p>
            <a:r>
              <a:rPr lang="es-ES" dirty="0" smtClean="0"/>
              <a:t>El funcionamiento de la planta, sistema o equipo es más seguro.</a:t>
            </a:r>
          </a:p>
          <a:p>
            <a:r>
              <a:rPr lang="es-ES" dirty="0" smtClean="0"/>
              <a:t>Mejor precisión a la hora de tomar decisiones por parte de los ejecutivos de la empresa industrial.</a:t>
            </a:r>
          </a:p>
          <a:p>
            <a:endParaRPr lang="es-ES" dirty="0"/>
          </a:p>
        </p:txBody>
      </p:sp>
    </p:spTree>
    <p:extLst>
      <p:ext uri="{BB962C8B-B14F-4D97-AF65-F5344CB8AC3E}">
        <p14:creationId xmlns:p14="http://schemas.microsoft.com/office/powerpoint/2010/main" val="258658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56315" y="1080465"/>
            <a:ext cx="5930210" cy="705473"/>
          </a:xfrm>
        </p:spPr>
        <p:txBody>
          <a:bodyPr>
            <a:normAutofit/>
          </a:bodyPr>
          <a:lstStyle/>
          <a:p>
            <a:r>
              <a:rPr lang="es-ES" sz="2100" dirty="0"/>
              <a:t>Desventajas del análisis de vibración:</a:t>
            </a:r>
          </a:p>
        </p:txBody>
      </p:sp>
      <p:sp>
        <p:nvSpPr>
          <p:cNvPr id="4" name="Marcador de contenido 3"/>
          <p:cNvSpPr>
            <a:spLocks noGrp="1"/>
          </p:cNvSpPr>
          <p:nvPr>
            <p:ph sz="half" idx="2"/>
          </p:nvPr>
        </p:nvSpPr>
        <p:spPr>
          <a:xfrm>
            <a:off x="428625" y="1985963"/>
            <a:ext cx="7558088" cy="3829050"/>
          </a:xfrm>
        </p:spPr>
        <p:txBody>
          <a:bodyPr>
            <a:normAutofit/>
          </a:bodyPr>
          <a:lstStyle/>
          <a:p>
            <a:r>
              <a:rPr lang="es-ES" sz="1800" dirty="0"/>
              <a:t>Necesidad de personal especializado para procesar las mediciones y realizar tomas de decisiones.</a:t>
            </a:r>
          </a:p>
          <a:p>
            <a:r>
              <a:rPr lang="es-ES" sz="1800" dirty="0"/>
              <a:t>Selección de instrumentación sofisticada para realizar mediciones.</a:t>
            </a:r>
          </a:p>
          <a:p>
            <a:r>
              <a:rPr lang="es-ES" sz="1800" dirty="0"/>
              <a:t>Aumento de costos por adquisición y/o formación de personal especializado.</a:t>
            </a:r>
          </a:p>
          <a:p>
            <a:r>
              <a:rPr lang="es-ES" sz="1800" dirty="0"/>
              <a:t>Altos costos iniciales por compra de instrumentos especializados.</a:t>
            </a:r>
          </a:p>
          <a:p>
            <a:r>
              <a:rPr lang="es-ES" sz="1800" dirty="0"/>
              <a:t>Investigación del equipamiento a monitorear (limites de vibración, determinación de espectros, patrones, selección de puntos de medición, </a:t>
            </a:r>
            <a:r>
              <a:rPr lang="es-ES" sz="1800" dirty="0" err="1"/>
              <a:t>etc</a:t>
            </a:r>
            <a:endParaRPr lang="es-ES" sz="1800" dirty="0"/>
          </a:p>
        </p:txBody>
      </p:sp>
    </p:spTree>
    <p:extLst>
      <p:ext uri="{BB962C8B-B14F-4D97-AF65-F5344CB8AC3E}">
        <p14:creationId xmlns:p14="http://schemas.microsoft.com/office/powerpoint/2010/main" val="649870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Técnica de aplicación para análisis de vibraciones</a:t>
            </a:r>
            <a:endParaRPr lang="es-ES" dirty="0"/>
          </a:p>
        </p:txBody>
      </p:sp>
      <p:sp>
        <p:nvSpPr>
          <p:cNvPr id="4" name="Marcador de contenido 3"/>
          <p:cNvSpPr>
            <a:spLocks noGrp="1"/>
          </p:cNvSpPr>
          <p:nvPr>
            <p:ph sz="half" idx="2"/>
          </p:nvPr>
        </p:nvSpPr>
        <p:spPr>
          <a:xfrm>
            <a:off x="685347" y="2308623"/>
            <a:ext cx="6772729" cy="3534965"/>
          </a:xfrm>
        </p:spPr>
        <p:txBody>
          <a:bodyPr>
            <a:normAutofit/>
          </a:bodyPr>
          <a:lstStyle/>
          <a:p>
            <a:r>
              <a:rPr lang="es-ES" dirty="0"/>
              <a:t>Todas las máquinas en uso presentan un cierto nivel de vibraciones como consecuencia de holguras, pequeños desequilibrios, rozamientos, etc. El nivel vibratorio se incrementa si, además, existe algún defecto como desalineación, desequilibrio mecánico, holguras inadecuadas, cojinetes defectuosos. Por tal motivo el nivel vibratorio puede ser usado como parámetro de control funcional para el mantenimiento predictivo de máquinas, estableciendo un nivel de alerta y otro inadmisible a partir del cual la fatiga generada por los esfuerzos alternantes provoca el fallo inminente de los órganos afectados. Se usa la medida del nivel vibratorio como indicador de la severidad del fallo y el análisis espectral para el diagnóstico del tipo de fallo.</a:t>
            </a:r>
          </a:p>
        </p:txBody>
      </p:sp>
    </p:spTree>
    <p:extLst>
      <p:ext uri="{BB962C8B-B14F-4D97-AF65-F5344CB8AC3E}">
        <p14:creationId xmlns:p14="http://schemas.microsoft.com/office/powerpoint/2010/main" val="108557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r>
              <a:rPr lang="es-ES" dirty="0"/>
              <a:t>Fundamentos del análisis de vibraciones</a:t>
            </a:r>
            <a:br>
              <a:rPr lang="es-ES" dirty="0"/>
            </a:br>
            <a:endParaRPr lang="es-ES" dirty="0"/>
          </a:p>
        </p:txBody>
      </p:sp>
      <p:sp>
        <p:nvSpPr>
          <p:cNvPr id="4" name="Marcador de contenido 3"/>
          <p:cNvSpPr>
            <a:spLocks noGrp="1"/>
          </p:cNvSpPr>
          <p:nvPr>
            <p:ph sz="half" idx="1"/>
          </p:nvPr>
        </p:nvSpPr>
        <p:spPr/>
        <p:txBody>
          <a:bodyPr>
            <a:normAutofit/>
          </a:bodyPr>
          <a:lstStyle/>
          <a:p>
            <a:r>
              <a:rPr lang="es-ES" b="1" u="sng" dirty="0" smtClean="0"/>
              <a:t>Principios básicos:</a:t>
            </a:r>
            <a:endParaRPr lang="es-ES" dirty="0" smtClean="0"/>
          </a:p>
          <a:p>
            <a:r>
              <a:rPr lang="es-ES" dirty="0">
                <a:effectLst/>
              </a:rPr>
              <a:t>El análisis de vibraciones no necesita ningún desmontaje ni que la máquina sea detenida, por lo tanto </a:t>
            </a:r>
            <a:r>
              <a:rPr lang="es-ES" b="1" dirty="0">
                <a:effectLst/>
              </a:rPr>
              <a:t>es un método no invasivo</a:t>
            </a:r>
            <a:r>
              <a:rPr lang="es-ES" dirty="0">
                <a:effectLst/>
              </a:rPr>
              <a:t>. El principio fundamental es la medición de la vibración mediante sensores que transforman el movimiento en una señal eléctrica que es interpretada y almacenada por un analizador.</a:t>
            </a:r>
          </a:p>
          <a:p>
            <a:endParaRPr lang="es-ES" dirty="0">
              <a:effectLst/>
            </a:endParaRPr>
          </a:p>
        </p:txBody>
      </p:sp>
      <p:sp>
        <p:nvSpPr>
          <p:cNvPr id="3" name="Marcador de texto 2"/>
          <p:cNvSpPr>
            <a:spLocks noGrp="1"/>
          </p:cNvSpPr>
          <p:nvPr>
            <p:ph sz="half" idx="2"/>
          </p:nvPr>
        </p:nvSpPr>
        <p:spPr/>
        <p:txBody>
          <a:bodyPr>
            <a:normAutofit/>
          </a:bodyPr>
          <a:lstStyle/>
          <a:p>
            <a:r>
              <a:rPr lang="es-ES" dirty="0" smtClean="0"/>
              <a:t>Sensores</a:t>
            </a:r>
          </a:p>
          <a:p>
            <a:r>
              <a:rPr lang="es-ES" dirty="0" smtClean="0"/>
              <a:t>Vibración</a:t>
            </a:r>
          </a:p>
          <a:p>
            <a:r>
              <a:rPr lang="es-ES" dirty="0" smtClean="0"/>
              <a:t>Amplitud</a:t>
            </a:r>
          </a:p>
          <a:p>
            <a:r>
              <a:rPr lang="es-ES" dirty="0" smtClean="0"/>
              <a:t>Frecuencia</a:t>
            </a:r>
          </a:p>
          <a:p>
            <a:r>
              <a:rPr lang="es-ES" dirty="0" smtClean="0"/>
              <a:t>FFT</a:t>
            </a:r>
            <a:endParaRPr lang="es-ES" dirty="0"/>
          </a:p>
        </p:txBody>
      </p:sp>
    </p:spTree>
    <p:extLst>
      <p:ext uri="{BB962C8B-B14F-4D97-AF65-F5344CB8AC3E}">
        <p14:creationId xmlns:p14="http://schemas.microsoft.com/office/powerpoint/2010/main" val="1198614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85346" y="1114425"/>
            <a:ext cx="6887029" cy="4434244"/>
          </a:xfrm>
        </p:spPr>
        <p:txBody>
          <a:bodyPr/>
          <a:lstStyle/>
          <a:p>
            <a:pPr algn="ctr"/>
            <a:r>
              <a:rPr lang="es-ES" dirty="0" smtClean="0"/>
              <a:t>Vibración</a:t>
            </a:r>
          </a:p>
          <a:p>
            <a:endParaRPr lang="es-ES" dirty="0" smtClean="0"/>
          </a:p>
          <a:p>
            <a:endParaRPr lang="es-ES" dirty="0"/>
          </a:p>
          <a:p>
            <a:endParaRPr lang="es-ES" dirty="0" smtClean="0"/>
          </a:p>
          <a:p>
            <a:pPr algn="ctr"/>
            <a:r>
              <a:rPr lang="es-ES" dirty="0" smtClean="0"/>
              <a:t>FFT</a:t>
            </a:r>
          </a:p>
          <a:p>
            <a:endParaRPr lang="es-ES" dirty="0" smtClean="0"/>
          </a:p>
          <a:p>
            <a:endParaRPr lang="es-ES" dirty="0"/>
          </a:p>
          <a:p>
            <a:endParaRPr lang="es-ES" dirty="0" smtClean="0"/>
          </a:p>
          <a:p>
            <a:endParaRPr lang="es-ES" dirty="0"/>
          </a:p>
          <a:p>
            <a:pPr algn="ctr"/>
            <a:r>
              <a:rPr lang="es-ES" dirty="0" smtClean="0"/>
              <a:t>La FFT es la herramienta fundamental del análisis de vibraciones</a:t>
            </a:r>
            <a:endParaRPr lang="es-ES" dirty="0"/>
          </a:p>
        </p:txBody>
      </p:sp>
      <p:pic>
        <p:nvPicPr>
          <p:cNvPr id="5" name="Imagen 4"/>
          <p:cNvPicPr>
            <a:picLocks noChangeAspect="1"/>
          </p:cNvPicPr>
          <p:nvPr/>
        </p:nvPicPr>
        <p:blipFill>
          <a:blip r:embed="rId2"/>
          <a:stretch>
            <a:fillRect/>
          </a:stretch>
        </p:blipFill>
        <p:spPr>
          <a:xfrm>
            <a:off x="2593260" y="1459243"/>
            <a:ext cx="3071200" cy="954704"/>
          </a:xfrm>
          <a:prstGeom prst="rect">
            <a:avLst/>
          </a:prstGeom>
        </p:spPr>
      </p:pic>
      <p:pic>
        <p:nvPicPr>
          <p:cNvPr id="6" name="Imagen 5"/>
          <p:cNvPicPr>
            <a:picLocks noChangeAspect="1"/>
          </p:cNvPicPr>
          <p:nvPr/>
        </p:nvPicPr>
        <p:blipFill>
          <a:blip r:embed="rId3"/>
          <a:stretch>
            <a:fillRect/>
          </a:stretch>
        </p:blipFill>
        <p:spPr>
          <a:xfrm>
            <a:off x="2713943" y="3026177"/>
            <a:ext cx="3071200" cy="1241308"/>
          </a:xfrm>
          <a:prstGeom prst="rect">
            <a:avLst/>
          </a:prstGeom>
        </p:spPr>
      </p:pic>
    </p:spTree>
    <p:extLst>
      <p:ext uri="{BB962C8B-B14F-4D97-AF65-F5344CB8AC3E}">
        <p14:creationId xmlns:p14="http://schemas.microsoft.com/office/powerpoint/2010/main" val="188830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144379" y="1128712"/>
            <a:ext cx="4150895" cy="4384759"/>
          </a:xfrm>
        </p:spPr>
        <p:txBody>
          <a:bodyPr>
            <a:normAutofit fontScale="77500" lnSpcReduction="20000"/>
          </a:bodyPr>
          <a:lstStyle/>
          <a:p>
            <a:r>
              <a:rPr lang="es-ES" dirty="0">
                <a:effectLst/>
              </a:rPr>
              <a:t>Parámetros de medición</a:t>
            </a:r>
          </a:p>
          <a:p>
            <a:r>
              <a:rPr lang="es-ES" dirty="0">
                <a:effectLst/>
              </a:rPr>
              <a:t>Existen 3 parámetros básicos que se le miden a la vibración y la diferencia es la importancia que cada uno le da a las frecuencias.</a:t>
            </a:r>
          </a:p>
          <a:p>
            <a:r>
              <a:rPr lang="es-ES" b="1" dirty="0">
                <a:effectLst/>
              </a:rPr>
              <a:t>La Aceleración </a:t>
            </a:r>
            <a:r>
              <a:rPr lang="es-ES" dirty="0">
                <a:effectLst/>
              </a:rPr>
              <a:t>le da mayor importancia a las altas frecuencias. Es útil para ver el estado de los rodamientos y engranajes.</a:t>
            </a:r>
          </a:p>
          <a:p>
            <a:r>
              <a:rPr lang="es-ES" b="1" dirty="0">
                <a:effectLst/>
              </a:rPr>
              <a:t>La Velocidad </a:t>
            </a:r>
            <a:r>
              <a:rPr lang="es-ES" dirty="0">
                <a:effectLst/>
              </a:rPr>
              <a:t>le da igual importancia a altas y a bajas frecuencias. Es la base para medir la energía destructiva de la vibración y por lo tanto la unidad más importante.</a:t>
            </a:r>
          </a:p>
          <a:p>
            <a:r>
              <a:rPr lang="es-ES" b="1" dirty="0">
                <a:effectLst/>
              </a:rPr>
              <a:t>El Desplazamiento </a:t>
            </a:r>
            <a:r>
              <a:rPr lang="es-ES" dirty="0">
                <a:effectLst/>
              </a:rPr>
              <a:t>le da mayor importancia a las bajas frecuencias. Es útil para evaluar el desbalanceo dinámico, órbitas y ODS (simulación de las deformaciones en 3D).</a:t>
            </a:r>
          </a:p>
          <a:p>
            <a:r>
              <a:rPr lang="es-ES" dirty="0">
                <a:effectLst/>
              </a:rPr>
              <a:t>Observe los espectros a continuación. Pertenecen a la misma señal por lo tanto verá usted picos a las mismas frecuencias, pero con diferentes amplitudes en cada una. Observe como cambia la importancia que cada parámetro le asigna a las frecuencias.</a:t>
            </a:r>
          </a:p>
          <a:p>
            <a:endParaRPr lang="es-ES" dirty="0"/>
          </a:p>
        </p:txBody>
      </p:sp>
      <p:sp>
        <p:nvSpPr>
          <p:cNvPr id="6" name="Marcador de contenido 5"/>
          <p:cNvSpPr>
            <a:spLocks noGrp="1"/>
          </p:cNvSpPr>
          <p:nvPr>
            <p:ph sz="quarter" idx="4"/>
          </p:nvPr>
        </p:nvSpPr>
        <p:spPr>
          <a:xfrm>
            <a:off x="4629150" y="1128712"/>
            <a:ext cx="3821518" cy="4529138"/>
          </a:xfrm>
        </p:spPr>
        <p:txBody>
          <a:bodyPr/>
          <a:lstStyle/>
          <a:p>
            <a:r>
              <a:rPr lang="es-ES" dirty="0" smtClean="0"/>
              <a:t>Aceleración</a:t>
            </a:r>
          </a:p>
          <a:p>
            <a:endParaRPr lang="es-ES" dirty="0"/>
          </a:p>
          <a:p>
            <a:endParaRPr lang="es-ES" dirty="0" smtClean="0"/>
          </a:p>
          <a:p>
            <a:r>
              <a:rPr lang="es-ES" dirty="0" smtClean="0"/>
              <a:t>Velocidad</a:t>
            </a:r>
          </a:p>
          <a:p>
            <a:endParaRPr lang="es-ES" dirty="0" smtClean="0"/>
          </a:p>
          <a:p>
            <a:endParaRPr lang="es-ES" dirty="0" smtClean="0"/>
          </a:p>
          <a:p>
            <a:endParaRPr lang="es-ES" dirty="0"/>
          </a:p>
          <a:p>
            <a:endParaRPr lang="es-ES" dirty="0" smtClean="0"/>
          </a:p>
          <a:p>
            <a:r>
              <a:rPr lang="es-ES" dirty="0" smtClean="0"/>
              <a:t>Desplazamiento</a:t>
            </a:r>
          </a:p>
          <a:p>
            <a:endParaRPr lang="es-ES" dirty="0"/>
          </a:p>
        </p:txBody>
      </p:sp>
      <p:pic>
        <p:nvPicPr>
          <p:cNvPr id="9" name="Imagen 8"/>
          <p:cNvPicPr>
            <a:picLocks noChangeAspect="1"/>
          </p:cNvPicPr>
          <p:nvPr/>
        </p:nvPicPr>
        <p:blipFill>
          <a:blip r:embed="rId2"/>
          <a:stretch>
            <a:fillRect/>
          </a:stretch>
        </p:blipFill>
        <p:spPr>
          <a:xfrm>
            <a:off x="4295275" y="1443037"/>
            <a:ext cx="4674998" cy="780581"/>
          </a:xfrm>
          <a:prstGeom prst="rect">
            <a:avLst/>
          </a:prstGeom>
        </p:spPr>
      </p:pic>
      <p:pic>
        <p:nvPicPr>
          <p:cNvPr id="10" name="Imagen 9"/>
          <p:cNvPicPr>
            <a:picLocks noChangeAspect="1"/>
          </p:cNvPicPr>
          <p:nvPr/>
        </p:nvPicPr>
        <p:blipFill>
          <a:blip r:embed="rId3"/>
          <a:stretch>
            <a:fillRect/>
          </a:stretch>
        </p:blipFill>
        <p:spPr>
          <a:xfrm>
            <a:off x="4295275" y="2675538"/>
            <a:ext cx="4674998" cy="1193006"/>
          </a:xfrm>
          <a:prstGeom prst="rect">
            <a:avLst/>
          </a:prstGeom>
        </p:spPr>
      </p:pic>
      <p:pic>
        <p:nvPicPr>
          <p:cNvPr id="11" name="Imagen 10"/>
          <p:cNvPicPr>
            <a:picLocks noChangeAspect="1"/>
          </p:cNvPicPr>
          <p:nvPr/>
        </p:nvPicPr>
        <p:blipFill>
          <a:blip r:embed="rId4"/>
          <a:stretch>
            <a:fillRect/>
          </a:stretch>
        </p:blipFill>
        <p:spPr>
          <a:xfrm>
            <a:off x="4295275" y="4471987"/>
            <a:ext cx="4674998" cy="1185863"/>
          </a:xfrm>
          <a:prstGeom prst="rect">
            <a:avLst/>
          </a:prstGeom>
        </p:spPr>
      </p:pic>
    </p:spTree>
    <p:extLst>
      <p:ext uri="{BB962C8B-B14F-4D97-AF65-F5344CB8AC3E}">
        <p14:creationId xmlns:p14="http://schemas.microsoft.com/office/powerpoint/2010/main" val="1728370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Rectángulo 1"/>
          <p:cNvSpPr/>
          <p:nvPr/>
        </p:nvSpPr>
        <p:spPr>
          <a:xfrm>
            <a:off x="251520" y="548680"/>
            <a:ext cx="8496944" cy="5632311"/>
          </a:xfrm>
          <a:prstGeom prst="rect">
            <a:avLst/>
          </a:prstGeom>
        </p:spPr>
        <p:txBody>
          <a:bodyPr wrap="square">
            <a:spAutoFit/>
          </a:bodyPr>
          <a:lstStyle/>
          <a:p>
            <a:r>
              <a:rPr lang="es-AR" sz="3600" dirty="0"/>
              <a:t>El Mantenimiento Productivo Total (del inglés Total Productive Maintenance, TPM</a:t>
            </a:r>
            <a:r>
              <a:rPr lang="es-AR" sz="3600" dirty="0" smtClean="0"/>
              <a:t>)</a:t>
            </a:r>
          </a:p>
          <a:p>
            <a:endParaRPr lang="es-AR" dirty="0"/>
          </a:p>
          <a:p>
            <a:r>
              <a:rPr lang="es-AR" b="1" dirty="0"/>
              <a:t>E</a:t>
            </a:r>
            <a:r>
              <a:rPr lang="es-AR" b="1" dirty="0" smtClean="0"/>
              <a:t>s </a:t>
            </a:r>
            <a:r>
              <a:rPr lang="es-AR" b="1" dirty="0"/>
              <a:t>una filosofía de trabajo empresarial originaria de Japón</a:t>
            </a:r>
            <a:r>
              <a:rPr lang="es-AR" dirty="0"/>
              <a:t>, más concretamente en Nippon Denso Co Ltd filial de componentes electrónicos de Toyota, </a:t>
            </a:r>
            <a:r>
              <a:rPr lang="es-AR" b="1" dirty="0"/>
              <a:t>la cual se enfoca en la eliminación de pérdidas asociadas con paros, calidad y accidentes, los cuales influyen negativamente en la eficiencia afectando los costes en los procesos de producción </a:t>
            </a:r>
            <a:r>
              <a:rPr lang="es-AR" b="1" dirty="0" smtClean="0"/>
              <a:t>industrial​</a:t>
            </a:r>
            <a:r>
              <a:rPr lang="es-AR" b="1" dirty="0"/>
              <a:t>, además el propósito es incluir a todo el personal en la implantación de la metodología</a:t>
            </a:r>
            <a:r>
              <a:rPr lang="es-AR" dirty="0"/>
              <a:t>, mediante la creación de una cultura de aprendizaje permanente y el desarrollo de hábitos de trabajo confiables. Las siglas TPM fueron registradas por el Instituto Japonés de Mantenimiento de Plantas JIPM, en el año 1971.2​3​</a:t>
            </a:r>
          </a:p>
          <a:p>
            <a:endParaRPr lang="es-AR" dirty="0"/>
          </a:p>
          <a:p>
            <a:r>
              <a:rPr lang="es-AR" dirty="0"/>
              <a:t>La metodología TPM es considerada una metodología de Manufactura esbelta (Lean Manufacturing), que facilita el mejoramiento continuo de personas y empresas.</a:t>
            </a:r>
          </a:p>
        </p:txBody>
      </p:sp>
    </p:spTree>
    <p:extLst>
      <p:ext uri="{BB962C8B-B14F-4D97-AF65-F5344CB8AC3E}">
        <p14:creationId xmlns:p14="http://schemas.microsoft.com/office/powerpoint/2010/main" val="4201451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347" y="857251"/>
            <a:ext cx="7765321" cy="714375"/>
          </a:xfrm>
        </p:spPr>
        <p:txBody>
          <a:bodyPr/>
          <a:lstStyle/>
          <a:p>
            <a:r>
              <a:rPr lang="es-ES" dirty="0" smtClean="0"/>
              <a:t>EJEMPLO PRÁCTICO</a:t>
            </a:r>
            <a:endParaRPr lang="es-ES" dirty="0"/>
          </a:p>
        </p:txBody>
      </p:sp>
      <p:pic>
        <p:nvPicPr>
          <p:cNvPr id="7" name="Marcador de contenido 6"/>
          <p:cNvPicPr>
            <a:picLocks noGrp="1" noChangeAspect="1"/>
          </p:cNvPicPr>
          <p:nvPr>
            <p:ph sz="half" idx="1"/>
          </p:nvPr>
        </p:nvPicPr>
        <p:blipFill>
          <a:blip r:embed="rId2"/>
          <a:stretch>
            <a:fillRect/>
          </a:stretch>
        </p:blipFill>
        <p:spPr>
          <a:xfrm>
            <a:off x="96253" y="1571626"/>
            <a:ext cx="4487779" cy="3513018"/>
          </a:xfrm>
          <a:prstGeom prst="rect">
            <a:avLst/>
          </a:prstGeom>
        </p:spPr>
      </p:pic>
      <p:pic>
        <p:nvPicPr>
          <p:cNvPr id="8" name="Imagen 7"/>
          <p:cNvPicPr>
            <a:picLocks noChangeAspect="1"/>
          </p:cNvPicPr>
          <p:nvPr/>
        </p:nvPicPr>
        <p:blipFill>
          <a:blip r:embed="rId3"/>
          <a:stretch>
            <a:fillRect/>
          </a:stretch>
        </p:blipFill>
        <p:spPr>
          <a:xfrm>
            <a:off x="4584032" y="1571626"/>
            <a:ext cx="4455729" cy="3513018"/>
          </a:xfrm>
          <a:prstGeom prst="rect">
            <a:avLst/>
          </a:prstGeom>
        </p:spPr>
      </p:pic>
    </p:spTree>
    <p:extLst>
      <p:ext uri="{BB962C8B-B14F-4D97-AF65-F5344CB8AC3E}">
        <p14:creationId xmlns:p14="http://schemas.microsoft.com/office/powerpoint/2010/main" val="3994565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half" idx="1"/>
          </p:nvPr>
        </p:nvPicPr>
        <p:blipFill>
          <a:blip r:embed="rId2"/>
          <a:stretch>
            <a:fillRect/>
          </a:stretch>
        </p:blipFill>
        <p:spPr>
          <a:xfrm>
            <a:off x="704778" y="1088524"/>
            <a:ext cx="3143890" cy="2921359"/>
          </a:xfrm>
          <a:prstGeom prst="rect">
            <a:avLst/>
          </a:prstGeom>
        </p:spPr>
      </p:pic>
      <p:pic>
        <p:nvPicPr>
          <p:cNvPr id="6" name="Imagen 5"/>
          <p:cNvPicPr>
            <a:picLocks noChangeAspect="1"/>
          </p:cNvPicPr>
          <p:nvPr/>
        </p:nvPicPr>
        <p:blipFill>
          <a:blip r:embed="rId3"/>
          <a:stretch>
            <a:fillRect/>
          </a:stretch>
        </p:blipFill>
        <p:spPr>
          <a:xfrm>
            <a:off x="3948095" y="1088524"/>
            <a:ext cx="4093369" cy="3405055"/>
          </a:xfrm>
          <a:prstGeom prst="rect">
            <a:avLst/>
          </a:prstGeom>
        </p:spPr>
      </p:pic>
    </p:spTree>
    <p:extLst>
      <p:ext uri="{BB962C8B-B14F-4D97-AF65-F5344CB8AC3E}">
        <p14:creationId xmlns:p14="http://schemas.microsoft.com/office/powerpoint/2010/main" val="3094867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71513" y="957263"/>
            <a:ext cx="7572375" cy="1546034"/>
          </a:xfrm>
          <a:prstGeom prst="rect">
            <a:avLst/>
          </a:prstGeom>
        </p:spPr>
      </p:pic>
      <p:pic>
        <p:nvPicPr>
          <p:cNvPr id="6" name="Imagen 5"/>
          <p:cNvPicPr>
            <a:picLocks noChangeAspect="1"/>
          </p:cNvPicPr>
          <p:nvPr/>
        </p:nvPicPr>
        <p:blipFill>
          <a:blip r:embed="rId3"/>
          <a:stretch>
            <a:fillRect/>
          </a:stretch>
        </p:blipFill>
        <p:spPr>
          <a:xfrm>
            <a:off x="671513" y="2634550"/>
            <a:ext cx="7572375" cy="3251900"/>
          </a:xfrm>
          <a:prstGeom prst="rect">
            <a:avLst/>
          </a:prstGeom>
        </p:spPr>
      </p:pic>
    </p:spTree>
    <p:extLst>
      <p:ext uri="{BB962C8B-B14F-4D97-AF65-F5344CB8AC3E}">
        <p14:creationId xmlns:p14="http://schemas.microsoft.com/office/powerpoint/2010/main" val="18410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00087" y="3514725"/>
            <a:ext cx="7443788" cy="2357438"/>
          </a:xfrm>
          <a:prstGeom prst="rect">
            <a:avLst/>
          </a:prstGeom>
        </p:spPr>
      </p:pic>
      <p:pic>
        <p:nvPicPr>
          <p:cNvPr id="6" name="Imagen 5"/>
          <p:cNvPicPr>
            <a:picLocks noChangeAspect="1"/>
          </p:cNvPicPr>
          <p:nvPr/>
        </p:nvPicPr>
        <p:blipFill>
          <a:blip r:embed="rId3"/>
          <a:stretch>
            <a:fillRect/>
          </a:stretch>
        </p:blipFill>
        <p:spPr>
          <a:xfrm>
            <a:off x="700087" y="1014412"/>
            <a:ext cx="7443788" cy="2500313"/>
          </a:xfrm>
          <a:prstGeom prst="rect">
            <a:avLst/>
          </a:prstGeom>
        </p:spPr>
      </p:pic>
    </p:spTree>
    <p:extLst>
      <p:ext uri="{BB962C8B-B14F-4D97-AF65-F5344CB8AC3E}">
        <p14:creationId xmlns:p14="http://schemas.microsoft.com/office/powerpoint/2010/main" val="1110255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471612" y="978694"/>
            <a:ext cx="5472113" cy="3021806"/>
          </a:xfrm>
          <a:prstGeom prst="rect">
            <a:avLst/>
          </a:prstGeom>
        </p:spPr>
      </p:pic>
      <p:pic>
        <p:nvPicPr>
          <p:cNvPr id="6" name="Imagen 5"/>
          <p:cNvPicPr>
            <a:picLocks noChangeAspect="1"/>
          </p:cNvPicPr>
          <p:nvPr/>
        </p:nvPicPr>
        <p:blipFill>
          <a:blip r:embed="rId3"/>
          <a:stretch>
            <a:fillRect/>
          </a:stretch>
        </p:blipFill>
        <p:spPr>
          <a:xfrm>
            <a:off x="1471612" y="4146946"/>
            <a:ext cx="5472113" cy="739379"/>
          </a:xfrm>
          <a:prstGeom prst="rect">
            <a:avLst/>
          </a:prstGeom>
        </p:spPr>
      </p:pic>
    </p:spTree>
    <p:extLst>
      <p:ext uri="{BB962C8B-B14F-4D97-AF65-F5344CB8AC3E}">
        <p14:creationId xmlns:p14="http://schemas.microsoft.com/office/powerpoint/2010/main" val="846605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85863" y="1443038"/>
            <a:ext cx="6943724" cy="4229100"/>
          </a:xfrm>
          <a:prstGeom prst="rect">
            <a:avLst/>
          </a:prstGeom>
        </p:spPr>
      </p:pic>
    </p:spTree>
    <p:extLst>
      <p:ext uri="{BB962C8B-B14F-4D97-AF65-F5344CB8AC3E}">
        <p14:creationId xmlns:p14="http://schemas.microsoft.com/office/powerpoint/2010/main" val="2394549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0"/>
            <a:ext cx="7918648" cy="1960746"/>
          </a:xfrm>
        </p:spPr>
        <p:txBody>
          <a:bodyPr>
            <a:normAutofit fontScale="90000"/>
          </a:bodyPr>
          <a:lstStyle/>
          <a:p>
            <a:r>
              <a:rPr lang="es-ES" dirty="0"/>
              <a:t>Ensayos no</a:t>
            </a:r>
            <a:br>
              <a:rPr lang="es-ES" dirty="0"/>
            </a:br>
            <a:r>
              <a:rPr lang="es-ES" dirty="0"/>
              <a:t>destructivos </a:t>
            </a:r>
          </a:p>
        </p:txBody>
      </p:sp>
      <p:sp>
        <p:nvSpPr>
          <p:cNvPr id="3" name="2 Subtítulo"/>
          <p:cNvSpPr>
            <a:spLocks noGrp="1"/>
          </p:cNvSpPr>
          <p:nvPr>
            <p:ph type="subTitle" idx="1"/>
          </p:nvPr>
        </p:nvSpPr>
        <p:spPr>
          <a:xfrm>
            <a:off x="1371600" y="1928802"/>
            <a:ext cx="6400800" cy="1428760"/>
          </a:xfrm>
        </p:spPr>
        <p:txBody>
          <a:bodyPr>
            <a:normAutofit/>
          </a:bodyPr>
          <a:lstStyle/>
          <a:p>
            <a:pPr algn="l"/>
            <a:r>
              <a:rPr lang="es-ES" dirty="0" smtClean="0"/>
              <a:t>-Ultrasonido </a:t>
            </a:r>
          </a:p>
          <a:p>
            <a:pPr algn="l"/>
            <a:r>
              <a:rPr lang="es-ES" dirty="0" smtClean="0"/>
              <a:t>-Rayos x</a:t>
            </a:r>
          </a:p>
          <a:p>
            <a:pPr algn="l"/>
            <a:r>
              <a:rPr lang="es-ES" dirty="0" smtClean="0"/>
              <a:t>-Tintas penetrante</a:t>
            </a:r>
            <a:endParaRPr lang="es-ES" dirty="0"/>
          </a:p>
        </p:txBody>
      </p:sp>
      <p:pic>
        <p:nvPicPr>
          <p:cNvPr id="4" name="3 Imagen" descr="Ensayos No Destructivos END: Respaldo de Mantenimiento - Predictiva 21"/>
          <p:cNvPicPr/>
          <p:nvPr/>
        </p:nvPicPr>
        <p:blipFill>
          <a:blip r:embed="rId3"/>
          <a:srcRect/>
          <a:stretch>
            <a:fillRect/>
          </a:stretch>
        </p:blipFill>
        <p:spPr bwMode="auto">
          <a:xfrm>
            <a:off x="1071538" y="3571876"/>
            <a:ext cx="6929486" cy="3154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Ultrasonidos</a:t>
            </a:r>
            <a:br>
              <a:rPr lang="es-ES" dirty="0" smtClean="0"/>
            </a:br>
            <a:r>
              <a:rPr lang="es-ES" dirty="0" smtClean="0"/>
              <a:t>ensayos no destructivos  </a:t>
            </a:r>
            <a:endParaRPr lang="es-ES" dirty="0"/>
          </a:p>
        </p:txBody>
      </p:sp>
      <p:sp>
        <p:nvSpPr>
          <p:cNvPr id="3" name="2 Marcador de contenido"/>
          <p:cNvSpPr>
            <a:spLocks noGrp="1"/>
          </p:cNvSpPr>
          <p:nvPr>
            <p:ph sz="half" idx="2"/>
          </p:nvPr>
        </p:nvSpPr>
        <p:spPr/>
        <p:txBody>
          <a:bodyPr>
            <a:normAutofit/>
          </a:bodyPr>
          <a:lstStyle/>
          <a:p>
            <a:r>
              <a:rPr lang="es-ES" dirty="0"/>
              <a:t>El ensayo no destructivo por ultrasonidos se basa en el uso de una onda sonora de alta frecuencia, que se transmite a través de un medio físico, para la detección de discontinuidades internas y superficiales o para medir el espesor de </a:t>
            </a:r>
            <a:r>
              <a:rPr lang="es-ES" dirty="0" smtClean="0"/>
              <a:t>paredes</a:t>
            </a:r>
          </a:p>
          <a:p>
            <a:endParaRPr lang="es-ES" dirty="0"/>
          </a:p>
        </p:txBody>
      </p:sp>
      <p:pic>
        <p:nvPicPr>
          <p:cNvPr id="7" name="6 Marcador de contenido" descr="Mantenimiento Predictivo"/>
          <p:cNvPicPr>
            <a:picLocks noGrp="1"/>
          </p:cNvPicPr>
          <p:nvPr>
            <p:ph sz="quarter" idx="4"/>
          </p:nvPr>
        </p:nvPicPr>
        <p:blipFill>
          <a:blip r:embed="rId3"/>
          <a:stretch>
            <a:fillRect/>
          </a:stretch>
        </p:blipFill>
        <p:spPr bwMode="auto">
          <a:xfrm>
            <a:off x="4241800" y="2736056"/>
            <a:ext cx="3298825" cy="329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¿QUÉ ES EL ULTRASONIDO?</a:t>
            </a:r>
            <a:r>
              <a:rPr lang="es-ES" dirty="0" smtClean="0"/>
              <a:t/>
            </a:r>
            <a:br>
              <a:rPr lang="es-ES" dirty="0" smtClean="0"/>
            </a:br>
            <a:endParaRPr lang="es-ES" dirty="0"/>
          </a:p>
        </p:txBody>
      </p:sp>
      <p:sp>
        <p:nvSpPr>
          <p:cNvPr id="3" name="2 Marcador de contenido"/>
          <p:cNvSpPr>
            <a:spLocks noGrp="1"/>
          </p:cNvSpPr>
          <p:nvPr>
            <p:ph idx="1"/>
          </p:nvPr>
        </p:nvSpPr>
        <p:spPr/>
        <p:txBody>
          <a:bodyPr>
            <a:normAutofit lnSpcReduction="10000"/>
          </a:bodyPr>
          <a:lstStyle/>
          <a:p>
            <a:r>
              <a:rPr lang="es-ES" dirty="0" smtClean="0"/>
              <a:t>Las </a:t>
            </a:r>
            <a:r>
              <a:rPr lang="es-ES" dirty="0"/>
              <a:t>ondas ultrasónicas son ondas mecánicas que consisten en oscilaciones o vibraciones de las partículas atómicas o moleculares de un material respecto a su posición de equilibrio</a:t>
            </a:r>
            <a:r>
              <a:rPr lang="es-ES" dirty="0" smtClean="0"/>
              <a:t>.</a:t>
            </a:r>
            <a:endParaRPr lang="es-ES" dirty="0"/>
          </a:p>
          <a:p>
            <a:r>
              <a:rPr lang="es-ES" dirty="0"/>
              <a:t>Las características del ultrasonido son muy similares a las del sonido audible, se pueden propagar en cualquier medio elástico, que puede ser solido o líquido. La principal diferencia entre las dos es la frecuencia más elevada presente en el ultrasonido. Mientras el sonido audible tiene frecuencias entre 16Hz y 20 </a:t>
            </a:r>
            <a:r>
              <a:rPr lang="es-ES" dirty="0" err="1"/>
              <a:t>KHz</a:t>
            </a:r>
            <a:r>
              <a:rPr lang="es-ES" dirty="0"/>
              <a:t>, la frecuencia del ultrasonido usado en ensayos ultrasónicos está en el rango de 200KHz a 25 MHz frecuencias que el oído humano no puede detectar.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725602"/>
          </a:xfrm>
        </p:spPr>
        <p:txBody>
          <a:bodyPr>
            <a:normAutofit fontScale="90000"/>
          </a:bodyPr>
          <a:lstStyle/>
          <a:p>
            <a:r>
              <a:rPr lang="es-ES" b="1" dirty="0" smtClean="0"/>
              <a:t>VENTAJAS Y DESVENTAJAS DE LOS ENSAYOS NO DESTRUCTIVOS POR ULTRASONIDO </a:t>
            </a:r>
            <a:endParaRPr lang="es-ES" dirty="0"/>
          </a:p>
        </p:txBody>
      </p:sp>
      <p:sp>
        <p:nvSpPr>
          <p:cNvPr id="3" name="2 Marcador de contenido"/>
          <p:cNvSpPr>
            <a:spLocks noGrp="1"/>
          </p:cNvSpPr>
          <p:nvPr>
            <p:ph idx="1"/>
          </p:nvPr>
        </p:nvSpPr>
        <p:spPr>
          <a:xfrm>
            <a:off x="457200" y="2143116"/>
            <a:ext cx="8229600" cy="3983047"/>
          </a:xfrm>
        </p:spPr>
        <p:txBody>
          <a:bodyPr>
            <a:normAutofit fontScale="70000" lnSpcReduction="20000"/>
          </a:bodyPr>
          <a:lstStyle/>
          <a:p>
            <a:r>
              <a:rPr lang="es-ES" dirty="0" smtClean="0"/>
              <a:t> El mayor poder de penetración permite detectar discontinuidades profundas.</a:t>
            </a:r>
          </a:p>
          <a:p>
            <a:r>
              <a:rPr lang="es-ES" dirty="0" smtClean="0"/>
              <a:t> Alta sensibilidad que permite detectar pequeñísimas discontinuidades</a:t>
            </a:r>
          </a:p>
          <a:p>
            <a:r>
              <a:rPr lang="es-ES" dirty="0" smtClean="0"/>
              <a:t>Sólo se requiere una superficie de acceso.</a:t>
            </a:r>
          </a:p>
          <a:p>
            <a:pPr>
              <a:buNone/>
            </a:pPr>
            <a:endParaRPr lang="es-ES" dirty="0" smtClean="0"/>
          </a:p>
          <a:p>
            <a:r>
              <a:rPr lang="es-ES" dirty="0" smtClean="0"/>
              <a:t> El funcionamiento es electrónico, con lo cual se proveen señales casi instantáneas de discontinuidades. Esto hace que el método sea adecuado para interpretación inmediata, automatización, exploración rápida, monitoreo en la línea de producción y control del proceso.</a:t>
            </a:r>
          </a:p>
          <a:p>
            <a:r>
              <a:rPr lang="es-ES" dirty="0" smtClean="0"/>
              <a:t> Con algunos sistemas, se puede hacer un registro permanente de los resultados de inspección para futura referencia.</a:t>
            </a:r>
          </a:p>
          <a:p>
            <a:r>
              <a:rPr lang="es-ES" dirty="0" smtClean="0"/>
              <a:t> La capacidad de exploración permite inspeccionar un volumen de metal que se extiende desde la superficie frontal, hasta la superficie trasera de la soldadura.</a:t>
            </a:r>
          </a:p>
          <a:p>
            <a:r>
              <a:rPr lang="es-ES" dirty="0" smtClean="0"/>
              <a:t>El instrumento ultrasónico es portátil.</a:t>
            </a:r>
          </a:p>
          <a:p>
            <a:r>
              <a:rPr lang="es-ES" dirty="0" smtClean="0"/>
              <a:t> Es seguro, no compromete la seguridad y salud al operario comparado con los riesgos de la radiografía industrial</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39552" y="3389906"/>
            <a:ext cx="6031186" cy="3468094"/>
          </a:xfrm>
          <a:prstGeom prst="rect">
            <a:avLst/>
          </a:prstGeom>
        </p:spPr>
      </p:pic>
      <p:sp>
        <p:nvSpPr>
          <p:cNvPr id="3" name="Marcador de contenido 2"/>
          <p:cNvSpPr>
            <a:spLocks noGrp="1"/>
          </p:cNvSpPr>
          <p:nvPr>
            <p:ph idx="1"/>
          </p:nvPr>
        </p:nvSpPr>
        <p:spPr>
          <a:xfrm>
            <a:off x="107504" y="116632"/>
            <a:ext cx="8568952" cy="3528392"/>
          </a:xfrm>
        </p:spPr>
        <p:txBody>
          <a:bodyPr>
            <a:normAutofit/>
          </a:bodyPr>
          <a:lstStyle/>
          <a:p>
            <a:r>
              <a:rPr lang="es-AR" sz="1800" b="1" dirty="0"/>
              <a:t>¿Qué es el TPM?</a:t>
            </a:r>
          </a:p>
          <a:p>
            <a:r>
              <a:rPr lang="es-AR" sz="1800" dirty="0"/>
              <a:t>El </a:t>
            </a:r>
            <a:r>
              <a:rPr lang="es-AR" sz="1800" b="1" dirty="0"/>
              <a:t>Mantenimiento Productivo Total (TPM)</a:t>
            </a:r>
            <a:r>
              <a:rPr lang="es-AR" sz="1800" dirty="0"/>
              <a:t> es </a:t>
            </a:r>
            <a:r>
              <a:rPr lang="es-AR" sz="1800" b="1" dirty="0"/>
              <a:t>una metodología </a:t>
            </a:r>
            <a:r>
              <a:rPr lang="es-AR" sz="1800" b="1" i="1" dirty="0">
                <a:hlinkClick r:id="rId4"/>
              </a:rPr>
              <a:t>Lean Manufacturing</a:t>
            </a:r>
            <a:r>
              <a:rPr lang="es-AR" sz="1800" i="1" dirty="0"/>
              <a:t> </a:t>
            </a:r>
            <a:r>
              <a:rPr lang="es-AR" sz="1800" b="1" i="1" dirty="0"/>
              <a:t>de mejora que permite asegurar la disponibilidad y confiabilidad prevista de las operaciones, de los equipos, y del sistema, mediante la aplicación de los conceptos de: prevención, cero defectos, cero accidentes, y participación total de las personas</a:t>
            </a:r>
            <a:r>
              <a:rPr lang="es-AR" sz="1800" dirty="0"/>
              <a:t>.</a:t>
            </a:r>
          </a:p>
          <a:p>
            <a:r>
              <a:rPr lang="es-AR" sz="1800" dirty="0"/>
              <a:t>Cuando se hace referencia a la participación total, esto quiere decir que las actividades de mantenimiento preventivo tradicional, pueden efectuarse no solo por parte del personal de mantenimiento, sino también por el personal de producción, un personal capacitado y polivalente.</a:t>
            </a:r>
          </a:p>
          <a:p>
            <a:endParaRPr lang="es-AR" dirty="0"/>
          </a:p>
        </p:txBody>
      </p:sp>
    </p:spTree>
    <p:extLst>
      <p:ext uri="{BB962C8B-B14F-4D97-AF65-F5344CB8AC3E}">
        <p14:creationId xmlns:p14="http://schemas.microsoft.com/office/powerpoint/2010/main" val="3909458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Desventajas </a:t>
            </a:r>
            <a:endParaRPr lang="es-ES" dirty="0"/>
          </a:p>
        </p:txBody>
      </p:sp>
      <p:sp>
        <p:nvSpPr>
          <p:cNvPr id="3" name="2 Marcador de contenido"/>
          <p:cNvSpPr>
            <a:spLocks noGrp="1"/>
          </p:cNvSpPr>
          <p:nvPr>
            <p:ph idx="1"/>
          </p:nvPr>
        </p:nvSpPr>
        <p:spPr>
          <a:xfrm>
            <a:off x="457200" y="1428736"/>
            <a:ext cx="8229600" cy="5000660"/>
          </a:xfrm>
        </p:spPr>
        <p:txBody>
          <a:bodyPr>
            <a:normAutofit lnSpcReduction="10000"/>
          </a:bodyPr>
          <a:lstStyle/>
          <a:p>
            <a:r>
              <a:rPr lang="es-ES" dirty="0" smtClean="0"/>
              <a:t>El funcionamiento manual hace necesario que los técnicos experimentados posean conocimientos de operación del instrumento.</a:t>
            </a:r>
          </a:p>
          <a:p>
            <a:r>
              <a:rPr lang="es-ES" dirty="0" smtClean="0"/>
              <a:t>Se requiere un vasto conocimiento para el desarrollo de procedimientos de inspección.</a:t>
            </a:r>
          </a:p>
          <a:p>
            <a:r>
              <a:rPr lang="es-ES" dirty="0" smtClean="0"/>
              <a:t> Son difíciles de inspeccionar las secciones del material que son ásperas, de formas irregulares, muy pequeñas, delgadas o heterogéneas.</a:t>
            </a:r>
          </a:p>
          <a:p>
            <a:r>
              <a:rPr lang="es-ES" dirty="0" smtClean="0"/>
              <a:t> Puede que no sean detectables las discontinuidades que hay en una capa poco profunda, inmediatamente debajo de la superficie.</a:t>
            </a:r>
          </a:p>
          <a:p>
            <a:r>
              <a:rPr lang="es-ES" dirty="0" smtClean="0"/>
              <a:t>Se requieren elementos de acoplamiento para proporcionar una transferencia efectiva de la energía de onda ultrasónica, entre las unidades de barrido y las partes que se inspeccionan.</a:t>
            </a:r>
          </a:p>
          <a:p>
            <a:r>
              <a:rPr lang="es-ES" dirty="0" smtClean="0"/>
              <a:t> Se requieren patrones o bloques de referencia para calibrar el equipo</a:t>
            </a:r>
          </a:p>
          <a:p>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Rayos x</a:t>
            </a:r>
            <a:endParaRPr lang="es-ES" dirty="0"/>
          </a:p>
        </p:txBody>
      </p:sp>
      <p:sp>
        <p:nvSpPr>
          <p:cNvPr id="6" name="5 Marcador de contenido"/>
          <p:cNvSpPr>
            <a:spLocks noGrp="1"/>
          </p:cNvSpPr>
          <p:nvPr>
            <p:ph idx="1"/>
          </p:nvPr>
        </p:nvSpPr>
        <p:spPr>
          <a:xfrm>
            <a:off x="457200" y="1214423"/>
            <a:ext cx="8229600" cy="4286280"/>
          </a:xfrm>
        </p:spPr>
        <p:txBody>
          <a:bodyPr>
            <a:normAutofit/>
          </a:bodyPr>
          <a:lstStyle/>
          <a:p>
            <a:r>
              <a:rPr lang="es-ES" dirty="0" smtClean="0"/>
              <a:t>Las aplicaciones de la radiación aportan muchos beneficios a la humanidad: desde la generación de energía hasta los usos en la medicina, la industria y la agricultura. Una de las aplicaciones industriales de la radiación de más larga data es el empleo de la radiografía para el ensayo no destructivo de elementos de equipo. La radiografía industrial sirve de medio para verificar la integridad física del equipo y de estructuras como vasijas, tuberías, juntas soldadas, piezas fundidas, y otros dispositivos. La integridad estructural de esos equipos y estructuras afecta no solo a la seguridad y calidad de los productos, sino también a la protección de los trabajadores, el público y el medio ambiente.</a:t>
            </a:r>
          </a:p>
          <a:p>
            <a:endParaRPr lang="es-ES" dirty="0" smtClean="0"/>
          </a:p>
          <a:p>
            <a:endParaRPr lang="es-ES" dirty="0"/>
          </a:p>
        </p:txBody>
      </p:sp>
      <p:pic>
        <p:nvPicPr>
          <p:cNvPr id="8" name="7 Imagen" descr="https://blog.utp.edu.co/metalografia/files/2015/12/22.png"/>
          <p:cNvPicPr/>
          <p:nvPr/>
        </p:nvPicPr>
        <p:blipFill>
          <a:blip r:embed="rId3"/>
          <a:srcRect/>
          <a:stretch>
            <a:fillRect/>
          </a:stretch>
        </p:blipFill>
        <p:spPr bwMode="auto">
          <a:xfrm>
            <a:off x="1357290" y="4857760"/>
            <a:ext cx="5900106" cy="1785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3 Imagen" descr="Definicion de Radiografia Industrial - [PDF Document]"/>
          <p:cNvPicPr/>
          <p:nvPr/>
        </p:nvPicPr>
        <p:blipFill>
          <a:blip r:embed="rId3" cstate="print"/>
          <a:srcRect/>
          <a:stretch>
            <a:fillRect/>
          </a:stretch>
        </p:blipFill>
        <p:spPr bwMode="auto">
          <a:xfrm>
            <a:off x="179512" y="1188231"/>
            <a:ext cx="8464454" cy="4929222"/>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t>Condiciones de seguridad </a:t>
            </a:r>
            <a:endParaRPr lang="es-ES" dirty="0"/>
          </a:p>
        </p:txBody>
      </p:sp>
      <p:sp>
        <p:nvSpPr>
          <p:cNvPr id="3" name="2 Marcador de contenido"/>
          <p:cNvSpPr>
            <a:spLocks noGrp="1"/>
          </p:cNvSpPr>
          <p:nvPr>
            <p:ph idx="1"/>
          </p:nvPr>
        </p:nvSpPr>
        <p:spPr>
          <a:xfrm>
            <a:off x="179512" y="1823105"/>
            <a:ext cx="8686800" cy="5286412"/>
          </a:xfrm>
        </p:spPr>
        <p:txBody>
          <a:bodyPr>
            <a:normAutofit/>
          </a:bodyPr>
          <a:lstStyle/>
          <a:p>
            <a:r>
              <a:rPr lang="es-ES" b="1" dirty="0" smtClean="0">
                <a:solidFill>
                  <a:schemeClr val="bg1"/>
                </a:solidFill>
              </a:rPr>
              <a:t>Los trabajos de radiografía industrial plantean muy poco riesgo si se realizan en condiciones de seguridad</a:t>
            </a:r>
          </a:p>
          <a:p>
            <a:r>
              <a:rPr lang="es-ES" b="1" dirty="0" smtClean="0">
                <a:solidFill>
                  <a:schemeClr val="bg1"/>
                </a:solidFill>
              </a:rPr>
              <a:t>El trabajo en tales condiciones desfavorables podría dar lugar a situaciones operacionales que pongan en peligro el principio de mantener las dosis al nivel más bajo que pueda razonablemente alcanzarse</a:t>
            </a:r>
          </a:p>
          <a:p>
            <a:pPr>
              <a:buNone/>
            </a:pP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Tintas penetrantes </a:t>
            </a:r>
            <a:endParaRPr lang="es-ES" dirty="0"/>
          </a:p>
        </p:txBody>
      </p:sp>
      <p:sp>
        <p:nvSpPr>
          <p:cNvPr id="3" name="2 Marcador de contenido"/>
          <p:cNvSpPr>
            <a:spLocks noGrp="1"/>
          </p:cNvSpPr>
          <p:nvPr>
            <p:ph sz="half" idx="1"/>
          </p:nvPr>
        </p:nvSpPr>
        <p:spPr>
          <a:xfrm>
            <a:off x="457200" y="1600200"/>
            <a:ext cx="5114932" cy="4525963"/>
          </a:xfrm>
        </p:spPr>
        <p:txBody>
          <a:bodyPr>
            <a:normAutofit/>
          </a:bodyPr>
          <a:lstStyle/>
          <a:p>
            <a:r>
              <a:rPr lang="es-ES" dirty="0" smtClean="0"/>
              <a:t>tintas penetrantes son un ensayo no destructivo con amplia aplicación en la industria de los materiales, después de la radiografía industrial y las partículas magnéticas. Su origen  Cuando son aplicadas correctamente, las Tintas Penetrantes nos permiten detectar gran variedad de defectos como poros, picaduras, fisuras  producidas por fatiga o esfuerzos térmicos y fugas en recipientes herméticos, entre otros. </a:t>
            </a:r>
            <a:endParaRPr lang="es-ES" dirty="0"/>
          </a:p>
        </p:txBody>
      </p:sp>
      <p:pic>
        <p:nvPicPr>
          <p:cNvPr id="7" name="6 Marcador de contenido" descr="Captura12">
            <a:hlinkClick r:id="rId3"/>
          </p:cNvPr>
          <p:cNvPicPr>
            <a:picLocks noGrp="1"/>
          </p:cNvPicPr>
          <p:nvPr>
            <p:ph sz="half" idx="2"/>
          </p:nvPr>
        </p:nvPicPr>
        <p:blipFill>
          <a:blip r:embed="rId4"/>
          <a:stretch>
            <a:fillRect/>
          </a:stretch>
        </p:blipFill>
        <p:spPr bwMode="auto">
          <a:xfrm>
            <a:off x="6156176" y="2924944"/>
            <a:ext cx="2594525" cy="36639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539552" y="116632"/>
            <a:ext cx="8229600" cy="1143008"/>
          </a:xfrm>
        </p:spPr>
        <p:txBody>
          <a:bodyPr>
            <a:normAutofit fontScale="90000"/>
          </a:bodyPr>
          <a:lstStyle/>
          <a:p>
            <a:r>
              <a:rPr lang="es-ES" b="1" dirty="0" smtClean="0"/>
              <a:t>Características de los líquidos penetrantes:</a:t>
            </a:r>
            <a:r>
              <a:rPr lang="es-ES" dirty="0" smtClean="0"/>
              <a:t/>
            </a:r>
            <a:br>
              <a:rPr lang="es-ES" dirty="0" smtClean="0"/>
            </a:br>
            <a:endParaRPr lang="es-ES" dirty="0"/>
          </a:p>
        </p:txBody>
      </p:sp>
      <p:sp>
        <p:nvSpPr>
          <p:cNvPr id="6" name="5 Marcador de contenido"/>
          <p:cNvSpPr>
            <a:spLocks noGrp="1"/>
          </p:cNvSpPr>
          <p:nvPr>
            <p:ph idx="1"/>
          </p:nvPr>
        </p:nvSpPr>
        <p:spPr>
          <a:xfrm>
            <a:off x="457200" y="1643050"/>
            <a:ext cx="8229600" cy="4857784"/>
          </a:xfrm>
        </p:spPr>
        <p:txBody>
          <a:bodyPr>
            <a:normAutofit/>
          </a:bodyPr>
          <a:lstStyle/>
          <a:p>
            <a:pPr lvl="0" fontAlgn="base"/>
            <a:r>
              <a:rPr lang="es-ES" dirty="0" smtClean="0"/>
              <a:t>Elevada tensión superficial y baja viscosidad</a:t>
            </a:r>
          </a:p>
          <a:p>
            <a:pPr lvl="0" fontAlgn="base"/>
            <a:r>
              <a:rPr lang="es-ES" dirty="0" smtClean="0"/>
              <a:t>Alta propiedad de penetración hasta en la temperatura ambiente, evitando tener que calentar el líquido.</a:t>
            </a:r>
          </a:p>
          <a:p>
            <a:pPr lvl="0" fontAlgn="base"/>
            <a:r>
              <a:rPr lang="es-ES" dirty="0" smtClean="0"/>
              <a:t>Que la propiedad de penetración sea continua, sin importar que cantidad sea aplicada, ni el método de aplicación.</a:t>
            </a:r>
          </a:p>
          <a:p>
            <a:pPr lvl="0" fontAlgn="base"/>
            <a:r>
              <a:rPr lang="es-ES" dirty="0" smtClean="0"/>
              <a:t>Facilidad para ser removidos de la superficie de la pieza, sin pérdida de líquidos.</a:t>
            </a:r>
          </a:p>
          <a:p>
            <a:pPr lvl="0" fontAlgn="base"/>
            <a:r>
              <a:rPr lang="es-ES" dirty="0" smtClean="0"/>
              <a:t>Liquido no toxico, inflamable ni se evapore rápidamente.</a:t>
            </a:r>
          </a:p>
          <a:p>
            <a:pPr lvl="0" fontAlgn="base"/>
            <a:r>
              <a:rPr lang="es-ES" dirty="0" smtClean="0"/>
              <a:t>Liquido inerte, ser buen indicador, y muy visible sin importar la cantidad aplicada.</a:t>
            </a:r>
          </a:p>
          <a:p>
            <a:pPr lvl="0" fontAlgn="base"/>
            <a:r>
              <a:rPr lang="es-ES" dirty="0" smtClean="0"/>
              <a:t>Si es un líquido fluorescente, presentar alta fluorescencia bajo el efecto de la luz negra.</a:t>
            </a:r>
          </a:p>
          <a:p>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Pasos a seguir en la aplicación de tintas penetrantes:</a:t>
            </a:r>
            <a:endParaRPr lang="es-ES" dirty="0"/>
          </a:p>
        </p:txBody>
      </p:sp>
      <p:sp>
        <p:nvSpPr>
          <p:cNvPr id="3" name="2 Marcador de contenido"/>
          <p:cNvSpPr>
            <a:spLocks noGrp="1"/>
          </p:cNvSpPr>
          <p:nvPr>
            <p:ph sz="half" idx="2"/>
          </p:nvPr>
        </p:nvSpPr>
        <p:spPr>
          <a:xfrm>
            <a:off x="457200" y="1857364"/>
            <a:ext cx="4543428" cy="4268799"/>
          </a:xfrm>
        </p:spPr>
        <p:txBody>
          <a:bodyPr>
            <a:normAutofit lnSpcReduction="10000"/>
          </a:bodyPr>
          <a:lstStyle/>
          <a:p>
            <a:pPr lvl="0" fontAlgn="base"/>
            <a:r>
              <a:rPr lang="es-ES" dirty="0" smtClean="0"/>
              <a:t>Montaje para ensayos con líquidos penetrantes</a:t>
            </a:r>
          </a:p>
          <a:p>
            <a:pPr lvl="0" fontAlgn="base"/>
            <a:r>
              <a:rPr lang="es-ES" dirty="0" smtClean="0"/>
              <a:t>Limpieza de la pieza a examinar.</a:t>
            </a:r>
          </a:p>
          <a:p>
            <a:pPr lvl="0" fontAlgn="base"/>
            <a:r>
              <a:rPr lang="es-ES" dirty="0" smtClean="0"/>
              <a:t>Impregnación de la pieza con el líquido penetrante.</a:t>
            </a:r>
          </a:p>
          <a:p>
            <a:pPr lvl="0" fontAlgn="base"/>
            <a:r>
              <a:rPr lang="es-ES" dirty="0" smtClean="0"/>
              <a:t>Tiempo de espera para una adecuada penetración.</a:t>
            </a:r>
          </a:p>
          <a:p>
            <a:pPr lvl="0" fontAlgn="base"/>
            <a:r>
              <a:rPr lang="es-ES" dirty="0" smtClean="0"/>
              <a:t>Remoción del exceso de penetrante.</a:t>
            </a:r>
          </a:p>
          <a:p>
            <a:pPr lvl="0" fontAlgn="base"/>
            <a:r>
              <a:rPr lang="es-ES" dirty="0" smtClean="0"/>
              <a:t>Aplicación del revelador.</a:t>
            </a:r>
          </a:p>
          <a:p>
            <a:pPr lvl="0" fontAlgn="base"/>
            <a:r>
              <a:rPr lang="es-ES" dirty="0" smtClean="0"/>
              <a:t>Inspección de la pieza e interpretación de las observaciones.</a:t>
            </a:r>
          </a:p>
          <a:p>
            <a:pPr lvl="0" fontAlgn="base"/>
            <a:r>
              <a:rPr lang="es-ES" dirty="0" smtClean="0"/>
              <a:t>Registro de defectos revelados. </a:t>
            </a:r>
          </a:p>
          <a:p>
            <a:endParaRPr lang="es-ES" dirty="0"/>
          </a:p>
        </p:txBody>
      </p:sp>
      <p:pic>
        <p:nvPicPr>
          <p:cNvPr id="7" name="6 Marcador de contenido" descr="Captura2">
            <a:hlinkClick r:id="rId3"/>
          </p:cNvPr>
          <p:cNvPicPr>
            <a:picLocks noGrp="1"/>
          </p:cNvPicPr>
          <p:nvPr>
            <p:ph sz="quarter" idx="4"/>
          </p:nvPr>
        </p:nvPicPr>
        <p:blipFill>
          <a:blip r:embed="rId4"/>
          <a:stretch>
            <a:fillRect/>
          </a:stretch>
        </p:blipFill>
        <p:spPr bwMode="auto">
          <a:xfrm>
            <a:off x="5292080" y="3140968"/>
            <a:ext cx="3384376" cy="273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Rectángulo 1"/>
          <p:cNvSpPr/>
          <p:nvPr/>
        </p:nvSpPr>
        <p:spPr>
          <a:xfrm>
            <a:off x="1763688" y="440745"/>
            <a:ext cx="5105998" cy="750975"/>
          </a:xfrm>
          <a:prstGeom prst="rect">
            <a:avLst/>
          </a:prstGeom>
        </p:spPr>
        <p:txBody>
          <a:bodyPr wrap="square">
            <a:spAutoFit/>
          </a:bodyPr>
          <a:lstStyle/>
          <a:p>
            <a:pPr algn="ctr">
              <a:lnSpc>
                <a:spcPct val="107000"/>
              </a:lnSpc>
              <a:spcAft>
                <a:spcPts val="600"/>
              </a:spcAft>
            </a:pPr>
            <a:r>
              <a:rPr lang="es-AR" sz="4000" b="1" dirty="0">
                <a:ea typeface="Calibri" panose="020F0502020204030204" pitchFamily="34" charset="0"/>
                <a:cs typeface="Times New Roman" panose="02020603050405020304" pitchFamily="18" charset="0"/>
              </a:rPr>
              <a:t>Partículas magnéticas</a:t>
            </a:r>
          </a:p>
        </p:txBody>
      </p:sp>
      <p:sp>
        <p:nvSpPr>
          <p:cNvPr id="4" name="Rectángulo 3"/>
          <p:cNvSpPr/>
          <p:nvPr/>
        </p:nvSpPr>
        <p:spPr>
          <a:xfrm>
            <a:off x="3563888" y="3849664"/>
            <a:ext cx="1844347" cy="459678"/>
          </a:xfrm>
          <a:prstGeom prst="rect">
            <a:avLst/>
          </a:prstGeom>
        </p:spPr>
        <p:txBody>
          <a:bodyPr wrap="square">
            <a:spAutoFit/>
          </a:bodyPr>
          <a:lstStyle/>
          <a:p>
            <a:pPr>
              <a:lnSpc>
                <a:spcPct val="107000"/>
              </a:lnSpc>
              <a:spcBef>
                <a:spcPts val="900"/>
              </a:spcBef>
              <a:spcAft>
                <a:spcPts val="225"/>
              </a:spcAft>
            </a:pPr>
            <a:r>
              <a:rPr lang="es-AR" sz="2400" b="1" dirty="0">
                <a:ea typeface="Times New Roman" panose="02020603050405020304" pitchFamily="18" charset="0"/>
                <a:cs typeface="Times New Roman" panose="02020603050405020304" pitchFamily="18" charset="0"/>
              </a:rPr>
              <a:t>Base física</a:t>
            </a:r>
            <a:endParaRPr lang="es-AR" sz="1350" b="1" dirty="0">
              <a:ea typeface="Calibri" panose="020F0502020204030204" pitchFamily="34" charset="0"/>
              <a:cs typeface="Times New Roman" panose="02020603050405020304" pitchFamily="18" charset="0"/>
            </a:endParaRPr>
          </a:p>
        </p:txBody>
      </p:sp>
      <p:pic>
        <p:nvPicPr>
          <p:cNvPr id="1026" name="Picture 2" descr="Partículas Magnéticas - laboratorioensmateri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805" y="1413532"/>
            <a:ext cx="2282871" cy="22106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SAYOS NO DESTRUCTIVOS: PARTÍCULAS MAGNÉTIC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079" y="1485243"/>
            <a:ext cx="3679717" cy="2154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imadura de hierro: propiedades, cómo se hacen, toxicidad, us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03" y="4364123"/>
            <a:ext cx="2887295" cy="18707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prar Limaduras De Hierro - Cinco Leones - Línea Joven Españ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6299" y="4226417"/>
            <a:ext cx="2032755" cy="203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72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Rectángulo 1"/>
          <p:cNvSpPr/>
          <p:nvPr/>
        </p:nvSpPr>
        <p:spPr>
          <a:xfrm>
            <a:off x="179512" y="533298"/>
            <a:ext cx="793807" cy="519438"/>
          </a:xfrm>
          <a:prstGeom prst="rect">
            <a:avLst/>
          </a:prstGeom>
        </p:spPr>
        <p:txBody>
          <a:bodyPr wrap="none">
            <a:spAutoFit/>
          </a:bodyPr>
          <a:lstStyle/>
          <a:p>
            <a:pPr>
              <a:lnSpc>
                <a:spcPct val="107000"/>
              </a:lnSpc>
              <a:spcBef>
                <a:spcPts val="900"/>
              </a:spcBef>
              <a:spcAft>
                <a:spcPts val="225"/>
              </a:spcAft>
            </a:pPr>
            <a:r>
              <a:rPr lang="es-AR" sz="2800" dirty="0">
                <a:ea typeface="Times New Roman" panose="02020603050405020304" pitchFamily="18" charset="0"/>
                <a:cs typeface="Times New Roman" panose="02020603050405020304" pitchFamily="18" charset="0"/>
              </a:rPr>
              <a:t>Uso</a:t>
            </a:r>
            <a:endParaRPr lang="es-AR" sz="2800" dirty="0">
              <a:ea typeface="Calibri" panose="020F0502020204030204" pitchFamily="34" charset="0"/>
              <a:cs typeface="Times New Roman" panose="02020603050405020304" pitchFamily="18" charset="0"/>
            </a:endParaRPr>
          </a:p>
        </p:txBody>
      </p:sp>
      <p:sp>
        <p:nvSpPr>
          <p:cNvPr id="4" name="Rectángulo 3"/>
          <p:cNvSpPr/>
          <p:nvPr/>
        </p:nvSpPr>
        <p:spPr>
          <a:xfrm>
            <a:off x="2793203" y="2996952"/>
            <a:ext cx="3067447" cy="458459"/>
          </a:xfrm>
          <a:prstGeom prst="rect">
            <a:avLst/>
          </a:prstGeom>
        </p:spPr>
        <p:txBody>
          <a:bodyPr wrap="square">
            <a:spAutoFit/>
          </a:bodyPr>
          <a:lstStyle/>
          <a:p>
            <a:pPr>
              <a:lnSpc>
                <a:spcPct val="107000"/>
              </a:lnSpc>
              <a:spcBef>
                <a:spcPts val="900"/>
              </a:spcBef>
              <a:spcAft>
                <a:spcPts val="225"/>
              </a:spcAft>
            </a:pPr>
            <a:r>
              <a:rPr lang="es-AR" sz="2400" b="1" dirty="0">
                <a:ea typeface="Times New Roman" panose="02020603050405020304" pitchFamily="18" charset="0"/>
                <a:cs typeface="Times New Roman" panose="02020603050405020304" pitchFamily="18" charset="0"/>
              </a:rPr>
              <a:t>Campo magnético</a:t>
            </a:r>
            <a:endParaRPr lang="es-AR" sz="1350" b="1" dirty="0">
              <a:ea typeface="Calibri" panose="020F0502020204030204" pitchFamily="34" charset="0"/>
              <a:cs typeface="Times New Roman" panose="02020603050405020304" pitchFamily="18" charset="0"/>
            </a:endParaRPr>
          </a:p>
        </p:txBody>
      </p:sp>
      <p:sp>
        <p:nvSpPr>
          <p:cNvPr id="6" name="Rectángulo 5"/>
          <p:cNvSpPr/>
          <p:nvPr/>
        </p:nvSpPr>
        <p:spPr>
          <a:xfrm>
            <a:off x="1115616" y="1052736"/>
            <a:ext cx="7560840" cy="1477328"/>
          </a:xfrm>
          <a:prstGeom prst="rect">
            <a:avLst/>
          </a:prstGeom>
        </p:spPr>
        <p:txBody>
          <a:bodyPr wrap="square">
            <a:spAutoFit/>
          </a:bodyPr>
          <a:lstStyle/>
          <a:p>
            <a:pPr>
              <a:spcBef>
                <a:spcPts val="450"/>
              </a:spcBef>
              <a:spcAft>
                <a:spcPts val="450"/>
              </a:spcAft>
            </a:pPr>
            <a:r>
              <a:rPr lang="es-AR" b="1" dirty="0">
                <a:ea typeface="Times New Roman" panose="02020603050405020304" pitchFamily="18" charset="0"/>
              </a:rPr>
              <a:t>Este método se utiliza en materiales ferromagnéticos como el </a:t>
            </a:r>
            <a:r>
              <a:rPr lang="es-AR" b="1" dirty="0">
                <a:ea typeface="Times New Roman" panose="02020603050405020304" pitchFamily="18" charset="0"/>
                <a:hlinkClick r:id="rId3" tooltip="Hierro"/>
              </a:rPr>
              <a:t>hierro</a:t>
            </a:r>
            <a:r>
              <a:rPr lang="es-AR" b="1" dirty="0">
                <a:ea typeface="Times New Roman" panose="02020603050405020304" pitchFamily="18" charset="0"/>
              </a:rPr>
              <a:t>, el </a:t>
            </a:r>
            <a:r>
              <a:rPr lang="es-AR" b="1" dirty="0">
                <a:ea typeface="Times New Roman" panose="02020603050405020304" pitchFamily="18" charset="0"/>
                <a:hlinkClick r:id="rId4" tooltip="Cobalto"/>
              </a:rPr>
              <a:t>cobalto</a:t>
            </a:r>
            <a:r>
              <a:rPr lang="es-AR" b="1" dirty="0">
                <a:ea typeface="Times New Roman" panose="02020603050405020304" pitchFamily="18" charset="0"/>
              </a:rPr>
              <a:t> y el </a:t>
            </a:r>
            <a:r>
              <a:rPr lang="es-AR" b="1" dirty="0">
                <a:ea typeface="Times New Roman" panose="02020603050405020304" pitchFamily="18" charset="0"/>
                <a:hlinkClick r:id="rId5" tooltip="Níquel"/>
              </a:rPr>
              <a:t>níquel</a:t>
            </a:r>
            <a:r>
              <a:rPr lang="es-AR" b="1" dirty="0">
                <a:ea typeface="Times New Roman" panose="02020603050405020304" pitchFamily="18" charset="0"/>
              </a:rPr>
              <a:t>. Debido a su baja </a:t>
            </a:r>
            <a:r>
              <a:rPr lang="es-AR" b="1" dirty="0">
                <a:ea typeface="Times New Roman" panose="02020603050405020304" pitchFamily="18" charset="0"/>
                <a:hlinkClick r:id="rId6" tooltip="Permeabilidad magnética"/>
              </a:rPr>
              <a:t>permeabilidad magnética</a:t>
            </a:r>
            <a:r>
              <a:rPr lang="es-AR" b="1" dirty="0">
                <a:ea typeface="Times New Roman" panose="02020603050405020304" pitchFamily="18" charset="0"/>
              </a:rPr>
              <a:t>, no se aplica ni en los materiales </a:t>
            </a:r>
            <a:r>
              <a:rPr lang="es-AR" b="1" dirty="0">
                <a:ea typeface="Times New Roman" panose="02020603050405020304" pitchFamily="18" charset="0"/>
                <a:hlinkClick r:id="rId7" tooltip="Paramagnético"/>
              </a:rPr>
              <a:t>paramagnéticos</a:t>
            </a:r>
            <a:r>
              <a:rPr lang="es-AR" b="1" dirty="0">
                <a:ea typeface="Times New Roman" panose="02020603050405020304" pitchFamily="18" charset="0"/>
              </a:rPr>
              <a:t> (como el </a:t>
            </a:r>
            <a:r>
              <a:rPr lang="es-AR" b="1" dirty="0">
                <a:ea typeface="Times New Roman" panose="02020603050405020304" pitchFamily="18" charset="0"/>
                <a:hlinkClick r:id="rId8" tooltip="Aluminio"/>
              </a:rPr>
              <a:t>aluminio</a:t>
            </a:r>
            <a:r>
              <a:rPr lang="es-AR" b="1" dirty="0">
                <a:ea typeface="Times New Roman" panose="02020603050405020304" pitchFamily="18" charset="0"/>
              </a:rPr>
              <a:t>, el </a:t>
            </a:r>
            <a:r>
              <a:rPr lang="es-AR" b="1" dirty="0">
                <a:ea typeface="Times New Roman" panose="02020603050405020304" pitchFamily="18" charset="0"/>
                <a:hlinkClick r:id="rId9" tooltip="Titanio"/>
              </a:rPr>
              <a:t>titanio</a:t>
            </a:r>
            <a:r>
              <a:rPr lang="es-AR" b="1" dirty="0">
                <a:ea typeface="Times New Roman" panose="02020603050405020304" pitchFamily="18" charset="0"/>
              </a:rPr>
              <a:t> o el </a:t>
            </a:r>
            <a:r>
              <a:rPr lang="es-AR" b="1" dirty="0">
                <a:ea typeface="Times New Roman" panose="02020603050405020304" pitchFamily="18" charset="0"/>
                <a:hlinkClick r:id="rId10" tooltip="Platino"/>
              </a:rPr>
              <a:t>platino</a:t>
            </a:r>
            <a:r>
              <a:rPr lang="es-AR" b="1" dirty="0">
                <a:ea typeface="Times New Roman" panose="02020603050405020304" pitchFamily="18" charset="0"/>
              </a:rPr>
              <a:t>) ni en los </a:t>
            </a:r>
            <a:r>
              <a:rPr lang="es-AR" b="1" dirty="0">
                <a:ea typeface="Times New Roman" panose="02020603050405020304" pitchFamily="18" charset="0"/>
                <a:hlinkClick r:id="rId11" tooltip="Diamagnético"/>
              </a:rPr>
              <a:t>diamagnéticos</a:t>
            </a:r>
            <a:r>
              <a:rPr lang="es-AR" b="1" dirty="0">
                <a:ea typeface="Times New Roman" panose="02020603050405020304" pitchFamily="18" charset="0"/>
              </a:rPr>
              <a:t> (como el </a:t>
            </a:r>
            <a:r>
              <a:rPr lang="es-AR" b="1" dirty="0">
                <a:ea typeface="Times New Roman" panose="02020603050405020304" pitchFamily="18" charset="0"/>
                <a:hlinkClick r:id="rId12" tooltip="Cobre"/>
              </a:rPr>
              <a:t>cobre</a:t>
            </a:r>
            <a:r>
              <a:rPr lang="es-AR" b="1" dirty="0">
                <a:ea typeface="Times New Roman" panose="02020603050405020304" pitchFamily="18" charset="0"/>
              </a:rPr>
              <a:t>, la </a:t>
            </a:r>
            <a:r>
              <a:rPr lang="es-AR" b="1" dirty="0">
                <a:ea typeface="Times New Roman" panose="02020603050405020304" pitchFamily="18" charset="0"/>
                <a:hlinkClick r:id="rId13"/>
              </a:rPr>
              <a:t>plata</a:t>
            </a:r>
            <a:r>
              <a:rPr lang="es-AR" b="1" dirty="0">
                <a:ea typeface="Times New Roman" panose="02020603050405020304" pitchFamily="18" charset="0"/>
              </a:rPr>
              <a:t>, el </a:t>
            </a:r>
            <a:r>
              <a:rPr lang="es-AR" b="1" dirty="0">
                <a:ea typeface="Times New Roman" panose="02020603050405020304" pitchFamily="18" charset="0"/>
                <a:hlinkClick r:id="rId14" tooltip="Estaño"/>
              </a:rPr>
              <a:t>estaño</a:t>
            </a:r>
            <a:r>
              <a:rPr lang="es-AR" b="1" dirty="0">
                <a:ea typeface="Times New Roman" panose="02020603050405020304" pitchFamily="18" charset="0"/>
              </a:rPr>
              <a:t> o el </a:t>
            </a:r>
            <a:r>
              <a:rPr lang="es-AR" b="1" dirty="0">
                <a:ea typeface="Times New Roman" panose="02020603050405020304" pitchFamily="18" charset="0"/>
                <a:hlinkClick r:id="rId15" tooltip="Zinc"/>
              </a:rPr>
              <a:t>zinc</a:t>
            </a:r>
            <a:r>
              <a:rPr lang="es-AR" b="1" dirty="0">
                <a:ea typeface="Times New Roman" panose="02020603050405020304" pitchFamily="18" charset="0"/>
              </a:rPr>
              <a:t>).</a:t>
            </a:r>
          </a:p>
        </p:txBody>
      </p:sp>
      <p:pic>
        <p:nvPicPr>
          <p:cNvPr id="2050" name="Picture 2" descr="Campo Magnético - Concepto, origen, tipos y característica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35696" y="3717032"/>
            <a:ext cx="5108412" cy="299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337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Rectángulo 1"/>
          <p:cNvSpPr/>
          <p:nvPr/>
        </p:nvSpPr>
        <p:spPr>
          <a:xfrm>
            <a:off x="8006" y="308844"/>
            <a:ext cx="4642233" cy="366895"/>
          </a:xfrm>
          <a:prstGeom prst="rect">
            <a:avLst/>
          </a:prstGeom>
        </p:spPr>
        <p:txBody>
          <a:bodyPr wrap="none">
            <a:spAutoFit/>
          </a:bodyPr>
          <a:lstStyle/>
          <a:p>
            <a:pPr>
              <a:lnSpc>
                <a:spcPct val="107000"/>
              </a:lnSpc>
              <a:spcBef>
                <a:spcPts val="900"/>
              </a:spcBef>
              <a:spcAft>
                <a:spcPts val="225"/>
              </a:spcAft>
            </a:pPr>
            <a:r>
              <a:rPr lang="es-AR" dirty="0">
                <a:ea typeface="Times New Roman" panose="02020603050405020304" pitchFamily="18" charset="0"/>
                <a:cs typeface="Times New Roman" panose="02020603050405020304" pitchFamily="18" charset="0"/>
              </a:rPr>
              <a:t>Tamaño, forma y aplicación de las partículas</a:t>
            </a:r>
            <a:endParaRPr lang="es-AR" dirty="0">
              <a:ea typeface="Calibri" panose="020F0502020204030204" pitchFamily="34" charset="0"/>
              <a:cs typeface="Times New Roman" panose="02020603050405020304" pitchFamily="18" charset="0"/>
            </a:endParaRPr>
          </a:p>
        </p:txBody>
      </p:sp>
      <p:sp>
        <p:nvSpPr>
          <p:cNvPr id="4" name="Rectángulo 3"/>
          <p:cNvSpPr/>
          <p:nvPr/>
        </p:nvSpPr>
        <p:spPr>
          <a:xfrm>
            <a:off x="8006" y="2687944"/>
            <a:ext cx="2367956" cy="366895"/>
          </a:xfrm>
          <a:prstGeom prst="rect">
            <a:avLst/>
          </a:prstGeom>
        </p:spPr>
        <p:txBody>
          <a:bodyPr wrap="none">
            <a:spAutoFit/>
          </a:bodyPr>
          <a:lstStyle/>
          <a:p>
            <a:pPr>
              <a:lnSpc>
                <a:spcPct val="107000"/>
              </a:lnSpc>
              <a:spcAft>
                <a:spcPts val="600"/>
              </a:spcAft>
            </a:pPr>
            <a:r>
              <a:rPr lang="es-AR" b="1" dirty="0">
                <a:ea typeface="Calibri" panose="020F0502020204030204" pitchFamily="34" charset="0"/>
                <a:cs typeface="Times New Roman" panose="02020603050405020304" pitchFamily="18" charset="0"/>
              </a:rPr>
              <a:t>Campo de aplicación.</a:t>
            </a:r>
            <a:endParaRPr lang="es-AR" dirty="0">
              <a:ea typeface="Calibri" panose="020F0502020204030204" pitchFamily="34" charset="0"/>
              <a:cs typeface="Times New Roman" panose="02020603050405020304" pitchFamily="18" charset="0"/>
            </a:endParaRPr>
          </a:p>
        </p:txBody>
      </p:sp>
      <p:sp>
        <p:nvSpPr>
          <p:cNvPr id="7" name="Rectángulo 6"/>
          <p:cNvSpPr/>
          <p:nvPr/>
        </p:nvSpPr>
        <p:spPr>
          <a:xfrm>
            <a:off x="1004341" y="4176437"/>
            <a:ext cx="5358983" cy="1586973"/>
          </a:xfrm>
          <a:prstGeom prst="rect">
            <a:avLst/>
          </a:prstGeom>
        </p:spPr>
        <p:txBody>
          <a:bodyPr wrap="square">
            <a:spAutoFit/>
          </a:bodyPr>
          <a:lstStyle/>
          <a:p>
            <a:pPr marL="257175" indent="-257175">
              <a:lnSpc>
                <a:spcPct val="107000"/>
              </a:lnSpc>
              <a:spcAft>
                <a:spcPts val="90"/>
              </a:spcAft>
              <a:buSzPts val="1000"/>
              <a:buFont typeface="Symbol" panose="05050102010706020507" pitchFamily="18" charset="2"/>
              <a:buChar char=""/>
              <a:tabLst>
                <a:tab pos="342900" algn="l"/>
              </a:tabLst>
            </a:pPr>
            <a:r>
              <a:rPr lang="es-AR" dirty="0">
                <a:ea typeface="Times New Roman" panose="02020603050405020304" pitchFamily="18" charset="0"/>
                <a:cs typeface="Times New Roman" panose="02020603050405020304" pitchFamily="18" charset="0"/>
              </a:rPr>
              <a:t>Propiedad de algunos materiales de poder ser magnetizados.</a:t>
            </a:r>
            <a:endParaRPr lang="es-AR" dirty="0">
              <a:ea typeface="Calibri" panose="020F0502020204030204" pitchFamily="34" charset="0"/>
              <a:cs typeface="Times New Roman" panose="02020603050405020304" pitchFamily="18" charset="0"/>
            </a:endParaRPr>
          </a:p>
          <a:p>
            <a:pPr marL="257175" indent="-257175">
              <a:lnSpc>
                <a:spcPct val="107000"/>
              </a:lnSpc>
              <a:spcAft>
                <a:spcPts val="90"/>
              </a:spcAft>
              <a:buSzPts val="1000"/>
              <a:buFont typeface="Symbol" panose="05050102010706020507" pitchFamily="18" charset="2"/>
              <a:buChar char=""/>
              <a:tabLst>
                <a:tab pos="342900" algn="l"/>
              </a:tabLst>
            </a:pPr>
            <a:r>
              <a:rPr lang="es-AR" dirty="0">
                <a:ea typeface="Times New Roman" panose="02020603050405020304" pitchFamily="18" charset="0"/>
                <a:cs typeface="Times New Roman" panose="02020603050405020304" pitchFamily="18" charset="0"/>
              </a:rPr>
              <a:t>La característica que tienen las líneas de flujo de alterar su trayectoria cuando son interceptadas por un cambio de permeabilidad.</a:t>
            </a:r>
            <a:endParaRPr lang="es-AR" dirty="0">
              <a:ea typeface="Calibri" panose="020F0502020204030204" pitchFamily="34" charset="0"/>
              <a:cs typeface="Times New Roman" panose="02020603050405020304" pitchFamily="18" charset="0"/>
            </a:endParaRPr>
          </a:p>
        </p:txBody>
      </p:sp>
      <p:sp>
        <p:nvSpPr>
          <p:cNvPr id="8" name="Rectángulo 7"/>
          <p:cNvSpPr/>
          <p:nvPr/>
        </p:nvSpPr>
        <p:spPr>
          <a:xfrm>
            <a:off x="2699792" y="994927"/>
            <a:ext cx="6078490" cy="2862322"/>
          </a:xfrm>
          <a:prstGeom prst="rect">
            <a:avLst/>
          </a:prstGeom>
          <a:effectLst>
            <a:softEdge rad="317500"/>
          </a:effectLst>
        </p:spPr>
        <p:txBody>
          <a:bodyPr wrap="square">
            <a:spAutoFit/>
          </a:bodyPr>
          <a:lstStyle/>
          <a:p>
            <a:pPr>
              <a:spcBef>
                <a:spcPts val="450"/>
              </a:spcBef>
              <a:spcAft>
                <a:spcPts val="450"/>
              </a:spcAft>
            </a:pPr>
            <a:r>
              <a:rPr lang="es-AR" dirty="0">
                <a:ea typeface="Times New Roman" panose="02020603050405020304" pitchFamily="18" charset="0"/>
              </a:rPr>
              <a:t>Las partículas magnetizables deben ser de pequeño tamaño para que tengan buena resolución, es decir, para que detecten defectos pequeños o profundos. Esto se debe a que cuanto mayor sea el tamaño de la partícula, mayor será el campo necesario para girarla. Sin embargo, no deben ser demasiado pequeñas para que no se acumulen en las irregularidades de la superficie, lo que ocasionaría lecturas erróneas. Por ello, lo habitual es combinar en mismo ensayo partículas pequeñas (de entre 1 </a:t>
            </a:r>
            <a:r>
              <a:rPr lang="es-AR" u="sng" dirty="0" err="1">
                <a:ea typeface="Times New Roman" panose="02020603050405020304" pitchFamily="18" charset="0"/>
                <a:hlinkClick r:id="rId3" tooltip="Micrómetro (unidad de longitud)"/>
              </a:rPr>
              <a:t>μm</a:t>
            </a:r>
            <a:r>
              <a:rPr lang="es-AR" dirty="0">
                <a:ea typeface="Times New Roman" panose="02020603050405020304" pitchFamily="18" charset="0"/>
              </a:rPr>
              <a:t> y 60 </a:t>
            </a:r>
            <a:r>
              <a:rPr lang="es-AR" u="sng" dirty="0" err="1">
                <a:ea typeface="Times New Roman" panose="02020603050405020304" pitchFamily="18" charset="0"/>
                <a:hlinkClick r:id="rId3" tooltip="Micrómetro (unidad de longitud)"/>
              </a:rPr>
              <a:t>μm</a:t>
            </a:r>
            <a:r>
              <a:rPr lang="es-AR" dirty="0">
                <a:ea typeface="Times New Roman" panose="02020603050405020304" pitchFamily="18" charset="0"/>
              </a:rPr>
              <a:t>) y grandes (desde 60 </a:t>
            </a:r>
            <a:r>
              <a:rPr lang="es-AR" u="sng" dirty="0" err="1">
                <a:ea typeface="Times New Roman" panose="02020603050405020304" pitchFamily="18" charset="0"/>
                <a:hlinkClick r:id="rId3" tooltip="Micrómetro (unidad de longitud)"/>
              </a:rPr>
              <a:t>μm</a:t>
            </a:r>
            <a:r>
              <a:rPr lang="es-AR" dirty="0">
                <a:ea typeface="Times New Roman" panose="02020603050405020304" pitchFamily="18" charset="0"/>
              </a:rPr>
              <a:t> hasta 150 </a:t>
            </a:r>
            <a:r>
              <a:rPr lang="es-AR" u="sng" dirty="0" err="1">
                <a:ea typeface="Times New Roman" panose="02020603050405020304" pitchFamily="18" charset="0"/>
                <a:hlinkClick r:id="rId3" tooltip="Micrómetro (unidad de longitud)"/>
              </a:rPr>
              <a:t>μm</a:t>
            </a:r>
            <a:r>
              <a:rPr lang="es-AR" dirty="0">
                <a:ea typeface="Times New Roman" panose="02020603050405020304" pitchFamily="18" charset="0"/>
              </a:rPr>
              <a:t>).</a:t>
            </a:r>
          </a:p>
        </p:txBody>
      </p:sp>
    </p:spTree>
    <p:extLst>
      <p:ext uri="{BB962C8B-B14F-4D97-AF65-F5344CB8AC3E}">
        <p14:creationId xmlns:p14="http://schemas.microsoft.com/office/powerpoint/2010/main" val="3013940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Elipse 6"/>
          <p:cNvSpPr/>
          <p:nvPr/>
        </p:nvSpPr>
        <p:spPr>
          <a:xfrm>
            <a:off x="251520" y="1282689"/>
            <a:ext cx="8136904" cy="189499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AR"/>
          </a:p>
        </p:txBody>
      </p:sp>
      <p:sp>
        <p:nvSpPr>
          <p:cNvPr id="2" name="Rectángulo 1"/>
          <p:cNvSpPr/>
          <p:nvPr/>
        </p:nvSpPr>
        <p:spPr>
          <a:xfrm>
            <a:off x="203238" y="520788"/>
            <a:ext cx="4963603" cy="553357"/>
          </a:xfrm>
          <a:prstGeom prst="rect">
            <a:avLst/>
          </a:prstGeom>
        </p:spPr>
        <p:txBody>
          <a:bodyPr wrap="none">
            <a:spAutoFit/>
          </a:bodyPr>
          <a:lstStyle/>
          <a:p>
            <a:pPr>
              <a:lnSpc>
                <a:spcPct val="107000"/>
              </a:lnSpc>
              <a:spcAft>
                <a:spcPts val="600"/>
              </a:spcAft>
            </a:pPr>
            <a:r>
              <a:rPr lang="es-AR" sz="2800" b="1" dirty="0">
                <a:ea typeface="Calibri" panose="020F0502020204030204" pitchFamily="34" charset="0"/>
                <a:cs typeface="Times New Roman" panose="02020603050405020304" pitchFamily="18" charset="0"/>
              </a:rPr>
              <a:t>Los materiales se clasifican en:</a:t>
            </a:r>
            <a:endParaRPr lang="es-AR" sz="2800" dirty="0">
              <a:ea typeface="Calibri" panose="020F0502020204030204" pitchFamily="34" charset="0"/>
              <a:cs typeface="Times New Roman" panose="02020603050405020304" pitchFamily="18" charset="0"/>
            </a:endParaRPr>
          </a:p>
        </p:txBody>
      </p:sp>
      <p:sp>
        <p:nvSpPr>
          <p:cNvPr id="3" name="Rectángulo 2"/>
          <p:cNvSpPr/>
          <p:nvPr/>
        </p:nvSpPr>
        <p:spPr>
          <a:xfrm>
            <a:off x="1115616" y="1655851"/>
            <a:ext cx="2616422" cy="523220"/>
          </a:xfrm>
          <a:prstGeom prst="rect">
            <a:avLst/>
          </a:prstGeom>
        </p:spPr>
        <p:txBody>
          <a:bodyPr wrap="none">
            <a:spAutoFit/>
          </a:bodyPr>
          <a:lstStyle/>
          <a:p>
            <a:r>
              <a:rPr lang="es-AR" sz="2800" b="1" dirty="0" smtClean="0">
                <a:ea typeface="Times New Roman" panose="02020603050405020304" pitchFamily="18" charset="0"/>
              </a:rPr>
              <a:t>Diamagnéticos</a:t>
            </a:r>
            <a:endParaRPr lang="es-AR" sz="2800" dirty="0"/>
          </a:p>
        </p:txBody>
      </p:sp>
      <p:sp>
        <p:nvSpPr>
          <p:cNvPr id="4" name="Rectángulo 3"/>
          <p:cNvSpPr/>
          <p:nvPr/>
        </p:nvSpPr>
        <p:spPr>
          <a:xfrm>
            <a:off x="4818188" y="1706968"/>
            <a:ext cx="2874185" cy="523220"/>
          </a:xfrm>
          <a:prstGeom prst="rect">
            <a:avLst/>
          </a:prstGeom>
        </p:spPr>
        <p:txBody>
          <a:bodyPr wrap="none">
            <a:spAutoFit/>
          </a:bodyPr>
          <a:lstStyle/>
          <a:p>
            <a:r>
              <a:rPr lang="es-AR" sz="2800" b="1" dirty="0" smtClean="0">
                <a:ea typeface="Times New Roman" panose="02020603050405020304" pitchFamily="18" charset="0"/>
              </a:rPr>
              <a:t>Paramagnéticos</a:t>
            </a:r>
            <a:r>
              <a:rPr lang="es-AR" sz="2800" dirty="0">
                <a:ea typeface="Times New Roman" panose="02020603050405020304" pitchFamily="18" charset="0"/>
              </a:rPr>
              <a:t> </a:t>
            </a:r>
            <a:endParaRPr lang="es-AR" sz="2800" dirty="0"/>
          </a:p>
        </p:txBody>
      </p:sp>
      <p:sp>
        <p:nvSpPr>
          <p:cNvPr id="5" name="Rectángulo 4"/>
          <p:cNvSpPr/>
          <p:nvPr/>
        </p:nvSpPr>
        <p:spPr>
          <a:xfrm>
            <a:off x="2685040" y="2531211"/>
            <a:ext cx="2834494" cy="523220"/>
          </a:xfrm>
          <a:prstGeom prst="rect">
            <a:avLst/>
          </a:prstGeom>
        </p:spPr>
        <p:txBody>
          <a:bodyPr wrap="none">
            <a:spAutoFit/>
          </a:bodyPr>
          <a:lstStyle/>
          <a:p>
            <a:r>
              <a:rPr lang="es-AR" sz="2800" b="1" dirty="0" smtClean="0">
                <a:ea typeface="Times New Roman" panose="02020603050405020304" pitchFamily="18" charset="0"/>
              </a:rPr>
              <a:t>Ferromagnéticos</a:t>
            </a:r>
            <a:endParaRPr lang="es-AR" sz="2800" dirty="0"/>
          </a:p>
        </p:txBody>
      </p:sp>
      <p:sp>
        <p:nvSpPr>
          <p:cNvPr id="6" name="Rectángulo 5"/>
          <p:cNvSpPr/>
          <p:nvPr/>
        </p:nvSpPr>
        <p:spPr>
          <a:xfrm>
            <a:off x="1835696" y="3410997"/>
            <a:ext cx="4305987" cy="523220"/>
          </a:xfrm>
          <a:prstGeom prst="rect">
            <a:avLst/>
          </a:prstGeom>
        </p:spPr>
        <p:txBody>
          <a:bodyPr wrap="none">
            <a:spAutoFit/>
          </a:bodyPr>
          <a:lstStyle/>
          <a:p>
            <a:r>
              <a:rPr lang="es-AR" sz="2800" b="1" dirty="0">
                <a:ea typeface="Calibri" panose="020F0502020204030204" pitchFamily="34" charset="0"/>
              </a:rPr>
              <a:t>Tipos de discontinuidades</a:t>
            </a:r>
            <a:endParaRPr lang="es-AR" sz="2800" dirty="0"/>
          </a:p>
        </p:txBody>
      </p:sp>
      <p:sp>
        <p:nvSpPr>
          <p:cNvPr id="8" name="Rectángulo 7"/>
          <p:cNvSpPr/>
          <p:nvPr/>
        </p:nvSpPr>
        <p:spPr>
          <a:xfrm>
            <a:off x="653150" y="4072295"/>
            <a:ext cx="5976664" cy="2410275"/>
          </a:xfrm>
          <a:prstGeom prst="rect">
            <a:avLst/>
          </a:prstGeom>
        </p:spPr>
        <p:txBody>
          <a:bodyPr wrap="square">
            <a:spAutoFit/>
          </a:bodyPr>
          <a:lstStyle/>
          <a:p>
            <a:pPr marL="257175" indent="-257175">
              <a:lnSpc>
                <a:spcPct val="107000"/>
              </a:lnSpc>
              <a:spcAft>
                <a:spcPts val="90"/>
              </a:spcAft>
              <a:buSzPts val="1000"/>
              <a:buFont typeface="Symbol" panose="05050102010706020507" pitchFamily="18" charset="2"/>
              <a:buChar char=""/>
              <a:tabLst>
                <a:tab pos="342900" algn="l"/>
              </a:tabLst>
            </a:pPr>
            <a:r>
              <a:rPr lang="es-AR" sz="2800" dirty="0">
                <a:ea typeface="Times New Roman" panose="02020603050405020304" pitchFamily="18" charset="0"/>
                <a:cs typeface="Times New Roman" panose="02020603050405020304" pitchFamily="18" charset="0"/>
              </a:rPr>
              <a:t>Superficiales</a:t>
            </a:r>
            <a:endParaRPr lang="es-AR" sz="2800" dirty="0">
              <a:ea typeface="Calibri" panose="020F0502020204030204" pitchFamily="34" charset="0"/>
              <a:cs typeface="Times New Roman" panose="02020603050405020304" pitchFamily="18" charset="0"/>
            </a:endParaRPr>
          </a:p>
          <a:p>
            <a:pPr marL="257175" indent="-257175">
              <a:lnSpc>
                <a:spcPct val="107000"/>
              </a:lnSpc>
              <a:spcAft>
                <a:spcPts val="90"/>
              </a:spcAft>
              <a:buSzPts val="1000"/>
              <a:buFont typeface="Symbol" panose="05050102010706020507" pitchFamily="18" charset="2"/>
              <a:buChar char=""/>
              <a:tabLst>
                <a:tab pos="342900" algn="l"/>
              </a:tabLst>
            </a:pPr>
            <a:r>
              <a:rPr lang="es-AR" sz="2800" dirty="0">
                <a:ea typeface="Times New Roman" panose="02020603050405020304" pitchFamily="18" charset="0"/>
                <a:cs typeface="Times New Roman" panose="02020603050405020304" pitchFamily="18" charset="0"/>
              </a:rPr>
              <a:t>Sub superficiales (muy cercanas a la superficie) Poros, grietas, rechupes, traslapes, costuras, laminaciones, etc.</a:t>
            </a:r>
            <a:endParaRPr lang="es-AR"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0737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Rectángulo 3"/>
          <p:cNvSpPr/>
          <p:nvPr/>
        </p:nvSpPr>
        <p:spPr>
          <a:xfrm>
            <a:off x="0" y="188640"/>
            <a:ext cx="8136904" cy="1546577"/>
          </a:xfrm>
          <a:prstGeom prst="rect">
            <a:avLst/>
          </a:prstGeom>
        </p:spPr>
        <p:txBody>
          <a:bodyPr wrap="square">
            <a:spAutoFit/>
          </a:bodyPr>
          <a:lstStyle/>
          <a:p>
            <a:pPr defTabSz="342900"/>
            <a:r>
              <a:rPr lang="es-AR" sz="1350" b="1" i="1" dirty="0">
                <a:solidFill>
                  <a:prstClr val="white"/>
                </a:solidFill>
              </a:rPr>
              <a:t>Los 8 Pilares del TPM</a:t>
            </a:r>
          </a:p>
          <a:p>
            <a:pPr defTabSz="342900"/>
            <a:r>
              <a:rPr lang="es-AR" sz="1350" dirty="0">
                <a:solidFill>
                  <a:prstClr val="white"/>
                </a:solidFill>
              </a:rPr>
              <a:t>Los 8 pilares de TPM son la base fundamental de esta metodología, cada uno de ellos nos dice una ruta a seguir para lograr los objetivos de eliminar o reducir las pérdidas: como son Paradas programadas, Ajustes de la producción, Fallos de los equipos, Fallos de los procesos, Pérdidas de producción normales, Pérdidas de producción anormales, Defectos de calidad y Reprocesamiento. Por ello para decidir con que pilares empezar, lo primero que el departamento de contabilidad de la planta debe analizar son las perdidas, y con ello nos darán la guía  para definir con cuales y cuantos pilares debemos empezar.</a:t>
            </a:r>
          </a:p>
        </p:txBody>
      </p:sp>
      <p:sp>
        <p:nvSpPr>
          <p:cNvPr id="9" name="Rectángulo 8"/>
          <p:cNvSpPr/>
          <p:nvPr/>
        </p:nvSpPr>
        <p:spPr>
          <a:xfrm>
            <a:off x="611560" y="2204864"/>
            <a:ext cx="5616624" cy="4524315"/>
          </a:xfrm>
          <a:prstGeom prst="rect">
            <a:avLst/>
          </a:prstGeom>
        </p:spPr>
        <p:txBody>
          <a:bodyPr wrap="square">
            <a:spAutoFit/>
          </a:bodyPr>
          <a:lstStyle/>
          <a:p>
            <a:pPr defTabSz="342900"/>
            <a:r>
              <a:rPr lang="es-AR" b="1" i="1" dirty="0"/>
              <a:t>1)   Mejoras Enfocadas (Kobetsu Kaizen)</a:t>
            </a:r>
          </a:p>
          <a:p>
            <a:pPr defTabSz="342900"/>
            <a:endParaRPr lang="es-AR" b="1" i="1" dirty="0"/>
          </a:p>
          <a:p>
            <a:pPr defTabSz="342900"/>
            <a:r>
              <a:rPr lang="es-AR" b="1" i="1" dirty="0"/>
              <a:t>2)   Mantenimiento Autónomo (Jishu Hozen)</a:t>
            </a:r>
          </a:p>
          <a:p>
            <a:pPr defTabSz="342900"/>
            <a:endParaRPr lang="es-AR" b="1" i="1" dirty="0"/>
          </a:p>
          <a:p>
            <a:pPr defTabSz="342900"/>
            <a:r>
              <a:rPr lang="es-AR" b="1" i="1" dirty="0"/>
              <a:t>3)   Mantenimiento planificado</a:t>
            </a:r>
          </a:p>
          <a:p>
            <a:pPr defTabSz="342900"/>
            <a:endParaRPr lang="es-AR" b="1" i="1" dirty="0"/>
          </a:p>
          <a:p>
            <a:pPr defTabSz="342900"/>
            <a:r>
              <a:rPr lang="es-AR" b="1" i="1" dirty="0"/>
              <a:t>4)   Mantenimiento de Calidad (Hinshitsu Hozen)</a:t>
            </a:r>
          </a:p>
          <a:p>
            <a:pPr defTabSz="342900"/>
            <a:endParaRPr lang="es-AR" b="1" i="1" dirty="0"/>
          </a:p>
          <a:p>
            <a:pPr defTabSz="342900"/>
            <a:r>
              <a:rPr lang="es-AR" b="1" i="1" dirty="0"/>
              <a:t>5)   Prevención del mantenimiento</a:t>
            </a:r>
          </a:p>
          <a:p>
            <a:pPr defTabSz="342900"/>
            <a:endParaRPr lang="es-AR" b="1" i="1" dirty="0"/>
          </a:p>
          <a:p>
            <a:pPr defTabSz="342900"/>
            <a:r>
              <a:rPr lang="es-AR" b="1" i="1" dirty="0"/>
              <a:t>6)   Actividades de departamentos administrativos y de apoyo</a:t>
            </a:r>
          </a:p>
          <a:p>
            <a:pPr defTabSz="342900"/>
            <a:endParaRPr lang="es-AR" b="1" i="1" dirty="0"/>
          </a:p>
          <a:p>
            <a:pPr defTabSz="342900"/>
            <a:r>
              <a:rPr lang="es-AR" b="1" i="1" dirty="0"/>
              <a:t>7)   Formación y Adiestramiento</a:t>
            </a:r>
          </a:p>
          <a:p>
            <a:pPr defTabSz="342900"/>
            <a:endParaRPr lang="es-AR" b="1" i="1" dirty="0"/>
          </a:p>
          <a:p>
            <a:pPr defTabSz="342900"/>
            <a:r>
              <a:rPr lang="es-AR" b="1" i="1" dirty="0"/>
              <a:t>8)   Gestión de Seguridad y Entorno</a:t>
            </a:r>
          </a:p>
        </p:txBody>
      </p:sp>
    </p:spTree>
    <p:extLst>
      <p:ext uri="{BB962C8B-B14F-4D97-AF65-F5344CB8AC3E}">
        <p14:creationId xmlns:p14="http://schemas.microsoft.com/office/powerpoint/2010/main" val="2638965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Flecha arriba 10"/>
          <p:cNvSpPr/>
          <p:nvPr/>
        </p:nvSpPr>
        <p:spPr>
          <a:xfrm>
            <a:off x="440832" y="279586"/>
            <a:ext cx="4320480" cy="2314694"/>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Flecha abajo 2"/>
          <p:cNvSpPr/>
          <p:nvPr/>
        </p:nvSpPr>
        <p:spPr>
          <a:xfrm>
            <a:off x="4860032" y="111561"/>
            <a:ext cx="3744416" cy="26507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p:nvSpPr>
        <p:spPr>
          <a:xfrm>
            <a:off x="1755423" y="1351743"/>
            <a:ext cx="1691297" cy="619272"/>
          </a:xfrm>
          <a:prstGeom prst="rect">
            <a:avLst/>
          </a:prstGeom>
        </p:spPr>
        <p:txBody>
          <a:bodyPr wrap="none">
            <a:spAutoFit/>
          </a:bodyPr>
          <a:lstStyle/>
          <a:p>
            <a:pPr>
              <a:lnSpc>
                <a:spcPct val="107000"/>
              </a:lnSpc>
              <a:spcAft>
                <a:spcPts val="600"/>
              </a:spcAft>
            </a:pPr>
            <a:r>
              <a:rPr lang="es-AR" sz="3200" b="1" dirty="0">
                <a:ea typeface="Calibri" panose="020F0502020204030204" pitchFamily="34" charset="0"/>
                <a:cs typeface="Times New Roman" panose="02020603050405020304" pitchFamily="18" charset="0"/>
              </a:rPr>
              <a:t>Ventajas</a:t>
            </a:r>
            <a:endParaRPr lang="es-AR" sz="3200" dirty="0">
              <a:ea typeface="Calibri" panose="020F0502020204030204" pitchFamily="34" charset="0"/>
              <a:cs typeface="Times New Roman" panose="02020603050405020304" pitchFamily="18" charset="0"/>
            </a:endParaRPr>
          </a:p>
        </p:txBody>
      </p:sp>
      <p:sp>
        <p:nvSpPr>
          <p:cNvPr id="4" name="Rectángulo 3"/>
          <p:cNvSpPr/>
          <p:nvPr/>
        </p:nvSpPr>
        <p:spPr>
          <a:xfrm>
            <a:off x="5564708" y="1440851"/>
            <a:ext cx="2335063" cy="619272"/>
          </a:xfrm>
          <a:prstGeom prst="rect">
            <a:avLst/>
          </a:prstGeom>
        </p:spPr>
        <p:txBody>
          <a:bodyPr wrap="none">
            <a:spAutoFit/>
          </a:bodyPr>
          <a:lstStyle/>
          <a:p>
            <a:pPr>
              <a:lnSpc>
                <a:spcPct val="107000"/>
              </a:lnSpc>
              <a:spcAft>
                <a:spcPts val="600"/>
              </a:spcAft>
            </a:pPr>
            <a:r>
              <a:rPr lang="es-AR" sz="3200" b="1" dirty="0">
                <a:ea typeface="Calibri" panose="020F0502020204030204" pitchFamily="34" charset="0"/>
                <a:cs typeface="Times New Roman" panose="02020603050405020304" pitchFamily="18" charset="0"/>
              </a:rPr>
              <a:t>Desventajas</a:t>
            </a:r>
            <a:endParaRPr lang="es-AR" sz="3200" dirty="0">
              <a:ea typeface="Calibri" panose="020F0502020204030204" pitchFamily="34" charset="0"/>
              <a:cs typeface="Times New Roman" panose="02020603050405020304" pitchFamily="18" charset="0"/>
            </a:endParaRPr>
          </a:p>
        </p:txBody>
      </p:sp>
      <p:sp>
        <p:nvSpPr>
          <p:cNvPr id="5" name="Rectángulo 4"/>
          <p:cNvSpPr/>
          <p:nvPr/>
        </p:nvSpPr>
        <p:spPr>
          <a:xfrm>
            <a:off x="440832" y="3274215"/>
            <a:ext cx="6865519" cy="619272"/>
          </a:xfrm>
          <a:prstGeom prst="rect">
            <a:avLst/>
          </a:prstGeom>
        </p:spPr>
        <p:txBody>
          <a:bodyPr wrap="square">
            <a:spAutoFit/>
          </a:bodyPr>
          <a:lstStyle/>
          <a:p>
            <a:pPr>
              <a:lnSpc>
                <a:spcPct val="107000"/>
              </a:lnSpc>
              <a:spcAft>
                <a:spcPts val="600"/>
              </a:spcAft>
            </a:pPr>
            <a:r>
              <a:rPr lang="es-AR" sz="3200" b="1" dirty="0">
                <a:ea typeface="Calibri" panose="020F0502020204030204" pitchFamily="34" charset="0"/>
                <a:cs typeface="Times New Roman" panose="02020603050405020304" pitchFamily="18" charset="0"/>
              </a:rPr>
              <a:t>Procedimiento de Inspección</a:t>
            </a:r>
            <a:endParaRPr lang="es-AR" sz="3200" dirty="0">
              <a:ea typeface="Calibri" panose="020F0502020204030204" pitchFamily="34" charset="0"/>
              <a:cs typeface="Times New Roman" panose="02020603050405020304" pitchFamily="18" charset="0"/>
            </a:endParaRPr>
          </a:p>
        </p:txBody>
      </p:sp>
      <p:sp>
        <p:nvSpPr>
          <p:cNvPr id="6" name="Rectángulo 5"/>
          <p:cNvSpPr/>
          <p:nvPr/>
        </p:nvSpPr>
        <p:spPr>
          <a:xfrm>
            <a:off x="446157" y="3802485"/>
            <a:ext cx="3048270" cy="584775"/>
          </a:xfrm>
          <a:prstGeom prst="rect">
            <a:avLst/>
          </a:prstGeom>
        </p:spPr>
        <p:txBody>
          <a:bodyPr wrap="none">
            <a:spAutoFit/>
          </a:bodyPr>
          <a:lstStyle/>
          <a:p>
            <a:r>
              <a:rPr lang="es-AR" sz="3200" b="1" dirty="0">
                <a:ea typeface="Calibri" panose="020F0502020204030204" pitchFamily="34" charset="0"/>
              </a:rPr>
              <a:t>Área de ensayo:</a:t>
            </a:r>
            <a:endParaRPr lang="es-AR" sz="3200" dirty="0"/>
          </a:p>
        </p:txBody>
      </p:sp>
      <p:sp>
        <p:nvSpPr>
          <p:cNvPr id="7" name="Rectángulo 6"/>
          <p:cNvSpPr/>
          <p:nvPr/>
        </p:nvSpPr>
        <p:spPr>
          <a:xfrm>
            <a:off x="446157" y="4257328"/>
            <a:ext cx="3800656" cy="584775"/>
          </a:xfrm>
          <a:prstGeom prst="rect">
            <a:avLst/>
          </a:prstGeom>
        </p:spPr>
        <p:txBody>
          <a:bodyPr wrap="none">
            <a:spAutoFit/>
          </a:bodyPr>
          <a:lstStyle/>
          <a:p>
            <a:r>
              <a:rPr lang="es-AR" sz="3200" b="1" dirty="0">
                <a:ea typeface="Calibri" panose="020F0502020204030204" pitchFamily="34" charset="0"/>
              </a:rPr>
              <a:t>Tiempo del ensayo:</a:t>
            </a:r>
            <a:r>
              <a:rPr lang="es-AR" sz="3200" dirty="0">
                <a:ea typeface="Calibri" panose="020F0502020204030204" pitchFamily="34" charset="0"/>
              </a:rPr>
              <a:t> </a:t>
            </a:r>
            <a:endParaRPr lang="es-AR" sz="3200" dirty="0"/>
          </a:p>
        </p:txBody>
      </p:sp>
      <p:sp>
        <p:nvSpPr>
          <p:cNvPr id="8" name="Rectángulo 7"/>
          <p:cNvSpPr/>
          <p:nvPr/>
        </p:nvSpPr>
        <p:spPr>
          <a:xfrm>
            <a:off x="446158" y="4770907"/>
            <a:ext cx="5986575" cy="584775"/>
          </a:xfrm>
          <a:prstGeom prst="rect">
            <a:avLst/>
          </a:prstGeom>
        </p:spPr>
        <p:txBody>
          <a:bodyPr wrap="none">
            <a:spAutoFit/>
          </a:bodyPr>
          <a:lstStyle/>
          <a:p>
            <a:r>
              <a:rPr lang="es-AR" sz="3200" b="1" dirty="0">
                <a:ea typeface="Calibri" panose="020F0502020204030204" pitchFamily="34" charset="0"/>
              </a:rPr>
              <a:t>Temperatura durante el ensayo:</a:t>
            </a:r>
            <a:r>
              <a:rPr lang="es-AR" sz="3200" dirty="0">
                <a:ea typeface="Calibri" panose="020F0502020204030204" pitchFamily="34" charset="0"/>
              </a:rPr>
              <a:t> </a:t>
            </a:r>
            <a:endParaRPr lang="es-AR" sz="3200" dirty="0"/>
          </a:p>
        </p:txBody>
      </p:sp>
      <p:sp>
        <p:nvSpPr>
          <p:cNvPr id="9" name="Rectángulo 8"/>
          <p:cNvSpPr/>
          <p:nvPr/>
        </p:nvSpPr>
        <p:spPr>
          <a:xfrm>
            <a:off x="440833" y="5128605"/>
            <a:ext cx="3778214" cy="584775"/>
          </a:xfrm>
          <a:prstGeom prst="rect">
            <a:avLst/>
          </a:prstGeom>
        </p:spPr>
        <p:txBody>
          <a:bodyPr wrap="none">
            <a:spAutoFit/>
          </a:bodyPr>
          <a:lstStyle/>
          <a:p>
            <a:r>
              <a:rPr lang="es-AR" sz="3200" b="1" dirty="0">
                <a:ea typeface="Calibri" panose="020F0502020204030204" pitchFamily="34" charset="0"/>
              </a:rPr>
              <a:t>Método de ensayo:</a:t>
            </a:r>
            <a:r>
              <a:rPr lang="es-AR" sz="3200" dirty="0">
                <a:ea typeface="Calibri" panose="020F0502020204030204" pitchFamily="34" charset="0"/>
              </a:rPr>
              <a:t> </a:t>
            </a:r>
            <a:endParaRPr lang="es-AR" sz="3200" dirty="0"/>
          </a:p>
        </p:txBody>
      </p:sp>
      <p:sp>
        <p:nvSpPr>
          <p:cNvPr id="10" name="Rectángulo 9"/>
          <p:cNvSpPr/>
          <p:nvPr/>
        </p:nvSpPr>
        <p:spPr>
          <a:xfrm>
            <a:off x="446157" y="5579638"/>
            <a:ext cx="5405069" cy="584775"/>
          </a:xfrm>
          <a:prstGeom prst="rect">
            <a:avLst/>
          </a:prstGeom>
        </p:spPr>
        <p:txBody>
          <a:bodyPr wrap="none">
            <a:spAutoFit/>
          </a:bodyPr>
          <a:lstStyle/>
          <a:p>
            <a:r>
              <a:rPr lang="es-AR" sz="3200" b="1" dirty="0">
                <a:ea typeface="Calibri" panose="020F0502020204030204" pitchFamily="34" charset="0"/>
              </a:rPr>
              <a:t>Dirección de magnetización:</a:t>
            </a:r>
            <a:r>
              <a:rPr lang="es-AR" sz="3200" dirty="0">
                <a:ea typeface="Calibri" panose="020F0502020204030204" pitchFamily="34" charset="0"/>
              </a:rPr>
              <a:t> </a:t>
            </a:r>
            <a:endParaRPr lang="es-AR" sz="3200" dirty="0"/>
          </a:p>
        </p:txBody>
      </p:sp>
    </p:spTree>
    <p:extLst>
      <p:ext uri="{BB962C8B-B14F-4D97-AF65-F5344CB8AC3E}">
        <p14:creationId xmlns:p14="http://schemas.microsoft.com/office/powerpoint/2010/main" val="1542267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Rectángulo 4"/>
          <p:cNvSpPr/>
          <p:nvPr/>
        </p:nvSpPr>
        <p:spPr>
          <a:xfrm>
            <a:off x="395536" y="216374"/>
            <a:ext cx="5472608" cy="2031325"/>
          </a:xfrm>
          <a:prstGeom prst="rect">
            <a:avLst/>
          </a:prstGeom>
        </p:spPr>
        <p:txBody>
          <a:bodyPr wrap="square">
            <a:spAutoFit/>
          </a:bodyPr>
          <a:lstStyle/>
          <a:p>
            <a:pPr defTabSz="342900"/>
            <a:r>
              <a:rPr lang="es-AR" dirty="0">
                <a:solidFill>
                  <a:prstClr val="white"/>
                </a:solidFill>
              </a:rPr>
              <a:t>Primer Pilar – Mejoras Enfocadas o Kobetsu Kaizen</a:t>
            </a:r>
          </a:p>
          <a:p>
            <a:pPr defTabSz="342900"/>
            <a:r>
              <a:rPr lang="es-AR" dirty="0">
                <a:solidFill>
                  <a:prstClr val="white"/>
                </a:solidFill>
              </a:rPr>
              <a:t>Es encontrar una oportunidad de mejora dentro de la planta, esta oportunidad debe reducir o eliminar un desperdicio, puede encontrarse con las herramientas estratégicas como son el mapa de cadena de valor, análisis de brechas y teoría de restricciones.</a:t>
            </a:r>
          </a:p>
        </p:txBody>
      </p:sp>
      <p:sp>
        <p:nvSpPr>
          <p:cNvPr id="6" name="Rectángulo 5"/>
          <p:cNvSpPr/>
          <p:nvPr/>
        </p:nvSpPr>
        <p:spPr>
          <a:xfrm>
            <a:off x="2771800" y="2155185"/>
            <a:ext cx="6228184" cy="2308324"/>
          </a:xfrm>
          <a:prstGeom prst="rect">
            <a:avLst/>
          </a:prstGeom>
        </p:spPr>
        <p:txBody>
          <a:bodyPr wrap="square">
            <a:spAutoFit/>
          </a:bodyPr>
          <a:lstStyle/>
          <a:p>
            <a:pPr defTabSz="342900"/>
            <a:r>
              <a:rPr lang="es-AR" dirty="0">
                <a:solidFill>
                  <a:prstClr val="white"/>
                </a:solidFill>
              </a:rPr>
              <a:t>Segundo Pilar – Mantenimiento Autónomo o Jishu Hozen</a:t>
            </a:r>
          </a:p>
          <a:p>
            <a:pPr defTabSz="342900"/>
            <a:r>
              <a:rPr lang="es-AR" dirty="0">
                <a:solidFill>
                  <a:prstClr val="white"/>
                </a:solidFill>
              </a:rPr>
              <a:t>Es volver a integrar el trabajo del operador con el de operario de mantenimiento, para lograr disminuir desperdicios. El operador está listo para hacer cambios de formato o algunos mantenimientos básicos, pero básicamente es el que reporta las fallas adecuadamente, junto a realizar ajustes, lubricación y mantenimientos básicos.</a:t>
            </a:r>
          </a:p>
        </p:txBody>
      </p:sp>
      <p:sp>
        <p:nvSpPr>
          <p:cNvPr id="7" name="Rectángulo 6"/>
          <p:cNvSpPr/>
          <p:nvPr/>
        </p:nvSpPr>
        <p:spPr>
          <a:xfrm>
            <a:off x="251520" y="4941168"/>
            <a:ext cx="6480720" cy="1754326"/>
          </a:xfrm>
          <a:prstGeom prst="rect">
            <a:avLst/>
          </a:prstGeom>
        </p:spPr>
        <p:txBody>
          <a:bodyPr wrap="square">
            <a:spAutoFit/>
          </a:bodyPr>
          <a:lstStyle/>
          <a:p>
            <a:pPr defTabSz="342900"/>
            <a:r>
              <a:rPr lang="es-AR" dirty="0">
                <a:solidFill>
                  <a:prstClr val="white"/>
                </a:solidFill>
              </a:rPr>
              <a:t>Tercer Pilar – Mantenimiento Planificado</a:t>
            </a:r>
          </a:p>
          <a:p>
            <a:pPr defTabSz="342900"/>
            <a:r>
              <a:rPr lang="es-AR" dirty="0">
                <a:solidFill>
                  <a:prstClr val="white"/>
                </a:solidFill>
              </a:rPr>
              <a:t>Es tener un buen mantenimiento preventivo, esto quiere decir que se tenga una buena recolección de datos y excelente análisis; para luego poder planear los mantenimientos que lograran disminuir los costos e incrementar la disponibilidad. Para luego implementar el mantenimiento predictivo.</a:t>
            </a:r>
          </a:p>
        </p:txBody>
      </p:sp>
    </p:spTree>
    <p:extLst>
      <p:ext uri="{BB962C8B-B14F-4D97-AF65-F5344CB8AC3E}">
        <p14:creationId xmlns:p14="http://schemas.microsoft.com/office/powerpoint/2010/main" val="388914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Rectángulo 3"/>
          <p:cNvSpPr/>
          <p:nvPr/>
        </p:nvSpPr>
        <p:spPr>
          <a:xfrm>
            <a:off x="305873" y="312487"/>
            <a:ext cx="6804854" cy="2308324"/>
          </a:xfrm>
          <a:prstGeom prst="rect">
            <a:avLst/>
          </a:prstGeom>
        </p:spPr>
        <p:txBody>
          <a:bodyPr wrap="square">
            <a:spAutoFit/>
          </a:bodyPr>
          <a:lstStyle/>
          <a:p>
            <a:pPr defTabSz="342900"/>
            <a:r>
              <a:rPr lang="es-AR" dirty="0">
                <a:solidFill>
                  <a:prstClr val="white"/>
                </a:solidFill>
              </a:rPr>
              <a:t>Cuarto Pilar – Mantenimiento De Calidad o Hinshitsu Hozen</a:t>
            </a:r>
          </a:p>
          <a:p>
            <a:pPr defTabSz="342900"/>
            <a:r>
              <a:rPr lang="es-AR" dirty="0">
                <a:solidFill>
                  <a:prstClr val="white"/>
                </a:solidFill>
              </a:rPr>
              <a:t>No solo es cuanto hacemos, sino que productos podemos hacer, con que tolerancia se puede trabajar y  cuantos defectos están saliendo en cada proceso. Los defectos salen por un problema de la máquina, por un problema del material, por un problema del método o por un problema del personal de operaciones. Por ello es importante la integración de todos para identificar la causa del defecto.</a:t>
            </a:r>
          </a:p>
        </p:txBody>
      </p:sp>
      <p:sp>
        <p:nvSpPr>
          <p:cNvPr id="5" name="Rectángulo 4"/>
          <p:cNvSpPr/>
          <p:nvPr/>
        </p:nvSpPr>
        <p:spPr>
          <a:xfrm>
            <a:off x="2987824" y="2666977"/>
            <a:ext cx="5915340" cy="1754326"/>
          </a:xfrm>
          <a:prstGeom prst="rect">
            <a:avLst/>
          </a:prstGeom>
        </p:spPr>
        <p:txBody>
          <a:bodyPr wrap="square">
            <a:spAutoFit/>
          </a:bodyPr>
          <a:lstStyle/>
          <a:p>
            <a:pPr defTabSz="342900"/>
            <a:r>
              <a:rPr lang="es-AR" dirty="0">
                <a:solidFill>
                  <a:prstClr val="white"/>
                </a:solidFill>
              </a:rPr>
              <a:t>Quinto Pilar – Prevención del Mantenimiento</a:t>
            </a:r>
          </a:p>
          <a:p>
            <a:pPr defTabSz="342900"/>
            <a:r>
              <a:rPr lang="es-AR" dirty="0">
                <a:solidFill>
                  <a:prstClr val="white"/>
                </a:solidFill>
              </a:rPr>
              <a:t>Es planificar e investigar sobre las nuevas máquinas que pueden ser utilizadas en nuestra organización, para ello debemos diseñar o rediseñar procesos, verificar los nuevos proyectos, realizar y evaluar los test de operaciones y finalmente ver la instalación y el arranque</a:t>
            </a:r>
            <a:r>
              <a:rPr lang="es-AR" sz="1350" dirty="0">
                <a:solidFill>
                  <a:prstClr val="white"/>
                </a:solidFill>
              </a:rPr>
              <a:t>.</a:t>
            </a:r>
          </a:p>
        </p:txBody>
      </p:sp>
      <p:sp>
        <p:nvSpPr>
          <p:cNvPr id="6" name="Rectángulo 5"/>
          <p:cNvSpPr/>
          <p:nvPr/>
        </p:nvSpPr>
        <p:spPr>
          <a:xfrm>
            <a:off x="305873" y="4725144"/>
            <a:ext cx="5634279" cy="2031325"/>
          </a:xfrm>
          <a:prstGeom prst="rect">
            <a:avLst/>
          </a:prstGeom>
        </p:spPr>
        <p:txBody>
          <a:bodyPr wrap="square">
            <a:spAutoFit/>
          </a:bodyPr>
          <a:lstStyle/>
          <a:p>
            <a:pPr defTabSz="342900"/>
            <a:r>
              <a:rPr lang="es-AR" dirty="0">
                <a:solidFill>
                  <a:prstClr val="white"/>
                </a:solidFill>
              </a:rPr>
              <a:t>Sexto pilar – Actividades de Departamentos Administrativos y de Apoyo</a:t>
            </a:r>
          </a:p>
          <a:p>
            <a:pPr defTabSz="342900"/>
            <a:r>
              <a:rPr lang="es-AR" dirty="0">
                <a:solidFill>
                  <a:prstClr val="white"/>
                </a:solidFill>
              </a:rPr>
              <a:t>Deben reforzarse sus funciones mejorando su organización y cultura. Para ello debiera aplicar mapa de cadena de valor transaccional para encontrar oportunidades y luego de ello poder lanzar los proyectos para mejorar los tiempos y errores.</a:t>
            </a:r>
          </a:p>
        </p:txBody>
      </p:sp>
    </p:spTree>
    <p:extLst>
      <p:ext uri="{BB962C8B-B14F-4D97-AF65-F5344CB8AC3E}">
        <p14:creationId xmlns:p14="http://schemas.microsoft.com/office/powerpoint/2010/main" val="3364889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Rectángulo 3"/>
          <p:cNvSpPr/>
          <p:nvPr/>
        </p:nvSpPr>
        <p:spPr>
          <a:xfrm>
            <a:off x="1847018" y="836712"/>
            <a:ext cx="4572000" cy="2862322"/>
          </a:xfrm>
          <a:prstGeom prst="rect">
            <a:avLst/>
          </a:prstGeom>
        </p:spPr>
        <p:txBody>
          <a:bodyPr>
            <a:spAutoFit/>
          </a:bodyPr>
          <a:lstStyle/>
          <a:p>
            <a:pPr defTabSz="342900"/>
            <a:r>
              <a:rPr lang="es-AR" dirty="0">
                <a:solidFill>
                  <a:prstClr val="white"/>
                </a:solidFill>
              </a:rPr>
              <a:t>Séptimo Pilar – Formación Y Adiestramiento</a:t>
            </a:r>
          </a:p>
          <a:p>
            <a:pPr defTabSz="342900"/>
            <a:r>
              <a:rPr lang="es-AR" dirty="0">
                <a:solidFill>
                  <a:prstClr val="white"/>
                </a:solidFill>
              </a:rPr>
              <a:t>La formación debe ser polivalente, de acuerdo a lo que necesita la planta y la organización, muchos de los desperdicios se deben a que las personas no están bien adiestradas, por ello la planificación de la formación de las personas deben salir de las oportunidades encontradas en el desempeño de los empleados y operarios.</a:t>
            </a:r>
          </a:p>
        </p:txBody>
      </p:sp>
      <p:sp>
        <p:nvSpPr>
          <p:cNvPr id="5" name="Rectángulo 4"/>
          <p:cNvSpPr/>
          <p:nvPr/>
        </p:nvSpPr>
        <p:spPr>
          <a:xfrm>
            <a:off x="1847018" y="4149080"/>
            <a:ext cx="4752305" cy="2031325"/>
          </a:xfrm>
          <a:prstGeom prst="rect">
            <a:avLst/>
          </a:prstGeom>
        </p:spPr>
        <p:txBody>
          <a:bodyPr wrap="square">
            <a:spAutoFit/>
          </a:bodyPr>
          <a:lstStyle/>
          <a:p>
            <a:pPr defTabSz="342900"/>
            <a:r>
              <a:rPr lang="es-AR" dirty="0">
                <a:solidFill>
                  <a:prstClr val="white"/>
                </a:solidFill>
              </a:rPr>
              <a:t>Octavo Pilar – Gestión de Seguridad y Entorno</a:t>
            </a:r>
          </a:p>
          <a:p>
            <a:pPr defTabSz="342900"/>
            <a:r>
              <a:rPr lang="es-AR" dirty="0">
                <a:solidFill>
                  <a:prstClr val="white"/>
                </a:solidFill>
              </a:rPr>
              <a:t>Debiéramos tener estudios de operatividad combinados con estudios de prevención de accidente. Todos los estudios de tiempos y movimientos deben tener su análisis de riesgos de seguridad.</a:t>
            </a:r>
          </a:p>
        </p:txBody>
      </p:sp>
    </p:spTree>
    <p:extLst>
      <p:ext uri="{BB962C8B-B14F-4D97-AF65-F5344CB8AC3E}">
        <p14:creationId xmlns:p14="http://schemas.microsoft.com/office/powerpoint/2010/main" val="4152726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260648"/>
            <a:ext cx="8312471" cy="5924731"/>
          </a:xfrm>
        </p:spPr>
        <p:txBody>
          <a:bodyPr>
            <a:noAutofit/>
          </a:bodyPr>
          <a:lstStyle/>
          <a:p>
            <a:r>
              <a:rPr lang="es-AR" sz="1600" dirty="0"/>
              <a:t>Ventajas de implementar TPM</a:t>
            </a:r>
          </a:p>
          <a:p>
            <a:r>
              <a:rPr lang="es-AR" sz="1600" dirty="0"/>
              <a:t>El TPM enfoca sus objetivos hacia la mejora de la eficiencia de los equipos y las operaciones mediante la reducción de fallas, no conformidades, tiempos de cambio, y se relaciona, de igual forma, con actividades de orden y limpieza. Actividades en las que se involucra al personal de producción, con el propósito de aumentar las probabilidades de mantenimiento del entorno limpio y ordenado, como requisitos previos de la eficiencia del sistema. Además, el TPM presenta las siguientes ventajas:</a:t>
            </a:r>
          </a:p>
          <a:p>
            <a:endParaRPr lang="es-AR" sz="1600" dirty="0"/>
          </a:p>
          <a:p>
            <a:r>
              <a:rPr lang="es-AR" sz="1600" dirty="0"/>
              <a:t>Mejoramiento de la calidad: Los equipos en buen estado producen menos unidades no conformes.</a:t>
            </a:r>
          </a:p>
          <a:p>
            <a:r>
              <a:rPr lang="es-AR" sz="1600" dirty="0"/>
              <a:t>Mejoramiento de la productividad: Mediante el aumento del tiempo disponible.</a:t>
            </a:r>
          </a:p>
          <a:p>
            <a:r>
              <a:rPr lang="es-AR" sz="1600" dirty="0"/>
              <a:t>Flujos de producción continuos: El balance y la continuidad del sistema no solo benefician a la organización en función a la disponibilidad del tiempo, sino también reduce la incertidumbre de la planeación.</a:t>
            </a:r>
          </a:p>
          <a:p>
            <a:r>
              <a:rPr lang="es-AR" sz="1600" dirty="0"/>
              <a:t>Aprovechamiento del capital humano.</a:t>
            </a:r>
          </a:p>
          <a:p>
            <a:r>
              <a:rPr lang="es-AR" sz="1600" dirty="0"/>
              <a:t>Reducción de gastos de mantenimiento correctivo: Las averías son menores, así mismo se reduce el rubro de compras urgentes.</a:t>
            </a:r>
          </a:p>
          <a:p>
            <a:r>
              <a:rPr lang="es-AR" sz="1600" dirty="0"/>
              <a:t>Reducción de costos operativos.</a:t>
            </a:r>
          </a:p>
          <a:p>
            <a:r>
              <a:rPr lang="es-AR" sz="1600" dirty="0"/>
              <a:t>Vale la pena considerar que los equipos son susceptibles a un desgaste natural, y a un desgaste forzoso. Las actividades del TPM se enfocan en eliminar los factores de desgaste forzoso, aumentando el cuidado sobre el equipo y las instalaciones.</a:t>
            </a:r>
          </a:p>
        </p:txBody>
      </p:sp>
    </p:spTree>
    <p:extLst>
      <p:ext uri="{BB962C8B-B14F-4D97-AF65-F5344CB8AC3E}">
        <p14:creationId xmlns:p14="http://schemas.microsoft.com/office/powerpoint/2010/main" val="1397821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835696" y="1988840"/>
            <a:ext cx="5814392" cy="2031325"/>
          </a:xfrm>
          <a:prstGeom prst="rect">
            <a:avLst/>
          </a:prstGeom>
        </p:spPr>
        <p:txBody>
          <a:bodyPr wrap="square">
            <a:spAutoFit/>
          </a:bodyPr>
          <a:lstStyle/>
          <a:p>
            <a:r>
              <a:rPr lang="es-AR" dirty="0">
                <a:solidFill>
                  <a:srgbClr val="202124"/>
                </a:solidFill>
                <a:latin typeface="arial" panose="020B0604020202020204" pitchFamily="34" charset="0"/>
              </a:rPr>
              <a:t>El </a:t>
            </a:r>
            <a:r>
              <a:rPr lang="es-AR" b="1" dirty="0">
                <a:solidFill>
                  <a:srgbClr val="202124"/>
                </a:solidFill>
                <a:latin typeface="arial" panose="020B0604020202020204" pitchFamily="34" charset="0"/>
              </a:rPr>
              <a:t>OEE</a:t>
            </a:r>
            <a:r>
              <a:rPr lang="es-AR" dirty="0">
                <a:solidFill>
                  <a:srgbClr val="202124"/>
                </a:solidFill>
                <a:latin typeface="arial" panose="020B0604020202020204" pitchFamily="34" charset="0"/>
              </a:rPr>
              <a:t> o ETE (Overall Equipment Effectiveness o Efectividad total </a:t>
            </a:r>
            <a:r>
              <a:rPr lang="es-AR" b="1" dirty="0">
                <a:solidFill>
                  <a:srgbClr val="202124"/>
                </a:solidFill>
                <a:latin typeface="arial" panose="020B0604020202020204" pitchFamily="34" charset="0"/>
              </a:rPr>
              <a:t>de</a:t>
            </a:r>
            <a:r>
              <a:rPr lang="es-AR" dirty="0">
                <a:solidFill>
                  <a:srgbClr val="202124"/>
                </a:solidFill>
                <a:latin typeface="arial" panose="020B0604020202020204" pitchFamily="34" charset="0"/>
              </a:rPr>
              <a:t> los Equipos) es una razón porcentual que </a:t>
            </a:r>
            <a:r>
              <a:rPr lang="es-AR" b="1" dirty="0">
                <a:solidFill>
                  <a:srgbClr val="202124"/>
                </a:solidFill>
                <a:latin typeface="arial" panose="020B0604020202020204" pitchFamily="34" charset="0"/>
              </a:rPr>
              <a:t>sirve para</a:t>
            </a:r>
            <a:r>
              <a:rPr lang="es-AR" dirty="0">
                <a:solidFill>
                  <a:srgbClr val="202124"/>
                </a:solidFill>
                <a:latin typeface="arial" panose="020B0604020202020204" pitchFamily="34" charset="0"/>
              </a:rPr>
              <a:t> medir el aprovechamiento INTEGRAL </a:t>
            </a:r>
            <a:r>
              <a:rPr lang="es-AR" b="1" dirty="0">
                <a:solidFill>
                  <a:srgbClr val="202124"/>
                </a:solidFill>
                <a:latin typeface="arial" panose="020B0604020202020204" pitchFamily="34" charset="0"/>
              </a:rPr>
              <a:t>de</a:t>
            </a:r>
            <a:r>
              <a:rPr lang="es-AR" dirty="0">
                <a:solidFill>
                  <a:srgbClr val="202124"/>
                </a:solidFill>
                <a:latin typeface="arial" panose="020B0604020202020204" pitchFamily="34" charset="0"/>
              </a:rPr>
              <a:t> la maquinaria industrial. Esta herramienta también es conocida como TTR (Tasa </a:t>
            </a:r>
            <a:r>
              <a:rPr lang="es-AR" b="1" dirty="0">
                <a:solidFill>
                  <a:srgbClr val="202124"/>
                </a:solidFill>
                <a:latin typeface="arial" panose="020B0604020202020204" pitchFamily="34" charset="0"/>
              </a:rPr>
              <a:t>de</a:t>
            </a:r>
            <a:r>
              <a:rPr lang="es-AR" dirty="0">
                <a:solidFill>
                  <a:srgbClr val="202124"/>
                </a:solidFill>
                <a:latin typeface="arial" panose="020B0604020202020204" pitchFamily="34" charset="0"/>
              </a:rPr>
              <a:t> Retorno Total) cuando se utiliza en centros </a:t>
            </a:r>
            <a:r>
              <a:rPr lang="es-AR" b="1" dirty="0">
                <a:solidFill>
                  <a:srgbClr val="202124"/>
                </a:solidFill>
                <a:latin typeface="arial" panose="020B0604020202020204" pitchFamily="34" charset="0"/>
              </a:rPr>
              <a:t>de</a:t>
            </a:r>
            <a:r>
              <a:rPr lang="es-AR" dirty="0">
                <a:solidFill>
                  <a:srgbClr val="202124"/>
                </a:solidFill>
                <a:latin typeface="arial" panose="020B0604020202020204" pitchFamily="34" charset="0"/>
              </a:rPr>
              <a:t> producción </a:t>
            </a:r>
            <a:r>
              <a:rPr lang="es-AR" b="1" dirty="0">
                <a:solidFill>
                  <a:srgbClr val="202124"/>
                </a:solidFill>
                <a:latin typeface="arial" panose="020B0604020202020204" pitchFamily="34" charset="0"/>
              </a:rPr>
              <a:t>de</a:t>
            </a:r>
            <a:r>
              <a:rPr lang="es-AR" dirty="0">
                <a:solidFill>
                  <a:srgbClr val="202124"/>
                </a:solidFill>
                <a:latin typeface="arial" panose="020B0604020202020204" pitchFamily="34" charset="0"/>
              </a:rPr>
              <a:t> proyectos.</a:t>
            </a:r>
            <a:endParaRPr lang="es-AR" dirty="0"/>
          </a:p>
        </p:txBody>
      </p:sp>
      <p:sp>
        <p:nvSpPr>
          <p:cNvPr id="5" name="Rectángulo 4"/>
          <p:cNvSpPr/>
          <p:nvPr/>
        </p:nvSpPr>
        <p:spPr>
          <a:xfrm>
            <a:off x="1979712" y="4725144"/>
            <a:ext cx="4572000" cy="1477328"/>
          </a:xfrm>
          <a:prstGeom prst="rect">
            <a:avLst/>
          </a:prstGeom>
        </p:spPr>
        <p:txBody>
          <a:bodyPr>
            <a:spAutoFit/>
          </a:bodyPr>
          <a:lstStyle/>
          <a:p>
            <a:r>
              <a:rPr lang="es-AR" dirty="0"/>
              <a:t>Para el cálculo OEE es necesario medir la calidad de los productos que salen de sus equipos. Para esto, la fórmula es: calidad% = (cantidad de productos buenos / cantidad total producida) x 100.</a:t>
            </a:r>
          </a:p>
        </p:txBody>
      </p:sp>
    </p:spTree>
    <p:extLst>
      <p:ext uri="{BB962C8B-B14F-4D97-AF65-F5344CB8AC3E}">
        <p14:creationId xmlns:p14="http://schemas.microsoft.com/office/powerpoint/2010/main" val="17963404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11904</TotalTime>
  <Words>2863</Words>
  <Application>Microsoft Office PowerPoint</Application>
  <PresentationFormat>Presentación en pantalla (4:3)</PresentationFormat>
  <Paragraphs>230</Paragraphs>
  <Slides>40</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40</vt:i4>
      </vt:variant>
    </vt:vector>
  </HeadingPairs>
  <TitlesOfParts>
    <vt:vector size="51" baseType="lpstr">
      <vt:lpstr>Arial</vt:lpstr>
      <vt:lpstr>Arial</vt:lpstr>
      <vt:lpstr>Bookman Old Style</vt:lpstr>
      <vt:lpstr>Calibri</vt:lpstr>
      <vt:lpstr>Century Gothic</vt:lpstr>
      <vt:lpstr>Rockwell</vt:lpstr>
      <vt:lpstr>Symbol</vt:lpstr>
      <vt:lpstr>Times New Roman</vt:lpstr>
      <vt:lpstr>Wingdings 3</vt:lpstr>
      <vt:lpstr>Ion</vt:lpstr>
      <vt:lpstr>Damask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 vibraciones </vt:lpstr>
      <vt:lpstr>Presentación de PowerPoint</vt:lpstr>
      <vt:lpstr>La información que puede procurar el análisis de vibraciones de forma exhaustiva en forma de parámetros de supervisión y gráficos de diagnóstico incluye:</vt:lpstr>
      <vt:lpstr>Presentación de PowerPoint</vt:lpstr>
      <vt:lpstr>Presentación de PowerPoint</vt:lpstr>
      <vt:lpstr>Presentación de PowerPoint</vt:lpstr>
      <vt:lpstr>Técnica de aplicación para análisis de vibraciones</vt:lpstr>
      <vt:lpstr>Fundamentos del análisis de vibraciones </vt:lpstr>
      <vt:lpstr>Presentación de PowerPoint</vt:lpstr>
      <vt:lpstr>Presentación de PowerPoint</vt:lpstr>
      <vt:lpstr>EJEMPLO PRÁCTICO</vt:lpstr>
      <vt:lpstr>Presentación de PowerPoint</vt:lpstr>
      <vt:lpstr>Presentación de PowerPoint</vt:lpstr>
      <vt:lpstr>Presentación de PowerPoint</vt:lpstr>
      <vt:lpstr>Presentación de PowerPoint</vt:lpstr>
      <vt:lpstr>Presentación de PowerPoint</vt:lpstr>
      <vt:lpstr>Ensayos no destructivos </vt:lpstr>
      <vt:lpstr>Ultrasonidos ensayos no destructivos  </vt:lpstr>
      <vt:lpstr>¿QUÉ ES EL ULTRASONIDO? </vt:lpstr>
      <vt:lpstr>VENTAJAS Y DESVENTAJAS DE LOS ENSAYOS NO DESTRUCTIVOS POR ULTRASONIDO </vt:lpstr>
      <vt:lpstr>Desventajas </vt:lpstr>
      <vt:lpstr>Rayos x</vt:lpstr>
      <vt:lpstr>Condiciones de seguridad </vt:lpstr>
      <vt:lpstr>Tintas penetrantes </vt:lpstr>
      <vt:lpstr>Características de los líquidos penetrantes: </vt:lpstr>
      <vt:lpstr>Pasos a seguir en la aplicación de tintas penetrantes:</vt:lpstr>
      <vt:lpstr>Presentación de PowerPoint</vt:lpstr>
      <vt:lpstr>Presentación de PowerPoint</vt:lpstr>
      <vt:lpstr>Presentación de PowerPoint</vt:lpstr>
      <vt:lpstr>Presentación de PowerPoint</vt:lpstr>
      <vt:lpstr>Presentación de PowerPoint</vt:lpstr>
    </vt:vector>
  </TitlesOfParts>
  <Company>SystemNet Computer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Ensayos no destructivos</dc:title>
  <dc:creator>Cristian</dc:creator>
  <cp:lastModifiedBy>Marcelo</cp:lastModifiedBy>
  <cp:revision>59</cp:revision>
  <dcterms:created xsi:type="dcterms:W3CDTF">2021-05-06T12:10:52Z</dcterms:created>
  <dcterms:modified xsi:type="dcterms:W3CDTF">2021-05-17T19:11:01Z</dcterms:modified>
</cp:coreProperties>
</file>