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Lst>
  <p:sldSz cy="5143500" cx="9144000"/>
  <p:notesSz cx="6858000" cy="9144000"/>
  <p:embeddedFontLst>
    <p:embeddedFont>
      <p:font typeface="Nunito"/>
      <p:regular r:id="rId36"/>
      <p:bold r:id="rId37"/>
      <p:italic r:id="rId38"/>
      <p:boldItalic r:id="rId39"/>
    </p:embeddedFont>
    <p:embeddedFont>
      <p:font typeface="Open Sans"/>
      <p:regular r:id="rId40"/>
      <p:bold r:id="rId41"/>
      <p:italic r:id="rId42"/>
      <p:boldItalic r:id="rId4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OpenSans-regular.fntdata"/><Relationship Id="rId20" Type="http://schemas.openxmlformats.org/officeDocument/2006/relationships/slide" Target="slides/slide15.xml"/><Relationship Id="rId42" Type="http://schemas.openxmlformats.org/officeDocument/2006/relationships/font" Target="fonts/OpenSans-italic.fntdata"/><Relationship Id="rId41" Type="http://schemas.openxmlformats.org/officeDocument/2006/relationships/font" Target="fonts/OpenSans-bold.fntdata"/><Relationship Id="rId22" Type="http://schemas.openxmlformats.org/officeDocument/2006/relationships/slide" Target="slides/slide17.xml"/><Relationship Id="rId21" Type="http://schemas.openxmlformats.org/officeDocument/2006/relationships/slide" Target="slides/slide16.xml"/><Relationship Id="rId43" Type="http://schemas.openxmlformats.org/officeDocument/2006/relationships/font" Target="fonts/OpenSans-boldItalic.fntdata"/><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font" Target="fonts/Nunito-bold.fntdata"/><Relationship Id="rId14" Type="http://schemas.openxmlformats.org/officeDocument/2006/relationships/slide" Target="slides/slide9.xml"/><Relationship Id="rId36" Type="http://schemas.openxmlformats.org/officeDocument/2006/relationships/font" Target="fonts/Nunito-regular.fntdata"/><Relationship Id="rId17" Type="http://schemas.openxmlformats.org/officeDocument/2006/relationships/slide" Target="slides/slide12.xml"/><Relationship Id="rId39" Type="http://schemas.openxmlformats.org/officeDocument/2006/relationships/font" Target="fonts/Nunito-boldItalic.fntdata"/><Relationship Id="rId16" Type="http://schemas.openxmlformats.org/officeDocument/2006/relationships/slide" Target="slides/slide11.xml"/><Relationship Id="rId38" Type="http://schemas.openxmlformats.org/officeDocument/2006/relationships/font" Target="fonts/Nunito-italic.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cef55ed1b5_0_14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cef55ed1b5_0_14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cef55ed1b5_0_14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cef55ed1b5_0_14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cef55ed1b5_0_14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cef55ed1b5_0_14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d38738b5e1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d38738b5e1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d38738b5e1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d38738b5e1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d6d1e9668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d6d1e9668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d38738b5e1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d38738b5e1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d3bed6d0cf_8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d3bed6d0cf_8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cd9678406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cd9678406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cd96784067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2" name="Google Shape;232;gcd9678406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d1840bfef5_5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d1840bfef5_5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d1840bfef5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9" name="Google Shape;239;gd1840bfef5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gd1840bfef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d1840bfef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gcd96784067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2" name="Google Shape;252;gcd96784067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gcd96784067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8" name="Google Shape;258;gcd96784067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cd96784067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3" name="Google Shape;263;gcd96784067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gcd96784067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9" name="Google Shape;269;gcd96784067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cd96784067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gcd96784067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gcd96784067_5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0" name="Google Shape;280;gcd96784067_5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d358bd9fab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6" name="Google Shape;286;gd358bd9fab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gd358bd9fab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2" name="Google Shape;292;gd358bd9fab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cef55ed1b5_0_13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cef55ed1b5_0_13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gd3bed6d0cf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7" name="Google Shape;297;gd3bed6d0cf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cef55ed1b5_0_13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cef55ed1b5_0_13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d5391ac4a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d5391ac4a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cef55ed1b5_0_13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cef55ed1b5_0_13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cef55ed1b5_0_14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cef55ed1b5_0_14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cef55ed1b5_0_14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cef55ed1b5_0_14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cef55ed1b5_0_14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cef55ed1b5_0_14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1" Type="http://schemas.openxmlformats.org/officeDocument/2006/relationships/hyperlink" Target="https://www.monografias.com/trabajos7/coad/coad.shtml#costo" TargetMode="External"/><Relationship Id="rId10" Type="http://schemas.openxmlformats.org/officeDocument/2006/relationships/hyperlink" Target="https://www.monografias.com/trabajos13/mapro/mapro.shtml" TargetMode="External"/><Relationship Id="rId13" Type="http://schemas.openxmlformats.org/officeDocument/2006/relationships/hyperlink" Target="https://www.monografias.com/trabajos12/fundteo/fundteo.shtml" TargetMode="External"/><Relationship Id="rId12" Type="http://schemas.openxmlformats.org/officeDocument/2006/relationships/hyperlink" Target="https://www.monografias.com/trabajos5/teap/teap.shtml" TargetMode="External"/><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www.monografias.com/trabajos6/prod/prod.shtml" TargetMode="External"/><Relationship Id="rId4" Type="http://schemas.openxmlformats.org/officeDocument/2006/relationships/hyperlink" Target="https://www.monografias.com/trabajos11/veref/veref.shtml" TargetMode="External"/><Relationship Id="rId9" Type="http://schemas.openxmlformats.org/officeDocument/2006/relationships/hyperlink" Target="https://www.monografias.com/trabajos11/teosis/teosis.shtml" TargetMode="External"/><Relationship Id="rId15" Type="http://schemas.openxmlformats.org/officeDocument/2006/relationships/hyperlink" Target="https://www.monografias.com/trabajos12/higie/higie.shtml#tipo" TargetMode="External"/><Relationship Id="rId14" Type="http://schemas.openxmlformats.org/officeDocument/2006/relationships/hyperlink" Target="https://www.monografias.com/trabajos13/conce/conce.shtml" TargetMode="External"/><Relationship Id="rId5" Type="http://schemas.openxmlformats.org/officeDocument/2006/relationships/hyperlink" Target="https://www.monografias.com/trabajos33/responsabilidad/responsabilidad.shtml" TargetMode="External"/><Relationship Id="rId6" Type="http://schemas.openxmlformats.org/officeDocument/2006/relationships/hyperlink" Target="https://www.monografias.com/trabajos15/medio-ambiente-venezuela/medio-ambiente-venezuela.shtml" TargetMode="External"/><Relationship Id="rId7" Type="http://schemas.openxmlformats.org/officeDocument/2006/relationships/hyperlink" Target="https://www.monografias.com/trabajos/seguinfo/seguinfo.shtml" TargetMode="External"/><Relationship Id="rId8" Type="http://schemas.openxmlformats.org/officeDocument/2006/relationships/hyperlink" Target="https://www.monografias.com/trabajos36/teoria-empleo/teoria-empleo.s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www.monografias.com/trabajos11/contrest/contrest.shtml" TargetMode="External"/><Relationship Id="rId4" Type="http://schemas.openxmlformats.org/officeDocument/2006/relationships/hyperlink" Target="https://www.monografias.com/trabajos13/mapro/mapro.shtml" TargetMode="External"/><Relationship Id="rId5" Type="http://schemas.openxmlformats.org/officeDocument/2006/relationships/hyperlink" Target="https://www.monografias.com/trabajos15/calidad-serv/calidad-serv.shtml#PLAN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s://www.monografias.com/trabajos11/empre/empre.shtml" TargetMode="External"/><Relationship Id="rId4" Type="http://schemas.openxmlformats.org/officeDocument/2006/relationships/hyperlink" Target="https://www.monografias.com/trabajos13/discurso/discurso.shtml" TargetMode="External"/><Relationship Id="rId5" Type="http://schemas.openxmlformats.org/officeDocument/2006/relationships/hyperlink" Target="https://www.monografias.com/trabajos10/poli/poli.shtml" TargetMode="External"/><Relationship Id="rId6" Type="http://schemas.openxmlformats.org/officeDocument/2006/relationships/hyperlink" Target="https://www.monografias.com/trabajos54/produccion-sistema-economico/produccion-sistema-economico.s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 Id="rId3" Type="http://schemas.openxmlformats.org/officeDocument/2006/relationships/hyperlink" Target="https://www.monografias.com/trabajos13/clapre/clapre.shtml" TargetMode="External"/><Relationship Id="rId4" Type="http://schemas.openxmlformats.org/officeDocument/2006/relationships/hyperlink" Target="https://www.monografias.com/trabajos28/docentes-evaluacion/docentes-evaluacion.s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hyperlink" Target="http://www.diputados.gob.mx/LeyesBiblio/pdf/125_020719.pdf" TargetMode="External"/><Relationship Id="rId4" Type="http://schemas.openxmlformats.org/officeDocument/2006/relationships/hyperlink" Target="https://www.monografias.com/trabajos2/rhempresa/rhempresa.s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hyperlink" Target="http://www.gestion.org/recursos-humanos/liderazgo/" TargetMode="External"/><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hyperlink" Target="https://confias.wordpress.com/que-es-la-confianza/" TargetMode="External"/><Relationship Id="rId4" Type="http://schemas.openxmlformats.org/officeDocument/2006/relationships/image" Target="../media/image6.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b="1" lang="es" sz="1550">
                <a:solidFill>
                  <a:schemeClr val="dk2"/>
                </a:solidFill>
                <a:latin typeface="Arial"/>
                <a:ea typeface="Arial"/>
                <a:cs typeface="Arial"/>
                <a:sym typeface="Arial"/>
              </a:rPr>
              <a:t>GRUPO N°4: INTEGRANTES:</a:t>
            </a:r>
            <a:endParaRPr b="1" sz="1550">
              <a:solidFill>
                <a:schemeClr val="dk2"/>
              </a:solidFill>
              <a:latin typeface="Arial"/>
              <a:ea typeface="Arial"/>
              <a:cs typeface="Arial"/>
              <a:sym typeface="Arial"/>
            </a:endParaRPr>
          </a:p>
          <a:p>
            <a:pPr indent="0" lvl="0" marL="0" rtl="0" algn="ctr">
              <a:spcBef>
                <a:spcPts val="0"/>
              </a:spcBef>
              <a:spcAft>
                <a:spcPts val="0"/>
              </a:spcAft>
              <a:buNone/>
            </a:pPr>
            <a:r>
              <a:rPr lang="es" sz="1550">
                <a:solidFill>
                  <a:schemeClr val="dk2"/>
                </a:solidFill>
                <a:latin typeface="Comic Sans MS"/>
                <a:ea typeface="Comic Sans MS"/>
                <a:cs typeface="Comic Sans MS"/>
                <a:sym typeface="Comic Sans MS"/>
              </a:rPr>
              <a:t>OTTO, LUIS FERNANDO</a:t>
            </a:r>
            <a:endParaRPr sz="1550">
              <a:solidFill>
                <a:schemeClr val="dk2"/>
              </a:solidFill>
              <a:latin typeface="Comic Sans MS"/>
              <a:ea typeface="Comic Sans MS"/>
              <a:cs typeface="Comic Sans MS"/>
              <a:sym typeface="Comic Sans MS"/>
            </a:endParaRPr>
          </a:p>
          <a:p>
            <a:pPr indent="0" lvl="0" marL="0" rtl="0" algn="ctr">
              <a:spcBef>
                <a:spcPts val="0"/>
              </a:spcBef>
              <a:spcAft>
                <a:spcPts val="0"/>
              </a:spcAft>
              <a:buNone/>
            </a:pPr>
            <a:r>
              <a:rPr lang="es" sz="1550">
                <a:solidFill>
                  <a:schemeClr val="dk2"/>
                </a:solidFill>
                <a:latin typeface="Comic Sans MS"/>
                <a:ea typeface="Comic Sans MS"/>
                <a:cs typeface="Comic Sans MS"/>
                <a:sym typeface="Comic Sans MS"/>
              </a:rPr>
              <a:t>OZUNA, FEDERICO CESAR</a:t>
            </a:r>
            <a:endParaRPr sz="1550">
              <a:solidFill>
                <a:schemeClr val="dk2"/>
              </a:solidFill>
              <a:latin typeface="Comic Sans MS"/>
              <a:ea typeface="Comic Sans MS"/>
              <a:cs typeface="Comic Sans MS"/>
              <a:sym typeface="Comic Sans MS"/>
            </a:endParaRPr>
          </a:p>
          <a:p>
            <a:pPr indent="0" lvl="0" marL="0" rtl="0" algn="ctr">
              <a:spcBef>
                <a:spcPts val="0"/>
              </a:spcBef>
              <a:spcAft>
                <a:spcPts val="0"/>
              </a:spcAft>
              <a:buNone/>
            </a:pPr>
            <a:r>
              <a:rPr lang="es" sz="1550">
                <a:solidFill>
                  <a:schemeClr val="dk2"/>
                </a:solidFill>
                <a:latin typeface="Comic Sans MS"/>
                <a:ea typeface="Comic Sans MS"/>
                <a:cs typeface="Comic Sans MS"/>
                <a:sym typeface="Comic Sans MS"/>
              </a:rPr>
              <a:t>MATTJE, JONATAN MANUEL</a:t>
            </a:r>
            <a:endParaRPr sz="1550">
              <a:solidFill>
                <a:schemeClr val="dk2"/>
              </a:solidFill>
              <a:latin typeface="Comic Sans MS"/>
              <a:ea typeface="Comic Sans MS"/>
              <a:cs typeface="Comic Sans MS"/>
              <a:sym typeface="Comic Sans MS"/>
            </a:endParaRPr>
          </a:p>
          <a:p>
            <a:pPr indent="0" lvl="0" marL="0" rtl="0" algn="ctr">
              <a:spcBef>
                <a:spcPts val="0"/>
              </a:spcBef>
              <a:spcAft>
                <a:spcPts val="0"/>
              </a:spcAft>
              <a:buNone/>
            </a:pPr>
            <a:r>
              <a:rPr lang="es" sz="1550">
                <a:solidFill>
                  <a:schemeClr val="dk2"/>
                </a:solidFill>
                <a:latin typeface="Comic Sans MS"/>
                <a:ea typeface="Comic Sans MS"/>
                <a:cs typeface="Comic Sans MS"/>
                <a:sym typeface="Comic Sans MS"/>
              </a:rPr>
              <a:t>OJEDA, NICOLÁS ALEJANDRO</a:t>
            </a:r>
            <a:endParaRPr sz="1550">
              <a:solidFill>
                <a:schemeClr val="dk2"/>
              </a:solidFill>
              <a:latin typeface="Comic Sans MS"/>
              <a:ea typeface="Comic Sans MS"/>
              <a:cs typeface="Comic Sans MS"/>
              <a:sym typeface="Comic Sans MS"/>
            </a:endParaRPr>
          </a:p>
          <a:p>
            <a:pPr indent="0" lvl="0" marL="0" rtl="0" algn="ctr">
              <a:spcBef>
                <a:spcPts val="0"/>
              </a:spcBef>
              <a:spcAft>
                <a:spcPts val="0"/>
              </a:spcAft>
              <a:buNone/>
            </a:pPr>
            <a:r>
              <a:t/>
            </a:r>
            <a:endParaRPr/>
          </a:p>
        </p:txBody>
      </p:sp>
      <p:sp>
        <p:nvSpPr>
          <p:cNvPr id="129" name="Google Shape;129;p13"/>
          <p:cNvSpPr txBox="1"/>
          <p:nvPr>
            <p:ph idx="1" type="subTitle"/>
          </p:nvPr>
        </p:nvSpPr>
        <p:spPr>
          <a:xfrm>
            <a:off x="1858700" y="3413158"/>
            <a:ext cx="5361300" cy="556500"/>
          </a:xfrm>
          <a:prstGeom prst="rect">
            <a:avLst/>
          </a:prstGeom>
        </p:spPr>
        <p:txBody>
          <a:bodyPr anchorCtr="0" anchor="t" bIns="91425" lIns="91425" spcFirstLastPara="1" rIns="91425" wrap="square" tIns="91425">
            <a:spAutoFit/>
          </a:bodyPr>
          <a:lstStyle/>
          <a:p>
            <a:pPr indent="0" lvl="0" marL="0" rtl="0" algn="ctr">
              <a:lnSpc>
                <a:spcPct val="80000"/>
              </a:lnSpc>
              <a:spcBef>
                <a:spcPts val="0"/>
              </a:spcBef>
              <a:spcAft>
                <a:spcPts val="0"/>
              </a:spcAft>
              <a:buSzPts val="605"/>
              <a:buNone/>
            </a:pPr>
            <a:r>
              <a:rPr b="1" lang="es" sz="1152">
                <a:latin typeface="Arial"/>
                <a:ea typeface="Arial"/>
                <a:cs typeface="Arial"/>
                <a:sym typeface="Arial"/>
              </a:rPr>
              <a:t>UNIDAD DEL TEMA: </a:t>
            </a:r>
            <a:r>
              <a:rPr lang="es" sz="1152">
                <a:latin typeface="Arial"/>
                <a:ea typeface="Arial"/>
                <a:cs typeface="Arial"/>
                <a:sym typeface="Arial"/>
              </a:rPr>
              <a:t>UNIDAD 8 Adiestramiento del personal de mantenimiento.</a:t>
            </a:r>
            <a:endParaRPr sz="1152">
              <a:latin typeface="Arial"/>
              <a:ea typeface="Arial"/>
              <a:cs typeface="Arial"/>
              <a:sym typeface="Arial"/>
            </a:endParaRPr>
          </a:p>
          <a:p>
            <a:pPr indent="0" lvl="0" marL="0" rtl="0" algn="ctr">
              <a:lnSpc>
                <a:spcPct val="80000"/>
              </a:lnSpc>
              <a:spcBef>
                <a:spcPts val="0"/>
              </a:spcBef>
              <a:spcAft>
                <a:spcPts val="0"/>
              </a:spcAft>
              <a:buSzPts val="605"/>
              <a:buNone/>
            </a:pPr>
            <a:r>
              <a:t/>
            </a:r>
            <a:endParaRPr sz="715"/>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2"/>
          <p:cNvSpPr txBox="1"/>
          <p:nvPr>
            <p:ph type="title"/>
          </p:nvPr>
        </p:nvSpPr>
        <p:spPr>
          <a:xfrm>
            <a:off x="819150" y="845600"/>
            <a:ext cx="7505700" cy="4929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900"/>
              </a:spcBef>
              <a:spcAft>
                <a:spcPts val="0"/>
              </a:spcAft>
              <a:buNone/>
            </a:pPr>
            <a:r>
              <a:rPr lang="es" sz="1700">
                <a:solidFill>
                  <a:srgbClr val="CC0000"/>
                </a:solidFill>
                <a:highlight>
                  <a:srgbClr val="FFFFFF"/>
                </a:highlight>
                <a:latin typeface="Open Sans"/>
                <a:ea typeface="Open Sans"/>
                <a:cs typeface="Open Sans"/>
                <a:sym typeface="Open Sans"/>
              </a:rPr>
              <a:t>Plan de acogida, periodo de adaptación y seguimiento</a:t>
            </a:r>
            <a:endParaRPr sz="1700">
              <a:solidFill>
                <a:srgbClr val="CC0000"/>
              </a:solidFill>
              <a:highlight>
                <a:srgbClr val="FFFFFF"/>
              </a:highlight>
              <a:latin typeface="Open Sans"/>
              <a:ea typeface="Open Sans"/>
              <a:cs typeface="Open Sans"/>
              <a:sym typeface="Open Sans"/>
            </a:endParaRPr>
          </a:p>
          <a:p>
            <a:pPr indent="0" lvl="0" marL="0" rtl="0" algn="l">
              <a:spcBef>
                <a:spcPts val="900"/>
              </a:spcBef>
              <a:spcAft>
                <a:spcPts val="0"/>
              </a:spcAft>
              <a:buNone/>
            </a:pPr>
            <a:r>
              <a:t/>
            </a:r>
            <a:endParaRPr/>
          </a:p>
        </p:txBody>
      </p:sp>
      <p:sp>
        <p:nvSpPr>
          <p:cNvPr id="184" name="Google Shape;184;p22"/>
          <p:cNvSpPr txBox="1"/>
          <p:nvPr>
            <p:ph idx="1" type="body"/>
          </p:nvPr>
        </p:nvSpPr>
        <p:spPr>
          <a:xfrm>
            <a:off x="819150" y="1338500"/>
            <a:ext cx="7505700" cy="3100200"/>
          </a:xfrm>
          <a:prstGeom prst="rect">
            <a:avLst/>
          </a:prstGeom>
        </p:spPr>
        <p:txBody>
          <a:bodyPr anchorCtr="0" anchor="t" bIns="91425" lIns="91425" spcFirstLastPara="1" rIns="91425" wrap="square" tIns="91425">
            <a:normAutofit lnSpcReduction="20000"/>
          </a:bodyPr>
          <a:lstStyle/>
          <a:p>
            <a:pPr indent="0" lvl="0" marL="0" rtl="0" algn="just">
              <a:spcBef>
                <a:spcPts val="800"/>
              </a:spcBef>
              <a:spcAft>
                <a:spcPts val="0"/>
              </a:spcAft>
              <a:buNone/>
            </a:pPr>
            <a:r>
              <a:rPr lang="es" sz="950">
                <a:solidFill>
                  <a:srgbClr val="000000"/>
                </a:solidFill>
                <a:highlight>
                  <a:srgbClr val="FFFFFF"/>
                </a:highlight>
                <a:latin typeface="Arial"/>
                <a:ea typeface="Arial"/>
                <a:cs typeface="Arial"/>
                <a:sym typeface="Arial"/>
              </a:rPr>
              <a:t>Una vez superadas todas las pruebas de selección y aceptadas por ambas partes las condiciones de incorporación, se formaliza el contrato de trabajo y el personal seleccionado comienza su actividad.</a:t>
            </a:r>
            <a:endParaRPr sz="950">
              <a:solidFill>
                <a:srgbClr val="000000"/>
              </a:solidFill>
              <a:highlight>
                <a:srgbClr val="FFFFFF"/>
              </a:highlight>
              <a:latin typeface="Arial"/>
              <a:ea typeface="Arial"/>
              <a:cs typeface="Arial"/>
              <a:sym typeface="Arial"/>
            </a:endParaRPr>
          </a:p>
          <a:p>
            <a:pPr indent="0" lvl="0" marL="0" rtl="0" algn="just">
              <a:spcBef>
                <a:spcPts val="800"/>
              </a:spcBef>
              <a:spcAft>
                <a:spcPts val="0"/>
              </a:spcAft>
              <a:buNone/>
            </a:pPr>
            <a:r>
              <a:rPr lang="es" sz="950">
                <a:solidFill>
                  <a:srgbClr val="000000"/>
                </a:solidFill>
                <a:highlight>
                  <a:srgbClr val="FFFFFF"/>
                </a:highlight>
                <a:latin typeface="Arial"/>
                <a:ea typeface="Arial"/>
                <a:cs typeface="Arial"/>
                <a:sym typeface="Arial"/>
              </a:rPr>
              <a:t>Con un buen proceso de selección aún no hemos garantizado que la incorporación será exitosa. Al incorporar un nuevo miembro a la organización debería establecerse como va a realizarse el proceso de ‘aterrizaje’ y establecer un plan de acogida. Al nuevo contratado habrá que explicarle al menos:</a:t>
            </a:r>
            <a:endParaRPr sz="950">
              <a:solidFill>
                <a:srgbClr val="000000"/>
              </a:solidFill>
              <a:highlight>
                <a:srgbClr val="FFFFFF"/>
              </a:highlight>
              <a:latin typeface="Arial"/>
              <a:ea typeface="Arial"/>
              <a:cs typeface="Arial"/>
              <a:sym typeface="Arial"/>
            </a:endParaRPr>
          </a:p>
          <a:p>
            <a:pPr indent="-288925" lvl="0" marL="647700" rtl="0" algn="just">
              <a:spcBef>
                <a:spcPts val="1900"/>
              </a:spcBef>
              <a:spcAft>
                <a:spcPts val="0"/>
              </a:spcAft>
              <a:buClr>
                <a:srgbClr val="000000"/>
              </a:buClr>
              <a:buSzPts val="950"/>
              <a:buFont typeface="Arial"/>
              <a:buChar char="●"/>
            </a:pPr>
            <a:r>
              <a:rPr lang="es" sz="950">
                <a:solidFill>
                  <a:srgbClr val="000000"/>
                </a:solidFill>
                <a:highlight>
                  <a:srgbClr val="FFFFFF"/>
                </a:highlight>
                <a:latin typeface="Arial"/>
                <a:ea typeface="Arial"/>
                <a:cs typeface="Arial"/>
                <a:sym typeface="Arial"/>
              </a:rPr>
              <a:t>El proceso productivo</a:t>
            </a:r>
            <a:endParaRPr sz="950">
              <a:solidFill>
                <a:srgbClr val="000000"/>
              </a:solidFill>
              <a:highlight>
                <a:srgbClr val="FFFFFF"/>
              </a:highlight>
              <a:latin typeface="Arial"/>
              <a:ea typeface="Arial"/>
              <a:cs typeface="Arial"/>
              <a:sym typeface="Arial"/>
            </a:endParaRPr>
          </a:p>
          <a:p>
            <a:pPr indent="-288925" lvl="0" marL="647700" rtl="0" algn="just">
              <a:spcBef>
                <a:spcPts val="0"/>
              </a:spcBef>
              <a:spcAft>
                <a:spcPts val="0"/>
              </a:spcAft>
              <a:buClr>
                <a:srgbClr val="000000"/>
              </a:buClr>
              <a:buSzPts val="950"/>
              <a:buFont typeface="Arial"/>
              <a:buChar char="●"/>
            </a:pPr>
            <a:r>
              <a:rPr lang="es" sz="950">
                <a:solidFill>
                  <a:srgbClr val="000000"/>
                </a:solidFill>
                <a:highlight>
                  <a:srgbClr val="FFFFFF"/>
                </a:highlight>
                <a:latin typeface="Arial"/>
                <a:ea typeface="Arial"/>
                <a:cs typeface="Arial"/>
                <a:sym typeface="Arial"/>
              </a:rPr>
              <a:t>Las instalaciones</a:t>
            </a:r>
            <a:endParaRPr sz="950">
              <a:solidFill>
                <a:srgbClr val="000000"/>
              </a:solidFill>
              <a:highlight>
                <a:srgbClr val="FFFFFF"/>
              </a:highlight>
              <a:latin typeface="Arial"/>
              <a:ea typeface="Arial"/>
              <a:cs typeface="Arial"/>
              <a:sym typeface="Arial"/>
            </a:endParaRPr>
          </a:p>
          <a:p>
            <a:pPr indent="-288925" lvl="0" marL="647700" rtl="0" algn="just">
              <a:spcBef>
                <a:spcPts val="0"/>
              </a:spcBef>
              <a:spcAft>
                <a:spcPts val="0"/>
              </a:spcAft>
              <a:buClr>
                <a:srgbClr val="000000"/>
              </a:buClr>
              <a:buSzPts val="950"/>
              <a:buFont typeface="Arial"/>
              <a:buChar char="●"/>
            </a:pPr>
            <a:r>
              <a:rPr lang="es" sz="950">
                <a:solidFill>
                  <a:srgbClr val="000000"/>
                </a:solidFill>
                <a:highlight>
                  <a:srgbClr val="FFFFFF"/>
                </a:highlight>
                <a:latin typeface="Arial"/>
                <a:ea typeface="Arial"/>
                <a:cs typeface="Arial"/>
                <a:sym typeface="Arial"/>
              </a:rPr>
              <a:t>Las normas de seguridad</a:t>
            </a:r>
            <a:endParaRPr sz="950">
              <a:solidFill>
                <a:srgbClr val="000000"/>
              </a:solidFill>
              <a:highlight>
                <a:srgbClr val="FFFFFF"/>
              </a:highlight>
              <a:latin typeface="Arial"/>
              <a:ea typeface="Arial"/>
              <a:cs typeface="Arial"/>
              <a:sym typeface="Arial"/>
            </a:endParaRPr>
          </a:p>
          <a:p>
            <a:pPr indent="-288925" lvl="0" marL="647700" rtl="0" algn="just">
              <a:spcBef>
                <a:spcPts val="0"/>
              </a:spcBef>
              <a:spcAft>
                <a:spcPts val="0"/>
              </a:spcAft>
              <a:buClr>
                <a:srgbClr val="000000"/>
              </a:buClr>
              <a:buSzPts val="950"/>
              <a:buFont typeface="Arial"/>
              <a:buChar char="●"/>
            </a:pPr>
            <a:r>
              <a:rPr lang="es" sz="950">
                <a:solidFill>
                  <a:srgbClr val="000000"/>
                </a:solidFill>
                <a:highlight>
                  <a:srgbClr val="FFFFFF"/>
                </a:highlight>
                <a:latin typeface="Arial"/>
                <a:ea typeface="Arial"/>
                <a:cs typeface="Arial"/>
                <a:sym typeface="Arial"/>
              </a:rPr>
              <a:t>Todos los procedimientos de trabajo que puedan afectarle</a:t>
            </a:r>
            <a:endParaRPr sz="950">
              <a:solidFill>
                <a:srgbClr val="000000"/>
              </a:solidFill>
              <a:highlight>
                <a:srgbClr val="FFFFFF"/>
              </a:highlight>
              <a:latin typeface="Arial"/>
              <a:ea typeface="Arial"/>
              <a:cs typeface="Arial"/>
              <a:sym typeface="Arial"/>
            </a:endParaRPr>
          </a:p>
          <a:p>
            <a:pPr indent="-288925" lvl="0" marL="647700" rtl="0" algn="just">
              <a:spcBef>
                <a:spcPts val="0"/>
              </a:spcBef>
              <a:spcAft>
                <a:spcPts val="0"/>
              </a:spcAft>
              <a:buClr>
                <a:srgbClr val="000000"/>
              </a:buClr>
              <a:buSzPts val="950"/>
              <a:buFont typeface="Arial"/>
              <a:buChar char="●"/>
            </a:pPr>
            <a:r>
              <a:rPr lang="es" sz="950">
                <a:solidFill>
                  <a:srgbClr val="000000"/>
                </a:solidFill>
                <a:highlight>
                  <a:srgbClr val="FFFFFF"/>
                </a:highlight>
                <a:latin typeface="Arial"/>
                <a:ea typeface="Arial"/>
                <a:cs typeface="Arial"/>
                <a:sym typeface="Arial"/>
              </a:rPr>
              <a:t>Todas las normas no escritas (lo que se denomina habitualmente ‘cultura de empresa’)</a:t>
            </a:r>
            <a:endParaRPr sz="950">
              <a:solidFill>
                <a:srgbClr val="000000"/>
              </a:solidFill>
              <a:highlight>
                <a:srgbClr val="FFFFFF"/>
              </a:highlight>
              <a:latin typeface="Arial"/>
              <a:ea typeface="Arial"/>
              <a:cs typeface="Arial"/>
              <a:sym typeface="Arial"/>
            </a:endParaRPr>
          </a:p>
          <a:p>
            <a:pPr indent="-288925" lvl="0" marL="647700" rtl="0" algn="just">
              <a:spcBef>
                <a:spcPts val="0"/>
              </a:spcBef>
              <a:spcAft>
                <a:spcPts val="0"/>
              </a:spcAft>
              <a:buClr>
                <a:srgbClr val="000000"/>
              </a:buClr>
              <a:buSzPts val="950"/>
              <a:buFont typeface="Arial"/>
              <a:buChar char="●"/>
            </a:pPr>
            <a:r>
              <a:rPr lang="es" sz="950">
                <a:solidFill>
                  <a:srgbClr val="000000"/>
                </a:solidFill>
                <a:highlight>
                  <a:srgbClr val="FFFFFF"/>
                </a:highlight>
                <a:latin typeface="Arial"/>
                <a:ea typeface="Arial"/>
                <a:cs typeface="Arial"/>
                <a:sym typeface="Arial"/>
              </a:rPr>
              <a:t>Las tareas que deba realizar y que no conoce</a:t>
            </a:r>
            <a:endParaRPr sz="950">
              <a:solidFill>
                <a:srgbClr val="000000"/>
              </a:solidFill>
              <a:highlight>
                <a:srgbClr val="FFFFFF"/>
              </a:highlight>
              <a:latin typeface="Arial"/>
              <a:ea typeface="Arial"/>
              <a:cs typeface="Arial"/>
              <a:sym typeface="Arial"/>
            </a:endParaRPr>
          </a:p>
          <a:p>
            <a:pPr indent="0" lvl="0" marL="0" rtl="0" algn="just">
              <a:spcBef>
                <a:spcPts val="1900"/>
              </a:spcBef>
              <a:spcAft>
                <a:spcPts val="1200"/>
              </a:spcAft>
              <a:buNone/>
            </a:pPr>
            <a:r>
              <a:rPr lang="es" sz="950">
                <a:solidFill>
                  <a:srgbClr val="000000"/>
                </a:solidFill>
                <a:highlight>
                  <a:srgbClr val="FFFFFF"/>
                </a:highlight>
                <a:latin typeface="Arial"/>
                <a:ea typeface="Arial"/>
                <a:cs typeface="Arial"/>
                <a:sym typeface="Arial"/>
              </a:rPr>
              <a:t>Es muy habitual (demasiado) que este proceso de incorporación o aterrizaje no esté institucionalizado, no exista un procedimiento que deba seguirse en la incorporación de nuevo personal. Lo habitual es situar a los nuevos técnicos u operarios al lado de uno que lleve bastante tiempo y que ese individuo se encargue de la formación. Periódicamente, preguntarán a la persona a la que hemos encargado la tarea de la formación del nuevo personal que tal va, </a:t>
            </a:r>
            <a:r>
              <a:rPr lang="es" sz="950">
                <a:solidFill>
                  <a:srgbClr val="000000"/>
                </a:solidFill>
                <a:highlight>
                  <a:srgbClr val="FFFFFF"/>
                </a:highlight>
                <a:latin typeface="Arial"/>
                <a:ea typeface="Arial"/>
                <a:cs typeface="Arial"/>
                <a:sym typeface="Arial"/>
              </a:rPr>
              <a:t>qué</a:t>
            </a:r>
            <a:r>
              <a:rPr lang="es" sz="950">
                <a:solidFill>
                  <a:srgbClr val="000000"/>
                </a:solidFill>
                <a:highlight>
                  <a:srgbClr val="FFFFFF"/>
                </a:highlight>
                <a:latin typeface="Arial"/>
                <a:ea typeface="Arial"/>
                <a:cs typeface="Arial"/>
                <a:sym typeface="Arial"/>
              </a:rPr>
              <a:t> opinión le merece, y basándose en esa información, se decidirá sobre su continuidad tras el periodo de prueba.</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23"/>
          <p:cNvSpPr txBox="1"/>
          <p:nvPr>
            <p:ph idx="1" type="body"/>
          </p:nvPr>
        </p:nvSpPr>
        <p:spPr>
          <a:xfrm>
            <a:off x="793800" y="543150"/>
            <a:ext cx="7556400" cy="4057200"/>
          </a:xfrm>
          <a:prstGeom prst="rect">
            <a:avLst/>
          </a:prstGeom>
        </p:spPr>
        <p:txBody>
          <a:bodyPr anchorCtr="0" anchor="t" bIns="91425" lIns="91425" spcFirstLastPara="1" rIns="91425" wrap="square" tIns="91425">
            <a:spAutoFit/>
          </a:bodyPr>
          <a:lstStyle/>
          <a:p>
            <a:pPr indent="0" lvl="0" marL="0" rtl="0" algn="l">
              <a:spcBef>
                <a:spcPts val="800"/>
              </a:spcBef>
              <a:spcAft>
                <a:spcPts val="0"/>
              </a:spcAft>
              <a:buNone/>
            </a:pPr>
            <a:r>
              <a:rPr lang="es" sz="900">
                <a:solidFill>
                  <a:srgbClr val="000000"/>
                </a:solidFill>
                <a:highlight>
                  <a:srgbClr val="FFFFFF"/>
                </a:highlight>
                <a:latin typeface="Arial"/>
                <a:ea typeface="Arial"/>
                <a:cs typeface="Arial"/>
                <a:sym typeface="Arial"/>
              </a:rPr>
              <a:t>Pero este sistema no es el óptimo. Las desventajas son las siguientes:</a:t>
            </a:r>
            <a:endParaRPr sz="900">
              <a:solidFill>
                <a:srgbClr val="000000"/>
              </a:solidFill>
              <a:highlight>
                <a:srgbClr val="FFFFFF"/>
              </a:highlight>
              <a:latin typeface="Arial"/>
              <a:ea typeface="Arial"/>
              <a:cs typeface="Arial"/>
              <a:sym typeface="Arial"/>
            </a:endParaRPr>
          </a:p>
          <a:p>
            <a:pPr indent="-285750" lvl="0" marL="647700" rtl="0" algn="l">
              <a:spcBef>
                <a:spcPts val="1900"/>
              </a:spcBef>
              <a:spcAft>
                <a:spcPts val="0"/>
              </a:spcAft>
              <a:buClr>
                <a:srgbClr val="000000"/>
              </a:buClr>
              <a:buSzPts val="900"/>
              <a:buFont typeface="Arial"/>
              <a:buChar char="●"/>
            </a:pPr>
            <a:r>
              <a:rPr lang="es" sz="900">
                <a:solidFill>
                  <a:srgbClr val="000000"/>
                </a:solidFill>
                <a:highlight>
                  <a:srgbClr val="FFFFFF"/>
                </a:highlight>
                <a:latin typeface="Arial"/>
                <a:ea typeface="Arial"/>
                <a:cs typeface="Arial"/>
                <a:sym typeface="Arial"/>
              </a:rPr>
              <a:t>Se perpetúan los malos vicios y las costumbres equivocadas</a:t>
            </a:r>
            <a:endParaRPr sz="900">
              <a:solidFill>
                <a:srgbClr val="000000"/>
              </a:solidFill>
              <a:highlight>
                <a:srgbClr val="FFFFFF"/>
              </a:highlight>
              <a:latin typeface="Arial"/>
              <a:ea typeface="Arial"/>
              <a:cs typeface="Arial"/>
              <a:sym typeface="Arial"/>
            </a:endParaRPr>
          </a:p>
          <a:p>
            <a:pPr indent="-285750" lvl="0" marL="647700" rtl="0" algn="l">
              <a:spcBef>
                <a:spcPts val="0"/>
              </a:spcBef>
              <a:spcAft>
                <a:spcPts val="0"/>
              </a:spcAft>
              <a:buClr>
                <a:srgbClr val="000000"/>
              </a:buClr>
              <a:buSzPts val="900"/>
              <a:buFont typeface="Arial"/>
              <a:buChar char="●"/>
            </a:pPr>
            <a:r>
              <a:rPr lang="es" sz="900">
                <a:solidFill>
                  <a:srgbClr val="000000"/>
                </a:solidFill>
                <a:highlight>
                  <a:srgbClr val="FFFFFF"/>
                </a:highlight>
                <a:latin typeface="Arial"/>
                <a:ea typeface="Arial"/>
                <a:cs typeface="Arial"/>
                <a:sym typeface="Arial"/>
              </a:rPr>
              <a:t>El personal encargado de llevar a cabo la misión de incorporar al nuevo miembro de la organización no es experto ni ha recibido nunca formación sobre </a:t>
            </a:r>
            <a:r>
              <a:rPr lang="es" sz="900">
                <a:solidFill>
                  <a:srgbClr val="000000"/>
                </a:solidFill>
                <a:highlight>
                  <a:srgbClr val="FFFFFF"/>
                </a:highlight>
                <a:latin typeface="Arial"/>
                <a:ea typeface="Arial"/>
                <a:cs typeface="Arial"/>
                <a:sym typeface="Arial"/>
              </a:rPr>
              <a:t>cómo</a:t>
            </a:r>
            <a:r>
              <a:rPr lang="es" sz="900">
                <a:solidFill>
                  <a:srgbClr val="000000"/>
                </a:solidFill>
                <a:highlight>
                  <a:srgbClr val="FFFFFF"/>
                </a:highlight>
                <a:latin typeface="Arial"/>
                <a:ea typeface="Arial"/>
                <a:cs typeface="Arial"/>
                <a:sym typeface="Arial"/>
              </a:rPr>
              <a:t> debe llevarlo a cabo</a:t>
            </a:r>
            <a:endParaRPr sz="900">
              <a:solidFill>
                <a:srgbClr val="000000"/>
              </a:solidFill>
              <a:highlight>
                <a:srgbClr val="FFFFFF"/>
              </a:highlight>
              <a:latin typeface="Arial"/>
              <a:ea typeface="Arial"/>
              <a:cs typeface="Arial"/>
              <a:sym typeface="Arial"/>
            </a:endParaRPr>
          </a:p>
          <a:p>
            <a:pPr indent="-285750" lvl="0" marL="647700" rtl="0" algn="l">
              <a:spcBef>
                <a:spcPts val="0"/>
              </a:spcBef>
              <a:spcAft>
                <a:spcPts val="0"/>
              </a:spcAft>
              <a:buClr>
                <a:srgbClr val="000000"/>
              </a:buClr>
              <a:buSzPts val="900"/>
              <a:buFont typeface="Arial"/>
              <a:buChar char="●"/>
            </a:pPr>
            <a:r>
              <a:rPr lang="es" sz="900">
                <a:solidFill>
                  <a:srgbClr val="000000"/>
                </a:solidFill>
                <a:highlight>
                  <a:srgbClr val="FFFFFF"/>
                </a:highlight>
                <a:latin typeface="Arial"/>
                <a:ea typeface="Arial"/>
                <a:cs typeface="Arial"/>
                <a:sym typeface="Arial"/>
              </a:rPr>
              <a:t>¿Qué ocurre si esta persona </a:t>
            </a:r>
            <a:r>
              <a:rPr lang="es" sz="900">
                <a:solidFill>
                  <a:srgbClr val="000000"/>
                </a:solidFill>
                <a:highlight>
                  <a:srgbClr val="FFFFFF"/>
                </a:highlight>
                <a:latin typeface="Arial"/>
                <a:ea typeface="Arial"/>
                <a:cs typeface="Arial"/>
                <a:sym typeface="Arial"/>
              </a:rPr>
              <a:t>esta</a:t>
            </a:r>
            <a:r>
              <a:rPr lang="es" sz="900">
                <a:solidFill>
                  <a:srgbClr val="000000"/>
                </a:solidFill>
                <a:highlight>
                  <a:srgbClr val="FFFFFF"/>
                </a:highlight>
                <a:latin typeface="Arial"/>
                <a:ea typeface="Arial"/>
                <a:cs typeface="Arial"/>
                <a:sym typeface="Arial"/>
              </a:rPr>
              <a:t> desmotivada o desencantada con la empresa? Indudablemente, que transmitirá su desmotivación </a:t>
            </a:r>
            <a:endParaRPr sz="900">
              <a:solidFill>
                <a:srgbClr val="000000"/>
              </a:solidFill>
              <a:highlight>
                <a:srgbClr val="FFFFFF"/>
              </a:highlight>
              <a:latin typeface="Arial"/>
              <a:ea typeface="Arial"/>
              <a:cs typeface="Arial"/>
              <a:sym typeface="Arial"/>
            </a:endParaRPr>
          </a:p>
          <a:p>
            <a:pPr indent="0" lvl="0" marL="0" rtl="0" algn="l">
              <a:spcBef>
                <a:spcPts val="1900"/>
              </a:spcBef>
              <a:spcAft>
                <a:spcPts val="0"/>
              </a:spcAft>
              <a:buNone/>
            </a:pPr>
            <a:r>
              <a:rPr lang="es" sz="900">
                <a:solidFill>
                  <a:srgbClr val="000000"/>
                </a:solidFill>
                <a:highlight>
                  <a:srgbClr val="FFFFFF"/>
                </a:highlight>
                <a:latin typeface="Arial"/>
                <a:ea typeface="Arial"/>
                <a:cs typeface="Arial"/>
                <a:sym typeface="Arial"/>
              </a:rPr>
              <a:t>No podemos dejar una parte tan importante en la contratación de un nuevo miembro como el proceso de incorporación en manos de cualquiera, si lo que queremos es garantizar el éxito del proceso. La empresa debería tener establecidos una serie de mecanismos estándar para las nuevas incorporaciones. Estos mecanismos deberían contemplar:</a:t>
            </a:r>
            <a:endParaRPr sz="900">
              <a:solidFill>
                <a:srgbClr val="000000"/>
              </a:solidFill>
              <a:highlight>
                <a:srgbClr val="FFFFFF"/>
              </a:highlight>
              <a:latin typeface="Arial"/>
              <a:ea typeface="Arial"/>
              <a:cs typeface="Arial"/>
              <a:sym typeface="Arial"/>
            </a:endParaRPr>
          </a:p>
          <a:p>
            <a:pPr indent="-285750" lvl="0" marL="647700" rtl="0" algn="l">
              <a:spcBef>
                <a:spcPts val="1900"/>
              </a:spcBef>
              <a:spcAft>
                <a:spcPts val="0"/>
              </a:spcAft>
              <a:buClr>
                <a:srgbClr val="000000"/>
              </a:buClr>
              <a:buSzPts val="900"/>
              <a:buFont typeface="Arial"/>
              <a:buChar char="●"/>
            </a:pPr>
            <a:r>
              <a:rPr lang="es" sz="900">
                <a:solidFill>
                  <a:srgbClr val="000000"/>
                </a:solidFill>
                <a:highlight>
                  <a:srgbClr val="FFFFFF"/>
                </a:highlight>
                <a:latin typeface="Arial"/>
                <a:ea typeface="Arial"/>
                <a:cs typeface="Arial"/>
                <a:sym typeface="Arial"/>
              </a:rPr>
              <a:t>Formación genérica sobre la planta y el proceso:</a:t>
            </a:r>
            <a:endParaRPr sz="900">
              <a:solidFill>
                <a:srgbClr val="000000"/>
              </a:solidFill>
              <a:highlight>
                <a:srgbClr val="FFFFFF"/>
              </a:highlight>
              <a:latin typeface="Arial"/>
              <a:ea typeface="Arial"/>
              <a:cs typeface="Arial"/>
              <a:sym typeface="Arial"/>
            </a:endParaRPr>
          </a:p>
          <a:p>
            <a:pPr indent="0" lvl="0" marL="0" rtl="0" algn="l">
              <a:spcBef>
                <a:spcPts val="1900"/>
              </a:spcBef>
              <a:spcAft>
                <a:spcPts val="0"/>
              </a:spcAft>
              <a:buNone/>
            </a:pPr>
            <a:r>
              <a:rPr lang="es" sz="900">
                <a:solidFill>
                  <a:srgbClr val="000000"/>
                </a:solidFill>
                <a:highlight>
                  <a:srgbClr val="FFFFFF"/>
                </a:highlight>
                <a:latin typeface="Arial"/>
                <a:ea typeface="Arial"/>
                <a:cs typeface="Arial"/>
                <a:sym typeface="Arial"/>
              </a:rPr>
              <a:t>Puede redactarse un documento que sirva de guía para esta formación. Este documento puede contener datos históricos sobre la planta (cuando se construyó, capacidad inicial, nº de operarios iniciales y actuales), sobre el proceso productivo (</a:t>
            </a:r>
            <a:r>
              <a:rPr lang="es" sz="900">
                <a:solidFill>
                  <a:srgbClr val="000000"/>
                </a:solidFill>
                <a:highlight>
                  <a:srgbClr val="FFFFFF"/>
                </a:highlight>
                <a:latin typeface="Arial"/>
                <a:ea typeface="Arial"/>
                <a:cs typeface="Arial"/>
                <a:sym typeface="Arial"/>
              </a:rPr>
              <a:t>que</a:t>
            </a:r>
            <a:r>
              <a:rPr lang="es" sz="900">
                <a:solidFill>
                  <a:srgbClr val="000000"/>
                </a:solidFill>
                <a:highlight>
                  <a:srgbClr val="FFFFFF"/>
                </a:highlight>
                <a:latin typeface="Arial"/>
                <a:ea typeface="Arial"/>
                <a:cs typeface="Arial"/>
                <a:sym typeface="Arial"/>
              </a:rPr>
              <a:t> se produce, </a:t>
            </a:r>
            <a:r>
              <a:rPr lang="es" sz="900">
                <a:solidFill>
                  <a:srgbClr val="000000"/>
                </a:solidFill>
                <a:highlight>
                  <a:srgbClr val="FFFFFF"/>
                </a:highlight>
                <a:latin typeface="Arial"/>
                <a:ea typeface="Arial"/>
                <a:cs typeface="Arial"/>
                <a:sym typeface="Arial"/>
              </a:rPr>
              <a:t>cómo</a:t>
            </a:r>
            <a:r>
              <a:rPr lang="es" sz="900">
                <a:solidFill>
                  <a:srgbClr val="000000"/>
                </a:solidFill>
                <a:highlight>
                  <a:srgbClr val="FFFFFF"/>
                </a:highlight>
                <a:latin typeface="Arial"/>
                <a:ea typeface="Arial"/>
                <a:cs typeface="Arial"/>
                <a:sym typeface="Arial"/>
              </a:rPr>
              <a:t> se produce, donde se produce y </a:t>
            </a:r>
            <a:r>
              <a:rPr lang="es" sz="900">
                <a:solidFill>
                  <a:srgbClr val="000000"/>
                </a:solidFill>
                <a:highlight>
                  <a:srgbClr val="FFFFFF"/>
                </a:highlight>
                <a:latin typeface="Arial"/>
                <a:ea typeface="Arial"/>
                <a:cs typeface="Arial"/>
                <a:sym typeface="Arial"/>
              </a:rPr>
              <a:t>cuánto</a:t>
            </a:r>
            <a:r>
              <a:rPr lang="es" sz="900">
                <a:solidFill>
                  <a:srgbClr val="000000"/>
                </a:solidFill>
                <a:highlight>
                  <a:srgbClr val="FFFFFF"/>
                </a:highlight>
                <a:latin typeface="Arial"/>
                <a:ea typeface="Arial"/>
                <a:cs typeface="Arial"/>
                <a:sym typeface="Arial"/>
              </a:rPr>
              <a:t> se produce), sobre la organización (organigrama funcional), etc.</a:t>
            </a:r>
            <a:endParaRPr sz="900">
              <a:solidFill>
                <a:srgbClr val="000000"/>
              </a:solidFill>
              <a:highlight>
                <a:srgbClr val="FFFFFF"/>
              </a:highlight>
              <a:latin typeface="Arial"/>
              <a:ea typeface="Arial"/>
              <a:cs typeface="Arial"/>
              <a:sym typeface="Arial"/>
            </a:endParaRPr>
          </a:p>
          <a:p>
            <a:pPr indent="0" lvl="0" marL="0" rtl="0" algn="l">
              <a:spcBef>
                <a:spcPts val="800"/>
              </a:spcBef>
              <a:spcAft>
                <a:spcPts val="0"/>
              </a:spcAft>
              <a:buNone/>
            </a:pPr>
            <a:r>
              <a:rPr lang="es" sz="900">
                <a:solidFill>
                  <a:srgbClr val="000000"/>
                </a:solidFill>
                <a:highlight>
                  <a:srgbClr val="FFFFFF"/>
                </a:highlight>
                <a:latin typeface="Arial"/>
                <a:ea typeface="Arial"/>
                <a:cs typeface="Arial"/>
                <a:sym typeface="Arial"/>
              </a:rPr>
              <a:t>Este documento será común a cualquier nueva incorporación, no importa a qué departamento se refiera.</a:t>
            </a:r>
            <a:endParaRPr sz="900">
              <a:solidFill>
                <a:srgbClr val="000000"/>
              </a:solidFill>
              <a:highlight>
                <a:srgbClr val="FFFFFF"/>
              </a:highlight>
              <a:latin typeface="Arial"/>
              <a:ea typeface="Arial"/>
              <a:cs typeface="Arial"/>
              <a:sym typeface="Arial"/>
            </a:endParaRPr>
          </a:p>
          <a:p>
            <a:pPr indent="0" lvl="0" marL="0" rtl="0" algn="l">
              <a:spcBef>
                <a:spcPts val="800"/>
              </a:spcBef>
              <a:spcAft>
                <a:spcPts val="0"/>
              </a:spcAft>
              <a:buNone/>
            </a:pPr>
            <a:r>
              <a:rPr lang="es" sz="900">
                <a:solidFill>
                  <a:srgbClr val="000000"/>
                </a:solidFill>
                <a:highlight>
                  <a:srgbClr val="FFFFFF"/>
                </a:highlight>
                <a:latin typeface="Arial"/>
                <a:ea typeface="Arial"/>
                <a:cs typeface="Arial"/>
                <a:sym typeface="Arial"/>
              </a:rPr>
              <a:t>Puede optarse por entregar el documento al nuevo personal, y organizar una sesión en la que, además de </a:t>
            </a:r>
            <a:r>
              <a:rPr lang="es" sz="900">
                <a:solidFill>
                  <a:srgbClr val="000000"/>
                </a:solidFill>
                <a:highlight>
                  <a:srgbClr val="FFFFFF"/>
                </a:highlight>
                <a:latin typeface="Arial"/>
                <a:ea typeface="Arial"/>
                <a:cs typeface="Arial"/>
                <a:sym typeface="Arial"/>
              </a:rPr>
              <a:t>entregarle</a:t>
            </a:r>
            <a:r>
              <a:rPr lang="es" sz="900">
                <a:solidFill>
                  <a:srgbClr val="000000"/>
                </a:solidFill>
                <a:highlight>
                  <a:srgbClr val="FFFFFF"/>
                </a:highlight>
                <a:latin typeface="Arial"/>
                <a:ea typeface="Arial"/>
                <a:cs typeface="Arial"/>
                <a:sym typeface="Arial"/>
              </a:rPr>
              <a:t> el documento, se le explique en detalle. Esta segunda opción garantiza su lectura.</a:t>
            </a:r>
            <a:endParaRPr sz="900">
              <a:solidFill>
                <a:srgbClr val="000000"/>
              </a:solidFill>
              <a:highlight>
                <a:srgbClr val="FFFFFF"/>
              </a:highlight>
              <a:latin typeface="Arial"/>
              <a:ea typeface="Arial"/>
              <a:cs typeface="Arial"/>
              <a:sym typeface="Arial"/>
            </a:endParaRPr>
          </a:p>
          <a:p>
            <a:pPr indent="0" lvl="0" marL="0" rtl="0" algn="l">
              <a:spcBef>
                <a:spcPts val="80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4"/>
          <p:cNvSpPr txBox="1"/>
          <p:nvPr>
            <p:ph idx="1" type="body"/>
          </p:nvPr>
        </p:nvSpPr>
        <p:spPr>
          <a:xfrm>
            <a:off x="819150" y="354900"/>
            <a:ext cx="7505700" cy="4433700"/>
          </a:xfrm>
          <a:prstGeom prst="rect">
            <a:avLst/>
          </a:prstGeom>
        </p:spPr>
        <p:txBody>
          <a:bodyPr anchorCtr="0" anchor="t" bIns="91425" lIns="91425" spcFirstLastPara="1" rIns="130100" wrap="square" tIns="91425">
            <a:spAutoFit/>
          </a:bodyPr>
          <a:lstStyle/>
          <a:p>
            <a:pPr indent="-288925" lvl="0" marL="647700" rtl="0" algn="just">
              <a:spcBef>
                <a:spcPts val="1900"/>
              </a:spcBef>
              <a:spcAft>
                <a:spcPts val="0"/>
              </a:spcAft>
              <a:buClr>
                <a:srgbClr val="000000"/>
              </a:buClr>
              <a:buSzPts val="950"/>
              <a:buFont typeface="Arial"/>
              <a:buChar char="●"/>
            </a:pPr>
            <a:r>
              <a:rPr lang="es" sz="950">
                <a:solidFill>
                  <a:srgbClr val="000000"/>
                </a:solidFill>
                <a:highlight>
                  <a:srgbClr val="FFFFFF"/>
                </a:highlight>
                <a:latin typeface="Arial"/>
                <a:ea typeface="Arial"/>
                <a:cs typeface="Arial"/>
                <a:sym typeface="Arial"/>
              </a:rPr>
              <a:t>Formación sobre el departamento de mantenimiento. </a:t>
            </a:r>
            <a:endParaRPr sz="950">
              <a:solidFill>
                <a:srgbClr val="000000"/>
              </a:solidFill>
              <a:highlight>
                <a:srgbClr val="FFFFFF"/>
              </a:highlight>
              <a:latin typeface="Arial"/>
              <a:ea typeface="Arial"/>
              <a:cs typeface="Arial"/>
              <a:sym typeface="Arial"/>
            </a:endParaRPr>
          </a:p>
          <a:p>
            <a:pPr indent="0" lvl="0" marL="0" rtl="0" algn="just">
              <a:spcBef>
                <a:spcPts val="1900"/>
              </a:spcBef>
              <a:spcAft>
                <a:spcPts val="0"/>
              </a:spcAft>
              <a:buNone/>
            </a:pPr>
            <a:r>
              <a:rPr lang="es" sz="950">
                <a:solidFill>
                  <a:srgbClr val="000000"/>
                </a:solidFill>
                <a:highlight>
                  <a:srgbClr val="FFFFFF"/>
                </a:highlight>
                <a:latin typeface="Arial"/>
                <a:ea typeface="Arial"/>
                <a:cs typeface="Arial"/>
                <a:sym typeface="Arial"/>
              </a:rPr>
              <a:t>Al nuevo incorporado habrá que explicarle cuales son las bases del mantenimiento en la planta; cuales son los equipos críticos, y los principales problemas que suelen tener; como se solicitan herramientas y útiles; que debe hacer para que se le faciliten repuestos y materiales que pueda necesitar; como se le comunicará y organizará su trabajo; como debe documentar su actividad; como debe proceder si desea presentar propuestas de mejora, etc.</a:t>
            </a:r>
            <a:endParaRPr sz="950">
              <a:solidFill>
                <a:srgbClr val="000000"/>
              </a:solidFill>
              <a:highlight>
                <a:srgbClr val="FFFFFF"/>
              </a:highlight>
              <a:latin typeface="Arial"/>
              <a:ea typeface="Arial"/>
              <a:cs typeface="Arial"/>
              <a:sym typeface="Arial"/>
            </a:endParaRPr>
          </a:p>
          <a:p>
            <a:pPr indent="-288925" lvl="0" marL="647700" rtl="0" algn="just">
              <a:spcBef>
                <a:spcPts val="1900"/>
              </a:spcBef>
              <a:spcAft>
                <a:spcPts val="0"/>
              </a:spcAft>
              <a:buClr>
                <a:srgbClr val="000000"/>
              </a:buClr>
              <a:buSzPts val="950"/>
              <a:buFont typeface="Arial"/>
              <a:buChar char="●"/>
            </a:pPr>
            <a:r>
              <a:rPr lang="es" sz="950">
                <a:solidFill>
                  <a:srgbClr val="000000"/>
                </a:solidFill>
                <a:highlight>
                  <a:srgbClr val="FFFFFF"/>
                </a:highlight>
                <a:latin typeface="Arial"/>
                <a:ea typeface="Arial"/>
                <a:cs typeface="Arial"/>
                <a:sym typeface="Arial"/>
              </a:rPr>
              <a:t>Formación en seguridad. </a:t>
            </a:r>
            <a:endParaRPr sz="950">
              <a:solidFill>
                <a:srgbClr val="000000"/>
              </a:solidFill>
              <a:highlight>
                <a:srgbClr val="FFFFFF"/>
              </a:highlight>
              <a:latin typeface="Arial"/>
              <a:ea typeface="Arial"/>
              <a:cs typeface="Arial"/>
              <a:sym typeface="Arial"/>
            </a:endParaRPr>
          </a:p>
          <a:p>
            <a:pPr indent="0" lvl="0" marL="0" rtl="0" algn="just">
              <a:spcBef>
                <a:spcPts val="1900"/>
              </a:spcBef>
              <a:spcAft>
                <a:spcPts val="0"/>
              </a:spcAft>
              <a:buNone/>
            </a:pPr>
            <a:r>
              <a:rPr lang="es" sz="950">
                <a:solidFill>
                  <a:srgbClr val="000000"/>
                </a:solidFill>
                <a:highlight>
                  <a:srgbClr val="FFFFFF"/>
                </a:highlight>
                <a:latin typeface="Arial"/>
                <a:ea typeface="Arial"/>
                <a:cs typeface="Arial"/>
                <a:sym typeface="Arial"/>
              </a:rPr>
              <a:t>Ningún operario debería trabajar en una planta industrial sin haber recibido una formación mínima sobre los riesgos de su trabajo.</a:t>
            </a:r>
            <a:endParaRPr sz="950">
              <a:solidFill>
                <a:srgbClr val="000000"/>
              </a:solidFill>
              <a:highlight>
                <a:srgbClr val="FFFFFF"/>
              </a:highlight>
              <a:latin typeface="Arial"/>
              <a:ea typeface="Arial"/>
              <a:cs typeface="Arial"/>
              <a:sym typeface="Arial"/>
            </a:endParaRPr>
          </a:p>
          <a:p>
            <a:pPr indent="-288925" lvl="0" marL="647700" rtl="0" algn="just">
              <a:spcBef>
                <a:spcPts val="1900"/>
              </a:spcBef>
              <a:spcAft>
                <a:spcPts val="0"/>
              </a:spcAft>
              <a:buClr>
                <a:srgbClr val="000000"/>
              </a:buClr>
              <a:buSzPts val="950"/>
              <a:buFont typeface="Arial"/>
              <a:buChar char="●"/>
            </a:pPr>
            <a:r>
              <a:rPr lang="es" sz="950">
                <a:solidFill>
                  <a:srgbClr val="000000"/>
                </a:solidFill>
                <a:highlight>
                  <a:srgbClr val="FFFFFF"/>
                </a:highlight>
                <a:latin typeface="Arial"/>
                <a:ea typeface="Arial"/>
                <a:cs typeface="Arial"/>
                <a:sym typeface="Arial"/>
              </a:rPr>
              <a:t>Formación sobre cada una de las tareas a realizar. </a:t>
            </a:r>
            <a:endParaRPr sz="950">
              <a:solidFill>
                <a:srgbClr val="000000"/>
              </a:solidFill>
              <a:highlight>
                <a:srgbClr val="FFFFFF"/>
              </a:highlight>
              <a:latin typeface="Arial"/>
              <a:ea typeface="Arial"/>
              <a:cs typeface="Arial"/>
              <a:sym typeface="Arial"/>
            </a:endParaRPr>
          </a:p>
          <a:p>
            <a:pPr indent="0" lvl="0" marL="0" rtl="0" algn="just">
              <a:spcBef>
                <a:spcPts val="1900"/>
              </a:spcBef>
              <a:spcAft>
                <a:spcPts val="0"/>
              </a:spcAft>
              <a:buNone/>
            </a:pPr>
            <a:r>
              <a:rPr lang="es" sz="950">
                <a:solidFill>
                  <a:srgbClr val="000000"/>
                </a:solidFill>
                <a:highlight>
                  <a:srgbClr val="FFFFFF"/>
                </a:highlight>
                <a:latin typeface="Arial"/>
                <a:ea typeface="Arial"/>
                <a:cs typeface="Arial"/>
                <a:sym typeface="Arial"/>
              </a:rPr>
              <a:t>Lo ideal sería listar todas las tareas que tiene que llevar a cabo y realizar una formación específica en cada una de ellas. En esto, son de gran ayuda los Procedimientos, y es una de las razones más por las que el departamento de mantenimiento debe redactar procedimientos para la realización de cada una de las tareas más habituales.</a:t>
            </a:r>
            <a:endParaRPr sz="950">
              <a:solidFill>
                <a:srgbClr val="000000"/>
              </a:solidFill>
              <a:highlight>
                <a:srgbClr val="FFFFFF"/>
              </a:highlight>
              <a:latin typeface="Arial"/>
              <a:ea typeface="Arial"/>
              <a:cs typeface="Arial"/>
              <a:sym typeface="Arial"/>
            </a:endParaRPr>
          </a:p>
          <a:p>
            <a:pPr indent="0" lvl="0" marL="0" rtl="0" algn="just">
              <a:spcBef>
                <a:spcPts val="800"/>
              </a:spcBef>
              <a:spcAft>
                <a:spcPts val="0"/>
              </a:spcAft>
              <a:buNone/>
            </a:pPr>
            <a:r>
              <a:rPr lang="es" sz="950">
                <a:solidFill>
                  <a:srgbClr val="000000"/>
                </a:solidFill>
                <a:highlight>
                  <a:srgbClr val="FFFFFF"/>
                </a:highlight>
                <a:latin typeface="Arial"/>
                <a:ea typeface="Arial"/>
                <a:cs typeface="Arial"/>
                <a:sym typeface="Arial"/>
              </a:rPr>
              <a:t>Al menos, los problemas más habituales de su trabajo sí deberían recibir un tratamiento especial, y ser objeto de una o varias sesiones concretas.</a:t>
            </a:r>
            <a:endParaRPr sz="950">
              <a:solidFill>
                <a:srgbClr val="000000"/>
              </a:solidFill>
              <a:highlight>
                <a:srgbClr val="FFFFFF"/>
              </a:highlight>
              <a:latin typeface="Arial"/>
              <a:ea typeface="Arial"/>
              <a:cs typeface="Arial"/>
              <a:sym typeface="Arial"/>
            </a:endParaRPr>
          </a:p>
          <a:p>
            <a:pPr indent="0" lvl="0" marL="0" rtl="0" algn="just">
              <a:spcBef>
                <a:spcPts val="800"/>
              </a:spcBef>
              <a:spcAft>
                <a:spcPts val="0"/>
              </a:spcAft>
              <a:buNone/>
            </a:pPr>
            <a:r>
              <a:rPr lang="es" sz="950">
                <a:solidFill>
                  <a:srgbClr val="000000"/>
                </a:solidFill>
                <a:highlight>
                  <a:srgbClr val="FFFFFF"/>
                </a:highlight>
                <a:latin typeface="Arial"/>
                <a:ea typeface="Arial"/>
                <a:cs typeface="Arial"/>
                <a:sym typeface="Arial"/>
              </a:rPr>
              <a:t>Es muy importante llevar un seguimiento de la adaptación del nuevo empleado a su puesto y establecer sistemas de evaluación objetiva que nos digan si la persona </a:t>
            </a:r>
            <a:r>
              <a:rPr lang="es" sz="950">
                <a:solidFill>
                  <a:srgbClr val="000000"/>
                </a:solidFill>
                <a:highlight>
                  <a:srgbClr val="FFFFFF"/>
                </a:highlight>
                <a:latin typeface="Arial"/>
                <a:ea typeface="Arial"/>
                <a:cs typeface="Arial"/>
                <a:sym typeface="Arial"/>
              </a:rPr>
              <a:t>supera</a:t>
            </a:r>
            <a:r>
              <a:rPr lang="es" sz="950">
                <a:solidFill>
                  <a:srgbClr val="000000"/>
                </a:solidFill>
                <a:highlight>
                  <a:srgbClr val="FFFFFF"/>
                </a:highlight>
                <a:latin typeface="Arial"/>
                <a:ea typeface="Arial"/>
                <a:cs typeface="Arial"/>
                <a:sym typeface="Arial"/>
              </a:rPr>
              <a:t> o no el periodo de prueba.</a:t>
            </a:r>
            <a:endParaRPr sz="950">
              <a:solidFill>
                <a:srgbClr val="000000"/>
              </a:solidFill>
              <a:highlight>
                <a:srgbClr val="FFFFFF"/>
              </a:highlight>
              <a:latin typeface="Arial"/>
              <a:ea typeface="Arial"/>
              <a:cs typeface="Arial"/>
              <a:sym typeface="Arial"/>
            </a:endParaRPr>
          </a:p>
          <a:p>
            <a:pPr indent="0" lvl="0" marL="0" rtl="0" algn="l">
              <a:spcBef>
                <a:spcPts val="800"/>
              </a:spcBef>
              <a:spcAft>
                <a:spcPts val="12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25"/>
          <p:cNvSpPr txBox="1"/>
          <p:nvPr>
            <p:ph type="title"/>
          </p:nvPr>
        </p:nvSpPr>
        <p:spPr>
          <a:xfrm>
            <a:off x="819150" y="535750"/>
            <a:ext cx="7505700" cy="641700"/>
          </a:xfrm>
          <a:prstGeom prst="rect">
            <a:avLst/>
          </a:prstGeom>
        </p:spPr>
        <p:txBody>
          <a:bodyPr anchorCtr="0" anchor="t" bIns="91425" lIns="91425" spcFirstLastPara="1" rIns="91425" wrap="square" tIns="91425">
            <a:normAutofit/>
          </a:bodyPr>
          <a:lstStyle/>
          <a:p>
            <a:pPr indent="0" lvl="0" marL="0" rtl="0" algn="l">
              <a:lnSpc>
                <a:spcPct val="80000"/>
              </a:lnSpc>
              <a:spcBef>
                <a:spcPts val="0"/>
              </a:spcBef>
              <a:spcAft>
                <a:spcPts val="0"/>
              </a:spcAft>
              <a:buNone/>
            </a:pPr>
            <a:r>
              <a:rPr lang="es" sz="2000">
                <a:solidFill>
                  <a:schemeClr val="accent2"/>
                </a:solidFill>
                <a:latin typeface="Arial"/>
                <a:ea typeface="Arial"/>
                <a:cs typeface="Arial"/>
                <a:sym typeface="Arial"/>
              </a:rPr>
              <a:t>Adiestramiento del personal de mantenimiento.</a:t>
            </a:r>
            <a:endParaRPr sz="2000">
              <a:solidFill>
                <a:schemeClr val="accent2"/>
              </a:solidFill>
              <a:latin typeface="Arial"/>
              <a:ea typeface="Arial"/>
              <a:cs typeface="Arial"/>
              <a:sym typeface="Arial"/>
            </a:endParaRPr>
          </a:p>
        </p:txBody>
      </p:sp>
      <p:sp>
        <p:nvSpPr>
          <p:cNvPr id="200" name="Google Shape;200;p25"/>
          <p:cNvSpPr txBox="1"/>
          <p:nvPr>
            <p:ph idx="1" type="body"/>
          </p:nvPr>
        </p:nvSpPr>
        <p:spPr>
          <a:xfrm>
            <a:off x="819150" y="855175"/>
            <a:ext cx="7505700" cy="41790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lang="es" sz="1000">
                <a:solidFill>
                  <a:srgbClr val="202124"/>
                </a:solidFill>
                <a:highlight>
                  <a:srgbClr val="FFFFFF"/>
                </a:highlight>
                <a:latin typeface="Arial"/>
                <a:ea typeface="Arial"/>
                <a:cs typeface="Arial"/>
                <a:sym typeface="Arial"/>
              </a:rPr>
              <a:t>Es un proceso continuo, sistemático y organizado que permite desarrollar en el individuo los conocimientos, habilidades y destrezas requeridas para desempeñar eficientemente el puesto de trabajo.</a:t>
            </a:r>
            <a:endParaRPr sz="1000">
              <a:solidFill>
                <a:srgbClr val="202124"/>
              </a:solidFill>
              <a:highlight>
                <a:srgbClr val="FFFFFF"/>
              </a:highlight>
              <a:latin typeface="Arial"/>
              <a:ea typeface="Arial"/>
              <a:cs typeface="Arial"/>
              <a:sym typeface="Arial"/>
            </a:endParaRPr>
          </a:p>
          <a:p>
            <a:pPr indent="0" lvl="0" marL="0" rtl="0" algn="l">
              <a:spcBef>
                <a:spcPts val="1200"/>
              </a:spcBef>
              <a:spcAft>
                <a:spcPts val="0"/>
              </a:spcAft>
              <a:buNone/>
            </a:pPr>
            <a:r>
              <a:rPr b="1" lang="es" sz="1000">
                <a:solidFill>
                  <a:srgbClr val="445555"/>
                </a:solidFill>
                <a:highlight>
                  <a:srgbClr val="FFFFFF"/>
                </a:highlight>
                <a:latin typeface="Arial"/>
                <a:ea typeface="Arial"/>
                <a:cs typeface="Arial"/>
                <a:sym typeface="Arial"/>
              </a:rPr>
              <a:t>Objetivos Del Adiestramiento De Personal</a:t>
            </a:r>
            <a:endParaRPr b="1" sz="1000">
              <a:solidFill>
                <a:srgbClr val="445555"/>
              </a:solidFill>
              <a:highlight>
                <a:srgbClr val="FFFFFF"/>
              </a:highlight>
              <a:latin typeface="Arial"/>
              <a:ea typeface="Arial"/>
              <a:cs typeface="Arial"/>
              <a:sym typeface="Arial"/>
            </a:endParaRPr>
          </a:p>
          <a:p>
            <a:pPr indent="-292100" lvl="0" marL="647700" rtl="0" algn="l">
              <a:spcBef>
                <a:spcPts val="500"/>
              </a:spcBef>
              <a:spcAft>
                <a:spcPts val="0"/>
              </a:spcAft>
              <a:buClr>
                <a:srgbClr val="445555"/>
              </a:buClr>
              <a:buSzPts val="1000"/>
              <a:buFont typeface="Arial"/>
              <a:buChar char="●"/>
            </a:pPr>
            <a:r>
              <a:rPr lang="es" sz="1000">
                <a:solidFill>
                  <a:srgbClr val="445555"/>
                </a:solidFill>
                <a:highlight>
                  <a:srgbClr val="FFFFFF"/>
                </a:highlight>
                <a:latin typeface="Arial"/>
                <a:ea typeface="Arial"/>
                <a:cs typeface="Arial"/>
                <a:sym typeface="Arial"/>
              </a:rPr>
              <a:t>I</a:t>
            </a:r>
            <a:r>
              <a:rPr lang="es" sz="1000">
                <a:solidFill>
                  <a:srgbClr val="1B1B1B"/>
                </a:solidFill>
                <a:highlight>
                  <a:srgbClr val="FFFFFF"/>
                </a:highlight>
                <a:latin typeface="Arial"/>
                <a:ea typeface="Arial"/>
                <a:cs typeface="Arial"/>
                <a:sym typeface="Arial"/>
              </a:rPr>
              <a:t>ncrementar la </a:t>
            </a:r>
            <a:r>
              <a:rPr lang="es" sz="1000">
                <a:solidFill>
                  <a:srgbClr val="1B1B1B"/>
                </a:solidFill>
                <a:highlight>
                  <a:srgbClr val="FFFFFF"/>
                </a:highlight>
                <a:uFill>
                  <a:noFill/>
                </a:uFill>
                <a:latin typeface="Arial"/>
                <a:ea typeface="Arial"/>
                <a:cs typeface="Arial"/>
                <a:sym typeface="Arial"/>
                <a:hlinkClick r:id="rId3">
                  <a:extLst>
                    <a:ext uri="{A12FA001-AC4F-418D-AE19-62706E023703}">
                      <ahyp:hlinkClr val="tx"/>
                    </a:ext>
                  </a:extLst>
                </a:hlinkClick>
              </a:rPr>
              <a:t>productividad</a:t>
            </a:r>
            <a:r>
              <a:rPr lang="es" sz="1000">
                <a:solidFill>
                  <a:srgbClr val="1B1B1B"/>
                </a:solidFill>
                <a:highlight>
                  <a:srgbClr val="FFFFFF"/>
                </a:highlight>
                <a:latin typeface="Arial"/>
                <a:ea typeface="Arial"/>
                <a:cs typeface="Arial"/>
                <a:sym typeface="Arial"/>
              </a:rPr>
              <a:t>.</a:t>
            </a:r>
            <a:endParaRPr sz="1000">
              <a:solidFill>
                <a:srgbClr val="1B1B1B"/>
              </a:solidFill>
              <a:highlight>
                <a:srgbClr val="FFFFFF"/>
              </a:highlight>
              <a:latin typeface="Arial"/>
              <a:ea typeface="Arial"/>
              <a:cs typeface="Arial"/>
              <a:sym typeface="Arial"/>
            </a:endParaRPr>
          </a:p>
          <a:p>
            <a:pPr indent="-292100" lvl="0" marL="647700" rtl="0" algn="l">
              <a:spcBef>
                <a:spcPts val="0"/>
              </a:spcBef>
              <a:spcAft>
                <a:spcPts val="0"/>
              </a:spcAft>
              <a:buClr>
                <a:srgbClr val="1B1B1B"/>
              </a:buClr>
              <a:buSzPts val="1000"/>
              <a:buFont typeface="Arial"/>
              <a:buChar char="●"/>
            </a:pPr>
            <a:r>
              <a:rPr lang="es" sz="1000">
                <a:solidFill>
                  <a:srgbClr val="1B1B1B"/>
                </a:solidFill>
                <a:highlight>
                  <a:srgbClr val="FFFFFF"/>
                </a:highlight>
                <a:latin typeface="Arial"/>
                <a:ea typeface="Arial"/>
                <a:cs typeface="Arial"/>
                <a:sym typeface="Arial"/>
              </a:rPr>
              <a:t>Promover la </a:t>
            </a:r>
            <a:r>
              <a:rPr lang="es" sz="1000">
                <a:solidFill>
                  <a:srgbClr val="1B1B1B"/>
                </a:solidFill>
                <a:highlight>
                  <a:srgbClr val="FFFFFF"/>
                </a:highlight>
                <a:uFill>
                  <a:noFill/>
                </a:uFill>
                <a:latin typeface="Arial"/>
                <a:ea typeface="Arial"/>
                <a:cs typeface="Arial"/>
                <a:sym typeface="Arial"/>
                <a:hlinkClick r:id="rId4">
                  <a:extLst>
                    <a:ext uri="{A12FA001-AC4F-418D-AE19-62706E023703}">
                      <ahyp:hlinkClr val="tx"/>
                    </a:ext>
                  </a:extLst>
                </a:hlinkClick>
              </a:rPr>
              <a:t>eficiencia</a:t>
            </a:r>
            <a:r>
              <a:rPr lang="es" sz="1000">
                <a:solidFill>
                  <a:srgbClr val="1B1B1B"/>
                </a:solidFill>
                <a:highlight>
                  <a:srgbClr val="FFFFFF"/>
                </a:highlight>
                <a:latin typeface="Arial"/>
                <a:ea typeface="Arial"/>
                <a:cs typeface="Arial"/>
                <a:sym typeface="Arial"/>
              </a:rPr>
              <a:t> del trabajador</a:t>
            </a:r>
            <a:endParaRPr sz="1000">
              <a:solidFill>
                <a:srgbClr val="1B1B1B"/>
              </a:solidFill>
              <a:highlight>
                <a:srgbClr val="FFFFFF"/>
              </a:highlight>
              <a:latin typeface="Arial"/>
              <a:ea typeface="Arial"/>
              <a:cs typeface="Arial"/>
              <a:sym typeface="Arial"/>
            </a:endParaRPr>
          </a:p>
          <a:p>
            <a:pPr indent="-292100" lvl="0" marL="647700" rtl="0" algn="l">
              <a:spcBef>
                <a:spcPts val="0"/>
              </a:spcBef>
              <a:spcAft>
                <a:spcPts val="0"/>
              </a:spcAft>
              <a:buClr>
                <a:srgbClr val="1B1B1B"/>
              </a:buClr>
              <a:buSzPts val="1000"/>
              <a:buFont typeface="Arial"/>
              <a:buChar char="●"/>
            </a:pPr>
            <a:r>
              <a:rPr lang="es" sz="1000">
                <a:solidFill>
                  <a:srgbClr val="1B1B1B"/>
                </a:solidFill>
                <a:highlight>
                  <a:srgbClr val="FFFFFF"/>
                </a:highlight>
                <a:latin typeface="Arial"/>
                <a:ea typeface="Arial"/>
                <a:cs typeface="Arial"/>
                <a:sym typeface="Arial"/>
              </a:rPr>
              <a:t>Proporcionar al trabajador una preparación que le permita desempeñar puesto de mayor </a:t>
            </a:r>
            <a:r>
              <a:rPr lang="es" sz="1000">
                <a:solidFill>
                  <a:srgbClr val="1B1B1B"/>
                </a:solidFill>
                <a:highlight>
                  <a:srgbClr val="FFFFFF"/>
                </a:highlight>
                <a:uFill>
                  <a:noFill/>
                </a:uFill>
                <a:latin typeface="Arial"/>
                <a:ea typeface="Arial"/>
                <a:cs typeface="Arial"/>
                <a:sym typeface="Arial"/>
                <a:hlinkClick r:id="rId5">
                  <a:extLst>
                    <a:ext uri="{A12FA001-AC4F-418D-AE19-62706E023703}">
                      <ahyp:hlinkClr val="tx"/>
                    </a:ext>
                  </a:extLst>
                </a:hlinkClick>
              </a:rPr>
              <a:t>responsabilidad</a:t>
            </a:r>
            <a:r>
              <a:rPr lang="es" sz="1000">
                <a:solidFill>
                  <a:srgbClr val="1B1B1B"/>
                </a:solidFill>
                <a:highlight>
                  <a:srgbClr val="FFFFFF"/>
                </a:highlight>
                <a:latin typeface="Arial"/>
                <a:ea typeface="Arial"/>
                <a:cs typeface="Arial"/>
                <a:sym typeface="Arial"/>
              </a:rPr>
              <a:t>.</a:t>
            </a:r>
            <a:endParaRPr sz="1000">
              <a:solidFill>
                <a:srgbClr val="1B1B1B"/>
              </a:solidFill>
              <a:highlight>
                <a:srgbClr val="FFFFFF"/>
              </a:highlight>
              <a:latin typeface="Arial"/>
              <a:ea typeface="Arial"/>
              <a:cs typeface="Arial"/>
              <a:sym typeface="Arial"/>
            </a:endParaRPr>
          </a:p>
          <a:p>
            <a:pPr indent="-292100" lvl="0" marL="647700" rtl="0" algn="l">
              <a:spcBef>
                <a:spcPts val="0"/>
              </a:spcBef>
              <a:spcAft>
                <a:spcPts val="0"/>
              </a:spcAft>
              <a:buClr>
                <a:srgbClr val="1B1B1B"/>
              </a:buClr>
              <a:buSzPts val="1000"/>
              <a:buFont typeface="Arial"/>
              <a:buChar char="●"/>
            </a:pPr>
            <a:r>
              <a:rPr lang="es" sz="1000">
                <a:solidFill>
                  <a:srgbClr val="1B1B1B"/>
                </a:solidFill>
                <a:highlight>
                  <a:srgbClr val="FFFFFF"/>
                </a:highlight>
                <a:latin typeface="Arial"/>
                <a:ea typeface="Arial"/>
                <a:cs typeface="Arial"/>
                <a:sym typeface="Arial"/>
              </a:rPr>
              <a:t>Promover un </a:t>
            </a:r>
            <a:r>
              <a:rPr lang="es" sz="1000">
                <a:solidFill>
                  <a:srgbClr val="1B1B1B"/>
                </a:solidFill>
                <a:highlight>
                  <a:srgbClr val="FFFFFF"/>
                </a:highlight>
                <a:uFill>
                  <a:noFill/>
                </a:uFill>
                <a:latin typeface="Arial"/>
                <a:ea typeface="Arial"/>
                <a:cs typeface="Arial"/>
                <a:sym typeface="Arial"/>
                <a:hlinkClick r:id="rId6">
                  <a:extLst>
                    <a:ext uri="{A12FA001-AC4F-418D-AE19-62706E023703}">
                      <ahyp:hlinkClr val="tx"/>
                    </a:ext>
                  </a:extLst>
                </a:hlinkClick>
              </a:rPr>
              <a:t>ambiente</a:t>
            </a:r>
            <a:r>
              <a:rPr lang="es" sz="1000">
                <a:solidFill>
                  <a:srgbClr val="1B1B1B"/>
                </a:solidFill>
                <a:highlight>
                  <a:srgbClr val="FFFFFF"/>
                </a:highlight>
                <a:latin typeface="Arial"/>
                <a:ea typeface="Arial"/>
                <a:cs typeface="Arial"/>
                <a:sym typeface="Arial"/>
              </a:rPr>
              <a:t> de mayor </a:t>
            </a:r>
            <a:r>
              <a:rPr lang="es" sz="1000">
                <a:solidFill>
                  <a:srgbClr val="1B1B1B"/>
                </a:solidFill>
                <a:highlight>
                  <a:srgbClr val="FFFFFF"/>
                </a:highlight>
                <a:uFill>
                  <a:noFill/>
                </a:uFill>
                <a:latin typeface="Arial"/>
                <a:ea typeface="Arial"/>
                <a:cs typeface="Arial"/>
                <a:sym typeface="Arial"/>
                <a:hlinkClick r:id="rId7">
                  <a:extLst>
                    <a:ext uri="{A12FA001-AC4F-418D-AE19-62706E023703}">
                      <ahyp:hlinkClr val="tx"/>
                    </a:ext>
                  </a:extLst>
                </a:hlinkClick>
              </a:rPr>
              <a:t>seguridad</a:t>
            </a:r>
            <a:r>
              <a:rPr lang="es" sz="1000">
                <a:solidFill>
                  <a:srgbClr val="1B1B1B"/>
                </a:solidFill>
                <a:highlight>
                  <a:srgbClr val="FFFFFF"/>
                </a:highlight>
                <a:latin typeface="Arial"/>
                <a:ea typeface="Arial"/>
                <a:cs typeface="Arial"/>
                <a:sym typeface="Arial"/>
              </a:rPr>
              <a:t> en el </a:t>
            </a:r>
            <a:r>
              <a:rPr lang="es" sz="1000">
                <a:solidFill>
                  <a:srgbClr val="1B1B1B"/>
                </a:solidFill>
                <a:highlight>
                  <a:srgbClr val="FFFFFF"/>
                </a:highlight>
                <a:uFill>
                  <a:noFill/>
                </a:uFill>
                <a:latin typeface="Arial"/>
                <a:ea typeface="Arial"/>
                <a:cs typeface="Arial"/>
                <a:sym typeface="Arial"/>
                <a:hlinkClick r:id="rId8">
                  <a:extLst>
                    <a:ext uri="{A12FA001-AC4F-418D-AE19-62706E023703}">
                      <ahyp:hlinkClr val="tx"/>
                    </a:ext>
                  </a:extLst>
                </a:hlinkClick>
              </a:rPr>
              <a:t>empleo</a:t>
            </a:r>
            <a:r>
              <a:rPr lang="es" sz="1000">
                <a:solidFill>
                  <a:srgbClr val="1B1B1B"/>
                </a:solidFill>
                <a:highlight>
                  <a:srgbClr val="FFFFFF"/>
                </a:highlight>
                <a:latin typeface="Arial"/>
                <a:ea typeface="Arial"/>
                <a:cs typeface="Arial"/>
                <a:sym typeface="Arial"/>
              </a:rPr>
              <a:t>.</a:t>
            </a:r>
            <a:endParaRPr sz="1000">
              <a:solidFill>
                <a:srgbClr val="1B1B1B"/>
              </a:solidFill>
              <a:highlight>
                <a:srgbClr val="FFFFFF"/>
              </a:highlight>
              <a:latin typeface="Arial"/>
              <a:ea typeface="Arial"/>
              <a:cs typeface="Arial"/>
              <a:sym typeface="Arial"/>
            </a:endParaRPr>
          </a:p>
          <a:p>
            <a:pPr indent="-292100" lvl="0" marL="647700" rtl="0" algn="l">
              <a:spcBef>
                <a:spcPts val="0"/>
              </a:spcBef>
              <a:spcAft>
                <a:spcPts val="0"/>
              </a:spcAft>
              <a:buClr>
                <a:srgbClr val="1B1B1B"/>
              </a:buClr>
              <a:buSzPts val="1000"/>
              <a:buFont typeface="Arial"/>
              <a:buChar char="●"/>
            </a:pPr>
            <a:r>
              <a:rPr lang="es" sz="1000">
                <a:solidFill>
                  <a:srgbClr val="1B1B1B"/>
                </a:solidFill>
                <a:highlight>
                  <a:srgbClr val="FFFFFF"/>
                </a:highlight>
                <a:latin typeface="Arial"/>
                <a:ea typeface="Arial"/>
                <a:cs typeface="Arial"/>
                <a:sym typeface="Arial"/>
              </a:rPr>
              <a:t>Ayudar a desarrollar condiciones de trabajo más satisfactorias, mediante los intercambios personales surgidos con ocasión del adiestramiento.</a:t>
            </a:r>
            <a:endParaRPr sz="1000">
              <a:solidFill>
                <a:srgbClr val="1B1B1B"/>
              </a:solidFill>
              <a:highlight>
                <a:srgbClr val="FFFFFF"/>
              </a:highlight>
              <a:latin typeface="Arial"/>
              <a:ea typeface="Arial"/>
              <a:cs typeface="Arial"/>
              <a:sym typeface="Arial"/>
            </a:endParaRPr>
          </a:p>
          <a:p>
            <a:pPr indent="-292100" lvl="0" marL="647700" rtl="0" algn="l">
              <a:spcBef>
                <a:spcPts val="0"/>
              </a:spcBef>
              <a:spcAft>
                <a:spcPts val="0"/>
              </a:spcAft>
              <a:buClr>
                <a:srgbClr val="1B1B1B"/>
              </a:buClr>
              <a:buSzPts val="1000"/>
              <a:buFont typeface="Arial"/>
              <a:buChar char="●"/>
            </a:pPr>
            <a:r>
              <a:rPr lang="es" sz="1000">
                <a:solidFill>
                  <a:srgbClr val="1B1B1B"/>
                </a:solidFill>
                <a:highlight>
                  <a:srgbClr val="FFFFFF"/>
                </a:highlight>
                <a:latin typeface="Arial"/>
                <a:ea typeface="Arial"/>
                <a:cs typeface="Arial"/>
                <a:sym typeface="Arial"/>
              </a:rPr>
              <a:t>Promover el mejoramiento de los </a:t>
            </a:r>
            <a:r>
              <a:rPr lang="es" sz="1000">
                <a:solidFill>
                  <a:srgbClr val="1B1B1B"/>
                </a:solidFill>
                <a:highlight>
                  <a:srgbClr val="FFFFFF"/>
                </a:highlight>
                <a:uFill>
                  <a:noFill/>
                </a:uFill>
                <a:latin typeface="Arial"/>
                <a:ea typeface="Arial"/>
                <a:cs typeface="Arial"/>
                <a:sym typeface="Arial"/>
                <a:hlinkClick r:id="rId9">
                  <a:extLst>
                    <a:ext uri="{A12FA001-AC4F-418D-AE19-62706E023703}">
                      <ahyp:hlinkClr val="tx"/>
                    </a:ext>
                  </a:extLst>
                </a:hlinkClick>
              </a:rPr>
              <a:t>sistemas</a:t>
            </a:r>
            <a:r>
              <a:rPr lang="es" sz="1000">
                <a:solidFill>
                  <a:srgbClr val="1B1B1B"/>
                </a:solidFill>
                <a:highlight>
                  <a:srgbClr val="FFFFFF"/>
                </a:highlight>
                <a:latin typeface="Arial"/>
                <a:ea typeface="Arial"/>
                <a:cs typeface="Arial"/>
                <a:sym typeface="Arial"/>
              </a:rPr>
              <a:t> y </a:t>
            </a:r>
            <a:r>
              <a:rPr lang="es" sz="1000">
                <a:solidFill>
                  <a:srgbClr val="1B1B1B"/>
                </a:solidFill>
                <a:highlight>
                  <a:srgbClr val="FFFFFF"/>
                </a:highlight>
                <a:uFill>
                  <a:noFill/>
                </a:uFill>
                <a:latin typeface="Arial"/>
                <a:ea typeface="Arial"/>
                <a:cs typeface="Arial"/>
                <a:sym typeface="Arial"/>
                <a:hlinkClick r:id="rId10">
                  <a:extLst>
                    <a:ext uri="{A12FA001-AC4F-418D-AE19-62706E023703}">
                      <ahyp:hlinkClr val="tx"/>
                    </a:ext>
                  </a:extLst>
                </a:hlinkClick>
              </a:rPr>
              <a:t>procedimientos</a:t>
            </a:r>
            <a:r>
              <a:rPr lang="es" sz="1000">
                <a:solidFill>
                  <a:srgbClr val="1B1B1B"/>
                </a:solidFill>
                <a:highlight>
                  <a:srgbClr val="FFFFFF"/>
                </a:highlight>
                <a:latin typeface="Arial"/>
                <a:ea typeface="Arial"/>
                <a:cs typeface="Arial"/>
                <a:sym typeface="Arial"/>
              </a:rPr>
              <a:t>.</a:t>
            </a:r>
            <a:endParaRPr sz="1000">
              <a:solidFill>
                <a:srgbClr val="1B1B1B"/>
              </a:solidFill>
              <a:highlight>
                <a:srgbClr val="FFFFFF"/>
              </a:highlight>
              <a:latin typeface="Arial"/>
              <a:ea typeface="Arial"/>
              <a:cs typeface="Arial"/>
              <a:sym typeface="Arial"/>
            </a:endParaRPr>
          </a:p>
          <a:p>
            <a:pPr indent="-292100" lvl="0" marL="647700" rtl="0" algn="l">
              <a:spcBef>
                <a:spcPts val="0"/>
              </a:spcBef>
              <a:spcAft>
                <a:spcPts val="0"/>
              </a:spcAft>
              <a:buClr>
                <a:srgbClr val="1B1B1B"/>
              </a:buClr>
              <a:buSzPts val="1000"/>
              <a:buFont typeface="Arial"/>
              <a:buChar char="●"/>
            </a:pPr>
            <a:r>
              <a:rPr lang="es" sz="1000">
                <a:solidFill>
                  <a:srgbClr val="1B1B1B"/>
                </a:solidFill>
                <a:highlight>
                  <a:srgbClr val="FFFFFF"/>
                </a:highlight>
                <a:latin typeface="Arial"/>
                <a:ea typeface="Arial"/>
                <a:cs typeface="Arial"/>
                <a:sym typeface="Arial"/>
              </a:rPr>
              <a:t>Contribuir a reducir los movimientos de personal, tales como renuncias, destituciones y otros.</a:t>
            </a:r>
            <a:endParaRPr sz="1000">
              <a:solidFill>
                <a:srgbClr val="1B1B1B"/>
              </a:solidFill>
              <a:highlight>
                <a:srgbClr val="FFFFFF"/>
              </a:highlight>
              <a:latin typeface="Arial"/>
              <a:ea typeface="Arial"/>
              <a:cs typeface="Arial"/>
              <a:sym typeface="Arial"/>
            </a:endParaRPr>
          </a:p>
          <a:p>
            <a:pPr indent="-292100" lvl="0" marL="647700" rtl="0" algn="l">
              <a:spcBef>
                <a:spcPts val="0"/>
              </a:spcBef>
              <a:spcAft>
                <a:spcPts val="0"/>
              </a:spcAft>
              <a:buClr>
                <a:srgbClr val="1B1B1B"/>
              </a:buClr>
              <a:buSzPts val="1000"/>
              <a:buFont typeface="Arial"/>
              <a:buChar char="●"/>
            </a:pPr>
            <a:r>
              <a:rPr lang="es" sz="1000">
                <a:solidFill>
                  <a:srgbClr val="1B1B1B"/>
                </a:solidFill>
                <a:highlight>
                  <a:srgbClr val="FFFFFF"/>
                </a:highlight>
                <a:latin typeface="Arial"/>
                <a:ea typeface="Arial"/>
                <a:cs typeface="Arial"/>
                <a:sym typeface="Arial"/>
              </a:rPr>
              <a:t>Reducir el </a:t>
            </a:r>
            <a:r>
              <a:rPr lang="es" sz="1000">
                <a:solidFill>
                  <a:srgbClr val="1B1B1B"/>
                </a:solidFill>
                <a:highlight>
                  <a:srgbClr val="FFFFFF"/>
                </a:highlight>
                <a:uFill>
                  <a:noFill/>
                </a:uFill>
                <a:latin typeface="Arial"/>
                <a:ea typeface="Arial"/>
                <a:cs typeface="Arial"/>
                <a:sym typeface="Arial"/>
                <a:hlinkClick r:id="rId11">
                  <a:extLst>
                    <a:ext uri="{A12FA001-AC4F-418D-AE19-62706E023703}">
                      <ahyp:hlinkClr val="tx"/>
                    </a:ext>
                  </a:extLst>
                </a:hlinkClick>
              </a:rPr>
              <a:t>costo</a:t>
            </a:r>
            <a:r>
              <a:rPr lang="es" sz="1000">
                <a:solidFill>
                  <a:srgbClr val="1B1B1B"/>
                </a:solidFill>
                <a:highlight>
                  <a:srgbClr val="FFFFFF"/>
                </a:highlight>
                <a:latin typeface="Arial"/>
                <a:ea typeface="Arial"/>
                <a:cs typeface="Arial"/>
                <a:sym typeface="Arial"/>
              </a:rPr>
              <a:t> del </a:t>
            </a:r>
            <a:r>
              <a:rPr lang="es" sz="1000">
                <a:solidFill>
                  <a:srgbClr val="1B1B1B"/>
                </a:solidFill>
                <a:highlight>
                  <a:srgbClr val="FFFFFF"/>
                </a:highlight>
                <a:uFill>
                  <a:noFill/>
                </a:uFill>
                <a:latin typeface="Arial"/>
                <a:ea typeface="Arial"/>
                <a:cs typeface="Arial"/>
                <a:sym typeface="Arial"/>
                <a:hlinkClick r:id="rId12">
                  <a:extLst>
                    <a:ext uri="{A12FA001-AC4F-418D-AE19-62706E023703}">
                      <ahyp:hlinkClr val="tx"/>
                    </a:ext>
                  </a:extLst>
                </a:hlinkClick>
              </a:rPr>
              <a:t>aprendizaje</a:t>
            </a:r>
            <a:r>
              <a:rPr lang="es" sz="1000">
                <a:solidFill>
                  <a:srgbClr val="1B1B1B"/>
                </a:solidFill>
                <a:highlight>
                  <a:srgbClr val="FFFFFF"/>
                </a:highlight>
                <a:latin typeface="Arial"/>
                <a:ea typeface="Arial"/>
                <a:cs typeface="Arial"/>
                <a:sym typeface="Arial"/>
              </a:rPr>
              <a:t>.</a:t>
            </a:r>
            <a:endParaRPr sz="1000">
              <a:solidFill>
                <a:srgbClr val="1B1B1B"/>
              </a:solidFill>
              <a:highlight>
                <a:srgbClr val="FFFFFF"/>
              </a:highlight>
              <a:latin typeface="Arial"/>
              <a:ea typeface="Arial"/>
              <a:cs typeface="Arial"/>
              <a:sym typeface="Arial"/>
            </a:endParaRPr>
          </a:p>
          <a:p>
            <a:pPr indent="-292100" lvl="0" marL="647700" rtl="0" algn="l">
              <a:spcBef>
                <a:spcPts val="0"/>
              </a:spcBef>
              <a:spcAft>
                <a:spcPts val="0"/>
              </a:spcAft>
              <a:buClr>
                <a:srgbClr val="1B1B1B"/>
              </a:buClr>
              <a:buSzPts val="1000"/>
              <a:buFont typeface="Arial"/>
              <a:buChar char="●"/>
            </a:pPr>
            <a:r>
              <a:rPr lang="es" sz="1000">
                <a:solidFill>
                  <a:srgbClr val="1B1B1B"/>
                </a:solidFill>
                <a:highlight>
                  <a:srgbClr val="FFFFFF"/>
                </a:highlight>
                <a:latin typeface="Arial"/>
                <a:ea typeface="Arial"/>
                <a:cs typeface="Arial"/>
                <a:sym typeface="Arial"/>
              </a:rPr>
              <a:t>Promover el mejoramiento de las relaciones públicas de la institución, y de los sistemas de </a:t>
            </a:r>
            <a:r>
              <a:rPr lang="es" sz="1000">
                <a:solidFill>
                  <a:srgbClr val="1B1B1B"/>
                </a:solidFill>
                <a:highlight>
                  <a:srgbClr val="FFFFFF"/>
                </a:highlight>
                <a:uFill>
                  <a:noFill/>
                </a:uFill>
                <a:latin typeface="Arial"/>
                <a:ea typeface="Arial"/>
                <a:cs typeface="Arial"/>
                <a:sym typeface="Arial"/>
                <a:hlinkClick r:id="rId13">
                  <a:extLst>
                    <a:ext uri="{A12FA001-AC4F-418D-AE19-62706E023703}">
                      <ahyp:hlinkClr val="tx"/>
                    </a:ext>
                  </a:extLst>
                </a:hlinkClick>
              </a:rPr>
              <a:t>comunicación</a:t>
            </a:r>
            <a:r>
              <a:rPr lang="es" sz="1000">
                <a:solidFill>
                  <a:srgbClr val="1B1B1B"/>
                </a:solidFill>
                <a:highlight>
                  <a:srgbClr val="FFFFFF"/>
                </a:highlight>
                <a:latin typeface="Arial"/>
                <a:ea typeface="Arial"/>
                <a:cs typeface="Arial"/>
                <a:sym typeface="Arial"/>
              </a:rPr>
              <a:t> internos.</a:t>
            </a:r>
            <a:endParaRPr sz="1000">
              <a:solidFill>
                <a:srgbClr val="1B1B1B"/>
              </a:solidFill>
              <a:highlight>
                <a:srgbClr val="FFFFFF"/>
              </a:highlight>
              <a:latin typeface="Arial"/>
              <a:ea typeface="Arial"/>
              <a:cs typeface="Arial"/>
              <a:sym typeface="Arial"/>
            </a:endParaRPr>
          </a:p>
          <a:p>
            <a:pPr indent="-292100" lvl="0" marL="647700" rtl="0" algn="l">
              <a:spcBef>
                <a:spcPts val="0"/>
              </a:spcBef>
              <a:spcAft>
                <a:spcPts val="0"/>
              </a:spcAft>
              <a:buClr>
                <a:srgbClr val="1B1B1B"/>
              </a:buClr>
              <a:buSzPts val="1000"/>
              <a:buFont typeface="Arial"/>
              <a:buChar char="●"/>
            </a:pPr>
            <a:r>
              <a:rPr lang="es" sz="1000">
                <a:solidFill>
                  <a:srgbClr val="1B1B1B"/>
                </a:solidFill>
                <a:highlight>
                  <a:srgbClr val="FFFFFF"/>
                </a:highlight>
                <a:latin typeface="Arial"/>
                <a:ea typeface="Arial"/>
                <a:cs typeface="Arial"/>
                <a:sym typeface="Arial"/>
              </a:rPr>
              <a:t>Contribuir a reducir las quejas del empleado y a proporcionar una moral de trabajo más elevada.</a:t>
            </a:r>
            <a:endParaRPr sz="1000">
              <a:solidFill>
                <a:srgbClr val="1B1B1B"/>
              </a:solidFill>
              <a:highlight>
                <a:srgbClr val="FFFFFF"/>
              </a:highlight>
              <a:latin typeface="Arial"/>
              <a:ea typeface="Arial"/>
              <a:cs typeface="Arial"/>
              <a:sym typeface="Arial"/>
            </a:endParaRPr>
          </a:p>
          <a:p>
            <a:pPr indent="-292100" lvl="0" marL="647700" rtl="0" algn="l">
              <a:spcBef>
                <a:spcPts val="0"/>
              </a:spcBef>
              <a:spcAft>
                <a:spcPts val="0"/>
              </a:spcAft>
              <a:buClr>
                <a:srgbClr val="1B1B1B"/>
              </a:buClr>
              <a:buSzPts val="1000"/>
              <a:buFont typeface="Arial"/>
              <a:buChar char="●"/>
            </a:pPr>
            <a:r>
              <a:rPr lang="es" sz="1000">
                <a:solidFill>
                  <a:srgbClr val="1B1B1B"/>
                </a:solidFill>
                <a:highlight>
                  <a:srgbClr val="FFFFFF"/>
                </a:highlight>
                <a:latin typeface="Arial"/>
                <a:ea typeface="Arial"/>
                <a:cs typeface="Arial"/>
                <a:sym typeface="Arial"/>
              </a:rPr>
              <a:t>Facilitar la </a:t>
            </a:r>
            <a:r>
              <a:rPr lang="es" sz="1000">
                <a:solidFill>
                  <a:srgbClr val="1B1B1B"/>
                </a:solidFill>
                <a:highlight>
                  <a:srgbClr val="FFFFFF"/>
                </a:highlight>
                <a:uFill>
                  <a:noFill/>
                </a:uFill>
                <a:latin typeface="Arial"/>
                <a:ea typeface="Arial"/>
                <a:cs typeface="Arial"/>
                <a:sym typeface="Arial"/>
                <a:hlinkClick r:id="rId14">
                  <a:extLst>
                    <a:ext uri="{A12FA001-AC4F-418D-AE19-62706E023703}">
                      <ahyp:hlinkClr val="tx"/>
                    </a:ext>
                  </a:extLst>
                </a:hlinkClick>
              </a:rPr>
              <a:t>supervisión</a:t>
            </a:r>
            <a:r>
              <a:rPr lang="es" sz="1000">
                <a:solidFill>
                  <a:srgbClr val="1B1B1B"/>
                </a:solidFill>
                <a:highlight>
                  <a:srgbClr val="FFFFFF"/>
                </a:highlight>
                <a:latin typeface="Arial"/>
                <a:ea typeface="Arial"/>
                <a:cs typeface="Arial"/>
                <a:sym typeface="Arial"/>
              </a:rPr>
              <a:t> de personal.</a:t>
            </a:r>
            <a:endParaRPr sz="1000">
              <a:solidFill>
                <a:srgbClr val="1B1B1B"/>
              </a:solidFill>
              <a:highlight>
                <a:srgbClr val="FFFFFF"/>
              </a:highlight>
              <a:latin typeface="Arial"/>
              <a:ea typeface="Arial"/>
              <a:cs typeface="Arial"/>
              <a:sym typeface="Arial"/>
            </a:endParaRPr>
          </a:p>
          <a:p>
            <a:pPr indent="-292100" lvl="0" marL="647700" rtl="0" algn="l">
              <a:spcBef>
                <a:spcPts val="0"/>
              </a:spcBef>
              <a:spcAft>
                <a:spcPts val="0"/>
              </a:spcAft>
              <a:buClr>
                <a:srgbClr val="1B1B1B"/>
              </a:buClr>
              <a:buSzPts val="1000"/>
              <a:buFont typeface="Arial"/>
              <a:buChar char="●"/>
            </a:pPr>
            <a:r>
              <a:rPr lang="es" sz="1000">
                <a:solidFill>
                  <a:srgbClr val="1B1B1B"/>
                </a:solidFill>
                <a:highlight>
                  <a:srgbClr val="FFFFFF"/>
                </a:highlight>
                <a:latin typeface="Arial"/>
                <a:ea typeface="Arial"/>
                <a:cs typeface="Arial"/>
                <a:sym typeface="Arial"/>
              </a:rPr>
              <a:t>Promover los ascensos sobre la base del mérito personal.</a:t>
            </a:r>
            <a:endParaRPr sz="1000">
              <a:solidFill>
                <a:srgbClr val="1B1B1B"/>
              </a:solidFill>
              <a:highlight>
                <a:srgbClr val="FFFFFF"/>
              </a:highlight>
              <a:latin typeface="Arial"/>
              <a:ea typeface="Arial"/>
              <a:cs typeface="Arial"/>
              <a:sym typeface="Arial"/>
            </a:endParaRPr>
          </a:p>
          <a:p>
            <a:pPr indent="-292100" lvl="0" marL="647700" rtl="0" algn="l">
              <a:spcBef>
                <a:spcPts val="0"/>
              </a:spcBef>
              <a:spcAft>
                <a:spcPts val="0"/>
              </a:spcAft>
              <a:buClr>
                <a:srgbClr val="1B1B1B"/>
              </a:buClr>
              <a:buSzPts val="1000"/>
              <a:buFont typeface="Arial"/>
              <a:buChar char="●"/>
            </a:pPr>
            <a:r>
              <a:rPr lang="es" sz="1000">
                <a:solidFill>
                  <a:srgbClr val="1B1B1B"/>
                </a:solidFill>
                <a:highlight>
                  <a:srgbClr val="FFFFFF"/>
                </a:highlight>
                <a:latin typeface="Arial"/>
                <a:ea typeface="Arial"/>
                <a:cs typeface="Arial"/>
                <a:sym typeface="Arial"/>
              </a:rPr>
              <a:t>Contribuir a la reducción de los </a:t>
            </a:r>
            <a:r>
              <a:rPr lang="es" sz="1000">
                <a:solidFill>
                  <a:srgbClr val="1B1B1B"/>
                </a:solidFill>
                <a:highlight>
                  <a:srgbClr val="FFFFFF"/>
                </a:highlight>
                <a:uFill>
                  <a:noFill/>
                </a:uFill>
                <a:latin typeface="Arial"/>
                <a:ea typeface="Arial"/>
                <a:cs typeface="Arial"/>
                <a:sym typeface="Arial"/>
                <a:hlinkClick r:id="rId15">
                  <a:extLst>
                    <a:ext uri="{A12FA001-AC4F-418D-AE19-62706E023703}">
                      <ahyp:hlinkClr val="tx"/>
                    </a:ext>
                  </a:extLst>
                </a:hlinkClick>
              </a:rPr>
              <a:t>accidentes</a:t>
            </a:r>
            <a:r>
              <a:rPr lang="es" sz="1000">
                <a:solidFill>
                  <a:srgbClr val="1B1B1B"/>
                </a:solidFill>
                <a:highlight>
                  <a:srgbClr val="FFFFFF"/>
                </a:highlight>
                <a:latin typeface="Arial"/>
                <a:ea typeface="Arial"/>
                <a:cs typeface="Arial"/>
                <a:sym typeface="Arial"/>
              </a:rPr>
              <a:t> de trabajo.</a:t>
            </a:r>
            <a:endParaRPr sz="1000">
              <a:solidFill>
                <a:srgbClr val="1B1B1B"/>
              </a:solidFill>
              <a:highlight>
                <a:srgbClr val="FFFFFF"/>
              </a:highlight>
              <a:latin typeface="Arial"/>
              <a:ea typeface="Arial"/>
              <a:cs typeface="Arial"/>
              <a:sym typeface="Arial"/>
            </a:endParaRPr>
          </a:p>
          <a:p>
            <a:pPr indent="-292100" lvl="0" marL="647700" rtl="0" algn="l">
              <a:spcBef>
                <a:spcPts val="0"/>
              </a:spcBef>
              <a:spcAft>
                <a:spcPts val="0"/>
              </a:spcAft>
              <a:buClr>
                <a:srgbClr val="1B1B1B"/>
              </a:buClr>
              <a:buSzPts val="1000"/>
              <a:buFont typeface="Arial"/>
              <a:buChar char="●"/>
            </a:pPr>
            <a:r>
              <a:rPr lang="es" sz="1000">
                <a:solidFill>
                  <a:srgbClr val="1B1B1B"/>
                </a:solidFill>
                <a:highlight>
                  <a:srgbClr val="FFFFFF"/>
                </a:highlight>
                <a:latin typeface="Arial"/>
                <a:ea typeface="Arial"/>
                <a:cs typeface="Arial"/>
                <a:sym typeface="Arial"/>
              </a:rPr>
              <a:t>Reducir el costo de operación.</a:t>
            </a:r>
            <a:endParaRPr sz="1000">
              <a:solidFill>
                <a:srgbClr val="1B1B1B"/>
              </a:solidFill>
              <a:highlight>
                <a:srgbClr val="FFFFFF"/>
              </a:highlight>
              <a:latin typeface="Arial"/>
              <a:ea typeface="Arial"/>
              <a:cs typeface="Arial"/>
              <a:sym typeface="Arial"/>
            </a:endParaRPr>
          </a:p>
          <a:p>
            <a:pPr indent="0" lvl="0" marL="0" marR="76200" rtl="0" algn="l">
              <a:lnSpc>
                <a:spcPct val="150000"/>
              </a:lnSpc>
              <a:spcBef>
                <a:spcPts val="400"/>
              </a:spcBef>
              <a:spcAft>
                <a:spcPts val="0"/>
              </a:spcAft>
              <a:buNone/>
            </a:pPr>
            <a:r>
              <a:t/>
            </a:r>
            <a:endParaRPr sz="1000">
              <a:solidFill>
                <a:srgbClr val="202124"/>
              </a:solidFill>
              <a:highlight>
                <a:srgbClr val="FFFFFF"/>
              </a:highlight>
              <a:latin typeface="Arial"/>
              <a:ea typeface="Arial"/>
              <a:cs typeface="Arial"/>
              <a:sym typeface="Arial"/>
            </a:endParaRPr>
          </a:p>
          <a:p>
            <a:pPr indent="0" lvl="0" marL="0" rtl="0" algn="l">
              <a:spcBef>
                <a:spcPts val="1200"/>
              </a:spcBef>
              <a:spcAft>
                <a:spcPts val="1200"/>
              </a:spcAft>
              <a:buNone/>
            </a:pPr>
            <a:r>
              <a:t/>
            </a:r>
            <a:endParaRPr sz="1000">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6"/>
          <p:cNvSpPr txBox="1"/>
          <p:nvPr>
            <p:ph type="title"/>
          </p:nvPr>
        </p:nvSpPr>
        <p:spPr>
          <a:xfrm>
            <a:off x="694900" y="609550"/>
            <a:ext cx="7505700" cy="3471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b="1" lang="es" sz="1350">
                <a:solidFill>
                  <a:schemeClr val="accent2"/>
                </a:solidFill>
                <a:highlight>
                  <a:srgbClr val="FFFFFF"/>
                </a:highlight>
                <a:latin typeface="Arial"/>
                <a:ea typeface="Arial"/>
                <a:cs typeface="Arial"/>
                <a:sym typeface="Arial"/>
              </a:rPr>
              <a:t>Tipos De Necesidades de Adiestramiento:</a:t>
            </a:r>
            <a:endParaRPr b="1" sz="1350">
              <a:solidFill>
                <a:schemeClr val="accent2"/>
              </a:solidFill>
              <a:highlight>
                <a:srgbClr val="FFFFFF"/>
              </a:highlight>
              <a:latin typeface="Arial"/>
              <a:ea typeface="Arial"/>
              <a:cs typeface="Arial"/>
              <a:sym typeface="Arial"/>
            </a:endParaRPr>
          </a:p>
          <a:p>
            <a:pPr indent="0" lvl="0" marL="0" rtl="0" algn="l">
              <a:spcBef>
                <a:spcPts val="500"/>
              </a:spcBef>
              <a:spcAft>
                <a:spcPts val="0"/>
              </a:spcAft>
              <a:buNone/>
            </a:pPr>
            <a:r>
              <a:t/>
            </a:r>
            <a:endParaRPr/>
          </a:p>
        </p:txBody>
      </p:sp>
      <p:sp>
        <p:nvSpPr>
          <p:cNvPr id="206" name="Google Shape;206;p26"/>
          <p:cNvSpPr txBox="1"/>
          <p:nvPr>
            <p:ph idx="1" type="body"/>
          </p:nvPr>
        </p:nvSpPr>
        <p:spPr>
          <a:xfrm>
            <a:off x="819150" y="956650"/>
            <a:ext cx="7505700" cy="3482100"/>
          </a:xfrm>
          <a:prstGeom prst="rect">
            <a:avLst/>
          </a:prstGeom>
        </p:spPr>
        <p:txBody>
          <a:bodyPr anchorCtr="0" anchor="t" bIns="91425" lIns="91425" spcFirstLastPara="1" rIns="91425" wrap="square" tIns="91425">
            <a:normAutofit/>
          </a:bodyPr>
          <a:lstStyle/>
          <a:p>
            <a:pPr indent="-295275" lvl="0" marL="787400" rtl="0" algn="l">
              <a:spcBef>
                <a:spcPts val="400"/>
              </a:spcBef>
              <a:spcAft>
                <a:spcPts val="0"/>
              </a:spcAft>
              <a:buClr>
                <a:schemeClr val="dk2"/>
              </a:buClr>
              <a:buSzPts val="1050"/>
              <a:buFont typeface="Georgia"/>
              <a:buAutoNum type="arabicPeriod"/>
            </a:pPr>
            <a:r>
              <a:rPr b="1" lang="es" sz="1050">
                <a:highlight>
                  <a:srgbClr val="FFFFFF"/>
                </a:highlight>
                <a:latin typeface="Arial"/>
                <a:ea typeface="Arial"/>
                <a:cs typeface="Arial"/>
                <a:sym typeface="Arial"/>
              </a:rPr>
              <a:t>Manifiestas</a:t>
            </a:r>
            <a:r>
              <a:rPr lang="es" sz="1050">
                <a:highlight>
                  <a:srgbClr val="FFFFFF"/>
                </a:highlight>
                <a:latin typeface="Arial"/>
                <a:ea typeface="Arial"/>
                <a:cs typeface="Arial"/>
                <a:sym typeface="Arial"/>
              </a:rPr>
              <a:t>:  Reciben el nombre de manifiestas, dado que son bastante evidentes. como ejemplos podemos mencionar</a:t>
            </a:r>
            <a:r>
              <a:rPr lang="es" sz="1050">
                <a:highlight>
                  <a:srgbClr val="FFFFFF"/>
                </a:highlight>
                <a:latin typeface="Georgia"/>
                <a:ea typeface="Georgia"/>
                <a:cs typeface="Georgia"/>
                <a:sym typeface="Georgia"/>
              </a:rPr>
              <a:t>: el personal de nuevo ingreso, el que será ascendido o transferido, el que ocupará un puesto de nueva creación, los cambios de maquinaria, </a:t>
            </a:r>
            <a:r>
              <a:rPr lang="es" sz="1050">
                <a:uFill>
                  <a:noFill/>
                </a:uFill>
                <a:latin typeface="Georgia"/>
                <a:ea typeface="Georgia"/>
                <a:cs typeface="Georgia"/>
                <a:sym typeface="Georgia"/>
                <a:hlinkClick r:id="rId3"/>
              </a:rPr>
              <a:t>herramientas</a:t>
            </a:r>
            <a:r>
              <a:rPr lang="es" sz="1050">
                <a:highlight>
                  <a:srgbClr val="FFFFFF"/>
                </a:highlight>
                <a:latin typeface="Georgia"/>
                <a:ea typeface="Georgia"/>
                <a:cs typeface="Georgia"/>
                <a:sym typeface="Georgia"/>
              </a:rPr>
              <a:t>, métodos de trabajo y </a:t>
            </a:r>
            <a:r>
              <a:rPr lang="es" sz="1050">
                <a:uFill>
                  <a:noFill/>
                </a:uFill>
                <a:latin typeface="Georgia"/>
                <a:ea typeface="Georgia"/>
                <a:cs typeface="Georgia"/>
                <a:sym typeface="Georgia"/>
                <a:hlinkClick r:id="rId4"/>
              </a:rPr>
              <a:t>procedimientos</a:t>
            </a:r>
            <a:r>
              <a:rPr lang="es" sz="1050">
                <a:highlight>
                  <a:srgbClr val="FFFFFF"/>
                </a:highlight>
                <a:latin typeface="Georgia"/>
                <a:ea typeface="Georgia"/>
                <a:cs typeface="Georgia"/>
                <a:sym typeface="Georgia"/>
              </a:rPr>
              <a:t>, así como el establecimiento de nuevos estándares de actuación, representan necesidades manifiestas. </a:t>
            </a:r>
            <a:endParaRPr sz="1050">
              <a:highlight>
                <a:srgbClr val="FFFFFF"/>
              </a:highlight>
              <a:latin typeface="Georgia"/>
              <a:ea typeface="Georgia"/>
              <a:cs typeface="Georgia"/>
              <a:sym typeface="Georgia"/>
            </a:endParaRPr>
          </a:p>
          <a:p>
            <a:pPr indent="0" lvl="0" marL="0" rtl="0" algn="l">
              <a:spcBef>
                <a:spcPts val="1500"/>
              </a:spcBef>
              <a:spcAft>
                <a:spcPts val="0"/>
              </a:spcAft>
              <a:buNone/>
            </a:pPr>
            <a:r>
              <a:t/>
            </a:r>
            <a:endParaRPr sz="1050">
              <a:highlight>
                <a:srgbClr val="FFFFFF"/>
              </a:highlight>
              <a:latin typeface="Georgia"/>
              <a:ea typeface="Georgia"/>
              <a:cs typeface="Georgia"/>
              <a:sym typeface="Georgia"/>
            </a:endParaRPr>
          </a:p>
          <a:p>
            <a:pPr indent="0" lvl="0" marL="0" rtl="0" algn="l">
              <a:spcBef>
                <a:spcPts val="1500"/>
              </a:spcBef>
              <a:spcAft>
                <a:spcPts val="0"/>
              </a:spcAft>
              <a:buNone/>
            </a:pPr>
            <a:r>
              <a:t/>
            </a:r>
            <a:endParaRPr sz="1050">
              <a:highlight>
                <a:srgbClr val="FFFFFF"/>
              </a:highlight>
              <a:latin typeface="Georgia"/>
              <a:ea typeface="Georgia"/>
              <a:cs typeface="Georgia"/>
              <a:sym typeface="Georgia"/>
            </a:endParaRPr>
          </a:p>
          <a:p>
            <a:pPr indent="-295275" lvl="0" marL="787400" rtl="0" algn="l">
              <a:spcBef>
                <a:spcPts val="1500"/>
              </a:spcBef>
              <a:spcAft>
                <a:spcPts val="0"/>
              </a:spcAft>
              <a:buClr>
                <a:schemeClr val="dk2"/>
              </a:buClr>
              <a:buSzPts val="1050"/>
              <a:buFont typeface="Arial"/>
              <a:buAutoNum type="arabicPeriod"/>
            </a:pPr>
            <a:r>
              <a:rPr b="1" lang="es" sz="1050">
                <a:highlight>
                  <a:srgbClr val="FFFFFF"/>
                </a:highlight>
                <a:latin typeface="Arial"/>
                <a:ea typeface="Arial"/>
                <a:cs typeface="Arial"/>
                <a:sym typeface="Arial"/>
              </a:rPr>
              <a:t>Encubiertas:</a:t>
            </a:r>
            <a:r>
              <a:rPr lang="es" sz="1050">
                <a:highlight>
                  <a:srgbClr val="FFFFFF"/>
                </a:highlight>
                <a:latin typeface="Arial"/>
                <a:ea typeface="Arial"/>
                <a:cs typeface="Arial"/>
                <a:sym typeface="Arial"/>
              </a:rPr>
              <a:t> </a:t>
            </a:r>
            <a:r>
              <a:rPr lang="es" sz="1050">
                <a:highlight>
                  <a:srgbClr val="FFFFFF"/>
                </a:highlight>
                <a:latin typeface="Georgia"/>
                <a:ea typeface="Georgia"/>
                <a:cs typeface="Georgia"/>
                <a:sym typeface="Georgia"/>
              </a:rPr>
              <a:t>las necesidades encubiertas se presentan en casos en que los trabajadores ocupan normalmente sus puestos y presentan </a:t>
            </a:r>
            <a:r>
              <a:rPr lang="es" sz="1050">
                <a:uFill>
                  <a:noFill/>
                </a:uFill>
                <a:latin typeface="Georgia"/>
                <a:ea typeface="Georgia"/>
                <a:cs typeface="Georgia"/>
                <a:sym typeface="Georgia"/>
                <a:hlinkClick r:id="rId5"/>
              </a:rPr>
              <a:t>problemas</a:t>
            </a:r>
            <a:r>
              <a:rPr lang="es" sz="1050">
                <a:highlight>
                  <a:srgbClr val="FFFFFF"/>
                </a:highlight>
                <a:latin typeface="Georgia"/>
                <a:ea typeface="Georgia"/>
                <a:cs typeface="Georgia"/>
                <a:sym typeface="Georgia"/>
              </a:rPr>
              <a:t> de desempeño. En esta situación, el personal continuará indefinidamente en su puesto y las acciones de capacitación que presenten se </a:t>
            </a:r>
            <a:r>
              <a:rPr lang="es" sz="1050">
                <a:highlight>
                  <a:srgbClr val="FFFFFF"/>
                </a:highlight>
                <a:latin typeface="Georgia"/>
                <a:ea typeface="Georgia"/>
                <a:cs typeface="Georgia"/>
                <a:sym typeface="Georgia"/>
              </a:rPr>
              <a:t>denominará</a:t>
            </a:r>
            <a:r>
              <a:rPr lang="es" sz="1050">
                <a:highlight>
                  <a:srgbClr val="FFFFFF"/>
                </a:highlight>
                <a:latin typeface="Georgia"/>
                <a:ea typeface="Georgia"/>
                <a:cs typeface="Georgia"/>
                <a:sym typeface="Georgia"/>
              </a:rPr>
              <a:t> correctivas, dado que pretenden resolver la problemática existente</a:t>
            </a:r>
            <a:endParaRPr sz="1050">
              <a:highlight>
                <a:srgbClr val="FFFFFF"/>
              </a:highlight>
              <a:latin typeface="Arial"/>
              <a:ea typeface="Arial"/>
              <a:cs typeface="Arial"/>
              <a:sym typeface="Arial"/>
            </a:endParaRPr>
          </a:p>
          <a:p>
            <a:pPr indent="0" lvl="0" marL="0" rtl="0" algn="l">
              <a:spcBef>
                <a:spcPts val="1500"/>
              </a:spcBef>
              <a:spcAft>
                <a:spcPts val="1200"/>
              </a:spcAft>
              <a:buNone/>
            </a:pPr>
            <a:r>
              <a:t/>
            </a:r>
            <a:endParaRPr>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27"/>
          <p:cNvSpPr txBox="1"/>
          <p:nvPr>
            <p:ph idx="1" type="body"/>
          </p:nvPr>
        </p:nvSpPr>
        <p:spPr>
          <a:xfrm>
            <a:off x="819150" y="772550"/>
            <a:ext cx="7505700" cy="3666300"/>
          </a:xfrm>
          <a:prstGeom prst="rect">
            <a:avLst/>
          </a:prstGeom>
        </p:spPr>
        <p:txBody>
          <a:bodyPr anchorCtr="0" anchor="t" bIns="91425" lIns="91425" spcFirstLastPara="1" rIns="91425" wrap="square" tIns="91425">
            <a:normAutofit/>
          </a:bodyPr>
          <a:lstStyle/>
          <a:p>
            <a:pPr indent="-295275" lvl="0" marL="787400" rtl="0" algn="l">
              <a:spcBef>
                <a:spcPts val="400"/>
              </a:spcBef>
              <a:spcAft>
                <a:spcPts val="0"/>
              </a:spcAft>
              <a:buClr>
                <a:schemeClr val="dk2"/>
              </a:buClr>
              <a:buSzPts val="1050"/>
              <a:buFont typeface="Arial"/>
              <a:buAutoNum type="arabicPeriod"/>
            </a:pPr>
            <a:r>
              <a:rPr b="1" lang="es" sz="1050">
                <a:highlight>
                  <a:schemeClr val="dk1"/>
                </a:highlight>
                <a:latin typeface="Arial"/>
                <a:ea typeface="Arial"/>
                <a:cs typeface="Arial"/>
                <a:sym typeface="Arial"/>
              </a:rPr>
              <a:t>Organizacionales:</a:t>
            </a:r>
            <a:r>
              <a:rPr lang="es" sz="1050">
                <a:highlight>
                  <a:schemeClr val="dk1"/>
                </a:highlight>
                <a:latin typeface="Arial"/>
                <a:ea typeface="Arial"/>
                <a:cs typeface="Arial"/>
                <a:sym typeface="Arial"/>
              </a:rPr>
              <a:t> </a:t>
            </a:r>
            <a:r>
              <a:rPr lang="es" sz="1050">
                <a:highlight>
                  <a:schemeClr val="dk1"/>
                </a:highlight>
                <a:latin typeface="Georgia"/>
                <a:ea typeface="Georgia"/>
                <a:cs typeface="Georgia"/>
                <a:sym typeface="Georgia"/>
              </a:rPr>
              <a:t>En este caso está implicada una parte importante de la </a:t>
            </a:r>
            <a:r>
              <a:rPr lang="es" sz="1050">
                <a:uFill>
                  <a:noFill/>
                </a:uFill>
                <a:latin typeface="Georgia"/>
                <a:ea typeface="Georgia"/>
                <a:cs typeface="Georgia"/>
                <a:sym typeface="Georgia"/>
                <a:hlinkClick r:id="rId3"/>
              </a:rPr>
              <a:t>empresa</a:t>
            </a:r>
            <a:r>
              <a:rPr lang="es" sz="1050">
                <a:highlight>
                  <a:schemeClr val="dk1"/>
                </a:highlight>
                <a:latin typeface="Georgia"/>
                <a:ea typeface="Georgia"/>
                <a:cs typeface="Georgia"/>
                <a:sym typeface="Georgia"/>
              </a:rPr>
              <a:t>. El cambio de equipo, la </a:t>
            </a:r>
            <a:r>
              <a:rPr lang="es" sz="1050">
                <a:uFill>
                  <a:noFill/>
                </a:uFill>
                <a:latin typeface="Georgia"/>
                <a:ea typeface="Georgia"/>
                <a:cs typeface="Georgia"/>
                <a:sym typeface="Georgia"/>
                <a:hlinkClick r:id="rId4"/>
              </a:rPr>
              <a:t>introducción</a:t>
            </a:r>
            <a:r>
              <a:rPr lang="es" sz="1050">
                <a:highlight>
                  <a:schemeClr val="dk1"/>
                </a:highlight>
                <a:latin typeface="Georgia"/>
                <a:ea typeface="Georgia"/>
                <a:cs typeface="Georgia"/>
                <a:sym typeface="Georgia"/>
              </a:rPr>
              <a:t> de nuevos procedimientos o la modificación de las </a:t>
            </a:r>
            <a:r>
              <a:rPr lang="es" sz="1050">
                <a:uFill>
                  <a:noFill/>
                </a:uFill>
                <a:latin typeface="Georgia"/>
                <a:ea typeface="Georgia"/>
                <a:cs typeface="Georgia"/>
                <a:sym typeface="Georgia"/>
                <a:hlinkClick r:id="rId5"/>
              </a:rPr>
              <a:t>políticas</a:t>
            </a:r>
            <a:r>
              <a:rPr lang="es" sz="1050">
                <a:highlight>
                  <a:schemeClr val="dk1"/>
                </a:highlight>
                <a:latin typeface="Georgia"/>
                <a:ea typeface="Georgia"/>
                <a:cs typeface="Georgia"/>
                <a:sym typeface="Georgia"/>
              </a:rPr>
              <a:t>, son ejemplos de este tipo de necesidades</a:t>
            </a:r>
            <a:endParaRPr sz="1050">
              <a:highlight>
                <a:schemeClr val="dk1"/>
              </a:highlight>
              <a:latin typeface="Georgia"/>
              <a:ea typeface="Georgia"/>
              <a:cs typeface="Georgia"/>
              <a:sym typeface="Georgia"/>
            </a:endParaRPr>
          </a:p>
          <a:p>
            <a:pPr indent="0" lvl="0" marL="457200" rtl="0" algn="l">
              <a:spcBef>
                <a:spcPts val="1500"/>
              </a:spcBef>
              <a:spcAft>
                <a:spcPts val="0"/>
              </a:spcAft>
              <a:buNone/>
            </a:pPr>
            <a:r>
              <a:t/>
            </a:r>
            <a:endParaRPr sz="1050">
              <a:highlight>
                <a:schemeClr val="dk1"/>
              </a:highlight>
              <a:latin typeface="Georgia"/>
              <a:ea typeface="Georgia"/>
              <a:cs typeface="Georgia"/>
              <a:sym typeface="Georgia"/>
            </a:endParaRPr>
          </a:p>
          <a:p>
            <a:pPr indent="-295275" lvl="0" marL="787400" rtl="0" algn="l">
              <a:spcBef>
                <a:spcPts val="1500"/>
              </a:spcBef>
              <a:spcAft>
                <a:spcPts val="0"/>
              </a:spcAft>
              <a:buClr>
                <a:schemeClr val="dk2"/>
              </a:buClr>
              <a:buSzPts val="1050"/>
              <a:buFont typeface="Arial"/>
              <a:buAutoNum type="arabicPeriod"/>
            </a:pPr>
            <a:r>
              <a:rPr b="1" lang="es" sz="1050">
                <a:highlight>
                  <a:schemeClr val="dk1"/>
                </a:highlight>
                <a:latin typeface="Arial"/>
                <a:ea typeface="Arial"/>
                <a:cs typeface="Arial"/>
                <a:sym typeface="Arial"/>
              </a:rPr>
              <a:t>Ocupacionales: </a:t>
            </a:r>
            <a:r>
              <a:rPr lang="es" sz="1050">
                <a:highlight>
                  <a:schemeClr val="dk1"/>
                </a:highlight>
                <a:latin typeface="Georgia"/>
                <a:ea typeface="Georgia"/>
                <a:cs typeface="Georgia"/>
                <a:sym typeface="Georgia"/>
              </a:rPr>
              <a:t>Las necesidades ocupacionales son las que se refieren a un puesto en particular: jefe de mantenimiento, mecánico, supervisor de </a:t>
            </a:r>
            <a:r>
              <a:rPr lang="es" sz="1050">
                <a:uFill>
                  <a:noFill/>
                </a:uFill>
                <a:latin typeface="Georgia"/>
                <a:ea typeface="Georgia"/>
                <a:cs typeface="Georgia"/>
                <a:sym typeface="Georgia"/>
                <a:hlinkClick r:id="rId6"/>
              </a:rPr>
              <a:t>producció</a:t>
            </a:r>
            <a:r>
              <a:rPr lang="es" sz="1050">
                <a:highlight>
                  <a:schemeClr val="dk1"/>
                </a:highlight>
                <a:latin typeface="Georgia"/>
                <a:ea typeface="Georgia"/>
                <a:cs typeface="Georgia"/>
                <a:sym typeface="Georgia"/>
              </a:rPr>
              <a:t>n.</a:t>
            </a:r>
            <a:endParaRPr sz="1050">
              <a:highlight>
                <a:schemeClr val="dk1"/>
              </a:highlight>
              <a:latin typeface="Georgia"/>
              <a:ea typeface="Georgia"/>
              <a:cs typeface="Georgia"/>
              <a:sym typeface="Georgia"/>
            </a:endParaRPr>
          </a:p>
          <a:p>
            <a:pPr indent="0" lvl="0" marL="0" rtl="0" algn="l">
              <a:spcBef>
                <a:spcPts val="1500"/>
              </a:spcBef>
              <a:spcAft>
                <a:spcPts val="0"/>
              </a:spcAft>
              <a:buNone/>
            </a:pPr>
            <a:r>
              <a:t/>
            </a:r>
            <a:endParaRPr sz="1050">
              <a:highlight>
                <a:schemeClr val="dk1"/>
              </a:highlight>
              <a:latin typeface="Georgia"/>
              <a:ea typeface="Georgia"/>
              <a:cs typeface="Georgia"/>
              <a:sym typeface="Georgia"/>
            </a:endParaRPr>
          </a:p>
          <a:p>
            <a:pPr indent="-295275" lvl="0" marL="787400" rtl="0" algn="l">
              <a:spcBef>
                <a:spcPts val="1500"/>
              </a:spcBef>
              <a:spcAft>
                <a:spcPts val="0"/>
              </a:spcAft>
              <a:buClr>
                <a:schemeClr val="dk2"/>
              </a:buClr>
              <a:buSzPts val="1050"/>
              <a:buFont typeface="Arial"/>
              <a:buAutoNum type="arabicPeriod"/>
            </a:pPr>
            <a:r>
              <a:rPr b="1" lang="es" sz="1050">
                <a:highlight>
                  <a:schemeClr val="dk1"/>
                </a:highlight>
                <a:latin typeface="Arial"/>
                <a:ea typeface="Arial"/>
                <a:cs typeface="Arial"/>
                <a:sym typeface="Arial"/>
              </a:rPr>
              <a:t>Individuales: </a:t>
            </a:r>
            <a:r>
              <a:rPr lang="es" sz="1050">
                <a:highlight>
                  <a:schemeClr val="dk1"/>
                </a:highlight>
                <a:latin typeface="Georgia"/>
                <a:ea typeface="Georgia"/>
                <a:cs typeface="Georgia"/>
                <a:sym typeface="Georgia"/>
              </a:rPr>
              <a:t>Obviamente, las de tipo personal son las que se ubican respecto de cada trabajador.</a:t>
            </a:r>
            <a:endParaRPr sz="1050">
              <a:highlight>
                <a:schemeClr val="dk1"/>
              </a:highlight>
              <a:latin typeface="Arial"/>
              <a:ea typeface="Arial"/>
              <a:cs typeface="Arial"/>
              <a:sym typeface="Arial"/>
            </a:endParaRPr>
          </a:p>
          <a:p>
            <a:pPr indent="0" lvl="0" marL="0" rtl="0" algn="l">
              <a:spcBef>
                <a:spcPts val="1500"/>
              </a:spcBef>
              <a:spcAft>
                <a:spcPts val="12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28"/>
          <p:cNvSpPr txBox="1"/>
          <p:nvPr>
            <p:ph type="title"/>
          </p:nvPr>
        </p:nvSpPr>
        <p:spPr>
          <a:xfrm>
            <a:off x="819150" y="349825"/>
            <a:ext cx="7505700" cy="3444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b="1" lang="es" sz="1350">
                <a:solidFill>
                  <a:schemeClr val="accent2"/>
                </a:solidFill>
                <a:highlight>
                  <a:srgbClr val="FFFFFF"/>
                </a:highlight>
                <a:latin typeface="Georgia"/>
                <a:ea typeface="Georgia"/>
                <a:cs typeface="Georgia"/>
                <a:sym typeface="Georgia"/>
              </a:rPr>
              <a:t>El Plan de Adiestramiento de Personal</a:t>
            </a:r>
            <a:endParaRPr b="1" sz="1350">
              <a:solidFill>
                <a:schemeClr val="accent2"/>
              </a:solidFill>
              <a:highlight>
                <a:srgbClr val="FFFFFF"/>
              </a:highlight>
              <a:latin typeface="Georgia"/>
              <a:ea typeface="Georgia"/>
              <a:cs typeface="Georgia"/>
              <a:sym typeface="Georgia"/>
            </a:endParaRPr>
          </a:p>
          <a:p>
            <a:pPr indent="0" lvl="0" marL="0" rtl="0" algn="l">
              <a:lnSpc>
                <a:spcPct val="115000"/>
              </a:lnSpc>
              <a:spcBef>
                <a:spcPts val="500"/>
              </a:spcBef>
              <a:spcAft>
                <a:spcPts val="0"/>
              </a:spcAft>
              <a:buNone/>
            </a:pPr>
            <a:r>
              <a:t/>
            </a:r>
            <a:endParaRPr b="1" sz="1100">
              <a:solidFill>
                <a:srgbClr val="000000"/>
              </a:solidFill>
              <a:latin typeface="Arial"/>
              <a:ea typeface="Arial"/>
              <a:cs typeface="Arial"/>
              <a:sym typeface="Arial"/>
            </a:endParaRPr>
          </a:p>
          <a:p>
            <a:pPr indent="0" lvl="0" marL="0" rtl="0" algn="l">
              <a:spcBef>
                <a:spcPts val="0"/>
              </a:spcBef>
              <a:spcAft>
                <a:spcPts val="0"/>
              </a:spcAft>
              <a:buNone/>
            </a:pPr>
            <a:r>
              <a:t/>
            </a:r>
            <a:endParaRPr/>
          </a:p>
        </p:txBody>
      </p:sp>
      <p:sp>
        <p:nvSpPr>
          <p:cNvPr id="217" name="Google Shape;217;p28"/>
          <p:cNvSpPr txBox="1"/>
          <p:nvPr>
            <p:ph idx="1" type="body"/>
          </p:nvPr>
        </p:nvSpPr>
        <p:spPr>
          <a:xfrm>
            <a:off x="620850" y="699450"/>
            <a:ext cx="7124400" cy="3744600"/>
          </a:xfrm>
          <a:prstGeom prst="rect">
            <a:avLst/>
          </a:prstGeom>
        </p:spPr>
        <p:txBody>
          <a:bodyPr anchorCtr="0" anchor="t" bIns="91425" lIns="91425" spcFirstLastPara="1" rIns="91425" wrap="square" tIns="91425">
            <a:normAutofit/>
          </a:bodyPr>
          <a:lstStyle/>
          <a:p>
            <a:pPr indent="0" lvl="0" marL="0" rtl="0" algn="just">
              <a:spcBef>
                <a:spcPts val="700"/>
              </a:spcBef>
              <a:spcAft>
                <a:spcPts val="0"/>
              </a:spcAft>
              <a:buNone/>
            </a:pPr>
            <a:r>
              <a:rPr b="1" lang="es" sz="1050">
                <a:solidFill>
                  <a:srgbClr val="445555"/>
                </a:solidFill>
                <a:highlight>
                  <a:srgbClr val="FFFFFF"/>
                </a:highlight>
                <a:latin typeface="Arial"/>
                <a:ea typeface="Arial"/>
                <a:cs typeface="Arial"/>
                <a:sym typeface="Arial"/>
              </a:rPr>
              <a:t>P</a:t>
            </a:r>
            <a:r>
              <a:rPr b="1" lang="es" sz="1050">
                <a:highlight>
                  <a:srgbClr val="FFFFFF"/>
                </a:highlight>
                <a:latin typeface="Arial"/>
                <a:ea typeface="Arial"/>
                <a:cs typeface="Arial"/>
                <a:sym typeface="Arial"/>
              </a:rPr>
              <a:t>ropósito:</a:t>
            </a:r>
            <a:r>
              <a:rPr lang="es" sz="1050">
                <a:highlight>
                  <a:srgbClr val="FFFFFF"/>
                </a:highlight>
                <a:latin typeface="Arial"/>
                <a:ea typeface="Arial"/>
                <a:cs typeface="Arial"/>
                <a:sym typeface="Arial"/>
              </a:rPr>
              <a:t> Consolidar y racionalizar las acciones de adiestramiento del personal anualmente.</a:t>
            </a:r>
            <a:endParaRPr sz="1050">
              <a:highlight>
                <a:srgbClr val="FFFFFF"/>
              </a:highlight>
              <a:latin typeface="Arial"/>
              <a:ea typeface="Arial"/>
              <a:cs typeface="Arial"/>
              <a:sym typeface="Arial"/>
            </a:endParaRPr>
          </a:p>
          <a:p>
            <a:pPr indent="0" lvl="0" marL="0" rtl="0" algn="l">
              <a:spcBef>
                <a:spcPts val="700"/>
              </a:spcBef>
              <a:spcAft>
                <a:spcPts val="0"/>
              </a:spcAft>
              <a:buNone/>
            </a:pPr>
            <a:r>
              <a:rPr b="1" lang="es" sz="1050">
                <a:highlight>
                  <a:srgbClr val="FFFFFF"/>
                </a:highlight>
                <a:latin typeface="Arial"/>
                <a:ea typeface="Arial"/>
                <a:cs typeface="Arial"/>
                <a:sym typeface="Arial"/>
              </a:rPr>
              <a:t>Objetivos:</a:t>
            </a:r>
            <a:endParaRPr b="1" sz="1050">
              <a:highlight>
                <a:srgbClr val="FFFFFF"/>
              </a:highlight>
              <a:latin typeface="Arial"/>
              <a:ea typeface="Arial"/>
              <a:cs typeface="Arial"/>
              <a:sym typeface="Arial"/>
            </a:endParaRPr>
          </a:p>
          <a:p>
            <a:pPr indent="-295275" lvl="0" marL="647700" rtl="0" algn="just">
              <a:spcBef>
                <a:spcPts val="700"/>
              </a:spcBef>
              <a:spcAft>
                <a:spcPts val="0"/>
              </a:spcAft>
              <a:buClr>
                <a:schemeClr val="dk2"/>
              </a:buClr>
              <a:buSzPts val="1050"/>
              <a:buFont typeface="Arial"/>
              <a:buChar char="●"/>
            </a:pPr>
            <a:r>
              <a:rPr lang="es" sz="1050">
                <a:highlight>
                  <a:srgbClr val="FFFFFF"/>
                </a:highlight>
                <a:latin typeface="Arial"/>
                <a:ea typeface="Arial"/>
                <a:cs typeface="Arial"/>
                <a:sym typeface="Arial"/>
              </a:rPr>
              <a:t>Satisfacer las necesidades de adiestramiento y desarrollo del personal.</a:t>
            </a:r>
            <a:endParaRPr sz="1050">
              <a:highlight>
                <a:srgbClr val="FFFFFF"/>
              </a:highlight>
              <a:latin typeface="Arial"/>
              <a:ea typeface="Arial"/>
              <a:cs typeface="Arial"/>
              <a:sym typeface="Arial"/>
            </a:endParaRPr>
          </a:p>
          <a:p>
            <a:pPr indent="0" lvl="0" marL="457200" rtl="0" algn="just">
              <a:spcBef>
                <a:spcPts val="400"/>
              </a:spcBef>
              <a:spcAft>
                <a:spcPts val="0"/>
              </a:spcAft>
              <a:buNone/>
            </a:pPr>
            <a:r>
              <a:t/>
            </a:r>
            <a:endParaRPr sz="1050">
              <a:highlight>
                <a:srgbClr val="FFFFFF"/>
              </a:highlight>
              <a:latin typeface="Arial"/>
              <a:ea typeface="Arial"/>
              <a:cs typeface="Arial"/>
              <a:sym typeface="Arial"/>
            </a:endParaRPr>
          </a:p>
          <a:p>
            <a:pPr indent="-295275" lvl="0" marL="647700" rtl="0" algn="just">
              <a:spcBef>
                <a:spcPts val="400"/>
              </a:spcBef>
              <a:spcAft>
                <a:spcPts val="0"/>
              </a:spcAft>
              <a:buClr>
                <a:schemeClr val="dk2"/>
              </a:buClr>
              <a:buSzPts val="1050"/>
              <a:buFont typeface="Arial"/>
              <a:buChar char="●"/>
            </a:pPr>
            <a:r>
              <a:rPr lang="es" sz="1050">
                <a:highlight>
                  <a:srgbClr val="FFFFFF"/>
                </a:highlight>
                <a:latin typeface="Arial"/>
                <a:ea typeface="Arial"/>
                <a:cs typeface="Arial"/>
                <a:sym typeface="Arial"/>
              </a:rPr>
              <a:t>Visualizar el tiempo y espacio, las acciones de adiestramiento a nivel organizacional.</a:t>
            </a:r>
            <a:endParaRPr sz="1050">
              <a:highlight>
                <a:srgbClr val="FFFFFF"/>
              </a:highlight>
              <a:latin typeface="Arial"/>
              <a:ea typeface="Arial"/>
              <a:cs typeface="Arial"/>
              <a:sym typeface="Arial"/>
            </a:endParaRPr>
          </a:p>
          <a:p>
            <a:pPr indent="0" lvl="0" marL="0" rtl="0" algn="just">
              <a:spcBef>
                <a:spcPts val="400"/>
              </a:spcBef>
              <a:spcAft>
                <a:spcPts val="0"/>
              </a:spcAft>
              <a:buNone/>
            </a:pPr>
            <a:r>
              <a:t/>
            </a:r>
            <a:endParaRPr sz="1050">
              <a:highlight>
                <a:srgbClr val="FFFFFF"/>
              </a:highlight>
              <a:latin typeface="Arial"/>
              <a:ea typeface="Arial"/>
              <a:cs typeface="Arial"/>
              <a:sym typeface="Arial"/>
            </a:endParaRPr>
          </a:p>
          <a:p>
            <a:pPr indent="-295275" lvl="0" marL="647700" rtl="0" algn="just">
              <a:spcBef>
                <a:spcPts val="400"/>
              </a:spcBef>
              <a:spcAft>
                <a:spcPts val="0"/>
              </a:spcAft>
              <a:buClr>
                <a:schemeClr val="dk2"/>
              </a:buClr>
              <a:buSzPts val="1050"/>
              <a:buFont typeface="Arial"/>
              <a:buChar char="●"/>
            </a:pPr>
            <a:r>
              <a:rPr lang="es" sz="1050">
                <a:highlight>
                  <a:srgbClr val="FFFFFF"/>
                </a:highlight>
                <a:latin typeface="Arial"/>
                <a:ea typeface="Arial"/>
                <a:cs typeface="Arial"/>
                <a:sym typeface="Arial"/>
              </a:rPr>
              <a:t>Proporcionar insumos que permitan elaborar el </a:t>
            </a:r>
            <a:r>
              <a:rPr lang="es" sz="1050">
                <a:highlight>
                  <a:srgbClr val="FFFFFF"/>
                </a:highlight>
                <a:uFill>
                  <a:noFill/>
                </a:uFill>
                <a:latin typeface="Arial"/>
                <a:ea typeface="Arial"/>
                <a:cs typeface="Arial"/>
                <a:sym typeface="Arial"/>
                <a:hlinkClick r:id="rId3"/>
              </a:rPr>
              <a:t>presupuesto</a:t>
            </a:r>
            <a:r>
              <a:rPr lang="es" sz="1050">
                <a:highlight>
                  <a:srgbClr val="FFFFFF"/>
                </a:highlight>
                <a:latin typeface="Arial"/>
                <a:ea typeface="Arial"/>
                <a:cs typeface="Arial"/>
                <a:sym typeface="Arial"/>
              </a:rPr>
              <a:t> correspondiente.</a:t>
            </a:r>
            <a:endParaRPr sz="1050">
              <a:highlight>
                <a:srgbClr val="FFFFFF"/>
              </a:highlight>
              <a:latin typeface="Arial"/>
              <a:ea typeface="Arial"/>
              <a:cs typeface="Arial"/>
              <a:sym typeface="Arial"/>
            </a:endParaRPr>
          </a:p>
          <a:p>
            <a:pPr indent="0" lvl="0" marL="457200" rtl="0" algn="just">
              <a:spcBef>
                <a:spcPts val="400"/>
              </a:spcBef>
              <a:spcAft>
                <a:spcPts val="0"/>
              </a:spcAft>
              <a:buNone/>
            </a:pPr>
            <a:r>
              <a:t/>
            </a:r>
            <a:endParaRPr sz="1050">
              <a:highlight>
                <a:srgbClr val="FFFFFF"/>
              </a:highlight>
              <a:latin typeface="Arial"/>
              <a:ea typeface="Arial"/>
              <a:cs typeface="Arial"/>
              <a:sym typeface="Arial"/>
            </a:endParaRPr>
          </a:p>
          <a:p>
            <a:pPr indent="-295275" lvl="0" marL="647700" rtl="0" algn="just">
              <a:spcBef>
                <a:spcPts val="400"/>
              </a:spcBef>
              <a:spcAft>
                <a:spcPts val="0"/>
              </a:spcAft>
              <a:buClr>
                <a:schemeClr val="dk2"/>
              </a:buClr>
              <a:buSzPts val="1050"/>
              <a:buFont typeface="Arial"/>
              <a:buChar char="●"/>
            </a:pPr>
            <a:r>
              <a:rPr lang="es" sz="1050">
                <a:highlight>
                  <a:srgbClr val="FFFFFF"/>
                </a:highlight>
                <a:latin typeface="Arial"/>
                <a:ea typeface="Arial"/>
                <a:cs typeface="Arial"/>
                <a:sym typeface="Arial"/>
              </a:rPr>
              <a:t>Establecer prioridades para desarrollar acciones de adiestramiento.</a:t>
            </a:r>
            <a:endParaRPr sz="1050">
              <a:highlight>
                <a:srgbClr val="FFFFFF"/>
              </a:highlight>
              <a:latin typeface="Arial"/>
              <a:ea typeface="Arial"/>
              <a:cs typeface="Arial"/>
              <a:sym typeface="Arial"/>
            </a:endParaRPr>
          </a:p>
          <a:p>
            <a:pPr indent="0" lvl="0" marL="457200" rtl="0" algn="just">
              <a:spcBef>
                <a:spcPts val="400"/>
              </a:spcBef>
              <a:spcAft>
                <a:spcPts val="0"/>
              </a:spcAft>
              <a:buNone/>
            </a:pPr>
            <a:r>
              <a:t/>
            </a:r>
            <a:endParaRPr sz="1050">
              <a:highlight>
                <a:srgbClr val="FFFFFF"/>
              </a:highlight>
              <a:latin typeface="Arial"/>
              <a:ea typeface="Arial"/>
              <a:cs typeface="Arial"/>
              <a:sym typeface="Arial"/>
            </a:endParaRPr>
          </a:p>
          <a:p>
            <a:pPr indent="-295275" lvl="0" marL="647700" rtl="0" algn="just">
              <a:spcBef>
                <a:spcPts val="400"/>
              </a:spcBef>
              <a:spcAft>
                <a:spcPts val="0"/>
              </a:spcAft>
              <a:buClr>
                <a:schemeClr val="dk2"/>
              </a:buClr>
              <a:buSzPts val="1050"/>
              <a:buFont typeface="Arial"/>
              <a:buChar char="●"/>
            </a:pPr>
            <a:r>
              <a:rPr lang="es" sz="1050">
                <a:highlight>
                  <a:srgbClr val="FFFFFF"/>
                </a:highlight>
                <a:latin typeface="Arial"/>
                <a:ea typeface="Arial"/>
                <a:cs typeface="Arial"/>
                <a:sym typeface="Arial"/>
              </a:rPr>
              <a:t>Ejercer el control y evaluación de los resultados sobre las acciones de adiestramiento.</a:t>
            </a:r>
            <a:endParaRPr sz="1050">
              <a:highlight>
                <a:srgbClr val="FFFFFF"/>
              </a:highlight>
              <a:latin typeface="Arial"/>
              <a:ea typeface="Arial"/>
              <a:cs typeface="Arial"/>
              <a:sym typeface="Arial"/>
            </a:endParaRPr>
          </a:p>
          <a:p>
            <a:pPr indent="0" lvl="0" marL="457200" rtl="0" algn="just">
              <a:spcBef>
                <a:spcPts val="400"/>
              </a:spcBef>
              <a:spcAft>
                <a:spcPts val="0"/>
              </a:spcAft>
              <a:buNone/>
            </a:pPr>
            <a:r>
              <a:t/>
            </a:r>
            <a:endParaRPr sz="1050">
              <a:highlight>
                <a:srgbClr val="FFFFFF"/>
              </a:highlight>
              <a:latin typeface="Arial"/>
              <a:ea typeface="Arial"/>
              <a:cs typeface="Arial"/>
              <a:sym typeface="Arial"/>
            </a:endParaRPr>
          </a:p>
          <a:p>
            <a:pPr indent="-295275" lvl="0" marL="647700" rtl="0" algn="just">
              <a:spcBef>
                <a:spcPts val="400"/>
              </a:spcBef>
              <a:spcAft>
                <a:spcPts val="0"/>
              </a:spcAft>
              <a:buClr>
                <a:schemeClr val="dk2"/>
              </a:buClr>
              <a:buSzPts val="1050"/>
              <a:buFont typeface="Arial"/>
              <a:buChar char="●"/>
            </a:pPr>
            <a:r>
              <a:rPr lang="es" sz="1050">
                <a:highlight>
                  <a:srgbClr val="FFFFFF"/>
                </a:highlight>
                <a:latin typeface="Arial"/>
                <a:ea typeface="Arial"/>
                <a:cs typeface="Arial"/>
                <a:sym typeface="Arial"/>
              </a:rPr>
              <a:t>Establecer bases reales para seleccionar los recursos </a:t>
            </a:r>
            <a:r>
              <a:rPr lang="es" sz="1050">
                <a:highlight>
                  <a:srgbClr val="FFFFFF"/>
                </a:highlight>
                <a:uFill>
                  <a:noFill/>
                </a:uFill>
                <a:latin typeface="Arial"/>
                <a:ea typeface="Arial"/>
                <a:cs typeface="Arial"/>
                <a:sym typeface="Arial"/>
                <a:hlinkClick r:id="rId4"/>
              </a:rPr>
              <a:t>docentes</a:t>
            </a:r>
            <a:r>
              <a:rPr lang="es" sz="1050">
                <a:highlight>
                  <a:srgbClr val="FFFFFF"/>
                </a:highlight>
                <a:latin typeface="Arial"/>
                <a:ea typeface="Arial"/>
                <a:cs typeface="Arial"/>
                <a:sym typeface="Arial"/>
              </a:rPr>
              <a:t> internos y externos.</a:t>
            </a:r>
            <a:endParaRPr sz="1050">
              <a:highlight>
                <a:srgbClr val="FFFFFF"/>
              </a:highlight>
              <a:latin typeface="Arial"/>
              <a:ea typeface="Arial"/>
              <a:cs typeface="Arial"/>
              <a:sym typeface="Arial"/>
            </a:endParaRPr>
          </a:p>
          <a:p>
            <a:pPr indent="0" lvl="0" marL="0" rtl="0" algn="l">
              <a:spcBef>
                <a:spcPts val="400"/>
              </a:spcBef>
              <a:spcAft>
                <a:spcPts val="120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29"/>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s"/>
              <a:t>Plan de adiestramiento:</a:t>
            </a:r>
            <a:endParaRPr/>
          </a:p>
        </p:txBody>
      </p:sp>
      <p:pic>
        <p:nvPicPr>
          <p:cNvPr id="223" name="Google Shape;223;p29"/>
          <p:cNvPicPr preferRelativeResize="0"/>
          <p:nvPr/>
        </p:nvPicPr>
        <p:blipFill>
          <a:blip r:embed="rId3">
            <a:alphaModFix/>
          </a:blip>
          <a:stretch>
            <a:fillRect/>
          </a:stretch>
        </p:blipFill>
        <p:spPr>
          <a:xfrm>
            <a:off x="1930575" y="1543875"/>
            <a:ext cx="4321951" cy="2549218"/>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30"/>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s">
                <a:solidFill>
                  <a:schemeClr val="accent2"/>
                </a:solidFill>
              </a:rPr>
              <a:t>Conducción</a:t>
            </a:r>
            <a:r>
              <a:rPr lang="es">
                <a:solidFill>
                  <a:schemeClr val="accent2"/>
                </a:solidFill>
              </a:rPr>
              <a:t> del adiestramiento</a:t>
            </a:r>
            <a:endParaRPr>
              <a:solidFill>
                <a:schemeClr val="accent2"/>
              </a:solidFill>
            </a:endParaRPr>
          </a:p>
        </p:txBody>
      </p:sp>
      <p:sp>
        <p:nvSpPr>
          <p:cNvPr id="229" name="Google Shape;229;p30"/>
          <p:cNvSpPr txBox="1"/>
          <p:nvPr>
            <p:ph idx="1" type="body"/>
          </p:nvPr>
        </p:nvSpPr>
        <p:spPr>
          <a:xfrm>
            <a:off x="819150" y="1495425"/>
            <a:ext cx="7505700" cy="2956800"/>
          </a:xfrm>
          <a:prstGeom prst="rect">
            <a:avLst/>
          </a:prstGeom>
        </p:spPr>
        <p:txBody>
          <a:bodyPr anchorCtr="0" anchor="t" bIns="91425" lIns="91425" spcFirstLastPara="1" rIns="91425" wrap="square" tIns="91425">
            <a:normAutofit fontScale="77500" lnSpcReduction="10000"/>
          </a:bodyPr>
          <a:lstStyle/>
          <a:p>
            <a:pPr indent="0" lvl="0" marL="0" rtl="0" algn="l">
              <a:spcBef>
                <a:spcPts val="0"/>
              </a:spcBef>
              <a:spcAft>
                <a:spcPts val="0"/>
              </a:spcAft>
              <a:buNone/>
            </a:pPr>
            <a:r>
              <a:rPr lang="es" sz="1863">
                <a:solidFill>
                  <a:srgbClr val="000000"/>
                </a:solidFill>
                <a:highlight>
                  <a:srgbClr val="FFFFFF"/>
                </a:highlight>
                <a:latin typeface="Arial"/>
                <a:ea typeface="Arial"/>
                <a:cs typeface="Arial"/>
                <a:sym typeface="Arial"/>
              </a:rPr>
              <a:t>El patrón tiene la obligación de ofrecer capacitación o adiestramiento constante a sus trabajadores con la finalidad de aumentar su nivel de vida, competencia laboral y productividad. (</a:t>
            </a:r>
            <a:r>
              <a:rPr lang="es" sz="1863">
                <a:solidFill>
                  <a:srgbClr val="000000"/>
                </a:solidFill>
                <a:highlight>
                  <a:schemeClr val="dk1"/>
                </a:highlight>
                <a:latin typeface="Arial"/>
                <a:ea typeface="Arial"/>
                <a:cs typeface="Arial"/>
                <a:sym typeface="Arial"/>
              </a:rPr>
              <a:t>153-A de la </a:t>
            </a:r>
            <a:r>
              <a:rPr lang="es" sz="1863">
                <a:solidFill>
                  <a:srgbClr val="000000"/>
                </a:solidFill>
                <a:highlight>
                  <a:schemeClr val="dk1"/>
                </a:highlight>
                <a:uFill>
                  <a:noFill/>
                </a:uFill>
                <a:latin typeface="Arial"/>
                <a:ea typeface="Arial"/>
                <a:cs typeface="Arial"/>
                <a:sym typeface="Arial"/>
                <a:hlinkClick r:id="rId3">
                  <a:extLst>
                    <a:ext uri="{A12FA001-AC4F-418D-AE19-62706E023703}">
                      <ahyp:hlinkClr val="tx"/>
                    </a:ext>
                  </a:extLst>
                </a:hlinkClick>
              </a:rPr>
              <a:t>Ley Federal de Trabajo</a:t>
            </a:r>
            <a:r>
              <a:rPr lang="es" sz="1863">
                <a:solidFill>
                  <a:srgbClr val="000000"/>
                </a:solidFill>
                <a:highlight>
                  <a:srgbClr val="FFFFFF"/>
                </a:highlight>
                <a:latin typeface="Arial"/>
                <a:ea typeface="Arial"/>
                <a:cs typeface="Arial"/>
                <a:sym typeface="Arial"/>
              </a:rPr>
              <a:t>)</a:t>
            </a:r>
            <a:endParaRPr sz="1863">
              <a:solidFill>
                <a:srgbClr val="000000"/>
              </a:solidFill>
              <a:highlight>
                <a:srgbClr val="FFFFFF"/>
              </a:highlight>
              <a:latin typeface="Arial"/>
              <a:ea typeface="Arial"/>
              <a:cs typeface="Arial"/>
              <a:sym typeface="Arial"/>
            </a:endParaRPr>
          </a:p>
          <a:p>
            <a:pPr indent="0" lvl="0" marL="0" rtl="0" algn="l">
              <a:spcBef>
                <a:spcPts val="1200"/>
              </a:spcBef>
              <a:spcAft>
                <a:spcPts val="0"/>
              </a:spcAft>
              <a:buNone/>
            </a:pPr>
            <a:r>
              <a:rPr lang="es" sz="1863">
                <a:solidFill>
                  <a:srgbClr val="000000"/>
                </a:solidFill>
                <a:highlight>
                  <a:srgbClr val="FFFFFF"/>
                </a:highlight>
                <a:latin typeface="Arial"/>
                <a:ea typeface="Arial"/>
                <a:cs typeface="Arial"/>
                <a:sym typeface="Arial"/>
              </a:rPr>
              <a:t>El adiestramiento se enfoca en actualizar y perfeccionar los conocimientos y habilidades del equipo. Adicionalmente, también incluye la instrucción que se le da a los trabajadores cuando se implementan nuevas tecnologías para mejorar procesos o aumentar la productividad. </a:t>
            </a:r>
            <a:endParaRPr sz="1863">
              <a:solidFill>
                <a:srgbClr val="000000"/>
              </a:solidFill>
              <a:highlight>
                <a:srgbClr val="FFFFFF"/>
              </a:highlight>
              <a:latin typeface="Arial"/>
              <a:ea typeface="Arial"/>
              <a:cs typeface="Arial"/>
              <a:sym typeface="Arial"/>
            </a:endParaRPr>
          </a:p>
          <a:p>
            <a:pPr indent="0" lvl="0" marL="0" rtl="0" algn="l">
              <a:spcBef>
                <a:spcPts val="1200"/>
              </a:spcBef>
              <a:spcAft>
                <a:spcPts val="0"/>
              </a:spcAft>
              <a:buNone/>
            </a:pPr>
            <a:r>
              <a:rPr lang="es" sz="1863" u="sng">
                <a:solidFill>
                  <a:srgbClr val="000000"/>
                </a:solidFill>
                <a:highlight>
                  <a:srgbClr val="FFFFFF"/>
                </a:highlight>
                <a:latin typeface="Arial"/>
                <a:ea typeface="Arial"/>
                <a:cs typeface="Arial"/>
                <a:sym typeface="Arial"/>
              </a:rPr>
              <a:t>Conducción</a:t>
            </a:r>
            <a:r>
              <a:rPr lang="es" sz="1863">
                <a:solidFill>
                  <a:srgbClr val="000000"/>
                </a:solidFill>
                <a:highlight>
                  <a:srgbClr val="FFFFFF"/>
                </a:highlight>
                <a:latin typeface="Arial"/>
                <a:ea typeface="Arial"/>
                <a:cs typeface="Arial"/>
                <a:sym typeface="Arial"/>
              </a:rPr>
              <a:t>: Esta función comprende la delegación de </a:t>
            </a:r>
            <a:r>
              <a:rPr lang="es" sz="1863">
                <a:solidFill>
                  <a:srgbClr val="000000"/>
                </a:solidFill>
                <a:highlight>
                  <a:srgbClr val="FFFFFF"/>
                </a:highlight>
                <a:uFill>
                  <a:noFill/>
                </a:uFill>
                <a:latin typeface="Arial"/>
                <a:ea typeface="Arial"/>
                <a:cs typeface="Arial"/>
                <a:sym typeface="Arial"/>
                <a:hlinkClick r:id="rId4">
                  <a:extLst>
                    <a:ext uri="{A12FA001-AC4F-418D-AE19-62706E023703}">
                      <ahyp:hlinkClr val="tx"/>
                    </a:ext>
                  </a:extLst>
                </a:hlinkClick>
              </a:rPr>
              <a:t>autoridad</a:t>
            </a:r>
            <a:r>
              <a:rPr lang="es" sz="1863">
                <a:solidFill>
                  <a:srgbClr val="000000"/>
                </a:solidFill>
                <a:highlight>
                  <a:srgbClr val="FFFFFF"/>
                </a:highlight>
                <a:latin typeface="Arial"/>
                <a:ea typeface="Arial"/>
                <a:cs typeface="Arial"/>
                <a:sym typeface="Arial"/>
              </a:rPr>
              <a:t> y la toma de decisiones, lo que implica que el supervisor debe empezar por las buenas relaciones humanas. </a:t>
            </a:r>
            <a:endParaRPr sz="1863">
              <a:solidFill>
                <a:srgbClr val="000000"/>
              </a:solidFill>
              <a:highlight>
                <a:srgbClr val="FFFFFF"/>
              </a:highlight>
              <a:latin typeface="Arial"/>
              <a:ea typeface="Arial"/>
              <a:cs typeface="Arial"/>
              <a:sym typeface="Arial"/>
            </a:endParaRPr>
          </a:p>
          <a:p>
            <a:pPr indent="0" lvl="0" marL="0" rtl="0" algn="l">
              <a:spcBef>
                <a:spcPts val="400"/>
              </a:spcBef>
              <a:spcAft>
                <a:spcPts val="1200"/>
              </a:spcAft>
              <a:buNone/>
            </a:pPr>
            <a:r>
              <a:t/>
            </a:r>
            <a:endParaRPr sz="1200">
              <a:solidFill>
                <a:srgbClr val="000000"/>
              </a:solidFill>
              <a:highlight>
                <a:srgbClr val="FFFFFF"/>
              </a:highlight>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31"/>
          <p:cNvSpPr txBox="1"/>
          <p:nvPr>
            <p:ph type="title"/>
          </p:nvPr>
        </p:nvSpPr>
        <p:spPr>
          <a:xfrm>
            <a:off x="314275" y="576100"/>
            <a:ext cx="7505700" cy="954600"/>
          </a:xfrm>
          <a:prstGeom prst="rect">
            <a:avLst/>
          </a:prstGeom>
        </p:spPr>
        <p:txBody>
          <a:bodyPr anchorCtr="0" anchor="t" bIns="91425" lIns="91425" spcFirstLastPara="1" rIns="91425" wrap="square" tIns="91425">
            <a:noAutofit/>
          </a:bodyPr>
          <a:lstStyle/>
          <a:p>
            <a:pPr indent="0" lvl="0" marL="457200" rtl="0" algn="ctr">
              <a:lnSpc>
                <a:spcPct val="115000"/>
              </a:lnSpc>
              <a:spcBef>
                <a:spcPts val="400"/>
              </a:spcBef>
              <a:spcAft>
                <a:spcPts val="0"/>
              </a:spcAft>
              <a:buSzPts val="990"/>
              <a:buNone/>
            </a:pPr>
            <a:r>
              <a:rPr lang="es" sz="2300" u="sng">
                <a:solidFill>
                  <a:srgbClr val="0000FF"/>
                </a:solidFill>
                <a:highlight>
                  <a:srgbClr val="FFFFFF"/>
                </a:highlight>
                <a:latin typeface="Times New Roman"/>
                <a:ea typeface="Times New Roman"/>
                <a:cs typeface="Times New Roman"/>
                <a:sym typeface="Times New Roman"/>
              </a:rPr>
              <a:t>Supervisión del personal</a:t>
            </a:r>
            <a:endParaRPr sz="2300" u="sng">
              <a:solidFill>
                <a:srgbClr val="0000FF"/>
              </a:solidFill>
              <a:highlight>
                <a:srgbClr val="FFFFFF"/>
              </a:highlight>
              <a:latin typeface="Times New Roman"/>
              <a:ea typeface="Times New Roman"/>
              <a:cs typeface="Times New Roman"/>
              <a:sym typeface="Times New Roman"/>
            </a:endParaRPr>
          </a:p>
          <a:p>
            <a:pPr indent="0" lvl="0" marL="0" rtl="0" algn="l">
              <a:spcBef>
                <a:spcPts val="400"/>
              </a:spcBef>
              <a:spcAft>
                <a:spcPts val="0"/>
              </a:spcAft>
              <a:buSzPts val="990"/>
              <a:buNone/>
            </a:pPr>
            <a:r>
              <a:t/>
            </a:r>
            <a:endParaRPr sz="2700"/>
          </a:p>
        </p:txBody>
      </p:sp>
      <p:sp>
        <p:nvSpPr>
          <p:cNvPr id="235" name="Google Shape;235;p31"/>
          <p:cNvSpPr txBox="1"/>
          <p:nvPr>
            <p:ph idx="1" type="body"/>
          </p:nvPr>
        </p:nvSpPr>
        <p:spPr>
          <a:xfrm>
            <a:off x="4369175" y="1308800"/>
            <a:ext cx="3685500" cy="3076800"/>
          </a:xfrm>
          <a:prstGeom prst="rect">
            <a:avLst/>
          </a:prstGeom>
        </p:spPr>
        <p:txBody>
          <a:bodyPr anchorCtr="0" anchor="t" bIns="91425" lIns="91425" spcFirstLastPara="1" rIns="91425" wrap="square" tIns="91425">
            <a:normAutofit/>
          </a:bodyPr>
          <a:lstStyle/>
          <a:p>
            <a:pPr indent="0" lvl="0" marL="0" rtl="0" algn="just">
              <a:lnSpc>
                <a:spcPct val="150000"/>
              </a:lnSpc>
              <a:spcBef>
                <a:spcPts val="0"/>
              </a:spcBef>
              <a:spcAft>
                <a:spcPts val="0"/>
              </a:spcAft>
              <a:buNone/>
            </a:pPr>
            <a:r>
              <a:rPr lang="es" sz="1200">
                <a:solidFill>
                  <a:srgbClr val="000000"/>
                </a:solidFill>
                <a:highlight>
                  <a:srgbClr val="FFFFFF"/>
                </a:highlight>
                <a:latin typeface="Times New Roman"/>
                <a:ea typeface="Times New Roman"/>
                <a:cs typeface="Times New Roman"/>
                <a:sym typeface="Times New Roman"/>
              </a:rPr>
              <a:t>Toda organización necesita de una supervisión de personal, es un elemento humano fundamental y es una persona con conocimientos, experiencia en </a:t>
            </a:r>
            <a:r>
              <a:rPr b="1" lang="es" sz="1200">
                <a:solidFill>
                  <a:srgbClr val="000000"/>
                </a:solidFill>
                <a:highlight>
                  <a:srgbClr val="FFFFFF"/>
                </a:highlight>
                <a:uFill>
                  <a:noFill/>
                </a:uFill>
                <a:latin typeface="Times New Roman"/>
                <a:ea typeface="Times New Roman"/>
                <a:cs typeface="Times New Roman"/>
                <a:sym typeface="Times New Roman"/>
                <a:hlinkClick r:id="rId3">
                  <a:extLst>
                    <a:ext uri="{A12FA001-AC4F-418D-AE19-62706E023703}">
                      <ahyp:hlinkClr val="tx"/>
                    </a:ext>
                  </a:extLst>
                </a:hlinkClick>
              </a:rPr>
              <a:t>liderazgo</a:t>
            </a:r>
            <a:r>
              <a:rPr lang="es" sz="1200">
                <a:solidFill>
                  <a:srgbClr val="000000"/>
                </a:solidFill>
                <a:highlight>
                  <a:srgbClr val="FFFFFF"/>
                </a:highlight>
                <a:latin typeface="Times New Roman"/>
                <a:ea typeface="Times New Roman"/>
                <a:cs typeface="Times New Roman"/>
                <a:sym typeface="Times New Roman"/>
              </a:rPr>
              <a:t> y responsabilidad para planificar, organizar, dirigir y ejecutar las actividades que realice el personal y así cumplir con los objetivos proyectados por la organización.</a:t>
            </a:r>
            <a:endParaRPr sz="1200">
              <a:solidFill>
                <a:srgbClr val="000000"/>
              </a:solidFill>
              <a:highlight>
                <a:srgbClr val="FFFFFF"/>
              </a:highlight>
              <a:latin typeface="Times New Roman"/>
              <a:ea typeface="Times New Roman"/>
              <a:cs typeface="Times New Roman"/>
              <a:sym typeface="Times New Roman"/>
            </a:endParaRPr>
          </a:p>
          <a:p>
            <a:pPr indent="0" lvl="0" marL="0" rtl="0" algn="l">
              <a:lnSpc>
                <a:spcPct val="120000"/>
              </a:lnSpc>
              <a:spcBef>
                <a:spcPts val="1200"/>
              </a:spcBef>
              <a:spcAft>
                <a:spcPts val="0"/>
              </a:spcAft>
              <a:buNone/>
            </a:pPr>
            <a:r>
              <a:t/>
            </a:r>
            <a:endParaRPr sz="1200">
              <a:solidFill>
                <a:srgbClr val="000000"/>
              </a:solidFill>
              <a:highlight>
                <a:srgbClr val="FFFFFF"/>
              </a:highlight>
              <a:latin typeface="Arial"/>
              <a:ea typeface="Arial"/>
              <a:cs typeface="Arial"/>
              <a:sym typeface="Arial"/>
            </a:endParaRPr>
          </a:p>
          <a:p>
            <a:pPr indent="0" lvl="0" marL="0" rtl="0" algn="l">
              <a:spcBef>
                <a:spcPts val="1500"/>
              </a:spcBef>
              <a:spcAft>
                <a:spcPts val="1200"/>
              </a:spcAft>
              <a:buNone/>
            </a:pPr>
            <a:r>
              <a:t/>
            </a:r>
            <a:endParaRPr sz="1200">
              <a:solidFill>
                <a:srgbClr val="000000"/>
              </a:solidFill>
              <a:highlight>
                <a:srgbClr val="FFFFFF"/>
              </a:highlight>
              <a:latin typeface="Arial"/>
              <a:ea typeface="Arial"/>
              <a:cs typeface="Arial"/>
              <a:sym typeface="Arial"/>
            </a:endParaRPr>
          </a:p>
        </p:txBody>
      </p:sp>
      <p:pic>
        <p:nvPicPr>
          <p:cNvPr id="236" name="Google Shape;236;p31"/>
          <p:cNvPicPr preferRelativeResize="0"/>
          <p:nvPr/>
        </p:nvPicPr>
        <p:blipFill>
          <a:blip r:embed="rId4">
            <a:alphaModFix/>
          </a:blip>
          <a:stretch>
            <a:fillRect/>
          </a:stretch>
        </p:blipFill>
        <p:spPr>
          <a:xfrm>
            <a:off x="1335650" y="1584475"/>
            <a:ext cx="2920374" cy="214002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1"/>
        </a:solidFill>
      </p:bgPr>
    </p:bg>
    <p:spTree>
      <p:nvGrpSpPr>
        <p:cNvPr id="133" name="Shape 133"/>
        <p:cNvGrpSpPr/>
        <p:nvPr/>
      </p:nvGrpSpPr>
      <p:grpSpPr>
        <a:xfrm>
          <a:off x="0" y="0"/>
          <a:ext cx="0" cy="0"/>
          <a:chOff x="0" y="0"/>
          <a:chExt cx="0" cy="0"/>
        </a:xfrm>
      </p:grpSpPr>
      <p:sp>
        <p:nvSpPr>
          <p:cNvPr id="134" name="Google Shape;134;p14"/>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ctr">
              <a:lnSpc>
                <a:spcPct val="115000"/>
              </a:lnSpc>
              <a:spcBef>
                <a:spcPts val="1200"/>
              </a:spcBef>
              <a:spcAft>
                <a:spcPts val="0"/>
              </a:spcAft>
              <a:buNone/>
            </a:pPr>
            <a:r>
              <a:rPr lang="es">
                <a:solidFill>
                  <a:srgbClr val="000000"/>
                </a:solidFill>
                <a:highlight>
                  <a:srgbClr val="FFFFFF"/>
                </a:highlight>
                <a:latin typeface="Open Sans"/>
                <a:ea typeface="Open Sans"/>
                <a:cs typeface="Open Sans"/>
                <a:sym typeface="Open Sans"/>
              </a:rPr>
              <a:t>SELECCIÓN DE PERSONAL PARA MANTENIMIENTO INDUSTRIAL</a:t>
            </a:r>
            <a:endParaRPr>
              <a:solidFill>
                <a:srgbClr val="000000"/>
              </a:solidFill>
              <a:highlight>
                <a:srgbClr val="FFFFFF"/>
              </a:highlight>
              <a:latin typeface="Open Sans"/>
              <a:ea typeface="Open Sans"/>
              <a:cs typeface="Open Sans"/>
              <a:sym typeface="Open Sans"/>
            </a:endParaRPr>
          </a:p>
          <a:p>
            <a:pPr indent="0" lvl="0" marL="0" rtl="0" algn="l">
              <a:spcBef>
                <a:spcPts val="1200"/>
              </a:spcBef>
              <a:spcAft>
                <a:spcPts val="0"/>
              </a:spcAft>
              <a:buNone/>
            </a:pPr>
            <a:r>
              <a:t/>
            </a:r>
            <a:endParaRPr/>
          </a:p>
        </p:txBody>
      </p:sp>
      <p:sp>
        <p:nvSpPr>
          <p:cNvPr id="135" name="Google Shape;135;p14"/>
          <p:cNvSpPr txBox="1"/>
          <p:nvPr>
            <p:ph idx="1" type="body"/>
          </p:nvPr>
        </p:nvSpPr>
        <p:spPr>
          <a:xfrm>
            <a:off x="819150" y="20031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s" sz="950">
                <a:highlight>
                  <a:schemeClr val="dk1"/>
                </a:highlight>
                <a:latin typeface="Arial"/>
                <a:ea typeface="Arial"/>
                <a:cs typeface="Arial"/>
                <a:sym typeface="Arial"/>
              </a:rPr>
              <a:t>La selección y contratación de personal debe seguir un proceso que asegure que la incorporación vaya a ser exitosa. Así, selección y contratación deben seguir una metodología que se resume en los siguientes pasos: captación y reclutamiento de candidatos; preselección de </a:t>
            </a:r>
            <a:r>
              <a:rPr i="1" lang="es" sz="950">
                <a:highlight>
                  <a:schemeClr val="dk1"/>
                </a:highlight>
                <a:latin typeface="Arial"/>
                <a:ea typeface="Arial"/>
                <a:cs typeface="Arial"/>
                <a:sym typeface="Arial"/>
              </a:rPr>
              <a:t>curriculum</a:t>
            </a:r>
            <a:r>
              <a:rPr lang="es" sz="950">
                <a:highlight>
                  <a:schemeClr val="dk1"/>
                </a:highlight>
                <a:latin typeface="Arial"/>
                <a:ea typeface="Arial"/>
                <a:cs typeface="Arial"/>
                <a:sym typeface="Arial"/>
              </a:rPr>
              <a:t> vitae; entrevista personal y técnica y elaboración de informes; selección candidato; contratación; plan de acogida, periodo de prueba y seguimiento.</a:t>
            </a:r>
            <a:endParaRPr sz="950">
              <a:highlight>
                <a:schemeClr val="dk1"/>
              </a:highlight>
              <a:latin typeface="Arial"/>
              <a:ea typeface="Arial"/>
              <a:cs typeface="Arial"/>
              <a:sym typeface="Arial"/>
            </a:endParaRPr>
          </a:p>
          <a:p>
            <a:pPr indent="0" lvl="0" marL="0" rtl="0" algn="just">
              <a:spcBef>
                <a:spcPts val="1200"/>
              </a:spcBef>
              <a:spcAft>
                <a:spcPts val="0"/>
              </a:spcAft>
              <a:buNone/>
            </a:pPr>
            <a:r>
              <a:rPr lang="es" sz="950">
                <a:solidFill>
                  <a:srgbClr val="000000"/>
                </a:solidFill>
                <a:highlight>
                  <a:srgbClr val="FFFFFF"/>
                </a:highlight>
                <a:latin typeface="Arial"/>
                <a:ea typeface="Arial"/>
                <a:cs typeface="Arial"/>
                <a:sym typeface="Arial"/>
              </a:rPr>
              <a:t>El paso final que completa el proceso de selección es el seguimiento de la integración y desempeño de los nuevos empleados. Se debe facilitar la integración de las nuevas personas en su nuevo entorno de la manera más rápida y eficaz para que desempeñen su puesto con el nivel de exigencia debida y a través de su seguimiento y evaluación retener y motivar al talento de la empresa. </a:t>
            </a:r>
            <a:endParaRPr sz="950">
              <a:solidFill>
                <a:srgbClr val="000000"/>
              </a:solidFill>
              <a:highlight>
                <a:srgbClr val="FFFFFF"/>
              </a:highlight>
              <a:latin typeface="Arial"/>
              <a:ea typeface="Arial"/>
              <a:cs typeface="Arial"/>
              <a:sym typeface="Arial"/>
            </a:endParaRPr>
          </a:p>
          <a:p>
            <a:pPr indent="0" lvl="0" marL="0" rtl="0" algn="l">
              <a:spcBef>
                <a:spcPts val="1200"/>
              </a:spcBef>
              <a:spcAft>
                <a:spcPts val="1200"/>
              </a:spcAft>
              <a:buNone/>
            </a:pPr>
            <a:r>
              <a:t/>
            </a:r>
            <a:endParaRPr sz="950">
              <a:solidFill>
                <a:srgbClr val="000000"/>
              </a:solidFill>
              <a:highlight>
                <a:srgbClr val="FFFFFF"/>
              </a:highlight>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32"/>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s">
                <a:solidFill>
                  <a:srgbClr val="0000FF"/>
                </a:solidFill>
                <a:latin typeface="Times New Roman"/>
                <a:ea typeface="Times New Roman"/>
                <a:cs typeface="Times New Roman"/>
                <a:sym typeface="Times New Roman"/>
              </a:rPr>
              <a:t>Objetivos de la supervisión</a:t>
            </a:r>
            <a:endParaRPr>
              <a:solidFill>
                <a:srgbClr val="0000FF"/>
              </a:solidFill>
              <a:latin typeface="Times New Roman"/>
              <a:ea typeface="Times New Roman"/>
              <a:cs typeface="Times New Roman"/>
              <a:sym typeface="Times New Roman"/>
            </a:endParaRPr>
          </a:p>
        </p:txBody>
      </p:sp>
      <p:sp>
        <p:nvSpPr>
          <p:cNvPr id="242" name="Google Shape;242;p32"/>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1200"/>
              </a:spcBef>
              <a:spcAft>
                <a:spcPts val="0"/>
              </a:spcAft>
              <a:buNone/>
            </a:pPr>
            <a:r>
              <a:rPr lang="es">
                <a:solidFill>
                  <a:srgbClr val="000000"/>
                </a:solidFill>
                <a:latin typeface="Times New Roman"/>
                <a:ea typeface="Times New Roman"/>
                <a:cs typeface="Times New Roman"/>
                <a:sym typeface="Times New Roman"/>
              </a:rPr>
              <a:t>1. Mejorar la productividad de los empleados.</a:t>
            </a:r>
            <a:endParaRPr>
              <a:solidFill>
                <a:srgbClr val="000000"/>
              </a:solidFill>
              <a:latin typeface="Times New Roman"/>
              <a:ea typeface="Times New Roman"/>
              <a:cs typeface="Times New Roman"/>
              <a:sym typeface="Times New Roman"/>
            </a:endParaRPr>
          </a:p>
          <a:p>
            <a:pPr indent="0" lvl="0" marL="0" rtl="0" algn="just">
              <a:spcBef>
                <a:spcPts val="1200"/>
              </a:spcBef>
              <a:spcAft>
                <a:spcPts val="0"/>
              </a:spcAft>
              <a:buNone/>
            </a:pPr>
            <a:r>
              <a:rPr lang="es">
                <a:solidFill>
                  <a:srgbClr val="000000"/>
                </a:solidFill>
                <a:latin typeface="Times New Roman"/>
                <a:ea typeface="Times New Roman"/>
                <a:cs typeface="Times New Roman"/>
                <a:sym typeface="Times New Roman"/>
              </a:rPr>
              <a:t>2. Desarrollar un uso óptimo de los recursos.</a:t>
            </a:r>
            <a:endParaRPr>
              <a:solidFill>
                <a:srgbClr val="000000"/>
              </a:solidFill>
              <a:latin typeface="Times New Roman"/>
              <a:ea typeface="Times New Roman"/>
              <a:cs typeface="Times New Roman"/>
              <a:sym typeface="Times New Roman"/>
            </a:endParaRPr>
          </a:p>
          <a:p>
            <a:pPr indent="0" lvl="0" marL="0" rtl="0" algn="just">
              <a:spcBef>
                <a:spcPts val="1200"/>
              </a:spcBef>
              <a:spcAft>
                <a:spcPts val="0"/>
              </a:spcAft>
              <a:buNone/>
            </a:pPr>
            <a:r>
              <a:rPr lang="es">
                <a:solidFill>
                  <a:srgbClr val="000000"/>
                </a:solidFill>
                <a:latin typeface="Times New Roman"/>
                <a:ea typeface="Times New Roman"/>
                <a:cs typeface="Times New Roman"/>
                <a:sym typeface="Times New Roman"/>
              </a:rPr>
              <a:t>3. Obtener una adecuada rentabilidad de cada actividad realizada.</a:t>
            </a:r>
            <a:endParaRPr>
              <a:solidFill>
                <a:srgbClr val="000000"/>
              </a:solidFill>
              <a:latin typeface="Times New Roman"/>
              <a:ea typeface="Times New Roman"/>
              <a:cs typeface="Times New Roman"/>
              <a:sym typeface="Times New Roman"/>
            </a:endParaRPr>
          </a:p>
          <a:p>
            <a:pPr indent="0" lvl="0" marL="0" rtl="0" algn="just">
              <a:spcBef>
                <a:spcPts val="1200"/>
              </a:spcBef>
              <a:spcAft>
                <a:spcPts val="0"/>
              </a:spcAft>
              <a:buNone/>
            </a:pPr>
            <a:r>
              <a:rPr lang="es">
                <a:solidFill>
                  <a:srgbClr val="000000"/>
                </a:solidFill>
                <a:latin typeface="Times New Roman"/>
                <a:ea typeface="Times New Roman"/>
                <a:cs typeface="Times New Roman"/>
                <a:sym typeface="Times New Roman"/>
              </a:rPr>
              <a:t>4. Desarrollar constantemente a los empleados de manera integral.</a:t>
            </a:r>
            <a:endParaRPr>
              <a:solidFill>
                <a:srgbClr val="000000"/>
              </a:solidFill>
              <a:latin typeface="Times New Roman"/>
              <a:ea typeface="Times New Roman"/>
              <a:cs typeface="Times New Roman"/>
              <a:sym typeface="Times New Roman"/>
            </a:endParaRPr>
          </a:p>
          <a:p>
            <a:pPr indent="0" lvl="0" marL="0" rtl="0" algn="just">
              <a:spcBef>
                <a:spcPts val="1200"/>
              </a:spcBef>
              <a:spcAft>
                <a:spcPts val="0"/>
              </a:spcAft>
              <a:buNone/>
            </a:pPr>
            <a:r>
              <a:rPr lang="es">
                <a:solidFill>
                  <a:srgbClr val="000000"/>
                </a:solidFill>
                <a:latin typeface="Times New Roman"/>
                <a:ea typeface="Times New Roman"/>
                <a:cs typeface="Times New Roman"/>
                <a:sym typeface="Times New Roman"/>
              </a:rPr>
              <a:t>5. Monitorear las actitudes de los subordinados.</a:t>
            </a:r>
            <a:endParaRPr>
              <a:solidFill>
                <a:srgbClr val="000000"/>
              </a:solidFill>
              <a:latin typeface="Times New Roman"/>
              <a:ea typeface="Times New Roman"/>
              <a:cs typeface="Times New Roman"/>
              <a:sym typeface="Times New Roman"/>
            </a:endParaRPr>
          </a:p>
          <a:p>
            <a:pPr indent="0" lvl="0" marL="0" rtl="0" algn="just">
              <a:spcBef>
                <a:spcPts val="1200"/>
              </a:spcBef>
              <a:spcAft>
                <a:spcPts val="1200"/>
              </a:spcAft>
              <a:buNone/>
            </a:pPr>
            <a:r>
              <a:rPr lang="es">
                <a:solidFill>
                  <a:srgbClr val="000000"/>
                </a:solidFill>
                <a:latin typeface="Times New Roman"/>
                <a:ea typeface="Times New Roman"/>
                <a:cs typeface="Times New Roman"/>
                <a:sym typeface="Times New Roman"/>
              </a:rPr>
              <a:t>6. Contribuir a mejorar las condiciones laborales.</a:t>
            </a:r>
            <a:endParaRPr>
              <a:latin typeface="Times New Roman"/>
              <a:ea typeface="Times New Roman"/>
              <a:cs typeface="Times New Roman"/>
              <a:sym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33"/>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s" sz="2600">
                <a:solidFill>
                  <a:srgbClr val="0000FF"/>
                </a:solidFill>
                <a:latin typeface="Times New Roman"/>
                <a:ea typeface="Times New Roman"/>
                <a:cs typeface="Times New Roman"/>
                <a:sym typeface="Times New Roman"/>
              </a:rPr>
              <a:t>Características de una buena </a:t>
            </a:r>
            <a:r>
              <a:rPr lang="es" sz="2600">
                <a:solidFill>
                  <a:srgbClr val="0000FF"/>
                </a:solidFill>
                <a:latin typeface="Times New Roman"/>
                <a:ea typeface="Times New Roman"/>
                <a:cs typeface="Times New Roman"/>
                <a:sym typeface="Times New Roman"/>
              </a:rPr>
              <a:t>supervisión</a:t>
            </a:r>
            <a:r>
              <a:rPr lang="es" sz="2600">
                <a:solidFill>
                  <a:srgbClr val="0000FF"/>
                </a:solidFill>
                <a:latin typeface="Times New Roman"/>
                <a:ea typeface="Times New Roman"/>
                <a:cs typeface="Times New Roman"/>
                <a:sym typeface="Times New Roman"/>
              </a:rPr>
              <a:t> personal</a:t>
            </a:r>
            <a:endParaRPr sz="2600">
              <a:solidFill>
                <a:srgbClr val="0000FF"/>
              </a:solidFill>
              <a:latin typeface="Times New Roman"/>
              <a:ea typeface="Times New Roman"/>
              <a:cs typeface="Times New Roman"/>
              <a:sym typeface="Times New Roman"/>
            </a:endParaRPr>
          </a:p>
        </p:txBody>
      </p:sp>
      <p:sp>
        <p:nvSpPr>
          <p:cNvPr id="248" name="Google Shape;248;p33"/>
          <p:cNvSpPr txBox="1"/>
          <p:nvPr>
            <p:ph idx="1" type="body"/>
          </p:nvPr>
        </p:nvSpPr>
        <p:spPr>
          <a:xfrm>
            <a:off x="1008525" y="1641100"/>
            <a:ext cx="3314700" cy="2448000"/>
          </a:xfrm>
          <a:prstGeom prst="rect">
            <a:avLst/>
          </a:prstGeom>
        </p:spPr>
        <p:txBody>
          <a:bodyPr anchorCtr="0" anchor="t" bIns="91425" lIns="91425" spcFirstLastPara="1" rIns="91425" wrap="square" tIns="91425">
            <a:normAutofit lnSpcReduction="20000"/>
          </a:bodyPr>
          <a:lstStyle/>
          <a:p>
            <a:pPr indent="0" lvl="0" marL="0" rtl="0" algn="l">
              <a:lnSpc>
                <a:spcPct val="120000"/>
              </a:lnSpc>
              <a:spcBef>
                <a:spcPts val="0"/>
              </a:spcBef>
              <a:spcAft>
                <a:spcPts val="0"/>
              </a:spcAft>
              <a:buNone/>
            </a:pPr>
            <a:r>
              <a:t/>
            </a:r>
            <a:endParaRPr sz="1200">
              <a:solidFill>
                <a:srgbClr val="783F04"/>
              </a:solidFill>
              <a:highlight>
                <a:schemeClr val="dk1"/>
              </a:highlight>
              <a:latin typeface="Arial"/>
              <a:ea typeface="Arial"/>
              <a:cs typeface="Arial"/>
              <a:sym typeface="Arial"/>
            </a:endParaRPr>
          </a:p>
          <a:p>
            <a:pPr indent="0" lvl="0" marL="0" rtl="0" algn="just">
              <a:lnSpc>
                <a:spcPct val="150000"/>
              </a:lnSpc>
              <a:spcBef>
                <a:spcPts val="1500"/>
              </a:spcBef>
              <a:spcAft>
                <a:spcPts val="1500"/>
              </a:spcAft>
              <a:buNone/>
            </a:pPr>
            <a:r>
              <a:rPr lang="es" sz="1200">
                <a:solidFill>
                  <a:srgbClr val="000000"/>
                </a:solidFill>
                <a:highlight>
                  <a:schemeClr val="dk1"/>
                </a:highlight>
                <a:latin typeface="Times New Roman"/>
                <a:ea typeface="Times New Roman"/>
                <a:cs typeface="Times New Roman"/>
                <a:sym typeface="Times New Roman"/>
              </a:rPr>
              <a:t>Conocer el área de trabajo que supervisa; Conocer las responsabilidades que les corresponden, leyes, normas, nivel de autoridad en la empresa; Capacidad para adiestrar al personal; Capacidad para saber utilizar el recurso humano y material para desarrollar los procesos laborales; Capacidad de ser líder de un personal a su cargo brindándole </a:t>
            </a:r>
            <a:r>
              <a:rPr b="1" lang="es" sz="1200">
                <a:solidFill>
                  <a:srgbClr val="000000"/>
                </a:solidFill>
                <a:highlight>
                  <a:schemeClr val="dk1"/>
                </a:highlight>
                <a:uFill>
                  <a:noFill/>
                </a:uFill>
                <a:latin typeface="Times New Roman"/>
                <a:ea typeface="Times New Roman"/>
                <a:cs typeface="Times New Roman"/>
                <a:sym typeface="Times New Roman"/>
                <a:hlinkClick r:id="rId3">
                  <a:extLst>
                    <a:ext uri="{A12FA001-AC4F-418D-AE19-62706E023703}">
                      <ahyp:hlinkClr val="tx"/>
                    </a:ext>
                  </a:extLst>
                </a:hlinkClick>
              </a:rPr>
              <a:t>confianza</a:t>
            </a:r>
            <a:r>
              <a:rPr lang="es" sz="1200">
                <a:solidFill>
                  <a:srgbClr val="000000"/>
                </a:solidFill>
                <a:highlight>
                  <a:schemeClr val="dk1"/>
                </a:highlight>
                <a:latin typeface="Times New Roman"/>
                <a:ea typeface="Times New Roman"/>
                <a:cs typeface="Times New Roman"/>
                <a:sym typeface="Times New Roman"/>
              </a:rPr>
              <a:t> y seguridad.</a:t>
            </a:r>
            <a:endParaRPr>
              <a:latin typeface="Times New Roman"/>
              <a:ea typeface="Times New Roman"/>
              <a:cs typeface="Times New Roman"/>
              <a:sym typeface="Times New Roman"/>
            </a:endParaRPr>
          </a:p>
        </p:txBody>
      </p:sp>
      <p:pic>
        <p:nvPicPr>
          <p:cNvPr id="249" name="Google Shape;249;p33"/>
          <p:cNvPicPr preferRelativeResize="0"/>
          <p:nvPr/>
        </p:nvPicPr>
        <p:blipFill>
          <a:blip r:embed="rId4">
            <a:alphaModFix/>
          </a:blip>
          <a:stretch>
            <a:fillRect/>
          </a:stretch>
        </p:blipFill>
        <p:spPr>
          <a:xfrm>
            <a:off x="4735600" y="1855438"/>
            <a:ext cx="3589249" cy="212687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3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s">
                <a:solidFill>
                  <a:srgbClr val="0000FF"/>
                </a:solidFill>
                <a:latin typeface="Times New Roman"/>
                <a:ea typeface="Times New Roman"/>
                <a:cs typeface="Times New Roman"/>
                <a:sym typeface="Times New Roman"/>
              </a:rPr>
              <a:t>Funciones de la </a:t>
            </a:r>
            <a:r>
              <a:rPr lang="es">
                <a:solidFill>
                  <a:srgbClr val="0000FF"/>
                </a:solidFill>
                <a:latin typeface="Times New Roman"/>
                <a:ea typeface="Times New Roman"/>
                <a:cs typeface="Times New Roman"/>
                <a:sym typeface="Times New Roman"/>
              </a:rPr>
              <a:t>supervisión</a:t>
            </a:r>
            <a:r>
              <a:rPr lang="es">
                <a:solidFill>
                  <a:srgbClr val="0000FF"/>
                </a:solidFill>
                <a:latin typeface="Times New Roman"/>
                <a:ea typeface="Times New Roman"/>
                <a:cs typeface="Times New Roman"/>
                <a:sym typeface="Times New Roman"/>
              </a:rPr>
              <a:t> de personal :</a:t>
            </a:r>
            <a:endParaRPr>
              <a:solidFill>
                <a:srgbClr val="0000FF"/>
              </a:solidFill>
              <a:latin typeface="Times New Roman"/>
              <a:ea typeface="Times New Roman"/>
              <a:cs typeface="Times New Roman"/>
              <a:sym typeface="Times New Roman"/>
            </a:endParaRPr>
          </a:p>
        </p:txBody>
      </p:sp>
      <p:sp>
        <p:nvSpPr>
          <p:cNvPr id="255" name="Google Shape;255;p34"/>
          <p:cNvSpPr txBox="1"/>
          <p:nvPr>
            <p:ph idx="1" type="body"/>
          </p:nvPr>
        </p:nvSpPr>
        <p:spPr>
          <a:xfrm>
            <a:off x="819150" y="1638300"/>
            <a:ext cx="7505700" cy="3048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b="1" lang="es" sz="1200" u="sng">
                <a:latin typeface="Times New Roman"/>
                <a:ea typeface="Times New Roman"/>
                <a:cs typeface="Times New Roman"/>
                <a:sym typeface="Times New Roman"/>
              </a:rPr>
              <a:t>Planificar</a:t>
            </a:r>
            <a:r>
              <a:rPr b="1" lang="es" sz="1200">
                <a:latin typeface="Times New Roman"/>
                <a:ea typeface="Times New Roman"/>
                <a:cs typeface="Times New Roman"/>
                <a:sym typeface="Times New Roman"/>
              </a:rPr>
              <a:t>:</a:t>
            </a:r>
            <a:r>
              <a:rPr lang="es" sz="1200">
                <a:latin typeface="Times New Roman"/>
                <a:ea typeface="Times New Roman"/>
                <a:cs typeface="Times New Roman"/>
                <a:sym typeface="Times New Roman"/>
              </a:rPr>
              <a:t> planear e idear el trabajo diario es fundamental para la supervisión de personal y hacer un balance entre el tiempo, el recurso material y el recurso humano para llevar a cabo lo planificado a corto, mediano y largo plazo.</a:t>
            </a:r>
            <a:endParaRPr sz="1200">
              <a:latin typeface="Times New Roman"/>
              <a:ea typeface="Times New Roman"/>
              <a:cs typeface="Times New Roman"/>
              <a:sym typeface="Times New Roman"/>
            </a:endParaRPr>
          </a:p>
          <a:p>
            <a:pPr indent="0" lvl="0" marL="0" rtl="0" algn="just">
              <a:spcBef>
                <a:spcPts val="1200"/>
              </a:spcBef>
              <a:spcAft>
                <a:spcPts val="0"/>
              </a:spcAft>
              <a:buNone/>
            </a:pPr>
            <a:r>
              <a:rPr b="1" lang="es" sz="1200" u="sng">
                <a:latin typeface="Times New Roman"/>
                <a:ea typeface="Times New Roman"/>
                <a:cs typeface="Times New Roman"/>
                <a:sym typeface="Times New Roman"/>
              </a:rPr>
              <a:t>Organizar</a:t>
            </a:r>
            <a:r>
              <a:rPr b="1" lang="es" sz="1200">
                <a:latin typeface="Times New Roman"/>
                <a:ea typeface="Times New Roman"/>
                <a:cs typeface="Times New Roman"/>
                <a:sym typeface="Times New Roman"/>
              </a:rPr>
              <a:t>: </a:t>
            </a:r>
            <a:r>
              <a:rPr lang="es" sz="1200">
                <a:latin typeface="Times New Roman"/>
                <a:ea typeface="Times New Roman"/>
                <a:cs typeface="Times New Roman"/>
                <a:sym typeface="Times New Roman"/>
              </a:rPr>
              <a:t>es el procedimiento de ordenar o resolver la estructura que tiene una empresa y organizar las normas gerenciales y la utilización de los recursos para lograr los objetivos.</a:t>
            </a:r>
            <a:endParaRPr sz="1200">
              <a:latin typeface="Times New Roman"/>
              <a:ea typeface="Times New Roman"/>
              <a:cs typeface="Times New Roman"/>
              <a:sym typeface="Times New Roman"/>
            </a:endParaRPr>
          </a:p>
          <a:p>
            <a:pPr indent="0" lvl="0" marL="0" rtl="0" algn="just">
              <a:spcBef>
                <a:spcPts val="1200"/>
              </a:spcBef>
              <a:spcAft>
                <a:spcPts val="0"/>
              </a:spcAft>
              <a:buNone/>
            </a:pPr>
            <a:r>
              <a:rPr b="1" lang="es" sz="1200" u="sng">
                <a:latin typeface="Times New Roman"/>
                <a:ea typeface="Times New Roman"/>
                <a:cs typeface="Times New Roman"/>
                <a:sym typeface="Times New Roman"/>
              </a:rPr>
              <a:t>Dirigir</a:t>
            </a:r>
            <a:r>
              <a:rPr b="1" lang="es" sz="1200">
                <a:latin typeface="Times New Roman"/>
                <a:ea typeface="Times New Roman"/>
                <a:cs typeface="Times New Roman"/>
                <a:sym typeface="Times New Roman"/>
              </a:rPr>
              <a:t>: </a:t>
            </a:r>
            <a:r>
              <a:rPr lang="es" sz="1200">
                <a:latin typeface="Times New Roman"/>
                <a:ea typeface="Times New Roman"/>
                <a:cs typeface="Times New Roman"/>
                <a:sym typeface="Times New Roman"/>
              </a:rPr>
              <a:t>se trata de tener autoridad frente al equipo de trabajo que supervise esto acarrea que el supervisor debe tener buena relación con los trabajadores y sus instrucciones sean específicas, breves y con buen tono de voz.</a:t>
            </a:r>
            <a:endParaRPr sz="1200">
              <a:latin typeface="Times New Roman"/>
              <a:ea typeface="Times New Roman"/>
              <a:cs typeface="Times New Roman"/>
              <a:sym typeface="Times New Roman"/>
            </a:endParaRPr>
          </a:p>
          <a:p>
            <a:pPr indent="0" lvl="0" marL="0" rtl="0" algn="l">
              <a:spcBef>
                <a:spcPts val="1200"/>
              </a:spcBef>
              <a:spcAft>
                <a:spcPts val="1200"/>
              </a:spcAft>
              <a:buNone/>
            </a:pPr>
            <a:r>
              <a:t/>
            </a:r>
            <a:endParaRPr sz="1200">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35"/>
          <p:cNvSpPr txBox="1"/>
          <p:nvPr>
            <p:ph idx="1" type="body"/>
          </p:nvPr>
        </p:nvSpPr>
        <p:spPr>
          <a:xfrm>
            <a:off x="819150" y="952500"/>
            <a:ext cx="7505700" cy="35244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b="1" lang="es" u="sng">
                <a:latin typeface="Times New Roman"/>
                <a:ea typeface="Times New Roman"/>
                <a:cs typeface="Times New Roman"/>
                <a:sym typeface="Times New Roman"/>
              </a:rPr>
              <a:t>Desarrollar</a:t>
            </a:r>
            <a:r>
              <a:rPr b="1" lang="es">
                <a:latin typeface="Times New Roman"/>
                <a:ea typeface="Times New Roman"/>
                <a:cs typeface="Times New Roman"/>
                <a:sym typeface="Times New Roman"/>
              </a:rPr>
              <a:t>:</a:t>
            </a:r>
            <a:r>
              <a:rPr lang="es">
                <a:latin typeface="Times New Roman"/>
                <a:ea typeface="Times New Roman"/>
                <a:cs typeface="Times New Roman"/>
                <a:sym typeface="Times New Roman"/>
              </a:rPr>
              <a:t> es capacitar al personal de trabajo en enriquecer sus conocimientos, habilidades o destrezas para obtener resultados efectivos tanto para el personal como para la empresa.</a:t>
            </a:r>
            <a:endParaRPr>
              <a:latin typeface="Times New Roman"/>
              <a:ea typeface="Times New Roman"/>
              <a:cs typeface="Times New Roman"/>
              <a:sym typeface="Times New Roman"/>
            </a:endParaRPr>
          </a:p>
          <a:p>
            <a:pPr indent="0" lvl="0" marL="0" rtl="0" algn="just">
              <a:spcBef>
                <a:spcPts val="1200"/>
              </a:spcBef>
              <a:spcAft>
                <a:spcPts val="0"/>
              </a:spcAft>
              <a:buNone/>
            </a:pPr>
            <a:r>
              <a:t/>
            </a:r>
            <a:endParaRPr>
              <a:latin typeface="Times New Roman"/>
              <a:ea typeface="Times New Roman"/>
              <a:cs typeface="Times New Roman"/>
              <a:sym typeface="Times New Roman"/>
            </a:endParaRPr>
          </a:p>
          <a:p>
            <a:pPr indent="0" lvl="0" marL="0" rtl="0" algn="just">
              <a:spcBef>
                <a:spcPts val="1200"/>
              </a:spcBef>
              <a:spcAft>
                <a:spcPts val="0"/>
              </a:spcAft>
              <a:buNone/>
            </a:pPr>
            <a:r>
              <a:rPr b="1" lang="es" u="sng">
                <a:latin typeface="Times New Roman"/>
                <a:ea typeface="Times New Roman"/>
                <a:cs typeface="Times New Roman"/>
                <a:sym typeface="Times New Roman"/>
              </a:rPr>
              <a:t>Controlar</a:t>
            </a:r>
            <a:r>
              <a:rPr b="1" lang="es">
                <a:latin typeface="Times New Roman"/>
                <a:ea typeface="Times New Roman"/>
                <a:cs typeface="Times New Roman"/>
                <a:sym typeface="Times New Roman"/>
              </a:rPr>
              <a:t>:</a:t>
            </a:r>
            <a:r>
              <a:rPr lang="es">
                <a:latin typeface="Times New Roman"/>
                <a:ea typeface="Times New Roman"/>
                <a:cs typeface="Times New Roman"/>
                <a:sym typeface="Times New Roman"/>
              </a:rPr>
              <a:t> esta función indica concienciar al personal para que cada uno sean controladores del trabajo que tienen a su cargo y el supervisor sea el mediador para los objetivos establecidos.</a:t>
            </a:r>
            <a:endParaRPr>
              <a:latin typeface="Times New Roman"/>
              <a:ea typeface="Times New Roman"/>
              <a:cs typeface="Times New Roman"/>
              <a:sym typeface="Times New Roman"/>
            </a:endParaRPr>
          </a:p>
          <a:p>
            <a:pPr indent="0" lvl="0" marL="0" rtl="0" algn="just">
              <a:spcBef>
                <a:spcPts val="1200"/>
              </a:spcBef>
              <a:spcAft>
                <a:spcPts val="0"/>
              </a:spcAft>
              <a:buNone/>
            </a:pPr>
            <a:r>
              <a:t/>
            </a:r>
            <a:endParaRPr>
              <a:latin typeface="Times New Roman"/>
              <a:ea typeface="Times New Roman"/>
              <a:cs typeface="Times New Roman"/>
              <a:sym typeface="Times New Roman"/>
            </a:endParaRPr>
          </a:p>
          <a:p>
            <a:pPr indent="0" lvl="0" marL="0" rtl="0" algn="just">
              <a:spcBef>
                <a:spcPts val="1200"/>
              </a:spcBef>
              <a:spcAft>
                <a:spcPts val="1200"/>
              </a:spcAft>
              <a:buNone/>
            </a:pPr>
            <a:r>
              <a:rPr b="1" lang="es" u="sng">
                <a:latin typeface="Times New Roman"/>
                <a:ea typeface="Times New Roman"/>
                <a:cs typeface="Times New Roman"/>
                <a:sym typeface="Times New Roman"/>
              </a:rPr>
              <a:t>Ejecutar:</a:t>
            </a:r>
            <a:r>
              <a:rPr lang="es">
                <a:latin typeface="Times New Roman"/>
                <a:ea typeface="Times New Roman"/>
                <a:cs typeface="Times New Roman"/>
                <a:sym typeface="Times New Roman"/>
              </a:rPr>
              <a:t> es realizar las labores de supervisión de personal para finalmente cumplir con los objetivos planificados a corto, mediano y largo plazo.</a:t>
            </a:r>
            <a:endParaRPr>
              <a:latin typeface="Times New Roman"/>
              <a:ea typeface="Times New Roman"/>
              <a:cs typeface="Times New Roman"/>
              <a:sym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36"/>
          <p:cNvSpPr txBox="1"/>
          <p:nvPr>
            <p:ph type="title"/>
          </p:nvPr>
        </p:nvSpPr>
        <p:spPr>
          <a:xfrm>
            <a:off x="762000" y="5313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s">
                <a:solidFill>
                  <a:srgbClr val="FF0000"/>
                </a:solidFill>
                <a:latin typeface="Times New Roman"/>
                <a:ea typeface="Times New Roman"/>
                <a:cs typeface="Times New Roman"/>
                <a:sym typeface="Times New Roman"/>
              </a:rPr>
              <a:t>Supervisión</a:t>
            </a:r>
            <a:r>
              <a:rPr lang="es">
                <a:solidFill>
                  <a:srgbClr val="FF0000"/>
                </a:solidFill>
                <a:latin typeface="Times New Roman"/>
                <a:ea typeface="Times New Roman"/>
                <a:cs typeface="Times New Roman"/>
                <a:sym typeface="Times New Roman"/>
              </a:rPr>
              <a:t> del adiestramientos</a:t>
            </a:r>
            <a:endParaRPr>
              <a:solidFill>
                <a:srgbClr val="FF0000"/>
              </a:solidFill>
              <a:latin typeface="Times New Roman"/>
              <a:ea typeface="Times New Roman"/>
              <a:cs typeface="Times New Roman"/>
              <a:sym typeface="Times New Roman"/>
            </a:endParaRPr>
          </a:p>
        </p:txBody>
      </p:sp>
      <p:sp>
        <p:nvSpPr>
          <p:cNvPr id="266" name="Google Shape;266;p36"/>
          <p:cNvSpPr txBox="1"/>
          <p:nvPr>
            <p:ph idx="1" type="body"/>
          </p:nvPr>
        </p:nvSpPr>
        <p:spPr>
          <a:xfrm>
            <a:off x="819150" y="1485900"/>
            <a:ext cx="5716200" cy="29529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s" sz="1200">
                <a:solidFill>
                  <a:srgbClr val="1B1B1B"/>
                </a:solidFill>
                <a:latin typeface="Times New Roman"/>
                <a:ea typeface="Times New Roman"/>
                <a:cs typeface="Times New Roman"/>
                <a:sym typeface="Times New Roman"/>
              </a:rPr>
              <a:t>El supervisor es un elemento clave dentro de cualquier organización; De él depende la calidad del trabajo, el rendimiento, la moral y el desarrollo de buenas actitudes por parte de los trabajadores.</a:t>
            </a:r>
            <a:endParaRPr sz="1200">
              <a:solidFill>
                <a:srgbClr val="1B1B1B"/>
              </a:solidFill>
              <a:latin typeface="Times New Roman"/>
              <a:ea typeface="Times New Roman"/>
              <a:cs typeface="Times New Roman"/>
              <a:sym typeface="Times New Roman"/>
            </a:endParaRPr>
          </a:p>
          <a:p>
            <a:pPr indent="0" lvl="0" marL="0" rtl="0" algn="just">
              <a:spcBef>
                <a:spcPts val="1200"/>
              </a:spcBef>
              <a:spcAft>
                <a:spcPts val="0"/>
              </a:spcAft>
              <a:buNone/>
            </a:pPr>
            <a:r>
              <a:rPr lang="es" sz="1200">
                <a:solidFill>
                  <a:srgbClr val="1B1B1B"/>
                </a:solidFill>
                <a:latin typeface="Times New Roman"/>
                <a:ea typeface="Times New Roman"/>
                <a:cs typeface="Times New Roman"/>
                <a:sym typeface="Times New Roman"/>
              </a:rPr>
              <a:t>Es necesario que los supervisores asuman con interés la función de fijar el momento oportuno para determinar cuáles son las áreas del sistema de organización en las cuales se necesitan con mayor prontitud el diseño y la implantación de un programa de adiestramiento.</a:t>
            </a:r>
            <a:endParaRPr sz="1200">
              <a:solidFill>
                <a:srgbClr val="1B1B1B"/>
              </a:solidFill>
              <a:latin typeface="Times New Roman"/>
              <a:ea typeface="Times New Roman"/>
              <a:cs typeface="Times New Roman"/>
              <a:sym typeface="Times New Roman"/>
            </a:endParaRPr>
          </a:p>
          <a:p>
            <a:pPr indent="0" lvl="0" marL="0" rtl="0" algn="l">
              <a:lnSpc>
                <a:spcPct val="150000"/>
              </a:lnSpc>
              <a:spcBef>
                <a:spcPts val="1200"/>
              </a:spcBef>
              <a:spcAft>
                <a:spcPts val="0"/>
              </a:spcAft>
              <a:buNone/>
            </a:pPr>
            <a:r>
              <a:t/>
            </a:r>
            <a:endParaRPr sz="1200" u="sng">
              <a:solidFill>
                <a:srgbClr val="1B1B1B"/>
              </a:solidFill>
              <a:latin typeface="Arial"/>
              <a:ea typeface="Arial"/>
              <a:cs typeface="Arial"/>
              <a:sym typeface="Arial"/>
            </a:endParaRPr>
          </a:p>
          <a:p>
            <a:pPr indent="0" lvl="0" marL="0" rtl="0" algn="l">
              <a:lnSpc>
                <a:spcPct val="150000"/>
              </a:lnSpc>
              <a:spcBef>
                <a:spcPts val="1200"/>
              </a:spcBef>
              <a:spcAft>
                <a:spcPts val="1200"/>
              </a:spcAft>
              <a:buNone/>
            </a:pPr>
            <a:r>
              <a:t/>
            </a:r>
            <a:endParaRPr sz="1200">
              <a:solidFill>
                <a:srgbClr val="1B1B1B"/>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37"/>
          <p:cNvSpPr txBox="1"/>
          <p:nvPr>
            <p:ph type="title"/>
          </p:nvPr>
        </p:nvSpPr>
        <p:spPr>
          <a:xfrm>
            <a:off x="1152525" y="531275"/>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s" u="sng">
                <a:solidFill>
                  <a:srgbClr val="FF0000"/>
                </a:solidFill>
                <a:latin typeface="Times New Roman"/>
                <a:ea typeface="Times New Roman"/>
                <a:cs typeface="Times New Roman"/>
                <a:sym typeface="Times New Roman"/>
              </a:rPr>
              <a:t>Características</a:t>
            </a:r>
            <a:endParaRPr u="sng">
              <a:solidFill>
                <a:srgbClr val="FF0000"/>
              </a:solidFill>
              <a:latin typeface="Times New Roman"/>
              <a:ea typeface="Times New Roman"/>
              <a:cs typeface="Times New Roman"/>
              <a:sym typeface="Times New Roman"/>
            </a:endParaRPr>
          </a:p>
        </p:txBody>
      </p:sp>
      <p:sp>
        <p:nvSpPr>
          <p:cNvPr id="272" name="Google Shape;272;p37"/>
          <p:cNvSpPr txBox="1"/>
          <p:nvPr>
            <p:ph idx="1" type="body"/>
          </p:nvPr>
        </p:nvSpPr>
        <p:spPr>
          <a:xfrm>
            <a:off x="819150" y="1295400"/>
            <a:ext cx="7505700" cy="31434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s" sz="1200" u="sng">
                <a:latin typeface="Times New Roman"/>
                <a:ea typeface="Times New Roman"/>
                <a:cs typeface="Times New Roman"/>
                <a:sym typeface="Times New Roman"/>
              </a:rPr>
              <a:t>Conocimiento del trabajo</a:t>
            </a:r>
            <a:r>
              <a:rPr lang="es" sz="1200">
                <a:latin typeface="Times New Roman"/>
                <a:ea typeface="Times New Roman"/>
                <a:cs typeface="Times New Roman"/>
                <a:sym typeface="Times New Roman"/>
              </a:rPr>
              <a:t>: Esto implica que debe conocer la tecnología de la función que supervisa, las características de los materiales, la calidad deseada, los costos esperados, los procesos necesarios, etc.</a:t>
            </a:r>
            <a:endParaRPr sz="1200">
              <a:latin typeface="Times New Roman"/>
              <a:ea typeface="Times New Roman"/>
              <a:cs typeface="Times New Roman"/>
              <a:sym typeface="Times New Roman"/>
            </a:endParaRPr>
          </a:p>
          <a:p>
            <a:pPr indent="0" lvl="0" marL="0" rtl="0" algn="just">
              <a:spcBef>
                <a:spcPts val="1200"/>
              </a:spcBef>
              <a:spcAft>
                <a:spcPts val="0"/>
              </a:spcAft>
              <a:buNone/>
            </a:pPr>
            <a:r>
              <a:rPr lang="es" sz="1200" u="sng">
                <a:latin typeface="Times New Roman"/>
                <a:ea typeface="Times New Roman"/>
                <a:cs typeface="Times New Roman"/>
                <a:sym typeface="Times New Roman"/>
              </a:rPr>
              <a:t>Conocimiento de sus responsabilidades</a:t>
            </a:r>
            <a:r>
              <a:rPr lang="es" sz="1200">
                <a:latin typeface="Times New Roman"/>
                <a:ea typeface="Times New Roman"/>
                <a:cs typeface="Times New Roman"/>
                <a:sym typeface="Times New Roman"/>
              </a:rPr>
              <a:t>: Esta característica es de gran importancia, ya que ella implica que el supervisor debe conocer las políticas, reglamentos y normas de la empresa, su grado de autoridad, sus relaciones con otros departamentos, las normas de higiene y seguridad industrial, producción, calidad, etc.</a:t>
            </a:r>
            <a:endParaRPr sz="1200">
              <a:latin typeface="Times New Roman"/>
              <a:ea typeface="Times New Roman"/>
              <a:cs typeface="Times New Roman"/>
              <a:sym typeface="Times New Roman"/>
            </a:endParaRPr>
          </a:p>
          <a:p>
            <a:pPr indent="0" lvl="0" marL="0" rtl="0" algn="just">
              <a:spcBef>
                <a:spcPts val="1200"/>
              </a:spcBef>
              <a:spcAft>
                <a:spcPts val="1200"/>
              </a:spcAft>
              <a:buNone/>
            </a:pPr>
            <a:r>
              <a:rPr lang="es" sz="1200" u="sng">
                <a:latin typeface="Times New Roman"/>
                <a:ea typeface="Times New Roman"/>
                <a:cs typeface="Times New Roman"/>
                <a:sym typeface="Times New Roman"/>
              </a:rPr>
              <a:t>Habilidad para adiestrar</a:t>
            </a:r>
            <a:r>
              <a:rPr lang="es" sz="1200">
                <a:latin typeface="Times New Roman"/>
                <a:ea typeface="Times New Roman"/>
                <a:cs typeface="Times New Roman"/>
                <a:sym typeface="Times New Roman"/>
              </a:rPr>
              <a:t>: El supervisor necesita adiestrar a su personal para poder obtener resultados óptimos. Las informaciones, al igual que las instrucciones que imparte a sus colaboradores, deben ser claras y precisas.</a:t>
            </a:r>
            <a:endParaRPr sz="1200">
              <a:latin typeface="Times New Roman"/>
              <a:ea typeface="Times New Roman"/>
              <a:cs typeface="Times New Roman"/>
              <a:sym typeface="Times New Roman"/>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38"/>
          <p:cNvSpPr txBox="1"/>
          <p:nvPr>
            <p:ph idx="1" type="body"/>
          </p:nvPr>
        </p:nvSpPr>
        <p:spPr>
          <a:xfrm>
            <a:off x="819150" y="809625"/>
            <a:ext cx="7505700" cy="36291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s" sz="1200" u="sng">
                <a:latin typeface="Times New Roman"/>
                <a:ea typeface="Times New Roman"/>
                <a:cs typeface="Times New Roman"/>
                <a:sym typeface="Times New Roman"/>
              </a:rPr>
              <a:t>Habilidad para mejorar métodos</a:t>
            </a:r>
            <a:r>
              <a:rPr lang="es" sz="1200">
                <a:latin typeface="Times New Roman"/>
                <a:ea typeface="Times New Roman"/>
                <a:cs typeface="Times New Roman"/>
                <a:sym typeface="Times New Roman"/>
              </a:rPr>
              <a:t>: El supervisor debe aprovechar de la mejor forma posible los recursos humanos, materiales, técnicos y todos los que la empresa facilite, siendo crítico en toda su gestión para que de esta manera se realice de la mejor forma posible, es decir, mejorando continuamente todos los procesos del trabajo.</a:t>
            </a:r>
            <a:endParaRPr sz="1200">
              <a:latin typeface="Times New Roman"/>
              <a:ea typeface="Times New Roman"/>
              <a:cs typeface="Times New Roman"/>
              <a:sym typeface="Times New Roman"/>
            </a:endParaRPr>
          </a:p>
          <a:p>
            <a:pPr indent="0" lvl="0" marL="0" rtl="0" algn="just">
              <a:spcBef>
                <a:spcPts val="1200"/>
              </a:spcBef>
              <a:spcAft>
                <a:spcPts val="1200"/>
              </a:spcAft>
              <a:buNone/>
            </a:pPr>
            <a:r>
              <a:rPr lang="es" sz="1200" u="sng">
                <a:latin typeface="Times New Roman"/>
                <a:ea typeface="Times New Roman"/>
                <a:cs typeface="Times New Roman"/>
                <a:sym typeface="Times New Roman"/>
              </a:rPr>
              <a:t>Habilidad para dirigir</a:t>
            </a:r>
            <a:r>
              <a:rPr lang="es" sz="1200">
                <a:latin typeface="Times New Roman"/>
                <a:ea typeface="Times New Roman"/>
                <a:cs typeface="Times New Roman"/>
                <a:sym typeface="Times New Roman"/>
              </a:rPr>
              <a:t>: El supervisor debe liderizar a su personal, </a:t>
            </a:r>
            <a:r>
              <a:rPr lang="es" sz="1200">
                <a:latin typeface="Times New Roman"/>
                <a:ea typeface="Times New Roman"/>
                <a:cs typeface="Times New Roman"/>
                <a:sym typeface="Times New Roman"/>
              </a:rPr>
              <a:t>dirigiéndose</a:t>
            </a:r>
            <a:r>
              <a:rPr lang="es" sz="1200">
                <a:latin typeface="Times New Roman"/>
                <a:ea typeface="Times New Roman"/>
                <a:cs typeface="Times New Roman"/>
                <a:sym typeface="Times New Roman"/>
              </a:rPr>
              <a:t> con la confianza y convicción necesaria para lograr credibilidad y colaboración de sus trabajadores.</a:t>
            </a:r>
            <a:endParaRPr sz="1200">
              <a:latin typeface="Times New Roman"/>
              <a:ea typeface="Times New Roman"/>
              <a:cs typeface="Times New Roman"/>
              <a:sym typeface="Times New Roman"/>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39"/>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s">
                <a:solidFill>
                  <a:schemeClr val="accent2"/>
                </a:solidFill>
              </a:rPr>
              <a:t>Instrucción</a:t>
            </a:r>
            <a:r>
              <a:rPr lang="es">
                <a:solidFill>
                  <a:schemeClr val="accent2"/>
                </a:solidFill>
              </a:rPr>
              <a:t> Programada </a:t>
            </a:r>
            <a:endParaRPr>
              <a:solidFill>
                <a:schemeClr val="accent2"/>
              </a:solidFill>
            </a:endParaRPr>
          </a:p>
        </p:txBody>
      </p:sp>
      <p:sp>
        <p:nvSpPr>
          <p:cNvPr id="283" name="Google Shape;283;p39"/>
          <p:cNvSpPr txBox="1"/>
          <p:nvPr>
            <p:ph idx="1" type="body"/>
          </p:nvPr>
        </p:nvSpPr>
        <p:spPr>
          <a:xfrm>
            <a:off x="819150" y="1565425"/>
            <a:ext cx="7505700" cy="3273000"/>
          </a:xfrm>
          <a:prstGeom prst="rect">
            <a:avLst/>
          </a:prstGeom>
        </p:spPr>
        <p:txBody>
          <a:bodyPr anchorCtr="0" anchor="t" bIns="91425" lIns="91425" spcFirstLastPara="1" rIns="91425" wrap="square" tIns="91425">
            <a:normAutofit/>
          </a:bodyPr>
          <a:lstStyle/>
          <a:p>
            <a:pPr indent="0" lvl="0" marL="0" rtl="0" algn="just">
              <a:lnSpc>
                <a:spcPct val="95000"/>
              </a:lnSpc>
              <a:spcBef>
                <a:spcPts val="1200"/>
              </a:spcBef>
              <a:spcAft>
                <a:spcPts val="0"/>
              </a:spcAft>
              <a:buNone/>
            </a:pPr>
            <a:r>
              <a:rPr lang="es" sz="1200">
                <a:solidFill>
                  <a:srgbClr val="000000"/>
                </a:solidFill>
                <a:latin typeface="Arial"/>
                <a:ea typeface="Arial"/>
                <a:cs typeface="Arial"/>
                <a:sym typeface="Arial"/>
              </a:rPr>
              <a:t>Las instrucciones programadas son procesos en el cual se acoplan y organizan los trabajos administrados en forma de secuencia para ser ejecutadas en el tiempo.</a:t>
            </a:r>
            <a:endParaRPr sz="1200">
              <a:solidFill>
                <a:srgbClr val="000000"/>
              </a:solidFill>
              <a:latin typeface="Arial"/>
              <a:ea typeface="Arial"/>
              <a:cs typeface="Arial"/>
              <a:sym typeface="Arial"/>
            </a:endParaRPr>
          </a:p>
          <a:p>
            <a:pPr indent="0" lvl="0" marL="0" rtl="0" algn="just">
              <a:lnSpc>
                <a:spcPct val="95000"/>
              </a:lnSpc>
              <a:spcBef>
                <a:spcPts val="1200"/>
              </a:spcBef>
              <a:spcAft>
                <a:spcPts val="0"/>
              </a:spcAft>
              <a:buNone/>
            </a:pPr>
            <a:r>
              <a:rPr lang="es" sz="1200">
                <a:solidFill>
                  <a:srgbClr val="000000"/>
                </a:solidFill>
                <a:latin typeface="Arial"/>
                <a:ea typeface="Arial"/>
                <a:cs typeface="Arial"/>
                <a:sym typeface="Arial"/>
              </a:rPr>
              <a:t>Para poder realizar un programa confiable se debe de tomar en cuenta una clasificación de prioridades que </a:t>
            </a:r>
            <a:r>
              <a:rPr lang="es" sz="1200">
                <a:solidFill>
                  <a:srgbClr val="000000"/>
                </a:solidFill>
                <a:latin typeface="Arial"/>
                <a:ea typeface="Arial"/>
                <a:cs typeface="Arial"/>
                <a:sym typeface="Arial"/>
              </a:rPr>
              <a:t>reflejen</a:t>
            </a:r>
            <a:r>
              <a:rPr lang="es" sz="1200">
                <a:solidFill>
                  <a:srgbClr val="000000"/>
                </a:solidFill>
                <a:latin typeface="Arial"/>
                <a:ea typeface="Arial"/>
                <a:cs typeface="Arial"/>
                <a:sym typeface="Arial"/>
              </a:rPr>
              <a:t> las urgencias y el grado crítico del trabajo.</a:t>
            </a:r>
            <a:endParaRPr sz="1200">
              <a:solidFill>
                <a:srgbClr val="000000"/>
              </a:solidFill>
              <a:latin typeface="Arial"/>
              <a:ea typeface="Arial"/>
              <a:cs typeface="Arial"/>
              <a:sym typeface="Arial"/>
            </a:endParaRPr>
          </a:p>
          <a:p>
            <a:pPr indent="0" lvl="0" marL="0" rtl="0" algn="just">
              <a:lnSpc>
                <a:spcPct val="95000"/>
              </a:lnSpc>
              <a:spcBef>
                <a:spcPts val="1200"/>
              </a:spcBef>
              <a:spcAft>
                <a:spcPts val="0"/>
              </a:spcAft>
              <a:buNone/>
            </a:pPr>
            <a:r>
              <a:rPr lang="es" sz="1200">
                <a:solidFill>
                  <a:srgbClr val="000000"/>
                </a:solidFill>
                <a:latin typeface="Arial"/>
                <a:ea typeface="Arial"/>
                <a:cs typeface="Arial"/>
                <a:sym typeface="Arial"/>
              </a:rPr>
              <a:t>Se debe de tomar en cuenta:</a:t>
            </a:r>
            <a:endParaRPr sz="1200">
              <a:solidFill>
                <a:srgbClr val="000000"/>
              </a:solidFill>
              <a:latin typeface="Arial"/>
              <a:ea typeface="Arial"/>
              <a:cs typeface="Arial"/>
              <a:sym typeface="Arial"/>
            </a:endParaRPr>
          </a:p>
          <a:p>
            <a:pPr indent="0" lvl="0" marL="0" rtl="0" algn="just">
              <a:lnSpc>
                <a:spcPct val="95000"/>
              </a:lnSpc>
              <a:spcBef>
                <a:spcPts val="1200"/>
              </a:spcBef>
              <a:spcAft>
                <a:spcPts val="0"/>
              </a:spcAft>
              <a:buNone/>
            </a:pPr>
            <a:r>
              <a:rPr lang="es" sz="1200">
                <a:solidFill>
                  <a:srgbClr val="000000"/>
                </a:solidFill>
                <a:highlight>
                  <a:srgbClr val="FFFFFF"/>
                </a:highlight>
                <a:latin typeface="Arial"/>
                <a:ea typeface="Arial"/>
                <a:cs typeface="Arial"/>
                <a:sym typeface="Arial"/>
              </a:rPr>
              <a:t>Si todos los materiales necesarios para la orden de trabajo están en la planta.</a:t>
            </a:r>
            <a:endParaRPr sz="1200">
              <a:solidFill>
                <a:srgbClr val="000000"/>
              </a:solidFill>
              <a:highlight>
                <a:srgbClr val="FFFFFF"/>
              </a:highlight>
              <a:latin typeface="Arial"/>
              <a:ea typeface="Arial"/>
              <a:cs typeface="Arial"/>
              <a:sym typeface="Arial"/>
            </a:endParaRPr>
          </a:p>
          <a:p>
            <a:pPr indent="0" lvl="0" marL="0" rtl="0" algn="just">
              <a:lnSpc>
                <a:spcPct val="95000"/>
              </a:lnSpc>
              <a:spcBef>
                <a:spcPts val="1200"/>
              </a:spcBef>
              <a:spcAft>
                <a:spcPts val="0"/>
              </a:spcAft>
              <a:buNone/>
            </a:pPr>
            <a:r>
              <a:rPr lang="es" sz="1200">
                <a:solidFill>
                  <a:srgbClr val="000000"/>
                </a:solidFill>
                <a:highlight>
                  <a:srgbClr val="FFFFFF"/>
                </a:highlight>
                <a:latin typeface="Arial"/>
                <a:ea typeface="Arial"/>
                <a:cs typeface="Arial"/>
                <a:sym typeface="Arial"/>
              </a:rPr>
              <a:t>El programa maestro de producción y estrecha coordinación con la función de operaciones.</a:t>
            </a:r>
            <a:endParaRPr sz="1200">
              <a:solidFill>
                <a:srgbClr val="000000"/>
              </a:solidFill>
              <a:highlight>
                <a:srgbClr val="FFFFFF"/>
              </a:highlight>
              <a:latin typeface="Arial"/>
              <a:ea typeface="Arial"/>
              <a:cs typeface="Arial"/>
              <a:sym typeface="Arial"/>
            </a:endParaRPr>
          </a:p>
          <a:p>
            <a:pPr indent="0" lvl="0" marL="0" rtl="0" algn="just">
              <a:lnSpc>
                <a:spcPct val="95000"/>
              </a:lnSpc>
              <a:spcBef>
                <a:spcPts val="1200"/>
              </a:spcBef>
              <a:spcAft>
                <a:spcPts val="0"/>
              </a:spcAft>
              <a:buNone/>
            </a:pPr>
            <a:r>
              <a:rPr lang="es" sz="1200">
                <a:solidFill>
                  <a:srgbClr val="000000"/>
                </a:solidFill>
                <a:highlight>
                  <a:srgbClr val="FFFFFF"/>
                </a:highlight>
                <a:latin typeface="Arial"/>
                <a:ea typeface="Arial"/>
                <a:cs typeface="Arial"/>
                <a:sym typeface="Arial"/>
              </a:rPr>
              <a:t>Estimaciones realistas y lo que probablemente sucederá y no lo que el programador desea.</a:t>
            </a:r>
            <a:endParaRPr sz="1200">
              <a:solidFill>
                <a:srgbClr val="000000"/>
              </a:solidFill>
              <a:highlight>
                <a:srgbClr val="FFFFFF"/>
              </a:highlight>
              <a:latin typeface="Arial"/>
              <a:ea typeface="Arial"/>
              <a:cs typeface="Arial"/>
              <a:sym typeface="Arial"/>
            </a:endParaRPr>
          </a:p>
          <a:p>
            <a:pPr indent="0" lvl="0" marL="0" rtl="0" algn="just">
              <a:lnSpc>
                <a:spcPct val="95000"/>
              </a:lnSpc>
              <a:spcBef>
                <a:spcPts val="1200"/>
              </a:spcBef>
              <a:spcAft>
                <a:spcPts val="1200"/>
              </a:spcAft>
              <a:buNone/>
            </a:pPr>
            <a:r>
              <a:rPr lang="es" sz="1200">
                <a:solidFill>
                  <a:srgbClr val="000000"/>
                </a:solidFill>
                <a:highlight>
                  <a:srgbClr val="FFFFFF"/>
                </a:highlight>
                <a:latin typeface="Arial"/>
                <a:ea typeface="Arial"/>
                <a:cs typeface="Arial"/>
                <a:sym typeface="Arial"/>
              </a:rPr>
              <a:t>Flexibilidad en el programa (el programador debe entender que se necesita la flexibilidad, especialmente en el mantenimiento; el programa se revisa y actualiza con frecuencia).</a:t>
            </a:r>
            <a:endParaRPr sz="1200">
              <a:solidFill>
                <a:srgbClr val="000000"/>
              </a:solidFill>
              <a:highlight>
                <a:srgbClr val="FFFFFF"/>
              </a:highlight>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40"/>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s">
                <a:solidFill>
                  <a:schemeClr val="accent2"/>
                </a:solidFill>
              </a:rPr>
              <a:t>Valorización</a:t>
            </a:r>
            <a:r>
              <a:rPr lang="es">
                <a:solidFill>
                  <a:schemeClr val="accent2"/>
                </a:solidFill>
              </a:rPr>
              <a:t> del programa</a:t>
            </a:r>
            <a:endParaRPr>
              <a:solidFill>
                <a:schemeClr val="accent2"/>
              </a:solidFill>
            </a:endParaRPr>
          </a:p>
        </p:txBody>
      </p:sp>
      <p:sp>
        <p:nvSpPr>
          <p:cNvPr id="289" name="Google Shape;289;p40"/>
          <p:cNvSpPr txBox="1"/>
          <p:nvPr>
            <p:ph idx="1" type="body"/>
          </p:nvPr>
        </p:nvSpPr>
        <p:spPr>
          <a:xfrm>
            <a:off x="819150" y="1425600"/>
            <a:ext cx="7505700" cy="3435900"/>
          </a:xfrm>
          <a:prstGeom prst="rect">
            <a:avLst/>
          </a:prstGeom>
        </p:spPr>
        <p:txBody>
          <a:bodyPr anchorCtr="0" anchor="t" bIns="91425" lIns="91425" spcFirstLastPara="1" rIns="91425" wrap="square" tIns="91425">
            <a:normAutofit/>
          </a:bodyPr>
          <a:lstStyle/>
          <a:p>
            <a:pPr indent="0" lvl="0" marL="0" rtl="0" algn="just">
              <a:lnSpc>
                <a:spcPct val="107000"/>
              </a:lnSpc>
              <a:spcBef>
                <a:spcPts val="1200"/>
              </a:spcBef>
              <a:spcAft>
                <a:spcPts val="0"/>
              </a:spcAft>
              <a:buNone/>
            </a:pPr>
            <a:r>
              <a:rPr lang="es" sz="1200">
                <a:solidFill>
                  <a:srgbClr val="000000"/>
                </a:solidFill>
                <a:latin typeface="Arial"/>
                <a:ea typeface="Arial"/>
                <a:cs typeface="Arial"/>
                <a:sym typeface="Arial"/>
              </a:rPr>
              <a:t>La valorización del programa de mantenimiento se evalúa en tres niveles, dependiendo de la importancia que se le debe de dar a cada elemento dispuesto en el programa de mantenimiento</a:t>
            </a:r>
            <a:endParaRPr sz="1200">
              <a:solidFill>
                <a:srgbClr val="000000"/>
              </a:solidFill>
              <a:latin typeface="Arial"/>
              <a:ea typeface="Arial"/>
              <a:cs typeface="Arial"/>
              <a:sym typeface="Arial"/>
            </a:endParaRPr>
          </a:p>
          <a:p>
            <a:pPr indent="0" lvl="0" marL="0" rtl="0" algn="just">
              <a:lnSpc>
                <a:spcPct val="107000"/>
              </a:lnSpc>
              <a:spcBef>
                <a:spcPts val="1200"/>
              </a:spcBef>
              <a:spcAft>
                <a:spcPts val="0"/>
              </a:spcAft>
              <a:buNone/>
            </a:pPr>
            <a:r>
              <a:t/>
            </a:r>
            <a:endParaRPr sz="1200">
              <a:solidFill>
                <a:srgbClr val="000000"/>
              </a:solidFill>
              <a:latin typeface="Arial"/>
              <a:ea typeface="Arial"/>
              <a:cs typeface="Arial"/>
              <a:sym typeface="Arial"/>
            </a:endParaRPr>
          </a:p>
          <a:p>
            <a:pPr indent="-304800" lvl="0" marL="457200" rtl="0" algn="just">
              <a:lnSpc>
                <a:spcPct val="107000"/>
              </a:lnSpc>
              <a:spcBef>
                <a:spcPts val="1200"/>
              </a:spcBef>
              <a:spcAft>
                <a:spcPts val="0"/>
              </a:spcAft>
              <a:buClr>
                <a:srgbClr val="000000"/>
              </a:buClr>
              <a:buSzPts val="1200"/>
              <a:buFont typeface="Arial"/>
              <a:buChar char="●"/>
            </a:pPr>
            <a:r>
              <a:rPr b="1" lang="es" sz="1200">
                <a:solidFill>
                  <a:srgbClr val="000000"/>
                </a:solidFill>
                <a:latin typeface="Arial"/>
                <a:ea typeface="Arial"/>
                <a:cs typeface="Arial"/>
                <a:sym typeface="Arial"/>
              </a:rPr>
              <a:t>Programa a largo plazo o Maestro, que cubre un periodo de 3 meses a 1 año.</a:t>
            </a:r>
            <a:endParaRPr b="1" sz="1200">
              <a:solidFill>
                <a:srgbClr val="000000"/>
              </a:solidFill>
              <a:latin typeface="Arial"/>
              <a:ea typeface="Arial"/>
              <a:cs typeface="Arial"/>
              <a:sym typeface="Arial"/>
            </a:endParaRPr>
          </a:p>
          <a:p>
            <a:pPr indent="0" lvl="0" marL="0" rtl="0" algn="just">
              <a:lnSpc>
                <a:spcPct val="107000"/>
              </a:lnSpc>
              <a:spcBef>
                <a:spcPts val="1200"/>
              </a:spcBef>
              <a:spcAft>
                <a:spcPts val="0"/>
              </a:spcAft>
              <a:buNone/>
            </a:pPr>
            <a:r>
              <a:rPr lang="es" sz="1200">
                <a:solidFill>
                  <a:srgbClr val="000000"/>
                </a:solidFill>
                <a:latin typeface="Arial"/>
                <a:ea typeface="Arial"/>
                <a:cs typeface="Arial"/>
                <a:sym typeface="Arial"/>
              </a:rPr>
              <a:t>Se basa en las órdenes de trabajo de mantenimiento existentes, incluyendo las órdenes de trabajo en blanco, los trabajos pendientes, el mantenimiento preventivo y el mantenimiento de emergencia anticipado. Con base en este se pueden identificar los requerimientos y solicitarse por adelantado. Generalmente </a:t>
            </a:r>
            <a:r>
              <a:rPr lang="es" sz="1200">
                <a:solidFill>
                  <a:srgbClr val="000000"/>
                </a:solidFill>
                <a:latin typeface="Arial"/>
                <a:ea typeface="Arial"/>
                <a:cs typeface="Arial"/>
                <a:sym typeface="Arial"/>
              </a:rPr>
              <a:t>está</a:t>
            </a:r>
            <a:r>
              <a:rPr lang="es" sz="1200">
                <a:solidFill>
                  <a:srgbClr val="000000"/>
                </a:solidFill>
                <a:latin typeface="Arial"/>
                <a:ea typeface="Arial"/>
                <a:cs typeface="Arial"/>
                <a:sym typeface="Arial"/>
              </a:rPr>
              <a:t> sujeto a revisión y actualización para reflejar cambios en los planes y el trabajo de mantenimiento realizado.</a:t>
            </a:r>
            <a:endParaRPr sz="1200">
              <a:solidFill>
                <a:srgbClr val="000000"/>
              </a:solidFill>
              <a:latin typeface="Arial"/>
              <a:ea typeface="Arial"/>
              <a:cs typeface="Arial"/>
              <a:sym typeface="Arial"/>
            </a:endParaRPr>
          </a:p>
          <a:p>
            <a:pPr indent="0" lvl="0" marL="0" rtl="0" algn="just">
              <a:lnSpc>
                <a:spcPct val="107000"/>
              </a:lnSpc>
              <a:spcBef>
                <a:spcPts val="1200"/>
              </a:spcBef>
              <a:spcAft>
                <a:spcPts val="0"/>
              </a:spcAft>
              <a:buNone/>
            </a:pPr>
            <a:r>
              <a:t/>
            </a:r>
            <a:endParaRPr sz="1200">
              <a:latin typeface="Arial"/>
              <a:ea typeface="Arial"/>
              <a:cs typeface="Arial"/>
              <a:sym typeface="Arial"/>
            </a:endParaRPr>
          </a:p>
          <a:p>
            <a:pPr indent="0" lvl="0" marL="0" rtl="0" algn="just">
              <a:lnSpc>
                <a:spcPct val="107000"/>
              </a:lnSpc>
              <a:spcBef>
                <a:spcPts val="1200"/>
              </a:spcBef>
              <a:spcAft>
                <a:spcPts val="1200"/>
              </a:spcAft>
              <a:buNone/>
            </a:pPr>
            <a:r>
              <a:t/>
            </a:r>
            <a:endParaRPr sz="1200">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41"/>
          <p:cNvSpPr txBox="1"/>
          <p:nvPr>
            <p:ph idx="1" type="body"/>
          </p:nvPr>
        </p:nvSpPr>
        <p:spPr>
          <a:xfrm>
            <a:off x="819150" y="842800"/>
            <a:ext cx="7505700" cy="3814800"/>
          </a:xfrm>
          <a:prstGeom prst="rect">
            <a:avLst/>
          </a:prstGeom>
        </p:spPr>
        <p:txBody>
          <a:bodyPr anchorCtr="0" anchor="t" bIns="91425" lIns="91425" spcFirstLastPara="1" rIns="91425" wrap="square" tIns="91425">
            <a:spAutoFit/>
          </a:bodyPr>
          <a:lstStyle/>
          <a:p>
            <a:pPr indent="0" lvl="0" marL="0" rtl="0" algn="just">
              <a:lnSpc>
                <a:spcPct val="107000"/>
              </a:lnSpc>
              <a:spcBef>
                <a:spcPts val="1200"/>
              </a:spcBef>
              <a:spcAft>
                <a:spcPts val="0"/>
              </a:spcAft>
              <a:buNone/>
            </a:pPr>
            <a:r>
              <a:t/>
            </a:r>
            <a:endParaRPr sz="3215">
              <a:solidFill>
                <a:srgbClr val="000000"/>
              </a:solidFill>
              <a:latin typeface="Arial"/>
              <a:ea typeface="Arial"/>
              <a:cs typeface="Arial"/>
              <a:sym typeface="Arial"/>
            </a:endParaRPr>
          </a:p>
          <a:p>
            <a:pPr indent="-304800" lvl="0" marL="457200" rtl="0" algn="just">
              <a:lnSpc>
                <a:spcPct val="107000"/>
              </a:lnSpc>
              <a:spcBef>
                <a:spcPts val="1200"/>
              </a:spcBef>
              <a:spcAft>
                <a:spcPts val="0"/>
              </a:spcAft>
              <a:buClr>
                <a:srgbClr val="000000"/>
              </a:buClr>
              <a:buSzPts val="1200"/>
              <a:buFont typeface="Arial"/>
              <a:buChar char="●"/>
            </a:pPr>
            <a:r>
              <a:rPr b="1" lang="es" sz="1200">
                <a:solidFill>
                  <a:srgbClr val="000000"/>
                </a:solidFill>
                <a:latin typeface="Arial"/>
                <a:ea typeface="Arial"/>
                <a:cs typeface="Arial"/>
                <a:sym typeface="Arial"/>
              </a:rPr>
              <a:t>Programa Semanal que cubre 1 semana</a:t>
            </a:r>
            <a:endParaRPr b="1" sz="1200">
              <a:solidFill>
                <a:srgbClr val="000000"/>
              </a:solidFill>
              <a:latin typeface="Arial"/>
              <a:ea typeface="Arial"/>
              <a:cs typeface="Arial"/>
              <a:sym typeface="Arial"/>
            </a:endParaRPr>
          </a:p>
          <a:p>
            <a:pPr indent="0" lvl="0" marL="0" rtl="0" algn="just">
              <a:lnSpc>
                <a:spcPct val="107000"/>
              </a:lnSpc>
              <a:spcBef>
                <a:spcPts val="1200"/>
              </a:spcBef>
              <a:spcAft>
                <a:spcPts val="0"/>
              </a:spcAft>
              <a:buNone/>
            </a:pPr>
            <a:r>
              <a:rPr lang="es" sz="1200">
                <a:solidFill>
                  <a:srgbClr val="000000"/>
                </a:solidFill>
                <a:latin typeface="Arial"/>
                <a:ea typeface="Arial"/>
                <a:cs typeface="Arial"/>
                <a:sym typeface="Arial"/>
              </a:rPr>
              <a:t>Se genera a partir del programa a largo plazo y toma en cuenta los programas actuales de operaciones y consideraciones económicas; este deberá permitir que se cuente con 10% a 15% de la fuerza laboral para trabajos de emergencia.</a:t>
            </a:r>
            <a:endParaRPr sz="1200">
              <a:solidFill>
                <a:srgbClr val="000000"/>
              </a:solidFill>
              <a:latin typeface="Arial"/>
              <a:ea typeface="Arial"/>
              <a:cs typeface="Arial"/>
              <a:sym typeface="Arial"/>
            </a:endParaRPr>
          </a:p>
          <a:p>
            <a:pPr indent="0" lvl="0" marL="0" rtl="0" algn="just">
              <a:lnSpc>
                <a:spcPct val="107000"/>
              </a:lnSpc>
              <a:spcBef>
                <a:spcPts val="1200"/>
              </a:spcBef>
              <a:spcAft>
                <a:spcPts val="0"/>
              </a:spcAft>
              <a:buNone/>
            </a:pPr>
            <a:r>
              <a:t/>
            </a:r>
            <a:endParaRPr sz="1200">
              <a:solidFill>
                <a:srgbClr val="000000"/>
              </a:solidFill>
              <a:latin typeface="Arial"/>
              <a:ea typeface="Arial"/>
              <a:cs typeface="Arial"/>
              <a:sym typeface="Arial"/>
            </a:endParaRPr>
          </a:p>
          <a:p>
            <a:pPr indent="-304800" lvl="0" marL="457200" rtl="0" algn="just">
              <a:lnSpc>
                <a:spcPct val="107000"/>
              </a:lnSpc>
              <a:spcBef>
                <a:spcPts val="1200"/>
              </a:spcBef>
              <a:spcAft>
                <a:spcPts val="0"/>
              </a:spcAft>
              <a:buClr>
                <a:srgbClr val="000000"/>
              </a:buClr>
              <a:buSzPts val="1200"/>
              <a:buFont typeface="Arial"/>
              <a:buChar char="●"/>
            </a:pPr>
            <a:r>
              <a:rPr b="1" lang="es" sz="1200">
                <a:solidFill>
                  <a:srgbClr val="000000"/>
                </a:solidFill>
                <a:latin typeface="Arial"/>
                <a:ea typeface="Arial"/>
                <a:cs typeface="Arial"/>
                <a:sym typeface="Arial"/>
              </a:rPr>
              <a:t>Programa Diario que cubre el trabajo que debe completarse cada día</a:t>
            </a:r>
            <a:r>
              <a:rPr lang="es" sz="1200">
                <a:solidFill>
                  <a:srgbClr val="000000"/>
                </a:solidFill>
                <a:latin typeface="Arial"/>
                <a:ea typeface="Arial"/>
                <a:cs typeface="Arial"/>
                <a:sym typeface="Arial"/>
              </a:rPr>
              <a:t>.</a:t>
            </a:r>
            <a:endParaRPr sz="1200">
              <a:solidFill>
                <a:srgbClr val="000000"/>
              </a:solidFill>
              <a:latin typeface="Arial"/>
              <a:ea typeface="Arial"/>
              <a:cs typeface="Arial"/>
              <a:sym typeface="Arial"/>
            </a:endParaRPr>
          </a:p>
          <a:p>
            <a:pPr indent="0" lvl="0" marL="0" rtl="0" algn="just">
              <a:spcBef>
                <a:spcPts val="1200"/>
              </a:spcBef>
              <a:spcAft>
                <a:spcPts val="0"/>
              </a:spcAft>
              <a:buNone/>
            </a:pPr>
            <a:r>
              <a:rPr lang="es" sz="1200">
                <a:solidFill>
                  <a:srgbClr val="000000"/>
                </a:solidFill>
                <a:latin typeface="Arial"/>
                <a:ea typeface="Arial"/>
                <a:cs typeface="Arial"/>
                <a:sym typeface="Arial"/>
              </a:rPr>
              <a:t>Se elabora a partir del programa semanal y generalmente se prepara el día anterior; con frecuencia es interrumpido para efectuar mantenimiento de emergencia.</a:t>
            </a:r>
            <a:endParaRPr sz="1200">
              <a:solidFill>
                <a:srgbClr val="000000"/>
              </a:solidFill>
              <a:latin typeface="Arial"/>
              <a:ea typeface="Arial"/>
              <a:cs typeface="Arial"/>
              <a:sym typeface="Arial"/>
            </a:endParaRPr>
          </a:p>
          <a:p>
            <a:pPr indent="0" lvl="0" marL="0" rtl="0" algn="l">
              <a:spcBef>
                <a:spcPts val="1200"/>
              </a:spcBef>
              <a:spcAft>
                <a:spcPts val="0"/>
              </a:spcAft>
              <a:buNone/>
            </a:pPr>
            <a:r>
              <a:t/>
            </a:r>
            <a:endParaRPr sz="1200">
              <a:latin typeface="Arial"/>
              <a:ea typeface="Arial"/>
              <a:cs typeface="Arial"/>
              <a:sym typeface="Arial"/>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5"/>
          <p:cNvSpPr txBox="1"/>
          <p:nvPr>
            <p:ph type="title"/>
          </p:nvPr>
        </p:nvSpPr>
        <p:spPr>
          <a:xfrm>
            <a:off x="819150" y="882800"/>
            <a:ext cx="7505700" cy="9546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900"/>
              </a:spcBef>
              <a:spcAft>
                <a:spcPts val="0"/>
              </a:spcAft>
              <a:buNone/>
            </a:pPr>
            <a:r>
              <a:rPr lang="es" sz="1700">
                <a:solidFill>
                  <a:srgbClr val="CC0000"/>
                </a:solidFill>
                <a:highlight>
                  <a:srgbClr val="FFFFFF"/>
                </a:highlight>
                <a:latin typeface="Open Sans"/>
                <a:ea typeface="Open Sans"/>
                <a:cs typeface="Open Sans"/>
                <a:sym typeface="Open Sans"/>
              </a:rPr>
              <a:t>Captación y reclutamiento</a:t>
            </a:r>
            <a:endParaRPr sz="1700">
              <a:solidFill>
                <a:srgbClr val="CC0000"/>
              </a:solidFill>
              <a:highlight>
                <a:srgbClr val="FFFFFF"/>
              </a:highlight>
              <a:latin typeface="Open Sans"/>
              <a:ea typeface="Open Sans"/>
              <a:cs typeface="Open Sans"/>
              <a:sym typeface="Open Sans"/>
            </a:endParaRPr>
          </a:p>
          <a:p>
            <a:pPr indent="0" lvl="0" marL="0" rtl="0" algn="l">
              <a:lnSpc>
                <a:spcPct val="115000"/>
              </a:lnSpc>
              <a:spcBef>
                <a:spcPts val="90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0"/>
              </a:spcAft>
              <a:buNone/>
            </a:pPr>
            <a:r>
              <a:t/>
            </a:r>
            <a:endParaRPr/>
          </a:p>
        </p:txBody>
      </p:sp>
      <p:sp>
        <p:nvSpPr>
          <p:cNvPr id="141" name="Google Shape;141;p15"/>
          <p:cNvSpPr txBox="1"/>
          <p:nvPr>
            <p:ph idx="1" type="body"/>
          </p:nvPr>
        </p:nvSpPr>
        <p:spPr>
          <a:xfrm>
            <a:off x="670425" y="1544525"/>
            <a:ext cx="7505700" cy="2448000"/>
          </a:xfrm>
          <a:prstGeom prst="rect">
            <a:avLst/>
          </a:prstGeom>
        </p:spPr>
        <p:txBody>
          <a:bodyPr anchorCtr="0" anchor="t" bIns="91425" lIns="91425" spcFirstLastPara="1" rIns="91425" wrap="square" tIns="91425">
            <a:normAutofit lnSpcReduction="20000"/>
          </a:bodyPr>
          <a:lstStyle/>
          <a:p>
            <a:pPr indent="0" lvl="0" marL="0" rtl="0" algn="just">
              <a:spcBef>
                <a:spcPts val="800"/>
              </a:spcBef>
              <a:spcAft>
                <a:spcPts val="0"/>
              </a:spcAft>
              <a:buNone/>
            </a:pPr>
            <a:r>
              <a:rPr lang="es" sz="950">
                <a:solidFill>
                  <a:srgbClr val="000000"/>
                </a:solidFill>
                <a:highlight>
                  <a:srgbClr val="FFFFFF"/>
                </a:highlight>
                <a:latin typeface="Arial"/>
                <a:ea typeface="Arial"/>
                <a:cs typeface="Arial"/>
                <a:sym typeface="Arial"/>
              </a:rPr>
              <a:t>El primer paso para incorporar personal al departamento de mantenimiento es captar y reclutar candidatos. Suele decirse que una mala selección puede hacerse con un buen reclutamiento, pero que si los candidatos reclutados no son buenos, es imposible que la selección sea exitosa. </a:t>
            </a:r>
            <a:endParaRPr sz="950">
              <a:solidFill>
                <a:srgbClr val="000000"/>
              </a:solidFill>
              <a:highlight>
                <a:srgbClr val="FFFFFF"/>
              </a:highlight>
              <a:latin typeface="Arial"/>
              <a:ea typeface="Arial"/>
              <a:cs typeface="Arial"/>
              <a:sym typeface="Arial"/>
            </a:endParaRPr>
          </a:p>
          <a:p>
            <a:pPr indent="0" lvl="0" marL="0" rtl="0" algn="just">
              <a:spcBef>
                <a:spcPts val="800"/>
              </a:spcBef>
              <a:spcAft>
                <a:spcPts val="0"/>
              </a:spcAft>
              <a:buNone/>
            </a:pPr>
            <a:r>
              <a:rPr lang="es" sz="950">
                <a:solidFill>
                  <a:srgbClr val="000000"/>
                </a:solidFill>
                <a:highlight>
                  <a:srgbClr val="FFFFFF"/>
                </a:highlight>
                <a:latin typeface="Arial"/>
                <a:ea typeface="Arial"/>
                <a:cs typeface="Arial"/>
                <a:sym typeface="Arial"/>
              </a:rPr>
              <a:t>Por ello, hemos de lograr en primer lugar captar el máximo de individuos para el puesto en cuestión. Los medios para la captación de candidatos son diversos: oficinas de empleo, base de datos de la empresa, candidaturas espontáneas recibidas con anterioridad, currícula a través de los empleados, anuncios en prensa, revistas, universidades, escuelas profesionales, ferias gremiales, foros y anuncios en Internet, sin olvidar el reclutamiento interno.</a:t>
            </a:r>
            <a:endParaRPr sz="950">
              <a:solidFill>
                <a:srgbClr val="000000"/>
              </a:solidFill>
              <a:highlight>
                <a:srgbClr val="FFFFFF"/>
              </a:highlight>
              <a:latin typeface="Arial"/>
              <a:ea typeface="Arial"/>
              <a:cs typeface="Arial"/>
              <a:sym typeface="Arial"/>
            </a:endParaRPr>
          </a:p>
          <a:p>
            <a:pPr indent="0" lvl="0" marL="0" rtl="0" algn="just">
              <a:spcBef>
                <a:spcPts val="800"/>
              </a:spcBef>
              <a:spcAft>
                <a:spcPts val="0"/>
              </a:spcAft>
              <a:buNone/>
            </a:pPr>
            <a:r>
              <a:rPr lang="es" sz="950">
                <a:solidFill>
                  <a:srgbClr val="000000"/>
                </a:solidFill>
                <a:highlight>
                  <a:srgbClr val="FFFFFF"/>
                </a:highlight>
                <a:latin typeface="Arial"/>
                <a:ea typeface="Arial"/>
                <a:cs typeface="Arial"/>
                <a:sym typeface="Arial"/>
              </a:rPr>
              <a:t>De todos ellos, la forma más novedosa es la captación de candidatos a través de Internet. Determinadas empresas (de las denominadas puntocom) ofrecen gratuitamente la posibilidad de colocar ofertas de empleo en sus páginas, sin más requisito que aportar una serie de datos. Estas empresas ofrecen también algunos servicios de pago, como destacar anuncios, insertar publicidad, etc.</a:t>
            </a:r>
            <a:endParaRPr sz="950">
              <a:solidFill>
                <a:srgbClr val="000000"/>
              </a:solidFill>
              <a:highlight>
                <a:srgbClr val="FFFFFF"/>
              </a:highlight>
              <a:latin typeface="Arial"/>
              <a:ea typeface="Arial"/>
              <a:cs typeface="Arial"/>
              <a:sym typeface="Arial"/>
            </a:endParaRPr>
          </a:p>
          <a:p>
            <a:pPr indent="0" lvl="0" marL="0" rtl="0" algn="l">
              <a:spcBef>
                <a:spcPts val="800"/>
              </a:spcBef>
              <a:spcAft>
                <a:spcPts val="0"/>
              </a:spcAft>
              <a:buNone/>
            </a:pPr>
            <a:r>
              <a:t/>
            </a:r>
            <a:endParaRPr sz="950">
              <a:solidFill>
                <a:srgbClr val="000000"/>
              </a:solidFill>
              <a:highlight>
                <a:srgbClr val="FFFFFF"/>
              </a:highlight>
              <a:latin typeface="Arial"/>
              <a:ea typeface="Arial"/>
              <a:cs typeface="Arial"/>
              <a:sym typeface="Arial"/>
            </a:endParaRPr>
          </a:p>
          <a:p>
            <a:pPr indent="0" lvl="0" marL="0" rtl="0" algn="l">
              <a:spcBef>
                <a:spcPts val="800"/>
              </a:spcBef>
              <a:spcAft>
                <a:spcPts val="1200"/>
              </a:spcAft>
              <a:buNone/>
            </a:pPr>
            <a:r>
              <a:t/>
            </a:r>
            <a:endParaRPr/>
          </a:p>
        </p:txBody>
      </p:sp>
      <p:pic>
        <p:nvPicPr>
          <p:cNvPr descr="logos-marcas.com/wp-content/uploads/2020/04/Lin..." id="142" name="Google Shape;142;p15"/>
          <p:cNvPicPr preferRelativeResize="0"/>
          <p:nvPr/>
        </p:nvPicPr>
        <p:blipFill>
          <a:blip r:embed="rId3">
            <a:alphaModFix/>
          </a:blip>
          <a:stretch>
            <a:fillRect/>
          </a:stretch>
        </p:blipFill>
        <p:spPr>
          <a:xfrm>
            <a:off x="1227000" y="3681000"/>
            <a:ext cx="822250" cy="462525"/>
          </a:xfrm>
          <a:prstGeom prst="rect">
            <a:avLst/>
          </a:prstGeom>
          <a:noFill/>
          <a:ln>
            <a:noFill/>
          </a:ln>
        </p:spPr>
      </p:pic>
      <p:pic>
        <p:nvPicPr>
          <p:cNvPr descr="Publicar avisos de trabajo en Bumeran" id="143" name="Google Shape;143;p15"/>
          <p:cNvPicPr preferRelativeResize="0"/>
          <p:nvPr/>
        </p:nvPicPr>
        <p:blipFill>
          <a:blip r:embed="rId4">
            <a:alphaModFix/>
          </a:blip>
          <a:stretch>
            <a:fillRect/>
          </a:stretch>
        </p:blipFill>
        <p:spPr>
          <a:xfrm>
            <a:off x="2652325" y="3681000"/>
            <a:ext cx="1970625" cy="462525"/>
          </a:xfrm>
          <a:prstGeom prst="rect">
            <a:avLst/>
          </a:prstGeom>
          <a:noFill/>
          <a:ln>
            <a:noFill/>
          </a:ln>
        </p:spPr>
      </p:pic>
      <p:pic>
        <p:nvPicPr>
          <p:cNvPr descr="Bolsa de trabajo con ofertas de empleo actualizadas en Argentina – Buscojobs" id="144" name="Google Shape;144;p15"/>
          <p:cNvPicPr preferRelativeResize="0"/>
          <p:nvPr/>
        </p:nvPicPr>
        <p:blipFill>
          <a:blip r:embed="rId5">
            <a:alphaModFix/>
          </a:blip>
          <a:stretch>
            <a:fillRect/>
          </a:stretch>
        </p:blipFill>
        <p:spPr>
          <a:xfrm>
            <a:off x="4883225" y="3681000"/>
            <a:ext cx="2082225" cy="52055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p42"/>
          <p:cNvSpPr txBox="1"/>
          <p:nvPr>
            <p:ph idx="1" type="body"/>
          </p:nvPr>
        </p:nvSpPr>
        <p:spPr>
          <a:xfrm>
            <a:off x="819150" y="511550"/>
            <a:ext cx="7505700" cy="3926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s" sz="6100">
                <a:latin typeface="Impact"/>
                <a:ea typeface="Impact"/>
                <a:cs typeface="Impact"/>
                <a:sym typeface="Impact"/>
              </a:rPr>
              <a:t>MUCHAS </a:t>
            </a:r>
            <a:endParaRPr sz="6100">
              <a:latin typeface="Impact"/>
              <a:ea typeface="Impact"/>
              <a:cs typeface="Impact"/>
              <a:sym typeface="Impact"/>
            </a:endParaRPr>
          </a:p>
          <a:p>
            <a:pPr indent="0" lvl="0" marL="0" rtl="0" algn="ctr">
              <a:spcBef>
                <a:spcPts val="1200"/>
              </a:spcBef>
              <a:spcAft>
                <a:spcPts val="1200"/>
              </a:spcAft>
              <a:buNone/>
            </a:pPr>
            <a:r>
              <a:rPr lang="es" sz="6100">
                <a:latin typeface="Impact"/>
                <a:ea typeface="Impact"/>
                <a:cs typeface="Impact"/>
                <a:sym typeface="Impact"/>
              </a:rPr>
              <a:t>GRACIAS!!</a:t>
            </a:r>
            <a:endParaRPr sz="6100">
              <a:latin typeface="Impact"/>
              <a:ea typeface="Impact"/>
              <a:cs typeface="Impact"/>
              <a:sym typeface="Impac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16"/>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900"/>
              </a:spcBef>
              <a:spcAft>
                <a:spcPts val="0"/>
              </a:spcAft>
              <a:buNone/>
            </a:pPr>
            <a:r>
              <a:rPr lang="es" sz="1700">
                <a:solidFill>
                  <a:srgbClr val="CC0000"/>
                </a:solidFill>
                <a:highlight>
                  <a:srgbClr val="FFFFFF"/>
                </a:highlight>
                <a:latin typeface="Open Sans"/>
                <a:ea typeface="Open Sans"/>
                <a:cs typeface="Open Sans"/>
                <a:sym typeface="Open Sans"/>
              </a:rPr>
              <a:t>Preselección de currícula </a:t>
            </a:r>
            <a:endParaRPr sz="1700">
              <a:solidFill>
                <a:srgbClr val="CC0000"/>
              </a:solidFill>
              <a:highlight>
                <a:srgbClr val="FFFFFF"/>
              </a:highlight>
              <a:latin typeface="Open Sans"/>
              <a:ea typeface="Open Sans"/>
              <a:cs typeface="Open Sans"/>
              <a:sym typeface="Open Sans"/>
            </a:endParaRPr>
          </a:p>
          <a:p>
            <a:pPr indent="0" lvl="0" marL="0" rtl="0" algn="l">
              <a:lnSpc>
                <a:spcPct val="115000"/>
              </a:lnSpc>
              <a:spcBef>
                <a:spcPts val="90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0"/>
              </a:spcAft>
              <a:buNone/>
            </a:pPr>
            <a:r>
              <a:t/>
            </a:r>
            <a:endParaRPr/>
          </a:p>
        </p:txBody>
      </p:sp>
      <p:sp>
        <p:nvSpPr>
          <p:cNvPr id="150" name="Google Shape;150;p16"/>
          <p:cNvSpPr txBox="1"/>
          <p:nvPr>
            <p:ph idx="1" type="body"/>
          </p:nvPr>
        </p:nvSpPr>
        <p:spPr>
          <a:xfrm>
            <a:off x="819150" y="1990725"/>
            <a:ext cx="7505700" cy="2448000"/>
          </a:xfrm>
          <a:prstGeom prst="rect">
            <a:avLst/>
          </a:prstGeom>
        </p:spPr>
        <p:txBody>
          <a:bodyPr anchorCtr="0" anchor="t" bIns="91425" lIns="91425" spcFirstLastPara="1" rIns="91425" wrap="square" tIns="91425">
            <a:normAutofit lnSpcReduction="10000"/>
          </a:bodyPr>
          <a:lstStyle/>
          <a:p>
            <a:pPr indent="0" lvl="0" marL="0" rtl="0" algn="just">
              <a:spcBef>
                <a:spcPts val="800"/>
              </a:spcBef>
              <a:spcAft>
                <a:spcPts val="0"/>
              </a:spcAft>
              <a:buNone/>
            </a:pPr>
            <a:r>
              <a:rPr lang="es" sz="950">
                <a:solidFill>
                  <a:srgbClr val="000000"/>
                </a:solidFill>
                <a:highlight>
                  <a:srgbClr val="FFFFFF"/>
                </a:highlight>
                <a:latin typeface="Arial"/>
                <a:ea typeface="Arial"/>
                <a:cs typeface="Arial"/>
                <a:sym typeface="Arial"/>
              </a:rPr>
              <a:t>En esta fase es necesario hacer una preselección de candidatos, eligiendo de entre los empleados internos en potencia y de los que hayan contestado a nuestros anuncios, a aquellos que en principio puedan reunir las condiciones exigidas y ajustarse más al perfil. De esta manera, de entre los candidatos debemos desechar los siguientes:</a:t>
            </a:r>
            <a:endParaRPr sz="950">
              <a:solidFill>
                <a:srgbClr val="000000"/>
              </a:solidFill>
              <a:highlight>
                <a:srgbClr val="FFFFFF"/>
              </a:highlight>
              <a:latin typeface="Arial"/>
              <a:ea typeface="Arial"/>
              <a:cs typeface="Arial"/>
              <a:sym typeface="Arial"/>
            </a:endParaRPr>
          </a:p>
          <a:p>
            <a:pPr indent="-288925" lvl="0" marL="647700" rtl="0" algn="just">
              <a:spcBef>
                <a:spcPts val="1900"/>
              </a:spcBef>
              <a:spcAft>
                <a:spcPts val="0"/>
              </a:spcAft>
              <a:buClr>
                <a:srgbClr val="000000"/>
              </a:buClr>
              <a:buSzPts val="950"/>
              <a:buFont typeface="Arial"/>
              <a:buChar char="●"/>
            </a:pPr>
            <a:r>
              <a:rPr lang="es" sz="950">
                <a:solidFill>
                  <a:srgbClr val="000000"/>
                </a:solidFill>
                <a:highlight>
                  <a:srgbClr val="FFFFFF"/>
                </a:highlight>
                <a:latin typeface="Arial"/>
                <a:ea typeface="Arial"/>
                <a:cs typeface="Arial"/>
                <a:sym typeface="Arial"/>
              </a:rPr>
              <a:t>Aquellos cuyos expectativas económicas superen lo que la empresa está dispuesta a pagar</a:t>
            </a:r>
            <a:endParaRPr sz="950">
              <a:solidFill>
                <a:srgbClr val="000000"/>
              </a:solidFill>
              <a:highlight>
                <a:srgbClr val="FFFFFF"/>
              </a:highlight>
              <a:latin typeface="Arial"/>
              <a:ea typeface="Arial"/>
              <a:cs typeface="Arial"/>
              <a:sym typeface="Arial"/>
            </a:endParaRPr>
          </a:p>
          <a:p>
            <a:pPr indent="-288925" lvl="0" marL="647700" rtl="0" algn="just">
              <a:spcBef>
                <a:spcPts val="0"/>
              </a:spcBef>
              <a:spcAft>
                <a:spcPts val="0"/>
              </a:spcAft>
              <a:buClr>
                <a:srgbClr val="000000"/>
              </a:buClr>
              <a:buSzPts val="950"/>
              <a:buFont typeface="Arial"/>
              <a:buChar char="●"/>
            </a:pPr>
            <a:r>
              <a:rPr lang="es" sz="950">
                <a:solidFill>
                  <a:srgbClr val="000000"/>
                </a:solidFill>
                <a:highlight>
                  <a:srgbClr val="FFFFFF"/>
                </a:highlight>
                <a:latin typeface="Arial"/>
                <a:ea typeface="Arial"/>
                <a:cs typeface="Arial"/>
                <a:sym typeface="Arial"/>
              </a:rPr>
              <a:t>Aquellos que no reúnan los requisitos académicos mínimos que se exijan.</a:t>
            </a:r>
            <a:endParaRPr sz="950">
              <a:solidFill>
                <a:srgbClr val="000000"/>
              </a:solidFill>
              <a:highlight>
                <a:srgbClr val="FFFFFF"/>
              </a:highlight>
              <a:latin typeface="Arial"/>
              <a:ea typeface="Arial"/>
              <a:cs typeface="Arial"/>
              <a:sym typeface="Arial"/>
            </a:endParaRPr>
          </a:p>
          <a:p>
            <a:pPr indent="-288925" lvl="0" marL="647700" rtl="0" algn="just">
              <a:spcBef>
                <a:spcPts val="0"/>
              </a:spcBef>
              <a:spcAft>
                <a:spcPts val="0"/>
              </a:spcAft>
              <a:buClr>
                <a:srgbClr val="000000"/>
              </a:buClr>
              <a:buSzPts val="950"/>
              <a:buFont typeface="Arial"/>
              <a:buChar char="●"/>
            </a:pPr>
            <a:r>
              <a:rPr lang="es" sz="950">
                <a:solidFill>
                  <a:srgbClr val="000000"/>
                </a:solidFill>
                <a:highlight>
                  <a:srgbClr val="FFFFFF"/>
                </a:highlight>
                <a:latin typeface="Arial"/>
                <a:ea typeface="Arial"/>
                <a:cs typeface="Arial"/>
                <a:sym typeface="Arial"/>
              </a:rPr>
              <a:t>Aquellos que no tengan la experiencia deseada</a:t>
            </a:r>
            <a:endParaRPr sz="950">
              <a:solidFill>
                <a:srgbClr val="000000"/>
              </a:solidFill>
              <a:highlight>
                <a:srgbClr val="FFFFFF"/>
              </a:highlight>
              <a:latin typeface="Arial"/>
              <a:ea typeface="Arial"/>
              <a:cs typeface="Arial"/>
              <a:sym typeface="Arial"/>
            </a:endParaRPr>
          </a:p>
          <a:p>
            <a:pPr indent="-288925" lvl="0" marL="647700" rtl="0" algn="just">
              <a:spcBef>
                <a:spcPts val="0"/>
              </a:spcBef>
              <a:spcAft>
                <a:spcPts val="0"/>
              </a:spcAft>
              <a:buClr>
                <a:srgbClr val="000000"/>
              </a:buClr>
              <a:buSzPts val="950"/>
              <a:buFont typeface="Arial"/>
              <a:buChar char="●"/>
            </a:pPr>
            <a:r>
              <a:rPr lang="es" sz="950">
                <a:solidFill>
                  <a:srgbClr val="000000"/>
                </a:solidFill>
                <a:highlight>
                  <a:srgbClr val="FFFFFF"/>
                </a:highlight>
                <a:latin typeface="Arial"/>
                <a:ea typeface="Arial"/>
                <a:cs typeface="Arial"/>
                <a:sym typeface="Arial"/>
              </a:rPr>
              <a:t>Aquellos que residan a una distancia que pueda suponer un problema para el desempeño de su trabajo.</a:t>
            </a:r>
            <a:endParaRPr sz="950">
              <a:solidFill>
                <a:srgbClr val="000000"/>
              </a:solidFill>
              <a:highlight>
                <a:srgbClr val="FFFFFF"/>
              </a:highlight>
              <a:latin typeface="Arial"/>
              <a:ea typeface="Arial"/>
              <a:cs typeface="Arial"/>
              <a:sym typeface="Arial"/>
            </a:endParaRPr>
          </a:p>
          <a:p>
            <a:pPr indent="0" lvl="0" marL="0" rtl="0" algn="just">
              <a:spcBef>
                <a:spcPts val="1900"/>
              </a:spcBef>
              <a:spcAft>
                <a:spcPts val="0"/>
              </a:spcAft>
              <a:buNone/>
            </a:pPr>
            <a:r>
              <a:rPr lang="es" sz="950">
                <a:solidFill>
                  <a:srgbClr val="000000"/>
                </a:solidFill>
                <a:highlight>
                  <a:srgbClr val="FFFFFF"/>
                </a:highlight>
                <a:latin typeface="Arial"/>
                <a:ea typeface="Arial"/>
                <a:cs typeface="Arial"/>
                <a:sym typeface="Arial"/>
              </a:rPr>
              <a:t>Es importante preseleccionar, al menos, 3 candidatos que reúnan los requisitos exigidos antes de continuar el proceso de selección.</a:t>
            </a:r>
            <a:endParaRPr sz="950">
              <a:solidFill>
                <a:srgbClr val="000000"/>
              </a:solidFill>
              <a:highlight>
                <a:srgbClr val="FFFFFF"/>
              </a:highlight>
              <a:latin typeface="Arial"/>
              <a:ea typeface="Arial"/>
              <a:cs typeface="Arial"/>
              <a:sym typeface="Arial"/>
            </a:endParaRPr>
          </a:p>
          <a:p>
            <a:pPr indent="0" lvl="0" marL="0" rtl="0" algn="l">
              <a:spcBef>
                <a:spcPts val="80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17"/>
          <p:cNvSpPr txBox="1"/>
          <p:nvPr>
            <p:ph type="title"/>
          </p:nvPr>
        </p:nvSpPr>
        <p:spPr>
          <a:xfrm>
            <a:off x="805600" y="510950"/>
            <a:ext cx="7581300" cy="6246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900"/>
              </a:spcBef>
              <a:spcAft>
                <a:spcPts val="0"/>
              </a:spcAft>
              <a:buNone/>
            </a:pPr>
            <a:r>
              <a:rPr lang="es" sz="1700">
                <a:solidFill>
                  <a:srgbClr val="CC0000"/>
                </a:solidFill>
                <a:highlight>
                  <a:srgbClr val="FFFFFF"/>
                </a:highlight>
                <a:latin typeface="Open Sans"/>
                <a:ea typeface="Open Sans"/>
                <a:cs typeface="Open Sans"/>
                <a:sym typeface="Open Sans"/>
              </a:rPr>
              <a:t>La selección: pruebas</a:t>
            </a:r>
            <a:endParaRPr sz="1700">
              <a:solidFill>
                <a:srgbClr val="CC0000"/>
              </a:solidFill>
              <a:highlight>
                <a:srgbClr val="FFFFFF"/>
              </a:highlight>
              <a:latin typeface="Open Sans"/>
              <a:ea typeface="Open Sans"/>
              <a:cs typeface="Open Sans"/>
              <a:sym typeface="Open Sans"/>
            </a:endParaRPr>
          </a:p>
          <a:p>
            <a:pPr indent="0" lvl="0" marL="0" rtl="0" algn="l">
              <a:lnSpc>
                <a:spcPct val="115000"/>
              </a:lnSpc>
              <a:spcBef>
                <a:spcPts val="90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0"/>
              </a:spcAft>
              <a:buNone/>
            </a:pPr>
            <a:r>
              <a:t/>
            </a:r>
            <a:endParaRPr/>
          </a:p>
        </p:txBody>
      </p:sp>
      <p:sp>
        <p:nvSpPr>
          <p:cNvPr id="156" name="Google Shape;156;p17"/>
          <p:cNvSpPr txBox="1"/>
          <p:nvPr>
            <p:ph idx="1" type="body"/>
          </p:nvPr>
        </p:nvSpPr>
        <p:spPr>
          <a:xfrm>
            <a:off x="732400" y="1135550"/>
            <a:ext cx="7505700" cy="3456600"/>
          </a:xfrm>
          <a:prstGeom prst="rect">
            <a:avLst/>
          </a:prstGeom>
        </p:spPr>
        <p:txBody>
          <a:bodyPr anchorCtr="0" anchor="t" bIns="91425" lIns="91425" spcFirstLastPara="1" rIns="91425" wrap="square" tIns="91425">
            <a:spAutoFit/>
          </a:bodyPr>
          <a:lstStyle/>
          <a:p>
            <a:pPr indent="0" lvl="0" marL="0" rtl="0" algn="l">
              <a:spcBef>
                <a:spcPts val="800"/>
              </a:spcBef>
              <a:spcAft>
                <a:spcPts val="0"/>
              </a:spcAft>
              <a:buNone/>
            </a:pPr>
            <a:r>
              <a:rPr lang="es" sz="963">
                <a:solidFill>
                  <a:srgbClr val="000000"/>
                </a:solidFill>
                <a:highlight>
                  <a:srgbClr val="FFFFFF"/>
                </a:highlight>
                <a:latin typeface="Arial"/>
                <a:ea typeface="Arial"/>
                <a:cs typeface="Arial"/>
                <a:sym typeface="Arial"/>
              </a:rPr>
              <a:t>Las pruebas que deben realizar los candidatos para poder saber si el personal reclutado reúne los requisitos que requiere el puesto son diferentes, dependiendo del puesto que se quiera cubrir.</a:t>
            </a:r>
            <a:endParaRPr sz="963">
              <a:solidFill>
                <a:srgbClr val="000000"/>
              </a:solidFill>
              <a:highlight>
                <a:srgbClr val="FFFFFF"/>
              </a:highlight>
              <a:latin typeface="Arial"/>
              <a:ea typeface="Arial"/>
              <a:cs typeface="Arial"/>
              <a:sym typeface="Arial"/>
            </a:endParaRPr>
          </a:p>
          <a:p>
            <a:pPr indent="0" lvl="0" marL="0" rtl="0" algn="l">
              <a:spcBef>
                <a:spcPts val="800"/>
              </a:spcBef>
              <a:spcAft>
                <a:spcPts val="0"/>
              </a:spcAft>
              <a:buNone/>
            </a:pPr>
            <a:r>
              <a:rPr lang="es" sz="963">
                <a:solidFill>
                  <a:srgbClr val="000000"/>
                </a:solidFill>
                <a:highlight>
                  <a:srgbClr val="FFFFFF"/>
                </a:highlight>
                <a:latin typeface="Arial"/>
                <a:ea typeface="Arial"/>
                <a:cs typeface="Arial"/>
                <a:sym typeface="Arial"/>
              </a:rPr>
              <a:t>No obstante, hay una serie de aspectos que son comunes que debemos conocer independientemente del puesto a cubrir:</a:t>
            </a:r>
            <a:endParaRPr sz="963">
              <a:solidFill>
                <a:srgbClr val="000000"/>
              </a:solidFill>
              <a:highlight>
                <a:srgbClr val="FFFFFF"/>
              </a:highlight>
              <a:latin typeface="Arial"/>
              <a:ea typeface="Arial"/>
              <a:cs typeface="Arial"/>
              <a:sym typeface="Arial"/>
            </a:endParaRPr>
          </a:p>
          <a:p>
            <a:pPr indent="0" lvl="0" marL="0" rtl="0" algn="l">
              <a:spcBef>
                <a:spcPts val="800"/>
              </a:spcBef>
              <a:spcAft>
                <a:spcPts val="0"/>
              </a:spcAft>
              <a:buNone/>
            </a:pPr>
            <a:r>
              <a:rPr b="1" lang="es" sz="963">
                <a:solidFill>
                  <a:srgbClr val="000000"/>
                </a:solidFill>
                <a:highlight>
                  <a:srgbClr val="FFFFFF"/>
                </a:highlight>
                <a:latin typeface="Arial"/>
                <a:ea typeface="Arial"/>
                <a:cs typeface="Arial"/>
                <a:sym typeface="Arial"/>
              </a:rPr>
              <a:t>1. Disponibilidad horaria</a:t>
            </a:r>
            <a:r>
              <a:rPr lang="es" sz="963">
                <a:solidFill>
                  <a:srgbClr val="000000"/>
                </a:solidFill>
                <a:highlight>
                  <a:srgbClr val="FFFFFF"/>
                </a:highlight>
                <a:latin typeface="Arial"/>
                <a:ea typeface="Arial"/>
                <a:cs typeface="Arial"/>
                <a:sym typeface="Arial"/>
              </a:rPr>
              <a:t>. Hay puestos que requieren trabajo a turnos rotativos, o trabajos en fines de semana,  horarios muy amplios (dedicación exclusiva), o posibilidad de prolongar la jornada sin previo aviso para atender problemas urgentes. Es conveniente cerciorarse de que la disponibilidad horaria que ofrece el candidato coincide con la que necesitamos</a:t>
            </a:r>
            <a:endParaRPr sz="963">
              <a:solidFill>
                <a:srgbClr val="000000"/>
              </a:solidFill>
              <a:highlight>
                <a:srgbClr val="FFFFFF"/>
              </a:highlight>
              <a:latin typeface="Arial"/>
              <a:ea typeface="Arial"/>
              <a:cs typeface="Arial"/>
              <a:sym typeface="Arial"/>
            </a:endParaRPr>
          </a:p>
          <a:p>
            <a:pPr indent="0" lvl="0" marL="0" rtl="0" algn="l">
              <a:spcBef>
                <a:spcPts val="800"/>
              </a:spcBef>
              <a:spcAft>
                <a:spcPts val="0"/>
              </a:spcAft>
              <a:buNone/>
            </a:pPr>
            <a:r>
              <a:rPr b="1" lang="es" sz="963">
                <a:solidFill>
                  <a:srgbClr val="000000"/>
                </a:solidFill>
                <a:highlight>
                  <a:srgbClr val="FFFFFF"/>
                </a:highlight>
                <a:latin typeface="Arial"/>
                <a:ea typeface="Arial"/>
                <a:cs typeface="Arial"/>
                <a:sym typeface="Arial"/>
              </a:rPr>
              <a:t>2. Disponibilidad para viajar o cambiar la residencia.</a:t>
            </a:r>
            <a:r>
              <a:rPr lang="es" sz="963">
                <a:solidFill>
                  <a:srgbClr val="000000"/>
                </a:solidFill>
                <a:highlight>
                  <a:srgbClr val="FFFFFF"/>
                </a:highlight>
                <a:latin typeface="Arial"/>
                <a:ea typeface="Arial"/>
                <a:cs typeface="Arial"/>
                <a:sym typeface="Arial"/>
              </a:rPr>
              <a:t> Hay puestos que suponen viajar de una forma más o menos constante o bien cambiar la residencia si se quiere acceder a ese puesto. La necesidad del cambio de residencia puede venir dado o bien porque el centro de trabajo está lejos de donde se reside o bien porque venga asociado a la promoción interna. Es importante conocer ambas disponibilidades a la hora de valorar el grado de ajuste de los candidatos al perfil buscado.</a:t>
            </a:r>
            <a:endParaRPr sz="963">
              <a:solidFill>
                <a:srgbClr val="000000"/>
              </a:solidFill>
              <a:highlight>
                <a:srgbClr val="FFFFFF"/>
              </a:highlight>
              <a:latin typeface="Arial"/>
              <a:ea typeface="Arial"/>
              <a:cs typeface="Arial"/>
              <a:sym typeface="Arial"/>
            </a:endParaRPr>
          </a:p>
          <a:p>
            <a:pPr indent="0" lvl="0" marL="0" rtl="0" algn="l">
              <a:spcBef>
                <a:spcPts val="800"/>
              </a:spcBef>
              <a:spcAft>
                <a:spcPts val="0"/>
              </a:spcAft>
              <a:buNone/>
            </a:pPr>
            <a:r>
              <a:rPr b="1" lang="es" sz="963">
                <a:solidFill>
                  <a:srgbClr val="000000"/>
                </a:solidFill>
                <a:highlight>
                  <a:srgbClr val="FFFFFF"/>
                </a:highlight>
                <a:latin typeface="Arial"/>
                <a:ea typeface="Arial"/>
                <a:cs typeface="Arial"/>
                <a:sym typeface="Arial"/>
              </a:rPr>
              <a:t>3. Disponibilidad para incorporarse.</a:t>
            </a:r>
            <a:r>
              <a:rPr lang="es" sz="963">
                <a:solidFill>
                  <a:srgbClr val="000000"/>
                </a:solidFill>
                <a:highlight>
                  <a:srgbClr val="FFFFFF"/>
                </a:highlight>
                <a:latin typeface="Arial"/>
                <a:ea typeface="Arial"/>
                <a:cs typeface="Arial"/>
                <a:sym typeface="Arial"/>
              </a:rPr>
              <a:t> Hay puestos de trabajo que requieren una incorporación inmediata, es importante conocer el tiempo en el que la persona podría incorporarse a nuestra empresa dado que cabe la posibilidad de que tengan firmadas ciertas cláusulas de permanencia en su empresa que retrasen su incorporación de una forma importante. Así, la disponibilidad inmediata puede llegar a ser un punto determinante a la hora decidir qué candidato se incorporará en nuestra empresa, pero no por ello descartar a candidatos que se ajusten más al perfil buscado.</a:t>
            </a:r>
            <a:endParaRPr sz="963">
              <a:solidFill>
                <a:srgbClr val="000000"/>
              </a:solidFill>
              <a:highlight>
                <a:srgbClr val="FFFFFF"/>
              </a:highlight>
              <a:latin typeface="Arial"/>
              <a:ea typeface="Arial"/>
              <a:cs typeface="Arial"/>
              <a:sym typeface="Arial"/>
            </a:endParaRPr>
          </a:p>
          <a:p>
            <a:pPr indent="0" lvl="0" marL="0" rtl="0" algn="l">
              <a:spcBef>
                <a:spcPts val="8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18"/>
          <p:cNvSpPr txBox="1"/>
          <p:nvPr>
            <p:ph idx="1" type="body"/>
          </p:nvPr>
        </p:nvSpPr>
        <p:spPr>
          <a:xfrm>
            <a:off x="805600" y="793225"/>
            <a:ext cx="7696800" cy="3948600"/>
          </a:xfrm>
          <a:prstGeom prst="rect">
            <a:avLst/>
          </a:prstGeom>
        </p:spPr>
        <p:txBody>
          <a:bodyPr anchorCtr="0" anchor="t" bIns="91425" lIns="91425" spcFirstLastPara="1" rIns="91425" wrap="square" tIns="91425">
            <a:normAutofit/>
          </a:bodyPr>
          <a:lstStyle/>
          <a:p>
            <a:pPr indent="0" lvl="0" marL="0" rtl="0" algn="just">
              <a:lnSpc>
                <a:spcPct val="95000"/>
              </a:lnSpc>
              <a:spcBef>
                <a:spcPts val="800"/>
              </a:spcBef>
              <a:spcAft>
                <a:spcPts val="0"/>
              </a:spcAft>
              <a:buSzPts val="275"/>
              <a:buNone/>
            </a:pPr>
            <a:r>
              <a:rPr b="1" lang="es" sz="800">
                <a:solidFill>
                  <a:srgbClr val="000000"/>
                </a:solidFill>
                <a:highlight>
                  <a:srgbClr val="FFFFFF"/>
                </a:highlight>
                <a:latin typeface="Arial"/>
                <a:ea typeface="Arial"/>
                <a:cs typeface="Arial"/>
                <a:sym typeface="Arial"/>
              </a:rPr>
              <a:t>4. Conocimientos técnicos sobre el puesto a cubrir</a:t>
            </a:r>
            <a:r>
              <a:rPr lang="es" sz="800">
                <a:solidFill>
                  <a:srgbClr val="000000"/>
                </a:solidFill>
                <a:highlight>
                  <a:srgbClr val="FFFFFF"/>
                </a:highlight>
                <a:latin typeface="Arial"/>
                <a:ea typeface="Arial"/>
                <a:cs typeface="Arial"/>
                <a:sym typeface="Arial"/>
              </a:rPr>
              <a:t>. Tendremos que diseñar una serie de pruebas, test, exámenes, o preguntas que deban contestar los candidatos, antes de iniciar el proceso. Estas pruebas nos permitirán saber </a:t>
            </a:r>
            <a:r>
              <a:rPr lang="es" sz="800">
                <a:solidFill>
                  <a:srgbClr val="000000"/>
                </a:solidFill>
                <a:highlight>
                  <a:srgbClr val="FFFFFF"/>
                </a:highlight>
                <a:latin typeface="Arial"/>
                <a:ea typeface="Arial"/>
                <a:cs typeface="Arial"/>
                <a:sym typeface="Arial"/>
              </a:rPr>
              <a:t>cuáles</a:t>
            </a:r>
            <a:r>
              <a:rPr lang="es" sz="800">
                <a:solidFill>
                  <a:srgbClr val="000000"/>
                </a:solidFill>
                <a:highlight>
                  <a:srgbClr val="FFFFFF"/>
                </a:highlight>
                <a:latin typeface="Arial"/>
                <a:ea typeface="Arial"/>
                <a:cs typeface="Arial"/>
                <a:sym typeface="Arial"/>
              </a:rPr>
              <a:t> son los conocimientos técnicos que el candidato posee en relación a su puesto. Una manera sencilla de evaluar estos cuatro aspectos antes de pasar a la entrevista personal, es hacer una entrevista telefónica previa.</a:t>
            </a:r>
            <a:endParaRPr sz="800">
              <a:solidFill>
                <a:srgbClr val="000000"/>
              </a:solidFill>
              <a:highlight>
                <a:srgbClr val="FFFFFF"/>
              </a:highlight>
              <a:latin typeface="Arial"/>
              <a:ea typeface="Arial"/>
              <a:cs typeface="Arial"/>
              <a:sym typeface="Arial"/>
            </a:endParaRPr>
          </a:p>
          <a:p>
            <a:pPr indent="0" lvl="0" marL="0" rtl="0" algn="just">
              <a:lnSpc>
                <a:spcPct val="110000"/>
              </a:lnSpc>
              <a:spcBef>
                <a:spcPts val="800"/>
              </a:spcBef>
              <a:spcAft>
                <a:spcPts val="0"/>
              </a:spcAft>
              <a:buSzPts val="275"/>
              <a:buNone/>
            </a:pPr>
            <a:r>
              <a:rPr b="1" lang="es" sz="800">
                <a:solidFill>
                  <a:srgbClr val="000000"/>
                </a:solidFill>
                <a:highlight>
                  <a:srgbClr val="FFFFFF"/>
                </a:highlight>
                <a:latin typeface="Arial"/>
                <a:ea typeface="Arial"/>
                <a:cs typeface="Arial"/>
                <a:sym typeface="Arial"/>
              </a:rPr>
              <a:t>5. Aspectos de su personalidad</a:t>
            </a:r>
            <a:r>
              <a:rPr lang="es" sz="800">
                <a:solidFill>
                  <a:srgbClr val="000000"/>
                </a:solidFill>
                <a:highlight>
                  <a:srgbClr val="FFFFFF"/>
                </a:highlight>
                <a:latin typeface="Arial"/>
                <a:ea typeface="Arial"/>
                <a:cs typeface="Arial"/>
                <a:sym typeface="Arial"/>
              </a:rPr>
              <a:t>. Comprobar que el candidato tiene los conocimientos necesarios no es suficiente para asegurar que la incorporación será exitosa. Es necesario establecer si su personalidad está acorde con lo que el puesto requiere. Para ello, debemos conocer:</a:t>
            </a:r>
            <a:endParaRPr sz="800">
              <a:solidFill>
                <a:srgbClr val="000000"/>
              </a:solidFill>
              <a:highlight>
                <a:srgbClr val="FFFFFF"/>
              </a:highlight>
              <a:latin typeface="Arial"/>
              <a:ea typeface="Arial"/>
              <a:cs typeface="Arial"/>
              <a:sym typeface="Arial"/>
            </a:endParaRPr>
          </a:p>
          <a:p>
            <a:pPr indent="-279400" lvl="0" marL="647700" rtl="0" algn="just">
              <a:lnSpc>
                <a:spcPct val="95000"/>
              </a:lnSpc>
              <a:spcBef>
                <a:spcPts val="1900"/>
              </a:spcBef>
              <a:spcAft>
                <a:spcPts val="0"/>
              </a:spcAft>
              <a:buClr>
                <a:srgbClr val="000000"/>
              </a:buClr>
              <a:buSzPts val="800"/>
              <a:buFont typeface="Arial"/>
              <a:buChar char="●"/>
            </a:pPr>
            <a:r>
              <a:rPr lang="es" sz="800">
                <a:solidFill>
                  <a:srgbClr val="000000"/>
                </a:solidFill>
                <a:highlight>
                  <a:srgbClr val="FFFFFF"/>
                </a:highlight>
                <a:latin typeface="Arial"/>
                <a:ea typeface="Arial"/>
                <a:cs typeface="Arial"/>
                <a:sym typeface="Arial"/>
              </a:rPr>
              <a:t>Competencias: polivalencia, iniciativa, resistencia al estrés…</a:t>
            </a:r>
            <a:endParaRPr sz="800">
              <a:solidFill>
                <a:srgbClr val="000000"/>
              </a:solidFill>
              <a:highlight>
                <a:srgbClr val="FFFFFF"/>
              </a:highlight>
              <a:latin typeface="Arial"/>
              <a:ea typeface="Arial"/>
              <a:cs typeface="Arial"/>
              <a:sym typeface="Arial"/>
            </a:endParaRPr>
          </a:p>
          <a:p>
            <a:pPr indent="-279400" lvl="0" marL="647700" rtl="0" algn="just">
              <a:lnSpc>
                <a:spcPct val="95000"/>
              </a:lnSpc>
              <a:spcBef>
                <a:spcPts val="0"/>
              </a:spcBef>
              <a:spcAft>
                <a:spcPts val="0"/>
              </a:spcAft>
              <a:buClr>
                <a:srgbClr val="000000"/>
              </a:buClr>
              <a:buSzPts val="800"/>
              <a:buFont typeface="Arial"/>
              <a:buChar char="●"/>
            </a:pPr>
            <a:r>
              <a:rPr lang="es" sz="800">
                <a:solidFill>
                  <a:srgbClr val="000000"/>
                </a:solidFill>
                <a:highlight>
                  <a:srgbClr val="FFFFFF"/>
                </a:highlight>
                <a:latin typeface="Arial"/>
                <a:ea typeface="Arial"/>
                <a:cs typeface="Arial"/>
                <a:sym typeface="Arial"/>
              </a:rPr>
              <a:t>Conductas</a:t>
            </a:r>
            <a:endParaRPr sz="800">
              <a:solidFill>
                <a:srgbClr val="000000"/>
              </a:solidFill>
              <a:highlight>
                <a:srgbClr val="FFFFFF"/>
              </a:highlight>
              <a:latin typeface="Arial"/>
              <a:ea typeface="Arial"/>
              <a:cs typeface="Arial"/>
              <a:sym typeface="Arial"/>
            </a:endParaRPr>
          </a:p>
          <a:p>
            <a:pPr indent="-279400" lvl="0" marL="647700" rtl="0" algn="just">
              <a:lnSpc>
                <a:spcPct val="95000"/>
              </a:lnSpc>
              <a:spcBef>
                <a:spcPts val="0"/>
              </a:spcBef>
              <a:spcAft>
                <a:spcPts val="0"/>
              </a:spcAft>
              <a:buClr>
                <a:srgbClr val="000000"/>
              </a:buClr>
              <a:buSzPts val="800"/>
              <a:buFont typeface="Arial"/>
              <a:buChar char="●"/>
            </a:pPr>
            <a:r>
              <a:rPr lang="es" sz="800">
                <a:solidFill>
                  <a:srgbClr val="000000"/>
                </a:solidFill>
                <a:highlight>
                  <a:srgbClr val="FFFFFF"/>
                </a:highlight>
                <a:latin typeface="Arial"/>
                <a:ea typeface="Arial"/>
                <a:cs typeface="Arial"/>
                <a:sym typeface="Arial"/>
              </a:rPr>
              <a:t>Aptitud: capacidad de aprendizaje,  inteligencia, visión espacial, abstracción</a:t>
            </a:r>
            <a:endParaRPr sz="800">
              <a:solidFill>
                <a:srgbClr val="000000"/>
              </a:solidFill>
              <a:highlight>
                <a:srgbClr val="FFFFFF"/>
              </a:highlight>
              <a:latin typeface="Arial"/>
              <a:ea typeface="Arial"/>
              <a:cs typeface="Arial"/>
              <a:sym typeface="Arial"/>
            </a:endParaRPr>
          </a:p>
          <a:p>
            <a:pPr indent="-279400" lvl="0" marL="647700" rtl="0" algn="just">
              <a:lnSpc>
                <a:spcPct val="95000"/>
              </a:lnSpc>
              <a:spcBef>
                <a:spcPts val="0"/>
              </a:spcBef>
              <a:spcAft>
                <a:spcPts val="0"/>
              </a:spcAft>
              <a:buClr>
                <a:srgbClr val="000000"/>
              </a:buClr>
              <a:buSzPts val="800"/>
              <a:buFont typeface="Arial"/>
              <a:buChar char="●"/>
            </a:pPr>
            <a:r>
              <a:rPr lang="es" sz="800">
                <a:solidFill>
                  <a:srgbClr val="000000"/>
                </a:solidFill>
                <a:highlight>
                  <a:srgbClr val="FFFFFF"/>
                </a:highlight>
                <a:latin typeface="Arial"/>
                <a:ea typeface="Arial"/>
                <a:cs typeface="Arial"/>
                <a:sym typeface="Arial"/>
              </a:rPr>
              <a:t>Habilidades</a:t>
            </a:r>
            <a:endParaRPr sz="800">
              <a:solidFill>
                <a:srgbClr val="000000"/>
              </a:solidFill>
              <a:highlight>
                <a:srgbClr val="FFFFFF"/>
              </a:highlight>
              <a:latin typeface="Arial"/>
              <a:ea typeface="Arial"/>
              <a:cs typeface="Arial"/>
              <a:sym typeface="Arial"/>
            </a:endParaRPr>
          </a:p>
          <a:p>
            <a:pPr indent="0" lvl="0" marL="0" rtl="0" algn="just">
              <a:lnSpc>
                <a:spcPct val="95000"/>
              </a:lnSpc>
              <a:spcBef>
                <a:spcPts val="1900"/>
              </a:spcBef>
              <a:spcAft>
                <a:spcPts val="0"/>
              </a:spcAft>
              <a:buSzPts val="275"/>
              <a:buNone/>
            </a:pPr>
            <a:r>
              <a:rPr lang="es" sz="800">
                <a:solidFill>
                  <a:srgbClr val="000000"/>
                </a:solidFill>
                <a:highlight>
                  <a:srgbClr val="FFFFFF"/>
                </a:highlight>
                <a:latin typeface="Arial"/>
                <a:ea typeface="Arial"/>
                <a:cs typeface="Arial"/>
                <a:sym typeface="Arial"/>
              </a:rPr>
              <a:t>Existen test psicológicos y psicotécnicos que nos permiten establecer con cierto rigor estos puntos. Es conveniente seleccionar las baterías de test aplicables en cada caso, </a:t>
            </a:r>
            <a:r>
              <a:rPr lang="es" sz="800">
                <a:solidFill>
                  <a:srgbClr val="000000"/>
                </a:solidFill>
                <a:highlight>
                  <a:srgbClr val="FFFFFF"/>
                </a:highlight>
                <a:latin typeface="Arial"/>
                <a:ea typeface="Arial"/>
                <a:cs typeface="Arial"/>
                <a:sym typeface="Arial"/>
              </a:rPr>
              <a:t>asegurándose</a:t>
            </a:r>
            <a:r>
              <a:rPr lang="es" sz="800">
                <a:solidFill>
                  <a:srgbClr val="000000"/>
                </a:solidFill>
                <a:highlight>
                  <a:srgbClr val="FFFFFF"/>
                </a:highlight>
                <a:latin typeface="Arial"/>
                <a:ea typeface="Arial"/>
                <a:cs typeface="Arial"/>
                <a:sym typeface="Arial"/>
              </a:rPr>
              <a:t> por personal especializado.</a:t>
            </a:r>
            <a:endParaRPr sz="800">
              <a:solidFill>
                <a:srgbClr val="000000"/>
              </a:solidFill>
              <a:highlight>
                <a:srgbClr val="FFFFFF"/>
              </a:highlight>
              <a:latin typeface="Arial"/>
              <a:ea typeface="Arial"/>
              <a:cs typeface="Arial"/>
              <a:sym typeface="Arial"/>
            </a:endParaRPr>
          </a:p>
          <a:p>
            <a:pPr indent="0" lvl="0" marL="0" rtl="0" algn="just">
              <a:lnSpc>
                <a:spcPct val="95000"/>
              </a:lnSpc>
              <a:spcBef>
                <a:spcPts val="800"/>
              </a:spcBef>
              <a:spcAft>
                <a:spcPts val="0"/>
              </a:spcAft>
              <a:buSzPts val="275"/>
              <a:buNone/>
            </a:pPr>
            <a:r>
              <a:rPr lang="es" sz="800">
                <a:solidFill>
                  <a:srgbClr val="000000"/>
                </a:solidFill>
                <a:highlight>
                  <a:srgbClr val="FFFFFF"/>
                </a:highlight>
                <a:latin typeface="Arial"/>
                <a:ea typeface="Arial"/>
                <a:cs typeface="Arial"/>
                <a:sym typeface="Arial"/>
              </a:rPr>
              <a:t>Otros rasgos de su personalidad que será conveniente estimar serán:</a:t>
            </a:r>
            <a:endParaRPr sz="800">
              <a:solidFill>
                <a:srgbClr val="000000"/>
              </a:solidFill>
              <a:highlight>
                <a:srgbClr val="FFFFFF"/>
              </a:highlight>
              <a:latin typeface="Arial"/>
              <a:ea typeface="Arial"/>
              <a:cs typeface="Arial"/>
              <a:sym typeface="Arial"/>
            </a:endParaRPr>
          </a:p>
          <a:p>
            <a:pPr indent="-279400" lvl="0" marL="647700" rtl="0" algn="just">
              <a:lnSpc>
                <a:spcPct val="95000"/>
              </a:lnSpc>
              <a:spcBef>
                <a:spcPts val="1900"/>
              </a:spcBef>
              <a:spcAft>
                <a:spcPts val="0"/>
              </a:spcAft>
              <a:buClr>
                <a:srgbClr val="000000"/>
              </a:buClr>
              <a:buSzPts val="800"/>
              <a:buFont typeface="Arial"/>
              <a:buChar char="●"/>
            </a:pPr>
            <a:r>
              <a:rPr lang="es" sz="800">
                <a:solidFill>
                  <a:srgbClr val="000000"/>
                </a:solidFill>
                <a:highlight>
                  <a:srgbClr val="FFFFFF"/>
                </a:highlight>
                <a:latin typeface="Arial"/>
                <a:ea typeface="Arial"/>
                <a:cs typeface="Arial"/>
                <a:sym typeface="Arial"/>
              </a:rPr>
              <a:t>Compatibilidad de caracteres con el resto de los integrantes del departamento</a:t>
            </a:r>
            <a:endParaRPr sz="800">
              <a:solidFill>
                <a:srgbClr val="000000"/>
              </a:solidFill>
              <a:highlight>
                <a:srgbClr val="FFFFFF"/>
              </a:highlight>
              <a:latin typeface="Arial"/>
              <a:ea typeface="Arial"/>
              <a:cs typeface="Arial"/>
              <a:sym typeface="Arial"/>
            </a:endParaRPr>
          </a:p>
          <a:p>
            <a:pPr indent="-279400" lvl="0" marL="647700" rtl="0" algn="just">
              <a:lnSpc>
                <a:spcPct val="95000"/>
              </a:lnSpc>
              <a:spcBef>
                <a:spcPts val="0"/>
              </a:spcBef>
              <a:spcAft>
                <a:spcPts val="0"/>
              </a:spcAft>
              <a:buClr>
                <a:srgbClr val="000000"/>
              </a:buClr>
              <a:buSzPts val="800"/>
              <a:buFont typeface="Arial"/>
              <a:buChar char="●"/>
            </a:pPr>
            <a:r>
              <a:rPr lang="es" sz="800">
                <a:solidFill>
                  <a:srgbClr val="000000"/>
                </a:solidFill>
                <a:highlight>
                  <a:srgbClr val="FFFFFF"/>
                </a:highlight>
                <a:latin typeface="Arial"/>
                <a:ea typeface="Arial"/>
                <a:cs typeface="Arial"/>
                <a:sym typeface="Arial"/>
              </a:rPr>
              <a:t>Compatibilidad con su jefe directo</a:t>
            </a:r>
            <a:endParaRPr sz="800">
              <a:solidFill>
                <a:srgbClr val="000000"/>
              </a:solidFill>
              <a:highlight>
                <a:srgbClr val="FFFFFF"/>
              </a:highlight>
              <a:latin typeface="Arial"/>
              <a:ea typeface="Arial"/>
              <a:cs typeface="Arial"/>
              <a:sym typeface="Arial"/>
            </a:endParaRPr>
          </a:p>
          <a:p>
            <a:pPr indent="-279400" lvl="0" marL="647700" rtl="0" algn="just">
              <a:lnSpc>
                <a:spcPct val="95000"/>
              </a:lnSpc>
              <a:spcBef>
                <a:spcPts val="0"/>
              </a:spcBef>
              <a:spcAft>
                <a:spcPts val="0"/>
              </a:spcAft>
              <a:buClr>
                <a:srgbClr val="000000"/>
              </a:buClr>
              <a:buSzPts val="800"/>
              <a:buFont typeface="Arial"/>
              <a:buChar char="●"/>
            </a:pPr>
            <a:r>
              <a:rPr lang="es" sz="800">
                <a:solidFill>
                  <a:srgbClr val="000000"/>
                </a:solidFill>
                <a:highlight>
                  <a:srgbClr val="FFFFFF"/>
                </a:highlight>
                <a:latin typeface="Arial"/>
                <a:ea typeface="Arial"/>
                <a:cs typeface="Arial"/>
                <a:sym typeface="Arial"/>
              </a:rPr>
              <a:t>Ambiciones</a:t>
            </a:r>
            <a:endParaRPr sz="800">
              <a:solidFill>
                <a:srgbClr val="000000"/>
              </a:solidFill>
              <a:highlight>
                <a:srgbClr val="FFFFFF"/>
              </a:highlight>
              <a:latin typeface="Arial"/>
              <a:ea typeface="Arial"/>
              <a:cs typeface="Arial"/>
              <a:sym typeface="Arial"/>
            </a:endParaRPr>
          </a:p>
          <a:p>
            <a:pPr indent="-279400" lvl="0" marL="647700" rtl="0" algn="just">
              <a:lnSpc>
                <a:spcPct val="95000"/>
              </a:lnSpc>
              <a:spcBef>
                <a:spcPts val="0"/>
              </a:spcBef>
              <a:spcAft>
                <a:spcPts val="0"/>
              </a:spcAft>
              <a:buClr>
                <a:srgbClr val="000000"/>
              </a:buClr>
              <a:buSzPts val="800"/>
              <a:buFont typeface="Arial"/>
              <a:buChar char="●"/>
            </a:pPr>
            <a:r>
              <a:rPr lang="es" sz="800">
                <a:solidFill>
                  <a:srgbClr val="000000"/>
                </a:solidFill>
                <a:highlight>
                  <a:srgbClr val="FFFFFF"/>
                </a:highlight>
                <a:latin typeface="Arial"/>
                <a:ea typeface="Arial"/>
                <a:cs typeface="Arial"/>
                <a:sym typeface="Arial"/>
              </a:rPr>
              <a:t>Fidelidad a la empresa</a:t>
            </a:r>
            <a:endParaRPr sz="800">
              <a:solidFill>
                <a:srgbClr val="000000"/>
              </a:solidFill>
              <a:highlight>
                <a:srgbClr val="FFFFFF"/>
              </a:highlight>
              <a:latin typeface="Arial"/>
              <a:ea typeface="Arial"/>
              <a:cs typeface="Arial"/>
              <a:sym typeface="Arial"/>
            </a:endParaRPr>
          </a:p>
          <a:p>
            <a:pPr indent="0" lvl="0" marL="0" rtl="0" algn="just">
              <a:lnSpc>
                <a:spcPct val="95000"/>
              </a:lnSpc>
              <a:spcBef>
                <a:spcPts val="1900"/>
              </a:spcBef>
              <a:spcAft>
                <a:spcPts val="0"/>
              </a:spcAft>
              <a:buSzPts val="275"/>
              <a:buNone/>
            </a:pPr>
            <a:r>
              <a:rPr lang="es" sz="800">
                <a:solidFill>
                  <a:srgbClr val="000000"/>
                </a:solidFill>
                <a:highlight>
                  <a:srgbClr val="FFFFFF"/>
                </a:highlight>
                <a:latin typeface="Arial"/>
                <a:ea typeface="Arial"/>
                <a:cs typeface="Arial"/>
                <a:sym typeface="Arial"/>
              </a:rPr>
              <a:t>A diferencia de los rasgos anteriores, no hay test específicos pensados para determinar cada uno de estos aspectos, se pueden realizar preguntas que pongan al candidato en situaciones reales de trabajo para ver como reaccionaria. Estas preguntas junto con la intuición del seleccionador son lo que mejor puede establecer estos términos. Es importante que se tenga en cuenta que es necesario determinar y valorar cada uno de estos puntos</a:t>
            </a:r>
            <a:endParaRPr sz="800">
              <a:solidFill>
                <a:srgbClr val="000000"/>
              </a:solidFill>
              <a:highlight>
                <a:srgbClr val="FFFFFF"/>
              </a:highlight>
              <a:latin typeface="Arial"/>
              <a:ea typeface="Arial"/>
              <a:cs typeface="Arial"/>
              <a:sym typeface="Arial"/>
            </a:endParaRPr>
          </a:p>
          <a:p>
            <a:pPr indent="0" lvl="0" marL="0" rtl="0" algn="just">
              <a:lnSpc>
                <a:spcPct val="95000"/>
              </a:lnSpc>
              <a:spcBef>
                <a:spcPts val="800"/>
              </a:spcBef>
              <a:spcAft>
                <a:spcPts val="1200"/>
              </a:spcAft>
              <a:buSzPts val="275"/>
              <a:buNone/>
            </a:pPr>
            <a:r>
              <a:t/>
            </a:r>
            <a:endParaRPr sz="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19"/>
          <p:cNvSpPr txBox="1"/>
          <p:nvPr>
            <p:ph idx="1" type="body"/>
          </p:nvPr>
        </p:nvSpPr>
        <p:spPr>
          <a:xfrm>
            <a:off x="819150" y="743650"/>
            <a:ext cx="7505700" cy="3695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s" sz="950">
                <a:solidFill>
                  <a:srgbClr val="000000"/>
                </a:solidFill>
                <a:highlight>
                  <a:srgbClr val="FFFFFF"/>
                </a:highlight>
                <a:latin typeface="Arial"/>
                <a:ea typeface="Arial"/>
                <a:cs typeface="Arial"/>
                <a:sym typeface="Arial"/>
              </a:rPr>
              <a:t>6. Conocimiento de idiomas.</a:t>
            </a:r>
            <a:r>
              <a:rPr lang="es" sz="950">
                <a:solidFill>
                  <a:srgbClr val="000000"/>
                </a:solidFill>
                <a:highlight>
                  <a:srgbClr val="FFFFFF"/>
                </a:highlight>
                <a:latin typeface="Arial"/>
                <a:ea typeface="Arial"/>
                <a:cs typeface="Arial"/>
                <a:sym typeface="Arial"/>
              </a:rPr>
              <a:t> Cada día, el conocimiento de uno o varios idiomas es más necesario para desempeñar un puesto de trabajo relacionado con mantenimiento. Los equipos no siempre se fabrican en el país en el que se instalan, siendo necesario a veces recurrir a los servicios técnicos del fabricante para poder solucionar averías o problemas complejos, o incluso, para poder explicar a un técnico especializado que está ocurriendo. Por todo ello, es conveniente asegurarse de que parte de la plantilla posee conocimientos en idiomas, e incluso es recomendable que en el conjunto de la plantilla haya varios técnicos que hablen inglés, al menos uno que hable francés y otro que hable alemán, como idiomas más comunes en el mundo del mantenimiento.</a:t>
            </a:r>
            <a:endParaRPr sz="950">
              <a:solidFill>
                <a:srgbClr val="000000"/>
              </a:solidFill>
              <a:highlight>
                <a:srgbClr val="FFFFFF"/>
              </a:highlight>
              <a:latin typeface="Arial"/>
              <a:ea typeface="Arial"/>
              <a:cs typeface="Arial"/>
              <a:sym typeface="Arial"/>
            </a:endParaRPr>
          </a:p>
          <a:p>
            <a:pPr indent="0" lvl="0" marL="0" rtl="0" algn="l">
              <a:spcBef>
                <a:spcPts val="1200"/>
              </a:spcBef>
              <a:spcAft>
                <a:spcPts val="0"/>
              </a:spcAft>
              <a:buNone/>
            </a:pPr>
            <a:r>
              <a:rPr b="1" lang="es" sz="950">
                <a:solidFill>
                  <a:srgbClr val="000000"/>
                </a:solidFill>
                <a:highlight>
                  <a:srgbClr val="FFFFFF"/>
                </a:highlight>
                <a:latin typeface="Arial"/>
                <a:ea typeface="Arial"/>
                <a:cs typeface="Arial"/>
                <a:sym typeface="Arial"/>
              </a:rPr>
              <a:t>7. La remuneración deseada.</a:t>
            </a:r>
            <a:r>
              <a:rPr lang="es" sz="950">
                <a:solidFill>
                  <a:srgbClr val="000000"/>
                </a:solidFill>
                <a:highlight>
                  <a:srgbClr val="FFFFFF"/>
                </a:highlight>
                <a:latin typeface="Arial"/>
                <a:ea typeface="Arial"/>
                <a:cs typeface="Arial"/>
                <a:sym typeface="Arial"/>
              </a:rPr>
              <a:t> Es importante conocer las expectativas económicas del candidato. El hecho de que acepte la remuneración que ofrece la empresa no garantiza que el candidato, una vez incorporado, vaya a permanecer en el puesto el tiempo que la empresa necesite o haya pactado con él. </a:t>
            </a:r>
            <a:endParaRPr sz="950">
              <a:solidFill>
                <a:srgbClr val="000000"/>
              </a:solidFill>
              <a:highlight>
                <a:srgbClr val="FFFFFF"/>
              </a:highlight>
              <a:latin typeface="Arial"/>
              <a:ea typeface="Arial"/>
              <a:cs typeface="Arial"/>
              <a:sym typeface="Arial"/>
            </a:endParaRPr>
          </a:p>
          <a:p>
            <a:pPr indent="0" lvl="0" marL="0" rtl="0" algn="l">
              <a:spcBef>
                <a:spcPts val="1200"/>
              </a:spcBef>
              <a:spcAft>
                <a:spcPts val="0"/>
              </a:spcAft>
              <a:buNone/>
            </a:pPr>
            <a:r>
              <a:rPr lang="es" sz="950">
                <a:solidFill>
                  <a:srgbClr val="000000"/>
                </a:solidFill>
                <a:highlight>
                  <a:srgbClr val="FFFFFF"/>
                </a:highlight>
                <a:latin typeface="Arial"/>
                <a:ea typeface="Arial"/>
                <a:cs typeface="Arial"/>
                <a:sym typeface="Arial"/>
              </a:rPr>
              <a:t>Es muy importante que en el proceso de selección participen, además de personal especializado en gestión de personal, sus mandos directos. Si lo que buscamos es asegurar que el proceso de incorporación sea exitoso, es imprescindible implicar a mando inmediatamente superior y otros que puedan verse afectados, en el proceso de selección, asegurando que estos dan su visto bueno al candidato. Solo así lograremos la implicación del mando en el proceso de adaptación y lograremos la aceptación del seleccionado.</a:t>
            </a:r>
            <a:endParaRPr sz="950">
              <a:solidFill>
                <a:srgbClr val="000000"/>
              </a:solidFill>
              <a:highlight>
                <a:srgbClr val="FFFFFF"/>
              </a:highlight>
              <a:latin typeface="Arial"/>
              <a:ea typeface="Arial"/>
              <a:cs typeface="Arial"/>
              <a:sym typeface="Arial"/>
            </a:endParaRPr>
          </a:p>
          <a:p>
            <a:pPr indent="0" lvl="0" marL="0" rtl="0" algn="l">
              <a:spcBef>
                <a:spcPts val="1200"/>
              </a:spcBef>
              <a:spcAft>
                <a:spcPts val="1200"/>
              </a:spcAft>
              <a:buNone/>
            </a:pPr>
            <a:r>
              <a:t/>
            </a:r>
            <a:endParaRPr sz="950">
              <a:solidFill>
                <a:srgbClr val="000000"/>
              </a:solidFill>
              <a:highlight>
                <a:srgbClr val="FFFFFF"/>
              </a:highlight>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0"/>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900"/>
              </a:spcBef>
              <a:spcAft>
                <a:spcPts val="0"/>
              </a:spcAft>
              <a:buNone/>
            </a:pPr>
            <a:r>
              <a:rPr lang="es" sz="1700">
                <a:solidFill>
                  <a:srgbClr val="CC0000"/>
                </a:solidFill>
                <a:highlight>
                  <a:srgbClr val="FFFFFF"/>
                </a:highlight>
                <a:latin typeface="Open Sans"/>
                <a:ea typeface="Open Sans"/>
                <a:cs typeface="Open Sans"/>
                <a:sym typeface="Open Sans"/>
              </a:rPr>
              <a:t>Selección: la entrevista final</a:t>
            </a:r>
            <a:endParaRPr sz="1700">
              <a:solidFill>
                <a:srgbClr val="CC0000"/>
              </a:solidFill>
              <a:highlight>
                <a:srgbClr val="FFFFFF"/>
              </a:highlight>
              <a:latin typeface="Open Sans"/>
              <a:ea typeface="Open Sans"/>
              <a:cs typeface="Open Sans"/>
              <a:sym typeface="Open Sans"/>
            </a:endParaRPr>
          </a:p>
          <a:p>
            <a:pPr indent="0" lvl="0" marL="0" rtl="0" algn="l">
              <a:lnSpc>
                <a:spcPct val="115000"/>
              </a:lnSpc>
              <a:spcBef>
                <a:spcPts val="90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0"/>
              </a:spcAft>
              <a:buNone/>
            </a:pPr>
            <a:r>
              <a:t/>
            </a:r>
            <a:endParaRPr/>
          </a:p>
        </p:txBody>
      </p:sp>
      <p:sp>
        <p:nvSpPr>
          <p:cNvPr id="172" name="Google Shape;172;p20"/>
          <p:cNvSpPr txBox="1"/>
          <p:nvPr>
            <p:ph idx="1" type="body"/>
          </p:nvPr>
        </p:nvSpPr>
        <p:spPr>
          <a:xfrm>
            <a:off x="819150" y="1326150"/>
            <a:ext cx="7505700" cy="3467100"/>
          </a:xfrm>
          <a:prstGeom prst="rect">
            <a:avLst/>
          </a:prstGeom>
        </p:spPr>
        <p:txBody>
          <a:bodyPr anchorCtr="0" anchor="t" bIns="91425" lIns="91425" spcFirstLastPara="1" rIns="91425" wrap="square" tIns="91425">
            <a:spAutoFit/>
          </a:bodyPr>
          <a:lstStyle/>
          <a:p>
            <a:pPr indent="0" lvl="0" marL="0" rtl="0" algn="just">
              <a:spcBef>
                <a:spcPts val="800"/>
              </a:spcBef>
              <a:spcAft>
                <a:spcPts val="0"/>
              </a:spcAft>
              <a:buNone/>
            </a:pPr>
            <a:r>
              <a:rPr lang="es" sz="900">
                <a:solidFill>
                  <a:srgbClr val="000000"/>
                </a:solidFill>
                <a:highlight>
                  <a:srgbClr val="FFFFFF"/>
                </a:highlight>
                <a:latin typeface="Arial"/>
                <a:ea typeface="Arial"/>
                <a:cs typeface="Arial"/>
                <a:sym typeface="Arial"/>
              </a:rPr>
              <a:t>A este punto solo llegará un candidato por puesto vacante. Es el momento de definir las condiciones. Para ello, en conveniente fijar una entrevista final con el candidato seleccionado, en el que se le explicarán todos los detalles de la incorporación:</a:t>
            </a:r>
            <a:endParaRPr sz="900">
              <a:solidFill>
                <a:srgbClr val="000000"/>
              </a:solidFill>
              <a:highlight>
                <a:srgbClr val="FFFFFF"/>
              </a:highlight>
              <a:latin typeface="Arial"/>
              <a:ea typeface="Arial"/>
              <a:cs typeface="Arial"/>
              <a:sym typeface="Arial"/>
            </a:endParaRPr>
          </a:p>
          <a:p>
            <a:pPr indent="-285750" lvl="0" marL="647700" rtl="0" algn="just">
              <a:spcBef>
                <a:spcPts val="1900"/>
              </a:spcBef>
              <a:spcAft>
                <a:spcPts val="0"/>
              </a:spcAft>
              <a:buClr>
                <a:srgbClr val="000000"/>
              </a:buClr>
              <a:buSzPts val="900"/>
              <a:buFont typeface="Arial"/>
              <a:buChar char="●"/>
            </a:pPr>
            <a:r>
              <a:rPr lang="es" sz="900">
                <a:solidFill>
                  <a:srgbClr val="000000"/>
                </a:solidFill>
                <a:highlight>
                  <a:srgbClr val="FFFFFF"/>
                </a:highlight>
                <a:latin typeface="Arial"/>
                <a:ea typeface="Arial"/>
                <a:cs typeface="Arial"/>
                <a:sym typeface="Arial"/>
              </a:rPr>
              <a:t>Sus funciones</a:t>
            </a:r>
            <a:endParaRPr sz="900">
              <a:solidFill>
                <a:srgbClr val="000000"/>
              </a:solidFill>
              <a:highlight>
                <a:srgbClr val="FFFFFF"/>
              </a:highlight>
              <a:latin typeface="Arial"/>
              <a:ea typeface="Arial"/>
              <a:cs typeface="Arial"/>
              <a:sym typeface="Arial"/>
            </a:endParaRPr>
          </a:p>
          <a:p>
            <a:pPr indent="-285750" lvl="0" marL="647700" rtl="0" algn="just">
              <a:spcBef>
                <a:spcPts val="0"/>
              </a:spcBef>
              <a:spcAft>
                <a:spcPts val="0"/>
              </a:spcAft>
              <a:buClr>
                <a:srgbClr val="000000"/>
              </a:buClr>
              <a:buSzPts val="900"/>
              <a:buFont typeface="Arial"/>
              <a:buChar char="●"/>
            </a:pPr>
            <a:r>
              <a:rPr lang="es" sz="900">
                <a:solidFill>
                  <a:srgbClr val="000000"/>
                </a:solidFill>
                <a:highlight>
                  <a:srgbClr val="FFFFFF"/>
                </a:highlight>
                <a:latin typeface="Arial"/>
                <a:ea typeface="Arial"/>
                <a:cs typeface="Arial"/>
                <a:sym typeface="Arial"/>
              </a:rPr>
              <a:t>Su posición en el organigrama del departamento</a:t>
            </a:r>
            <a:endParaRPr sz="900">
              <a:solidFill>
                <a:srgbClr val="000000"/>
              </a:solidFill>
              <a:highlight>
                <a:srgbClr val="FFFFFF"/>
              </a:highlight>
              <a:latin typeface="Arial"/>
              <a:ea typeface="Arial"/>
              <a:cs typeface="Arial"/>
              <a:sym typeface="Arial"/>
            </a:endParaRPr>
          </a:p>
          <a:p>
            <a:pPr indent="-285750" lvl="0" marL="647700" rtl="0" algn="just">
              <a:spcBef>
                <a:spcPts val="0"/>
              </a:spcBef>
              <a:spcAft>
                <a:spcPts val="0"/>
              </a:spcAft>
              <a:buClr>
                <a:srgbClr val="000000"/>
              </a:buClr>
              <a:buSzPts val="900"/>
              <a:buFont typeface="Arial"/>
              <a:buChar char="●"/>
            </a:pPr>
            <a:r>
              <a:rPr lang="es" sz="900">
                <a:solidFill>
                  <a:srgbClr val="000000"/>
                </a:solidFill>
                <a:highlight>
                  <a:srgbClr val="FFFFFF"/>
                </a:highlight>
                <a:latin typeface="Arial"/>
                <a:ea typeface="Arial"/>
                <a:cs typeface="Arial"/>
                <a:sym typeface="Arial"/>
              </a:rPr>
              <a:t>Todo lo que se espera de él, </a:t>
            </a:r>
            <a:r>
              <a:rPr lang="es" sz="900">
                <a:solidFill>
                  <a:srgbClr val="000000"/>
                </a:solidFill>
                <a:highlight>
                  <a:srgbClr val="FFFFFF"/>
                </a:highlight>
                <a:latin typeface="Arial"/>
                <a:ea typeface="Arial"/>
                <a:cs typeface="Arial"/>
                <a:sym typeface="Arial"/>
              </a:rPr>
              <a:t>indicando</a:t>
            </a:r>
            <a:r>
              <a:rPr lang="es" sz="900">
                <a:solidFill>
                  <a:srgbClr val="000000"/>
                </a:solidFill>
                <a:highlight>
                  <a:srgbClr val="FFFFFF"/>
                </a:highlight>
                <a:latin typeface="Arial"/>
                <a:ea typeface="Arial"/>
                <a:cs typeface="Arial"/>
                <a:sym typeface="Arial"/>
              </a:rPr>
              <a:t>, si es posible, la forma en que valoraremos el desempeño de su puesto</a:t>
            </a:r>
            <a:endParaRPr sz="900">
              <a:solidFill>
                <a:srgbClr val="000000"/>
              </a:solidFill>
              <a:highlight>
                <a:srgbClr val="FFFFFF"/>
              </a:highlight>
              <a:latin typeface="Arial"/>
              <a:ea typeface="Arial"/>
              <a:cs typeface="Arial"/>
              <a:sym typeface="Arial"/>
            </a:endParaRPr>
          </a:p>
          <a:p>
            <a:pPr indent="-285750" lvl="0" marL="647700" rtl="0" algn="just">
              <a:spcBef>
                <a:spcPts val="0"/>
              </a:spcBef>
              <a:spcAft>
                <a:spcPts val="0"/>
              </a:spcAft>
              <a:buClr>
                <a:srgbClr val="000000"/>
              </a:buClr>
              <a:buSzPts val="900"/>
              <a:buFont typeface="Arial"/>
              <a:buChar char="●"/>
            </a:pPr>
            <a:r>
              <a:rPr lang="es" sz="900">
                <a:solidFill>
                  <a:srgbClr val="000000"/>
                </a:solidFill>
                <a:highlight>
                  <a:srgbClr val="FFFFFF"/>
                </a:highlight>
                <a:latin typeface="Arial"/>
                <a:ea typeface="Arial"/>
                <a:cs typeface="Arial"/>
                <a:sym typeface="Arial"/>
              </a:rPr>
              <a:t>El tipo de contrato</a:t>
            </a:r>
            <a:endParaRPr sz="900">
              <a:solidFill>
                <a:srgbClr val="000000"/>
              </a:solidFill>
              <a:highlight>
                <a:srgbClr val="FFFFFF"/>
              </a:highlight>
              <a:latin typeface="Arial"/>
              <a:ea typeface="Arial"/>
              <a:cs typeface="Arial"/>
              <a:sym typeface="Arial"/>
            </a:endParaRPr>
          </a:p>
          <a:p>
            <a:pPr indent="-285750" lvl="0" marL="647700" rtl="0" algn="just">
              <a:spcBef>
                <a:spcPts val="0"/>
              </a:spcBef>
              <a:spcAft>
                <a:spcPts val="0"/>
              </a:spcAft>
              <a:buClr>
                <a:srgbClr val="000000"/>
              </a:buClr>
              <a:buSzPts val="900"/>
              <a:buFont typeface="Arial"/>
              <a:buChar char="●"/>
            </a:pPr>
            <a:r>
              <a:rPr lang="es" sz="900">
                <a:solidFill>
                  <a:srgbClr val="000000"/>
                </a:solidFill>
                <a:highlight>
                  <a:srgbClr val="FFFFFF"/>
                </a:highlight>
                <a:latin typeface="Arial"/>
                <a:ea typeface="Arial"/>
                <a:cs typeface="Arial"/>
                <a:sym typeface="Arial"/>
              </a:rPr>
              <a:t>La fecha de incorporación</a:t>
            </a:r>
            <a:endParaRPr sz="900">
              <a:solidFill>
                <a:srgbClr val="000000"/>
              </a:solidFill>
              <a:highlight>
                <a:srgbClr val="FFFFFF"/>
              </a:highlight>
              <a:latin typeface="Arial"/>
              <a:ea typeface="Arial"/>
              <a:cs typeface="Arial"/>
              <a:sym typeface="Arial"/>
            </a:endParaRPr>
          </a:p>
          <a:p>
            <a:pPr indent="-285750" lvl="0" marL="647700" rtl="0" algn="just">
              <a:spcBef>
                <a:spcPts val="0"/>
              </a:spcBef>
              <a:spcAft>
                <a:spcPts val="0"/>
              </a:spcAft>
              <a:buClr>
                <a:srgbClr val="000000"/>
              </a:buClr>
              <a:buSzPts val="900"/>
              <a:buFont typeface="Arial"/>
              <a:buChar char="●"/>
            </a:pPr>
            <a:r>
              <a:rPr lang="es" sz="900">
                <a:solidFill>
                  <a:srgbClr val="000000"/>
                </a:solidFill>
                <a:highlight>
                  <a:srgbClr val="FFFFFF"/>
                </a:highlight>
                <a:latin typeface="Arial"/>
                <a:ea typeface="Arial"/>
                <a:cs typeface="Arial"/>
                <a:sym typeface="Arial"/>
              </a:rPr>
              <a:t>La duración del periodo de prueba</a:t>
            </a:r>
            <a:endParaRPr sz="900">
              <a:solidFill>
                <a:srgbClr val="000000"/>
              </a:solidFill>
              <a:highlight>
                <a:srgbClr val="FFFFFF"/>
              </a:highlight>
              <a:latin typeface="Arial"/>
              <a:ea typeface="Arial"/>
              <a:cs typeface="Arial"/>
              <a:sym typeface="Arial"/>
            </a:endParaRPr>
          </a:p>
          <a:p>
            <a:pPr indent="-285750" lvl="0" marL="647700" rtl="0" algn="just">
              <a:spcBef>
                <a:spcPts val="0"/>
              </a:spcBef>
              <a:spcAft>
                <a:spcPts val="0"/>
              </a:spcAft>
              <a:buClr>
                <a:srgbClr val="000000"/>
              </a:buClr>
              <a:buSzPts val="900"/>
              <a:buFont typeface="Arial"/>
              <a:buChar char="●"/>
            </a:pPr>
            <a:r>
              <a:rPr lang="es" sz="900">
                <a:solidFill>
                  <a:srgbClr val="000000"/>
                </a:solidFill>
                <a:highlight>
                  <a:srgbClr val="FFFFFF"/>
                </a:highlight>
                <a:latin typeface="Arial"/>
                <a:ea typeface="Arial"/>
                <a:cs typeface="Arial"/>
                <a:sym typeface="Arial"/>
              </a:rPr>
              <a:t>Sus retribuciones por todos los conceptos</a:t>
            </a:r>
            <a:endParaRPr sz="900">
              <a:solidFill>
                <a:srgbClr val="000000"/>
              </a:solidFill>
              <a:highlight>
                <a:srgbClr val="FFFFFF"/>
              </a:highlight>
              <a:latin typeface="Arial"/>
              <a:ea typeface="Arial"/>
              <a:cs typeface="Arial"/>
              <a:sym typeface="Arial"/>
            </a:endParaRPr>
          </a:p>
          <a:p>
            <a:pPr indent="-285750" lvl="0" marL="647700" rtl="0" algn="just">
              <a:spcBef>
                <a:spcPts val="0"/>
              </a:spcBef>
              <a:spcAft>
                <a:spcPts val="0"/>
              </a:spcAft>
              <a:buClr>
                <a:srgbClr val="000000"/>
              </a:buClr>
              <a:buSzPts val="900"/>
              <a:buFont typeface="Arial"/>
              <a:buChar char="●"/>
            </a:pPr>
            <a:r>
              <a:rPr lang="es" sz="900">
                <a:solidFill>
                  <a:srgbClr val="000000"/>
                </a:solidFill>
                <a:highlight>
                  <a:srgbClr val="FFFFFF"/>
                </a:highlight>
                <a:latin typeface="Arial"/>
                <a:ea typeface="Arial"/>
                <a:cs typeface="Arial"/>
                <a:sym typeface="Arial"/>
              </a:rPr>
              <a:t>La evolución de su contrato en el tiempo, si es que se ha establecido </a:t>
            </a:r>
            <a:endParaRPr sz="900">
              <a:solidFill>
                <a:srgbClr val="000000"/>
              </a:solidFill>
              <a:highlight>
                <a:srgbClr val="FFFFFF"/>
              </a:highlight>
              <a:latin typeface="Arial"/>
              <a:ea typeface="Arial"/>
              <a:cs typeface="Arial"/>
              <a:sym typeface="Arial"/>
            </a:endParaRPr>
          </a:p>
          <a:p>
            <a:pPr indent="0" lvl="0" marL="0" rtl="0" algn="just">
              <a:spcBef>
                <a:spcPts val="1900"/>
              </a:spcBef>
              <a:spcAft>
                <a:spcPts val="0"/>
              </a:spcAft>
              <a:buNone/>
            </a:pPr>
            <a:r>
              <a:rPr lang="es" sz="900">
                <a:solidFill>
                  <a:srgbClr val="000000"/>
                </a:solidFill>
                <a:highlight>
                  <a:srgbClr val="FFFFFF"/>
                </a:highlight>
                <a:latin typeface="Arial"/>
                <a:ea typeface="Arial"/>
                <a:cs typeface="Arial"/>
                <a:sym typeface="Arial"/>
              </a:rPr>
              <a:t>Es muy conveniente, en este punto, que no se prometa nada al trabajador que no se esté en condiciones de asegurar que se cumplirá. Si esto sucede, realizar una promesa sobre el futuro de su puesto que después no llega a materializarse, el hecho será causa de insatisfacción y de desmotivación en el trabajador</a:t>
            </a:r>
            <a:endParaRPr sz="900">
              <a:solidFill>
                <a:srgbClr val="000000"/>
              </a:solidFill>
              <a:highlight>
                <a:srgbClr val="FFFFFF"/>
              </a:highlight>
              <a:latin typeface="Arial"/>
              <a:ea typeface="Arial"/>
              <a:cs typeface="Arial"/>
              <a:sym typeface="Arial"/>
            </a:endParaRPr>
          </a:p>
          <a:p>
            <a:pPr indent="0" lvl="0" marL="0" rtl="0" algn="just">
              <a:spcBef>
                <a:spcPts val="800"/>
              </a:spcBef>
              <a:spcAft>
                <a:spcPts val="0"/>
              </a:spcAft>
              <a:buNone/>
            </a:pPr>
            <a:r>
              <a:rPr lang="es" sz="900">
                <a:solidFill>
                  <a:srgbClr val="000000"/>
                </a:solidFill>
                <a:highlight>
                  <a:srgbClr val="FFFFFF"/>
                </a:highlight>
                <a:latin typeface="Arial"/>
                <a:ea typeface="Arial"/>
                <a:cs typeface="Arial"/>
                <a:sym typeface="Arial"/>
              </a:rPr>
              <a:t>Si las dos partes, empresa y trabajador, están perfectamente de acuerdo en todos los extremos, debe procederse a formalizar el contrato de trabajo, de acuerdo a las normativas vigentes.</a:t>
            </a:r>
            <a:endParaRPr sz="900">
              <a:solidFill>
                <a:srgbClr val="000000"/>
              </a:solidFill>
              <a:highlight>
                <a:srgbClr val="FFFFFF"/>
              </a:highlight>
              <a:latin typeface="Arial"/>
              <a:ea typeface="Arial"/>
              <a:cs typeface="Arial"/>
              <a:sym typeface="Arial"/>
            </a:endParaRPr>
          </a:p>
          <a:p>
            <a:pPr indent="0" lvl="0" marL="0" rtl="0" algn="l">
              <a:spcBef>
                <a:spcPts val="8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1"/>
          <p:cNvSpPr txBox="1"/>
          <p:nvPr>
            <p:ph type="title"/>
          </p:nvPr>
        </p:nvSpPr>
        <p:spPr>
          <a:xfrm>
            <a:off x="819150" y="523350"/>
            <a:ext cx="7505700" cy="6045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900"/>
              </a:spcBef>
              <a:spcAft>
                <a:spcPts val="0"/>
              </a:spcAft>
              <a:buNone/>
            </a:pPr>
            <a:r>
              <a:rPr lang="es" sz="1700">
                <a:solidFill>
                  <a:srgbClr val="CC0000"/>
                </a:solidFill>
                <a:highlight>
                  <a:srgbClr val="FFFFFF"/>
                </a:highlight>
                <a:latin typeface="Open Sans"/>
                <a:ea typeface="Open Sans"/>
                <a:cs typeface="Open Sans"/>
                <a:sym typeface="Open Sans"/>
              </a:rPr>
              <a:t>Tipos de contratos</a:t>
            </a:r>
            <a:endParaRPr sz="1700">
              <a:solidFill>
                <a:srgbClr val="CC0000"/>
              </a:solidFill>
              <a:highlight>
                <a:srgbClr val="FFFFFF"/>
              </a:highlight>
              <a:latin typeface="Open Sans"/>
              <a:ea typeface="Open Sans"/>
              <a:cs typeface="Open Sans"/>
              <a:sym typeface="Open Sans"/>
            </a:endParaRPr>
          </a:p>
          <a:p>
            <a:pPr indent="0" lvl="0" marL="0" rtl="0" algn="l">
              <a:spcBef>
                <a:spcPts val="900"/>
              </a:spcBef>
              <a:spcAft>
                <a:spcPts val="0"/>
              </a:spcAft>
              <a:buNone/>
            </a:pPr>
            <a:r>
              <a:t/>
            </a:r>
            <a:endParaRPr/>
          </a:p>
        </p:txBody>
      </p:sp>
      <p:sp>
        <p:nvSpPr>
          <p:cNvPr id="178" name="Google Shape;178;p21"/>
          <p:cNvSpPr txBox="1"/>
          <p:nvPr>
            <p:ph idx="1" type="body"/>
          </p:nvPr>
        </p:nvSpPr>
        <p:spPr>
          <a:xfrm>
            <a:off x="695225" y="1127850"/>
            <a:ext cx="7505700" cy="3692100"/>
          </a:xfrm>
          <a:prstGeom prst="rect">
            <a:avLst/>
          </a:prstGeom>
        </p:spPr>
        <p:txBody>
          <a:bodyPr anchorCtr="0" anchor="t" bIns="91425" lIns="91425" spcFirstLastPara="1" rIns="91425" wrap="square" tIns="91425">
            <a:spAutoFit/>
          </a:bodyPr>
          <a:lstStyle/>
          <a:p>
            <a:pPr indent="0" lvl="0" marL="0" rtl="0" algn="just">
              <a:spcBef>
                <a:spcPts val="800"/>
              </a:spcBef>
              <a:spcAft>
                <a:spcPts val="0"/>
              </a:spcAft>
              <a:buNone/>
            </a:pPr>
            <a:r>
              <a:rPr lang="es" sz="950">
                <a:solidFill>
                  <a:srgbClr val="000000"/>
                </a:solidFill>
                <a:highlight>
                  <a:srgbClr val="FFFFFF"/>
                </a:highlight>
                <a:latin typeface="Arial"/>
                <a:ea typeface="Arial"/>
                <a:cs typeface="Arial"/>
                <a:sym typeface="Arial"/>
              </a:rPr>
              <a:t>L</a:t>
            </a:r>
            <a:r>
              <a:rPr lang="es" sz="900">
                <a:solidFill>
                  <a:srgbClr val="000000"/>
                </a:solidFill>
                <a:highlight>
                  <a:srgbClr val="FFFFFF"/>
                </a:highlight>
                <a:latin typeface="Arial"/>
                <a:ea typeface="Arial"/>
                <a:cs typeface="Arial"/>
                <a:sym typeface="Arial"/>
              </a:rPr>
              <a:t>as normativas que regulan la contratación de personal varían con frecuencia, por lo que determinados tipos de contratos vigentes en un momento dado pueden no estarlo en otros, y haberse creado a la vez nuevas formas de contratación.</a:t>
            </a:r>
            <a:endParaRPr sz="900">
              <a:solidFill>
                <a:srgbClr val="000000"/>
              </a:solidFill>
              <a:highlight>
                <a:srgbClr val="FFFFFF"/>
              </a:highlight>
              <a:latin typeface="Arial"/>
              <a:ea typeface="Arial"/>
              <a:cs typeface="Arial"/>
              <a:sym typeface="Arial"/>
            </a:endParaRPr>
          </a:p>
          <a:p>
            <a:pPr indent="0" lvl="0" marL="0" rtl="0" algn="just">
              <a:spcBef>
                <a:spcPts val="800"/>
              </a:spcBef>
              <a:spcAft>
                <a:spcPts val="0"/>
              </a:spcAft>
              <a:buNone/>
            </a:pPr>
            <a:r>
              <a:rPr lang="es" sz="900">
                <a:solidFill>
                  <a:srgbClr val="000000"/>
                </a:solidFill>
                <a:highlight>
                  <a:srgbClr val="FFFFFF"/>
                </a:highlight>
                <a:latin typeface="Arial"/>
                <a:ea typeface="Arial"/>
                <a:cs typeface="Arial"/>
                <a:sym typeface="Arial"/>
              </a:rPr>
              <a:t>No obstante, las formas más usuales de contratación son las siguientes:</a:t>
            </a:r>
            <a:endParaRPr sz="900">
              <a:solidFill>
                <a:srgbClr val="000000"/>
              </a:solidFill>
              <a:highlight>
                <a:srgbClr val="FFFFFF"/>
              </a:highlight>
              <a:latin typeface="Arial"/>
              <a:ea typeface="Arial"/>
              <a:cs typeface="Arial"/>
              <a:sym typeface="Arial"/>
            </a:endParaRPr>
          </a:p>
          <a:p>
            <a:pPr indent="-285750" lvl="0" marL="647700" rtl="0" algn="just">
              <a:spcBef>
                <a:spcPts val="1900"/>
              </a:spcBef>
              <a:spcAft>
                <a:spcPts val="0"/>
              </a:spcAft>
              <a:buClr>
                <a:srgbClr val="000000"/>
              </a:buClr>
              <a:buSzPts val="900"/>
              <a:buFont typeface="Arial"/>
              <a:buChar char="●"/>
            </a:pPr>
            <a:r>
              <a:rPr b="1" lang="es" sz="900">
                <a:solidFill>
                  <a:srgbClr val="000000"/>
                </a:solidFill>
                <a:highlight>
                  <a:srgbClr val="FFFFFF"/>
                </a:highlight>
                <a:latin typeface="Arial"/>
                <a:ea typeface="Arial"/>
                <a:cs typeface="Arial"/>
                <a:sym typeface="Arial"/>
              </a:rPr>
              <a:t>Contrato en prácticas.</a:t>
            </a:r>
            <a:r>
              <a:rPr lang="es" sz="900">
                <a:solidFill>
                  <a:srgbClr val="000000"/>
                </a:solidFill>
                <a:highlight>
                  <a:srgbClr val="FFFFFF"/>
                </a:highlight>
                <a:latin typeface="Arial"/>
                <a:ea typeface="Arial"/>
                <a:cs typeface="Arial"/>
                <a:sym typeface="Arial"/>
              </a:rPr>
              <a:t> Se realiza con un trabajador que ha finalizado recientemente una formación oficial. Tiene ciertas ventajas fiscales y de cotización para la empresa contratante.</a:t>
            </a:r>
            <a:endParaRPr sz="900">
              <a:solidFill>
                <a:srgbClr val="000000"/>
              </a:solidFill>
              <a:highlight>
                <a:srgbClr val="FFFFFF"/>
              </a:highlight>
              <a:latin typeface="Arial"/>
              <a:ea typeface="Arial"/>
              <a:cs typeface="Arial"/>
              <a:sym typeface="Arial"/>
            </a:endParaRPr>
          </a:p>
          <a:p>
            <a:pPr indent="-285750" lvl="0" marL="647700" rtl="0" algn="just">
              <a:spcBef>
                <a:spcPts val="0"/>
              </a:spcBef>
              <a:spcAft>
                <a:spcPts val="0"/>
              </a:spcAft>
              <a:buClr>
                <a:srgbClr val="000000"/>
              </a:buClr>
              <a:buSzPts val="900"/>
              <a:buFont typeface="Arial"/>
              <a:buChar char="●"/>
            </a:pPr>
            <a:r>
              <a:rPr b="1" lang="es" sz="900">
                <a:solidFill>
                  <a:srgbClr val="000000"/>
                </a:solidFill>
                <a:highlight>
                  <a:srgbClr val="FFFFFF"/>
                </a:highlight>
                <a:latin typeface="Arial"/>
                <a:ea typeface="Arial"/>
                <a:cs typeface="Arial"/>
                <a:sym typeface="Arial"/>
              </a:rPr>
              <a:t>Contrato a tiempo parcial.</a:t>
            </a:r>
            <a:r>
              <a:rPr lang="es" sz="900">
                <a:solidFill>
                  <a:srgbClr val="000000"/>
                </a:solidFill>
                <a:highlight>
                  <a:srgbClr val="FFFFFF"/>
                </a:highlight>
                <a:latin typeface="Arial"/>
                <a:ea typeface="Arial"/>
                <a:cs typeface="Arial"/>
                <a:sym typeface="Arial"/>
              </a:rPr>
              <a:t> Este tipo de contrato no cubre todas las horas anuales establecidas por convenio colectivo del sector. La reducción puede ser en la jornada (por ejemplo, trabajando solo 4 horas diarias), reducción horaria a lo largo del mes o en el cómputo total de horas trabajadas. Estos contratos, a su vez, pueden ser de duración determinada o de duración indefinida</a:t>
            </a:r>
            <a:endParaRPr sz="900">
              <a:solidFill>
                <a:srgbClr val="000000"/>
              </a:solidFill>
              <a:highlight>
                <a:srgbClr val="FFFFFF"/>
              </a:highlight>
              <a:latin typeface="Arial"/>
              <a:ea typeface="Arial"/>
              <a:cs typeface="Arial"/>
              <a:sym typeface="Arial"/>
            </a:endParaRPr>
          </a:p>
          <a:p>
            <a:pPr indent="-285750" lvl="0" marL="647700" rtl="0" algn="just">
              <a:spcBef>
                <a:spcPts val="0"/>
              </a:spcBef>
              <a:spcAft>
                <a:spcPts val="0"/>
              </a:spcAft>
              <a:buClr>
                <a:srgbClr val="000000"/>
              </a:buClr>
              <a:buSzPts val="900"/>
              <a:buFont typeface="Arial"/>
              <a:buChar char="●"/>
            </a:pPr>
            <a:r>
              <a:rPr b="1" lang="es" sz="900">
                <a:solidFill>
                  <a:srgbClr val="000000"/>
                </a:solidFill>
                <a:highlight>
                  <a:srgbClr val="FFFFFF"/>
                </a:highlight>
                <a:latin typeface="Arial"/>
                <a:ea typeface="Arial"/>
                <a:cs typeface="Arial"/>
                <a:sym typeface="Arial"/>
              </a:rPr>
              <a:t>Contrato de duración determinada</a:t>
            </a:r>
            <a:r>
              <a:rPr lang="es" sz="900">
                <a:solidFill>
                  <a:srgbClr val="000000"/>
                </a:solidFill>
                <a:highlight>
                  <a:srgbClr val="FFFFFF"/>
                </a:highlight>
                <a:latin typeface="Arial"/>
                <a:ea typeface="Arial"/>
                <a:cs typeface="Arial"/>
                <a:sym typeface="Arial"/>
              </a:rPr>
              <a:t>. Son contratos en que la duración está establecida de antemano, aunque se establece la posibilidad de prórrogas. Según la actual legislación española, los contratos de duración determinada (también denominados contratos temporales) están restringidos a una duración muy corta, lo que dificulta cubrir los puestos habituales de mantenimiento con este tipo de contratos</a:t>
            </a:r>
            <a:endParaRPr sz="900">
              <a:solidFill>
                <a:srgbClr val="000000"/>
              </a:solidFill>
              <a:highlight>
                <a:srgbClr val="FFFFFF"/>
              </a:highlight>
              <a:latin typeface="Arial"/>
              <a:ea typeface="Arial"/>
              <a:cs typeface="Arial"/>
              <a:sym typeface="Arial"/>
            </a:endParaRPr>
          </a:p>
          <a:p>
            <a:pPr indent="-285750" lvl="0" marL="647700" rtl="0" algn="just">
              <a:spcBef>
                <a:spcPts val="0"/>
              </a:spcBef>
              <a:spcAft>
                <a:spcPts val="0"/>
              </a:spcAft>
              <a:buClr>
                <a:srgbClr val="000000"/>
              </a:buClr>
              <a:buSzPts val="900"/>
              <a:buFont typeface="Arial"/>
              <a:buChar char="●"/>
            </a:pPr>
            <a:r>
              <a:rPr b="1" lang="es" sz="900">
                <a:solidFill>
                  <a:srgbClr val="000000"/>
                </a:solidFill>
                <a:highlight>
                  <a:srgbClr val="FFFFFF"/>
                </a:highlight>
                <a:latin typeface="Arial"/>
                <a:ea typeface="Arial"/>
                <a:cs typeface="Arial"/>
                <a:sym typeface="Arial"/>
              </a:rPr>
              <a:t>Contrato por obra o servicio determinado.</a:t>
            </a:r>
            <a:r>
              <a:rPr lang="es" sz="900">
                <a:solidFill>
                  <a:srgbClr val="000000"/>
                </a:solidFill>
                <a:highlight>
                  <a:srgbClr val="FFFFFF"/>
                </a:highlight>
                <a:latin typeface="Arial"/>
                <a:ea typeface="Arial"/>
                <a:cs typeface="Arial"/>
                <a:sym typeface="Arial"/>
              </a:rPr>
              <a:t> Cuando se ha de realizar un trabajo concreto del que no se conoce con exactitud la duración, puede establecerse un contrato de trabajo referido a esa tarea, en vez de </a:t>
            </a:r>
            <a:r>
              <a:rPr lang="es" sz="900">
                <a:solidFill>
                  <a:srgbClr val="000000"/>
                </a:solidFill>
                <a:highlight>
                  <a:srgbClr val="FFFFFF"/>
                </a:highlight>
                <a:latin typeface="Arial"/>
                <a:ea typeface="Arial"/>
                <a:cs typeface="Arial"/>
                <a:sym typeface="Arial"/>
              </a:rPr>
              <a:t>referir</a:t>
            </a:r>
            <a:r>
              <a:rPr lang="es" sz="900">
                <a:solidFill>
                  <a:srgbClr val="000000"/>
                </a:solidFill>
                <a:highlight>
                  <a:srgbClr val="FFFFFF"/>
                </a:highlight>
                <a:latin typeface="Arial"/>
                <a:ea typeface="Arial"/>
                <a:cs typeface="Arial"/>
                <a:sym typeface="Arial"/>
              </a:rPr>
              <a:t> a su duración. Son contratos muy útiles en caso de montajes y de proyectos muy concretos que puedan definirse con facilidad.</a:t>
            </a:r>
            <a:endParaRPr sz="900">
              <a:solidFill>
                <a:srgbClr val="000000"/>
              </a:solidFill>
              <a:highlight>
                <a:srgbClr val="FFFFFF"/>
              </a:highlight>
              <a:latin typeface="Arial"/>
              <a:ea typeface="Arial"/>
              <a:cs typeface="Arial"/>
              <a:sym typeface="Arial"/>
            </a:endParaRPr>
          </a:p>
          <a:p>
            <a:pPr indent="-285750" lvl="0" marL="647700" rtl="0" algn="just">
              <a:spcBef>
                <a:spcPts val="0"/>
              </a:spcBef>
              <a:spcAft>
                <a:spcPts val="0"/>
              </a:spcAft>
              <a:buClr>
                <a:srgbClr val="000000"/>
              </a:buClr>
              <a:buSzPts val="900"/>
              <a:buFont typeface="Arial"/>
              <a:buChar char="●"/>
            </a:pPr>
            <a:r>
              <a:rPr b="1" lang="es" sz="900">
                <a:solidFill>
                  <a:srgbClr val="000000"/>
                </a:solidFill>
                <a:highlight>
                  <a:srgbClr val="FFFFFF"/>
                </a:highlight>
                <a:latin typeface="Arial"/>
                <a:ea typeface="Arial"/>
                <a:cs typeface="Arial"/>
                <a:sym typeface="Arial"/>
              </a:rPr>
              <a:t>Contrato indefinido.</a:t>
            </a:r>
            <a:r>
              <a:rPr lang="es" sz="900">
                <a:solidFill>
                  <a:srgbClr val="000000"/>
                </a:solidFill>
                <a:highlight>
                  <a:srgbClr val="FFFFFF"/>
                </a:highlight>
                <a:latin typeface="Arial"/>
                <a:ea typeface="Arial"/>
                <a:cs typeface="Arial"/>
                <a:sym typeface="Arial"/>
              </a:rPr>
              <a:t> Es el contrato natural en el departamento de mantenimiento. El personal de mantenimiento debe estar en continua formación, aprende con la experiencia, y debe, por consiguiente, ser un personal estable. </a:t>
            </a:r>
            <a:endParaRPr sz="900">
              <a:solidFill>
                <a:srgbClr val="000000"/>
              </a:solidFill>
              <a:highlight>
                <a:srgbClr val="FFFFFF"/>
              </a:highlight>
              <a:latin typeface="Arial"/>
              <a:ea typeface="Arial"/>
              <a:cs typeface="Arial"/>
              <a:sym typeface="Arial"/>
            </a:endParaRPr>
          </a:p>
          <a:p>
            <a:pPr indent="0" lvl="0" marL="0" rtl="0" algn="l">
              <a:spcBef>
                <a:spcPts val="19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