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9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84"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18" d="100"/>
          <a:sy n="118" d="100"/>
        </p:scale>
        <p:origin x="-293"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5262775-F874-465E-9707-73DBE27868F7}" type="datetimeFigureOut">
              <a:rPr lang="es-AR" smtClean="0"/>
              <a:pPr/>
              <a:t>26/4/2021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1676262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5262775-F874-465E-9707-73DBE27868F7}" type="datetimeFigureOut">
              <a:rPr lang="es-AR" smtClean="0"/>
              <a:pPr/>
              <a:t>26/4/2021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99538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5262775-F874-465E-9707-73DBE27868F7}" type="datetimeFigureOut">
              <a:rPr lang="es-AR" smtClean="0"/>
              <a:pPr/>
              <a:t>26/4/2021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4FB3FC8-1A27-426F-AD6A-CD6BC80FFE6D}" type="slidenum">
              <a:rPr lang="es-AR" smtClean="0"/>
              <a:pPr/>
              <a:t>‹Nº›</a:t>
            </a:fld>
            <a:endParaRPr lang="es-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570890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5262775-F874-465E-9707-73DBE27868F7}" type="datetimeFigureOut">
              <a:rPr lang="es-AR" smtClean="0"/>
              <a:pPr/>
              <a:t>26/4/2021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1035663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5262775-F874-465E-9707-73DBE27868F7}" type="datetimeFigureOut">
              <a:rPr lang="es-AR" smtClean="0"/>
              <a:pPr/>
              <a:t>26/4/2021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4FB3FC8-1A27-426F-AD6A-CD6BC80FFE6D}" type="slidenum">
              <a:rPr lang="es-AR" smtClean="0"/>
              <a:pPr/>
              <a:t>‹Nº›</a:t>
            </a:fld>
            <a:endParaRPr lang="es-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213479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5262775-F874-465E-9707-73DBE27868F7}" type="datetimeFigureOut">
              <a:rPr lang="es-AR" smtClean="0"/>
              <a:pPr/>
              <a:t>26/4/2021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3452418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262775-F874-465E-9707-73DBE27868F7}" type="datetimeFigureOut">
              <a:rPr lang="es-AR" smtClean="0"/>
              <a:pPr/>
              <a:t>26/4/2021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3010652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262775-F874-465E-9707-73DBE27868F7}" type="datetimeFigureOut">
              <a:rPr lang="es-AR" smtClean="0"/>
              <a:pPr/>
              <a:t>26/4/2021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13612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262775-F874-465E-9707-73DBE27868F7}" type="datetimeFigureOut">
              <a:rPr lang="es-AR" smtClean="0"/>
              <a:pPr/>
              <a:t>26/4/2021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319574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5262775-F874-465E-9707-73DBE27868F7}" type="datetimeFigureOut">
              <a:rPr lang="es-AR" smtClean="0"/>
              <a:pPr/>
              <a:t>26/4/2021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130599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5262775-F874-465E-9707-73DBE27868F7}" type="datetimeFigureOut">
              <a:rPr lang="es-AR" smtClean="0"/>
              <a:pPr/>
              <a:t>26/4/2021</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381444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5262775-F874-465E-9707-73DBE27868F7}" type="datetimeFigureOut">
              <a:rPr lang="es-AR" smtClean="0"/>
              <a:pPr/>
              <a:t>26/4/2021</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384659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5262775-F874-465E-9707-73DBE27868F7}" type="datetimeFigureOut">
              <a:rPr lang="es-AR" smtClean="0"/>
              <a:pPr/>
              <a:t>26/4/2021</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253698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62775-F874-465E-9707-73DBE27868F7}" type="datetimeFigureOut">
              <a:rPr lang="es-AR" smtClean="0"/>
              <a:pPr/>
              <a:t>26/4/2021</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898051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5262775-F874-465E-9707-73DBE27868F7}" type="datetimeFigureOut">
              <a:rPr lang="es-AR" smtClean="0"/>
              <a:pPr/>
              <a:t>26/4/2021</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1954530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5262775-F874-465E-9707-73DBE27868F7}" type="datetimeFigureOut">
              <a:rPr lang="es-AR" smtClean="0"/>
              <a:pPr/>
              <a:t>26/4/2021</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418685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262775-F874-465E-9707-73DBE27868F7}" type="datetimeFigureOut">
              <a:rPr lang="es-AR" smtClean="0"/>
              <a:pPr/>
              <a:t>26/4/2021</a:t>
            </a:fld>
            <a:endParaRPr lang="es-A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FB3FC8-1A27-426F-AD6A-CD6BC80FFE6D}" type="slidenum">
              <a:rPr lang="es-AR" smtClean="0"/>
              <a:pPr/>
              <a:t>‹Nº›</a:t>
            </a:fld>
            <a:endParaRPr lang="es-AR"/>
          </a:p>
        </p:txBody>
      </p:sp>
    </p:spTree>
    <p:extLst>
      <p:ext uri="{BB962C8B-B14F-4D97-AF65-F5344CB8AC3E}">
        <p14:creationId xmlns:p14="http://schemas.microsoft.com/office/powerpoint/2010/main" xmlns="" val="767430581"/>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28159CA-7D38-47D2-B60B-E3E786C1E021}"/>
              </a:ext>
            </a:extLst>
          </p:cNvPr>
          <p:cNvSpPr>
            <a:spLocks noGrp="1"/>
          </p:cNvSpPr>
          <p:nvPr>
            <p:ph type="title"/>
          </p:nvPr>
        </p:nvSpPr>
        <p:spPr>
          <a:xfrm>
            <a:off x="677334" y="816638"/>
            <a:ext cx="8596668" cy="1047078"/>
          </a:xfrm>
        </p:spPr>
        <p:txBody>
          <a:bodyPr/>
          <a:lstStyle/>
          <a:p>
            <a:pPr algn="ctr"/>
            <a:r>
              <a:rPr lang="es-AR" dirty="0">
                <a:latin typeface="Calibri" panose="020F0502020204030204" pitchFamily="34" charset="0"/>
                <a:cs typeface="Calibri" panose="020F0502020204030204" pitchFamily="34" charset="0"/>
              </a:rPr>
              <a:t>Clase Presentación del Tema N°7</a:t>
            </a:r>
          </a:p>
        </p:txBody>
      </p:sp>
      <p:sp>
        <p:nvSpPr>
          <p:cNvPr id="3" name="Marcador de contenido 2">
            <a:extLst>
              <a:ext uri="{FF2B5EF4-FFF2-40B4-BE49-F238E27FC236}">
                <a16:creationId xmlns:a16="http://schemas.microsoft.com/office/drawing/2014/main" xmlns="" id="{B76CD846-9E42-4262-9B4F-908B3E34787D}"/>
              </a:ext>
            </a:extLst>
          </p:cNvPr>
          <p:cNvSpPr>
            <a:spLocks noGrp="1"/>
          </p:cNvSpPr>
          <p:nvPr>
            <p:ph idx="1"/>
          </p:nvPr>
        </p:nvSpPr>
        <p:spPr/>
        <p:txBody>
          <a:bodyPr/>
          <a:lstStyle/>
          <a:p>
            <a:r>
              <a:rPr lang="es-AR" sz="2800" dirty="0">
                <a:solidFill>
                  <a:schemeClr val="tx1">
                    <a:lumMod val="65000"/>
                    <a:lumOff val="35000"/>
                  </a:schemeClr>
                </a:solidFill>
                <a:latin typeface="Calibri" panose="020F0502020204030204" pitchFamily="34" charset="0"/>
                <a:cs typeface="Calibri" panose="020F0502020204030204" pitchFamily="34" charset="0"/>
              </a:rPr>
              <a:t>Integrantes: Pfaffenzeller Eduardo, Benítez Cristian, Schimbke Franco, Procopio Elías.</a:t>
            </a:r>
          </a:p>
          <a:p>
            <a:r>
              <a:rPr lang="es-AR" sz="2800" dirty="0">
                <a:solidFill>
                  <a:schemeClr val="tx1">
                    <a:lumMod val="65000"/>
                    <a:lumOff val="35000"/>
                  </a:schemeClr>
                </a:solidFill>
                <a:latin typeface="Calibri" panose="020F0502020204030204" pitchFamily="34" charset="0"/>
                <a:cs typeface="Calibri" panose="020F0502020204030204" pitchFamily="34" charset="0"/>
              </a:rPr>
              <a:t>Profesor: Palavecino Reinaldo</a:t>
            </a:r>
          </a:p>
          <a:p>
            <a:r>
              <a:rPr lang="es-AR" sz="2800" dirty="0">
                <a:solidFill>
                  <a:schemeClr val="tx1">
                    <a:lumMod val="65000"/>
                    <a:lumOff val="35000"/>
                  </a:schemeClr>
                </a:solidFill>
                <a:latin typeface="Calibri" panose="020F0502020204030204" pitchFamily="34" charset="0"/>
                <a:cs typeface="Calibri" panose="020F0502020204030204" pitchFamily="34" charset="0"/>
              </a:rPr>
              <a:t>Fecha: 26/04/2021</a:t>
            </a:r>
          </a:p>
          <a:p>
            <a:r>
              <a:rPr lang="es-AR" sz="2800" dirty="0">
                <a:solidFill>
                  <a:schemeClr val="tx1">
                    <a:lumMod val="65000"/>
                    <a:lumOff val="35000"/>
                  </a:schemeClr>
                </a:solidFill>
                <a:latin typeface="Calibri" panose="020F0502020204030204" pitchFamily="34" charset="0"/>
                <a:cs typeface="Calibri" panose="020F0502020204030204" pitchFamily="34" charset="0"/>
              </a:rPr>
              <a:t>Materia: </a:t>
            </a:r>
            <a:r>
              <a:rPr lang="es-AR" sz="2800" b="0" i="0" dirty="0">
                <a:solidFill>
                  <a:schemeClr val="tx1">
                    <a:lumMod val="65000"/>
                    <a:lumOff val="35000"/>
                  </a:schemeClr>
                </a:solidFill>
                <a:effectLst/>
                <a:latin typeface="Calibri" panose="020F0502020204030204" pitchFamily="34" charset="0"/>
                <a:cs typeface="Calibri" panose="020F0502020204030204" pitchFamily="34" charset="0"/>
              </a:rPr>
              <a:t>Organización y gestión del mantenimiento</a:t>
            </a:r>
          </a:p>
          <a:p>
            <a:pPr marL="0" indent="0">
              <a:buNone/>
            </a:pPr>
            <a:endParaRPr lang="es-AR" dirty="0"/>
          </a:p>
        </p:txBody>
      </p:sp>
    </p:spTree>
    <p:extLst>
      <p:ext uri="{BB962C8B-B14F-4D97-AF65-F5344CB8AC3E}">
        <p14:creationId xmlns:p14="http://schemas.microsoft.com/office/powerpoint/2010/main" xmlns="" val="1018296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53331"/>
            <a:ext cx="10515600" cy="4351338"/>
          </a:xfrm>
        </p:spPr>
        <p:txBody>
          <a:bodyPr>
            <a:normAutofit fontScale="92500" lnSpcReduction="10000"/>
          </a:bodyPr>
          <a:lstStyle/>
          <a:p>
            <a:r>
              <a:rPr lang="es-AR" sz="30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Las políticas y prácticas de mantenimiento son planificadas y fijadas     por la alta gerencia de cada organización.</a:t>
            </a:r>
          </a:p>
          <a:p>
            <a:r>
              <a:rPr lang="es-AR" sz="30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El gerente de mantenimiento es responsable de establecer los sistemas computarizados y mecanismos que le permitan monitorear el desempeño de los equipos, así como controlar el estado de las diferentes instalaciones. </a:t>
            </a:r>
          </a:p>
          <a:p>
            <a:pPr lvl="0">
              <a:lnSpc>
                <a:spcPct val="107000"/>
              </a:lnSpc>
              <a:spcAft>
                <a:spcPts val="800"/>
              </a:spcAft>
              <a:buSzPts val="1000"/>
              <a:tabLst>
                <a:tab pos="457200" algn="l"/>
              </a:tabLst>
            </a:pPr>
            <a:r>
              <a:rPr lang="es-AR" sz="30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L</a:t>
            </a:r>
            <a:r>
              <a:rPr lang="es-AR" sz="30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 corresponde la esquematización de la agenda de tareas por orden de prioridad, tomando en cuenta los equipos y períodos de tiempo que mayor influencia ejercen sobre la productividad de la empresa.</a:t>
            </a:r>
          </a:p>
          <a:p>
            <a:pPr>
              <a:buFont typeface="Wingdings" panose="05000000000000000000" pitchFamily="2" charset="2"/>
              <a:buChar char="ü"/>
            </a:pPr>
            <a:endParaRPr lang="es-AR" dirty="0"/>
          </a:p>
        </p:txBody>
      </p:sp>
    </p:spTree>
    <p:extLst>
      <p:ext uri="{BB962C8B-B14F-4D97-AF65-F5344CB8AC3E}">
        <p14:creationId xmlns:p14="http://schemas.microsoft.com/office/powerpoint/2010/main" xmlns="" val="2497151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53331"/>
            <a:ext cx="10515600" cy="4351338"/>
          </a:xfrm>
        </p:spPr>
        <p:txBody>
          <a:bodyPr>
            <a:normAutofit/>
          </a:bodyPr>
          <a:lstStyle/>
          <a:p>
            <a:r>
              <a:rPr lang="es-AR" sz="30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El gerente de mantenimiento trabaja con un presupuesto establecido, y debe hacer un uso eficiente del mismo.</a:t>
            </a:r>
          </a:p>
          <a:p>
            <a:r>
              <a:rPr lang="es-AR" sz="30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T</a:t>
            </a:r>
            <a:r>
              <a:rPr lang="es-AR" sz="30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ambién debe supervisar la ejecución, eficiencia y puntualidad con que los técnicos ejecutan las tareas correspondientes. </a:t>
            </a:r>
          </a:p>
          <a:p>
            <a:r>
              <a:rPr lang="es-AR" sz="30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El gerente de mantenimiento debe ser previsivo respecto a los materiales de seguridad, repuestos, piezas y partes que puedan necesitarse para ejecutar las tareas de mantenimiento y reparación de los equipos y activos físicos de la empresa. </a:t>
            </a:r>
          </a:p>
          <a:p>
            <a:pPr marL="0" indent="0">
              <a:buNone/>
            </a:pPr>
            <a:endParaRPr lang="es-AR" dirty="0"/>
          </a:p>
        </p:txBody>
      </p:sp>
    </p:spTree>
    <p:extLst>
      <p:ext uri="{BB962C8B-B14F-4D97-AF65-F5344CB8AC3E}">
        <p14:creationId xmlns:p14="http://schemas.microsoft.com/office/powerpoint/2010/main" xmlns="" val="2121415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53331"/>
            <a:ext cx="10515600" cy="4351338"/>
          </a:xfrm>
        </p:spPr>
        <p:txBody>
          <a:bodyPr>
            <a:normAutofit/>
          </a:bodyPr>
          <a:lstStyle/>
          <a:p>
            <a:r>
              <a:rPr lang="es-AR" sz="2800" dirty="0">
                <a:solidFill>
                  <a:schemeClr val="tx1">
                    <a:lumMod val="65000"/>
                    <a:lumOff val="35000"/>
                  </a:schemeClr>
                </a:solidFill>
                <a:latin typeface="Calibri" panose="020F0502020204030204" pitchFamily="34" charset="0"/>
                <a:cs typeface="Calibri" panose="020F0502020204030204" pitchFamily="34" charset="0"/>
              </a:rPr>
              <a:t>Tiene la responsabilidad de controlar el inventario de equipos, pasando por el inventario de piezas y partes, los históricos de los diferentes activos, hasta la emisión y registro de las órdenes de trabajo.</a:t>
            </a:r>
          </a:p>
          <a:p>
            <a:r>
              <a:rPr lang="es-AR" sz="2800" dirty="0">
                <a:solidFill>
                  <a:schemeClr val="tx1">
                    <a:lumMod val="65000"/>
                    <a:lumOff val="35000"/>
                  </a:schemeClr>
                </a:solidFill>
                <a:latin typeface="Calibri" panose="020F0502020204030204" pitchFamily="34" charset="0"/>
                <a:cs typeface="Calibri" panose="020F0502020204030204" pitchFamily="34" charset="0"/>
              </a:rPr>
              <a:t>También debe almacenar y organizar toda la documentación referente a los equipos, recomendaciones del fabricante, garantías, materiales, diagramas, instrucciones de uso y fechas de caducidad de materiales.</a:t>
            </a:r>
          </a:p>
        </p:txBody>
      </p:sp>
    </p:spTree>
    <p:extLst>
      <p:ext uri="{BB962C8B-B14F-4D97-AF65-F5344CB8AC3E}">
        <p14:creationId xmlns:p14="http://schemas.microsoft.com/office/powerpoint/2010/main" xmlns="" val="3015722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3348" y="650312"/>
            <a:ext cx="10515600" cy="1780916"/>
          </a:xfrm>
        </p:spPr>
        <p:txBody>
          <a:bodyPr>
            <a:normAutofit fontScale="90000"/>
          </a:bodyPr>
          <a:lstStyle/>
          <a:p>
            <a:pPr marL="457200">
              <a:lnSpc>
                <a:spcPct val="107000"/>
              </a:lnSpc>
              <a:spcAft>
                <a:spcPts val="800"/>
              </a:spcAft>
            </a:pPr>
            <a:r>
              <a:rPr lang="es-AR" sz="4000" dirty="0">
                <a:effectLst/>
                <a:latin typeface="Calibri" panose="020F0502020204030204" pitchFamily="34" charset="0"/>
                <a:ea typeface="Calibri" panose="020F0502020204030204" pitchFamily="34" charset="0"/>
                <a:cs typeface="Calibri" panose="020F0502020204030204" pitchFamily="34" charset="0"/>
              </a:rPr>
              <a:t>Entre las características y habilidades que debe poseer un buen gerente de mantenimiento, se pueden destacar las siguientes:</a:t>
            </a:r>
            <a:r>
              <a:rPr lang="es-AR" sz="1400" dirty="0">
                <a:effectLst/>
                <a:latin typeface="Calibri" panose="020F0502020204030204" pitchFamily="34" charset="0"/>
                <a:ea typeface="Calibri" panose="020F0502020204030204" pitchFamily="34" charset="0"/>
                <a:cs typeface="Times New Roman" panose="02020603050405020304" pitchFamily="18" charset="0"/>
              </a:rPr>
              <a:t/>
            </a:r>
            <a:br>
              <a:rPr lang="es-AR" sz="1400" dirty="0">
                <a:effectLst/>
                <a:latin typeface="Calibri" panose="020F0502020204030204" pitchFamily="34" charset="0"/>
                <a:ea typeface="Calibri" panose="020F0502020204030204" pitchFamily="34" charset="0"/>
                <a:cs typeface="Times New Roman" panose="02020603050405020304" pitchFamily="18" charset="0"/>
              </a:rPr>
            </a:br>
            <a:endParaRPr lang="es-AR" sz="2800" dirty="0"/>
          </a:p>
        </p:txBody>
      </p:sp>
      <p:sp>
        <p:nvSpPr>
          <p:cNvPr id="3" name="Marcador de contenido 2"/>
          <p:cNvSpPr>
            <a:spLocks noGrp="1"/>
          </p:cNvSpPr>
          <p:nvPr>
            <p:ph idx="1"/>
          </p:nvPr>
        </p:nvSpPr>
        <p:spPr>
          <a:xfrm>
            <a:off x="838200" y="2814972"/>
            <a:ext cx="10515600" cy="4351338"/>
          </a:xfrm>
        </p:spPr>
        <p:txBody>
          <a:bodyPr/>
          <a:lstStyle/>
          <a:p>
            <a:r>
              <a:rPr lang="es-MX" sz="2800" dirty="0">
                <a:solidFill>
                  <a:schemeClr val="tx1">
                    <a:lumMod val="65000"/>
                    <a:lumOff val="35000"/>
                  </a:schemeClr>
                </a:solidFill>
                <a:latin typeface="Calibri" panose="020F0502020204030204" pitchFamily="34" charset="0"/>
                <a:cs typeface="Calibri" panose="020F0502020204030204" pitchFamily="34" charset="0"/>
              </a:rPr>
              <a:t>Toma de decisiones.</a:t>
            </a:r>
          </a:p>
          <a:p>
            <a:r>
              <a:rPr lang="es-MX" sz="2800" dirty="0">
                <a:solidFill>
                  <a:schemeClr val="tx1">
                    <a:lumMod val="65000"/>
                    <a:lumOff val="35000"/>
                  </a:schemeClr>
                </a:solidFill>
                <a:latin typeface="Calibri" panose="020F0502020204030204" pitchFamily="34" charset="0"/>
                <a:cs typeface="Calibri" panose="020F0502020204030204" pitchFamily="34" charset="0"/>
              </a:rPr>
              <a:t>Planificación.</a:t>
            </a:r>
          </a:p>
          <a:p>
            <a:r>
              <a:rPr lang="es-MX" sz="2800" dirty="0">
                <a:solidFill>
                  <a:schemeClr val="tx1">
                    <a:lumMod val="65000"/>
                    <a:lumOff val="35000"/>
                  </a:schemeClr>
                </a:solidFill>
                <a:latin typeface="Calibri" panose="020F0502020204030204" pitchFamily="34" charset="0"/>
                <a:cs typeface="Calibri" panose="020F0502020204030204" pitchFamily="34" charset="0"/>
              </a:rPr>
              <a:t>Administración de recursos.</a:t>
            </a:r>
          </a:p>
          <a:p>
            <a:r>
              <a:rPr lang="es-MX" sz="2800" dirty="0">
                <a:solidFill>
                  <a:schemeClr val="tx1">
                    <a:lumMod val="65000"/>
                    <a:lumOff val="35000"/>
                  </a:schemeClr>
                </a:solidFill>
                <a:latin typeface="Calibri" panose="020F0502020204030204" pitchFamily="34" charset="0"/>
                <a:cs typeface="Calibri" panose="020F0502020204030204" pitchFamily="34" charset="0"/>
              </a:rPr>
              <a:t>Habilidades de liderazgos.</a:t>
            </a:r>
          </a:p>
          <a:p>
            <a:r>
              <a:rPr lang="es-MX" sz="2800" dirty="0">
                <a:solidFill>
                  <a:schemeClr val="tx1">
                    <a:lumMod val="65000"/>
                    <a:lumOff val="35000"/>
                  </a:schemeClr>
                </a:solidFill>
                <a:latin typeface="Calibri" panose="020F0502020204030204" pitchFamily="34" charset="0"/>
                <a:cs typeface="Calibri" panose="020F0502020204030204" pitchFamily="34" charset="0"/>
              </a:rPr>
              <a:t>Manejo de la data e información. </a:t>
            </a:r>
          </a:p>
          <a:p>
            <a:pPr>
              <a:buFont typeface="Wingdings" panose="05000000000000000000" pitchFamily="2" charset="2"/>
              <a:buChar char="Ø"/>
            </a:pPr>
            <a:endParaRPr lang="es-MX" dirty="0"/>
          </a:p>
          <a:p>
            <a:pPr>
              <a:buFont typeface="Wingdings" panose="05000000000000000000" pitchFamily="2" charset="2"/>
              <a:buChar char="Ø"/>
            </a:pPr>
            <a:endParaRPr lang="es-AR" dirty="0"/>
          </a:p>
        </p:txBody>
      </p:sp>
    </p:spTree>
    <p:extLst>
      <p:ext uri="{BB962C8B-B14F-4D97-AF65-F5344CB8AC3E}">
        <p14:creationId xmlns:p14="http://schemas.microsoft.com/office/powerpoint/2010/main" xmlns="" val="3265032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7666" y="491266"/>
            <a:ext cx="8596668" cy="1320800"/>
          </a:xfrm>
        </p:spPr>
        <p:txBody>
          <a:bodyPr>
            <a:normAutofit/>
          </a:bodyPr>
          <a:lstStyle/>
          <a:p>
            <a:pPr lvl="0">
              <a:lnSpc>
                <a:spcPct val="107000"/>
              </a:lnSpc>
              <a:spcAft>
                <a:spcPts val="800"/>
              </a:spcAft>
            </a:pPr>
            <a:r>
              <a:rPr lang="es-AR" b="1" u="sng" dirty="0">
                <a:effectLst/>
                <a:latin typeface="Calibri" panose="020F0502020204030204" pitchFamily="34" charset="0"/>
                <a:ea typeface="Calibri" panose="020F0502020204030204" pitchFamily="34" charset="0"/>
                <a:cs typeface="Calibri" panose="020F0502020204030204" pitchFamily="34" charset="0"/>
              </a:rPr>
              <a:t>Responsabilidad y obligaciones</a:t>
            </a:r>
            <a:r>
              <a:rPr lang="es-AR" dirty="0">
                <a:latin typeface="Calibri" panose="020F0502020204030204" pitchFamily="34" charset="0"/>
                <a:ea typeface="Calibri" panose="020F0502020204030204" pitchFamily="34" charset="0"/>
                <a:cs typeface="Calibri" panose="020F0502020204030204" pitchFamily="34" charset="0"/>
              </a:rPr>
              <a:t>:</a:t>
            </a:r>
            <a:endParaRPr lang="es-AR"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1797666" y="1812066"/>
            <a:ext cx="8596668" cy="3880773"/>
          </a:xfrm>
        </p:spPr>
        <p:txBody>
          <a:bodyPr>
            <a:normAutofit/>
          </a:bodyPr>
          <a:lstStyle/>
          <a:p>
            <a:pPr marL="0" indent="0">
              <a:buNone/>
            </a:pPr>
            <a:r>
              <a:rPr lang="es-ES" sz="2800" dirty="0">
                <a:solidFill>
                  <a:schemeClr val="tx1">
                    <a:lumMod val="65000"/>
                    <a:lumOff val="35000"/>
                  </a:schemeClr>
                </a:solidFill>
                <a:latin typeface="Calibri" panose="020F0502020204030204" pitchFamily="34" charset="0"/>
                <a:cs typeface="Calibri" panose="020F0502020204030204" pitchFamily="34" charset="0"/>
              </a:rPr>
              <a:t>El mantenimiento legal engloba a aquel mantenimiento preventivo obligatorio recogido en diferentes disposiciones de la normativa de aplicación, donde se especifica en general tanto las tareas a llevar a cabo, la frecuencia con la que debe realizarse cada una de ellas, quién está autorizado para llevarlas a cabo y como se deja una constancia documental de su realización.</a:t>
            </a:r>
            <a:endParaRPr lang="es-AR" sz="28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3472891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ites.google.com/site/getiondelmatenimientosa/_/rsrc/1447601335121/funciones-de-mantenimiento/tecnicas-de-gestion-mantenimiento-industrialbajado-de-internet-4-638.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 y="1"/>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6672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0E75FAA-BEC3-450F-93D8-45E0A8F906E4}"/>
              </a:ext>
            </a:extLst>
          </p:cNvPr>
          <p:cNvSpPr>
            <a:spLocks noGrp="1"/>
          </p:cNvSpPr>
          <p:nvPr>
            <p:ph type="title"/>
          </p:nvPr>
        </p:nvSpPr>
        <p:spPr>
          <a:xfrm>
            <a:off x="1797666" y="534296"/>
            <a:ext cx="8596668" cy="1320800"/>
          </a:xfrm>
        </p:spPr>
        <p:txBody>
          <a:bodyPr>
            <a:normAutofit/>
          </a:bodyPr>
          <a:lstStyle/>
          <a:p>
            <a:r>
              <a:rPr lang="es-AR" b="1" u="sng" dirty="0">
                <a:latin typeface="Calibri" panose="020F0502020204030204" pitchFamily="34" charset="0"/>
                <a:cs typeface="Calibri" panose="020F0502020204030204" pitchFamily="34" charset="0"/>
              </a:rPr>
              <a:t>Mantenimiento</a:t>
            </a:r>
          </a:p>
        </p:txBody>
      </p:sp>
      <p:sp>
        <p:nvSpPr>
          <p:cNvPr id="3" name="Marcador de contenido 2">
            <a:extLst>
              <a:ext uri="{FF2B5EF4-FFF2-40B4-BE49-F238E27FC236}">
                <a16:creationId xmlns:a16="http://schemas.microsoft.com/office/drawing/2014/main" xmlns="" id="{8F33CBCE-0E13-4063-A17C-CF18550AE3FF}"/>
              </a:ext>
            </a:extLst>
          </p:cNvPr>
          <p:cNvSpPr>
            <a:spLocks noGrp="1"/>
          </p:cNvSpPr>
          <p:nvPr>
            <p:ph idx="1"/>
          </p:nvPr>
        </p:nvSpPr>
        <p:spPr>
          <a:xfrm>
            <a:off x="1797666" y="1488613"/>
            <a:ext cx="8596668" cy="3880773"/>
          </a:xfrm>
        </p:spPr>
        <p:txBody>
          <a:bodyPr>
            <a:normAutofit/>
          </a:bodyPr>
          <a:lstStyle/>
          <a:p>
            <a:pPr marL="0" indent="0">
              <a:buNone/>
            </a:pPr>
            <a:r>
              <a:rPr lang="es-AR" sz="2800" dirty="0">
                <a:solidFill>
                  <a:schemeClr val="tx1">
                    <a:lumMod val="65000"/>
                    <a:lumOff val="35000"/>
                  </a:schemeClr>
                </a:solidFill>
                <a:latin typeface="Calibri" panose="020F0502020204030204" pitchFamily="34" charset="0"/>
                <a:cs typeface="Calibri" panose="020F0502020204030204" pitchFamily="34" charset="0"/>
              </a:rPr>
              <a:t>Son las actividades necesarias para mantener los equipos e instalaciones en una condición particular o volverlos a dicha condición.</a:t>
            </a:r>
          </a:p>
          <a:p>
            <a:pPr marL="0" indent="0">
              <a:buNone/>
            </a:pPr>
            <a:r>
              <a:rPr lang="es-AR" sz="2800" dirty="0">
                <a:solidFill>
                  <a:schemeClr val="tx1">
                    <a:lumMod val="65000"/>
                    <a:lumOff val="35000"/>
                  </a:schemeClr>
                </a:solidFill>
                <a:latin typeface="Calibri" panose="020F0502020204030204" pitchFamily="34" charset="0"/>
                <a:cs typeface="Calibri" panose="020F0502020204030204" pitchFamily="34" charset="0"/>
              </a:rPr>
              <a:t>La labor del departamento de mantenimiento, esta relacionada con la prevención de lesiones en el trabajador, ya que tiene la responsabilidad de mantener en buenas condiciones las maquinarias y el equipo de trabajo.</a:t>
            </a:r>
          </a:p>
        </p:txBody>
      </p:sp>
    </p:spTree>
    <p:extLst>
      <p:ext uri="{BB962C8B-B14F-4D97-AF65-F5344CB8AC3E}">
        <p14:creationId xmlns:p14="http://schemas.microsoft.com/office/powerpoint/2010/main" xmlns="" val="1959188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5B350C7-F5E1-45F6-853D-F51FC8D06292}"/>
              </a:ext>
            </a:extLst>
          </p:cNvPr>
          <p:cNvSpPr>
            <a:spLocks noGrp="1"/>
          </p:cNvSpPr>
          <p:nvPr>
            <p:ph type="title"/>
          </p:nvPr>
        </p:nvSpPr>
        <p:spPr>
          <a:xfrm>
            <a:off x="677334" y="339957"/>
            <a:ext cx="8596668" cy="1320800"/>
          </a:xfrm>
        </p:spPr>
        <p:txBody>
          <a:bodyPr>
            <a:normAutofit/>
          </a:bodyPr>
          <a:lstStyle/>
          <a:p>
            <a:r>
              <a:rPr lang="es-AR" b="1" u="sng" dirty="0">
                <a:latin typeface="Calibri" panose="020F0502020204030204" pitchFamily="34" charset="0"/>
                <a:cs typeface="Calibri" panose="020F0502020204030204" pitchFamily="34" charset="0"/>
              </a:rPr>
              <a:t>Niveles jerárquicos de una organización de mantenimiento</a:t>
            </a:r>
          </a:p>
        </p:txBody>
      </p:sp>
      <p:sp>
        <p:nvSpPr>
          <p:cNvPr id="3" name="Marcador de contenido 2">
            <a:extLst>
              <a:ext uri="{FF2B5EF4-FFF2-40B4-BE49-F238E27FC236}">
                <a16:creationId xmlns:a16="http://schemas.microsoft.com/office/drawing/2014/main" xmlns="" id="{CC57EBAA-5CF9-46C5-BF59-60A886EE1115}"/>
              </a:ext>
            </a:extLst>
          </p:cNvPr>
          <p:cNvSpPr>
            <a:spLocks noGrp="1"/>
          </p:cNvSpPr>
          <p:nvPr>
            <p:ph idx="1"/>
          </p:nvPr>
        </p:nvSpPr>
        <p:spPr>
          <a:xfrm>
            <a:off x="538046" y="1850793"/>
            <a:ext cx="11115907" cy="4667250"/>
          </a:xfrm>
        </p:spPr>
        <p:txBody>
          <a:bodyPr>
            <a:normAutofit fontScale="85000" lnSpcReduction="20000"/>
          </a:bodyPr>
          <a:lstStyle/>
          <a:p>
            <a:pPr marL="449580">
              <a:lnSpc>
                <a:spcPct val="107000"/>
              </a:lnSpc>
              <a:tabLst>
                <a:tab pos="2781300" algn="l"/>
              </a:tabLst>
            </a:pPr>
            <a:r>
              <a:rPr lang="es-AR" sz="33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Nivel 1: </a:t>
            </a:r>
            <a:r>
              <a:rPr lang="es-AR" sz="33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Dirección y gerencia</a:t>
            </a:r>
            <a:endParaRPr lang="es-AR" sz="33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tabLst>
                <a:tab pos="2781300" algn="l"/>
              </a:tabLst>
            </a:pPr>
            <a:r>
              <a:rPr lang="es-AR" sz="33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Nivel 2: </a:t>
            </a:r>
            <a:r>
              <a:rPr lang="es-AR" sz="33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Supervisión y apoyo</a:t>
            </a:r>
            <a:endParaRPr lang="es-AR" sz="33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363980" lvl="2">
              <a:lnSpc>
                <a:spcPct val="107000"/>
              </a:lnSpc>
              <a:tabLst>
                <a:tab pos="2781300" algn="l"/>
              </a:tabLst>
            </a:pPr>
            <a:r>
              <a:rPr lang="es-AR" sz="33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Nivel 2.1: </a:t>
            </a:r>
            <a:r>
              <a:rPr lang="es-AR" sz="33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Supervisión y control de acciones de mantenimiento</a:t>
            </a:r>
            <a:endParaRPr lang="es-AR" sz="33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363980" lvl="2">
              <a:lnSpc>
                <a:spcPct val="107000"/>
              </a:lnSpc>
              <a:tabLst>
                <a:tab pos="2781300" algn="l"/>
              </a:tabLst>
            </a:pPr>
            <a:r>
              <a:rPr lang="es-AR" sz="33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Nivel 2.2: </a:t>
            </a:r>
            <a:r>
              <a:rPr lang="es-AR" sz="33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Apoyo logístico a la función de mantenimiento: planificación, diseño, programación, almacén, automatización, entre otros.</a:t>
            </a:r>
            <a:endParaRPr lang="es-AR" sz="33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363980" lvl="2">
              <a:lnSpc>
                <a:spcPct val="107000"/>
              </a:lnSpc>
              <a:tabLst>
                <a:tab pos="2781300" algn="l"/>
              </a:tabLst>
            </a:pPr>
            <a:r>
              <a:rPr lang="es-AR" sz="33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Nivel 2.3: </a:t>
            </a:r>
            <a:r>
              <a:rPr lang="es-AR" sz="33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Mantenimiento de taller</a:t>
            </a:r>
            <a:endParaRPr lang="es-AR" sz="33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tabLst>
                <a:tab pos="2781300" algn="l"/>
              </a:tabLst>
            </a:pPr>
            <a:r>
              <a:rPr lang="es-AR" sz="33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Nivel 3: </a:t>
            </a:r>
            <a:r>
              <a:rPr lang="es-AR" sz="33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Supervisión y ejecución de acciones de mantenimiento para cada área específica.</a:t>
            </a:r>
            <a:endParaRPr lang="es-AR" sz="33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tabLst>
                <a:tab pos="2781300" algn="l"/>
              </a:tabLst>
            </a:pPr>
            <a:r>
              <a:rPr lang="es-AR" sz="33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Nivel 4: </a:t>
            </a:r>
            <a:r>
              <a:rPr lang="es-AR" sz="33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Ejecución propiamente dicha de acciones de mantenimiento.</a:t>
            </a:r>
            <a:endParaRPr lang="es-AR" sz="33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AR" dirty="0"/>
          </a:p>
        </p:txBody>
      </p:sp>
    </p:spTree>
    <p:extLst>
      <p:ext uri="{BB962C8B-B14F-4D97-AF65-F5344CB8AC3E}">
        <p14:creationId xmlns:p14="http://schemas.microsoft.com/office/powerpoint/2010/main" xmlns="" val="1270420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DE53FC0-E301-4F80-89DE-D639F63772A2}"/>
              </a:ext>
            </a:extLst>
          </p:cNvPr>
          <p:cNvSpPr>
            <a:spLocks noGrp="1"/>
          </p:cNvSpPr>
          <p:nvPr>
            <p:ph type="title"/>
          </p:nvPr>
        </p:nvSpPr>
        <p:spPr>
          <a:xfrm>
            <a:off x="1130692" y="727934"/>
            <a:ext cx="8596668" cy="1320800"/>
          </a:xfrm>
        </p:spPr>
        <p:txBody>
          <a:bodyPr>
            <a:normAutofit/>
          </a:bodyPr>
          <a:lstStyle/>
          <a:p>
            <a:r>
              <a:rPr lang="es-AR" b="1" u="sng" dirty="0">
                <a:latin typeface="Calibri" panose="020F0502020204030204" pitchFamily="34" charset="0"/>
                <a:cs typeface="Calibri" panose="020F0502020204030204" pitchFamily="34" charset="0"/>
              </a:rPr>
              <a:t>Ingeniería de Mantenimiento</a:t>
            </a:r>
          </a:p>
        </p:txBody>
      </p:sp>
      <p:sp>
        <p:nvSpPr>
          <p:cNvPr id="3" name="Marcador de contenido 2">
            <a:extLst>
              <a:ext uri="{FF2B5EF4-FFF2-40B4-BE49-F238E27FC236}">
                <a16:creationId xmlns:a16="http://schemas.microsoft.com/office/drawing/2014/main" xmlns="" id="{D90B7FC6-F24E-48ED-867C-D8DFB812F940}"/>
              </a:ext>
            </a:extLst>
          </p:cNvPr>
          <p:cNvSpPr>
            <a:spLocks noGrp="1"/>
          </p:cNvSpPr>
          <p:nvPr>
            <p:ph idx="1"/>
          </p:nvPr>
        </p:nvSpPr>
        <p:spPr>
          <a:xfrm>
            <a:off x="1130692" y="1811342"/>
            <a:ext cx="8596668" cy="3880773"/>
          </a:xfrm>
        </p:spPr>
        <p:txBody>
          <a:bodyPr>
            <a:normAutofit/>
          </a:bodyPr>
          <a:lstStyle/>
          <a:p>
            <a:pPr marL="0" indent="0">
              <a:buNone/>
            </a:pPr>
            <a:r>
              <a:rPr lang="es-AR" sz="2800" dirty="0">
                <a:solidFill>
                  <a:schemeClr val="tx1">
                    <a:lumMod val="65000"/>
                    <a:lumOff val="35000"/>
                  </a:schemeClr>
                </a:solidFill>
                <a:latin typeface="Calibri" panose="020F0502020204030204" pitchFamily="34" charset="0"/>
                <a:cs typeface="Calibri" panose="020F0502020204030204" pitchFamily="34" charset="0"/>
              </a:rPr>
              <a:t>Es la parte responsable de la definición de procedimientos, métodos, análisis de técnicas a utilizar, contratos, estudios de costos y los medios para hacer el mantenimiento, incluyendo la investigación y desarrollo del mismo.</a:t>
            </a:r>
          </a:p>
        </p:txBody>
      </p:sp>
    </p:spTree>
    <p:extLst>
      <p:ext uri="{BB962C8B-B14F-4D97-AF65-F5344CB8AC3E}">
        <p14:creationId xmlns:p14="http://schemas.microsoft.com/office/powerpoint/2010/main" xmlns="" val="2948192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CEE93A2-5602-4672-9572-76C6334EE288}"/>
              </a:ext>
            </a:extLst>
          </p:cNvPr>
          <p:cNvSpPr>
            <a:spLocks noGrp="1"/>
          </p:cNvSpPr>
          <p:nvPr>
            <p:ph type="title"/>
          </p:nvPr>
        </p:nvSpPr>
        <p:spPr>
          <a:xfrm>
            <a:off x="1812533" y="504824"/>
            <a:ext cx="8596668" cy="1320800"/>
          </a:xfrm>
        </p:spPr>
        <p:txBody>
          <a:bodyPr>
            <a:normAutofit/>
          </a:bodyPr>
          <a:lstStyle/>
          <a:p>
            <a:r>
              <a:rPr lang="es-AR" b="1" u="sng" dirty="0">
                <a:latin typeface="Calibri" panose="020F0502020204030204" pitchFamily="34" charset="0"/>
                <a:cs typeface="Calibri" panose="020F0502020204030204" pitchFamily="34" charset="0"/>
              </a:rPr>
              <a:t>Objetivos del mantenimiento</a:t>
            </a:r>
          </a:p>
        </p:txBody>
      </p:sp>
      <p:sp>
        <p:nvSpPr>
          <p:cNvPr id="3" name="Marcador de contenido 2">
            <a:extLst>
              <a:ext uri="{FF2B5EF4-FFF2-40B4-BE49-F238E27FC236}">
                <a16:creationId xmlns:a16="http://schemas.microsoft.com/office/drawing/2014/main" xmlns="" id="{22E9E30C-B1EB-49FD-8E62-36606954D5D0}"/>
              </a:ext>
            </a:extLst>
          </p:cNvPr>
          <p:cNvSpPr>
            <a:spLocks noGrp="1"/>
          </p:cNvSpPr>
          <p:nvPr>
            <p:ph idx="1"/>
          </p:nvPr>
        </p:nvSpPr>
        <p:spPr>
          <a:xfrm>
            <a:off x="267628" y="1165224"/>
            <a:ext cx="11686477" cy="5429214"/>
          </a:xfrm>
        </p:spPr>
        <p:txBody>
          <a:bodyPr>
            <a:noAutofit/>
          </a:bodyPr>
          <a:lstStyle/>
          <a:p>
            <a:r>
              <a:rPr lang="es-AR" sz="2800" dirty="0">
                <a:solidFill>
                  <a:schemeClr val="tx1">
                    <a:lumMod val="65000"/>
                    <a:lumOff val="35000"/>
                  </a:schemeClr>
                </a:solidFill>
                <a:latin typeface="Calibri" panose="020F0502020204030204" pitchFamily="34" charset="0"/>
                <a:cs typeface="Calibri" panose="020F0502020204030204" pitchFamily="34" charset="0"/>
              </a:rPr>
              <a:t>Maximización de la vida útil de la maquina.</a:t>
            </a:r>
          </a:p>
          <a:p>
            <a:r>
              <a:rPr lang="es-AR" sz="2800" dirty="0">
                <a:solidFill>
                  <a:schemeClr val="tx1">
                    <a:lumMod val="65000"/>
                    <a:lumOff val="35000"/>
                  </a:schemeClr>
                </a:solidFill>
                <a:latin typeface="Calibri" panose="020F0502020204030204" pitchFamily="34" charset="0"/>
                <a:cs typeface="Calibri" panose="020F0502020204030204" pitchFamily="34" charset="0"/>
              </a:rPr>
              <a:t>Evitar, reducir, y en su caso, reparar las fallas sobre los bienes precitados.</a:t>
            </a:r>
          </a:p>
          <a:p>
            <a:r>
              <a:rPr lang="es-AR" sz="2800" dirty="0">
                <a:solidFill>
                  <a:schemeClr val="tx1">
                    <a:lumMod val="65000"/>
                    <a:lumOff val="35000"/>
                  </a:schemeClr>
                </a:solidFill>
                <a:latin typeface="Calibri" panose="020F0502020204030204" pitchFamily="34" charset="0"/>
                <a:cs typeface="Calibri" panose="020F0502020204030204" pitchFamily="34" charset="0"/>
              </a:rPr>
              <a:t>Disminuir la gravedad de las fallas que no se lleguen a evitar.</a:t>
            </a:r>
          </a:p>
          <a:p>
            <a:r>
              <a:rPr lang="es-AR" sz="2800" dirty="0">
                <a:solidFill>
                  <a:schemeClr val="tx1">
                    <a:lumMod val="65000"/>
                    <a:lumOff val="35000"/>
                  </a:schemeClr>
                </a:solidFill>
                <a:latin typeface="Calibri" panose="020F0502020204030204" pitchFamily="34" charset="0"/>
                <a:cs typeface="Calibri" panose="020F0502020204030204" pitchFamily="34" charset="0"/>
              </a:rPr>
              <a:t>Evitar detenciones inútiles o para de máquinas.</a:t>
            </a:r>
          </a:p>
          <a:p>
            <a:r>
              <a:rPr lang="es-AR" sz="2800" dirty="0">
                <a:solidFill>
                  <a:schemeClr val="tx1">
                    <a:lumMod val="65000"/>
                    <a:lumOff val="35000"/>
                  </a:schemeClr>
                </a:solidFill>
                <a:latin typeface="Calibri" panose="020F0502020204030204" pitchFamily="34" charset="0"/>
                <a:cs typeface="Calibri" panose="020F0502020204030204" pitchFamily="34" charset="0"/>
              </a:rPr>
              <a:t>Evitar  accidentes</a:t>
            </a:r>
          </a:p>
          <a:p>
            <a:r>
              <a:rPr lang="es-AR" sz="2800" dirty="0">
                <a:solidFill>
                  <a:schemeClr val="tx1">
                    <a:lumMod val="65000"/>
                    <a:lumOff val="35000"/>
                  </a:schemeClr>
                </a:solidFill>
                <a:latin typeface="Calibri" panose="020F0502020204030204" pitchFamily="34" charset="0"/>
                <a:cs typeface="Calibri" panose="020F0502020204030204" pitchFamily="34" charset="0"/>
              </a:rPr>
              <a:t>Evitar incidentes y aumentar la seguridad para las personas.</a:t>
            </a:r>
          </a:p>
          <a:p>
            <a:r>
              <a:rPr lang="es-AR" sz="2800" dirty="0">
                <a:solidFill>
                  <a:schemeClr val="tx1">
                    <a:lumMod val="65000"/>
                    <a:lumOff val="35000"/>
                  </a:schemeClr>
                </a:solidFill>
                <a:latin typeface="Calibri" panose="020F0502020204030204" pitchFamily="34" charset="0"/>
                <a:cs typeface="Calibri" panose="020F0502020204030204" pitchFamily="34" charset="0"/>
              </a:rPr>
              <a:t>Conservar los bienes productivos en condiciones seguras y preestablecidas de operación</a:t>
            </a:r>
          </a:p>
          <a:p>
            <a:r>
              <a:rPr lang="es-AR" sz="2800" dirty="0">
                <a:solidFill>
                  <a:schemeClr val="tx1">
                    <a:lumMod val="65000"/>
                    <a:lumOff val="35000"/>
                  </a:schemeClr>
                </a:solidFill>
                <a:latin typeface="Calibri" panose="020F0502020204030204" pitchFamily="34" charset="0"/>
                <a:cs typeface="Calibri" panose="020F0502020204030204" pitchFamily="34" charset="0"/>
              </a:rPr>
              <a:t>Balancear el costo de mantenimiento con el correspondiente a lucro cesante.</a:t>
            </a:r>
          </a:p>
          <a:p>
            <a:r>
              <a:rPr lang="es-AR" sz="2800" dirty="0">
                <a:solidFill>
                  <a:schemeClr val="tx1">
                    <a:lumMod val="65000"/>
                    <a:lumOff val="35000"/>
                  </a:schemeClr>
                </a:solidFill>
                <a:latin typeface="Calibri" panose="020F0502020204030204" pitchFamily="34" charset="0"/>
                <a:cs typeface="Calibri" panose="020F0502020204030204" pitchFamily="34" charset="0"/>
              </a:rPr>
              <a:t>Alcanzar o prolongar la vida útil de los bienes.</a:t>
            </a:r>
          </a:p>
        </p:txBody>
      </p:sp>
    </p:spTree>
    <p:extLst>
      <p:ext uri="{BB962C8B-B14F-4D97-AF65-F5344CB8AC3E}">
        <p14:creationId xmlns:p14="http://schemas.microsoft.com/office/powerpoint/2010/main" xmlns="" val="371740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87555"/>
            <a:ext cx="9144000" cy="1274338"/>
          </a:xfrm>
        </p:spPr>
        <p:txBody>
          <a:bodyPr>
            <a:normAutofit/>
          </a:bodyPr>
          <a:lstStyle/>
          <a:p>
            <a:pPr algn="l"/>
            <a:r>
              <a:rPr lang="es-MX" sz="4400" b="1" u="sng" dirty="0">
                <a:latin typeface="Calibri" panose="020F0502020204030204" pitchFamily="34" charset="0"/>
                <a:cs typeface="Calibri" panose="020F0502020204030204" pitchFamily="34" charset="0"/>
              </a:rPr>
              <a:t>Principio de la organización</a:t>
            </a:r>
            <a:endParaRPr lang="es-AR" sz="4400" b="1" u="sng" dirty="0">
              <a:latin typeface="Calibri" panose="020F0502020204030204" pitchFamily="34" charset="0"/>
              <a:cs typeface="Calibri" panose="020F0502020204030204" pitchFamily="34" charset="0"/>
            </a:endParaRPr>
          </a:p>
        </p:txBody>
      </p:sp>
      <p:sp>
        <p:nvSpPr>
          <p:cNvPr id="3" name="Subtítulo 2"/>
          <p:cNvSpPr>
            <a:spLocks noGrp="1"/>
          </p:cNvSpPr>
          <p:nvPr>
            <p:ph type="subTitle" idx="1"/>
          </p:nvPr>
        </p:nvSpPr>
        <p:spPr>
          <a:xfrm>
            <a:off x="1524000" y="2274946"/>
            <a:ext cx="9144000" cy="2308108"/>
          </a:xfrm>
        </p:spPr>
        <p:txBody>
          <a:bodyPr>
            <a:noAutofit/>
          </a:bodyPr>
          <a:lstStyle/>
          <a:p>
            <a:pPr algn="l"/>
            <a:r>
              <a:rPr lang="es-MX" sz="2800" dirty="0">
                <a:solidFill>
                  <a:schemeClr val="tx1">
                    <a:lumMod val="65000"/>
                    <a:lumOff val="35000"/>
                  </a:schemeClr>
                </a:solidFill>
                <a:latin typeface="Calibri" panose="020F0502020204030204" pitchFamily="34" charset="0"/>
                <a:cs typeface="Calibri" panose="020F0502020204030204" pitchFamily="34" charset="0"/>
              </a:rPr>
              <a:t>Estos principios ayudan a la empresa que utilice todo los recursos de la organización .</a:t>
            </a:r>
          </a:p>
          <a:p>
            <a:pPr algn="l"/>
            <a:r>
              <a:rPr lang="es-MX" sz="2800" dirty="0">
                <a:solidFill>
                  <a:schemeClr val="tx1">
                    <a:lumMod val="65000"/>
                    <a:lumOff val="35000"/>
                  </a:schemeClr>
                </a:solidFill>
                <a:latin typeface="Calibri" panose="020F0502020204030204" pitchFamily="34" charset="0"/>
                <a:cs typeface="Calibri" panose="020F0502020204030204" pitchFamily="34" charset="0"/>
              </a:rPr>
              <a:t>Implica que los esfuerzos de todo el personal que forma parte de la organización se desempeñen y realicen de manera coordinada. </a:t>
            </a:r>
            <a:endParaRPr lang="es-AR" sz="28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35837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AF8763C-C039-471D-9829-C79F088F02A6}"/>
              </a:ext>
            </a:extLst>
          </p:cNvPr>
          <p:cNvSpPr>
            <a:spLocks noGrp="1"/>
          </p:cNvSpPr>
          <p:nvPr>
            <p:ph type="title"/>
          </p:nvPr>
        </p:nvSpPr>
        <p:spPr>
          <a:xfrm>
            <a:off x="1797665" y="476324"/>
            <a:ext cx="8596668" cy="767379"/>
          </a:xfrm>
        </p:spPr>
        <p:txBody>
          <a:bodyPr>
            <a:normAutofit/>
          </a:bodyPr>
          <a:lstStyle/>
          <a:p>
            <a:r>
              <a:rPr lang="es-AR" b="1" u="sng" dirty="0">
                <a:latin typeface="Calibri" panose="020F0502020204030204" pitchFamily="34" charset="0"/>
                <a:cs typeface="Calibri" panose="020F0502020204030204" pitchFamily="34" charset="0"/>
              </a:rPr>
              <a:t>Funciones del mantenimiento</a:t>
            </a:r>
          </a:p>
        </p:txBody>
      </p:sp>
      <p:sp>
        <p:nvSpPr>
          <p:cNvPr id="3" name="Marcador de contenido 2">
            <a:extLst>
              <a:ext uri="{FF2B5EF4-FFF2-40B4-BE49-F238E27FC236}">
                <a16:creationId xmlns:a16="http://schemas.microsoft.com/office/drawing/2014/main" xmlns="" id="{FEEDEED9-FA4A-4E5F-BA7E-097B83B759D2}"/>
              </a:ext>
            </a:extLst>
          </p:cNvPr>
          <p:cNvSpPr>
            <a:spLocks noGrp="1"/>
          </p:cNvSpPr>
          <p:nvPr>
            <p:ph idx="1"/>
          </p:nvPr>
        </p:nvSpPr>
        <p:spPr>
          <a:xfrm>
            <a:off x="1366790" y="1344706"/>
            <a:ext cx="9458419" cy="4653280"/>
          </a:xfrm>
        </p:spPr>
        <p:txBody>
          <a:bodyPr>
            <a:normAutofit lnSpcReduction="10000"/>
          </a:bodyPr>
          <a:lstStyle/>
          <a:p>
            <a:pPr marL="0" indent="0">
              <a:buNone/>
            </a:pPr>
            <a:r>
              <a:rPr lang="es-AR" sz="2800" b="1" dirty="0">
                <a:solidFill>
                  <a:schemeClr val="tx1">
                    <a:lumMod val="65000"/>
                    <a:lumOff val="35000"/>
                  </a:schemeClr>
                </a:solidFill>
                <a:latin typeface="Calibri" panose="020F0502020204030204" pitchFamily="34" charset="0"/>
                <a:cs typeface="Calibri" panose="020F0502020204030204" pitchFamily="34" charset="0"/>
              </a:rPr>
              <a:t>Funciones primarias:</a:t>
            </a:r>
          </a:p>
          <a:p>
            <a:r>
              <a:rPr lang="es-AR" sz="2800" dirty="0">
                <a:solidFill>
                  <a:schemeClr val="tx1">
                    <a:lumMod val="65000"/>
                    <a:lumOff val="35000"/>
                  </a:schemeClr>
                </a:solidFill>
                <a:latin typeface="Calibri" panose="020F0502020204030204" pitchFamily="34" charset="0"/>
                <a:cs typeface="Calibri" panose="020F0502020204030204" pitchFamily="34" charset="0"/>
              </a:rPr>
              <a:t>Mantener, reparar y revisar los equipos e instalaciones</a:t>
            </a:r>
          </a:p>
          <a:p>
            <a:r>
              <a:rPr lang="es-AR" sz="2800" dirty="0">
                <a:solidFill>
                  <a:schemeClr val="tx1">
                    <a:lumMod val="65000"/>
                    <a:lumOff val="35000"/>
                  </a:schemeClr>
                </a:solidFill>
                <a:latin typeface="Calibri" panose="020F0502020204030204" pitchFamily="34" charset="0"/>
                <a:cs typeface="Calibri" panose="020F0502020204030204" pitchFamily="34" charset="0"/>
              </a:rPr>
              <a:t>Generación y distribución de los servicios eléctricos, vapor, aire, agua, gas, etc.…</a:t>
            </a:r>
          </a:p>
          <a:p>
            <a:r>
              <a:rPr lang="es-AR" sz="2800" dirty="0">
                <a:solidFill>
                  <a:schemeClr val="tx1">
                    <a:lumMod val="65000"/>
                    <a:lumOff val="35000"/>
                  </a:schemeClr>
                </a:solidFill>
                <a:latin typeface="Calibri" panose="020F0502020204030204" pitchFamily="34" charset="0"/>
                <a:cs typeface="Calibri" panose="020F0502020204030204" pitchFamily="34" charset="0"/>
              </a:rPr>
              <a:t>Modificar, instalar, remover equipos e instalaciones.</a:t>
            </a:r>
          </a:p>
          <a:p>
            <a:r>
              <a:rPr lang="es-AR" sz="2800" dirty="0">
                <a:solidFill>
                  <a:schemeClr val="tx1">
                    <a:lumMod val="65000"/>
                    <a:lumOff val="35000"/>
                  </a:schemeClr>
                </a:solidFill>
                <a:latin typeface="Calibri" panose="020F0502020204030204" pitchFamily="34" charset="0"/>
                <a:cs typeface="Calibri" panose="020F0502020204030204" pitchFamily="34" charset="0"/>
              </a:rPr>
              <a:t>Nuevas instalaciones de equipos y edificios.</a:t>
            </a:r>
          </a:p>
          <a:p>
            <a:r>
              <a:rPr lang="es-AR" sz="2800" dirty="0">
                <a:solidFill>
                  <a:schemeClr val="tx1">
                    <a:lumMod val="65000"/>
                    <a:lumOff val="35000"/>
                  </a:schemeClr>
                </a:solidFill>
                <a:latin typeface="Calibri" panose="020F0502020204030204" pitchFamily="34" charset="0"/>
                <a:cs typeface="Calibri" panose="020F0502020204030204" pitchFamily="34" charset="0"/>
              </a:rPr>
              <a:t>Desarrollo de programas de Mantenimiento Preventivo y Programado.</a:t>
            </a:r>
          </a:p>
          <a:p>
            <a:r>
              <a:rPr lang="es-AR" sz="2800" dirty="0">
                <a:solidFill>
                  <a:schemeClr val="tx1">
                    <a:lumMod val="65000"/>
                    <a:lumOff val="35000"/>
                  </a:schemeClr>
                </a:solidFill>
                <a:latin typeface="Calibri" panose="020F0502020204030204" pitchFamily="34" charset="0"/>
                <a:cs typeface="Calibri" panose="020F0502020204030204" pitchFamily="34" charset="0"/>
              </a:rPr>
              <a:t>Selección y entrenamiento del personal.</a:t>
            </a:r>
          </a:p>
        </p:txBody>
      </p:sp>
    </p:spTree>
    <p:extLst>
      <p:ext uri="{BB962C8B-B14F-4D97-AF65-F5344CB8AC3E}">
        <p14:creationId xmlns:p14="http://schemas.microsoft.com/office/powerpoint/2010/main" xmlns="" val="3439747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A411A568-159D-444C-B229-60655821045F}"/>
              </a:ext>
            </a:extLst>
          </p:cNvPr>
          <p:cNvSpPr>
            <a:spLocks noGrp="1"/>
          </p:cNvSpPr>
          <p:nvPr>
            <p:ph idx="1"/>
          </p:nvPr>
        </p:nvSpPr>
        <p:spPr>
          <a:xfrm>
            <a:off x="838200" y="1548330"/>
            <a:ext cx="10515600" cy="3761340"/>
          </a:xfrm>
        </p:spPr>
        <p:txBody>
          <a:bodyPr>
            <a:noAutofit/>
          </a:bodyPr>
          <a:lstStyle/>
          <a:p>
            <a:pPr marL="0" indent="0">
              <a:buNone/>
            </a:pPr>
            <a:r>
              <a:rPr lang="es-AR" sz="2800" b="1" dirty="0">
                <a:solidFill>
                  <a:schemeClr val="tx1">
                    <a:lumMod val="65000"/>
                    <a:lumOff val="35000"/>
                  </a:schemeClr>
                </a:solidFill>
                <a:latin typeface="Calibri" panose="020F0502020204030204" pitchFamily="34" charset="0"/>
                <a:cs typeface="Calibri" panose="020F0502020204030204" pitchFamily="34" charset="0"/>
              </a:rPr>
              <a:t>Funciones secundarias:</a:t>
            </a:r>
          </a:p>
          <a:p>
            <a:r>
              <a:rPr lang="es-AR" sz="2800" dirty="0">
                <a:solidFill>
                  <a:schemeClr val="tx1">
                    <a:lumMod val="65000"/>
                    <a:lumOff val="35000"/>
                  </a:schemeClr>
                </a:solidFill>
                <a:latin typeface="Calibri" panose="020F0502020204030204" pitchFamily="34" charset="0"/>
                <a:cs typeface="Calibri" panose="020F0502020204030204" pitchFamily="34" charset="0"/>
              </a:rPr>
              <a:t>Asesorar la compra de nuevos equipos.</a:t>
            </a:r>
          </a:p>
          <a:p>
            <a:r>
              <a:rPr lang="es-AR" sz="2800" dirty="0">
                <a:solidFill>
                  <a:schemeClr val="tx1">
                    <a:lumMod val="65000"/>
                    <a:lumOff val="35000"/>
                  </a:schemeClr>
                </a:solidFill>
                <a:latin typeface="Calibri" panose="020F0502020204030204" pitchFamily="34" charset="0"/>
                <a:cs typeface="Calibri" panose="020F0502020204030204" pitchFamily="34" charset="0"/>
              </a:rPr>
              <a:t>Hacer pedidos de repuestos, herramientas y suministros.</a:t>
            </a:r>
          </a:p>
          <a:p>
            <a:r>
              <a:rPr lang="es-AR" sz="2800" dirty="0">
                <a:solidFill>
                  <a:schemeClr val="tx1">
                    <a:lumMod val="65000"/>
                    <a:lumOff val="35000"/>
                  </a:schemeClr>
                </a:solidFill>
                <a:latin typeface="Calibri" panose="020F0502020204030204" pitchFamily="34" charset="0"/>
                <a:cs typeface="Calibri" panose="020F0502020204030204" pitchFamily="34" charset="0"/>
              </a:rPr>
              <a:t>Controlar y asegurar un inventario de repuestos y suministros.</a:t>
            </a:r>
          </a:p>
          <a:p>
            <a:r>
              <a:rPr lang="es-AR" sz="2800" dirty="0">
                <a:solidFill>
                  <a:schemeClr val="tx1">
                    <a:lumMod val="65000"/>
                    <a:lumOff val="35000"/>
                  </a:schemeClr>
                </a:solidFill>
                <a:latin typeface="Calibri" panose="020F0502020204030204" pitchFamily="34" charset="0"/>
                <a:cs typeface="Calibri" panose="020F0502020204030204" pitchFamily="34" charset="0"/>
              </a:rPr>
              <a:t>Mantener los equipos de seguridad y demás sistemas de protección.</a:t>
            </a:r>
          </a:p>
          <a:p>
            <a:r>
              <a:rPr lang="es-AR" sz="2800" dirty="0">
                <a:solidFill>
                  <a:schemeClr val="tx1">
                    <a:lumMod val="65000"/>
                    <a:lumOff val="35000"/>
                  </a:schemeClr>
                </a:solidFill>
                <a:latin typeface="Calibri" panose="020F0502020204030204" pitchFamily="34" charset="0"/>
                <a:cs typeface="Calibri" panose="020F0502020204030204" pitchFamily="34" charset="0"/>
              </a:rPr>
              <a:t>Llevar la contabilidad e inventario de los equipos.</a:t>
            </a:r>
          </a:p>
          <a:p>
            <a:r>
              <a:rPr lang="es-AR" sz="2800" dirty="0">
                <a:solidFill>
                  <a:schemeClr val="tx1">
                    <a:lumMod val="65000"/>
                    <a:lumOff val="35000"/>
                  </a:schemeClr>
                </a:solidFill>
                <a:latin typeface="Calibri" panose="020F0502020204030204" pitchFamily="34" charset="0"/>
                <a:cs typeface="Calibri" panose="020F0502020204030204" pitchFamily="34" charset="0"/>
              </a:rPr>
              <a:t>Cualquier otro servicio delegado por la administración</a:t>
            </a:r>
          </a:p>
        </p:txBody>
      </p:sp>
    </p:spTree>
    <p:extLst>
      <p:ext uri="{BB962C8B-B14F-4D97-AF65-F5344CB8AC3E}">
        <p14:creationId xmlns:p14="http://schemas.microsoft.com/office/powerpoint/2010/main" xmlns="" val="2026955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0D4C2F8-B43E-4606-BE89-2CDCC0463950}"/>
              </a:ext>
            </a:extLst>
          </p:cNvPr>
          <p:cNvSpPr>
            <a:spLocks noGrp="1"/>
          </p:cNvSpPr>
          <p:nvPr>
            <p:ph type="title"/>
          </p:nvPr>
        </p:nvSpPr>
        <p:spPr>
          <a:xfrm>
            <a:off x="838200" y="236035"/>
            <a:ext cx="10515600" cy="785942"/>
          </a:xfrm>
        </p:spPr>
        <p:txBody>
          <a:bodyPr>
            <a:normAutofit/>
          </a:bodyPr>
          <a:lstStyle/>
          <a:p>
            <a:r>
              <a:rPr lang="es-AR" b="1" u="sng" dirty="0">
                <a:latin typeface="Calibri" panose="020F0502020204030204" pitchFamily="34" charset="0"/>
                <a:cs typeface="Calibri" panose="020F0502020204030204" pitchFamily="34" charset="0"/>
              </a:rPr>
              <a:t>Actividades y responsabilidades del mantenimiento</a:t>
            </a:r>
          </a:p>
        </p:txBody>
      </p:sp>
      <p:sp>
        <p:nvSpPr>
          <p:cNvPr id="3" name="Marcador de contenido 2">
            <a:extLst>
              <a:ext uri="{FF2B5EF4-FFF2-40B4-BE49-F238E27FC236}">
                <a16:creationId xmlns:a16="http://schemas.microsoft.com/office/drawing/2014/main" xmlns="" id="{60C1EE32-1370-4B24-B903-588EFF757B62}"/>
              </a:ext>
            </a:extLst>
          </p:cNvPr>
          <p:cNvSpPr>
            <a:spLocks noGrp="1"/>
          </p:cNvSpPr>
          <p:nvPr>
            <p:ph idx="1"/>
          </p:nvPr>
        </p:nvSpPr>
        <p:spPr>
          <a:xfrm>
            <a:off x="422210" y="839097"/>
            <a:ext cx="11347580" cy="6018904"/>
          </a:xfrm>
        </p:spPr>
        <p:txBody>
          <a:bodyPr>
            <a:normAutofit fontScale="92500" lnSpcReduction="10000"/>
          </a:bodyPr>
          <a:lstStyle/>
          <a:p>
            <a:r>
              <a:rPr lang="es-AR" sz="2800" dirty="0">
                <a:solidFill>
                  <a:schemeClr val="tx1">
                    <a:lumMod val="65000"/>
                    <a:lumOff val="35000"/>
                  </a:schemeClr>
                </a:solidFill>
                <a:latin typeface="Calibri" panose="020F0502020204030204" pitchFamily="34" charset="0"/>
                <a:cs typeface="Calibri" panose="020F0502020204030204" pitchFamily="34" charset="0"/>
              </a:rPr>
              <a:t>Dar la máxima seguridad para que no se vayan a presentar paros en la producción</a:t>
            </a:r>
          </a:p>
          <a:p>
            <a:r>
              <a:rPr lang="es-AR" sz="2800" dirty="0">
                <a:solidFill>
                  <a:schemeClr val="tx1">
                    <a:lumMod val="65000"/>
                    <a:lumOff val="35000"/>
                  </a:schemeClr>
                </a:solidFill>
                <a:latin typeface="Calibri" panose="020F0502020204030204" pitchFamily="34" charset="0"/>
                <a:cs typeface="Calibri" panose="020F0502020204030204" pitchFamily="34" charset="0"/>
              </a:rPr>
              <a:t>Mantener el equipo en su máxima eficiencia de operación</a:t>
            </a:r>
          </a:p>
          <a:p>
            <a:r>
              <a:rPr lang="es-AR" sz="2800" dirty="0">
                <a:solidFill>
                  <a:schemeClr val="tx1">
                    <a:lumMod val="65000"/>
                    <a:lumOff val="35000"/>
                  </a:schemeClr>
                </a:solidFill>
                <a:latin typeface="Calibri" panose="020F0502020204030204" pitchFamily="34" charset="0"/>
                <a:cs typeface="Calibri" panose="020F0502020204030204" pitchFamily="34" charset="0"/>
              </a:rPr>
              <a:t>Reducir al mínimo los costos de mantenimiento</a:t>
            </a:r>
          </a:p>
          <a:p>
            <a:r>
              <a:rPr lang="es-AR" sz="2800" dirty="0">
                <a:solidFill>
                  <a:schemeClr val="tx1">
                    <a:lumMod val="65000"/>
                    <a:lumOff val="35000"/>
                  </a:schemeClr>
                </a:solidFill>
                <a:latin typeface="Calibri" panose="020F0502020204030204" pitchFamily="34" charset="0"/>
                <a:cs typeface="Calibri" panose="020F0502020204030204" pitchFamily="34" charset="0"/>
              </a:rPr>
              <a:t>Mantener un alto nivel de ingeniería practica en el trabajo realizado.</a:t>
            </a:r>
          </a:p>
          <a:p>
            <a:r>
              <a:rPr lang="es-AR" sz="2800" smtClean="0">
                <a:solidFill>
                  <a:schemeClr val="tx1">
                    <a:lumMod val="65000"/>
                    <a:lumOff val="35000"/>
                  </a:schemeClr>
                </a:solidFill>
                <a:latin typeface="Calibri" panose="020F0502020204030204" pitchFamily="34" charset="0"/>
                <a:cs typeface="Calibri" panose="020F0502020204030204" pitchFamily="34" charset="0"/>
              </a:rPr>
              <a:t>investigar </a:t>
            </a:r>
            <a:r>
              <a:rPr lang="es-AR" sz="2800" dirty="0">
                <a:solidFill>
                  <a:schemeClr val="tx1">
                    <a:lumMod val="65000"/>
                    <a:lumOff val="35000"/>
                  </a:schemeClr>
                </a:solidFill>
                <a:latin typeface="Calibri" panose="020F0502020204030204" pitchFamily="34" charset="0"/>
                <a:cs typeface="Calibri" panose="020F0502020204030204" pitchFamily="34" charset="0"/>
              </a:rPr>
              <a:t>las causas </a:t>
            </a:r>
            <a:r>
              <a:rPr lang="es-AR" sz="2800">
                <a:solidFill>
                  <a:schemeClr val="tx1">
                    <a:lumMod val="65000"/>
                    <a:lumOff val="35000"/>
                  </a:schemeClr>
                </a:solidFill>
                <a:latin typeface="Calibri" panose="020F0502020204030204" pitchFamily="34" charset="0"/>
                <a:cs typeface="Calibri" panose="020F0502020204030204" pitchFamily="34" charset="0"/>
              </a:rPr>
              <a:t>y </a:t>
            </a:r>
            <a:r>
              <a:rPr lang="es-AR" sz="2800" smtClean="0">
                <a:solidFill>
                  <a:schemeClr val="tx1">
                    <a:lumMod val="65000"/>
                    <a:lumOff val="35000"/>
                  </a:schemeClr>
                </a:solidFill>
                <a:latin typeface="Calibri" panose="020F0502020204030204" pitchFamily="34" charset="0"/>
                <a:cs typeface="Calibri" panose="020F0502020204030204" pitchFamily="34" charset="0"/>
              </a:rPr>
              <a:t>remedios </a:t>
            </a:r>
            <a:r>
              <a:rPr lang="es-AR" sz="2800" dirty="0">
                <a:solidFill>
                  <a:schemeClr val="tx1">
                    <a:lumMod val="65000"/>
                    <a:lumOff val="35000"/>
                  </a:schemeClr>
                </a:solidFill>
                <a:latin typeface="Calibri" panose="020F0502020204030204" pitchFamily="34" charset="0"/>
                <a:cs typeface="Calibri" panose="020F0502020204030204" pitchFamily="34" charset="0"/>
              </a:rPr>
              <a:t>de los paros de emergencia.</a:t>
            </a:r>
          </a:p>
          <a:p>
            <a:r>
              <a:rPr lang="es-AR" sz="2800" dirty="0">
                <a:solidFill>
                  <a:schemeClr val="tx1">
                    <a:lumMod val="65000"/>
                    <a:lumOff val="35000"/>
                  </a:schemeClr>
                </a:solidFill>
                <a:latin typeface="Calibri" panose="020F0502020204030204" pitchFamily="34" charset="0"/>
                <a:cs typeface="Calibri" panose="020F0502020204030204" pitchFamily="34" charset="0"/>
              </a:rPr>
              <a:t>Planear y coordinar la distribución del trabajo acorde con la fuerza laboral disponible.</a:t>
            </a:r>
          </a:p>
          <a:p>
            <a:r>
              <a:rPr lang="es-AR" sz="2800" dirty="0">
                <a:solidFill>
                  <a:schemeClr val="tx1">
                    <a:lumMod val="65000"/>
                    <a:lumOff val="35000"/>
                  </a:schemeClr>
                </a:solidFill>
                <a:latin typeface="Calibri" panose="020F0502020204030204" pitchFamily="34" charset="0"/>
                <a:cs typeface="Calibri" panose="020F0502020204030204" pitchFamily="34" charset="0"/>
              </a:rPr>
              <a:t>Proporcionar y Mantener el equipo del taller requerido.</a:t>
            </a:r>
          </a:p>
          <a:p>
            <a:r>
              <a:rPr lang="es-AR" sz="2800" dirty="0">
                <a:solidFill>
                  <a:schemeClr val="tx1">
                    <a:lumMod val="65000"/>
                    <a:lumOff val="35000"/>
                  </a:schemeClr>
                </a:solidFill>
                <a:latin typeface="Calibri" panose="020F0502020204030204" pitchFamily="34" charset="0"/>
                <a:cs typeface="Calibri" panose="020F0502020204030204" pitchFamily="34" charset="0"/>
              </a:rPr>
              <a:t>Preparar anualmente un presupuesto con justificación adecuada que cubra el costo de mantenimiento.</a:t>
            </a:r>
          </a:p>
          <a:p>
            <a:r>
              <a:rPr lang="es-AR" sz="2800" dirty="0">
                <a:solidFill>
                  <a:schemeClr val="tx1">
                    <a:lumMod val="65000"/>
                    <a:lumOff val="35000"/>
                  </a:schemeClr>
                </a:solidFill>
                <a:latin typeface="Calibri" panose="020F0502020204030204" pitchFamily="34" charset="0"/>
                <a:cs typeface="Calibri" panose="020F0502020204030204" pitchFamily="34" charset="0"/>
              </a:rPr>
              <a:t>Establecer una rutina adecuada de inspección de los equipos contra incendios, organizando y adiestrando al personal.</a:t>
            </a:r>
          </a:p>
        </p:txBody>
      </p:sp>
    </p:spTree>
    <p:extLst>
      <p:ext uri="{BB962C8B-B14F-4D97-AF65-F5344CB8AC3E}">
        <p14:creationId xmlns:p14="http://schemas.microsoft.com/office/powerpoint/2010/main" xmlns="" val="1931564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029ABA-66AE-487E-ACF9-2E837B10DD53}"/>
              </a:ext>
            </a:extLst>
          </p:cNvPr>
          <p:cNvSpPr>
            <a:spLocks noGrp="1"/>
          </p:cNvSpPr>
          <p:nvPr>
            <p:ph type="title"/>
          </p:nvPr>
        </p:nvSpPr>
        <p:spPr>
          <a:xfrm>
            <a:off x="1797666" y="308385"/>
            <a:ext cx="8596668" cy="1320800"/>
          </a:xfrm>
        </p:spPr>
        <p:txBody>
          <a:bodyPr>
            <a:normAutofit/>
          </a:bodyPr>
          <a:lstStyle/>
          <a:p>
            <a:r>
              <a:rPr lang="es-AR" b="1" u="sng" dirty="0">
                <a:latin typeface="Calibri" panose="020F0502020204030204" pitchFamily="34" charset="0"/>
                <a:cs typeface="Calibri" panose="020F0502020204030204" pitchFamily="34" charset="0"/>
              </a:rPr>
              <a:t>Tipos de mantenimiento</a:t>
            </a:r>
            <a:endParaRPr lang="es-AR" sz="3600" b="1" u="sng" dirty="0">
              <a:latin typeface="Calibri" panose="020F0502020204030204" pitchFamily="34" charset="0"/>
              <a:cs typeface="Calibri" panose="020F0502020204030204" pitchFamily="34" charset="0"/>
            </a:endParaRPr>
          </a:p>
        </p:txBody>
      </p:sp>
      <p:sp>
        <p:nvSpPr>
          <p:cNvPr id="3" name="Marcador de contenido 2">
            <a:extLst>
              <a:ext uri="{FF2B5EF4-FFF2-40B4-BE49-F238E27FC236}">
                <a16:creationId xmlns:a16="http://schemas.microsoft.com/office/drawing/2014/main" xmlns="" id="{A1CBF34A-9E47-42D2-9C53-C73BC7891C5B}"/>
              </a:ext>
            </a:extLst>
          </p:cNvPr>
          <p:cNvSpPr>
            <a:spLocks noGrp="1"/>
          </p:cNvSpPr>
          <p:nvPr>
            <p:ph idx="1"/>
          </p:nvPr>
        </p:nvSpPr>
        <p:spPr>
          <a:xfrm>
            <a:off x="1146259" y="1330599"/>
            <a:ext cx="9899482" cy="4196802"/>
          </a:xfrm>
        </p:spPr>
        <p:txBody>
          <a:bodyPr>
            <a:normAutofit fontScale="25000" lnSpcReduction="20000"/>
          </a:bodyPr>
          <a:lstStyle/>
          <a:p>
            <a:r>
              <a:rPr lang="es-AR" sz="11200" b="1" dirty="0">
                <a:solidFill>
                  <a:schemeClr val="tx1">
                    <a:lumMod val="65000"/>
                    <a:lumOff val="35000"/>
                  </a:schemeClr>
                </a:solidFill>
                <a:latin typeface="Calibri" panose="020F0502020204030204" pitchFamily="34" charset="0"/>
                <a:cs typeface="Calibri" panose="020F0502020204030204" pitchFamily="34" charset="0"/>
              </a:rPr>
              <a:t>Mantenimiento rutinario:</a:t>
            </a:r>
          </a:p>
          <a:p>
            <a:pPr marL="0" indent="0">
              <a:buNone/>
            </a:pPr>
            <a:r>
              <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Comprende actividades como lubricación, limpieza, protección, ajustes, calibración u otras; su frecuencia de ejecución es de periodos semanales, generalmente son ejecutadas por los mismos operarios de los sistemas productivos y su objetivo es mantener y alargar la vida útil de dichos SP evitando su desgaste.</a:t>
            </a:r>
            <a:endParaRPr lang="es-AR" sz="11200" dirty="0">
              <a:solidFill>
                <a:schemeClr val="tx1">
                  <a:lumMod val="65000"/>
                  <a:lumOff val="35000"/>
                </a:schemeClr>
              </a:solidFill>
              <a:latin typeface="Calibri" panose="020F0502020204030204" pitchFamily="34" charset="0"/>
              <a:cs typeface="Calibri" panose="020F0502020204030204" pitchFamily="34" charset="0"/>
            </a:endParaRPr>
          </a:p>
          <a:p>
            <a:r>
              <a:rPr lang="es-AR" sz="11200" b="1" dirty="0">
                <a:solidFill>
                  <a:schemeClr val="tx1">
                    <a:lumMod val="65000"/>
                    <a:lumOff val="35000"/>
                  </a:schemeClr>
                </a:solidFill>
                <a:latin typeface="Calibri" panose="020F0502020204030204" pitchFamily="34" charset="0"/>
                <a:cs typeface="Calibri" panose="020F0502020204030204" pitchFamily="34" charset="0"/>
              </a:rPr>
              <a:t>Mantenimiento programado:</a:t>
            </a:r>
          </a:p>
          <a:p>
            <a:pPr marL="0" indent="0">
              <a:buNone/>
            </a:pPr>
            <a:r>
              <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Toma las instrucciones técnicas recomendadas por los fabricantes, constructores, diseñadores, para obtener ciclos de revisión y/o sustituciones para los elementos mas importantes del SP con el objeto de determinar la carga de trabajo que es necesaria programar. Es ejecutado por las cuadrillas de la organización de mantenimiento.</a:t>
            </a:r>
          </a:p>
          <a:p>
            <a:endParaRPr lang="es-AR" dirty="0"/>
          </a:p>
        </p:txBody>
      </p:sp>
    </p:spTree>
    <p:extLst>
      <p:ext uri="{BB962C8B-B14F-4D97-AF65-F5344CB8AC3E}">
        <p14:creationId xmlns:p14="http://schemas.microsoft.com/office/powerpoint/2010/main" xmlns="" val="823422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A6CFDB83-0CC4-4B07-A0A6-7FB7916B240D}"/>
              </a:ext>
            </a:extLst>
          </p:cNvPr>
          <p:cNvSpPr>
            <a:spLocks noGrp="1"/>
          </p:cNvSpPr>
          <p:nvPr>
            <p:ph idx="1"/>
          </p:nvPr>
        </p:nvSpPr>
        <p:spPr>
          <a:xfrm>
            <a:off x="1461023" y="882159"/>
            <a:ext cx="9269954" cy="5093681"/>
          </a:xfrm>
        </p:spPr>
        <p:txBody>
          <a:bodyPr>
            <a:normAutofit fontScale="92500" lnSpcReduction="20000"/>
          </a:bodyPr>
          <a:lstStyle/>
          <a:p>
            <a:r>
              <a:rPr lang="es-AR" sz="3500" b="1" dirty="0">
                <a:solidFill>
                  <a:schemeClr val="tx1">
                    <a:lumMod val="65000"/>
                    <a:lumOff val="35000"/>
                  </a:schemeClr>
                </a:solidFill>
                <a:latin typeface="Calibri" panose="020F0502020204030204" pitchFamily="34" charset="0"/>
                <a:cs typeface="Calibri" panose="020F0502020204030204" pitchFamily="34" charset="0"/>
              </a:rPr>
              <a:t>Mantenimiento por avería  o reparación:</a:t>
            </a:r>
          </a:p>
          <a:p>
            <a:pPr marL="0" indent="0">
              <a:buNone/>
            </a:pPr>
            <a:r>
              <a:rPr lang="es-AR" sz="40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Es cuando se atiende al SP debido a que aparece una falla, esto debe realizarse de manera inmediata, por tanto, no da tiempo a ser programada pues implica un aumento de costo de paradas innecesarias de personal y equipo. Su objetivo es mantener adecuadamente dichos sistemas minimizando sus tiempos de parada. Es ejecutado por el personal de la organización de mantenimiento.</a:t>
            </a:r>
          </a:p>
          <a:p>
            <a:pPr marL="0" indent="0">
              <a:buNone/>
            </a:pPr>
            <a:endParaRPr lang="es-AR" dirty="0"/>
          </a:p>
        </p:txBody>
      </p:sp>
    </p:spTree>
    <p:extLst>
      <p:ext uri="{BB962C8B-B14F-4D97-AF65-F5344CB8AC3E}">
        <p14:creationId xmlns:p14="http://schemas.microsoft.com/office/powerpoint/2010/main" xmlns="" val="3221079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C1F5DE31-00AE-4C7D-A58C-1F0668D80394}"/>
              </a:ext>
            </a:extLst>
          </p:cNvPr>
          <p:cNvSpPr>
            <a:spLocks noGrp="1"/>
          </p:cNvSpPr>
          <p:nvPr>
            <p:ph idx="1"/>
          </p:nvPr>
        </p:nvSpPr>
        <p:spPr>
          <a:xfrm>
            <a:off x="1802578" y="1325068"/>
            <a:ext cx="8586843" cy="4207864"/>
          </a:xfrm>
        </p:spPr>
        <p:txBody>
          <a:bodyPr>
            <a:normAutofit/>
          </a:bodyPr>
          <a:lstStyle/>
          <a:p>
            <a:r>
              <a:rPr lang="es-AR" sz="3200" b="1"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Mantenimiento correctivo:</a:t>
            </a:r>
          </a:p>
          <a:p>
            <a:pPr marL="0" indent="0">
              <a:buNone/>
            </a:pPr>
            <a:r>
              <a:rPr lang="es-AR" sz="2800" dirty="0">
                <a:solidFill>
                  <a:schemeClr val="tx1">
                    <a:lumMod val="65000"/>
                    <a:lumOff val="35000"/>
                  </a:schemeClr>
                </a:solidFill>
                <a:effectLst/>
                <a:latin typeface="Calibri" panose="020F0502020204030204" pitchFamily="34" charset="0"/>
                <a:ea typeface="Calibri" panose="020F0502020204030204" pitchFamily="34" charset="0"/>
              </a:rPr>
              <a:t>Comprende las actividades de todo tipo, encaminadas a tratar de eliminar la necesidad de mantenimiento, corrigiendo las fallas de una manera integral a mediano plazo. Es ejecutado por el personal de la organización del mantenimiento o entes foráneos dependiendo de la magnitud, costo, especialización necesaria u otros, su intervención tiene que ser planificada y programada en el tiempo para que su ataque evite paradas injustificadas</a:t>
            </a:r>
            <a:endParaRPr lang="es-AR" sz="2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AR" dirty="0"/>
          </a:p>
        </p:txBody>
      </p:sp>
    </p:spTree>
    <p:extLst>
      <p:ext uri="{BB962C8B-B14F-4D97-AF65-F5344CB8AC3E}">
        <p14:creationId xmlns:p14="http://schemas.microsoft.com/office/powerpoint/2010/main" xmlns="" val="208500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07AC8ADB-244D-43DF-AB7A-09B736027908}"/>
              </a:ext>
            </a:extLst>
          </p:cNvPr>
          <p:cNvSpPr>
            <a:spLocks noGrp="1"/>
          </p:cNvSpPr>
          <p:nvPr>
            <p:ph idx="1"/>
          </p:nvPr>
        </p:nvSpPr>
        <p:spPr>
          <a:xfrm>
            <a:off x="0" y="0"/>
            <a:ext cx="12192000" cy="6858000"/>
          </a:xfrm>
        </p:spPr>
        <p:txBody>
          <a:bodyPr>
            <a:normAutofit fontScale="25000" lnSpcReduction="20000"/>
          </a:bodyPr>
          <a:lstStyle/>
          <a:p>
            <a:pPr marL="0" indent="0">
              <a:buNone/>
            </a:pPr>
            <a:r>
              <a:rPr lang="es-AR" sz="11200" b="1" dirty="0">
                <a:solidFill>
                  <a:schemeClr val="tx1">
                    <a:lumMod val="65000"/>
                    <a:lumOff val="35000"/>
                  </a:schemeClr>
                </a:solidFill>
                <a:latin typeface="Calibri" panose="020F0502020204030204" pitchFamily="34" charset="0"/>
                <a:cs typeface="Calibri" panose="020F0502020204030204" pitchFamily="34" charset="0"/>
              </a:rPr>
              <a:t>Ventajas del mantenimiento correctivo:</a:t>
            </a:r>
          </a:p>
          <a:p>
            <a:pPr marL="342900" lvl="0" indent="-342900">
              <a:lnSpc>
                <a:spcPct val="107000"/>
              </a:lnSpc>
              <a:buFont typeface="Wingdings" panose="05000000000000000000" pitchFamily="2" charset="2"/>
              <a:buChar char=""/>
            </a:pPr>
            <a:r>
              <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Si el equipo está preparado la intervención en el fallo es rápida y la reposición en la mayoría de los casos será con el mínimo tiempo. </a:t>
            </a:r>
            <a:endPar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No se necesita una infraestructura excesiva, un grupo de operarios competentes será suficiente, por lo tanto, el costo de mano de obra será mínimo, será más prioritaria la experiencia y la pericia de los operarios, que la capacidad de análisis.</a:t>
            </a:r>
            <a:endPar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Es rentable en equipos que no intervienen de manera instantánea en la producción, donde la implantación de otro sistema resultaría poco económica.</a:t>
            </a:r>
            <a:endParaRPr lang="es-AR" sz="11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es-AR" sz="112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Desventajas del mantenimiento correctivo:</a:t>
            </a:r>
          </a:p>
          <a:p>
            <a:pPr marL="342900" lvl="0" indent="-342900">
              <a:lnSpc>
                <a:spcPct val="107000"/>
              </a:lnSpc>
              <a:buFont typeface="Wingdings" panose="05000000000000000000" pitchFamily="2" charset="2"/>
              <a:buChar char=""/>
            </a:pPr>
            <a:r>
              <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Se producen paradas y daños imprevisibles en la producción que afectan a la planificación de manera incontrolada. </a:t>
            </a:r>
            <a:endPar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Se produce una baja calidad en las reparaciones debido a la rapidez en la intervención, y a la prioridad de reponer antes que reparar definitivamente, por lo que produce un hábito a trabajar defectuosamente y sensación de insatisfacción e impotencia.</a:t>
            </a:r>
            <a:endParaRPr lang="es-AR" sz="1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xmlns="" val="705318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551457BF-F7A3-4C77-9E9E-B7125DBE22CB}"/>
              </a:ext>
            </a:extLst>
          </p:cNvPr>
          <p:cNvSpPr>
            <a:spLocks noGrp="1"/>
          </p:cNvSpPr>
          <p:nvPr>
            <p:ph idx="1"/>
          </p:nvPr>
        </p:nvSpPr>
        <p:spPr>
          <a:xfrm>
            <a:off x="838200" y="1253331"/>
            <a:ext cx="10515600" cy="4351338"/>
          </a:xfrm>
        </p:spPr>
        <p:txBody>
          <a:bodyPr>
            <a:normAutofit lnSpcReduction="10000"/>
          </a:bodyPr>
          <a:lstStyle/>
          <a:p>
            <a:r>
              <a:rPr lang="es-AR" sz="3200" b="1" dirty="0">
                <a:solidFill>
                  <a:schemeClr val="tx1">
                    <a:lumMod val="65000"/>
                    <a:lumOff val="35000"/>
                  </a:schemeClr>
                </a:solidFill>
                <a:latin typeface="Calibri" panose="020F0502020204030204" pitchFamily="34" charset="0"/>
                <a:cs typeface="Calibri" panose="020F0502020204030204" pitchFamily="34" charset="0"/>
              </a:rPr>
              <a:t>Mantenimiento circunstancial:</a:t>
            </a:r>
          </a:p>
          <a:p>
            <a:pPr indent="0">
              <a:lnSpc>
                <a:spcPct val="107000"/>
              </a:lnSpc>
              <a:spcAft>
                <a:spcPts val="800"/>
              </a:spcAft>
              <a:buNone/>
            </a:pPr>
            <a:r>
              <a:rPr lang="es-AR" sz="28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Este tipo de mantenimiento es una mezcla entre programado, avería y correctivo, ya que se ejecutan acciones de rutina, pero no tienen tiempo fijo de inicio para su ejecución, porque los sistemas funcionan de una manera alterna, la </a:t>
            </a:r>
            <a:r>
              <a:rPr lang="es-AR" sz="2800" strike="noStrike"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atención</a:t>
            </a:r>
            <a:r>
              <a:rPr lang="es-AR" sz="28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 de los SP de este tipo dependen de otros entes de la organización del </a:t>
            </a:r>
            <a:r>
              <a:rPr lang="es-AR" sz="2800" strike="noStrike"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sistema </a:t>
            </a:r>
            <a:r>
              <a:rPr lang="es-AR" sz="28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productivo , los cuales sugieren aumento en capacidad de producción, cambio de </a:t>
            </a:r>
            <a:r>
              <a:rPr lang="es-AR" sz="2800" strike="noStrike"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procesos</a:t>
            </a:r>
            <a:r>
              <a:rPr lang="es-AR" sz="28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 disminución en </a:t>
            </a:r>
            <a:r>
              <a:rPr lang="es-AR" sz="2800" strike="noStrike"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ventas</a:t>
            </a:r>
            <a:r>
              <a:rPr lang="es-AR" sz="28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 reducción de personal o turnos de trabajo.</a:t>
            </a:r>
          </a:p>
          <a:p>
            <a:pPr marL="0" indent="0">
              <a:buNone/>
            </a:pPr>
            <a:endParaRPr lang="es-AR" dirty="0"/>
          </a:p>
        </p:txBody>
      </p:sp>
    </p:spTree>
    <p:extLst>
      <p:ext uri="{BB962C8B-B14F-4D97-AF65-F5344CB8AC3E}">
        <p14:creationId xmlns:p14="http://schemas.microsoft.com/office/powerpoint/2010/main" xmlns="" val="1681385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B3448C85-3988-4B61-B775-B9D9AB954147}"/>
              </a:ext>
            </a:extLst>
          </p:cNvPr>
          <p:cNvSpPr>
            <a:spLocks noGrp="1"/>
          </p:cNvSpPr>
          <p:nvPr>
            <p:ph idx="1"/>
          </p:nvPr>
        </p:nvSpPr>
        <p:spPr>
          <a:xfrm>
            <a:off x="838200" y="1253331"/>
            <a:ext cx="10515600" cy="4351338"/>
          </a:xfrm>
        </p:spPr>
        <p:txBody>
          <a:bodyPr/>
          <a:lstStyle/>
          <a:p>
            <a:r>
              <a:rPr lang="es-AR" sz="3200" b="1" dirty="0">
                <a:solidFill>
                  <a:schemeClr val="tx1">
                    <a:lumMod val="65000"/>
                    <a:lumOff val="35000"/>
                  </a:schemeClr>
                </a:solidFill>
                <a:latin typeface="Calibri" panose="020F0502020204030204" pitchFamily="34" charset="0"/>
                <a:cs typeface="Calibri" panose="020F0502020204030204" pitchFamily="34" charset="0"/>
              </a:rPr>
              <a:t>Mantenimiento preventivo:</a:t>
            </a:r>
          </a:p>
          <a:p>
            <a:pPr marL="114300" indent="0">
              <a:lnSpc>
                <a:spcPct val="107000"/>
              </a:lnSpc>
              <a:spcAft>
                <a:spcPts val="800"/>
              </a:spcAft>
              <a:buNone/>
            </a:pPr>
            <a:r>
              <a:rPr lang="es-AR" sz="28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Es aquel que utiliza todos los medios disponibles, incluso los estadísticos, para determinar la frecuencia de las inspecciones, revisiones, sustitución de piezas claves, </a:t>
            </a:r>
            <a:r>
              <a:rPr lang="es-AR" sz="2800" u="none" strike="noStrike"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probabilidad </a:t>
            </a:r>
            <a:r>
              <a:rPr lang="es-AR" sz="28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de aparición de averías, vida útil, u otras. Su objetivo es adelantarse a la aparición o predecir la presencia de la falla.  </a:t>
            </a:r>
          </a:p>
          <a:p>
            <a:pPr marL="0" indent="0">
              <a:buNone/>
            </a:pPr>
            <a:endParaRPr lang="es-AR" dirty="0"/>
          </a:p>
        </p:txBody>
      </p:sp>
    </p:spTree>
    <p:extLst>
      <p:ext uri="{BB962C8B-B14F-4D97-AF65-F5344CB8AC3E}">
        <p14:creationId xmlns:p14="http://schemas.microsoft.com/office/powerpoint/2010/main" xmlns="" val="2553442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ADD5ADC6-A6CF-4B10-B143-E53F200AFD48}"/>
              </a:ext>
            </a:extLst>
          </p:cNvPr>
          <p:cNvSpPr>
            <a:spLocks noGrp="1"/>
          </p:cNvSpPr>
          <p:nvPr>
            <p:ph idx="1"/>
          </p:nvPr>
        </p:nvSpPr>
        <p:spPr>
          <a:xfrm>
            <a:off x="0" y="0"/>
            <a:ext cx="12192000" cy="6858000"/>
          </a:xfrm>
        </p:spPr>
        <p:txBody>
          <a:bodyPr>
            <a:normAutofit fontScale="25000" lnSpcReduction="20000"/>
          </a:bodyPr>
          <a:lstStyle/>
          <a:p>
            <a:pPr marL="0" indent="0">
              <a:buNone/>
            </a:pPr>
            <a:r>
              <a:rPr lang="es-AR" sz="9600" b="1" dirty="0">
                <a:solidFill>
                  <a:schemeClr val="tx1">
                    <a:lumMod val="65000"/>
                    <a:lumOff val="35000"/>
                  </a:schemeClr>
                </a:solidFill>
              </a:rPr>
              <a:t>Ventajas del mantenimiento preventivo:</a:t>
            </a:r>
          </a:p>
          <a:p>
            <a:pPr>
              <a:lnSpc>
                <a:spcPct val="107000"/>
              </a:lnSpc>
            </a:pPr>
            <a:r>
              <a:rPr lang="es-AR" sz="96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Si se hace correctamente, exige un conocimiento de las </a:t>
            </a:r>
            <a:r>
              <a:rPr lang="es-AR" sz="9600" u="none" strike="noStrike"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maquinas</a:t>
            </a:r>
            <a:r>
              <a:rPr lang="es-AR" sz="96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 y un tratamiento de los históricos que ayudará en gran medida a controlar la maquinaria e instalaciones. </a:t>
            </a:r>
            <a:endParaRPr lang="es-AR" sz="96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s-AR" sz="96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El cuidado periódico conlleva un estudio óptimo de conservación con la que es indispensable una aplicación eficaz para contribuir a un correcto sistema de calidad y a la mejora de los continuos.</a:t>
            </a:r>
            <a:endParaRPr lang="es-AR" sz="96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AR" sz="96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Se concreta de mutuo acuerdo el mejor momento para realizar el paro de las instalaciones con producción.</a:t>
            </a:r>
          </a:p>
          <a:p>
            <a:pPr marL="0" indent="0">
              <a:lnSpc>
                <a:spcPct val="107000"/>
              </a:lnSpc>
              <a:spcAft>
                <a:spcPts val="800"/>
              </a:spcAft>
              <a:buNone/>
            </a:pPr>
            <a:r>
              <a:rPr lang="es-AR" sz="96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Desventajas del mantenimiento preventivo:</a:t>
            </a:r>
          </a:p>
          <a:p>
            <a:pPr>
              <a:lnSpc>
                <a:spcPct val="107000"/>
              </a:lnSpc>
            </a:pPr>
            <a:r>
              <a:rPr lang="es-AR" sz="96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Los trabajos rutinarios cuando se prolongan en el tiempo produce falta de </a:t>
            </a:r>
            <a:r>
              <a:rPr lang="es-AR" sz="96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motivación</a:t>
            </a:r>
            <a:r>
              <a:rPr lang="es-AR" sz="96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 en el personal, por lo que se deberán crear sistemas imaginativos para convertir un trabajo repetitivo en un trabajo que genere satisfacción y compromiso, la implicación de los operarios de preventivo es indispensable para el </a:t>
            </a:r>
            <a:r>
              <a:rPr lang="es-AR" sz="96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éxito</a:t>
            </a:r>
            <a:r>
              <a:rPr lang="es-AR" sz="96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 del plan.</a:t>
            </a:r>
            <a:endParaRPr lang="es-AR" sz="96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s-AR" sz="96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Representa una </a:t>
            </a:r>
            <a:r>
              <a:rPr lang="es-AR" sz="96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inversión</a:t>
            </a:r>
            <a:r>
              <a:rPr lang="es-AR" sz="96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 inicial en infraestructura y mano de obra. El desarrollo de planes de mantenimiento se debe realizar por técnicos especializados. </a:t>
            </a:r>
            <a:endParaRPr lang="es-AR" sz="96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AR" sz="96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Si no se hace un correcto análisis del nivel de mantenimiento preventivo, se puede sobrecargar el costo de mantenimiento sin mejoras sustanciales en la disponibilidad.</a:t>
            </a:r>
            <a:endParaRPr lang="es-AR" sz="96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s-AR"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spcAft>
                <a:spcPts val="800"/>
              </a:spcAft>
              <a:buNone/>
            </a:pP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xmlns="" val="405387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rot="10800000" flipV="1">
            <a:off x="-1" y="1796527"/>
            <a:ext cx="3722146" cy="4012602"/>
          </a:xfrm>
        </p:spPr>
        <p:txBody>
          <a:bodyPr>
            <a:normAutofit/>
          </a:bodyPr>
          <a:lstStyle/>
          <a:p>
            <a:r>
              <a:rPr lang="es-MX" b="1" u="sng" dirty="0">
                <a:latin typeface="Calibri Light" panose="020F0302020204030204" pitchFamily="34" charset="0"/>
                <a:cs typeface="Calibri Light" panose="020F0302020204030204" pitchFamily="34" charset="0"/>
              </a:rPr>
              <a:t>¿Cuáles son los principios de la organización?</a:t>
            </a:r>
            <a:endParaRPr lang="es-AR" b="1" u="sng" dirty="0">
              <a:latin typeface="Calibri Light" panose="020F0302020204030204" pitchFamily="34" charset="0"/>
              <a:cs typeface="Calibri Light" panose="020F0302020204030204" pitchFamily="34" charset="0"/>
            </a:endParaRPr>
          </a:p>
        </p:txBody>
      </p:sp>
      <p:pic>
        <p:nvPicPr>
          <p:cNvPr id="4" name="Marcador de contenido 3" descr="Principios De Organizacion 12 Principios"/>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722146" y="0"/>
            <a:ext cx="8469854" cy="6994680"/>
          </a:xfrm>
          <a:prstGeom prst="rect">
            <a:avLst/>
          </a:prstGeom>
          <a:noFill/>
          <a:ln>
            <a:noFill/>
          </a:ln>
        </p:spPr>
      </p:pic>
    </p:spTree>
    <p:extLst>
      <p:ext uri="{BB962C8B-B14F-4D97-AF65-F5344CB8AC3E}">
        <p14:creationId xmlns:p14="http://schemas.microsoft.com/office/powerpoint/2010/main" xmlns="" val="2214582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4D8FE18-3566-4DCB-BA77-A65490206F37}"/>
              </a:ext>
            </a:extLst>
          </p:cNvPr>
          <p:cNvSpPr>
            <a:spLocks noGrp="1"/>
          </p:cNvSpPr>
          <p:nvPr>
            <p:ph type="title"/>
          </p:nvPr>
        </p:nvSpPr>
        <p:spPr>
          <a:xfrm>
            <a:off x="327884" y="179294"/>
            <a:ext cx="8596668" cy="1320800"/>
          </a:xfrm>
        </p:spPr>
        <p:txBody>
          <a:bodyPr/>
          <a:lstStyle/>
          <a:p>
            <a:r>
              <a:rPr lang="es-AR" b="1" u="sng" dirty="0">
                <a:latin typeface="Calibri" panose="020F0502020204030204" pitchFamily="34" charset="0"/>
                <a:cs typeface="Calibri" panose="020F0502020204030204" pitchFamily="34" charset="0"/>
              </a:rPr>
              <a:t>Personal de mantenimiento</a:t>
            </a:r>
            <a:r>
              <a:rPr lang="es-AR" dirty="0">
                <a:latin typeface="Calibri Light" panose="020F0302020204030204" pitchFamily="34" charset="0"/>
                <a:cs typeface="Calibri Light" panose="020F0302020204030204" pitchFamily="34" charset="0"/>
              </a:rPr>
              <a:t>	</a:t>
            </a:r>
            <a:r>
              <a:rPr lang="es-AR" dirty="0"/>
              <a:t>				</a:t>
            </a:r>
          </a:p>
        </p:txBody>
      </p:sp>
      <p:sp>
        <p:nvSpPr>
          <p:cNvPr id="3" name="Marcador de contenido 2">
            <a:extLst>
              <a:ext uri="{FF2B5EF4-FFF2-40B4-BE49-F238E27FC236}">
                <a16:creationId xmlns:a16="http://schemas.microsoft.com/office/drawing/2014/main" xmlns="" id="{3E15A1AC-8FB0-4763-B9F0-6E3CC3442B27}"/>
              </a:ext>
            </a:extLst>
          </p:cNvPr>
          <p:cNvSpPr>
            <a:spLocks noGrp="1"/>
          </p:cNvSpPr>
          <p:nvPr>
            <p:ph idx="1"/>
          </p:nvPr>
        </p:nvSpPr>
        <p:spPr>
          <a:xfrm>
            <a:off x="327884" y="892884"/>
            <a:ext cx="11536232" cy="5785822"/>
          </a:xfrm>
        </p:spPr>
        <p:txBody>
          <a:bodyPr>
            <a:noAutofit/>
          </a:bodyPr>
          <a:lstStyle/>
          <a:p>
            <a:pPr marL="0" indent="0">
              <a:buNone/>
            </a:pPr>
            <a:r>
              <a:rPr lang="es-AR" sz="2800" b="1" dirty="0">
                <a:solidFill>
                  <a:schemeClr val="tx1">
                    <a:lumMod val="65000"/>
                    <a:lumOff val="35000"/>
                  </a:schemeClr>
                </a:solidFill>
                <a:latin typeface="Calibri" panose="020F0502020204030204" pitchFamily="34" charset="0"/>
                <a:cs typeface="Calibri" panose="020F0502020204030204" pitchFamily="34" charset="0"/>
              </a:rPr>
              <a:t>Gestión personal:</a:t>
            </a:r>
          </a:p>
          <a:p>
            <a:pPr marL="0" indent="0">
              <a:buNone/>
            </a:pPr>
            <a:r>
              <a:rPr lang="es-AR" sz="2800" dirty="0">
                <a:solidFill>
                  <a:schemeClr val="tx1">
                    <a:lumMod val="65000"/>
                    <a:lumOff val="35000"/>
                  </a:schemeClr>
                </a:solidFill>
                <a:latin typeface="Calibri" panose="020F0502020204030204" pitchFamily="34" charset="0"/>
                <a:cs typeface="Calibri" panose="020F0502020204030204" pitchFamily="34" charset="0"/>
              </a:rPr>
              <a:t>Son los estudios, programas y acciones para obtener el personal requerido en cantidad, calidad y oportunidad, así como lograr la productividad del trabajador durante su vida útil en la empresa.</a:t>
            </a:r>
          </a:p>
          <a:p>
            <a:pPr marL="0" indent="0">
              <a:buNone/>
            </a:pPr>
            <a:r>
              <a:rPr lang="es-AR" sz="2800" b="1" dirty="0">
                <a:solidFill>
                  <a:schemeClr val="tx1">
                    <a:lumMod val="65000"/>
                    <a:lumOff val="35000"/>
                  </a:schemeClr>
                </a:solidFill>
                <a:latin typeface="Calibri" panose="020F0502020204030204" pitchFamily="34" charset="0"/>
                <a:cs typeface="Calibri" panose="020F0502020204030204" pitchFamily="34" charset="0"/>
              </a:rPr>
              <a:t>Pasos requeridos:</a:t>
            </a:r>
          </a:p>
          <a:p>
            <a:pPr marL="514350" indent="-514350">
              <a:buFont typeface="+mj-lt"/>
              <a:buAutoNum type="arabicPeriod"/>
            </a:pPr>
            <a:r>
              <a:rPr lang="es-AR" sz="2800" dirty="0">
                <a:solidFill>
                  <a:schemeClr val="tx1">
                    <a:lumMod val="65000"/>
                    <a:lumOff val="35000"/>
                  </a:schemeClr>
                </a:solidFill>
                <a:latin typeface="Calibri" panose="020F0502020204030204" pitchFamily="34" charset="0"/>
                <a:cs typeface="Calibri" panose="020F0502020204030204" pitchFamily="34" charset="0"/>
              </a:rPr>
              <a:t>Reclutamiento</a:t>
            </a:r>
          </a:p>
          <a:p>
            <a:pPr marL="514350" indent="-514350">
              <a:buFont typeface="+mj-lt"/>
              <a:buAutoNum type="arabicPeriod"/>
            </a:pPr>
            <a:r>
              <a:rPr lang="es-AR" sz="2800" dirty="0">
                <a:solidFill>
                  <a:schemeClr val="tx1">
                    <a:lumMod val="65000"/>
                    <a:lumOff val="35000"/>
                  </a:schemeClr>
                </a:solidFill>
                <a:latin typeface="Calibri" panose="020F0502020204030204" pitchFamily="34" charset="0"/>
                <a:cs typeface="Calibri" panose="020F0502020204030204" pitchFamily="34" charset="0"/>
              </a:rPr>
              <a:t>Selección</a:t>
            </a:r>
          </a:p>
          <a:p>
            <a:pPr marL="514350" indent="-514350">
              <a:buFont typeface="+mj-lt"/>
              <a:buAutoNum type="arabicPeriod"/>
            </a:pPr>
            <a:r>
              <a:rPr lang="es-AR" sz="2800" dirty="0">
                <a:solidFill>
                  <a:schemeClr val="tx1">
                    <a:lumMod val="65000"/>
                    <a:lumOff val="35000"/>
                  </a:schemeClr>
                </a:solidFill>
                <a:latin typeface="Calibri" panose="020F0502020204030204" pitchFamily="34" charset="0"/>
                <a:cs typeface="Calibri" panose="020F0502020204030204" pitchFamily="34" charset="0"/>
              </a:rPr>
              <a:t>Desarrollo del personal</a:t>
            </a:r>
          </a:p>
          <a:p>
            <a:pPr marL="514350" indent="-514350">
              <a:buFont typeface="+mj-lt"/>
              <a:buAutoNum type="arabicPeriod"/>
            </a:pPr>
            <a:r>
              <a:rPr lang="es-AR" sz="2800" dirty="0">
                <a:solidFill>
                  <a:schemeClr val="tx1">
                    <a:lumMod val="65000"/>
                    <a:lumOff val="35000"/>
                  </a:schemeClr>
                </a:solidFill>
                <a:latin typeface="Calibri" panose="020F0502020204030204" pitchFamily="34" charset="0"/>
                <a:cs typeface="Calibri" panose="020F0502020204030204" pitchFamily="34" charset="0"/>
              </a:rPr>
              <a:t>Entrenamiento del personal </a:t>
            </a:r>
          </a:p>
          <a:p>
            <a:pPr marL="514350" indent="-514350">
              <a:buFont typeface="+mj-lt"/>
              <a:buAutoNum type="arabicPeriod"/>
            </a:pPr>
            <a:r>
              <a:rPr lang="es-AR" sz="2800" dirty="0">
                <a:solidFill>
                  <a:schemeClr val="tx1">
                    <a:lumMod val="65000"/>
                    <a:lumOff val="35000"/>
                  </a:schemeClr>
                </a:solidFill>
                <a:latin typeface="Calibri" panose="020F0502020204030204" pitchFamily="34" charset="0"/>
                <a:cs typeface="Calibri" panose="020F0502020204030204" pitchFamily="34" charset="0"/>
              </a:rPr>
              <a:t>Planes de carrera</a:t>
            </a:r>
          </a:p>
          <a:p>
            <a:pPr marL="514350" indent="-514350">
              <a:buFont typeface="+mj-lt"/>
              <a:buAutoNum type="arabicPeriod"/>
            </a:pPr>
            <a:r>
              <a:rPr lang="es-AR" sz="2800" dirty="0">
                <a:solidFill>
                  <a:schemeClr val="tx1">
                    <a:lumMod val="65000"/>
                    <a:lumOff val="35000"/>
                  </a:schemeClr>
                </a:solidFill>
                <a:latin typeface="Calibri" panose="020F0502020204030204" pitchFamily="34" charset="0"/>
                <a:cs typeface="Calibri" panose="020F0502020204030204" pitchFamily="34" charset="0"/>
              </a:rPr>
              <a:t>Evaluación del personal.</a:t>
            </a:r>
          </a:p>
        </p:txBody>
      </p:sp>
    </p:spTree>
    <p:extLst>
      <p:ext uri="{BB962C8B-B14F-4D97-AF65-F5344CB8AC3E}">
        <p14:creationId xmlns:p14="http://schemas.microsoft.com/office/powerpoint/2010/main" xmlns="" val="3562446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u="sng" dirty="0">
                <a:latin typeface="Calibri" panose="020F0502020204030204" pitchFamily="34" charset="0"/>
                <a:cs typeface="Calibri" panose="020F0502020204030204" pitchFamily="34" charset="0"/>
              </a:rPr>
              <a:t>Línea de autoridad</a:t>
            </a:r>
            <a:endParaRPr lang="es-ES" b="1" u="sng" dirty="0">
              <a:latin typeface="Calibri" panose="020F0502020204030204" pitchFamily="34" charset="0"/>
              <a:cs typeface="Calibri" panose="020F0502020204030204" pitchFamily="34" charset="0"/>
            </a:endParaRPr>
          </a:p>
        </p:txBody>
      </p:sp>
      <p:sp>
        <p:nvSpPr>
          <p:cNvPr id="3" name="2 Marcador de contenido"/>
          <p:cNvSpPr>
            <a:spLocks noGrp="1"/>
          </p:cNvSpPr>
          <p:nvPr>
            <p:ph idx="1"/>
          </p:nvPr>
        </p:nvSpPr>
        <p:spPr>
          <a:xfrm>
            <a:off x="677334" y="1591593"/>
            <a:ext cx="8596668" cy="3880773"/>
          </a:xfrm>
        </p:spPr>
        <p:txBody>
          <a:bodyPr>
            <a:normAutofit/>
          </a:bodyPr>
          <a:lstStyle/>
          <a:p>
            <a:pPr marL="0" indent="0">
              <a:buNone/>
            </a:pPr>
            <a:r>
              <a:rPr lang="es-ES" sz="2800" dirty="0">
                <a:solidFill>
                  <a:schemeClr val="tx1">
                    <a:lumMod val="65000"/>
                    <a:lumOff val="35000"/>
                  </a:schemeClr>
                </a:solidFill>
                <a:latin typeface="Calibri" panose="020F0502020204030204" pitchFamily="34" charset="0"/>
                <a:cs typeface="Calibri" panose="020F0502020204030204" pitchFamily="34" charset="0"/>
              </a:rPr>
              <a:t>En este tema abordaremos los tipos de autoridad administrativa que se pueden identificar en un organigrama y la forma en que operan en la estructura organizacional. </a:t>
            </a:r>
          </a:p>
        </p:txBody>
      </p:sp>
      <p:pic>
        <p:nvPicPr>
          <p:cNvPr id="6146" name="Picture 2" descr="D:\Facultad\Cursada 2021\1-Organización y gestión del mantenimiento\Presentacion\imagen_07.png"/>
          <p:cNvPicPr>
            <a:picLocks noChangeAspect="1" noChangeArrowheads="1"/>
          </p:cNvPicPr>
          <p:nvPr/>
        </p:nvPicPr>
        <p:blipFill>
          <a:blip r:embed="rId2"/>
          <a:srcRect/>
          <a:stretch>
            <a:fillRect/>
          </a:stretch>
        </p:blipFill>
        <p:spPr bwMode="auto">
          <a:xfrm>
            <a:off x="3365306" y="3017383"/>
            <a:ext cx="5081255" cy="3231017"/>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64877" y="124947"/>
            <a:ext cx="10862246" cy="1042442"/>
          </a:xfrm>
        </p:spPr>
        <p:txBody>
          <a:bodyPr>
            <a:normAutofit fontScale="90000"/>
          </a:bodyPr>
          <a:lstStyle/>
          <a:p>
            <a:r>
              <a:rPr lang="es-ES" b="1" u="sng" dirty="0">
                <a:latin typeface="Calibri" panose="020F0502020204030204" pitchFamily="34" charset="0"/>
                <a:cs typeface="Calibri" panose="020F0502020204030204" pitchFamily="34" charset="0"/>
              </a:rPr>
              <a:t>Tipos de autoridad en el diseño de la organización</a:t>
            </a:r>
            <a:r>
              <a:rPr lang="es-ES" dirty="0"/>
              <a:t/>
            </a:r>
            <a:br>
              <a:rPr lang="es-ES" dirty="0"/>
            </a:br>
            <a:endParaRPr lang="es-ES" dirty="0"/>
          </a:p>
        </p:txBody>
      </p:sp>
      <p:sp>
        <p:nvSpPr>
          <p:cNvPr id="3" name="2 Marcador de contenido"/>
          <p:cNvSpPr>
            <a:spLocks noGrp="1"/>
          </p:cNvSpPr>
          <p:nvPr>
            <p:ph idx="1"/>
          </p:nvPr>
        </p:nvSpPr>
        <p:spPr>
          <a:xfrm>
            <a:off x="2024034" y="2857497"/>
            <a:ext cx="8186766" cy="3268667"/>
          </a:xfrm>
        </p:spPr>
        <p:txBody>
          <a:bodyPr/>
          <a:lstStyle/>
          <a:p>
            <a:endParaRPr lang="es-ES" dirty="0"/>
          </a:p>
        </p:txBody>
      </p:sp>
      <p:pic>
        <p:nvPicPr>
          <p:cNvPr id="1026" name="Picture 2" descr="D:\Facultad\Cursada 2021\1-Organización y gestión del mantenimiento\Presentacion\imagen_02.png"/>
          <p:cNvPicPr>
            <a:picLocks noChangeAspect="1" noChangeArrowheads="1"/>
          </p:cNvPicPr>
          <p:nvPr/>
        </p:nvPicPr>
        <p:blipFill>
          <a:blip r:embed="rId2"/>
          <a:srcRect/>
          <a:stretch>
            <a:fillRect/>
          </a:stretch>
        </p:blipFill>
        <p:spPr bwMode="auto">
          <a:xfrm>
            <a:off x="1557462" y="1167389"/>
            <a:ext cx="9077076" cy="4523222"/>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28714"/>
            <a:ext cx="8229600" cy="1143000"/>
          </a:xfrm>
        </p:spPr>
        <p:txBody>
          <a:bodyPr>
            <a:normAutofit/>
          </a:bodyPr>
          <a:lstStyle/>
          <a:p>
            <a:r>
              <a:rPr lang="es-ES" b="1" u="sng" dirty="0">
                <a:latin typeface="Calibri" panose="020F0502020204030204" pitchFamily="34" charset="0"/>
                <a:cs typeface="Calibri" panose="020F0502020204030204" pitchFamily="34" charset="0"/>
              </a:rPr>
              <a:t>Autoridad lineal </a:t>
            </a:r>
          </a:p>
        </p:txBody>
      </p:sp>
      <p:sp>
        <p:nvSpPr>
          <p:cNvPr id="3" name="2 Marcador de contenido"/>
          <p:cNvSpPr>
            <a:spLocks noGrp="1"/>
          </p:cNvSpPr>
          <p:nvPr>
            <p:ph idx="1"/>
          </p:nvPr>
        </p:nvSpPr>
        <p:spPr>
          <a:xfrm>
            <a:off x="654666" y="1471714"/>
            <a:ext cx="8596668" cy="3880773"/>
          </a:xfrm>
        </p:spPr>
        <p:txBody>
          <a:bodyPr>
            <a:normAutofit/>
          </a:bodyPr>
          <a:lstStyle/>
          <a:p>
            <a:pPr marL="0" indent="0">
              <a:buNone/>
            </a:pPr>
            <a:r>
              <a:rPr lang="es-ES" sz="2800" dirty="0">
                <a:solidFill>
                  <a:schemeClr val="tx1">
                    <a:lumMod val="65000"/>
                    <a:lumOff val="35000"/>
                  </a:schemeClr>
                </a:solidFill>
                <a:latin typeface="Calibri" panose="020F0502020204030204" pitchFamily="34" charset="0"/>
                <a:cs typeface="Calibri" panose="020F0502020204030204" pitchFamily="34" charset="0"/>
              </a:rPr>
              <a:t>Es importante distinguir que en la empresa hay puestos que tienen autoridad directa sobre los subordinados</a:t>
            </a:r>
          </a:p>
        </p:txBody>
      </p:sp>
      <p:pic>
        <p:nvPicPr>
          <p:cNvPr id="2050" name="Picture 2" descr="D:\Facultad\Cursada 2021\1-Organización y gestión del mantenimiento\Presentacion\imagen_03.png"/>
          <p:cNvPicPr>
            <a:picLocks noChangeAspect="1" noChangeArrowheads="1"/>
          </p:cNvPicPr>
          <p:nvPr/>
        </p:nvPicPr>
        <p:blipFill>
          <a:blip r:embed="rId2"/>
          <a:srcRect/>
          <a:stretch>
            <a:fillRect/>
          </a:stretch>
        </p:blipFill>
        <p:spPr bwMode="auto">
          <a:xfrm>
            <a:off x="3645698" y="3107109"/>
            <a:ext cx="2614604" cy="33146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a:latin typeface="Calibri" panose="020F0502020204030204" pitchFamily="34" charset="0"/>
                <a:cs typeface="Calibri" panose="020F0502020204030204" pitchFamily="34" charset="0"/>
              </a:rPr>
              <a:t>Autoridad </a:t>
            </a:r>
            <a:r>
              <a:rPr lang="es-ES" b="1" u="sng" dirty="0" err="1">
                <a:latin typeface="Calibri" panose="020F0502020204030204" pitchFamily="34" charset="0"/>
                <a:cs typeface="Calibri" panose="020F0502020204030204" pitchFamily="34" charset="0"/>
              </a:rPr>
              <a:t>Staff</a:t>
            </a:r>
            <a:r>
              <a:rPr lang="es-ES" b="1" u="sng" dirty="0">
                <a:latin typeface="Calibri" panose="020F0502020204030204" pitchFamily="34" charset="0"/>
                <a:cs typeface="Calibri" panose="020F0502020204030204" pitchFamily="34" charset="0"/>
              </a:rPr>
              <a:t> </a:t>
            </a:r>
          </a:p>
        </p:txBody>
      </p:sp>
      <p:sp>
        <p:nvSpPr>
          <p:cNvPr id="3" name="2 Marcador de contenido"/>
          <p:cNvSpPr>
            <a:spLocks noGrp="1"/>
          </p:cNvSpPr>
          <p:nvPr>
            <p:ph idx="1"/>
          </p:nvPr>
        </p:nvSpPr>
        <p:spPr>
          <a:xfrm>
            <a:off x="838200" y="1825625"/>
            <a:ext cx="10515600" cy="4667250"/>
          </a:xfrm>
        </p:spPr>
        <p:txBody>
          <a:bodyPr>
            <a:normAutofit/>
          </a:bodyPr>
          <a:lstStyle/>
          <a:p>
            <a:pPr marL="0" indent="0">
              <a:buNone/>
            </a:pPr>
            <a:r>
              <a:rPr lang="es-ES" sz="2800" dirty="0">
                <a:solidFill>
                  <a:schemeClr val="tx1">
                    <a:lumMod val="65000"/>
                    <a:lumOff val="35000"/>
                  </a:schemeClr>
                </a:solidFill>
                <a:latin typeface="Calibri" panose="020F0502020204030204" pitchFamily="34" charset="0"/>
                <a:cs typeface="Calibri" panose="020F0502020204030204" pitchFamily="34" charset="0"/>
              </a:rPr>
              <a:t>Esta autoridad es la que ostentan especialistas, quienes tienen competencias especializadas</a:t>
            </a:r>
          </a:p>
        </p:txBody>
      </p:sp>
      <p:pic>
        <p:nvPicPr>
          <p:cNvPr id="3074" name="Picture 2" descr="D:\Facultad\Cursada 2021\1-Organización y gestión del mantenimiento\Presentacion\imagen_04.png"/>
          <p:cNvPicPr>
            <a:picLocks noChangeAspect="1" noChangeArrowheads="1"/>
          </p:cNvPicPr>
          <p:nvPr/>
        </p:nvPicPr>
        <p:blipFill>
          <a:blip r:embed="rId2"/>
          <a:srcRect/>
          <a:stretch>
            <a:fillRect/>
          </a:stretch>
        </p:blipFill>
        <p:spPr bwMode="auto">
          <a:xfrm>
            <a:off x="2380183" y="2899317"/>
            <a:ext cx="7431633" cy="3593558"/>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a:latin typeface="Calibri" panose="020F0502020204030204" pitchFamily="34" charset="0"/>
                <a:cs typeface="Calibri" panose="020F0502020204030204" pitchFamily="34" charset="0"/>
              </a:rPr>
              <a:t>Diferentes tipos de autoridad staff</a:t>
            </a:r>
            <a:endParaRPr lang="es-ES" u="sng" dirty="0">
              <a:latin typeface="Calibri" panose="020F0502020204030204" pitchFamily="34" charset="0"/>
              <a:cs typeface="Calibri" panose="020F0502020204030204" pitchFamily="34" charset="0"/>
            </a:endParaRPr>
          </a:p>
        </p:txBody>
      </p:sp>
      <p:sp>
        <p:nvSpPr>
          <p:cNvPr id="3" name="2 Marcador de contenido"/>
          <p:cNvSpPr>
            <a:spLocks noGrp="1"/>
          </p:cNvSpPr>
          <p:nvPr>
            <p:ph idx="1"/>
          </p:nvPr>
        </p:nvSpPr>
        <p:spPr>
          <a:xfrm>
            <a:off x="677334" y="1166018"/>
            <a:ext cx="8229600" cy="4525963"/>
          </a:xfrm>
        </p:spPr>
        <p:txBody>
          <a:bodyPr>
            <a:normAutofit/>
          </a:bodyPr>
          <a:lstStyle/>
          <a:p>
            <a:r>
              <a:rPr lang="es-ES" sz="2800" dirty="0">
                <a:solidFill>
                  <a:schemeClr val="tx1">
                    <a:lumMod val="65000"/>
                    <a:lumOff val="35000"/>
                  </a:schemeClr>
                </a:solidFill>
                <a:latin typeface="Calibri" panose="020F0502020204030204" pitchFamily="34" charset="0"/>
                <a:cs typeface="Calibri" panose="020F0502020204030204" pitchFamily="34" charset="0"/>
              </a:rPr>
              <a:t>La autoridad staff como asesoramiento</a:t>
            </a:r>
          </a:p>
          <a:p>
            <a:r>
              <a:rPr lang="es-ES" sz="2800" dirty="0">
                <a:solidFill>
                  <a:schemeClr val="tx1">
                    <a:lumMod val="65000"/>
                    <a:lumOff val="35000"/>
                  </a:schemeClr>
                </a:solidFill>
                <a:latin typeface="Calibri" panose="020F0502020204030204" pitchFamily="34" charset="0"/>
                <a:cs typeface="Calibri" panose="020F0502020204030204" pitchFamily="34" charset="0"/>
              </a:rPr>
              <a:t>La autoridad staff funcional</a:t>
            </a:r>
          </a:p>
          <a:p>
            <a:r>
              <a:rPr lang="es-ES" sz="2800" dirty="0">
                <a:solidFill>
                  <a:schemeClr val="tx1">
                    <a:lumMod val="65000"/>
                    <a:lumOff val="35000"/>
                  </a:schemeClr>
                </a:solidFill>
                <a:latin typeface="Calibri" panose="020F0502020204030204" pitchFamily="34" charset="0"/>
                <a:cs typeface="Calibri" panose="020F0502020204030204" pitchFamily="34" charset="0"/>
              </a:rPr>
              <a:t>La autoridad staff de servicios</a:t>
            </a:r>
          </a:p>
          <a:p>
            <a:r>
              <a:rPr lang="es-ES" sz="2800" dirty="0">
                <a:solidFill>
                  <a:schemeClr val="tx1">
                    <a:lumMod val="65000"/>
                    <a:lumOff val="35000"/>
                  </a:schemeClr>
                </a:solidFill>
                <a:latin typeface="Calibri" panose="020F0502020204030204" pitchFamily="34" charset="0"/>
                <a:cs typeface="Calibri" panose="020F0502020204030204" pitchFamily="34" charset="0"/>
              </a:rPr>
              <a:t>La autoridad staff de control</a:t>
            </a:r>
          </a:p>
        </p:txBody>
      </p:sp>
      <p:pic>
        <p:nvPicPr>
          <p:cNvPr id="4098" name="Picture 2" descr="D:\Facultad\Cursada 2021\1-Organización y gestión del mantenimiento\Presentacion\imagen_05.png"/>
          <p:cNvPicPr>
            <a:picLocks noChangeAspect="1" noChangeArrowheads="1"/>
          </p:cNvPicPr>
          <p:nvPr/>
        </p:nvPicPr>
        <p:blipFill>
          <a:blip r:embed="rId2"/>
          <a:srcRect/>
          <a:stretch>
            <a:fillRect/>
          </a:stretch>
        </p:blipFill>
        <p:spPr bwMode="auto">
          <a:xfrm>
            <a:off x="1389249" y="3437067"/>
            <a:ext cx="7172838" cy="3429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latin typeface="Calibri" panose="020F0502020204030204" pitchFamily="34" charset="0"/>
                <a:cs typeface="Calibri" panose="020F0502020204030204" pitchFamily="34" charset="0"/>
              </a:rPr>
              <a:t>Importancia de la autoridad</a:t>
            </a:r>
            <a:endParaRPr lang="es-ES" u="sng" dirty="0">
              <a:latin typeface="Calibri" panose="020F0502020204030204" pitchFamily="34" charset="0"/>
              <a:cs typeface="Calibri" panose="020F0502020204030204" pitchFamily="34" charset="0"/>
            </a:endParaRPr>
          </a:p>
        </p:txBody>
      </p:sp>
      <p:sp>
        <p:nvSpPr>
          <p:cNvPr id="3" name="2 Marcador de contenido"/>
          <p:cNvSpPr>
            <a:spLocks noGrp="1"/>
          </p:cNvSpPr>
          <p:nvPr>
            <p:ph idx="1"/>
          </p:nvPr>
        </p:nvSpPr>
        <p:spPr>
          <a:xfrm>
            <a:off x="677334" y="1719526"/>
            <a:ext cx="8596668" cy="3880773"/>
          </a:xfrm>
        </p:spPr>
        <p:txBody>
          <a:bodyPr>
            <a:normAutofit/>
          </a:bodyPr>
          <a:lstStyle/>
          <a:p>
            <a:r>
              <a:rPr lang="es-ES" sz="2800" dirty="0">
                <a:solidFill>
                  <a:schemeClr val="tx1">
                    <a:lumMod val="65000"/>
                    <a:lumOff val="35000"/>
                  </a:schemeClr>
                </a:solidFill>
                <a:latin typeface="Calibri" panose="020F0502020204030204" pitchFamily="34" charset="0"/>
                <a:cs typeface="Calibri" panose="020F0502020204030204" pitchFamily="34" charset="0"/>
              </a:rPr>
              <a:t>Una persona con autoridad influye en la actividad o comportamiento de otro individuo o de un grupo</a:t>
            </a:r>
          </a:p>
        </p:txBody>
      </p:sp>
      <p:pic>
        <p:nvPicPr>
          <p:cNvPr id="5122" name="Picture 2" descr="D:\Facultad\Cursada 2021\1-Organización y gestión del mantenimiento\Presentacion\imagen_06.jpg"/>
          <p:cNvPicPr>
            <a:picLocks noChangeAspect="1" noChangeArrowheads="1"/>
          </p:cNvPicPr>
          <p:nvPr/>
        </p:nvPicPr>
        <p:blipFill>
          <a:blip r:embed="rId2"/>
          <a:srcRect/>
          <a:stretch>
            <a:fillRect/>
          </a:stretch>
        </p:blipFill>
        <p:spPr bwMode="auto">
          <a:xfrm>
            <a:off x="2917998" y="2752107"/>
            <a:ext cx="5633990" cy="3643314"/>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8CF225C-14AE-41BF-87E3-DF8218768219}"/>
              </a:ext>
            </a:extLst>
          </p:cNvPr>
          <p:cNvSpPr>
            <a:spLocks noGrp="1"/>
          </p:cNvSpPr>
          <p:nvPr>
            <p:ph type="title"/>
          </p:nvPr>
        </p:nvSpPr>
        <p:spPr>
          <a:xfrm>
            <a:off x="657810" y="1103555"/>
            <a:ext cx="10876379" cy="4650889"/>
          </a:xfrm>
        </p:spPr>
        <p:txBody>
          <a:bodyPr>
            <a:normAutofit/>
          </a:bodyPr>
          <a:lstStyle/>
          <a:p>
            <a:pPr algn="ctr"/>
            <a:r>
              <a:rPr lang="es-AR" sz="4800" dirty="0"/>
              <a:t>¡FIN!</a:t>
            </a:r>
            <a:br>
              <a:rPr lang="es-AR" sz="4800" dirty="0"/>
            </a:br>
            <a:r>
              <a:rPr lang="es-AR" sz="4800" dirty="0"/>
              <a:t>¡Agradecemos su atención!</a:t>
            </a:r>
          </a:p>
        </p:txBody>
      </p:sp>
    </p:spTree>
    <p:extLst>
      <p:ext uri="{BB962C8B-B14F-4D97-AF65-F5344CB8AC3E}">
        <p14:creationId xmlns:p14="http://schemas.microsoft.com/office/powerpoint/2010/main" xmlns="" val="3937964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solidFill>
                  <a:schemeClr val="tx1">
                    <a:lumMod val="65000"/>
                    <a:lumOff val="35000"/>
                  </a:schemeClr>
                </a:solidFill>
                <a:latin typeface="Calibri Light" panose="020F0302020204030204" pitchFamily="34" charset="0"/>
                <a:cs typeface="Calibri Light" panose="020F0302020204030204" pitchFamily="34" charset="0"/>
              </a:rPr>
              <a:t>Son doce:</a:t>
            </a:r>
            <a:endParaRPr lang="es-AR" b="1"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3" name="Marcador de contenido 2"/>
          <p:cNvSpPr>
            <a:spLocks noGrp="1"/>
          </p:cNvSpPr>
          <p:nvPr>
            <p:ph idx="1"/>
          </p:nvPr>
        </p:nvSpPr>
        <p:spPr>
          <a:xfrm>
            <a:off x="677334" y="1270000"/>
            <a:ext cx="8596668" cy="3880773"/>
          </a:xfrm>
        </p:spPr>
        <p:txBody>
          <a:bodyPr>
            <a:normAutofit fontScale="25000" lnSpcReduction="20000"/>
          </a:bodyPr>
          <a:lstStyle/>
          <a:p>
            <a:pPr marL="0" indent="0">
              <a:buNone/>
            </a:pPr>
            <a:r>
              <a:rPr lang="es-MX" sz="11200" dirty="0">
                <a:solidFill>
                  <a:schemeClr val="tx1">
                    <a:lumMod val="65000"/>
                    <a:lumOff val="35000"/>
                  </a:schemeClr>
                </a:solidFill>
              </a:rPr>
              <a:t>1) </a:t>
            </a:r>
            <a:r>
              <a:rPr lang="es-MX" sz="11200" b="1" dirty="0">
                <a:solidFill>
                  <a:schemeClr val="tx1">
                    <a:lumMod val="65000"/>
                    <a:lumOff val="35000"/>
                  </a:schemeClr>
                </a:solidFill>
              </a:rPr>
              <a:t>Objetivo:</a:t>
            </a:r>
          </a:p>
          <a:p>
            <a:pPr marL="0" indent="0">
              <a:buNone/>
            </a:pPr>
            <a:r>
              <a:rPr lang="es-MX" sz="11200" dirty="0">
                <a:solidFill>
                  <a:schemeClr val="tx1">
                    <a:lumMod val="65000"/>
                    <a:lumOff val="35000"/>
                  </a:schemeClr>
                </a:solidFill>
              </a:rPr>
              <a:t>Establece el propósito que impulsa la empresa.</a:t>
            </a:r>
          </a:p>
          <a:p>
            <a:pPr marL="0" indent="0">
              <a:buNone/>
            </a:pPr>
            <a:r>
              <a:rPr lang="es-MX" sz="11200" dirty="0">
                <a:solidFill>
                  <a:schemeClr val="tx1">
                    <a:lumMod val="65000"/>
                    <a:lumOff val="35000"/>
                  </a:schemeClr>
                </a:solidFill>
              </a:rPr>
              <a:t>2) </a:t>
            </a:r>
            <a:r>
              <a:rPr lang="es-MX" sz="11200" b="1" dirty="0">
                <a:solidFill>
                  <a:schemeClr val="tx1">
                    <a:lumMod val="65000"/>
                    <a:lumOff val="35000"/>
                  </a:schemeClr>
                </a:solidFill>
              </a:rPr>
              <a:t>Especialización:</a:t>
            </a:r>
          </a:p>
          <a:p>
            <a:pPr marL="0" indent="0">
              <a:buNone/>
            </a:pPr>
            <a:r>
              <a:rPr lang="es-MX" sz="11200" dirty="0">
                <a:solidFill>
                  <a:schemeClr val="tx1">
                    <a:lumMod val="65000"/>
                    <a:lumOff val="35000"/>
                  </a:schemeClr>
                </a:solidFill>
              </a:rPr>
              <a:t>Los trabajadores deberían especializarse en desempeñar una solo labor, aprovechando la ventaja o habilidades superior que posee cada empleado.</a:t>
            </a:r>
          </a:p>
          <a:p>
            <a:pPr marL="0" indent="0">
              <a:buNone/>
            </a:pPr>
            <a:r>
              <a:rPr lang="es-MX" sz="11200" dirty="0">
                <a:solidFill>
                  <a:schemeClr val="tx1">
                    <a:lumMod val="65000"/>
                    <a:lumOff val="35000"/>
                  </a:schemeClr>
                </a:solidFill>
              </a:rPr>
              <a:t>3) </a:t>
            </a:r>
            <a:r>
              <a:rPr lang="es-MX" sz="11200" b="1" dirty="0">
                <a:solidFill>
                  <a:schemeClr val="tx1">
                    <a:lumMod val="65000"/>
                    <a:lumOff val="35000"/>
                  </a:schemeClr>
                </a:solidFill>
              </a:rPr>
              <a:t>Jerarquía:</a:t>
            </a:r>
          </a:p>
          <a:p>
            <a:pPr marL="0" indent="0">
              <a:buNone/>
            </a:pPr>
            <a:r>
              <a:rPr lang="es-MX" sz="11200" dirty="0">
                <a:solidFill>
                  <a:schemeClr val="tx1">
                    <a:lumMod val="65000"/>
                    <a:lumOff val="35000"/>
                  </a:schemeClr>
                </a:solidFill>
              </a:rPr>
              <a:t>Consiste en establecer un centro de autoridad (cadena de mando)</a:t>
            </a:r>
          </a:p>
          <a:p>
            <a:pPr marL="0" indent="0">
              <a:buNone/>
            </a:pPr>
            <a:r>
              <a:rPr lang="es-MX" sz="11200" dirty="0">
                <a:solidFill>
                  <a:schemeClr val="tx1">
                    <a:lumMod val="65000"/>
                    <a:lumOff val="35000"/>
                  </a:schemeClr>
                </a:solidFill>
              </a:rPr>
              <a:t>4) </a:t>
            </a:r>
            <a:r>
              <a:rPr lang="es-MX" sz="11200" b="1" dirty="0">
                <a:solidFill>
                  <a:schemeClr val="tx1">
                    <a:lumMod val="65000"/>
                    <a:lumOff val="35000"/>
                  </a:schemeClr>
                </a:solidFill>
              </a:rPr>
              <a:t>Responsabilidad: </a:t>
            </a:r>
          </a:p>
          <a:p>
            <a:pPr marL="0" indent="0">
              <a:buNone/>
            </a:pPr>
            <a:r>
              <a:rPr lang="es-MX" sz="11200" dirty="0">
                <a:solidFill>
                  <a:schemeClr val="tx1">
                    <a:lumMod val="65000"/>
                    <a:lumOff val="35000"/>
                  </a:schemeClr>
                </a:solidFill>
              </a:rPr>
              <a:t>Debe existir una correlación entre la autoridad y la responsabilidad.</a:t>
            </a:r>
          </a:p>
          <a:p>
            <a:pPr marL="0" indent="0">
              <a:buNone/>
            </a:pPr>
            <a:endParaRPr lang="es-MX" dirty="0"/>
          </a:p>
          <a:p>
            <a:endParaRPr lang="es-AR" dirty="0"/>
          </a:p>
        </p:txBody>
      </p:sp>
    </p:spTree>
    <p:extLst>
      <p:ext uri="{BB962C8B-B14F-4D97-AF65-F5344CB8AC3E}">
        <p14:creationId xmlns:p14="http://schemas.microsoft.com/office/powerpoint/2010/main" xmlns="" val="124311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53331"/>
            <a:ext cx="10515600" cy="4351338"/>
          </a:xfrm>
        </p:spPr>
        <p:txBody>
          <a:bodyPr>
            <a:normAutofit fontScale="92500" lnSpcReduction="20000"/>
          </a:bodyPr>
          <a:lstStyle/>
          <a:p>
            <a:pPr marL="0" indent="0">
              <a:buNone/>
            </a:pPr>
            <a:r>
              <a:rPr lang="es-MX" sz="3000" dirty="0">
                <a:solidFill>
                  <a:schemeClr val="tx1">
                    <a:lumMod val="65000"/>
                    <a:lumOff val="35000"/>
                  </a:schemeClr>
                </a:solidFill>
                <a:latin typeface="Calibri" panose="020F0502020204030204" pitchFamily="34" charset="0"/>
                <a:cs typeface="Calibri" panose="020F0502020204030204" pitchFamily="34" charset="0"/>
              </a:rPr>
              <a:t>5) </a:t>
            </a:r>
            <a:r>
              <a:rPr lang="es-MX" sz="3000" b="1" dirty="0">
                <a:solidFill>
                  <a:schemeClr val="tx1">
                    <a:lumMod val="65000"/>
                    <a:lumOff val="35000"/>
                  </a:schemeClr>
                </a:solidFill>
                <a:latin typeface="Calibri" panose="020F0502020204030204" pitchFamily="34" charset="0"/>
                <a:cs typeface="Calibri" panose="020F0502020204030204" pitchFamily="34" charset="0"/>
              </a:rPr>
              <a:t>Unidad de mando:</a:t>
            </a:r>
          </a:p>
          <a:p>
            <a:pPr marL="0" indent="0">
              <a:buNone/>
            </a:pPr>
            <a:r>
              <a:rPr lang="es-MX" sz="3000" dirty="0">
                <a:solidFill>
                  <a:schemeClr val="tx1">
                    <a:lumMod val="65000"/>
                    <a:lumOff val="35000"/>
                  </a:schemeClr>
                </a:solidFill>
                <a:latin typeface="Calibri" panose="020F0502020204030204" pitchFamily="34" charset="0"/>
                <a:cs typeface="Calibri" panose="020F0502020204030204" pitchFamily="34" charset="0"/>
              </a:rPr>
              <a:t>Cada función debe asignarse a un solo jefe.</a:t>
            </a:r>
          </a:p>
          <a:p>
            <a:pPr marL="0" indent="0">
              <a:buNone/>
            </a:pPr>
            <a:r>
              <a:rPr lang="es-MX" sz="3000" dirty="0">
                <a:solidFill>
                  <a:schemeClr val="tx1">
                    <a:lumMod val="65000"/>
                    <a:lumOff val="35000"/>
                  </a:schemeClr>
                </a:solidFill>
                <a:latin typeface="Calibri" panose="020F0502020204030204" pitchFamily="34" charset="0"/>
                <a:cs typeface="Calibri" panose="020F0502020204030204" pitchFamily="34" charset="0"/>
              </a:rPr>
              <a:t>6) </a:t>
            </a:r>
            <a:r>
              <a:rPr lang="es-MX" sz="3000" b="1" dirty="0">
                <a:solidFill>
                  <a:schemeClr val="tx1">
                    <a:lumMod val="65000"/>
                    <a:lumOff val="35000"/>
                  </a:schemeClr>
                </a:solidFill>
                <a:latin typeface="Calibri" panose="020F0502020204030204" pitchFamily="34" charset="0"/>
                <a:cs typeface="Calibri" panose="020F0502020204030204" pitchFamily="34" charset="0"/>
              </a:rPr>
              <a:t>Difusión: </a:t>
            </a:r>
          </a:p>
          <a:p>
            <a:pPr marL="0" indent="0">
              <a:buNone/>
            </a:pPr>
            <a:r>
              <a:rPr lang="es-MX" sz="3000" dirty="0">
                <a:solidFill>
                  <a:schemeClr val="tx1">
                    <a:lumMod val="65000"/>
                    <a:lumOff val="35000"/>
                  </a:schemeClr>
                </a:solidFill>
                <a:latin typeface="Calibri" panose="020F0502020204030204" pitchFamily="34" charset="0"/>
                <a:cs typeface="Calibri" panose="020F0502020204030204" pitchFamily="34" charset="0"/>
              </a:rPr>
              <a:t>Se logra máximas ventajas y el uso de los recursos de la empresa.</a:t>
            </a:r>
          </a:p>
          <a:p>
            <a:pPr marL="0" indent="0">
              <a:buNone/>
            </a:pPr>
            <a:r>
              <a:rPr lang="es-MX" sz="3000" dirty="0">
                <a:solidFill>
                  <a:schemeClr val="tx1">
                    <a:lumMod val="65000"/>
                    <a:lumOff val="35000"/>
                  </a:schemeClr>
                </a:solidFill>
                <a:latin typeface="Calibri" panose="020F0502020204030204" pitchFamily="34" charset="0"/>
                <a:cs typeface="Calibri" panose="020F0502020204030204" pitchFamily="34" charset="0"/>
              </a:rPr>
              <a:t>7) </a:t>
            </a:r>
            <a:r>
              <a:rPr lang="es-MX" sz="3000" b="1" dirty="0">
                <a:solidFill>
                  <a:schemeClr val="tx1">
                    <a:lumMod val="65000"/>
                    <a:lumOff val="35000"/>
                  </a:schemeClr>
                </a:solidFill>
                <a:latin typeface="Calibri" panose="020F0502020204030204" pitchFamily="34" charset="0"/>
                <a:cs typeface="Calibri" panose="020F0502020204030204" pitchFamily="34" charset="0"/>
              </a:rPr>
              <a:t>Extensión del control</a:t>
            </a:r>
            <a:r>
              <a:rPr lang="es-MX" sz="3000" dirty="0">
                <a:solidFill>
                  <a:schemeClr val="tx1">
                    <a:lumMod val="65000"/>
                    <a:lumOff val="35000"/>
                  </a:schemeClr>
                </a:solidFill>
                <a:latin typeface="Calibri" panose="020F0502020204030204" pitchFamily="34" charset="0"/>
                <a:cs typeface="Calibri" panose="020F0502020204030204" pitchFamily="34" charset="0"/>
              </a:rPr>
              <a:t>:</a:t>
            </a:r>
          </a:p>
          <a:p>
            <a:pPr marL="0" indent="0">
              <a:buNone/>
            </a:pPr>
            <a:r>
              <a:rPr lang="es-MX" sz="3000" dirty="0">
                <a:solidFill>
                  <a:schemeClr val="tx1">
                    <a:lumMod val="65000"/>
                    <a:lumOff val="35000"/>
                  </a:schemeClr>
                </a:solidFill>
                <a:latin typeface="Calibri" panose="020F0502020204030204" pitchFamily="34" charset="0"/>
                <a:cs typeface="Calibri" panose="020F0502020204030204" pitchFamily="34" charset="0"/>
              </a:rPr>
              <a:t>Este principio permite limitar el número de subordinados.</a:t>
            </a:r>
          </a:p>
          <a:p>
            <a:pPr marL="0" indent="0">
              <a:buNone/>
            </a:pPr>
            <a:r>
              <a:rPr lang="es-MX" sz="3000" dirty="0">
                <a:solidFill>
                  <a:schemeClr val="tx1">
                    <a:lumMod val="65000"/>
                    <a:lumOff val="35000"/>
                  </a:schemeClr>
                </a:solidFill>
                <a:latin typeface="Calibri" panose="020F0502020204030204" pitchFamily="34" charset="0"/>
                <a:cs typeface="Calibri" panose="020F0502020204030204" pitchFamily="34" charset="0"/>
              </a:rPr>
              <a:t>8) </a:t>
            </a:r>
            <a:r>
              <a:rPr lang="es-MX" sz="3000" b="1" dirty="0">
                <a:solidFill>
                  <a:schemeClr val="tx1">
                    <a:lumMod val="65000"/>
                    <a:lumOff val="35000"/>
                  </a:schemeClr>
                </a:solidFill>
                <a:latin typeface="Calibri" panose="020F0502020204030204" pitchFamily="34" charset="0"/>
                <a:cs typeface="Calibri" panose="020F0502020204030204" pitchFamily="34" charset="0"/>
              </a:rPr>
              <a:t>Coordinación:</a:t>
            </a:r>
          </a:p>
          <a:p>
            <a:pPr marL="0" indent="0">
              <a:buNone/>
            </a:pPr>
            <a:r>
              <a:rPr lang="es-MX" sz="3000" dirty="0">
                <a:solidFill>
                  <a:schemeClr val="tx1">
                    <a:lumMod val="65000"/>
                    <a:lumOff val="35000"/>
                  </a:schemeClr>
                </a:solidFill>
                <a:latin typeface="Calibri" panose="020F0502020204030204" pitchFamily="34" charset="0"/>
                <a:cs typeface="Calibri" panose="020F0502020204030204" pitchFamily="34" charset="0"/>
              </a:rPr>
              <a:t>Se estable con el propósito de lograr mantener el equilibrio dentro de la organización.</a:t>
            </a:r>
          </a:p>
          <a:p>
            <a:pPr marL="0" indent="0">
              <a:buNone/>
            </a:pPr>
            <a:endParaRPr lang="es-AR" dirty="0"/>
          </a:p>
        </p:txBody>
      </p:sp>
    </p:spTree>
    <p:extLst>
      <p:ext uri="{BB962C8B-B14F-4D97-AF65-F5344CB8AC3E}">
        <p14:creationId xmlns:p14="http://schemas.microsoft.com/office/powerpoint/2010/main" xmlns="" val="3542355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53331"/>
            <a:ext cx="10515600" cy="4932316"/>
          </a:xfrm>
        </p:spPr>
        <p:txBody>
          <a:bodyPr>
            <a:noAutofit/>
          </a:bodyPr>
          <a:lstStyle/>
          <a:p>
            <a:pPr marL="0" indent="0">
              <a:buNone/>
            </a:pPr>
            <a:r>
              <a:rPr lang="es-MX" sz="2800" dirty="0">
                <a:solidFill>
                  <a:schemeClr val="tx1">
                    <a:lumMod val="65000"/>
                    <a:lumOff val="35000"/>
                  </a:schemeClr>
                </a:solidFill>
                <a:latin typeface="Calibri" panose="020F0502020204030204" pitchFamily="34" charset="0"/>
                <a:cs typeface="Calibri" panose="020F0502020204030204" pitchFamily="34" charset="0"/>
              </a:rPr>
              <a:t>9) </a:t>
            </a:r>
            <a:r>
              <a:rPr lang="es-MX" sz="2800" b="1" dirty="0">
                <a:solidFill>
                  <a:schemeClr val="tx1">
                    <a:lumMod val="65000"/>
                    <a:lumOff val="35000"/>
                  </a:schemeClr>
                </a:solidFill>
                <a:latin typeface="Calibri" panose="020F0502020204030204" pitchFamily="34" charset="0"/>
                <a:cs typeface="Calibri" panose="020F0502020204030204" pitchFamily="34" charset="0"/>
              </a:rPr>
              <a:t>Continuidad: </a:t>
            </a:r>
          </a:p>
          <a:p>
            <a:pPr marL="0" indent="0">
              <a:buNone/>
            </a:pPr>
            <a:r>
              <a:rPr lang="es-MX" sz="2800" dirty="0">
                <a:solidFill>
                  <a:schemeClr val="tx1">
                    <a:lumMod val="65000"/>
                    <a:lumOff val="35000"/>
                  </a:schemeClr>
                </a:solidFill>
                <a:latin typeface="Calibri" panose="020F0502020204030204" pitchFamily="34" charset="0"/>
                <a:cs typeface="Calibri" panose="020F0502020204030204" pitchFamily="34" charset="0"/>
              </a:rPr>
              <a:t>Permanencia de la empresa en el largo plazo.</a:t>
            </a:r>
          </a:p>
          <a:p>
            <a:pPr marL="0" indent="0">
              <a:buNone/>
            </a:pPr>
            <a:r>
              <a:rPr lang="es-MX" sz="2800" dirty="0">
                <a:solidFill>
                  <a:schemeClr val="tx1">
                    <a:lumMod val="65000"/>
                    <a:lumOff val="35000"/>
                  </a:schemeClr>
                </a:solidFill>
                <a:latin typeface="Calibri" panose="020F0502020204030204" pitchFamily="34" charset="0"/>
                <a:cs typeface="Calibri" panose="020F0502020204030204" pitchFamily="34" charset="0"/>
              </a:rPr>
              <a:t>10) </a:t>
            </a:r>
            <a:r>
              <a:rPr lang="es-MX" sz="2800" b="1" dirty="0">
                <a:solidFill>
                  <a:schemeClr val="tx1">
                    <a:lumMod val="65000"/>
                    <a:lumOff val="35000"/>
                  </a:schemeClr>
                </a:solidFill>
                <a:latin typeface="Calibri" panose="020F0502020204030204" pitchFamily="34" charset="0"/>
                <a:cs typeface="Calibri" panose="020F0502020204030204" pitchFamily="34" charset="0"/>
              </a:rPr>
              <a:t>Flexibilidad: </a:t>
            </a:r>
          </a:p>
          <a:p>
            <a:pPr marL="0" indent="0">
              <a:buNone/>
            </a:pPr>
            <a:r>
              <a:rPr lang="es-MX" sz="2800" dirty="0">
                <a:solidFill>
                  <a:schemeClr val="tx1">
                    <a:lumMod val="65000"/>
                    <a:lumOff val="35000"/>
                  </a:schemeClr>
                </a:solidFill>
                <a:latin typeface="Calibri" panose="020F0502020204030204" pitchFamily="34" charset="0"/>
                <a:cs typeface="Calibri" panose="020F0502020204030204" pitchFamily="34" charset="0"/>
              </a:rPr>
              <a:t>La empresa debe estar sujetas a los cambios y realizar los ajustes necesarios.</a:t>
            </a:r>
          </a:p>
          <a:p>
            <a:pPr marL="0" indent="0">
              <a:buNone/>
            </a:pPr>
            <a:r>
              <a:rPr lang="es-MX" sz="2800" dirty="0">
                <a:solidFill>
                  <a:schemeClr val="tx1">
                    <a:lumMod val="65000"/>
                    <a:lumOff val="35000"/>
                  </a:schemeClr>
                </a:solidFill>
                <a:latin typeface="Calibri" panose="020F0502020204030204" pitchFamily="34" charset="0"/>
                <a:cs typeface="Calibri" panose="020F0502020204030204" pitchFamily="34" charset="0"/>
              </a:rPr>
              <a:t>11) </a:t>
            </a:r>
            <a:r>
              <a:rPr lang="es-MX" sz="2800" b="1" dirty="0">
                <a:solidFill>
                  <a:schemeClr val="tx1">
                    <a:lumMod val="65000"/>
                    <a:lumOff val="35000"/>
                  </a:schemeClr>
                </a:solidFill>
                <a:latin typeface="Calibri" panose="020F0502020204030204" pitchFamily="34" charset="0"/>
                <a:cs typeface="Calibri" panose="020F0502020204030204" pitchFamily="34" charset="0"/>
              </a:rPr>
              <a:t>Eficiencia:</a:t>
            </a:r>
          </a:p>
          <a:p>
            <a:pPr marL="0" indent="0">
              <a:buNone/>
            </a:pPr>
            <a:r>
              <a:rPr lang="es-MX" sz="2800" dirty="0">
                <a:solidFill>
                  <a:schemeClr val="tx1">
                    <a:lumMod val="65000"/>
                    <a:lumOff val="35000"/>
                  </a:schemeClr>
                </a:solidFill>
                <a:latin typeface="Calibri" panose="020F0502020204030204" pitchFamily="34" charset="0"/>
                <a:cs typeface="Calibri" panose="020F0502020204030204" pitchFamily="34" charset="0"/>
              </a:rPr>
              <a:t>Máxima producción con los costos más bajos posibles.</a:t>
            </a:r>
          </a:p>
          <a:p>
            <a:pPr marL="0" indent="0">
              <a:buNone/>
            </a:pPr>
            <a:r>
              <a:rPr lang="es-MX" sz="2800" dirty="0">
                <a:solidFill>
                  <a:schemeClr val="tx1">
                    <a:lumMod val="65000"/>
                    <a:lumOff val="35000"/>
                  </a:schemeClr>
                </a:solidFill>
                <a:latin typeface="Calibri" panose="020F0502020204030204" pitchFamily="34" charset="0"/>
                <a:cs typeface="Calibri" panose="020F0502020204030204" pitchFamily="34" charset="0"/>
              </a:rPr>
              <a:t>12) </a:t>
            </a:r>
            <a:r>
              <a:rPr lang="es-MX" sz="2800" b="1" dirty="0">
                <a:solidFill>
                  <a:schemeClr val="tx1">
                    <a:lumMod val="65000"/>
                    <a:lumOff val="35000"/>
                  </a:schemeClr>
                </a:solidFill>
                <a:latin typeface="Calibri" panose="020F0502020204030204" pitchFamily="34" charset="0"/>
                <a:cs typeface="Calibri" panose="020F0502020204030204" pitchFamily="34" charset="0"/>
              </a:rPr>
              <a:t>Comunicación:</a:t>
            </a:r>
          </a:p>
          <a:p>
            <a:pPr marL="0" indent="0">
              <a:buNone/>
            </a:pPr>
            <a:r>
              <a:rPr lang="es-MX" sz="2800" dirty="0">
                <a:solidFill>
                  <a:schemeClr val="tx1">
                    <a:lumMod val="65000"/>
                    <a:lumOff val="35000"/>
                  </a:schemeClr>
                </a:solidFill>
                <a:latin typeface="Calibri" panose="020F0502020204030204" pitchFamily="34" charset="0"/>
                <a:cs typeface="Calibri" panose="020F0502020204030204" pitchFamily="34" charset="0"/>
              </a:rPr>
              <a:t>Se debe dar de manera fluida y constante, en todos los sentidos. </a:t>
            </a:r>
            <a:endParaRPr lang="es-AR" sz="28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582738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u="sng" dirty="0">
                <a:latin typeface="Calibri" panose="020F0502020204030204" pitchFamily="34" charset="0"/>
                <a:cs typeface="Calibri" panose="020F0502020204030204" pitchFamily="34" charset="0"/>
              </a:rPr>
              <a:t>Conclusión :</a:t>
            </a:r>
            <a:endParaRPr lang="es-AR" b="1" u="sng"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994317" y="1475949"/>
            <a:ext cx="10515600" cy="3906102"/>
          </a:xfrm>
        </p:spPr>
        <p:txBody>
          <a:bodyPr/>
          <a:lstStyle/>
          <a:p>
            <a:r>
              <a:rPr lang="es-AR" sz="2800" dirty="0">
                <a:solidFill>
                  <a:schemeClr val="tx1">
                    <a:lumMod val="65000"/>
                    <a:lumOff val="35000"/>
                  </a:schemeClr>
                </a:solidFill>
                <a:latin typeface="Calibri" panose="020F0502020204030204" pitchFamily="34" charset="0"/>
                <a:cs typeface="Calibri" panose="020F0502020204030204" pitchFamily="34" charset="0"/>
              </a:rPr>
              <a:t>Podemos concluir, indicando que los principios de la organización son parte importante para cualquier empresa, dado que proporciona los lineamientos o las pautas de acción para que logren un desempeño eficiente con la coordinación adecuada de esfuerzos y actividades. Además, se logra reducir o eliminar por completo la duplicidad de esfuerzos, al asignar y determinar claramente las funciones y responsabilidades. </a:t>
            </a:r>
          </a:p>
          <a:p>
            <a:pPr marL="0" indent="0">
              <a:buNone/>
            </a:pPr>
            <a:endParaRPr lang="es-AR" dirty="0"/>
          </a:p>
        </p:txBody>
      </p:sp>
    </p:spTree>
    <p:extLst>
      <p:ext uri="{BB962C8B-B14F-4D97-AF65-F5344CB8AC3E}">
        <p14:creationId xmlns:p14="http://schemas.microsoft.com/office/powerpoint/2010/main" xmlns="" val="252032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b="1" u="sng" dirty="0">
                <a:latin typeface="Calibri" panose="020F0502020204030204" pitchFamily="34" charset="0"/>
                <a:cs typeface="Calibri" panose="020F0502020204030204" pitchFamily="34" charset="0"/>
              </a:rPr>
              <a:t>Responsable del mantenimiento:</a:t>
            </a:r>
            <a:r>
              <a:rPr lang="es-AR" b="1" dirty="0"/>
              <a:t/>
            </a:r>
            <a:br>
              <a:rPr lang="es-AR" b="1" dirty="0"/>
            </a:br>
            <a:endParaRPr lang="es-AR" b="1" dirty="0"/>
          </a:p>
        </p:txBody>
      </p:sp>
      <p:sp>
        <p:nvSpPr>
          <p:cNvPr id="3" name="Marcador de contenido 2"/>
          <p:cNvSpPr>
            <a:spLocks noGrp="1"/>
          </p:cNvSpPr>
          <p:nvPr>
            <p:ph idx="1"/>
          </p:nvPr>
        </p:nvSpPr>
        <p:spPr>
          <a:xfrm>
            <a:off x="738768" y="1253331"/>
            <a:ext cx="10714463" cy="4351338"/>
          </a:xfrm>
        </p:spPr>
        <p:txBody>
          <a:bodyPr>
            <a:normAutofit/>
          </a:bodyPr>
          <a:lstStyle/>
          <a:p>
            <a:pPr marL="0" lvl="0" indent="0" algn="just">
              <a:lnSpc>
                <a:spcPct val="107000"/>
              </a:lnSpc>
              <a:spcAft>
                <a:spcPts val="0"/>
              </a:spcAft>
              <a:buNone/>
            </a:pPr>
            <a:r>
              <a:rPr lang="es-AR" sz="28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El rol del Gerente de Mantenimiento dentro de una empresa.</a:t>
            </a:r>
          </a:p>
          <a:p>
            <a:pPr marL="0" lvl="0" indent="0" algn="just">
              <a:lnSpc>
                <a:spcPct val="107000"/>
              </a:lnSpc>
              <a:spcAft>
                <a:spcPts val="0"/>
              </a:spcAft>
              <a:buNone/>
            </a:pPr>
            <a:endParaRPr lang="es-AR" sz="28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endParaRPr>
          </a:p>
          <a:p>
            <a:pPr marL="0" lvl="0" indent="0" algn="just">
              <a:lnSpc>
                <a:spcPct val="107000"/>
              </a:lnSpc>
              <a:spcAft>
                <a:spcPts val="0"/>
              </a:spcAft>
              <a:buNone/>
            </a:pPr>
            <a:r>
              <a:rPr lang="es-AR" sz="28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El gerente de mantenimiento es el guardián de los equipos, las instalaciones y todos los activos físicos involucrados en el desarrollo de las actividades productivas de cualquier empresa. Él es el encargado de velar por la continuidad de la producción y por la eficiencia con que se emplean los recursos operativos.</a:t>
            </a:r>
          </a:p>
          <a:p>
            <a:pPr marL="0" indent="0">
              <a:buNone/>
            </a:pPr>
            <a:endParaRPr lang="es-AR" dirty="0"/>
          </a:p>
        </p:txBody>
      </p:sp>
    </p:spTree>
    <p:extLst>
      <p:ext uri="{BB962C8B-B14F-4D97-AF65-F5344CB8AC3E}">
        <p14:creationId xmlns:p14="http://schemas.microsoft.com/office/powerpoint/2010/main" xmlns="" val="3995372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9440" y="597900"/>
            <a:ext cx="8596668" cy="799651"/>
          </a:xfrm>
        </p:spPr>
        <p:txBody>
          <a:bodyPr>
            <a:normAutofit fontScale="90000"/>
          </a:bodyPr>
          <a:lstStyle/>
          <a:p>
            <a:pPr lvl="0">
              <a:lnSpc>
                <a:spcPct val="107000"/>
              </a:lnSpc>
              <a:spcAft>
                <a:spcPts val="800"/>
              </a:spcAft>
            </a:pPr>
            <a:r>
              <a:rPr lang="es-AR" b="1" u="sng" dirty="0">
                <a:effectLst/>
                <a:latin typeface="Calibri" panose="020F0502020204030204" pitchFamily="34" charset="0"/>
                <a:ea typeface="Calibri" panose="020F0502020204030204" pitchFamily="34" charset="0"/>
                <a:cs typeface="Calibri" panose="020F0502020204030204" pitchFamily="34" charset="0"/>
              </a:rPr>
              <a:t>Responsable del mantenimiento:</a:t>
            </a:r>
            <a:r>
              <a:rPr lang="es-AR" dirty="0">
                <a:effectLst/>
                <a:latin typeface="Calibri" panose="020F0502020204030204" pitchFamily="34" charset="0"/>
                <a:ea typeface="Calibri" panose="020F0502020204030204" pitchFamily="34" charset="0"/>
                <a:cs typeface="Calibri" panose="020F0502020204030204" pitchFamily="34" charset="0"/>
              </a:rPr>
              <a:t/>
            </a:r>
            <a:br>
              <a:rPr lang="es-AR" dirty="0">
                <a:effectLst/>
                <a:latin typeface="Calibri" panose="020F0502020204030204" pitchFamily="34" charset="0"/>
                <a:ea typeface="Calibri" panose="020F0502020204030204" pitchFamily="34" charset="0"/>
                <a:cs typeface="Calibri" panose="020F0502020204030204" pitchFamily="34" charset="0"/>
              </a:rPr>
            </a:br>
            <a:endParaRPr lang="es-AR"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1049440" y="1579676"/>
            <a:ext cx="10093120" cy="3880773"/>
          </a:xfrm>
        </p:spPr>
        <p:txBody>
          <a:bodyPr/>
          <a:lstStyle/>
          <a:p>
            <a:pPr marL="457200">
              <a:lnSpc>
                <a:spcPct val="107000"/>
              </a:lnSpc>
              <a:spcAft>
                <a:spcPts val="800"/>
              </a:spcAft>
            </a:pPr>
            <a:r>
              <a:rPr lang="es-AR" sz="28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Aunque su gestión cubre un rango amplio de aspectos y departamentos dentro de la empresa, el conjunto de responsabilidades que determinan el rol del gerente de mantenimiento, se encuentran bien definidas. Dentro de las funciones específicas que debe cumplir, cabe destacar:</a:t>
            </a:r>
          </a:p>
          <a:p>
            <a:endParaRPr lang="es-AR" dirty="0"/>
          </a:p>
        </p:txBody>
      </p:sp>
    </p:spTree>
    <p:extLst>
      <p:ext uri="{BB962C8B-B14F-4D97-AF65-F5344CB8AC3E}">
        <p14:creationId xmlns:p14="http://schemas.microsoft.com/office/powerpoint/2010/main" xmlns="" val="468400804"/>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499</TotalTime>
  <Words>1859</Words>
  <Application>Microsoft Office PowerPoint</Application>
  <PresentationFormat>Personalizado</PresentationFormat>
  <Paragraphs>160</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Faceta</vt:lpstr>
      <vt:lpstr>Clase Presentación del Tema N°7</vt:lpstr>
      <vt:lpstr>Principio de la organización</vt:lpstr>
      <vt:lpstr>¿Cuáles son los principios de la organización?</vt:lpstr>
      <vt:lpstr>Son doce:</vt:lpstr>
      <vt:lpstr>Diapositiva 5</vt:lpstr>
      <vt:lpstr>Diapositiva 6</vt:lpstr>
      <vt:lpstr>Conclusión :</vt:lpstr>
      <vt:lpstr>Responsable del mantenimiento: </vt:lpstr>
      <vt:lpstr>Responsable del mantenimiento: </vt:lpstr>
      <vt:lpstr>Diapositiva 10</vt:lpstr>
      <vt:lpstr>Diapositiva 11</vt:lpstr>
      <vt:lpstr>Diapositiva 12</vt:lpstr>
      <vt:lpstr>Entre las características y habilidades que debe poseer un buen gerente de mantenimiento, se pueden destacar las siguientes: </vt:lpstr>
      <vt:lpstr>Responsabilidad y obligaciones:</vt:lpstr>
      <vt:lpstr>Diapositiva 15</vt:lpstr>
      <vt:lpstr>Mantenimiento</vt:lpstr>
      <vt:lpstr>Niveles jerárquicos de una organización de mantenimiento</vt:lpstr>
      <vt:lpstr>Ingeniería de Mantenimiento</vt:lpstr>
      <vt:lpstr>Objetivos del mantenimiento</vt:lpstr>
      <vt:lpstr>Funciones del mantenimiento</vt:lpstr>
      <vt:lpstr>Diapositiva 21</vt:lpstr>
      <vt:lpstr>Actividades y responsabilidades del mantenimiento</vt:lpstr>
      <vt:lpstr>Tipos de mantenimiento</vt:lpstr>
      <vt:lpstr>Diapositiva 24</vt:lpstr>
      <vt:lpstr>Diapositiva 25</vt:lpstr>
      <vt:lpstr>Diapositiva 26</vt:lpstr>
      <vt:lpstr>Diapositiva 27</vt:lpstr>
      <vt:lpstr>Diapositiva 28</vt:lpstr>
      <vt:lpstr>Diapositiva 29</vt:lpstr>
      <vt:lpstr>Personal de mantenimiento     </vt:lpstr>
      <vt:lpstr>Línea de autoridad</vt:lpstr>
      <vt:lpstr>Tipos de autoridad en el diseño de la organización </vt:lpstr>
      <vt:lpstr>Autoridad lineal </vt:lpstr>
      <vt:lpstr>Autoridad Staff </vt:lpstr>
      <vt:lpstr>Diferentes tipos de autoridad staff</vt:lpstr>
      <vt:lpstr>Importancia de la autoridad</vt:lpstr>
      <vt:lpstr>¡FIN! ¡Agradecemos su atención!</vt:lpstr>
    </vt:vector>
  </TitlesOfParts>
  <Company>CETROGAR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 de la organización</dc:title>
  <dc:creator>Usuario</dc:creator>
  <cp:lastModifiedBy>Edu</cp:lastModifiedBy>
  <cp:revision>32</cp:revision>
  <dcterms:created xsi:type="dcterms:W3CDTF">2021-04-25T19:53:48Z</dcterms:created>
  <dcterms:modified xsi:type="dcterms:W3CDTF">2021-04-26T21:28:32Z</dcterms:modified>
</cp:coreProperties>
</file>