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y="5143500" cx="9144000"/>
  <p:notesSz cx="6858000" cy="9144000"/>
  <p:embeddedFontLst>
    <p:embeddedFont>
      <p:font typeface="Caveat"/>
      <p:regular r:id="rId59"/>
      <p:bold r:id="rId60"/>
    </p:embeddedFont>
    <p:embeddedFont>
      <p:font typeface="Montserrat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084E6E4-F5B5-4DFE-9CCF-9C9628C9BCD1}">
  <a:tblStyle styleId="{4084E6E4-F5B5-4DFE-9CCF-9C9628C9BC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Montserrat-bold.fntdata"/><Relationship Id="rId61" Type="http://schemas.openxmlformats.org/officeDocument/2006/relationships/font" Target="fonts/Montserrat-regular.fntdata"/><Relationship Id="rId20" Type="http://schemas.openxmlformats.org/officeDocument/2006/relationships/slide" Target="slides/slide14.xml"/><Relationship Id="rId64" Type="http://schemas.openxmlformats.org/officeDocument/2006/relationships/font" Target="fonts/Montserrat-boldItalic.fntdata"/><Relationship Id="rId63" Type="http://schemas.openxmlformats.org/officeDocument/2006/relationships/font" Target="fonts/Montserrat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Caveat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Caveat-regular.fntdata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fe3ffcb535915e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fe3ffcb535915e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fe3ffcb535915e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fe3ffcb535915e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e3ffcb535915e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fe3ffcb535915e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fe3ffcb535915e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fe3ffcb535915e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fe3ffcb535915e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fe3ffcb535915e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fe3ffcb535915e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fe3ffcb535915e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fe3ffcb535915e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fe3ffcb535915e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fe3ffcb535915e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fe3ffcb535915e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fe3ffcb535915e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fe3ffcb535915e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fe3ffcb535915e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fe3ffcb535915e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f50c8e9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f50c8e9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fe3ffcb535915e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fe3ffcb535915e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fe3ffcb535915e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fe3ffcb535915e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fe3ffcb535915e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fe3ffcb535915e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fe3ffcb535915e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fe3ffcb535915e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fe3ffcb535915e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fe3ffcb535915e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fe3ffcb535915e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fe3ffcb535915e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fe3ffcb535915e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fe3ffcb535915e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fe3ffcb535915e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fe3ffcb535915e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fe3ffcb535915e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fe3ffcb535915e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fe3ffcb535915e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fe3ffcb535915e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f50c8e9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f50c8e9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fe3ffcb535915e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fe3ffcb535915e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fe3ffcb535915e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fe3ffcb535915e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fe3ffcb535915e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fe3ffcb535915e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fe3ffcb535915e0_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fe3ffcb535915e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fe3ffcb535915e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fe3ffcb535915e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fe3ffcb535915e0_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fe3ffcb535915e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fe3ffcb535915e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fe3ffcb535915e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fe3ffcb535915e0_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2fe3ffcb535915e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fe3ffcb535915e0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fe3ffcb535915e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fe3ffcb535915e0_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fe3ffcb535915e0_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f50c8e9e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f50c8e9e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fe3ffcb535915e0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fe3ffcb535915e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fe3ffcb535915e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2fe3ffcb535915e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fe3ffcb535915e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2fe3ffcb535915e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fe3ffcb535915e0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2fe3ffcb535915e0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fe3ffcb535915e0_7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2fe3ffcb535915e0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fe3ffcb535915e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2fe3ffcb535915e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2fe3ffcb535915e0_7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2fe3ffcb535915e0_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fe3ffcb535915e0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2fe3ffcb535915e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2fe3ffcb535915e0_7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2fe3ffcb535915e0_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fe3ffcb535915e0_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2fe3ffcb535915e0_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f50c8e9e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f50c8e9e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2fe3ffcb535915e0_7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2fe3ffcb535915e0_7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2fe3ffcb535915e0_8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2fe3ffcb535915e0_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fe3ffcb535915e0_8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2fe3ffcb535915e0_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f50c8e9e2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f50c8e9e2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f50c8e9e2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f50c8e9e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e3ffcb535915e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fe3ffcb535915e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c6c0bbfb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c6c0bbfb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1.jpg"/><Relationship Id="rId5" Type="http://schemas.openxmlformats.org/officeDocument/2006/relationships/image" Target="../media/image18.jpg"/><Relationship Id="rId6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1.jpg"/><Relationship Id="rId6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13.png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056"/>
            <a:ext cx="9144001" cy="515361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 rot="-940597">
            <a:off x="5433" y="666105"/>
            <a:ext cx="4506534" cy="6617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10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TERCERA CLASE</a:t>
            </a:r>
            <a:endParaRPr b="1" sz="3100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2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164" name="Google Shape;164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22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66" name="Google Shape;166;p22"/>
          <p:cNvSpPr txBox="1"/>
          <p:nvPr/>
        </p:nvSpPr>
        <p:spPr>
          <a:xfrm>
            <a:off x="0" y="664325"/>
            <a:ext cx="9144000" cy="677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Podemos entender entonces que la Gestión de Mantenimiento es parte integral de la operación de los equipos</a:t>
            </a:r>
            <a:r>
              <a:rPr lang="es-419" sz="16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s-419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 lo tanto </a:t>
            </a:r>
            <a:r>
              <a:rPr b="1" lang="es-419" sz="160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debe ser considerado desde las etapas tempranas del diseño</a:t>
            </a:r>
            <a:r>
              <a:rPr lang="es-419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0" y="1341425"/>
            <a:ext cx="9144000" cy="6771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El avance en materiales, lubricantes, nuevas técnicas de análisis, etc., nos obliga a estar en movimiento constante para poder optimizar los recursos disponibles.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0" y="2018525"/>
            <a:ext cx="9144000" cy="892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equipo nuevo, está en su peor estado de prestación. Seiichi Nakajima</a:t>
            </a:r>
            <a:endParaRPr b="1" sz="2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0" y="2911325"/>
            <a:ext cx="9144000" cy="923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la función del Mantenimiento debe ser la de evitar las averías, resolver los problemas de prestación de los equipos prolongando la vida útil al menor costo posible, garantizando condiciones de </a:t>
            </a:r>
            <a:r>
              <a:rPr b="1" lang="es-419" sz="160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calidad y seguridad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6575" y="3828538"/>
            <a:ext cx="1197751" cy="15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5975" y="3777934"/>
            <a:ext cx="1427950" cy="13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9725" y="3492750"/>
            <a:ext cx="1329776" cy="19946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23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178" name="Google Shape;178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23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80" name="Google Shape;180;p23"/>
          <p:cNvSpPr txBox="1"/>
          <p:nvPr/>
        </p:nvSpPr>
        <p:spPr>
          <a:xfrm>
            <a:off x="0" y="593875"/>
            <a:ext cx="9144000" cy="5232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SEGURIDAD EN MANTENIMIENTO</a:t>
            </a:r>
            <a:endParaRPr b="1" i="1"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0" y="1169150"/>
            <a:ext cx="9144000" cy="12315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>
                <a:latin typeface="Comic Sans MS"/>
                <a:ea typeface="Comic Sans MS"/>
                <a:cs typeface="Comic Sans MS"/>
                <a:sym typeface="Comic Sans MS"/>
              </a:rPr>
              <a:t>la Seguridad está por sobre todo, se la garantiza brindando seguridad a la gente, las instalaciones, equipos y sistemas que operen bajo regulaciones internas (procedimientos) y externas (legales), sea en operación normal como en momentos de paradas operativas donde se realizan reparaciones específicas.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0" y="2452725"/>
            <a:ext cx="9144000" cy="7080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>
                <a:latin typeface="Comic Sans MS"/>
                <a:ea typeface="Comic Sans MS"/>
                <a:cs typeface="Comic Sans MS"/>
                <a:sym typeface="Comic Sans MS"/>
              </a:rPr>
              <a:t>El desarrollo de las actividades de mantenimiento tiene que seguir una secuencia inalterable, sin modificarse bajo ninguna circunstancia: (</a:t>
            </a:r>
            <a:r>
              <a:rPr b="1" lang="es-419" sz="17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otro orden         COSTOS</a:t>
            </a:r>
            <a:r>
              <a:rPr lang="es-419" sz="1700"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112975" y="3311575"/>
            <a:ext cx="2627100" cy="6642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SEGURO (LA VIDA)</a:t>
            </a:r>
            <a:endParaRPr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3258450" y="3311575"/>
            <a:ext cx="2627100" cy="6642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BIEN HECHO (CALIDAD)</a:t>
            </a:r>
            <a:endParaRPr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6439300" y="3311575"/>
            <a:ext cx="2627100" cy="6642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RAPIDEZ</a:t>
            </a:r>
            <a:r>
              <a:rPr b="1" lang="es-419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(EFICIENCIA)</a:t>
            </a:r>
            <a:endParaRPr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2757763" y="3351775"/>
            <a:ext cx="483000" cy="58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3"/>
          <p:cNvSpPr/>
          <p:nvPr/>
        </p:nvSpPr>
        <p:spPr>
          <a:xfrm>
            <a:off x="5920913" y="3351775"/>
            <a:ext cx="483000" cy="58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7015675" y="2808300"/>
            <a:ext cx="432900" cy="281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3950" y="1041425"/>
            <a:ext cx="1329776" cy="16700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24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195" name="Google Shape;195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24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197" name="Google Shape;19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2425" y="1041434"/>
            <a:ext cx="1427950" cy="13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46750" y="716800"/>
            <a:ext cx="1329776" cy="199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/>
          <p:nvPr/>
        </p:nvSpPr>
        <p:spPr>
          <a:xfrm>
            <a:off x="0" y="535625"/>
            <a:ext cx="2627100" cy="6642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476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SEGURO (LA VIDA)</a:t>
            </a:r>
            <a:endParaRPr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3145475" y="535625"/>
            <a:ext cx="2627100" cy="6642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476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BIEN HECHO (CALIDAD)</a:t>
            </a:r>
            <a:endParaRPr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6326325" y="535625"/>
            <a:ext cx="2627100" cy="6642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476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RAPIDEZ (EFICIENCIA)</a:t>
            </a:r>
            <a:endParaRPr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2644788" y="575825"/>
            <a:ext cx="483000" cy="58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4"/>
          <p:cNvSpPr/>
          <p:nvPr/>
        </p:nvSpPr>
        <p:spPr>
          <a:xfrm>
            <a:off x="5807938" y="575825"/>
            <a:ext cx="483000" cy="58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4"/>
          <p:cNvSpPr txBox="1"/>
          <p:nvPr/>
        </p:nvSpPr>
        <p:spPr>
          <a:xfrm>
            <a:off x="-25" y="2315075"/>
            <a:ext cx="9144000" cy="4464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57150" rotWithShape="0" algn="bl" dir="6600000" dist="47625">
              <a:srgbClr val="000000">
                <a:alpha val="99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MEDIDAS ORGANIZACIONALES</a:t>
            </a:r>
            <a:endParaRPr b="1" sz="17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205400" y="3241100"/>
            <a:ext cx="1791600" cy="583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FFFF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ESTRUCTURA ORDENADA</a:t>
            </a:r>
            <a:endParaRPr/>
          </a:p>
        </p:txBody>
      </p:sp>
      <p:sp>
        <p:nvSpPr>
          <p:cNvPr id="206" name="Google Shape;206;p24"/>
          <p:cNvSpPr/>
          <p:nvPr/>
        </p:nvSpPr>
        <p:spPr>
          <a:xfrm>
            <a:off x="2496213" y="3241100"/>
            <a:ext cx="2224500" cy="583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FFFF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RESPONSABILIDADES DEFINIDAS</a:t>
            </a:r>
            <a:endParaRPr/>
          </a:p>
        </p:txBody>
      </p:sp>
      <p:sp>
        <p:nvSpPr>
          <p:cNvPr id="207" name="Google Shape;207;p24"/>
          <p:cNvSpPr/>
          <p:nvPr/>
        </p:nvSpPr>
        <p:spPr>
          <a:xfrm>
            <a:off x="5219950" y="3241100"/>
            <a:ext cx="1537200" cy="583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FFFF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ROLES ESPECÍFICOS</a:t>
            </a:r>
            <a:endParaRPr/>
          </a:p>
        </p:txBody>
      </p:sp>
      <p:sp>
        <p:nvSpPr>
          <p:cNvPr id="208" name="Google Shape;208;p24"/>
          <p:cNvSpPr/>
          <p:nvPr/>
        </p:nvSpPr>
        <p:spPr>
          <a:xfrm>
            <a:off x="7222125" y="2965800"/>
            <a:ext cx="1731300" cy="1030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FFFF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POLÍTICAS Y ESTRATEGIAS CLARAMENTE COMUNICADAS</a:t>
            </a:r>
            <a:endParaRPr/>
          </a:p>
        </p:txBody>
      </p:sp>
      <p:sp>
        <p:nvSpPr>
          <p:cNvPr id="209" name="Google Shape;209;p24"/>
          <p:cNvSpPr/>
          <p:nvPr/>
        </p:nvSpPr>
        <p:spPr>
          <a:xfrm>
            <a:off x="2060603" y="3281375"/>
            <a:ext cx="378600" cy="58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4781041" y="3281375"/>
            <a:ext cx="378600" cy="58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4"/>
          <p:cNvSpPr/>
          <p:nvPr/>
        </p:nvSpPr>
        <p:spPr>
          <a:xfrm>
            <a:off x="6800328" y="3281375"/>
            <a:ext cx="378600" cy="58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4"/>
          <p:cNvSpPr txBox="1"/>
          <p:nvPr/>
        </p:nvSpPr>
        <p:spPr>
          <a:xfrm>
            <a:off x="2828425" y="1338725"/>
            <a:ext cx="2154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300">
                <a:latin typeface="Times New Roman"/>
                <a:ea typeface="Times New Roman"/>
                <a:cs typeface="Times New Roman"/>
                <a:sym typeface="Times New Roman"/>
              </a:rPr>
              <a:t>BAJA REPETICIÓN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1300">
                <a:latin typeface="Times New Roman"/>
                <a:ea typeface="Times New Roman"/>
                <a:cs typeface="Times New Roman"/>
                <a:sym typeface="Times New Roman"/>
              </a:rPr>
              <a:t>ANÁLISIS</a:t>
            </a:r>
            <a:r>
              <a:rPr i="1" lang="es-419" sz="1300">
                <a:latin typeface="Times New Roman"/>
                <a:ea typeface="Times New Roman"/>
                <a:cs typeface="Times New Roman"/>
                <a:sym typeface="Times New Roman"/>
              </a:rPr>
              <a:t> DE RIESGO +</a:t>
            </a:r>
            <a:endParaRPr i="1"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Times New Roman"/>
                <a:ea typeface="Times New Roman"/>
                <a:cs typeface="Times New Roman"/>
                <a:sym typeface="Times New Roman"/>
              </a:rPr>
              <a:t>DESARROLLO TÉCNICO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-25" y="4200325"/>
            <a:ext cx="9144000" cy="4311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2857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ES INCONCEBIBLE DEJAR ALGO LIBRADO AL </a:t>
            </a:r>
            <a:r>
              <a:rPr b="1" lang="es-419" sz="1600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AZAR</a:t>
            </a:r>
            <a:r>
              <a:rPr b="1" lang="es-419" sz="1600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 O A LA </a:t>
            </a:r>
            <a:r>
              <a:rPr b="1" lang="es-419" sz="1600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IMPROVISACIÓN</a:t>
            </a:r>
            <a:endParaRPr b="1" sz="1600">
              <a:solidFill>
                <a:srgbClr val="00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5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219" name="Google Shape;219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25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21" name="Google Shape;221;p25"/>
          <p:cNvSpPr txBox="1"/>
          <p:nvPr/>
        </p:nvSpPr>
        <p:spPr>
          <a:xfrm>
            <a:off x="0" y="586800"/>
            <a:ext cx="9144000" cy="4311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5715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ES INCONCEBIBLE DEJAR ALGO LIBRADO AL AZAR O A LA IMPROVISACIÓN</a:t>
            </a:r>
            <a:endParaRPr b="1" sz="1600">
              <a:solidFill>
                <a:srgbClr val="00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0" y="1130350"/>
            <a:ext cx="9144000" cy="4311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5715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ACCIONES CRÍTICAS PARA GARANTIZAR LA SEGURIDAD</a:t>
            </a:r>
            <a:endParaRPr b="1" sz="1600">
              <a:solidFill>
                <a:srgbClr val="00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120775" y="1673900"/>
            <a:ext cx="8918100" cy="4464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57150">
              <a:srgbClr val="6D9EEB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●"/>
            </a:pPr>
            <a:r>
              <a:rPr b="1" lang="es-419" sz="1700"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b="1" lang="es-419" sz="1700">
                <a:latin typeface="Comic Sans MS"/>
                <a:ea typeface="Comic Sans MS"/>
                <a:cs typeface="Comic Sans MS"/>
                <a:sym typeface="Comic Sans MS"/>
              </a:rPr>
              <a:t>so de elementos de protección personal obligatorios.</a:t>
            </a:r>
            <a:endParaRPr b="1"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120775" y="2232750"/>
            <a:ext cx="8918100" cy="4464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57150">
              <a:srgbClr val="6D9EEB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●"/>
            </a:pPr>
            <a:r>
              <a:rPr b="1" lang="es-419" sz="1700">
                <a:latin typeface="Comic Sans MS"/>
                <a:ea typeface="Comic Sans MS"/>
                <a:cs typeface="Comic Sans MS"/>
                <a:sym typeface="Comic Sans MS"/>
              </a:rPr>
              <a:t>Análisis de riesgos en la Tarea.</a:t>
            </a:r>
            <a:endParaRPr b="1"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120775" y="2791600"/>
            <a:ext cx="8918100" cy="4464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57150">
              <a:srgbClr val="6D9EEB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●"/>
            </a:pPr>
            <a:r>
              <a:rPr b="1" lang="es-419" sz="1700">
                <a:latin typeface="Comic Sans MS"/>
                <a:ea typeface="Comic Sans MS"/>
                <a:cs typeface="Comic Sans MS"/>
                <a:sym typeface="Comic Sans MS"/>
              </a:rPr>
              <a:t>Planificación de las inspecciones de los equipos.</a:t>
            </a:r>
            <a:endParaRPr b="1"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120775" y="3350450"/>
            <a:ext cx="8918100" cy="4464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57150">
              <a:srgbClr val="6D9EEB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●"/>
            </a:pPr>
            <a:r>
              <a:rPr b="1" lang="es-419" sz="1700">
                <a:latin typeface="Comic Sans MS"/>
                <a:ea typeface="Comic Sans MS"/>
                <a:cs typeface="Comic Sans MS"/>
                <a:sym typeface="Comic Sans MS"/>
              </a:rPr>
              <a:t>Observación directa de las tareas.</a:t>
            </a:r>
            <a:endParaRPr b="1"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120775" y="3909300"/>
            <a:ext cx="8918100" cy="4464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57150">
              <a:srgbClr val="6D9EEB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●"/>
            </a:pPr>
            <a:r>
              <a:rPr b="1" lang="es-419" sz="1700">
                <a:latin typeface="Comic Sans MS"/>
                <a:ea typeface="Comic Sans MS"/>
                <a:cs typeface="Comic Sans MS"/>
                <a:sym typeface="Comic Sans MS"/>
              </a:rPr>
              <a:t>Uso correcto de herramientas y métodos de trabajo.</a:t>
            </a:r>
            <a:endParaRPr b="1"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120775" y="4468150"/>
            <a:ext cx="8918100" cy="4464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57150">
              <a:srgbClr val="6D9EEB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●"/>
            </a:pPr>
            <a:r>
              <a:rPr b="1" lang="es-419" sz="1700">
                <a:latin typeface="Comic Sans MS"/>
                <a:ea typeface="Comic Sans MS"/>
                <a:cs typeface="Comic Sans MS"/>
                <a:sym typeface="Comic Sans MS"/>
              </a:rPr>
              <a:t>Uso correcto de elementos de bloqueos y seguridad de equipos.</a:t>
            </a:r>
            <a:endParaRPr b="1"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6572825" y="1734288"/>
            <a:ext cx="2325132" cy="1036746"/>
          </a:xfrm>
          <a:prstGeom prst="flowChartTerminator">
            <a:avLst/>
          </a:prstGeom>
          <a:solidFill>
            <a:srgbClr val="00FF00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33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Corte efectivo de fluidos que llegan a los equipos.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5576325" y="2943875"/>
            <a:ext cx="2204334" cy="1036746"/>
          </a:xfrm>
          <a:prstGeom prst="flowChartTerminator">
            <a:avLst/>
          </a:prstGeom>
          <a:solidFill>
            <a:srgbClr val="00FF00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33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Planificación de pruebas de equipos en reparación.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7408253" y="4041025"/>
            <a:ext cx="1560168" cy="1036746"/>
          </a:xfrm>
          <a:prstGeom prst="flowChartTerminator">
            <a:avLst/>
          </a:prstGeom>
          <a:solidFill>
            <a:srgbClr val="00FF00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33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Control de riesgos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450" y="3611054"/>
            <a:ext cx="1193867" cy="11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450" y="3872025"/>
            <a:ext cx="1111515" cy="1193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26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239" name="Google Shape;239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26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41" name="Google Shape;241;p26"/>
          <p:cNvSpPr txBox="1"/>
          <p:nvPr/>
        </p:nvSpPr>
        <p:spPr>
          <a:xfrm>
            <a:off x="0" y="593875"/>
            <a:ext cx="9144000" cy="5232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CALIDAD DEL </a:t>
            </a:r>
            <a:r>
              <a:rPr b="1" i="1" lang="es-419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MANTENIMIENTO</a:t>
            </a:r>
            <a:endParaRPr b="1" i="1"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0" y="1169150"/>
            <a:ext cx="9144000" cy="9696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>
                <a:latin typeface="Comic Sans MS"/>
                <a:ea typeface="Comic Sans MS"/>
                <a:cs typeface="Comic Sans MS"/>
                <a:sym typeface="Comic Sans MS"/>
              </a:rPr>
              <a:t>La falta de Calidad impacta en los </a:t>
            </a:r>
            <a:r>
              <a:rPr b="1" lang="es-419" sz="17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Costos</a:t>
            </a:r>
            <a:r>
              <a:rPr lang="es-419" sz="1700">
                <a:latin typeface="Comic Sans MS"/>
                <a:ea typeface="Comic Sans MS"/>
                <a:cs typeface="Comic Sans MS"/>
                <a:sym typeface="Comic Sans MS"/>
              </a:rPr>
              <a:t>, los </a:t>
            </a:r>
            <a:r>
              <a:rPr b="1" lang="es-419" sz="17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Plazos </a:t>
            </a:r>
            <a:r>
              <a:rPr lang="es-419" sz="1700">
                <a:latin typeface="Comic Sans MS"/>
                <a:ea typeface="Comic Sans MS"/>
                <a:cs typeface="Comic Sans MS"/>
                <a:sym typeface="Comic Sans MS"/>
              </a:rPr>
              <a:t>y la </a:t>
            </a:r>
            <a:r>
              <a:rPr b="1" lang="es-419" sz="17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Seguridad</a:t>
            </a:r>
            <a:r>
              <a:rPr lang="es-419" sz="1700">
                <a:latin typeface="Comic Sans MS"/>
                <a:ea typeface="Comic Sans MS"/>
                <a:cs typeface="Comic Sans MS"/>
                <a:sym typeface="Comic Sans MS"/>
              </a:rPr>
              <a:t>, pues todo retrabajo producto de una mala calidad implica más costos, seguramente incumplimiento de plazos y riesgos por nuevas exposiciones y todo esto bajo presión.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3" name="Google Shape;243;p26"/>
          <p:cNvSpPr txBox="1"/>
          <p:nvPr/>
        </p:nvSpPr>
        <p:spPr>
          <a:xfrm>
            <a:off x="0" y="2190825"/>
            <a:ext cx="9144000" cy="446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>
                <a:latin typeface="Comic Sans MS"/>
                <a:ea typeface="Comic Sans MS"/>
                <a:cs typeface="Comic Sans MS"/>
                <a:sym typeface="Comic Sans MS"/>
              </a:rPr>
              <a:t>EL OBJETIVO ES “</a:t>
            </a:r>
            <a:r>
              <a:rPr b="1" lang="es-419" sz="17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HACER TODO BIEN LA PRIMERA VEZ</a:t>
            </a:r>
            <a:r>
              <a:rPr lang="es-419" sz="1700">
                <a:latin typeface="Comic Sans MS"/>
                <a:ea typeface="Comic Sans MS"/>
                <a:cs typeface="Comic Sans MS"/>
                <a:sym typeface="Comic Sans MS"/>
              </a:rPr>
              <a:t>”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4" name="Google Shape;244;p26"/>
          <p:cNvSpPr/>
          <p:nvPr/>
        </p:nvSpPr>
        <p:spPr>
          <a:xfrm>
            <a:off x="62675" y="2689300"/>
            <a:ext cx="2591700" cy="13746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Aplicar un PLan de Mantenimiento contribuye a lograr objetivos definidos por Normas ...</a:t>
            </a:r>
            <a:endParaRPr b="1"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5" name="Google Shape;245;p26"/>
          <p:cNvSpPr/>
          <p:nvPr/>
        </p:nvSpPr>
        <p:spPr>
          <a:xfrm>
            <a:off x="3216975" y="2838100"/>
            <a:ext cx="2627100" cy="9621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Implicancias en la GESTIÓN del Mantenimiento.</a:t>
            </a:r>
            <a:endParaRPr b="1"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6" name="Google Shape;246;p26"/>
          <p:cNvSpPr/>
          <p:nvPr/>
        </p:nvSpPr>
        <p:spPr>
          <a:xfrm>
            <a:off x="6380125" y="2689300"/>
            <a:ext cx="2627100" cy="16431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Inspección</a:t>
            </a:r>
            <a:r>
              <a:rPr b="1"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la Instalaciones, que garanticen la operación de los equipos que tienen influencia en el medio ambiente.</a:t>
            </a:r>
            <a:endParaRPr b="1"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7" name="Google Shape;247;p26"/>
          <p:cNvSpPr/>
          <p:nvPr/>
        </p:nvSpPr>
        <p:spPr>
          <a:xfrm>
            <a:off x="2707438" y="3027250"/>
            <a:ext cx="483000" cy="58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6"/>
          <p:cNvSpPr/>
          <p:nvPr/>
        </p:nvSpPr>
        <p:spPr>
          <a:xfrm>
            <a:off x="5870588" y="3027250"/>
            <a:ext cx="483000" cy="58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7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254" name="Google Shape;254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27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56" name="Google Shape;256;p27"/>
          <p:cNvSpPr txBox="1"/>
          <p:nvPr/>
        </p:nvSpPr>
        <p:spPr>
          <a:xfrm>
            <a:off x="34075" y="1703100"/>
            <a:ext cx="9144000" cy="9234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85725" rotWithShape="0" algn="bl" dir="5400000" dist="19050">
              <a:srgbClr val="000000">
                <a:alpha val="6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La industria en general es sensible a los nuevos escenarios, dado el 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peso económico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 de las variables ligadas a la escasez de las materias primas y los crecientes costos energéticos y logísticos.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7" name="Google Shape;257;p27"/>
          <p:cNvSpPr txBox="1"/>
          <p:nvPr/>
        </p:nvSpPr>
        <p:spPr>
          <a:xfrm>
            <a:off x="0" y="656425"/>
            <a:ext cx="9144000" cy="9234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114300" rotWithShape="0" algn="bl" dir="5400000" dist="19050">
              <a:srgbClr val="000000">
                <a:alpha val="58999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El contexto global, las demandas de la sociedad y los requerimientos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medioambientales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, exigen una constante actualización en el modelo de gestión, y agregan nuevos desafíos para continuar con ajustes de los criterios que definen los resultados de una organización.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0" y="3796450"/>
            <a:ext cx="9144000" cy="9234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85725" rotWithShape="0" algn="bl" dir="5400000" dist="19050">
              <a:srgbClr val="000000">
                <a:alpha val="6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La industria en general es sensible a los nuevos escenarios, dado el peso económico de las variables ligadas a la escasez de las materias primas y los crecientes costos energéticos y logísticos.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0" y="2749775"/>
            <a:ext cx="9144000" cy="9234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114300" rotWithShape="0" algn="bl" dir="5400000" dist="19050">
              <a:srgbClr val="000000">
                <a:alpha val="58999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El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objetivo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más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 importante está en el ajuste de las 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conductas individuales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 que permitan desarrollar 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equipos de trabajos efectivos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 con un alto </a:t>
            </a:r>
            <a:r>
              <a:rPr b="1" lang="es-419" sz="1600">
                <a:highlight>
                  <a:srgbClr val="00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sentido de pertenencia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, focalizados en la obtención de resultados y una autonomía de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decisión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 para llevar adelante la gestión.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8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265" name="Google Shape;265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28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67" name="Google Shape;267;p28"/>
          <p:cNvSpPr txBox="1"/>
          <p:nvPr/>
        </p:nvSpPr>
        <p:spPr>
          <a:xfrm>
            <a:off x="0" y="593875"/>
            <a:ext cx="9144000" cy="5232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 CONTINUA</a:t>
            </a:r>
            <a:endParaRPr b="1" i="1"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0" y="1200550"/>
            <a:ext cx="9144000" cy="969600"/>
          </a:xfrm>
          <a:prstGeom prst="rect">
            <a:avLst/>
          </a:prstGeom>
          <a:solidFill>
            <a:srgbClr val="E6B8AF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>
                <a:latin typeface="Comic Sans MS"/>
                <a:ea typeface="Comic Sans MS"/>
                <a:cs typeface="Comic Sans MS"/>
                <a:sym typeface="Comic Sans MS"/>
              </a:rPr>
              <a:t>La </a:t>
            </a:r>
            <a:r>
              <a:rPr b="1" lang="es-419" sz="1700">
                <a:latin typeface="Comic Sans MS"/>
                <a:ea typeface="Comic Sans MS"/>
                <a:cs typeface="Comic Sans MS"/>
                <a:sym typeface="Comic Sans MS"/>
              </a:rPr>
              <a:t>Mejora Continua</a:t>
            </a:r>
            <a:r>
              <a:rPr lang="es-419" sz="1700">
                <a:latin typeface="Comic Sans MS"/>
                <a:ea typeface="Comic Sans MS"/>
                <a:cs typeface="Comic Sans MS"/>
                <a:sym typeface="Comic Sans MS"/>
              </a:rPr>
              <a:t> es una herramienta imprescindible </a:t>
            </a:r>
            <a:r>
              <a:rPr b="1" lang="es-419" sz="1700" u="sng">
                <a:latin typeface="Comic Sans MS"/>
                <a:ea typeface="Comic Sans MS"/>
                <a:cs typeface="Comic Sans MS"/>
                <a:sym typeface="Comic Sans MS"/>
              </a:rPr>
              <a:t>de aplicación obligada</a:t>
            </a:r>
            <a:r>
              <a:rPr lang="es-419" sz="1700">
                <a:latin typeface="Comic Sans MS"/>
                <a:ea typeface="Comic Sans MS"/>
                <a:cs typeface="Comic Sans MS"/>
                <a:sym typeface="Comic Sans MS"/>
              </a:rPr>
              <a:t> ya que permite lograr mejoras importantes a bajo costo y con mínimas o nulas paradas de equipos, máquinas e instalaciones.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9" name="Google Shape;269;p28"/>
          <p:cNvSpPr txBox="1"/>
          <p:nvPr/>
        </p:nvSpPr>
        <p:spPr>
          <a:xfrm>
            <a:off x="0" y="2285038"/>
            <a:ext cx="9144000" cy="4617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100013" rotWithShape="0" algn="bl" dir="5400000" dist="19050">
              <a:srgbClr val="000000">
                <a:alpha val="5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>
                <a:latin typeface="Comic Sans MS"/>
                <a:ea typeface="Comic Sans MS"/>
                <a:cs typeface="Comic Sans MS"/>
                <a:sym typeface="Comic Sans MS"/>
              </a:rPr>
              <a:t>LA MEJORA CONTINUA ES UNA </a:t>
            </a:r>
            <a:r>
              <a:rPr b="1" lang="es-419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FILOSOFÍA DE GESTIÓN</a:t>
            </a:r>
            <a:endParaRPr b="1"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99725" y="2940950"/>
            <a:ext cx="2591700" cy="13746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Comic Sans MS"/>
                <a:ea typeface="Comic Sans MS"/>
                <a:cs typeface="Comic Sans MS"/>
                <a:sym typeface="Comic Sans MS"/>
              </a:rPr>
              <a:t>Proceso de mejora permanente, no tiene final.</a:t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3254025" y="2940950"/>
            <a:ext cx="2627100" cy="13746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Comic Sans MS"/>
                <a:ea typeface="Comic Sans MS"/>
                <a:cs typeface="Comic Sans MS"/>
                <a:sym typeface="Comic Sans MS"/>
              </a:rPr>
              <a:t>Involucra a toda la Organización y en ambos sentidos.</a:t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2744488" y="3278900"/>
            <a:ext cx="483000" cy="58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D85C6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8"/>
          <p:cNvSpPr/>
          <p:nvPr/>
        </p:nvSpPr>
        <p:spPr>
          <a:xfrm>
            <a:off x="5907638" y="3278900"/>
            <a:ext cx="483000" cy="58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D85C6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8"/>
          <p:cNvSpPr/>
          <p:nvPr/>
        </p:nvSpPr>
        <p:spPr>
          <a:xfrm>
            <a:off x="6417175" y="2940950"/>
            <a:ext cx="2627100" cy="13746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Comic Sans MS"/>
                <a:ea typeface="Comic Sans MS"/>
                <a:cs typeface="Comic Sans MS"/>
                <a:sym typeface="Comic Sans MS"/>
              </a:rPr>
              <a:t>Gestión constituida por pequeñas y por grandes mejoras.</a:t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0" y="4509738"/>
            <a:ext cx="9144000" cy="4311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100013" rotWithShape="0" algn="bl" dir="5400000" dist="19050">
              <a:srgbClr val="000000">
                <a:alpha val="5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600" u="sng">
                <a:latin typeface="Comic Sans MS"/>
                <a:ea typeface="Comic Sans MS"/>
                <a:cs typeface="Comic Sans MS"/>
                <a:sym typeface="Comic Sans MS"/>
              </a:rPr>
              <a:t>Beneficios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: Divulgación del conocimiento, motivación en el persona, compromiso con los planes</a:t>
            </a:r>
            <a:endParaRPr b="1" sz="17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9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281" name="Google Shape;28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29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83" name="Google Shape;283;p29"/>
          <p:cNvSpPr txBox="1"/>
          <p:nvPr/>
        </p:nvSpPr>
        <p:spPr>
          <a:xfrm>
            <a:off x="0" y="593875"/>
            <a:ext cx="9144000" cy="5232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 CONTINUA</a:t>
            </a:r>
            <a:endParaRPr b="1" i="1"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29"/>
          <p:cNvSpPr/>
          <p:nvPr/>
        </p:nvSpPr>
        <p:spPr>
          <a:xfrm>
            <a:off x="1136500" y="1310325"/>
            <a:ext cx="2195100" cy="8337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Comic Sans MS"/>
                <a:ea typeface="Comic Sans MS"/>
                <a:cs typeface="Comic Sans MS"/>
                <a:sym typeface="Comic Sans MS"/>
              </a:rPr>
              <a:t>Mejora en grandes pasos</a:t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5" name="Google Shape;285;p29"/>
          <p:cNvSpPr/>
          <p:nvPr/>
        </p:nvSpPr>
        <p:spPr>
          <a:xfrm>
            <a:off x="5535175" y="1310325"/>
            <a:ext cx="2195100" cy="8337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Comic Sans MS"/>
                <a:ea typeface="Comic Sans MS"/>
                <a:cs typeface="Comic Sans MS"/>
                <a:sym typeface="Comic Sans MS"/>
              </a:rPr>
              <a:t>Mejora en pequeños pasos</a:t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6" name="Google Shape;286;p29"/>
          <p:cNvSpPr txBox="1"/>
          <p:nvPr/>
        </p:nvSpPr>
        <p:spPr>
          <a:xfrm>
            <a:off x="140925" y="2337275"/>
            <a:ext cx="3895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s-419" sz="1600">
                <a:latin typeface="Times New Roman"/>
                <a:ea typeface="Times New Roman"/>
                <a:cs typeface="Times New Roman"/>
                <a:sym typeface="Times New Roman"/>
              </a:rPr>
              <a:t>Se necesita un periodo de planificación muy largo.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29"/>
          <p:cNvSpPr txBox="1"/>
          <p:nvPr/>
        </p:nvSpPr>
        <p:spPr>
          <a:xfrm>
            <a:off x="140925" y="3014375"/>
            <a:ext cx="3895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s-419" sz="1600">
                <a:latin typeface="Times New Roman"/>
                <a:ea typeface="Times New Roman"/>
                <a:cs typeface="Times New Roman"/>
                <a:sym typeface="Times New Roman"/>
              </a:rPr>
              <a:t>Elevado gasto de inversión.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29"/>
          <p:cNvSpPr txBox="1"/>
          <p:nvPr/>
        </p:nvSpPr>
        <p:spPr>
          <a:xfrm>
            <a:off x="140925" y="3445475"/>
            <a:ext cx="3895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s-419" sz="1600">
                <a:latin typeface="Times New Roman"/>
                <a:ea typeface="Times New Roman"/>
                <a:cs typeface="Times New Roman"/>
                <a:sym typeface="Times New Roman"/>
              </a:rPr>
              <a:t>Empleado que no están estrechamente involucrados.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29"/>
          <p:cNvSpPr txBox="1"/>
          <p:nvPr/>
        </p:nvSpPr>
        <p:spPr>
          <a:xfrm>
            <a:off x="140925" y="4122575"/>
            <a:ext cx="3895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s-419" sz="1600">
                <a:latin typeface="Times New Roman"/>
                <a:ea typeface="Times New Roman"/>
                <a:cs typeface="Times New Roman"/>
                <a:sym typeface="Times New Roman"/>
              </a:rPr>
              <a:t>Implica cambios irreversibles.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29"/>
          <p:cNvSpPr txBox="1"/>
          <p:nvPr/>
        </p:nvSpPr>
        <p:spPr>
          <a:xfrm>
            <a:off x="140925" y="4553675"/>
            <a:ext cx="3895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s-419" sz="1600">
                <a:latin typeface="Times New Roman"/>
                <a:ea typeface="Times New Roman"/>
                <a:cs typeface="Times New Roman"/>
                <a:sym typeface="Times New Roman"/>
              </a:rPr>
              <a:t>Alto riesgo de no alcanzar el objetivo.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29"/>
          <p:cNvSpPr txBox="1"/>
          <p:nvPr/>
        </p:nvSpPr>
        <p:spPr>
          <a:xfrm>
            <a:off x="4572000" y="2337275"/>
            <a:ext cx="3895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s-419" sz="1600">
                <a:latin typeface="Times New Roman"/>
                <a:ea typeface="Times New Roman"/>
                <a:cs typeface="Times New Roman"/>
                <a:sym typeface="Times New Roman"/>
              </a:rPr>
              <a:t>Se necesita un periodo de planificación corto.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29"/>
          <p:cNvSpPr txBox="1"/>
          <p:nvPr/>
        </p:nvSpPr>
        <p:spPr>
          <a:xfrm>
            <a:off x="4572000" y="3014375"/>
            <a:ext cx="3895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s-419" sz="1600">
                <a:latin typeface="Times New Roman"/>
                <a:ea typeface="Times New Roman"/>
                <a:cs typeface="Times New Roman"/>
                <a:sym typeface="Times New Roman"/>
              </a:rPr>
              <a:t>Baja o nula inversión.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29"/>
          <p:cNvSpPr txBox="1"/>
          <p:nvPr/>
        </p:nvSpPr>
        <p:spPr>
          <a:xfrm>
            <a:off x="4572000" y="3445475"/>
            <a:ext cx="3895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s-419" sz="1600">
                <a:latin typeface="Times New Roman"/>
                <a:ea typeface="Times New Roman"/>
                <a:cs typeface="Times New Roman"/>
                <a:sym typeface="Times New Roman"/>
              </a:rPr>
              <a:t>Elevada colaboración de los empleados.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29"/>
          <p:cNvSpPr txBox="1"/>
          <p:nvPr/>
        </p:nvSpPr>
        <p:spPr>
          <a:xfrm>
            <a:off x="4572000" y="3876575"/>
            <a:ext cx="3895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s-419" sz="1600">
                <a:latin typeface="Times New Roman"/>
                <a:ea typeface="Times New Roman"/>
                <a:cs typeface="Times New Roman"/>
                <a:sym typeface="Times New Roman"/>
              </a:rPr>
              <a:t>Al ser pequeños cambios se puede modificar en cualquier momento.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29"/>
          <p:cNvSpPr txBox="1"/>
          <p:nvPr/>
        </p:nvSpPr>
        <p:spPr>
          <a:xfrm>
            <a:off x="4572000" y="4553675"/>
            <a:ext cx="3895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s-419" sz="1600">
                <a:latin typeface="Times New Roman"/>
                <a:ea typeface="Times New Roman"/>
                <a:cs typeface="Times New Roman"/>
                <a:sym typeface="Times New Roman"/>
              </a:rPr>
              <a:t>Progreso continuo hacia el objetivo.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30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301" name="Google Shape;301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30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03" name="Google Shape;303;p30"/>
          <p:cNvSpPr txBox="1"/>
          <p:nvPr/>
        </p:nvSpPr>
        <p:spPr>
          <a:xfrm>
            <a:off x="0" y="593875"/>
            <a:ext cx="9144000" cy="5232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 CONTINUA</a:t>
            </a:r>
            <a:endParaRPr b="1" i="1"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30"/>
          <p:cNvSpPr txBox="1"/>
          <p:nvPr/>
        </p:nvSpPr>
        <p:spPr>
          <a:xfrm>
            <a:off x="0" y="10746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lang="es-419" sz="1500">
                <a:latin typeface="Comic Sans MS"/>
                <a:ea typeface="Comic Sans MS"/>
                <a:cs typeface="Comic Sans MS"/>
                <a:sym typeface="Comic Sans MS"/>
              </a:rPr>
              <a:t>a adopción de un conjunto común de estándares es un requisito previo para </a:t>
            </a:r>
            <a:r>
              <a:rPr b="1" lang="es-419" sz="1500">
                <a:latin typeface="Comic Sans MS"/>
                <a:ea typeface="Comic Sans MS"/>
                <a:cs typeface="Comic Sans MS"/>
                <a:sym typeface="Comic Sans MS"/>
              </a:rPr>
              <a:t>construir una cultura de mejora continua</a:t>
            </a:r>
            <a:r>
              <a:rPr lang="es-419" sz="1500">
                <a:latin typeface="Comic Sans MS"/>
                <a:ea typeface="Comic Sans MS"/>
                <a:cs typeface="Comic Sans MS"/>
                <a:sym typeface="Comic Sans MS"/>
              </a:rPr>
              <a:t>, a partir de ellos.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latin typeface="Comic Sans MS"/>
                <a:ea typeface="Comic Sans MS"/>
                <a:cs typeface="Comic Sans MS"/>
                <a:sym typeface="Comic Sans MS"/>
              </a:rPr>
              <a:t>El objetivo es tener patrones de formas de proceder que organicen las acciones en el mismo sentido generando metodologías sistemáticas de trabajo.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5" name="Google Shape;305;p30"/>
          <p:cNvSpPr txBox="1"/>
          <p:nvPr/>
        </p:nvSpPr>
        <p:spPr>
          <a:xfrm>
            <a:off x="0" y="21828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latin typeface="Comic Sans MS"/>
                <a:ea typeface="Comic Sans MS"/>
                <a:cs typeface="Comic Sans MS"/>
                <a:sym typeface="Comic Sans MS"/>
              </a:rPr>
              <a:t>Es importante en este proceso la presencia en el área de las Jefaturas y Gerencias a los fines de “</a:t>
            </a:r>
            <a:r>
              <a:rPr b="1" i="1" lang="es-419" sz="1500">
                <a:latin typeface="Comic Sans MS"/>
                <a:ea typeface="Comic Sans MS"/>
                <a:cs typeface="Comic Sans MS"/>
                <a:sym typeface="Comic Sans MS"/>
              </a:rPr>
              <a:t>sentir la actividad</a:t>
            </a:r>
            <a:r>
              <a:rPr lang="es-419" sz="1500">
                <a:latin typeface="Comic Sans MS"/>
                <a:ea typeface="Comic Sans MS"/>
                <a:cs typeface="Comic Sans MS"/>
                <a:sym typeface="Comic Sans MS"/>
              </a:rPr>
              <a:t>”, hablar con el personal, escuchar sus ideas, entender sus problemas y evaluar las oportunidades de mejoras a partir de reducir al máximo los desperdicios tales como sobre procesos, transporte innecesario, re trabajos. 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6" name="Google Shape;30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875" y="3331725"/>
            <a:ext cx="8636250" cy="17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312" name="Google Shape;312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31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14" name="Google Shape;314;p31"/>
          <p:cNvSpPr txBox="1"/>
          <p:nvPr/>
        </p:nvSpPr>
        <p:spPr>
          <a:xfrm>
            <a:off x="150975" y="706725"/>
            <a:ext cx="8847600" cy="42483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  <a:effectLst>
            <a:outerShdw blurRad="157163" rotWithShape="0" algn="bl" dir="5400000" dist="19050">
              <a:srgbClr val="000000">
                <a:alpha val="89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6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6600">
                <a:latin typeface="Times New Roman"/>
                <a:ea typeface="Times New Roman"/>
                <a:cs typeface="Times New Roman"/>
                <a:sym typeface="Times New Roman"/>
              </a:rPr>
              <a:t>ORGANIZACIÓN DEL MANTENIMIENTO</a:t>
            </a:r>
            <a:endParaRPr b="1" i="1" sz="6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6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4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61" name="Google Shape;6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14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3" name="Google Shape;63;p14"/>
          <p:cNvSpPr txBox="1"/>
          <p:nvPr/>
        </p:nvSpPr>
        <p:spPr>
          <a:xfrm>
            <a:off x="125" y="233915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500">
                <a:latin typeface="Comic Sans MS"/>
                <a:ea typeface="Comic Sans MS"/>
                <a:cs typeface="Comic Sans MS"/>
                <a:sym typeface="Comic Sans MS"/>
              </a:rPr>
              <a:t>Una Empresa es un conjunto de procesos, integrados y articulados, para satisfacer al cliente. </a:t>
            </a:r>
            <a:endParaRPr b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25" y="283735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500">
                <a:latin typeface="Comic Sans MS"/>
                <a:ea typeface="Comic Sans MS"/>
                <a:cs typeface="Comic Sans MS"/>
                <a:sym typeface="Comic Sans MS"/>
              </a:rPr>
              <a:t>Mantenimiento es solo uno de los procesos, que tiene tareas y objetivos como:</a:t>
            </a:r>
            <a:r>
              <a:rPr b="1" lang="es-419" sz="1500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b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0" y="3344450"/>
            <a:ext cx="9144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Comic Sans MS"/>
              <a:buChar char="●"/>
            </a:pPr>
            <a:r>
              <a:rPr i="1" lang="es-419" sz="17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Asegurar que las instalaciones funcionen con las prestaciones esperadas durante el tiempo operativo.</a:t>
            </a:r>
            <a:endParaRPr i="1" sz="1700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Comic Sans MS"/>
              <a:buChar char="●"/>
            </a:pPr>
            <a:r>
              <a:rPr i="1" lang="es-419" sz="17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Asegurar la conservación del patrimonio en equipos y </a:t>
            </a:r>
            <a:r>
              <a:rPr i="1" lang="es-419" sz="17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máquinas</a:t>
            </a:r>
            <a:r>
              <a:rPr i="1" lang="es-419" sz="17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 herramientas, como del </a:t>
            </a:r>
            <a:r>
              <a:rPr i="1" lang="es-419" sz="17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material</a:t>
            </a:r>
            <a:r>
              <a:rPr i="1" lang="es-419" sz="17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 en proceso, de la empresa.</a:t>
            </a:r>
            <a:endParaRPr i="1" sz="1700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Comic Sans MS"/>
              <a:buChar char="●"/>
            </a:pPr>
            <a:r>
              <a:rPr i="1" lang="es-419" sz="17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Asegurar la competitividad respecto al mercado de los costos de mantenimiento.</a:t>
            </a:r>
            <a:endParaRPr i="1" sz="1700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0" y="609438"/>
            <a:ext cx="91440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Misión del Mantenimiento:</a:t>
            </a:r>
            <a:endParaRPr b="1" sz="1900">
              <a:solidFill>
                <a:srgbClr val="CC412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CC412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Estar presente operando en un bien de la Empresa, desde el proyecto, siempre buscando mejorar la disponibilidad operativa y de los costos de mantenimiento.</a:t>
            </a:r>
            <a:endParaRPr b="1" sz="1900">
              <a:solidFill>
                <a:srgbClr val="CC412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32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320" name="Google Shape;320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32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22" name="Google Shape;322;p32"/>
          <p:cNvSpPr txBox="1"/>
          <p:nvPr/>
        </p:nvSpPr>
        <p:spPr>
          <a:xfrm>
            <a:off x="0" y="593875"/>
            <a:ext cx="9144000" cy="5232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CRITERIOS PARA APLICAR A UNA PYME</a:t>
            </a:r>
            <a:endParaRPr b="1" i="1"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32"/>
          <p:cNvSpPr txBox="1"/>
          <p:nvPr/>
        </p:nvSpPr>
        <p:spPr>
          <a:xfrm>
            <a:off x="0" y="1117075"/>
            <a:ext cx="91440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AutoNum type="arabicPeriod"/>
            </a:pPr>
            <a:r>
              <a:rPr i="1" lang="es-419">
                <a:solidFill>
                  <a:srgbClr val="1C4587"/>
                </a:solidFill>
              </a:rPr>
              <a:t>Interpretar y entender los roles </a:t>
            </a:r>
            <a:r>
              <a:rPr b="1" i="1" lang="es-419">
                <a:solidFill>
                  <a:srgbClr val="1C4587"/>
                </a:solidFill>
              </a:rPr>
              <a:t>desde lo Cualitativo</a:t>
            </a:r>
            <a:r>
              <a:rPr i="1" lang="es-419">
                <a:solidFill>
                  <a:srgbClr val="1C4587"/>
                </a:solidFill>
              </a:rPr>
              <a:t> no desde lo Cuantitativo.</a:t>
            </a:r>
            <a:endParaRPr i="1">
              <a:solidFill>
                <a:srgbClr val="1C458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AutoNum type="arabicPeriod"/>
            </a:pPr>
            <a:r>
              <a:rPr i="1" lang="es-419">
                <a:solidFill>
                  <a:srgbClr val="980000"/>
                </a:solidFill>
              </a:rPr>
              <a:t>El esquema de Gestión </a:t>
            </a:r>
            <a:r>
              <a:rPr b="1" i="1" lang="es-419">
                <a:solidFill>
                  <a:srgbClr val="980000"/>
                </a:solidFill>
              </a:rPr>
              <a:t>debe ser aplicado en su total dimensión</a:t>
            </a:r>
            <a:r>
              <a:rPr i="1" lang="es-419">
                <a:solidFill>
                  <a:srgbClr val="980000"/>
                </a:solidFill>
              </a:rPr>
              <a:t>, es independiente del tamaño o complejidad de la Pyme.</a:t>
            </a:r>
            <a:endParaRPr i="1">
              <a:solidFill>
                <a:srgbClr val="98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AutoNum type="arabicPeriod"/>
            </a:pPr>
            <a:r>
              <a:rPr i="1" lang="es-419">
                <a:solidFill>
                  <a:srgbClr val="1C4587"/>
                </a:solidFill>
              </a:rPr>
              <a:t>Los Tableros de Comando son el arma </a:t>
            </a:r>
            <a:r>
              <a:rPr i="1" lang="es-419">
                <a:solidFill>
                  <a:srgbClr val="1C4587"/>
                </a:solidFill>
              </a:rPr>
              <a:t>gestacional</a:t>
            </a:r>
            <a:r>
              <a:rPr i="1" lang="es-419">
                <a:solidFill>
                  <a:srgbClr val="1C4587"/>
                </a:solidFill>
              </a:rPr>
              <a:t> por excelencia, no se necesitan grandes sistemas, si es necesario compromiso y acción sistemática de análisis.</a:t>
            </a:r>
            <a:endParaRPr i="1">
              <a:solidFill>
                <a:srgbClr val="1C458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AutoNum type="arabicPeriod"/>
            </a:pPr>
            <a:r>
              <a:rPr i="1" lang="es-419">
                <a:solidFill>
                  <a:srgbClr val="980000"/>
                </a:solidFill>
              </a:rPr>
              <a:t>Aplicar los criterios de territorialidad y Responsabilidad por función con total claridad, soportados por el sentido de urgencia.</a:t>
            </a:r>
            <a:endParaRPr i="1">
              <a:solidFill>
                <a:srgbClr val="98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AutoNum type="arabicPeriod"/>
            </a:pPr>
            <a:r>
              <a:rPr i="1" lang="es-419">
                <a:solidFill>
                  <a:srgbClr val="1C4587"/>
                </a:solidFill>
              </a:rPr>
              <a:t>Dejar documentado los roles y responsabilidades y entrenar al personal en la dinámica del equipo con criterios de empatía, transparencia, objetividad y profesionalismo.</a:t>
            </a:r>
            <a:endParaRPr i="1">
              <a:solidFill>
                <a:srgbClr val="1C458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AutoNum type="arabicPeriod"/>
            </a:pPr>
            <a:r>
              <a:rPr i="1" lang="es-419">
                <a:solidFill>
                  <a:srgbClr val="980000"/>
                </a:solidFill>
              </a:rPr>
              <a:t>Según la Pyme, ciertas personas del equipo, pueden adoptar más de un rol a su cargo.</a:t>
            </a:r>
            <a:endParaRPr i="1">
              <a:solidFill>
                <a:srgbClr val="98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AutoNum type="arabicPeriod"/>
            </a:pPr>
            <a:r>
              <a:rPr i="1" lang="es-419">
                <a:solidFill>
                  <a:srgbClr val="1C4587"/>
                </a:solidFill>
              </a:rPr>
              <a:t>Gestionar no a demanda o emocionalmente, sino usando la información de los sistemas bien cargados, que permitan ver más allá del problema del hoy.</a:t>
            </a:r>
            <a:endParaRPr i="1">
              <a:solidFill>
                <a:srgbClr val="1C458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AutoNum type="arabicPeriod"/>
            </a:pPr>
            <a:r>
              <a:rPr i="1" lang="es-419">
                <a:solidFill>
                  <a:srgbClr val="980000"/>
                </a:solidFill>
              </a:rPr>
              <a:t>No gestionar por urgencia, si gestionar por importancia del tema, no tener una mirada cortoplacista, sino una mirada sistémica que permita evitar repetir errores.</a:t>
            </a:r>
            <a:endParaRPr i="1">
              <a:solidFill>
                <a:srgbClr val="98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AutoNum type="arabicPeriod"/>
            </a:pPr>
            <a:r>
              <a:rPr i="1" lang="es-419">
                <a:solidFill>
                  <a:srgbClr val="1C4587"/>
                </a:solidFill>
              </a:rPr>
              <a:t>Trabajar para lograr armar una organización aprendiente, donde el conocimiento sea difundido y aplicado, evitando gestionar creando imprescindibles.</a:t>
            </a:r>
            <a:endParaRPr i="1">
              <a:solidFill>
                <a:srgbClr val="1C458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AutoNum type="arabicPeriod"/>
            </a:pPr>
            <a:r>
              <a:rPr i="1" lang="es-419">
                <a:solidFill>
                  <a:srgbClr val="980000"/>
                </a:solidFill>
              </a:rPr>
              <a:t>Eliminar las libretas negras y promover la generación de procedimientos y su fácil disponibilidad para la lectura.</a:t>
            </a:r>
            <a:endParaRPr i="1">
              <a:solidFill>
                <a:srgbClr val="98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33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329" name="Google Shape;329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Google Shape;330;p33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31" name="Google Shape;331;p33"/>
          <p:cNvSpPr txBox="1"/>
          <p:nvPr/>
        </p:nvSpPr>
        <p:spPr>
          <a:xfrm>
            <a:off x="0" y="593875"/>
            <a:ext cx="9144000" cy="5541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organización del mantenimiento:</a:t>
            </a:r>
            <a:endParaRPr b="1" i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p33"/>
          <p:cNvSpPr txBox="1"/>
          <p:nvPr/>
        </p:nvSpPr>
        <p:spPr>
          <a:xfrm>
            <a:off x="0" y="1206225"/>
            <a:ext cx="9144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latin typeface="Comic Sans MS"/>
                <a:ea typeface="Comic Sans MS"/>
                <a:cs typeface="Comic Sans MS"/>
                <a:sym typeface="Comic Sans MS"/>
              </a:rPr>
              <a:t>la organización de mantenimiento debe ser diseñada de forma tal que actúe sobre los equipos logrando la </a:t>
            </a:r>
            <a:r>
              <a:rPr b="1" lang="es-419" sz="1500">
                <a:latin typeface="Comic Sans MS"/>
                <a:ea typeface="Comic Sans MS"/>
                <a:cs typeface="Comic Sans MS"/>
                <a:sym typeface="Comic Sans MS"/>
              </a:rPr>
              <a:t>mayor disponibilidad</a:t>
            </a:r>
            <a:r>
              <a:rPr lang="es-419" sz="1500">
                <a:latin typeface="Comic Sans MS"/>
                <a:ea typeface="Comic Sans MS"/>
                <a:cs typeface="Comic Sans MS"/>
                <a:sym typeface="Comic Sans MS"/>
              </a:rPr>
              <a:t>, al </a:t>
            </a:r>
            <a:r>
              <a:rPr b="1" lang="es-419" sz="1500">
                <a:latin typeface="Comic Sans MS"/>
                <a:ea typeface="Comic Sans MS"/>
                <a:cs typeface="Comic Sans MS"/>
                <a:sym typeface="Comic Sans MS"/>
              </a:rPr>
              <a:t>mínimo costo</a:t>
            </a:r>
            <a:r>
              <a:rPr lang="es-419" sz="1500">
                <a:latin typeface="Comic Sans MS"/>
                <a:ea typeface="Comic Sans MS"/>
                <a:cs typeface="Comic Sans MS"/>
                <a:sym typeface="Comic Sans MS"/>
              </a:rPr>
              <a:t> posible en forma segura sin afectar al medio ambiente. 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3" name="Google Shape;333;p33"/>
          <p:cNvSpPr txBox="1"/>
          <p:nvPr/>
        </p:nvSpPr>
        <p:spPr>
          <a:xfrm>
            <a:off x="0" y="1956150"/>
            <a:ext cx="9144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conjunto </a:t>
            </a:r>
            <a:r>
              <a:rPr b="1" lang="es-419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equipo-hombre</a:t>
            </a:r>
            <a:r>
              <a:rPr lang="es-419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es el punto de partida sobre la que se empieza a edificar la organización. Para ello se tienen que conocer ambos en profundidad, para seleccionar correctamente la mejor forma de actuar.</a:t>
            </a:r>
            <a:endParaRPr sz="1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4" name="Google Shape;334;p33"/>
          <p:cNvSpPr/>
          <p:nvPr/>
        </p:nvSpPr>
        <p:spPr>
          <a:xfrm>
            <a:off x="191250" y="2949200"/>
            <a:ext cx="1570200" cy="75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EJE TÉCNICO</a:t>
            </a:r>
            <a:endParaRPr/>
          </a:p>
        </p:txBody>
      </p:sp>
      <p:sp>
        <p:nvSpPr>
          <p:cNvPr id="335" name="Google Shape;335;p33"/>
          <p:cNvSpPr/>
          <p:nvPr/>
        </p:nvSpPr>
        <p:spPr>
          <a:xfrm>
            <a:off x="1922525" y="2833350"/>
            <a:ext cx="2596800" cy="9114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CONOCIMIENTO EN </a:t>
            </a:r>
            <a:r>
              <a:rPr lang="es-419"/>
              <a:t>PROFUNDIDAD</a:t>
            </a:r>
            <a:r>
              <a:rPr lang="es-419"/>
              <a:t> DE LOS EQUIPOS DE TODAS LAS </a:t>
            </a:r>
            <a:r>
              <a:rPr lang="es-419"/>
              <a:t>ÁREAS</a:t>
            </a:r>
            <a:endParaRPr/>
          </a:p>
        </p:txBody>
      </p:sp>
      <p:sp>
        <p:nvSpPr>
          <p:cNvPr id="336" name="Google Shape;336;p33"/>
          <p:cNvSpPr/>
          <p:nvPr/>
        </p:nvSpPr>
        <p:spPr>
          <a:xfrm>
            <a:off x="191250" y="4068725"/>
            <a:ext cx="1570200" cy="75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EJE HUMANO</a:t>
            </a:r>
            <a:endParaRPr/>
          </a:p>
        </p:txBody>
      </p:sp>
      <p:sp>
        <p:nvSpPr>
          <p:cNvPr id="337" name="Google Shape;337;p33"/>
          <p:cNvSpPr/>
          <p:nvPr/>
        </p:nvSpPr>
        <p:spPr>
          <a:xfrm>
            <a:off x="1922525" y="3990427"/>
            <a:ext cx="2596800" cy="9114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PLANIFICACIÓN Y ARMADO DE ESQUEMAS DE TRABAJO</a:t>
            </a:r>
            <a:endParaRPr/>
          </a:p>
        </p:txBody>
      </p:sp>
      <p:pic>
        <p:nvPicPr>
          <p:cNvPr id="338" name="Google Shape;33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0400" y="2925475"/>
            <a:ext cx="2743850" cy="189804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3"/>
          <p:cNvSpPr txBox="1"/>
          <p:nvPr/>
        </p:nvSpPr>
        <p:spPr>
          <a:xfrm>
            <a:off x="4861675" y="2571750"/>
            <a:ext cx="3422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Modelización del comportamiento </a:t>
            </a:r>
            <a:endParaRPr b="1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 sistema Equipo </a:t>
            </a:r>
            <a:r>
              <a:rPr b="1" lang="es-419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b="1" lang="es-419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Humano</a:t>
            </a:r>
            <a:endParaRPr b="1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0" name="Google Shape;340;p33"/>
          <p:cNvSpPr/>
          <p:nvPr/>
        </p:nvSpPr>
        <p:spPr>
          <a:xfrm>
            <a:off x="7297525" y="3187350"/>
            <a:ext cx="1711200" cy="1513200"/>
          </a:xfrm>
          <a:prstGeom prst="ellipse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Objetivo Técnico a lograr por el eje Humano.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4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346" name="Google Shape;346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34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48" name="Google Shape;348;p34"/>
          <p:cNvSpPr txBox="1"/>
          <p:nvPr/>
        </p:nvSpPr>
        <p:spPr>
          <a:xfrm>
            <a:off x="0" y="593875"/>
            <a:ext cx="9144000" cy="5541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organización del mantenimiento:</a:t>
            </a:r>
            <a:endParaRPr b="1" i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9" name="Google Shape;34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8225" y="1206225"/>
            <a:ext cx="7310982" cy="36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35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355" name="Google Shape;355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p35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57" name="Google Shape;357;p35"/>
          <p:cNvSpPr txBox="1"/>
          <p:nvPr/>
        </p:nvSpPr>
        <p:spPr>
          <a:xfrm>
            <a:off x="0" y="593875"/>
            <a:ext cx="9144000" cy="5541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organización del mantenimiento:</a:t>
            </a:r>
            <a:endParaRPr b="1" i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8" name="Google Shape;35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8175" y="1260100"/>
            <a:ext cx="6773241" cy="36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6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364" name="Google Shape;364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p36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66" name="Google Shape;366;p36"/>
          <p:cNvSpPr txBox="1"/>
          <p:nvPr/>
        </p:nvSpPr>
        <p:spPr>
          <a:xfrm>
            <a:off x="0" y="593875"/>
            <a:ext cx="9144000" cy="5541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organización del mantenimiento: funciones básicas</a:t>
            </a:r>
            <a:endParaRPr b="1" i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36"/>
          <p:cNvSpPr txBox="1"/>
          <p:nvPr/>
        </p:nvSpPr>
        <p:spPr>
          <a:xfrm>
            <a:off x="0" y="1337075"/>
            <a:ext cx="9144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latin typeface="Times New Roman"/>
                <a:ea typeface="Times New Roman"/>
                <a:cs typeface="Times New Roman"/>
                <a:sym typeface="Times New Roman"/>
              </a:rPr>
              <a:t>Reparar</a:t>
            </a:r>
            <a:r>
              <a:rPr lang="es-419" sz="1800">
                <a:latin typeface="Times New Roman"/>
                <a:ea typeface="Times New Roman"/>
                <a:cs typeface="Times New Roman"/>
                <a:sym typeface="Times New Roman"/>
              </a:rPr>
              <a:t>: Es solucionar las averías que se producen en el equipo, para devolver al mismo el estado de disponibilidad perdido a causa de la avería, en el menor tiempo y con el menor costo posible. Para ello, se debe coordinar el uso de los recursos (mano de obra y materiales), establecer los procedimientos y coordinar las prioridades con otros departamentos.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36"/>
          <p:cNvSpPr txBox="1"/>
          <p:nvPr/>
        </p:nvSpPr>
        <p:spPr>
          <a:xfrm>
            <a:off x="0" y="2819175"/>
            <a:ext cx="9144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latin typeface="Times New Roman"/>
                <a:ea typeface="Times New Roman"/>
                <a:cs typeface="Times New Roman"/>
                <a:sym typeface="Times New Roman"/>
              </a:rPr>
              <a:t>Mantener</a:t>
            </a:r>
            <a:r>
              <a:rPr lang="es-419" sz="1800">
                <a:latin typeface="Times New Roman"/>
                <a:ea typeface="Times New Roman"/>
                <a:cs typeface="Times New Roman"/>
                <a:sym typeface="Times New Roman"/>
              </a:rPr>
              <a:t>: Es planear la forma más adecuada de intervenir en el equipo, para que el costo total del mantenimiento sea mínimo a corto plazo. </a:t>
            </a:r>
            <a:r>
              <a:rPr lang="es-419" sz="1800">
                <a:latin typeface="Times New Roman"/>
                <a:ea typeface="Times New Roman"/>
                <a:cs typeface="Times New Roman"/>
                <a:sym typeface="Times New Roman"/>
              </a:rPr>
              <a:t>Así</a:t>
            </a:r>
            <a:r>
              <a:rPr lang="es-419" sz="1800">
                <a:latin typeface="Times New Roman"/>
                <a:ea typeface="Times New Roman"/>
                <a:cs typeface="Times New Roman"/>
                <a:sym typeface="Times New Roman"/>
              </a:rPr>
              <a:t> se evitan las averías y el mal funcionamiento de equipos e instalaciones a futuro, reduciendo el costo y la cantidad de intervenciones. Para ello, se utilizan todos los medios disponibles, incluso los estadísticos, para determinar la frecuencia de revisiones, sustitución de partes claves, probabilidad de aparición de averías, etc.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 u="sng">
                <a:latin typeface="Times New Roman"/>
                <a:ea typeface="Times New Roman"/>
                <a:cs typeface="Times New Roman"/>
                <a:sym typeface="Times New Roman"/>
              </a:rPr>
              <a:t>La programación, el análisis de fallas, la relación causa-efecto son herramientas fundamentales.</a:t>
            </a:r>
            <a:endParaRPr b="1" sz="18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37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374" name="Google Shape;374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" name="Google Shape;375;p37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76" name="Google Shape;376;p37"/>
          <p:cNvSpPr txBox="1"/>
          <p:nvPr/>
        </p:nvSpPr>
        <p:spPr>
          <a:xfrm>
            <a:off x="0" y="593875"/>
            <a:ext cx="9144000" cy="5541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organización del mantenimiento: funciones básicas</a:t>
            </a:r>
            <a:endParaRPr b="1" i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37"/>
          <p:cNvSpPr txBox="1"/>
          <p:nvPr/>
        </p:nvSpPr>
        <p:spPr>
          <a:xfrm>
            <a:off x="0" y="1278750"/>
            <a:ext cx="9144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latin typeface="Times New Roman"/>
                <a:ea typeface="Times New Roman"/>
                <a:cs typeface="Times New Roman"/>
                <a:sym typeface="Times New Roman"/>
              </a:rPr>
              <a:t>Preservar</a:t>
            </a:r>
            <a:r>
              <a:rPr lang="es-419" sz="1800">
                <a:latin typeface="Times New Roman"/>
                <a:ea typeface="Times New Roman"/>
                <a:cs typeface="Times New Roman"/>
                <a:sym typeface="Times New Roman"/>
              </a:rPr>
              <a:t>: Es realizar las intervenciones que exige el diseño del equipo para su correcta </a:t>
            </a:r>
            <a:r>
              <a:rPr b="1" lang="es-419" sz="1800">
                <a:latin typeface="Times New Roman"/>
                <a:ea typeface="Times New Roman"/>
                <a:cs typeface="Times New Roman"/>
                <a:sym typeface="Times New Roman"/>
              </a:rPr>
              <a:t>conservación </a:t>
            </a:r>
            <a:r>
              <a:rPr lang="es-419" sz="1800">
                <a:latin typeface="Times New Roman"/>
                <a:ea typeface="Times New Roman"/>
                <a:cs typeface="Times New Roman"/>
                <a:sym typeface="Times New Roman"/>
              </a:rPr>
              <a:t>y, así, poder </a:t>
            </a:r>
            <a:r>
              <a:rPr b="1" lang="es-419" sz="1800">
                <a:latin typeface="Times New Roman"/>
                <a:ea typeface="Times New Roman"/>
                <a:cs typeface="Times New Roman"/>
                <a:sym typeface="Times New Roman"/>
              </a:rPr>
              <a:t>alargar la vida útil</a:t>
            </a:r>
            <a:r>
              <a:rPr lang="es-419" sz="1800">
                <a:latin typeface="Times New Roman"/>
                <a:ea typeface="Times New Roman"/>
                <a:cs typeface="Times New Roman"/>
                <a:sym typeface="Times New Roman"/>
              </a:rPr>
              <a:t> de las máquinas e instalaciones, evitando su desgaste mediante la generación de rutinas de engrase, limpieza y protección contra los agentes erosivos y corrosivos.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37"/>
          <p:cNvSpPr txBox="1"/>
          <p:nvPr/>
        </p:nvSpPr>
        <p:spPr>
          <a:xfrm>
            <a:off x="0" y="2798225"/>
            <a:ext cx="9144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latin typeface="Times New Roman"/>
                <a:ea typeface="Times New Roman"/>
                <a:cs typeface="Times New Roman"/>
                <a:sym typeface="Times New Roman"/>
              </a:rPr>
              <a:t>Mejorar</a:t>
            </a:r>
            <a:r>
              <a:rPr lang="es-419" sz="1800">
                <a:latin typeface="Times New Roman"/>
                <a:ea typeface="Times New Roman"/>
                <a:cs typeface="Times New Roman"/>
                <a:sym typeface="Times New Roman"/>
              </a:rPr>
              <a:t>: Es modificar el diseño del equipo, a la luz de la experiencia, para reducir el costo del mantenimiento en el futuro. Comprende las actividades de todo tipo, tendientes a eliminar las necesidades de mantenimiento (</a:t>
            </a:r>
            <a:r>
              <a:rPr lang="es-419" sz="1800" u="sng">
                <a:latin typeface="Times New Roman"/>
                <a:ea typeface="Times New Roman"/>
                <a:cs typeface="Times New Roman"/>
                <a:sym typeface="Times New Roman"/>
              </a:rPr>
              <a:t>mejorar para no reparar</a:t>
            </a:r>
            <a:r>
              <a:rPr lang="es-419" sz="1800">
                <a:latin typeface="Times New Roman"/>
                <a:ea typeface="Times New Roman"/>
                <a:cs typeface="Times New Roman"/>
                <a:sym typeface="Times New Roman"/>
              </a:rPr>
              <a:t>) para corregir las fallas de manera integral a mediano plazo, mediante la modificación de elementos de máquina, el planteamiento de nuevas alternativas de proceso o la revisión de los elementos básicos de mantenimiento. Analizar la creación de valor mediante nuevas inversiones.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38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384" name="Google Shape;384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" name="Google Shape;385;p38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86" name="Google Shape;386;p38"/>
          <p:cNvSpPr txBox="1"/>
          <p:nvPr/>
        </p:nvSpPr>
        <p:spPr>
          <a:xfrm>
            <a:off x="0" y="593875"/>
            <a:ext cx="9144000" cy="5541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organización del mantenimiento: funciones básicas</a:t>
            </a:r>
            <a:endParaRPr b="1" i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38"/>
          <p:cNvSpPr txBox="1"/>
          <p:nvPr/>
        </p:nvSpPr>
        <p:spPr>
          <a:xfrm>
            <a:off x="0" y="1258200"/>
            <a:ext cx="9144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latin typeface="Times New Roman"/>
                <a:ea typeface="Times New Roman"/>
                <a:cs typeface="Times New Roman"/>
                <a:sym typeface="Times New Roman"/>
              </a:rPr>
              <a:t>Concebir</a:t>
            </a:r>
            <a:r>
              <a:rPr lang="es-419" sz="1800">
                <a:latin typeface="Times New Roman"/>
                <a:ea typeface="Times New Roman"/>
                <a:cs typeface="Times New Roman"/>
                <a:sym typeface="Times New Roman"/>
              </a:rPr>
              <a:t>: Es participar en el diseño de los equipos para transferir, al diseñador, la experiencia y los conocimientos de las características de mantenimiento de los equipos actuales. Esto asegura que, en el diseño de un nuevo equipo o en la modificación de uno existente, se tengan en cuenta los factores que, de una manera u otra manera, inciden sobre la mantenibilidad, tanto en lo que trata de evitar las fallas como en lo concerniente a facilitar las operaciones de mantenimiento.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38"/>
          <p:cNvSpPr txBox="1"/>
          <p:nvPr/>
        </p:nvSpPr>
        <p:spPr>
          <a:xfrm>
            <a:off x="0" y="3105750"/>
            <a:ext cx="9144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>
                <a:latin typeface="Times New Roman"/>
                <a:ea typeface="Times New Roman"/>
                <a:cs typeface="Times New Roman"/>
                <a:sym typeface="Times New Roman"/>
              </a:rPr>
              <a:t>Los </a:t>
            </a:r>
            <a:r>
              <a:rPr lang="es-419" sz="1700">
                <a:latin typeface="Times New Roman"/>
                <a:ea typeface="Times New Roman"/>
                <a:cs typeface="Times New Roman"/>
                <a:sym typeface="Times New Roman"/>
              </a:rPr>
              <a:t>grupos humanos, Talleres, Guardias de Emergencias, Grupos de Mantenimiento y otros servicios de respaldo a la gestión, tienen que tener una actitud, ordenada y regulada que permita el diálogo técnico intra áreas para que los esfuerzos aplicados sean concurrentes entre si, evitando malgastar energías y tiempos de gestión.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700">
                <a:latin typeface="Comic Sans MS"/>
                <a:ea typeface="Comic Sans MS"/>
                <a:cs typeface="Comic Sans MS"/>
                <a:sym typeface="Comic Sans MS"/>
              </a:rPr>
              <a:t>El Círculo de Deming es la herramienta adecuada para gestionar estos procesos y en particular a los Grupos de Mantenimiento Productivo en particular.</a:t>
            </a:r>
            <a:endParaRPr b="1" i="1"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89" name="Google Shape;389;p38"/>
          <p:cNvCxnSpPr/>
          <p:nvPr/>
        </p:nvCxnSpPr>
        <p:spPr>
          <a:xfrm>
            <a:off x="80525" y="2999525"/>
            <a:ext cx="8928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39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395" name="Google Shape;395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39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97" name="Google Shape;397;p39"/>
          <p:cNvSpPr txBox="1"/>
          <p:nvPr/>
        </p:nvSpPr>
        <p:spPr>
          <a:xfrm>
            <a:off x="0" y="593875"/>
            <a:ext cx="9144000" cy="5232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Organización del Mantenimiento: Ciclo PDCA, </a:t>
            </a:r>
            <a:r>
              <a:rPr b="1" i="1" lang="es-419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círculo</a:t>
            </a:r>
            <a:r>
              <a:rPr b="1" i="1" lang="es-419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Deming o Gabo</a:t>
            </a:r>
            <a:endParaRPr b="1" i="1"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39"/>
          <p:cNvSpPr/>
          <p:nvPr/>
        </p:nvSpPr>
        <p:spPr>
          <a:xfrm>
            <a:off x="436538" y="1642650"/>
            <a:ext cx="2161800" cy="24951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Times New Roman"/>
                <a:ea typeface="Times New Roman"/>
                <a:cs typeface="Times New Roman"/>
                <a:sym typeface="Times New Roman"/>
              </a:rPr>
              <a:t>PLANIFICAR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9999" marR="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Se responde a las preguntas ¿Qué? y ¿Cómo?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9999" marR="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Se identifica el problema.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9999" marR="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Se evalúa la situación actual.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9999" marR="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Se analizan las causas (herramientas de calidad)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9999" marR="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Se establecen los objetivos.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9999" marR="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Se formulan estrategias, planes, acciones a realizar y se </a:t>
            </a: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asignan</a:t>
            </a: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 recursos.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39"/>
          <p:cNvSpPr/>
          <p:nvPr/>
        </p:nvSpPr>
        <p:spPr>
          <a:xfrm>
            <a:off x="2813263" y="1642650"/>
            <a:ext cx="1711800" cy="24951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Times New Roman"/>
                <a:ea typeface="Times New Roman"/>
                <a:cs typeface="Times New Roman"/>
                <a:sym typeface="Times New Roman"/>
              </a:rPr>
              <a:t>HACER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9999" marR="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Se implementan las posibles soluciones.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9999" marR="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Se asignan funciones y responsabilidades.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9999" marR="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Se forma y capacita.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9999" marR="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Se aportan los recursos.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9999" marR="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Se registran los datos.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39"/>
          <p:cNvSpPr/>
          <p:nvPr/>
        </p:nvSpPr>
        <p:spPr>
          <a:xfrm>
            <a:off x="4701538" y="1642650"/>
            <a:ext cx="2004900" cy="2495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Times New Roman"/>
                <a:ea typeface="Times New Roman"/>
                <a:cs typeface="Times New Roman"/>
                <a:sym typeface="Times New Roman"/>
              </a:rPr>
              <a:t>VERIFICAR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9999" marR="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Se sigue el proceso y se mide de forma continua.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9999" marR="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Se evalúan los datos de las acciones introducidas.Se identifican las causas del éxito o del fracaso.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39"/>
          <p:cNvSpPr/>
          <p:nvPr/>
        </p:nvSpPr>
        <p:spPr>
          <a:xfrm>
            <a:off x="2438400" y="1562100"/>
            <a:ext cx="685800" cy="73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00000">
                <a:alpha val="6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4312900" y="1562100"/>
            <a:ext cx="685800" cy="73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00000">
                <a:alpha val="6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9"/>
          <p:cNvSpPr/>
          <p:nvPr/>
        </p:nvSpPr>
        <p:spPr>
          <a:xfrm rot="10800000">
            <a:off x="1508625" y="3558425"/>
            <a:ext cx="6621900" cy="14631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00000">
                <a:alpha val="6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6825563" y="1642650"/>
            <a:ext cx="1881900" cy="24951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Times New Roman"/>
                <a:ea typeface="Times New Roman"/>
                <a:cs typeface="Times New Roman"/>
                <a:sym typeface="Times New Roman"/>
              </a:rPr>
              <a:t>ACTUAR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9999" marR="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Se replantean los objetivos.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9999" marR="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Se analizan las estadísticas obtenidas.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9999" marR="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Se estandariza lo que ha funcionado.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9999" marR="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s-419" sz="1200">
                <a:latin typeface="Times New Roman"/>
                <a:ea typeface="Times New Roman"/>
                <a:cs typeface="Times New Roman"/>
                <a:sym typeface="Times New Roman"/>
              </a:rPr>
              <a:t>Se establecen las acciones de mejora. (preventivas o correctivas)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Google Shape;405;p39"/>
          <p:cNvSpPr/>
          <p:nvPr/>
        </p:nvSpPr>
        <p:spPr>
          <a:xfrm>
            <a:off x="6461750" y="1562100"/>
            <a:ext cx="685800" cy="73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00000">
                <a:alpha val="6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40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411" name="Google Shape;411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2" name="Google Shape;412;p40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413" name="Google Shape;413;p40"/>
          <p:cNvSpPr txBox="1"/>
          <p:nvPr/>
        </p:nvSpPr>
        <p:spPr>
          <a:xfrm>
            <a:off x="0" y="593875"/>
            <a:ext cx="9144000" cy="5232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Organización del Mantenimiento: Ciclo PDCA, círculo de Deming o Gabo</a:t>
            </a:r>
            <a:endParaRPr b="1" i="1"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4" name="Google Shape;4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950" y="1194138"/>
            <a:ext cx="2537450" cy="25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0"/>
          <p:cNvSpPr txBox="1"/>
          <p:nvPr/>
        </p:nvSpPr>
        <p:spPr>
          <a:xfrm>
            <a:off x="3230875" y="1175325"/>
            <a:ext cx="5913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200"/>
              <a:t>Planificar </a:t>
            </a:r>
            <a:r>
              <a:rPr lang="es-419" sz="1200"/>
              <a:t>un cambio o una prueba alentado hacia objetivos de mejora. En esta fase se deben buscar áreas de mejora que ofrezcan un rédito mayor al esfuerzo realizado y prioridad en función de los problemas. Una forma de identificar estas prioridades es a través de la </a:t>
            </a:r>
            <a:r>
              <a:rPr b="1" lang="es-419" sz="1200"/>
              <a:t>aplicación de Pareto</a:t>
            </a:r>
            <a:r>
              <a:rPr lang="es-419" sz="1200"/>
              <a:t>.</a:t>
            </a:r>
            <a:endParaRPr sz="1200"/>
          </a:p>
        </p:txBody>
      </p:sp>
      <p:sp>
        <p:nvSpPr>
          <p:cNvPr id="416" name="Google Shape;416;p40"/>
          <p:cNvSpPr txBox="1"/>
          <p:nvPr/>
        </p:nvSpPr>
        <p:spPr>
          <a:xfrm>
            <a:off x="3230875" y="2098725"/>
            <a:ext cx="585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200"/>
              <a:t>Ejecutar </a:t>
            </a:r>
            <a:r>
              <a:rPr lang="es-419" sz="1200"/>
              <a:t>los cambios o las pruebas que se idearon en la fase de planificación, implementando sólo lo planificado y hacerlo, de ser posible, siempre a baja escala de modo de evaluar los resultados sin generar grandes cambios.</a:t>
            </a:r>
            <a:endParaRPr sz="1200"/>
          </a:p>
        </p:txBody>
      </p:sp>
      <p:sp>
        <p:nvSpPr>
          <p:cNvPr id="417" name="Google Shape;417;p40"/>
          <p:cNvSpPr txBox="1"/>
          <p:nvPr/>
        </p:nvSpPr>
        <p:spPr>
          <a:xfrm>
            <a:off x="3230875" y="2803800"/>
            <a:ext cx="573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200"/>
              <a:t>Verificar </a:t>
            </a:r>
            <a:r>
              <a:rPr lang="es-419" sz="1200"/>
              <a:t>los resultados que se obtuvieron con el cambio y qué cosa no funcionó. Se deben definir siempre parámetros de control y medición, a través de los cuales se realizará la pertinente evaluación. Ésta es, quizás, la fase más importante del proceso y donde más se falla en la práctica.</a:t>
            </a:r>
            <a:endParaRPr sz="1200"/>
          </a:p>
        </p:txBody>
      </p:sp>
      <p:sp>
        <p:nvSpPr>
          <p:cNvPr id="418" name="Google Shape;418;p40"/>
          <p:cNvSpPr txBox="1"/>
          <p:nvPr/>
        </p:nvSpPr>
        <p:spPr>
          <a:xfrm>
            <a:off x="0" y="3780525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200"/>
              <a:t>Corregir </a:t>
            </a:r>
            <a:r>
              <a:rPr lang="es-419" sz="1200"/>
              <a:t>los aspectos negativos del proyecto en función de la verificación, adoptando cambios, anulando el proyecto o reiniciando el ciclo nuevamente. En caso de que el cambio haya conducido a una mejora, se debe considerar expandir la misma hacia diferentes áreas o, lentamente, incrementar la complejidad, donde, en ambos casos, genera una nueva planificación y se comienza con un nuevo ciclo de mejora continua.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41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424" name="Google Shape;424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5" name="Google Shape;425;p41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426" name="Google Shape;426;p41"/>
          <p:cNvSpPr txBox="1"/>
          <p:nvPr/>
        </p:nvSpPr>
        <p:spPr>
          <a:xfrm>
            <a:off x="0" y="593875"/>
            <a:ext cx="9144000" cy="5232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PILARES DE LA </a:t>
            </a:r>
            <a:r>
              <a:rPr b="1" i="1" lang="es-419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GESTIÓN</a:t>
            </a:r>
            <a:r>
              <a:rPr b="1" i="1" lang="es-419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MANTENIMIENTO</a:t>
            </a:r>
            <a:endParaRPr b="1" i="1"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Google Shape;427;p41"/>
          <p:cNvSpPr txBox="1"/>
          <p:nvPr/>
        </p:nvSpPr>
        <p:spPr>
          <a:xfrm>
            <a:off x="0" y="1236275"/>
            <a:ext cx="9144000" cy="615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rotWithShape="0" algn="bl" dir="5400000" dist="19050">
              <a:srgbClr val="000000">
                <a:alpha val="58999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La Prevención: </a:t>
            </a:r>
            <a:r>
              <a:rPr lang="es-419"/>
              <a:t>Basada en la implementación de Planes de Mantenimiento de inspección, con control y detección, y preventivos. </a:t>
            </a:r>
            <a:endParaRPr/>
          </a:p>
        </p:txBody>
      </p:sp>
      <p:sp>
        <p:nvSpPr>
          <p:cNvPr id="428" name="Google Shape;428;p41"/>
          <p:cNvSpPr txBox="1"/>
          <p:nvPr/>
        </p:nvSpPr>
        <p:spPr>
          <a:xfrm>
            <a:off x="0" y="2001575"/>
            <a:ext cx="9144000" cy="400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rotWithShape="0" algn="bl" dir="5400000" dist="19050">
              <a:srgbClr val="000000">
                <a:alpha val="58999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chemeClr val="dk1"/>
                </a:solidFill>
              </a:rPr>
              <a:t>La Restauración:</a:t>
            </a:r>
            <a:r>
              <a:rPr lang="es-419">
                <a:solidFill>
                  <a:schemeClr val="dk1"/>
                </a:solidFill>
              </a:rPr>
              <a:t> Incluye Programas de Reparación en campo y en los talleres (estrategia subconjuntos).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9" name="Google Shape;429;p41"/>
          <p:cNvSpPr txBox="1"/>
          <p:nvPr/>
        </p:nvSpPr>
        <p:spPr>
          <a:xfrm>
            <a:off x="0" y="2551475"/>
            <a:ext cx="9144000" cy="1046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rotWithShape="0" algn="bl" dir="5400000" dist="19050">
              <a:srgbClr val="000000">
                <a:alpha val="58999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chemeClr val="dk1"/>
                </a:solidFill>
              </a:rPr>
              <a:t>La Mejora:</a:t>
            </a:r>
            <a:r>
              <a:rPr lang="es-419">
                <a:solidFill>
                  <a:schemeClr val="dk1"/>
                </a:solidFill>
              </a:rPr>
              <a:t> Basado en la implementación de Planes de Mejoras de equipos, y cuyos objetivos son: mejorar las condiciones estándar del equipamiento, reduciendo las indisponibilidades crónicas, aumentando la capacidad de líneas operativas, permitiendo procesar nuevos productos; reducir las caídas cualitativas, y brindar mayor seguridad a las personas y activos de la empresa.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5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72" name="Google Shape;72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15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4" name="Google Shape;74;p15"/>
          <p:cNvSpPr txBox="1"/>
          <p:nvPr/>
        </p:nvSpPr>
        <p:spPr>
          <a:xfrm>
            <a:off x="0" y="714125"/>
            <a:ext cx="9144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b="1" lang="es-419" sz="1800">
                <a:latin typeface="Comic Sans MS"/>
                <a:ea typeface="Comic Sans MS"/>
                <a:cs typeface="Comic Sans MS"/>
                <a:sym typeface="Comic Sans MS"/>
              </a:rPr>
              <a:t>En la actualidad</a:t>
            </a:r>
            <a:r>
              <a:rPr lang="es-419" sz="1800">
                <a:latin typeface="Comic Sans MS"/>
                <a:ea typeface="Comic Sans MS"/>
                <a:cs typeface="Comic Sans MS"/>
                <a:sym typeface="Comic Sans MS"/>
              </a:rPr>
              <a:t> se incorporó la certeza que el mantenimiento es, especialmente, una oportunidad competitiva, un punto de partida para lograr los objetivos estratégicos, </a:t>
            </a:r>
            <a:r>
              <a:rPr b="1" lang="es-419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 que sus costos</a:t>
            </a:r>
            <a:r>
              <a:rPr lang="es-419" sz="1800">
                <a:latin typeface="Comic Sans MS"/>
                <a:ea typeface="Comic Sans MS"/>
                <a:cs typeface="Comic Sans MS"/>
                <a:sym typeface="Comic Sans MS"/>
              </a:rPr>
              <a:t> mediante la aplicación de políticas adecuadas, </a:t>
            </a:r>
            <a:r>
              <a:rPr b="1" lang="es-419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pueden constituir una forma encubierta de inversión productiva</a:t>
            </a:r>
            <a:r>
              <a:rPr lang="es-419" sz="1800">
                <a:latin typeface="Comic Sans MS"/>
                <a:ea typeface="Comic Sans MS"/>
                <a:cs typeface="Comic Sans MS"/>
                <a:sym typeface="Comic Sans MS"/>
              </a:rPr>
              <a:t>, tan eficiente como si fuera una real inversión empresarial”.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0" y="2284025"/>
            <a:ext cx="380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 u="sng">
                <a:latin typeface="Times New Roman"/>
                <a:ea typeface="Times New Roman"/>
                <a:cs typeface="Times New Roman"/>
                <a:sym typeface="Times New Roman"/>
              </a:rPr>
              <a:t>Ejes de optimización:</a:t>
            </a:r>
            <a:endParaRPr b="1" sz="17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0" y="2835650"/>
            <a:ext cx="9096900" cy="4155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latin typeface="Comic Sans MS"/>
                <a:ea typeface="Comic Sans MS"/>
                <a:cs typeface="Comic Sans MS"/>
                <a:sym typeface="Comic Sans MS"/>
              </a:rPr>
              <a:t>Maximizar la disponibilidad de los equipos para producción.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25" y="3311700"/>
            <a:ext cx="9144000" cy="4155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latin typeface="Comic Sans MS"/>
                <a:ea typeface="Comic Sans MS"/>
                <a:cs typeface="Comic Sans MS"/>
                <a:sym typeface="Comic Sans MS"/>
              </a:rPr>
              <a:t>Optimizar la funcionalidad de la Tecnología.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25" y="3787750"/>
            <a:ext cx="9144000" cy="4155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latin typeface="Comic Sans MS"/>
                <a:ea typeface="Comic Sans MS"/>
                <a:cs typeface="Comic Sans MS"/>
                <a:sym typeface="Comic Sans MS"/>
              </a:rPr>
              <a:t>Minimizar los riesgos de la tecnología hacia las personas y las instalaciones.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25" y="4263800"/>
            <a:ext cx="9144000" cy="4155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latin typeface="Comic Sans MS"/>
                <a:ea typeface="Comic Sans MS"/>
                <a:cs typeface="Comic Sans MS"/>
                <a:sym typeface="Comic Sans MS"/>
              </a:rPr>
              <a:t>Controlar los agentes contaminantes para minimizar el riesgo del medio ambiente.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42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435" name="Google Shape;43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42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437" name="Google Shape;437;p42"/>
          <p:cNvSpPr txBox="1"/>
          <p:nvPr/>
        </p:nvSpPr>
        <p:spPr>
          <a:xfrm>
            <a:off x="0" y="593875"/>
            <a:ext cx="9144000" cy="5232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PILARES DE LA GESTIÓN DE MANTENIMIENTO</a:t>
            </a:r>
            <a:endParaRPr b="1" i="1"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8" name="Google Shape;43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3500" y="1243950"/>
            <a:ext cx="6230903" cy="372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43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444" name="Google Shape;444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5" name="Google Shape;445;p43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446" name="Google Shape;446;p43"/>
          <p:cNvSpPr txBox="1"/>
          <p:nvPr/>
        </p:nvSpPr>
        <p:spPr>
          <a:xfrm>
            <a:off x="0" y="519700"/>
            <a:ext cx="9144000" cy="4770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GRUPO DE MANTENIMIENTO PRODUCTIVO</a:t>
            </a:r>
            <a:endParaRPr b="1" i="1"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7" name="Google Shape;447;p43"/>
          <p:cNvSpPr txBox="1"/>
          <p:nvPr/>
        </p:nvSpPr>
        <p:spPr>
          <a:xfrm>
            <a:off x="0" y="1027600"/>
            <a:ext cx="9144000" cy="369300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19050">
              <a:srgbClr val="000000">
                <a:alpha val="52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/>
              <a:t>Son grupos pequeños conformados por un Líder y técnicos. Para el caso de las Pymes, se puede resumir en un líder / Inspector.</a:t>
            </a:r>
            <a:endParaRPr sz="1200"/>
          </a:p>
        </p:txBody>
      </p:sp>
      <p:sp>
        <p:nvSpPr>
          <p:cNvPr id="448" name="Google Shape;448;p43"/>
          <p:cNvSpPr txBox="1"/>
          <p:nvPr/>
        </p:nvSpPr>
        <p:spPr>
          <a:xfrm>
            <a:off x="0" y="1354100"/>
            <a:ext cx="9144000" cy="7389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rgbClr val="000000">
                <a:alpha val="58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200"/>
              <a:t>Misión</a:t>
            </a:r>
            <a:r>
              <a:rPr lang="es-419" sz="1200"/>
              <a:t>: </a:t>
            </a:r>
            <a:r>
              <a:rPr lang="es-419" sz="1200"/>
              <a:t>Los grupos técnicos tienen la misión de lograr la máxima efectividad y prestación en calidad de los equipos a su cargo mejorando permanentemente su confiabilidad, con el mínimo costo posible y cumpliendo con las normas de seguridad y medio ambiente vigentes.</a:t>
            </a:r>
            <a:endParaRPr sz="1200"/>
          </a:p>
        </p:txBody>
      </p:sp>
      <p:sp>
        <p:nvSpPr>
          <p:cNvPr id="449" name="Google Shape;449;p43"/>
          <p:cNvSpPr txBox="1"/>
          <p:nvPr/>
        </p:nvSpPr>
        <p:spPr>
          <a:xfrm>
            <a:off x="0" y="2093000"/>
            <a:ext cx="9144000" cy="369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Transparencia Gestional (gestionar objetivamente, con KPI’s, Tablero de Comando)</a:t>
            </a:r>
            <a:endParaRPr sz="1200"/>
          </a:p>
        </p:txBody>
      </p:sp>
      <p:sp>
        <p:nvSpPr>
          <p:cNvPr id="450" name="Google Shape;450;p43"/>
          <p:cNvSpPr txBox="1"/>
          <p:nvPr/>
        </p:nvSpPr>
        <p:spPr>
          <a:xfrm>
            <a:off x="0" y="2462300"/>
            <a:ext cx="9144000" cy="369300"/>
          </a:xfrm>
          <a:prstGeom prst="rect">
            <a:avLst/>
          </a:prstGeom>
          <a:solidFill>
            <a:srgbClr val="FCE5CD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Compromiso (Sr. Resuelva sus problemas, a partir de mi y a pesar de…)</a:t>
            </a:r>
            <a:endParaRPr sz="1200"/>
          </a:p>
        </p:txBody>
      </p:sp>
      <p:sp>
        <p:nvSpPr>
          <p:cNvPr id="451" name="Google Shape;451;p43"/>
          <p:cNvSpPr txBox="1"/>
          <p:nvPr/>
        </p:nvSpPr>
        <p:spPr>
          <a:xfrm>
            <a:off x="0" y="2831600"/>
            <a:ext cx="9144000" cy="369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Sentido de Pertenencia (sentirse dueño de lo que hace, hacerse cargo, responder por…)</a:t>
            </a:r>
            <a:endParaRPr sz="1200"/>
          </a:p>
        </p:txBody>
      </p:sp>
      <p:sp>
        <p:nvSpPr>
          <p:cNvPr id="452" name="Google Shape;452;p43"/>
          <p:cNvSpPr txBox="1"/>
          <p:nvPr/>
        </p:nvSpPr>
        <p:spPr>
          <a:xfrm>
            <a:off x="0" y="3200900"/>
            <a:ext cx="9144000" cy="369300"/>
          </a:xfrm>
          <a:prstGeom prst="rect">
            <a:avLst/>
          </a:prstGeom>
          <a:solidFill>
            <a:srgbClr val="FCE5CD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Aplicación y Difusión del Conocimiento (no libretas negras, No imprescindibles)</a:t>
            </a:r>
            <a:endParaRPr sz="1200"/>
          </a:p>
        </p:txBody>
      </p:sp>
      <p:sp>
        <p:nvSpPr>
          <p:cNvPr id="453" name="Google Shape;453;p43"/>
          <p:cNvSpPr txBox="1"/>
          <p:nvPr/>
        </p:nvSpPr>
        <p:spPr>
          <a:xfrm>
            <a:off x="0" y="3570200"/>
            <a:ext cx="9144000" cy="369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Orden, Disciplina Gestional (Calidad, información ordenada, gestión sistemática de los temas)</a:t>
            </a:r>
            <a:endParaRPr sz="1200"/>
          </a:p>
        </p:txBody>
      </p:sp>
      <p:sp>
        <p:nvSpPr>
          <p:cNvPr id="454" name="Google Shape;454;p43"/>
          <p:cNvSpPr txBox="1"/>
          <p:nvPr/>
        </p:nvSpPr>
        <p:spPr>
          <a:xfrm>
            <a:off x="0" y="3939500"/>
            <a:ext cx="9144000" cy="369300"/>
          </a:xfrm>
          <a:prstGeom prst="rect">
            <a:avLst/>
          </a:prstGeom>
          <a:solidFill>
            <a:srgbClr val="FCE5CD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Cuidado de las Personas y el M. Ambiente, (cumplir procedimientos, actitud segura) </a:t>
            </a:r>
            <a:endParaRPr sz="1200"/>
          </a:p>
        </p:txBody>
      </p:sp>
      <p:sp>
        <p:nvSpPr>
          <p:cNvPr id="455" name="Google Shape;455;p43"/>
          <p:cNvSpPr txBox="1"/>
          <p:nvPr/>
        </p:nvSpPr>
        <p:spPr>
          <a:xfrm>
            <a:off x="0" y="4308800"/>
            <a:ext cx="9144000" cy="369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Uso racional de los Recursos (económicos, técnicos, humanos, el tiempo, las energías) </a:t>
            </a:r>
            <a:endParaRPr sz="1200"/>
          </a:p>
        </p:txBody>
      </p:sp>
      <p:sp>
        <p:nvSpPr>
          <p:cNvPr id="456" name="Google Shape;456;p43"/>
          <p:cNvSpPr txBox="1"/>
          <p:nvPr/>
        </p:nvSpPr>
        <p:spPr>
          <a:xfrm>
            <a:off x="0" y="4678100"/>
            <a:ext cx="9144000" cy="369300"/>
          </a:xfrm>
          <a:prstGeom prst="rect">
            <a:avLst/>
          </a:prstGeom>
          <a:solidFill>
            <a:srgbClr val="FCE5CD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Honestidad intelectual ( aprender, aplicar, enseñar, corregir, mejorar, volver a enseñar)</a:t>
            </a:r>
            <a:endParaRPr sz="1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44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462" name="Google Shape;462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Google Shape;463;p44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464" name="Google Shape;464;p44"/>
          <p:cNvSpPr txBox="1"/>
          <p:nvPr/>
        </p:nvSpPr>
        <p:spPr>
          <a:xfrm>
            <a:off x="0" y="519700"/>
            <a:ext cx="9144000" cy="4770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GRUPO DE MANTENIMIENTO PRODUCTIVO</a:t>
            </a:r>
            <a:endParaRPr b="1" i="1"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5" name="Google Shape;465;p44"/>
          <p:cNvSpPr txBox="1"/>
          <p:nvPr/>
        </p:nvSpPr>
        <p:spPr>
          <a:xfrm>
            <a:off x="0" y="1209238"/>
            <a:ext cx="9144000" cy="83130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19050">
              <a:srgbClr val="000000">
                <a:alpha val="5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Cada GMP tendrá una cantidad de Máquinas y Equipos asignados de modo que </a:t>
            </a:r>
            <a:r>
              <a:rPr lang="es-419"/>
              <a:t>podrá</a:t>
            </a:r>
            <a:r>
              <a:rPr lang="es-419"/>
              <a:t> tenerlos bajo control y conocerlos en profundidad. Para esto, se divide la planta, tanto desde el punto de vista geográfico como por especialidad técnica.</a:t>
            </a:r>
            <a:endParaRPr/>
          </a:p>
        </p:txBody>
      </p:sp>
      <p:sp>
        <p:nvSpPr>
          <p:cNvPr id="466" name="Google Shape;466;p44"/>
          <p:cNvSpPr txBox="1"/>
          <p:nvPr/>
        </p:nvSpPr>
        <p:spPr>
          <a:xfrm>
            <a:off x="0" y="2193825"/>
            <a:ext cx="9144000" cy="477000"/>
          </a:xfrm>
          <a:prstGeom prst="rect">
            <a:avLst/>
          </a:prstGeom>
          <a:solidFill>
            <a:srgbClr val="F4CCCC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900">
                <a:latin typeface="Times New Roman"/>
                <a:ea typeface="Times New Roman"/>
                <a:cs typeface="Times New Roman"/>
                <a:sym typeface="Times New Roman"/>
              </a:rPr>
              <a:t>División </a:t>
            </a:r>
            <a:r>
              <a:rPr b="1" i="1" lang="es-419" sz="1900">
                <a:latin typeface="Times New Roman"/>
                <a:ea typeface="Times New Roman"/>
                <a:cs typeface="Times New Roman"/>
                <a:sym typeface="Times New Roman"/>
              </a:rPr>
              <a:t>Geográfica</a:t>
            </a:r>
            <a:endParaRPr b="1" i="1"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7" name="Google Shape;467;p44"/>
          <p:cNvSpPr txBox="1"/>
          <p:nvPr/>
        </p:nvSpPr>
        <p:spPr>
          <a:xfrm>
            <a:off x="0" y="2884450"/>
            <a:ext cx="9144000" cy="8313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 trata de que la cantidad de equipos asignados sea lo suficiente para optimizar el uso de recursos y facilitar la coordinación, pero que no sea excesiva de modo que puedan desarrollar un nivel de conocimientos con la profundidad adecuada. </a:t>
            </a:r>
            <a:endParaRPr/>
          </a:p>
        </p:txBody>
      </p:sp>
      <p:sp>
        <p:nvSpPr>
          <p:cNvPr id="468" name="Google Shape;468;p44"/>
          <p:cNvSpPr txBox="1"/>
          <p:nvPr/>
        </p:nvSpPr>
        <p:spPr>
          <a:xfrm>
            <a:off x="0" y="3826475"/>
            <a:ext cx="9144000" cy="615600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19050">
              <a:srgbClr val="000000">
                <a:alpha val="57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 busca que los GMP conozcan su área de manera detallada y sean los referentes técnicos en la misma, en cualquier tema a implementarse en su área específica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5"/>
          <p:cNvSpPr/>
          <p:nvPr/>
        </p:nvSpPr>
        <p:spPr>
          <a:xfrm>
            <a:off x="3729550" y="3672625"/>
            <a:ext cx="2145900" cy="1495500"/>
          </a:xfrm>
          <a:prstGeom prst="ellipse">
            <a:avLst/>
          </a:prstGeom>
          <a:solidFill>
            <a:srgbClr val="E69138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Programar tareas correctivas en paradas.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474" name="Google Shape;474;p45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475" name="Google Shape;475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6" name="Google Shape;476;p45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477" name="Google Shape;477;p45"/>
          <p:cNvSpPr txBox="1"/>
          <p:nvPr/>
        </p:nvSpPr>
        <p:spPr>
          <a:xfrm>
            <a:off x="0" y="535625"/>
            <a:ext cx="9144000" cy="477000"/>
          </a:xfrm>
          <a:prstGeom prst="rect">
            <a:avLst/>
          </a:prstGeom>
          <a:solidFill>
            <a:srgbClr val="F4CCCC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900">
                <a:latin typeface="Times New Roman"/>
                <a:ea typeface="Times New Roman"/>
                <a:cs typeface="Times New Roman"/>
                <a:sym typeface="Times New Roman"/>
              </a:rPr>
              <a:t>División Técnica</a:t>
            </a:r>
            <a:endParaRPr b="1" i="1"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Google Shape;478;p45"/>
          <p:cNvSpPr txBox="1"/>
          <p:nvPr/>
        </p:nvSpPr>
        <p:spPr>
          <a:xfrm>
            <a:off x="0" y="1098525"/>
            <a:ext cx="9144000" cy="6156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 muy poco probable que una sola persona pueda abarcar los </a:t>
            </a:r>
            <a:r>
              <a:rPr lang="es-419"/>
              <a:t>conocimientos</a:t>
            </a:r>
            <a:r>
              <a:rPr lang="es-419"/>
              <a:t> técnicos de los equipos de una </a:t>
            </a:r>
            <a:r>
              <a:rPr lang="es-419"/>
              <a:t>línea</a:t>
            </a:r>
            <a:r>
              <a:rPr lang="es-419"/>
              <a:t> de </a:t>
            </a:r>
            <a:r>
              <a:rPr lang="es-419"/>
              <a:t>producción</a:t>
            </a:r>
            <a:r>
              <a:rPr lang="es-419"/>
              <a:t> de alta tecnología, por esto los GMPs se dividen en especialidades técnicas:</a:t>
            </a:r>
            <a:endParaRPr/>
          </a:p>
        </p:txBody>
      </p:sp>
      <p:sp>
        <p:nvSpPr>
          <p:cNvPr id="479" name="Google Shape;479;p45"/>
          <p:cNvSpPr/>
          <p:nvPr/>
        </p:nvSpPr>
        <p:spPr>
          <a:xfrm>
            <a:off x="919700" y="2634675"/>
            <a:ext cx="18054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Grupos Técnicos Eléctricos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0" name="Google Shape;480;p45"/>
          <p:cNvSpPr/>
          <p:nvPr/>
        </p:nvSpPr>
        <p:spPr>
          <a:xfrm>
            <a:off x="85150" y="1714125"/>
            <a:ext cx="18054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Grupos Técnicos Mecánicos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1" name="Google Shape;481;p45"/>
          <p:cNvSpPr/>
          <p:nvPr/>
        </p:nvSpPr>
        <p:spPr>
          <a:xfrm>
            <a:off x="1600925" y="1675725"/>
            <a:ext cx="20013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Grupos Técnicos Electrónicos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2" name="Google Shape;482;p45"/>
          <p:cNvSpPr/>
          <p:nvPr/>
        </p:nvSpPr>
        <p:spPr>
          <a:xfrm>
            <a:off x="1251800" y="3672625"/>
            <a:ext cx="18054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Grupos Técnicos Hidráulicos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3" name="Google Shape;483;p45"/>
          <p:cNvSpPr/>
          <p:nvPr/>
        </p:nvSpPr>
        <p:spPr>
          <a:xfrm>
            <a:off x="2469525" y="2677250"/>
            <a:ext cx="2145900" cy="14955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Grupos Técnicos Eléctricos de alta tensión.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4" name="Google Shape;484;p45"/>
          <p:cNvSpPr/>
          <p:nvPr/>
        </p:nvSpPr>
        <p:spPr>
          <a:xfrm>
            <a:off x="4981700" y="1754250"/>
            <a:ext cx="3772500" cy="4344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100">
                <a:latin typeface="Caveat"/>
                <a:ea typeface="Caveat"/>
                <a:cs typeface="Caveat"/>
                <a:sym typeface="Caveat"/>
              </a:rPr>
              <a:t>PRINCIPALES FUNCIONES:</a:t>
            </a:r>
            <a:endParaRPr b="1" sz="21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85" name="Google Shape;485;p45"/>
          <p:cNvSpPr/>
          <p:nvPr/>
        </p:nvSpPr>
        <p:spPr>
          <a:xfrm>
            <a:off x="5551325" y="2202200"/>
            <a:ext cx="1482600" cy="863100"/>
          </a:xfrm>
          <a:prstGeom prst="ellipse">
            <a:avLst/>
          </a:prstGeom>
          <a:solidFill>
            <a:srgbClr val="E69138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¿MBR; MBT; MBC?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6" name="Google Shape;486;p45"/>
          <p:cNvSpPr/>
          <p:nvPr/>
        </p:nvSpPr>
        <p:spPr>
          <a:xfrm>
            <a:off x="6787050" y="2134525"/>
            <a:ext cx="2264100" cy="1495500"/>
          </a:xfrm>
          <a:prstGeom prst="ellipse">
            <a:avLst/>
          </a:prstGeom>
          <a:solidFill>
            <a:srgbClr val="E69138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Desarrollo del Mantenimiento preventivo.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7" name="Google Shape;487;p45"/>
          <p:cNvSpPr/>
          <p:nvPr/>
        </p:nvSpPr>
        <p:spPr>
          <a:xfrm>
            <a:off x="5311975" y="3051750"/>
            <a:ext cx="2145900" cy="1495500"/>
          </a:xfrm>
          <a:prstGeom prst="ellipse">
            <a:avLst/>
          </a:prstGeom>
          <a:solidFill>
            <a:srgbClr val="E69138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Información actualizada y memoria técnica.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8" name="Google Shape;488;p45"/>
          <p:cNvSpPr/>
          <p:nvPr/>
        </p:nvSpPr>
        <p:spPr>
          <a:xfrm>
            <a:off x="6879900" y="3553375"/>
            <a:ext cx="2325600" cy="1495500"/>
          </a:xfrm>
          <a:prstGeom prst="ellipse">
            <a:avLst/>
          </a:prstGeom>
          <a:solidFill>
            <a:srgbClr val="E69138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Supervisar implementación de </a:t>
            </a: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técnicas</a:t>
            </a: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preventivas.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9" name="Google Shape;489;p45"/>
          <p:cNvSpPr/>
          <p:nvPr/>
        </p:nvSpPr>
        <p:spPr>
          <a:xfrm>
            <a:off x="4014850" y="2374675"/>
            <a:ext cx="1860600" cy="1178700"/>
          </a:xfrm>
          <a:prstGeom prst="ellipse">
            <a:avLst/>
          </a:prstGeom>
          <a:solidFill>
            <a:srgbClr val="E69138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Análisis</a:t>
            </a: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fallas y plan de acción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6"/>
          <p:cNvSpPr/>
          <p:nvPr/>
        </p:nvSpPr>
        <p:spPr>
          <a:xfrm>
            <a:off x="3036588" y="3525500"/>
            <a:ext cx="2325600" cy="1495500"/>
          </a:xfrm>
          <a:prstGeom prst="ellipse">
            <a:avLst/>
          </a:prstGeom>
          <a:solidFill>
            <a:srgbClr val="E69138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Formular y controlar los costos fijos.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495" name="Google Shape;495;p46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496" name="Google Shape;496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7" name="Google Shape;497;p46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498" name="Google Shape;498;p46"/>
          <p:cNvSpPr/>
          <p:nvPr/>
        </p:nvSpPr>
        <p:spPr>
          <a:xfrm>
            <a:off x="391663" y="2268500"/>
            <a:ext cx="2325600" cy="1257000"/>
          </a:xfrm>
          <a:prstGeom prst="ellipse">
            <a:avLst/>
          </a:prstGeom>
          <a:solidFill>
            <a:srgbClr val="E6913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Información de repuestos en los sistemas.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9" name="Google Shape;499;p46"/>
          <p:cNvSpPr/>
          <p:nvPr/>
        </p:nvSpPr>
        <p:spPr>
          <a:xfrm>
            <a:off x="119913" y="1262800"/>
            <a:ext cx="2325600" cy="1257000"/>
          </a:xfrm>
          <a:prstGeom prst="ellipse">
            <a:avLst/>
          </a:prstGeom>
          <a:solidFill>
            <a:srgbClr val="E6913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Garantizar disponibilidad de repuestos.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0" name="Google Shape;500;p46"/>
          <p:cNvSpPr/>
          <p:nvPr/>
        </p:nvSpPr>
        <p:spPr>
          <a:xfrm>
            <a:off x="2163663" y="1164775"/>
            <a:ext cx="2001300" cy="1257000"/>
          </a:xfrm>
          <a:prstGeom prst="ellipse">
            <a:avLst/>
          </a:prstGeom>
          <a:solidFill>
            <a:srgbClr val="E6913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Catalogar todos los repuestos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1" name="Google Shape;501;p46"/>
          <p:cNvSpPr/>
          <p:nvPr/>
        </p:nvSpPr>
        <p:spPr>
          <a:xfrm>
            <a:off x="593488" y="3349050"/>
            <a:ext cx="2558100" cy="1495500"/>
          </a:xfrm>
          <a:prstGeom prst="ellipse">
            <a:avLst/>
          </a:prstGeom>
          <a:solidFill>
            <a:srgbClr val="E6913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Rediseñar o modificar equipos para la mantenibilidad.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2" name="Google Shape;502;p46"/>
          <p:cNvSpPr/>
          <p:nvPr/>
        </p:nvSpPr>
        <p:spPr>
          <a:xfrm>
            <a:off x="2386088" y="2225925"/>
            <a:ext cx="2264100" cy="1495500"/>
          </a:xfrm>
          <a:prstGeom prst="ellipse">
            <a:avLst/>
          </a:prstGeom>
          <a:solidFill>
            <a:srgbClr val="E6913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Rediseñar o modificar equipos para la confiabilidad.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3" name="Google Shape;503;p46"/>
          <p:cNvSpPr/>
          <p:nvPr/>
        </p:nvSpPr>
        <p:spPr>
          <a:xfrm>
            <a:off x="0" y="535625"/>
            <a:ext cx="9144000" cy="4344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100">
                <a:latin typeface="Caveat"/>
                <a:ea typeface="Caveat"/>
                <a:cs typeface="Caveat"/>
                <a:sym typeface="Caveat"/>
              </a:rPr>
              <a:t>PRINCIPALES FUNCIONES:</a:t>
            </a:r>
            <a:endParaRPr b="1" sz="21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04" name="Google Shape;504;p46"/>
          <p:cNvSpPr/>
          <p:nvPr/>
        </p:nvSpPr>
        <p:spPr>
          <a:xfrm>
            <a:off x="5464388" y="1249679"/>
            <a:ext cx="1779900" cy="1087200"/>
          </a:xfrm>
          <a:prstGeom prst="ellipse">
            <a:avLst/>
          </a:prstGeom>
          <a:solidFill>
            <a:srgbClr val="E69138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Cuidado del medio ambiente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5" name="Google Shape;505;p46"/>
          <p:cNvSpPr/>
          <p:nvPr/>
        </p:nvSpPr>
        <p:spPr>
          <a:xfrm>
            <a:off x="6302338" y="2108975"/>
            <a:ext cx="2264100" cy="1495500"/>
          </a:xfrm>
          <a:prstGeom prst="ellipse">
            <a:avLst/>
          </a:prstGeom>
          <a:solidFill>
            <a:srgbClr val="E69138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Referente técnico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6" name="Google Shape;506;p46"/>
          <p:cNvSpPr/>
          <p:nvPr/>
        </p:nvSpPr>
        <p:spPr>
          <a:xfrm>
            <a:off x="4554788" y="2710300"/>
            <a:ext cx="2408400" cy="1495500"/>
          </a:xfrm>
          <a:prstGeom prst="ellipse">
            <a:avLst/>
          </a:prstGeom>
          <a:solidFill>
            <a:srgbClr val="E69138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Responsabilidad en la seguridad.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7" name="Google Shape;507;p46"/>
          <p:cNvSpPr/>
          <p:nvPr/>
        </p:nvSpPr>
        <p:spPr>
          <a:xfrm>
            <a:off x="6532288" y="3349050"/>
            <a:ext cx="2491800" cy="1495500"/>
          </a:xfrm>
          <a:prstGeom prst="ellipse">
            <a:avLst/>
          </a:prstGeom>
          <a:solidFill>
            <a:srgbClr val="E69138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Análisis</a:t>
            </a: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continuos del </a:t>
            </a: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área</a:t>
            </a: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ABC, plan maestro de problemas.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8" name="Google Shape;508;p46"/>
          <p:cNvSpPr/>
          <p:nvPr/>
        </p:nvSpPr>
        <p:spPr>
          <a:xfrm>
            <a:off x="4015538" y="1753300"/>
            <a:ext cx="1860600" cy="1178700"/>
          </a:xfrm>
          <a:prstGeom prst="ellipse">
            <a:avLst/>
          </a:prstGeom>
          <a:solidFill>
            <a:srgbClr val="E69138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Eliminar condiciones inseguras.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7"/>
          <p:cNvSpPr/>
          <p:nvPr/>
        </p:nvSpPr>
        <p:spPr>
          <a:xfrm>
            <a:off x="2813400" y="3568075"/>
            <a:ext cx="2611200" cy="1495500"/>
          </a:xfrm>
          <a:prstGeom prst="ellipse">
            <a:avLst/>
          </a:prstGeom>
          <a:solidFill>
            <a:srgbClr val="C27BA0"/>
          </a:solidFill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 sociable, interrelacionarse con </a:t>
            </a: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demás</a:t>
            </a: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áreas</a:t>
            </a: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514" name="Google Shape;514;p47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515" name="Google Shape;515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6" name="Google Shape;516;p47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517" name="Google Shape;517;p47"/>
          <p:cNvSpPr/>
          <p:nvPr/>
        </p:nvSpPr>
        <p:spPr>
          <a:xfrm>
            <a:off x="117375" y="2268500"/>
            <a:ext cx="2491800" cy="1335900"/>
          </a:xfrm>
          <a:prstGeom prst="ellipse">
            <a:avLst/>
          </a:prstGeom>
          <a:solidFill>
            <a:srgbClr val="C27BA0"/>
          </a:solidFill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Capacidad y motivación de autocapacitarse.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18" name="Google Shape;518;p47"/>
          <p:cNvSpPr/>
          <p:nvPr/>
        </p:nvSpPr>
        <p:spPr>
          <a:xfrm>
            <a:off x="11825" y="1262800"/>
            <a:ext cx="2325600" cy="1257000"/>
          </a:xfrm>
          <a:prstGeom prst="ellipse">
            <a:avLst/>
          </a:prstGeom>
          <a:solidFill>
            <a:srgbClr val="C27BA0"/>
          </a:solidFill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 analítico y capacidad de profundizar.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19" name="Google Shape;519;p47"/>
          <p:cNvSpPr/>
          <p:nvPr/>
        </p:nvSpPr>
        <p:spPr>
          <a:xfrm>
            <a:off x="2055575" y="1164775"/>
            <a:ext cx="2176800" cy="1257000"/>
          </a:xfrm>
          <a:prstGeom prst="ellipse">
            <a:avLst/>
          </a:prstGeom>
          <a:solidFill>
            <a:srgbClr val="C27BA0"/>
          </a:solidFill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Conocimientos técnicos profundos.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0" name="Google Shape;520;p47"/>
          <p:cNvSpPr/>
          <p:nvPr/>
        </p:nvSpPr>
        <p:spPr>
          <a:xfrm>
            <a:off x="62925" y="3401600"/>
            <a:ext cx="3173100" cy="1743300"/>
          </a:xfrm>
          <a:prstGeom prst="ellipse">
            <a:avLst/>
          </a:prstGeom>
          <a:solidFill>
            <a:srgbClr val="C27BA0"/>
          </a:solidFill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 </a:t>
            </a: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capacitador</a:t>
            </a: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idóneo de inspectores, contratistas, guardia. 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1" name="Google Shape;521;p47"/>
          <p:cNvSpPr/>
          <p:nvPr/>
        </p:nvSpPr>
        <p:spPr>
          <a:xfrm>
            <a:off x="2133700" y="2225925"/>
            <a:ext cx="2408400" cy="1495500"/>
          </a:xfrm>
          <a:prstGeom prst="ellipse">
            <a:avLst/>
          </a:prstGeom>
          <a:solidFill>
            <a:srgbClr val="C27BA0"/>
          </a:solidFill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 detallista y capaz de detectar anomalías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2" name="Google Shape;522;p47"/>
          <p:cNvSpPr/>
          <p:nvPr/>
        </p:nvSpPr>
        <p:spPr>
          <a:xfrm>
            <a:off x="0" y="535625"/>
            <a:ext cx="9144000" cy="4344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400">
                <a:latin typeface="Caveat"/>
                <a:ea typeface="Caveat"/>
                <a:cs typeface="Caveat"/>
                <a:sym typeface="Caveat"/>
              </a:rPr>
              <a:t>Perfil de un integrante del un grupo Técnico</a:t>
            </a:r>
            <a:endParaRPr b="1" sz="3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23" name="Google Shape;523;p47"/>
          <p:cNvSpPr/>
          <p:nvPr/>
        </p:nvSpPr>
        <p:spPr>
          <a:xfrm>
            <a:off x="5794025" y="1543800"/>
            <a:ext cx="2264100" cy="1495500"/>
          </a:xfrm>
          <a:prstGeom prst="ellipse">
            <a:avLst/>
          </a:prstGeom>
          <a:solidFill>
            <a:srgbClr val="C27BA0"/>
          </a:solidFill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Perseverancia para ejecutar lo planificado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4" name="Google Shape;524;p47"/>
          <p:cNvSpPr/>
          <p:nvPr/>
        </p:nvSpPr>
        <p:spPr>
          <a:xfrm>
            <a:off x="4446700" y="2710300"/>
            <a:ext cx="2408400" cy="1495500"/>
          </a:xfrm>
          <a:prstGeom prst="ellipse">
            <a:avLst/>
          </a:prstGeom>
          <a:solidFill>
            <a:srgbClr val="C27BA0"/>
          </a:solidFill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Generar parámetros de control de sus equipos.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5" name="Google Shape;525;p47"/>
          <p:cNvSpPr/>
          <p:nvPr/>
        </p:nvSpPr>
        <p:spPr>
          <a:xfrm>
            <a:off x="6568975" y="2821075"/>
            <a:ext cx="2491800" cy="1495500"/>
          </a:xfrm>
          <a:prstGeom prst="ellipse">
            <a:avLst/>
          </a:prstGeom>
          <a:solidFill>
            <a:srgbClr val="C27BA0"/>
          </a:solidFill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Manejo de la </a:t>
            </a: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documentación</a:t>
            </a: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y registro para trazabilidad.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6" name="Google Shape;526;p47"/>
          <p:cNvSpPr/>
          <p:nvPr/>
        </p:nvSpPr>
        <p:spPr>
          <a:xfrm>
            <a:off x="4010900" y="1545000"/>
            <a:ext cx="2018400" cy="1335900"/>
          </a:xfrm>
          <a:prstGeom prst="ellipse">
            <a:avLst/>
          </a:prstGeom>
          <a:solidFill>
            <a:srgbClr val="C27BA0"/>
          </a:solidFill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aceptar experiencias de otros GPMs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Google Shape;531;p48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532" name="Google Shape;532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3" name="Google Shape;533;p48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534" name="Google Shape;53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363" y="535625"/>
            <a:ext cx="6933364" cy="46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49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540" name="Google Shape;540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1" name="Google Shape;541;p49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542" name="Google Shape;542;p49"/>
          <p:cNvSpPr txBox="1"/>
          <p:nvPr/>
        </p:nvSpPr>
        <p:spPr>
          <a:xfrm>
            <a:off x="0" y="519700"/>
            <a:ext cx="9144000" cy="4770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GUARDIAS DE EMERGENCIA</a:t>
            </a:r>
            <a:endParaRPr b="1" i="1"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3" name="Google Shape;543;p49"/>
          <p:cNvSpPr txBox="1"/>
          <p:nvPr/>
        </p:nvSpPr>
        <p:spPr>
          <a:xfrm>
            <a:off x="0" y="1047438"/>
            <a:ext cx="9144000" cy="83130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19050">
              <a:srgbClr val="000000">
                <a:alpha val="5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Este grupo de mantenimiento tiene como principal objetivo el servicio de asistencia en emergencias al equipamiento de la planta, dando una respuesta adecuada y eficaz tanto en la intervención técnica como en el tiempo de ejecución, para minimizar los tiempos de parada en las diferentes averías que se produzcan.</a:t>
            </a:r>
            <a:endParaRPr/>
          </a:p>
        </p:txBody>
      </p:sp>
      <p:sp>
        <p:nvSpPr>
          <p:cNvPr id="544" name="Google Shape;544;p49"/>
          <p:cNvSpPr txBox="1"/>
          <p:nvPr/>
        </p:nvSpPr>
        <p:spPr>
          <a:xfrm>
            <a:off x="0" y="1795413"/>
            <a:ext cx="9144000" cy="8313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Multidisciplinarias</a:t>
            </a:r>
            <a:r>
              <a:rPr lang="es-419"/>
              <a:t>, en virtud del desarrollo de habilidades y capacidades del personal que las </a:t>
            </a:r>
            <a:r>
              <a:rPr lang="es-419"/>
              <a:t>componen</a:t>
            </a:r>
            <a:r>
              <a:rPr lang="es-419"/>
              <a:t>, ya que su intervención puede ocurrir sobre diferentes aspectos técnicos de un equipo (eléctrico, mecánico, hidráulico, instrumentación, etc.).</a:t>
            </a:r>
            <a:endParaRPr/>
          </a:p>
        </p:txBody>
      </p:sp>
      <p:sp>
        <p:nvSpPr>
          <p:cNvPr id="545" name="Google Shape;545;p49"/>
          <p:cNvSpPr txBox="1"/>
          <p:nvPr/>
        </p:nvSpPr>
        <p:spPr>
          <a:xfrm>
            <a:off x="0" y="2574825"/>
            <a:ext cx="9144000" cy="615600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19050">
              <a:srgbClr val="000000">
                <a:alpha val="57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Turnística</a:t>
            </a:r>
            <a:r>
              <a:rPr lang="es-419"/>
              <a:t>: Rotan en turnos, según necesidades operativas, para la atención de eventuales problemas, emergencias que ocurran en los equipos como en el proceso.</a:t>
            </a:r>
            <a:endParaRPr/>
          </a:p>
        </p:txBody>
      </p:sp>
      <p:sp>
        <p:nvSpPr>
          <p:cNvPr id="546" name="Google Shape;546;p49"/>
          <p:cNvSpPr/>
          <p:nvPr/>
        </p:nvSpPr>
        <p:spPr>
          <a:xfrm>
            <a:off x="1243300" y="3230775"/>
            <a:ext cx="25887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más capacidad interdisciplinaria.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7" name="Google Shape;547;p49"/>
          <p:cNvSpPr/>
          <p:nvPr/>
        </p:nvSpPr>
        <p:spPr>
          <a:xfrm>
            <a:off x="51100" y="3809850"/>
            <a:ext cx="18054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Tienden a reducirse en tamaño.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8" name="Google Shape;548;p49"/>
          <p:cNvSpPr/>
          <p:nvPr/>
        </p:nvSpPr>
        <p:spPr>
          <a:xfrm>
            <a:off x="4836875" y="3154125"/>
            <a:ext cx="22056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Pasajes de la guardia al área operativa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9" name="Google Shape;549;p49"/>
          <p:cNvSpPr/>
          <p:nvPr/>
        </p:nvSpPr>
        <p:spPr>
          <a:xfrm>
            <a:off x="3261625" y="3886500"/>
            <a:ext cx="21459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Participar en tareas de preventivos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0" name="Google Shape;550;p49"/>
          <p:cNvSpPr/>
          <p:nvPr/>
        </p:nvSpPr>
        <p:spPr>
          <a:xfrm>
            <a:off x="6812650" y="3292450"/>
            <a:ext cx="2077800" cy="14955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Permitir operadores en tareas de guardia.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0"/>
          <p:cNvSpPr/>
          <p:nvPr/>
        </p:nvSpPr>
        <p:spPr>
          <a:xfrm>
            <a:off x="3036603" y="3534000"/>
            <a:ext cx="2839500" cy="14955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Conocimientos multidisciplinarios.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556" name="Google Shape;556;p50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557" name="Google Shape;557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8" name="Google Shape;558;p50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559" name="Google Shape;559;p50"/>
          <p:cNvSpPr/>
          <p:nvPr/>
        </p:nvSpPr>
        <p:spPr>
          <a:xfrm>
            <a:off x="391663" y="2277000"/>
            <a:ext cx="2325600" cy="12570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Capacidad y rapidez mental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0" name="Google Shape;560;p50"/>
          <p:cNvSpPr/>
          <p:nvPr/>
        </p:nvSpPr>
        <p:spPr>
          <a:xfrm>
            <a:off x="119913" y="1271300"/>
            <a:ext cx="2325600" cy="12570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Soportar situaciones de stress con calma.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1" name="Google Shape;561;p50"/>
          <p:cNvSpPr/>
          <p:nvPr/>
        </p:nvSpPr>
        <p:spPr>
          <a:xfrm>
            <a:off x="2163676" y="1072975"/>
            <a:ext cx="2145300" cy="13572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Autonomía y criterio para tomar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decisiones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2" name="Google Shape;562;p50"/>
          <p:cNvSpPr/>
          <p:nvPr/>
        </p:nvSpPr>
        <p:spPr>
          <a:xfrm>
            <a:off x="593488" y="3357550"/>
            <a:ext cx="2558100" cy="14955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Diagnosticar fallas bajo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presión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3" name="Google Shape;563;p50"/>
          <p:cNvSpPr/>
          <p:nvPr/>
        </p:nvSpPr>
        <p:spPr>
          <a:xfrm>
            <a:off x="2343513" y="2345375"/>
            <a:ext cx="2264100" cy="14955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Idear alternativas de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solución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 a problemas esporádicos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4" name="Google Shape;564;p50"/>
          <p:cNvSpPr/>
          <p:nvPr/>
        </p:nvSpPr>
        <p:spPr>
          <a:xfrm>
            <a:off x="0" y="535625"/>
            <a:ext cx="9144000" cy="4344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4100">
                <a:latin typeface="Caveat"/>
                <a:ea typeface="Caveat"/>
                <a:cs typeface="Caveat"/>
                <a:sym typeface="Caveat"/>
              </a:rPr>
              <a:t>Perfil del hombre de guardia</a:t>
            </a:r>
            <a:endParaRPr b="1" sz="41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65" name="Google Shape;565;p50"/>
          <p:cNvSpPr/>
          <p:nvPr/>
        </p:nvSpPr>
        <p:spPr>
          <a:xfrm>
            <a:off x="5711350" y="1149625"/>
            <a:ext cx="2412600" cy="11274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Conocimientos de soldaduras.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6" name="Google Shape;566;p50"/>
          <p:cNvSpPr/>
          <p:nvPr/>
        </p:nvSpPr>
        <p:spPr>
          <a:xfrm>
            <a:off x="6302352" y="2117475"/>
            <a:ext cx="2613600" cy="14955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Conocimientos básicos de electrónica e instrumentación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7" name="Google Shape;567;p50"/>
          <p:cNvSpPr/>
          <p:nvPr/>
        </p:nvSpPr>
        <p:spPr>
          <a:xfrm>
            <a:off x="4607624" y="2727300"/>
            <a:ext cx="2194500" cy="12570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Habilidad de manejo de herramientas.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8" name="Google Shape;568;p50"/>
          <p:cNvSpPr/>
          <p:nvPr/>
        </p:nvSpPr>
        <p:spPr>
          <a:xfrm>
            <a:off x="6090400" y="3442725"/>
            <a:ext cx="3037500" cy="14955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Conocimientos de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mecánica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-hidráulica.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9" name="Google Shape;569;p50"/>
          <p:cNvSpPr/>
          <p:nvPr/>
        </p:nvSpPr>
        <p:spPr>
          <a:xfrm>
            <a:off x="4015553" y="1761800"/>
            <a:ext cx="2325600" cy="11787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Conocimiento fehaciente de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sus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límites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1"/>
          <p:cNvSpPr/>
          <p:nvPr/>
        </p:nvSpPr>
        <p:spPr>
          <a:xfrm>
            <a:off x="2871853" y="3612975"/>
            <a:ext cx="2839500" cy="1495500"/>
          </a:xfrm>
          <a:prstGeom prst="ellipse">
            <a:avLst/>
          </a:prstGeom>
          <a:solidFill>
            <a:srgbClr val="B6D7A8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Informar en los sistemas con datos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precisos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 sobre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averías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575" name="Google Shape;575;p51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576" name="Google Shape;576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7" name="Google Shape;577;p51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578" name="Google Shape;578;p51"/>
          <p:cNvSpPr/>
          <p:nvPr/>
        </p:nvSpPr>
        <p:spPr>
          <a:xfrm>
            <a:off x="391663" y="2277000"/>
            <a:ext cx="2325600" cy="1257000"/>
          </a:xfrm>
          <a:prstGeom prst="ellipse">
            <a:avLst/>
          </a:prstGeom>
          <a:solidFill>
            <a:srgbClr val="B6D7A8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Comunicación en los pases de guardia.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9" name="Google Shape;579;p51"/>
          <p:cNvSpPr/>
          <p:nvPr/>
        </p:nvSpPr>
        <p:spPr>
          <a:xfrm>
            <a:off x="119913" y="1271300"/>
            <a:ext cx="2325600" cy="1257000"/>
          </a:xfrm>
          <a:prstGeom prst="ellipse">
            <a:avLst/>
          </a:prstGeom>
          <a:solidFill>
            <a:srgbClr val="B6D7A8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Comunicación y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coordinación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 con los operarios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0" name="Google Shape;580;p51"/>
          <p:cNvSpPr/>
          <p:nvPr/>
        </p:nvSpPr>
        <p:spPr>
          <a:xfrm>
            <a:off x="2163676" y="1072975"/>
            <a:ext cx="2145300" cy="1357200"/>
          </a:xfrm>
          <a:prstGeom prst="ellipse">
            <a:avLst/>
          </a:prstGeom>
          <a:solidFill>
            <a:srgbClr val="B6D7A8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Cooperar en eventos e incidentes operativos.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1" name="Google Shape;581;p51"/>
          <p:cNvSpPr/>
          <p:nvPr/>
        </p:nvSpPr>
        <p:spPr>
          <a:xfrm>
            <a:off x="593488" y="3357550"/>
            <a:ext cx="2558100" cy="1495500"/>
          </a:xfrm>
          <a:prstGeom prst="ellipse">
            <a:avLst/>
          </a:prstGeom>
          <a:solidFill>
            <a:srgbClr val="B6D7A8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Responsabilidad en los pases de guardia.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2" name="Google Shape;582;p51"/>
          <p:cNvSpPr/>
          <p:nvPr/>
        </p:nvSpPr>
        <p:spPr>
          <a:xfrm>
            <a:off x="2343513" y="2345375"/>
            <a:ext cx="2264100" cy="1495500"/>
          </a:xfrm>
          <a:prstGeom prst="ellipse">
            <a:avLst/>
          </a:prstGeom>
          <a:solidFill>
            <a:srgbClr val="B6D7A8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Participar en reuniones de gestión.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3" name="Google Shape;583;p51"/>
          <p:cNvSpPr/>
          <p:nvPr/>
        </p:nvSpPr>
        <p:spPr>
          <a:xfrm>
            <a:off x="0" y="535625"/>
            <a:ext cx="9144000" cy="4344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4100">
                <a:latin typeface="Caveat"/>
                <a:ea typeface="Caveat"/>
                <a:cs typeface="Caveat"/>
                <a:sym typeface="Caveat"/>
              </a:rPr>
              <a:t>El rol </a:t>
            </a:r>
            <a:r>
              <a:rPr b="1" lang="es-419" sz="4100">
                <a:latin typeface="Caveat"/>
                <a:ea typeface="Caveat"/>
                <a:cs typeface="Caveat"/>
                <a:sym typeface="Caveat"/>
              </a:rPr>
              <a:t>del personal de guardia</a:t>
            </a:r>
            <a:endParaRPr b="1" sz="41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84" name="Google Shape;584;p51"/>
          <p:cNvSpPr/>
          <p:nvPr/>
        </p:nvSpPr>
        <p:spPr>
          <a:xfrm>
            <a:off x="5864625" y="1557338"/>
            <a:ext cx="2489400" cy="1204200"/>
          </a:xfrm>
          <a:prstGeom prst="ellipse">
            <a:avLst/>
          </a:prstGeom>
          <a:solidFill>
            <a:srgbClr val="B6D7A8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Dejar registros de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análisis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 de fallas para los GPMs.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5" name="Google Shape;585;p51"/>
          <p:cNvSpPr/>
          <p:nvPr/>
        </p:nvSpPr>
        <p:spPr>
          <a:xfrm>
            <a:off x="6530402" y="3534000"/>
            <a:ext cx="2613600" cy="1495500"/>
          </a:xfrm>
          <a:prstGeom prst="ellipse">
            <a:avLst/>
          </a:prstGeom>
          <a:solidFill>
            <a:srgbClr val="B6D7A8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Registro de soluciones implementadas con las averías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6" name="Google Shape;586;p51"/>
          <p:cNvSpPr/>
          <p:nvPr/>
        </p:nvSpPr>
        <p:spPr>
          <a:xfrm>
            <a:off x="4469800" y="2625225"/>
            <a:ext cx="3037500" cy="1495500"/>
          </a:xfrm>
          <a:prstGeom prst="ellipse">
            <a:avLst/>
          </a:prstGeom>
          <a:solidFill>
            <a:srgbClr val="B6D7A8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Saber llevar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análisis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preliminares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 de fallas.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7" name="Google Shape;587;p51"/>
          <p:cNvSpPr/>
          <p:nvPr/>
        </p:nvSpPr>
        <p:spPr>
          <a:xfrm>
            <a:off x="4015550" y="1683500"/>
            <a:ext cx="2325600" cy="1257000"/>
          </a:xfrm>
          <a:prstGeom prst="ellipse">
            <a:avLst/>
          </a:prstGeom>
          <a:solidFill>
            <a:srgbClr val="B6D7A8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Registro de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cómo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 se produjeron las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averías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54941">
            <a:off x="4360664" y="2649425"/>
            <a:ext cx="3771598" cy="19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29839">
            <a:off x="5789964" y="375025"/>
            <a:ext cx="350520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189" y="1906550"/>
            <a:ext cx="3022600" cy="2266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6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88" name="Google Shape;88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6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90" name="Google Shape;9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67134">
            <a:off x="-365075" y="377574"/>
            <a:ext cx="3348839" cy="18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166543">
            <a:off x="-362628" y="3219550"/>
            <a:ext cx="3625795" cy="188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80425" y="3826517"/>
            <a:ext cx="2263574" cy="13169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/>
          <p:nvPr/>
        </p:nvSpPr>
        <p:spPr>
          <a:xfrm>
            <a:off x="-1674550" y="98250"/>
            <a:ext cx="5618700" cy="52206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2554175" y="470900"/>
            <a:ext cx="1673100" cy="80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SISTEMA </a:t>
            </a:r>
            <a:endParaRPr b="1" sz="2000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HUMANO</a:t>
            </a:r>
            <a:endParaRPr b="1" sz="2000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4168150" y="273750"/>
            <a:ext cx="5618700" cy="4869600"/>
          </a:xfrm>
          <a:prstGeom prst="ellipse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346375" y="2500525"/>
            <a:ext cx="1353000" cy="640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4108975" y="1368925"/>
            <a:ext cx="1673100" cy="800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Comic Sans MS"/>
                <a:ea typeface="Comic Sans MS"/>
                <a:cs typeface="Comic Sans MS"/>
                <a:sym typeface="Comic Sans MS"/>
              </a:rPr>
              <a:t>SISTEMA </a:t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Comic Sans MS"/>
                <a:ea typeface="Comic Sans MS"/>
                <a:cs typeface="Comic Sans MS"/>
                <a:sym typeface="Comic Sans MS"/>
              </a:rPr>
              <a:t>TÉCNICO</a:t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0" y="4370250"/>
            <a:ext cx="9144000" cy="738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sistema humano es el medio a </a:t>
            </a:r>
            <a:r>
              <a:rPr b="1" lang="es-419" sz="18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través</a:t>
            </a:r>
            <a:r>
              <a:rPr b="1" lang="es-419" sz="18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del cual </a:t>
            </a:r>
            <a:endParaRPr b="1" sz="18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mantenimiento </a:t>
            </a:r>
            <a:r>
              <a:rPr b="1" lang="es-419" sz="18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interactúa</a:t>
            </a:r>
            <a:r>
              <a:rPr b="1" lang="es-419" sz="18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con toda la Empresa.</a:t>
            </a:r>
            <a:endParaRPr b="1" sz="18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52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593" name="Google Shape;593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4" name="Google Shape;594;p52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595" name="Google Shape;595;p52"/>
          <p:cNvSpPr txBox="1"/>
          <p:nvPr/>
        </p:nvSpPr>
        <p:spPr>
          <a:xfrm>
            <a:off x="0" y="519700"/>
            <a:ext cx="9144000" cy="4770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TALLERES</a:t>
            </a:r>
            <a:endParaRPr b="1" i="1"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6" name="Google Shape;596;p52"/>
          <p:cNvSpPr txBox="1"/>
          <p:nvPr/>
        </p:nvSpPr>
        <p:spPr>
          <a:xfrm>
            <a:off x="0" y="970788"/>
            <a:ext cx="9144000" cy="61560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19050">
              <a:srgbClr val="000000">
                <a:alpha val="5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Suministra recursos y mano de obra, para las reparaciones pertenecientes a una planta o área de la misma, este taller se encuentra en la misma planta donde presta sus servicios. </a:t>
            </a:r>
            <a:endParaRPr/>
          </a:p>
        </p:txBody>
      </p:sp>
      <p:sp>
        <p:nvSpPr>
          <p:cNvPr id="597" name="Google Shape;597;p52"/>
          <p:cNvSpPr txBox="1"/>
          <p:nvPr/>
        </p:nvSpPr>
        <p:spPr>
          <a:xfrm>
            <a:off x="0" y="1597338"/>
            <a:ext cx="9144000" cy="8313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Satisface las necesidades de los GMPs, como preparación de los subconjuntos críticos, reparación, mantenimiento de equipos, cumplimiento de OT´s para la ejecución de trabajos programados y participación activa en tareas específicas incluidas en las reparaciones programadas. </a:t>
            </a:r>
            <a:endParaRPr/>
          </a:p>
        </p:txBody>
      </p:sp>
      <p:sp>
        <p:nvSpPr>
          <p:cNvPr id="598" name="Google Shape;598;p52"/>
          <p:cNvSpPr/>
          <p:nvPr/>
        </p:nvSpPr>
        <p:spPr>
          <a:xfrm>
            <a:off x="1336975" y="3292450"/>
            <a:ext cx="25887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Programar las OTs generadas por los GMPs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99" name="Google Shape;599;p52"/>
          <p:cNvSpPr/>
          <p:nvPr/>
        </p:nvSpPr>
        <p:spPr>
          <a:xfrm>
            <a:off x="51100" y="3809850"/>
            <a:ext cx="18054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Gestionar la mano de obra propia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0" name="Google Shape;600;p52"/>
          <p:cNvSpPr/>
          <p:nvPr/>
        </p:nvSpPr>
        <p:spPr>
          <a:xfrm>
            <a:off x="4794275" y="3029300"/>
            <a:ext cx="22056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Análisis de fallas con los GMPs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1" name="Google Shape;601;p52"/>
          <p:cNvSpPr/>
          <p:nvPr/>
        </p:nvSpPr>
        <p:spPr>
          <a:xfrm>
            <a:off x="3261625" y="3886500"/>
            <a:ext cx="26397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Tareas de reparación de subconjuntos de alta calidad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2" name="Google Shape;602;p52"/>
          <p:cNvSpPr/>
          <p:nvPr/>
        </p:nvSpPr>
        <p:spPr>
          <a:xfrm>
            <a:off x="6861900" y="3224325"/>
            <a:ext cx="22821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Administrar repuestos de subconjuntos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3" name="Google Shape;603;p52"/>
          <p:cNvSpPr/>
          <p:nvPr/>
        </p:nvSpPr>
        <p:spPr>
          <a:xfrm>
            <a:off x="127725" y="2362175"/>
            <a:ext cx="25887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Administrar la mano de obra contratada.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4" name="Google Shape;604;p52"/>
          <p:cNvSpPr/>
          <p:nvPr/>
        </p:nvSpPr>
        <p:spPr>
          <a:xfrm>
            <a:off x="2818825" y="2439600"/>
            <a:ext cx="25887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Ejecutar </a:t>
            </a: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logística</a:t>
            </a: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para reparaciones de subconjuntos 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5" name="Google Shape;605;p52"/>
          <p:cNvSpPr/>
          <p:nvPr/>
        </p:nvSpPr>
        <p:spPr>
          <a:xfrm>
            <a:off x="6029250" y="2192650"/>
            <a:ext cx="21459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Asegurar disponibilidad de subconjuntos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6" name="Google Shape;606;p52"/>
          <p:cNvSpPr/>
          <p:nvPr/>
        </p:nvSpPr>
        <p:spPr>
          <a:xfrm>
            <a:off x="5603350" y="4055900"/>
            <a:ext cx="2009700" cy="1056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Autorizar salidas de material.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3"/>
          <p:cNvSpPr/>
          <p:nvPr/>
        </p:nvSpPr>
        <p:spPr>
          <a:xfrm>
            <a:off x="3036603" y="3534000"/>
            <a:ext cx="2839500" cy="14955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Exigente en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detalles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 de terminación.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612" name="Google Shape;612;p53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613" name="Google Shape;613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4" name="Google Shape;614;p53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15" name="Google Shape;615;p53"/>
          <p:cNvSpPr/>
          <p:nvPr/>
        </p:nvSpPr>
        <p:spPr>
          <a:xfrm>
            <a:off x="391663" y="2277000"/>
            <a:ext cx="2325600" cy="12570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Conocimientos de ajustes.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6" name="Google Shape;616;p53"/>
          <p:cNvSpPr/>
          <p:nvPr/>
        </p:nvSpPr>
        <p:spPr>
          <a:xfrm>
            <a:off x="119913" y="1271300"/>
            <a:ext cx="2325600" cy="12570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Capacidad analítica para problemas mecánicos.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7" name="Google Shape;617;p53"/>
          <p:cNvSpPr/>
          <p:nvPr/>
        </p:nvSpPr>
        <p:spPr>
          <a:xfrm>
            <a:off x="2163675" y="1072975"/>
            <a:ext cx="2325600" cy="13572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Conocimientos de metrología.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8" name="Google Shape;618;p53"/>
          <p:cNvSpPr/>
          <p:nvPr/>
        </p:nvSpPr>
        <p:spPr>
          <a:xfrm>
            <a:off x="593488" y="3357550"/>
            <a:ext cx="2558100" cy="14955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Conocimientos de lectura de planos.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9" name="Google Shape;619;p53"/>
          <p:cNvSpPr/>
          <p:nvPr/>
        </p:nvSpPr>
        <p:spPr>
          <a:xfrm>
            <a:off x="2343513" y="2345375"/>
            <a:ext cx="2264100" cy="14955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Conocimientos de elementos de máquinas.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0" name="Google Shape;620;p53"/>
          <p:cNvSpPr/>
          <p:nvPr/>
        </p:nvSpPr>
        <p:spPr>
          <a:xfrm>
            <a:off x="0" y="535625"/>
            <a:ext cx="9144000" cy="4344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4100">
                <a:latin typeface="Caveat"/>
                <a:ea typeface="Caveat"/>
                <a:cs typeface="Caveat"/>
                <a:sym typeface="Caveat"/>
              </a:rPr>
              <a:t>Perfil del personal del Taller</a:t>
            </a:r>
            <a:endParaRPr b="1" sz="41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21" name="Google Shape;621;p53"/>
          <p:cNvSpPr/>
          <p:nvPr/>
        </p:nvSpPr>
        <p:spPr>
          <a:xfrm>
            <a:off x="5711350" y="1149625"/>
            <a:ext cx="2412600" cy="11274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Persona limpia y ordenada.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2" name="Google Shape;622;p53"/>
          <p:cNvSpPr/>
          <p:nvPr/>
        </p:nvSpPr>
        <p:spPr>
          <a:xfrm>
            <a:off x="6302352" y="2117475"/>
            <a:ext cx="2613600" cy="14955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Exigente en calidad de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ejecución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3" name="Google Shape;623;p53"/>
          <p:cNvSpPr/>
          <p:nvPr/>
        </p:nvSpPr>
        <p:spPr>
          <a:xfrm>
            <a:off x="4607624" y="2727300"/>
            <a:ext cx="2194500" cy="12570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Persona prolija y detallista.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4" name="Google Shape;624;p53"/>
          <p:cNvSpPr/>
          <p:nvPr/>
        </p:nvSpPr>
        <p:spPr>
          <a:xfrm>
            <a:off x="6090400" y="3442725"/>
            <a:ext cx="3037500" cy="14955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Capacitado y dispuesto a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implementar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 mejoras.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5" name="Google Shape;625;p53"/>
          <p:cNvSpPr/>
          <p:nvPr/>
        </p:nvSpPr>
        <p:spPr>
          <a:xfrm>
            <a:off x="4015553" y="1761800"/>
            <a:ext cx="2325600" cy="11787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Habilidad manual para tareas.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631" name="Google Shape;631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2" name="Google Shape;632;p54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33" name="Google Shape;633;p54"/>
          <p:cNvSpPr txBox="1"/>
          <p:nvPr/>
        </p:nvSpPr>
        <p:spPr>
          <a:xfrm>
            <a:off x="0" y="519700"/>
            <a:ext cx="9144000" cy="4770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 DEL JEFE DE </a:t>
            </a:r>
            <a:r>
              <a:rPr b="1" i="1" lang="es-419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MANTENIMIENTO</a:t>
            </a:r>
            <a:endParaRPr b="1" i="1"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4" name="Google Shape;634;p54"/>
          <p:cNvSpPr txBox="1"/>
          <p:nvPr/>
        </p:nvSpPr>
        <p:spPr>
          <a:xfrm>
            <a:off x="0" y="970788"/>
            <a:ext cx="9144000" cy="1046700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61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 el máximo responsable, quien tiene que cumplir y hacer cumplir las normas de seguridad y medio ambiente, en la ejecución de su gestión que busca alcanzar los objetivos de disponibilidad y mejoras definidos por la alta dirección dentro de un marco presupuestario establecido, satisfaciendo las necesidades operativas emergentes de los planes de producción.</a:t>
            </a:r>
            <a:endParaRPr/>
          </a:p>
        </p:txBody>
      </p:sp>
      <p:sp>
        <p:nvSpPr>
          <p:cNvPr id="635" name="Google Shape;635;p54"/>
          <p:cNvSpPr txBox="1"/>
          <p:nvPr/>
        </p:nvSpPr>
        <p:spPr>
          <a:xfrm>
            <a:off x="0" y="1940313"/>
            <a:ext cx="9144000" cy="8313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interacción técnica gestional del Jefe con sus colaboradores bajo su dependencia debe, debe darse en un marco de respeto y exigencia profesional, en busca de la excelencia, tratando con dureza y rigurosidad técnica los problemas y manteniendo un equilibrio motivacional sobre el personal a su cargo. </a:t>
            </a:r>
            <a:endParaRPr/>
          </a:p>
        </p:txBody>
      </p:sp>
      <p:sp>
        <p:nvSpPr>
          <p:cNvPr id="636" name="Google Shape;636;p54"/>
          <p:cNvSpPr/>
          <p:nvPr/>
        </p:nvSpPr>
        <p:spPr>
          <a:xfrm>
            <a:off x="1856325" y="3292425"/>
            <a:ext cx="22056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Coordinar las actividades de los GMPs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7" name="Google Shape;637;p54"/>
          <p:cNvSpPr/>
          <p:nvPr/>
        </p:nvSpPr>
        <p:spPr>
          <a:xfrm>
            <a:off x="0" y="3809850"/>
            <a:ext cx="21372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Considerar el presupuesto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8" name="Google Shape;638;p54"/>
          <p:cNvSpPr/>
          <p:nvPr/>
        </p:nvSpPr>
        <p:spPr>
          <a:xfrm>
            <a:off x="4794275" y="3029300"/>
            <a:ext cx="22056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Análisis de fallas con los GMPs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9" name="Google Shape;639;p54"/>
          <p:cNvSpPr/>
          <p:nvPr/>
        </p:nvSpPr>
        <p:spPr>
          <a:xfrm>
            <a:off x="3431850" y="3886500"/>
            <a:ext cx="24696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Apoyo y </a:t>
            </a: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formación</a:t>
            </a: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los GPMs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0" name="Google Shape;640;p54"/>
          <p:cNvSpPr/>
          <p:nvPr/>
        </p:nvSpPr>
        <p:spPr>
          <a:xfrm>
            <a:off x="6633600" y="3113625"/>
            <a:ext cx="25104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Responsable de la seguridad y el medio ambiente de su </a:t>
            </a: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área</a:t>
            </a: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1" name="Google Shape;641;p54"/>
          <p:cNvSpPr/>
          <p:nvPr/>
        </p:nvSpPr>
        <p:spPr>
          <a:xfrm>
            <a:off x="5603350" y="4055900"/>
            <a:ext cx="2009700" cy="1056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Dirigir y optimizar las guardias.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2" name="Google Shape;642;p54"/>
          <p:cNvSpPr/>
          <p:nvPr/>
        </p:nvSpPr>
        <p:spPr>
          <a:xfrm>
            <a:off x="51100" y="2711325"/>
            <a:ext cx="2205600" cy="1257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Garantizar cumplimiento de objetivos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3" name="Google Shape;643;p54"/>
          <p:cNvSpPr/>
          <p:nvPr/>
        </p:nvSpPr>
        <p:spPr>
          <a:xfrm>
            <a:off x="3261525" y="2650825"/>
            <a:ext cx="2009700" cy="1056000"/>
          </a:xfrm>
          <a:prstGeom prst="ellipse">
            <a:avLst/>
          </a:prstGeom>
          <a:solidFill>
            <a:srgbClr val="3D85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Dirigir y optimizar los Talleres.</a:t>
            </a:r>
            <a:endParaRPr sz="1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55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649" name="Google Shape;649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0" name="Google Shape;650;p55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51" name="Google Shape;651;p55"/>
          <p:cNvSpPr txBox="1"/>
          <p:nvPr/>
        </p:nvSpPr>
        <p:spPr>
          <a:xfrm>
            <a:off x="0" y="519700"/>
            <a:ext cx="9144000" cy="4770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GESTIÓN DE LA RUTINA DIARIA</a:t>
            </a:r>
            <a:endParaRPr b="1" i="1"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2" name="Google Shape;652;p55"/>
          <p:cNvSpPr txBox="1"/>
          <p:nvPr/>
        </p:nvSpPr>
        <p:spPr>
          <a:xfrm>
            <a:off x="0" y="970788"/>
            <a:ext cx="9144000" cy="831300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61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Los problemas deben ser atacados desde su inicio con una visión crítica y proactiva, centrada en el “nunca más”.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Para ello es necesario informarse detalladamente de los eventos desde el eje técnico y cruzar esa información con Operaciones a modo de seleccionar la mejor estrategia de resolución. </a:t>
            </a:r>
            <a:endParaRPr/>
          </a:p>
        </p:txBody>
      </p:sp>
      <p:sp>
        <p:nvSpPr>
          <p:cNvPr id="653" name="Google Shape;653;p55"/>
          <p:cNvSpPr txBox="1"/>
          <p:nvPr/>
        </p:nvSpPr>
        <p:spPr>
          <a:xfrm>
            <a:off x="0" y="1802088"/>
            <a:ext cx="9144000" cy="1262100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61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Esta gestión para dar frutos debe ser diaria y sistemática, para dar continuidad al seguimiento y poder generar indicadores de tendencia. 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No solo se debe ver los problemas en si mismos, aislados del contexto, sino que al asociarlos en las diferentes máquinas y equipos, y tratar de detectar la transversalidad de los mismos, permiten descubrir problemas organizacionales, malas prácticas o averías cuya causa raíz tiene orígenes técnicos comunes.</a:t>
            </a:r>
            <a:endParaRPr/>
          </a:p>
        </p:txBody>
      </p:sp>
      <p:sp>
        <p:nvSpPr>
          <p:cNvPr id="654" name="Google Shape;654;p55"/>
          <p:cNvSpPr txBox="1"/>
          <p:nvPr/>
        </p:nvSpPr>
        <p:spPr>
          <a:xfrm>
            <a:off x="0" y="3423550"/>
            <a:ext cx="9144000" cy="7695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85725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900">
                <a:latin typeface="Times New Roman"/>
                <a:ea typeface="Times New Roman"/>
                <a:cs typeface="Times New Roman"/>
                <a:sym typeface="Times New Roman"/>
              </a:rPr>
              <a:t>Presentamos un esquema de Gestión, que en realidad </a:t>
            </a:r>
            <a:br>
              <a:rPr b="1" i="1" lang="es-419" sz="19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es-419" sz="1900">
                <a:latin typeface="Times New Roman"/>
                <a:ea typeface="Times New Roman"/>
                <a:cs typeface="Times New Roman"/>
                <a:sym typeface="Times New Roman"/>
              </a:rPr>
              <a:t>cada Pyme tiene que ajustar a su realidad</a:t>
            </a:r>
            <a:endParaRPr b="1" i="1"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56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660" name="Google Shape;660;p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1" name="Google Shape;661;p56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62" name="Google Shape;66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625" y="665150"/>
            <a:ext cx="7043724" cy="43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56"/>
          <p:cNvSpPr txBox="1"/>
          <p:nvPr/>
        </p:nvSpPr>
        <p:spPr>
          <a:xfrm>
            <a:off x="1767800" y="1066775"/>
            <a:ext cx="1044000" cy="38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300">
                <a:solidFill>
                  <a:srgbClr val="980000"/>
                </a:solidFill>
              </a:rPr>
              <a:t>8:00 a 8:15</a:t>
            </a:r>
            <a:endParaRPr b="1" sz="1300">
              <a:solidFill>
                <a:srgbClr val="980000"/>
              </a:solidFill>
            </a:endParaRPr>
          </a:p>
        </p:txBody>
      </p:sp>
      <p:sp>
        <p:nvSpPr>
          <p:cNvPr id="664" name="Google Shape;664;p56"/>
          <p:cNvSpPr txBox="1"/>
          <p:nvPr/>
        </p:nvSpPr>
        <p:spPr>
          <a:xfrm>
            <a:off x="1767800" y="3337525"/>
            <a:ext cx="1044000" cy="38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300">
                <a:solidFill>
                  <a:srgbClr val="980000"/>
                </a:solidFill>
              </a:rPr>
              <a:t>8:15 a 8:30</a:t>
            </a:r>
            <a:endParaRPr b="1" sz="130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57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670" name="Google Shape;670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1" name="Google Shape;671;p57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72" name="Google Shape;67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4203" y="535625"/>
            <a:ext cx="6145922" cy="46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58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678" name="Google Shape;678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9" name="Google Shape;679;p58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80" name="Google Shape;68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350" y="577325"/>
            <a:ext cx="8031312" cy="4303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1" name="Google Shape;681;p58"/>
          <p:cNvCxnSpPr/>
          <p:nvPr/>
        </p:nvCxnSpPr>
        <p:spPr>
          <a:xfrm flipH="1" rot="10800000">
            <a:off x="4526275" y="3749100"/>
            <a:ext cx="3969900" cy="22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2" name="Google Shape;682;p58"/>
          <p:cNvCxnSpPr/>
          <p:nvPr/>
        </p:nvCxnSpPr>
        <p:spPr>
          <a:xfrm>
            <a:off x="693425" y="4015750"/>
            <a:ext cx="77952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3" name="Google Shape;683;p58"/>
          <p:cNvCxnSpPr/>
          <p:nvPr/>
        </p:nvCxnSpPr>
        <p:spPr>
          <a:xfrm>
            <a:off x="708650" y="4244350"/>
            <a:ext cx="1264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4" name="Google Shape;684;p58"/>
          <p:cNvCxnSpPr/>
          <p:nvPr/>
        </p:nvCxnSpPr>
        <p:spPr>
          <a:xfrm>
            <a:off x="693425" y="4518650"/>
            <a:ext cx="78030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5" name="Google Shape;685;p58"/>
          <p:cNvCxnSpPr/>
          <p:nvPr/>
        </p:nvCxnSpPr>
        <p:spPr>
          <a:xfrm>
            <a:off x="685800" y="4792975"/>
            <a:ext cx="2308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59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691" name="Google Shape;691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2" name="Google Shape;692;p59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93" name="Google Shape;693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338" y="768975"/>
            <a:ext cx="8303725" cy="3208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4" name="Google Shape;694;p59"/>
          <p:cNvCxnSpPr/>
          <p:nvPr/>
        </p:nvCxnSpPr>
        <p:spPr>
          <a:xfrm>
            <a:off x="586750" y="2308850"/>
            <a:ext cx="79629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5" name="Google Shape;695;p59"/>
          <p:cNvCxnSpPr/>
          <p:nvPr/>
        </p:nvCxnSpPr>
        <p:spPr>
          <a:xfrm>
            <a:off x="556250" y="2537450"/>
            <a:ext cx="26976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6" name="Google Shape;696;p59"/>
          <p:cNvCxnSpPr/>
          <p:nvPr/>
        </p:nvCxnSpPr>
        <p:spPr>
          <a:xfrm>
            <a:off x="548650" y="2827025"/>
            <a:ext cx="8054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7" name="Google Shape;697;p59"/>
          <p:cNvCxnSpPr/>
          <p:nvPr/>
        </p:nvCxnSpPr>
        <p:spPr>
          <a:xfrm>
            <a:off x="571500" y="3070850"/>
            <a:ext cx="58140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8" name="Google Shape;698;p59"/>
          <p:cNvSpPr txBox="1"/>
          <p:nvPr/>
        </p:nvSpPr>
        <p:spPr>
          <a:xfrm>
            <a:off x="4899650" y="3977625"/>
            <a:ext cx="396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PUEDE USARSE EL MÉTODO DE CLASIFICACIÓN ABC</a:t>
            </a:r>
            <a:endParaRPr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99" name="Google Shape;699;p59"/>
          <p:cNvSpPr/>
          <p:nvPr/>
        </p:nvSpPr>
        <p:spPr>
          <a:xfrm rot="-8432049">
            <a:off x="3594647" y="3451425"/>
            <a:ext cx="1535356" cy="400250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60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705" name="Google Shape;705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6" name="Google Shape;706;p60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707" name="Google Shape;707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375" y="535625"/>
            <a:ext cx="5730010" cy="4607875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60"/>
          <p:cNvSpPr txBox="1"/>
          <p:nvPr/>
        </p:nvSpPr>
        <p:spPr>
          <a:xfrm>
            <a:off x="5852375" y="596075"/>
            <a:ext cx="322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Esta información al ser acumulativa construye el historial del equipo y permite gestionar a futuro en 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función</a:t>
            </a:r>
            <a:r>
              <a:rPr lang="es-419" sz="1600">
                <a:latin typeface="Comic Sans MS"/>
                <a:ea typeface="Comic Sans MS"/>
                <a:cs typeface="Comic Sans MS"/>
                <a:sym typeface="Comic Sans MS"/>
              </a:rPr>
              <a:t> de las tendencias que surgen del análisis de la información.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50" y="535625"/>
            <a:ext cx="6493954" cy="4607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4" name="Google Shape;714;p61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715" name="Google Shape;715;p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6" name="Google Shape;716;p61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17" name="Google Shape;717;p61"/>
          <p:cNvSpPr txBox="1"/>
          <p:nvPr/>
        </p:nvSpPr>
        <p:spPr>
          <a:xfrm>
            <a:off x="6682750" y="1094250"/>
            <a:ext cx="2354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Vista de </a:t>
            </a:r>
            <a:r>
              <a:rPr lang="es-419"/>
              <a:t>cómo</a:t>
            </a:r>
            <a:r>
              <a:rPr lang="es-419"/>
              <a:t> se visualizan las demoras de la </a:t>
            </a:r>
            <a:r>
              <a:rPr lang="es-419"/>
              <a:t>línea</a:t>
            </a:r>
            <a:r>
              <a:rPr lang="es-419"/>
              <a:t> a cargo del GMP, </a:t>
            </a:r>
            <a:r>
              <a:rPr lang="es-419"/>
              <a:t>según</a:t>
            </a:r>
            <a:r>
              <a:rPr lang="es-419"/>
              <a:t> las </a:t>
            </a:r>
            <a:r>
              <a:rPr lang="es-419"/>
              <a:t>jerarquías</a:t>
            </a:r>
            <a:r>
              <a:rPr lang="es-419"/>
              <a:t> que establece el </a:t>
            </a:r>
            <a:r>
              <a:rPr lang="es-419"/>
              <a:t>método</a:t>
            </a:r>
            <a:r>
              <a:rPr lang="es-419"/>
              <a:t> de clasificación ABC.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7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104" name="Google Shape;104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7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06" name="Google Shape;106;p17"/>
          <p:cNvSpPr txBox="1"/>
          <p:nvPr/>
        </p:nvSpPr>
        <p:spPr>
          <a:xfrm>
            <a:off x="0" y="1288925"/>
            <a:ext cx="91440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>
                <a:latin typeface="Comic Sans MS"/>
                <a:ea typeface="Comic Sans MS"/>
                <a:cs typeface="Comic Sans MS"/>
                <a:sym typeface="Comic Sans MS"/>
              </a:rPr>
              <a:t>Es necesario incorporar el concepto de ser “</a:t>
            </a:r>
            <a:r>
              <a:rPr b="1" lang="es-419" sz="220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Muy exigentes</a:t>
            </a:r>
            <a:r>
              <a:rPr b="1" lang="es-419" sz="220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con los tiempos de resolución del problema, medios implicados, recursos aplicados y equilibrados con la gente; </a:t>
            </a:r>
            <a:r>
              <a:rPr b="1" lang="es-419" sz="2200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</a:t>
            </a:r>
            <a:r>
              <a:rPr b="1" lang="es-419" sz="220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buscando culpables sino responsables</a:t>
            </a:r>
            <a:r>
              <a:rPr lang="es-419" sz="2200">
                <a:latin typeface="Comic Sans MS"/>
                <a:ea typeface="Comic Sans MS"/>
                <a:cs typeface="Comic Sans MS"/>
                <a:sym typeface="Comic Sans MS"/>
              </a:rPr>
              <a:t>”, “</a:t>
            </a:r>
            <a:r>
              <a:rPr b="1" i="1" lang="es-419" sz="23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responder por</a:t>
            </a:r>
            <a:r>
              <a:rPr lang="es-419" sz="2200">
                <a:latin typeface="Comic Sans MS"/>
                <a:ea typeface="Comic Sans MS"/>
                <a:cs typeface="Comic Sans MS"/>
                <a:sym typeface="Comic Sans MS"/>
              </a:rPr>
              <a:t>”.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>
                <a:latin typeface="Comic Sans MS"/>
                <a:ea typeface="Comic Sans MS"/>
                <a:cs typeface="Comic Sans MS"/>
                <a:sym typeface="Comic Sans MS"/>
              </a:rPr>
              <a:t>Para ello es imprescindible definir responsabilidades con claridad y formalidad, para que el personal de mantenimiento se sienta seguro de sus acciones y sepa discernir cuando está llegando a su </a:t>
            </a:r>
            <a:r>
              <a:rPr lang="es-419" sz="2200">
                <a:latin typeface="Comic Sans MS"/>
                <a:ea typeface="Comic Sans MS"/>
                <a:cs typeface="Comic Sans MS"/>
                <a:sym typeface="Comic Sans MS"/>
              </a:rPr>
              <a:t>límite </a:t>
            </a:r>
            <a:r>
              <a:rPr lang="es-419" sz="2200">
                <a:latin typeface="Comic Sans MS"/>
                <a:ea typeface="Comic Sans MS"/>
                <a:cs typeface="Comic Sans MS"/>
                <a:sym typeface="Comic Sans MS"/>
              </a:rPr>
              <a:t>tecnológico o </a:t>
            </a:r>
            <a:r>
              <a:rPr lang="es-419" sz="2200">
                <a:latin typeface="Comic Sans MS"/>
                <a:ea typeface="Comic Sans MS"/>
                <a:cs typeface="Comic Sans MS"/>
                <a:sym typeface="Comic Sans MS"/>
              </a:rPr>
              <a:t>gestacional</a:t>
            </a:r>
            <a:r>
              <a:rPr lang="es-419" sz="2200">
                <a:latin typeface="Comic Sans MS"/>
                <a:ea typeface="Comic Sans MS"/>
                <a:cs typeface="Comic Sans MS"/>
                <a:sym typeface="Comic Sans MS"/>
              </a:rPr>
              <a:t>, (pedir ayuda), a mayor ambigüedad mayor autoprotección, ello implica lentitud, especulación y argumentación defensiva.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301375" y="491188"/>
            <a:ext cx="594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600">
                <a:latin typeface="Caveat"/>
                <a:ea typeface="Caveat"/>
                <a:cs typeface="Caveat"/>
                <a:sym typeface="Caveat"/>
              </a:rPr>
              <a:t>Atención!!!</a:t>
            </a:r>
            <a:endParaRPr b="1" sz="36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3725"/>
            <a:ext cx="6645215" cy="4607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3" name="Google Shape;723;p62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724" name="Google Shape;724;p6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5" name="Google Shape;725;p62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26" name="Google Shape;726;p62"/>
          <p:cNvSpPr txBox="1"/>
          <p:nvPr/>
        </p:nvSpPr>
        <p:spPr>
          <a:xfrm>
            <a:off x="6583675" y="1005850"/>
            <a:ext cx="2377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El sistema permite, al hacer click sobre la barra de demora de un equipo en particular, se accede al </a:t>
            </a:r>
            <a:r>
              <a:rPr lang="es-419"/>
              <a:t>histórico</a:t>
            </a:r>
            <a:r>
              <a:rPr lang="es-419"/>
              <a:t> en detalle del equipo.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9925"/>
            <a:ext cx="6741803" cy="4607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2" name="Google Shape;732;p63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733" name="Google Shape;733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4" name="Google Shape;734;p63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35" name="Google Shape;735;p63"/>
          <p:cNvSpPr txBox="1"/>
          <p:nvPr/>
        </p:nvSpPr>
        <p:spPr>
          <a:xfrm>
            <a:off x="6667500" y="830575"/>
            <a:ext cx="2377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 puede ver la importancia de llevar registros de las experiencias de cada </a:t>
            </a:r>
            <a:r>
              <a:rPr lang="es-419"/>
              <a:t>área</a:t>
            </a:r>
            <a:r>
              <a:rPr lang="es-419"/>
              <a:t> de los equipos de Taller, guardia y GMPs, de todo lo que sucede y se observa en las lineas de </a:t>
            </a:r>
            <a:r>
              <a:rPr lang="es-419"/>
              <a:t>producción</a:t>
            </a:r>
            <a:r>
              <a:rPr lang="es-419"/>
              <a:t>, en los equipos asignados.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0" name="Google Shape;740;p64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741" name="Google Shape;741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2" name="Google Shape;742;p64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43" name="Google Shape;743;p64"/>
          <p:cNvSpPr txBox="1"/>
          <p:nvPr/>
        </p:nvSpPr>
        <p:spPr>
          <a:xfrm>
            <a:off x="1251824" y="612250"/>
            <a:ext cx="6727800" cy="4433100"/>
          </a:xfrm>
          <a:prstGeom prst="rect">
            <a:avLst/>
          </a:prstGeom>
          <a:noFill/>
          <a:ln>
            <a:noFill/>
          </a:ln>
          <a:effectLst>
            <a:outerShdw blurRad="304800" rotWithShape="0" algn="tl" dir="2700000" dist="152400">
              <a:srgbClr val="000000">
                <a:alpha val="6078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4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</a:t>
            </a:r>
            <a:endParaRPr sz="3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4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Gracias</a:t>
            </a:r>
            <a:endParaRPr sz="3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8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113" name="Google Shape;113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18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15" name="Google Shape;115;p18"/>
          <p:cNvSpPr txBox="1"/>
          <p:nvPr/>
        </p:nvSpPr>
        <p:spPr>
          <a:xfrm>
            <a:off x="0" y="535625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latin typeface="Times New Roman"/>
                <a:ea typeface="Times New Roman"/>
                <a:cs typeface="Times New Roman"/>
                <a:sym typeface="Times New Roman"/>
              </a:rPr>
              <a:t>Para dejar bien establecido esto, es necesario implementar estrategias de desarrollo personal: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0" y="1175975"/>
            <a:ext cx="9144000" cy="4464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b="1" lang="es-419" sz="1700">
                <a:latin typeface="Times New Roman"/>
                <a:ea typeface="Times New Roman"/>
                <a:cs typeface="Times New Roman"/>
                <a:sym typeface="Times New Roman"/>
              </a:rPr>
              <a:t>SEGURIDAD DEL PERSONAL.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0" y="1692400"/>
            <a:ext cx="9144000" cy="4464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b="1" lang="es-419" sz="1700">
                <a:latin typeface="Times New Roman"/>
                <a:ea typeface="Times New Roman"/>
                <a:cs typeface="Times New Roman"/>
                <a:sym typeface="Times New Roman"/>
              </a:rPr>
              <a:t>DIFUSIÓN DE LAS ACTIVIDADES DEL PERSONAL.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0" y="2219125"/>
            <a:ext cx="9144000" cy="4464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b="1" lang="es-419" sz="1700">
                <a:latin typeface="Times New Roman"/>
                <a:ea typeface="Times New Roman"/>
                <a:cs typeface="Times New Roman"/>
                <a:sym typeface="Times New Roman"/>
              </a:rPr>
              <a:t>DESARROLLO DEL PERSONAL.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0" y="2735550"/>
            <a:ext cx="9144000" cy="4464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b="1" lang="es-419" sz="1700">
                <a:latin typeface="Times New Roman"/>
                <a:ea typeface="Times New Roman"/>
                <a:cs typeface="Times New Roman"/>
                <a:sym typeface="Times New Roman"/>
              </a:rPr>
              <a:t>MEJORAMIENTO CONTINUO.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0" y="3262275"/>
            <a:ext cx="9144000" cy="4464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b="1" lang="es-419" sz="1700">
                <a:latin typeface="Times New Roman"/>
                <a:ea typeface="Times New Roman"/>
                <a:cs typeface="Times New Roman"/>
                <a:sym typeface="Times New Roman"/>
              </a:rPr>
              <a:t>PARTICIPACIÓN DEL PERSONAL.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0" y="3778700"/>
            <a:ext cx="9144000" cy="4464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b="1" lang="es-419" sz="1700">
                <a:latin typeface="Times New Roman"/>
                <a:ea typeface="Times New Roman"/>
                <a:cs typeface="Times New Roman"/>
                <a:sym typeface="Times New Roman"/>
              </a:rPr>
              <a:t>CAPACITACIÓN DEL PERSONAL.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0" y="4295125"/>
            <a:ext cx="9144000" cy="4464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b="1" lang="es-419" sz="1700">
                <a:latin typeface="Times New Roman"/>
                <a:ea typeface="Times New Roman"/>
                <a:cs typeface="Times New Roman"/>
                <a:sym typeface="Times New Roman"/>
              </a:rPr>
              <a:t>INTEGRACIÓN DEL PERSONAL.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9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128" name="Google Shape;128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9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aphicFrame>
        <p:nvGraphicFramePr>
          <p:cNvPr id="130" name="Google Shape;130;p19"/>
          <p:cNvGraphicFramePr/>
          <p:nvPr/>
        </p:nvGraphicFramePr>
        <p:xfrm>
          <a:off x="362600" y="115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{4084E6E4-F5B5-4DFE-9CCF-9C9628C9BCD1}</a:tableStyleId>
              </a:tblPr>
              <a:tblGrid>
                <a:gridCol w="663900"/>
                <a:gridCol w="4876200"/>
                <a:gridCol w="28787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IMPACTO DEL MANTENIMIENTO</a:t>
                      </a:r>
                      <a:endParaRPr b="1" sz="13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GESTIÓN</a:t>
                      </a:r>
                      <a:endParaRPr b="1" sz="13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MANTENIMIENTO BASADO EN LA ROTURA. MBR</a:t>
                      </a:r>
                      <a:endParaRPr sz="13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GUARDIAS</a:t>
                      </a:r>
                      <a:r>
                        <a:rPr lang="es-419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DE EMERGENCIA</a:t>
                      </a:r>
                      <a:endParaRPr sz="13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MANTENIMIENTO BASADO EN EL TIEMPO. MBT</a:t>
                      </a:r>
                      <a:endParaRPr sz="13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INSPECCIONES </a:t>
                      </a:r>
                      <a:r>
                        <a:rPr lang="es-419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PERIÓDICAS</a:t>
                      </a:r>
                      <a:endParaRPr sz="13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MANTENIMIENTO BASADO EN LA CONDICIÓN, MBC</a:t>
                      </a:r>
                      <a:endParaRPr sz="13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MONITOREO DE TENDENCIA</a:t>
                      </a:r>
                      <a:endParaRPr sz="13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MANTENIMIENTO PRODUCTIVO</a:t>
                      </a:r>
                      <a:endParaRPr sz="13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MEJORA CONTINUA</a:t>
                      </a:r>
                      <a:endParaRPr sz="13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1" name="Google Shape;131;p19"/>
          <p:cNvSpPr/>
          <p:nvPr/>
        </p:nvSpPr>
        <p:spPr>
          <a:xfrm>
            <a:off x="362600" y="1154825"/>
            <a:ext cx="663900" cy="1980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80000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150" y="3301525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800">
                <a:latin typeface="Comic Sans MS"/>
                <a:ea typeface="Comic Sans MS"/>
                <a:cs typeface="Comic Sans MS"/>
                <a:sym typeface="Comic Sans MS"/>
              </a:rPr>
              <a:t>MBR - CORRECTIVO</a:t>
            </a:r>
            <a:endParaRPr b="1" i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150" y="38249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800">
                <a:latin typeface="Comic Sans MS"/>
                <a:ea typeface="Comic Sans MS"/>
                <a:cs typeface="Comic Sans MS"/>
                <a:sym typeface="Comic Sans MS"/>
              </a:rPr>
              <a:t>MBT - PREVENTIVO</a:t>
            </a:r>
            <a:endParaRPr b="1" i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150" y="4348375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800">
                <a:latin typeface="Comic Sans MS"/>
                <a:ea typeface="Comic Sans MS"/>
                <a:cs typeface="Comic Sans MS"/>
                <a:sym typeface="Comic Sans MS"/>
              </a:rPr>
              <a:t>MBC - PREDICTIVO</a:t>
            </a:r>
            <a:endParaRPr b="1" i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0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140" name="Google Shape;140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20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142" name="Google Shape;1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1663" y="606075"/>
            <a:ext cx="6143816" cy="460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885775" y="1313850"/>
            <a:ext cx="7639800" cy="35880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0" dist="0" endA="0" endPos="3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1824000" y="3110250"/>
            <a:ext cx="2748000" cy="679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MBT</a:t>
            </a:r>
            <a:endParaRPr b="1" sz="24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9" name="Google Shape;149;p21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150" name="Google Shape;150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21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52" name="Google Shape;152;p21"/>
          <p:cNvSpPr txBox="1"/>
          <p:nvPr/>
        </p:nvSpPr>
        <p:spPr>
          <a:xfrm>
            <a:off x="221450" y="775050"/>
            <a:ext cx="8656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23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¿QUE SUCEDE EN LA ACTUALIDAD?</a:t>
            </a:r>
            <a:endParaRPr b="1" i="1" sz="230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1288400" y="2264700"/>
            <a:ext cx="2717700" cy="6141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MBR</a:t>
            </a:r>
            <a:endParaRPr b="1" sz="24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4177200" y="1553275"/>
            <a:ext cx="2748000" cy="8301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DISEÑO DE LOS EQUIPOS</a:t>
            </a:r>
            <a:endParaRPr b="1" sz="1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4692675" y="2430750"/>
            <a:ext cx="2748000" cy="679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CONDICIONES DE OPERACIÓN</a:t>
            </a:r>
            <a:endParaRPr b="1" sz="1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4873875" y="3246050"/>
            <a:ext cx="2748000" cy="679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FLEXIBILIDAD EN </a:t>
            </a:r>
            <a:r>
              <a:rPr b="1" lang="es-419" sz="1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ADAPTACIÓN</a:t>
            </a:r>
            <a:r>
              <a:rPr b="1" lang="es-419" sz="1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A LOS CAMBIOS.</a:t>
            </a:r>
            <a:endParaRPr b="1" sz="1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3198000" y="4061350"/>
            <a:ext cx="2748000" cy="679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MBC</a:t>
            </a:r>
            <a:endParaRPr b="1" sz="24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563600" y="1499688"/>
            <a:ext cx="3442500" cy="6465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500">
                <a:latin typeface="Montserrat"/>
                <a:ea typeface="Montserrat"/>
                <a:cs typeface="Montserrat"/>
                <a:sym typeface="Montserrat"/>
              </a:rPr>
              <a:t>MANTENIMIENTO PRODUCTIVO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500">
                <a:latin typeface="Montserrat"/>
                <a:ea typeface="Montserrat"/>
                <a:cs typeface="Montserrat"/>
                <a:sym typeface="Montserrat"/>
              </a:rPr>
              <a:t>TPM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