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9" r:id="rId2"/>
    <p:sldId id="336" r:id="rId3"/>
    <p:sldId id="288" r:id="rId4"/>
    <p:sldId id="339" r:id="rId5"/>
    <p:sldId id="344" r:id="rId6"/>
    <p:sldId id="345" r:id="rId7"/>
    <p:sldId id="351" r:id="rId8"/>
    <p:sldId id="314" r:id="rId9"/>
    <p:sldId id="319" r:id="rId10"/>
    <p:sldId id="337" r:id="rId11"/>
    <p:sldId id="346" r:id="rId12"/>
    <p:sldId id="354" r:id="rId13"/>
    <p:sldId id="353" r:id="rId14"/>
    <p:sldId id="322" r:id="rId15"/>
    <p:sldId id="324" r:id="rId16"/>
    <p:sldId id="335" r:id="rId17"/>
    <p:sldId id="293" r:id="rId18"/>
    <p:sldId id="291" r:id="rId19"/>
    <p:sldId id="33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5" autoAdjust="0"/>
    <p:restoredTop sz="94660"/>
  </p:normalViewPr>
  <p:slideViewPr>
    <p:cSldViewPr snapToGrid="0">
      <p:cViewPr varScale="1">
        <p:scale>
          <a:sx n="83" d="100"/>
          <a:sy n="83" d="100"/>
        </p:scale>
        <p:origin x="17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59302-D805-420B-A92F-5E9D5DA28D57}" type="datetimeFigureOut">
              <a:rPr lang="en-US" smtClean="0"/>
              <a:t>4/18/2021</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A8DE9A-5FA7-4C6B-9116-36D31558B4D1}" type="slidenum">
              <a:rPr lang="en-US" smtClean="0"/>
              <a:t>‹Nº›</a:t>
            </a:fld>
            <a:endParaRPr lang="en-US"/>
          </a:p>
        </p:txBody>
      </p:sp>
    </p:spTree>
    <p:extLst>
      <p:ext uri="{BB962C8B-B14F-4D97-AF65-F5344CB8AC3E}">
        <p14:creationId xmlns:p14="http://schemas.microsoft.com/office/powerpoint/2010/main" val="2274613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8EA8DE9A-5FA7-4C6B-9116-36D31558B4D1}" type="slidenum">
              <a:rPr lang="en-US" smtClean="0"/>
              <a:t>8</a:t>
            </a:fld>
            <a:endParaRPr lang="en-US"/>
          </a:p>
        </p:txBody>
      </p:sp>
    </p:spTree>
    <p:extLst>
      <p:ext uri="{BB962C8B-B14F-4D97-AF65-F5344CB8AC3E}">
        <p14:creationId xmlns:p14="http://schemas.microsoft.com/office/powerpoint/2010/main" val="3915143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20D68AED-68D6-420B-AFF5-0F8AEDEEAFF8}" type="datetimeFigureOut">
              <a:rPr lang="en-US" smtClean="0"/>
              <a:t>4/18/2021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1CCA341-51AF-4985-8218-5980D27BED58}" type="slidenum">
              <a:rPr lang="en-US" smtClean="0"/>
              <a:t>‹Nº›</a:t>
            </a:fld>
            <a:endParaRPr lang="en-US"/>
          </a:p>
        </p:txBody>
      </p:sp>
    </p:spTree>
    <p:extLst>
      <p:ext uri="{BB962C8B-B14F-4D97-AF65-F5344CB8AC3E}">
        <p14:creationId xmlns:p14="http://schemas.microsoft.com/office/powerpoint/2010/main" val="1611182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20D68AED-68D6-420B-AFF5-0F8AEDEEAFF8}" type="datetimeFigureOut">
              <a:rPr lang="en-US" smtClean="0"/>
              <a:t>4/18/2021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1CCA341-51AF-4985-8218-5980D27BED58}" type="slidenum">
              <a:rPr lang="en-US" smtClean="0"/>
              <a:t>‹Nº›</a:t>
            </a:fld>
            <a:endParaRPr lang="en-US"/>
          </a:p>
        </p:txBody>
      </p:sp>
    </p:spTree>
    <p:extLst>
      <p:ext uri="{BB962C8B-B14F-4D97-AF65-F5344CB8AC3E}">
        <p14:creationId xmlns:p14="http://schemas.microsoft.com/office/powerpoint/2010/main" val="1289891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20D68AED-68D6-420B-AFF5-0F8AEDEEAFF8}" type="datetimeFigureOut">
              <a:rPr lang="en-US" smtClean="0"/>
              <a:t>4/18/2021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1CCA341-51AF-4985-8218-5980D27BED58}" type="slidenum">
              <a:rPr lang="en-US" smtClean="0"/>
              <a:t>‹Nº›</a:t>
            </a:fld>
            <a:endParaRPr lang="en-US"/>
          </a:p>
        </p:txBody>
      </p:sp>
    </p:spTree>
    <p:extLst>
      <p:ext uri="{BB962C8B-B14F-4D97-AF65-F5344CB8AC3E}">
        <p14:creationId xmlns:p14="http://schemas.microsoft.com/office/powerpoint/2010/main" val="115163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20D68AED-68D6-420B-AFF5-0F8AEDEEAFF8}" type="datetimeFigureOut">
              <a:rPr lang="en-US" smtClean="0"/>
              <a:t>4/18/2021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1CCA341-51AF-4985-8218-5980D27BED58}" type="slidenum">
              <a:rPr lang="en-US" smtClean="0"/>
              <a:t>‹Nº›</a:t>
            </a:fld>
            <a:endParaRPr lang="en-US"/>
          </a:p>
        </p:txBody>
      </p:sp>
    </p:spTree>
    <p:extLst>
      <p:ext uri="{BB962C8B-B14F-4D97-AF65-F5344CB8AC3E}">
        <p14:creationId xmlns:p14="http://schemas.microsoft.com/office/powerpoint/2010/main" val="312283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20D68AED-68D6-420B-AFF5-0F8AEDEEAFF8}" type="datetimeFigureOut">
              <a:rPr lang="en-US" smtClean="0"/>
              <a:t>4/18/2021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1CCA341-51AF-4985-8218-5980D27BED58}" type="slidenum">
              <a:rPr lang="en-US" smtClean="0"/>
              <a:t>‹Nº›</a:t>
            </a:fld>
            <a:endParaRPr lang="en-US"/>
          </a:p>
        </p:txBody>
      </p:sp>
    </p:spTree>
    <p:extLst>
      <p:ext uri="{BB962C8B-B14F-4D97-AF65-F5344CB8AC3E}">
        <p14:creationId xmlns:p14="http://schemas.microsoft.com/office/powerpoint/2010/main" val="623059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20D68AED-68D6-420B-AFF5-0F8AEDEEAFF8}" type="datetimeFigureOut">
              <a:rPr lang="en-US" smtClean="0"/>
              <a:t>4/18/2021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1CCA341-51AF-4985-8218-5980D27BED58}" type="slidenum">
              <a:rPr lang="en-US" smtClean="0"/>
              <a:t>‹Nº›</a:t>
            </a:fld>
            <a:endParaRPr lang="en-US"/>
          </a:p>
        </p:txBody>
      </p:sp>
    </p:spTree>
    <p:extLst>
      <p:ext uri="{BB962C8B-B14F-4D97-AF65-F5344CB8AC3E}">
        <p14:creationId xmlns:p14="http://schemas.microsoft.com/office/powerpoint/2010/main" val="299527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20D68AED-68D6-420B-AFF5-0F8AEDEEAFF8}" type="datetimeFigureOut">
              <a:rPr lang="en-US" smtClean="0"/>
              <a:t>4/18/2021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A1CCA341-51AF-4985-8218-5980D27BED58}" type="slidenum">
              <a:rPr lang="en-US" smtClean="0"/>
              <a:t>‹Nº›</a:t>
            </a:fld>
            <a:endParaRPr lang="en-US"/>
          </a:p>
        </p:txBody>
      </p:sp>
    </p:spTree>
    <p:extLst>
      <p:ext uri="{BB962C8B-B14F-4D97-AF65-F5344CB8AC3E}">
        <p14:creationId xmlns:p14="http://schemas.microsoft.com/office/powerpoint/2010/main" val="188632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20D68AED-68D6-420B-AFF5-0F8AEDEEAFF8}" type="datetimeFigureOut">
              <a:rPr lang="en-US" smtClean="0"/>
              <a:t>4/18/2021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A1CCA341-51AF-4985-8218-5980D27BED58}" type="slidenum">
              <a:rPr lang="en-US" smtClean="0"/>
              <a:t>‹Nº›</a:t>
            </a:fld>
            <a:endParaRPr lang="en-US"/>
          </a:p>
        </p:txBody>
      </p:sp>
    </p:spTree>
    <p:extLst>
      <p:ext uri="{BB962C8B-B14F-4D97-AF65-F5344CB8AC3E}">
        <p14:creationId xmlns:p14="http://schemas.microsoft.com/office/powerpoint/2010/main" val="24503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0D68AED-68D6-420B-AFF5-0F8AEDEEAFF8}" type="datetimeFigureOut">
              <a:rPr lang="en-US" smtClean="0"/>
              <a:t>4/18/2021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A1CCA341-51AF-4985-8218-5980D27BED58}" type="slidenum">
              <a:rPr lang="en-US" smtClean="0"/>
              <a:t>‹Nº›</a:t>
            </a:fld>
            <a:endParaRPr lang="en-US"/>
          </a:p>
        </p:txBody>
      </p:sp>
    </p:spTree>
    <p:extLst>
      <p:ext uri="{BB962C8B-B14F-4D97-AF65-F5344CB8AC3E}">
        <p14:creationId xmlns:p14="http://schemas.microsoft.com/office/powerpoint/2010/main" val="191769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0D68AED-68D6-420B-AFF5-0F8AEDEEAFF8}" type="datetimeFigureOut">
              <a:rPr lang="en-US" smtClean="0"/>
              <a:t>4/18/2021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1CCA341-51AF-4985-8218-5980D27BED58}" type="slidenum">
              <a:rPr lang="en-US" smtClean="0"/>
              <a:t>‹Nº›</a:t>
            </a:fld>
            <a:endParaRPr lang="en-US"/>
          </a:p>
        </p:txBody>
      </p:sp>
    </p:spTree>
    <p:extLst>
      <p:ext uri="{BB962C8B-B14F-4D97-AF65-F5344CB8AC3E}">
        <p14:creationId xmlns:p14="http://schemas.microsoft.com/office/powerpoint/2010/main" val="3771393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0D68AED-68D6-420B-AFF5-0F8AEDEEAFF8}" type="datetimeFigureOut">
              <a:rPr lang="en-US" smtClean="0"/>
              <a:t>4/18/2021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1CCA341-51AF-4985-8218-5980D27BED58}" type="slidenum">
              <a:rPr lang="en-US" smtClean="0"/>
              <a:t>‹Nº›</a:t>
            </a:fld>
            <a:endParaRPr lang="en-US"/>
          </a:p>
        </p:txBody>
      </p:sp>
    </p:spTree>
    <p:extLst>
      <p:ext uri="{BB962C8B-B14F-4D97-AF65-F5344CB8AC3E}">
        <p14:creationId xmlns:p14="http://schemas.microsoft.com/office/powerpoint/2010/main" val="3718779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68AED-68D6-420B-AFF5-0F8AEDEEAFF8}" type="datetimeFigureOut">
              <a:rPr lang="en-US" smtClean="0"/>
              <a:t>4/18/2021</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CA341-51AF-4985-8218-5980D27BED58}" type="slidenum">
              <a:rPr lang="en-US" smtClean="0"/>
              <a:t>‹Nº›</a:t>
            </a:fld>
            <a:endParaRPr lang="en-US"/>
          </a:p>
        </p:txBody>
      </p:sp>
    </p:spTree>
    <p:extLst>
      <p:ext uri="{BB962C8B-B14F-4D97-AF65-F5344CB8AC3E}">
        <p14:creationId xmlns:p14="http://schemas.microsoft.com/office/powerpoint/2010/main" val="3644268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47700" y="1581364"/>
            <a:ext cx="10896600" cy="923330"/>
          </a:xfrm>
          <a:prstGeom prst="rect">
            <a:avLst/>
          </a:prstGeom>
        </p:spPr>
        <p:txBody>
          <a:bodyPr wrap="square">
            <a:spAutoFit/>
          </a:bodyPr>
          <a:lstStyle/>
          <a:p>
            <a:endParaRPr lang="es-MX" b="0" i="0" dirty="0">
              <a:solidFill>
                <a:srgbClr val="676767"/>
              </a:solidFill>
              <a:effectLst/>
              <a:latin typeface="arial" panose="020B0604020202020204" pitchFamily="34" charset="0"/>
            </a:endParaRPr>
          </a:p>
          <a:p>
            <a:r>
              <a:rPr lang="es-MX" b="0" i="0" dirty="0">
                <a:solidFill>
                  <a:srgbClr val="676767"/>
                </a:solidFill>
                <a:effectLst/>
                <a:latin typeface="arial" panose="020B0604020202020204" pitchFamily="34" charset="0"/>
              </a:rPr>
              <a:t> </a:t>
            </a:r>
          </a:p>
          <a:p>
            <a:r>
              <a:rPr lang="es-MX" b="0" i="0" dirty="0">
                <a:solidFill>
                  <a:srgbClr val="676767"/>
                </a:solidFill>
                <a:effectLst/>
                <a:latin typeface="arial" panose="020B0604020202020204" pitchFamily="34" charset="0"/>
              </a:rPr>
              <a:t> </a:t>
            </a:r>
          </a:p>
        </p:txBody>
      </p:sp>
      <p:sp>
        <p:nvSpPr>
          <p:cNvPr id="2" name="Título 1"/>
          <p:cNvSpPr>
            <a:spLocks noGrp="1"/>
          </p:cNvSpPr>
          <p:nvPr>
            <p:ph type="title"/>
          </p:nvPr>
        </p:nvSpPr>
        <p:spPr>
          <a:xfrm>
            <a:off x="0" y="1912860"/>
            <a:ext cx="12162096" cy="1325563"/>
          </a:xfrm>
        </p:spPr>
        <p:txBody>
          <a:bodyPr>
            <a:noAutofit/>
          </a:bodyPr>
          <a:lstStyle/>
          <a:p>
            <a:pPr algn="ctr"/>
            <a:r>
              <a:rPr lang="es-MX" sz="9600" dirty="0" smtClean="0">
                <a:effectLst>
                  <a:outerShdw blurRad="38100" dist="38100" dir="2700000" algn="tl">
                    <a:srgbClr val="000000">
                      <a:alpha val="43137"/>
                    </a:srgbClr>
                  </a:outerShdw>
                </a:effectLst>
                <a:latin typeface="Agency FB" panose="020B0503020202020204" pitchFamily="34" charset="0"/>
              </a:rPr>
              <a:t>Mantenimiento Preventivo o Programado</a:t>
            </a:r>
            <a:endParaRPr lang="en-US" sz="9600" dirty="0">
              <a:effectLst>
                <a:outerShdw blurRad="38100" dist="38100" dir="2700000" algn="tl">
                  <a:srgbClr val="000000">
                    <a:alpha val="43137"/>
                  </a:srgbClr>
                </a:outerShdw>
              </a:effectLst>
              <a:latin typeface="Agency FB" panose="020B0503020202020204" pitchFamily="34" charset="0"/>
            </a:endParaRPr>
          </a:p>
        </p:txBody>
      </p:sp>
      <p:sp>
        <p:nvSpPr>
          <p:cNvPr id="3" name="2 CuadroTexto"/>
          <p:cNvSpPr txBox="1"/>
          <p:nvPr/>
        </p:nvSpPr>
        <p:spPr>
          <a:xfrm>
            <a:off x="1240077" y="4426710"/>
            <a:ext cx="7903923" cy="646331"/>
          </a:xfrm>
          <a:prstGeom prst="rect">
            <a:avLst/>
          </a:prstGeom>
          <a:noFill/>
        </p:spPr>
        <p:txBody>
          <a:bodyPr wrap="square" rtlCol="0">
            <a:spAutoFit/>
          </a:bodyPr>
          <a:lstStyle/>
          <a:p>
            <a:r>
              <a:rPr lang="es-AR" dirty="0" smtClean="0"/>
              <a:t>GRUPO N°1</a:t>
            </a:r>
          </a:p>
          <a:p>
            <a:r>
              <a:rPr lang="es-AR" dirty="0" smtClean="0"/>
              <a:t>ALUMNOS: POLL ALEX, PRADO FERNADO, FRANCK DANTE, LENHARDT MARTIN </a:t>
            </a:r>
            <a:endParaRPr lang="en-US" dirty="0"/>
          </a:p>
        </p:txBody>
      </p:sp>
    </p:spTree>
    <p:extLst>
      <p:ext uri="{BB962C8B-B14F-4D97-AF65-F5344CB8AC3E}">
        <p14:creationId xmlns:p14="http://schemas.microsoft.com/office/powerpoint/2010/main" val="19615285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2419" y="598074"/>
            <a:ext cx="10515600" cy="4351338"/>
          </a:xfrm>
        </p:spPr>
        <p:txBody>
          <a:bodyPr>
            <a:normAutofit/>
          </a:bodyPr>
          <a:lstStyle/>
          <a:p>
            <a:pPr marL="0" indent="0" algn="ctr">
              <a:buNone/>
            </a:pPr>
            <a:r>
              <a:rPr lang="es-AR" sz="4000" b="1" u="sng" dirty="0" smtClean="0">
                <a:latin typeface="Times New Roman" pitchFamily="18" charset="0"/>
                <a:cs typeface="Times New Roman" pitchFamily="18" charset="0"/>
              </a:rPr>
              <a:t>Alcance del mantenimiento preventivo:</a:t>
            </a:r>
          </a:p>
          <a:p>
            <a:pPr marL="0" indent="0" algn="ctr">
              <a:buNone/>
            </a:pPr>
            <a:endParaRPr lang="es-AR" sz="4000" b="1" u="sng" dirty="0" smtClean="0">
              <a:latin typeface="Times New Roman" pitchFamily="18" charset="0"/>
              <a:cs typeface="Times New Roman" pitchFamily="18" charset="0"/>
            </a:endParaRPr>
          </a:p>
          <a:p>
            <a:pPr marL="0" indent="0">
              <a:buNone/>
            </a:pPr>
            <a:r>
              <a:rPr lang="es-ES" sz="3200" dirty="0">
                <a:latin typeface="Times New Roman" pitchFamily="18" charset="0"/>
                <a:cs typeface="Times New Roman" pitchFamily="18" charset="0"/>
              </a:rPr>
              <a:t>Algunas acciones del mantenimiento preventivo son: ajustes, limpieza, análisis, lubricación, calibración, reparación, cambios de piezas, entre otros.</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380044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AVERIAS Y FALLAS , ANALISIS DE FALLAS EN COMPONETNES MECANICOS</a:t>
            </a:r>
            <a:br>
              <a:rPr lang="es-AR" dirty="0" smtClean="0"/>
            </a:br>
            <a:endParaRPr lang="en-US" dirty="0"/>
          </a:p>
        </p:txBody>
      </p:sp>
      <p:sp>
        <p:nvSpPr>
          <p:cNvPr id="3" name="2 Marcador de contenido"/>
          <p:cNvSpPr>
            <a:spLocks noGrp="1"/>
          </p:cNvSpPr>
          <p:nvPr>
            <p:ph idx="1"/>
          </p:nvPr>
        </p:nvSpPr>
        <p:spPr/>
        <p:txBody>
          <a:bodyPr/>
          <a:lstStyle/>
          <a:p>
            <a:pPr marL="0" indent="0">
              <a:buNone/>
            </a:pPr>
            <a:r>
              <a:rPr lang="es-ES" dirty="0" smtClean="0"/>
              <a:t>A QUE NOS REFERIMOS CON FALLAS Y AVERIAS..?</a:t>
            </a:r>
            <a:r>
              <a:rPr lang="es-ES" dirty="0"/>
              <a:t> </a:t>
            </a:r>
            <a:endParaRPr lang="es-ES" dirty="0" smtClean="0"/>
          </a:p>
          <a:p>
            <a:endParaRPr lang="es-ES" dirty="0"/>
          </a:p>
          <a:p>
            <a:r>
              <a:rPr lang="es-ES" dirty="0" smtClean="0"/>
              <a:t>Cuando </a:t>
            </a:r>
            <a:r>
              <a:rPr lang="es-ES" dirty="0"/>
              <a:t>un medio productivo cesa de realizar una o más de sus funciones, mucho antes del fin de su vida útil, se dice que ha fallado. Estas </a:t>
            </a:r>
            <a:r>
              <a:rPr lang="es-ES" b="1" dirty="0"/>
              <a:t>fallas</a:t>
            </a:r>
            <a:r>
              <a:rPr lang="es-ES" dirty="0"/>
              <a:t> pueden causar pérdidas, paradas imprevistas de planta, incrementos de los costos de </a:t>
            </a:r>
            <a:r>
              <a:rPr lang="es-ES" b="1" dirty="0"/>
              <a:t>mantenimiento</a:t>
            </a:r>
            <a:r>
              <a:rPr lang="es-ES" dirty="0"/>
              <a:t> y reparación.</a:t>
            </a:r>
            <a:endParaRPr lang="en-US" dirty="0"/>
          </a:p>
        </p:txBody>
      </p:sp>
    </p:spTree>
    <p:extLst>
      <p:ext uri="{BB962C8B-B14F-4D97-AF65-F5344CB8AC3E}">
        <p14:creationId xmlns:p14="http://schemas.microsoft.com/office/powerpoint/2010/main" val="2397191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ANLAIS DE FALLAS. MANTENIMIENTO PREDICTIVO:</a:t>
            </a:r>
            <a:endParaRPr lang="es-AR" dirty="0"/>
          </a:p>
        </p:txBody>
      </p:sp>
      <p:sp>
        <p:nvSpPr>
          <p:cNvPr id="3" name="Marcador de contenido 2"/>
          <p:cNvSpPr>
            <a:spLocks noGrp="1"/>
          </p:cNvSpPr>
          <p:nvPr>
            <p:ph idx="1"/>
          </p:nvPr>
        </p:nvSpPr>
        <p:spPr/>
        <p:txBody>
          <a:bodyPr/>
          <a:lstStyle/>
          <a:p>
            <a:r>
              <a:rPr lang="es-AR" dirty="0"/>
              <a:t>El </a:t>
            </a:r>
            <a:r>
              <a:rPr lang="es-AR" b="1" dirty="0"/>
              <a:t>mantenimiento predictivo</a:t>
            </a:r>
            <a:r>
              <a:rPr lang="es-AR" dirty="0"/>
              <a:t> son una serie de acciones que se toman, y técnicas que se aplican, con el objetivo de detectar posibles fallos y defectos de maquinaria en las etapas incipientes, para evitar que estos fallos se manifiesten en uno más grande durante su </a:t>
            </a:r>
            <a:r>
              <a:rPr lang="es-AR" dirty="0" smtClean="0"/>
              <a:t>funcionamiento.</a:t>
            </a:r>
          </a:p>
          <a:p>
            <a:r>
              <a:rPr lang="es-AR" dirty="0" smtClean="0"/>
              <a:t> Su </a:t>
            </a:r>
            <a:r>
              <a:rPr lang="es-AR" dirty="0"/>
              <a:t>misión es conservar un nivel de servicio determinado en los equipos programando las revisiones en el momento más oportuno. Suele tener un carácter sistemático, es decir, se interviene aunque el equipo no haya dado ningún síntoma de tener problemas</a:t>
            </a:r>
          </a:p>
        </p:txBody>
      </p:sp>
    </p:spTree>
    <p:extLst>
      <p:ext uri="{BB962C8B-B14F-4D97-AF65-F5344CB8AC3E}">
        <p14:creationId xmlns:p14="http://schemas.microsoft.com/office/powerpoint/2010/main" val="2533568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3965" y="640347"/>
            <a:ext cx="11791710" cy="4173258"/>
          </a:xfrm>
          <a:prstGeom prst="rect">
            <a:avLst/>
          </a:prstGeom>
          <a:ln>
            <a:solidFill>
              <a:srgbClr val="76923C"/>
            </a:solidFill>
          </a:ln>
        </p:spPr>
        <p:txBody>
          <a:bodyPr wrap="square">
            <a:spAutoFit/>
          </a:bodyPr>
          <a:lstStyle/>
          <a:p>
            <a:pPr>
              <a:lnSpc>
                <a:spcPct val="107000"/>
              </a:lnSpc>
              <a:spcAft>
                <a:spcPts val="800"/>
              </a:spcAft>
            </a:pPr>
            <a:r>
              <a:rPr lang="es-MX" sz="2400" b="1" i="1" u="sng" dirty="0">
                <a:solidFill>
                  <a:srgbClr val="7030A0"/>
                </a:solidFill>
                <a:latin typeface="Calibri" panose="020F0502020204030204" pitchFamily="34" charset="0"/>
                <a:ea typeface="Calibri" panose="020F0502020204030204" pitchFamily="34" charset="0"/>
                <a:cs typeface="Times New Roman" panose="02020603050405020304" pitchFamily="18" charset="0"/>
              </a:rPr>
              <a:t>PROCEDIMIENTO </a:t>
            </a:r>
            <a:r>
              <a:rPr lang="es-MX" sz="2400" i="1" u="sng" dirty="0" smtClean="0">
                <a:latin typeface="Calibri" panose="020F0502020204030204" pitchFamily="34" charset="0"/>
                <a:ea typeface="Calibri" panose="020F0502020204030204" pitchFamily="34" charset="0"/>
                <a:cs typeface="Times New Roman" panose="02020603050405020304" pitchFamily="18" charset="0"/>
              </a:rPr>
              <a:t>:  </a:t>
            </a:r>
            <a:r>
              <a:rPr lang="es-MX" sz="2400" b="1" i="1" u="sng" dirty="0" smtClean="0">
                <a:latin typeface="Calibri" panose="020F0502020204030204" pitchFamily="34" charset="0"/>
                <a:ea typeface="Calibri" panose="020F0502020204030204" pitchFamily="34" charset="0"/>
                <a:cs typeface="Times New Roman" panose="02020603050405020304" pitchFamily="18" charset="0"/>
              </a:rPr>
              <a:t>predictivo.   </a:t>
            </a:r>
            <a:endParaRPr lang="en-US" sz="2400" b="1"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2800" b="1" u="sng" dirty="0">
                <a:latin typeface="Calibri" panose="020F0502020204030204" pitchFamily="34" charset="0"/>
                <a:ea typeface="Calibri" panose="020F0502020204030204" pitchFamily="34" charset="0"/>
                <a:cs typeface="Times New Roman" panose="02020603050405020304" pitchFamily="18" charset="0"/>
              </a:rPr>
              <a:t>PASO 1</a:t>
            </a:r>
            <a:r>
              <a:rPr lang="es-MX" sz="2800" b="1" dirty="0">
                <a:latin typeface="Calibri" panose="020F0502020204030204" pitchFamily="34" charset="0"/>
                <a:ea typeface="Calibri" panose="020F0502020204030204" pitchFamily="34" charset="0"/>
                <a:cs typeface="Times New Roman" panose="02020603050405020304" pitchFamily="18" charset="0"/>
              </a:rPr>
              <a:t>:</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s-MX"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detección de comportamiento anormal</a:t>
            </a:r>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2800" b="1" u="sng" dirty="0">
                <a:latin typeface="Calibri" panose="020F0502020204030204" pitchFamily="34" charset="0"/>
                <a:ea typeface="Calibri" panose="020F0502020204030204" pitchFamily="34" charset="0"/>
                <a:cs typeface="Times New Roman" panose="02020603050405020304" pitchFamily="18" charset="0"/>
              </a:rPr>
              <a:t>PASO 2</a:t>
            </a:r>
            <a:r>
              <a:rPr lang="es-MX" sz="2800" b="1" dirty="0">
                <a:latin typeface="Calibri" panose="020F0502020204030204" pitchFamily="34" charset="0"/>
                <a:ea typeface="Calibri" panose="020F0502020204030204" pitchFamily="34" charset="0"/>
                <a:cs typeface="Times New Roman" panose="02020603050405020304" pitchFamily="18" charset="0"/>
              </a:rPr>
              <a:t>: </a:t>
            </a:r>
            <a:r>
              <a:rPr lang="es-MX"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Encontrar causa / evaluar</a:t>
            </a:r>
          </a:p>
          <a:p>
            <a:pPr>
              <a:lnSpc>
                <a:spcPct val="107000"/>
              </a:lnSpc>
              <a:spcAft>
                <a:spcPts val="800"/>
              </a:spcAft>
            </a:pPr>
            <a:endParaRPr lang="es-MX"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MX"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MX"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MX" sz="2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193965" y="3099830"/>
            <a:ext cx="5321464" cy="1483035"/>
          </a:xfrm>
          <a:prstGeom prst="rect">
            <a:avLst/>
          </a:prstGeom>
        </p:spPr>
        <p:txBody>
          <a:bodyPr wrap="square">
            <a:spAutoFit/>
          </a:bodyPr>
          <a:lstStyle/>
          <a:p>
            <a:pPr>
              <a:lnSpc>
                <a:spcPct val="107000"/>
              </a:lnSpc>
              <a:spcAft>
                <a:spcPts val="800"/>
              </a:spcAft>
            </a:pPr>
            <a:r>
              <a:rPr lang="es-MX" sz="2800" b="1" u="sng" dirty="0">
                <a:latin typeface="Calibri" panose="020F0502020204030204" pitchFamily="34" charset="0"/>
                <a:ea typeface="Calibri" panose="020F0502020204030204" pitchFamily="34" charset="0"/>
                <a:cs typeface="Times New Roman" panose="02020603050405020304" pitchFamily="18" charset="0"/>
              </a:rPr>
              <a:t>PASO 3</a:t>
            </a:r>
            <a:r>
              <a:rPr lang="es-MX" sz="2800" b="1" dirty="0">
                <a:latin typeface="Calibri" panose="020F0502020204030204" pitchFamily="34" charset="0"/>
                <a:ea typeface="Calibri" panose="020F0502020204030204" pitchFamily="34" charset="0"/>
                <a:cs typeface="Times New Roman" panose="02020603050405020304" pitchFamily="18" charset="0"/>
              </a:rPr>
              <a:t>: </a:t>
            </a:r>
            <a:r>
              <a:rPr lang="es-MX"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Informar</a:t>
            </a:r>
          </a:p>
          <a:p>
            <a:pPr>
              <a:lnSpc>
                <a:spcPct val="107000"/>
              </a:lnSpc>
              <a:spcAft>
                <a:spcPts val="800"/>
              </a:spcAft>
            </a:pPr>
            <a:endParaRPr lang="es-MX"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2800" b="1" u="sng" dirty="0">
                <a:latin typeface="Calibri" panose="020F0502020204030204" pitchFamily="34" charset="0"/>
                <a:ea typeface="Calibri" panose="020F0502020204030204" pitchFamily="34" charset="0"/>
                <a:cs typeface="Times New Roman" panose="02020603050405020304" pitchFamily="18" charset="0"/>
              </a:rPr>
              <a:t>PASO 4</a:t>
            </a:r>
            <a:r>
              <a:rPr lang="es-MX" sz="2800" b="1" dirty="0">
                <a:latin typeface="Calibri" panose="020F0502020204030204" pitchFamily="34" charset="0"/>
                <a:ea typeface="Calibri" panose="020F0502020204030204" pitchFamily="34" charset="0"/>
                <a:cs typeface="Times New Roman" panose="02020603050405020304" pitchFamily="18" charset="0"/>
              </a:rPr>
              <a:t>: </a:t>
            </a:r>
            <a:r>
              <a:rPr lang="es-MX"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Solución </a:t>
            </a:r>
            <a:r>
              <a:rPr lang="es-MX"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preventiva</a:t>
            </a:r>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05625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200373"/>
            <a:ext cx="12192000" cy="646331"/>
          </a:xfrm>
          <a:prstGeom prst="rect">
            <a:avLst/>
          </a:prstGeom>
        </p:spPr>
        <p:txBody>
          <a:bodyPr wrap="square">
            <a:spAutoFit/>
          </a:bodyPr>
          <a:lstStyle/>
          <a:p>
            <a:pPr algn="ctr"/>
            <a:r>
              <a:rPr lang="es-MX" sz="3600" b="1" u="sng" dirty="0">
                <a:solidFill>
                  <a:srgbClr val="FF0000"/>
                </a:solidFill>
                <a:latin typeface="+mj-lt"/>
                <a:ea typeface="+mj-ea"/>
                <a:cs typeface="+mj-cs"/>
              </a:rPr>
              <a:t>PROGRAMAS DE MANTENIMIENTO</a:t>
            </a:r>
            <a:r>
              <a:rPr lang="es-MX" sz="3600" b="1" dirty="0">
                <a:solidFill>
                  <a:srgbClr val="FF0000"/>
                </a:solidFill>
                <a:latin typeface="+mj-lt"/>
                <a:ea typeface="+mj-ea"/>
                <a:cs typeface="+mj-cs"/>
              </a:rPr>
              <a:t> </a:t>
            </a:r>
            <a:endParaRPr lang="en-US" sz="3600" b="1" dirty="0">
              <a:solidFill>
                <a:srgbClr val="FF0000"/>
              </a:solidFill>
              <a:latin typeface="+mj-lt"/>
              <a:ea typeface="+mj-ea"/>
              <a:cs typeface="+mj-cs"/>
            </a:endParaRPr>
          </a:p>
        </p:txBody>
      </p:sp>
      <p:sp>
        <p:nvSpPr>
          <p:cNvPr id="2" name="Rectángulo 1"/>
          <p:cNvSpPr/>
          <p:nvPr/>
        </p:nvSpPr>
        <p:spPr>
          <a:xfrm>
            <a:off x="686238" y="2134454"/>
            <a:ext cx="4342920" cy="646331"/>
          </a:xfrm>
          <a:prstGeom prst="rect">
            <a:avLst/>
          </a:prstGeom>
        </p:spPr>
        <p:txBody>
          <a:bodyPr wrap="none">
            <a:spAutoFit/>
          </a:bodyPr>
          <a:lstStyle/>
          <a:p>
            <a:r>
              <a:rPr lang="es-MX" sz="3600" b="1" i="1" dirty="0" smtClean="0">
                <a:solidFill>
                  <a:srgbClr val="002060"/>
                </a:solidFill>
                <a:effectLst>
                  <a:outerShdw blurRad="38100" dist="38100" dir="2700000" algn="tl">
                    <a:srgbClr val="000000">
                      <a:alpha val="43137"/>
                    </a:srgbClr>
                  </a:outerShdw>
                </a:effectLst>
              </a:rPr>
              <a:t>TRACTOR VATLRA 120</a:t>
            </a:r>
            <a:endParaRPr lang="en-US" sz="3600" b="1" i="1" dirty="0">
              <a:solidFill>
                <a:srgbClr val="002060"/>
              </a:solidFill>
              <a:effectLst>
                <a:outerShdw blurRad="38100" dist="38100" dir="2700000" algn="tl">
                  <a:srgbClr val="000000">
                    <a:alpha val="43137"/>
                  </a:srgbClr>
                </a:outerShdw>
              </a:effectLst>
            </a:endParaRPr>
          </a:p>
        </p:txBody>
      </p:sp>
      <p:sp>
        <p:nvSpPr>
          <p:cNvPr id="9" name="Rectángulo 8"/>
          <p:cNvSpPr/>
          <p:nvPr/>
        </p:nvSpPr>
        <p:spPr>
          <a:xfrm>
            <a:off x="105293" y="2879866"/>
            <a:ext cx="6290818" cy="1384995"/>
          </a:xfrm>
          <a:prstGeom prst="rect">
            <a:avLst/>
          </a:prstGeom>
        </p:spPr>
        <p:txBody>
          <a:bodyPr wrap="square">
            <a:spAutoFit/>
          </a:bodyPr>
          <a:lstStyle/>
          <a:p>
            <a:pPr>
              <a:spcBef>
                <a:spcPts val="600"/>
              </a:spcBef>
              <a:spcAft>
                <a:spcPts val="600"/>
              </a:spcAft>
            </a:pPr>
            <a:r>
              <a:rPr lang="en-US" sz="2800" b="1" dirty="0" err="1" smtClean="0"/>
              <a:t>Cuidar</a:t>
            </a:r>
            <a:r>
              <a:rPr lang="en-US" sz="2800" b="1" dirty="0" smtClean="0"/>
              <a:t> </a:t>
            </a:r>
            <a:r>
              <a:rPr lang="en-US" sz="2800" b="1" dirty="0" err="1" smtClean="0"/>
              <a:t>diferenciales</a:t>
            </a:r>
            <a:r>
              <a:rPr lang="en-US" sz="2800" b="1" dirty="0" smtClean="0"/>
              <a:t>  </a:t>
            </a:r>
            <a:r>
              <a:rPr lang="en-US" sz="2800" b="1" dirty="0" err="1" smtClean="0"/>
              <a:t>luego</a:t>
            </a:r>
            <a:r>
              <a:rPr lang="en-US" sz="2800" b="1" dirty="0" smtClean="0"/>
              <a:t> de un </a:t>
            </a:r>
            <a:r>
              <a:rPr lang="en-US" sz="2800" b="1" dirty="0" err="1" smtClean="0"/>
              <a:t>desgaste</a:t>
            </a:r>
            <a:r>
              <a:rPr lang="en-US" sz="2800" b="1" dirty="0" smtClean="0"/>
              <a:t> </a:t>
            </a:r>
            <a:r>
              <a:rPr lang="en-US" sz="2800" b="1" dirty="0" err="1" smtClean="0"/>
              <a:t>importante</a:t>
            </a:r>
            <a:r>
              <a:rPr lang="en-US" sz="2800" b="1" dirty="0" smtClean="0"/>
              <a:t> </a:t>
            </a:r>
            <a:r>
              <a:rPr lang="en-US" sz="2800" b="1" dirty="0" err="1" smtClean="0"/>
              <a:t>por</a:t>
            </a:r>
            <a:r>
              <a:rPr lang="en-US" sz="2800" b="1" dirty="0" smtClean="0"/>
              <a:t> </a:t>
            </a:r>
            <a:r>
              <a:rPr lang="en-US" sz="2800" b="1" dirty="0" err="1" smtClean="0"/>
              <a:t>falta</a:t>
            </a:r>
            <a:r>
              <a:rPr lang="en-US" sz="2800" b="1" dirty="0" smtClean="0"/>
              <a:t> de </a:t>
            </a:r>
            <a:r>
              <a:rPr lang="en-US" sz="2800" b="1" dirty="0" err="1" smtClean="0"/>
              <a:t>mantenimiento</a:t>
            </a:r>
            <a:r>
              <a:rPr lang="en-US" sz="2800" b="1" dirty="0" smtClean="0"/>
              <a:t>. </a:t>
            </a:r>
            <a:endParaRPr lang="en-US" sz="2800" i="1" dirty="0"/>
          </a:p>
        </p:txBody>
      </p:sp>
      <p:sp>
        <p:nvSpPr>
          <p:cNvPr id="11" name="Rectángulo 10"/>
          <p:cNvSpPr/>
          <p:nvPr/>
        </p:nvSpPr>
        <p:spPr>
          <a:xfrm>
            <a:off x="8014192" y="1441154"/>
            <a:ext cx="3017012" cy="954107"/>
          </a:xfrm>
          <a:prstGeom prst="rect">
            <a:avLst/>
          </a:prstGeom>
        </p:spPr>
        <p:txBody>
          <a:bodyPr wrap="square">
            <a:spAutoFit/>
          </a:bodyPr>
          <a:lstStyle/>
          <a:p>
            <a:r>
              <a:rPr lang="es-MX" sz="2800" b="1" dirty="0">
                <a:solidFill>
                  <a:srgbClr val="FF0000"/>
                </a:solidFill>
              </a:rPr>
              <a:t>Según Manual</a:t>
            </a:r>
            <a:r>
              <a:rPr lang="es-MX" sz="2800" b="1" dirty="0" smtClean="0">
                <a:solidFill>
                  <a:srgbClr val="FF0000"/>
                </a:solidFill>
              </a:rPr>
              <a:t>: 1000hs</a:t>
            </a:r>
            <a:endParaRPr lang="en-US" sz="2800" dirty="0">
              <a:solidFill>
                <a:srgbClr val="FF0000"/>
              </a:solidFill>
            </a:endParaRPr>
          </a:p>
        </p:txBody>
      </p:sp>
      <p:sp>
        <p:nvSpPr>
          <p:cNvPr id="13" name="Rectángulo 12"/>
          <p:cNvSpPr/>
          <p:nvPr/>
        </p:nvSpPr>
        <p:spPr>
          <a:xfrm>
            <a:off x="7923422" y="2519175"/>
            <a:ext cx="3017012" cy="954107"/>
          </a:xfrm>
          <a:prstGeom prst="rect">
            <a:avLst/>
          </a:prstGeom>
        </p:spPr>
        <p:txBody>
          <a:bodyPr wrap="square">
            <a:spAutoFit/>
          </a:bodyPr>
          <a:lstStyle/>
          <a:p>
            <a:r>
              <a:rPr lang="es-MX" sz="2800" b="1" dirty="0">
                <a:solidFill>
                  <a:srgbClr val="FF0000"/>
                </a:solidFill>
              </a:rPr>
              <a:t>Operación real</a:t>
            </a:r>
            <a:r>
              <a:rPr lang="es-MX" sz="2800" b="1" dirty="0" smtClean="0">
                <a:solidFill>
                  <a:srgbClr val="FF0000"/>
                </a:solidFill>
              </a:rPr>
              <a:t>: 250 </a:t>
            </a:r>
            <a:r>
              <a:rPr lang="es-MX" sz="2800" b="1" dirty="0" err="1" smtClean="0">
                <a:solidFill>
                  <a:srgbClr val="FF0000"/>
                </a:solidFill>
              </a:rPr>
              <a:t>hs</a:t>
            </a:r>
            <a:endParaRPr lang="en-US" sz="2800" dirty="0">
              <a:solidFill>
                <a:srgbClr val="FF0000"/>
              </a:solidFill>
            </a:endParaRPr>
          </a:p>
        </p:txBody>
      </p:sp>
      <p:sp>
        <p:nvSpPr>
          <p:cNvPr id="15" name="Marcador de contenido 2"/>
          <p:cNvSpPr txBox="1">
            <a:spLocks/>
          </p:cNvSpPr>
          <p:nvPr/>
        </p:nvSpPr>
        <p:spPr>
          <a:xfrm>
            <a:off x="166253" y="942105"/>
            <a:ext cx="11901055" cy="1011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s-MX" b="1" dirty="0"/>
              <a:t> Revisión de planes de Mantenimiento - “</a:t>
            </a:r>
            <a:r>
              <a:rPr lang="es-MX" b="1" u="sng" dirty="0"/>
              <a:t>personalizar</a:t>
            </a:r>
            <a:r>
              <a:rPr lang="es-MX" b="1" dirty="0"/>
              <a:t>” –  actualizar –  editar</a:t>
            </a:r>
          </a:p>
        </p:txBody>
      </p:sp>
      <p:pic>
        <p:nvPicPr>
          <p:cNvPr id="3" name="Imagen 2"/>
          <p:cNvPicPr>
            <a:picLocks noChangeAspect="1"/>
          </p:cNvPicPr>
          <p:nvPr/>
        </p:nvPicPr>
        <p:blipFill rotWithShape="1">
          <a:blip r:embed="rId2"/>
          <a:srcRect l="-194" t="41867" r="41709" b="41023"/>
          <a:stretch/>
        </p:blipFill>
        <p:spPr>
          <a:xfrm>
            <a:off x="166253" y="4661270"/>
            <a:ext cx="10695560" cy="1760019"/>
          </a:xfrm>
          <a:prstGeom prst="rect">
            <a:avLst/>
          </a:prstGeom>
        </p:spPr>
      </p:pic>
    </p:spTree>
    <p:extLst>
      <p:ext uri="{BB962C8B-B14F-4D97-AF65-F5344CB8AC3E}">
        <p14:creationId xmlns:p14="http://schemas.microsoft.com/office/powerpoint/2010/main" val="22896857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3963" y="1415480"/>
            <a:ext cx="11901055" cy="6525491"/>
          </a:xfrm>
        </p:spPr>
        <p:txBody>
          <a:bodyPr>
            <a:normAutofit/>
          </a:bodyPr>
          <a:lstStyle/>
          <a:p>
            <a:pPr>
              <a:spcBef>
                <a:spcPts val="2400"/>
              </a:spcBef>
              <a:buFont typeface="Wingdings" panose="05000000000000000000" pitchFamily="2" charset="2"/>
              <a:buChar char="ü"/>
            </a:pPr>
            <a:r>
              <a:rPr lang="es-MX" dirty="0"/>
              <a:t> </a:t>
            </a:r>
            <a:r>
              <a:rPr lang="es-MX" b="1" dirty="0"/>
              <a:t>Revisar los planes de Mantenimiento y “personalizar” –  actualizar –  editar</a:t>
            </a:r>
          </a:p>
          <a:p>
            <a:pPr>
              <a:spcBef>
                <a:spcPts val="2400"/>
              </a:spcBef>
              <a:buFont typeface="Wingdings" panose="05000000000000000000" pitchFamily="2" charset="2"/>
              <a:buChar char="ü"/>
            </a:pPr>
            <a:r>
              <a:rPr lang="es-MX" b="1" dirty="0" smtClean="0"/>
              <a:t>Completar </a:t>
            </a:r>
            <a:r>
              <a:rPr lang="es-MX" b="1" dirty="0"/>
              <a:t>preventivos</a:t>
            </a:r>
          </a:p>
          <a:p>
            <a:pPr>
              <a:spcBef>
                <a:spcPts val="2400"/>
              </a:spcBef>
              <a:buFont typeface="Wingdings" panose="05000000000000000000" pitchFamily="2" charset="2"/>
              <a:buChar char="ü"/>
            </a:pPr>
            <a:r>
              <a:rPr lang="es-MX" dirty="0"/>
              <a:t> Establecer contactos para obtener información técnica</a:t>
            </a:r>
          </a:p>
          <a:p>
            <a:pPr>
              <a:spcBef>
                <a:spcPts val="2400"/>
              </a:spcBef>
              <a:buFont typeface="Wingdings" panose="05000000000000000000" pitchFamily="2" charset="2"/>
              <a:buChar char="ü"/>
            </a:pPr>
            <a:r>
              <a:rPr lang="es-MX" dirty="0" smtClean="0"/>
              <a:t>Llevar </a:t>
            </a:r>
            <a:r>
              <a:rPr lang="es-MX" dirty="0"/>
              <a:t>registros fieles de cada </a:t>
            </a:r>
            <a:r>
              <a:rPr lang="es-MX" dirty="0" smtClean="0"/>
              <a:t>maquina- trazabilidad  </a:t>
            </a:r>
            <a:endParaRPr lang="es-MX" dirty="0"/>
          </a:p>
        </p:txBody>
      </p:sp>
      <p:sp>
        <p:nvSpPr>
          <p:cNvPr id="5" name="Rectángulo 4"/>
          <p:cNvSpPr/>
          <p:nvPr/>
        </p:nvSpPr>
        <p:spPr>
          <a:xfrm>
            <a:off x="1" y="200373"/>
            <a:ext cx="12192000" cy="646331"/>
          </a:xfrm>
          <a:prstGeom prst="rect">
            <a:avLst/>
          </a:prstGeom>
        </p:spPr>
        <p:txBody>
          <a:bodyPr wrap="square">
            <a:spAutoFit/>
          </a:bodyPr>
          <a:lstStyle/>
          <a:p>
            <a:pPr algn="ctr"/>
            <a:r>
              <a:rPr lang="es-MX" sz="3600" b="1" u="sng" dirty="0">
                <a:solidFill>
                  <a:srgbClr val="FF0000"/>
                </a:solidFill>
                <a:latin typeface="+mj-lt"/>
                <a:ea typeface="+mj-ea"/>
                <a:cs typeface="+mj-cs"/>
              </a:rPr>
              <a:t>PROGRAMAS DE MANTENIMIENTO</a:t>
            </a:r>
            <a:r>
              <a:rPr lang="es-MX" sz="3600" b="1" dirty="0">
                <a:solidFill>
                  <a:srgbClr val="FF0000"/>
                </a:solidFill>
                <a:latin typeface="+mj-lt"/>
                <a:ea typeface="+mj-ea"/>
                <a:cs typeface="+mj-cs"/>
              </a:rPr>
              <a:t> </a:t>
            </a:r>
            <a:endParaRPr lang="en-US" sz="3600" b="1" dirty="0">
              <a:solidFill>
                <a:srgbClr val="FF0000"/>
              </a:solidFill>
              <a:latin typeface="+mj-lt"/>
              <a:ea typeface="+mj-ea"/>
              <a:cs typeface="+mj-cs"/>
            </a:endParaRPr>
          </a:p>
        </p:txBody>
      </p:sp>
    </p:spTree>
    <p:extLst>
      <p:ext uri="{BB962C8B-B14F-4D97-AF65-F5344CB8AC3E}">
        <p14:creationId xmlns:p14="http://schemas.microsoft.com/office/powerpoint/2010/main" val="8007419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2597" y="2969099"/>
            <a:ext cx="10515600" cy="1325563"/>
          </a:xfrm>
        </p:spPr>
        <p:txBody>
          <a:bodyPr>
            <a:normAutofit fontScale="90000"/>
          </a:bodyPr>
          <a:lstStyle/>
          <a:p>
            <a:r>
              <a:rPr lang="es-ES" sz="9600" dirty="0" smtClean="0">
                <a:latin typeface="Bodoni MT Black" panose="02070A03080606020203" pitchFamily="18" charset="0"/>
              </a:rPr>
              <a:t>COMUNICACION.-</a:t>
            </a:r>
            <a:r>
              <a:rPr lang="es-ES" dirty="0" smtClean="0"/>
              <a:t/>
            </a:r>
            <a:br>
              <a:rPr lang="es-ES" dirty="0" smtClean="0"/>
            </a:br>
            <a:endParaRPr lang="es-ES" dirty="0"/>
          </a:p>
        </p:txBody>
      </p:sp>
      <p:pic>
        <p:nvPicPr>
          <p:cNvPr id="3" name="Picture 2"/>
          <p:cNvPicPr>
            <a:picLocks noChangeAspect="1" noChangeArrowheads="1"/>
          </p:cNvPicPr>
          <p:nvPr/>
        </p:nvPicPr>
        <p:blipFill>
          <a:blip r:embed="rId2" cstate="print"/>
          <a:srcRect/>
          <a:stretch>
            <a:fillRect/>
          </a:stretch>
        </p:blipFill>
        <p:spPr bwMode="auto">
          <a:xfrm>
            <a:off x="7803445" y="4073906"/>
            <a:ext cx="3175001" cy="2501872"/>
          </a:xfrm>
          <a:prstGeom prst="rect">
            <a:avLst/>
          </a:prstGeom>
          <a:noFill/>
          <a:ln w="9525">
            <a:noFill/>
            <a:miter lim="800000"/>
            <a:headEnd/>
            <a:tailEnd/>
          </a:ln>
        </p:spPr>
      </p:pic>
    </p:spTree>
    <p:extLst>
      <p:ext uri="{BB962C8B-B14F-4D97-AF65-F5344CB8AC3E}">
        <p14:creationId xmlns:p14="http://schemas.microsoft.com/office/powerpoint/2010/main" val="32790465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82781" y="1410387"/>
            <a:ext cx="10515600" cy="5424261"/>
          </a:xfrm>
        </p:spPr>
        <p:txBody>
          <a:bodyPr>
            <a:normAutofit/>
          </a:bodyPr>
          <a:lstStyle/>
          <a:p>
            <a:pPr>
              <a:spcBef>
                <a:spcPts val="2400"/>
              </a:spcBef>
            </a:pPr>
            <a:r>
              <a:rPr lang="es-MX" dirty="0"/>
              <a:t>Primordial para nuestro tipo de actividad empresarial</a:t>
            </a:r>
          </a:p>
          <a:p>
            <a:pPr>
              <a:spcBef>
                <a:spcPts val="2400"/>
              </a:spcBef>
            </a:pPr>
            <a:r>
              <a:rPr lang="es-MX" dirty="0"/>
              <a:t>Evitan errores </a:t>
            </a:r>
            <a:r>
              <a:rPr lang="es-MX" dirty="0"/>
              <a:t>tontos (INTERPRETACION )</a:t>
            </a:r>
            <a:endParaRPr lang="es-MX" dirty="0"/>
          </a:p>
          <a:p>
            <a:pPr>
              <a:spcBef>
                <a:spcPts val="2400"/>
              </a:spcBef>
            </a:pPr>
            <a:r>
              <a:rPr lang="es-MX" b="1" dirty="0"/>
              <a:t>Asegurarse que la comunicación llegue dónde tiene que llegar</a:t>
            </a:r>
          </a:p>
          <a:p>
            <a:pPr>
              <a:spcBef>
                <a:spcPts val="2400"/>
              </a:spcBef>
            </a:pPr>
            <a:r>
              <a:rPr lang="es-MX" dirty="0" smtClean="0"/>
              <a:t>Sugerencias</a:t>
            </a:r>
            <a:endParaRPr lang="es-MX" dirty="0"/>
          </a:p>
          <a:p>
            <a:pPr>
              <a:spcBef>
                <a:spcPts val="2400"/>
              </a:spcBef>
            </a:pPr>
            <a:r>
              <a:rPr lang="es-MX" dirty="0"/>
              <a:t>Propiciar la comunicación de los involucrados puntuales, en forma directa.</a:t>
            </a:r>
          </a:p>
          <a:p>
            <a:pPr>
              <a:spcBef>
                <a:spcPts val="2400"/>
              </a:spcBef>
            </a:pPr>
            <a:endParaRPr lang="es-MX" dirty="0"/>
          </a:p>
          <a:p>
            <a:pPr>
              <a:spcBef>
                <a:spcPts val="2400"/>
              </a:spcBef>
            </a:pPr>
            <a:endParaRPr lang="en-US" dirty="0"/>
          </a:p>
        </p:txBody>
      </p:sp>
      <p:sp>
        <p:nvSpPr>
          <p:cNvPr id="7" name="Título 1"/>
          <p:cNvSpPr txBox="1">
            <a:spLocks/>
          </p:cNvSpPr>
          <p:nvPr/>
        </p:nvSpPr>
        <p:spPr>
          <a:xfrm>
            <a:off x="838200" y="15730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FF0000"/>
                </a:solidFill>
              </a:rPr>
              <a:t>COMUNICACIÓN</a:t>
            </a:r>
            <a:endParaRPr lang="en-US" dirty="0">
              <a:solidFill>
                <a:srgbClr val="FF0000"/>
              </a:solidFill>
            </a:endParaRPr>
          </a:p>
        </p:txBody>
      </p:sp>
    </p:spTree>
    <p:extLst>
      <p:ext uri="{BB962C8B-B14F-4D97-AF65-F5344CB8AC3E}">
        <p14:creationId xmlns:p14="http://schemas.microsoft.com/office/powerpoint/2010/main" val="3762092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2450" y="174625"/>
            <a:ext cx="10515600" cy="1325563"/>
          </a:xfrm>
        </p:spPr>
        <p:txBody>
          <a:bodyPr>
            <a:normAutofit/>
          </a:bodyPr>
          <a:lstStyle/>
          <a:p>
            <a:r>
              <a:rPr lang="es-MX" sz="4800" dirty="0">
                <a:solidFill>
                  <a:srgbClr val="C00000"/>
                </a:solidFill>
                <a:effectLst>
                  <a:outerShdw blurRad="38100" dist="38100" dir="2700000" algn="tl">
                    <a:srgbClr val="000000">
                      <a:alpha val="43137"/>
                    </a:srgbClr>
                  </a:outerShdw>
                </a:effectLst>
              </a:rPr>
              <a:t>Observaciones:</a:t>
            </a:r>
            <a:endParaRPr lang="en-US" sz="4800" dirty="0">
              <a:solidFill>
                <a:srgbClr val="C0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209550" y="1543050"/>
            <a:ext cx="11715750" cy="4633913"/>
          </a:xfrm>
        </p:spPr>
        <p:txBody>
          <a:bodyPr>
            <a:noAutofit/>
          </a:bodyPr>
          <a:lstStyle/>
          <a:p>
            <a:pPr>
              <a:spcBef>
                <a:spcPts val="2400"/>
              </a:spcBef>
            </a:pPr>
            <a:r>
              <a:rPr lang="es-MX" sz="3200" dirty="0"/>
              <a:t>Antes de cada auditoría, revisar la auditoría anterior respectiva</a:t>
            </a:r>
          </a:p>
          <a:p>
            <a:pPr>
              <a:spcBef>
                <a:spcPts val="2400"/>
              </a:spcBef>
            </a:pPr>
            <a:r>
              <a:rPr lang="es-MX" sz="3200" b="1" dirty="0" smtClean="0"/>
              <a:t>Medidas </a:t>
            </a:r>
            <a:r>
              <a:rPr lang="es-MX" sz="3200" b="1" dirty="0"/>
              <a:t>Preventivas</a:t>
            </a:r>
          </a:p>
          <a:p>
            <a:pPr>
              <a:spcBef>
                <a:spcPts val="2400"/>
              </a:spcBef>
            </a:pPr>
            <a:r>
              <a:rPr lang="es-MX" sz="3200" dirty="0"/>
              <a:t>Debe haber un </a:t>
            </a:r>
            <a:r>
              <a:rPr lang="es-MX" sz="3200" b="1" dirty="0"/>
              <a:t>control permanente</a:t>
            </a:r>
            <a:r>
              <a:rPr lang="es-MX" sz="3200" dirty="0"/>
              <a:t> de los operadores y encargados para tomar medidas más inmediatas.</a:t>
            </a:r>
            <a:endParaRPr lang="en-US" sz="3200" dirty="0"/>
          </a:p>
        </p:txBody>
      </p:sp>
    </p:spTree>
    <p:extLst>
      <p:ext uri="{BB962C8B-B14F-4D97-AF65-F5344CB8AC3E}">
        <p14:creationId xmlns:p14="http://schemas.microsoft.com/office/powerpoint/2010/main" val="22235724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612" y="1889125"/>
            <a:ext cx="10515600" cy="1325563"/>
          </a:xfrm>
        </p:spPr>
        <p:txBody>
          <a:bodyPr>
            <a:noAutofit/>
          </a:bodyPr>
          <a:lstStyle/>
          <a:p>
            <a:r>
              <a:rPr lang="es-ES" sz="9600" dirty="0" smtClean="0">
                <a:latin typeface="Comic Sans MS" panose="030F0702030302020204" pitchFamily="66" charset="0"/>
              </a:rPr>
              <a:t>MUCHAS GRACIAS</a:t>
            </a:r>
            <a:br>
              <a:rPr lang="es-ES" sz="9600" dirty="0" smtClean="0">
                <a:latin typeface="Comic Sans MS" panose="030F0702030302020204" pitchFamily="66" charset="0"/>
              </a:rPr>
            </a:br>
            <a:r>
              <a:rPr lang="es-ES" sz="9600" dirty="0">
                <a:latin typeface="Comic Sans MS" panose="030F0702030302020204" pitchFamily="66" charset="0"/>
              </a:rPr>
              <a:t/>
            </a:r>
            <a:br>
              <a:rPr lang="es-ES" sz="9600" dirty="0">
                <a:latin typeface="Comic Sans MS" panose="030F0702030302020204" pitchFamily="66" charset="0"/>
              </a:rPr>
            </a:br>
            <a:endParaRPr lang="es-ES" sz="9600" dirty="0">
              <a:latin typeface="Comic Sans MS" panose="030F0702030302020204" pitchFamily="66" charset="0"/>
            </a:endParaRPr>
          </a:p>
        </p:txBody>
      </p:sp>
    </p:spTree>
    <p:extLst>
      <p:ext uri="{BB962C8B-B14F-4D97-AF65-F5344CB8AC3E}">
        <p14:creationId xmlns:p14="http://schemas.microsoft.com/office/powerpoint/2010/main" val="11335322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uario\AppData\Local\Microsoft\Windows\INetCache\IE\6CLSVW3W\2704-Mantenimien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1895" y="3260684"/>
            <a:ext cx="4782006" cy="3465858"/>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161795" y="560496"/>
            <a:ext cx="10515600" cy="4351338"/>
          </a:xfrm>
        </p:spPr>
        <p:txBody>
          <a:bodyPr>
            <a:normAutofit/>
          </a:bodyPr>
          <a:lstStyle/>
          <a:p>
            <a:pPr marL="0" indent="0" algn="ctr">
              <a:buNone/>
            </a:pPr>
            <a:r>
              <a:rPr lang="es-ES" sz="4000" u="sng" dirty="0" smtClean="0">
                <a:latin typeface="Times New Roman" pitchFamily="18" charset="0"/>
                <a:cs typeface="Times New Roman" pitchFamily="18" charset="0"/>
              </a:rPr>
              <a:t>Definición de mantenimiento preventivo:</a:t>
            </a:r>
          </a:p>
          <a:p>
            <a:endParaRPr lang="es-ES" sz="3200" dirty="0">
              <a:latin typeface="Times New Roman" pitchFamily="18" charset="0"/>
              <a:cs typeface="Times New Roman" pitchFamily="18" charset="0"/>
            </a:endParaRPr>
          </a:p>
          <a:p>
            <a:r>
              <a:rPr lang="es-ES" sz="3200" dirty="0" smtClean="0">
                <a:latin typeface="Times New Roman" pitchFamily="18" charset="0"/>
                <a:cs typeface="Times New Roman" pitchFamily="18" charset="0"/>
              </a:rPr>
              <a:t>El </a:t>
            </a:r>
            <a:r>
              <a:rPr lang="es-ES" sz="3200" dirty="0">
                <a:latin typeface="Times New Roman" pitchFamily="18" charset="0"/>
                <a:cs typeface="Times New Roman" pitchFamily="18" charset="0"/>
              </a:rPr>
              <a:t>mantenimiento preventivo es aquel que se realiza de manera anticipado con el fin de prevenir el surgimiento de </a:t>
            </a:r>
            <a:r>
              <a:rPr lang="es-ES" sz="3200" dirty="0" smtClean="0">
                <a:latin typeface="Times New Roman" pitchFamily="18" charset="0"/>
                <a:cs typeface="Times New Roman" pitchFamily="18" charset="0"/>
              </a:rPr>
              <a:t> las averías</a:t>
            </a:r>
            <a:r>
              <a:rPr lang="es-ES" sz="3200" dirty="0">
                <a:latin typeface="Times New Roman" pitchFamily="18" charset="0"/>
                <a:cs typeface="Times New Roman" pitchFamily="18" charset="0"/>
              </a:rPr>
              <a:t> en los </a:t>
            </a:r>
            <a:r>
              <a:rPr lang="es-ES" sz="3200" dirty="0" smtClean="0">
                <a:latin typeface="Times New Roman" pitchFamily="18" charset="0"/>
                <a:cs typeface="Times New Roman" pitchFamily="18" charset="0"/>
              </a:rPr>
              <a:t>artefactos, maquinaria industrial,  </a:t>
            </a:r>
            <a:r>
              <a:rPr lang="es-ES" sz="3200" dirty="0">
                <a:latin typeface="Times New Roman" pitchFamily="18" charset="0"/>
                <a:cs typeface="Times New Roman" pitchFamily="18" charset="0"/>
              </a:rPr>
              <a:t>equipos electrónicos, vehículos automotores, maquinarias </a:t>
            </a:r>
            <a:r>
              <a:rPr lang="es-ES" sz="3200" dirty="0" smtClean="0">
                <a:latin typeface="Times New Roman" pitchFamily="18" charset="0"/>
                <a:cs typeface="Times New Roman" pitchFamily="18" charset="0"/>
              </a:rPr>
              <a:t>pesadas, entre otros.</a:t>
            </a:r>
            <a:endParaRPr lang="en-US" sz="3200" dirty="0">
              <a:latin typeface="Times New Roman" pitchFamily="18" charset="0"/>
              <a:cs typeface="Times New Roman" pitchFamily="18" charset="0"/>
            </a:endParaRPr>
          </a:p>
        </p:txBody>
      </p:sp>
      <p:sp>
        <p:nvSpPr>
          <p:cNvPr id="2" name="1 CuadroTexto"/>
          <p:cNvSpPr txBox="1"/>
          <p:nvPr/>
        </p:nvSpPr>
        <p:spPr>
          <a:xfrm>
            <a:off x="478971" y="4225054"/>
            <a:ext cx="7690981" cy="1200329"/>
          </a:xfrm>
          <a:prstGeom prst="rect">
            <a:avLst/>
          </a:prstGeom>
          <a:noFill/>
        </p:spPr>
        <p:txBody>
          <a:bodyPr wrap="square" rtlCol="0">
            <a:spAutoFit/>
          </a:bodyPr>
          <a:lstStyle/>
          <a:p>
            <a:r>
              <a:rPr lang="es-ES" dirty="0"/>
              <a:t>El </a:t>
            </a:r>
            <a:r>
              <a:rPr lang="es-ES" b="1" dirty="0"/>
              <a:t>mantenimiento preventivo es</a:t>
            </a:r>
            <a:r>
              <a:rPr lang="es-ES" dirty="0"/>
              <a:t> aquél que nos permite disminuir el riesgo de daño o pérdida de los equipos. Este plan de </a:t>
            </a:r>
            <a:r>
              <a:rPr lang="es-ES" b="1" dirty="0"/>
              <a:t>mantenimiento</a:t>
            </a:r>
            <a:r>
              <a:rPr lang="es-ES" dirty="0"/>
              <a:t> consiste en revisar los servidores de forma periódica para evitar fallos que puedan generarse por desgaste, por uso o por el paso de los años</a:t>
            </a:r>
            <a:endParaRPr lang="en-US" dirty="0"/>
          </a:p>
        </p:txBody>
      </p:sp>
    </p:spTree>
    <p:extLst>
      <p:ext uri="{BB962C8B-B14F-4D97-AF65-F5344CB8AC3E}">
        <p14:creationId xmlns:p14="http://schemas.microsoft.com/office/powerpoint/2010/main" val="2162925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9768" y="1667441"/>
            <a:ext cx="8633543" cy="5190559"/>
          </a:xfrm>
          <a:prstGeom prst="rect">
            <a:avLst/>
          </a:prstGeom>
        </p:spPr>
      </p:pic>
      <p:sp>
        <p:nvSpPr>
          <p:cNvPr id="2" name="Título 1"/>
          <p:cNvSpPr>
            <a:spLocks noGrp="1"/>
          </p:cNvSpPr>
          <p:nvPr>
            <p:ph type="title"/>
          </p:nvPr>
        </p:nvSpPr>
        <p:spPr>
          <a:xfrm>
            <a:off x="2029768" y="1999532"/>
            <a:ext cx="2106134" cy="659262"/>
          </a:xfrm>
          <a:solidFill>
            <a:schemeClr val="bg1"/>
          </a:solidFill>
        </p:spPr>
        <p:txBody>
          <a:bodyPr>
            <a:noAutofit/>
          </a:bodyPr>
          <a:lstStyle/>
          <a:p>
            <a:pPr algn="ctr"/>
            <a:r>
              <a:rPr lang="es-MX" sz="2400" b="1" dirty="0">
                <a:solidFill>
                  <a:srgbClr val="C00000"/>
                </a:solidFill>
              </a:rPr>
              <a:t>45 % </a:t>
            </a:r>
            <a:r>
              <a:rPr lang="es-MX" sz="2400" b="1" dirty="0"/>
              <a:t>Contaminación</a:t>
            </a:r>
            <a:endParaRPr lang="en-US" sz="2400" b="1" dirty="0"/>
          </a:p>
        </p:txBody>
      </p:sp>
      <p:sp>
        <p:nvSpPr>
          <p:cNvPr id="5" name="Título 1"/>
          <p:cNvSpPr txBox="1">
            <a:spLocks/>
          </p:cNvSpPr>
          <p:nvPr/>
        </p:nvSpPr>
        <p:spPr>
          <a:xfrm>
            <a:off x="7205312" y="1528896"/>
            <a:ext cx="2474209" cy="736003"/>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dirty="0">
                <a:solidFill>
                  <a:srgbClr val="C00000"/>
                </a:solidFill>
              </a:rPr>
              <a:t>35 %</a:t>
            </a:r>
            <a:r>
              <a:rPr lang="es-MX" sz="2400" b="1" dirty="0"/>
              <a:t> </a:t>
            </a:r>
          </a:p>
          <a:p>
            <a:pPr algn="ctr"/>
            <a:r>
              <a:rPr lang="es-MX" sz="2400" b="1" dirty="0"/>
              <a:t>Mala Lubricación</a:t>
            </a:r>
            <a:endParaRPr lang="en-US" sz="2400" b="1" dirty="0"/>
          </a:p>
        </p:txBody>
      </p:sp>
      <p:sp>
        <p:nvSpPr>
          <p:cNvPr id="6" name="Título 1"/>
          <p:cNvSpPr txBox="1">
            <a:spLocks/>
          </p:cNvSpPr>
          <p:nvPr/>
        </p:nvSpPr>
        <p:spPr>
          <a:xfrm>
            <a:off x="8620288" y="3488788"/>
            <a:ext cx="2577595" cy="1659987"/>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dirty="0">
                <a:solidFill>
                  <a:srgbClr val="C00000"/>
                </a:solidFill>
              </a:rPr>
              <a:t>17 %  </a:t>
            </a:r>
          </a:p>
          <a:p>
            <a:pPr algn="ctr"/>
            <a:r>
              <a:rPr lang="es-MX" sz="2400" b="1" dirty="0"/>
              <a:t>Otros:</a:t>
            </a:r>
          </a:p>
          <a:p>
            <a:pPr marL="342900" indent="-342900">
              <a:buFont typeface="Arial" panose="020B0604020202020204" pitchFamily="34" charset="0"/>
              <a:buChar char="•"/>
            </a:pPr>
            <a:r>
              <a:rPr lang="es-MX" sz="2400" b="1" dirty="0"/>
              <a:t>Mal montaje</a:t>
            </a:r>
          </a:p>
          <a:p>
            <a:pPr marL="342900" indent="-342900">
              <a:buFont typeface="Arial" panose="020B0604020202020204" pitchFamily="34" charset="0"/>
              <a:buChar char="•"/>
            </a:pPr>
            <a:r>
              <a:rPr lang="es-MX" sz="2400" b="1" dirty="0"/>
              <a:t>Alta temperatura</a:t>
            </a:r>
          </a:p>
          <a:p>
            <a:pPr marL="342900" indent="-342900">
              <a:buFont typeface="Arial" panose="020B0604020202020204" pitchFamily="34" charset="0"/>
              <a:buChar char="•"/>
            </a:pPr>
            <a:r>
              <a:rPr lang="es-MX" sz="2400" b="1" dirty="0" smtClean="0"/>
              <a:t>Desgaste </a:t>
            </a:r>
            <a:endParaRPr lang="en-US" sz="2400" b="1" dirty="0"/>
          </a:p>
        </p:txBody>
      </p:sp>
      <p:sp>
        <p:nvSpPr>
          <p:cNvPr id="7" name="Título 1"/>
          <p:cNvSpPr txBox="1">
            <a:spLocks/>
          </p:cNvSpPr>
          <p:nvPr/>
        </p:nvSpPr>
        <p:spPr>
          <a:xfrm>
            <a:off x="8088920" y="6042084"/>
            <a:ext cx="1252027" cy="801848"/>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dirty="0">
                <a:solidFill>
                  <a:srgbClr val="C00000"/>
                </a:solidFill>
              </a:rPr>
              <a:t>3 % </a:t>
            </a:r>
          </a:p>
          <a:p>
            <a:pPr algn="ctr"/>
            <a:r>
              <a:rPr lang="es-MX" sz="2400" b="1" dirty="0"/>
              <a:t>Vida útil</a:t>
            </a:r>
            <a:endParaRPr lang="en-US" sz="2400" b="1" dirty="0"/>
          </a:p>
        </p:txBody>
      </p:sp>
      <p:sp>
        <p:nvSpPr>
          <p:cNvPr id="3" name="Rectángulo 2"/>
          <p:cNvSpPr/>
          <p:nvPr/>
        </p:nvSpPr>
        <p:spPr>
          <a:xfrm>
            <a:off x="0" y="247910"/>
            <a:ext cx="12192000" cy="830997"/>
          </a:xfrm>
          <a:prstGeom prst="rect">
            <a:avLst/>
          </a:prstGeom>
        </p:spPr>
        <p:txBody>
          <a:bodyPr wrap="square">
            <a:spAutoFit/>
          </a:bodyPr>
          <a:lstStyle/>
          <a:p>
            <a:pPr algn="ctr"/>
            <a:r>
              <a:rPr lang="es-MX" sz="4800" dirty="0">
                <a:effectLst>
                  <a:outerShdw blurRad="38100" dist="38100" dir="2700000" algn="tl">
                    <a:srgbClr val="000000">
                      <a:alpha val="43137"/>
                    </a:srgbClr>
                  </a:outerShdw>
                </a:effectLst>
                <a:latin typeface="Agency FB" panose="020B0503020202020204" pitchFamily="34" charset="0"/>
              </a:rPr>
              <a:t>FALLAS MECÁNICAS</a:t>
            </a:r>
            <a:endParaRPr lang="en-US" sz="4800" dirty="0"/>
          </a:p>
        </p:txBody>
      </p:sp>
    </p:spTree>
    <p:extLst>
      <p:ext uri="{BB962C8B-B14F-4D97-AF65-F5344CB8AC3E}">
        <p14:creationId xmlns:p14="http://schemas.microsoft.com/office/powerpoint/2010/main" val="24257327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98" t="13835" r="23220" b="30105"/>
          <a:stretch/>
        </p:blipFill>
        <p:spPr bwMode="auto">
          <a:xfrm>
            <a:off x="225468" y="300624"/>
            <a:ext cx="6445476" cy="3782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Usuario\Desktop\Gestionar-el-Mantenimiento-Preventivo-industrial-1536x1024.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8720" y="94732"/>
            <a:ext cx="6291966" cy="419464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84605" y="4289376"/>
            <a:ext cx="10443052" cy="2246769"/>
          </a:xfrm>
          <a:prstGeom prst="rect">
            <a:avLst/>
          </a:prstGeom>
          <a:noFill/>
        </p:spPr>
        <p:txBody>
          <a:bodyPr wrap="square" rtlCol="0">
            <a:spAutoFit/>
          </a:bodyPr>
          <a:lstStyle/>
          <a:p>
            <a:r>
              <a:rPr lang="es-ES" sz="2800" dirty="0"/>
              <a:t>El </a:t>
            </a:r>
            <a:r>
              <a:rPr lang="es-ES" sz="2800" b="1" dirty="0"/>
              <a:t>mantenimiento preventivo es</a:t>
            </a:r>
            <a:r>
              <a:rPr lang="es-ES" sz="2800" dirty="0"/>
              <a:t> aquél que nos permite disminuir el riesgo de daño o pérdida de los equipos. Este plan de </a:t>
            </a:r>
            <a:r>
              <a:rPr lang="es-ES" sz="2800" b="1" dirty="0"/>
              <a:t>mantenimiento</a:t>
            </a:r>
            <a:r>
              <a:rPr lang="es-ES" sz="2800" dirty="0"/>
              <a:t> consiste en revisar los servidores de forma periódica para evitar fallos que puedan generarse por desgaste, por uso </a:t>
            </a:r>
            <a:r>
              <a:rPr lang="es-ES" sz="2800" dirty="0" smtClean="0"/>
              <a:t>excesivo </a:t>
            </a:r>
            <a:endParaRPr lang="en-US" sz="2800" dirty="0"/>
          </a:p>
        </p:txBody>
      </p:sp>
    </p:spTree>
    <p:extLst>
      <p:ext uri="{BB962C8B-B14F-4D97-AF65-F5344CB8AC3E}">
        <p14:creationId xmlns:p14="http://schemas.microsoft.com/office/powerpoint/2010/main" val="2635117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414" y="1351612"/>
            <a:ext cx="11691936" cy="1325563"/>
          </a:xfrm>
        </p:spPr>
        <p:txBody>
          <a:bodyPr>
            <a:normAutofit fontScale="90000"/>
          </a:bodyPr>
          <a:lstStyle/>
          <a:p>
            <a:r>
              <a:rPr lang="es-MX" sz="4000" b="1" i="1" u="sng" dirty="0">
                <a:solidFill>
                  <a:srgbClr val="C00000"/>
                </a:solidFill>
              </a:rPr>
              <a:t>Objetivo principal</a:t>
            </a:r>
            <a:r>
              <a:rPr lang="es-MX" sz="4000" b="1" i="1" dirty="0">
                <a:solidFill>
                  <a:srgbClr val="C00000"/>
                </a:solidFill>
              </a:rPr>
              <a:t>:</a:t>
            </a:r>
            <a:r>
              <a:rPr lang="es-MX" dirty="0"/>
              <a:t/>
            </a:r>
            <a:br>
              <a:rPr lang="es-MX" dirty="0"/>
            </a:br>
            <a:r>
              <a:rPr lang="es-MX" sz="3600" b="1" dirty="0"/>
              <a:t>Garantizar la producción (HM) con el mínimo costo de </a:t>
            </a:r>
            <a:r>
              <a:rPr lang="es-MX" sz="3600" b="1" dirty="0" smtClean="0"/>
              <a:t>mantenimiento.</a:t>
            </a:r>
            <a:br>
              <a:rPr lang="es-MX" sz="3600" b="1" dirty="0" smtClean="0"/>
            </a:br>
            <a:r>
              <a:rPr lang="es-MX" sz="3600" b="1" dirty="0" smtClean="0"/>
              <a:t>-Garantizar la seguridad previa del mantenimiento  (</a:t>
            </a:r>
            <a:r>
              <a:rPr lang="es-MX" sz="3600" b="1" dirty="0" err="1" smtClean="0"/>
              <a:t>capacitacion</a:t>
            </a:r>
            <a:r>
              <a:rPr lang="es-MX" sz="3600" b="1" dirty="0" smtClean="0"/>
              <a:t> , mejoras)</a:t>
            </a:r>
            <a:br>
              <a:rPr lang="es-MX" sz="3600" b="1" dirty="0" smtClean="0"/>
            </a:br>
            <a:r>
              <a:rPr lang="es-MX" sz="3600" b="1" dirty="0"/>
              <a:t>-</a:t>
            </a:r>
            <a:endParaRPr lang="en-US" sz="3600" b="1" dirty="0"/>
          </a:p>
        </p:txBody>
      </p:sp>
      <p:sp>
        <p:nvSpPr>
          <p:cNvPr id="3" name="Marcador de contenido 2"/>
          <p:cNvSpPr>
            <a:spLocks noGrp="1"/>
          </p:cNvSpPr>
          <p:nvPr>
            <p:ph idx="1"/>
          </p:nvPr>
        </p:nvSpPr>
        <p:spPr>
          <a:xfrm>
            <a:off x="252413" y="2935284"/>
            <a:ext cx="11691937" cy="5486400"/>
          </a:xfrm>
        </p:spPr>
        <p:txBody>
          <a:bodyPr/>
          <a:lstStyle/>
          <a:p>
            <a:pPr marL="0" indent="0">
              <a:buNone/>
            </a:pPr>
            <a:r>
              <a:rPr lang="es-MX" sz="3600" b="1" i="1" u="sng" dirty="0" smtClean="0">
                <a:solidFill>
                  <a:srgbClr val="C00000"/>
                </a:solidFill>
                <a:latin typeface="+mj-lt"/>
                <a:ea typeface="+mj-ea"/>
                <a:cs typeface="+mj-cs"/>
              </a:rPr>
              <a:t>Ventajas de planificar</a:t>
            </a:r>
            <a:r>
              <a:rPr lang="es-MX" sz="3600" b="1" i="1" dirty="0" smtClean="0">
                <a:solidFill>
                  <a:srgbClr val="C00000"/>
                </a:solidFill>
                <a:latin typeface="+mj-lt"/>
                <a:ea typeface="+mj-ea"/>
                <a:cs typeface="+mj-cs"/>
              </a:rPr>
              <a:t>:</a:t>
            </a:r>
            <a:endParaRPr lang="es-MX" sz="3600" b="1" i="1" dirty="0">
              <a:solidFill>
                <a:srgbClr val="C00000"/>
              </a:solidFill>
              <a:latin typeface="+mj-lt"/>
              <a:ea typeface="+mj-ea"/>
              <a:cs typeface="+mj-cs"/>
            </a:endParaRPr>
          </a:p>
          <a:p>
            <a:pPr>
              <a:buFont typeface="Wingdings" panose="05000000000000000000" pitchFamily="2" charset="2"/>
              <a:buChar char="ü"/>
            </a:pPr>
            <a:r>
              <a:rPr lang="es-MX" dirty="0"/>
              <a:t> Garantizar óptimo estado de los vehículos y equipos</a:t>
            </a:r>
          </a:p>
          <a:p>
            <a:pPr>
              <a:buFont typeface="Wingdings" panose="05000000000000000000" pitchFamily="2" charset="2"/>
              <a:buChar char="ü"/>
            </a:pPr>
            <a:r>
              <a:rPr lang="es-MX" dirty="0"/>
              <a:t> Reducir pérdidas de </a:t>
            </a:r>
            <a:r>
              <a:rPr lang="es-MX" dirty="0" smtClean="0"/>
              <a:t>tiempo ( evitar correctivos)</a:t>
            </a:r>
            <a:endParaRPr lang="es-MX" dirty="0"/>
          </a:p>
          <a:p>
            <a:pPr>
              <a:buFont typeface="Wingdings" panose="05000000000000000000" pitchFamily="2" charset="2"/>
              <a:buChar char="ü"/>
            </a:pPr>
            <a:r>
              <a:rPr lang="es-MX" dirty="0"/>
              <a:t> Minimizar costos</a:t>
            </a:r>
          </a:p>
          <a:p>
            <a:pPr>
              <a:buFont typeface="Wingdings" panose="05000000000000000000" pitchFamily="2" charset="2"/>
              <a:buChar char="ü"/>
            </a:pPr>
            <a:r>
              <a:rPr lang="es-MX" dirty="0"/>
              <a:t> Mejorar los procesos </a:t>
            </a:r>
            <a:r>
              <a:rPr lang="es-MX" dirty="0" smtClean="0"/>
              <a:t>de mantenimiento. </a:t>
            </a:r>
            <a:endParaRPr lang="es-MX" dirty="0"/>
          </a:p>
          <a:p>
            <a:pPr marL="0" indent="0">
              <a:buNone/>
            </a:pPr>
            <a:r>
              <a:rPr lang="es-MX" dirty="0" smtClean="0"/>
              <a:t>*</a:t>
            </a:r>
            <a:r>
              <a:rPr lang="es-MX" dirty="0" smtClean="0"/>
              <a:t>Garantizar </a:t>
            </a:r>
            <a:r>
              <a:rPr lang="es-MX" dirty="0" smtClean="0"/>
              <a:t>la seguridad del personal</a:t>
            </a:r>
          </a:p>
          <a:p>
            <a:pPr marL="0" indent="0">
              <a:buNone/>
            </a:pPr>
            <a:r>
              <a:rPr lang="es-MX" dirty="0"/>
              <a:t>Planificar los recursos (materiales, repuestos, MO, herramientas) con anticipación.</a:t>
            </a:r>
          </a:p>
          <a:p>
            <a:pPr marL="0" indent="0">
              <a:buNone/>
            </a:pPr>
            <a:endParaRPr lang="es-MX" dirty="0" smtClean="0"/>
          </a:p>
          <a:p>
            <a:pPr marL="0" indent="0">
              <a:buNone/>
            </a:pPr>
            <a:endParaRPr lang="es-MX" dirty="0"/>
          </a:p>
          <a:p>
            <a:endParaRPr lang="en-US" dirty="0"/>
          </a:p>
        </p:txBody>
      </p:sp>
      <p:sp>
        <p:nvSpPr>
          <p:cNvPr id="6" name="Título 1"/>
          <p:cNvSpPr txBox="1">
            <a:spLocks/>
          </p:cNvSpPr>
          <p:nvPr/>
        </p:nvSpPr>
        <p:spPr>
          <a:xfrm>
            <a:off x="1627909" y="54557"/>
            <a:ext cx="9144000" cy="10389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b="1" i="1" dirty="0">
                <a:effectLst>
                  <a:outerShdw blurRad="38100" dist="38100" dir="2700000" algn="tl">
                    <a:srgbClr val="000000">
                      <a:alpha val="43137"/>
                    </a:srgbClr>
                  </a:outerShdw>
                </a:effectLst>
              </a:rPr>
              <a:t>Mantenimiento Planificado</a:t>
            </a:r>
            <a:endParaRPr 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88826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805296" y="18432"/>
            <a:ext cx="10515600" cy="1325563"/>
          </a:xfrm>
        </p:spPr>
        <p:txBody>
          <a:bodyPr vert="horz" lIns="91440" tIns="45720" rIns="91440" bIns="45720" rtlCol="0" anchor="ctr">
            <a:normAutofit/>
          </a:bodyPr>
          <a:lstStyle/>
          <a:p>
            <a:pPr algn="ctr"/>
            <a:r>
              <a:rPr lang="en-US" b="1" u="sng" dirty="0" err="1">
                <a:solidFill>
                  <a:srgbClr val="C00000"/>
                </a:solidFill>
                <a:latin typeface="arial" panose="020B0604020202020204" pitchFamily="34" charset="0"/>
              </a:rPr>
              <a:t>Beneficios</a:t>
            </a:r>
            <a:r>
              <a:rPr lang="en-US" b="1" u="sng" dirty="0">
                <a:solidFill>
                  <a:srgbClr val="C00000"/>
                </a:solidFill>
                <a:latin typeface="arial" panose="020B0604020202020204" pitchFamily="34" charset="0"/>
              </a:rPr>
              <a:t> del </a:t>
            </a:r>
            <a:r>
              <a:rPr lang="en-US" b="1" u="sng" dirty="0" err="1">
                <a:solidFill>
                  <a:srgbClr val="C00000"/>
                </a:solidFill>
                <a:latin typeface="arial" panose="020B0604020202020204" pitchFamily="34" charset="0"/>
              </a:rPr>
              <a:t>orden</a:t>
            </a:r>
            <a:r>
              <a:rPr lang="en-US" b="1" u="sng" dirty="0">
                <a:solidFill>
                  <a:srgbClr val="C00000"/>
                </a:solidFill>
                <a:latin typeface="arial" panose="020B0604020202020204" pitchFamily="34" charset="0"/>
              </a:rPr>
              <a:t> y </a:t>
            </a:r>
            <a:r>
              <a:rPr lang="en-US" b="1" u="sng" dirty="0" err="1">
                <a:solidFill>
                  <a:srgbClr val="C00000"/>
                </a:solidFill>
                <a:latin typeface="arial" panose="020B0604020202020204" pitchFamily="34" charset="0"/>
              </a:rPr>
              <a:t>limpieza</a:t>
            </a:r>
            <a:r>
              <a:rPr lang="en-US" b="1" u="sng" dirty="0">
                <a:solidFill>
                  <a:srgbClr val="C00000"/>
                </a:solidFill>
                <a:latin typeface="arial" panose="020B0604020202020204" pitchFamily="34" charset="0"/>
              </a:rPr>
              <a:t> </a:t>
            </a:r>
          </a:p>
        </p:txBody>
      </p:sp>
      <p:sp>
        <p:nvSpPr>
          <p:cNvPr id="7" name="Rectángulo 6"/>
          <p:cNvSpPr/>
          <p:nvPr/>
        </p:nvSpPr>
        <p:spPr>
          <a:xfrm>
            <a:off x="129021" y="1203751"/>
            <a:ext cx="11868150" cy="5062924"/>
          </a:xfrm>
          <a:prstGeom prst="rect">
            <a:avLst/>
          </a:prstGeom>
        </p:spPr>
        <p:txBody>
          <a:bodyPr wrap="square">
            <a:spAutoFit/>
          </a:bodyPr>
          <a:lstStyle/>
          <a:p>
            <a:pPr marL="571500" indent="-571500">
              <a:spcBef>
                <a:spcPts val="600"/>
              </a:spcBef>
              <a:buFont typeface="Wingdings" panose="05000000000000000000" pitchFamily="2" charset="2"/>
              <a:buChar char="ü"/>
            </a:pPr>
            <a:r>
              <a:rPr lang="en-US" sz="3600" dirty="0" err="1"/>
              <a:t>Más</a:t>
            </a:r>
            <a:r>
              <a:rPr lang="en-US" sz="3600" dirty="0"/>
              <a:t> </a:t>
            </a:r>
            <a:r>
              <a:rPr lang="en-US" sz="3600" dirty="0" err="1"/>
              <a:t>productividad</a:t>
            </a:r>
            <a:r>
              <a:rPr lang="en-US" sz="3600" dirty="0"/>
              <a:t> (</a:t>
            </a:r>
            <a:r>
              <a:rPr lang="en-US" sz="3600" dirty="0" err="1"/>
              <a:t>menos</a:t>
            </a:r>
            <a:r>
              <a:rPr lang="en-US" sz="3600" dirty="0"/>
              <a:t> </a:t>
            </a:r>
            <a:r>
              <a:rPr lang="en-US" sz="3600" dirty="0" err="1"/>
              <a:t>pérdidas</a:t>
            </a:r>
            <a:r>
              <a:rPr lang="en-US" sz="3600" dirty="0"/>
              <a:t> de </a:t>
            </a:r>
            <a:r>
              <a:rPr lang="en-US" sz="3600" dirty="0" err="1"/>
              <a:t>tiempo</a:t>
            </a:r>
            <a:r>
              <a:rPr lang="en-US" sz="3600" dirty="0"/>
              <a:t>) </a:t>
            </a:r>
          </a:p>
          <a:p>
            <a:pPr marL="571500" indent="-571500">
              <a:spcBef>
                <a:spcPts val="600"/>
              </a:spcBef>
              <a:buFont typeface="Wingdings" panose="05000000000000000000" pitchFamily="2" charset="2"/>
              <a:buChar char="ü"/>
            </a:pPr>
            <a:r>
              <a:rPr lang="en-US" sz="3600" dirty="0"/>
              <a:t>El </a:t>
            </a:r>
            <a:r>
              <a:rPr lang="en-US" sz="3600" dirty="0" err="1"/>
              <a:t>trabajo</a:t>
            </a:r>
            <a:r>
              <a:rPr lang="en-US" sz="3600" dirty="0"/>
              <a:t> se </a:t>
            </a:r>
            <a:r>
              <a:rPr lang="en-US" sz="3600" dirty="0" err="1"/>
              <a:t>simplifica</a:t>
            </a:r>
            <a:r>
              <a:rPr lang="en-US" sz="3600" dirty="0"/>
              <a:t> y </a:t>
            </a:r>
            <a:r>
              <a:rPr lang="en-US" sz="3600" dirty="0" err="1"/>
              <a:t>es</a:t>
            </a:r>
            <a:r>
              <a:rPr lang="en-US" sz="3600" dirty="0"/>
              <a:t> </a:t>
            </a:r>
            <a:r>
              <a:rPr lang="en-US" sz="3600" dirty="0" err="1"/>
              <a:t>más</a:t>
            </a:r>
            <a:r>
              <a:rPr lang="en-US" sz="3600" dirty="0"/>
              <a:t> </a:t>
            </a:r>
            <a:r>
              <a:rPr lang="en-US" sz="3600" dirty="0" err="1"/>
              <a:t>agradable</a:t>
            </a:r>
            <a:endParaRPr lang="en-US" sz="3600" dirty="0"/>
          </a:p>
          <a:p>
            <a:pPr marL="571500" indent="-571500">
              <a:spcBef>
                <a:spcPts val="600"/>
              </a:spcBef>
              <a:buFont typeface="Wingdings" panose="05000000000000000000" pitchFamily="2" charset="2"/>
              <a:buChar char="ü"/>
            </a:pPr>
            <a:r>
              <a:rPr lang="es-MX" sz="3600" dirty="0"/>
              <a:t>Facilita la limpieza</a:t>
            </a:r>
            <a:r>
              <a:rPr lang="en-US" sz="3600" dirty="0"/>
              <a:t>  </a:t>
            </a:r>
          </a:p>
          <a:p>
            <a:pPr marL="571500" indent="-571500">
              <a:spcBef>
                <a:spcPts val="600"/>
              </a:spcBef>
              <a:buFont typeface="Wingdings" panose="05000000000000000000" pitchFamily="2" charset="2"/>
              <a:buChar char="ü"/>
            </a:pPr>
            <a:r>
              <a:rPr lang="en-US" sz="3600" dirty="0"/>
              <a:t>Buena </a:t>
            </a:r>
            <a:r>
              <a:rPr lang="en-US" sz="3600" dirty="0" err="1"/>
              <a:t>imagen</a:t>
            </a:r>
            <a:r>
              <a:rPr lang="en-US" sz="3600" dirty="0"/>
              <a:t> de las personas y de la </a:t>
            </a:r>
            <a:r>
              <a:rPr lang="en-US" sz="3600" dirty="0" err="1"/>
              <a:t>empresa</a:t>
            </a:r>
            <a:endParaRPr lang="en-US" sz="3600" dirty="0"/>
          </a:p>
          <a:p>
            <a:pPr marL="571500" indent="-571500">
              <a:spcBef>
                <a:spcPts val="600"/>
              </a:spcBef>
              <a:buFont typeface="Wingdings" panose="05000000000000000000" pitchFamily="2" charset="2"/>
              <a:buChar char="ü"/>
            </a:pPr>
            <a:r>
              <a:rPr lang="en-US" sz="3600" dirty="0" err="1"/>
              <a:t>Refleja</a:t>
            </a:r>
            <a:r>
              <a:rPr lang="en-US" sz="3600" dirty="0"/>
              <a:t> un </a:t>
            </a:r>
            <a:r>
              <a:rPr lang="en-US" sz="3600" dirty="0" err="1"/>
              <a:t>lugar</a:t>
            </a:r>
            <a:r>
              <a:rPr lang="en-US" sz="3600" dirty="0"/>
              <a:t> de </a:t>
            </a:r>
            <a:r>
              <a:rPr lang="en-US" sz="3600" dirty="0" err="1"/>
              <a:t>trabajo</a:t>
            </a:r>
            <a:r>
              <a:rPr lang="en-US" sz="3600" dirty="0"/>
              <a:t> </a:t>
            </a:r>
            <a:r>
              <a:rPr lang="en-US" sz="3600" dirty="0" err="1"/>
              <a:t>bien</a:t>
            </a:r>
            <a:r>
              <a:rPr lang="en-US" sz="3600" dirty="0"/>
              <a:t> </a:t>
            </a:r>
            <a:r>
              <a:rPr lang="en-US" sz="3600" dirty="0" err="1"/>
              <a:t>administrado</a:t>
            </a:r>
            <a:endParaRPr lang="en-US" sz="3600" dirty="0"/>
          </a:p>
          <a:p>
            <a:pPr marL="571500" indent="-571500">
              <a:spcBef>
                <a:spcPts val="600"/>
              </a:spcBef>
              <a:buFont typeface="Wingdings" panose="05000000000000000000" pitchFamily="2" charset="2"/>
              <a:buChar char="ü"/>
            </a:pPr>
            <a:r>
              <a:rPr lang="en-US" sz="3600" dirty="0"/>
              <a:t>Evita </a:t>
            </a:r>
            <a:r>
              <a:rPr lang="en-US" sz="3600" dirty="0" err="1"/>
              <a:t>accidentes</a:t>
            </a:r>
            <a:r>
              <a:rPr lang="en-US" sz="3600" dirty="0"/>
              <a:t> e </a:t>
            </a:r>
            <a:r>
              <a:rPr lang="en-US" sz="3600" dirty="0" err="1"/>
              <a:t>incendios</a:t>
            </a:r>
            <a:r>
              <a:rPr lang="en-US" sz="3600" dirty="0"/>
              <a:t>  </a:t>
            </a:r>
          </a:p>
          <a:p>
            <a:pPr marL="571500" indent="-571500">
              <a:spcBef>
                <a:spcPts val="600"/>
              </a:spcBef>
              <a:buFont typeface="Wingdings" panose="05000000000000000000" pitchFamily="2" charset="2"/>
              <a:buChar char="ü"/>
            </a:pPr>
            <a:r>
              <a:rPr lang="en-US" sz="3600" dirty="0" err="1"/>
              <a:t>Aumenta</a:t>
            </a:r>
            <a:r>
              <a:rPr lang="en-US" sz="3600" dirty="0"/>
              <a:t> el </a:t>
            </a:r>
            <a:r>
              <a:rPr lang="en-US" sz="3600" dirty="0" err="1"/>
              <a:t>espacio</a:t>
            </a:r>
            <a:r>
              <a:rPr lang="en-US" sz="3600" dirty="0"/>
              <a:t> </a:t>
            </a:r>
            <a:r>
              <a:rPr lang="en-US" sz="3600" dirty="0" err="1"/>
              <a:t>útil</a:t>
            </a:r>
            <a:endParaRPr lang="en-US" sz="3600" dirty="0"/>
          </a:p>
          <a:p>
            <a:pPr marL="571500" indent="-571500">
              <a:spcBef>
                <a:spcPts val="600"/>
              </a:spcBef>
              <a:buFont typeface="Wingdings" panose="05000000000000000000" pitchFamily="2" charset="2"/>
              <a:buChar char="ü"/>
            </a:pPr>
            <a:r>
              <a:rPr lang="es-MX" sz="3600" dirty="0"/>
              <a:t>Mejora el control visual</a:t>
            </a:r>
            <a:endParaRPr lang="en-US" sz="3600" dirty="0"/>
          </a:p>
        </p:txBody>
      </p:sp>
      <p:pic>
        <p:nvPicPr>
          <p:cNvPr id="4" name="Imagen 3"/>
          <p:cNvPicPr>
            <a:picLocks noChangeAspect="1"/>
          </p:cNvPicPr>
          <p:nvPr/>
        </p:nvPicPr>
        <p:blipFill>
          <a:blip r:embed="rId2"/>
          <a:stretch>
            <a:fillRect/>
          </a:stretch>
        </p:blipFill>
        <p:spPr>
          <a:xfrm>
            <a:off x="7230794" y="4242067"/>
            <a:ext cx="4836719" cy="2503393"/>
          </a:xfrm>
          <a:prstGeom prst="rect">
            <a:avLst/>
          </a:prstGeom>
        </p:spPr>
      </p:pic>
    </p:spTree>
    <p:extLst>
      <p:ext uri="{BB962C8B-B14F-4D97-AF65-F5344CB8AC3E}">
        <p14:creationId xmlns:p14="http://schemas.microsoft.com/office/powerpoint/2010/main" val="24969624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DISTRIBUCION DE LAS ABERIAS</a:t>
            </a:r>
            <a:endParaRPr lang="es-AR" dirty="0"/>
          </a:p>
        </p:txBody>
      </p:sp>
      <p:sp>
        <p:nvSpPr>
          <p:cNvPr id="3" name="Marcador de contenido 2"/>
          <p:cNvSpPr>
            <a:spLocks noGrp="1"/>
          </p:cNvSpPr>
          <p:nvPr>
            <p:ph idx="1"/>
          </p:nvPr>
        </p:nvSpPr>
        <p:spPr/>
        <p:txBody>
          <a:bodyPr/>
          <a:lstStyle/>
          <a:p>
            <a:r>
              <a:rPr lang="es-AR" dirty="0" smtClean="0"/>
              <a:t>“FORMA PARTE DE LA ORGANIZACIÓN DEL MANTENIMIENTO, ES DECIR. BUSQUEMOS LA PERSONA/PROFESIONAL IDONEA PARA CADA TRABAJO”</a:t>
            </a:r>
          </a:p>
          <a:p>
            <a:endParaRPr lang="es-AR" dirty="0"/>
          </a:p>
          <a:p>
            <a:r>
              <a:rPr lang="es-AR" dirty="0" smtClean="0"/>
              <a:t>AQUÍ EN FUNCION EL ESCENEARIO VEREMOS COMO DISTRIBUIR LOS RECURSOS HUMANOS PARA SOLUCIONAR LOS MANTENIMIENTO.</a:t>
            </a:r>
          </a:p>
          <a:p>
            <a:pPr marL="0" indent="0">
              <a:buNone/>
            </a:pPr>
            <a:r>
              <a:rPr lang="es-AR" dirty="0" smtClean="0"/>
              <a:t>YA SEA DE MANERA PLANIFICADA O EMERGENCIA. </a:t>
            </a:r>
          </a:p>
        </p:txBody>
      </p:sp>
    </p:spTree>
    <p:extLst>
      <p:ext uri="{BB962C8B-B14F-4D97-AF65-F5344CB8AC3E}">
        <p14:creationId xmlns:p14="http://schemas.microsoft.com/office/powerpoint/2010/main" val="2037621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096000" y="3087475"/>
            <a:ext cx="6234546" cy="646331"/>
          </a:xfrm>
          <a:prstGeom prst="rect">
            <a:avLst/>
          </a:prstGeom>
        </p:spPr>
        <p:txBody>
          <a:bodyPr wrap="square">
            <a:spAutoFit/>
          </a:bodyPr>
          <a:lstStyle/>
          <a:p>
            <a:endParaRPr lang="es-MX" dirty="0">
              <a:solidFill>
                <a:srgbClr val="191919"/>
              </a:solidFill>
              <a:latin typeface="dax-regularregular"/>
            </a:endParaRPr>
          </a:p>
          <a:p>
            <a:r>
              <a:rPr lang="es-MX" dirty="0">
                <a:solidFill>
                  <a:srgbClr val="191919"/>
                </a:solidFill>
                <a:latin typeface="dax-regularregular"/>
              </a:rPr>
              <a:t> </a:t>
            </a:r>
          </a:p>
        </p:txBody>
      </p:sp>
      <p:sp>
        <p:nvSpPr>
          <p:cNvPr id="2" name="Rectángulo 1"/>
          <p:cNvSpPr/>
          <p:nvPr/>
        </p:nvSpPr>
        <p:spPr>
          <a:xfrm>
            <a:off x="6143624" y="726455"/>
            <a:ext cx="5886451" cy="6093976"/>
          </a:xfrm>
          <a:prstGeom prst="rect">
            <a:avLst/>
          </a:prstGeom>
          <a:ln w="38100">
            <a:solidFill>
              <a:schemeClr val="tx1">
                <a:lumMod val="75000"/>
                <a:lumOff val="25000"/>
              </a:schemeClr>
            </a:solidFill>
          </a:ln>
        </p:spPr>
        <p:txBody>
          <a:bodyPr wrap="square">
            <a:spAutoFit/>
          </a:bodyPr>
          <a:lstStyle/>
          <a:p>
            <a:pPr algn="ctr"/>
            <a:r>
              <a:rPr lang="es-MX" sz="3200" u="sng" dirty="0">
                <a:solidFill>
                  <a:srgbClr val="C00000"/>
                </a:solidFill>
                <a:effectLst>
                  <a:outerShdw blurRad="38100" dist="38100" dir="2700000" algn="tl">
                    <a:srgbClr val="000000">
                      <a:alpha val="43137"/>
                    </a:srgbClr>
                  </a:outerShdw>
                </a:effectLst>
                <a:latin typeface="Lucida Sans Unicode" panose="020B0602030504020204" pitchFamily="34" charset="0"/>
                <a:ea typeface="+mj-ea"/>
                <a:cs typeface="Lucida Sans Unicode" panose="020B0602030504020204" pitchFamily="34" charset="0"/>
              </a:rPr>
              <a:t>PLANIFICADO</a:t>
            </a:r>
          </a:p>
          <a:p>
            <a:endParaRPr lang="es-MX" sz="1200" dirty="0"/>
          </a:p>
          <a:p>
            <a:r>
              <a:rPr lang="es-MX" sz="3200" b="1" u="sng" dirty="0">
                <a:ea typeface="+mj-ea"/>
                <a:cs typeface="Lucida Sans Unicode" panose="020B0602030504020204" pitchFamily="34" charset="0"/>
              </a:rPr>
              <a:t>Preventivo</a:t>
            </a:r>
            <a:r>
              <a:rPr lang="es-MX" sz="3200" b="1" dirty="0">
                <a:ea typeface="+mj-ea"/>
                <a:cs typeface="Lucida Sans Unicode" panose="020B0602030504020204" pitchFamily="34" charset="0"/>
              </a:rPr>
              <a:t>:</a:t>
            </a:r>
            <a:r>
              <a:rPr lang="es-MX" dirty="0"/>
              <a:t> </a:t>
            </a:r>
            <a:r>
              <a:rPr lang="es-MX" sz="3200" dirty="0">
                <a:ea typeface="+mj-ea"/>
                <a:cs typeface="Lucida Sans Unicode" panose="020B0602030504020204" pitchFamily="34" charset="0"/>
              </a:rPr>
              <a:t>organiza y planifica para evitar las fallas imprevistas</a:t>
            </a:r>
          </a:p>
          <a:p>
            <a:endParaRPr lang="es-MX" sz="1400" i="1" u="sng" dirty="0">
              <a:cs typeface="Lucida Sans Unicode" panose="020B0602030504020204" pitchFamily="34" charset="0"/>
            </a:endParaRPr>
          </a:p>
          <a:p>
            <a:r>
              <a:rPr lang="es-MX" sz="2400" i="1" u="sng" dirty="0">
                <a:cs typeface="Lucida Sans Unicode" panose="020B0602030504020204" pitchFamily="34" charset="0"/>
              </a:rPr>
              <a:t>Ventajas</a:t>
            </a:r>
            <a:r>
              <a:rPr lang="es-MX" sz="2400" dirty="0">
                <a:cs typeface="Lucida Sans Unicode" panose="020B0602030504020204" pitchFamily="34" charset="0"/>
              </a:rPr>
              <a:t>: </a:t>
            </a:r>
          </a:p>
          <a:p>
            <a:pPr marL="457200" indent="-457200">
              <a:buFont typeface="Arial" panose="020B0604020202020204" pitchFamily="34" charset="0"/>
              <a:buChar char="•"/>
            </a:pPr>
            <a:r>
              <a:rPr lang="es-MX" sz="2400" dirty="0">
                <a:solidFill>
                  <a:srgbClr val="191919"/>
                </a:solidFill>
              </a:rPr>
              <a:t>Prolonga la vida útil</a:t>
            </a:r>
          </a:p>
          <a:p>
            <a:pPr marL="457200" indent="-457200">
              <a:buFont typeface="Arial" panose="020B0604020202020204" pitchFamily="34" charset="0"/>
              <a:buChar char="•"/>
            </a:pPr>
            <a:r>
              <a:rPr lang="es-MX" sz="2400" dirty="0">
                <a:solidFill>
                  <a:srgbClr val="191919"/>
                </a:solidFill>
              </a:rPr>
              <a:t>Reduce costos</a:t>
            </a:r>
          </a:p>
          <a:p>
            <a:pPr marL="457200" indent="-457200">
              <a:buFont typeface="Arial" panose="020B0604020202020204" pitchFamily="34" charset="0"/>
              <a:buChar char="•"/>
            </a:pPr>
            <a:r>
              <a:rPr lang="es-MX" sz="2400" dirty="0">
                <a:solidFill>
                  <a:srgbClr val="191919"/>
                </a:solidFill>
              </a:rPr>
              <a:t>Garantiza la productividad / evita paradas</a:t>
            </a:r>
          </a:p>
          <a:p>
            <a:pPr marL="457200" indent="-457200">
              <a:buFont typeface="Arial" panose="020B0604020202020204" pitchFamily="34" charset="0"/>
              <a:buChar char="•"/>
            </a:pPr>
            <a:r>
              <a:rPr lang="es-MX" sz="2400" dirty="0">
                <a:solidFill>
                  <a:srgbClr val="191919"/>
                </a:solidFill>
              </a:rPr>
              <a:t>Aprovecha el momento más oportuno para realizar mantenimiento</a:t>
            </a:r>
          </a:p>
          <a:p>
            <a:pPr marL="457200" indent="-457200">
              <a:buFont typeface="Arial" panose="020B0604020202020204" pitchFamily="34" charset="0"/>
              <a:buChar char="•"/>
            </a:pPr>
            <a:r>
              <a:rPr lang="es-MX" sz="2400" dirty="0">
                <a:solidFill>
                  <a:srgbClr val="191919"/>
                </a:solidFill>
              </a:rPr>
              <a:t>Propicia la compra de insumos con tiempo </a:t>
            </a:r>
          </a:p>
          <a:p>
            <a:pPr marL="457200" indent="-457200">
              <a:buFont typeface="Arial" panose="020B0604020202020204" pitchFamily="34" charset="0"/>
              <a:buChar char="•"/>
            </a:pPr>
            <a:r>
              <a:rPr lang="es-MX" sz="2400" dirty="0">
                <a:solidFill>
                  <a:srgbClr val="191919"/>
                </a:solidFill>
              </a:rPr>
              <a:t>Evita grandes averías</a:t>
            </a:r>
          </a:p>
          <a:p>
            <a:pPr marL="457200" lvl="0" indent="-457200">
              <a:buFont typeface="Arial" panose="020B0604020202020204" pitchFamily="34" charset="0"/>
              <a:buChar char="•"/>
            </a:pPr>
            <a:r>
              <a:rPr lang="en-US" altLang="en-US" sz="2400" dirty="0" err="1">
                <a:solidFill>
                  <a:srgbClr val="333333"/>
                </a:solidFill>
                <a:cs typeface="Arial" panose="020B0604020202020204" pitchFamily="34" charset="0"/>
              </a:rPr>
              <a:t>Permite</a:t>
            </a:r>
            <a:r>
              <a:rPr lang="en-US" altLang="en-US" sz="2400" dirty="0">
                <a:solidFill>
                  <a:srgbClr val="333333"/>
                </a:solidFill>
                <a:cs typeface="Arial" panose="020B0604020202020204" pitchFamily="34" charset="0"/>
              </a:rPr>
              <a:t> la </a:t>
            </a:r>
            <a:r>
              <a:rPr lang="en-US" altLang="en-US" sz="2400" dirty="0" err="1">
                <a:solidFill>
                  <a:srgbClr val="333333"/>
                </a:solidFill>
                <a:cs typeface="Arial" panose="020B0604020202020204" pitchFamily="34" charset="0"/>
              </a:rPr>
              <a:t>organización</a:t>
            </a:r>
            <a:r>
              <a:rPr lang="en-US" altLang="en-US" sz="2400" dirty="0">
                <a:solidFill>
                  <a:srgbClr val="333333"/>
                </a:solidFill>
                <a:cs typeface="Arial" panose="020B0604020202020204" pitchFamily="34" charset="0"/>
              </a:rPr>
              <a:t> / </a:t>
            </a:r>
            <a:r>
              <a:rPr lang="en-US" altLang="en-US" sz="2400" dirty="0" err="1">
                <a:solidFill>
                  <a:srgbClr val="333333"/>
                </a:solidFill>
                <a:cs typeface="Arial" panose="020B0604020202020204" pitchFamily="34" charset="0"/>
              </a:rPr>
              <a:t>coordinación</a:t>
            </a:r>
            <a:r>
              <a:rPr lang="en-US" altLang="en-US" sz="2400" dirty="0">
                <a:solidFill>
                  <a:srgbClr val="333333"/>
                </a:solidFill>
                <a:cs typeface="Arial" panose="020B0604020202020204" pitchFamily="34" charset="0"/>
              </a:rPr>
              <a:t> </a:t>
            </a:r>
          </a:p>
          <a:p>
            <a:pPr marL="457200" indent="-457200">
              <a:buFont typeface="Arial" panose="020B0604020202020204" pitchFamily="34" charset="0"/>
              <a:buChar char="•"/>
            </a:pPr>
            <a:r>
              <a:rPr lang="en-US" altLang="en-US" sz="2400" dirty="0">
                <a:solidFill>
                  <a:srgbClr val="333333"/>
                </a:solidFill>
                <a:cs typeface="Arial" panose="020B0604020202020204" pitchFamily="34" charset="0"/>
              </a:rPr>
              <a:t>Control </a:t>
            </a:r>
            <a:r>
              <a:rPr lang="en-US" altLang="en-US" sz="2400" dirty="0" err="1">
                <a:solidFill>
                  <a:srgbClr val="333333"/>
                </a:solidFill>
                <a:cs typeface="Arial" panose="020B0604020202020204" pitchFamily="34" charset="0"/>
              </a:rPr>
              <a:t>eficaz</a:t>
            </a:r>
            <a:endParaRPr lang="en-US" altLang="en-US" sz="2400" dirty="0">
              <a:solidFill>
                <a:srgbClr val="333333"/>
              </a:solidFill>
              <a:cs typeface="Arial" panose="020B0604020202020204" pitchFamily="34" charset="0"/>
            </a:endParaRPr>
          </a:p>
          <a:p>
            <a:pPr marL="457200" indent="-457200">
              <a:buFont typeface="Arial" panose="020B0604020202020204" pitchFamily="34" charset="0"/>
              <a:buChar char="•"/>
            </a:pPr>
            <a:r>
              <a:rPr lang="en-US" altLang="en-US" sz="2400" dirty="0" err="1">
                <a:solidFill>
                  <a:srgbClr val="333333"/>
                </a:solidFill>
                <a:cs typeface="Arial" panose="020B0604020202020204" pitchFamily="34" charset="0"/>
              </a:rPr>
              <a:t>Revela</a:t>
            </a:r>
            <a:r>
              <a:rPr lang="en-US" altLang="en-US" sz="2400" dirty="0">
                <a:solidFill>
                  <a:srgbClr val="333333"/>
                </a:solidFill>
                <a:cs typeface="Arial" panose="020B0604020202020204" pitchFamily="34" charset="0"/>
              </a:rPr>
              <a:t> </a:t>
            </a:r>
            <a:r>
              <a:rPr lang="en-US" altLang="en-US" sz="2400" dirty="0" err="1">
                <a:solidFill>
                  <a:srgbClr val="333333"/>
                </a:solidFill>
                <a:cs typeface="Arial" panose="020B0604020202020204" pitchFamily="34" charset="0"/>
              </a:rPr>
              <a:t>prioridades</a:t>
            </a:r>
            <a:endParaRPr lang="es-MX" sz="2400" dirty="0">
              <a:solidFill>
                <a:srgbClr val="191919"/>
              </a:solidFill>
            </a:endParaRPr>
          </a:p>
        </p:txBody>
      </p:sp>
      <p:sp>
        <p:nvSpPr>
          <p:cNvPr id="5" name="Rectángulo 4"/>
          <p:cNvSpPr/>
          <p:nvPr/>
        </p:nvSpPr>
        <p:spPr>
          <a:xfrm>
            <a:off x="0" y="-71564"/>
            <a:ext cx="12192000" cy="769441"/>
          </a:xfrm>
          <a:prstGeom prst="rect">
            <a:avLst/>
          </a:prstGeom>
        </p:spPr>
        <p:txBody>
          <a:bodyPr wrap="square">
            <a:spAutoFit/>
          </a:bodyPr>
          <a:lstStyle/>
          <a:p>
            <a:pPr algn="ctr"/>
            <a:r>
              <a:rPr lang="es-MX" sz="4400">
                <a:effectLst>
                  <a:outerShdw blurRad="38100" dist="38100" dir="2700000" algn="tl">
                    <a:srgbClr val="000000">
                      <a:alpha val="43137"/>
                    </a:srgbClr>
                  </a:outerShdw>
                </a:effectLst>
                <a:latin typeface="Agency FB" panose="020B0503020202020204" pitchFamily="34" charset="0"/>
                <a:ea typeface="+mj-ea"/>
                <a:cs typeface="+mj-cs"/>
              </a:rPr>
              <a:t>Mantenimiento</a:t>
            </a:r>
            <a:endParaRPr lang="es-MX" sz="4400" dirty="0">
              <a:effectLst>
                <a:outerShdw blurRad="38100" dist="38100" dir="2700000" algn="tl">
                  <a:srgbClr val="000000">
                    <a:alpha val="43137"/>
                  </a:srgbClr>
                </a:outerShdw>
              </a:effectLst>
              <a:latin typeface="Agency FB" panose="020B0503020202020204" pitchFamily="34" charset="0"/>
              <a:ea typeface="+mj-ea"/>
              <a:cs typeface="+mj-cs"/>
            </a:endParaRPr>
          </a:p>
        </p:txBody>
      </p:sp>
      <p:pic>
        <p:nvPicPr>
          <p:cNvPr id="7" name="Picture 4" descr="C:\Users\Cristian\Documents\FIO\4º AÑO\PCP 2013\PARA FIRMAR PCP (2015)\TRABAJO JIT\Partes del TP\Imagenes para el POWER\Time-is-Money.jpg"/>
          <p:cNvPicPr>
            <a:picLocks noChangeAspect="1" noChangeArrowheads="1"/>
          </p:cNvPicPr>
          <p:nvPr/>
        </p:nvPicPr>
        <p:blipFill>
          <a:blip r:embed="rId3" cstate="print"/>
          <a:srcRect/>
          <a:stretch>
            <a:fillRect/>
          </a:stretch>
        </p:blipFill>
        <p:spPr bwMode="auto">
          <a:xfrm>
            <a:off x="461925" y="1351574"/>
            <a:ext cx="3981156" cy="2421869"/>
          </a:xfrm>
          <a:prstGeom prst="rect">
            <a:avLst/>
          </a:prstGeom>
          <a:noFill/>
        </p:spPr>
      </p:pic>
    </p:spTree>
    <p:extLst>
      <p:ext uri="{BB962C8B-B14F-4D97-AF65-F5344CB8AC3E}">
        <p14:creationId xmlns:p14="http://schemas.microsoft.com/office/powerpoint/2010/main" val="38290768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ppt_x"/>
                                          </p:val>
                                        </p:tav>
                                        <p:tav tm="100000">
                                          <p:val>
                                            <p:strVal val="#ppt_x"/>
                                          </p:val>
                                        </p:tav>
                                      </p:tavLst>
                                    </p:anim>
                                    <p:anim calcmode="lin" valueType="num">
                                      <p:cBhvr additive="base">
                                        <p:cTn id="1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143535" y="381871"/>
            <a:ext cx="8886825" cy="1660968"/>
          </a:xfrm>
          <a:prstGeom prst="rect">
            <a:avLst/>
          </a:prstGeom>
          <a:ln w="44450">
            <a:solidFill>
              <a:srgbClr val="76923C"/>
            </a:solidFill>
          </a:ln>
        </p:spPr>
        <p:txBody>
          <a:bodyPr wrap="square">
            <a:spAutoFit/>
          </a:bodyPr>
          <a:lstStyle/>
          <a:p>
            <a:pPr marL="0" indent="0" algn="ctr">
              <a:buNone/>
            </a:pPr>
            <a:r>
              <a:rPr lang="es-MX" sz="4000" i="1" dirty="0">
                <a:solidFill>
                  <a:srgbClr val="7030A0"/>
                </a:solidFill>
              </a:rPr>
              <a:t>“La </a:t>
            </a:r>
            <a:r>
              <a:rPr lang="es-MX" sz="4000" b="1" i="1" dirty="0">
                <a:solidFill>
                  <a:srgbClr val="7030A0"/>
                </a:solidFill>
              </a:rPr>
              <a:t>prevención</a:t>
            </a:r>
            <a:r>
              <a:rPr lang="es-MX" sz="4000" i="1" dirty="0">
                <a:solidFill>
                  <a:srgbClr val="7030A0"/>
                </a:solidFill>
              </a:rPr>
              <a:t> tiene un costo mucho menor que la </a:t>
            </a:r>
            <a:r>
              <a:rPr lang="es-MX" sz="4000" b="1" i="1" dirty="0">
                <a:solidFill>
                  <a:srgbClr val="7030A0"/>
                </a:solidFill>
              </a:rPr>
              <a:t>corrección</a:t>
            </a:r>
            <a:r>
              <a:rPr lang="es-MX" sz="4000" i="1" dirty="0">
                <a:solidFill>
                  <a:srgbClr val="7030A0"/>
                </a:solidFill>
              </a:rPr>
              <a:t>”</a:t>
            </a:r>
          </a:p>
          <a:p>
            <a:pPr marL="0" indent="0" algn="ctr">
              <a:buNone/>
            </a:pPr>
            <a:r>
              <a:rPr lang="es-MX" sz="2400" dirty="0">
                <a:effectLst>
                  <a:outerShdw blurRad="38100" dist="38100" dir="2700000" algn="tl">
                    <a:srgbClr val="000000">
                      <a:alpha val="43137"/>
                    </a:srgbClr>
                  </a:outerShdw>
                </a:effectLst>
              </a:rPr>
              <a:t>Tiempo perdido = dinero perdido</a:t>
            </a:r>
          </a:p>
        </p:txBody>
      </p:sp>
      <p:pic>
        <p:nvPicPr>
          <p:cNvPr id="5" name="Picture 2" descr="C:\Users\Cristian\Documents\FIO\4º AÑO\PCP 2013\PARA FIRMAR PCP (2015)\TRABAJO JIT\Partes del TP\Imagenes para el POWER\Animaciones\Dinero.gif"/>
          <p:cNvPicPr>
            <a:picLocks noChangeAspect="1" noChangeArrowheads="1" noCrop="1"/>
          </p:cNvPicPr>
          <p:nvPr/>
        </p:nvPicPr>
        <p:blipFill>
          <a:blip r:embed="rId2" cstate="print"/>
          <a:srcRect/>
          <a:stretch>
            <a:fillRect/>
          </a:stretch>
        </p:blipFill>
        <p:spPr bwMode="auto">
          <a:xfrm>
            <a:off x="9336678" y="228916"/>
            <a:ext cx="1931544" cy="1931544"/>
          </a:xfrm>
          <a:prstGeom prst="rect">
            <a:avLst/>
          </a:prstGeom>
          <a:noFill/>
        </p:spPr>
      </p:pic>
      <p:sp>
        <p:nvSpPr>
          <p:cNvPr id="6" name="Rectángulo 5"/>
          <p:cNvSpPr/>
          <p:nvPr/>
        </p:nvSpPr>
        <p:spPr>
          <a:xfrm>
            <a:off x="857250" y="3200281"/>
            <a:ext cx="10587038" cy="707886"/>
          </a:xfrm>
          <a:prstGeom prst="rect">
            <a:avLst/>
          </a:prstGeom>
          <a:ln w="44450">
            <a:solidFill>
              <a:srgbClr val="76923C"/>
            </a:solidFill>
          </a:ln>
        </p:spPr>
        <p:txBody>
          <a:bodyPr wrap="square">
            <a:spAutoFit/>
          </a:bodyPr>
          <a:lstStyle/>
          <a:p>
            <a:pPr algn="ctr"/>
            <a:r>
              <a:rPr lang="es-MX" sz="4000" i="1" dirty="0"/>
              <a:t>“Algo chico se puede convertir en algo grande”</a:t>
            </a:r>
          </a:p>
        </p:txBody>
      </p:sp>
    </p:spTree>
    <p:extLst>
      <p:ext uri="{BB962C8B-B14F-4D97-AF65-F5344CB8AC3E}">
        <p14:creationId xmlns:p14="http://schemas.microsoft.com/office/powerpoint/2010/main" val="14199912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5119</TotalTime>
  <Words>477</Words>
  <Application>Microsoft Office PowerPoint</Application>
  <PresentationFormat>Panorámica</PresentationFormat>
  <Paragraphs>110</Paragraphs>
  <Slides>19</Slides>
  <Notes>1</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19</vt:i4>
      </vt:variant>
    </vt:vector>
  </HeadingPairs>
  <TitlesOfParts>
    <vt:vector size="31" baseType="lpstr">
      <vt:lpstr>Agency FB</vt:lpstr>
      <vt:lpstr>Arial</vt:lpstr>
      <vt:lpstr>Arial</vt:lpstr>
      <vt:lpstr>Bodoni MT Black</vt:lpstr>
      <vt:lpstr>Calibri</vt:lpstr>
      <vt:lpstr>Calibri Light</vt:lpstr>
      <vt:lpstr>Comic Sans MS</vt:lpstr>
      <vt:lpstr>dax-regularregular</vt:lpstr>
      <vt:lpstr>Lucida Sans Unicode</vt:lpstr>
      <vt:lpstr>Times New Roman</vt:lpstr>
      <vt:lpstr>Wingdings</vt:lpstr>
      <vt:lpstr>Tema de Office</vt:lpstr>
      <vt:lpstr>Mantenimiento Preventivo o Programado</vt:lpstr>
      <vt:lpstr>Presentación de PowerPoint</vt:lpstr>
      <vt:lpstr>45 % Contaminación</vt:lpstr>
      <vt:lpstr>Presentación de PowerPoint</vt:lpstr>
      <vt:lpstr>Objetivo principal: Garantizar la producción (HM) con el mínimo costo de mantenimiento. -Garantizar la seguridad previa del mantenimiento  (capacitacion , mejoras) -</vt:lpstr>
      <vt:lpstr>Beneficios del orden y limpieza </vt:lpstr>
      <vt:lpstr>DISTRIBUCION DE LAS ABERIAS</vt:lpstr>
      <vt:lpstr>Presentación de PowerPoint</vt:lpstr>
      <vt:lpstr>Presentación de PowerPoint</vt:lpstr>
      <vt:lpstr>Presentación de PowerPoint</vt:lpstr>
      <vt:lpstr>AVERIAS Y FALLAS , ANALISIS DE FALLAS EN COMPONETNES MECANICOS </vt:lpstr>
      <vt:lpstr>ANLAIS DE FALLAS. MANTENIMIENTO PREDICTIVO:</vt:lpstr>
      <vt:lpstr>Presentación de PowerPoint</vt:lpstr>
      <vt:lpstr>Presentación de PowerPoint</vt:lpstr>
      <vt:lpstr>Presentación de PowerPoint</vt:lpstr>
      <vt:lpstr>COMUNICACION.- </vt:lpstr>
      <vt:lpstr>Presentación de PowerPoint</vt:lpstr>
      <vt:lpstr>Observaciones:</vt:lpstr>
      <vt:lpstr>MUCHAS 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Mantenimiento PREVENTIVO</dc:title>
  <dc:creator>Usuario</dc:creator>
  <cp:lastModifiedBy>Usuario</cp:lastModifiedBy>
  <cp:revision>202</cp:revision>
  <dcterms:created xsi:type="dcterms:W3CDTF">2020-01-24T12:51:50Z</dcterms:created>
  <dcterms:modified xsi:type="dcterms:W3CDTF">2021-04-18T23:08:12Z</dcterms:modified>
</cp:coreProperties>
</file>