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257" r:id="rId3"/>
    <p:sldId id="258" r:id="rId4"/>
    <p:sldId id="263" r:id="rId5"/>
    <p:sldId id="259" r:id="rId6"/>
    <p:sldId id="260" r:id="rId7"/>
    <p:sldId id="262" r:id="rId8"/>
    <p:sldId id="264" r:id="rId9"/>
    <p:sldId id="261"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90" r:id="rId34"/>
    <p:sldId id="291" r:id="rId35"/>
    <p:sldId id="292" r:id="rId36"/>
    <p:sldId id="293" r:id="rId37"/>
    <p:sldId id="294" r:id="rId38"/>
    <p:sldId id="29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8368A-EF4D-43F0-9431-EFAE122D2123}" type="datetimeFigureOut">
              <a:rPr lang="es-AR" smtClean="0"/>
              <a:t>23/3/2021</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F98FA-EB26-4D32-BB3D-AF3E298CC02E}" type="slidenum">
              <a:rPr lang="es-AR" smtClean="0"/>
              <a:t>‹Nº›</a:t>
            </a:fld>
            <a:endParaRPr lang="es-AR"/>
          </a:p>
        </p:txBody>
      </p:sp>
    </p:spTree>
    <p:extLst>
      <p:ext uri="{BB962C8B-B14F-4D97-AF65-F5344CB8AC3E}">
        <p14:creationId xmlns:p14="http://schemas.microsoft.com/office/powerpoint/2010/main" val="356870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s-AR" smtClean="0"/>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41530B-C5A7-4737-8FB8-1B0E4ABDE2C5}" type="slidenum">
              <a:rPr lang="en-US" altLang="es-AR"/>
              <a:pPr>
                <a:spcBef>
                  <a:spcPct val="0"/>
                </a:spcBef>
              </a:pPr>
              <a:t>33</a:t>
            </a:fld>
            <a:endParaRPr lang="en-US" altLang="es-AR"/>
          </a:p>
        </p:txBody>
      </p:sp>
    </p:spTree>
    <p:extLst>
      <p:ext uri="{BB962C8B-B14F-4D97-AF65-F5344CB8AC3E}">
        <p14:creationId xmlns:p14="http://schemas.microsoft.com/office/powerpoint/2010/main" val="411267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3/23/2021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534585" y="214314"/>
            <a:ext cx="10390716" cy="1462087"/>
          </a:xfrm>
        </p:spPr>
        <p:txBody>
          <a:bodyPr/>
          <a:lstStyle/>
          <a:p>
            <a:r>
              <a:rPr lang="es-ES" smtClean="0"/>
              <a:t>Haga clic para modificar el estilo de título del patrón</a:t>
            </a:r>
            <a:endParaRPr lang="es-EC"/>
          </a:p>
        </p:txBody>
      </p:sp>
      <p:sp>
        <p:nvSpPr>
          <p:cNvPr id="3" name="2 Marcador de texto"/>
          <p:cNvSpPr>
            <a:spLocks noGrp="1"/>
          </p:cNvSpPr>
          <p:nvPr>
            <p:ph type="body" sz="half" idx="1"/>
          </p:nvPr>
        </p:nvSpPr>
        <p:spPr>
          <a:xfrm>
            <a:off x="1576917" y="2017713"/>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6860117" y="2017713"/>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a:xfrm>
            <a:off x="1549400" y="6243638"/>
            <a:ext cx="2540000" cy="45720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4876800" y="6243638"/>
            <a:ext cx="3860800" cy="457200"/>
          </a:xfrm>
        </p:spPr>
        <p:txBody>
          <a:bodyPr/>
          <a:lstStyle>
            <a:lvl1pPr>
              <a:defRPr/>
            </a:lvl1pPr>
          </a:lstStyle>
          <a:p>
            <a:pPr>
              <a:defRPr/>
            </a:pPr>
            <a:r>
              <a:rPr lang="es-ES"/>
              <a:t>Motores asíncronos.                               Juan Baena</a:t>
            </a:r>
          </a:p>
        </p:txBody>
      </p:sp>
      <p:sp>
        <p:nvSpPr>
          <p:cNvPr id="7" name="6 Marcador de número de diapositiva"/>
          <p:cNvSpPr>
            <a:spLocks noGrp="1"/>
          </p:cNvSpPr>
          <p:nvPr>
            <p:ph type="sldNum" sz="quarter" idx="12"/>
          </p:nvPr>
        </p:nvSpPr>
        <p:spPr>
          <a:xfrm>
            <a:off x="9389533" y="6243638"/>
            <a:ext cx="2540000" cy="457200"/>
          </a:xfrm>
        </p:spPr>
        <p:txBody>
          <a:bodyPr/>
          <a:lstStyle>
            <a:lvl1pPr>
              <a:defRPr smtClean="0"/>
            </a:lvl1pPr>
          </a:lstStyle>
          <a:p>
            <a:pPr>
              <a:defRPr/>
            </a:pPr>
            <a:fld id="{8F53EE49-2C46-4CDD-97F4-378043590637}" type="slidenum">
              <a:rPr lang="es-ES" altLang="es-AR"/>
              <a:pPr>
                <a:defRPr/>
              </a:pPr>
              <a:t>‹Nº›</a:t>
            </a:fld>
            <a:endParaRPr lang="es-ES" altLang="es-AR"/>
          </a:p>
        </p:txBody>
      </p:sp>
    </p:spTree>
    <p:extLst>
      <p:ext uri="{BB962C8B-B14F-4D97-AF65-F5344CB8AC3E}">
        <p14:creationId xmlns:p14="http://schemas.microsoft.com/office/powerpoint/2010/main" val="182540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3/23/2021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3/23/2021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oleObject" Target="../embeddings/oleObject2.bin"/><Relationship Id="rId4" Type="http://schemas.openxmlformats.org/officeDocument/2006/relationships/image" Target="../media/image28.wmf"/></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3.gif"/></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gif"/><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46763" y="1234440"/>
            <a:ext cx="10146077" cy="754380"/>
          </a:xfrm>
        </p:spPr>
        <p:txBody>
          <a:bodyPr>
            <a:normAutofit/>
          </a:bodyPr>
          <a:lstStyle/>
          <a:p>
            <a:r>
              <a:rPr lang="es-AR" sz="2800" b="1" dirty="0"/>
              <a:t>INSTALACIONES ELÉCTRICAS Y SU </a:t>
            </a:r>
            <a:r>
              <a:rPr lang="es-AR" sz="2800" b="1" dirty="0" smtClean="0"/>
              <a:t>MANTENIMIENTO</a:t>
            </a:r>
            <a:endParaRPr lang="en-US" sz="3600" dirty="0"/>
          </a:p>
        </p:txBody>
      </p:sp>
      <p:sp>
        <p:nvSpPr>
          <p:cNvPr id="3" name="Subtítulo 2"/>
          <p:cNvSpPr>
            <a:spLocks noGrp="1"/>
          </p:cNvSpPr>
          <p:nvPr>
            <p:ph type="subTitle" idx="1"/>
          </p:nvPr>
        </p:nvSpPr>
        <p:spPr/>
        <p:txBody>
          <a:bodyPr>
            <a:normAutofit/>
          </a:bodyPr>
          <a:lstStyle/>
          <a:p>
            <a:r>
              <a:rPr lang="es-AR" sz="4000" dirty="0" smtClean="0"/>
              <a:t>T.U.M.I. 2021</a:t>
            </a:r>
            <a:endParaRPr lang="en-US" sz="4000" dirty="0"/>
          </a:p>
        </p:txBody>
      </p:sp>
      <p:sp>
        <p:nvSpPr>
          <p:cNvPr id="5" name="Rectángulo 4"/>
          <p:cNvSpPr/>
          <p:nvPr/>
        </p:nvSpPr>
        <p:spPr>
          <a:xfrm>
            <a:off x="6756310" y="5239948"/>
            <a:ext cx="4298542" cy="646331"/>
          </a:xfrm>
          <a:prstGeom prst="rect">
            <a:avLst/>
          </a:prstGeom>
        </p:spPr>
        <p:txBody>
          <a:bodyPr wrap="square">
            <a:spAutoFit/>
          </a:bodyPr>
          <a:lstStyle/>
          <a:p>
            <a:r>
              <a:rPr lang="es-AR" sz="3600" dirty="0"/>
              <a:t>CRISTALDO JAVIER</a:t>
            </a:r>
            <a:endParaRPr lang="en-US" sz="3600" dirty="0"/>
          </a:p>
        </p:txBody>
      </p:sp>
    </p:spTree>
    <p:extLst>
      <p:ext uri="{BB962C8B-B14F-4D97-AF65-F5344CB8AC3E}">
        <p14:creationId xmlns:p14="http://schemas.microsoft.com/office/powerpoint/2010/main" val="2950197956"/>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519" y="708661"/>
            <a:ext cx="7280941" cy="800099"/>
          </a:xfrm>
        </p:spPr>
        <p:txBody>
          <a:bodyPr/>
          <a:lstStyle/>
          <a:p>
            <a:r>
              <a:rPr lang="es-AR" b="1" dirty="0"/>
              <a:t>CONTENIDOS CONCEPTUALES</a:t>
            </a:r>
            <a:r>
              <a:rPr lang="es-AR" dirty="0" smtClean="0"/>
              <a:t>:</a:t>
            </a:r>
            <a:endParaRPr lang="es-AR" dirty="0"/>
          </a:p>
        </p:txBody>
      </p:sp>
      <p:sp>
        <p:nvSpPr>
          <p:cNvPr id="3" name="Marcador de contenido 2"/>
          <p:cNvSpPr>
            <a:spLocks noGrp="1"/>
          </p:cNvSpPr>
          <p:nvPr>
            <p:ph idx="1"/>
          </p:nvPr>
        </p:nvSpPr>
        <p:spPr>
          <a:xfrm>
            <a:off x="434340" y="1783080"/>
            <a:ext cx="11498579" cy="4617720"/>
          </a:xfrm>
        </p:spPr>
        <p:txBody>
          <a:bodyPr>
            <a:normAutofit fontScale="92500" lnSpcReduction="10000"/>
          </a:bodyPr>
          <a:lstStyle/>
          <a:p>
            <a:r>
              <a:rPr lang="es-AR" sz="2600" b="1" dirty="0"/>
              <a:t>UNIDAD 1</a:t>
            </a:r>
            <a:r>
              <a:rPr lang="es-AR" sz="2600" dirty="0"/>
              <a:t>: Motores eléctricos. Parámetros de selección. Tipos de mantenimiento de las máquinas rotantes de CA y CC. Mantenimiento preventivo, predictivo, correctivo. Medición de</a:t>
            </a:r>
          </a:p>
          <a:p>
            <a:r>
              <a:rPr lang="es-AR" sz="2600" dirty="0"/>
              <a:t>resistencia de aislación: conceptos y valores admisibles. Índice de polarización: concepto y</a:t>
            </a:r>
          </a:p>
          <a:p>
            <a:r>
              <a:rPr lang="es-AR" sz="2600" dirty="0"/>
              <a:t>valores admisibles. Aparatos de maniobra: definición, tipos, selección. Aparatos de control y</a:t>
            </a:r>
          </a:p>
          <a:p>
            <a:r>
              <a:rPr lang="es-AR" sz="2600" dirty="0"/>
              <a:t>protección: definición, análisis de curvas características, selección. Selectividad. Tipos de</a:t>
            </a:r>
          </a:p>
          <a:p>
            <a:r>
              <a:rPr lang="es-AR" sz="2600" dirty="0"/>
              <a:t>mantenimiento de tableros. Circuitos lógicos, definición e interpretación. Sistemas de</a:t>
            </a:r>
          </a:p>
          <a:p>
            <a:r>
              <a:rPr lang="es-AR" sz="2600" dirty="0"/>
              <a:t>distribución, tipos, generalidades.</a:t>
            </a:r>
          </a:p>
          <a:p>
            <a:endParaRPr lang="es-AR" dirty="0"/>
          </a:p>
        </p:txBody>
      </p:sp>
    </p:spTree>
    <p:extLst>
      <p:ext uri="{BB962C8B-B14F-4D97-AF65-F5344CB8AC3E}">
        <p14:creationId xmlns:p14="http://schemas.microsoft.com/office/powerpoint/2010/main" val="32066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1" y="2015732"/>
            <a:ext cx="10597654" cy="4042168"/>
          </a:xfrm>
        </p:spPr>
        <p:txBody>
          <a:bodyPr/>
          <a:lstStyle/>
          <a:p>
            <a:pPr>
              <a:lnSpc>
                <a:spcPct val="150000"/>
              </a:lnSpc>
            </a:pPr>
            <a:r>
              <a:rPr lang="es-AR" sz="2800" b="1" dirty="0"/>
              <a:t>UNIDAD 2</a:t>
            </a:r>
            <a:r>
              <a:rPr lang="es-AR" sz="2800" dirty="0"/>
              <a:t>: Conductores eléctricos, planchuelas y alambres: tipos de instalación, secciones recomendadas, elementos constitutivos del cable, selección de conductores, cálculo por caída de tensión, parámetros eléctricos, corrientes de cortocircuito admisibles. Fallas frecuentes. Empalmes de cables, terminales de cables. Trabajo práctico: cálculo de conductores para una instalación.</a:t>
            </a:r>
          </a:p>
          <a:p>
            <a:endParaRPr lang="es-AR" dirty="0"/>
          </a:p>
        </p:txBody>
      </p:sp>
      <p:sp>
        <p:nvSpPr>
          <p:cNvPr id="4" name="Título 1"/>
          <p:cNvSpPr>
            <a:spLocks noGrp="1"/>
          </p:cNvSpPr>
          <p:nvPr>
            <p:ph type="title"/>
          </p:nvPr>
        </p:nvSpPr>
        <p:spPr>
          <a:xfrm>
            <a:off x="971519" y="708661"/>
            <a:ext cx="7280941" cy="800099"/>
          </a:xfrm>
        </p:spPr>
        <p:txBody>
          <a:bodyPr/>
          <a:lstStyle/>
          <a:p>
            <a:r>
              <a:rPr lang="es-AR" b="1" dirty="0"/>
              <a:t>CONTENIDOS CONCEPTUALES</a:t>
            </a:r>
            <a:r>
              <a:rPr lang="es-AR" dirty="0" smtClean="0"/>
              <a:t>:</a:t>
            </a:r>
            <a:endParaRPr lang="es-AR" dirty="0"/>
          </a:p>
        </p:txBody>
      </p:sp>
    </p:spTree>
    <p:extLst>
      <p:ext uri="{BB962C8B-B14F-4D97-AF65-F5344CB8AC3E}">
        <p14:creationId xmlns:p14="http://schemas.microsoft.com/office/powerpoint/2010/main" val="1266245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4319" y="1853754"/>
            <a:ext cx="10138441" cy="4339348"/>
          </a:xfrm>
        </p:spPr>
        <p:txBody>
          <a:bodyPr>
            <a:normAutofit fontScale="92500"/>
          </a:bodyPr>
          <a:lstStyle/>
          <a:p>
            <a:pPr>
              <a:lnSpc>
                <a:spcPct val="150000"/>
              </a:lnSpc>
            </a:pPr>
            <a:r>
              <a:rPr lang="es-AR" sz="2800" b="1" dirty="0"/>
              <a:t>UNIDAD 3</a:t>
            </a:r>
            <a:r>
              <a:rPr lang="es-AR" sz="2800" dirty="0"/>
              <a:t>: Factor de potencia: definiciones, cálculo del factor de potencia de una instalación, cálculo de corrección del factor de potencia, capacitores de baja tensión, capacitores de media tensión, sistemas de corrección de factor fijo, sistema de corrección automática, elementos dañinos para los capacitores, sanciones por incumplimiento del coseno fi. Transformadores: tipos, usos, mantenimientos, tipos de refrigerantes, mantenimientos predictivos, preventivos y correctivos.</a:t>
            </a:r>
          </a:p>
          <a:p>
            <a:endParaRPr lang="es-AR" dirty="0"/>
          </a:p>
        </p:txBody>
      </p:sp>
      <p:sp>
        <p:nvSpPr>
          <p:cNvPr id="4" name="Título 1"/>
          <p:cNvSpPr>
            <a:spLocks noGrp="1"/>
          </p:cNvSpPr>
          <p:nvPr>
            <p:ph type="title"/>
          </p:nvPr>
        </p:nvSpPr>
        <p:spPr>
          <a:xfrm>
            <a:off x="1451579" y="804519"/>
            <a:ext cx="7189501" cy="681381"/>
          </a:xfrm>
        </p:spPr>
        <p:txBody>
          <a:bodyPr/>
          <a:lstStyle/>
          <a:p>
            <a:r>
              <a:rPr lang="es-AR" b="1" dirty="0"/>
              <a:t>CONTENIDOS CONCEPTUALES</a:t>
            </a:r>
            <a:r>
              <a:rPr lang="es-AR" dirty="0" smtClean="0"/>
              <a:t>:</a:t>
            </a:r>
            <a:endParaRPr lang="es-AR" dirty="0"/>
          </a:p>
        </p:txBody>
      </p:sp>
    </p:spTree>
    <p:extLst>
      <p:ext uri="{BB962C8B-B14F-4D97-AF65-F5344CB8AC3E}">
        <p14:creationId xmlns:p14="http://schemas.microsoft.com/office/powerpoint/2010/main" val="27165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3580" y="665988"/>
            <a:ext cx="9309100" cy="516636"/>
          </a:xfrm>
        </p:spPr>
        <p:txBody>
          <a:bodyPr>
            <a:noAutofit/>
          </a:bodyPr>
          <a:lstStyle/>
          <a:p>
            <a:r>
              <a:rPr lang="es-AR" dirty="0" smtClean="0"/>
              <a:t>Clasificación de las </a:t>
            </a:r>
            <a:r>
              <a:rPr lang="es-AR" dirty="0"/>
              <a:t>máquinas eléctricas.</a:t>
            </a:r>
          </a:p>
        </p:txBody>
      </p:sp>
      <p:sp>
        <p:nvSpPr>
          <p:cNvPr id="3" name="Marcador de contenido 2"/>
          <p:cNvSpPr>
            <a:spLocks noGrp="1"/>
          </p:cNvSpPr>
          <p:nvPr>
            <p:ph idx="1"/>
          </p:nvPr>
        </p:nvSpPr>
        <p:spPr>
          <a:xfrm>
            <a:off x="703580" y="2228088"/>
            <a:ext cx="9601200" cy="1844040"/>
          </a:xfrm>
        </p:spPr>
        <p:txBody>
          <a:bodyPr>
            <a:normAutofit/>
          </a:bodyPr>
          <a:lstStyle/>
          <a:p>
            <a:r>
              <a:rPr lang="es-AR" sz="2800" dirty="0" smtClean="0"/>
              <a:t>Maquina eléctrica: mecanismo destinado a transformar energía de </a:t>
            </a:r>
            <a:r>
              <a:rPr lang="es-AR" sz="2800" dirty="0"/>
              <a:t>u</a:t>
            </a:r>
            <a:r>
              <a:rPr lang="es-AR" sz="2800" dirty="0" smtClean="0"/>
              <a:t>na forma en otra, una de las cuales, por lo menos, es eléctrica.</a:t>
            </a:r>
            <a:endParaRPr lang="es-AR" sz="2800" dirty="0"/>
          </a:p>
        </p:txBody>
      </p:sp>
      <p:graphicFrame>
        <p:nvGraphicFramePr>
          <p:cNvPr id="4" name="Tabla 3"/>
          <p:cNvGraphicFramePr>
            <a:graphicFrameLocks noGrp="1"/>
          </p:cNvGraphicFramePr>
          <p:nvPr>
            <p:extLst>
              <p:ext uri="{D42A27DB-BD31-4B8C-83A1-F6EECF244321}">
                <p14:modId xmlns:p14="http://schemas.microsoft.com/office/powerpoint/2010/main" val="2328983697"/>
              </p:ext>
            </p:extLst>
          </p:nvPr>
        </p:nvGraphicFramePr>
        <p:xfrm>
          <a:off x="1846580" y="4689179"/>
          <a:ext cx="8458200" cy="2023533"/>
        </p:xfrm>
        <a:graphic>
          <a:graphicData uri="http://schemas.openxmlformats.org/drawingml/2006/table">
            <a:tbl>
              <a:tblPr bandRow="1">
                <a:tableStyleId>{F5AB1C69-6EDB-4FF4-983F-18BD219EF322}</a:tableStyleId>
              </a:tblPr>
              <a:tblGrid>
                <a:gridCol w="4229100">
                  <a:extLst>
                    <a:ext uri="{9D8B030D-6E8A-4147-A177-3AD203B41FA5}">
                      <a16:colId xmlns:a16="http://schemas.microsoft.com/office/drawing/2014/main" val="3911371557"/>
                    </a:ext>
                  </a:extLst>
                </a:gridCol>
                <a:gridCol w="4229100">
                  <a:extLst>
                    <a:ext uri="{9D8B030D-6E8A-4147-A177-3AD203B41FA5}">
                      <a16:colId xmlns:a16="http://schemas.microsoft.com/office/drawing/2014/main" val="861179788"/>
                    </a:ext>
                  </a:extLst>
                </a:gridCol>
              </a:tblGrid>
              <a:tr h="674511">
                <a:tc>
                  <a:txBody>
                    <a:bodyPr/>
                    <a:lstStyle/>
                    <a:p>
                      <a:pPr algn="ctr"/>
                      <a:r>
                        <a:rPr lang="es-AR" dirty="0" smtClean="0"/>
                        <a:t>GENERADORES</a:t>
                      </a:r>
                      <a:endParaRPr lang="es-AR" dirty="0"/>
                    </a:p>
                  </a:txBody>
                  <a:tcPr anchor="ctr"/>
                </a:tc>
                <a:tc>
                  <a:txBody>
                    <a:bodyPr/>
                    <a:lstStyle/>
                    <a:p>
                      <a:pPr algn="ctr"/>
                      <a:r>
                        <a:rPr lang="es-AR" dirty="0" smtClean="0"/>
                        <a:t>Maquinas que</a:t>
                      </a:r>
                      <a:r>
                        <a:rPr lang="es-AR" baseline="0" dirty="0" smtClean="0"/>
                        <a:t> transforman energía mecánica en eléctrica</a:t>
                      </a:r>
                      <a:endParaRPr lang="es-AR" dirty="0"/>
                    </a:p>
                  </a:txBody>
                  <a:tcPr anchor="ctr"/>
                </a:tc>
                <a:extLst>
                  <a:ext uri="{0D108BD9-81ED-4DB2-BD59-A6C34878D82A}">
                    <a16:rowId xmlns:a16="http://schemas.microsoft.com/office/drawing/2014/main" val="1053445221"/>
                  </a:ext>
                </a:extLst>
              </a:tr>
              <a:tr h="674511">
                <a:tc>
                  <a:txBody>
                    <a:bodyPr/>
                    <a:lstStyle/>
                    <a:p>
                      <a:pPr algn="ctr"/>
                      <a:r>
                        <a:rPr lang="es-AR" dirty="0" smtClean="0"/>
                        <a:t>MOTORES</a:t>
                      </a:r>
                      <a:endParaRPr lang="es-AR" dirty="0"/>
                    </a:p>
                  </a:txBody>
                  <a:tcPr anchor="ctr"/>
                </a:tc>
                <a:tc>
                  <a:txBody>
                    <a:bodyPr/>
                    <a:lstStyle/>
                    <a:p>
                      <a:pPr algn="ctr"/>
                      <a:r>
                        <a:rPr lang="es-AR" dirty="0" smtClean="0"/>
                        <a:t>Maquinas que transforman energía eléctrica en mecánica</a:t>
                      </a:r>
                      <a:endParaRPr lang="es-AR" dirty="0"/>
                    </a:p>
                  </a:txBody>
                  <a:tcPr anchor="ctr"/>
                </a:tc>
                <a:extLst>
                  <a:ext uri="{0D108BD9-81ED-4DB2-BD59-A6C34878D82A}">
                    <a16:rowId xmlns:a16="http://schemas.microsoft.com/office/drawing/2014/main" val="3824414138"/>
                  </a:ext>
                </a:extLst>
              </a:tr>
              <a:tr h="674511">
                <a:tc>
                  <a:txBody>
                    <a:bodyPr/>
                    <a:lstStyle/>
                    <a:p>
                      <a:pPr algn="ctr"/>
                      <a:r>
                        <a:rPr lang="es-AR" dirty="0" smtClean="0"/>
                        <a:t>TRANSFORMADORES</a:t>
                      </a:r>
                      <a:endParaRPr lang="es-AR" dirty="0"/>
                    </a:p>
                  </a:txBody>
                  <a:tcPr anchor="ctr"/>
                </a:tc>
                <a:tc>
                  <a:txBody>
                    <a:bodyPr/>
                    <a:lstStyle/>
                    <a:p>
                      <a:pPr algn="ctr"/>
                      <a:r>
                        <a:rPr lang="es-AR" dirty="0" smtClean="0"/>
                        <a:t>Maquinas que transforman energía eléctrica de una forma en otra</a:t>
                      </a:r>
                      <a:endParaRPr lang="es-AR" dirty="0"/>
                    </a:p>
                  </a:txBody>
                  <a:tcPr anchor="ctr"/>
                </a:tc>
                <a:extLst>
                  <a:ext uri="{0D108BD9-81ED-4DB2-BD59-A6C34878D82A}">
                    <a16:rowId xmlns:a16="http://schemas.microsoft.com/office/drawing/2014/main" val="1834471277"/>
                  </a:ext>
                </a:extLst>
              </a:tr>
            </a:tbl>
          </a:graphicData>
        </a:graphic>
      </p:graphicFrame>
    </p:spTree>
    <p:extLst>
      <p:ext uri="{BB962C8B-B14F-4D97-AF65-F5344CB8AC3E}">
        <p14:creationId xmlns:p14="http://schemas.microsoft.com/office/powerpoint/2010/main" val="2591376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3296" y="243840"/>
            <a:ext cx="4108704" cy="597408"/>
          </a:xfrm>
        </p:spPr>
        <p:txBody>
          <a:bodyPr>
            <a:normAutofit fontScale="90000"/>
          </a:bodyPr>
          <a:lstStyle/>
          <a:p>
            <a:r>
              <a:rPr lang="es-AR" sz="3200" dirty="0"/>
              <a:t>MONTAJES </a:t>
            </a:r>
            <a:r>
              <a:rPr lang="es-AR" sz="3200" dirty="0" smtClean="0"/>
              <a:t>ELÉCTRICOS</a:t>
            </a:r>
            <a:endParaRPr lang="es-AR"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587" y="1121664"/>
            <a:ext cx="8506013" cy="5186237"/>
          </a:xfrm>
          <a:prstGeom prst="rect">
            <a:avLst/>
          </a:prstGeom>
        </p:spPr>
      </p:pic>
    </p:spTree>
    <p:extLst>
      <p:ext uri="{BB962C8B-B14F-4D97-AF65-F5344CB8AC3E}">
        <p14:creationId xmlns:p14="http://schemas.microsoft.com/office/powerpoint/2010/main" val="3247432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608" y="1907223"/>
            <a:ext cx="4423197" cy="3917202"/>
          </a:xfrm>
        </p:spPr>
      </p:pic>
      <p:sp>
        <p:nvSpPr>
          <p:cNvPr id="4" name="Título 1"/>
          <p:cNvSpPr>
            <a:spLocks noGrp="1"/>
          </p:cNvSpPr>
          <p:nvPr>
            <p:ph type="title"/>
          </p:nvPr>
        </p:nvSpPr>
        <p:spPr>
          <a:xfrm>
            <a:off x="292608" y="310987"/>
            <a:ext cx="8071104" cy="603413"/>
          </a:xfrm>
        </p:spPr>
        <p:txBody>
          <a:bodyPr>
            <a:normAutofit/>
          </a:bodyPr>
          <a:lstStyle/>
          <a:p>
            <a:r>
              <a:rPr lang="es-AR" dirty="0" smtClean="0"/>
              <a:t>Coordinación de protecciones</a:t>
            </a:r>
            <a:endParaRPr lang="es-AR"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047" y="2929841"/>
            <a:ext cx="3126232" cy="3126232"/>
          </a:xfrm>
          <a:prstGeom prst="rect">
            <a:avLst/>
          </a:prstGeom>
        </p:spPr>
      </p:pic>
      <p:pic>
        <p:nvPicPr>
          <p:cNvPr id="7" name="Marcador de contenido 3"/>
          <p:cNvPicPr>
            <a:picLocks noChangeAspect="1"/>
          </p:cNvPicPr>
          <p:nvPr/>
        </p:nvPicPr>
        <p:blipFill rotWithShape="1">
          <a:blip r:embed="rId4" cstate="print">
            <a:extLst>
              <a:ext uri="{28A0092B-C50C-407E-A947-70E740481C1C}">
                <a14:useLocalDpi xmlns:a14="http://schemas.microsoft.com/office/drawing/2010/main" val="0"/>
              </a:ext>
            </a:extLst>
          </a:blip>
          <a:srcRect l="9189" r="15701"/>
          <a:stretch/>
        </p:blipFill>
        <p:spPr>
          <a:xfrm>
            <a:off x="7099855" y="1907223"/>
            <a:ext cx="1536192" cy="2045236"/>
          </a:xfrm>
          <a:prstGeom prst="rect">
            <a:avLst/>
          </a:prstGeom>
        </p:spPr>
      </p:pic>
    </p:spTree>
    <p:extLst>
      <p:ext uri="{BB962C8B-B14F-4D97-AF65-F5344CB8AC3E}">
        <p14:creationId xmlns:p14="http://schemas.microsoft.com/office/powerpoint/2010/main" val="1601235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432" y="377952"/>
            <a:ext cx="10058400" cy="762000"/>
          </a:xfrm>
        </p:spPr>
        <p:txBody>
          <a:bodyPr/>
          <a:lstStyle/>
          <a:p>
            <a:r>
              <a:rPr lang="es-CO" dirty="0" smtClean="0"/>
              <a:t>Caja de borneras de motor asíncrono</a:t>
            </a:r>
            <a:endParaRPr lang="es-CO" dirty="0"/>
          </a:p>
        </p:txBody>
      </p:sp>
      <p:pic>
        <p:nvPicPr>
          <p:cNvPr id="1026" name="Picture 2" descr="https://sites.google.com/site/tecnorlopez33/_/rsrc/1315082421142/tema4-maquinas-electricas/06-motores-de-ca/800px-Stator_and_rotor_by_Zureks%5B1%5D.JPG?height=225&amp;width=32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2492" y="2360268"/>
            <a:ext cx="5143091" cy="36504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_vNFu_XRRH84/SCS-4U4BFII/AAAAAAAAA1Y/vN5pDHjY8uk/s400/caja+bornes+motor+trif%C3%A1sicoas%C3%ADncro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616" y="2397048"/>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330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85" y="341376"/>
            <a:ext cx="10058400" cy="725424"/>
          </a:xfrm>
        </p:spPr>
        <p:txBody>
          <a:bodyPr/>
          <a:lstStyle/>
          <a:p>
            <a:r>
              <a:rPr lang="es-CO" dirty="0" smtClean="0"/>
              <a:t>Caja de borneras de un motor asíncrono</a:t>
            </a:r>
            <a:endParaRPr lang="es-CO" dirty="0"/>
          </a:p>
        </p:txBody>
      </p:sp>
      <p:pic>
        <p:nvPicPr>
          <p:cNvPr id="2052" name="Picture 4" descr="http://www.cifp-mantenimiento.es/e-learning/contenidos/2/caja%20bornes%20mot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906" y="1140460"/>
            <a:ext cx="5691627" cy="518134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61" y="2207260"/>
            <a:ext cx="3536384" cy="3571748"/>
          </a:xfrm>
          <a:prstGeom prst="rect">
            <a:avLst/>
          </a:prstGeom>
        </p:spPr>
      </p:pic>
    </p:spTree>
    <p:extLst>
      <p:ext uri="{BB962C8B-B14F-4D97-AF65-F5344CB8AC3E}">
        <p14:creationId xmlns:p14="http://schemas.microsoft.com/office/powerpoint/2010/main" val="2564776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Control de la intensidad de los motores trifásicos</a:t>
            </a:r>
            <a:endParaRPr lang="es-CO" dirty="0"/>
          </a:p>
        </p:txBody>
      </p:sp>
      <p:sp>
        <p:nvSpPr>
          <p:cNvPr id="3" name="Content Placeholder 2"/>
          <p:cNvSpPr>
            <a:spLocks noGrp="1"/>
          </p:cNvSpPr>
          <p:nvPr>
            <p:ph idx="1"/>
          </p:nvPr>
        </p:nvSpPr>
        <p:spPr/>
        <p:txBody>
          <a:bodyPr/>
          <a:lstStyle/>
          <a:p>
            <a:r>
              <a:rPr lang="es-CO" dirty="0" smtClean="0"/>
              <a:t>AEA Asociación Electrotécnica </a:t>
            </a:r>
            <a:r>
              <a:rPr lang="es-CO" dirty="0"/>
              <a:t>A</a:t>
            </a:r>
            <a:r>
              <a:rPr lang="es-CO" dirty="0" smtClean="0"/>
              <a:t>rgentina  </a:t>
            </a:r>
          </a:p>
          <a:p>
            <a:r>
              <a:rPr lang="es-CO" dirty="0" smtClean="0"/>
              <a:t>Límites de tensión: </a:t>
            </a:r>
          </a:p>
          <a:p>
            <a:pPr marL="914400" lvl="1" indent="-457200">
              <a:buFont typeface="+mj-lt"/>
              <a:buAutoNum type="alphaLcPeriod"/>
            </a:pPr>
            <a:r>
              <a:rPr lang="es-CO" dirty="0" smtClean="0"/>
              <a:t>En el arranque el motor no debe tener el mas del 15% de caída de tensión</a:t>
            </a:r>
          </a:p>
          <a:p>
            <a:pPr marL="914400" lvl="1" indent="-457200">
              <a:buFont typeface="+mj-lt"/>
              <a:buAutoNum type="alphaLcPeriod"/>
            </a:pPr>
            <a:r>
              <a:rPr lang="es-CO" dirty="0" smtClean="0"/>
              <a:t>En funcionamiento no debe superar el 5% de caída de tensión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5482" y="3741038"/>
            <a:ext cx="3502533" cy="264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652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999744" y="304800"/>
            <a:ext cx="4840224" cy="993648"/>
          </a:xfrm>
        </p:spPr>
        <p:txBody>
          <a:bodyPr/>
          <a:lstStyle/>
          <a:p>
            <a:r>
              <a:rPr lang="es-ES" altLang="es-AR" dirty="0" smtClean="0"/>
              <a:t>Placa de Motor</a:t>
            </a:r>
            <a:endParaRPr lang="es-AR" altLang="es-AR" dirty="0" smtClean="0"/>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11" y="2104963"/>
            <a:ext cx="10967656" cy="3747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819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8555" y="1085088"/>
            <a:ext cx="10752613" cy="4767072"/>
          </a:xfrm>
        </p:spPr>
        <p:txBody>
          <a:bodyPr>
            <a:noAutofit/>
          </a:bodyPr>
          <a:lstStyle/>
          <a:p>
            <a:r>
              <a:rPr lang="es-AR" sz="3200" b="1" dirty="0" smtClean="0"/>
              <a:t>Asignatura:  </a:t>
            </a:r>
            <a:r>
              <a:rPr lang="es-AR" b="1" dirty="0" smtClean="0"/>
              <a:t>INSTALACIONES </a:t>
            </a:r>
            <a:r>
              <a:rPr lang="es-AR" b="1" dirty="0"/>
              <a:t>ELÉCTRICAS Y SU MANTENIMIENTO</a:t>
            </a:r>
            <a:endParaRPr lang="es-AR" dirty="0"/>
          </a:p>
          <a:p>
            <a:r>
              <a:rPr lang="es-AR" sz="3200" b="1" dirty="0" smtClean="0"/>
              <a:t>Carrera: </a:t>
            </a:r>
            <a:r>
              <a:rPr lang="es-AR" sz="3200" dirty="0" smtClean="0"/>
              <a:t>Técnico Universitario en Mantenimiento Industrial</a:t>
            </a:r>
          </a:p>
          <a:p>
            <a:r>
              <a:rPr lang="es-AR" sz="3200" b="1" dirty="0" smtClean="0"/>
              <a:t>Duración: </a:t>
            </a:r>
            <a:r>
              <a:rPr lang="es-AR" sz="3200" dirty="0" smtClean="0"/>
              <a:t>15 semanas</a:t>
            </a:r>
          </a:p>
          <a:p>
            <a:r>
              <a:rPr lang="es-AR" sz="3200" b="1" dirty="0" smtClean="0"/>
              <a:t>Día de clase: </a:t>
            </a:r>
            <a:r>
              <a:rPr lang="es-AR" sz="3200" dirty="0" smtClean="0"/>
              <a:t>Martes </a:t>
            </a:r>
          </a:p>
          <a:p>
            <a:r>
              <a:rPr lang="es-AR" sz="3200" b="1" dirty="0" smtClean="0"/>
              <a:t>Horario: </a:t>
            </a:r>
            <a:r>
              <a:rPr lang="es-AR" sz="3200" dirty="0" smtClean="0"/>
              <a:t>18 hs</a:t>
            </a:r>
            <a:endParaRPr lang="en-US" sz="3200" dirty="0"/>
          </a:p>
        </p:txBody>
      </p:sp>
    </p:spTree>
    <p:extLst>
      <p:ext uri="{BB962C8B-B14F-4D97-AF65-F5344CB8AC3E}">
        <p14:creationId xmlns:p14="http://schemas.microsoft.com/office/powerpoint/2010/main" val="137922702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1006794" y="1273969"/>
            <a:ext cx="10319574" cy="786479"/>
          </a:xfrm>
          <a:prstGeom prst="rect">
            <a:avLst/>
          </a:prstGeom>
          <a:solidFill>
            <a:schemeClr val="bg1"/>
          </a:solidFill>
          <a:ln>
            <a:noFill/>
          </a:ln>
          <a:effectLst/>
          <a:extLst/>
        </p:spPr>
        <p:txBody>
          <a:bodyPr wrap="square">
            <a:spAutoFit/>
          </a:bodyPr>
          <a:lstStyle/>
          <a:p>
            <a:pPr algn="just">
              <a:spcBef>
                <a:spcPct val="50000"/>
              </a:spcBef>
              <a:spcAft>
                <a:spcPts val="500"/>
              </a:spcAft>
              <a:defRPr/>
            </a:pPr>
            <a:r>
              <a:rPr lang="es-ES" sz="2000" b="1" dirty="0"/>
              <a:t>Son</a:t>
            </a:r>
            <a:r>
              <a:rPr lang="es-ES_tradnl" sz="2000" b="1" dirty="0"/>
              <a:t> los más utilizados en la industria.</a:t>
            </a:r>
            <a:endParaRPr lang="es-ES" sz="2000" b="1" dirty="0"/>
          </a:p>
          <a:p>
            <a:pPr algn="just">
              <a:defRPr/>
            </a:pPr>
            <a:r>
              <a:rPr lang="es-ES" sz="2000" b="1" dirty="0">
                <a:effectLst>
                  <a:outerShdw blurRad="38100" dist="38100" dir="2700000" algn="tl">
                    <a:srgbClr val="C0C0C0"/>
                  </a:outerShdw>
                </a:effectLst>
              </a:rPr>
              <a:t>Una fuente de corriente alterna (trifásica o monofásica) alimenta al estator.</a:t>
            </a:r>
            <a:r>
              <a:rPr lang="es-ES" sz="2000" b="1" dirty="0"/>
              <a:t> </a:t>
            </a:r>
          </a:p>
        </p:txBody>
      </p:sp>
      <p:sp>
        <p:nvSpPr>
          <p:cNvPr id="8195" name="Rectangle 5"/>
          <p:cNvSpPr>
            <a:spLocks noChangeArrowheads="1"/>
          </p:cNvSpPr>
          <p:nvPr/>
        </p:nvSpPr>
        <p:spPr bwMode="auto">
          <a:xfrm>
            <a:off x="1543242" y="5091304"/>
            <a:ext cx="8715375"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spcAft>
                <a:spcPts val="500"/>
              </a:spcAft>
              <a:buNone/>
            </a:pPr>
            <a:r>
              <a:rPr lang="es-ES" altLang="es-AR" sz="2000" b="1" dirty="0">
                <a:solidFill>
                  <a:srgbClr val="0000FF"/>
                </a:solidFill>
              </a:rPr>
              <a:t>El estator</a:t>
            </a:r>
            <a:r>
              <a:rPr lang="es-ES" altLang="es-AR" sz="2000" dirty="0"/>
              <a:t> está constituido por un núcleo de hierro laminado en cuyo interior existen “n” pares de polos magnéticos colocados simétricamente formando 120º eléctricos. El estator es sometido a una C.A. y los polos magnéticos del estator giran continuamente </a:t>
            </a:r>
            <a:r>
              <a:rPr lang="es-ES" altLang="es-AR" sz="2000" b="1" dirty="0">
                <a:solidFill>
                  <a:srgbClr val="0000FF"/>
                </a:solidFill>
              </a:rPr>
              <a:t>creando un campo giratorio</a:t>
            </a:r>
            <a:r>
              <a:rPr lang="es-ES" altLang="es-AR" sz="2000" dirty="0"/>
              <a:t>.</a:t>
            </a:r>
          </a:p>
        </p:txBody>
      </p:sp>
      <p:pic>
        <p:nvPicPr>
          <p:cNvPr id="8196" name="Picture 6" descr="a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32358" y="2681860"/>
            <a:ext cx="1979612"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913" y="2593118"/>
            <a:ext cx="34036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1 Título"/>
          <p:cNvSpPr txBox="1">
            <a:spLocks/>
          </p:cNvSpPr>
          <p:nvPr/>
        </p:nvSpPr>
        <p:spPr bwMode="auto">
          <a:xfrm>
            <a:off x="451104" y="428625"/>
            <a:ext cx="8229600" cy="83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_tradnl" altLang="es-AR" sz="4400" dirty="0"/>
              <a:t>Motor Asíncrono o de Inducción</a:t>
            </a:r>
            <a:endParaRPr lang="es-ES" altLang="es-AR" sz="4400" dirty="0"/>
          </a:p>
          <a:p>
            <a:pPr algn="ctr">
              <a:spcBef>
                <a:spcPct val="0"/>
              </a:spcBef>
              <a:buFontTx/>
              <a:buNone/>
            </a:pPr>
            <a:endParaRPr lang="es-AR" altLang="es-AR" sz="4400" dirty="0"/>
          </a:p>
        </p:txBody>
      </p:sp>
    </p:spTree>
    <p:extLst>
      <p:ext uri="{BB962C8B-B14F-4D97-AF65-F5344CB8AC3E}">
        <p14:creationId xmlns:p14="http://schemas.microsoft.com/office/powerpoint/2010/main" val="4278794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2351089" y="6232803"/>
            <a:ext cx="18473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s-ES">
              <a:latin typeface="Arial" charset="0"/>
              <a:ea typeface="ＭＳ Ｐゴシック" charset="0"/>
            </a:endParaRPr>
          </a:p>
        </p:txBody>
      </p:sp>
      <p:sp>
        <p:nvSpPr>
          <p:cNvPr id="91141" name="Rectangle 5"/>
          <p:cNvSpPr>
            <a:spLocks noChangeArrowheads="1"/>
          </p:cNvSpPr>
          <p:nvPr/>
        </p:nvSpPr>
        <p:spPr bwMode="auto">
          <a:xfrm>
            <a:off x="259557" y="1650209"/>
            <a:ext cx="4334668" cy="10156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med" len="lg"/>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spcAft>
                <a:spcPts val="500"/>
              </a:spcAft>
            </a:pPr>
            <a:r>
              <a:rPr lang="es-ES" sz="2000" b="1" dirty="0">
                <a:solidFill>
                  <a:srgbClr val="0000CC"/>
                </a:solidFill>
              </a:rPr>
              <a:t>los </a:t>
            </a:r>
            <a:r>
              <a:rPr lang="es-ES" sz="2000" b="1" u="sng" dirty="0">
                <a:solidFill>
                  <a:srgbClr val="0000CC"/>
                </a:solidFill>
              </a:rPr>
              <a:t>motores asíncronos</a:t>
            </a:r>
            <a:r>
              <a:rPr lang="es-ES" sz="2000" b="1" dirty="0">
                <a:solidFill>
                  <a:srgbClr val="0000CC"/>
                </a:solidFill>
              </a:rPr>
              <a:t> se clasifican </a:t>
            </a:r>
            <a:r>
              <a:rPr lang="es-ES_tradnl" sz="2000" b="1" dirty="0">
                <a:solidFill>
                  <a:srgbClr val="0000CC"/>
                </a:solidFill>
              </a:rPr>
              <a:t>d</a:t>
            </a:r>
            <a:r>
              <a:rPr lang="es-ES" sz="2000" b="1" dirty="0">
                <a:solidFill>
                  <a:srgbClr val="0000CC"/>
                </a:solidFill>
              </a:rPr>
              <a:t>e acuerdo a la forma de construcción del rotor</a:t>
            </a:r>
            <a:r>
              <a:rPr lang="es-ES_tradnl" sz="2000" b="1" dirty="0">
                <a:solidFill>
                  <a:srgbClr val="0000CC"/>
                </a:solidFill>
              </a:rPr>
              <a:t>.</a:t>
            </a:r>
            <a:endParaRPr lang="es-ES" sz="2000" b="1" dirty="0">
              <a:solidFill>
                <a:srgbClr val="0000CC"/>
              </a:solidFill>
            </a:endParaRPr>
          </a:p>
        </p:txBody>
      </p:sp>
      <p:sp>
        <p:nvSpPr>
          <p:cNvPr id="91142" name="Rectangle 6"/>
          <p:cNvSpPr>
            <a:spLocks noChangeArrowheads="1"/>
          </p:cNvSpPr>
          <p:nvPr/>
        </p:nvSpPr>
        <p:spPr bwMode="auto">
          <a:xfrm>
            <a:off x="1849438" y="666751"/>
            <a:ext cx="84248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med" len="lg"/>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spcBef>
                <a:spcPct val="50000"/>
              </a:spcBef>
              <a:spcAft>
                <a:spcPts val="500"/>
              </a:spcAft>
            </a:pPr>
            <a:r>
              <a:rPr lang="es-ES" sz="2000" b="1"/>
              <a:t>Las bobinas del </a:t>
            </a:r>
            <a:r>
              <a:rPr lang="es-ES" sz="2000" b="1">
                <a:solidFill>
                  <a:srgbClr val="000099"/>
                </a:solidFill>
              </a:rPr>
              <a:t>estator</a:t>
            </a:r>
            <a:r>
              <a:rPr lang="es-ES" sz="2000" b="1"/>
              <a:t> </a:t>
            </a:r>
            <a:r>
              <a:rPr lang="es-ES" sz="2000" b="1">
                <a:solidFill>
                  <a:srgbClr val="FF3300"/>
                </a:solidFill>
              </a:rPr>
              <a:t>induce</a:t>
            </a:r>
            <a:r>
              <a:rPr lang="es-ES" sz="2000" b="1"/>
              <a:t> corriente alterna en el circuito eléctrico del rotor (de manera algo similar a un transformador) y el rotor es obligado a girar.</a:t>
            </a:r>
          </a:p>
        </p:txBody>
      </p:sp>
      <p:sp>
        <p:nvSpPr>
          <p:cNvPr id="91143" name="Rectangle 7"/>
          <p:cNvSpPr>
            <a:spLocks noChangeArrowheads="1"/>
          </p:cNvSpPr>
          <p:nvPr/>
        </p:nvSpPr>
        <p:spPr bwMode="auto">
          <a:xfrm>
            <a:off x="3083995" y="3359867"/>
            <a:ext cx="6783387" cy="1190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med" len="lg"/>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ts val="500"/>
              </a:spcBef>
              <a:spcAft>
                <a:spcPts val="500"/>
              </a:spcAft>
            </a:pPr>
            <a:r>
              <a:rPr lang="es-ES"/>
              <a:t>Este es </a:t>
            </a:r>
            <a:r>
              <a:rPr lang="es-ES">
                <a:solidFill>
                  <a:srgbClr val="0000CC"/>
                </a:solidFill>
              </a:rPr>
              <a:t>el rotor que hace que el generador asíncrono sea diferente del generador síncrono</a:t>
            </a:r>
            <a:r>
              <a:rPr lang="es-ES"/>
              <a:t>. El rotor consta de un cierto número de barras de cobre o de aluminio, conectadas eléctricamente por anillos de aluminio finales</a:t>
            </a:r>
          </a:p>
        </p:txBody>
      </p:sp>
      <p:sp>
        <p:nvSpPr>
          <p:cNvPr id="91144" name="Text Box 8"/>
          <p:cNvSpPr txBox="1">
            <a:spLocks noChangeArrowheads="1"/>
          </p:cNvSpPr>
          <p:nvPr/>
        </p:nvSpPr>
        <p:spPr bwMode="auto">
          <a:xfrm>
            <a:off x="5018882" y="2630335"/>
            <a:ext cx="277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med" len="lg"/>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ES" b="1" dirty="0">
                <a:solidFill>
                  <a:srgbClr val="FF3300"/>
                </a:solidFill>
                <a:latin typeface="Arial" charset="0"/>
                <a:ea typeface="ＭＳ Ｐゴシック" charset="0"/>
              </a:rPr>
              <a:t>Rotor de jaula de ardilla</a:t>
            </a:r>
          </a:p>
        </p:txBody>
      </p:sp>
      <p:pic>
        <p:nvPicPr>
          <p:cNvPr id="9114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50804">
            <a:off x="8976031" y="1624809"/>
            <a:ext cx="3038475"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415" name="Rectangle 10"/>
          <p:cNvSpPr>
            <a:spLocks noChangeArrowheads="1"/>
          </p:cNvSpPr>
          <p:nvPr/>
        </p:nvSpPr>
        <p:spPr bwMode="auto">
          <a:xfrm>
            <a:off x="2160588" y="3429000"/>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a:solidFill>
                  <a:srgbClr val="000000"/>
                </a:solidFill>
                <a:latin typeface="Times New Roman" pitchFamily="18" charset="0"/>
              </a:rPr>
              <a:t> </a:t>
            </a:r>
            <a:endParaRPr lang="es-ES"/>
          </a:p>
        </p:txBody>
      </p:sp>
      <p:sp>
        <p:nvSpPr>
          <p:cNvPr id="17416" name="Rectangle 11"/>
          <p:cNvSpPr>
            <a:spLocks noChangeArrowheads="1"/>
          </p:cNvSpPr>
          <p:nvPr/>
        </p:nvSpPr>
        <p:spPr bwMode="auto">
          <a:xfrm>
            <a:off x="2160589" y="5481639"/>
            <a:ext cx="2828925"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7417" name="Rectangle 12"/>
          <p:cNvSpPr>
            <a:spLocks noChangeArrowheads="1"/>
          </p:cNvSpPr>
          <p:nvPr/>
        </p:nvSpPr>
        <p:spPr bwMode="auto">
          <a:xfrm>
            <a:off x="4594225" y="5524500"/>
            <a:ext cx="320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000">
                <a:solidFill>
                  <a:srgbClr val="000000"/>
                </a:solidFill>
                <a:latin typeface="Garamond" pitchFamily="18" charset="0"/>
              </a:rPr>
              <a:t> </a:t>
            </a:r>
            <a:endParaRPr lang="es-ES"/>
          </a:p>
        </p:txBody>
      </p:sp>
      <p:sp>
        <p:nvSpPr>
          <p:cNvPr id="91149" name="Text Box 13"/>
          <p:cNvSpPr txBox="1">
            <a:spLocks noChangeArrowheads="1"/>
          </p:cNvSpPr>
          <p:nvPr/>
        </p:nvSpPr>
        <p:spPr bwMode="auto">
          <a:xfrm>
            <a:off x="4175919" y="4625335"/>
            <a:ext cx="188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med" len="lg"/>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ES" b="1" dirty="0">
                <a:solidFill>
                  <a:srgbClr val="FF3300"/>
                </a:solidFill>
                <a:latin typeface="Arial" charset="0"/>
                <a:ea typeface="ＭＳ Ｐゴシック" charset="0"/>
              </a:rPr>
              <a:t>Rotor bobinado</a:t>
            </a:r>
          </a:p>
        </p:txBody>
      </p:sp>
      <p:sp>
        <p:nvSpPr>
          <p:cNvPr id="91150" name="Rectangle 14"/>
          <p:cNvSpPr>
            <a:spLocks noChangeArrowheads="1"/>
          </p:cNvSpPr>
          <p:nvPr/>
        </p:nvSpPr>
        <p:spPr bwMode="auto">
          <a:xfrm>
            <a:off x="4175919" y="4929187"/>
            <a:ext cx="52181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med" len="lg"/>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ts val="500"/>
              </a:spcBef>
              <a:spcAft>
                <a:spcPts val="500"/>
              </a:spcAft>
              <a:defRPr/>
            </a:pPr>
            <a:r>
              <a:rPr lang="es-ES" dirty="0">
                <a:latin typeface="Arial" charset="0"/>
                <a:ea typeface="ＭＳ Ｐゴシック" charset="0"/>
              </a:rPr>
              <a:t>El motor de jaula de ardilla tiene el inconveniente de que </a:t>
            </a:r>
            <a:r>
              <a:rPr lang="es-ES" b="1" dirty="0">
                <a:latin typeface="Arial" charset="0"/>
                <a:ea typeface="ＭＳ Ｐゴシック" charset="0"/>
              </a:rPr>
              <a:t>la resistencia del conjunto es invariable, no son adecuados cuando se debe regular la velocidad durante la marcha</a:t>
            </a:r>
          </a:p>
        </p:txBody>
      </p:sp>
      <p:pic>
        <p:nvPicPr>
          <p:cNvPr id="17420" name="Picture 15" descr="XFORM4"/>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1515269" y="5001419"/>
            <a:ext cx="2490788"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6" descr="Imagen1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633756">
            <a:off x="1343025" y="3213101"/>
            <a:ext cx="208915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4" name="Text Box 18"/>
          <p:cNvSpPr txBox="1">
            <a:spLocks noChangeArrowheads="1"/>
          </p:cNvSpPr>
          <p:nvPr/>
        </p:nvSpPr>
        <p:spPr bwMode="auto">
          <a:xfrm>
            <a:off x="1900239" y="1"/>
            <a:ext cx="5761037" cy="51911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s-ES_tradnl" sz="2800" b="1">
                <a:solidFill>
                  <a:srgbClr val="FFFF00"/>
                </a:solidFill>
                <a:effectLst>
                  <a:outerShdw blurRad="38100" dist="38100" dir="2700000" algn="tl">
                    <a:srgbClr val="000000"/>
                  </a:outerShdw>
                </a:effectLst>
              </a:rPr>
              <a:t>Motor Asíncrono o de Inducción:</a:t>
            </a:r>
            <a:endParaRPr lang="es-ES" sz="2800" b="1">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3917964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partes2"/>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138"/>
          <a:stretch>
            <a:fillRect/>
          </a:stretch>
        </p:blipFill>
        <p:spPr bwMode="auto">
          <a:xfrm>
            <a:off x="1524000" y="519114"/>
            <a:ext cx="9144000" cy="6338887"/>
          </a:xfrm>
          <a:solidFill>
            <a:schemeClr val="bg1"/>
          </a:solidFill>
          <a:extLst>
            <a:ext uri="{91240B29-F687-4F45-9708-019B960494DF}">
              <a14:hiddenLine xmlns:a14="http://schemas.microsoft.com/office/drawing/2010/main" w="9525">
                <a:solidFill>
                  <a:srgbClr val="000000"/>
                </a:solidFill>
                <a:miter lim="800000"/>
                <a:headEnd/>
                <a:tailEnd/>
              </a14:hiddenLine>
            </a:ext>
          </a:extLst>
        </p:spPr>
      </p:pic>
      <p:sp>
        <p:nvSpPr>
          <p:cNvPr id="92165" name="Text Box 5"/>
          <p:cNvSpPr txBox="1">
            <a:spLocks noChangeArrowheads="1"/>
          </p:cNvSpPr>
          <p:nvPr/>
        </p:nvSpPr>
        <p:spPr bwMode="auto">
          <a:xfrm>
            <a:off x="6167438" y="836614"/>
            <a:ext cx="2736850" cy="1190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spcAft>
                <a:spcPts val="500"/>
              </a:spcAft>
            </a:pPr>
            <a:r>
              <a:rPr lang="es-ES" sz="1800" b="1"/>
              <a:t>3 devanados en el estator desfasados 2</a:t>
            </a:r>
            <a:r>
              <a:rPr lang="es-ES" sz="1800" b="1">
                <a:latin typeface="Symbol" pitchFamily="18" charset="2"/>
              </a:rPr>
              <a:t>p</a:t>
            </a:r>
            <a:r>
              <a:rPr lang="es-ES" sz="1800" b="1"/>
              <a:t>/(3P) siendo P nº pares de polos</a:t>
            </a:r>
          </a:p>
        </p:txBody>
      </p:sp>
      <p:sp>
        <p:nvSpPr>
          <p:cNvPr id="92166" name="Text Box 6"/>
          <p:cNvSpPr txBox="1">
            <a:spLocks noChangeArrowheads="1"/>
          </p:cNvSpPr>
          <p:nvPr/>
        </p:nvSpPr>
        <p:spPr bwMode="auto">
          <a:xfrm>
            <a:off x="4656138" y="2781300"/>
            <a:ext cx="3384550" cy="180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spcAft>
                <a:spcPts val="500"/>
              </a:spcAft>
            </a:pPr>
            <a:r>
              <a:rPr lang="es-ES" sz="1600" b="1" dirty="0"/>
              <a:t>El Nº de fases del rotor no tiene porqué ser el mismo que el del estator, sí será igual el número de polos. Los devanados del rotor están conectados a anillos colectores montados sobre el mismo eje</a:t>
            </a:r>
          </a:p>
        </p:txBody>
      </p:sp>
      <p:sp>
        <p:nvSpPr>
          <p:cNvPr id="92167" name="Text Box 7"/>
          <p:cNvSpPr txBox="1">
            <a:spLocks noChangeArrowheads="1"/>
          </p:cNvSpPr>
          <p:nvPr/>
        </p:nvSpPr>
        <p:spPr bwMode="auto">
          <a:xfrm>
            <a:off x="5303838" y="5003800"/>
            <a:ext cx="3384550" cy="18158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spcAft>
                <a:spcPts val="500"/>
              </a:spcAft>
            </a:pPr>
            <a:r>
              <a:rPr lang="es-ES" sz="1400" b="1" dirty="0"/>
              <a:t>Los conductores del rotor están igualmente distribuidos por la periferia del rotor. </a:t>
            </a:r>
            <a:r>
              <a:rPr lang="es-ES" sz="1400" b="1" dirty="0">
                <a:solidFill>
                  <a:srgbClr val="FF3300"/>
                </a:solidFill>
              </a:rPr>
              <a:t>Los extremos de estos conductores están cortocircuitados, no habiendo conexión con el exterior</a:t>
            </a:r>
            <a:r>
              <a:rPr lang="es-ES" sz="1400" b="1" dirty="0"/>
              <a:t>. La posición inclinada de las ranuras mejora el arranque y disminuye el ruido</a:t>
            </a:r>
          </a:p>
        </p:txBody>
      </p:sp>
      <p:sp>
        <p:nvSpPr>
          <p:cNvPr id="92169" name="Text Box 9"/>
          <p:cNvSpPr txBox="1">
            <a:spLocks noChangeArrowheads="1"/>
          </p:cNvSpPr>
          <p:nvPr/>
        </p:nvSpPr>
        <p:spPr bwMode="auto">
          <a:xfrm>
            <a:off x="1900239" y="1"/>
            <a:ext cx="5761037" cy="51911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s-ES_tradnl" sz="2800" b="1">
                <a:solidFill>
                  <a:srgbClr val="FFFF00"/>
                </a:solidFill>
                <a:effectLst>
                  <a:outerShdw blurRad="38100" dist="38100" dir="2700000" algn="tl">
                    <a:srgbClr val="000000"/>
                  </a:outerShdw>
                </a:effectLst>
              </a:rPr>
              <a:t>Motor Asíncrono o de Inducción:</a:t>
            </a:r>
            <a:endParaRPr lang="es-ES" sz="2800" b="1">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1640346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4" descr="http://4.bp.blogspot.com/_R1O6V6YSD0I/TFjBYmKDiOI/AAAAAAAAADM/V0FBN_ohAzE/s320/estator_motor_ca%5B1%5D.jpg"/>
          <p:cNvSpPr>
            <a:spLocks noChangeAspect="1" noChangeArrowheads="1"/>
          </p:cNvSpPr>
          <p:nvPr/>
        </p:nvSpPr>
        <p:spPr bwMode="auto">
          <a:xfrm>
            <a:off x="1668463" y="-1096963"/>
            <a:ext cx="3048000" cy="228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altLang="es-AR" sz="1800">
              <a:latin typeface="Arial" panose="020B0604020202020204" pitchFamily="34" charset="0"/>
            </a:endParaRPr>
          </a:p>
        </p:txBody>
      </p:sp>
      <p:sp>
        <p:nvSpPr>
          <p:cNvPr id="9219" name="AutoShape 6" descr="http://4.bp.blogspot.com/_R1O6V6YSD0I/TFjBYmKDiOI/AAAAAAAAADM/V0FBN_ohAzE/s320/estator_motor_ca%5B1%5D.jpg"/>
          <p:cNvSpPr>
            <a:spLocks noChangeAspect="1" noChangeArrowheads="1"/>
          </p:cNvSpPr>
          <p:nvPr/>
        </p:nvSpPr>
        <p:spPr bwMode="auto">
          <a:xfrm>
            <a:off x="1668463" y="-1096963"/>
            <a:ext cx="3048000" cy="228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altLang="es-AR" sz="1800">
              <a:latin typeface="Arial" panose="020B0604020202020204" pitchFamily="34" charset="0"/>
            </a:endParaRPr>
          </a:p>
        </p:txBody>
      </p:sp>
      <p:pic>
        <p:nvPicPr>
          <p:cNvPr id="92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8564" y="4518026"/>
            <a:ext cx="3119437"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18026"/>
            <a:ext cx="3068638"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14 CuadroTexto"/>
          <p:cNvSpPr txBox="1">
            <a:spLocks noChangeArrowheads="1"/>
          </p:cNvSpPr>
          <p:nvPr/>
        </p:nvSpPr>
        <p:spPr bwMode="auto">
          <a:xfrm>
            <a:off x="5316539" y="1160464"/>
            <a:ext cx="1285875" cy="460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C" altLang="es-AR" sz="2400" b="1">
                <a:solidFill>
                  <a:schemeClr val="bg1"/>
                </a:solidFill>
                <a:latin typeface="Arial" panose="020B0604020202020204" pitchFamily="34" charset="0"/>
              </a:rPr>
              <a:t>Estator</a:t>
            </a:r>
          </a:p>
        </p:txBody>
      </p:sp>
      <p:pic>
        <p:nvPicPr>
          <p:cNvPr id="922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814" y="4518026"/>
            <a:ext cx="30003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6063" y="1643064"/>
            <a:ext cx="2824162"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2689" y="1643064"/>
            <a:ext cx="3506787"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1 Título"/>
          <p:cNvSpPr txBox="1">
            <a:spLocks/>
          </p:cNvSpPr>
          <p:nvPr/>
        </p:nvSpPr>
        <p:spPr bwMode="auto">
          <a:xfrm>
            <a:off x="1981200" y="5349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_tradnl" altLang="es-AR" sz="4400"/>
              <a:t>Aspectos Constructivos</a:t>
            </a:r>
            <a:endParaRPr lang="es-ES" altLang="es-AR" sz="4400"/>
          </a:p>
          <a:p>
            <a:pPr algn="ctr">
              <a:spcBef>
                <a:spcPct val="0"/>
              </a:spcBef>
              <a:buFontTx/>
              <a:buNone/>
            </a:pPr>
            <a:endParaRPr lang="es-AR" altLang="es-AR" sz="4400"/>
          </a:p>
        </p:txBody>
      </p:sp>
    </p:spTree>
    <p:extLst>
      <p:ext uri="{BB962C8B-B14F-4D97-AF65-F5344CB8AC3E}">
        <p14:creationId xmlns:p14="http://schemas.microsoft.com/office/powerpoint/2010/main" val="1507695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28688"/>
            <a:ext cx="4524375"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4286250"/>
            <a:ext cx="38576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1571626"/>
            <a:ext cx="378618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5264" y="4251326"/>
            <a:ext cx="5392737"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10 CuadroTexto"/>
          <p:cNvSpPr txBox="1">
            <a:spLocks noChangeArrowheads="1"/>
          </p:cNvSpPr>
          <p:nvPr/>
        </p:nvSpPr>
        <p:spPr bwMode="auto">
          <a:xfrm>
            <a:off x="1738314" y="4071939"/>
            <a:ext cx="2924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AR" sz="1800">
                <a:latin typeface="Arial Black" panose="020B0A04020102020204" pitchFamily="34" charset="0"/>
              </a:rPr>
              <a:t>Rotor Jaula de Ardilla</a:t>
            </a:r>
          </a:p>
        </p:txBody>
      </p:sp>
      <p:sp>
        <p:nvSpPr>
          <p:cNvPr id="10247" name="11 CuadroTexto"/>
          <p:cNvSpPr txBox="1">
            <a:spLocks noChangeArrowheads="1"/>
          </p:cNvSpPr>
          <p:nvPr/>
        </p:nvSpPr>
        <p:spPr bwMode="auto">
          <a:xfrm>
            <a:off x="7239000" y="4000500"/>
            <a:ext cx="212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AR" sz="1800">
                <a:latin typeface="Arial Black" panose="020B0A04020102020204" pitchFamily="34" charset="0"/>
              </a:rPr>
              <a:t>Rotor Bobinado</a:t>
            </a:r>
          </a:p>
        </p:txBody>
      </p:sp>
      <p:sp>
        <p:nvSpPr>
          <p:cNvPr id="10248" name="12 CuadroTexto"/>
          <p:cNvSpPr txBox="1">
            <a:spLocks noChangeArrowheads="1"/>
          </p:cNvSpPr>
          <p:nvPr/>
        </p:nvSpPr>
        <p:spPr bwMode="auto">
          <a:xfrm>
            <a:off x="7097714" y="1223964"/>
            <a:ext cx="2924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AR" sz="1800">
                <a:latin typeface="Arial Black" panose="020B0A04020102020204" pitchFamily="34" charset="0"/>
              </a:rPr>
              <a:t>Rotor Jaula de Ardilla</a:t>
            </a:r>
          </a:p>
        </p:txBody>
      </p:sp>
      <p:sp>
        <p:nvSpPr>
          <p:cNvPr id="10249" name="14 CuadroTexto"/>
          <p:cNvSpPr txBox="1">
            <a:spLocks noChangeArrowheads="1"/>
          </p:cNvSpPr>
          <p:nvPr/>
        </p:nvSpPr>
        <p:spPr bwMode="auto">
          <a:xfrm>
            <a:off x="5341939" y="1000126"/>
            <a:ext cx="1285875" cy="461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C" altLang="es-AR" sz="2400" b="1">
                <a:solidFill>
                  <a:schemeClr val="bg1"/>
                </a:solidFill>
                <a:latin typeface="Arial" panose="020B0604020202020204" pitchFamily="34" charset="0"/>
              </a:rPr>
              <a:t>Rotor</a:t>
            </a:r>
          </a:p>
        </p:txBody>
      </p:sp>
      <p:sp>
        <p:nvSpPr>
          <p:cNvPr id="10250" name="1 Título"/>
          <p:cNvSpPr txBox="1">
            <a:spLocks/>
          </p:cNvSpPr>
          <p:nvPr/>
        </p:nvSpPr>
        <p:spPr bwMode="auto">
          <a:xfrm>
            <a:off x="1981200" y="5349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_tradnl" altLang="es-AR" sz="4400"/>
              <a:t>Aspectos Constructivos</a:t>
            </a:r>
            <a:endParaRPr lang="es-ES" altLang="es-AR" sz="4400"/>
          </a:p>
          <a:p>
            <a:pPr algn="ctr">
              <a:spcBef>
                <a:spcPct val="0"/>
              </a:spcBef>
              <a:buFontTx/>
              <a:buNone/>
            </a:pPr>
            <a:endParaRPr lang="es-AR" altLang="es-AR" sz="4400"/>
          </a:p>
        </p:txBody>
      </p:sp>
    </p:spTree>
    <p:extLst>
      <p:ext uri="{BB962C8B-B14F-4D97-AF65-F5344CB8AC3E}">
        <p14:creationId xmlns:p14="http://schemas.microsoft.com/office/powerpoint/2010/main" val="2438433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1027"/>
          <p:cNvGraphicFramePr>
            <a:graphicFrameLocks/>
          </p:cNvGraphicFramePr>
          <p:nvPr/>
        </p:nvGraphicFramePr>
        <p:xfrm>
          <a:off x="2024063" y="1285876"/>
          <a:ext cx="3579812" cy="3071813"/>
        </p:xfrm>
        <a:graphic>
          <a:graphicData uri="http://schemas.openxmlformats.org/presentationml/2006/ole">
            <mc:AlternateContent xmlns:mc="http://schemas.openxmlformats.org/markup-compatibility/2006">
              <mc:Choice xmlns:v="urn:schemas-microsoft-com:vml" Requires="v">
                <p:oleObj spid="_x0000_s1032" name="Imagen" r:id="rId3" imgW="1816608" imgH="1560576" progId="Word.Picture.8">
                  <p:embed/>
                </p:oleObj>
              </mc:Choice>
              <mc:Fallback>
                <p:oleObj name="Imagen" r:id="rId3" imgW="1816608" imgH="1560576" progId="Word.Picture.8">
                  <p:embed/>
                  <p:pic>
                    <p:nvPicPr>
                      <p:cNvPr id="11266" name="Object 102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063" y="1285876"/>
                        <a:ext cx="3579812" cy="3071813"/>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267" name="Object 1029"/>
          <p:cNvGraphicFramePr>
            <a:graphicFrameLocks noChangeAspect="1"/>
          </p:cNvGraphicFramePr>
          <p:nvPr>
            <p:extLst>
              <p:ext uri="{D42A27DB-BD31-4B8C-83A1-F6EECF244321}">
                <p14:modId xmlns:p14="http://schemas.microsoft.com/office/powerpoint/2010/main" val="3681229838"/>
              </p:ext>
            </p:extLst>
          </p:nvPr>
        </p:nvGraphicFramePr>
        <p:xfrm>
          <a:off x="4786315" y="4448175"/>
          <a:ext cx="5867400" cy="1824038"/>
        </p:xfrm>
        <a:graphic>
          <a:graphicData uri="http://schemas.openxmlformats.org/presentationml/2006/ole">
            <mc:AlternateContent xmlns:mc="http://schemas.openxmlformats.org/markup-compatibility/2006">
              <mc:Choice xmlns:v="urn:schemas-microsoft-com:vml" Requires="v">
                <p:oleObj spid="_x0000_s1033" name="Documento" r:id="rId5" imgW="622083" imgH="174601" progId="Word.Document.8">
                  <p:embed/>
                </p:oleObj>
              </mc:Choice>
              <mc:Fallback>
                <p:oleObj name="Documento" r:id="rId5" imgW="622083" imgH="174601" progId="Word.Document.8">
                  <p:embed/>
                  <p:pic>
                    <p:nvPicPr>
                      <p:cNvPr id="11267" name="Object 10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6315" y="4448175"/>
                        <a:ext cx="5867400" cy="1824038"/>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11268" name="Group 1047"/>
          <p:cNvGrpSpPr>
            <a:grpSpLocks/>
          </p:cNvGrpSpPr>
          <p:nvPr/>
        </p:nvGrpSpPr>
        <p:grpSpPr bwMode="auto">
          <a:xfrm>
            <a:off x="2036765" y="5094291"/>
            <a:ext cx="3968751" cy="957263"/>
            <a:chOff x="440" y="3210"/>
            <a:chExt cx="2500" cy="603"/>
          </a:xfrm>
        </p:grpSpPr>
        <p:sp>
          <p:nvSpPr>
            <p:cNvPr id="16" name="Rectangle 1028"/>
            <p:cNvSpPr>
              <a:spLocks noChangeArrowheads="1"/>
            </p:cNvSpPr>
            <p:nvPr/>
          </p:nvSpPr>
          <p:spPr bwMode="auto">
            <a:xfrm>
              <a:off x="440" y="3210"/>
              <a:ext cx="1639" cy="524"/>
            </a:xfrm>
            <a:prstGeom prst="rect">
              <a:avLst/>
            </a:prstGeom>
            <a:noFill/>
            <a:ln w="9525">
              <a:noFill/>
              <a:miter lim="800000"/>
              <a:headEnd/>
              <a:tailEnd/>
            </a:ln>
            <a:effectLst/>
          </p:spPr>
          <p:txBody>
            <a:bodyPr wrap="none" lIns="92075" tIns="46038" rIns="92075" bIns="46038">
              <a:spAutoFit/>
            </a:bodyPr>
            <a:lstStyle/>
            <a:p>
              <a:pPr algn="ctr" eaLnBrk="1" hangingPunct="1">
                <a:defRPr/>
              </a:pPr>
              <a:r>
                <a:rPr lang="es-ES_tradnl" sz="2400" dirty="0">
                  <a:effectLst>
                    <a:outerShdw blurRad="38100" dist="38100" dir="2700000" algn="tl">
                      <a:srgbClr val="000000"/>
                    </a:outerShdw>
                  </a:effectLst>
                  <a:latin typeface="Arial" charset="0"/>
                  <a:cs typeface="Arial" charset="0"/>
                </a:rPr>
                <a:t>Rotor de aluminio</a:t>
              </a:r>
            </a:p>
            <a:p>
              <a:pPr algn="ctr" eaLnBrk="1" hangingPunct="1">
                <a:defRPr/>
              </a:pPr>
              <a:r>
                <a:rPr lang="es-ES_tradnl" sz="2400" dirty="0">
                  <a:effectLst>
                    <a:outerShdw blurRad="38100" dist="38100" dir="2700000" algn="tl">
                      <a:srgbClr val="000000"/>
                    </a:outerShdw>
                  </a:effectLst>
                  <a:latin typeface="Arial" charset="0"/>
                  <a:cs typeface="Arial" charset="0"/>
                </a:rPr>
                <a:t>Fundido</a:t>
              </a:r>
              <a:endParaRPr lang="es-ES_tradnl" sz="2400" dirty="0">
                <a:latin typeface="Arial" charset="0"/>
                <a:cs typeface="Arial" charset="0"/>
              </a:endParaRPr>
            </a:p>
          </p:txBody>
        </p:sp>
        <p:sp>
          <p:nvSpPr>
            <p:cNvPr id="17" name="AutoShape 1030"/>
            <p:cNvSpPr>
              <a:spLocks noChangeArrowheads="1"/>
            </p:cNvSpPr>
            <p:nvPr/>
          </p:nvSpPr>
          <p:spPr bwMode="auto">
            <a:xfrm rot="20580000">
              <a:off x="2084" y="3533"/>
              <a:ext cx="856" cy="280"/>
            </a:xfrm>
            <a:prstGeom prst="rightArrow">
              <a:avLst>
                <a:gd name="adj1" fmla="val 51981"/>
                <a:gd name="adj2" fmla="val 61723"/>
              </a:avLst>
            </a:prstGeom>
            <a:gradFill rotWithShape="0">
              <a:gsLst>
                <a:gs pos="0">
                  <a:srgbClr val="FFFFFF">
                    <a:gamma/>
                    <a:shade val="46275"/>
                    <a:invGamma/>
                  </a:srgbClr>
                </a:gs>
                <a:gs pos="100000">
                  <a:srgbClr val="FFFFFF"/>
                </a:gs>
              </a:gsLst>
              <a:lin ang="2700000" scaled="1"/>
            </a:gradFill>
            <a:ln w="12700">
              <a:solidFill>
                <a:schemeClr val="bg2"/>
              </a:solidFill>
              <a:miter lim="800000"/>
              <a:headEnd/>
              <a:tailEnd/>
            </a:ln>
            <a:effectLst>
              <a:outerShdw dist="35921" dir="2700000" algn="ctr" rotWithShape="0">
                <a:schemeClr val="bg2"/>
              </a:outerShdw>
            </a:effectLst>
          </p:spPr>
          <p:txBody>
            <a:bodyPr wrap="none" anchor="ctr"/>
            <a:lstStyle/>
            <a:p>
              <a:pPr eaLnBrk="1" hangingPunct="1">
                <a:defRPr/>
              </a:pPr>
              <a:endParaRPr lang="es-EC">
                <a:effectLst>
                  <a:outerShdw blurRad="38100" dist="38100" dir="2700000" algn="tl">
                    <a:srgbClr val="000000">
                      <a:alpha val="43137"/>
                    </a:srgbClr>
                  </a:outerShdw>
                </a:effectLst>
                <a:latin typeface="Arial" charset="0"/>
                <a:cs typeface="Arial" charset="0"/>
              </a:endParaRPr>
            </a:p>
          </p:txBody>
        </p:sp>
      </p:grpSp>
      <p:grpSp>
        <p:nvGrpSpPr>
          <p:cNvPr id="11269" name="Group 1048"/>
          <p:cNvGrpSpPr>
            <a:grpSpLocks/>
          </p:cNvGrpSpPr>
          <p:nvPr/>
        </p:nvGrpSpPr>
        <p:grpSpPr bwMode="auto">
          <a:xfrm>
            <a:off x="5238750" y="2143125"/>
            <a:ext cx="3043238" cy="831850"/>
            <a:chOff x="2416" y="1776"/>
            <a:chExt cx="1917" cy="524"/>
          </a:xfrm>
        </p:grpSpPr>
        <p:sp>
          <p:nvSpPr>
            <p:cNvPr id="19" name="AutoShape 1026"/>
            <p:cNvSpPr>
              <a:spLocks noChangeArrowheads="1"/>
            </p:cNvSpPr>
            <p:nvPr/>
          </p:nvSpPr>
          <p:spPr bwMode="auto">
            <a:xfrm>
              <a:off x="2416" y="1998"/>
              <a:ext cx="656" cy="280"/>
            </a:xfrm>
            <a:prstGeom prst="leftArrow">
              <a:avLst>
                <a:gd name="adj1" fmla="val 61426"/>
                <a:gd name="adj2" fmla="val 84104"/>
              </a:avLst>
            </a:prstGeom>
            <a:gradFill rotWithShape="0">
              <a:gsLst>
                <a:gs pos="0">
                  <a:srgbClr val="FFFFFF">
                    <a:gamma/>
                    <a:shade val="46275"/>
                    <a:invGamma/>
                  </a:srgbClr>
                </a:gs>
                <a:gs pos="100000">
                  <a:srgbClr val="FFFFFF"/>
                </a:gs>
              </a:gsLst>
              <a:lin ang="2700000" scaled="1"/>
            </a:gradFill>
            <a:ln w="12700">
              <a:solidFill>
                <a:schemeClr val="bg2"/>
              </a:solidFill>
              <a:miter lim="800000"/>
              <a:headEnd/>
              <a:tailEnd/>
            </a:ln>
            <a:effectLst>
              <a:outerShdw dist="35921" dir="2700000" algn="ctr" rotWithShape="0">
                <a:schemeClr val="bg2"/>
              </a:outerShdw>
            </a:effectLst>
          </p:spPr>
          <p:txBody>
            <a:bodyPr wrap="none" anchor="ctr"/>
            <a:lstStyle/>
            <a:p>
              <a:pPr eaLnBrk="1" hangingPunct="1">
                <a:defRPr/>
              </a:pPr>
              <a:endParaRPr lang="es-EC">
                <a:effectLst>
                  <a:outerShdw blurRad="38100" dist="38100" dir="2700000" algn="tl">
                    <a:srgbClr val="000000">
                      <a:alpha val="43137"/>
                    </a:srgbClr>
                  </a:outerShdw>
                </a:effectLst>
                <a:latin typeface="Arial" charset="0"/>
                <a:cs typeface="Arial" charset="0"/>
              </a:endParaRPr>
            </a:p>
          </p:txBody>
        </p:sp>
        <p:sp>
          <p:nvSpPr>
            <p:cNvPr id="20" name="Rectangle 1031"/>
            <p:cNvSpPr>
              <a:spLocks noChangeArrowheads="1"/>
            </p:cNvSpPr>
            <p:nvPr/>
          </p:nvSpPr>
          <p:spPr bwMode="auto">
            <a:xfrm>
              <a:off x="2867" y="1776"/>
              <a:ext cx="1466" cy="524"/>
            </a:xfrm>
            <a:prstGeom prst="rect">
              <a:avLst/>
            </a:prstGeom>
            <a:noFill/>
            <a:ln w="9525">
              <a:noFill/>
              <a:miter lim="800000"/>
              <a:headEnd/>
              <a:tailEnd/>
            </a:ln>
            <a:effectLst/>
          </p:spPr>
          <p:txBody>
            <a:bodyPr wrap="none" lIns="92075" tIns="46038" rIns="92075" bIns="46038">
              <a:spAutoFit/>
            </a:bodyPr>
            <a:lstStyle/>
            <a:p>
              <a:pPr algn="ctr" eaLnBrk="1" hangingPunct="1">
                <a:defRPr/>
              </a:pPr>
              <a:r>
                <a:rPr lang="es-ES_tradnl" sz="2400" dirty="0">
                  <a:effectLst>
                    <a:outerShdw blurRad="38100" dist="38100" dir="2700000" algn="tl">
                      <a:srgbClr val="000000"/>
                    </a:outerShdw>
                  </a:effectLst>
                  <a:latin typeface="Arial" charset="0"/>
                  <a:cs typeface="Arial" charset="0"/>
                </a:rPr>
                <a:t>Rotor de anillos</a:t>
              </a:r>
            </a:p>
            <a:p>
              <a:pPr algn="ctr" eaLnBrk="1" hangingPunct="1">
                <a:defRPr/>
              </a:pPr>
              <a:r>
                <a:rPr lang="es-ES_tradnl" sz="2400" dirty="0">
                  <a:effectLst>
                    <a:outerShdw blurRad="38100" dist="38100" dir="2700000" algn="tl">
                      <a:srgbClr val="000000"/>
                    </a:outerShdw>
                  </a:effectLst>
                  <a:latin typeface="Arial" charset="0"/>
                  <a:cs typeface="Arial" charset="0"/>
                </a:rPr>
                <a:t>Soldados</a:t>
              </a:r>
              <a:endParaRPr lang="es-ES_tradnl" sz="2400" dirty="0">
                <a:latin typeface="Arial" charset="0"/>
                <a:cs typeface="Arial" charset="0"/>
              </a:endParaRPr>
            </a:p>
          </p:txBody>
        </p:sp>
      </p:grpSp>
      <p:grpSp>
        <p:nvGrpSpPr>
          <p:cNvPr id="4" name="Group 1050"/>
          <p:cNvGrpSpPr>
            <a:grpSpLocks/>
          </p:cNvGrpSpPr>
          <p:nvPr/>
        </p:nvGrpSpPr>
        <p:grpSpPr bwMode="auto">
          <a:xfrm>
            <a:off x="2595564" y="1857375"/>
            <a:ext cx="6427787" cy="4286250"/>
            <a:chOff x="630" y="1170"/>
            <a:chExt cx="4049" cy="2700"/>
          </a:xfrm>
        </p:grpSpPr>
        <p:grpSp>
          <p:nvGrpSpPr>
            <p:cNvPr id="11272" name="Group 1041"/>
            <p:cNvGrpSpPr>
              <a:grpSpLocks/>
            </p:cNvGrpSpPr>
            <p:nvPr/>
          </p:nvGrpSpPr>
          <p:grpSpPr bwMode="auto">
            <a:xfrm>
              <a:off x="630" y="1170"/>
              <a:ext cx="4029" cy="2700"/>
              <a:chOff x="630" y="1122"/>
              <a:chExt cx="4029" cy="2700"/>
            </a:xfrm>
          </p:grpSpPr>
          <p:sp>
            <p:nvSpPr>
              <p:cNvPr id="27" name="Rectangle 1033"/>
              <p:cNvSpPr>
                <a:spLocks noChangeArrowheads="1"/>
              </p:cNvSpPr>
              <p:nvPr/>
            </p:nvSpPr>
            <p:spPr bwMode="auto">
              <a:xfrm>
                <a:off x="630" y="1122"/>
                <a:ext cx="384" cy="1632"/>
              </a:xfrm>
              <a:prstGeom prst="rect">
                <a:avLst/>
              </a:prstGeom>
              <a:no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eaLnBrk="1" hangingPunct="1">
                  <a:defRPr/>
                </a:pPr>
                <a:endParaRPr lang="es-EC">
                  <a:effectLst>
                    <a:outerShdw blurRad="38100" dist="38100" dir="2700000" algn="tl">
                      <a:srgbClr val="000000">
                        <a:alpha val="43137"/>
                      </a:srgbClr>
                    </a:outerShdw>
                  </a:effectLst>
                  <a:latin typeface="Arial" charset="0"/>
                  <a:cs typeface="Arial" charset="0"/>
                </a:endParaRPr>
              </a:p>
            </p:txBody>
          </p:sp>
          <p:sp>
            <p:nvSpPr>
              <p:cNvPr id="28" name="Rectangle 1034"/>
              <p:cNvSpPr>
                <a:spLocks noChangeArrowheads="1"/>
              </p:cNvSpPr>
              <p:nvPr/>
            </p:nvSpPr>
            <p:spPr bwMode="auto">
              <a:xfrm>
                <a:off x="1980" y="1167"/>
                <a:ext cx="384" cy="1152"/>
              </a:xfrm>
              <a:prstGeom prst="rect">
                <a:avLst/>
              </a:prstGeom>
              <a:no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eaLnBrk="1" hangingPunct="1">
                  <a:defRPr/>
                </a:pPr>
                <a:endParaRPr lang="es-EC">
                  <a:effectLst>
                    <a:outerShdw blurRad="38100" dist="38100" dir="2700000" algn="tl">
                      <a:srgbClr val="000000">
                        <a:alpha val="43137"/>
                      </a:srgbClr>
                    </a:outerShdw>
                  </a:effectLst>
                  <a:latin typeface="Arial" charset="0"/>
                  <a:cs typeface="Arial" charset="0"/>
                </a:endParaRPr>
              </a:p>
            </p:txBody>
          </p:sp>
          <p:sp>
            <p:nvSpPr>
              <p:cNvPr id="29" name="Rectangle 1035"/>
              <p:cNvSpPr>
                <a:spLocks noChangeArrowheads="1"/>
              </p:cNvSpPr>
              <p:nvPr/>
            </p:nvSpPr>
            <p:spPr bwMode="auto">
              <a:xfrm>
                <a:off x="4275" y="2877"/>
                <a:ext cx="384" cy="926"/>
              </a:xfrm>
              <a:prstGeom prst="rect">
                <a:avLst/>
              </a:prstGeom>
              <a:no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eaLnBrk="1" hangingPunct="1">
                  <a:defRPr/>
                </a:pPr>
                <a:endParaRPr lang="es-EC">
                  <a:effectLst>
                    <a:outerShdw blurRad="38100" dist="38100" dir="2700000" algn="tl">
                      <a:srgbClr val="000000">
                        <a:alpha val="43137"/>
                      </a:srgbClr>
                    </a:outerShdw>
                  </a:effectLst>
                  <a:latin typeface="Arial" charset="0"/>
                  <a:cs typeface="Arial" charset="0"/>
                </a:endParaRPr>
              </a:p>
            </p:txBody>
          </p:sp>
          <p:sp>
            <p:nvSpPr>
              <p:cNvPr id="30" name="Rectangle 1036"/>
              <p:cNvSpPr>
                <a:spLocks noChangeArrowheads="1"/>
              </p:cNvSpPr>
              <p:nvPr/>
            </p:nvSpPr>
            <p:spPr bwMode="auto">
              <a:xfrm>
                <a:off x="3285" y="2922"/>
                <a:ext cx="384" cy="900"/>
              </a:xfrm>
              <a:prstGeom prst="rect">
                <a:avLst/>
              </a:prstGeom>
              <a:no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eaLnBrk="1" hangingPunct="1">
                  <a:defRPr/>
                </a:pPr>
                <a:endParaRPr lang="es-EC">
                  <a:effectLst>
                    <a:outerShdw blurRad="38100" dist="38100" dir="2700000" algn="tl">
                      <a:srgbClr val="000000">
                        <a:alpha val="43137"/>
                      </a:srgbClr>
                    </a:outerShdw>
                  </a:effectLst>
                  <a:latin typeface="Arial" charset="0"/>
                  <a:cs typeface="Arial" charset="0"/>
                </a:endParaRPr>
              </a:p>
            </p:txBody>
          </p:sp>
        </p:grpSp>
        <p:grpSp>
          <p:nvGrpSpPr>
            <p:cNvPr id="11273" name="Group 1049"/>
            <p:cNvGrpSpPr>
              <a:grpSpLocks/>
            </p:cNvGrpSpPr>
            <p:nvPr/>
          </p:nvGrpSpPr>
          <p:grpSpPr bwMode="auto">
            <a:xfrm>
              <a:off x="4039" y="2250"/>
              <a:ext cx="640" cy="678"/>
              <a:chOff x="4039" y="2250"/>
              <a:chExt cx="640" cy="678"/>
            </a:xfrm>
          </p:grpSpPr>
          <p:sp>
            <p:nvSpPr>
              <p:cNvPr id="25" name="Rectangle 1043"/>
              <p:cNvSpPr>
                <a:spLocks noChangeArrowheads="1"/>
              </p:cNvSpPr>
              <p:nvPr/>
            </p:nvSpPr>
            <p:spPr bwMode="auto">
              <a:xfrm>
                <a:off x="4039" y="2250"/>
                <a:ext cx="640" cy="272"/>
              </a:xfrm>
              <a:prstGeom prst="rect">
                <a:avLst/>
              </a:prstGeom>
              <a:noFill/>
              <a:ln w="9525">
                <a:noFill/>
                <a:miter lim="800000"/>
                <a:headEnd/>
                <a:tailEnd/>
              </a:ln>
              <a:effectLst/>
            </p:spPr>
            <p:txBody>
              <a:bodyPr wrap="none" lIns="92075" tIns="46038" rIns="92075" bIns="46038">
                <a:spAutoFit/>
              </a:bodyPr>
              <a:lstStyle/>
              <a:p>
                <a:pPr algn="ctr" eaLnBrk="1" hangingPunct="1">
                  <a:defRPr/>
                </a:pPr>
                <a:r>
                  <a:rPr lang="es-ES_tradnl" sz="2200" dirty="0">
                    <a:effectLst>
                      <a:outerShdw blurRad="38100" dist="38100" dir="2700000" algn="tl">
                        <a:srgbClr val="000000"/>
                      </a:outerShdw>
                    </a:effectLst>
                    <a:latin typeface="Arial" charset="0"/>
                    <a:cs typeface="Arial" charset="0"/>
                  </a:rPr>
                  <a:t>Anillos</a:t>
                </a:r>
                <a:endParaRPr lang="es-ES_tradnl" sz="2200" dirty="0">
                  <a:latin typeface="Arial" charset="0"/>
                  <a:cs typeface="Arial" charset="0"/>
                </a:endParaRPr>
              </a:p>
            </p:txBody>
          </p:sp>
          <p:sp>
            <p:nvSpPr>
              <p:cNvPr id="26" name="AutoShape 1045"/>
              <p:cNvSpPr>
                <a:spLocks noChangeArrowheads="1"/>
              </p:cNvSpPr>
              <p:nvPr/>
            </p:nvSpPr>
            <p:spPr bwMode="auto">
              <a:xfrm>
                <a:off x="4200" y="2528"/>
                <a:ext cx="264" cy="400"/>
              </a:xfrm>
              <a:prstGeom prst="downArrow">
                <a:avLst>
                  <a:gd name="adj1" fmla="val 56667"/>
                  <a:gd name="adj2" fmla="val 67340"/>
                </a:avLst>
              </a:prstGeom>
              <a:gradFill rotWithShape="0">
                <a:gsLst>
                  <a:gs pos="0">
                    <a:srgbClr val="FFFFFF">
                      <a:gamma/>
                      <a:shade val="46275"/>
                      <a:invGamma/>
                    </a:srgbClr>
                  </a:gs>
                  <a:gs pos="100000">
                    <a:srgbClr val="FFFFFF"/>
                  </a:gs>
                </a:gsLst>
                <a:lin ang="2700000" scaled="1"/>
              </a:gradFill>
              <a:ln w="9525">
                <a:solidFill>
                  <a:srgbClr val="000000"/>
                </a:solidFill>
                <a:miter lim="800000"/>
                <a:headEnd/>
                <a:tailEnd/>
              </a:ln>
              <a:effectLst>
                <a:outerShdw dist="35921" dir="2700000" algn="ctr" rotWithShape="0">
                  <a:schemeClr val="bg2"/>
                </a:outerShdw>
              </a:effectLst>
            </p:spPr>
            <p:txBody>
              <a:bodyPr wrap="none" anchor="ctr"/>
              <a:lstStyle/>
              <a:p>
                <a:pPr eaLnBrk="1" hangingPunct="1">
                  <a:defRPr/>
                </a:pPr>
                <a:endParaRPr lang="es-EC">
                  <a:effectLst>
                    <a:outerShdw blurRad="38100" dist="38100" dir="2700000" algn="tl">
                      <a:srgbClr val="000000">
                        <a:alpha val="43137"/>
                      </a:srgbClr>
                    </a:outerShdw>
                  </a:effectLst>
                  <a:latin typeface="Arial" charset="0"/>
                  <a:cs typeface="Arial" charset="0"/>
                </a:endParaRPr>
              </a:p>
            </p:txBody>
          </p:sp>
        </p:grpSp>
      </p:grpSp>
      <p:sp>
        <p:nvSpPr>
          <p:cNvPr id="11271" name="1 Título"/>
          <p:cNvSpPr txBox="1">
            <a:spLocks/>
          </p:cNvSpPr>
          <p:nvPr/>
        </p:nvSpPr>
        <p:spPr bwMode="auto">
          <a:xfrm>
            <a:off x="1981200" y="5349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_tradnl" altLang="es-AR" sz="4400"/>
              <a:t>Aspectos Constructivos</a:t>
            </a:r>
            <a:endParaRPr lang="es-ES" altLang="es-AR" sz="4400"/>
          </a:p>
          <a:p>
            <a:pPr algn="ctr">
              <a:spcBef>
                <a:spcPct val="0"/>
              </a:spcBef>
              <a:buFontTx/>
              <a:buNone/>
            </a:pPr>
            <a:endParaRPr lang="es-AR" altLang="es-AR" sz="4400"/>
          </a:p>
        </p:txBody>
      </p:sp>
    </p:spTree>
    <p:extLst>
      <p:ext uri="{BB962C8B-B14F-4D97-AF65-F5344CB8AC3E}">
        <p14:creationId xmlns:p14="http://schemas.microsoft.com/office/powerpoint/2010/main" val="1734616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descr="motor trif despie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31951" y="1341439"/>
            <a:ext cx="8856663" cy="4884737"/>
          </a:xfrm>
        </p:spPr>
      </p:pic>
      <p:sp>
        <p:nvSpPr>
          <p:cNvPr id="12291" name="1 Título"/>
          <p:cNvSpPr txBox="1">
            <a:spLocks/>
          </p:cNvSpPr>
          <p:nvPr/>
        </p:nvSpPr>
        <p:spPr bwMode="auto">
          <a:xfrm>
            <a:off x="1981200" y="5349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_tradnl" altLang="es-AR" sz="4400"/>
              <a:t>Partes Constructivos</a:t>
            </a:r>
            <a:endParaRPr lang="es-ES" altLang="es-AR" sz="4400"/>
          </a:p>
          <a:p>
            <a:pPr algn="ctr">
              <a:spcBef>
                <a:spcPct val="0"/>
              </a:spcBef>
              <a:buFontTx/>
              <a:buNone/>
            </a:pPr>
            <a:endParaRPr lang="es-AR" altLang="es-AR" sz="4400"/>
          </a:p>
        </p:txBody>
      </p:sp>
    </p:spTree>
    <p:extLst>
      <p:ext uri="{BB962C8B-B14F-4D97-AF65-F5344CB8AC3E}">
        <p14:creationId xmlns:p14="http://schemas.microsoft.com/office/powerpoint/2010/main" val="2882316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p:cNvPicPr>
            <a:picLocks noChangeAspect="1" noChangeArrowheads="1"/>
          </p:cNvPicPr>
          <p:nvPr/>
        </p:nvPicPr>
        <p:blipFill>
          <a:blip r:embed="rId2">
            <a:extLst>
              <a:ext uri="{28A0092B-C50C-407E-A947-70E740481C1C}">
                <a14:useLocalDpi xmlns:a14="http://schemas.microsoft.com/office/drawing/2010/main" val="0"/>
              </a:ext>
            </a:extLst>
          </a:blip>
          <a:srcRect t="9296" b="10690"/>
          <a:stretch>
            <a:fillRect/>
          </a:stretch>
        </p:blipFill>
        <p:spPr bwMode="auto">
          <a:xfrm>
            <a:off x="5448300" y="1557339"/>
            <a:ext cx="521970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noGrp="1" noChangeArrowheads="1"/>
          </p:cNvSpPr>
          <p:nvPr>
            <p:ph type="body" sz="half" idx="1"/>
          </p:nvPr>
        </p:nvSpPr>
        <p:spPr>
          <a:xfrm>
            <a:off x="802481" y="1989138"/>
            <a:ext cx="4000500" cy="2585130"/>
          </a:xfrm>
        </p:spPr>
        <p:txBody>
          <a:bodyPr>
            <a:normAutofit fontScale="77500" lnSpcReduction="20000"/>
          </a:bodyPr>
          <a:lstStyle/>
          <a:p>
            <a:pPr eaLnBrk="1" hangingPunct="1"/>
            <a:r>
              <a:rPr lang="es-EC" altLang="es-AR" sz="2800" dirty="0" err="1">
                <a:latin typeface="Arial" panose="020B0604020202020204" pitchFamily="34" charset="0"/>
                <a:cs typeface="Arial" panose="020B0604020202020204" pitchFamily="34" charset="0"/>
              </a:rPr>
              <a:t>N</a:t>
            </a:r>
            <a:r>
              <a:rPr lang="es-EC" altLang="es-AR" sz="2800" baseline="-25000" dirty="0" err="1">
                <a:latin typeface="Arial" panose="020B0604020202020204" pitchFamily="34" charset="0"/>
                <a:cs typeface="Arial" panose="020B0604020202020204" pitchFamily="34" charset="0"/>
              </a:rPr>
              <a:t>s</a:t>
            </a:r>
            <a:r>
              <a:rPr lang="es-EC" altLang="es-AR" sz="2800" baseline="-25000" dirty="0">
                <a:latin typeface="Arial" panose="020B0604020202020204" pitchFamily="34" charset="0"/>
                <a:cs typeface="Arial" panose="020B0604020202020204" pitchFamily="34" charset="0"/>
              </a:rPr>
              <a:t> </a:t>
            </a:r>
            <a:r>
              <a:rPr lang="es-ES" altLang="es-AR" sz="2800" dirty="0">
                <a:latin typeface="Arial" panose="020B0604020202020204" pitchFamily="34" charset="0"/>
                <a:cs typeface="Arial" panose="020B0604020202020204" pitchFamily="34" charset="0"/>
              </a:rPr>
              <a:t>= Campo magnético giratorio a velocidad de sincronismo.</a:t>
            </a:r>
          </a:p>
          <a:p>
            <a:pPr eaLnBrk="1" hangingPunct="1"/>
            <a:endParaRPr lang="es-ES" altLang="es-AR" sz="2800" dirty="0">
              <a:latin typeface="Arial" panose="020B0604020202020204" pitchFamily="34" charset="0"/>
              <a:cs typeface="Arial" panose="020B0604020202020204" pitchFamily="34" charset="0"/>
            </a:endParaRPr>
          </a:p>
          <a:p>
            <a:pPr eaLnBrk="1" hangingPunct="1"/>
            <a:r>
              <a:rPr lang="es-EC" altLang="es-AR" sz="2800" dirty="0" err="1">
                <a:latin typeface="Arial" panose="020B0604020202020204" pitchFamily="34" charset="0"/>
                <a:cs typeface="Arial" panose="020B0604020202020204" pitchFamily="34" charset="0"/>
              </a:rPr>
              <a:t>N</a:t>
            </a:r>
            <a:r>
              <a:rPr lang="es-EC" altLang="es-AR" sz="2800" baseline="-25000" dirty="0" err="1">
                <a:latin typeface="Arial" panose="020B0604020202020204" pitchFamily="34" charset="0"/>
                <a:cs typeface="Arial" panose="020B0604020202020204" pitchFamily="34" charset="0"/>
              </a:rPr>
              <a:t>r</a:t>
            </a:r>
            <a:r>
              <a:rPr lang="es-EC" altLang="es-AR" sz="2800" baseline="-25000" dirty="0">
                <a:latin typeface="Arial" panose="020B0604020202020204" pitchFamily="34" charset="0"/>
                <a:cs typeface="Arial" panose="020B0604020202020204" pitchFamily="34" charset="0"/>
              </a:rPr>
              <a:t> </a:t>
            </a:r>
            <a:r>
              <a:rPr lang="es-ES" altLang="es-AR" sz="2800" dirty="0">
                <a:latin typeface="Arial" panose="020B0604020202020204" pitchFamily="34" charset="0"/>
                <a:cs typeface="Arial" panose="020B0604020202020204" pitchFamily="34" charset="0"/>
              </a:rPr>
              <a:t>= velocidad del rotor.</a:t>
            </a:r>
          </a:p>
          <a:p>
            <a:pPr eaLnBrk="1" hangingPunct="1">
              <a:buFont typeface="Wingdings" panose="05000000000000000000" pitchFamily="2" charset="2"/>
              <a:buNone/>
            </a:pPr>
            <a:r>
              <a:rPr lang="es-ES" altLang="es-AR" sz="2800" dirty="0" smtClean="0">
                <a:latin typeface="Arial" panose="020B0604020202020204" pitchFamily="34" charset="0"/>
                <a:cs typeface="Arial" panose="020B0604020202020204" pitchFamily="34" charset="0"/>
              </a:rPr>
              <a:t>                  </a:t>
            </a:r>
            <a:endParaRPr lang="el-GR" altLang="es-AR" baseline="-25000" dirty="0">
              <a:latin typeface="Arial" panose="020B0604020202020204" pitchFamily="34" charset="0"/>
              <a:cs typeface="Arial" panose="020B0604020202020204" pitchFamily="34" charset="0"/>
            </a:endParaRPr>
          </a:p>
        </p:txBody>
      </p:sp>
      <p:pic>
        <p:nvPicPr>
          <p:cNvPr id="13316" name="Picture 6" descr="Principio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45496" y="4657726"/>
            <a:ext cx="3582987" cy="1511300"/>
          </a:xfrm>
        </p:spPr>
      </p:pic>
      <p:sp>
        <p:nvSpPr>
          <p:cNvPr id="13317" name="Text Box 9"/>
          <p:cNvSpPr txBox="1">
            <a:spLocks noChangeArrowheads="1"/>
          </p:cNvSpPr>
          <p:nvPr/>
        </p:nvSpPr>
        <p:spPr bwMode="auto">
          <a:xfrm>
            <a:off x="8688388" y="198913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l-GR" altLang="es-AR" sz="1800">
                <a:latin typeface="Arial" panose="020B0604020202020204" pitchFamily="34" charset="0"/>
              </a:rPr>
              <a:t>ω</a:t>
            </a:r>
            <a:r>
              <a:rPr lang="es-ES" altLang="es-AR" sz="1800">
                <a:latin typeface="Arial" panose="020B0604020202020204" pitchFamily="34" charset="0"/>
              </a:rPr>
              <a:t>1</a:t>
            </a:r>
          </a:p>
        </p:txBody>
      </p:sp>
      <p:sp>
        <p:nvSpPr>
          <p:cNvPr id="13318" name="Text Box 10"/>
          <p:cNvSpPr txBox="1">
            <a:spLocks noChangeArrowheads="1"/>
          </p:cNvSpPr>
          <p:nvPr/>
        </p:nvSpPr>
        <p:spPr bwMode="auto">
          <a:xfrm>
            <a:off x="8183564" y="3141663"/>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l-GR" altLang="es-AR" sz="1800">
                <a:latin typeface="Arial" panose="020B0604020202020204" pitchFamily="34" charset="0"/>
              </a:rPr>
              <a:t>ω</a:t>
            </a:r>
            <a:r>
              <a:rPr lang="es-ES" altLang="es-AR" sz="1800">
                <a:latin typeface="Arial" panose="020B0604020202020204" pitchFamily="34" charset="0"/>
              </a:rPr>
              <a:t>2</a:t>
            </a:r>
          </a:p>
        </p:txBody>
      </p:sp>
      <p:pic>
        <p:nvPicPr>
          <p:cNvPr id="13319" name="Picture 11" descr="campomoto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38939" y="2857501"/>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1 Título"/>
          <p:cNvSpPr txBox="1">
            <a:spLocks/>
          </p:cNvSpPr>
          <p:nvPr/>
        </p:nvSpPr>
        <p:spPr bwMode="auto">
          <a:xfrm>
            <a:off x="1981200" y="5349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s-ES_tradnl" altLang="es-AR" sz="4400"/>
          </a:p>
          <a:p>
            <a:pPr algn="ctr">
              <a:spcBef>
                <a:spcPct val="0"/>
              </a:spcBef>
              <a:buFontTx/>
              <a:buNone/>
            </a:pPr>
            <a:r>
              <a:rPr lang="es-ES_tradnl" altLang="es-AR" sz="4400"/>
              <a:t>Campo magnético giratorio</a:t>
            </a:r>
            <a:endParaRPr lang="es-ES" altLang="es-AR" sz="4400"/>
          </a:p>
          <a:p>
            <a:pPr algn="ctr">
              <a:spcBef>
                <a:spcPct val="0"/>
              </a:spcBef>
              <a:buFontTx/>
              <a:buNone/>
            </a:pPr>
            <a:endParaRPr lang="es-ES" altLang="es-AR" sz="4400"/>
          </a:p>
          <a:p>
            <a:pPr algn="ctr">
              <a:spcBef>
                <a:spcPct val="0"/>
              </a:spcBef>
              <a:buFontTx/>
              <a:buNone/>
            </a:pPr>
            <a:endParaRPr lang="es-AR" altLang="es-AR" sz="4400"/>
          </a:p>
        </p:txBody>
      </p:sp>
    </p:spTree>
    <p:extLst>
      <p:ext uri="{BB962C8B-B14F-4D97-AF65-F5344CB8AC3E}">
        <p14:creationId xmlns:p14="http://schemas.microsoft.com/office/powerpoint/2010/main" val="1389479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514" y="1733932"/>
            <a:ext cx="6751701" cy="425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404" y="3050350"/>
            <a:ext cx="24765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bwMode="auto">
          <a:xfrm>
            <a:off x="0" y="553847"/>
            <a:ext cx="76422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s-ES_tradnl" sz="4400" dirty="0">
              <a:latin typeface="Calibri" pitchFamily="34" charset="0"/>
            </a:endParaRPr>
          </a:p>
          <a:p>
            <a:pPr algn="r">
              <a:defRPr/>
            </a:pPr>
            <a:r>
              <a:rPr lang="es-ES_tradnl" sz="4400" dirty="0">
                <a:effectLst>
                  <a:outerShdw blurRad="38100" dist="38100" dir="2700000" algn="tl">
                    <a:srgbClr val="000000"/>
                  </a:outerShdw>
                </a:effectLst>
                <a:latin typeface="Arial" pitchFamily="34" charset="0"/>
                <a:cs typeface="Arial" pitchFamily="34" charset="0"/>
              </a:rPr>
              <a:t>Velocidad de giro del motor</a:t>
            </a:r>
            <a:endParaRPr lang="es-ES" sz="4400" dirty="0">
              <a:effectLst>
                <a:outerShdw blurRad="38100" dist="38100" dir="2700000" algn="tl">
                  <a:srgbClr val="000000"/>
                </a:outerShdw>
              </a:effectLst>
              <a:latin typeface="Arial" pitchFamily="34" charset="0"/>
              <a:cs typeface="Arial" pitchFamily="34" charset="0"/>
            </a:endParaRPr>
          </a:p>
          <a:p>
            <a:pPr algn="ctr">
              <a:defRPr/>
            </a:pPr>
            <a:endParaRPr lang="es-ES" sz="4400" dirty="0">
              <a:latin typeface="Calibri" pitchFamily="34" charset="0"/>
            </a:endParaRPr>
          </a:p>
          <a:p>
            <a:pPr algn="ctr">
              <a:defRPr/>
            </a:pPr>
            <a:endParaRPr lang="es-AR" sz="4400" dirty="0">
              <a:latin typeface="Calibri" pitchFamily="34" charset="0"/>
            </a:endParaRPr>
          </a:p>
        </p:txBody>
      </p:sp>
    </p:spTree>
    <p:extLst>
      <p:ext uri="{BB962C8B-B14F-4D97-AF65-F5344CB8AC3E}">
        <p14:creationId xmlns:p14="http://schemas.microsoft.com/office/powerpoint/2010/main" val="3700725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4 Marcador de contenido"/>
          <p:cNvSpPr>
            <a:spLocks noGrp="1"/>
          </p:cNvSpPr>
          <p:nvPr>
            <p:ph idx="1"/>
          </p:nvPr>
        </p:nvSpPr>
        <p:spPr>
          <a:xfrm>
            <a:off x="387573" y="2063496"/>
            <a:ext cx="9931146" cy="4965192"/>
          </a:xfrm>
        </p:spPr>
        <p:txBody>
          <a:bodyPr>
            <a:normAutofit/>
          </a:bodyPr>
          <a:lstStyle/>
          <a:p>
            <a:pPr algn="just"/>
            <a:r>
              <a:rPr lang="es-EC" altLang="es-AR" dirty="0">
                <a:latin typeface="Arial" panose="020B0604020202020204" pitchFamily="34" charset="0"/>
                <a:cs typeface="Arial" panose="020B0604020202020204" pitchFamily="34" charset="0"/>
              </a:rPr>
              <a:t>Al circular corriente por los conductores del rotor , aparecerá en los mismos una fuerza cuyo sentido se obtiene aplicando </a:t>
            </a:r>
          </a:p>
          <a:p>
            <a:pPr algn="just"/>
            <a:r>
              <a:rPr lang="es-EC" altLang="es-AR" dirty="0">
                <a:latin typeface="Arial" panose="020B0604020202020204" pitchFamily="34" charset="0"/>
                <a:cs typeface="Arial" panose="020B0604020202020204" pitchFamily="34" charset="0"/>
              </a:rPr>
              <a:t>El sentido de la fuerza es el mismo que el campo magnético giratorio del estator.</a:t>
            </a:r>
          </a:p>
          <a:p>
            <a:pPr algn="just"/>
            <a:r>
              <a:rPr lang="es-EC" altLang="es-AR" dirty="0">
                <a:latin typeface="Arial" panose="020B0604020202020204" pitchFamily="34" charset="0"/>
                <a:cs typeface="Arial" panose="020B0604020202020204" pitchFamily="34" charset="0"/>
              </a:rPr>
              <a:t>Multiplicando la fuerza por el radio del rotor e integrando esta acción sobre el número total de conductores del rotor se obtendrá el par total de la máquina.</a:t>
            </a:r>
          </a:p>
          <a:p>
            <a:pPr algn="just"/>
            <a:r>
              <a:rPr lang="es-EC" altLang="es-AR" dirty="0">
                <a:latin typeface="Arial" panose="020B0604020202020204" pitchFamily="34" charset="0"/>
                <a:cs typeface="Arial" panose="020B0604020202020204" pitchFamily="34" charset="0"/>
              </a:rPr>
              <a:t>Cuando más se aproxima la velocidad del rotor (</a:t>
            </a:r>
            <a:r>
              <a:rPr lang="es-EC" altLang="es-AR" dirty="0" err="1">
                <a:latin typeface="Arial" panose="020B0604020202020204" pitchFamily="34" charset="0"/>
                <a:cs typeface="Arial" panose="020B0604020202020204" pitchFamily="34" charset="0"/>
              </a:rPr>
              <a:t>Nr</a:t>
            </a:r>
            <a:r>
              <a:rPr lang="es-EC" altLang="es-AR" dirty="0">
                <a:latin typeface="Arial" panose="020B0604020202020204" pitchFamily="34" charset="0"/>
                <a:cs typeface="Arial" panose="020B0604020202020204" pitchFamily="34" charset="0"/>
              </a:rPr>
              <a:t>) a la velocidad del estator (</a:t>
            </a:r>
            <a:r>
              <a:rPr lang="es-EC" altLang="es-AR" dirty="0" err="1">
                <a:latin typeface="Arial" panose="020B0604020202020204" pitchFamily="34" charset="0"/>
                <a:cs typeface="Arial" panose="020B0604020202020204" pitchFamily="34" charset="0"/>
              </a:rPr>
              <a:t>Ns</a:t>
            </a:r>
            <a:r>
              <a:rPr lang="es-EC" altLang="es-AR" dirty="0">
                <a:latin typeface="Arial" panose="020B0604020202020204" pitchFamily="34" charset="0"/>
                <a:cs typeface="Arial" panose="020B0604020202020204" pitchFamily="34" charset="0"/>
              </a:rPr>
              <a:t>), la </a:t>
            </a:r>
            <a:r>
              <a:rPr lang="es-EC" altLang="es-AR" dirty="0" err="1">
                <a:latin typeface="Arial" panose="020B0604020202020204" pitchFamily="34" charset="0"/>
                <a:cs typeface="Arial" panose="020B0604020202020204" pitchFamily="34" charset="0"/>
              </a:rPr>
              <a:t>fem</a:t>
            </a:r>
            <a:r>
              <a:rPr lang="es-EC" altLang="es-AR" dirty="0">
                <a:latin typeface="Arial" panose="020B0604020202020204" pitchFamily="34" charset="0"/>
                <a:cs typeface="Arial" panose="020B0604020202020204" pitchFamily="34" charset="0"/>
              </a:rPr>
              <a:t> inducida en los conductores del rotor se reduce así como la circulación de su corriente provocando una disminución del par interno.</a:t>
            </a:r>
          </a:p>
          <a:p>
            <a:pPr algn="just"/>
            <a:endParaRPr lang="es-EC" altLang="es-AR" sz="2400" dirty="0">
              <a:latin typeface="Arial" panose="020B0604020202020204" pitchFamily="34" charset="0"/>
              <a:cs typeface="Arial" panose="020B0604020202020204" pitchFamily="34" charset="0"/>
            </a:endParaRPr>
          </a:p>
        </p:txBody>
      </p:sp>
      <p:sp>
        <p:nvSpPr>
          <p:cNvPr id="5" name="1 Título"/>
          <p:cNvSpPr txBox="1">
            <a:spLocks/>
          </p:cNvSpPr>
          <p:nvPr/>
        </p:nvSpPr>
        <p:spPr bwMode="auto">
          <a:xfrm>
            <a:off x="387573" y="451104"/>
            <a:ext cx="8229600" cy="64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s-ES_tradnl" sz="4400" b="1" dirty="0">
                <a:effectLst>
                  <a:outerShdw blurRad="38100" dist="38100" dir="2700000" algn="tl">
                    <a:srgbClr val="000000"/>
                  </a:outerShdw>
                </a:effectLst>
                <a:latin typeface="Arial" pitchFamily="34" charset="0"/>
                <a:cs typeface="Arial" pitchFamily="34" charset="0"/>
              </a:rPr>
              <a:t>Principio de </a:t>
            </a:r>
            <a:r>
              <a:rPr lang="es-ES_tradnl" sz="4400" b="1" dirty="0" smtClean="0">
                <a:effectLst>
                  <a:outerShdw blurRad="38100" dist="38100" dir="2700000" algn="tl">
                    <a:srgbClr val="000000"/>
                  </a:outerShdw>
                </a:effectLst>
                <a:latin typeface="Arial" pitchFamily="34" charset="0"/>
                <a:cs typeface="Arial" pitchFamily="34" charset="0"/>
              </a:rPr>
              <a:t>funcionamiento</a:t>
            </a:r>
            <a:endParaRPr lang="es-AR" sz="4400" dirty="0">
              <a:latin typeface="Calibri" pitchFamily="34" charset="0"/>
            </a:endParaRPr>
          </a:p>
        </p:txBody>
      </p:sp>
    </p:spTree>
    <p:extLst>
      <p:ext uri="{BB962C8B-B14F-4D97-AF65-F5344CB8AC3E}">
        <p14:creationId xmlns:p14="http://schemas.microsoft.com/office/powerpoint/2010/main" val="1937369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1579" y="804519"/>
            <a:ext cx="5429281" cy="635661"/>
          </a:xfrm>
        </p:spPr>
        <p:txBody>
          <a:bodyPr/>
          <a:lstStyle/>
          <a:p>
            <a:r>
              <a:rPr lang="es-AR" dirty="0" smtClean="0"/>
              <a:t>Objetivos de la materia</a:t>
            </a:r>
            <a:endParaRPr lang="en-US" dirty="0"/>
          </a:p>
        </p:txBody>
      </p:sp>
      <p:sp>
        <p:nvSpPr>
          <p:cNvPr id="3" name="Marcador de contenido 2"/>
          <p:cNvSpPr>
            <a:spLocks noGrp="1"/>
          </p:cNvSpPr>
          <p:nvPr>
            <p:ph idx="1"/>
          </p:nvPr>
        </p:nvSpPr>
        <p:spPr/>
        <p:txBody>
          <a:bodyPr>
            <a:normAutofit/>
          </a:bodyPr>
          <a:lstStyle/>
          <a:p>
            <a:pPr marL="0" indent="0">
              <a:buNone/>
            </a:pPr>
            <a:r>
              <a:rPr lang="es-AR" dirty="0"/>
              <a:t>Que el alumno:</a:t>
            </a:r>
          </a:p>
          <a:p>
            <a:pPr lvl="0"/>
            <a:r>
              <a:rPr lang="es-AR" dirty="0"/>
              <a:t>Adquiera los conocimientos básicos de los funcionamientos de las instalaciones eléctricas y sus mantenimientos. </a:t>
            </a:r>
          </a:p>
          <a:p>
            <a:pPr lvl="0"/>
            <a:r>
              <a:rPr lang="es-AR" dirty="0"/>
              <a:t>Esté capacitado para proyectar, realizando los cálculos correspondientes, instalaciones eléctricas de una complejidad adecuada a la formación técnica universitaria.</a:t>
            </a:r>
          </a:p>
          <a:p>
            <a:pPr lvl="0"/>
            <a:r>
              <a:rPr lang="es-AR" dirty="0"/>
              <a:t>Comprenda las reglamentaciones, normas y procedimientos que rigen el proyecto y cálculo de instalaciones eléctricas</a:t>
            </a:r>
            <a:r>
              <a:rPr lang="es-AR" dirty="0" smtClean="0"/>
              <a:t>.</a:t>
            </a:r>
            <a:endParaRPr lang="es-AR" dirty="0"/>
          </a:p>
        </p:txBody>
      </p:sp>
    </p:spTree>
    <p:extLst>
      <p:ext uri="{BB962C8B-B14F-4D97-AF65-F5344CB8AC3E}">
        <p14:creationId xmlns:p14="http://schemas.microsoft.com/office/powerpoint/2010/main" val="1122232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Principio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4" y="0"/>
            <a:ext cx="8649778" cy="6742112"/>
          </a:xfrm>
        </p:spPr>
      </p:pic>
    </p:spTree>
    <p:extLst>
      <p:ext uri="{BB962C8B-B14F-4D97-AF65-F5344CB8AC3E}">
        <p14:creationId xmlns:p14="http://schemas.microsoft.com/office/powerpoint/2010/main" val="25983219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702" y="1040607"/>
            <a:ext cx="7489825"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9"/>
          <p:cNvSpPr txBox="1">
            <a:spLocks noChangeArrowheads="1"/>
          </p:cNvSpPr>
          <p:nvPr/>
        </p:nvSpPr>
        <p:spPr bwMode="auto">
          <a:xfrm>
            <a:off x="4189414" y="258764"/>
            <a:ext cx="294163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s-ES_tradnl" altLang="es-AR" sz="2800" b="1">
                <a:latin typeface="Arial" panose="020B0604020202020204" pitchFamily="34" charset="0"/>
              </a:rPr>
              <a:t>Placa de bornes</a:t>
            </a:r>
            <a:endParaRPr lang="es-ES" altLang="es-AR" sz="2800" b="1">
              <a:latin typeface="Arial" panose="020B0604020202020204" pitchFamily="34" charset="0"/>
            </a:endParaRPr>
          </a:p>
        </p:txBody>
      </p:sp>
      <p:sp>
        <p:nvSpPr>
          <p:cNvPr id="19460" name="1 CuadroTexto"/>
          <p:cNvSpPr txBox="1">
            <a:spLocks noChangeArrowheads="1"/>
          </p:cNvSpPr>
          <p:nvPr/>
        </p:nvSpPr>
        <p:spPr bwMode="auto">
          <a:xfrm>
            <a:off x="2844801" y="1597025"/>
            <a:ext cx="50482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C" altLang="es-AR" sz="1600">
                <a:latin typeface="Aharoni" pitchFamily="2" charset="0"/>
                <a:cs typeface="Aharoni" pitchFamily="2" charset="0"/>
              </a:rPr>
              <a:t>U1</a:t>
            </a:r>
          </a:p>
        </p:txBody>
      </p:sp>
      <p:sp>
        <p:nvSpPr>
          <p:cNvPr id="19461" name="5 CuadroTexto"/>
          <p:cNvSpPr txBox="1">
            <a:spLocks noChangeArrowheads="1"/>
          </p:cNvSpPr>
          <p:nvPr/>
        </p:nvSpPr>
        <p:spPr bwMode="auto">
          <a:xfrm>
            <a:off x="3657601" y="1606550"/>
            <a:ext cx="50482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C" altLang="es-AR" sz="1600">
                <a:latin typeface="Aharoni" pitchFamily="2" charset="0"/>
                <a:cs typeface="Aharoni" pitchFamily="2" charset="0"/>
              </a:rPr>
              <a:t>V1</a:t>
            </a:r>
          </a:p>
        </p:txBody>
      </p:sp>
      <p:sp>
        <p:nvSpPr>
          <p:cNvPr id="19462" name="7 CuadroTexto"/>
          <p:cNvSpPr txBox="1">
            <a:spLocks noChangeArrowheads="1"/>
          </p:cNvSpPr>
          <p:nvPr/>
        </p:nvSpPr>
        <p:spPr bwMode="auto">
          <a:xfrm>
            <a:off x="4289425" y="1587500"/>
            <a:ext cx="62388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C" altLang="es-AR" sz="1600">
                <a:latin typeface="Aharoni" pitchFamily="2" charset="0"/>
                <a:cs typeface="Aharoni" pitchFamily="2" charset="0"/>
              </a:rPr>
              <a:t>W1</a:t>
            </a:r>
          </a:p>
        </p:txBody>
      </p:sp>
      <p:sp>
        <p:nvSpPr>
          <p:cNvPr id="19463" name="8 CuadroTexto"/>
          <p:cNvSpPr txBox="1">
            <a:spLocks noChangeArrowheads="1"/>
          </p:cNvSpPr>
          <p:nvPr/>
        </p:nvSpPr>
        <p:spPr bwMode="auto">
          <a:xfrm>
            <a:off x="2844801" y="3419475"/>
            <a:ext cx="50482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C" altLang="es-AR" sz="1600">
                <a:latin typeface="Aharoni" pitchFamily="2" charset="0"/>
                <a:cs typeface="Aharoni" pitchFamily="2" charset="0"/>
              </a:rPr>
              <a:t>U2</a:t>
            </a:r>
          </a:p>
        </p:txBody>
      </p:sp>
      <p:sp>
        <p:nvSpPr>
          <p:cNvPr id="19464" name="9 CuadroTexto"/>
          <p:cNvSpPr txBox="1">
            <a:spLocks noChangeArrowheads="1"/>
          </p:cNvSpPr>
          <p:nvPr/>
        </p:nvSpPr>
        <p:spPr bwMode="auto">
          <a:xfrm>
            <a:off x="3657601" y="3455989"/>
            <a:ext cx="504825"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C" altLang="es-AR" sz="1600">
                <a:latin typeface="Aharoni" pitchFamily="2" charset="0"/>
                <a:cs typeface="Aharoni" pitchFamily="2" charset="0"/>
              </a:rPr>
              <a:t>V2</a:t>
            </a:r>
          </a:p>
        </p:txBody>
      </p:sp>
      <p:sp>
        <p:nvSpPr>
          <p:cNvPr id="19465" name="10 CuadroTexto"/>
          <p:cNvSpPr txBox="1">
            <a:spLocks noChangeArrowheads="1"/>
          </p:cNvSpPr>
          <p:nvPr/>
        </p:nvSpPr>
        <p:spPr bwMode="auto">
          <a:xfrm>
            <a:off x="4351338" y="3452814"/>
            <a:ext cx="56515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C" altLang="es-AR" sz="1600">
                <a:latin typeface="Aharoni" pitchFamily="2" charset="0"/>
                <a:cs typeface="Aharoni" pitchFamily="2" charset="0"/>
              </a:rPr>
              <a:t>W2</a:t>
            </a:r>
          </a:p>
        </p:txBody>
      </p:sp>
      <p:sp>
        <p:nvSpPr>
          <p:cNvPr id="19466" name="11 CuadroTexto"/>
          <p:cNvSpPr txBox="1">
            <a:spLocks noChangeArrowheads="1"/>
          </p:cNvSpPr>
          <p:nvPr/>
        </p:nvSpPr>
        <p:spPr bwMode="auto">
          <a:xfrm>
            <a:off x="2892426" y="4387851"/>
            <a:ext cx="5048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C" altLang="es-AR" sz="1400">
                <a:latin typeface="Aharoni" pitchFamily="2" charset="0"/>
                <a:cs typeface="Aharoni" pitchFamily="2" charset="0"/>
              </a:rPr>
              <a:t>U1</a:t>
            </a:r>
          </a:p>
        </p:txBody>
      </p:sp>
      <p:sp>
        <p:nvSpPr>
          <p:cNvPr id="19467" name="13 CuadroTexto"/>
          <p:cNvSpPr txBox="1">
            <a:spLocks noChangeArrowheads="1"/>
          </p:cNvSpPr>
          <p:nvPr/>
        </p:nvSpPr>
        <p:spPr bwMode="auto">
          <a:xfrm>
            <a:off x="3922714" y="4373564"/>
            <a:ext cx="5048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C" altLang="es-AR" sz="1400">
                <a:latin typeface="Aharoni" pitchFamily="2" charset="0"/>
                <a:cs typeface="Aharoni" pitchFamily="2" charset="0"/>
              </a:rPr>
              <a:t>V1</a:t>
            </a:r>
          </a:p>
        </p:txBody>
      </p:sp>
      <p:sp>
        <p:nvSpPr>
          <p:cNvPr id="19468" name="14 CuadroTexto"/>
          <p:cNvSpPr txBox="1">
            <a:spLocks noChangeArrowheads="1"/>
          </p:cNvSpPr>
          <p:nvPr/>
        </p:nvSpPr>
        <p:spPr bwMode="auto">
          <a:xfrm>
            <a:off x="4913314" y="4387851"/>
            <a:ext cx="6254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C" altLang="es-AR" sz="1400">
                <a:latin typeface="Aharoni" pitchFamily="2" charset="0"/>
                <a:cs typeface="Aharoni" pitchFamily="2" charset="0"/>
              </a:rPr>
              <a:t>W1</a:t>
            </a:r>
          </a:p>
        </p:txBody>
      </p:sp>
      <p:sp>
        <p:nvSpPr>
          <p:cNvPr id="19469" name="15 CuadroTexto"/>
          <p:cNvSpPr txBox="1">
            <a:spLocks noChangeArrowheads="1"/>
          </p:cNvSpPr>
          <p:nvPr/>
        </p:nvSpPr>
        <p:spPr bwMode="auto">
          <a:xfrm>
            <a:off x="2921001" y="6119814"/>
            <a:ext cx="504825"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C" altLang="es-AR" sz="1600">
                <a:latin typeface="Aharoni" pitchFamily="2" charset="0"/>
                <a:cs typeface="Aharoni" pitchFamily="2" charset="0"/>
              </a:rPr>
              <a:t>U2</a:t>
            </a:r>
          </a:p>
        </p:txBody>
      </p:sp>
      <p:sp>
        <p:nvSpPr>
          <p:cNvPr id="19470" name="16 CuadroTexto"/>
          <p:cNvSpPr txBox="1">
            <a:spLocks noChangeArrowheads="1"/>
          </p:cNvSpPr>
          <p:nvPr/>
        </p:nvSpPr>
        <p:spPr bwMode="auto">
          <a:xfrm>
            <a:off x="3922714" y="6119814"/>
            <a:ext cx="504825"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C" altLang="es-AR" sz="1600">
                <a:latin typeface="Aharoni" pitchFamily="2" charset="0"/>
                <a:cs typeface="Aharoni" pitchFamily="2" charset="0"/>
              </a:rPr>
              <a:t>V2</a:t>
            </a:r>
          </a:p>
        </p:txBody>
      </p:sp>
      <p:sp>
        <p:nvSpPr>
          <p:cNvPr id="19471" name="17 CuadroTexto"/>
          <p:cNvSpPr txBox="1">
            <a:spLocks noChangeArrowheads="1"/>
          </p:cNvSpPr>
          <p:nvPr/>
        </p:nvSpPr>
        <p:spPr bwMode="auto">
          <a:xfrm>
            <a:off x="4948238" y="6119814"/>
            <a:ext cx="56515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C" altLang="es-AR" sz="1600">
                <a:latin typeface="Aharoni" pitchFamily="2" charset="0"/>
                <a:cs typeface="Aharoni" pitchFamily="2" charset="0"/>
              </a:rPr>
              <a:t>W2</a:t>
            </a:r>
          </a:p>
        </p:txBody>
      </p:sp>
      <p:pic>
        <p:nvPicPr>
          <p:cNvPr id="194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914" y="1809815"/>
            <a:ext cx="5145087"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7 Rectángulo"/>
          <p:cNvSpPr/>
          <p:nvPr/>
        </p:nvSpPr>
        <p:spPr>
          <a:xfrm>
            <a:off x="6167439" y="2852738"/>
            <a:ext cx="396875"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C"/>
          </a:p>
        </p:txBody>
      </p:sp>
      <p:sp>
        <p:nvSpPr>
          <p:cNvPr id="19" name="18 Rectángulo"/>
          <p:cNvSpPr/>
          <p:nvPr/>
        </p:nvSpPr>
        <p:spPr>
          <a:xfrm>
            <a:off x="6780214" y="2852738"/>
            <a:ext cx="395287"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C"/>
          </a:p>
        </p:txBody>
      </p:sp>
      <p:sp>
        <p:nvSpPr>
          <p:cNvPr id="20" name="19 Rectángulo"/>
          <p:cNvSpPr/>
          <p:nvPr/>
        </p:nvSpPr>
        <p:spPr>
          <a:xfrm>
            <a:off x="9012239" y="2852738"/>
            <a:ext cx="395287"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C"/>
          </a:p>
        </p:txBody>
      </p:sp>
      <p:sp>
        <p:nvSpPr>
          <p:cNvPr id="21" name="20 Rectángulo"/>
          <p:cNvSpPr/>
          <p:nvPr/>
        </p:nvSpPr>
        <p:spPr>
          <a:xfrm>
            <a:off x="9659939" y="2852738"/>
            <a:ext cx="395287"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C"/>
          </a:p>
        </p:txBody>
      </p:sp>
      <p:pic>
        <p:nvPicPr>
          <p:cNvPr id="194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3269" y="4364863"/>
            <a:ext cx="507682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22 Rectángulo"/>
          <p:cNvSpPr/>
          <p:nvPr/>
        </p:nvSpPr>
        <p:spPr>
          <a:xfrm rot="5400000">
            <a:off x="5898357" y="5139532"/>
            <a:ext cx="395288"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C"/>
          </a:p>
        </p:txBody>
      </p:sp>
      <p:sp>
        <p:nvSpPr>
          <p:cNvPr id="24" name="23 Rectángulo"/>
          <p:cNvSpPr/>
          <p:nvPr/>
        </p:nvSpPr>
        <p:spPr>
          <a:xfrm rot="5400000">
            <a:off x="6510338" y="5138738"/>
            <a:ext cx="395288" cy="14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C"/>
          </a:p>
        </p:txBody>
      </p:sp>
      <p:sp>
        <p:nvSpPr>
          <p:cNvPr id="25" name="24 Rectángulo"/>
          <p:cNvSpPr/>
          <p:nvPr/>
        </p:nvSpPr>
        <p:spPr>
          <a:xfrm rot="5400000">
            <a:off x="7122319" y="5139532"/>
            <a:ext cx="395288"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C"/>
          </a:p>
        </p:txBody>
      </p:sp>
      <p:sp>
        <p:nvSpPr>
          <p:cNvPr id="26" name="25 Rectángulo"/>
          <p:cNvSpPr/>
          <p:nvPr/>
        </p:nvSpPr>
        <p:spPr>
          <a:xfrm rot="5400000">
            <a:off x="8759825" y="5138738"/>
            <a:ext cx="395288"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C"/>
          </a:p>
        </p:txBody>
      </p:sp>
      <p:sp>
        <p:nvSpPr>
          <p:cNvPr id="27" name="26 Rectángulo"/>
          <p:cNvSpPr/>
          <p:nvPr/>
        </p:nvSpPr>
        <p:spPr>
          <a:xfrm rot="5400000">
            <a:off x="9355138" y="5138738"/>
            <a:ext cx="395288" cy="14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C"/>
          </a:p>
        </p:txBody>
      </p:sp>
      <p:sp>
        <p:nvSpPr>
          <p:cNvPr id="28" name="27 Rectángulo"/>
          <p:cNvSpPr/>
          <p:nvPr/>
        </p:nvSpPr>
        <p:spPr>
          <a:xfrm rot="5400000">
            <a:off x="9966325" y="5138738"/>
            <a:ext cx="395288" cy="144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C"/>
          </a:p>
        </p:txBody>
      </p:sp>
    </p:spTree>
    <p:extLst>
      <p:ext uri="{BB962C8B-B14F-4D97-AF65-F5344CB8AC3E}">
        <p14:creationId xmlns:p14="http://schemas.microsoft.com/office/powerpoint/2010/main" val="3577951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
          <p:cNvSpPr txBox="1">
            <a:spLocks noChangeArrowheads="1"/>
          </p:cNvSpPr>
          <p:nvPr/>
        </p:nvSpPr>
        <p:spPr bwMode="auto">
          <a:xfrm>
            <a:off x="3863976" y="261939"/>
            <a:ext cx="4697413"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_tradnl" altLang="es-AR" sz="2800" b="1">
                <a:latin typeface="Arial" panose="020B0604020202020204" pitchFamily="34" charset="0"/>
              </a:rPr>
              <a:t>Cambio de sentido de giro</a:t>
            </a:r>
            <a:endParaRPr lang="es-ES" altLang="es-AR" sz="2800" b="1">
              <a:latin typeface="Arial" panose="020B0604020202020204" pitchFamily="34" charset="0"/>
            </a:endParaRP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 y="1270699"/>
            <a:ext cx="8827722" cy="442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AutoShape 2" descr="https://encrypted-tbn1.gstatic.com/images?q=tbn:ANd9GcQBah0mYMFGkc0yvJXvFKcQhb9oWeZRs1u0fJr6uZ5yVBZkWa1x"/>
          <p:cNvSpPr>
            <a:spLocks noChangeAspect="1" noChangeArrowheads="1"/>
          </p:cNvSpPr>
          <p:nvPr/>
        </p:nvSpPr>
        <p:spPr bwMode="auto">
          <a:xfrm>
            <a:off x="1679576" y="-1919288"/>
            <a:ext cx="5286375" cy="400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altLang="es-AR" sz="180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993456" y="2853436"/>
            <a:ext cx="2667252" cy="2693924"/>
          </a:xfrm>
          <a:prstGeom prst="rect">
            <a:avLst/>
          </a:prstGeom>
        </p:spPr>
      </p:pic>
    </p:spTree>
    <p:extLst>
      <p:ext uri="{BB962C8B-B14F-4D97-AF65-F5344CB8AC3E}">
        <p14:creationId xmlns:p14="http://schemas.microsoft.com/office/powerpoint/2010/main" val="3696329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9"/>
          <p:cNvSpPr txBox="1">
            <a:spLocks noChangeArrowheads="1"/>
          </p:cNvSpPr>
          <p:nvPr/>
        </p:nvSpPr>
        <p:spPr bwMode="auto">
          <a:xfrm>
            <a:off x="0" y="0"/>
            <a:ext cx="7713662"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s-ES_tradnl" altLang="es-AR" sz="2800" b="1" dirty="0">
                <a:latin typeface="Arial" panose="020B0604020202020204" pitchFamily="34" charset="0"/>
              </a:rPr>
              <a:t>Arranque directo de motores jaula de ardilla</a:t>
            </a:r>
            <a:endParaRPr lang="es-ES" altLang="es-AR" sz="2800" b="1" dirty="0">
              <a:latin typeface="Arial" panose="020B0604020202020204" pitchFamily="34" charset="0"/>
            </a:endParaRP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482" y="633603"/>
            <a:ext cx="6926262" cy="600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4 Marcador de contenido"/>
          <p:cNvSpPr>
            <a:spLocks noGrp="1"/>
          </p:cNvSpPr>
          <p:nvPr>
            <p:ph idx="1"/>
          </p:nvPr>
        </p:nvSpPr>
        <p:spPr>
          <a:xfrm>
            <a:off x="670560" y="3306509"/>
            <a:ext cx="3132138" cy="679704"/>
          </a:xfrm>
        </p:spPr>
        <p:txBody>
          <a:bodyPr>
            <a:normAutofit fontScale="92500" lnSpcReduction="10000"/>
          </a:bodyPr>
          <a:lstStyle/>
          <a:p>
            <a:pPr algn="just"/>
            <a:r>
              <a:rPr lang="es-EC" altLang="es-AR" sz="1800" b="1" dirty="0">
                <a:latin typeface="Arial" panose="020B0604020202020204" pitchFamily="34" charset="0"/>
                <a:cs typeface="Arial" panose="020B0604020202020204" pitchFamily="34" charset="0"/>
              </a:rPr>
              <a:t>Motores de pequeña potencia &lt; 5 kW.</a:t>
            </a:r>
          </a:p>
          <a:p>
            <a:pPr algn="just"/>
            <a:endParaRPr lang="es-EC" altLang="es-AR"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156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098" t="33812" r="27688" b="44670"/>
          <a:stretch/>
        </p:blipFill>
        <p:spPr>
          <a:xfrm>
            <a:off x="548640" y="1395984"/>
            <a:ext cx="9936480" cy="4781287"/>
          </a:xfrm>
        </p:spPr>
      </p:pic>
      <p:sp>
        <p:nvSpPr>
          <p:cNvPr id="5" name="Rectángulo 4"/>
          <p:cNvSpPr/>
          <p:nvPr/>
        </p:nvSpPr>
        <p:spPr>
          <a:xfrm>
            <a:off x="438409" y="269486"/>
            <a:ext cx="6628739" cy="461665"/>
          </a:xfrm>
          <a:prstGeom prst="rect">
            <a:avLst/>
          </a:prstGeom>
        </p:spPr>
        <p:txBody>
          <a:bodyPr wrap="none">
            <a:spAutoFit/>
          </a:bodyPr>
          <a:lstStyle/>
          <a:p>
            <a:pPr algn="r">
              <a:spcBef>
                <a:spcPct val="0"/>
              </a:spcBef>
            </a:pPr>
            <a:r>
              <a:rPr lang="es-ES_tradnl" altLang="es-AR" sz="2400" b="1" dirty="0">
                <a:latin typeface="Arial" panose="020B0604020202020204" pitchFamily="34" charset="0"/>
              </a:rPr>
              <a:t>Arranque directo de motores jaula de ardilla</a:t>
            </a:r>
            <a:endParaRPr lang="es-ES" altLang="es-AR" sz="2400" b="1" dirty="0">
              <a:latin typeface="Arial" panose="020B0604020202020204" pitchFamily="34" charset="0"/>
            </a:endParaRPr>
          </a:p>
        </p:txBody>
      </p:sp>
    </p:spTree>
    <p:extLst>
      <p:ext uri="{BB962C8B-B14F-4D97-AF65-F5344CB8AC3E}">
        <p14:creationId xmlns:p14="http://schemas.microsoft.com/office/powerpoint/2010/main" val="1305454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474" y="1382921"/>
            <a:ext cx="7777590" cy="474210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3064" y="1382921"/>
            <a:ext cx="4458593" cy="4872780"/>
          </a:xfrm>
          <a:prstGeom prst="rect">
            <a:avLst/>
          </a:prstGeom>
        </p:spPr>
      </p:pic>
      <p:sp>
        <p:nvSpPr>
          <p:cNvPr id="6" name="Rectángulo 5"/>
          <p:cNvSpPr/>
          <p:nvPr/>
        </p:nvSpPr>
        <p:spPr>
          <a:xfrm>
            <a:off x="438409" y="269486"/>
            <a:ext cx="6628739" cy="461665"/>
          </a:xfrm>
          <a:prstGeom prst="rect">
            <a:avLst/>
          </a:prstGeom>
        </p:spPr>
        <p:txBody>
          <a:bodyPr wrap="none">
            <a:spAutoFit/>
          </a:bodyPr>
          <a:lstStyle/>
          <a:p>
            <a:pPr algn="r">
              <a:spcBef>
                <a:spcPct val="0"/>
              </a:spcBef>
            </a:pPr>
            <a:r>
              <a:rPr lang="es-ES_tradnl" altLang="es-AR" sz="2400" b="1" dirty="0">
                <a:latin typeface="Arial" panose="020B0604020202020204" pitchFamily="34" charset="0"/>
              </a:rPr>
              <a:t>Arranque directo de motores jaula de ardilla</a:t>
            </a:r>
            <a:endParaRPr lang="es-ES" altLang="es-AR" sz="2400" b="1" dirty="0">
              <a:latin typeface="Arial" panose="020B0604020202020204" pitchFamily="34" charset="0"/>
            </a:endParaRPr>
          </a:p>
        </p:txBody>
      </p:sp>
    </p:spTree>
    <p:extLst>
      <p:ext uri="{BB962C8B-B14F-4D97-AF65-F5344CB8AC3E}">
        <p14:creationId xmlns:p14="http://schemas.microsoft.com/office/powerpoint/2010/main" val="6343112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4940663" cy="584254"/>
          </a:xfrm>
        </p:spPr>
        <p:txBody>
          <a:bodyPr>
            <a:normAutofit/>
          </a:bodyPr>
          <a:lstStyle/>
          <a:p>
            <a:r>
              <a:rPr lang="es-AR" dirty="0" smtClean="0"/>
              <a:t>Inversor de marcha</a:t>
            </a:r>
            <a:endParaRPr lang="es-AR"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271814"/>
            <a:ext cx="7126514" cy="5427496"/>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1843" y="1395412"/>
            <a:ext cx="3280126" cy="4903788"/>
          </a:xfrm>
          <a:prstGeom prst="rect">
            <a:avLst/>
          </a:prstGeom>
        </p:spPr>
      </p:pic>
    </p:spTree>
    <p:extLst>
      <p:ext uri="{BB962C8B-B14F-4D97-AF65-F5344CB8AC3E}">
        <p14:creationId xmlns:p14="http://schemas.microsoft.com/office/powerpoint/2010/main" val="41958679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Control de la intensidad de los motores trifásicos</a:t>
            </a:r>
            <a:endParaRPr lang="es-CO" dirty="0"/>
          </a:p>
        </p:txBody>
      </p:sp>
      <p:sp>
        <p:nvSpPr>
          <p:cNvPr id="3" name="Content Placeholder 2"/>
          <p:cNvSpPr>
            <a:spLocks noGrp="1"/>
          </p:cNvSpPr>
          <p:nvPr>
            <p:ph idx="1"/>
          </p:nvPr>
        </p:nvSpPr>
        <p:spPr>
          <a:xfrm>
            <a:off x="329183" y="2040805"/>
            <a:ext cx="10223863" cy="3384635"/>
          </a:xfrm>
        </p:spPr>
        <p:txBody>
          <a:bodyPr/>
          <a:lstStyle/>
          <a:p>
            <a:r>
              <a:rPr lang="es-CO" sz="2800" dirty="0" smtClean="0"/>
              <a:t>Algunos métodos a utilizar:</a:t>
            </a:r>
          </a:p>
          <a:p>
            <a:pPr lvl="1">
              <a:buFont typeface="Courier New" panose="02070309020205020404" pitchFamily="49" charset="0"/>
              <a:buChar char="o"/>
            </a:pPr>
            <a:r>
              <a:rPr lang="es-CO" sz="2400" dirty="0" smtClean="0"/>
              <a:t>Arranque en conexión estrella-triángulo</a:t>
            </a:r>
          </a:p>
          <a:p>
            <a:pPr lvl="1">
              <a:buFont typeface="Courier New" panose="02070309020205020404" pitchFamily="49" charset="0"/>
              <a:buChar char="o"/>
            </a:pPr>
            <a:r>
              <a:rPr lang="es-CO" sz="2400" dirty="0" smtClean="0"/>
              <a:t>Arranque por eliminación de resistencias </a:t>
            </a:r>
            <a:r>
              <a:rPr lang="es-CO" sz="2400" dirty="0" err="1" smtClean="0"/>
              <a:t>estatóricas</a:t>
            </a:r>
            <a:endParaRPr lang="es-CO" sz="2400" dirty="0" smtClean="0"/>
          </a:p>
          <a:p>
            <a:pPr lvl="1">
              <a:buFont typeface="Courier New" panose="02070309020205020404" pitchFamily="49" charset="0"/>
              <a:buChar char="o"/>
            </a:pPr>
            <a:r>
              <a:rPr lang="es-CO" sz="2400" dirty="0" smtClean="0"/>
              <a:t>Arranque por eliminación de resistencias </a:t>
            </a:r>
            <a:r>
              <a:rPr lang="es-CO" sz="2400" dirty="0" err="1" smtClean="0"/>
              <a:t>rotóricas</a:t>
            </a:r>
            <a:endParaRPr lang="es-CO" sz="2400" dirty="0" smtClean="0"/>
          </a:p>
          <a:p>
            <a:pPr lvl="1">
              <a:buFont typeface="Courier New" panose="02070309020205020404" pitchFamily="49" charset="0"/>
              <a:buChar char="o"/>
            </a:pPr>
            <a:r>
              <a:rPr lang="es-CO" sz="2400" dirty="0" smtClean="0"/>
              <a:t>Arranque por autotransformador</a:t>
            </a:r>
          </a:p>
          <a:p>
            <a:pPr lvl="1">
              <a:buFont typeface="Courier New" panose="02070309020205020404" pitchFamily="49" charset="0"/>
              <a:buChar char="o"/>
            </a:pPr>
            <a:r>
              <a:rPr lang="es-CO" sz="2400" dirty="0" smtClean="0"/>
              <a:t>Arrancadores progresivos</a:t>
            </a:r>
          </a:p>
          <a:p>
            <a:pPr lvl="1">
              <a:buFont typeface="Courier New" panose="02070309020205020404" pitchFamily="49" charset="0"/>
              <a:buChar char="o"/>
            </a:pPr>
            <a:endParaRPr lang="es-CO" dirty="0" smtClean="0"/>
          </a:p>
        </p:txBody>
      </p:sp>
      <p:pic>
        <p:nvPicPr>
          <p:cNvPr id="4" name="Marcador de contenido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950" y="2445388"/>
            <a:ext cx="3364993" cy="2980052"/>
          </a:xfrm>
          <a:prstGeom prst="rect">
            <a:avLst/>
          </a:prstGeom>
        </p:spPr>
      </p:pic>
    </p:spTree>
    <p:extLst>
      <p:ext uri="{BB962C8B-B14F-4D97-AF65-F5344CB8AC3E}">
        <p14:creationId xmlns:p14="http://schemas.microsoft.com/office/powerpoint/2010/main" val="14480614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Control de la intensidad de los motores trifásicos</a:t>
            </a:r>
            <a:endParaRPr lang="es-CO" dirty="0"/>
          </a:p>
        </p:txBody>
      </p:sp>
      <p:sp>
        <p:nvSpPr>
          <p:cNvPr id="3" name="Content Placeholder 2"/>
          <p:cNvSpPr>
            <a:spLocks noGrp="1"/>
          </p:cNvSpPr>
          <p:nvPr>
            <p:ph idx="1"/>
          </p:nvPr>
        </p:nvSpPr>
        <p:spPr>
          <a:xfrm>
            <a:off x="838200" y="1825625"/>
            <a:ext cx="4686837" cy="4351338"/>
          </a:xfrm>
        </p:spPr>
        <p:txBody>
          <a:bodyPr/>
          <a:lstStyle/>
          <a:p>
            <a:r>
              <a:rPr lang="es-CO" dirty="0" smtClean="0"/>
              <a:t>Arranque en conexión estrella-triángulo</a:t>
            </a:r>
          </a:p>
        </p:txBody>
      </p:sp>
      <p:pic>
        <p:nvPicPr>
          <p:cNvPr id="3074" name="Picture 2" descr="http://www.cifp-mantenimiento.es/e-learning/contenidos/15/arranque_archivos/image03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6060" y="1200381"/>
            <a:ext cx="4162006" cy="55803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47558" y="2400336"/>
            <a:ext cx="3671406" cy="3717413"/>
          </a:xfrm>
          <a:prstGeom prst="rect">
            <a:avLst/>
          </a:prstGeom>
        </p:spPr>
      </p:pic>
      <p:pic>
        <p:nvPicPr>
          <p:cNvPr id="5" name="Picture 4"/>
          <p:cNvPicPr>
            <a:picLocks noChangeAspect="1"/>
          </p:cNvPicPr>
          <p:nvPr/>
        </p:nvPicPr>
        <p:blipFill>
          <a:blip r:embed="rId4"/>
          <a:stretch>
            <a:fillRect/>
          </a:stretch>
        </p:blipFill>
        <p:spPr>
          <a:xfrm>
            <a:off x="4176922" y="2400336"/>
            <a:ext cx="3443078" cy="3779901"/>
          </a:xfrm>
          <a:prstGeom prst="rect">
            <a:avLst/>
          </a:prstGeom>
        </p:spPr>
      </p:pic>
    </p:spTree>
    <p:extLst>
      <p:ext uri="{BB962C8B-B14F-4D97-AF65-F5344CB8AC3E}">
        <p14:creationId xmlns:p14="http://schemas.microsoft.com/office/powerpoint/2010/main" val="1118128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r>
              <a:rPr lang="es-AR" dirty="0"/>
              <a:t>Que el alumno</a:t>
            </a:r>
            <a:r>
              <a:rPr lang="es-AR" dirty="0" smtClean="0"/>
              <a:t>:</a:t>
            </a:r>
          </a:p>
          <a:p>
            <a:pPr lvl="0"/>
            <a:r>
              <a:rPr lang="es-AR" dirty="0" smtClean="0"/>
              <a:t>Sea </a:t>
            </a:r>
            <a:r>
              <a:rPr lang="es-AR" dirty="0"/>
              <a:t>capaz de determinar las especificaciones técnicas y normas de seguridad al proyectar instalaciones eléctricas.</a:t>
            </a:r>
          </a:p>
          <a:p>
            <a:pPr lvl="0"/>
            <a:r>
              <a:rPr lang="es-AR" dirty="0"/>
              <a:t>Esté capacitado para generar documentación técnica básica, de acuerdo a las </a:t>
            </a:r>
          </a:p>
          <a:p>
            <a:r>
              <a:rPr lang="es-AR" dirty="0"/>
              <a:t>   reglamentaciones vigentes.</a:t>
            </a:r>
          </a:p>
          <a:p>
            <a:endParaRPr lang="es-AR" dirty="0"/>
          </a:p>
        </p:txBody>
      </p:sp>
      <p:sp>
        <p:nvSpPr>
          <p:cNvPr id="4" name="Título 1"/>
          <p:cNvSpPr>
            <a:spLocks noGrp="1"/>
          </p:cNvSpPr>
          <p:nvPr>
            <p:ph type="title"/>
          </p:nvPr>
        </p:nvSpPr>
        <p:spPr>
          <a:xfrm>
            <a:off x="1451579" y="804519"/>
            <a:ext cx="5360701" cy="635661"/>
          </a:xfrm>
        </p:spPr>
        <p:txBody>
          <a:bodyPr/>
          <a:lstStyle/>
          <a:p>
            <a:r>
              <a:rPr lang="es-AR" dirty="0" smtClean="0"/>
              <a:t>Objetivos de la materia</a:t>
            </a:r>
            <a:endParaRPr lang="en-US" dirty="0"/>
          </a:p>
        </p:txBody>
      </p:sp>
    </p:spTree>
    <p:extLst>
      <p:ext uri="{BB962C8B-B14F-4D97-AF65-F5344CB8AC3E}">
        <p14:creationId xmlns:p14="http://schemas.microsoft.com/office/powerpoint/2010/main" val="3450072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1579" y="633831"/>
            <a:ext cx="9603275" cy="609753"/>
          </a:xfrm>
        </p:spPr>
        <p:txBody>
          <a:bodyPr/>
          <a:lstStyle/>
          <a:p>
            <a:r>
              <a:rPr lang="es-AR" dirty="0" smtClean="0"/>
              <a:t>metodología</a:t>
            </a:r>
            <a:endParaRPr lang="en-US" dirty="0"/>
          </a:p>
        </p:txBody>
      </p:sp>
      <p:sp>
        <p:nvSpPr>
          <p:cNvPr id="3" name="Marcador de contenido 2"/>
          <p:cNvSpPr>
            <a:spLocks noGrp="1"/>
          </p:cNvSpPr>
          <p:nvPr>
            <p:ph idx="1"/>
          </p:nvPr>
        </p:nvSpPr>
        <p:spPr/>
        <p:txBody>
          <a:bodyPr>
            <a:normAutofit/>
          </a:bodyPr>
          <a:lstStyle/>
          <a:p>
            <a:r>
              <a:rPr lang="es-AR" sz="2800" dirty="0" smtClean="0"/>
              <a:t>Clases Teóricas</a:t>
            </a:r>
          </a:p>
          <a:p>
            <a:r>
              <a:rPr lang="es-AR" sz="2800" dirty="0" smtClean="0"/>
              <a:t>Clases Prácticas</a:t>
            </a:r>
            <a:r>
              <a:rPr lang="en-US" sz="2800" dirty="0" smtClean="0"/>
              <a:t> de </a:t>
            </a:r>
            <a:r>
              <a:rPr lang="es-AR" sz="2800" dirty="0" smtClean="0"/>
              <a:t>resolución de problemas</a:t>
            </a:r>
          </a:p>
          <a:p>
            <a:r>
              <a:rPr lang="es-AR" sz="2800" dirty="0" smtClean="0"/>
              <a:t>En relación con “TALLER III” los días </a:t>
            </a:r>
            <a:r>
              <a:rPr lang="es-AR" sz="2800" dirty="0" err="1" smtClean="0"/>
              <a:t>sabado</a:t>
            </a:r>
            <a:r>
              <a:rPr lang="es-AR" sz="2800" dirty="0" smtClean="0"/>
              <a:t>. (ropa de seguridad)</a:t>
            </a:r>
          </a:p>
        </p:txBody>
      </p:sp>
    </p:spTree>
    <p:extLst>
      <p:ext uri="{BB962C8B-B14F-4D97-AF65-F5344CB8AC3E}">
        <p14:creationId xmlns:p14="http://schemas.microsoft.com/office/powerpoint/2010/main" val="1887042337"/>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6720" y="475335"/>
            <a:ext cx="10628134" cy="1049235"/>
          </a:xfrm>
        </p:spPr>
        <p:txBody>
          <a:bodyPr/>
          <a:lstStyle/>
          <a:p>
            <a:r>
              <a:rPr lang="es-AR" dirty="0" smtClean="0"/>
              <a:t>Evaluación (regularizar, aprobar.)</a:t>
            </a:r>
            <a:endParaRPr lang="es-AR" dirty="0"/>
          </a:p>
        </p:txBody>
      </p:sp>
      <p:sp>
        <p:nvSpPr>
          <p:cNvPr id="3" name="Marcador de contenido 2"/>
          <p:cNvSpPr>
            <a:spLocks noGrp="1"/>
          </p:cNvSpPr>
          <p:nvPr>
            <p:ph idx="1"/>
          </p:nvPr>
        </p:nvSpPr>
        <p:spPr>
          <a:xfrm>
            <a:off x="512063" y="1930400"/>
            <a:ext cx="10542791" cy="3535945"/>
          </a:xfrm>
        </p:spPr>
        <p:txBody>
          <a:bodyPr/>
          <a:lstStyle/>
          <a:p>
            <a:pPr marL="457200" indent="-457200">
              <a:buFont typeface="+mj-lt"/>
              <a:buAutoNum type="arabicPeriod"/>
            </a:pPr>
            <a:r>
              <a:rPr lang="es-AR" sz="2400" dirty="0"/>
              <a:t> </a:t>
            </a:r>
            <a:r>
              <a:rPr lang="es-AR" sz="2400" b="1" dirty="0" smtClean="0"/>
              <a:t>5 unidades- 3</a:t>
            </a:r>
            <a:r>
              <a:rPr lang="es-AR" sz="2400" dirty="0" smtClean="0"/>
              <a:t> exámenes parciales teóricos-prácticos. (Recuperatorio)</a:t>
            </a:r>
          </a:p>
          <a:p>
            <a:pPr marL="457200" indent="-457200">
              <a:buFont typeface="+mj-lt"/>
              <a:buAutoNum type="arabicPeriod"/>
            </a:pPr>
            <a:r>
              <a:rPr lang="es-AR" sz="2400" dirty="0"/>
              <a:t>5</a:t>
            </a:r>
            <a:r>
              <a:rPr lang="es-AR" sz="2400" dirty="0" smtClean="0"/>
              <a:t> Trabajos prácticos.  (Resolución de problemas- Informes)</a:t>
            </a:r>
          </a:p>
          <a:p>
            <a:pPr marL="457200" indent="-457200">
              <a:buFont typeface="+mj-lt"/>
              <a:buAutoNum type="arabicPeriod"/>
            </a:pPr>
            <a:r>
              <a:rPr lang="es-AR" sz="2400" dirty="0" smtClean="0"/>
              <a:t>Notas en los exámenes igual/mayor a 6 aprobado (70 % Asistencia)</a:t>
            </a:r>
          </a:p>
          <a:p>
            <a:pPr marL="457200" indent="-457200">
              <a:buFont typeface="+mj-lt"/>
              <a:buAutoNum type="arabicPeriod"/>
            </a:pPr>
            <a:r>
              <a:rPr lang="es-AR" sz="2400" dirty="0" smtClean="0"/>
              <a:t>Notas en los exámenes igual/mayor 7 Promocionado (80% Asistencia)</a:t>
            </a:r>
          </a:p>
          <a:p>
            <a:pPr marL="457200" indent="-457200">
              <a:buFont typeface="+mj-lt"/>
              <a:buAutoNum type="arabicPeriod"/>
            </a:pPr>
            <a:r>
              <a:rPr lang="es-AR" sz="2400" dirty="0" smtClean="0"/>
              <a:t>Examen final- Teórico practico.</a:t>
            </a:r>
          </a:p>
          <a:p>
            <a:pPr marL="0" indent="0">
              <a:buNone/>
            </a:pPr>
            <a:endParaRPr lang="es-AR" dirty="0" smtClean="0"/>
          </a:p>
        </p:txBody>
      </p:sp>
    </p:spTree>
    <p:extLst>
      <p:ext uri="{BB962C8B-B14F-4D97-AF65-F5344CB8AC3E}">
        <p14:creationId xmlns:p14="http://schemas.microsoft.com/office/powerpoint/2010/main" val="233394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1579" y="804519"/>
            <a:ext cx="3326161" cy="658521"/>
          </a:xfrm>
        </p:spPr>
        <p:txBody>
          <a:bodyPr/>
          <a:lstStyle/>
          <a:p>
            <a:r>
              <a:rPr lang="es-AR" dirty="0" smtClean="0"/>
              <a:t>bibliografía</a:t>
            </a:r>
            <a:endParaRPr lang="es-AR" dirty="0"/>
          </a:p>
        </p:txBody>
      </p:sp>
      <p:sp>
        <p:nvSpPr>
          <p:cNvPr id="3" name="Marcador de contenido 2"/>
          <p:cNvSpPr>
            <a:spLocks noGrp="1"/>
          </p:cNvSpPr>
          <p:nvPr>
            <p:ph idx="1"/>
          </p:nvPr>
        </p:nvSpPr>
        <p:spPr/>
        <p:txBody>
          <a:bodyPr/>
          <a:lstStyle/>
          <a:p>
            <a:pPr lvl="0"/>
            <a:r>
              <a:rPr lang="es-AR" dirty="0"/>
              <a:t>Conversión Industrial de la Energía Eléctrica - Tomo I y II - Marcelo Sobrevila - Ed. Eudeba.</a:t>
            </a:r>
          </a:p>
          <a:p>
            <a:pPr lvl="0"/>
            <a:r>
              <a:rPr lang="es-AR" dirty="0"/>
              <a:t>Transformadores - Ing. Enrico Spinadel - Nueva Librería.</a:t>
            </a:r>
          </a:p>
          <a:p>
            <a:pPr lvl="0"/>
            <a:r>
              <a:rPr lang="es-AR" dirty="0"/>
              <a:t>Máquinas Eléctricas- Rafael </a:t>
            </a:r>
            <a:r>
              <a:rPr lang="es-AR" dirty="0" err="1"/>
              <a:t>Sanjurjo</a:t>
            </a:r>
            <a:r>
              <a:rPr lang="es-AR" dirty="0"/>
              <a:t> Navarro - Ed. </a:t>
            </a:r>
            <a:r>
              <a:rPr lang="es-AR" dirty="0" err="1"/>
              <a:t>MaGraw</a:t>
            </a:r>
            <a:r>
              <a:rPr lang="es-AR" dirty="0"/>
              <a:t>-Hill.</a:t>
            </a:r>
          </a:p>
          <a:p>
            <a:pPr lvl="0"/>
            <a:r>
              <a:rPr lang="es-AR" dirty="0"/>
              <a:t>Transformadores de potencia y de protección. Ing. Enrique Ras Olivera. Ed. </a:t>
            </a:r>
            <a:r>
              <a:rPr lang="es-AR" dirty="0" err="1"/>
              <a:t>Marcombo</a:t>
            </a:r>
            <a:r>
              <a:rPr lang="es-AR" dirty="0"/>
              <a:t>.</a:t>
            </a:r>
          </a:p>
          <a:p>
            <a:pPr lvl="0"/>
            <a:r>
              <a:rPr lang="es-AR" dirty="0"/>
              <a:t>Circuitos magnéticos y transformadores- Staff del MIT -Ed. Reverte</a:t>
            </a:r>
            <a:r>
              <a:rPr lang="es-AR" dirty="0" smtClean="0"/>
              <a:t>.</a:t>
            </a:r>
          </a:p>
          <a:p>
            <a:pPr lvl="0"/>
            <a:r>
              <a:rPr lang="es-AR" dirty="0" smtClean="0"/>
              <a:t>Maquinas Eléctricas. – Marcelo Antonio Sobrevila</a:t>
            </a:r>
            <a:endParaRPr lang="es-AR" dirty="0"/>
          </a:p>
          <a:p>
            <a:pPr marL="0" indent="0">
              <a:buNone/>
            </a:pPr>
            <a:endParaRPr lang="es-AR" dirty="0"/>
          </a:p>
        </p:txBody>
      </p:sp>
    </p:spTree>
    <p:extLst>
      <p:ext uri="{BB962C8B-B14F-4D97-AF65-F5344CB8AC3E}">
        <p14:creationId xmlns:p14="http://schemas.microsoft.com/office/powerpoint/2010/main" val="12548873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AR" dirty="0"/>
              <a:t>AEA 90364-3 Determinación de las características generales de las instalaciones. Edición 2006</a:t>
            </a:r>
          </a:p>
          <a:p>
            <a:pPr lvl="0"/>
            <a:r>
              <a:rPr lang="es-AR" dirty="0"/>
              <a:t>AEA 90364-5 Elección e instalación de los materiales eléctricos. Edición 2006</a:t>
            </a:r>
          </a:p>
          <a:p>
            <a:endParaRPr lang="es-AR" dirty="0"/>
          </a:p>
        </p:txBody>
      </p:sp>
      <p:sp>
        <p:nvSpPr>
          <p:cNvPr id="4" name="Título 1"/>
          <p:cNvSpPr>
            <a:spLocks noGrp="1"/>
          </p:cNvSpPr>
          <p:nvPr>
            <p:ph type="title"/>
          </p:nvPr>
        </p:nvSpPr>
        <p:spPr>
          <a:xfrm>
            <a:off x="1451579" y="804519"/>
            <a:ext cx="3303301" cy="749961"/>
          </a:xfrm>
        </p:spPr>
        <p:txBody>
          <a:bodyPr/>
          <a:lstStyle/>
          <a:p>
            <a:r>
              <a:rPr lang="es-AR" dirty="0" smtClean="0"/>
              <a:t>bibliografía</a:t>
            </a:r>
            <a:endParaRPr lang="es-AR" dirty="0"/>
          </a:p>
        </p:txBody>
      </p:sp>
    </p:spTree>
    <p:extLst>
      <p:ext uri="{BB962C8B-B14F-4D97-AF65-F5344CB8AC3E}">
        <p14:creationId xmlns:p14="http://schemas.microsoft.com/office/powerpoint/2010/main" val="245898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6000" dirty="0" smtClean="0"/>
              <a:t>Preguntas???</a:t>
            </a:r>
            <a:endParaRPr lang="es-AR" sz="60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3428" y="2016125"/>
            <a:ext cx="5059469" cy="3449638"/>
          </a:xfrm>
        </p:spPr>
      </p:pic>
    </p:spTree>
    <p:extLst>
      <p:ext uri="{BB962C8B-B14F-4D97-AF65-F5344CB8AC3E}">
        <p14:creationId xmlns:p14="http://schemas.microsoft.com/office/powerpoint/2010/main" val="3641157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TM10001114[[fn=Galería]]</Template>
  <TotalTime>160</TotalTime>
  <Words>1271</Words>
  <Application>Microsoft Office PowerPoint</Application>
  <PresentationFormat>Panorámica</PresentationFormat>
  <Paragraphs>143</Paragraphs>
  <Slides>38</Slides>
  <Notes>1</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2</vt:i4>
      </vt:variant>
      <vt:variant>
        <vt:lpstr>Títulos de diapositiva</vt:lpstr>
      </vt:variant>
      <vt:variant>
        <vt:i4>38</vt:i4>
      </vt:variant>
    </vt:vector>
  </HeadingPairs>
  <TitlesOfParts>
    <vt:vector size="52" baseType="lpstr">
      <vt:lpstr>ＭＳ Ｐゴシック</vt:lpstr>
      <vt:lpstr>Aharoni</vt:lpstr>
      <vt:lpstr>Arial</vt:lpstr>
      <vt:lpstr>Arial Black</vt:lpstr>
      <vt:lpstr>Calibri</vt:lpstr>
      <vt:lpstr>Courier New</vt:lpstr>
      <vt:lpstr>Garamond</vt:lpstr>
      <vt:lpstr>Gill Sans MT</vt:lpstr>
      <vt:lpstr>Symbol</vt:lpstr>
      <vt:lpstr>Times New Roman</vt:lpstr>
      <vt:lpstr>Wingdings</vt:lpstr>
      <vt:lpstr>Gallery</vt:lpstr>
      <vt:lpstr>Imagen</vt:lpstr>
      <vt:lpstr>Documento</vt:lpstr>
      <vt:lpstr>INSTALACIONES ELÉCTRICAS Y SU MANTENIMIENTO</vt:lpstr>
      <vt:lpstr>Presentación de PowerPoint</vt:lpstr>
      <vt:lpstr>Objetivos de la materia</vt:lpstr>
      <vt:lpstr>Objetivos de la materia</vt:lpstr>
      <vt:lpstr>metodología</vt:lpstr>
      <vt:lpstr>Evaluación (regularizar, aprobar.)</vt:lpstr>
      <vt:lpstr>bibliografía</vt:lpstr>
      <vt:lpstr>bibliografía</vt:lpstr>
      <vt:lpstr>Preguntas???</vt:lpstr>
      <vt:lpstr>CONTENIDOS CONCEPTUALES:</vt:lpstr>
      <vt:lpstr>CONTENIDOS CONCEPTUALES:</vt:lpstr>
      <vt:lpstr>CONTENIDOS CONCEPTUALES:</vt:lpstr>
      <vt:lpstr>Clasificación de las máquinas eléctricas.</vt:lpstr>
      <vt:lpstr>MONTAJES ELÉCTRICOS</vt:lpstr>
      <vt:lpstr>Coordinación de protecciones</vt:lpstr>
      <vt:lpstr>Caja de borneras de motor asíncrono</vt:lpstr>
      <vt:lpstr>Caja de borneras de un motor asíncrono</vt:lpstr>
      <vt:lpstr>Control de la intensidad de los motores trifásicos</vt:lpstr>
      <vt:lpstr>Placa de Motor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Inversor de marcha</vt:lpstr>
      <vt:lpstr>Control de la intensidad de los motores trifásicos</vt:lpstr>
      <vt:lpstr>Control de la intensidad de los motores trifásicos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MÁQUINAS ELÉCTRICAS</dc:title>
  <dc:creator>Alumno</dc:creator>
  <cp:lastModifiedBy>Alumno</cp:lastModifiedBy>
  <cp:revision>33</cp:revision>
  <dcterms:created xsi:type="dcterms:W3CDTF">2020-03-03T23:31:16Z</dcterms:created>
  <dcterms:modified xsi:type="dcterms:W3CDTF">2021-03-23T20:03:33Z</dcterms:modified>
</cp:coreProperties>
</file>