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7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7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43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44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53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54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57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09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97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602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36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308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52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02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902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172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51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3A5A9-31D0-4A23-8877-03F7235C38E9}" type="datetimeFigureOut">
              <a:rPr lang="es-AR" smtClean="0"/>
              <a:t>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07388-5FB2-43A4-BD1A-C2418559263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169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600200"/>
            <a:ext cx="9709573" cy="630936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chemeClr val="tx1"/>
                </a:solidFill>
              </a:rPr>
              <a:t>INSTALACIONES ELÉCTRICAS Y SU </a:t>
            </a:r>
            <a:r>
              <a:rPr lang="es-AR" sz="3200" b="1" dirty="0" smtClean="0">
                <a:solidFill>
                  <a:schemeClr val="tx1"/>
                </a:solidFill>
              </a:rPr>
              <a:t>MANTENIMIENTO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1391" y="3819185"/>
            <a:ext cx="3312115" cy="679663"/>
          </a:xfrm>
        </p:spPr>
        <p:txBody>
          <a:bodyPr>
            <a:normAutofit lnSpcReduction="10000"/>
          </a:bodyPr>
          <a:lstStyle/>
          <a:p>
            <a:r>
              <a:rPr lang="es-AR" sz="4000" dirty="0" smtClean="0"/>
              <a:t>T.U.M.I. 2021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7658518" y="5569132"/>
            <a:ext cx="429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CRISTALDO JAVIER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6179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9" y="2913448"/>
            <a:ext cx="5467221" cy="3312092"/>
          </a:xfrm>
        </p:spPr>
      </p:pic>
      <p:sp>
        <p:nvSpPr>
          <p:cNvPr id="7" name="CuadroTexto 6"/>
          <p:cNvSpPr txBox="1"/>
          <p:nvPr/>
        </p:nvSpPr>
        <p:spPr>
          <a:xfrm>
            <a:off x="982980" y="1874520"/>
            <a:ext cx="966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Esta corriente puede seguir dos caminos, uno superficial y el otro transversal, actuando ambos en paralelo</a:t>
            </a:r>
            <a:endParaRPr lang="es-A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89398" y="654094"/>
            <a:ext cx="2370666" cy="682752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Aisladores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798" y="1429069"/>
            <a:ext cx="10978218" cy="2984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AR" dirty="0" smtClean="0"/>
              <a:t>La resistencia superficial depende en gran parte de las condiciones superficiales, una superficie limpia, pulida y seca tendría la máxima resistencia.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Esto es en consecuencia que, una superficie pulida y en forma de campana, tal como la de los aisladores, reduce la posibilidad de acumulación del polvo y la formación de una capa húmeda.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Por otra parte, la forma de campana aumenta el camino a recorrer por la corriente superficial, disminuyendo la posibilidad de contorneo</a:t>
            </a:r>
            <a:endParaRPr lang="es-A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5558" y="633984"/>
            <a:ext cx="2370666" cy="682752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Aisladores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Marcador de conteni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35" y="4413504"/>
            <a:ext cx="3280401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9526" y="1453453"/>
            <a:ext cx="8596668" cy="777683"/>
          </a:xfrm>
        </p:spPr>
        <p:txBody>
          <a:bodyPr>
            <a:normAutofit/>
          </a:bodyPr>
          <a:lstStyle/>
          <a:p>
            <a:r>
              <a:rPr lang="es-AR" dirty="0"/>
              <a:t>La resistencia Transversal es función de la temperatura, de la humedad contenida en el dieléctrico y de la tensión aplicada.</a:t>
            </a:r>
            <a:endParaRPr lang="es-A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5558" y="633984"/>
            <a:ext cx="2370666" cy="682752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Aisladores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6"/>
          <a:stretch/>
        </p:blipFill>
        <p:spPr>
          <a:xfrm>
            <a:off x="1777365" y="2231135"/>
            <a:ext cx="7330059" cy="45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3910" y="2160589"/>
            <a:ext cx="8596668" cy="1433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Como regla aproximada se puede afirmar que la resistencia de aislación se reduce a </a:t>
            </a:r>
            <a:r>
              <a:rPr lang="es-MX" dirty="0" smtClean="0"/>
              <a:t>la mitad </a:t>
            </a:r>
            <a:r>
              <a:rPr lang="es-MX" dirty="0"/>
              <a:t>por cada 10 </a:t>
            </a:r>
            <a:r>
              <a:rPr lang="es-MX" dirty="0" err="1"/>
              <a:t>ºC</a:t>
            </a:r>
            <a:r>
              <a:rPr lang="es-MX" dirty="0"/>
              <a:t> de aumento de temperatura y aumenta al doble por cada </a:t>
            </a:r>
            <a:r>
              <a:rPr lang="es-MX" dirty="0" smtClean="0"/>
              <a:t>10ºC de </a:t>
            </a:r>
            <a:r>
              <a:rPr lang="es-MX" dirty="0"/>
              <a:t>disminución de la temperatura.</a:t>
            </a:r>
            <a:endParaRPr lang="es-A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28320" y="1132631"/>
            <a:ext cx="10712703" cy="720553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Influencia </a:t>
            </a:r>
            <a:r>
              <a:rPr lang="es-MX" sz="2800" dirty="0">
                <a:solidFill>
                  <a:schemeClr val="tx1"/>
                </a:solidFill>
              </a:rPr>
              <a:t>de la Temperatura Sobre la Resistencia de </a:t>
            </a:r>
            <a:r>
              <a:rPr lang="es-MX" sz="2800" dirty="0">
                <a:solidFill>
                  <a:schemeClr val="tx1"/>
                </a:solidFill>
              </a:rPr>
              <a:t>Aislación</a:t>
            </a:r>
            <a:endParaRPr lang="es-A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3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7098" cy="13208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/>
                </a:solidFill>
              </a:rPr>
              <a:t>Influencia de la Humedad Sobre la Medición de Resistencia de la Aislación</a:t>
            </a:r>
            <a:endParaRPr lang="es-AR" sz="28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262" y="2209357"/>
            <a:ext cx="11258634" cy="2399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La presencia de humedad produce importantes variaciones en la resistencia de aislación.</a:t>
            </a:r>
          </a:p>
          <a:p>
            <a:pPr>
              <a:lnSpc>
                <a:spcPct val="150000"/>
              </a:lnSpc>
            </a:pPr>
            <a:r>
              <a:rPr lang="es-MX" dirty="0"/>
              <a:t>Esta puede ser que influya sobre las superficies de acceso del equipamiento (</a:t>
            </a:r>
            <a:r>
              <a:rPr lang="es-MX" dirty="0" smtClean="0"/>
              <a:t>aisladores, tapas</a:t>
            </a:r>
            <a:r>
              <a:rPr lang="es-MX" dirty="0"/>
              <a:t>, etc</a:t>
            </a:r>
            <a:r>
              <a:rPr lang="es-MX" dirty="0" smtClean="0"/>
              <a:t>.),es </a:t>
            </a:r>
            <a:r>
              <a:rPr lang="es-MX" dirty="0"/>
              <a:t>decir que dependa de la humedad relativa del ambiente o que </a:t>
            </a:r>
            <a:r>
              <a:rPr lang="es-MX" dirty="0" smtClean="0"/>
              <a:t>haya penetrado </a:t>
            </a:r>
            <a:r>
              <a:rPr lang="es-MX" dirty="0"/>
              <a:t>en la aislación propiamente dicha lo cual hace que exista conducción </a:t>
            </a:r>
            <a:r>
              <a:rPr lang="es-MX" dirty="0" smtClean="0"/>
              <a:t>volumétrica (lo </a:t>
            </a:r>
            <a:r>
              <a:rPr lang="es-MX" dirty="0"/>
              <a:t>cual indicaría que los valores de resistencia sean bajos)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9744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6102" y="1416877"/>
            <a:ext cx="9490794" cy="18505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La obtención de valores bajos de resistencia de aislación, puede indicar algún defecto o </a:t>
            </a:r>
            <a:r>
              <a:rPr lang="es-MX" dirty="0" smtClean="0"/>
              <a:t>falla de </a:t>
            </a:r>
            <a:r>
              <a:rPr lang="es-MX" dirty="0"/>
              <a:t>la aislación de un equipamiento nuevo o recién reparado, o bien, en el caso </a:t>
            </a:r>
            <a:r>
              <a:rPr lang="es-MX" dirty="0" smtClean="0"/>
              <a:t>de equipamiento </a:t>
            </a:r>
            <a:r>
              <a:rPr lang="es-MX" dirty="0"/>
              <a:t>en servicio, la necesidad de cambio o reparación de éste.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1064320" y="829056"/>
            <a:ext cx="5275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Verdana" panose="020B0604030504040204" pitchFamily="34" charset="0"/>
              </a:rPr>
              <a:t>Medición de resistencia de aislación.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3485945"/>
            <a:ext cx="5449824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4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2170" cy="1320800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Métodos de Medición </a:t>
            </a:r>
            <a:r>
              <a:rPr lang="es-MX" dirty="0" smtClean="0">
                <a:solidFill>
                  <a:schemeClr val="tx1"/>
                </a:solidFill>
              </a:rPr>
              <a:t>de </a:t>
            </a:r>
            <a:r>
              <a:rPr lang="es-MX" dirty="0">
                <a:solidFill>
                  <a:schemeClr val="tx1"/>
                </a:solidFill>
              </a:rPr>
              <a:t>resistencia de aislación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10844106" cy="38807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Los tres métodos de ensayo descriptos en este punto no son equivalentes </a:t>
            </a:r>
            <a:r>
              <a:rPr lang="es-MX" dirty="0" smtClean="0"/>
              <a:t>ni complementarios</a:t>
            </a:r>
            <a:r>
              <a:rPr lang="es-MX" dirty="0"/>
              <a:t>, sino que simplemente son tres maneras distintas de evaluar la </a:t>
            </a:r>
            <a:r>
              <a:rPr lang="es-MX" dirty="0" smtClean="0"/>
              <a:t>aislación </a:t>
            </a:r>
            <a:r>
              <a:rPr lang="es-AR" dirty="0" smtClean="0"/>
              <a:t>eléctrica.:</a:t>
            </a:r>
          </a:p>
          <a:p>
            <a:pPr>
              <a:lnSpc>
                <a:spcPct val="150000"/>
              </a:lnSpc>
            </a:pPr>
            <a:r>
              <a:rPr lang="es-AR" dirty="0"/>
              <a:t>Medición única</a:t>
            </a:r>
            <a:r>
              <a:rPr lang="es-A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dirty="0"/>
              <a:t>Absorción Dieléctrica</a:t>
            </a:r>
            <a:r>
              <a:rPr lang="es-A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AR" dirty="0"/>
              <a:t>Saltos de Tensión.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407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516714" cy="67056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Medición </a:t>
            </a:r>
            <a:r>
              <a:rPr lang="es-AR" dirty="0" smtClean="0">
                <a:solidFill>
                  <a:schemeClr val="tx1"/>
                </a:solidFill>
              </a:rPr>
              <a:t>única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7606" y="2052321"/>
            <a:ext cx="10501206" cy="13980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/>
                </a:solidFill>
              </a:rPr>
              <a:t>Realizado el ensayo según lo indicado en métodos de ensayos, la resistencia </a:t>
            </a:r>
            <a:r>
              <a:rPr lang="es-MX" dirty="0" smtClean="0">
                <a:solidFill>
                  <a:schemeClr val="tx1"/>
                </a:solidFill>
              </a:rPr>
              <a:t>de aislación </a:t>
            </a:r>
            <a:r>
              <a:rPr lang="es-MX" dirty="0">
                <a:solidFill>
                  <a:schemeClr val="tx1"/>
                </a:solidFill>
              </a:rPr>
              <a:t>será mayor o igual que el valor especificado en la norma particular para </a:t>
            </a:r>
            <a:r>
              <a:rPr lang="es-MX" dirty="0" smtClean="0">
                <a:solidFill>
                  <a:schemeClr val="tx1"/>
                </a:solidFill>
              </a:rPr>
              <a:t>el </a:t>
            </a:r>
            <a:r>
              <a:rPr lang="es-AR" dirty="0" smtClean="0">
                <a:solidFill>
                  <a:schemeClr val="tx1"/>
                </a:solidFill>
              </a:rPr>
              <a:t>equipamiento </a:t>
            </a:r>
            <a:r>
              <a:rPr lang="es-AR" dirty="0">
                <a:solidFill>
                  <a:schemeClr val="tx1"/>
                </a:solidFill>
              </a:rPr>
              <a:t>ensayado. De no existir ese valor especificado, se aconseja cumplir </a:t>
            </a:r>
            <a:r>
              <a:rPr lang="es-AR" dirty="0" smtClean="0">
                <a:solidFill>
                  <a:schemeClr val="tx1"/>
                </a:solidFill>
              </a:rPr>
              <a:t>con la </a:t>
            </a:r>
            <a:r>
              <a:rPr lang="es-AR" dirty="0">
                <a:solidFill>
                  <a:schemeClr val="tx1"/>
                </a:solidFill>
              </a:rPr>
              <a:t>condición siguiente: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1" y="3776190"/>
            <a:ext cx="9447600" cy="22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6646" y="1989901"/>
            <a:ext cx="10063818" cy="40817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El </a:t>
            </a:r>
            <a:r>
              <a:rPr lang="es-MX" dirty="0"/>
              <a:t>ensayo de medición única es excluyente en cuanto a que si para </a:t>
            </a:r>
            <a:r>
              <a:rPr lang="es-MX" dirty="0" smtClean="0"/>
              <a:t>una aislación</a:t>
            </a:r>
            <a:r>
              <a:rPr lang="es-MX" dirty="0"/>
              <a:t>, sea nueva o en uso, se determinan valores menores que los </a:t>
            </a:r>
            <a:r>
              <a:rPr lang="es-MX" dirty="0" smtClean="0"/>
              <a:t>mínimos recomendados</a:t>
            </a:r>
            <a:r>
              <a:rPr lang="es-MX" dirty="0"/>
              <a:t>, dicha aislación tiene un estado que es cuestionable. Su resultado es </a:t>
            </a:r>
            <a:r>
              <a:rPr lang="es-MX" dirty="0" smtClean="0"/>
              <a:t>el criterio </a:t>
            </a:r>
            <a:r>
              <a:rPr lang="es-MX" dirty="0"/>
              <a:t>básico para juzgar el estado de la aislación de un equipamiento. En lo que </a:t>
            </a:r>
            <a:r>
              <a:rPr lang="es-MX" dirty="0" smtClean="0"/>
              <a:t>respecta a </a:t>
            </a:r>
            <a:r>
              <a:rPr lang="es-MX" dirty="0"/>
              <a:t>las correcciones por </a:t>
            </a:r>
            <a:r>
              <a:rPr lang="es-MX" dirty="0" smtClean="0"/>
              <a:t>temperatura, </a:t>
            </a:r>
            <a:r>
              <a:rPr lang="es-MX" dirty="0"/>
              <a:t>su aplicación </a:t>
            </a:r>
            <a:r>
              <a:rPr lang="es-MX" dirty="0" smtClean="0"/>
              <a:t>es imprescindible </a:t>
            </a:r>
            <a:r>
              <a:rPr lang="es-MX" dirty="0"/>
              <a:t>para el ensayo de medición única, en razón que se deben comparar </a:t>
            </a:r>
            <a:r>
              <a:rPr lang="es-MX" dirty="0" smtClean="0"/>
              <a:t>sus resultados </a:t>
            </a:r>
            <a:r>
              <a:rPr lang="es-MX" dirty="0"/>
              <a:t>con los registrados en otras oportunidades.</a:t>
            </a:r>
            <a:endParaRPr lang="es-A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93812" y="778426"/>
            <a:ext cx="3516714" cy="67056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Medición </a:t>
            </a:r>
            <a:r>
              <a:rPr lang="es-AR" dirty="0" smtClean="0">
                <a:solidFill>
                  <a:schemeClr val="tx1"/>
                </a:solidFill>
              </a:rPr>
              <a:t>única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9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7680" y="2039725"/>
            <a:ext cx="10887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latin typeface="Verdana" panose="020B0604030504040204" pitchFamily="34" charset="0"/>
              </a:rPr>
              <a:t>Realizado el ensayo según lo prescrito en métodos de ensayos y salvo indicación en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Verdana" panose="020B0604030504040204" pitchFamily="34" charset="0"/>
              </a:rPr>
              <a:t>contrario en la norma correspondiente para el equipamiento ensayado, se verificará lo</a:t>
            </a:r>
          </a:p>
          <a:p>
            <a:pPr>
              <a:lnSpc>
                <a:spcPct val="150000"/>
              </a:lnSpc>
            </a:pPr>
            <a:r>
              <a:rPr lang="es-AR" dirty="0">
                <a:latin typeface="Verdana" panose="020B0604030504040204" pitchFamily="34" charset="0"/>
              </a:rPr>
              <a:t>siguiente: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Verdana" panose="020B0604030504040204" pitchFamily="34" charset="0"/>
              </a:rPr>
              <a:t>a) La curva de resistencia de aislación en función del tiempo, mostrará un</a:t>
            </a:r>
          </a:p>
          <a:p>
            <a:pPr>
              <a:lnSpc>
                <a:spcPct val="150000"/>
              </a:lnSpc>
            </a:pPr>
            <a:r>
              <a:rPr lang="es-AR" dirty="0">
                <a:latin typeface="Verdana" panose="020B0604030504040204" pitchFamily="34" charset="0"/>
              </a:rPr>
              <a:t>incremento continuo del valor de resistencia medido;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Verdana" panose="020B0604030504040204" pitchFamily="34" charset="0"/>
              </a:rPr>
              <a:t>b) La relación de absorción dieléctrica (RAD) y el índice de polarización (IP),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Verdana" panose="020B0604030504040204" pitchFamily="34" charset="0"/>
              </a:rPr>
              <a:t>indicarán la condición en que se encuentre la aislación, según lo establecido en</a:t>
            </a:r>
          </a:p>
          <a:p>
            <a:pPr>
              <a:lnSpc>
                <a:spcPct val="150000"/>
              </a:lnSpc>
            </a:pPr>
            <a:r>
              <a:rPr lang="es-AR" dirty="0">
                <a:latin typeface="Verdana" panose="020B0604030504040204" pitchFamily="34" charset="0"/>
              </a:rPr>
              <a:t>la tabla </a:t>
            </a:r>
            <a:r>
              <a:rPr lang="es-AR" dirty="0" smtClean="0">
                <a:latin typeface="Verdana" panose="020B0604030504040204" pitchFamily="34" charset="0"/>
              </a:rPr>
              <a:t>siguiente.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658492" y="614765"/>
            <a:ext cx="43768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b="1" dirty="0" smtClean="0"/>
              <a:t>Absorción Dieléctrica.</a:t>
            </a:r>
            <a:endParaRPr lang="es-A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086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95722" cy="79248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Medición de la resistencia de </a:t>
            </a:r>
            <a:r>
              <a:rPr lang="es-MX" dirty="0" smtClean="0">
                <a:solidFill>
                  <a:schemeClr val="tx1"/>
                </a:solidFill>
              </a:rPr>
              <a:t>aislación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6918" y="1709485"/>
            <a:ext cx="10356426" cy="35696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000" dirty="0"/>
              <a:t>El aislamiento se diseñó para soportar unas solicitaciones durante su vida útil, pero debemos tener presente que el aislamiento eléctrico se degrada con el tiempo y las solicitaciones anormales pueden acelerar este proceso natural, acortando su vida. </a:t>
            </a:r>
            <a:endParaRPr lang="es-MX" sz="2000" dirty="0" smtClean="0"/>
          </a:p>
          <a:p>
            <a:pPr>
              <a:lnSpc>
                <a:spcPct val="150000"/>
              </a:lnSpc>
            </a:pPr>
            <a:r>
              <a:rPr lang="es-MX" sz="2000" dirty="0" smtClean="0"/>
              <a:t>Es </a:t>
            </a:r>
            <a:r>
              <a:rPr lang="es-MX" sz="2000" dirty="0"/>
              <a:t>por esto que es importante realizar pruebas regularmente para detectar un envejecimiento acelerado, su causa y las acciones para corregir la situación</a:t>
            </a: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4414075"/>
            <a:ext cx="2247900" cy="2028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22" y="4118800"/>
            <a:ext cx="1971675" cy="2324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53" y="4367565"/>
            <a:ext cx="2856971" cy="19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8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333" y="1762502"/>
            <a:ext cx="8308911" cy="3967738"/>
          </a:xfrm>
        </p:spPr>
      </p:pic>
      <p:sp>
        <p:nvSpPr>
          <p:cNvPr id="5" name="Rectángulo 4"/>
          <p:cNvSpPr/>
          <p:nvPr/>
        </p:nvSpPr>
        <p:spPr>
          <a:xfrm>
            <a:off x="926717" y="724493"/>
            <a:ext cx="3876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b="1" dirty="0" smtClean="0"/>
              <a:t>Absorción Dieléctrica.</a:t>
            </a:r>
            <a:endParaRPr lang="es-A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2912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8" y="580923"/>
            <a:ext cx="10126010" cy="242488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5" y="3534272"/>
            <a:ext cx="9947553" cy="13303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72" y="4722401"/>
            <a:ext cx="2504644" cy="13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8" y="3855961"/>
            <a:ext cx="4155063" cy="27612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8" y="1416188"/>
            <a:ext cx="7885150" cy="2583563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58978" y="595546"/>
            <a:ext cx="3764254" cy="670560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tx1"/>
                </a:solidFill>
              </a:rPr>
              <a:t>Saltos </a:t>
            </a:r>
            <a:r>
              <a:rPr lang="es-AR" dirty="0">
                <a:solidFill>
                  <a:schemeClr val="tx1"/>
                </a:solidFill>
              </a:rPr>
              <a:t>de Tensión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510" y="3999751"/>
            <a:ext cx="2752802" cy="25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6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6992" y="1813988"/>
            <a:ext cx="10826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err="1" smtClean="0">
                <a:latin typeface="Verdana" panose="020B0604030504040204" pitchFamily="34" charset="0"/>
              </a:rPr>
              <a:t>Megóhmetro</a:t>
            </a:r>
            <a:r>
              <a:rPr lang="es-MX" dirty="0" smtClean="0">
                <a:latin typeface="Verdana" panose="020B0604030504040204" pitchFamily="34" charset="0"/>
              </a:rPr>
              <a:t>: Es </a:t>
            </a:r>
            <a:r>
              <a:rPr lang="es-MX" dirty="0">
                <a:latin typeface="Verdana" panose="020B0604030504040204" pitchFamily="34" charset="0"/>
              </a:rPr>
              <a:t>el instrumento de medición que se utiliza para medir resistencias </a:t>
            </a:r>
            <a:r>
              <a:rPr lang="es-MX" dirty="0" smtClean="0">
                <a:latin typeface="Verdana" panose="020B0604030504040204" pitchFamily="34" charset="0"/>
              </a:rPr>
              <a:t>de aislación </a:t>
            </a:r>
            <a:r>
              <a:rPr lang="es-MX" dirty="0">
                <a:latin typeface="Verdana" panose="020B0604030504040204" pitchFamily="34" charset="0"/>
              </a:rPr>
              <a:t>eléctrica. Este instrumento provee uno o varios niveles de tensión de </a:t>
            </a:r>
            <a:r>
              <a:rPr lang="es-MX" dirty="0" smtClean="0">
                <a:latin typeface="Verdana" panose="020B0604030504040204" pitchFamily="34" charset="0"/>
              </a:rPr>
              <a:t>ensayo “E</a:t>
            </a:r>
            <a:r>
              <a:rPr lang="es-MX" dirty="0">
                <a:latin typeface="Verdana" panose="020B0604030504040204" pitchFamily="34" charset="0"/>
              </a:rPr>
              <a:t>”, que se seleccionan a voluntad, cuyos valores se deben mantener </a:t>
            </a:r>
            <a:r>
              <a:rPr lang="es-MX" dirty="0" smtClean="0">
                <a:latin typeface="Verdana" panose="020B0604030504040204" pitchFamily="34" charset="0"/>
              </a:rPr>
              <a:t>lo suficientemente </a:t>
            </a:r>
            <a:r>
              <a:rPr lang="es-MX" dirty="0">
                <a:latin typeface="Verdana" panose="020B0604030504040204" pitchFamily="34" charset="0"/>
              </a:rPr>
              <a:t>estables durante el tiempo necesario para efectuar las mediciones. </a:t>
            </a:r>
            <a:r>
              <a:rPr lang="es-MX" dirty="0" smtClean="0">
                <a:latin typeface="Verdana" panose="020B0604030504040204" pitchFamily="34" charset="0"/>
              </a:rPr>
              <a:t>El valor </a:t>
            </a:r>
            <a:r>
              <a:rPr lang="es-MX" dirty="0">
                <a:latin typeface="Verdana" panose="020B0604030504040204" pitchFamily="34" charset="0"/>
              </a:rPr>
              <a:t>de la resistencia de aislación medida, se lee directamente en la </a:t>
            </a:r>
            <a:r>
              <a:rPr lang="es-MX" dirty="0" smtClean="0">
                <a:latin typeface="Verdana" panose="020B0604030504040204" pitchFamily="34" charset="0"/>
              </a:rPr>
              <a:t>escala </a:t>
            </a:r>
            <a:r>
              <a:rPr lang="es-AR" dirty="0" smtClean="0">
                <a:latin typeface="Verdana" panose="020B0604030504040204" pitchFamily="34" charset="0"/>
              </a:rPr>
              <a:t>correspondiente</a:t>
            </a:r>
            <a:r>
              <a:rPr lang="es-AR" dirty="0">
                <a:latin typeface="Verdana" panose="020B0604030504040204" pitchFamily="34" charset="0"/>
              </a:rPr>
              <a:t>.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860619" y="549902"/>
            <a:ext cx="719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Medición de la resistencia de aislación</a:t>
            </a:r>
            <a:endParaRPr lang="es-AR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61" y="4413505"/>
            <a:ext cx="2078195" cy="20781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35008" y="4195906"/>
            <a:ext cx="2777519" cy="1814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27" y="3983813"/>
            <a:ext cx="2522677" cy="252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8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10378" cy="6096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1"/>
                </a:solidFill>
              </a:rPr>
              <a:t>Valores de la Tensión Continua de Ensayo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/>
          <a:stretch/>
        </p:blipFill>
        <p:spPr>
          <a:xfrm>
            <a:off x="1731264" y="2215880"/>
            <a:ext cx="8391053" cy="345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77" y="1490726"/>
            <a:ext cx="6346721" cy="319024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23" y="4449319"/>
            <a:ext cx="3209617" cy="178096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60619" y="549902"/>
            <a:ext cx="719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Medición de la resistencia de aislación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757094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60619" y="549902"/>
            <a:ext cx="7198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Medición de la resistencia de aislación</a:t>
            </a:r>
            <a:endParaRPr lang="es-AR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4" y="1367208"/>
            <a:ext cx="3588125" cy="48141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74" y="1413415"/>
            <a:ext cx="3771645" cy="47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10283274" cy="4252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000" dirty="0"/>
              <a:t>La degradación del aislamiento es debida a 5 causas que interactúan entre </a:t>
            </a:r>
            <a:r>
              <a:rPr lang="es-MX" sz="2000" dirty="0" smtClean="0"/>
              <a:t>sí: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S</a:t>
            </a:r>
            <a:r>
              <a:rPr lang="es-MX" sz="2000" dirty="0" smtClean="0"/>
              <a:t>olicitación </a:t>
            </a:r>
            <a:r>
              <a:rPr lang="es-MX" sz="2000" dirty="0"/>
              <a:t>eléctrica (por </a:t>
            </a:r>
            <a:r>
              <a:rPr lang="es-MX" sz="2000" dirty="0" err="1"/>
              <a:t>sobrevoltaje</a:t>
            </a:r>
            <a:r>
              <a:rPr lang="es-MX" sz="2000" dirty="0"/>
              <a:t> o </a:t>
            </a:r>
            <a:r>
              <a:rPr lang="es-MX" sz="2000" dirty="0" err="1"/>
              <a:t>subvoltajes</a:t>
            </a:r>
            <a:r>
              <a:rPr lang="es-MX" sz="2000" dirty="0"/>
              <a:t> que llevan a </a:t>
            </a:r>
            <a:r>
              <a:rPr lang="es-MX" sz="2000" dirty="0" smtClean="0"/>
              <a:t>agrietamiento)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Solicitación </a:t>
            </a:r>
            <a:r>
              <a:rPr lang="es-MX" sz="2000" dirty="0" smtClean="0"/>
              <a:t>mecánica </a:t>
            </a:r>
            <a:r>
              <a:rPr lang="es-MX" sz="2000" dirty="0"/>
              <a:t>(por golpes, paradas y arranques frecuentes, </a:t>
            </a:r>
            <a:r>
              <a:rPr lang="es-MX" sz="2000" dirty="0" smtClean="0"/>
              <a:t>vibración)</a:t>
            </a:r>
          </a:p>
          <a:p>
            <a:pPr>
              <a:lnSpc>
                <a:spcPct val="150000"/>
              </a:lnSpc>
            </a:pPr>
            <a:r>
              <a:rPr lang="es-MX" sz="2000" dirty="0" smtClean="0"/>
              <a:t> Ataque </a:t>
            </a:r>
            <a:r>
              <a:rPr lang="es-MX" sz="2000" dirty="0"/>
              <a:t>químico (por vapores corrosivos, suciedad o aceite</a:t>
            </a:r>
            <a:r>
              <a:rPr lang="es-MX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s-MX" sz="2000" dirty="0" smtClean="0"/>
              <a:t> Solicitación </a:t>
            </a:r>
            <a:r>
              <a:rPr lang="es-MX" sz="2000" dirty="0"/>
              <a:t>térmica (condiciones excesivas de calor o frío) </a:t>
            </a:r>
            <a:endParaRPr lang="es-MX" sz="2000" dirty="0" smtClean="0"/>
          </a:p>
          <a:p>
            <a:pPr>
              <a:lnSpc>
                <a:spcPct val="150000"/>
              </a:lnSpc>
            </a:pPr>
            <a:r>
              <a:rPr lang="es-MX" sz="2000" dirty="0" smtClean="0"/>
              <a:t> Contaminación </a:t>
            </a:r>
            <a:r>
              <a:rPr lang="es-MX" sz="2000" dirty="0"/>
              <a:t>ambiental (humedad, agujeros por </a:t>
            </a:r>
            <a:r>
              <a:rPr lang="es-MX" sz="2000" dirty="0" smtClean="0"/>
              <a:t>roedores)</a:t>
            </a:r>
            <a:endParaRPr lang="es-A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95722" cy="79248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Medición de la resistencia de </a:t>
            </a:r>
            <a:r>
              <a:rPr lang="es-MX" dirty="0" smtClean="0">
                <a:solidFill>
                  <a:schemeClr val="tx1"/>
                </a:solidFill>
              </a:rPr>
              <a:t>aislación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3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97514"/>
            <a:ext cx="8596668" cy="1667699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s-MX" sz="2000" dirty="0"/>
              <a:t>Las pruebas de diagnóstico de aislamiento </a:t>
            </a:r>
            <a:r>
              <a:rPr lang="es-MX" sz="2000" dirty="0" smtClean="0"/>
              <a:t>se deben establecer en </a:t>
            </a:r>
            <a:r>
              <a:rPr lang="es-MX" sz="2000" dirty="0"/>
              <a:t>el programa de mantenimiento </a:t>
            </a:r>
            <a:r>
              <a:rPr lang="es-MX" sz="2000" dirty="0" smtClean="0"/>
              <a:t>preventivo, ya que </a:t>
            </a:r>
            <a:r>
              <a:rPr lang="es-MX" sz="2000" dirty="0"/>
              <a:t>son fundamentales para predecir y prevenir rupturas de equipos </a:t>
            </a:r>
            <a:r>
              <a:rPr lang="es-MX" sz="2000" dirty="0" smtClean="0"/>
              <a:t>eléctricos</a:t>
            </a:r>
            <a:r>
              <a:rPr lang="es-MX" sz="2000" dirty="0"/>
              <a:t> 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95722" cy="792480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Medición de la resistencia de </a:t>
            </a:r>
            <a:r>
              <a:rPr lang="es-MX" dirty="0" smtClean="0">
                <a:solidFill>
                  <a:schemeClr val="tx1"/>
                </a:solidFill>
              </a:rPr>
              <a:t>aislación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68" y="348996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798" y="1414273"/>
            <a:ext cx="10941642" cy="11704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sz="2400" b="1" dirty="0" smtClean="0"/>
              <a:t>Aislante: </a:t>
            </a:r>
            <a:r>
              <a:rPr lang="es-AR" sz="2000" dirty="0" smtClean="0"/>
              <a:t>Podemos definir el material aislante como aquel que obstaculiza al máximo la circulación de la corriente. </a:t>
            </a:r>
            <a:endParaRPr lang="es-A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9942" y="670560"/>
            <a:ext cx="5138250" cy="743712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Definiciones básicas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18" y="2480512"/>
            <a:ext cx="5398104" cy="39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2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1302" y="1344167"/>
            <a:ext cx="11587818" cy="128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AR" sz="2400" b="1" dirty="0" smtClean="0"/>
              <a:t>La resistencia de aislación (RA): </a:t>
            </a:r>
            <a:r>
              <a:rPr lang="es-AR" sz="2400" dirty="0" smtClean="0"/>
              <a:t>es una de las propiedades características de los materiales aislantes que es factible medir</a:t>
            </a:r>
            <a:endParaRPr lang="es-A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01590" y="560832"/>
            <a:ext cx="5138250" cy="743712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Definiciones básicas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14" y="2663951"/>
            <a:ext cx="3536442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3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262" y="853440"/>
            <a:ext cx="10661226" cy="731520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chemeClr val="tx1"/>
                </a:solidFill>
              </a:rPr>
              <a:t>Propiedades </a:t>
            </a:r>
            <a:r>
              <a:rPr lang="es-AR" sz="3200" dirty="0">
                <a:solidFill>
                  <a:schemeClr val="tx1"/>
                </a:solidFill>
              </a:rPr>
              <a:t>características de los materiales </a:t>
            </a:r>
            <a:r>
              <a:rPr lang="es-AR" sz="3200" dirty="0" smtClean="0">
                <a:solidFill>
                  <a:schemeClr val="tx1"/>
                </a:solidFill>
              </a:rPr>
              <a:t>aislantes: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9125034" cy="36306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Rigidez dieléctrica [KV/cm]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Resistencia de Aislación [M ohm]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Temperatura admisible de trabajo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Resistencia Mecánica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Resistencia a la humedad</a:t>
            </a:r>
          </a:p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tx1"/>
                </a:solidFill>
              </a:rPr>
              <a:t>Resistencia a las reacciones químicas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6980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990" y="1660717"/>
            <a:ext cx="8596668" cy="12897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AR" dirty="0">
                <a:solidFill>
                  <a:schemeClr val="tx1"/>
                </a:solidFill>
              </a:rPr>
              <a:t>Resistencia de Aislación [</a:t>
            </a:r>
            <a:r>
              <a:rPr lang="es-AR" dirty="0" err="1" smtClean="0">
                <a:solidFill>
                  <a:schemeClr val="tx1"/>
                </a:solidFill>
              </a:rPr>
              <a:t>Mohm</a:t>
            </a:r>
            <a:r>
              <a:rPr lang="es-AR" dirty="0" smtClean="0">
                <a:solidFill>
                  <a:schemeClr val="tx1"/>
                </a:solidFill>
              </a:rPr>
              <a:t>]: Se denomina así a la resistencia que presenta al paso de la corriente, cuando al equipo o instalación se le aplica una tensión continua de ensayo E.</a:t>
            </a:r>
          </a:p>
          <a:p>
            <a:endParaRPr lang="es-AR" dirty="0">
              <a:solidFill>
                <a:schemeClr val="tx1"/>
              </a:solidFill>
            </a:endParaRPr>
          </a:p>
          <a:p>
            <a:endParaRPr lang="es-A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9942" y="670560"/>
            <a:ext cx="5138250" cy="743712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Definiciones básicas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80" y="3196909"/>
            <a:ext cx="5094924" cy="33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6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370666" cy="682752"/>
          </a:xfrm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Aisladores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01" y="1930400"/>
            <a:ext cx="5111083" cy="4211018"/>
          </a:xfrm>
        </p:spPr>
      </p:pic>
    </p:spTree>
    <p:extLst>
      <p:ext uri="{BB962C8B-B14F-4D97-AF65-F5344CB8AC3E}">
        <p14:creationId xmlns:p14="http://schemas.microsoft.com/office/powerpoint/2010/main" val="27398995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998</Words>
  <Application>Microsoft Office PowerPoint</Application>
  <PresentationFormat>Panorámica</PresentationFormat>
  <Paragraphs>69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Trebuchet MS</vt:lpstr>
      <vt:lpstr>Verdana</vt:lpstr>
      <vt:lpstr>Wingdings 3</vt:lpstr>
      <vt:lpstr>Faceta</vt:lpstr>
      <vt:lpstr>INSTALACIONES ELÉCTRICAS Y SU MANTENIMIENTO</vt:lpstr>
      <vt:lpstr>Medición de la resistencia de aislación</vt:lpstr>
      <vt:lpstr>Medición de la resistencia de aislación</vt:lpstr>
      <vt:lpstr>Medición de la resistencia de aislación</vt:lpstr>
      <vt:lpstr>Definiciones básicas</vt:lpstr>
      <vt:lpstr>Definiciones básicas</vt:lpstr>
      <vt:lpstr>Propiedades características de los materiales aislantes:</vt:lpstr>
      <vt:lpstr>Definiciones básicas</vt:lpstr>
      <vt:lpstr>Aisladores</vt:lpstr>
      <vt:lpstr>Aisladores</vt:lpstr>
      <vt:lpstr>Aisladores</vt:lpstr>
      <vt:lpstr>Aisladores</vt:lpstr>
      <vt:lpstr>Influencia de la Temperatura Sobre la Resistencia de Aislación</vt:lpstr>
      <vt:lpstr>Influencia de la Humedad Sobre la Medición de Resistencia de la Aislación</vt:lpstr>
      <vt:lpstr>Presentación de PowerPoint</vt:lpstr>
      <vt:lpstr>Métodos de Medición de resistencia de aislación</vt:lpstr>
      <vt:lpstr>Medición única</vt:lpstr>
      <vt:lpstr>Medición única</vt:lpstr>
      <vt:lpstr>Presentación de PowerPoint</vt:lpstr>
      <vt:lpstr>Presentación de PowerPoint</vt:lpstr>
      <vt:lpstr>Presentación de PowerPoint</vt:lpstr>
      <vt:lpstr>Saltos de Tensión</vt:lpstr>
      <vt:lpstr>Presentación de PowerPoint</vt:lpstr>
      <vt:lpstr>Valores de la Tensión Continua de Ensayo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INSTALACIONES ELÉCTRICAS Y SU MANTENIMIENTO</dc:title>
  <dc:creator>Alumno</dc:creator>
  <cp:lastModifiedBy>Alumno</cp:lastModifiedBy>
  <cp:revision>38</cp:revision>
  <dcterms:created xsi:type="dcterms:W3CDTF">2021-04-06T18:29:35Z</dcterms:created>
  <dcterms:modified xsi:type="dcterms:W3CDTF">2021-04-06T22:51:10Z</dcterms:modified>
</cp:coreProperties>
</file>