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aveat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aveat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Caveat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e7fc73a99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e7fc73a99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e7fc73a9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e7fc73a9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e7fc73a9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e7fc73a9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e7fc73a99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e7fc73a99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ce7fc73a9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ce7fc73a9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e7fc73a99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ce7fc73a99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ce7d9805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ce7d9805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e7d9805f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e7d9805f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ce7d9805f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ce7d9805f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ce7d9805f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ce7d9805f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e7fc73a9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e7fc73a9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ce7d9805f1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ce7d9805f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ce7d9805f1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ce7d9805f1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e7d9805f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e7d9805f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ce7d9805f1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ce7d9805f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e7d9805f1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e7d9805f1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e7d9805f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e7d9805f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ce7d9805f1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ce7d9805f1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ce7d9805f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ce7d9805f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ce7d9805f1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ce7d9805f1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e7d9805f1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e7d9805f1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e7fc73a99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e7fc73a99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e7d9805f1_0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e7d9805f1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e7d9805f1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e7d9805f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ce7d9805f1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ce7d9805f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e7d9805f1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e7d9805f1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ce7d9805f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ce7d9805f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e7d9805f1_0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ce7d9805f1_0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ce7d9805f1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ce7d9805f1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ce7d9805f1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ce7d9805f1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e7d9805f1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ce7d9805f1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ce7d9805f1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ce7d9805f1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ce7fc73a9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ce7fc73a9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ce7d9805f1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ce7d9805f1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ce7d9805f1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ce7d9805f1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ce7d9805f1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ce7d9805f1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ce7d9805f1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ce7d9805f1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ce7d9805f1_0_4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ce7d9805f1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ce7d9805f1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ce7d9805f1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ce7d9805f1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ce7d9805f1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ce7d9805f1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ce7d9805f1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ce7d9805f1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ce7d9805f1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ce7d9805f1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ce7d9805f1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e7fc73a99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e7fc73a99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e7fc73a99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e7fc73a99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e7fc73a99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e7fc73a99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e7fc73a99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e7fc73a99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e7fc73a99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e7fc73a99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Relationship Id="rId5" Type="http://schemas.openxmlformats.org/officeDocument/2006/relationships/image" Target="../media/image15.png"/><Relationship Id="rId6" Type="http://schemas.openxmlformats.org/officeDocument/2006/relationships/image" Target="../media/image32.png"/><Relationship Id="rId7" Type="http://schemas.openxmlformats.org/officeDocument/2006/relationships/image" Target="../media/image26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27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2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image" Target="../media/image28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image" Target="../media/image3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3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Relationship Id="rId4" Type="http://schemas.openxmlformats.org/officeDocument/2006/relationships/image" Target="../media/image4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Relationship Id="rId4" Type="http://schemas.openxmlformats.org/officeDocument/2006/relationships/image" Target="../media/image4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Relationship Id="rId4" Type="http://schemas.openxmlformats.org/officeDocument/2006/relationships/image" Target="../media/image4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85238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56" name="Google Shape;15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de planta - Simbología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25" y="1566975"/>
            <a:ext cx="7747750" cy="346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1204050" y="1004950"/>
            <a:ext cx="6735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Instrumentos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qué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una buena distribución baja los costos?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727850" y="1089850"/>
            <a:ext cx="2341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El riesgo de salud y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1087037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10388" y="10870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3287475" y="1089850"/>
            <a:ext cx="351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la seguridad de los trabajadores.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50763" y="16571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727850" y="1660000"/>
            <a:ext cx="62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La salud moral y satisfacción de los operarios.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4" name="Google Shape;17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50763" y="22273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3"/>
          <p:cNvSpPr txBox="1"/>
          <p:nvPr/>
        </p:nvSpPr>
        <p:spPr>
          <a:xfrm>
            <a:off x="727850" y="2230150"/>
            <a:ext cx="339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la producción, que es igual a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6" name="Google Shape;17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184088" y="22273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/>
        </p:nvSpPr>
        <p:spPr>
          <a:xfrm>
            <a:off x="4634000" y="2230150"/>
            <a:ext cx="123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los costos.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27974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667700" y="2800300"/>
            <a:ext cx="607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los retrasos de producción, se cumple con los tiempos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489038" y="27974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6805575" y="2800300"/>
            <a:ext cx="2195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material en espera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291125" y="3370450"/>
            <a:ext cx="847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Ahorro del área ocupada, (producción, almacenamiento, Servicios)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379886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667700" y="3801675"/>
            <a:ext cx="6077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Del manejo de los materiales.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50763" y="43530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/>
          <p:nvPr/>
        </p:nvSpPr>
        <p:spPr>
          <a:xfrm>
            <a:off x="727850" y="4355900"/>
            <a:ext cx="62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El uso de maquinarias, de mano de obra y servicios.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¿Por qué una buena distribución baja los costos?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727850" y="1089850"/>
            <a:ext cx="339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Del material en proceso, por la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10870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4"/>
          <p:cNvSpPr txBox="1"/>
          <p:nvPr/>
        </p:nvSpPr>
        <p:spPr>
          <a:xfrm>
            <a:off x="727850" y="1660000"/>
            <a:ext cx="6210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los tiempos de fabricación.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7" name="Google Shape;197;p24"/>
          <p:cNvSpPr txBox="1"/>
          <p:nvPr/>
        </p:nvSpPr>
        <p:spPr>
          <a:xfrm>
            <a:off x="727850" y="2230150"/>
            <a:ext cx="69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Del trabajo administrativo e indirecto.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291125" y="2800300"/>
            <a:ext cx="8709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Supervisión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eficaz, (alcanzar metas) y eficiente, (en tiempo,    costos y forma)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727850" y="3272575"/>
            <a:ext cx="8042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la congestión y de la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confusión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379886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4"/>
          <p:cNvSpPr txBox="1"/>
          <p:nvPr/>
        </p:nvSpPr>
        <p:spPr>
          <a:xfrm>
            <a:off x="667700" y="3801675"/>
            <a:ext cx="823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del riesgo de rotura del material o de la      de la calidad del producto.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026438" y="10870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4403525" y="1089850"/>
            <a:ext cx="3396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la espera.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1657187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2198925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877238" y="2797475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50763" y="3247587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887763" y="3811412"/>
            <a:ext cx="317450" cy="4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2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213" name="Google Shape;21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Objetivos Básicos: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194075" y="1089725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Integración conjunta de todos los factores.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7" name="Google Shape;21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813" y="1021602"/>
            <a:ext cx="554119" cy="55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5"/>
          <p:cNvSpPr txBox="1"/>
          <p:nvPr/>
        </p:nvSpPr>
        <p:spPr>
          <a:xfrm>
            <a:off x="194075" y="1635625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Movimiento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 de materiales en distancias mínimas.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194075" y="2157250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Circulación del trabajo en la planta.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94075" y="2703150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Uso efectivo del espacio.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194075" y="3224775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Satisfacción y seguridad de los operarios.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194075" y="3770675"/>
            <a:ext cx="6987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Flexibilidad para facilitar 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reajustes</a:t>
            </a:r>
            <a:r>
              <a:rPr lang="es-419" sz="18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8075" y="1665587"/>
            <a:ext cx="461700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254" y="2162438"/>
            <a:ext cx="535500" cy="535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35975" y="2654113"/>
            <a:ext cx="535500" cy="5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46125" y="3150975"/>
            <a:ext cx="535500" cy="5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95575" y="3770675"/>
            <a:ext cx="535500" cy="53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232" name="Google Shape;23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6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4" name="Google Shape;234;p26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Naturaleza de los problemas de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Distribución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Planta: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812775" y="1455700"/>
            <a:ext cx="698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/>
            </a:pPr>
            <a:r>
              <a:rPr b="1" lang="es-419" sz="2100">
                <a:latin typeface="Comic Sans MS"/>
                <a:ea typeface="Comic Sans MS"/>
                <a:cs typeface="Comic Sans MS"/>
                <a:sym typeface="Comic Sans MS"/>
              </a:rPr>
              <a:t>Proyecto de una Planta nueva.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812775" y="2159275"/>
            <a:ext cx="698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 startAt="2"/>
            </a:pPr>
            <a:r>
              <a:rPr b="1" lang="es-419" sz="2100">
                <a:latin typeface="Comic Sans MS"/>
                <a:ea typeface="Comic Sans MS"/>
                <a:cs typeface="Comic Sans MS"/>
                <a:sym typeface="Comic Sans MS"/>
              </a:rPr>
              <a:t>Expansión o Traslado.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812775" y="2862850"/>
            <a:ext cx="741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 startAt="3"/>
            </a:pPr>
            <a:r>
              <a:rPr b="1" lang="es-419" sz="2100">
                <a:latin typeface="Comic Sans MS"/>
                <a:ea typeface="Comic Sans MS"/>
                <a:cs typeface="Comic Sans MS"/>
                <a:sym typeface="Comic Sans MS"/>
              </a:rPr>
              <a:t>Reordenamiento de una distribución ya existente.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Google Shape;238;p26"/>
          <p:cNvSpPr txBox="1"/>
          <p:nvPr/>
        </p:nvSpPr>
        <p:spPr>
          <a:xfrm>
            <a:off x="812775" y="3566425"/>
            <a:ext cx="6987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omic Sans MS"/>
              <a:buAutoNum type="arabicPeriod" startAt="4"/>
            </a:pPr>
            <a:r>
              <a:rPr b="1" lang="es-419" sz="2100">
                <a:latin typeface="Comic Sans MS"/>
                <a:ea typeface="Comic Sans MS"/>
                <a:cs typeface="Comic Sans MS"/>
                <a:sym typeface="Comic Sans MS"/>
              </a:rPr>
              <a:t>Ajustes menores a una distribución existente.</a:t>
            </a:r>
            <a:endParaRPr b="1" sz="21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243" name="Google Shape;2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TIPOS</a:t>
            </a: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Distribución de Planta: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254750" y="1089725"/>
            <a:ext cx="189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latin typeface="Times New Roman"/>
                <a:ea typeface="Times New Roman"/>
                <a:cs typeface="Times New Roman"/>
                <a:sym typeface="Times New Roman"/>
              </a:rPr>
              <a:t>PRODUCCIÓN: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27"/>
          <p:cNvSpPr/>
          <p:nvPr/>
        </p:nvSpPr>
        <p:spPr>
          <a:xfrm>
            <a:off x="460975" y="1868150"/>
            <a:ext cx="2426100" cy="825000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/>
              <a:t>HOMBRES</a:t>
            </a:r>
            <a:endParaRPr b="1" sz="1700"/>
          </a:p>
        </p:txBody>
      </p:sp>
      <p:sp>
        <p:nvSpPr>
          <p:cNvPr id="248" name="Google Shape;248;p27"/>
          <p:cNvSpPr/>
          <p:nvPr/>
        </p:nvSpPr>
        <p:spPr>
          <a:xfrm>
            <a:off x="2145900" y="3190425"/>
            <a:ext cx="2426100" cy="825000"/>
          </a:xfrm>
          <a:prstGeom prst="ellipse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/>
              <a:t>MÁQUINAS</a:t>
            </a:r>
            <a:endParaRPr b="1" sz="1700"/>
          </a:p>
        </p:txBody>
      </p:sp>
      <p:sp>
        <p:nvSpPr>
          <p:cNvPr id="249" name="Google Shape;249;p27"/>
          <p:cNvSpPr/>
          <p:nvPr/>
        </p:nvSpPr>
        <p:spPr>
          <a:xfrm>
            <a:off x="3714125" y="1861375"/>
            <a:ext cx="2426100" cy="8250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/>
              <a:t>MATERIAL</a:t>
            </a:r>
            <a:endParaRPr b="1" sz="1700"/>
          </a:p>
        </p:txBody>
      </p:sp>
      <p:sp>
        <p:nvSpPr>
          <p:cNvPr id="250" name="Google Shape;250;p27"/>
          <p:cNvSpPr/>
          <p:nvPr/>
        </p:nvSpPr>
        <p:spPr>
          <a:xfrm rot="3669592">
            <a:off x="2067607" y="2725487"/>
            <a:ext cx="692833" cy="46027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7"/>
          <p:cNvSpPr/>
          <p:nvPr/>
        </p:nvSpPr>
        <p:spPr>
          <a:xfrm rot="-4070673">
            <a:off x="3953883" y="2785957"/>
            <a:ext cx="595035" cy="3666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7"/>
          <p:cNvSpPr/>
          <p:nvPr/>
        </p:nvSpPr>
        <p:spPr>
          <a:xfrm>
            <a:off x="2915698" y="2090575"/>
            <a:ext cx="769800" cy="366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7"/>
          <p:cNvSpPr/>
          <p:nvPr/>
        </p:nvSpPr>
        <p:spPr>
          <a:xfrm>
            <a:off x="2255000" y="1036375"/>
            <a:ext cx="4888800" cy="82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FLUJO DE TRABAJO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4" name="Google Shape;254;p27"/>
          <p:cNvSpPr txBox="1"/>
          <p:nvPr/>
        </p:nvSpPr>
        <p:spPr>
          <a:xfrm>
            <a:off x="127350" y="4148750"/>
            <a:ext cx="8889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Proceso en el cual, hombre, materiales y Maquinarias trabajan bajo cierto tipo de dirección.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/>
          <p:nvPr/>
        </p:nvSpPr>
        <p:spPr>
          <a:xfrm>
            <a:off x="7147325" y="3611175"/>
            <a:ext cx="1875204" cy="1350108"/>
          </a:xfrm>
          <a:prstGeom prst="cloud">
            <a:avLst/>
          </a:prstGeom>
          <a:solidFill>
            <a:srgbClr val="EA9999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latin typeface="Comic Sans MS"/>
                <a:ea typeface="Comic Sans MS"/>
                <a:cs typeface="Comic Sans MS"/>
                <a:sym typeface="Comic Sans MS"/>
              </a:rPr>
              <a:t>Muy caro e innecesario</a:t>
            </a:r>
            <a:endParaRPr b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Universidad Nacional de Misiones - La Universidad | Universidad nacional,  Pinturas de peces, Facultad de artes" id="260" name="Google Shape;26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8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TIPOS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Distribución de Planta: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283325" y="2161500"/>
            <a:ext cx="3499200" cy="82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Material + Hombres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Google Shape;264;p28"/>
          <p:cNvSpPr/>
          <p:nvPr/>
        </p:nvSpPr>
        <p:spPr>
          <a:xfrm>
            <a:off x="182150" y="1189425"/>
            <a:ext cx="2796900" cy="8250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latin typeface="Caveat"/>
                <a:ea typeface="Caveat"/>
                <a:cs typeface="Caveat"/>
                <a:sym typeface="Caveat"/>
              </a:rPr>
              <a:t>MOVIMIENTO DEL MATERIAL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5" name="Google Shape;265;p28"/>
          <p:cNvSpPr/>
          <p:nvPr/>
        </p:nvSpPr>
        <p:spPr>
          <a:xfrm>
            <a:off x="3173550" y="1189425"/>
            <a:ext cx="2796900" cy="8250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latin typeface="Caveat"/>
                <a:ea typeface="Caveat"/>
                <a:cs typeface="Caveat"/>
                <a:sym typeface="Caveat"/>
              </a:rPr>
              <a:t>MOVIMIENTO DE HOMBRES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6164950" y="1189425"/>
            <a:ext cx="2796900" cy="8250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latin typeface="Caveat"/>
                <a:ea typeface="Caveat"/>
                <a:cs typeface="Caveat"/>
                <a:sym typeface="Caveat"/>
              </a:rPr>
              <a:t>MOVIMIENTO DE MAQUINARIAS</a:t>
            </a:r>
            <a:endParaRPr b="1" sz="17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7" name="Google Shape;267;p28"/>
          <p:cNvSpPr/>
          <p:nvPr/>
        </p:nvSpPr>
        <p:spPr>
          <a:xfrm>
            <a:off x="2775325" y="1334175"/>
            <a:ext cx="589500" cy="535500"/>
          </a:xfrm>
          <a:prstGeom prst="mathPlus">
            <a:avLst>
              <a:gd fmla="val 23520" name="adj1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"/>
          <p:cNvSpPr/>
          <p:nvPr/>
        </p:nvSpPr>
        <p:spPr>
          <a:xfrm>
            <a:off x="5786425" y="1334175"/>
            <a:ext cx="589500" cy="535500"/>
          </a:xfrm>
          <a:prstGeom prst="mathPlus">
            <a:avLst>
              <a:gd fmla="val 23520" name="adj1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8"/>
          <p:cNvSpPr/>
          <p:nvPr/>
        </p:nvSpPr>
        <p:spPr>
          <a:xfrm>
            <a:off x="283325" y="2986500"/>
            <a:ext cx="3499200" cy="82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Material + </a:t>
            </a: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Máquinas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0" name="Google Shape;270;p28"/>
          <p:cNvSpPr/>
          <p:nvPr/>
        </p:nvSpPr>
        <p:spPr>
          <a:xfrm>
            <a:off x="283325" y="3811500"/>
            <a:ext cx="3499200" cy="825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6B8A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Hombres </a:t>
            </a: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+ Máquinas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4125525" y="2786700"/>
            <a:ext cx="4511400" cy="1224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Comic Sans MS"/>
                <a:ea typeface="Comic Sans MS"/>
                <a:cs typeface="Comic Sans MS"/>
                <a:sym typeface="Comic Sans MS"/>
              </a:rPr>
              <a:t>Material+Hombres+Material</a:t>
            </a:r>
            <a:endParaRPr b="1" sz="2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52600" y="788900"/>
            <a:ext cx="2924100" cy="1430514"/>
          </a:xfrm>
          <a:prstGeom prst="irregularSeal2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forma</a:t>
            </a:r>
            <a:endParaRPr b="1" i="1"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Elaboración</a:t>
            </a:r>
            <a:endParaRPr b="1" i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" name="Google Shape;279;p29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TIPOS clásicos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Distribución de Planta: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4312550" y="868275"/>
            <a:ext cx="4985712" cy="1430514"/>
          </a:xfrm>
          <a:prstGeom prst="irregularSeal2">
            <a:avLst/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dición </a:t>
            </a: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Materiales </a:t>
            </a:r>
            <a:endParaRPr b="1" i="1" sz="1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Montaje</a:t>
            </a:r>
            <a:endParaRPr b="1" i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1893325" y="868275"/>
            <a:ext cx="3849714" cy="1430514"/>
          </a:xfrm>
          <a:prstGeom prst="irregularSeal2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Características</a:t>
            </a: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1" lang="es-419" sz="1500">
                <a:latin typeface="Comic Sans MS"/>
                <a:ea typeface="Comic Sans MS"/>
                <a:cs typeface="Comic Sans MS"/>
                <a:sym typeface="Comic Sans MS"/>
              </a:rPr>
              <a:t>Tratamiento</a:t>
            </a:r>
            <a:endParaRPr b="1" i="1"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0" y="2219425"/>
            <a:ext cx="9144000" cy="40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Distribución por Posición Fija: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 Materiales fijos - Hombres y Herramientas concurren a él.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0" y="2672175"/>
            <a:ext cx="91440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Distribución por Proceso o Función: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 Las operaciones del mismo proceso están agrupadas.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4" name="Google Shape;284;p29"/>
          <p:cNvSpPr txBox="1"/>
          <p:nvPr/>
        </p:nvSpPr>
        <p:spPr>
          <a:xfrm>
            <a:off x="0" y="3124925"/>
            <a:ext cx="9144000" cy="4002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Distribución por Producto o en Cadena: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 Producción por áreas, el producto en movimiento.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5" name="Google Shape;285;p29"/>
          <p:cNvSpPr txBox="1"/>
          <p:nvPr/>
        </p:nvSpPr>
        <p:spPr>
          <a:xfrm>
            <a:off x="0" y="3577675"/>
            <a:ext cx="9144000" cy="4002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Distribución por Proceso o Función: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 Las operaciones del mismo proceso están agrupadas.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0" y="4030425"/>
            <a:ext cx="9144000" cy="1092900"/>
          </a:xfrm>
          <a:prstGeom prst="rect">
            <a:avLst/>
          </a:prstGeom>
          <a:solidFill>
            <a:srgbClr val="A61C00"/>
          </a:solidFill>
          <a:ln cap="flat" cmpd="sng" w="38100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Elaboración y Tratamiento son similares.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Considerando dos variantes, combinando con los tres tipos de </a:t>
            </a: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distribución</a:t>
            </a: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tenemos </a:t>
            </a:r>
            <a:r>
              <a:rPr b="1" lang="es-419" sz="23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seis </a:t>
            </a:r>
            <a:r>
              <a:rPr b="1" lang="es-419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posibilidades.</a:t>
            </a:r>
            <a:endParaRPr b="1"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291" name="Google Shape;2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0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Ventajas de la </a:t>
            </a: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distribución</a:t>
            </a: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por proceso: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0" y="1225800"/>
            <a:ext cx="3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Mejor uso de la maquinaria,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5" name="Google Shape;2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385113" y="12229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0"/>
          <p:cNvSpPr txBox="1"/>
          <p:nvPr/>
        </p:nvSpPr>
        <p:spPr>
          <a:xfrm>
            <a:off x="3660300" y="1225800"/>
            <a:ext cx="3660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inversiones.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7" name="Google Shape;297;p30"/>
          <p:cNvSpPr txBox="1"/>
          <p:nvPr/>
        </p:nvSpPr>
        <p:spPr>
          <a:xfrm>
            <a:off x="0" y="176207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Se adapta a la </a:t>
            </a:r>
            <a:r>
              <a:rPr b="1" lang="es-419" sz="1700" u="sng">
                <a:latin typeface="Comic Sans MS"/>
                <a:ea typeface="Comic Sans MS"/>
                <a:cs typeface="Comic Sans MS"/>
                <a:sym typeface="Comic Sans MS"/>
              </a:rPr>
              <a:t>variedad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de productos y cambios en los operarios.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0" y="224590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Se adapta a la demanda </a:t>
            </a:r>
            <a:r>
              <a:rPr b="1" lang="es-419" sz="1700" u="sng">
                <a:latin typeface="Comic Sans MS"/>
                <a:ea typeface="Comic Sans MS"/>
                <a:cs typeface="Comic Sans MS"/>
                <a:sym typeface="Comic Sans MS"/>
              </a:rPr>
              <a:t>intermitente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0" y="2729725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Es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fácil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mantener </a:t>
            </a:r>
            <a:r>
              <a:rPr b="1" lang="es-419" sz="1700" u="sng">
                <a:latin typeface="Comic Sans MS"/>
                <a:ea typeface="Comic Sans MS"/>
                <a:cs typeface="Comic Sans MS"/>
                <a:sym typeface="Comic Sans MS"/>
              </a:rPr>
              <a:t>continuidad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en la producción, mejor control de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averías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, de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escasez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de material y de ausencia de trabajadores.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04" name="Google Shape;30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1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6" name="Google Shape;306;p31"/>
          <p:cNvSpPr txBox="1"/>
          <p:nvPr/>
        </p:nvSpPr>
        <p:spPr>
          <a:xfrm>
            <a:off x="0" y="5356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proceso: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525" y="535625"/>
            <a:ext cx="6183175" cy="460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14"/>
          <p:cNvGrpSpPr/>
          <p:nvPr/>
        </p:nvGrpSpPr>
        <p:grpSpPr>
          <a:xfrm>
            <a:off x="2" y="125"/>
            <a:ext cx="9143993" cy="535500"/>
            <a:chOff x="2" y="125"/>
            <a:chExt cx="9143993" cy="535500"/>
          </a:xfrm>
        </p:grpSpPr>
        <p:pic>
          <p:nvPicPr>
            <p:cNvPr descr="Universidad Nacional de Misiones - La Universidad | Universidad nacional,  Pinturas de peces, Facultad de artes" id="61" name="Google Shape;61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" y="77637"/>
              <a:ext cx="667705" cy="4579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2" name="Google Shape;62;p14"/>
            <p:cNvSpPr/>
            <p:nvPr/>
          </p:nvSpPr>
          <p:spPr>
            <a:xfrm>
              <a:off x="614396" y="125"/>
              <a:ext cx="8529600" cy="5355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4000">
                  <a:srgbClr val="FFFFFF"/>
                </a:gs>
                <a:gs pos="100000">
                  <a:srgbClr val="4472C3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419" u="none" cap="small" strike="noStrike"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ORGANIZACIÓN Y GESTIÓN DEL MANTENIMIENTO – </a:t>
              </a:r>
              <a:r>
                <a:rPr lang="es-419">
                  <a:latin typeface="Comic Sans MS"/>
                  <a:ea typeface="Comic Sans MS"/>
                  <a:cs typeface="Comic Sans MS"/>
                  <a:sym typeface="Comic Sans MS"/>
                </a:rPr>
                <a:t>La distribución en Planta</a:t>
              </a:r>
              <a:endParaRPr i="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63" name="Google Shape;63;p14"/>
          <p:cNvSpPr txBox="1"/>
          <p:nvPr/>
        </p:nvSpPr>
        <p:spPr>
          <a:xfrm>
            <a:off x="150" y="5356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Times New Roman"/>
                <a:ea typeface="Times New Roman"/>
                <a:cs typeface="Times New Roman"/>
                <a:sym typeface="Times New Roman"/>
              </a:rPr>
              <a:t>EL PROCESO Y EL PRODUCTO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0" y="10282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PRODUCTO</a:t>
            </a:r>
            <a:r>
              <a:rPr lang="es-419" sz="1600"/>
              <a:t>: </a:t>
            </a:r>
            <a:r>
              <a:rPr lang="es-419" sz="1600"/>
              <a:t>Resultado</a:t>
            </a:r>
            <a:r>
              <a:rPr lang="es-419" sz="1600"/>
              <a:t> </a:t>
            </a:r>
            <a:r>
              <a:rPr lang="es-419" sz="1600"/>
              <a:t>que</a:t>
            </a:r>
            <a:r>
              <a:rPr lang="es-419" sz="1600"/>
              <a:t> se obtiene del </a:t>
            </a:r>
            <a:r>
              <a:rPr b="1" lang="es-419" sz="1600"/>
              <a:t>proceso de producción</a:t>
            </a:r>
            <a:r>
              <a:rPr lang="es-419" sz="1600"/>
              <a:t> en la Industria.</a:t>
            </a:r>
            <a:endParaRPr sz="1600"/>
          </a:p>
        </p:txBody>
      </p:sp>
      <p:sp>
        <p:nvSpPr>
          <p:cNvPr id="65" name="Google Shape;65;p14"/>
          <p:cNvSpPr txBox="1"/>
          <p:nvPr/>
        </p:nvSpPr>
        <p:spPr>
          <a:xfrm>
            <a:off x="150" y="1459325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CONCEPTO ECONÓMICO</a:t>
            </a:r>
            <a:r>
              <a:rPr lang="es-419" sz="1600"/>
              <a:t>: Todo lo que se intercambia en el mercado. Todo lo que sirve para obtener un lucro, un ingreso.</a:t>
            </a:r>
            <a:endParaRPr sz="1600"/>
          </a:p>
        </p:txBody>
      </p:sp>
      <p:sp>
        <p:nvSpPr>
          <p:cNvPr id="66" name="Google Shape;66;p14"/>
          <p:cNvSpPr txBox="1"/>
          <p:nvPr/>
        </p:nvSpPr>
        <p:spPr>
          <a:xfrm>
            <a:off x="150" y="2136425"/>
            <a:ext cx="91440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PRODUCTOS DE CONSUMO</a:t>
            </a:r>
            <a:r>
              <a:rPr b="1" lang="es-419" sz="1600"/>
              <a:t>:</a:t>
            </a:r>
            <a:r>
              <a:rPr lang="es-419" sz="1600"/>
              <a:t>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Se producen con la finalidad de satisfacer una necesidad del consumidor.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La finalidad </a:t>
            </a:r>
            <a:r>
              <a:rPr lang="es-419" sz="1600"/>
              <a:t>más</a:t>
            </a:r>
            <a:r>
              <a:rPr lang="es-419" sz="1600"/>
              <a:t> importante del </a:t>
            </a:r>
            <a:r>
              <a:rPr b="1" lang="es-419" sz="1600"/>
              <a:t>proceso de producción</a:t>
            </a:r>
            <a:r>
              <a:rPr lang="es-419" sz="1600"/>
              <a:t> es el consumo.</a:t>
            </a:r>
            <a:endParaRPr sz="1600"/>
          </a:p>
        </p:txBody>
      </p:sp>
      <p:sp>
        <p:nvSpPr>
          <p:cNvPr id="67" name="Google Shape;67;p14"/>
          <p:cNvSpPr txBox="1"/>
          <p:nvPr/>
        </p:nvSpPr>
        <p:spPr>
          <a:xfrm>
            <a:off x="1152425" y="3060125"/>
            <a:ext cx="7991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Son bienes económicos porque son limitados, en su producción se usan recursos y bienes escasos.</a:t>
            </a:r>
            <a:endParaRPr sz="1600"/>
          </a:p>
        </p:txBody>
      </p:sp>
      <p:sp>
        <p:nvSpPr>
          <p:cNvPr id="68" name="Google Shape;68;p14"/>
          <p:cNvSpPr txBox="1"/>
          <p:nvPr/>
        </p:nvSpPr>
        <p:spPr>
          <a:xfrm>
            <a:off x="1152450" y="3736925"/>
            <a:ext cx="799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Son bienes Tangibles o Intangibles.</a:t>
            </a:r>
            <a:endParaRPr sz="1600"/>
          </a:p>
        </p:txBody>
      </p:sp>
      <p:sp>
        <p:nvSpPr>
          <p:cNvPr id="69" name="Google Shape;69;p14"/>
          <p:cNvSpPr txBox="1"/>
          <p:nvPr/>
        </p:nvSpPr>
        <p:spPr>
          <a:xfrm>
            <a:off x="1152450" y="4168025"/>
            <a:ext cx="799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Tienen que ser producidos.</a:t>
            </a:r>
            <a:endParaRPr sz="1600"/>
          </a:p>
        </p:txBody>
      </p:sp>
      <p:sp>
        <p:nvSpPr>
          <p:cNvPr id="70" name="Google Shape;70;p14"/>
          <p:cNvSpPr txBox="1"/>
          <p:nvPr/>
        </p:nvSpPr>
        <p:spPr>
          <a:xfrm>
            <a:off x="1152450" y="4599125"/>
            <a:ext cx="7991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Se intercambian en el mercado</a:t>
            </a:r>
            <a:r>
              <a:rPr lang="es-419" sz="1600"/>
              <a:t>.</a:t>
            </a:r>
            <a:endParaRPr sz="1600"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4975" y="3834325"/>
            <a:ext cx="934075" cy="9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99225" y="552925"/>
            <a:ext cx="458000" cy="4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12" name="Google Shape;31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2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4" name="Google Shape;314;p32"/>
          <p:cNvSpPr txBox="1"/>
          <p:nvPr/>
        </p:nvSpPr>
        <p:spPr>
          <a:xfrm>
            <a:off x="0" y="5356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por proceso: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5" name="Google Shape;31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925" y="1039725"/>
            <a:ext cx="7961475" cy="3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20" name="Google Shape;32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3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0" y="5356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por proceso: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23" name="Google Shape;32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0049" y="712350"/>
            <a:ext cx="6532125" cy="41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28" name="Google Shape;32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4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30" name="Google Shape;33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8678" y="609125"/>
            <a:ext cx="6568547" cy="44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4"/>
          <p:cNvSpPr txBox="1"/>
          <p:nvPr/>
        </p:nvSpPr>
        <p:spPr>
          <a:xfrm>
            <a:off x="0" y="5356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por proceso: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36" name="Google Shape;33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Ventajas de la distribución en cadena: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39" name="Google Shape;339;p35"/>
          <p:cNvSpPr txBox="1"/>
          <p:nvPr/>
        </p:nvSpPr>
        <p:spPr>
          <a:xfrm>
            <a:off x="0" y="1225800"/>
            <a:ext cx="615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  manejo del material.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5138" y="12229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/>
        </p:nvSpPr>
        <p:spPr>
          <a:xfrm>
            <a:off x="0" y="176207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  cantidad de material en proceso           menor tiempo de producción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2" name="Google Shape;342;p35"/>
          <p:cNvSpPr txBox="1"/>
          <p:nvPr/>
        </p:nvSpPr>
        <p:spPr>
          <a:xfrm>
            <a:off x="0" y="224590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Uso efectivo de la mano de obra, permite la especialización y el entrenamiento.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3" name="Google Shape;343;p35"/>
          <p:cNvSpPr txBox="1"/>
          <p:nvPr/>
        </p:nvSpPr>
        <p:spPr>
          <a:xfrm>
            <a:off x="0" y="27297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control,     papeleo, mejor supervisión.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4" name="Google Shape;34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5138" y="1733037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720475" y="1733037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4271713" y="1762061"/>
            <a:ext cx="431200" cy="4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1859913" y="272691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5"/>
          <p:cNvSpPr txBox="1"/>
          <p:nvPr/>
        </p:nvSpPr>
        <p:spPr>
          <a:xfrm>
            <a:off x="0" y="3266000"/>
            <a:ext cx="615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  Congestión.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49" name="Google Shape;34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5138" y="3210737"/>
            <a:ext cx="317450" cy="43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400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54" name="Google Shape;3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6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6" name="Google Shape;356;p36"/>
          <p:cNvSpPr txBox="1"/>
          <p:nvPr/>
        </p:nvSpPr>
        <p:spPr>
          <a:xfrm>
            <a:off x="-17237" y="6664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57" name="Google Shape;35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5" y="1243750"/>
            <a:ext cx="8994974" cy="371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62" name="Google Shape;3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7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64" name="Google Shape;364;p37"/>
          <p:cNvSpPr txBox="1"/>
          <p:nvPr/>
        </p:nvSpPr>
        <p:spPr>
          <a:xfrm>
            <a:off x="-17237" y="6664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65" name="Google Shape;36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975" y="708827"/>
            <a:ext cx="4701555" cy="44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70" name="Google Shape;37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8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73" name="Google Shape;373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7550" y="744575"/>
            <a:ext cx="6083950" cy="416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78" name="Google Shape;37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9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0" name="Google Shape;380;p39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1" name="Google Shape;3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1463" y="535625"/>
            <a:ext cx="6035478" cy="45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86" name="Google Shape;38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0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89" name="Google Shape;38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7963" y="535625"/>
            <a:ext cx="5889771" cy="46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394" name="Google Shape;3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1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6" name="Google Shape;396;p41"/>
          <p:cNvSpPr txBox="1"/>
          <p:nvPr/>
        </p:nvSpPr>
        <p:spPr>
          <a:xfrm>
            <a:off x="0" y="535625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6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Ventajas de la distribución de Posición Fija: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7" name="Google Shape;397;p41"/>
          <p:cNvSpPr txBox="1"/>
          <p:nvPr/>
        </p:nvSpPr>
        <p:spPr>
          <a:xfrm>
            <a:off x="0" y="1225800"/>
            <a:ext cx="615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  manejo de la pieza mayor.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98" name="Google Shape;39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45138" y="122298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41"/>
          <p:cNvSpPr txBox="1"/>
          <p:nvPr/>
        </p:nvSpPr>
        <p:spPr>
          <a:xfrm>
            <a:off x="0" y="176207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Operarios     Capacitados, y en ellos recae la responsabilidad y la calidad.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0" y="224590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Permite cambios frecuentes en el producto.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01" name="Google Shape;401;p41"/>
          <p:cNvSpPr txBox="1"/>
          <p:nvPr/>
        </p:nvSpPr>
        <p:spPr>
          <a:xfrm>
            <a:off x="0" y="27297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Se adapta a la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variación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de productos y a la demanda intermitente.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02" name="Google Shape;40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530113" y="1733037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1"/>
          <p:cNvSpPr txBox="1"/>
          <p:nvPr/>
        </p:nvSpPr>
        <p:spPr>
          <a:xfrm>
            <a:off x="0" y="3266000"/>
            <a:ext cx="842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Muy flexible, no requiere ingeniería de distribución costosa.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77" name="Google Shape;7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50" y="5356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Times New Roman"/>
                <a:ea typeface="Times New Roman"/>
                <a:cs typeface="Times New Roman"/>
                <a:sym typeface="Times New Roman"/>
              </a:rPr>
              <a:t>EL PROCESO Y EL PRODUCTO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0" y="102822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PRODUCTO</a:t>
            </a:r>
            <a:r>
              <a:rPr lang="es-419" sz="1600"/>
              <a:t>: Resultado que se obtiene del </a:t>
            </a:r>
            <a:r>
              <a:rPr b="1" lang="es-419" sz="1600"/>
              <a:t>proceso de producción</a:t>
            </a:r>
            <a:r>
              <a:rPr lang="es-419" sz="1600"/>
              <a:t> en la Industria</a:t>
            </a:r>
            <a:endParaRPr sz="1600"/>
          </a:p>
        </p:txBody>
      </p:sp>
      <p:sp>
        <p:nvSpPr>
          <p:cNvPr id="81" name="Google Shape;81;p15"/>
          <p:cNvSpPr txBox="1"/>
          <p:nvPr/>
        </p:nvSpPr>
        <p:spPr>
          <a:xfrm>
            <a:off x="0" y="156850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CONCEPTO ECONÓMICO</a:t>
            </a:r>
            <a:r>
              <a:rPr lang="es-419" sz="1600"/>
              <a:t>: Todo lo que se intercambia en el mercado. Todo lo que sirve para obtener un lucro, un ingreso.</a:t>
            </a:r>
            <a:endParaRPr sz="1600"/>
          </a:p>
        </p:txBody>
      </p:sp>
      <p:sp>
        <p:nvSpPr>
          <p:cNvPr id="82" name="Google Shape;82;p15"/>
          <p:cNvSpPr txBox="1"/>
          <p:nvPr/>
        </p:nvSpPr>
        <p:spPr>
          <a:xfrm>
            <a:off x="0" y="2245600"/>
            <a:ext cx="9144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 u="sng"/>
              <a:t>PRODUCTOS DE INVERSIÓN</a:t>
            </a:r>
            <a:r>
              <a:rPr b="1" lang="es-419" sz="1600"/>
              <a:t>:</a:t>
            </a:r>
            <a:r>
              <a:rPr lang="es-419" sz="1600"/>
              <a:t>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/>
              <a:t>Son bienes o servicios usados para producir otros </a:t>
            </a:r>
            <a:r>
              <a:rPr lang="es-419" sz="1600"/>
              <a:t>bienes</a:t>
            </a:r>
            <a:r>
              <a:rPr lang="es-419" sz="1600"/>
              <a:t> y servicios, que generan riquezas.</a:t>
            </a:r>
            <a:endParaRPr sz="1600"/>
          </a:p>
        </p:txBody>
      </p:sp>
      <p:sp>
        <p:nvSpPr>
          <p:cNvPr id="83" name="Google Shape;83;p15"/>
          <p:cNvSpPr txBox="1"/>
          <p:nvPr/>
        </p:nvSpPr>
        <p:spPr>
          <a:xfrm>
            <a:off x="1734575" y="2959900"/>
            <a:ext cx="7409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F</a:t>
            </a:r>
            <a:r>
              <a:rPr lang="es-419" sz="1600"/>
              <a:t>abricación de Acero: Para automóviles, (produce bienes de consumo) y para tractores, (produce un bien de capital).</a:t>
            </a:r>
            <a:endParaRPr sz="1600"/>
          </a:p>
        </p:txBody>
      </p:sp>
      <p:sp>
        <p:nvSpPr>
          <p:cNvPr id="84" name="Google Shape;84;p15"/>
          <p:cNvSpPr txBox="1"/>
          <p:nvPr/>
        </p:nvSpPr>
        <p:spPr>
          <a:xfrm>
            <a:off x="1734575" y="3674200"/>
            <a:ext cx="74094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s-419" sz="1600"/>
              <a:t>La inversión de dinero en el mercado financiero, para generar rendimientos.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08" name="Google Shape;408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2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0" name="Google Shape;410;p42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por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Posición fija: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1" name="Google Shape;41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0075" y="666425"/>
            <a:ext cx="6167100" cy="43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16" name="Google Shape;41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3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18" name="Google Shape;418;p43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por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Posición fija: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19" name="Google Shape;41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1425" y="666425"/>
            <a:ext cx="5766223" cy="43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24" name="Google Shape;4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4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26" name="Google Shape;426;p44"/>
          <p:cNvSpPr txBox="1"/>
          <p:nvPr/>
        </p:nvSpPr>
        <p:spPr>
          <a:xfrm>
            <a:off x="-17237" y="666425"/>
            <a:ext cx="914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por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Posición fija: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27" name="Google Shape;42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74075" y="666425"/>
            <a:ext cx="4965700" cy="31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516" y="2115650"/>
            <a:ext cx="4734308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33" name="Google Shape;4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-17237" y="6664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ADOPCIÓN DE LOS TIPOS DE DISTRIBUCIÓN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6" name="Google Shape;436;p45"/>
          <p:cNvSpPr/>
          <p:nvPr/>
        </p:nvSpPr>
        <p:spPr>
          <a:xfrm flipH="1" rot="-5400000">
            <a:off x="-867150" y="2363875"/>
            <a:ext cx="3373500" cy="127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es-419" sz="3400">
                <a:latin typeface="Times New Roman"/>
                <a:ea typeface="Times New Roman"/>
                <a:cs typeface="Times New Roman"/>
                <a:sym typeface="Times New Roman"/>
              </a:rPr>
              <a:t>Cantidad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45"/>
          <p:cNvSpPr/>
          <p:nvPr/>
        </p:nvSpPr>
        <p:spPr>
          <a:xfrm>
            <a:off x="1354175" y="1282900"/>
            <a:ext cx="2007600" cy="458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FIJA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8" name="Google Shape;438;p45"/>
          <p:cNvSpPr/>
          <p:nvPr/>
        </p:nvSpPr>
        <p:spPr>
          <a:xfrm>
            <a:off x="1354175" y="2627863"/>
            <a:ext cx="2007600" cy="458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PROCESO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39" name="Google Shape;439;p45"/>
          <p:cNvSpPr/>
          <p:nvPr/>
        </p:nvSpPr>
        <p:spPr>
          <a:xfrm>
            <a:off x="1354175" y="4299325"/>
            <a:ext cx="2007600" cy="458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CADENA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0" name="Google Shape;440;p45"/>
          <p:cNvSpPr/>
          <p:nvPr/>
        </p:nvSpPr>
        <p:spPr>
          <a:xfrm>
            <a:off x="2114375" y="1863738"/>
            <a:ext cx="487200" cy="64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5"/>
          <p:cNvSpPr/>
          <p:nvPr/>
        </p:nvSpPr>
        <p:spPr>
          <a:xfrm>
            <a:off x="2114375" y="3371938"/>
            <a:ext cx="487200" cy="64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5"/>
          <p:cNvSpPr/>
          <p:nvPr/>
        </p:nvSpPr>
        <p:spPr>
          <a:xfrm>
            <a:off x="3444825" y="2633725"/>
            <a:ext cx="667800" cy="44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45"/>
          <p:cNvSpPr/>
          <p:nvPr/>
        </p:nvSpPr>
        <p:spPr>
          <a:xfrm>
            <a:off x="4195675" y="2484925"/>
            <a:ext cx="1684200" cy="744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Movimiento 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del material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44" name="Google Shape;444;p45"/>
          <p:cNvSpPr/>
          <p:nvPr/>
        </p:nvSpPr>
        <p:spPr>
          <a:xfrm>
            <a:off x="5962925" y="2633725"/>
            <a:ext cx="667800" cy="44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6713775" y="2484925"/>
            <a:ext cx="1764900" cy="7440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Maquinaria organizada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50" name="Google Shape;45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46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2" name="Google Shape;452;p46"/>
          <p:cNvSpPr txBox="1"/>
          <p:nvPr/>
        </p:nvSpPr>
        <p:spPr>
          <a:xfrm>
            <a:off x="-12" y="550463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ADOPCIÓN DE LOS TIPOS DE DISTRIBUCIÓN</a:t>
            </a:r>
            <a:endParaRPr b="1" sz="15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3" name="Google Shape;453;p46"/>
          <p:cNvSpPr/>
          <p:nvPr/>
        </p:nvSpPr>
        <p:spPr>
          <a:xfrm flipH="1" rot="-5400000">
            <a:off x="-1024625" y="2384650"/>
            <a:ext cx="3373500" cy="117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20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r>
              <a:rPr b="1" lang="es-419" sz="3400">
                <a:latin typeface="Times New Roman"/>
                <a:ea typeface="Times New Roman"/>
                <a:cs typeface="Times New Roman"/>
                <a:sym typeface="Times New Roman"/>
              </a:rPr>
              <a:t>Cantidad</a:t>
            </a:r>
            <a:endParaRPr b="1"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46"/>
          <p:cNvSpPr/>
          <p:nvPr/>
        </p:nvSpPr>
        <p:spPr>
          <a:xfrm>
            <a:off x="1247125" y="1243750"/>
            <a:ext cx="1425600" cy="4581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FIJA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5" name="Google Shape;455;p46"/>
          <p:cNvSpPr/>
          <p:nvPr/>
        </p:nvSpPr>
        <p:spPr>
          <a:xfrm>
            <a:off x="1247125" y="2588713"/>
            <a:ext cx="1425600" cy="4581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PROCESO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6" name="Google Shape;456;p46"/>
          <p:cNvSpPr/>
          <p:nvPr/>
        </p:nvSpPr>
        <p:spPr>
          <a:xfrm>
            <a:off x="1247125" y="4260175"/>
            <a:ext cx="1425600" cy="4581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Comic Sans MS"/>
                <a:ea typeface="Comic Sans MS"/>
                <a:cs typeface="Comic Sans MS"/>
                <a:sym typeface="Comic Sans MS"/>
              </a:rPr>
              <a:t>CADENA</a:t>
            </a:r>
            <a:endParaRPr b="1" sz="19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57" name="Google Shape;457;p46"/>
          <p:cNvSpPr/>
          <p:nvPr/>
        </p:nvSpPr>
        <p:spPr>
          <a:xfrm>
            <a:off x="1716325" y="1832763"/>
            <a:ext cx="487200" cy="64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6"/>
          <p:cNvSpPr/>
          <p:nvPr/>
        </p:nvSpPr>
        <p:spPr>
          <a:xfrm>
            <a:off x="1716325" y="3340963"/>
            <a:ext cx="487200" cy="6414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FC5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46"/>
          <p:cNvSpPr txBox="1"/>
          <p:nvPr/>
        </p:nvSpPr>
        <p:spPr>
          <a:xfrm>
            <a:off x="2755850" y="934650"/>
            <a:ext cx="6295800" cy="6156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Cuando las operaciones de transformación o tratamiento solo </a:t>
            </a:r>
            <a:r>
              <a:rPr lang="es-419"/>
              <a:t>requieren</a:t>
            </a:r>
            <a:r>
              <a:rPr lang="es-419"/>
              <a:t> herramientas de mano o sencillas.</a:t>
            </a:r>
            <a:endParaRPr/>
          </a:p>
        </p:txBody>
      </p:sp>
      <p:sp>
        <p:nvSpPr>
          <p:cNvPr id="460" name="Google Shape;460;p46"/>
          <p:cNvSpPr txBox="1"/>
          <p:nvPr/>
        </p:nvSpPr>
        <p:spPr>
          <a:xfrm>
            <a:off x="2755850" y="1550250"/>
            <a:ext cx="6295800" cy="400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fabrica solo una pieza o pocas piezas por artículo.</a:t>
            </a:r>
            <a:endParaRPr/>
          </a:p>
        </p:txBody>
      </p:sp>
      <p:sp>
        <p:nvSpPr>
          <p:cNvPr id="461" name="Google Shape;461;p46"/>
          <p:cNvSpPr txBox="1"/>
          <p:nvPr/>
        </p:nvSpPr>
        <p:spPr>
          <a:xfrm>
            <a:off x="2755850" y="1949400"/>
            <a:ext cx="6295800" cy="4002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Mano de obra muy especializada, responsable de la calidad.</a:t>
            </a:r>
            <a:endParaRPr/>
          </a:p>
        </p:txBody>
      </p:sp>
      <p:sp>
        <p:nvSpPr>
          <p:cNvPr id="462" name="Google Shape;462;p46"/>
          <p:cNvSpPr txBox="1"/>
          <p:nvPr/>
        </p:nvSpPr>
        <p:spPr>
          <a:xfrm>
            <a:off x="2755850" y="2450575"/>
            <a:ext cx="6295800" cy="400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maquinaria es muy cara o </a:t>
            </a:r>
            <a:r>
              <a:rPr lang="es-419"/>
              <a:t>difícil</a:t>
            </a:r>
            <a:r>
              <a:rPr lang="es-419"/>
              <a:t> de mover.</a:t>
            </a:r>
            <a:endParaRPr/>
          </a:p>
        </p:txBody>
      </p:sp>
      <p:sp>
        <p:nvSpPr>
          <p:cNvPr id="463" name="Google Shape;463;p46"/>
          <p:cNvSpPr txBox="1"/>
          <p:nvPr/>
        </p:nvSpPr>
        <p:spPr>
          <a:xfrm>
            <a:off x="2755850" y="2827675"/>
            <a:ext cx="6295800" cy="400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Fabricación de diversos productos</a:t>
            </a:r>
            <a:r>
              <a:rPr lang="es-419"/>
              <a:t>.</a:t>
            </a:r>
            <a:endParaRPr/>
          </a:p>
        </p:txBody>
      </p:sp>
      <p:sp>
        <p:nvSpPr>
          <p:cNvPr id="464" name="Google Shape;464;p46"/>
          <p:cNvSpPr txBox="1"/>
          <p:nvPr/>
        </p:nvSpPr>
        <p:spPr>
          <a:xfrm>
            <a:off x="2755850" y="3227875"/>
            <a:ext cx="6295800" cy="4002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Amplias variaciones en los tipos de operacio, demanda intermitente.</a:t>
            </a:r>
            <a:endParaRPr/>
          </a:p>
        </p:txBody>
      </p:sp>
      <p:sp>
        <p:nvSpPr>
          <p:cNvPr id="465" name="Google Shape;465;p46"/>
          <p:cNvSpPr txBox="1"/>
          <p:nvPr/>
        </p:nvSpPr>
        <p:spPr>
          <a:xfrm>
            <a:off x="2755850" y="3751100"/>
            <a:ext cx="6295800" cy="40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Gran cantidad de </a:t>
            </a:r>
            <a:r>
              <a:rPr lang="es-419"/>
              <a:t>piezas</a:t>
            </a:r>
            <a:r>
              <a:rPr lang="es-419"/>
              <a:t> o de productos.</a:t>
            </a:r>
            <a:endParaRPr/>
          </a:p>
        </p:txBody>
      </p:sp>
      <p:sp>
        <p:nvSpPr>
          <p:cNvPr id="466" name="Google Shape;466;p46"/>
          <p:cNvSpPr txBox="1"/>
          <p:nvPr/>
        </p:nvSpPr>
        <p:spPr>
          <a:xfrm>
            <a:off x="2755850" y="4151300"/>
            <a:ext cx="6295800" cy="40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Diseño</a:t>
            </a:r>
            <a:r>
              <a:rPr lang="es-419"/>
              <a:t> del producto normalizado.</a:t>
            </a:r>
            <a:endParaRPr/>
          </a:p>
        </p:txBody>
      </p:sp>
      <p:sp>
        <p:nvSpPr>
          <p:cNvPr id="467" name="Google Shape;467;p46"/>
          <p:cNvSpPr txBox="1"/>
          <p:nvPr/>
        </p:nvSpPr>
        <p:spPr>
          <a:xfrm>
            <a:off x="2755850" y="4551500"/>
            <a:ext cx="6295800" cy="400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Demanda estable y equilibrio entre las operaciones y la circulación.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72" name="Google Shape;47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7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4" name="Google Shape;474;p47"/>
          <p:cNvSpPr txBox="1"/>
          <p:nvPr/>
        </p:nvSpPr>
        <p:spPr>
          <a:xfrm>
            <a:off x="0" y="535625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PRODUCCIÓN EN CADENA:</a:t>
            </a:r>
            <a:endParaRPr b="1" sz="17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5" name="Google Shape;475;p47"/>
          <p:cNvSpPr txBox="1"/>
          <p:nvPr/>
        </p:nvSpPr>
        <p:spPr>
          <a:xfrm>
            <a:off x="0" y="9429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SIEMPRE SE </a:t>
            </a: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EMPLEA</a:t>
            </a: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 ESTA DISTRIBUCIÓN SI RESULTA PRÁCTICA.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6" name="Google Shape;476;p47"/>
          <p:cNvSpPr txBox="1"/>
          <p:nvPr/>
        </p:nvSpPr>
        <p:spPr>
          <a:xfrm>
            <a:off x="0" y="13431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EXIGENCIAS A SATISFACER: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77" name="Google Shape;477;p47"/>
          <p:cNvSpPr txBox="1"/>
          <p:nvPr/>
        </p:nvSpPr>
        <p:spPr>
          <a:xfrm>
            <a:off x="667700" y="2062700"/>
            <a:ext cx="7901100" cy="61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-419"/>
              <a:t>CANTIDAD DE PRODUCCIÓN: </a:t>
            </a:r>
            <a:r>
              <a:rPr lang="es-419"/>
              <a:t>Tiene que ser elevada para que le ahorro por pieza sea mayor que el costo de instalación por pieza.</a:t>
            </a:r>
            <a:endParaRPr/>
          </a:p>
        </p:txBody>
      </p:sp>
      <p:sp>
        <p:nvSpPr>
          <p:cNvPr id="478" name="Google Shape;478;p47"/>
          <p:cNvSpPr txBox="1"/>
          <p:nvPr/>
        </p:nvSpPr>
        <p:spPr>
          <a:xfrm>
            <a:off x="667700" y="2751575"/>
            <a:ext cx="79011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-419"/>
              <a:t>ECONOMÍA DE LA INSTALACIÓN: </a:t>
            </a:r>
            <a:endParaRPr b="1"/>
          </a:p>
        </p:txBody>
      </p:sp>
      <p:sp>
        <p:nvSpPr>
          <p:cNvPr id="479" name="Google Shape;479;p47"/>
          <p:cNvSpPr txBox="1"/>
          <p:nvPr/>
        </p:nvSpPr>
        <p:spPr>
          <a:xfrm>
            <a:off x="667700" y="3225038"/>
            <a:ext cx="7901100" cy="61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-419"/>
              <a:t>EQUILIBRIO:</a:t>
            </a:r>
            <a:r>
              <a:rPr lang="es-419"/>
              <a:t> producción vs holgura, es una dificultad y una limitación, es ideal cuando todas las operaciones tienen el mismo tiempo de </a:t>
            </a:r>
            <a:r>
              <a:rPr lang="es-419"/>
              <a:t>ejecución</a:t>
            </a:r>
            <a:endParaRPr/>
          </a:p>
        </p:txBody>
      </p:sp>
      <p:sp>
        <p:nvSpPr>
          <p:cNvPr id="480" name="Google Shape;480;p47"/>
          <p:cNvSpPr txBox="1"/>
          <p:nvPr/>
        </p:nvSpPr>
        <p:spPr>
          <a:xfrm>
            <a:off x="667700" y="3913925"/>
            <a:ext cx="7901100" cy="400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s-419"/>
              <a:t>CONTINUIDAD:</a:t>
            </a:r>
            <a:r>
              <a:rPr lang="es-419"/>
              <a:t> Hace referencia al detenimiento de la </a:t>
            </a:r>
            <a:r>
              <a:rPr lang="es-419"/>
              <a:t>producción</a:t>
            </a:r>
            <a:r>
              <a:rPr lang="es-419"/>
              <a:t> </a:t>
            </a:r>
            <a:r>
              <a:rPr lang="es-419"/>
              <a:t>más</a:t>
            </a:r>
            <a:r>
              <a:rPr lang="es-419"/>
              <a:t> allá de la holgura.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485" name="Google Shape;48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8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87" name="Google Shape;487;p48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PRODUCCIÓN EN CADENA: </a:t>
            </a:r>
            <a:r>
              <a:rPr lang="es-419" sz="1200">
                <a:latin typeface="Comic Sans MS"/>
                <a:ea typeface="Comic Sans MS"/>
                <a:cs typeface="Comic Sans MS"/>
                <a:sym typeface="Comic Sans MS"/>
              </a:rPr>
              <a:t>Comparación de costos de distribución por procesos y por cadena. </a:t>
            </a: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88" name="Google Shape;48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5425" y="982025"/>
            <a:ext cx="6526680" cy="385667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8"/>
          <p:cNvSpPr txBox="1"/>
          <p:nvPr/>
        </p:nvSpPr>
        <p:spPr>
          <a:xfrm>
            <a:off x="1988825" y="1165850"/>
            <a:ext cx="4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$</a:t>
            </a:r>
            <a:endParaRPr/>
          </a:p>
        </p:txBody>
      </p:sp>
      <p:sp>
        <p:nvSpPr>
          <p:cNvPr id="490" name="Google Shape;490;p48"/>
          <p:cNvSpPr txBox="1"/>
          <p:nvPr/>
        </p:nvSpPr>
        <p:spPr>
          <a:xfrm>
            <a:off x="6532250" y="4586275"/>
            <a:ext cx="24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Cantidad acumulada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50" y="1100113"/>
            <a:ext cx="7905750" cy="3914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iversidad Nacional de Misiones - La Universidad | Universidad nacional,  Pinturas de peces, Facultad de artes" id="496" name="Google Shape;49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9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8" name="Google Shape;498;p49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PRODUCCIÓN EN CADENA: </a:t>
            </a:r>
            <a:r>
              <a:rPr lang="es-419" sz="1200">
                <a:latin typeface="Comic Sans MS"/>
                <a:ea typeface="Comic Sans MS"/>
                <a:cs typeface="Comic Sans MS"/>
                <a:sym typeface="Comic Sans MS"/>
              </a:rPr>
              <a:t>Costos de instalación vs ingresos de la producción en cadena.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99" name="Google Shape;499;p49"/>
          <p:cNvSpPr txBox="1"/>
          <p:nvPr/>
        </p:nvSpPr>
        <p:spPr>
          <a:xfrm>
            <a:off x="1054425" y="1337275"/>
            <a:ext cx="4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$</a:t>
            </a:r>
            <a:endParaRPr/>
          </a:p>
        </p:txBody>
      </p:sp>
      <p:sp>
        <p:nvSpPr>
          <p:cNvPr id="500" name="Google Shape;500;p49"/>
          <p:cNvSpPr txBox="1"/>
          <p:nvPr/>
        </p:nvSpPr>
        <p:spPr>
          <a:xfrm>
            <a:off x="7978200" y="4654850"/>
            <a:ext cx="11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tiempo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05" name="Google Shape;505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0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7" name="Google Shape;507;p50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FACTORES QUE AFECTAN A LA DISTRIBUCIÓN EN PLANTA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08" name="Google Shape;508;p50"/>
          <p:cNvSpPr/>
          <p:nvPr/>
        </p:nvSpPr>
        <p:spPr>
          <a:xfrm>
            <a:off x="540075" y="1004525"/>
            <a:ext cx="2503200" cy="95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Material: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Diseño, variedad, cantidad, operaciones necesarias, secuencia.</a:t>
            </a:r>
            <a:endParaRPr/>
          </a:p>
        </p:txBody>
      </p:sp>
      <p:sp>
        <p:nvSpPr>
          <p:cNvPr id="509" name="Google Shape;509;p50"/>
          <p:cNvSpPr/>
          <p:nvPr/>
        </p:nvSpPr>
        <p:spPr>
          <a:xfrm>
            <a:off x="3180400" y="1004525"/>
            <a:ext cx="2203200" cy="95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</a:t>
            </a:r>
            <a:r>
              <a:rPr b="1" lang="es-419"/>
              <a:t>Máquina</a:t>
            </a:r>
            <a:r>
              <a:rPr b="1" lang="es-419"/>
              <a:t>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Abarca el equipo de producción, las herramientas y su uso.</a:t>
            </a:r>
            <a:endParaRPr/>
          </a:p>
        </p:txBody>
      </p:sp>
      <p:sp>
        <p:nvSpPr>
          <p:cNvPr id="510" name="Google Shape;510;p50"/>
          <p:cNvSpPr/>
          <p:nvPr/>
        </p:nvSpPr>
        <p:spPr>
          <a:xfrm>
            <a:off x="5520725" y="1004525"/>
            <a:ext cx="2331600" cy="951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Hombre: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supervisión y los servicios, la mano de obra.</a:t>
            </a:r>
            <a:endParaRPr/>
          </a:p>
        </p:txBody>
      </p:sp>
      <p:sp>
        <p:nvSpPr>
          <p:cNvPr id="511" name="Google Shape;511;p50"/>
          <p:cNvSpPr/>
          <p:nvPr/>
        </p:nvSpPr>
        <p:spPr>
          <a:xfrm>
            <a:off x="540075" y="2095950"/>
            <a:ext cx="2366100" cy="11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Movimiento: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Transporte inter o intro departamental, almacenamientos, inspecciones.</a:t>
            </a:r>
            <a:endParaRPr/>
          </a:p>
        </p:txBody>
      </p:sp>
      <p:sp>
        <p:nvSpPr>
          <p:cNvPr id="512" name="Google Shape;512;p50"/>
          <p:cNvSpPr/>
          <p:nvPr/>
        </p:nvSpPr>
        <p:spPr>
          <a:xfrm>
            <a:off x="3098950" y="2095950"/>
            <a:ext cx="2366100" cy="11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Espera: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Almacenamientos temporal y permanentes y las esperas.</a:t>
            </a:r>
            <a:endParaRPr/>
          </a:p>
        </p:txBody>
      </p:sp>
      <p:sp>
        <p:nvSpPr>
          <p:cNvPr id="513" name="Google Shape;513;p50"/>
          <p:cNvSpPr/>
          <p:nvPr/>
        </p:nvSpPr>
        <p:spPr>
          <a:xfrm>
            <a:off x="5576400" y="2095950"/>
            <a:ext cx="2366100" cy="11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Servicio: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Mantenimiento y servicios. Control de desperdicios. Programación y lanzamientos.</a:t>
            </a:r>
            <a:endParaRPr/>
          </a:p>
        </p:txBody>
      </p:sp>
      <p:sp>
        <p:nvSpPr>
          <p:cNvPr id="514" name="Google Shape;514;p50"/>
          <p:cNvSpPr/>
          <p:nvPr/>
        </p:nvSpPr>
        <p:spPr>
          <a:xfrm>
            <a:off x="540075" y="3371575"/>
            <a:ext cx="2366100" cy="11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Edificio: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Servicios Necesarios</a:t>
            </a:r>
            <a:endParaRPr/>
          </a:p>
        </p:txBody>
      </p:sp>
      <p:sp>
        <p:nvSpPr>
          <p:cNvPr id="515" name="Google Shape;515;p50"/>
          <p:cNvSpPr/>
          <p:nvPr/>
        </p:nvSpPr>
        <p:spPr>
          <a:xfrm>
            <a:off x="3098950" y="3371575"/>
            <a:ext cx="2366100" cy="113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Factor Cambios:</a:t>
            </a:r>
            <a:r>
              <a:rPr lang="es-419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Considerar futuras expansiones.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20" name="Google Shape;52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51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22" name="Google Shape;522;p51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FACTORES QUE AFECTAN A LA DISTRIBUCIÓN EN PLANTA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23" name="Google Shape;52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1588" y="883625"/>
            <a:ext cx="6580824" cy="41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89" name="Google Shape;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150" y="5356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latin typeface="Times New Roman"/>
                <a:ea typeface="Times New Roman"/>
                <a:cs typeface="Times New Roman"/>
                <a:sym typeface="Times New Roman"/>
              </a:rPr>
              <a:t>EL PROCESO Y EL PRODUCTO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-72650" y="1117900"/>
            <a:ext cx="914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419" sz="2500">
                <a:latin typeface="Times New Roman"/>
                <a:ea typeface="Times New Roman"/>
                <a:cs typeface="Times New Roman"/>
                <a:sym typeface="Times New Roman"/>
              </a:rPr>
              <a:t>RESUMEN</a:t>
            </a:r>
            <a:endParaRPr b="1" i="1" sz="2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150" y="1795375"/>
            <a:ext cx="914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r>
              <a:rPr b="1"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roducto </a:t>
            </a:r>
            <a:r>
              <a:rPr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en economía es todo bien o servicio que resulta del proceso de la producción.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150" y="2944875"/>
            <a:ext cx="9144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Los productos</a:t>
            </a:r>
            <a:r>
              <a:rPr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son </a:t>
            </a:r>
            <a:r>
              <a:rPr b="1" lang="es-419" sz="1800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 consumo</a:t>
            </a:r>
            <a:r>
              <a:rPr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cuando son utilizados para satisfacer necesidades de la vida diaria de los consumidores y productos </a:t>
            </a:r>
            <a:r>
              <a:rPr b="1" lang="es-419" sz="1800">
                <a:solidFill>
                  <a:srgbClr val="FF0000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de inversión</a:t>
            </a:r>
            <a:r>
              <a:rPr lang="es-419" sz="18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cuando son utilizados para crear más riqueza productiva.</a:t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28" name="Google Shape;52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52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0" name="Google Shape;530;p52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FACTORES QUE AFECTAN A LA DISTRIBUCIÓN EN PLANTA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1" name="Google Shape;531;p52"/>
          <p:cNvSpPr txBox="1"/>
          <p:nvPr/>
        </p:nvSpPr>
        <p:spPr>
          <a:xfrm>
            <a:off x="0" y="101567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Cantidad de Material o Variedad de Productos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32" name="Google Shape;532;p52"/>
          <p:cNvSpPr txBox="1"/>
          <p:nvPr/>
        </p:nvSpPr>
        <p:spPr>
          <a:xfrm>
            <a:off x="248625" y="1495725"/>
            <a:ext cx="889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variedad de Producto           Cantidad       Distribución en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adena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3" name="Google Shape;53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674038" y="149291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2"/>
          <p:cNvSpPr/>
          <p:nvPr/>
        </p:nvSpPr>
        <p:spPr>
          <a:xfrm>
            <a:off x="3180400" y="1495725"/>
            <a:ext cx="471600" cy="4581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5" name="Google Shape;53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768713" y="1492912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013" y="149291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2"/>
          <p:cNvSpPr txBox="1"/>
          <p:nvPr/>
        </p:nvSpPr>
        <p:spPr>
          <a:xfrm>
            <a:off x="248625" y="2037275"/>
            <a:ext cx="889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variedad de Producto           Cantidad       Distribución de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Proceso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38" name="Google Shape;53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74038" y="203446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52"/>
          <p:cNvSpPr/>
          <p:nvPr/>
        </p:nvSpPr>
        <p:spPr>
          <a:xfrm>
            <a:off x="3180400" y="2037275"/>
            <a:ext cx="471600" cy="4581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0" name="Google Shape;54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768713" y="2034462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013" y="203446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52"/>
          <p:cNvSpPr txBox="1"/>
          <p:nvPr/>
        </p:nvSpPr>
        <p:spPr>
          <a:xfrm>
            <a:off x="248625" y="2578825"/>
            <a:ext cx="889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variedad de Producto           Cantidad       Distribución </a:t>
            </a:r>
            <a:r>
              <a:rPr b="1" lang="es-419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Fija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3" name="Google Shape;543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74038" y="257601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52"/>
          <p:cNvSpPr/>
          <p:nvPr/>
        </p:nvSpPr>
        <p:spPr>
          <a:xfrm>
            <a:off x="3180400" y="2578825"/>
            <a:ext cx="471600" cy="4581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3768713" y="2576012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6013" y="257601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52"/>
          <p:cNvSpPr txBox="1"/>
          <p:nvPr/>
        </p:nvSpPr>
        <p:spPr>
          <a:xfrm>
            <a:off x="248625" y="3453225"/>
            <a:ext cx="180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   Cantidad           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48" name="Google Shape;548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74038" y="3450412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2122788" y="3560163"/>
            <a:ext cx="317450" cy="4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2122788" y="3278962"/>
            <a:ext cx="317450" cy="43672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52"/>
          <p:cNvSpPr txBox="1"/>
          <p:nvPr/>
        </p:nvSpPr>
        <p:spPr>
          <a:xfrm>
            <a:off x="2548150" y="3120375"/>
            <a:ext cx="2875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Por Proceso: La cantidad =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&lt;math xmlns=&quot;http://www.w3.org/1998/Math/MathML&quot;&gt;&lt;munder&gt;&lt;mrow&gt;&lt;mo&gt;&amp;#x2211;&lt;/mo&gt;&lt;mi&gt;L&lt;/mi&gt;&lt;mi&gt;O&lt;/mi&gt;&lt;mi&gt;T&lt;/mi&gt;&lt;msub&gt;&lt;mi&gt;E&lt;/mi&gt;&lt;mi&gt;n&lt;/mi&gt;&lt;/msub&gt;&lt;/mrow&gt;&lt;mi&gt;n&lt;/mi&gt;&lt;/munder&gt;&lt;/math&gt;" id="552" name="Google Shape;552;p52" title="stack sum L O T E subscript n with n below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3350" y="3040524"/>
            <a:ext cx="1263653" cy="6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2"/>
          <p:cNvSpPr txBox="1"/>
          <p:nvPr/>
        </p:nvSpPr>
        <p:spPr>
          <a:xfrm>
            <a:off x="2548150" y="3749350"/>
            <a:ext cx="6595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Por Cadena: La cantidad = Ritmo Producción x tiempo tarea. 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58" name="Google Shape;558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53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0" name="Google Shape;560;p53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EJEMPLO: TIPOS DE PRODUCCIÓN QUE MANEJAN LA MISMA CANTIDAD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1" name="Google Shape;56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00" y="976775"/>
            <a:ext cx="8815993" cy="390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66" name="Google Shape;56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54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68" name="Google Shape;568;p54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EJEMPLO: TIPOS DE PRODUCCIÓN QUE MANEJAN LA MISMA CANTIDAD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9" name="Google Shape;569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8225"/>
            <a:ext cx="8839199" cy="3105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74" name="Google Shape;57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55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6" name="Google Shape;576;p55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EJEMPLO: TIPOS DE PRODUCCIÓN QUE MANEJAN LA MISMA CANTIDAD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7" name="Google Shape;57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8225"/>
            <a:ext cx="8839197" cy="3106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82" name="Google Shape;58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56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4" name="Google Shape;584;p56"/>
          <p:cNvSpPr txBox="1"/>
          <p:nvPr/>
        </p:nvSpPr>
        <p:spPr>
          <a:xfrm>
            <a:off x="0" y="535625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EJEMPLO: TIPOS DE PRODUCCIÓN QUE MANEJAN LA MISMA CANTIDAD</a:t>
            </a:r>
            <a:endParaRPr b="1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85" name="Google Shape;585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050" y="1072875"/>
            <a:ext cx="8839199" cy="2934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90" name="Google Shape;59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57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2" name="Google Shape;592;p57"/>
          <p:cNvSpPr txBox="1"/>
          <p:nvPr/>
        </p:nvSpPr>
        <p:spPr>
          <a:xfrm>
            <a:off x="0" y="634350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CONOCIMIENTO DE LA SITUACIÓN DE LA EMPRESA O DEL ÁREA DE MANTENIMIENTO: </a:t>
            </a:r>
            <a:r>
              <a:rPr b="1" lang="es-419" sz="1600">
                <a:latin typeface="Comic Sans MS"/>
                <a:ea typeface="Comic Sans MS"/>
                <a:cs typeface="Comic Sans MS"/>
                <a:sym typeface="Comic Sans MS"/>
              </a:rPr>
              <a:t>F.O.D.A.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93" name="Google Shape;59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17850"/>
            <a:ext cx="843915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598" name="Google Shape;59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58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00" name="Google Shape;60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25" y="619450"/>
            <a:ext cx="861822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8"/>
          <p:cNvSpPr/>
          <p:nvPr/>
        </p:nvSpPr>
        <p:spPr>
          <a:xfrm>
            <a:off x="156750" y="2666050"/>
            <a:ext cx="1766100" cy="22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Administración</a:t>
            </a: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 Superior: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Es la persona que tuvo la idea que dio origen a la organización.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2" name="Google Shape;602;p58"/>
          <p:cNvSpPr/>
          <p:nvPr/>
        </p:nvSpPr>
        <p:spPr>
          <a:xfrm>
            <a:off x="1922850" y="2666050"/>
            <a:ext cx="1766100" cy="22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Centro Operativo: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Son los encargados de los trabajos básicos de la organización.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3" name="Google Shape;603;p58"/>
          <p:cNvSpPr/>
          <p:nvPr/>
        </p:nvSpPr>
        <p:spPr>
          <a:xfrm>
            <a:off x="3688950" y="2666050"/>
            <a:ext cx="1766100" cy="22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Línea media: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Son los administradores intermedios entre los ejecutivos y los operarios.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4" name="Google Shape;604;p58"/>
          <p:cNvSpPr/>
          <p:nvPr/>
        </p:nvSpPr>
        <p:spPr>
          <a:xfrm>
            <a:off x="5455050" y="2666050"/>
            <a:ext cx="1766100" cy="22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Estructura Técnica: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Son los analistas encargados de diseñar el control de trabajo.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5" name="Google Shape;605;p58"/>
          <p:cNvSpPr/>
          <p:nvPr/>
        </p:nvSpPr>
        <p:spPr>
          <a:xfrm>
            <a:off x="7221150" y="2666050"/>
            <a:ext cx="1766100" cy="228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Comic Sans MS"/>
                <a:ea typeface="Comic Sans MS"/>
                <a:cs typeface="Comic Sans MS"/>
                <a:sym typeface="Comic Sans MS"/>
              </a:rPr>
              <a:t>Personal de apoyo:</a:t>
            </a:r>
            <a:endParaRPr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Proporcionan servicios indirectos al resto de la organización.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610" name="Google Shape;610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59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12" name="Google Shape;61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8275" y="816625"/>
            <a:ext cx="607695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59"/>
          <p:cNvSpPr txBox="1"/>
          <p:nvPr/>
        </p:nvSpPr>
        <p:spPr>
          <a:xfrm>
            <a:off x="0" y="6343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ESTRUCTURA ORGANIZACIONAL DEL MANTENIMIENTO</a:t>
            </a:r>
            <a:endParaRPr b="1" sz="17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618" name="Google Shape;61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60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0" name="Google Shape;620;p60"/>
          <p:cNvSpPr txBox="1"/>
          <p:nvPr/>
        </p:nvSpPr>
        <p:spPr>
          <a:xfrm>
            <a:off x="0" y="634350"/>
            <a:ext cx="914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700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MEJORA </a:t>
            </a:r>
            <a:r>
              <a:rPr b="1" lang="es-419" sz="15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LA </a:t>
            </a:r>
            <a:r>
              <a:rPr b="1" lang="es-419" sz="15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ESTRUCTURA ORGANIZACIONAL DEL MANTENIMIENTO</a:t>
            </a:r>
            <a:endParaRPr b="1" sz="17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1" name="Google Shape;62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200" y="1148575"/>
            <a:ext cx="8609591" cy="378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626" name="Google Shape;62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61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8" name="Google Shape;628;p61"/>
          <p:cNvSpPr txBox="1"/>
          <p:nvPr/>
        </p:nvSpPr>
        <p:spPr>
          <a:xfrm>
            <a:off x="0" y="634350"/>
            <a:ext cx="914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rgbClr val="4A86E8"/>
                </a:solidFill>
                <a:latin typeface="Comic Sans MS"/>
                <a:ea typeface="Comic Sans MS"/>
                <a:cs typeface="Comic Sans MS"/>
                <a:sym typeface="Comic Sans MS"/>
              </a:rPr>
              <a:t>MEJORA DE LA ESTRUCTURA ORGANIZACIONAL DEL MANTENIMIENTO</a:t>
            </a:r>
            <a:endParaRPr b="1" sz="1700">
              <a:solidFill>
                <a:srgbClr val="4A86E8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9" name="Google Shape;629;p61"/>
          <p:cNvSpPr/>
          <p:nvPr/>
        </p:nvSpPr>
        <p:spPr>
          <a:xfrm>
            <a:off x="271500" y="1148700"/>
            <a:ext cx="2511300" cy="128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latin typeface="Times New Roman"/>
                <a:ea typeface="Times New Roman"/>
                <a:cs typeface="Times New Roman"/>
                <a:sym typeface="Times New Roman"/>
              </a:rPr>
              <a:t>MISIÓN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0" name="Google Shape;630;p61"/>
          <p:cNvSpPr/>
          <p:nvPr/>
        </p:nvSpPr>
        <p:spPr>
          <a:xfrm>
            <a:off x="3030388" y="2263325"/>
            <a:ext cx="2777400" cy="12858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latin typeface="Times New Roman"/>
                <a:ea typeface="Times New Roman"/>
                <a:cs typeface="Times New Roman"/>
                <a:sym typeface="Times New Roman"/>
              </a:rPr>
              <a:t>ATRIBUCIONES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1" name="Google Shape;631;p61"/>
          <p:cNvSpPr/>
          <p:nvPr/>
        </p:nvSpPr>
        <p:spPr>
          <a:xfrm>
            <a:off x="6055375" y="3549125"/>
            <a:ext cx="2777400" cy="12858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300">
                <a:latin typeface="Times New Roman"/>
                <a:ea typeface="Times New Roman"/>
                <a:cs typeface="Times New Roman"/>
                <a:sym typeface="Times New Roman"/>
              </a:rPr>
              <a:t>LISTA DE DOCUMENTOS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2" name="Google Shape;632;p61"/>
          <p:cNvSpPr/>
          <p:nvPr/>
        </p:nvSpPr>
        <p:spPr>
          <a:xfrm flipH="1" rot="10800000">
            <a:off x="2828900" y="1384350"/>
            <a:ext cx="1037400" cy="8145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1"/>
          <p:cNvSpPr/>
          <p:nvPr/>
        </p:nvSpPr>
        <p:spPr>
          <a:xfrm flipH="1" rot="10800000">
            <a:off x="5854975" y="2695950"/>
            <a:ext cx="1037400" cy="81450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DISTRIBUCIÓN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PLANTA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0" y="10897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Implica la ordenación física de los elementos Industriales.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0" y="15823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Espacios que incluye la distribución de planta: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0" y="21364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Necesarios para el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movimiento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del material.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0" y="25675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Necesarios para el Almacenamiento.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0" y="30601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Trabajadores indirectos.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0" y="35527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Trabajadores del Taller o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línea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de producción.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0" y="40453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Actividades y servicios.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DE PLANTA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10897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El estudio de la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distribución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de planta es un objetivo económico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0" y="1582325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OBJETIVO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Hallar un orden de las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áreas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de trabajo y equipos,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económica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para el trabajo y la 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más</a:t>
            </a: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segura y satisfactoria.</a:t>
            </a:r>
            <a:endParaRPr sz="2000">
              <a:solidFill>
                <a:srgbClr val="333333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0" y="30601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Productores.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0" y="35527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Material.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0" y="40453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Maquinarias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0" y="45379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Comic Sans MS"/>
              <a:buChar char="●"/>
            </a:pPr>
            <a:r>
              <a:rPr lang="es-419" sz="2000">
                <a:solidFill>
                  <a:srgbClr val="333333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Servicios y mantenimiento.</a:t>
            </a:r>
            <a:endParaRPr sz="2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26" name="Google Shape;12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 distribución de planta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- </a:t>
            </a: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Simbología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750" y="1211125"/>
            <a:ext cx="5233701" cy="31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8225" y="1089713"/>
            <a:ext cx="3583666" cy="37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de planta - Simbología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050" y="1429488"/>
            <a:ext cx="2381250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863" y="1985438"/>
            <a:ext cx="5972175" cy="206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258375" y="1172825"/>
            <a:ext cx="409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Lineas de coneccion de un proceso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iversidad Nacional de Misiones - La Universidad | Universidad nacional,  Pinturas de peces, Facultad de artes" id="145" name="Google Shape;14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77637"/>
            <a:ext cx="667705" cy="45798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/>
          <p:nvPr/>
        </p:nvSpPr>
        <p:spPr>
          <a:xfrm>
            <a:off x="614396" y="0"/>
            <a:ext cx="8529600" cy="535500"/>
          </a:xfrm>
          <a:prstGeom prst="rect">
            <a:avLst/>
          </a:prstGeom>
          <a:gradFill>
            <a:gsLst>
              <a:gs pos="0">
                <a:srgbClr val="FFFFFF"/>
              </a:gs>
              <a:gs pos="4000">
                <a:srgbClr val="FFFFFF"/>
              </a:gs>
              <a:gs pos="100000">
                <a:srgbClr val="4472C3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419" u="none" cap="small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ORGANIZACIÓN Y GESTIÓN DEL MANTENIMIENTO – </a:t>
            </a:r>
            <a:r>
              <a:rPr lang="es-419">
                <a:latin typeface="Comic Sans MS"/>
                <a:ea typeface="Comic Sans MS"/>
                <a:cs typeface="Comic Sans MS"/>
                <a:sym typeface="Comic Sans MS"/>
              </a:rPr>
              <a:t>La distribución en Planta</a:t>
            </a:r>
            <a:endParaRPr i="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0" y="535625"/>
            <a:ext cx="9144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4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distribución de planta - Simbología</a:t>
            </a:r>
            <a:endParaRPr b="1" sz="240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75" y="1419325"/>
            <a:ext cx="3986626" cy="376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900" y="1419325"/>
            <a:ext cx="3875700" cy="374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120875" y="942325"/>
            <a:ext cx="409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Recipientes de un proceso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4843050" y="942325"/>
            <a:ext cx="409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Diagrama funcional d</a:t>
            </a:r>
            <a:r>
              <a:rPr b="1" lang="es-419" sz="1900">
                <a:latin typeface="Times New Roman"/>
                <a:ea typeface="Times New Roman"/>
                <a:cs typeface="Times New Roman"/>
                <a:sym typeface="Times New Roman"/>
              </a:rPr>
              <a:t>e un proceso</a:t>
            </a:r>
            <a:endParaRPr b="1"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