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99" r:id="rId5"/>
    <p:sldId id="300" r:id="rId6"/>
    <p:sldId id="301" r:id="rId7"/>
    <p:sldId id="261" r:id="rId8"/>
    <p:sldId id="262" r:id="rId9"/>
    <p:sldId id="263" r:id="rId10"/>
    <p:sldId id="264" r:id="rId11"/>
    <p:sldId id="265" r:id="rId12"/>
    <p:sldId id="266" r:id="rId13"/>
    <p:sldId id="267" r:id="rId14"/>
    <p:sldId id="268" r:id="rId15"/>
    <p:sldId id="302" r:id="rId16"/>
    <p:sldId id="303" r:id="rId17"/>
    <p:sldId id="304" r:id="rId18"/>
    <p:sldId id="305" r:id="rId19"/>
    <p:sldId id="306" r:id="rId20"/>
    <p:sldId id="307" r:id="rId21"/>
    <p:sldId id="308" r:id="rId22"/>
    <p:sldId id="269" r:id="rId23"/>
    <p:sldId id="270" r:id="rId24"/>
    <p:sldId id="272" r:id="rId25"/>
    <p:sldId id="274" r:id="rId26"/>
    <p:sldId id="275" r:id="rId27"/>
    <p:sldId id="276" r:id="rId28"/>
    <p:sldId id="280" r:id="rId29"/>
    <p:sldId id="281" r:id="rId30"/>
    <p:sldId id="283" r:id="rId31"/>
    <p:sldId id="284" r:id="rId32"/>
    <p:sldId id="285" r:id="rId33"/>
    <p:sldId id="287" r:id="rId34"/>
    <p:sldId id="288" r:id="rId35"/>
    <p:sldId id="291" r:id="rId36"/>
    <p:sldId id="292" r:id="rId37"/>
    <p:sldId id="296" r:id="rId38"/>
    <p:sldId id="297" r:id="rId3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0557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5330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524032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72659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630543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812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19363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8261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2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17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454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4873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4093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683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2060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6837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35563D-35F1-4C5E-BC0F-D9E9116392A8}" type="datetimeFigureOut">
              <a:rPr kumimoji="0" lang="es-A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17/11/2020</a:t>
            </a:fld>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8385F9-0C26-49E6-8BA6-C8ACAFBFE5B7}" type="slidenum">
              <a:rPr kumimoji="0" lang="es-A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11332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3235" y="1316736"/>
            <a:ext cx="9371885" cy="963168"/>
          </a:xfrm>
        </p:spPr>
        <p:txBody>
          <a:bodyPr>
            <a:noAutofit/>
          </a:bodyPr>
          <a:lstStyle/>
          <a:p>
            <a:r>
              <a:rPr lang="es-AR" sz="4800" dirty="0" smtClean="0"/>
              <a:t>Instrumental y Mediciones</a:t>
            </a:r>
            <a:endParaRPr lang="en-US" sz="4800" dirty="0"/>
          </a:p>
        </p:txBody>
      </p:sp>
      <p:sp>
        <p:nvSpPr>
          <p:cNvPr id="3" name="Subtítulo 2"/>
          <p:cNvSpPr>
            <a:spLocks noGrp="1"/>
          </p:cNvSpPr>
          <p:nvPr>
            <p:ph type="subTitle" idx="1"/>
          </p:nvPr>
        </p:nvSpPr>
        <p:spPr/>
        <p:txBody>
          <a:bodyPr>
            <a:normAutofit/>
          </a:bodyPr>
          <a:lstStyle/>
          <a:p>
            <a:r>
              <a:rPr lang="es-AR" sz="4000" dirty="0" smtClean="0"/>
              <a:t>T.U.M.I. 2020</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prstClr val="black"/>
                </a:solidFill>
                <a:effectLst/>
                <a:uLnTx/>
                <a:uFillTx/>
                <a:latin typeface="Century Gothic" panose="020B0502020202020204"/>
                <a:ea typeface="+mn-ea"/>
                <a:cs typeface="+mn-cs"/>
              </a:rPr>
              <a:t>CRISTALDO JAVIER</a:t>
            </a:r>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09605338"/>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24829" y="672878"/>
            <a:ext cx="5014883" cy="753586"/>
          </a:xfrm>
        </p:spPr>
        <p:txBody>
          <a:bodyPr>
            <a:normAutofit fontScale="90000"/>
          </a:bodyPr>
          <a:lstStyle/>
          <a:p>
            <a:r>
              <a:rPr lang="es-AR" sz="4400" dirty="0">
                <a:solidFill>
                  <a:schemeClr val="tx1"/>
                </a:solidFill>
              </a:rPr>
              <a:t>Presión Absoluta</a:t>
            </a:r>
            <a:endParaRPr lang="es-AR" sz="2800" dirty="0">
              <a:solidFill>
                <a:schemeClr val="tx1"/>
              </a:solidFill>
            </a:endParaRPr>
          </a:p>
        </p:txBody>
      </p:sp>
      <p:sp>
        <p:nvSpPr>
          <p:cNvPr id="3" name="2 Marcador de contenido"/>
          <p:cNvSpPr>
            <a:spLocks noGrp="1"/>
          </p:cNvSpPr>
          <p:nvPr>
            <p:ph idx="1"/>
          </p:nvPr>
        </p:nvSpPr>
        <p:spPr>
          <a:xfrm>
            <a:off x="0" y="2190749"/>
            <a:ext cx="5863771" cy="2569937"/>
          </a:xfrm>
        </p:spPr>
        <p:txBody>
          <a:bodyPr>
            <a:normAutofit lnSpcReduction="10000"/>
          </a:bodyPr>
          <a:lstStyle/>
          <a:p>
            <a:r>
              <a:rPr lang="es-AR" sz="3600" dirty="0"/>
              <a:t>Es la presión de un fluido medido con referencia al vacío perfecto o cero absoluto.</a:t>
            </a:r>
          </a:p>
        </p:txBody>
      </p:sp>
      <p:pic>
        <p:nvPicPr>
          <p:cNvPr id="5122" name="Picture 2" descr="C:\Users\juan\Music\ILC\Mecanica de los FLuidos\Imagenes\1442193824_imag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334" y="1953359"/>
            <a:ext cx="6907666" cy="468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97741"/>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09BCC-E433-4BC6-A9DB-E78DD0C1252E}"/>
              </a:ext>
            </a:extLst>
          </p:cNvPr>
          <p:cNvSpPr>
            <a:spLocks noGrp="1"/>
          </p:cNvSpPr>
          <p:nvPr>
            <p:ph type="title"/>
          </p:nvPr>
        </p:nvSpPr>
        <p:spPr/>
        <p:txBody>
          <a:bodyPr>
            <a:normAutofit fontScale="90000"/>
          </a:bodyPr>
          <a:lstStyle/>
          <a:p>
            <a:r>
              <a:rPr lang="es-AR" sz="4800" dirty="0"/>
              <a:t>Presión hidrostática</a:t>
            </a:r>
            <a:r>
              <a:rPr lang="es-AR" dirty="0"/>
              <a:t/>
            </a:r>
            <a:br>
              <a:rPr lang="es-AR" dirty="0"/>
            </a:br>
            <a:endParaRPr lang="es-AR" dirty="0"/>
          </a:p>
        </p:txBody>
      </p:sp>
      <p:pic>
        <p:nvPicPr>
          <p:cNvPr id="14" name="Marcador de contenido 13">
            <a:extLst>
              <a:ext uri="{FF2B5EF4-FFF2-40B4-BE49-F238E27FC236}">
                <a16:creationId xmlns:a16="http://schemas.microsoft.com/office/drawing/2014/main" id="{425A068E-F38A-4663-B697-AD16751937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120" y="1967554"/>
            <a:ext cx="10073640" cy="4890446"/>
          </a:xfrm>
        </p:spPr>
      </p:pic>
    </p:spTree>
    <p:extLst>
      <p:ext uri="{BB962C8B-B14F-4D97-AF65-F5344CB8AC3E}">
        <p14:creationId xmlns:p14="http://schemas.microsoft.com/office/powerpoint/2010/main" val="36351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400" b="1" dirty="0"/>
              <a:t>HIDRODINAMICA</a:t>
            </a:r>
          </a:p>
        </p:txBody>
      </p:sp>
      <p:sp>
        <p:nvSpPr>
          <p:cNvPr id="3" name="2 Marcador de contenido"/>
          <p:cNvSpPr>
            <a:spLocks noGrp="1"/>
          </p:cNvSpPr>
          <p:nvPr>
            <p:ph idx="1"/>
          </p:nvPr>
        </p:nvSpPr>
        <p:spPr>
          <a:xfrm>
            <a:off x="0" y="1861139"/>
            <a:ext cx="5503412" cy="3986213"/>
          </a:xfrm>
        </p:spPr>
        <p:txBody>
          <a:bodyPr>
            <a:noAutofit/>
          </a:bodyPr>
          <a:lstStyle/>
          <a:p>
            <a:r>
              <a:rPr lang="es-AR" sz="3600" b="1" dirty="0"/>
              <a:t>El Estudio del  movimiento de un fluido, en el interior de un contorno (tubería, canal) o alrededor de un contorno (barco, ala de avión)</a:t>
            </a:r>
          </a:p>
        </p:txBody>
      </p:sp>
      <p:pic>
        <p:nvPicPr>
          <p:cNvPr id="10241" name="Picture 1" descr="D:\Mis Cosas\Mis imágenes\descarga (1).jpg"/>
          <p:cNvPicPr>
            <a:picLocks noChangeAspect="1" noChangeArrowheads="1"/>
          </p:cNvPicPr>
          <p:nvPr/>
        </p:nvPicPr>
        <p:blipFill>
          <a:blip r:embed="rId2"/>
          <a:srcRect/>
          <a:stretch>
            <a:fillRect/>
          </a:stretch>
        </p:blipFill>
        <p:spPr bwMode="auto">
          <a:xfrm>
            <a:off x="5962650" y="3894699"/>
            <a:ext cx="6229350" cy="2639451"/>
          </a:xfrm>
          <a:prstGeom prst="rect">
            <a:avLst/>
          </a:prstGeom>
          <a:noFill/>
        </p:spPr>
      </p:pic>
      <p:pic>
        <p:nvPicPr>
          <p:cNvPr id="10242" name="Picture 2" descr="D:\Mis Cosas\Mis imágenes\300px-Venturifixed2.png"/>
          <p:cNvPicPr>
            <a:picLocks noChangeAspect="1" noChangeArrowheads="1"/>
          </p:cNvPicPr>
          <p:nvPr/>
        </p:nvPicPr>
        <p:blipFill>
          <a:blip r:embed="rId3"/>
          <a:srcRect/>
          <a:stretch>
            <a:fillRect/>
          </a:stretch>
        </p:blipFill>
        <p:spPr bwMode="auto">
          <a:xfrm>
            <a:off x="5981700" y="1800225"/>
            <a:ext cx="6210300" cy="2247702"/>
          </a:xfrm>
          <a:prstGeom prst="rect">
            <a:avLst/>
          </a:prstGeom>
          <a:noFill/>
        </p:spPr>
      </p:pic>
    </p:spTree>
    <p:extLst>
      <p:ext uri="{BB962C8B-B14F-4D97-AF65-F5344CB8AC3E}">
        <p14:creationId xmlns:p14="http://schemas.microsoft.com/office/powerpoint/2010/main" val="196689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400" b="1" dirty="0"/>
              <a:t>HIDRODINAMICA</a:t>
            </a:r>
          </a:p>
        </p:txBody>
      </p:sp>
      <p:sp>
        <p:nvSpPr>
          <p:cNvPr id="3" name="2 Marcador de contenido"/>
          <p:cNvSpPr>
            <a:spLocks noGrp="1"/>
          </p:cNvSpPr>
          <p:nvPr>
            <p:ph idx="1"/>
          </p:nvPr>
        </p:nvSpPr>
        <p:spPr>
          <a:xfrm>
            <a:off x="308610" y="1924049"/>
            <a:ext cx="4853940" cy="4229101"/>
          </a:xfrm>
        </p:spPr>
        <p:txBody>
          <a:bodyPr>
            <a:noAutofit/>
          </a:bodyPr>
          <a:lstStyle/>
          <a:p>
            <a:r>
              <a:rPr lang="es-AR" sz="2800" b="1" dirty="0"/>
              <a:t>Redes de distribución de agua.</a:t>
            </a:r>
          </a:p>
          <a:p>
            <a:r>
              <a:rPr lang="es-AR" sz="2800" b="1" dirty="0"/>
              <a:t>Flujo de vapor en una central térmica</a:t>
            </a:r>
          </a:p>
          <a:p>
            <a:r>
              <a:rPr lang="es-AR" sz="2800" b="1" dirty="0"/>
              <a:t>Canalizaciones de aire acondicionado</a:t>
            </a:r>
          </a:p>
          <a:p>
            <a:r>
              <a:rPr lang="es-AR" sz="2800" b="1" dirty="0"/>
              <a:t>Resistencia de los aviones y barcos, etc.</a:t>
            </a:r>
          </a:p>
        </p:txBody>
      </p:sp>
      <p:pic>
        <p:nvPicPr>
          <p:cNvPr id="9217" name="Picture 1" descr="D:\Mis Cosas\Mis imágenes\edificio-canalejas-instalacion-6.jpg"/>
          <p:cNvPicPr>
            <a:picLocks noChangeAspect="1" noChangeArrowheads="1"/>
          </p:cNvPicPr>
          <p:nvPr/>
        </p:nvPicPr>
        <p:blipFill>
          <a:blip r:embed="rId2"/>
          <a:srcRect/>
          <a:stretch>
            <a:fillRect/>
          </a:stretch>
        </p:blipFill>
        <p:spPr bwMode="auto">
          <a:xfrm>
            <a:off x="9429750" y="2705100"/>
            <a:ext cx="2762250" cy="2952750"/>
          </a:xfrm>
          <a:prstGeom prst="rect">
            <a:avLst/>
          </a:prstGeom>
          <a:noFill/>
        </p:spPr>
      </p:pic>
      <p:pic>
        <p:nvPicPr>
          <p:cNvPr id="9218" name="Picture 2" descr="D:\Mis Cosas\Mis imágenes\images (1).jpg"/>
          <p:cNvPicPr>
            <a:picLocks noChangeAspect="1" noChangeArrowheads="1"/>
          </p:cNvPicPr>
          <p:nvPr/>
        </p:nvPicPr>
        <p:blipFill>
          <a:blip r:embed="rId3"/>
          <a:srcRect/>
          <a:stretch>
            <a:fillRect/>
          </a:stretch>
        </p:blipFill>
        <p:spPr bwMode="auto">
          <a:xfrm>
            <a:off x="4976813" y="2709863"/>
            <a:ext cx="4458662" cy="2967037"/>
          </a:xfrm>
          <a:prstGeom prst="rect">
            <a:avLst/>
          </a:prstGeom>
          <a:noFill/>
        </p:spPr>
      </p:pic>
    </p:spTree>
    <p:extLst>
      <p:ext uri="{BB962C8B-B14F-4D97-AF65-F5344CB8AC3E}">
        <p14:creationId xmlns:p14="http://schemas.microsoft.com/office/powerpoint/2010/main" val="53993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631" y="1121378"/>
            <a:ext cx="8708277" cy="4901470"/>
          </a:xfrm>
        </p:spPr>
      </p:pic>
    </p:spTree>
    <p:extLst>
      <p:ext uri="{BB962C8B-B14F-4D97-AF65-F5344CB8AC3E}">
        <p14:creationId xmlns:p14="http://schemas.microsoft.com/office/powerpoint/2010/main" val="1997882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120" r="24183" b="6161"/>
          <a:stretch/>
        </p:blipFill>
        <p:spPr>
          <a:xfrm>
            <a:off x="8790432" y="1659752"/>
            <a:ext cx="2255520" cy="3545459"/>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116" y="1392935"/>
            <a:ext cx="2262487" cy="339634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239" y="2391589"/>
            <a:ext cx="3121152" cy="2081784"/>
          </a:xfrm>
          <a:prstGeom prst="rect">
            <a:avLst/>
          </a:prstGeom>
        </p:spPr>
      </p:pic>
    </p:spTree>
    <p:extLst>
      <p:ext uri="{BB962C8B-B14F-4D97-AF65-F5344CB8AC3E}">
        <p14:creationId xmlns:p14="http://schemas.microsoft.com/office/powerpoint/2010/main" val="186022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8327" y="2165540"/>
            <a:ext cx="6871018" cy="4134457"/>
          </a:xfrm>
        </p:spPr>
      </p:pic>
      <p:sp>
        <p:nvSpPr>
          <p:cNvPr id="5" name="Rectángulo 4"/>
          <p:cNvSpPr/>
          <p:nvPr/>
        </p:nvSpPr>
        <p:spPr>
          <a:xfrm>
            <a:off x="1865376" y="955655"/>
            <a:ext cx="8205216" cy="646331"/>
          </a:xfrm>
          <a:prstGeom prst="rect">
            <a:avLst/>
          </a:prstGeom>
        </p:spPr>
        <p:txBody>
          <a:bodyPr wrap="square">
            <a:spAutoFit/>
          </a:bodyPr>
          <a:lstStyle/>
          <a:p>
            <a:r>
              <a:rPr lang="es-MX" b="1" dirty="0" smtClean="0">
                <a:latin typeface="Arial" panose="020B0604020202020204" pitchFamily="34" charset="0"/>
                <a:cs typeface="Arial" panose="020B0604020202020204" pitchFamily="34" charset="0"/>
              </a:rPr>
              <a:t>Todos los transductores y transmisores de presión convierten la presión de una línea de aire comprimido en una señal eléctrica</a:t>
            </a:r>
            <a:endParaRPr lang="es-A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48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6061" y="794798"/>
            <a:ext cx="8911687" cy="741394"/>
          </a:xfrm>
        </p:spPr>
        <p:txBody>
          <a:bodyPr/>
          <a:lstStyle/>
          <a:p>
            <a:r>
              <a:rPr lang="es-AR" b="1" dirty="0"/>
              <a:t>Concepto de Sistema de Control</a:t>
            </a:r>
            <a:endParaRPr lang="es-AR" dirty="0"/>
          </a:p>
        </p:txBody>
      </p:sp>
      <p:sp>
        <p:nvSpPr>
          <p:cNvPr id="3" name="Marcador de contenido 2"/>
          <p:cNvSpPr>
            <a:spLocks noGrp="1"/>
          </p:cNvSpPr>
          <p:nvPr>
            <p:ph idx="1"/>
          </p:nvPr>
        </p:nvSpPr>
        <p:spPr>
          <a:xfrm>
            <a:off x="1528508" y="1621536"/>
            <a:ext cx="8915400" cy="1463040"/>
          </a:xfrm>
        </p:spPr>
        <p:txBody>
          <a:bodyPr/>
          <a:lstStyle/>
          <a:p>
            <a:pPr>
              <a:lnSpc>
                <a:spcPct val="150000"/>
              </a:lnSpc>
            </a:pPr>
            <a:r>
              <a:rPr lang="es-MX" dirty="0" smtClean="0">
                <a:solidFill>
                  <a:schemeClr val="tx1"/>
                </a:solidFill>
                <a:latin typeface="Arial" panose="020B0604020202020204" pitchFamily="34" charset="0"/>
                <a:cs typeface="Arial" panose="020B0604020202020204" pitchFamily="34" charset="0"/>
              </a:rPr>
              <a:t>Son sistemas </a:t>
            </a:r>
            <a:r>
              <a:rPr lang="es-MX" dirty="0">
                <a:solidFill>
                  <a:schemeClr val="tx1"/>
                </a:solidFill>
                <a:latin typeface="Arial" panose="020B0604020202020204" pitchFamily="34" charset="0"/>
                <a:cs typeface="Arial" panose="020B0604020202020204" pitchFamily="34" charset="0"/>
              </a:rPr>
              <a:t>que permiten que los procesos se ejecuten bajo </a:t>
            </a:r>
            <a:r>
              <a:rPr lang="es-MX" dirty="0" smtClean="0">
                <a:solidFill>
                  <a:schemeClr val="tx1"/>
                </a:solidFill>
                <a:latin typeface="Arial" panose="020B0604020202020204" pitchFamily="34" charset="0"/>
                <a:cs typeface="Arial" panose="020B0604020202020204" pitchFamily="34" charset="0"/>
              </a:rPr>
              <a:t>ciertas condiciones deseadas. Se establecen </a:t>
            </a:r>
            <a:r>
              <a:rPr lang="es-MX" dirty="0">
                <a:solidFill>
                  <a:schemeClr val="tx1"/>
                </a:solidFill>
                <a:latin typeface="Arial" panose="020B0604020202020204" pitchFamily="34" charset="0"/>
                <a:cs typeface="Arial" panose="020B0604020202020204" pitchFamily="34" charset="0"/>
              </a:rPr>
              <a:t>parámetros como referencia </a:t>
            </a:r>
            <a:r>
              <a:rPr lang="es-MX" dirty="0" smtClean="0">
                <a:solidFill>
                  <a:schemeClr val="tx1"/>
                </a:solidFill>
                <a:latin typeface="Arial" panose="020B0604020202020204" pitchFamily="34" charset="0"/>
                <a:cs typeface="Arial" panose="020B0604020202020204" pitchFamily="34" charset="0"/>
              </a:rPr>
              <a:t>(set </a:t>
            </a:r>
            <a:r>
              <a:rPr lang="es-MX" dirty="0" err="1" smtClean="0">
                <a:solidFill>
                  <a:schemeClr val="tx1"/>
                </a:solidFill>
                <a:latin typeface="Arial" panose="020B0604020202020204" pitchFamily="34" charset="0"/>
                <a:cs typeface="Arial" panose="020B0604020202020204" pitchFamily="34" charset="0"/>
              </a:rPr>
              <a:t>point</a:t>
            </a:r>
            <a:r>
              <a:rPr lang="es-MX" dirty="0" smtClean="0">
                <a:solidFill>
                  <a:schemeClr val="tx1"/>
                </a:solidFill>
                <a:latin typeface="Arial" panose="020B0604020202020204" pitchFamily="34" charset="0"/>
                <a:cs typeface="Arial" panose="020B0604020202020204" pitchFamily="34" charset="0"/>
              </a:rPr>
              <a:t>) y  aplicando diversos </a:t>
            </a:r>
            <a:r>
              <a:rPr lang="es-MX" dirty="0">
                <a:solidFill>
                  <a:schemeClr val="tx1"/>
                </a:solidFill>
                <a:latin typeface="Arial" panose="020B0604020202020204" pitchFamily="34" charset="0"/>
                <a:cs typeface="Arial" panose="020B0604020202020204" pitchFamily="34" charset="0"/>
              </a:rPr>
              <a:t>métodos y acciones de regulación se garantizan </a:t>
            </a:r>
            <a:r>
              <a:rPr lang="es-MX" dirty="0" smtClean="0">
                <a:solidFill>
                  <a:schemeClr val="tx1"/>
                </a:solidFill>
                <a:latin typeface="Arial" panose="020B0604020202020204" pitchFamily="34" charset="0"/>
                <a:cs typeface="Arial" panose="020B0604020202020204" pitchFamily="34" charset="0"/>
              </a:rPr>
              <a:t>las condiciones</a:t>
            </a:r>
            <a:endParaRPr lang="es-AR" dirty="0">
              <a:solidFill>
                <a:schemeClr val="tx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488" y="3084576"/>
            <a:ext cx="6644329" cy="3364992"/>
          </a:xfrm>
          <a:prstGeom prst="rect">
            <a:avLst/>
          </a:prstGeom>
        </p:spPr>
      </p:pic>
    </p:spTree>
    <p:extLst>
      <p:ext uri="{BB962C8B-B14F-4D97-AF65-F5344CB8AC3E}">
        <p14:creationId xmlns:p14="http://schemas.microsoft.com/office/powerpoint/2010/main" val="352971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21194" y="1629581"/>
            <a:ext cx="5706454" cy="41194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889" y="1791806"/>
            <a:ext cx="4863831" cy="3957175"/>
          </a:xfrm>
          <a:prstGeom prst="rect">
            <a:avLst/>
          </a:prstGeom>
        </p:spPr>
      </p:pic>
    </p:spTree>
    <p:extLst>
      <p:ext uri="{BB962C8B-B14F-4D97-AF65-F5344CB8AC3E}">
        <p14:creationId xmlns:p14="http://schemas.microsoft.com/office/powerpoint/2010/main" val="2274010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1133" y="648494"/>
            <a:ext cx="5173379" cy="704818"/>
          </a:xfrm>
        </p:spPr>
        <p:txBody>
          <a:bodyPr/>
          <a:lstStyle/>
          <a:p>
            <a:r>
              <a:rPr lang="es-AR" b="1" dirty="0"/>
              <a:t>Control a Lazo Abierto</a:t>
            </a:r>
            <a:endParaRPr lang="es-AR" dirty="0"/>
          </a:p>
        </p:txBody>
      </p:sp>
      <p:sp>
        <p:nvSpPr>
          <p:cNvPr id="3" name="Marcador de contenido 2"/>
          <p:cNvSpPr>
            <a:spLocks noGrp="1"/>
          </p:cNvSpPr>
          <p:nvPr>
            <p:ph idx="1"/>
          </p:nvPr>
        </p:nvSpPr>
        <p:spPr>
          <a:xfrm>
            <a:off x="1248092" y="1804416"/>
            <a:ext cx="8915400" cy="463296"/>
          </a:xfrm>
        </p:spPr>
        <p:txBody>
          <a:bodyPr>
            <a:noAutofit/>
          </a:bodyPr>
          <a:lstStyle/>
          <a:p>
            <a:r>
              <a:rPr lang="es-MX" sz="2000" dirty="0">
                <a:solidFill>
                  <a:schemeClr val="tx1"/>
                </a:solidFill>
                <a:latin typeface="Arial" panose="020B0604020202020204" pitchFamily="34" charset="0"/>
                <a:cs typeface="Arial" panose="020B0604020202020204" pitchFamily="34" charset="0"/>
              </a:rPr>
              <a:t>Es aquel en el que la salida no influye sobre la acción de control. </a:t>
            </a:r>
            <a:endParaRPr lang="es-AR" sz="20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971133" y="2494879"/>
            <a:ext cx="8007613" cy="3896338"/>
          </a:xfrm>
          <a:prstGeom prst="rect">
            <a:avLst/>
          </a:prstGeom>
        </p:spPr>
      </p:pic>
    </p:spTree>
    <p:extLst>
      <p:ext uri="{BB962C8B-B14F-4D97-AF65-F5344CB8AC3E}">
        <p14:creationId xmlns:p14="http://schemas.microsoft.com/office/powerpoint/2010/main" val="224911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3418" y="858724"/>
            <a:ext cx="6906589" cy="1629002"/>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400" t="20289" r="6696" b="6073"/>
          <a:stretch/>
        </p:blipFill>
        <p:spPr>
          <a:xfrm>
            <a:off x="901699" y="2844800"/>
            <a:ext cx="6451601" cy="3416300"/>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10928" r="7311" b="9301"/>
          <a:stretch/>
        </p:blipFill>
        <p:spPr>
          <a:xfrm>
            <a:off x="7493000" y="2844800"/>
            <a:ext cx="3929839" cy="3022600"/>
          </a:xfrm>
          <a:prstGeom prst="rect">
            <a:avLst/>
          </a:prstGeom>
        </p:spPr>
      </p:pic>
    </p:spTree>
    <p:extLst>
      <p:ext uri="{BB962C8B-B14F-4D97-AF65-F5344CB8AC3E}">
        <p14:creationId xmlns:p14="http://schemas.microsoft.com/office/powerpoint/2010/main" val="323975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0717" y="709454"/>
            <a:ext cx="4758851" cy="619474"/>
          </a:xfrm>
        </p:spPr>
        <p:txBody>
          <a:bodyPr>
            <a:normAutofit fontScale="90000"/>
          </a:bodyPr>
          <a:lstStyle/>
          <a:p>
            <a:r>
              <a:rPr lang="es-AR" b="1" dirty="0"/>
              <a:t>Control a Lazo Cerrado</a:t>
            </a:r>
            <a:endParaRPr lang="es-AR" dirty="0"/>
          </a:p>
        </p:txBody>
      </p:sp>
      <p:sp>
        <p:nvSpPr>
          <p:cNvPr id="3" name="Marcador de contenido 2"/>
          <p:cNvSpPr>
            <a:spLocks noGrp="1"/>
          </p:cNvSpPr>
          <p:nvPr>
            <p:ph idx="1"/>
          </p:nvPr>
        </p:nvSpPr>
        <p:spPr>
          <a:xfrm>
            <a:off x="601916" y="1731264"/>
            <a:ext cx="10541572" cy="1170432"/>
          </a:xfrm>
        </p:spPr>
        <p:txBody>
          <a:bodyPr>
            <a:normAutofit/>
          </a:bodyPr>
          <a:lstStyle/>
          <a:p>
            <a:pPr>
              <a:lnSpc>
                <a:spcPct val="150000"/>
              </a:lnSpc>
            </a:pPr>
            <a:r>
              <a:rPr lang="es-MX" b="1" dirty="0">
                <a:solidFill>
                  <a:schemeClr val="tx1"/>
                </a:solidFill>
                <a:latin typeface="Arial" panose="020B0604020202020204" pitchFamily="34" charset="0"/>
                <a:cs typeface="Arial" panose="020B0604020202020204" pitchFamily="34" charset="0"/>
              </a:rPr>
              <a:t>Se produce cuando la salida del sistema vuelve a ingresar al sistema para </a:t>
            </a:r>
            <a:r>
              <a:rPr lang="es-MX" b="1" dirty="0" smtClean="0">
                <a:solidFill>
                  <a:schemeClr val="tx1"/>
                </a:solidFill>
                <a:latin typeface="Arial" panose="020B0604020202020204" pitchFamily="34" charset="0"/>
                <a:cs typeface="Arial" panose="020B0604020202020204" pitchFamily="34" charset="0"/>
              </a:rPr>
              <a:t>la comparación </a:t>
            </a:r>
            <a:r>
              <a:rPr lang="es-MX" b="1" dirty="0">
                <a:solidFill>
                  <a:schemeClr val="tx1"/>
                </a:solidFill>
                <a:latin typeface="Arial" panose="020B0604020202020204" pitchFamily="34" charset="0"/>
                <a:cs typeface="Arial" panose="020B0604020202020204" pitchFamily="34" charset="0"/>
              </a:rPr>
              <a:t>con el Set </a:t>
            </a:r>
            <a:r>
              <a:rPr lang="es-MX" b="1" dirty="0" smtClean="0">
                <a:solidFill>
                  <a:schemeClr val="tx1"/>
                </a:solidFill>
                <a:latin typeface="Arial" panose="020B0604020202020204" pitchFamily="34" charset="0"/>
                <a:cs typeface="Arial" panose="020B0604020202020204" pitchFamily="34" charset="0"/>
              </a:rPr>
              <a:t>Point. La retroalimentación </a:t>
            </a:r>
            <a:r>
              <a:rPr lang="es-MX" b="1" dirty="0">
                <a:solidFill>
                  <a:schemeClr val="tx1"/>
                </a:solidFill>
                <a:latin typeface="Arial" panose="020B0604020202020204" pitchFamily="34" charset="0"/>
                <a:cs typeface="Arial" panose="020B0604020202020204" pitchFamily="34" charset="0"/>
              </a:rPr>
              <a:t>permite el control automático de un sistema.</a:t>
            </a:r>
            <a:endParaRPr lang="es-AR" b="1"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164446" y="2706623"/>
            <a:ext cx="7772034" cy="3502919"/>
          </a:xfrm>
          <a:prstGeom prst="rect">
            <a:avLst/>
          </a:prstGeom>
        </p:spPr>
      </p:pic>
    </p:spTree>
    <p:extLst>
      <p:ext uri="{BB962C8B-B14F-4D97-AF65-F5344CB8AC3E}">
        <p14:creationId xmlns:p14="http://schemas.microsoft.com/office/powerpoint/2010/main" val="128218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74345" y="2070728"/>
            <a:ext cx="4973927" cy="3220600"/>
          </a:xfrm>
          <a:prstGeom prst="rect">
            <a:avLst/>
          </a:prstGeom>
        </p:spPr>
      </p:pic>
      <p:pic>
        <p:nvPicPr>
          <p:cNvPr id="5" name="Imagen 4"/>
          <p:cNvPicPr>
            <a:picLocks noChangeAspect="1"/>
          </p:cNvPicPr>
          <p:nvPr/>
        </p:nvPicPr>
        <p:blipFill>
          <a:blip r:embed="rId3"/>
          <a:stretch>
            <a:fillRect/>
          </a:stretch>
        </p:blipFill>
        <p:spPr>
          <a:xfrm>
            <a:off x="6166609" y="1991480"/>
            <a:ext cx="5099283" cy="3379096"/>
          </a:xfrm>
          <a:prstGeom prst="rect">
            <a:avLst/>
          </a:prstGeom>
        </p:spPr>
      </p:pic>
    </p:spTree>
    <p:extLst>
      <p:ext uri="{BB962C8B-B14F-4D97-AF65-F5344CB8AC3E}">
        <p14:creationId xmlns:p14="http://schemas.microsoft.com/office/powerpoint/2010/main" val="63261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7680" y="1642109"/>
            <a:ext cx="10863072" cy="4002787"/>
          </a:xfrm>
        </p:spPr>
        <p:txBody>
          <a:bodyPr>
            <a:normAutofit/>
          </a:bodyPr>
          <a:lstStyle/>
          <a:p>
            <a:pPr marL="0" indent="0">
              <a:lnSpc>
                <a:spcPct val="150000"/>
              </a:lnSpc>
              <a:buNone/>
            </a:pPr>
            <a:r>
              <a:rPr lang="es-ES" b="1" dirty="0" smtClean="0">
                <a:solidFill>
                  <a:schemeClr val="tx1"/>
                </a:solidFill>
                <a:latin typeface="Arial" panose="020B0604020202020204" pitchFamily="34" charset="0"/>
                <a:cs typeface="Arial" panose="020B0604020202020204" pitchFamily="34" charset="0"/>
              </a:rPr>
              <a:t>En </a:t>
            </a:r>
            <a:r>
              <a:rPr lang="es-ES" b="1" dirty="0" smtClean="0">
                <a:solidFill>
                  <a:schemeClr val="tx1"/>
                </a:solidFill>
                <a:latin typeface="Arial" panose="020B0604020202020204" pitchFamily="34" charset="0"/>
                <a:cs typeface="Arial" panose="020B0604020202020204" pitchFamily="34" charset="0"/>
              </a:rPr>
              <a:t>el campo de los procesos industriales, químicos, petroquímicos, siderúrgicos, cerámico, farmacéutico, alimenticio, papel y celulosa, hidroeléctrico, nuclear, etc. el monitoreo de la variable temperatura, es fundamental para la obtención del producto final especificado. </a:t>
            </a:r>
            <a:endParaRPr lang="es-ES" b="1"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s-ES" b="1" dirty="0" smtClean="0">
                <a:solidFill>
                  <a:schemeClr val="tx1"/>
                </a:solidFill>
                <a:latin typeface="Arial" panose="020B0604020202020204" pitchFamily="34" charset="0"/>
                <a:cs typeface="Arial" panose="020B0604020202020204" pitchFamily="34" charset="0"/>
              </a:rPr>
              <a:t>El término termometría significa medición de temperatura</a:t>
            </a:r>
            <a:endParaRPr lang="es-ES" b="1"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1608452" y="793742"/>
            <a:ext cx="5560444" cy="523220"/>
          </a:xfrm>
          <a:prstGeom prst="rect">
            <a:avLst/>
          </a:prstGeom>
        </p:spPr>
        <p:txBody>
          <a:bodyPr wrap="square">
            <a:spAutoFit/>
          </a:bodyPr>
          <a:lstStyle/>
          <a:p>
            <a:r>
              <a:rPr lang="es-ES" sz="2800" b="1" dirty="0" smtClean="0"/>
              <a:t>Medición de Temperatura </a:t>
            </a:r>
            <a:endParaRPr lang="es-ES" sz="2800"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472" y="3521582"/>
            <a:ext cx="1313032" cy="30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401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48092" y="2243328"/>
            <a:ext cx="9444292" cy="3777622"/>
          </a:xfrm>
        </p:spPr>
        <p:txBody>
          <a:bodyPr>
            <a:normAutofit/>
          </a:bodyPr>
          <a:lstStyle/>
          <a:p>
            <a:r>
              <a:rPr lang="es-ES" sz="2400" dirty="0" smtClean="0">
                <a:solidFill>
                  <a:schemeClr val="tx1"/>
                </a:solidFill>
                <a:latin typeface="Arial" panose="020B0604020202020204" pitchFamily="34" charset="0"/>
                <a:cs typeface="Arial" panose="020B0604020202020204" pitchFamily="34" charset="0"/>
              </a:rPr>
              <a:t>Las </a:t>
            </a:r>
            <a:r>
              <a:rPr lang="es-ES" sz="2400" dirty="0" smtClean="0">
                <a:solidFill>
                  <a:schemeClr val="tx1"/>
                </a:solidFill>
                <a:latin typeface="Arial" panose="020B0604020202020204" pitchFamily="34" charset="0"/>
                <a:cs typeface="Arial" panose="020B0604020202020204" pitchFamily="34" charset="0"/>
              </a:rPr>
              <a:t>escalas definidas fueron las denominadas Fahrenheit y Celsius. </a:t>
            </a:r>
          </a:p>
          <a:p>
            <a:r>
              <a:rPr lang="es-ES" sz="2400" dirty="0" smtClean="0">
                <a:solidFill>
                  <a:schemeClr val="tx1"/>
                </a:solidFill>
                <a:latin typeface="Arial" panose="020B0604020202020204" pitchFamily="34" charset="0"/>
                <a:cs typeface="Arial" panose="020B0604020202020204" pitchFamily="34" charset="0"/>
              </a:rPr>
              <a:t>La escala Fahrenheit define al valor 32 como el punto de fusión del hielo y 212 como el punto de ebullición del agua. </a:t>
            </a:r>
          </a:p>
          <a:p>
            <a:r>
              <a:rPr lang="es-ES" sz="2400" dirty="0" smtClean="0">
                <a:solidFill>
                  <a:schemeClr val="tx1"/>
                </a:solidFill>
                <a:latin typeface="Arial" panose="020B0604020202020204" pitchFamily="34" charset="0"/>
                <a:cs typeface="Arial" panose="020B0604020202020204" pitchFamily="34" charset="0"/>
              </a:rPr>
              <a:t>La escala Kelvin posee la misma división que la Celsius, y su cero se corresponde con el punto mas bajo de temperatura, es decir –273,15 grados.</a:t>
            </a:r>
            <a:endParaRPr lang="es-ES" sz="2400"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1432584" y="952238"/>
            <a:ext cx="5236440" cy="523220"/>
          </a:xfrm>
          <a:prstGeom prst="rect">
            <a:avLst/>
          </a:prstGeom>
        </p:spPr>
        <p:txBody>
          <a:bodyPr wrap="square">
            <a:spAutoFit/>
          </a:bodyPr>
          <a:lstStyle/>
          <a:p>
            <a:r>
              <a:rPr lang="es-ES" sz="2800" b="1" dirty="0">
                <a:latin typeface="Arial" panose="020B0604020202020204" pitchFamily="34" charset="0"/>
                <a:cs typeface="Arial" panose="020B0604020202020204" pitchFamily="34" charset="0"/>
              </a:rPr>
              <a:t>Escalas de temperatura</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162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6281" y="1370870"/>
            <a:ext cx="4198019" cy="534130"/>
          </a:xfrm>
        </p:spPr>
        <p:txBody>
          <a:bodyPr>
            <a:normAutofit/>
          </a:bodyPr>
          <a:lstStyle/>
          <a:p>
            <a:r>
              <a:rPr lang="es-ES" sz="2800" dirty="0"/>
              <a:t>Termómetro Bimetálico</a:t>
            </a:r>
            <a:endParaRPr lang="es-E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90" y="1905000"/>
            <a:ext cx="360039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464" y="2577096"/>
            <a:ext cx="4703862" cy="244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6006685" y="1809782"/>
            <a:ext cx="5465987" cy="45793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smtClean="0"/>
              <a:t>Termómetro con bulbo y capilar</a:t>
            </a:r>
            <a:endParaRPr lang="es-ES" sz="2800" dirty="0"/>
          </a:p>
        </p:txBody>
      </p:sp>
    </p:spTree>
    <p:extLst>
      <p:ext uri="{BB962C8B-B14F-4D97-AF65-F5344CB8AC3E}">
        <p14:creationId xmlns:p14="http://schemas.microsoft.com/office/powerpoint/2010/main" val="3262856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2560" y="1643989"/>
            <a:ext cx="8229600" cy="4378859"/>
          </a:xfrm>
        </p:spPr>
        <p:txBody>
          <a:bodyPr>
            <a:noAutofit/>
          </a:bodyPr>
          <a:lstStyle/>
          <a:p>
            <a:pPr>
              <a:lnSpc>
                <a:spcPct val="150000"/>
              </a:lnSpc>
            </a:pPr>
            <a:r>
              <a:rPr lang="es-ES" b="1" dirty="0" smtClean="0">
                <a:latin typeface="Arial" panose="020B0604020202020204" pitchFamily="34" charset="0"/>
                <a:cs typeface="Arial" panose="020B0604020202020204" pitchFamily="34" charset="0"/>
              </a:rPr>
              <a:t>La </a:t>
            </a:r>
            <a:r>
              <a:rPr lang="es-ES" b="1" dirty="0">
                <a:latin typeface="Arial" panose="020B0604020202020204" pitchFamily="34" charset="0"/>
                <a:cs typeface="Arial" panose="020B0604020202020204" pitchFamily="34" charset="0"/>
              </a:rPr>
              <a:t>termorresistencia</a:t>
            </a:r>
            <a:r>
              <a:rPr lang="es-ES" b="1" dirty="0">
                <a:latin typeface="Arial" panose="020B0604020202020204" pitchFamily="34" charset="0"/>
                <a:cs typeface="Arial" panose="020B0604020202020204" pitchFamily="34" charset="0"/>
              </a:rPr>
              <a:t> trabaja según el principio </a:t>
            </a:r>
            <a:r>
              <a:rPr lang="es-ES" b="1" dirty="0" smtClean="0">
                <a:latin typeface="Arial" panose="020B0604020202020204" pitchFamily="34" charset="0"/>
                <a:cs typeface="Arial" panose="020B0604020202020204" pitchFamily="34" charset="0"/>
              </a:rPr>
              <a:t>de que </a:t>
            </a:r>
            <a:r>
              <a:rPr lang="es-ES" b="1" dirty="0">
                <a:latin typeface="Arial" panose="020B0604020202020204" pitchFamily="34" charset="0"/>
                <a:cs typeface="Arial" panose="020B0604020202020204" pitchFamily="34" charset="0"/>
              </a:rPr>
              <a:t>en la medida que varía la temperatura, su </a:t>
            </a:r>
            <a:r>
              <a:rPr lang="es-ES" b="1" dirty="0" smtClean="0">
                <a:latin typeface="Arial" panose="020B0604020202020204" pitchFamily="34" charset="0"/>
                <a:cs typeface="Arial" panose="020B0604020202020204" pitchFamily="34" charset="0"/>
              </a:rPr>
              <a:t> resistencia </a:t>
            </a:r>
            <a:r>
              <a:rPr lang="es-ES" b="1" dirty="0">
                <a:latin typeface="Arial" panose="020B0604020202020204" pitchFamily="34" charset="0"/>
                <a:cs typeface="Arial" panose="020B0604020202020204" pitchFamily="34" charset="0"/>
              </a:rPr>
              <a:t>se modifica, y la magnitud de esta </a:t>
            </a:r>
            <a:r>
              <a:rPr lang="es-ES" b="1" dirty="0" smtClean="0">
                <a:latin typeface="Arial" panose="020B0604020202020204" pitchFamily="34" charset="0"/>
                <a:cs typeface="Arial" panose="020B0604020202020204" pitchFamily="34" charset="0"/>
              </a:rPr>
              <a:t> modificación </a:t>
            </a:r>
            <a:r>
              <a:rPr lang="es-ES" b="1" dirty="0">
                <a:latin typeface="Arial" panose="020B0604020202020204" pitchFamily="34" charset="0"/>
                <a:cs typeface="Arial" panose="020B0604020202020204" pitchFamily="34" charset="0"/>
              </a:rPr>
              <a:t>puede relacionarse con la variación </a:t>
            </a:r>
            <a:r>
              <a:rPr lang="es-ES" b="1" dirty="0" smtClean="0">
                <a:latin typeface="Arial" panose="020B0604020202020204" pitchFamily="34" charset="0"/>
                <a:cs typeface="Arial" panose="020B0604020202020204" pitchFamily="34" charset="0"/>
              </a:rPr>
              <a:t>de </a:t>
            </a:r>
            <a:r>
              <a:rPr lang="es-ES" b="1" dirty="0">
                <a:latin typeface="Arial" panose="020B0604020202020204" pitchFamily="34" charset="0"/>
                <a:cs typeface="Arial" panose="020B0604020202020204" pitchFamily="34" charset="0"/>
              </a:rPr>
              <a:t>temperatura.</a:t>
            </a:r>
          </a:p>
          <a:p>
            <a:pPr>
              <a:lnSpc>
                <a:spcPct val="150000"/>
              </a:lnSpc>
            </a:pPr>
            <a:r>
              <a:rPr lang="es-ES" b="1" dirty="0" smtClean="0">
                <a:latin typeface="Arial" panose="020B0604020202020204" pitchFamily="34" charset="0"/>
                <a:cs typeface="Arial" panose="020B0604020202020204" pitchFamily="34" charset="0"/>
              </a:rPr>
              <a:t>Las </a:t>
            </a:r>
            <a:r>
              <a:rPr lang="es-ES" b="1" dirty="0">
                <a:latin typeface="Arial" panose="020B0604020202020204" pitchFamily="34" charset="0"/>
                <a:cs typeface="Arial" panose="020B0604020202020204" pitchFamily="34" charset="0"/>
              </a:rPr>
              <a:t>termorresistencias</a:t>
            </a:r>
            <a:r>
              <a:rPr lang="es-ES" b="1" dirty="0">
                <a:latin typeface="Arial" panose="020B0604020202020204" pitchFamily="34" charset="0"/>
                <a:cs typeface="Arial" panose="020B0604020202020204" pitchFamily="34" charset="0"/>
              </a:rPr>
              <a:t> de uso más común </a:t>
            </a:r>
            <a:r>
              <a:rPr lang="es-ES" b="1" dirty="0" smtClean="0">
                <a:latin typeface="Arial" panose="020B0604020202020204" pitchFamily="34" charset="0"/>
                <a:cs typeface="Arial" panose="020B0604020202020204" pitchFamily="34" charset="0"/>
              </a:rPr>
              <a:t>se fabrican </a:t>
            </a:r>
            <a:r>
              <a:rPr lang="es-ES" b="1" dirty="0">
                <a:latin typeface="Arial" panose="020B0604020202020204" pitchFamily="34" charset="0"/>
                <a:cs typeface="Arial" panose="020B0604020202020204" pitchFamily="34" charset="0"/>
              </a:rPr>
              <a:t>de alambres finos soportados por </a:t>
            </a:r>
            <a:r>
              <a:rPr lang="es-ES" b="1" dirty="0" smtClean="0">
                <a:latin typeface="Arial" panose="020B0604020202020204" pitchFamily="34" charset="0"/>
                <a:cs typeface="Arial" panose="020B0604020202020204" pitchFamily="34" charset="0"/>
              </a:rPr>
              <a:t>un material </a:t>
            </a:r>
            <a:r>
              <a:rPr lang="es-ES" b="1" dirty="0">
                <a:latin typeface="Arial" panose="020B0604020202020204" pitchFamily="34" charset="0"/>
                <a:cs typeface="Arial" panose="020B0604020202020204" pitchFamily="34" charset="0"/>
              </a:rPr>
              <a:t>aislante y luego encapsulados. </a:t>
            </a:r>
          </a:p>
          <a:p>
            <a:pPr>
              <a:lnSpc>
                <a:spcPct val="150000"/>
              </a:lnSpc>
            </a:pPr>
            <a:r>
              <a:rPr lang="es-ES" b="1" dirty="0" smtClean="0">
                <a:latin typeface="Arial" panose="020B0604020202020204" pitchFamily="34" charset="0"/>
                <a:cs typeface="Arial" panose="020B0604020202020204" pitchFamily="34" charset="0"/>
              </a:rPr>
              <a:t>El </a:t>
            </a:r>
            <a:r>
              <a:rPr lang="es-ES" b="1" dirty="0">
                <a:latin typeface="Arial" panose="020B0604020202020204" pitchFamily="34" charset="0"/>
                <a:cs typeface="Arial" panose="020B0604020202020204" pitchFamily="34" charset="0"/>
              </a:rPr>
              <a:t>elemento encapsulado se inserta luego </a:t>
            </a:r>
            <a:r>
              <a:rPr lang="es-ES" b="1" dirty="0" smtClean="0">
                <a:latin typeface="Arial" panose="020B0604020202020204" pitchFamily="34" charset="0"/>
                <a:cs typeface="Arial" panose="020B0604020202020204" pitchFamily="34" charset="0"/>
              </a:rPr>
              <a:t>dentro de </a:t>
            </a:r>
            <a:r>
              <a:rPr lang="es-ES" b="1" dirty="0">
                <a:latin typeface="Arial" panose="020B0604020202020204" pitchFamily="34" charset="0"/>
                <a:cs typeface="Arial" panose="020B0604020202020204" pitchFamily="34" charset="0"/>
              </a:rPr>
              <a:t>una vaina o tubo metálico cerrado en </a:t>
            </a:r>
            <a:r>
              <a:rPr lang="es-ES" b="1" dirty="0" smtClean="0">
                <a:latin typeface="Arial" panose="020B0604020202020204" pitchFamily="34" charset="0"/>
                <a:cs typeface="Arial" panose="020B0604020202020204" pitchFamily="34" charset="0"/>
              </a:rPr>
              <a:t>un extremo </a:t>
            </a:r>
            <a:r>
              <a:rPr lang="es-ES" b="1" dirty="0">
                <a:latin typeface="Arial" panose="020B0604020202020204" pitchFamily="34" charset="0"/>
                <a:cs typeface="Arial" panose="020B0604020202020204" pitchFamily="34" charset="0"/>
              </a:rPr>
              <a:t>que se llena con un polvo aislante y </a:t>
            </a:r>
            <a:r>
              <a:rPr lang="es-ES" b="1" dirty="0" smtClean="0">
                <a:latin typeface="Arial" panose="020B0604020202020204" pitchFamily="34" charset="0"/>
                <a:cs typeface="Arial" panose="020B0604020202020204" pitchFamily="34" charset="0"/>
              </a:rPr>
              <a:t>se sella </a:t>
            </a:r>
            <a:r>
              <a:rPr lang="es-ES" b="1" dirty="0">
                <a:latin typeface="Arial" panose="020B0604020202020204" pitchFamily="34" charset="0"/>
                <a:cs typeface="Arial" panose="020B0604020202020204" pitchFamily="34" charset="0"/>
              </a:rPr>
              <a:t>con cemento para impedir que </a:t>
            </a:r>
            <a:r>
              <a:rPr lang="es-ES" b="1" dirty="0" smtClean="0">
                <a:latin typeface="Arial" panose="020B0604020202020204" pitchFamily="34" charset="0"/>
                <a:cs typeface="Arial" panose="020B0604020202020204" pitchFamily="34" charset="0"/>
              </a:rPr>
              <a:t>absorba humedad</a:t>
            </a:r>
            <a:r>
              <a:rPr lang="es-ES" b="1" dirty="0">
                <a:latin typeface="Arial" panose="020B0604020202020204" pitchFamily="34" charset="0"/>
                <a:cs typeface="Arial" panose="020B0604020202020204" pitchFamily="34" charset="0"/>
              </a:rPr>
              <a:t>.</a:t>
            </a:r>
            <a:endParaRPr lang="es-ES" b="1" dirty="0">
              <a:latin typeface="Arial" panose="020B0604020202020204" pitchFamily="34" charset="0"/>
              <a:cs typeface="Arial" panose="020B0604020202020204" pitchFamily="34" charset="0"/>
            </a:endParaRPr>
          </a:p>
        </p:txBody>
      </p:sp>
      <p:sp>
        <p:nvSpPr>
          <p:cNvPr id="2" name="Rectángulo 1"/>
          <p:cNvSpPr/>
          <p:nvPr/>
        </p:nvSpPr>
        <p:spPr>
          <a:xfrm>
            <a:off x="1981200" y="818126"/>
            <a:ext cx="4700016" cy="461665"/>
          </a:xfrm>
          <a:prstGeom prst="rect">
            <a:avLst/>
          </a:prstGeom>
        </p:spPr>
        <p:txBody>
          <a:bodyPr wrap="square">
            <a:spAutoFit/>
          </a:bodyPr>
          <a:lstStyle/>
          <a:p>
            <a:r>
              <a:rPr lang="es-ES" sz="2400" b="1" dirty="0"/>
              <a:t>TERMORRESISTENCIAS (RTD</a:t>
            </a:r>
            <a:r>
              <a:rPr lang="es-ES" sz="2400" dirty="0"/>
              <a:t>)</a:t>
            </a:r>
            <a:r>
              <a:rPr lang="es-ES" sz="2400" dirty="0" smtClean="0"/>
              <a:t> </a:t>
            </a:r>
            <a:endParaRPr lang="es-ES" sz="2400" dirty="0"/>
          </a:p>
        </p:txBody>
      </p:sp>
    </p:spTree>
    <p:extLst>
      <p:ext uri="{BB962C8B-B14F-4D97-AF65-F5344CB8AC3E}">
        <p14:creationId xmlns:p14="http://schemas.microsoft.com/office/powerpoint/2010/main" val="1836031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73936" y="899960"/>
            <a:ext cx="8363272" cy="5037544"/>
          </a:xfrm>
        </p:spPr>
        <p:txBody>
          <a:bodyPr>
            <a:noAutofit/>
          </a:bodyPr>
          <a:lstStyle/>
          <a:p>
            <a:pPr>
              <a:lnSpc>
                <a:spcPct val="150000"/>
              </a:lnSpc>
            </a:pPr>
            <a:r>
              <a:rPr lang="es-ES" sz="2400" b="1" dirty="0" smtClean="0">
                <a:latin typeface="Arial" panose="020B0604020202020204" pitchFamily="34" charset="0"/>
                <a:cs typeface="Arial" panose="020B0604020202020204" pitchFamily="34" charset="0"/>
              </a:rPr>
              <a:t>La relación fundamental para el funcionamiento es:</a:t>
            </a:r>
          </a:p>
          <a:p>
            <a:pPr marL="0" indent="0">
              <a:lnSpc>
                <a:spcPct val="150000"/>
              </a:lnSpc>
              <a:buNone/>
            </a:pPr>
            <a:r>
              <a:rPr lang="es-ES" sz="2400" b="1" dirty="0" smtClean="0">
                <a:latin typeface="Arial" panose="020B0604020202020204" pitchFamily="34" charset="0"/>
                <a:cs typeface="Arial" panose="020B0604020202020204" pitchFamily="34" charset="0"/>
              </a:rPr>
              <a:t>• Rt = Ro * (1 + </a:t>
            </a:r>
            <a:r>
              <a:rPr lang="el-GR" sz="2400" b="1" dirty="0" smtClean="0">
                <a:latin typeface="Arial" panose="020B0604020202020204" pitchFamily="34" charset="0"/>
                <a:cs typeface="Arial" panose="020B0604020202020204" pitchFamily="34" charset="0"/>
              </a:rPr>
              <a:t>α * </a:t>
            </a:r>
            <a:r>
              <a:rPr lang="es-ES" sz="2400" b="1" dirty="0" smtClean="0">
                <a:latin typeface="Arial" panose="020B0604020202020204" pitchFamily="34" charset="0"/>
                <a:cs typeface="Arial" panose="020B0604020202020204" pitchFamily="34" charset="0"/>
              </a:rPr>
              <a:t>t)</a:t>
            </a:r>
          </a:p>
          <a:p>
            <a:pPr marL="0" indent="0">
              <a:lnSpc>
                <a:spcPct val="150000"/>
              </a:lnSpc>
              <a:buNone/>
            </a:pPr>
            <a:r>
              <a:rPr lang="es-ES" sz="2400" b="1" dirty="0" smtClean="0">
                <a:latin typeface="Arial" panose="020B0604020202020204" pitchFamily="34" charset="0"/>
                <a:cs typeface="Arial" panose="020B0604020202020204" pitchFamily="34" charset="0"/>
              </a:rPr>
              <a:t>• Ro: resistencia en ohmios a 0 grados Celsius</a:t>
            </a:r>
          </a:p>
          <a:p>
            <a:pPr marL="0" indent="0">
              <a:lnSpc>
                <a:spcPct val="150000"/>
              </a:lnSpc>
              <a:buNone/>
            </a:pPr>
            <a:r>
              <a:rPr lang="es-ES" sz="2400" b="1" dirty="0" smtClean="0">
                <a:latin typeface="Arial" panose="020B0604020202020204" pitchFamily="34" charset="0"/>
                <a:cs typeface="Arial" panose="020B0604020202020204" pitchFamily="34" charset="0"/>
              </a:rPr>
              <a:t>• Rt: resistencia en ohmios a t grados Celsius</a:t>
            </a:r>
          </a:p>
          <a:p>
            <a:pPr marL="0" indent="0">
              <a:lnSpc>
                <a:spcPct val="150000"/>
              </a:lnSpc>
              <a:buNone/>
            </a:pPr>
            <a:r>
              <a:rPr lang="es-ES" sz="2400" b="1" dirty="0" smtClean="0">
                <a:latin typeface="Arial" panose="020B0604020202020204" pitchFamily="34" charset="0"/>
                <a:cs typeface="Arial" panose="020B0604020202020204" pitchFamily="34" charset="0"/>
              </a:rPr>
              <a:t>• Alpha: coeficiente de temperatura de la resistencia. </a:t>
            </a:r>
          </a:p>
          <a:p>
            <a:pPr>
              <a:lnSpc>
                <a:spcPct val="150000"/>
              </a:lnSpc>
            </a:pPr>
            <a:r>
              <a:rPr lang="es-ES" sz="2400" b="1" dirty="0" smtClean="0">
                <a:latin typeface="Arial" panose="020B0604020202020204" pitchFamily="34" charset="0"/>
                <a:cs typeface="Arial" panose="020B0604020202020204" pitchFamily="34" charset="0"/>
              </a:rPr>
              <a:t>Los materiales utilizados para los arrollamientos de termorresistencias son fundamentalmente platino, níquel, níquel-hierro, cobre y tungsteno.</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46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5440" y="691552"/>
            <a:ext cx="4285488" cy="2527136"/>
          </a:xfrm>
        </p:spPr>
        <p:txBody>
          <a:bodyPr>
            <a:normAutofit fontScale="92500" lnSpcReduction="10000"/>
          </a:bodyPr>
          <a:lstStyle/>
          <a:p>
            <a:pPr marL="0" indent="0">
              <a:buNone/>
            </a:pPr>
            <a:r>
              <a:rPr lang="es-ES" sz="2000" b="1" dirty="0" smtClean="0"/>
              <a:t>TERMORRESISTENCIAS (RTD)</a:t>
            </a:r>
          </a:p>
          <a:p>
            <a:endParaRPr lang="es-ES" b="1" dirty="0" smtClean="0"/>
          </a:p>
          <a:p>
            <a:r>
              <a:rPr lang="es-ES" sz="2000" b="1" dirty="0" smtClean="0"/>
              <a:t>RANGO DE OPERACIÓN </a:t>
            </a:r>
            <a:r>
              <a:rPr lang="es-ES" sz="2000" b="1" dirty="0" smtClean="0"/>
              <a:t> (</a:t>
            </a:r>
            <a:r>
              <a:rPr lang="es-ES" sz="2000" b="1" dirty="0" smtClean="0"/>
              <a:t>ºC) (grados)</a:t>
            </a:r>
          </a:p>
          <a:p>
            <a:r>
              <a:rPr lang="es-ES" sz="2000" b="1" dirty="0" smtClean="0"/>
              <a:t>Platino -200 a 950 0.01</a:t>
            </a:r>
          </a:p>
          <a:p>
            <a:r>
              <a:rPr lang="es-ES" sz="2000" b="1" dirty="0" smtClean="0"/>
              <a:t>Níquel -150 a 300 0.50</a:t>
            </a:r>
          </a:p>
          <a:p>
            <a:r>
              <a:rPr lang="es-ES" sz="2000" b="1" dirty="0" smtClean="0"/>
              <a:t>Cobre -200 a 120 0.10</a:t>
            </a:r>
            <a:endParaRPr lang="es-ES" sz="2000" b="1"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9550" r="9996"/>
          <a:stretch/>
        </p:blipFill>
        <p:spPr>
          <a:xfrm>
            <a:off x="1377696" y="3501129"/>
            <a:ext cx="4523232" cy="3164727"/>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9353" b="11950"/>
          <a:stretch/>
        </p:blipFill>
        <p:spPr>
          <a:xfrm>
            <a:off x="7388255" y="4146135"/>
            <a:ext cx="3667888" cy="251972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098" y="691552"/>
            <a:ext cx="3867974" cy="2908535"/>
          </a:xfrm>
          <a:prstGeom prst="rect">
            <a:avLst/>
          </a:prstGeom>
        </p:spPr>
      </p:pic>
    </p:spTree>
    <p:extLst>
      <p:ext uri="{BB962C8B-B14F-4D97-AF65-F5344CB8AC3E}">
        <p14:creationId xmlns:p14="http://schemas.microsoft.com/office/powerpoint/2010/main" val="4097473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30224" y="1461936"/>
            <a:ext cx="9710928" cy="4122000"/>
          </a:xfrm>
        </p:spPr>
        <p:txBody>
          <a:bodyPr>
            <a:normAutofit/>
          </a:bodyPr>
          <a:lstStyle/>
          <a:p>
            <a:pPr>
              <a:lnSpc>
                <a:spcPct val="150000"/>
              </a:lnSpc>
            </a:pPr>
            <a:r>
              <a:rPr lang="es-ES" sz="2400" dirty="0" smtClean="0">
                <a:solidFill>
                  <a:schemeClr val="tx1"/>
                </a:solidFill>
                <a:latin typeface="Arial" panose="020B0604020202020204" pitchFamily="34" charset="0"/>
                <a:cs typeface="Arial" panose="020B0604020202020204" pitchFamily="34" charset="0"/>
              </a:rPr>
              <a:t>El </a:t>
            </a:r>
            <a:r>
              <a:rPr lang="es-ES" sz="2400" dirty="0">
                <a:solidFill>
                  <a:schemeClr val="tx1"/>
                </a:solidFill>
                <a:latin typeface="Arial" panose="020B0604020202020204" pitchFamily="34" charset="0"/>
                <a:cs typeface="Arial" panose="020B0604020202020204" pitchFamily="34" charset="0"/>
              </a:rPr>
              <a:t>aspecto exterior de las </a:t>
            </a:r>
            <a:r>
              <a:rPr lang="es-ES" sz="2400" dirty="0" smtClean="0">
                <a:solidFill>
                  <a:schemeClr val="tx1"/>
                </a:solidFill>
                <a:latin typeface="Arial" panose="020B0604020202020204" pitchFamily="34" charset="0"/>
                <a:cs typeface="Arial" panose="020B0604020202020204" pitchFamily="34" charset="0"/>
              </a:rPr>
              <a:t>termo resistencias industriales </a:t>
            </a:r>
            <a:r>
              <a:rPr lang="es-ES" sz="2400" dirty="0">
                <a:solidFill>
                  <a:schemeClr val="tx1"/>
                </a:solidFill>
                <a:latin typeface="Arial" panose="020B0604020202020204" pitchFamily="34" charset="0"/>
                <a:cs typeface="Arial" panose="020B0604020202020204" pitchFamily="34" charset="0"/>
              </a:rPr>
              <a:t>es prácticamente idéntico al de </a:t>
            </a:r>
            <a:r>
              <a:rPr lang="es-ES" sz="2400" dirty="0" smtClean="0">
                <a:solidFill>
                  <a:schemeClr val="tx1"/>
                </a:solidFill>
                <a:latin typeface="Arial" panose="020B0604020202020204" pitchFamily="34" charset="0"/>
                <a:cs typeface="Arial" panose="020B0604020202020204" pitchFamily="34" charset="0"/>
              </a:rPr>
              <a:t>las termocuplas</a:t>
            </a:r>
            <a:r>
              <a:rPr lang="es-ES" sz="2400" dirty="0">
                <a:solidFill>
                  <a:schemeClr val="tx1"/>
                </a:solidFill>
                <a:latin typeface="Arial" panose="020B0604020202020204" pitchFamily="34" charset="0"/>
                <a:cs typeface="Arial" panose="020B0604020202020204" pitchFamily="34" charset="0"/>
              </a:rPr>
              <a:t>. </a:t>
            </a:r>
          </a:p>
          <a:p>
            <a:pPr>
              <a:lnSpc>
                <a:spcPct val="150000"/>
              </a:lnSpc>
            </a:pPr>
            <a:r>
              <a:rPr lang="es-ES" sz="2400" dirty="0" smtClean="0">
                <a:solidFill>
                  <a:schemeClr val="tx1"/>
                </a:solidFill>
                <a:latin typeface="Arial" panose="020B0604020202020204" pitchFamily="34" charset="0"/>
                <a:cs typeface="Arial" panose="020B0604020202020204" pitchFamily="34" charset="0"/>
              </a:rPr>
              <a:t>Se </a:t>
            </a:r>
            <a:r>
              <a:rPr lang="es-ES" sz="2400" dirty="0">
                <a:solidFill>
                  <a:schemeClr val="tx1"/>
                </a:solidFill>
                <a:latin typeface="Arial" panose="020B0604020202020204" pitchFamily="34" charset="0"/>
                <a:cs typeface="Arial" panose="020B0604020202020204" pitchFamily="34" charset="0"/>
              </a:rPr>
              <a:t>aplican las mismas consideraciones </a:t>
            </a:r>
            <a:r>
              <a:rPr lang="es-ES" sz="2400" dirty="0" smtClean="0">
                <a:solidFill>
                  <a:schemeClr val="tx1"/>
                </a:solidFill>
                <a:latin typeface="Arial" panose="020B0604020202020204" pitchFamily="34" charset="0"/>
                <a:cs typeface="Arial" panose="020B0604020202020204" pitchFamily="34" charset="0"/>
              </a:rPr>
              <a:t>ambientales y </a:t>
            </a:r>
            <a:r>
              <a:rPr lang="es-ES" sz="2400" dirty="0">
                <a:solidFill>
                  <a:schemeClr val="tx1"/>
                </a:solidFill>
                <a:latin typeface="Arial" panose="020B0604020202020204" pitchFamily="34" charset="0"/>
                <a:cs typeface="Arial" panose="020B0604020202020204" pitchFamily="34" charset="0"/>
              </a:rPr>
              <a:t>de instalación y se debe prestar la </a:t>
            </a:r>
            <a:r>
              <a:rPr lang="es-ES" sz="2400" dirty="0" smtClean="0">
                <a:solidFill>
                  <a:schemeClr val="tx1"/>
                </a:solidFill>
                <a:latin typeface="Arial" panose="020B0604020202020204" pitchFamily="34" charset="0"/>
                <a:cs typeface="Arial" panose="020B0604020202020204" pitchFamily="34" charset="0"/>
              </a:rPr>
              <a:t>misma atención </a:t>
            </a:r>
            <a:r>
              <a:rPr lang="es-ES" sz="2400" dirty="0">
                <a:solidFill>
                  <a:schemeClr val="tx1"/>
                </a:solidFill>
                <a:latin typeface="Arial" panose="020B0604020202020204" pitchFamily="34" charset="0"/>
                <a:cs typeface="Arial" panose="020B0604020202020204" pitchFamily="34" charset="0"/>
              </a:rPr>
              <a:t>a los conceptos de presión, </a:t>
            </a:r>
            <a:r>
              <a:rPr lang="es-ES" sz="2400" dirty="0" smtClean="0">
                <a:solidFill>
                  <a:schemeClr val="tx1"/>
                </a:solidFill>
                <a:latin typeface="Arial" panose="020B0604020202020204" pitchFamily="34" charset="0"/>
                <a:cs typeface="Arial" panose="020B0604020202020204" pitchFamily="34" charset="0"/>
              </a:rPr>
              <a:t>temperatura, ataque </a:t>
            </a:r>
            <a:r>
              <a:rPr lang="es-ES" sz="2400" dirty="0">
                <a:solidFill>
                  <a:schemeClr val="tx1"/>
                </a:solidFill>
                <a:latin typeface="Arial" panose="020B0604020202020204" pitchFamily="34" charset="0"/>
                <a:cs typeface="Arial" panose="020B0604020202020204" pitchFamily="34" charset="0"/>
              </a:rPr>
              <a:t>químico, abrasión, vibración, porosidad y </a:t>
            </a:r>
            <a:r>
              <a:rPr lang="es-ES" sz="2400" dirty="0" smtClean="0">
                <a:solidFill>
                  <a:schemeClr val="tx1"/>
                </a:solidFill>
                <a:latin typeface="Arial" panose="020B0604020202020204" pitchFamily="34" charset="0"/>
                <a:cs typeface="Arial" panose="020B0604020202020204" pitchFamily="34" charset="0"/>
              </a:rPr>
              <a:t>velocidad </a:t>
            </a:r>
            <a:r>
              <a:rPr lang="es-ES" sz="2400" dirty="0">
                <a:solidFill>
                  <a:schemeClr val="tx1"/>
                </a:solidFill>
                <a:latin typeface="Arial" panose="020B0604020202020204" pitchFamily="34" charset="0"/>
                <a:cs typeface="Arial" panose="020B0604020202020204" pitchFamily="34" charset="0"/>
              </a:rPr>
              <a:t>de fluido, requiriéndose los mismos </a:t>
            </a:r>
            <a:r>
              <a:rPr lang="es-ES" sz="2400" dirty="0" smtClean="0">
                <a:solidFill>
                  <a:schemeClr val="tx1"/>
                </a:solidFill>
                <a:latin typeface="Arial" panose="020B0604020202020204" pitchFamily="34" charset="0"/>
                <a:cs typeface="Arial" panose="020B0604020202020204" pitchFamily="34" charset="0"/>
              </a:rPr>
              <a:t>tipos de </a:t>
            </a:r>
            <a:r>
              <a:rPr lang="es-ES" sz="2400" dirty="0">
                <a:solidFill>
                  <a:schemeClr val="tx1"/>
                </a:solidFill>
                <a:latin typeface="Arial" panose="020B0604020202020204" pitchFamily="34" charset="0"/>
                <a:cs typeface="Arial" panose="020B0604020202020204" pitchFamily="34" charset="0"/>
              </a:rPr>
              <a:t>vainas de protección.</a:t>
            </a:r>
            <a:endParaRPr lang="es-ES" sz="2400"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1898203" y="866894"/>
            <a:ext cx="5758373" cy="461665"/>
          </a:xfrm>
          <a:prstGeom prst="rect">
            <a:avLst/>
          </a:prstGeom>
        </p:spPr>
        <p:txBody>
          <a:bodyPr wrap="square">
            <a:spAutoFit/>
          </a:bodyPr>
          <a:lstStyle/>
          <a:p>
            <a:r>
              <a:rPr lang="es-ES" sz="2400" b="1" dirty="0"/>
              <a:t>Construcción de </a:t>
            </a:r>
            <a:r>
              <a:rPr lang="es-ES" sz="2400" b="1" dirty="0" smtClean="0"/>
              <a:t>termo resistencias</a:t>
            </a:r>
            <a:endParaRPr lang="es-ES" sz="2400" dirty="0"/>
          </a:p>
        </p:txBody>
      </p:sp>
    </p:spTree>
    <p:extLst>
      <p:ext uri="{BB962C8B-B14F-4D97-AF65-F5344CB8AC3E}">
        <p14:creationId xmlns:p14="http://schemas.microsoft.com/office/powerpoint/2010/main" val="1931569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Termocuplas</a:t>
            </a:r>
            <a:endParaRPr lang="es-ES" b="1" dirty="0"/>
          </a:p>
        </p:txBody>
      </p:sp>
      <p:sp>
        <p:nvSpPr>
          <p:cNvPr id="3" name="2 Marcador de contenido"/>
          <p:cNvSpPr>
            <a:spLocks noGrp="1"/>
          </p:cNvSpPr>
          <p:nvPr>
            <p:ph idx="1"/>
          </p:nvPr>
        </p:nvSpPr>
        <p:spPr>
          <a:xfrm>
            <a:off x="772604" y="1548384"/>
            <a:ext cx="9968548" cy="5181600"/>
          </a:xfrm>
        </p:spPr>
        <p:txBody>
          <a:bodyPr>
            <a:normAutofit/>
          </a:bodyPr>
          <a:lstStyle/>
          <a:p>
            <a:pPr>
              <a:lnSpc>
                <a:spcPct val="150000"/>
              </a:lnSpc>
            </a:pPr>
            <a:r>
              <a:rPr lang="es-ES" sz="2000" dirty="0" smtClean="0">
                <a:solidFill>
                  <a:schemeClr val="tx1"/>
                </a:solidFill>
                <a:latin typeface="Arial" panose="020B0604020202020204" pitchFamily="34" charset="0"/>
                <a:cs typeface="Arial" panose="020B0604020202020204" pitchFamily="34" charset="0"/>
              </a:rPr>
              <a:t>Termómetros a </a:t>
            </a:r>
            <a:r>
              <a:rPr lang="es-ES" sz="2000" dirty="0" smtClean="0">
                <a:solidFill>
                  <a:schemeClr val="tx1"/>
                </a:solidFill>
                <a:latin typeface="Arial" panose="020B0604020202020204" pitchFamily="34" charset="0"/>
                <a:cs typeface="Arial" panose="020B0604020202020204" pitchFamily="34" charset="0"/>
              </a:rPr>
              <a:t>termopares</a:t>
            </a:r>
            <a:endParaRPr lang="es-ES" sz="2000" dirty="0" smtClean="0">
              <a:solidFill>
                <a:schemeClr val="tx1"/>
              </a:solidFill>
              <a:latin typeface="Arial" panose="020B0604020202020204" pitchFamily="34" charset="0"/>
              <a:cs typeface="Arial" panose="020B0604020202020204" pitchFamily="34" charset="0"/>
            </a:endParaRPr>
          </a:p>
          <a:p>
            <a:pPr>
              <a:lnSpc>
                <a:spcPct val="150000"/>
              </a:lnSpc>
            </a:pPr>
            <a:r>
              <a:rPr lang="es-ES" sz="2000" dirty="0" smtClean="0">
                <a:solidFill>
                  <a:schemeClr val="tx1"/>
                </a:solidFill>
                <a:latin typeface="Arial" panose="020B0604020202020204" pitchFamily="34" charset="0"/>
                <a:cs typeface="Arial" panose="020B0604020202020204" pitchFamily="34" charset="0"/>
              </a:rPr>
              <a:t>Cuando se sueldan en un extremo dos conductores de diferente naturaleza, y esta unión soldada se somete a una temperatura diferente a la de los extremos libres se produce una pequeña diferencia de voltaje en estos extremos libres. Este dispositivo se conoce como </a:t>
            </a:r>
            <a:r>
              <a:rPr lang="es-ES" sz="2000" dirty="0" smtClean="0">
                <a:solidFill>
                  <a:schemeClr val="tx1"/>
                </a:solidFill>
                <a:latin typeface="Arial" panose="020B0604020202020204" pitchFamily="34" charset="0"/>
                <a:cs typeface="Arial" panose="020B0604020202020204" pitchFamily="34" charset="0"/>
              </a:rPr>
              <a:t>termopar</a:t>
            </a:r>
          </a:p>
          <a:p>
            <a:pPr>
              <a:lnSpc>
                <a:spcPct val="150000"/>
              </a:lnSpc>
            </a:pPr>
            <a:r>
              <a:rPr lang="es-ES" sz="2000" dirty="0">
                <a:solidFill>
                  <a:schemeClr val="tx1"/>
                </a:solidFill>
                <a:latin typeface="Arial" panose="020B0604020202020204" pitchFamily="34" charset="0"/>
                <a:cs typeface="Arial" panose="020B0604020202020204" pitchFamily="34" charset="0"/>
              </a:rPr>
              <a:t>Se debe tener en cuenta que la magnitud del voltaje no depende solo de la temperatura del extremo soldado, si no, de la diferencia de temperatura entre este, y los extremos libres, por lo que si se quiere tener un instrumento exacto debe mantenerse la temperatura del extremo libre constante.</a:t>
            </a:r>
          </a:p>
          <a:p>
            <a:pPr>
              <a:lnSpc>
                <a:spcPct val="150000"/>
              </a:lnSpc>
            </a:pPr>
            <a:endParaRPr lang="es-E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271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300" y="1948101"/>
            <a:ext cx="5382899" cy="3728978"/>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311" y="1948101"/>
            <a:ext cx="5483942" cy="4107220"/>
          </a:xfrm>
          <a:prstGeom prst="rect">
            <a:avLst/>
          </a:prstGeom>
        </p:spPr>
      </p:pic>
    </p:spTree>
    <p:extLst>
      <p:ext uri="{BB962C8B-B14F-4D97-AF65-F5344CB8AC3E}">
        <p14:creationId xmlns:p14="http://schemas.microsoft.com/office/powerpoint/2010/main" val="272586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87004" y="890016"/>
            <a:ext cx="8915400" cy="2682240"/>
          </a:xfrm>
        </p:spPr>
        <p:txBody>
          <a:bodyPr>
            <a:normAutofit/>
          </a:bodyPr>
          <a:lstStyle/>
          <a:p>
            <a:pPr>
              <a:lnSpc>
                <a:spcPct val="150000"/>
              </a:lnSpc>
            </a:pPr>
            <a:r>
              <a:rPr lang="es-ES" dirty="0" smtClean="0">
                <a:solidFill>
                  <a:schemeClr val="tx1"/>
                </a:solidFill>
                <a:latin typeface="Arial" panose="020B0604020202020204" pitchFamily="34" charset="0"/>
                <a:cs typeface="Arial" panose="020B0604020202020204" pitchFamily="34" charset="0"/>
              </a:rPr>
              <a:t>Sintetizando:</a:t>
            </a:r>
          </a:p>
          <a:p>
            <a:pPr>
              <a:lnSpc>
                <a:spcPct val="150000"/>
              </a:lnSpc>
            </a:pPr>
            <a:r>
              <a:rPr lang="es-ES" dirty="0">
                <a:solidFill>
                  <a:schemeClr val="tx1"/>
                </a:solidFill>
                <a:latin typeface="Arial" panose="020B0604020202020204" pitchFamily="34" charset="0"/>
                <a:cs typeface="Arial" panose="020B0604020202020204" pitchFamily="34" charset="0"/>
              </a:rPr>
              <a:t>U</a:t>
            </a:r>
            <a:r>
              <a:rPr lang="es-ES" dirty="0" smtClean="0">
                <a:solidFill>
                  <a:schemeClr val="tx1"/>
                </a:solidFill>
                <a:latin typeface="Arial" panose="020B0604020202020204" pitchFamily="34" charset="0"/>
                <a:cs typeface="Arial" panose="020B0604020202020204" pitchFamily="34" charset="0"/>
              </a:rPr>
              <a:t>na termocupla se fabrica con dos alambres de distintos materiales unidos en un extremo (generalmente soldados). Al aplicar temperatura en la unión de los metales se genera un voltaje muy pequeño (efecto Seebeck) -del orden de los milivolts-, el cual aumenta con la temperatura</a:t>
            </a:r>
            <a:endParaRPr lang="es-ES" dirty="0">
              <a:solidFill>
                <a:schemeClr val="tx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512" y="3808952"/>
            <a:ext cx="2523744" cy="252374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244" y="3651782"/>
            <a:ext cx="4592572" cy="2680914"/>
          </a:xfrm>
          <a:prstGeom prst="rect">
            <a:avLst/>
          </a:prstGeom>
        </p:spPr>
      </p:pic>
    </p:spTree>
    <p:extLst>
      <p:ext uri="{BB962C8B-B14F-4D97-AF65-F5344CB8AC3E}">
        <p14:creationId xmlns:p14="http://schemas.microsoft.com/office/powerpoint/2010/main" val="2080825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75292" y="804672"/>
            <a:ext cx="8229600" cy="2145792"/>
          </a:xfrm>
        </p:spPr>
        <p:txBody>
          <a:bodyPr>
            <a:normAutofit/>
          </a:bodyPr>
          <a:lstStyle/>
          <a:p>
            <a:pPr>
              <a:lnSpc>
                <a:spcPct val="150000"/>
              </a:lnSpc>
            </a:pPr>
            <a:r>
              <a:rPr lang="es-ES" sz="2000" dirty="0" smtClean="0">
                <a:latin typeface="Arial" panose="020B0604020202020204" pitchFamily="34" charset="0"/>
                <a:cs typeface="Arial" panose="020B0604020202020204" pitchFamily="34" charset="0"/>
              </a:rPr>
              <a:t>Por </a:t>
            </a:r>
            <a:r>
              <a:rPr lang="es-ES" sz="2000" dirty="0">
                <a:latin typeface="Arial" panose="020B0604020202020204" pitchFamily="34" charset="0"/>
                <a:cs typeface="Arial" panose="020B0604020202020204" pitchFamily="34" charset="0"/>
              </a:rPr>
              <a:t>ejemplo, una </a:t>
            </a:r>
            <a:r>
              <a:rPr lang="es-ES" sz="2000" dirty="0">
                <a:latin typeface="Arial" panose="020B0604020202020204" pitchFamily="34" charset="0"/>
                <a:cs typeface="Arial" panose="020B0604020202020204" pitchFamily="34" charset="0"/>
              </a:rPr>
              <a:t>termocupla tipo J está hecha con un alambre de hierro y otro de constantán</a:t>
            </a:r>
            <a:r>
              <a:rPr lang="es-ES" sz="2000" dirty="0">
                <a:latin typeface="Arial" panose="020B0604020202020204" pitchFamily="34" charset="0"/>
                <a:cs typeface="Arial" panose="020B0604020202020204" pitchFamily="34" charset="0"/>
              </a:rPr>
              <a:t> (aleación de cobre y </a:t>
            </a:r>
            <a:r>
              <a:rPr lang="es-ES" sz="2000" dirty="0" err="1" smtClean="0">
                <a:latin typeface="Arial" panose="020B0604020202020204" pitchFamily="34" charset="0"/>
                <a:cs typeface="Arial" panose="020B0604020202020204" pitchFamily="34" charset="0"/>
              </a:rPr>
              <a:t>niquel</a:t>
            </a:r>
            <a:r>
              <a:rPr lang="es-ES" sz="2000" dirty="0">
                <a:latin typeface="Arial" panose="020B0604020202020204" pitchFamily="34" charset="0"/>
                <a:cs typeface="Arial" panose="020B0604020202020204" pitchFamily="34" charset="0"/>
              </a:rPr>
              <a:t>). Al colocar la unión de estos metales a 750°C, debe aparecer en los extremos 42.2 </a:t>
            </a:r>
            <a:r>
              <a:rPr lang="es-ES" sz="2000" dirty="0" err="1">
                <a:latin typeface="Arial" panose="020B0604020202020204" pitchFamily="34" charset="0"/>
                <a:cs typeface="Arial" panose="020B0604020202020204" pitchFamily="34" charset="0"/>
              </a:rPr>
              <a:t>milivolts</a:t>
            </a:r>
            <a:r>
              <a:rPr lang="es-ES" sz="2000" dirty="0" smtClean="0">
                <a:latin typeface="Arial" panose="020B0604020202020204" pitchFamily="34" charset="0"/>
                <a:cs typeface="Arial" panose="020B0604020202020204" pitchFamily="34" charset="0"/>
              </a:rPr>
              <a:t>.</a:t>
            </a:r>
            <a:endParaRPr lang="es-E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288" y="3246120"/>
            <a:ext cx="5846622" cy="249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669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7021" y="733838"/>
            <a:ext cx="8911687" cy="704818"/>
          </a:xfrm>
        </p:spPr>
        <p:txBody>
          <a:bodyPr>
            <a:normAutofit/>
          </a:bodyPr>
          <a:lstStyle/>
          <a:p>
            <a:r>
              <a:rPr lang="es-ES" sz="2800" dirty="0">
                <a:latin typeface="Arial" panose="020B0604020202020204" pitchFamily="34" charset="0"/>
                <a:cs typeface="Arial" panose="020B0604020202020204" pitchFamily="34" charset="0"/>
              </a:rPr>
              <a:t>Termocuplas: </a:t>
            </a:r>
            <a:r>
              <a:rPr lang="es-ES" sz="2800" dirty="0">
                <a:latin typeface="Arial" panose="020B0604020202020204" pitchFamily="34" charset="0"/>
                <a:cs typeface="Arial" panose="020B0604020202020204" pitchFamily="34" charset="0"/>
              </a:rPr>
              <a:t>milivoltaje en función de la temperatura</a:t>
            </a:r>
            <a:endParaRPr lang="es-ES" sz="2800" dirty="0">
              <a:latin typeface="Arial" panose="020B0604020202020204" pitchFamily="34" charset="0"/>
              <a:cs typeface="Arial" panose="020B0604020202020204" pitchFamily="34"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104" y="2057808"/>
            <a:ext cx="6401128" cy="410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760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dirty="0"/>
              <a:t>Cables Compensados</a:t>
            </a:r>
            <a:endParaRPr lang="es-ES" sz="2800" b="1" dirty="0"/>
          </a:p>
        </p:txBody>
      </p:sp>
      <p:sp>
        <p:nvSpPr>
          <p:cNvPr id="3" name="2 Marcador de contenido"/>
          <p:cNvSpPr>
            <a:spLocks noGrp="1"/>
          </p:cNvSpPr>
          <p:nvPr>
            <p:ph idx="1"/>
          </p:nvPr>
        </p:nvSpPr>
        <p:spPr>
          <a:xfrm>
            <a:off x="1213104" y="1402873"/>
            <a:ext cx="9796272" cy="2571719"/>
          </a:xfrm>
        </p:spPr>
        <p:txBody>
          <a:bodyPr>
            <a:normAutofit fontScale="92500"/>
          </a:bodyPr>
          <a:lstStyle/>
          <a:p>
            <a:pPr>
              <a:lnSpc>
                <a:spcPct val="150000"/>
              </a:lnSpc>
            </a:pPr>
            <a:r>
              <a:rPr lang="es-ES" sz="2400" dirty="0">
                <a:solidFill>
                  <a:schemeClr val="tx1"/>
                </a:solidFill>
                <a:latin typeface="Arial" panose="020B0604020202020204" pitchFamily="34" charset="0"/>
                <a:cs typeface="Arial" panose="020B0604020202020204" pitchFamily="34" charset="0"/>
              </a:rPr>
              <a:t>Cuando el instrumento está muy retirado del lugar de medición, se usan los llamados </a:t>
            </a:r>
            <a:r>
              <a:rPr lang="es-ES" sz="2400" b="1" dirty="0">
                <a:solidFill>
                  <a:schemeClr val="tx1"/>
                </a:solidFill>
                <a:latin typeface="Arial" panose="020B0604020202020204" pitchFamily="34" charset="0"/>
                <a:cs typeface="Arial" panose="020B0604020202020204" pitchFamily="34" charset="0"/>
              </a:rPr>
              <a:t>cables compensados</a:t>
            </a:r>
            <a:r>
              <a:rPr lang="es-ES" sz="2400" dirty="0">
                <a:solidFill>
                  <a:schemeClr val="tx1"/>
                </a:solidFill>
                <a:latin typeface="Arial" panose="020B0604020202020204" pitchFamily="34" charset="0"/>
                <a:cs typeface="Arial" panose="020B0604020202020204" pitchFamily="34" charset="0"/>
              </a:rPr>
              <a:t>, exhiben el mismo coeficiente de Seebeck</a:t>
            </a:r>
            <a:r>
              <a:rPr lang="es-ES" sz="2400" dirty="0">
                <a:solidFill>
                  <a:schemeClr val="tx1"/>
                </a:solidFill>
                <a:latin typeface="Arial" panose="020B0604020202020204" pitchFamily="34" charset="0"/>
                <a:cs typeface="Arial" panose="020B0604020202020204" pitchFamily="34" charset="0"/>
              </a:rPr>
              <a:t> del sensor (pero hechos de otro material de menor precio) y, por lo tanto, no generan termocuplas parásitas en el empalme.</a:t>
            </a:r>
            <a:endParaRPr lang="es-ES" sz="2400" b="1" dirty="0">
              <a:solidFill>
                <a:schemeClr val="tx1"/>
              </a:solidFill>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5" y="4170425"/>
            <a:ext cx="6559624" cy="216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536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277" t="37025" r="5190" b="35961"/>
          <a:stretch/>
        </p:blipFill>
        <p:spPr bwMode="auto">
          <a:xfrm>
            <a:off x="1804416" y="755904"/>
            <a:ext cx="7144512" cy="173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336" y="2813812"/>
            <a:ext cx="5709920" cy="3739998"/>
          </a:xfrm>
          <a:prstGeom prst="rect">
            <a:avLst/>
          </a:prstGeom>
        </p:spPr>
      </p:pic>
    </p:spTree>
    <p:extLst>
      <p:ext uri="{BB962C8B-B14F-4D97-AF65-F5344CB8AC3E}">
        <p14:creationId xmlns:p14="http://schemas.microsoft.com/office/powerpoint/2010/main" val="3010519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19537" y="449290"/>
            <a:ext cx="8424935"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801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0700" y="660686"/>
            <a:ext cx="7233827" cy="802354"/>
          </a:xfrm>
        </p:spPr>
        <p:txBody>
          <a:bodyPr>
            <a:normAutofit/>
          </a:bodyPr>
          <a:lstStyle/>
          <a:p>
            <a:r>
              <a:rPr lang="es-ES" sz="2800" b="1" dirty="0"/>
              <a:t>Medición de Temperatura sin contacto</a:t>
            </a:r>
            <a:endParaRPr lang="es-ES" sz="2800" b="1" dirty="0"/>
          </a:p>
        </p:txBody>
      </p:sp>
      <p:sp>
        <p:nvSpPr>
          <p:cNvPr id="3" name="2 Marcador de contenido"/>
          <p:cNvSpPr>
            <a:spLocks noGrp="1"/>
          </p:cNvSpPr>
          <p:nvPr>
            <p:ph idx="1"/>
          </p:nvPr>
        </p:nvSpPr>
        <p:spPr>
          <a:xfrm>
            <a:off x="870140" y="1941576"/>
            <a:ext cx="10431844" cy="3483864"/>
          </a:xfrm>
        </p:spPr>
        <p:txBody>
          <a:bodyPr>
            <a:noAutofit/>
          </a:bodyPr>
          <a:lstStyle/>
          <a:p>
            <a:pPr>
              <a:lnSpc>
                <a:spcPct val="150000"/>
              </a:lnSpc>
            </a:pPr>
            <a:r>
              <a:rPr lang="es-ES" sz="2000" dirty="0">
                <a:solidFill>
                  <a:schemeClr val="tx1"/>
                </a:solidFill>
                <a:latin typeface="Arial" panose="020B0604020202020204" pitchFamily="34" charset="0"/>
                <a:cs typeface="Arial" panose="020B0604020202020204" pitchFamily="34" charset="0"/>
              </a:rPr>
              <a:t>En aplicaciones industriales y de investigación es necesario a menudo medir la temperatura de un objeto desde una cierta distancia sin hacer contacto:</a:t>
            </a:r>
          </a:p>
          <a:p>
            <a:pPr>
              <a:lnSpc>
                <a:spcPct val="150000"/>
              </a:lnSpc>
            </a:pPr>
            <a:r>
              <a:rPr lang="es-ES" sz="2000" dirty="0">
                <a:solidFill>
                  <a:schemeClr val="tx1"/>
                </a:solidFill>
                <a:latin typeface="Arial" panose="020B0604020202020204" pitchFamily="34" charset="0"/>
                <a:cs typeface="Arial" panose="020B0604020202020204" pitchFamily="34" charset="0"/>
              </a:rPr>
              <a:t>por ejemplo, cuando el objeto está en movimiento, como en una línea de </a:t>
            </a:r>
            <a:r>
              <a:rPr lang="es-ES" sz="2000" dirty="0" smtClean="0">
                <a:solidFill>
                  <a:schemeClr val="tx1"/>
                </a:solidFill>
                <a:latin typeface="Arial" panose="020B0604020202020204" pitchFamily="34" charset="0"/>
                <a:cs typeface="Arial" panose="020B0604020202020204" pitchFamily="34" charset="0"/>
              </a:rPr>
              <a:t>montaje; cuando </a:t>
            </a:r>
            <a:r>
              <a:rPr lang="es-ES" sz="2000" dirty="0">
                <a:solidFill>
                  <a:schemeClr val="tx1"/>
                </a:solidFill>
                <a:latin typeface="Arial" panose="020B0604020202020204" pitchFamily="34" charset="0"/>
                <a:cs typeface="Arial" panose="020B0604020202020204" pitchFamily="34" charset="0"/>
              </a:rPr>
              <a:t>está muy caliente, como dentro de un horno o cuando es inaccesible</a:t>
            </a:r>
            <a:r>
              <a:rPr lang="es-ES" sz="2000" dirty="0" smtClean="0">
                <a:solidFill>
                  <a:schemeClr val="tx1"/>
                </a:solidFill>
                <a:latin typeface="Arial" panose="020B0604020202020204" pitchFamily="34" charset="0"/>
                <a:cs typeface="Arial" panose="020B0604020202020204" pitchFamily="34" charset="0"/>
              </a:rPr>
              <a:t>.</a:t>
            </a:r>
          </a:p>
          <a:p>
            <a:pPr>
              <a:lnSpc>
                <a:spcPct val="150000"/>
              </a:lnSpc>
            </a:pPr>
            <a:r>
              <a:rPr lang="es-ES" sz="2000" dirty="0">
                <a:solidFill>
                  <a:schemeClr val="tx1"/>
                </a:solidFill>
                <a:latin typeface="Arial" panose="020B0604020202020204" pitchFamily="34" charset="0"/>
                <a:cs typeface="Arial" panose="020B0604020202020204" pitchFamily="34" charset="0"/>
              </a:rPr>
              <a:t>El método usado para efectuar estas mediciones de temperatura a distancia es conocido como pirómetros de radiación.</a:t>
            </a:r>
          </a:p>
          <a:p>
            <a:pPr>
              <a:lnSpc>
                <a:spcPct val="150000"/>
              </a:lnSpc>
            </a:pPr>
            <a:endParaRPr lang="es-E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900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120" y="1222280"/>
            <a:ext cx="777686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585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620688"/>
            <a:ext cx="597666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049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40700" y="646176"/>
            <a:ext cx="9785668" cy="2682240"/>
          </a:xfrm>
        </p:spPr>
        <p:txBody>
          <a:bodyPr>
            <a:normAutofit/>
          </a:bodyPr>
          <a:lstStyle/>
          <a:p>
            <a:pPr>
              <a:lnSpc>
                <a:spcPct val="150000"/>
              </a:lnSpc>
            </a:pPr>
            <a:r>
              <a:rPr lang="es-MX" sz="1600" b="1" dirty="0">
                <a:latin typeface="Arial" panose="020B0604020202020204" pitchFamily="34" charset="0"/>
                <a:cs typeface="Arial" panose="020B0604020202020204" pitchFamily="34" charset="0"/>
              </a:rPr>
              <a:t>Un buen diseño de puesta a tierra debe reflejarse en el control de las tensiones de paso, de </a:t>
            </a:r>
            <a:r>
              <a:rPr lang="es-MX" sz="1600" b="1" dirty="0" smtClean="0">
                <a:latin typeface="Arial" panose="020B0604020202020204" pitchFamily="34" charset="0"/>
                <a:cs typeface="Arial" panose="020B0604020202020204" pitchFamily="34" charset="0"/>
              </a:rPr>
              <a:t>contacto y  </a:t>
            </a:r>
            <a:r>
              <a:rPr lang="es-MX" sz="1600" b="1" dirty="0">
                <a:latin typeface="Arial" panose="020B0604020202020204" pitchFamily="34" charset="0"/>
                <a:cs typeface="Arial" panose="020B0604020202020204" pitchFamily="34" charset="0"/>
              </a:rPr>
              <a:t>transferidas;  sin  embargo,  la  limitación de las  tensiones  transferidas  principalmente </a:t>
            </a:r>
            <a:r>
              <a:rPr lang="es-MX" sz="1600" b="1" dirty="0" smtClean="0">
                <a:latin typeface="Arial" panose="020B0604020202020204" pitchFamily="34" charset="0"/>
                <a:cs typeface="Arial" panose="020B0604020202020204" pitchFamily="34" charset="0"/>
              </a:rPr>
              <a:t>en subestaciones </a:t>
            </a:r>
            <a:r>
              <a:rPr lang="es-MX" sz="1600" b="1" dirty="0">
                <a:latin typeface="Arial" panose="020B0604020202020204" pitchFamily="34" charset="0"/>
                <a:cs typeface="Arial" panose="020B0604020202020204" pitchFamily="34" charset="0"/>
              </a:rPr>
              <a:t>de media y alta tensión es igualmente importante. En razón a que la resistencia </a:t>
            </a:r>
            <a:r>
              <a:rPr lang="es-MX" sz="1600" b="1" dirty="0" smtClean="0">
                <a:latin typeface="Arial" panose="020B0604020202020204" pitchFamily="34" charset="0"/>
                <a:cs typeface="Arial" panose="020B0604020202020204" pitchFamily="34" charset="0"/>
              </a:rPr>
              <a:t>de puesta </a:t>
            </a:r>
            <a:r>
              <a:rPr lang="es-MX" sz="1600" b="1" dirty="0">
                <a:latin typeface="Arial" panose="020B0604020202020204" pitchFamily="34" charset="0"/>
                <a:cs typeface="Arial" panose="020B0604020202020204" pitchFamily="34" charset="0"/>
              </a:rPr>
              <a:t>a tierra es un indicador que limita directamente la máxima </a:t>
            </a:r>
            <a:r>
              <a:rPr lang="es-MX" sz="1600" b="1" dirty="0" smtClean="0">
                <a:latin typeface="Arial" panose="020B0604020202020204" pitchFamily="34" charset="0"/>
                <a:cs typeface="Arial" panose="020B0604020202020204" pitchFamily="34" charset="0"/>
              </a:rPr>
              <a:t>elevación </a:t>
            </a:r>
            <a:r>
              <a:rPr lang="es-MX" sz="1600" b="1" dirty="0">
                <a:latin typeface="Arial" panose="020B0604020202020204" pitchFamily="34" charset="0"/>
                <a:cs typeface="Arial" panose="020B0604020202020204" pitchFamily="34" charset="0"/>
              </a:rPr>
              <a:t>de potencial y controla </a:t>
            </a:r>
            <a:r>
              <a:rPr lang="es-MX" sz="1600" b="1" dirty="0" smtClean="0">
                <a:latin typeface="Arial" panose="020B0604020202020204" pitchFamily="34" charset="0"/>
                <a:cs typeface="Arial" panose="020B0604020202020204" pitchFamily="34" charset="0"/>
              </a:rPr>
              <a:t> las </a:t>
            </a:r>
            <a:r>
              <a:rPr lang="es-MX" sz="1600" b="1" dirty="0">
                <a:latin typeface="Arial" panose="020B0604020202020204" pitchFamily="34" charset="0"/>
                <a:cs typeface="Arial" panose="020B0604020202020204" pitchFamily="34" charset="0"/>
              </a:rPr>
              <a:t>tensiones transferidas, pueden tomarse como referencia los siguientes valores máximos de RPT </a:t>
            </a:r>
            <a:r>
              <a:rPr lang="es-MX" sz="1600" b="1" dirty="0" smtClean="0">
                <a:latin typeface="Arial" panose="020B0604020202020204" pitchFamily="34" charset="0"/>
                <a:cs typeface="Arial" panose="020B0604020202020204" pitchFamily="34" charset="0"/>
              </a:rPr>
              <a:t>adoptados </a:t>
            </a:r>
            <a:r>
              <a:rPr lang="es-MX" sz="1600" b="1" dirty="0">
                <a:latin typeface="Arial" panose="020B0604020202020204" pitchFamily="34" charset="0"/>
                <a:cs typeface="Arial" panose="020B0604020202020204" pitchFamily="34" charset="0"/>
              </a:rPr>
              <a:t>de las normas técnicas IEC 60364­4­442, ANSI/IEEE 80, NTC 2050, NTC 4552:</a:t>
            </a:r>
            <a:endParaRPr lang="es-AR" sz="16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933" y="3964008"/>
            <a:ext cx="9357435" cy="2217335"/>
          </a:xfrm>
          <a:prstGeom prst="rect">
            <a:avLst/>
          </a:prstGeom>
        </p:spPr>
      </p:pic>
    </p:spTree>
    <p:extLst>
      <p:ext uri="{BB962C8B-B14F-4D97-AF65-F5344CB8AC3E}">
        <p14:creationId xmlns:p14="http://schemas.microsoft.com/office/powerpoint/2010/main" val="335335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9591" y="1109852"/>
            <a:ext cx="4680427" cy="2355025"/>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112" y="1463420"/>
            <a:ext cx="3381376" cy="433772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100" y="3753611"/>
            <a:ext cx="3150108" cy="2718093"/>
          </a:xfrm>
          <a:prstGeom prst="rect">
            <a:avLst/>
          </a:prstGeom>
        </p:spPr>
      </p:pic>
    </p:spTree>
    <p:extLst>
      <p:ext uri="{BB962C8B-B14F-4D97-AF65-F5344CB8AC3E}">
        <p14:creationId xmlns:p14="http://schemas.microsoft.com/office/powerpoint/2010/main" val="191382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7297" y="741489"/>
            <a:ext cx="3343856" cy="2832989"/>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297" y="826833"/>
            <a:ext cx="2832989" cy="2832989"/>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37600" t="32890" r="15100" b="20710"/>
          <a:stretch/>
        </p:blipFill>
        <p:spPr>
          <a:xfrm>
            <a:off x="3167009" y="4218432"/>
            <a:ext cx="3828288" cy="2112438"/>
          </a:xfrm>
          <a:prstGeom prst="rect">
            <a:avLst/>
          </a:prstGeom>
        </p:spPr>
      </p:pic>
    </p:spTree>
    <p:extLst>
      <p:ext uri="{BB962C8B-B14F-4D97-AF65-F5344CB8AC3E}">
        <p14:creationId xmlns:p14="http://schemas.microsoft.com/office/powerpoint/2010/main" val="1906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7200" dirty="0"/>
              <a:t>Presión</a:t>
            </a:r>
          </a:p>
        </p:txBody>
      </p:sp>
      <p:sp>
        <p:nvSpPr>
          <p:cNvPr id="3" name="2 Marcador de contenido"/>
          <p:cNvSpPr>
            <a:spLocks noGrp="1"/>
          </p:cNvSpPr>
          <p:nvPr>
            <p:ph idx="1"/>
          </p:nvPr>
        </p:nvSpPr>
        <p:spPr>
          <a:xfrm>
            <a:off x="116114" y="2190749"/>
            <a:ext cx="10792678" cy="3986213"/>
          </a:xfrm>
        </p:spPr>
        <p:txBody>
          <a:bodyPr>
            <a:normAutofit/>
          </a:bodyPr>
          <a:lstStyle/>
          <a:p>
            <a:r>
              <a:rPr lang="es-AR" sz="3200" dirty="0"/>
              <a:t>Es una fuerza que</a:t>
            </a:r>
          </a:p>
          <a:p>
            <a:pPr marL="0" indent="0">
              <a:buNone/>
            </a:pPr>
            <a:r>
              <a:rPr lang="es-AR" sz="3200" dirty="0"/>
              <a:t> se ejerce sobre un área.</a:t>
            </a:r>
          </a:p>
        </p:txBody>
      </p:sp>
      <p:pic>
        <p:nvPicPr>
          <p:cNvPr id="1026" name="Picture 2" descr="C:\Users\juan\Music\ILC\Mecanica de los FLuidos\Imagenes\¿+Que+es+la+presión+F+A+Pascales+F+N+A+m2+𝑃=+𝑁+𝑚2+=+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591" y="1814286"/>
            <a:ext cx="7476409" cy="504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00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51677" y="761650"/>
            <a:ext cx="5990243" cy="683229"/>
          </a:xfrm>
        </p:spPr>
        <p:txBody>
          <a:bodyPr>
            <a:normAutofit fontScale="90000"/>
          </a:bodyPr>
          <a:lstStyle/>
          <a:p>
            <a:r>
              <a:rPr lang="es-AR" sz="4000" dirty="0">
                <a:solidFill>
                  <a:schemeClr val="tx1"/>
                </a:solidFill>
              </a:rPr>
              <a:t>Propiedades de la Presión</a:t>
            </a:r>
          </a:p>
        </p:txBody>
      </p:sp>
      <p:sp>
        <p:nvSpPr>
          <p:cNvPr id="3" name="2 Marcador de contenido"/>
          <p:cNvSpPr>
            <a:spLocks noGrp="1"/>
          </p:cNvSpPr>
          <p:nvPr>
            <p:ph idx="1"/>
          </p:nvPr>
        </p:nvSpPr>
        <p:spPr>
          <a:xfrm>
            <a:off x="435429" y="2220686"/>
            <a:ext cx="10473363" cy="3956276"/>
          </a:xfrm>
        </p:spPr>
        <p:txBody>
          <a:bodyPr>
            <a:normAutofit/>
          </a:bodyPr>
          <a:lstStyle/>
          <a:p>
            <a:pPr>
              <a:buFont typeface="Wingdings" panose="05000000000000000000" pitchFamily="2" charset="2"/>
              <a:buChar char="v"/>
            </a:pPr>
            <a:r>
              <a:rPr lang="es-AR" sz="2800" dirty="0"/>
              <a:t>La presión actúa uniformemente en todas las direcciones sobre un volumen de fluido.</a:t>
            </a:r>
          </a:p>
          <a:p>
            <a:pPr>
              <a:buFont typeface="Wingdings" panose="05000000000000000000" pitchFamily="2" charset="2"/>
              <a:buChar char="v"/>
            </a:pPr>
            <a:r>
              <a:rPr lang="es-AR" sz="2800" dirty="0"/>
              <a:t>En un fluido confinado por fronteras solidas, la presión actuara perpendicularmente sobre esas fronteras.</a:t>
            </a:r>
          </a:p>
        </p:txBody>
      </p:sp>
      <p:pic>
        <p:nvPicPr>
          <p:cNvPr id="4" name="Picture 2" descr="D:\Mis Cosas\Mis vídeos\Mis documentos\JAVI\ESCuela\ILC\Mecanica de los FLuidos\Imagen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406" y="4455530"/>
            <a:ext cx="2220961" cy="2313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Mis Cosas\Mis vídeos\Mis documentos\JAVI\ESCuela\ILC\Mecanica de los FLuidos\Imagenes\Presión hidrostát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558" y="4277596"/>
            <a:ext cx="2842986" cy="249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65706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9757" y="770414"/>
            <a:ext cx="6916835" cy="656050"/>
          </a:xfrm>
        </p:spPr>
        <p:txBody>
          <a:bodyPr>
            <a:normAutofit fontScale="90000"/>
          </a:bodyPr>
          <a:lstStyle/>
          <a:p>
            <a:r>
              <a:rPr lang="es-AR" sz="3200" dirty="0">
                <a:solidFill>
                  <a:schemeClr val="tx1"/>
                </a:solidFill>
              </a:rPr>
              <a:t>Unidades de medida de la Presión</a:t>
            </a:r>
          </a:p>
        </p:txBody>
      </p:sp>
      <p:pic>
        <p:nvPicPr>
          <p:cNvPr id="4" name="Picture 2" descr="D:\Mis Cosas\Mis vídeos\Mis documentos\JAVI\ESCuela\ILC\Mecanica de los FLuidos\Imagenes\presion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371" y="1915349"/>
            <a:ext cx="11364686" cy="450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1759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531</TotalTime>
  <Words>1081</Words>
  <Application>Microsoft Office PowerPoint</Application>
  <PresentationFormat>Panorámica</PresentationFormat>
  <Paragraphs>70</Paragraphs>
  <Slides>38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38</vt:i4>
      </vt:variant>
    </vt:vector>
  </HeadingPairs>
  <TitlesOfParts>
    <vt:vector size="43" baseType="lpstr">
      <vt:lpstr>Arial</vt:lpstr>
      <vt:lpstr>Century Gothic</vt:lpstr>
      <vt:lpstr>Wingdings</vt:lpstr>
      <vt:lpstr>Wingdings 3</vt:lpstr>
      <vt:lpstr>Espiral</vt:lpstr>
      <vt:lpstr>Instrumental y Mediciones</vt:lpstr>
      <vt:lpstr>Presentación de PowerPoint</vt:lpstr>
      <vt:lpstr>Presentación de PowerPoint</vt:lpstr>
      <vt:lpstr>Presentación de PowerPoint</vt:lpstr>
      <vt:lpstr>Presentación de PowerPoint</vt:lpstr>
      <vt:lpstr>Presentación de PowerPoint</vt:lpstr>
      <vt:lpstr>Presión</vt:lpstr>
      <vt:lpstr>Propiedades de la Presión</vt:lpstr>
      <vt:lpstr>Unidades de medida de la Presión</vt:lpstr>
      <vt:lpstr>Presión Absoluta</vt:lpstr>
      <vt:lpstr>Presión hidrostática </vt:lpstr>
      <vt:lpstr>HIDRODINAMICA</vt:lpstr>
      <vt:lpstr>HIDRODINAMICA</vt:lpstr>
      <vt:lpstr>Presentación de PowerPoint</vt:lpstr>
      <vt:lpstr>Presentación de PowerPoint</vt:lpstr>
      <vt:lpstr>Presentación de PowerPoint</vt:lpstr>
      <vt:lpstr>Concepto de Sistema de Control</vt:lpstr>
      <vt:lpstr>Presentación de PowerPoint</vt:lpstr>
      <vt:lpstr>Control a Lazo Abierto</vt:lpstr>
      <vt:lpstr>Control a Lazo Cerrado</vt:lpstr>
      <vt:lpstr>Presentación de PowerPoint</vt:lpstr>
      <vt:lpstr>Presentación de PowerPoint</vt:lpstr>
      <vt:lpstr>Presentación de PowerPoint</vt:lpstr>
      <vt:lpstr>Termómetro Bimetálico</vt:lpstr>
      <vt:lpstr>Presentación de PowerPoint</vt:lpstr>
      <vt:lpstr>Presentación de PowerPoint</vt:lpstr>
      <vt:lpstr>Presentación de PowerPoint</vt:lpstr>
      <vt:lpstr>Presentación de PowerPoint</vt:lpstr>
      <vt:lpstr>Termocuplas</vt:lpstr>
      <vt:lpstr>Presentación de PowerPoint</vt:lpstr>
      <vt:lpstr>Presentación de PowerPoint</vt:lpstr>
      <vt:lpstr>Termocuplas: milivoltaje en función de la temperatura</vt:lpstr>
      <vt:lpstr>Cables Compensados</vt:lpstr>
      <vt:lpstr>Presentación de PowerPoint</vt:lpstr>
      <vt:lpstr>Presentación de PowerPoint</vt:lpstr>
      <vt:lpstr>Medición de Temperatura sin contacto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Instrumental y Mediciones</dc:title>
  <dc:creator>Alumno</dc:creator>
  <cp:lastModifiedBy>Alumno</cp:lastModifiedBy>
  <cp:revision>33</cp:revision>
  <dcterms:created xsi:type="dcterms:W3CDTF">2020-11-17T11:31:39Z</dcterms:created>
  <dcterms:modified xsi:type="dcterms:W3CDTF">2020-11-17T20:22:42Z</dcterms:modified>
</cp:coreProperties>
</file>