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85"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357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430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98279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9648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673134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673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80947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706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3583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203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908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308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6649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482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9827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9891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3545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asifunciona.com/electrotecnia/ke_potencia/ke_potencia_elect_2.htm"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3235" y="1316736"/>
            <a:ext cx="9371885" cy="963168"/>
          </a:xfrm>
        </p:spPr>
        <p:txBody>
          <a:bodyPr>
            <a:noAutofit/>
          </a:bodyPr>
          <a:lstStyle/>
          <a:p>
            <a:r>
              <a:rPr lang="es-AR" sz="4800" dirty="0" smtClean="0"/>
              <a:t>Instrumental y Mediciones</a:t>
            </a:r>
            <a:endParaRPr lang="en-US" sz="4800"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entury Gothic" panose="020B0502020202020204"/>
                <a:ea typeface="+mn-ea"/>
                <a:cs typeface="+mn-cs"/>
              </a:rPr>
              <a:t>CRISTALDO JAVIER</a:t>
            </a: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69316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452" y="2408272"/>
            <a:ext cx="3893108" cy="341193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945" y="2723700"/>
            <a:ext cx="2879495" cy="2242051"/>
          </a:xfrm>
          <a:prstGeom prst="rect">
            <a:avLst/>
          </a:prstGeom>
        </p:spPr>
      </p:pic>
      <p:sp>
        <p:nvSpPr>
          <p:cNvPr id="6" name="Título 1"/>
          <p:cNvSpPr txBox="1">
            <a:spLocks/>
          </p:cNvSpPr>
          <p:nvPr/>
        </p:nvSpPr>
        <p:spPr>
          <a:xfrm>
            <a:off x="1678525" y="880142"/>
            <a:ext cx="6721763" cy="7048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POTENCIA MONOFASICA C.A.</a:t>
            </a:r>
            <a:endParaRPr lang="es-AR" dirty="0"/>
          </a:p>
        </p:txBody>
      </p:sp>
    </p:spTree>
    <p:extLst>
      <p:ext uri="{BB962C8B-B14F-4D97-AF65-F5344CB8AC3E}">
        <p14:creationId xmlns:p14="http://schemas.microsoft.com/office/powerpoint/2010/main" val="142741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670" y="2465127"/>
            <a:ext cx="5013498" cy="3048643"/>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185" y="2373027"/>
            <a:ext cx="4955673" cy="2891466"/>
          </a:xfrm>
          <a:prstGeom prst="rect">
            <a:avLst/>
          </a:prstGeom>
        </p:spPr>
      </p:pic>
      <p:sp>
        <p:nvSpPr>
          <p:cNvPr id="6" name="Título 1"/>
          <p:cNvSpPr>
            <a:spLocks noGrp="1"/>
          </p:cNvSpPr>
          <p:nvPr>
            <p:ph type="title"/>
          </p:nvPr>
        </p:nvSpPr>
        <p:spPr>
          <a:xfrm>
            <a:off x="1788253" y="648494"/>
            <a:ext cx="6721763" cy="704818"/>
          </a:xfrm>
        </p:spPr>
        <p:txBody>
          <a:bodyPr>
            <a:normAutofit/>
          </a:bodyPr>
          <a:lstStyle/>
          <a:p>
            <a:r>
              <a:rPr lang="es-AR" b="1" dirty="0" smtClean="0"/>
              <a:t> FACTOR DE POTENCIA</a:t>
            </a:r>
            <a:endParaRPr lang="es-AR" dirty="0"/>
          </a:p>
        </p:txBody>
      </p:sp>
    </p:spTree>
    <p:extLst>
      <p:ext uri="{BB962C8B-B14F-4D97-AF65-F5344CB8AC3E}">
        <p14:creationId xmlns:p14="http://schemas.microsoft.com/office/powerpoint/2010/main" val="29065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473" y="2843196"/>
            <a:ext cx="6252704" cy="253689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839" y="2668427"/>
            <a:ext cx="4477147" cy="2952085"/>
          </a:xfrm>
          <a:prstGeom prst="rect">
            <a:avLst/>
          </a:prstGeom>
        </p:spPr>
      </p:pic>
      <p:sp>
        <p:nvSpPr>
          <p:cNvPr id="7" name="Título 1"/>
          <p:cNvSpPr>
            <a:spLocks noGrp="1"/>
          </p:cNvSpPr>
          <p:nvPr>
            <p:ph type="title"/>
          </p:nvPr>
        </p:nvSpPr>
        <p:spPr>
          <a:xfrm>
            <a:off x="1788253" y="648494"/>
            <a:ext cx="6721763" cy="704818"/>
          </a:xfrm>
        </p:spPr>
        <p:txBody>
          <a:bodyPr>
            <a:normAutofit/>
          </a:bodyPr>
          <a:lstStyle/>
          <a:p>
            <a:r>
              <a:rPr lang="es-AR" b="1" dirty="0" smtClean="0"/>
              <a:t>POTENCIA TRIFÁSICA</a:t>
            </a:r>
            <a:endParaRPr lang="es-AR" dirty="0"/>
          </a:p>
        </p:txBody>
      </p:sp>
    </p:spTree>
    <p:extLst>
      <p:ext uri="{BB962C8B-B14F-4D97-AF65-F5344CB8AC3E}">
        <p14:creationId xmlns:p14="http://schemas.microsoft.com/office/powerpoint/2010/main" val="22935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518" y="2287604"/>
            <a:ext cx="5744675" cy="354017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294" y="2474620"/>
            <a:ext cx="4770010" cy="2889860"/>
          </a:xfrm>
          <a:prstGeom prst="rect">
            <a:avLst/>
          </a:prstGeom>
        </p:spPr>
      </p:pic>
      <p:sp>
        <p:nvSpPr>
          <p:cNvPr id="6" name="Título 1"/>
          <p:cNvSpPr txBox="1">
            <a:spLocks/>
          </p:cNvSpPr>
          <p:nvPr/>
        </p:nvSpPr>
        <p:spPr>
          <a:xfrm>
            <a:off x="1788253" y="648494"/>
            <a:ext cx="6721763"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smtClean="0"/>
              <a:t>POTENCIA TRIFÁSICA</a:t>
            </a:r>
            <a:endParaRPr lang="es-AR" dirty="0"/>
          </a:p>
        </p:txBody>
      </p:sp>
    </p:spTree>
    <p:extLst>
      <p:ext uri="{BB962C8B-B14F-4D97-AF65-F5344CB8AC3E}">
        <p14:creationId xmlns:p14="http://schemas.microsoft.com/office/powerpoint/2010/main" val="171715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19"/>
          <a:stretch/>
        </p:blipFill>
        <p:spPr>
          <a:xfrm>
            <a:off x="1282535" y="2039112"/>
            <a:ext cx="6812953" cy="4443408"/>
          </a:xfrm>
        </p:spPr>
      </p:pic>
      <p:sp>
        <p:nvSpPr>
          <p:cNvPr id="5" name="Título 1"/>
          <p:cNvSpPr>
            <a:spLocks noGrp="1"/>
          </p:cNvSpPr>
          <p:nvPr>
            <p:ph type="title"/>
          </p:nvPr>
        </p:nvSpPr>
        <p:spPr>
          <a:xfrm>
            <a:off x="1788253" y="648494"/>
            <a:ext cx="6721763" cy="704818"/>
          </a:xfrm>
        </p:spPr>
        <p:txBody>
          <a:bodyPr>
            <a:normAutofit/>
          </a:bodyPr>
          <a:lstStyle/>
          <a:p>
            <a:r>
              <a:rPr lang="es-AR" b="1" dirty="0" smtClean="0"/>
              <a:t>POTENCIA TRIFÁSICA</a:t>
            </a:r>
            <a:endParaRPr lang="es-AR" dirty="0"/>
          </a:p>
        </p:txBody>
      </p:sp>
    </p:spTree>
    <p:extLst>
      <p:ext uri="{BB962C8B-B14F-4D97-AF65-F5344CB8AC3E}">
        <p14:creationId xmlns:p14="http://schemas.microsoft.com/office/powerpoint/2010/main" val="418580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592" y="1905000"/>
            <a:ext cx="6839856" cy="4722359"/>
          </a:xfrm>
        </p:spPr>
      </p:pic>
      <p:sp>
        <p:nvSpPr>
          <p:cNvPr id="5" name="Título 1"/>
          <p:cNvSpPr>
            <a:spLocks noGrp="1"/>
          </p:cNvSpPr>
          <p:nvPr>
            <p:ph type="title"/>
          </p:nvPr>
        </p:nvSpPr>
        <p:spPr>
          <a:xfrm>
            <a:off x="1788253" y="648494"/>
            <a:ext cx="6721763" cy="704818"/>
          </a:xfrm>
        </p:spPr>
        <p:txBody>
          <a:bodyPr>
            <a:normAutofit/>
          </a:bodyPr>
          <a:lstStyle/>
          <a:p>
            <a:r>
              <a:rPr lang="es-AR" b="1" dirty="0" smtClean="0"/>
              <a:t>POTENCIA TRIFÁSICA</a:t>
            </a:r>
            <a:endParaRPr lang="es-AR" dirty="0"/>
          </a:p>
        </p:txBody>
      </p:sp>
    </p:spTree>
    <p:extLst>
      <p:ext uri="{BB962C8B-B14F-4D97-AF65-F5344CB8AC3E}">
        <p14:creationId xmlns:p14="http://schemas.microsoft.com/office/powerpoint/2010/main" val="47737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382" y="2080399"/>
            <a:ext cx="5637786" cy="3909841"/>
          </a:xfrm>
        </p:spPr>
      </p:pic>
      <p:sp>
        <p:nvSpPr>
          <p:cNvPr id="5" name="Título 1"/>
          <p:cNvSpPr>
            <a:spLocks noGrp="1"/>
          </p:cNvSpPr>
          <p:nvPr>
            <p:ph type="title"/>
          </p:nvPr>
        </p:nvSpPr>
        <p:spPr>
          <a:xfrm>
            <a:off x="1788253" y="648494"/>
            <a:ext cx="6721763" cy="704818"/>
          </a:xfrm>
        </p:spPr>
        <p:txBody>
          <a:bodyPr>
            <a:normAutofit/>
          </a:bodyPr>
          <a:lstStyle/>
          <a:p>
            <a:r>
              <a:rPr lang="es-AR" b="1" dirty="0" smtClean="0"/>
              <a:t>POTENCIA TRIFÁSICA</a:t>
            </a:r>
            <a:endParaRPr lang="es-AR" dirty="0"/>
          </a:p>
        </p:txBody>
      </p:sp>
    </p:spTree>
    <p:extLst>
      <p:ext uri="{BB962C8B-B14F-4D97-AF65-F5344CB8AC3E}">
        <p14:creationId xmlns:p14="http://schemas.microsoft.com/office/powerpoint/2010/main" val="520872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114" y="2593857"/>
            <a:ext cx="5058592" cy="325283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353" y="2745628"/>
            <a:ext cx="4651259" cy="2949294"/>
          </a:xfrm>
          <a:prstGeom prst="rect">
            <a:avLst/>
          </a:prstGeom>
        </p:spPr>
      </p:pic>
      <p:sp>
        <p:nvSpPr>
          <p:cNvPr id="7" name="Título 1"/>
          <p:cNvSpPr txBox="1">
            <a:spLocks/>
          </p:cNvSpPr>
          <p:nvPr/>
        </p:nvSpPr>
        <p:spPr>
          <a:xfrm>
            <a:off x="1830925" y="729585"/>
            <a:ext cx="5472083"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FACTOR DE POTENCIA</a:t>
            </a:r>
            <a:endParaRPr lang="es-AR" dirty="0"/>
          </a:p>
        </p:txBody>
      </p:sp>
    </p:spTree>
    <p:extLst>
      <p:ext uri="{BB962C8B-B14F-4D97-AF65-F5344CB8AC3E}">
        <p14:creationId xmlns:p14="http://schemas.microsoft.com/office/powerpoint/2010/main" val="155714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380" y="2314936"/>
            <a:ext cx="4979493" cy="3160063"/>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073" y="2230386"/>
            <a:ext cx="5099732" cy="3329165"/>
          </a:xfrm>
          <a:prstGeom prst="rect">
            <a:avLst/>
          </a:prstGeom>
        </p:spPr>
      </p:pic>
      <p:sp>
        <p:nvSpPr>
          <p:cNvPr id="6" name="Título 1"/>
          <p:cNvSpPr txBox="1">
            <a:spLocks/>
          </p:cNvSpPr>
          <p:nvPr/>
        </p:nvSpPr>
        <p:spPr>
          <a:xfrm>
            <a:off x="1830925" y="729585"/>
            <a:ext cx="5472083"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FACTOR DE POTENCIA</a:t>
            </a:r>
            <a:endParaRPr lang="es-AR" dirty="0"/>
          </a:p>
        </p:txBody>
      </p:sp>
    </p:spTree>
    <p:extLst>
      <p:ext uri="{BB962C8B-B14F-4D97-AF65-F5344CB8AC3E}">
        <p14:creationId xmlns:p14="http://schemas.microsoft.com/office/powerpoint/2010/main" val="760061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049547"/>
            <a:ext cx="6831492" cy="4310143"/>
          </a:xfrm>
        </p:spPr>
      </p:pic>
      <p:sp>
        <p:nvSpPr>
          <p:cNvPr id="5" name="Título 1"/>
          <p:cNvSpPr txBox="1">
            <a:spLocks/>
          </p:cNvSpPr>
          <p:nvPr/>
        </p:nvSpPr>
        <p:spPr>
          <a:xfrm>
            <a:off x="1830925" y="729585"/>
            <a:ext cx="5472083"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FACTOR DE POTENCIA</a:t>
            </a:r>
            <a:endParaRPr lang="es-AR" dirty="0"/>
          </a:p>
        </p:txBody>
      </p:sp>
    </p:spTree>
    <p:extLst>
      <p:ext uri="{BB962C8B-B14F-4D97-AF65-F5344CB8AC3E}">
        <p14:creationId xmlns:p14="http://schemas.microsoft.com/office/powerpoint/2010/main" val="67577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8253" y="648494"/>
            <a:ext cx="5539139" cy="704818"/>
          </a:xfrm>
        </p:spPr>
        <p:txBody>
          <a:bodyPr>
            <a:normAutofit fontScale="90000"/>
          </a:bodyPr>
          <a:lstStyle/>
          <a:p>
            <a:r>
              <a:rPr lang="es-AR" sz="2700" b="1" dirty="0"/>
              <a:t> POTENCIA ELÉCTRICA</a:t>
            </a:r>
            <a:r>
              <a:rPr lang="es-AR" b="1" dirty="0"/>
              <a:t/>
            </a:r>
            <a:br>
              <a:rPr lang="es-AR" b="1" dirty="0"/>
            </a:br>
            <a:endParaRPr lang="es-AR" dirty="0"/>
          </a:p>
        </p:txBody>
      </p:sp>
      <p:sp>
        <p:nvSpPr>
          <p:cNvPr id="3" name="Marcador de contenido 2"/>
          <p:cNvSpPr>
            <a:spLocks noGrp="1"/>
          </p:cNvSpPr>
          <p:nvPr>
            <p:ph idx="1"/>
          </p:nvPr>
        </p:nvSpPr>
        <p:spPr>
          <a:xfrm>
            <a:off x="845756" y="1560576"/>
            <a:ext cx="8915400" cy="4864608"/>
          </a:xfrm>
        </p:spPr>
        <p:txBody>
          <a:bodyPr>
            <a:normAutofit/>
          </a:bodyPr>
          <a:lstStyle/>
          <a:p>
            <a:r>
              <a:rPr lang="es-MX" sz="2000" dirty="0">
                <a:solidFill>
                  <a:schemeClr val="tx1">
                    <a:lumMod val="85000"/>
                    <a:lumOff val="15000"/>
                  </a:schemeClr>
                </a:solidFill>
                <a:latin typeface="Arial" panose="020B0604020202020204" pitchFamily="34" charset="0"/>
                <a:cs typeface="Arial" panose="020B0604020202020204" pitchFamily="34" charset="0"/>
              </a:rPr>
              <a:t>Para entender qué es la potencia eléctrica es necesario conocer primeramente el concepto de “energía”, que no es más que la capacidad que tiene un mecanismo o dispositivo eléctrico cualquiera para realizar un </a:t>
            </a:r>
            <a:r>
              <a:rPr lang="es-MX" sz="2000" dirty="0" smtClean="0">
                <a:solidFill>
                  <a:schemeClr val="tx1">
                    <a:lumMod val="85000"/>
                    <a:lumOff val="15000"/>
                  </a:schemeClr>
                </a:solidFill>
                <a:latin typeface="Arial" panose="020B0604020202020204" pitchFamily="34" charset="0"/>
                <a:cs typeface="Arial" panose="020B0604020202020204" pitchFamily="34" charset="0"/>
              </a:rPr>
              <a:t>trabajo</a:t>
            </a:r>
            <a:endParaRPr lang="es-AR" sz="2000" dirty="0">
              <a:solidFill>
                <a:schemeClr val="tx1">
                  <a:lumMod val="85000"/>
                  <a:lumOff val="15000"/>
                </a:schemeClr>
              </a:solidFill>
              <a:latin typeface="Arial" panose="020B0604020202020204" pitchFamily="34" charset="0"/>
              <a:cs typeface="Arial" panose="020B0604020202020204" pitchFamily="34" charset="0"/>
            </a:endParaRPr>
          </a:p>
          <a:p>
            <a:r>
              <a:rPr lang="es-MX" sz="2000" dirty="0">
                <a:solidFill>
                  <a:schemeClr val="tx1">
                    <a:lumMod val="85000"/>
                    <a:lumOff val="15000"/>
                  </a:schemeClr>
                </a:solidFill>
                <a:latin typeface="Arial" panose="020B0604020202020204" pitchFamily="34" charset="0"/>
                <a:cs typeface="Arial" panose="020B0604020202020204" pitchFamily="34" charset="0"/>
              </a:rPr>
              <a:t>Potencia es la velocidad a la que se consume la </a:t>
            </a:r>
            <a:r>
              <a:rPr lang="es-MX" sz="2000" dirty="0" smtClean="0">
                <a:solidFill>
                  <a:schemeClr val="tx1">
                    <a:lumMod val="85000"/>
                    <a:lumOff val="15000"/>
                  </a:schemeClr>
                </a:solidFill>
                <a:latin typeface="Arial" panose="020B0604020202020204" pitchFamily="34" charset="0"/>
                <a:cs typeface="Arial" panose="020B0604020202020204" pitchFamily="34" charset="0"/>
              </a:rPr>
              <a:t>energía</a:t>
            </a:r>
          </a:p>
          <a:p>
            <a:r>
              <a:rPr lang="es-MX" sz="2000" dirty="0">
                <a:solidFill>
                  <a:schemeClr val="tx1">
                    <a:lumMod val="85000"/>
                    <a:lumOff val="15000"/>
                  </a:schemeClr>
                </a:solidFill>
                <a:latin typeface="Arial" panose="020B0604020202020204" pitchFamily="34" charset="0"/>
                <a:cs typeface="Arial" panose="020B0604020202020204" pitchFamily="34" charset="0"/>
              </a:rPr>
              <a:t>La potencia se mide en joule por segundo (</a:t>
            </a:r>
            <a:r>
              <a:rPr lang="es-MX" sz="2000" b="1" dirty="0">
                <a:solidFill>
                  <a:schemeClr val="tx1">
                    <a:lumMod val="85000"/>
                    <a:lumOff val="15000"/>
                  </a:schemeClr>
                </a:solidFill>
                <a:latin typeface="Arial" panose="020B0604020202020204" pitchFamily="34" charset="0"/>
                <a:cs typeface="Arial" panose="020B0604020202020204" pitchFamily="34" charset="0"/>
              </a:rPr>
              <a:t>J/</a:t>
            </a:r>
            <a:r>
              <a:rPr lang="es-MX" sz="2000" b="1" dirty="0" err="1">
                <a:solidFill>
                  <a:schemeClr val="tx1">
                    <a:lumMod val="85000"/>
                    <a:lumOff val="15000"/>
                  </a:schemeClr>
                </a:solidFill>
                <a:latin typeface="Arial" panose="020B0604020202020204" pitchFamily="34" charset="0"/>
                <a:cs typeface="Arial" panose="020B0604020202020204" pitchFamily="34" charset="0"/>
              </a:rPr>
              <a:t>seg</a:t>
            </a:r>
            <a:r>
              <a:rPr lang="es-MX" sz="2000" dirty="0">
                <a:solidFill>
                  <a:schemeClr val="tx1">
                    <a:lumMod val="85000"/>
                    <a:lumOff val="15000"/>
                  </a:schemeClr>
                </a:solidFill>
                <a:latin typeface="Arial" panose="020B0604020202020204" pitchFamily="34" charset="0"/>
                <a:cs typeface="Arial" panose="020B0604020202020204" pitchFamily="34" charset="0"/>
              </a:rPr>
              <a:t>) y se representa con la letra “</a:t>
            </a:r>
            <a:r>
              <a:rPr lang="es-MX" sz="2000" b="1" dirty="0">
                <a:solidFill>
                  <a:schemeClr val="tx1">
                    <a:lumMod val="85000"/>
                    <a:lumOff val="15000"/>
                  </a:schemeClr>
                </a:solidFill>
                <a:latin typeface="Arial" panose="020B0604020202020204" pitchFamily="34" charset="0"/>
                <a:cs typeface="Arial" panose="020B0604020202020204" pitchFamily="34" charset="0"/>
              </a:rPr>
              <a:t>P</a:t>
            </a:r>
            <a:r>
              <a:rPr lang="es-MX" sz="2000" dirty="0" smtClean="0">
                <a:solidFill>
                  <a:schemeClr val="tx1">
                    <a:lumMod val="85000"/>
                    <a:lumOff val="15000"/>
                  </a:schemeClr>
                </a:solidFill>
                <a:latin typeface="Arial" panose="020B0604020202020204" pitchFamily="34" charset="0"/>
                <a:cs typeface="Arial" panose="020B0604020202020204" pitchFamily="34" charset="0"/>
              </a:rPr>
              <a:t>”.</a:t>
            </a:r>
          </a:p>
          <a:p>
            <a:r>
              <a:rPr lang="es-MX" sz="2000" dirty="0">
                <a:solidFill>
                  <a:schemeClr val="tx1">
                    <a:lumMod val="85000"/>
                    <a:lumOff val="15000"/>
                  </a:schemeClr>
                </a:solidFill>
                <a:latin typeface="Arial" panose="020B0604020202020204" pitchFamily="34" charset="0"/>
                <a:cs typeface="Arial" panose="020B0604020202020204" pitchFamily="34" charset="0"/>
              </a:rPr>
              <a:t>Un </a:t>
            </a:r>
            <a:r>
              <a:rPr lang="es-MX" sz="2000" b="1" dirty="0">
                <a:solidFill>
                  <a:schemeClr val="tx1">
                    <a:lumMod val="85000"/>
                    <a:lumOff val="15000"/>
                  </a:schemeClr>
                </a:solidFill>
                <a:latin typeface="Arial" panose="020B0604020202020204" pitchFamily="34" charset="0"/>
                <a:cs typeface="Arial" panose="020B0604020202020204" pitchFamily="34" charset="0"/>
              </a:rPr>
              <a:t>J/</a:t>
            </a:r>
            <a:r>
              <a:rPr lang="es-MX" sz="2000" b="1" dirty="0" err="1">
                <a:solidFill>
                  <a:schemeClr val="tx1">
                    <a:lumMod val="85000"/>
                    <a:lumOff val="15000"/>
                  </a:schemeClr>
                </a:solidFill>
                <a:latin typeface="Arial" panose="020B0604020202020204" pitchFamily="34" charset="0"/>
                <a:cs typeface="Arial" panose="020B0604020202020204" pitchFamily="34" charset="0"/>
              </a:rPr>
              <a:t>seg</a:t>
            </a:r>
            <a:r>
              <a:rPr lang="es-MX" sz="2000" dirty="0">
                <a:solidFill>
                  <a:schemeClr val="tx1">
                    <a:lumMod val="85000"/>
                    <a:lumOff val="15000"/>
                  </a:schemeClr>
                </a:solidFill>
                <a:latin typeface="Arial" panose="020B0604020202020204" pitchFamily="34" charset="0"/>
                <a:cs typeface="Arial" panose="020B0604020202020204" pitchFamily="34" charset="0"/>
              </a:rPr>
              <a:t> equivale a </a:t>
            </a:r>
            <a:r>
              <a:rPr lang="es-MX" sz="2000" b="1" dirty="0">
                <a:solidFill>
                  <a:schemeClr val="tx1">
                    <a:lumMod val="85000"/>
                    <a:lumOff val="15000"/>
                  </a:schemeClr>
                </a:solidFill>
                <a:latin typeface="Arial" panose="020B0604020202020204" pitchFamily="34" charset="0"/>
                <a:cs typeface="Arial" panose="020B0604020202020204" pitchFamily="34" charset="0"/>
              </a:rPr>
              <a:t>1</a:t>
            </a:r>
            <a:r>
              <a:rPr lang="es-MX" sz="2000" dirty="0">
                <a:solidFill>
                  <a:schemeClr val="tx1">
                    <a:lumMod val="85000"/>
                    <a:lumOff val="15000"/>
                  </a:schemeClr>
                </a:solidFill>
                <a:latin typeface="Arial" panose="020B0604020202020204" pitchFamily="34" charset="0"/>
                <a:cs typeface="Arial" panose="020B0604020202020204" pitchFamily="34" charset="0"/>
              </a:rPr>
              <a:t> </a:t>
            </a:r>
            <a:r>
              <a:rPr lang="es-MX" sz="2000" b="1" dirty="0">
                <a:solidFill>
                  <a:schemeClr val="tx1">
                    <a:lumMod val="85000"/>
                    <a:lumOff val="15000"/>
                  </a:schemeClr>
                </a:solidFill>
                <a:latin typeface="Arial" panose="020B0604020202020204" pitchFamily="34" charset="0"/>
                <a:cs typeface="Arial" panose="020B0604020202020204" pitchFamily="34" charset="0"/>
              </a:rPr>
              <a:t>watt</a:t>
            </a:r>
            <a:r>
              <a:rPr lang="es-MX" sz="2000" dirty="0">
                <a:solidFill>
                  <a:schemeClr val="tx1">
                    <a:lumMod val="85000"/>
                    <a:lumOff val="15000"/>
                  </a:schemeClr>
                </a:solidFill>
                <a:latin typeface="Arial" panose="020B0604020202020204" pitchFamily="34" charset="0"/>
                <a:cs typeface="Arial" panose="020B0604020202020204" pitchFamily="34" charset="0"/>
              </a:rPr>
              <a:t> (</a:t>
            </a:r>
            <a:r>
              <a:rPr lang="es-MX" sz="2000" b="1" dirty="0">
                <a:solidFill>
                  <a:schemeClr val="tx1">
                    <a:lumMod val="85000"/>
                    <a:lumOff val="15000"/>
                  </a:schemeClr>
                </a:solidFill>
                <a:latin typeface="Arial" panose="020B0604020202020204" pitchFamily="34" charset="0"/>
                <a:cs typeface="Arial" panose="020B0604020202020204" pitchFamily="34" charset="0"/>
              </a:rPr>
              <a:t>W</a:t>
            </a:r>
            <a:r>
              <a:rPr lang="es-MX" sz="2000" dirty="0">
                <a:solidFill>
                  <a:schemeClr val="tx1">
                    <a:lumMod val="85000"/>
                    <a:lumOff val="15000"/>
                  </a:schemeClr>
                </a:solidFill>
                <a:latin typeface="Arial" panose="020B0604020202020204" pitchFamily="34" charset="0"/>
                <a:cs typeface="Arial" panose="020B0604020202020204" pitchFamily="34" charset="0"/>
              </a:rPr>
              <a:t>), por tanto, cuando se consume 1 joule de potencia en un segundo, estamos gastando o consumiendo 1 watt de energía </a:t>
            </a:r>
            <a:r>
              <a:rPr lang="es-MX" sz="2000" dirty="0" smtClean="0">
                <a:solidFill>
                  <a:schemeClr val="tx1">
                    <a:lumMod val="85000"/>
                    <a:lumOff val="15000"/>
                  </a:schemeClr>
                </a:solidFill>
                <a:latin typeface="Arial" panose="020B0604020202020204" pitchFamily="34" charset="0"/>
                <a:cs typeface="Arial" panose="020B0604020202020204" pitchFamily="34" charset="0"/>
              </a:rPr>
              <a:t>eléctrica</a:t>
            </a:r>
          </a:p>
          <a:p>
            <a:r>
              <a:rPr lang="es-MX" sz="2000" dirty="0">
                <a:solidFill>
                  <a:schemeClr val="tx1">
                    <a:lumMod val="85000"/>
                    <a:lumOff val="15000"/>
                  </a:schemeClr>
                </a:solidFill>
                <a:latin typeface="Arial" panose="020B0604020202020204" pitchFamily="34" charset="0"/>
                <a:cs typeface="Arial" panose="020B0604020202020204" pitchFamily="34" charset="0"/>
              </a:rPr>
              <a:t>La unidad de medida de la potencia eléctrica “</a:t>
            </a:r>
            <a:r>
              <a:rPr lang="es-MX" sz="2000" b="1" dirty="0">
                <a:solidFill>
                  <a:schemeClr val="tx1">
                    <a:lumMod val="85000"/>
                    <a:lumOff val="15000"/>
                  </a:schemeClr>
                </a:solidFill>
                <a:latin typeface="Arial" panose="020B0604020202020204" pitchFamily="34" charset="0"/>
                <a:cs typeface="Arial" panose="020B0604020202020204" pitchFamily="34" charset="0"/>
              </a:rPr>
              <a:t>P</a:t>
            </a:r>
            <a:r>
              <a:rPr lang="es-MX" sz="2000" dirty="0">
                <a:solidFill>
                  <a:schemeClr val="tx1">
                    <a:lumMod val="85000"/>
                    <a:lumOff val="15000"/>
                  </a:schemeClr>
                </a:solidFill>
                <a:latin typeface="Arial" panose="020B0604020202020204" pitchFamily="34" charset="0"/>
                <a:cs typeface="Arial" panose="020B0604020202020204" pitchFamily="34" charset="0"/>
              </a:rPr>
              <a:t>” es el “</a:t>
            </a:r>
            <a:r>
              <a:rPr lang="es-MX" sz="2000" b="1" dirty="0">
                <a:solidFill>
                  <a:schemeClr val="tx1">
                    <a:lumMod val="85000"/>
                    <a:lumOff val="15000"/>
                  </a:schemeClr>
                </a:solidFill>
                <a:latin typeface="Arial" panose="020B0604020202020204" pitchFamily="34" charset="0"/>
                <a:cs typeface="Arial" panose="020B0604020202020204" pitchFamily="34" charset="0"/>
              </a:rPr>
              <a:t>watt</a:t>
            </a:r>
            <a:r>
              <a:rPr lang="es-MX" sz="2000" dirty="0">
                <a:solidFill>
                  <a:schemeClr val="tx1">
                    <a:lumMod val="85000"/>
                    <a:lumOff val="15000"/>
                  </a:schemeClr>
                </a:solidFill>
                <a:latin typeface="Arial" panose="020B0604020202020204" pitchFamily="34" charset="0"/>
                <a:cs typeface="Arial" panose="020B0604020202020204" pitchFamily="34" charset="0"/>
              </a:rPr>
              <a:t>”, y se representa con la letra “</a:t>
            </a:r>
            <a:r>
              <a:rPr lang="es-MX" sz="2000" b="1" dirty="0">
                <a:solidFill>
                  <a:schemeClr val="tx1">
                    <a:lumMod val="85000"/>
                    <a:lumOff val="15000"/>
                  </a:schemeClr>
                </a:solidFill>
                <a:latin typeface="Arial" panose="020B0604020202020204" pitchFamily="34" charset="0"/>
                <a:cs typeface="Arial" panose="020B0604020202020204" pitchFamily="34" charset="0"/>
              </a:rPr>
              <a:t>W</a:t>
            </a:r>
            <a:r>
              <a:rPr lang="es-MX" sz="2000" dirty="0">
                <a:solidFill>
                  <a:schemeClr val="tx1">
                    <a:lumMod val="85000"/>
                    <a:lumOff val="15000"/>
                  </a:schemeClr>
                </a:solidFill>
                <a:latin typeface="Arial" panose="020B0604020202020204" pitchFamily="34" charset="0"/>
                <a:cs typeface="Arial" panose="020B0604020202020204" pitchFamily="34" charset="0"/>
              </a:rPr>
              <a:t>”.</a:t>
            </a:r>
            <a:endParaRPr lang="es-AR" sz="2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08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084" y="2090711"/>
            <a:ext cx="6700447" cy="3798025"/>
          </a:xfrm>
        </p:spPr>
      </p:pic>
      <p:sp>
        <p:nvSpPr>
          <p:cNvPr id="5"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19675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840" y="2325594"/>
            <a:ext cx="5623027" cy="342903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379" y="2525660"/>
            <a:ext cx="4885457" cy="3228964"/>
          </a:xfrm>
          <a:prstGeom prst="rect">
            <a:avLst/>
          </a:prstGeom>
        </p:spPr>
      </p:pic>
      <p:sp>
        <p:nvSpPr>
          <p:cNvPr id="6"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162443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249" y="2414957"/>
            <a:ext cx="6645527" cy="3629614"/>
          </a:xfrm>
        </p:spPr>
      </p:pic>
      <p:sp>
        <p:nvSpPr>
          <p:cNvPr id="5"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1071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118" y="2477797"/>
            <a:ext cx="4843815" cy="300439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851" y="2477797"/>
            <a:ext cx="4999761" cy="3059378"/>
          </a:xfrm>
          <a:prstGeom prst="rect">
            <a:avLst/>
          </a:prstGeom>
        </p:spPr>
      </p:pic>
      <p:sp>
        <p:nvSpPr>
          <p:cNvPr id="6"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343716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155" y="2316418"/>
            <a:ext cx="5164045" cy="337923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107" y="2316417"/>
            <a:ext cx="5211789" cy="3391995"/>
          </a:xfrm>
          <a:prstGeom prst="rect">
            <a:avLst/>
          </a:prstGeom>
        </p:spPr>
      </p:pic>
      <p:sp>
        <p:nvSpPr>
          <p:cNvPr id="6"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141899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737" y="2351332"/>
            <a:ext cx="4962139" cy="293999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146" y="2351332"/>
            <a:ext cx="5354466" cy="3434695"/>
          </a:xfrm>
          <a:prstGeom prst="rect">
            <a:avLst/>
          </a:prstGeom>
        </p:spPr>
      </p:pic>
      <p:sp>
        <p:nvSpPr>
          <p:cNvPr id="6"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17340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127" y="2412291"/>
            <a:ext cx="5983590" cy="3342333"/>
          </a:xfrm>
        </p:spPr>
      </p:pic>
      <p:sp>
        <p:nvSpPr>
          <p:cNvPr id="5"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730265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252" y="2297703"/>
            <a:ext cx="2497308" cy="285951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 y="2109216"/>
            <a:ext cx="5180562" cy="3450336"/>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t="19746" b="19967"/>
          <a:stretch/>
        </p:blipFill>
        <p:spPr>
          <a:xfrm>
            <a:off x="8831560" y="2993136"/>
            <a:ext cx="3048000" cy="1682496"/>
          </a:xfrm>
          <a:prstGeom prst="rect">
            <a:avLst/>
          </a:prstGeom>
        </p:spPr>
      </p:pic>
    </p:spTree>
    <p:extLst>
      <p:ext uri="{BB962C8B-B14F-4D97-AF65-F5344CB8AC3E}">
        <p14:creationId xmlns:p14="http://schemas.microsoft.com/office/powerpoint/2010/main" val="319189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602" y="2084832"/>
            <a:ext cx="3134230" cy="377825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775" y="2446454"/>
            <a:ext cx="4913802" cy="3416628"/>
          </a:xfrm>
          <a:prstGeom prst="rect">
            <a:avLst/>
          </a:prstGeom>
        </p:spPr>
      </p:pic>
      <p:sp>
        <p:nvSpPr>
          <p:cNvPr id="6"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spTree>
    <p:extLst>
      <p:ext uri="{BB962C8B-B14F-4D97-AF65-F5344CB8AC3E}">
        <p14:creationId xmlns:p14="http://schemas.microsoft.com/office/powerpoint/2010/main" val="315070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716" y="2622602"/>
            <a:ext cx="6132572" cy="2661748"/>
          </a:xfrm>
        </p:spPr>
      </p:pic>
      <p:sp>
        <p:nvSpPr>
          <p:cNvPr id="4" name="Título 1"/>
          <p:cNvSpPr txBox="1">
            <a:spLocks/>
          </p:cNvSpPr>
          <p:nvPr/>
        </p:nvSpPr>
        <p:spPr>
          <a:xfrm>
            <a:off x="1830925" y="729585"/>
            <a:ext cx="8361587" cy="704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b="1" dirty="0" smtClean="0"/>
              <a:t>MEDICIÓN DE POTENCIA TRIFÁSICA</a:t>
            </a:r>
            <a:endParaRPr lang="es-AR" sz="28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151" y="3427582"/>
            <a:ext cx="4025083" cy="1534562"/>
          </a:xfrm>
          <a:prstGeom prst="rect">
            <a:avLst/>
          </a:prstGeom>
        </p:spPr>
      </p:pic>
    </p:spTree>
    <p:extLst>
      <p:ext uri="{BB962C8B-B14F-4D97-AF65-F5344CB8AC3E}">
        <p14:creationId xmlns:p14="http://schemas.microsoft.com/office/powerpoint/2010/main" val="260497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6104" y="2187889"/>
            <a:ext cx="8915400" cy="3777622"/>
          </a:xfrm>
        </p:spPr>
        <p:txBody>
          <a:bodyPr/>
          <a:lstStyle/>
          <a:p>
            <a:r>
              <a:rPr lang="es-MX" dirty="0"/>
              <a:t>La forma más simple de calcular la potencia que consume una carga activa o resistiva conectada a un circuito eléctrico es multiplicando el valor de la tensión en volt (</a:t>
            </a:r>
            <a:r>
              <a:rPr lang="es-MX" b="1" dirty="0"/>
              <a:t>V</a:t>
            </a:r>
            <a:r>
              <a:rPr lang="es-MX" dirty="0"/>
              <a:t>) aplicada por el valor de la intensidad (</a:t>
            </a:r>
            <a:r>
              <a:rPr lang="es-MX" b="1" dirty="0"/>
              <a:t>I</a:t>
            </a:r>
            <a:r>
              <a:rPr lang="es-MX" dirty="0"/>
              <a:t>) de la corriente que lo recorre, expresada en </a:t>
            </a:r>
            <a:r>
              <a:rPr lang="es-MX" dirty="0" smtClean="0"/>
              <a:t>Amper. </a:t>
            </a:r>
            <a:r>
              <a:rPr lang="es-MX" dirty="0"/>
              <a:t>Para realizar ese cálculo matemático se utiliza la siguiente fórmula</a:t>
            </a:r>
            <a:endParaRPr lang="es-AR" dirty="0"/>
          </a:p>
        </p:txBody>
      </p:sp>
      <p:graphicFrame>
        <p:nvGraphicFramePr>
          <p:cNvPr id="4" name="Tabla 3"/>
          <p:cNvGraphicFramePr>
            <a:graphicFrameLocks noGrp="1"/>
          </p:cNvGraphicFramePr>
          <p:nvPr>
            <p:extLst>
              <p:ext uri="{D42A27DB-BD31-4B8C-83A1-F6EECF244321}">
                <p14:modId xmlns:p14="http://schemas.microsoft.com/office/powerpoint/2010/main" val="689632747"/>
              </p:ext>
            </p:extLst>
          </p:nvPr>
        </p:nvGraphicFramePr>
        <p:xfrm>
          <a:off x="4113213" y="3802380"/>
          <a:ext cx="2043747" cy="548640"/>
        </p:xfrm>
        <a:graphic>
          <a:graphicData uri="http://schemas.openxmlformats.org/drawingml/2006/table">
            <a:tbl>
              <a:tblPr/>
              <a:tblGrid>
                <a:gridCol w="716138">
                  <a:extLst>
                    <a:ext uri="{9D8B030D-6E8A-4147-A177-3AD203B41FA5}">
                      <a16:colId xmlns:a16="http://schemas.microsoft.com/office/drawing/2014/main" val="2167006808"/>
                    </a:ext>
                  </a:extLst>
                </a:gridCol>
                <a:gridCol w="1327609">
                  <a:extLst>
                    <a:ext uri="{9D8B030D-6E8A-4147-A177-3AD203B41FA5}">
                      <a16:colId xmlns:a16="http://schemas.microsoft.com/office/drawing/2014/main" val="4088421310"/>
                    </a:ext>
                  </a:extLst>
                </a:gridCol>
              </a:tblGrid>
              <a:tr h="0">
                <a:tc>
                  <a:txBody>
                    <a:bodyPr/>
                    <a:lstStyle/>
                    <a:p>
                      <a:r>
                        <a:rPr lang="es-AR" b="1">
                          <a:hlinkClick r:id="rId2"/>
                        </a:rPr>
                        <a:t/>
                      </a:r>
                      <a:br>
                        <a:rPr lang="es-AR" b="1">
                          <a:hlinkClick r:id="rId2"/>
                        </a:rPr>
                      </a:br>
                      <a:endParaRPr lang="es-AR"/>
                    </a:p>
                  </a:txBody>
                  <a:tcPr marL="0" marR="0" marT="0" marB="0" anchor="ctr">
                    <a:lnL>
                      <a:noFill/>
                    </a:lnL>
                    <a:lnR>
                      <a:noFill/>
                    </a:lnR>
                    <a:lnT>
                      <a:noFill/>
                    </a:lnT>
                    <a:lnB>
                      <a:noFill/>
                    </a:lnB>
                  </a:tcPr>
                </a:tc>
                <a:tc>
                  <a:txBody>
                    <a:bodyPr/>
                    <a:lstStyle/>
                    <a:p>
                      <a:endParaRPr lang="es-AR" dirty="0"/>
                    </a:p>
                  </a:txBody>
                  <a:tcPr marL="0" marR="0" marT="0" marB="0" anchor="ctr">
                    <a:lnL>
                      <a:noFill/>
                    </a:lnL>
                    <a:lnR>
                      <a:noFill/>
                    </a:lnR>
                    <a:lnT>
                      <a:noFill/>
                    </a:lnT>
                    <a:lnB>
                      <a:noFill/>
                    </a:lnB>
                  </a:tcPr>
                </a:tc>
                <a:extLst>
                  <a:ext uri="{0D108BD9-81ED-4DB2-BD59-A6C34878D82A}">
                    <a16:rowId xmlns:a16="http://schemas.microsoft.com/office/drawing/2014/main" val="2752795199"/>
                  </a:ext>
                </a:extLst>
              </a:tr>
            </a:tbl>
          </a:graphicData>
        </a:graphic>
      </p:graphicFrame>
      <p:pic>
        <p:nvPicPr>
          <p:cNvPr id="1025" name="Picture 1" descr="http://www.asifunciona.com/electrotecnia/ke_potencia/img_potencia/img_0011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898" y="3981258"/>
            <a:ext cx="1238250" cy="476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4113213" y="3802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s-AR" altLang="es-AR" sz="1800" b="0" i="0" u="none" strike="noStrike" cap="none" normalizeH="0" baseline="0" smtClean="0">
                <a:ln>
                  <a:noFill/>
                </a:ln>
                <a:solidFill>
                  <a:schemeClr val="tx1"/>
                </a:solidFill>
                <a:effectLst/>
              </a:rPr>
              <a:t> </a:t>
            </a:r>
            <a:endParaRPr kumimoji="0" lang="es-AR" altLang="es-AR" sz="1800" b="0" i="0" u="none" strike="noStrike" cap="none" normalizeH="0" baseline="0" smtClean="0">
              <a:ln>
                <a:noFill/>
              </a:ln>
              <a:solidFill>
                <a:schemeClr val="tx1"/>
              </a:solidFill>
              <a:effectLst/>
              <a:latin typeface="Arial" panose="020B0604020202020204" pitchFamily="34"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672" y="3802063"/>
            <a:ext cx="2598455" cy="2588612"/>
          </a:xfrm>
          <a:prstGeom prst="rect">
            <a:avLst/>
          </a:prstGeom>
        </p:spPr>
      </p:pic>
      <p:pic>
        <p:nvPicPr>
          <p:cNvPr id="1030" name="Picture 6" descr="Circuito de corriente contin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054" y="4800923"/>
            <a:ext cx="3291938" cy="1796407"/>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1641949" y="851252"/>
            <a:ext cx="4515011" cy="70481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POTENCIA ELÉCTRICA</a:t>
            </a:r>
            <a:br>
              <a:rPr lang="es-AR" b="1" dirty="0" smtClean="0"/>
            </a:br>
            <a:endParaRPr lang="es-AR" dirty="0"/>
          </a:p>
        </p:txBody>
      </p:sp>
    </p:spTree>
    <p:extLst>
      <p:ext uri="{BB962C8B-B14F-4D97-AF65-F5344CB8AC3E}">
        <p14:creationId xmlns:p14="http://schemas.microsoft.com/office/powerpoint/2010/main" val="313988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da indirecta de potencia. Conexión co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15" y="2196908"/>
            <a:ext cx="4160393" cy="23557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Medida indirecta de potencia. Conexión larg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8768" y="2196908"/>
            <a:ext cx="4286250" cy="2314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312100" y="5652903"/>
            <a:ext cx="10192512" cy="830997"/>
          </a:xfrm>
          <a:prstGeom prst="rect">
            <a:avLst/>
          </a:prstGeom>
        </p:spPr>
        <p:txBody>
          <a:bodyPr wrap="square">
            <a:spAutoFit/>
          </a:bodyPr>
          <a:lstStyle/>
          <a:p>
            <a:pPr algn="just">
              <a:buFont typeface="Arial" panose="020B0604020202020204" pitchFamily="34" charset="0"/>
              <a:buChar char="•"/>
            </a:pPr>
            <a:r>
              <a:rPr lang="es-MX" sz="1600" b="0" i="0" dirty="0" smtClean="0">
                <a:solidFill>
                  <a:schemeClr val="tx1">
                    <a:lumMod val="85000"/>
                    <a:lumOff val="15000"/>
                  </a:schemeClr>
                </a:solidFill>
                <a:effectLst/>
                <a:latin typeface="Arial" panose="020B0604020202020204" pitchFamily="34" charset="0"/>
                <a:cs typeface="Arial" panose="020B0604020202020204" pitchFamily="34" charset="0"/>
              </a:rPr>
              <a:t>Si el receptor tiene poca potencia y poca intensidad, entonces interesa la conexión larga.</a:t>
            </a:r>
          </a:p>
          <a:p>
            <a:pPr algn="just">
              <a:buFont typeface="Arial" panose="020B0604020202020204" pitchFamily="34" charset="0"/>
              <a:buChar char="•"/>
            </a:pPr>
            <a:r>
              <a:rPr lang="es-MX" sz="1600" b="0" i="0" dirty="0" smtClean="0">
                <a:solidFill>
                  <a:schemeClr val="tx1">
                    <a:lumMod val="85000"/>
                    <a:lumOff val="15000"/>
                  </a:schemeClr>
                </a:solidFill>
                <a:effectLst/>
                <a:latin typeface="Arial" panose="020B0604020202020204" pitchFamily="34" charset="0"/>
                <a:cs typeface="Arial" panose="020B0604020202020204" pitchFamily="34" charset="0"/>
              </a:rPr>
              <a:t>Si el receptor tiene poca potencia y poco voltaje, interesa la conexión corta.</a:t>
            </a:r>
          </a:p>
          <a:p>
            <a:pPr algn="just">
              <a:buFont typeface="Arial" panose="020B0604020202020204" pitchFamily="34" charset="0"/>
              <a:buChar char="•"/>
            </a:pPr>
            <a:r>
              <a:rPr lang="es-MX" sz="1600" b="0" i="0" dirty="0" smtClean="0">
                <a:solidFill>
                  <a:schemeClr val="tx1">
                    <a:lumMod val="85000"/>
                    <a:lumOff val="15000"/>
                  </a:schemeClr>
                </a:solidFill>
                <a:effectLst/>
                <a:latin typeface="Arial" panose="020B0604020202020204" pitchFamily="34" charset="0"/>
                <a:cs typeface="Arial" panose="020B0604020202020204" pitchFamily="34" charset="0"/>
              </a:rPr>
              <a:t>Si la potencia a medir es elevada, entonces podemos considerar despreciable el error de los aparatos</a:t>
            </a:r>
            <a:endParaRPr lang="es-MX" sz="1600" b="0" i="0" dirty="0">
              <a:solidFill>
                <a:schemeClr val="tx1">
                  <a:lumMod val="85000"/>
                  <a:lumOff val="15000"/>
                </a:schemeClr>
              </a:solidFill>
              <a:effectLst/>
              <a:latin typeface="Arial" panose="020B0604020202020204" pitchFamily="34" charset="0"/>
              <a:cs typeface="Arial" panose="020B0604020202020204" pitchFamily="34" charset="0"/>
            </a:endParaRPr>
          </a:p>
        </p:txBody>
      </p:sp>
      <p:sp>
        <p:nvSpPr>
          <p:cNvPr id="5" name="Rectángulo 4"/>
          <p:cNvSpPr/>
          <p:nvPr/>
        </p:nvSpPr>
        <p:spPr>
          <a:xfrm>
            <a:off x="7445261" y="4618725"/>
            <a:ext cx="3493264" cy="369332"/>
          </a:xfrm>
          <a:prstGeom prst="rect">
            <a:avLst/>
          </a:prstGeom>
        </p:spPr>
        <p:txBody>
          <a:bodyPr wrap="none">
            <a:spAutoFit/>
          </a:bodyPr>
          <a:lstStyle/>
          <a:p>
            <a:r>
              <a:rPr lang="es-MX" sz="1400" b="0" i="0" dirty="0" smtClean="0">
                <a:solidFill>
                  <a:srgbClr val="34424F"/>
                </a:solidFill>
                <a:effectLst/>
                <a:latin typeface="Verdana" panose="020B0604030504040204" pitchFamily="34" charset="0"/>
              </a:rPr>
              <a:t>Medida de potencia. Conexión larga</a:t>
            </a:r>
            <a:r>
              <a:rPr lang="es-MX" b="0" i="0" dirty="0" smtClean="0">
                <a:solidFill>
                  <a:srgbClr val="34424F"/>
                </a:solidFill>
                <a:effectLst/>
                <a:latin typeface="Verdana" panose="020B0604030504040204" pitchFamily="34" charset="0"/>
              </a:rPr>
              <a:t>.</a:t>
            </a:r>
            <a:endParaRPr lang="es-AR" dirty="0"/>
          </a:p>
        </p:txBody>
      </p:sp>
      <p:sp>
        <p:nvSpPr>
          <p:cNvPr id="6" name="Rectángulo 5"/>
          <p:cNvSpPr/>
          <p:nvPr/>
        </p:nvSpPr>
        <p:spPr>
          <a:xfrm>
            <a:off x="1009015" y="4618725"/>
            <a:ext cx="4924746" cy="369332"/>
          </a:xfrm>
          <a:prstGeom prst="rect">
            <a:avLst/>
          </a:prstGeom>
        </p:spPr>
        <p:txBody>
          <a:bodyPr wrap="none">
            <a:spAutoFit/>
          </a:bodyPr>
          <a:lstStyle/>
          <a:p>
            <a:r>
              <a:rPr lang="es-MX" sz="1600" b="0" i="0" dirty="0" smtClean="0">
                <a:solidFill>
                  <a:srgbClr val="34424F"/>
                </a:solidFill>
                <a:effectLst/>
                <a:latin typeface="Verdana" panose="020B0604030504040204" pitchFamily="34" charset="0"/>
              </a:rPr>
              <a:t>Medida indirecta de potencia. Conexión corta</a:t>
            </a:r>
            <a:r>
              <a:rPr lang="es-MX" b="0" i="0" dirty="0" smtClean="0">
                <a:solidFill>
                  <a:srgbClr val="34424F"/>
                </a:solidFill>
                <a:effectLst/>
                <a:latin typeface="Verdana" panose="020B0604030504040204" pitchFamily="34" charset="0"/>
              </a:rPr>
              <a:t>.</a:t>
            </a:r>
            <a:endParaRPr lang="es-AR" dirty="0"/>
          </a:p>
        </p:txBody>
      </p:sp>
      <p:sp>
        <p:nvSpPr>
          <p:cNvPr id="9" name="Título 1"/>
          <p:cNvSpPr>
            <a:spLocks noGrp="1"/>
          </p:cNvSpPr>
          <p:nvPr>
            <p:ph type="title"/>
          </p:nvPr>
        </p:nvSpPr>
        <p:spPr>
          <a:xfrm>
            <a:off x="1788253" y="648494"/>
            <a:ext cx="4515011" cy="704818"/>
          </a:xfrm>
        </p:spPr>
        <p:txBody>
          <a:bodyPr>
            <a:normAutofit/>
          </a:bodyPr>
          <a:lstStyle/>
          <a:p>
            <a:r>
              <a:rPr lang="es-AR" b="1" dirty="0" smtClean="0"/>
              <a:t> </a:t>
            </a:r>
            <a:r>
              <a:rPr lang="es-AR" sz="2400" b="1" dirty="0" smtClean="0"/>
              <a:t>MEDICIÓN INDIRECTA</a:t>
            </a:r>
            <a:endParaRPr lang="es-AR" sz="2400" dirty="0"/>
          </a:p>
        </p:txBody>
      </p:sp>
    </p:spTree>
    <p:extLst>
      <p:ext uri="{BB962C8B-B14F-4D97-AF65-F5344CB8AC3E}">
        <p14:creationId xmlns:p14="http://schemas.microsoft.com/office/powerpoint/2010/main" val="175387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0012" y="1506775"/>
            <a:ext cx="10334308" cy="2874264"/>
          </a:xfrm>
        </p:spPr>
        <p:txBody>
          <a:bodyPr>
            <a:normAutofit/>
          </a:bodyPr>
          <a:lstStyle/>
          <a:p>
            <a:pPr>
              <a:lnSpc>
                <a:spcPct val="150000"/>
              </a:lnSpc>
            </a:pPr>
            <a:r>
              <a:rPr lang="es-MX" sz="1600" dirty="0">
                <a:solidFill>
                  <a:schemeClr val="tx1">
                    <a:lumMod val="85000"/>
                    <a:lumOff val="15000"/>
                  </a:schemeClr>
                </a:solidFill>
                <a:latin typeface="Arial" panose="020B0604020202020204" pitchFamily="34" charset="0"/>
                <a:cs typeface="Arial" panose="020B0604020202020204" pitchFamily="34" charset="0"/>
              </a:rPr>
              <a:t>Otra forma de obtener la potencia es por métodos de medición directa con un vatímetro. El vatímetro es un dispositivo de medida de tipo electrodinámico y su constitución y funcionamiento es similar al del amperímetro o voltímetro</a:t>
            </a:r>
            <a:r>
              <a:rPr lang="es-MX" sz="1600" dirty="0" smtClean="0">
                <a:solidFill>
                  <a:schemeClr val="tx1">
                    <a:lumMod val="85000"/>
                    <a:lumOff val="15000"/>
                  </a:schemeClr>
                </a:solidFill>
                <a:latin typeface="Arial" panose="020B0604020202020204" pitchFamily="34" charset="0"/>
                <a:cs typeface="Arial" panose="020B0604020202020204" pitchFamily="34" charset="0"/>
              </a:rPr>
              <a:t>.</a:t>
            </a:r>
            <a:endParaRPr lang="es-MX" sz="1600" dirty="0">
              <a:solidFill>
                <a:schemeClr val="tx1">
                  <a:lumMod val="85000"/>
                  <a:lumOff val="15000"/>
                </a:schemeClr>
              </a:solidFill>
              <a:latin typeface="Arial" panose="020B0604020202020204" pitchFamily="34" charset="0"/>
              <a:cs typeface="Arial" panose="020B0604020202020204" pitchFamily="34" charset="0"/>
            </a:endParaRPr>
          </a:p>
          <a:p>
            <a:pPr>
              <a:lnSpc>
                <a:spcPct val="150000"/>
              </a:lnSpc>
            </a:pPr>
            <a:r>
              <a:rPr lang="es-MX" sz="1600" dirty="0">
                <a:solidFill>
                  <a:schemeClr val="tx1">
                    <a:lumMod val="85000"/>
                    <a:lumOff val="15000"/>
                  </a:schemeClr>
                </a:solidFill>
                <a:latin typeface="Arial" panose="020B0604020202020204" pitchFamily="34" charset="0"/>
                <a:cs typeface="Arial" panose="020B0604020202020204" pitchFamily="34" charset="0"/>
              </a:rPr>
              <a:t>Internamente está formado por dos bobinas, una fija y otra móvil. La fija es de hilo grueso y la móvil de hilo fino. La bobina fija es recorrida por la corriente del circuito, por eso la llamamos </a:t>
            </a:r>
            <a:r>
              <a:rPr lang="es-MX" sz="1600" dirty="0" err="1">
                <a:solidFill>
                  <a:schemeClr val="tx1">
                    <a:lumMod val="85000"/>
                    <a:lumOff val="15000"/>
                  </a:schemeClr>
                </a:solidFill>
                <a:latin typeface="Arial" panose="020B0604020202020204" pitchFamily="34" charset="0"/>
                <a:cs typeface="Arial" panose="020B0604020202020204" pitchFamily="34" charset="0"/>
              </a:rPr>
              <a:t>amperimétrica</a:t>
            </a:r>
            <a:r>
              <a:rPr lang="es-MX" sz="1600" dirty="0">
                <a:solidFill>
                  <a:schemeClr val="tx1">
                    <a:lumMod val="85000"/>
                    <a:lumOff val="15000"/>
                  </a:schemeClr>
                </a:solidFill>
                <a:latin typeface="Arial" panose="020B0604020202020204" pitchFamily="34" charset="0"/>
                <a:cs typeface="Arial" panose="020B0604020202020204" pitchFamily="34" charset="0"/>
              </a:rPr>
              <a:t> y la móvil es de hilo fino y mide la tensión, por lo que la llamaremos </a:t>
            </a:r>
            <a:r>
              <a:rPr lang="es-MX" sz="1600" dirty="0" err="1">
                <a:solidFill>
                  <a:schemeClr val="tx1">
                    <a:lumMod val="85000"/>
                    <a:lumOff val="15000"/>
                  </a:schemeClr>
                </a:solidFill>
                <a:latin typeface="Arial" panose="020B0604020202020204" pitchFamily="34" charset="0"/>
                <a:cs typeface="Arial" panose="020B0604020202020204" pitchFamily="34" charset="0"/>
              </a:rPr>
              <a:t>voltimétrica</a:t>
            </a:r>
            <a:r>
              <a:rPr lang="es-MX" sz="1600" dirty="0">
                <a:solidFill>
                  <a:schemeClr val="tx1">
                    <a:lumMod val="85000"/>
                    <a:lumOff val="15000"/>
                  </a:schemeClr>
                </a:solidFill>
                <a:latin typeface="Arial" panose="020B0604020202020204" pitchFamily="34" charset="0"/>
                <a:cs typeface="Arial" panose="020B0604020202020204" pitchFamily="34" charset="0"/>
              </a:rPr>
              <a:t>. Para que esta bobina sea recorrida por una corriente muy pequeña, se puede conectar una resistencia en serie con ella.</a:t>
            </a:r>
            <a:endParaRPr lang="es-AR" sz="1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073" name="Picture 1" descr="Esquema interno de un vatímetro electrodinám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256" y="4534502"/>
            <a:ext cx="3157728" cy="17349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squema de conexión de un vatíme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089" y="4534502"/>
            <a:ext cx="3060192" cy="177857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1788253" y="648494"/>
            <a:ext cx="4515011" cy="704818"/>
          </a:xfrm>
        </p:spPr>
        <p:txBody>
          <a:bodyPr>
            <a:normAutofit/>
          </a:bodyPr>
          <a:lstStyle/>
          <a:p>
            <a:r>
              <a:rPr lang="es-AR" sz="2400" b="1" dirty="0" smtClean="0"/>
              <a:t> MEDICIÓN DIRECTA</a:t>
            </a:r>
            <a:endParaRPr lang="es-AR" sz="2400" dirty="0"/>
          </a:p>
        </p:txBody>
      </p:sp>
    </p:spTree>
    <p:extLst>
      <p:ext uri="{BB962C8B-B14F-4D97-AF65-F5344CB8AC3E}">
        <p14:creationId xmlns:p14="http://schemas.microsoft.com/office/powerpoint/2010/main" val="31973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7344" y="1353312"/>
            <a:ext cx="3433296" cy="2574972"/>
          </a:xfrm>
        </p:spPr>
      </p:pic>
      <p:sp>
        <p:nvSpPr>
          <p:cNvPr id="4" name="Título 1"/>
          <p:cNvSpPr txBox="1">
            <a:spLocks/>
          </p:cNvSpPr>
          <p:nvPr/>
        </p:nvSpPr>
        <p:spPr>
          <a:xfrm>
            <a:off x="1788253" y="648494"/>
            <a:ext cx="4515011" cy="7048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a:t>
            </a:r>
            <a:r>
              <a:rPr lang="es-AR" sz="2500" b="1" dirty="0" smtClean="0"/>
              <a:t>MEDICIÓN DIRECTA</a:t>
            </a:r>
            <a:endParaRPr lang="es-AR" sz="25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264" y="1353312"/>
            <a:ext cx="4389715" cy="2923620"/>
          </a:xfrm>
          <a:prstGeom prst="rect">
            <a:avLst/>
          </a:prstGeom>
        </p:spPr>
      </p:pic>
      <p:sp>
        <p:nvSpPr>
          <p:cNvPr id="8" name="Título 1"/>
          <p:cNvSpPr txBox="1">
            <a:spLocks/>
          </p:cNvSpPr>
          <p:nvPr/>
        </p:nvSpPr>
        <p:spPr>
          <a:xfrm>
            <a:off x="905070" y="4935768"/>
            <a:ext cx="3433296" cy="114982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100" dirty="0" smtClean="0"/>
              <a:t>Alcance de V=25 v</a:t>
            </a:r>
          </a:p>
          <a:p>
            <a:r>
              <a:rPr lang="es-AR" sz="2100" dirty="0" smtClean="0"/>
              <a:t>Alcance de A=5 A</a:t>
            </a:r>
          </a:p>
          <a:p>
            <a:r>
              <a:rPr lang="es-AR" sz="2100" dirty="0" smtClean="0"/>
              <a:t>Cantidad de divisiones= 50 </a:t>
            </a:r>
          </a:p>
          <a:p>
            <a:endParaRPr lang="es-AR" sz="2500" dirty="0"/>
          </a:p>
        </p:txBody>
      </p:sp>
      <mc:AlternateContent xmlns:mc="http://schemas.openxmlformats.org/markup-compatibility/2006">
        <mc:Choice xmlns:a14="http://schemas.microsoft.com/office/drawing/2010/main" Requires="a14">
          <p:sp>
            <p:nvSpPr>
              <p:cNvPr id="9" name="Título 1"/>
              <p:cNvSpPr txBox="1">
                <a:spLocks/>
              </p:cNvSpPr>
              <p:nvPr/>
            </p:nvSpPr>
            <p:spPr>
              <a:xfrm>
                <a:off x="4864608" y="4574747"/>
                <a:ext cx="7120128" cy="114982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14:m>
                  <m:oMathPara xmlns:m="http://schemas.openxmlformats.org/officeDocument/2006/math">
                    <m:oMathParaPr>
                      <m:jc m:val="centerGroup"/>
                    </m:oMathParaPr>
                    <m:oMath xmlns:m="http://schemas.openxmlformats.org/officeDocument/2006/math">
                      <m:r>
                        <a:rPr lang="es-AR" sz="2500" b="0" i="1" smtClean="0">
                          <a:latin typeface="Cambria Math" panose="02040503050406030204" pitchFamily="18" charset="0"/>
                        </a:rPr>
                        <m:t>𝐶𝑜𝑛𝑠𝑡𝑎𝑛𝑡𝑒</m:t>
                      </m:r>
                      <m:r>
                        <a:rPr lang="es-AR" sz="2500" b="0" i="1" smtClean="0">
                          <a:latin typeface="Cambria Math" panose="02040503050406030204" pitchFamily="18" charset="0"/>
                        </a:rPr>
                        <m:t> </m:t>
                      </m:r>
                      <m:r>
                        <a:rPr lang="es-AR" sz="2500" b="0" i="1" smtClean="0">
                          <a:latin typeface="Cambria Math" panose="02040503050406030204" pitchFamily="18" charset="0"/>
                        </a:rPr>
                        <m:t>𝑣𝑎𝑡𝑖𝑚</m:t>
                      </m:r>
                      <m:r>
                        <a:rPr lang="es-AR" sz="2500" b="0" i="1" smtClean="0">
                          <a:latin typeface="Cambria Math" panose="02040503050406030204" pitchFamily="18" charset="0"/>
                        </a:rPr>
                        <m:t>é</m:t>
                      </m:r>
                      <m:r>
                        <a:rPr lang="es-AR" sz="2500" b="0" i="1" smtClean="0">
                          <a:latin typeface="Cambria Math" panose="02040503050406030204" pitchFamily="18" charset="0"/>
                        </a:rPr>
                        <m:t>𝑡𝑟𝑖𝑐𝑎</m:t>
                      </m:r>
                      <m:r>
                        <a:rPr lang="es-AR" sz="2500" b="0" i="1" smtClean="0">
                          <a:latin typeface="Cambria Math" panose="02040503050406030204" pitchFamily="18" charset="0"/>
                        </a:rPr>
                        <m:t>=</m:t>
                      </m:r>
                      <m:r>
                        <a:rPr lang="es-AR" sz="2500" b="0" i="1" smtClean="0">
                          <a:latin typeface="Cambria Math" panose="02040503050406030204" pitchFamily="18" charset="0"/>
                        </a:rPr>
                        <m:t>𝐶𝑤</m:t>
                      </m:r>
                      <m:r>
                        <a:rPr lang="es-AR" sz="2500" b="0" i="1" smtClean="0">
                          <a:latin typeface="Cambria Math" panose="02040503050406030204" pitchFamily="18" charset="0"/>
                        </a:rPr>
                        <m:t>=</m:t>
                      </m:r>
                      <m:f>
                        <m:fPr>
                          <m:ctrlPr>
                            <a:rPr lang="es-AR" sz="2500" b="0" i="1" smtClean="0">
                              <a:latin typeface="Cambria Math" panose="02040503050406030204" pitchFamily="18" charset="0"/>
                            </a:rPr>
                          </m:ctrlPr>
                        </m:fPr>
                        <m:num>
                          <m:r>
                            <a:rPr lang="es-AR" sz="2500" b="0" i="1" smtClean="0">
                              <a:latin typeface="Cambria Math" panose="02040503050406030204" pitchFamily="18" charset="0"/>
                            </a:rPr>
                            <m:t>25</m:t>
                          </m:r>
                          <m:r>
                            <a:rPr lang="es-AR" sz="2500" b="0" i="1" smtClean="0">
                              <a:latin typeface="Cambria Math" panose="02040503050406030204" pitchFamily="18" charset="0"/>
                            </a:rPr>
                            <m:t>𝑉</m:t>
                          </m:r>
                          <m:r>
                            <a:rPr lang="es-AR" sz="2500" b="0" i="1" smtClean="0">
                              <a:latin typeface="Cambria Math" panose="02040503050406030204" pitchFamily="18" charset="0"/>
                            </a:rPr>
                            <m:t> . 5</m:t>
                          </m:r>
                          <m:r>
                            <a:rPr lang="es-AR" sz="2500" b="0" i="1" smtClean="0">
                              <a:latin typeface="Cambria Math" panose="02040503050406030204" pitchFamily="18" charset="0"/>
                            </a:rPr>
                            <m:t>𝐴</m:t>
                          </m:r>
                        </m:num>
                        <m:den>
                          <m:r>
                            <a:rPr lang="es-AR" sz="2500" b="0" i="1" smtClean="0">
                              <a:latin typeface="Cambria Math" panose="02040503050406030204" pitchFamily="18" charset="0"/>
                            </a:rPr>
                            <m:t>50 </m:t>
                          </m:r>
                          <m:r>
                            <a:rPr lang="es-AR" sz="2500" b="0" i="1" smtClean="0">
                              <a:latin typeface="Cambria Math" panose="02040503050406030204" pitchFamily="18" charset="0"/>
                            </a:rPr>
                            <m:t>𝑑𝑖𝑣𝑖</m:t>
                          </m:r>
                        </m:den>
                      </m:f>
                      <m:r>
                        <a:rPr lang="es-AR" sz="2500" b="0" i="1" smtClean="0">
                          <a:latin typeface="Cambria Math" panose="02040503050406030204" pitchFamily="18" charset="0"/>
                        </a:rPr>
                        <m:t>=2,5 </m:t>
                      </m:r>
                      <m:r>
                        <a:rPr lang="es-AR" sz="2500" b="0" i="1" smtClean="0">
                          <a:latin typeface="Cambria Math" panose="02040503050406030204" pitchFamily="18" charset="0"/>
                        </a:rPr>
                        <m:t>𝑊</m:t>
                      </m:r>
                      <m:r>
                        <a:rPr lang="es-AR" sz="2500" b="0" i="1" smtClean="0">
                          <a:latin typeface="Cambria Math" panose="02040503050406030204" pitchFamily="18" charset="0"/>
                        </a:rPr>
                        <m:t>/</m:t>
                      </m:r>
                      <m:r>
                        <a:rPr lang="es-AR" sz="2500" b="0" i="1" smtClean="0">
                          <a:latin typeface="Cambria Math" panose="02040503050406030204" pitchFamily="18" charset="0"/>
                        </a:rPr>
                        <m:t>𝑑𝑖𝑣</m:t>
                      </m:r>
                    </m:oMath>
                  </m:oMathPara>
                </a14:m>
                <a:endParaRPr lang="es-AR" sz="2500" dirty="0"/>
              </a:p>
            </p:txBody>
          </p:sp>
        </mc:Choice>
        <mc:Fallback>
          <p:sp>
            <p:nvSpPr>
              <p:cNvPr id="9" name="Título 1"/>
              <p:cNvSpPr txBox="1">
                <a:spLocks noRot="1" noChangeAspect="1" noMove="1" noResize="1" noEditPoints="1" noAdjustHandles="1" noChangeArrowheads="1" noChangeShapeType="1" noTextEdit="1"/>
              </p:cNvSpPr>
              <p:nvPr/>
            </p:nvSpPr>
            <p:spPr>
              <a:xfrm>
                <a:off x="4864608" y="4574747"/>
                <a:ext cx="7120128" cy="1149826"/>
              </a:xfrm>
              <a:prstGeom prst="rect">
                <a:avLst/>
              </a:prstGeom>
              <a:blipFill>
                <a:blip r:embed="rId4"/>
                <a:stretch>
                  <a:fillRect/>
                </a:stretch>
              </a:blipFill>
            </p:spPr>
            <p:txBody>
              <a:bodyPr/>
              <a:lstStyle/>
              <a:p>
                <a:r>
                  <a:rPr lang="es-AR">
                    <a:noFill/>
                  </a:rPr>
                  <a:t> </a:t>
                </a:r>
              </a:p>
            </p:txBody>
          </p:sp>
        </mc:Fallback>
      </mc:AlternateContent>
      <p:sp>
        <p:nvSpPr>
          <p:cNvPr id="10" name="CuadroTexto 9"/>
          <p:cNvSpPr txBox="1"/>
          <p:nvPr/>
        </p:nvSpPr>
        <p:spPr>
          <a:xfrm>
            <a:off x="5965046" y="5837722"/>
            <a:ext cx="4340352" cy="369332"/>
          </a:xfrm>
          <a:prstGeom prst="rect">
            <a:avLst/>
          </a:prstGeom>
          <a:noFill/>
        </p:spPr>
        <p:txBody>
          <a:bodyPr wrap="square" rtlCol="0">
            <a:spAutoFit/>
          </a:bodyPr>
          <a:lstStyle/>
          <a:p>
            <a:r>
              <a:rPr lang="es-AR" dirty="0" smtClean="0"/>
              <a:t>Potencia medida= </a:t>
            </a:r>
            <a:r>
              <a:rPr lang="es-AR" dirty="0" err="1" smtClean="0"/>
              <a:t>Div</a:t>
            </a:r>
            <a:r>
              <a:rPr lang="es-AR" dirty="0" smtClean="0"/>
              <a:t>. x 2,5 W/div.</a:t>
            </a:r>
            <a:endParaRPr lang="es-AR" dirty="0"/>
          </a:p>
        </p:txBody>
      </p:sp>
    </p:spTree>
    <p:extLst>
      <p:ext uri="{BB962C8B-B14F-4D97-AF65-F5344CB8AC3E}">
        <p14:creationId xmlns:p14="http://schemas.microsoft.com/office/powerpoint/2010/main" val="81195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Triángulo de potencias en corriente alte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77" y="2376491"/>
            <a:ext cx="5522976" cy="2131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621535" y="5103502"/>
            <a:ext cx="6291073" cy="923330"/>
          </a:xfrm>
          <a:prstGeom prst="rect">
            <a:avLst/>
          </a:prstGeom>
        </p:spPr>
        <p:txBody>
          <a:bodyPr wrap="square">
            <a:spAutoFit/>
          </a:bodyPr>
          <a:lstStyle/>
          <a:p>
            <a:pPr marL="285750" indent="-285750">
              <a:buFontTx/>
              <a:buChar char="-"/>
            </a:pPr>
            <a:r>
              <a:rPr lang="es-MX" dirty="0" smtClean="0">
                <a:latin typeface="Arial" panose="020B0604020202020204" pitchFamily="34" charset="0"/>
                <a:cs typeface="Arial" panose="020B0604020202020204" pitchFamily="34" charset="0"/>
              </a:rPr>
              <a:t>La potencia activa P, se mide en </a:t>
            </a:r>
            <a:r>
              <a:rPr lang="es-MX" dirty="0" err="1" smtClean="0">
                <a:latin typeface="Arial" panose="020B0604020202020204" pitchFamily="34" charset="0"/>
                <a:cs typeface="Arial" panose="020B0604020202020204" pitchFamily="34" charset="0"/>
              </a:rPr>
              <a:t>watios</a:t>
            </a:r>
            <a:r>
              <a:rPr lang="es-MX" dirty="0" smtClean="0">
                <a:latin typeface="Arial" panose="020B0604020202020204" pitchFamily="34" charset="0"/>
                <a:cs typeface="Arial" panose="020B0604020202020204" pitchFamily="34" charset="0"/>
              </a:rPr>
              <a:t> W; </a:t>
            </a:r>
          </a:p>
          <a:p>
            <a:pPr marL="285750" indent="-285750">
              <a:buFontTx/>
              <a:buChar char="-"/>
            </a:pPr>
            <a:r>
              <a:rPr lang="es-MX" dirty="0" smtClean="0">
                <a:latin typeface="Arial" panose="020B0604020202020204" pitchFamily="34" charset="0"/>
                <a:cs typeface="Arial" panose="020B0604020202020204" pitchFamily="34" charset="0"/>
              </a:rPr>
              <a:t>La potencia aparente S, en </a:t>
            </a:r>
            <a:r>
              <a:rPr lang="es-MX" dirty="0" err="1" smtClean="0">
                <a:latin typeface="Arial" panose="020B0604020202020204" pitchFamily="34" charset="0"/>
                <a:cs typeface="Arial" panose="020B0604020202020204" pitchFamily="34" charset="0"/>
              </a:rPr>
              <a:t>voltamper</a:t>
            </a:r>
            <a:r>
              <a:rPr lang="es-MX" dirty="0" smtClean="0">
                <a:latin typeface="Arial" panose="020B0604020202020204" pitchFamily="34" charset="0"/>
                <a:cs typeface="Arial" panose="020B0604020202020204" pitchFamily="34" charset="0"/>
              </a:rPr>
              <a:t> VA </a:t>
            </a:r>
          </a:p>
          <a:p>
            <a:pPr marL="285750" indent="-285750">
              <a:buFontTx/>
              <a:buChar char="-"/>
            </a:pPr>
            <a:r>
              <a:rPr lang="es-MX" dirty="0" smtClean="0">
                <a:latin typeface="Arial" panose="020B0604020202020204" pitchFamily="34" charset="0"/>
                <a:cs typeface="Arial" panose="020B0604020202020204" pitchFamily="34" charset="0"/>
              </a:rPr>
              <a:t>La potencia reactiva Q, en </a:t>
            </a:r>
            <a:r>
              <a:rPr lang="es-MX" dirty="0" err="1" smtClean="0">
                <a:latin typeface="Arial" panose="020B0604020202020204" pitchFamily="34" charset="0"/>
                <a:cs typeface="Arial" panose="020B0604020202020204" pitchFamily="34" charset="0"/>
              </a:rPr>
              <a:t>voltamper</a:t>
            </a:r>
            <a:r>
              <a:rPr lang="es-MX" dirty="0" smtClean="0">
                <a:latin typeface="Arial" panose="020B0604020202020204" pitchFamily="34" charset="0"/>
                <a:cs typeface="Arial" panose="020B0604020202020204" pitchFamily="34" charset="0"/>
              </a:rPr>
              <a:t> reactivos </a:t>
            </a:r>
            <a:r>
              <a:rPr lang="es-MX" dirty="0" err="1" smtClean="0">
                <a:latin typeface="Arial" panose="020B0604020202020204" pitchFamily="34" charset="0"/>
                <a:cs typeface="Arial" panose="020B0604020202020204" pitchFamily="34" charset="0"/>
              </a:rPr>
              <a:t>VAr</a:t>
            </a:r>
            <a:endParaRPr lang="es-AR" dirty="0"/>
          </a:p>
        </p:txBody>
      </p:sp>
      <p:sp>
        <p:nvSpPr>
          <p:cNvPr id="7" name="Título 1"/>
          <p:cNvSpPr>
            <a:spLocks noGrp="1"/>
          </p:cNvSpPr>
          <p:nvPr>
            <p:ph type="title"/>
          </p:nvPr>
        </p:nvSpPr>
        <p:spPr>
          <a:xfrm>
            <a:off x="1788253" y="648494"/>
            <a:ext cx="6721763" cy="704818"/>
          </a:xfrm>
        </p:spPr>
        <p:txBody>
          <a:bodyPr>
            <a:normAutofit fontScale="90000"/>
          </a:bodyPr>
          <a:lstStyle/>
          <a:p>
            <a:r>
              <a:rPr lang="es-AR" b="1" dirty="0" smtClean="0"/>
              <a:t> POTENCIA MONOFASICA C.A.</a:t>
            </a:r>
            <a:endParaRPr lang="es-AR" dirty="0"/>
          </a:p>
        </p:txBody>
      </p:sp>
    </p:spTree>
    <p:extLst>
      <p:ext uri="{BB962C8B-B14F-4D97-AF65-F5344CB8AC3E}">
        <p14:creationId xmlns:p14="http://schemas.microsoft.com/office/powerpoint/2010/main" val="50909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7824" y="1523323"/>
            <a:ext cx="9997440" cy="2031325"/>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El uso del vatímetro es similar al ya explicado en el apartado de corriente continua, la única diferencia está en que ahora el circuito es alimentado con corriente alterna. En este caso, la aguja se desviará un ángulo α de forma proporcional al producto V·I y por </a:t>
            </a:r>
            <a:r>
              <a:rPr lang="es-MX" dirty="0" err="1" smtClean="0">
                <a:latin typeface="Arial" panose="020B0604020202020204" pitchFamily="34" charset="0"/>
                <a:cs typeface="Arial" panose="020B0604020202020204" pitchFamily="34" charset="0"/>
              </a:rPr>
              <a:t>cosφ</a:t>
            </a:r>
            <a:r>
              <a:rPr lang="es-MX" dirty="0" smtClean="0">
                <a:latin typeface="Arial" panose="020B0604020202020204" pitchFamily="34" charset="0"/>
                <a:cs typeface="Arial" panose="020B0604020202020204" pitchFamily="34" charset="0"/>
              </a:rPr>
              <a:t>, siendo φ el desfase entre V e I.</a:t>
            </a:r>
          </a:p>
          <a:p>
            <a:endParaRPr lang="es-MX" dirty="0"/>
          </a:p>
        </p:txBody>
      </p:sp>
      <p:pic>
        <p:nvPicPr>
          <p:cNvPr id="5123" name="Picture 3" descr="Medición de potencia activa monofá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408" y="4042328"/>
            <a:ext cx="6870962" cy="216817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1788253" y="648494"/>
            <a:ext cx="6721763" cy="704818"/>
          </a:xfrm>
        </p:spPr>
        <p:txBody>
          <a:bodyPr>
            <a:normAutofit fontScale="90000"/>
          </a:bodyPr>
          <a:lstStyle/>
          <a:p>
            <a:r>
              <a:rPr lang="es-AR" b="1" dirty="0" smtClean="0"/>
              <a:t> POTENCIA MONOFASICA C.A.</a:t>
            </a:r>
            <a:endParaRPr lang="es-AR" dirty="0"/>
          </a:p>
        </p:txBody>
      </p:sp>
    </p:spTree>
    <p:extLst>
      <p:ext uri="{BB962C8B-B14F-4D97-AF65-F5344CB8AC3E}">
        <p14:creationId xmlns:p14="http://schemas.microsoft.com/office/powerpoint/2010/main" val="157848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904" y="2016864"/>
            <a:ext cx="11009376" cy="2949525"/>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Es interesante destacar el concepto de alcance del vatímetro y que no es más que el producto de la tensión máxima que puede medir por la máxima intensidad que puede recorrer la bobina </a:t>
            </a:r>
            <a:r>
              <a:rPr lang="es-MX" dirty="0" err="1" smtClean="0">
                <a:latin typeface="Arial" panose="020B0604020202020204" pitchFamily="34" charset="0"/>
                <a:cs typeface="Arial" panose="020B0604020202020204" pitchFamily="34" charset="0"/>
              </a:rPr>
              <a:t>amperimétrica</a:t>
            </a:r>
            <a:r>
              <a:rPr lang="es-MX" dirty="0" smtClean="0">
                <a:latin typeface="Arial" panose="020B0604020202020204" pitchFamily="34" charset="0"/>
                <a:cs typeface="Arial" panose="020B0604020202020204" pitchFamily="34" charset="0"/>
              </a:rPr>
              <a:t> en el supuesto de que tengamos una carga resistiva (</a:t>
            </a:r>
            <a:r>
              <a:rPr lang="es-MX" dirty="0" err="1" smtClean="0">
                <a:latin typeface="Arial" panose="020B0604020202020204" pitchFamily="34" charset="0"/>
                <a:cs typeface="Arial" panose="020B0604020202020204" pitchFamily="34" charset="0"/>
              </a:rPr>
              <a:t>cosφ</a:t>
            </a:r>
            <a:r>
              <a:rPr lang="es-MX" dirty="0" smtClean="0">
                <a:latin typeface="Arial" panose="020B0604020202020204" pitchFamily="34" charset="0"/>
                <a:cs typeface="Arial" panose="020B0604020202020204" pitchFamily="34" charset="0"/>
              </a:rPr>
              <a:t>=1). Así, si el alcance de tensión de nuestro vatímetro es de 400 V y el de intensidad es de 15 A, el alcance del vatímetro será 400·15 = 6000 W.</a:t>
            </a:r>
          </a:p>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Por lo general los vatímetros tienen varias escalas de tensión o de intensidad y en ese caso habrá que tener en cuenta la constante de escala en función de las divisiones de que consten.</a:t>
            </a:r>
            <a:endParaRPr lang="es-AR" dirty="0">
              <a:latin typeface="Arial" panose="020B0604020202020204" pitchFamily="34" charset="0"/>
              <a:cs typeface="Arial" panose="020B0604020202020204" pitchFamily="34" charset="0"/>
            </a:endParaRPr>
          </a:p>
        </p:txBody>
      </p:sp>
      <p:sp>
        <p:nvSpPr>
          <p:cNvPr id="5" name="Título 1"/>
          <p:cNvSpPr txBox="1">
            <a:spLocks/>
          </p:cNvSpPr>
          <p:nvPr/>
        </p:nvSpPr>
        <p:spPr>
          <a:xfrm>
            <a:off x="1751677" y="770414"/>
            <a:ext cx="6721763" cy="7048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b="1" dirty="0" smtClean="0"/>
              <a:t> POTENCIA MONOFASICA C.A.</a:t>
            </a:r>
            <a:endParaRPr lang="es-AR" dirty="0"/>
          </a:p>
        </p:txBody>
      </p:sp>
    </p:spTree>
    <p:extLst>
      <p:ext uri="{BB962C8B-B14F-4D97-AF65-F5344CB8AC3E}">
        <p14:creationId xmlns:p14="http://schemas.microsoft.com/office/powerpoint/2010/main" val="402066640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256</TotalTime>
  <Words>612</Words>
  <Application>Microsoft Office PowerPoint</Application>
  <PresentationFormat>Panorámica</PresentationFormat>
  <Paragraphs>58</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Cambria Math</vt:lpstr>
      <vt:lpstr>Century Gothic</vt:lpstr>
      <vt:lpstr>Times New Roman</vt:lpstr>
      <vt:lpstr>Verdana</vt:lpstr>
      <vt:lpstr>Wingdings 3</vt:lpstr>
      <vt:lpstr>Espiral</vt:lpstr>
      <vt:lpstr>Instrumental y Mediciones</vt:lpstr>
      <vt:lpstr> POTENCIA ELÉCTRICA </vt:lpstr>
      <vt:lpstr>Presentación de PowerPoint</vt:lpstr>
      <vt:lpstr> MEDICIÓN INDIRECTA</vt:lpstr>
      <vt:lpstr> MEDICIÓN DIRECTA</vt:lpstr>
      <vt:lpstr>Presentación de PowerPoint</vt:lpstr>
      <vt:lpstr> POTENCIA MONOFASICA C.A.</vt:lpstr>
      <vt:lpstr> POTENCIA MONOFASICA C.A.</vt:lpstr>
      <vt:lpstr>Presentación de PowerPoint</vt:lpstr>
      <vt:lpstr>Presentación de PowerPoint</vt:lpstr>
      <vt:lpstr> FACTOR DE POTENCIA</vt:lpstr>
      <vt:lpstr>POTENCIA TRIFÁSICA</vt:lpstr>
      <vt:lpstr>Presentación de PowerPoint</vt:lpstr>
      <vt:lpstr>POTENCIA TRIFÁSICA</vt:lpstr>
      <vt:lpstr>POTENCIA TRIFÁSICA</vt:lpstr>
      <vt:lpstr>POTENCIA TRIFÁSICA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y Mediciones</dc:title>
  <dc:creator>Alumno</dc:creator>
  <cp:lastModifiedBy>Alumno</cp:lastModifiedBy>
  <cp:revision>31</cp:revision>
  <dcterms:created xsi:type="dcterms:W3CDTF">2020-11-03T11:13:40Z</dcterms:created>
  <dcterms:modified xsi:type="dcterms:W3CDTF">2020-11-03T15:30:03Z</dcterms:modified>
</cp:coreProperties>
</file>