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7" r:id="rId3"/>
    <p:sldId id="258" r:id="rId4"/>
    <p:sldId id="265" r:id="rId5"/>
    <p:sldId id="264" r:id="rId6"/>
    <p:sldId id="259" r:id="rId7"/>
    <p:sldId id="260" r:id="rId8"/>
    <p:sldId id="261" r:id="rId9"/>
    <p:sldId id="262" r:id="rId10"/>
    <p:sldId id="263" r:id="rId11"/>
    <p:sldId id="266" r:id="rId12"/>
    <p:sldId id="287" r:id="rId13"/>
    <p:sldId id="267" r:id="rId14"/>
    <p:sldId id="268" r:id="rId15"/>
    <p:sldId id="269" r:id="rId16"/>
    <p:sldId id="276" r:id="rId17"/>
    <p:sldId id="270" r:id="rId18"/>
    <p:sldId id="271" r:id="rId19"/>
    <p:sldId id="278" r:id="rId20"/>
    <p:sldId id="272" r:id="rId21"/>
    <p:sldId id="273" r:id="rId22"/>
    <p:sldId id="288" r:id="rId23"/>
    <p:sldId id="274" r:id="rId24"/>
    <p:sldId id="275" r:id="rId25"/>
    <p:sldId id="279" r:id="rId26"/>
    <p:sldId id="280" r:id="rId27"/>
    <p:sldId id="281" r:id="rId28"/>
    <p:sldId id="282" r:id="rId29"/>
    <p:sldId id="289" r:id="rId30"/>
    <p:sldId id="293" r:id="rId31"/>
    <p:sldId id="290" r:id="rId32"/>
    <p:sldId id="283" r:id="rId33"/>
    <p:sldId id="291" r:id="rId34"/>
    <p:sldId id="284" r:id="rId35"/>
    <p:sldId id="285" r:id="rId36"/>
    <p:sldId id="286" r:id="rId37"/>
    <p:sldId id="294" r:id="rId38"/>
    <p:sldId id="295" r:id="rId3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1228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1891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28061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69012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622605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8178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58676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1183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DBF5F9">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DBF5F9">
                  <a:shade val="90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DBF5F9">
                  <a:shade val="90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DBF5F9">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DBF5F9">
                  <a:shade val="90000"/>
                </a:srgbClr>
              </a:solidFill>
              <a:effectLst/>
              <a:uLnTx/>
              <a:uFillTx/>
              <a:latin typeface="Calibri"/>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59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1681454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DBF5F9">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DBF5F9">
                  <a:shade val="90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DBF5F9">
                  <a:shade val="90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DBF5F9">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DBF5F9">
                  <a:shade val="90000"/>
                </a:srgbClr>
              </a:solidFill>
              <a:effectLst/>
              <a:uLnTx/>
              <a:uFillTx/>
              <a:latin typeface="Calibri"/>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71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70834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1098659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2134974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2994877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2788226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2151134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3786475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2723529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spTree>
    <p:extLst>
      <p:ext uri="{BB962C8B-B14F-4D97-AF65-F5344CB8AC3E}">
        <p14:creationId xmlns:p14="http://schemas.microsoft.com/office/powerpoint/2010/main" val="193417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4386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3729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5701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0683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9008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6087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1900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20/10/2020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75358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1FA4E3-8BE2-47C0-95FC-13A7EB7ED45B}" type="datetimeFigureOut">
              <a:rPr kumimoji="0" lang="es-ES" sz="90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20/10/2020</a:t>
            </a:fld>
            <a:endParaRPr kumimoji="0" lang="es-ES" sz="900" b="0" i="0" u="none" strike="noStrike" kern="1200" cap="none" spc="0" normalizeH="0" baseline="0" noProof="0">
              <a:ln>
                <a:noFill/>
              </a:ln>
              <a:solidFill>
                <a:srgbClr val="04617B">
                  <a:shade val="90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all" spc="0" normalizeH="0" baseline="0" noProof="0">
              <a:ln>
                <a:noFill/>
              </a:ln>
              <a:solidFill>
                <a:srgbClr val="04617B">
                  <a:shade val="90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D4D555-A1F3-4968-9636-A3CC7036B25B}" type="slidenum">
              <a:rPr kumimoji="0" lang="es-ES" sz="1050" b="0" i="0" u="none" strike="noStrike" kern="1200" cap="none" spc="0" normalizeH="0" baseline="0" noProof="0" smtClean="0">
                <a:ln>
                  <a:noFill/>
                </a:ln>
                <a:solidFill>
                  <a:srgbClr val="04617B">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50" b="0" i="0" u="none" strike="noStrike" kern="1200" cap="none" spc="0" normalizeH="0" baseline="0" noProof="0">
              <a:ln>
                <a:noFill/>
              </a:ln>
              <a:solidFill>
                <a:srgbClr val="04617B">
                  <a:shade val="90000"/>
                </a:srgbClr>
              </a:solidFill>
              <a:effectLst/>
              <a:uLnTx/>
              <a:uFillTx/>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9752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18.xml"/><Relationship Id="rId5" Type="http://schemas.openxmlformats.org/officeDocument/2006/relationships/image" Target="../media/image39.jpg"/><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3235" y="1316736"/>
            <a:ext cx="9371885" cy="963168"/>
          </a:xfrm>
        </p:spPr>
        <p:txBody>
          <a:bodyPr>
            <a:noAutofit/>
          </a:bodyPr>
          <a:lstStyle/>
          <a:p>
            <a:r>
              <a:rPr lang="es-AR" sz="4800" dirty="0" smtClean="0"/>
              <a:t>Instrumental y Mediciones</a:t>
            </a:r>
            <a:endParaRPr lang="en-US" sz="4800" dirty="0"/>
          </a:p>
        </p:txBody>
      </p:sp>
      <p:sp>
        <p:nvSpPr>
          <p:cNvPr id="3" name="Subtítulo 2"/>
          <p:cNvSpPr>
            <a:spLocks noGrp="1"/>
          </p:cNvSpPr>
          <p:nvPr>
            <p:ph type="subTitle" idx="1"/>
          </p:nvPr>
        </p:nvSpPr>
        <p:spPr/>
        <p:txBody>
          <a:bodyPr>
            <a:normAutofit/>
          </a:bodyPr>
          <a:lstStyle/>
          <a:p>
            <a:r>
              <a:rPr lang="es-AR" sz="4000" dirty="0" smtClean="0"/>
              <a:t>T.U.M.I. 2020</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prstClr val="black"/>
                </a:solidFill>
                <a:effectLst/>
                <a:uLnTx/>
                <a:uFillTx/>
                <a:latin typeface="Century Gothic" panose="020B0502020202020204"/>
                <a:ea typeface="+mn-ea"/>
                <a:cs typeface="+mn-cs"/>
              </a:rPr>
              <a:t>CRISTALDO JAVIER</a:t>
            </a:r>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4886916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21792"/>
            <a:ext cx="3889248" cy="676656"/>
          </a:xfrm>
        </p:spPr>
        <p:txBody>
          <a:bodyPr>
            <a:noAutofit/>
          </a:bodyPr>
          <a:lstStyle/>
          <a:p>
            <a:r>
              <a:rPr lang="es-AR" sz="3200" b="1" dirty="0" smtClean="0">
                <a:latin typeface="Arial" panose="020B0604020202020204" pitchFamily="34" charset="0"/>
                <a:cs typeface="Arial" panose="020B0604020202020204" pitchFamily="34" charset="0"/>
              </a:rPr>
              <a:t>MULTÍMETRO</a:t>
            </a:r>
            <a:endParaRPr lang="es-AR" sz="3200" b="1" dirty="0">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1316736" y="1663531"/>
            <a:ext cx="8753856" cy="995002"/>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s-AR" b="1" dirty="0" smtClean="0"/>
              <a:t>Es un instrumento de medida que aun en su forma mas simplificada es capaz de medir intensidades y tensiones en CC y CA. Y además Resistencias</a:t>
            </a:r>
            <a:endParaRPr lang="es-AR"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696" y="3023616"/>
            <a:ext cx="3863848" cy="3363410"/>
          </a:xfrm>
          <a:prstGeom prst="rect">
            <a:avLst/>
          </a:prstGeom>
        </p:spPr>
      </p:pic>
    </p:spTree>
    <p:extLst>
      <p:ext uri="{BB962C8B-B14F-4D97-AF65-F5344CB8AC3E}">
        <p14:creationId xmlns:p14="http://schemas.microsoft.com/office/powerpoint/2010/main" val="9722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302" y="1858455"/>
            <a:ext cx="4862634" cy="4022725"/>
          </a:xfrm>
        </p:spPr>
      </p:pic>
      <p:sp>
        <p:nvSpPr>
          <p:cNvPr id="4" name="Título 1"/>
          <p:cNvSpPr txBox="1">
            <a:spLocks/>
          </p:cNvSpPr>
          <p:nvPr/>
        </p:nvSpPr>
        <p:spPr>
          <a:xfrm>
            <a:off x="1097280" y="621792"/>
            <a:ext cx="3889248"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smtClean="0">
                <a:latin typeface="Arial" panose="020B0604020202020204" pitchFamily="34" charset="0"/>
                <a:cs typeface="Arial" panose="020B0604020202020204" pitchFamily="34" charset="0"/>
              </a:rPr>
              <a:t>MULTÍMETRO</a:t>
            </a:r>
            <a:endParaRPr lang="es-AR" sz="3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104" y="1103376"/>
            <a:ext cx="4329304" cy="5138849"/>
          </a:xfrm>
          <a:prstGeom prst="rect">
            <a:avLst/>
          </a:prstGeom>
        </p:spPr>
      </p:pic>
    </p:spTree>
    <p:extLst>
      <p:ext uri="{BB962C8B-B14F-4D97-AF65-F5344CB8AC3E}">
        <p14:creationId xmlns:p14="http://schemas.microsoft.com/office/powerpoint/2010/main" val="183579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38912" y="2023889"/>
            <a:ext cx="6181344" cy="1080296"/>
          </a:xfrm>
          <a:prstGeom prst="rect">
            <a:avLst/>
          </a:prstGeom>
        </p:spPr>
        <p:txBody>
          <a:bodyPr wrap="square">
            <a:spAutoFit/>
          </a:bodyPr>
          <a:lstStyle/>
          <a:p>
            <a:pPr>
              <a:lnSpc>
                <a:spcPct val="107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Y con la adecuada conmutación en ciertos elementos auxiliares internos es capaz de medir decibeles, capacidades, inductancias, temperaturas etc.</a:t>
            </a:r>
          </a:p>
        </p:txBody>
      </p:sp>
      <p:sp>
        <p:nvSpPr>
          <p:cNvPr id="7" name="Título 1"/>
          <p:cNvSpPr>
            <a:spLocks noGrp="1"/>
          </p:cNvSpPr>
          <p:nvPr>
            <p:ph type="title"/>
          </p:nvPr>
        </p:nvSpPr>
        <p:spPr>
          <a:xfrm>
            <a:off x="1097280" y="621792"/>
            <a:ext cx="3889248" cy="676656"/>
          </a:xfrm>
        </p:spPr>
        <p:txBody>
          <a:bodyPr>
            <a:noAutofit/>
          </a:bodyPr>
          <a:lstStyle/>
          <a:p>
            <a:r>
              <a:rPr lang="es-AR" sz="3200" b="1" dirty="0" smtClean="0">
                <a:latin typeface="Arial" panose="020B0604020202020204" pitchFamily="34" charset="0"/>
                <a:cs typeface="Arial" panose="020B0604020202020204" pitchFamily="34" charset="0"/>
              </a:rPr>
              <a:t>MULTÍMETRO</a:t>
            </a:r>
            <a:endParaRPr lang="es-AR" sz="320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14" y="3425371"/>
            <a:ext cx="5057422" cy="2844800"/>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371" y="2564037"/>
            <a:ext cx="4325257" cy="3243943"/>
          </a:xfrm>
          <a:prstGeom prst="rect">
            <a:avLst/>
          </a:prstGeom>
        </p:spPr>
      </p:pic>
    </p:spTree>
    <p:extLst>
      <p:ext uri="{BB962C8B-B14F-4D97-AF65-F5344CB8AC3E}">
        <p14:creationId xmlns:p14="http://schemas.microsoft.com/office/powerpoint/2010/main" val="312266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0985" y="2382134"/>
            <a:ext cx="6291072" cy="161480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Se conoce por muchos nombres Polímetro, multímetro, </a:t>
            </a:r>
            <a:r>
              <a:rPr lang="es-AR" sz="2000" b="1" dirty="0" err="1">
                <a:latin typeface="Calibri" panose="020F0502020204030204" pitchFamily="34" charset="0"/>
                <a:ea typeface="Calibri" panose="020F0502020204030204" pitchFamily="34" charset="0"/>
                <a:cs typeface="Times New Roman" panose="02020603050405020304" pitchFamily="18" charset="0"/>
              </a:rPr>
              <a:t>tester</a:t>
            </a:r>
            <a:r>
              <a:rPr lang="es-AR" sz="2000" b="1" dirty="0">
                <a:latin typeface="Calibri" panose="020F0502020204030204" pitchFamily="34" charset="0"/>
                <a:ea typeface="Calibri" panose="020F0502020204030204" pitchFamily="34" charset="0"/>
                <a:cs typeface="Times New Roman" panose="02020603050405020304" pitchFamily="18" charset="0"/>
              </a:rPr>
              <a:t> y </a:t>
            </a:r>
            <a:r>
              <a:rPr lang="es-AR" sz="2000" b="1" dirty="0" err="1">
                <a:latin typeface="Calibri" panose="020F0502020204030204" pitchFamily="34" charset="0"/>
                <a:ea typeface="Calibri" panose="020F0502020204030204" pitchFamily="34" charset="0"/>
                <a:cs typeface="Times New Roman" panose="02020603050405020304" pitchFamily="18" charset="0"/>
              </a:rPr>
              <a:t>multitester</a:t>
            </a:r>
            <a:endParaRPr lang="es-AR" sz="20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Pueden clasificarse en analógicos y digitales</a:t>
            </a:r>
          </a:p>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Cada uno tiene sus ventajas y sus inconvenientes</a:t>
            </a:r>
          </a:p>
        </p:txBody>
      </p:sp>
      <p:sp>
        <p:nvSpPr>
          <p:cNvPr id="6" name="Título 1"/>
          <p:cNvSpPr>
            <a:spLocks noGrp="1"/>
          </p:cNvSpPr>
          <p:nvPr>
            <p:ph type="title"/>
          </p:nvPr>
        </p:nvSpPr>
        <p:spPr>
          <a:xfrm>
            <a:off x="1097280" y="621792"/>
            <a:ext cx="3889248" cy="676656"/>
          </a:xfrm>
        </p:spPr>
        <p:txBody>
          <a:bodyPr>
            <a:noAutofit/>
          </a:bodyPr>
          <a:lstStyle/>
          <a:p>
            <a:r>
              <a:rPr lang="es-AR" sz="3200" b="1" dirty="0" smtClean="0">
                <a:latin typeface="Arial" panose="020B0604020202020204" pitchFamily="34" charset="0"/>
                <a:cs typeface="Arial" panose="020B0604020202020204" pitchFamily="34" charset="0"/>
              </a:rPr>
              <a:t>MULTÍMETRO</a:t>
            </a:r>
            <a:endParaRPr lang="es-AR" sz="32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85" y="2382134"/>
            <a:ext cx="4615543" cy="3461657"/>
          </a:xfrm>
          <a:prstGeom prst="rect">
            <a:avLst/>
          </a:prstGeom>
        </p:spPr>
      </p:pic>
    </p:spTree>
    <p:extLst>
      <p:ext uri="{BB962C8B-B14F-4D97-AF65-F5344CB8AC3E}">
        <p14:creationId xmlns:p14="http://schemas.microsoft.com/office/powerpoint/2010/main" val="332040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sp>
        <p:nvSpPr>
          <p:cNvPr id="5" name="Rectángulo 4"/>
          <p:cNvSpPr/>
          <p:nvPr/>
        </p:nvSpPr>
        <p:spPr>
          <a:xfrm>
            <a:off x="531803" y="2243892"/>
            <a:ext cx="6705600" cy="217085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sz="2000" b="1" dirty="0" smtClean="0">
                <a:latin typeface="Calibri" panose="020F0502020204030204" pitchFamily="34" charset="0"/>
                <a:ea typeface="Calibri" panose="020F0502020204030204" pitchFamily="34" charset="0"/>
                <a:cs typeface="Times New Roman" panose="02020603050405020304" pitchFamily="18" charset="0"/>
              </a:rPr>
              <a:t>Fundamentalmente </a:t>
            </a:r>
            <a:r>
              <a:rPr lang="es-AR" sz="2000" b="1" dirty="0">
                <a:latin typeface="Calibri" panose="020F0502020204030204" pitchFamily="34" charset="0"/>
                <a:ea typeface="Calibri" panose="020F0502020204030204" pitchFamily="34" charset="0"/>
                <a:cs typeface="Times New Roman" panose="02020603050405020304" pitchFamily="18" charset="0"/>
              </a:rPr>
              <a:t>está formado por un medidor de aguja, ya sea un micro amperímetro o miliamperímetro al cual se le adicionan resistores en paralelo para medir corrientes mayores</a:t>
            </a:r>
          </a:p>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Por medio de resistores en serie se los capacita para medir tensiones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813" y="2119087"/>
            <a:ext cx="3403816" cy="3248901"/>
          </a:xfrm>
          <a:prstGeom prst="rect">
            <a:avLst/>
          </a:prstGeom>
        </p:spPr>
      </p:pic>
    </p:spTree>
    <p:extLst>
      <p:ext uri="{BB962C8B-B14F-4D97-AF65-F5344CB8AC3E}">
        <p14:creationId xmlns:p14="http://schemas.microsoft.com/office/powerpoint/2010/main" val="197512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760" y="2357798"/>
            <a:ext cx="6851904" cy="2116666"/>
          </a:xfrm>
        </p:spPr>
        <p:txBody>
          <a:bodyPr>
            <a:normAutofit/>
          </a:bodyPr>
          <a:lstStyle/>
          <a:p>
            <a:pPr marL="285750" indent="-285750">
              <a:lnSpc>
                <a:spcPct val="107000"/>
              </a:lnSpc>
              <a:spcAft>
                <a:spcPts val="800"/>
              </a:spcAft>
              <a:buFont typeface="Arial" panose="020B0604020202020204" pitchFamily="34" charset="0"/>
              <a:buChar char="•"/>
            </a:pPr>
            <a:r>
              <a:rPr lang="es-AR" b="1" dirty="0">
                <a:latin typeface="Calibri" panose="020F0502020204030204" pitchFamily="34" charset="0"/>
                <a:ea typeface="Calibri" panose="020F0502020204030204" pitchFamily="34" charset="0"/>
                <a:cs typeface="Times New Roman" panose="02020603050405020304" pitchFamily="18" charset="0"/>
              </a:rPr>
              <a:t>La adición de uno o más elementos rectificadores permite que el aparato pueda ser usado en CA. </a:t>
            </a:r>
          </a:p>
          <a:p>
            <a:pPr marL="285750" indent="-285750">
              <a:lnSpc>
                <a:spcPct val="107000"/>
              </a:lnSpc>
              <a:spcAft>
                <a:spcPts val="800"/>
              </a:spcAft>
              <a:buFont typeface="Arial" panose="020B0604020202020204" pitchFamily="34" charset="0"/>
              <a:buChar char="•"/>
            </a:pPr>
            <a:r>
              <a:rPr lang="es-AR" b="1" dirty="0">
                <a:latin typeface="Calibri" panose="020F0502020204030204" pitchFamily="34" charset="0"/>
                <a:ea typeface="Calibri" panose="020F0502020204030204" pitchFamily="34" charset="0"/>
                <a:cs typeface="Times New Roman" panose="02020603050405020304" pitchFamily="18" charset="0"/>
              </a:rPr>
              <a:t>Del mismo modo un circuito sencillo y una batería de pilas secas permite medir resistencias</a:t>
            </a:r>
          </a:p>
          <a:p>
            <a:endParaRPr lang="es-AR" dirty="0"/>
          </a:p>
        </p:txBody>
      </p:sp>
      <p:sp>
        <p:nvSpPr>
          <p:cNvPr id="4" name="Título 1"/>
          <p:cNvSpPr txBox="1">
            <a:spLocks/>
          </p:cNvSpPr>
          <p:nvPr/>
        </p:nvSpPr>
        <p:spPr>
          <a:xfrm>
            <a:off x="365760" y="707136"/>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546" y="1846489"/>
            <a:ext cx="4282168" cy="4282168"/>
          </a:xfrm>
          <a:prstGeom prst="rect">
            <a:avLst/>
          </a:prstGeom>
        </p:spPr>
      </p:pic>
    </p:spTree>
    <p:extLst>
      <p:ext uri="{BB962C8B-B14F-4D97-AF65-F5344CB8AC3E}">
        <p14:creationId xmlns:p14="http://schemas.microsoft.com/office/powerpoint/2010/main" val="143812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3712" y="2322406"/>
            <a:ext cx="6096000" cy="2500172"/>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Naturalmente para poder usar el instrumento para todas estas funciones se necesita una llave conmutadora de funciones y además una llave selectora de alcance</a:t>
            </a:r>
          </a:p>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Los instrumentos usados en los multímetros analógicos son del tipo imán permanente y bobina móvil</a:t>
            </a:r>
          </a:p>
        </p:txBody>
      </p:sp>
      <p:sp>
        <p:nvSpPr>
          <p:cNvPr id="3"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36270"/>
          <a:stretch/>
        </p:blipFill>
        <p:spPr>
          <a:xfrm>
            <a:off x="7574643" y="1794782"/>
            <a:ext cx="3717471" cy="4374854"/>
          </a:xfrm>
          <a:prstGeom prst="rect">
            <a:avLst/>
          </a:prstGeom>
        </p:spPr>
      </p:pic>
    </p:spTree>
    <p:extLst>
      <p:ext uri="{BB962C8B-B14F-4D97-AF65-F5344CB8AC3E}">
        <p14:creationId xmlns:p14="http://schemas.microsoft.com/office/powerpoint/2010/main" val="148528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sp>
        <p:nvSpPr>
          <p:cNvPr id="3" name="Rectángulo 2"/>
          <p:cNvSpPr/>
          <p:nvPr/>
        </p:nvSpPr>
        <p:spPr>
          <a:xfrm>
            <a:off x="385572" y="2021803"/>
            <a:ext cx="7246620" cy="3795911"/>
          </a:xfrm>
          <a:prstGeom prst="rect">
            <a:avLst/>
          </a:prstGeom>
        </p:spPr>
        <p:txBody>
          <a:bodyPr wrap="square">
            <a:spAutoFit/>
          </a:bodyPr>
          <a:lstStyle/>
          <a:p>
            <a:pPr indent="449580">
              <a:lnSpc>
                <a:spcPct val="107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Sensibilidad</a:t>
            </a:r>
            <a:r>
              <a:rPr lang="es-AR" sz="2000" b="1"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s-AR" sz="2000" b="1" dirty="0" smtClean="0">
                <a:latin typeface="Calibri" panose="020F0502020204030204" pitchFamily="34" charset="0"/>
                <a:ea typeface="Calibri" panose="020F0502020204030204" pitchFamily="34" charset="0"/>
                <a:cs typeface="Times New Roman" panose="02020603050405020304" pitchFamily="18" charset="0"/>
              </a:rPr>
              <a:t> </a:t>
            </a:r>
            <a:r>
              <a:rPr lang="es-AR" sz="2000" b="1" dirty="0">
                <a:latin typeface="Calibri" panose="020F0502020204030204" pitchFamily="34" charset="0"/>
                <a:ea typeface="Calibri" panose="020F0502020204030204" pitchFamily="34" charset="0"/>
                <a:cs typeface="Times New Roman" panose="02020603050405020304" pitchFamily="18" charset="0"/>
              </a:rPr>
              <a:t>Quizás uno delos parámetros más importantes que condicionan la elección de un multímetro analógico es su sensibilidad</a:t>
            </a:r>
          </a:p>
          <a:p>
            <a:pPr marL="342900" indent="-34290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La sensibilidad de un instrumento viene expresada en ohmios/voltios de fondo de escala que mida. </a:t>
            </a:r>
          </a:p>
          <a:p>
            <a:pPr marL="342900" indent="-34290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La sensibilidad de los antiguos </a:t>
            </a:r>
            <a:r>
              <a:rPr lang="es-AR" sz="2000" b="1" dirty="0" err="1" smtClean="0">
                <a:latin typeface="Calibri" panose="020F0502020204030204" pitchFamily="34" charset="0"/>
                <a:ea typeface="Calibri" panose="020F0502020204030204" pitchFamily="34" charset="0"/>
                <a:cs typeface="Times New Roman" panose="02020603050405020304" pitchFamily="18" charset="0"/>
              </a:rPr>
              <a:t>tester</a:t>
            </a:r>
            <a:r>
              <a:rPr lang="es-AR" sz="2000" b="1" dirty="0" smtClean="0">
                <a:latin typeface="Calibri" panose="020F0502020204030204" pitchFamily="34" charset="0"/>
                <a:ea typeface="Calibri" panose="020F0502020204030204" pitchFamily="34" charset="0"/>
                <a:cs typeface="Times New Roman" panose="02020603050405020304" pitchFamily="18" charset="0"/>
              </a:rPr>
              <a:t> </a:t>
            </a:r>
            <a:r>
              <a:rPr lang="es-AR" sz="2000" b="1" dirty="0">
                <a:latin typeface="Calibri" panose="020F0502020204030204" pitchFamily="34" charset="0"/>
                <a:ea typeface="Calibri" panose="020F0502020204030204" pitchFamily="34" charset="0"/>
                <a:cs typeface="Times New Roman" panose="02020603050405020304" pitchFamily="18" charset="0"/>
              </a:rPr>
              <a:t>no pasaba de los 1000 Ohm/Voltio</a:t>
            </a:r>
          </a:p>
          <a:p>
            <a:pPr marL="342900" indent="-34290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Sensibilidades superiores a 20 </a:t>
            </a:r>
            <a:r>
              <a:rPr lang="es-AR" sz="2000" b="1" dirty="0" smtClean="0">
                <a:latin typeface="Calibri" panose="020F0502020204030204" pitchFamily="34" charset="0"/>
                <a:ea typeface="Calibri" panose="020F0502020204030204" pitchFamily="34" charset="0"/>
                <a:cs typeface="Times New Roman" panose="02020603050405020304" pitchFamily="18" charset="0"/>
              </a:rPr>
              <a:t>K-Ohm/voltios </a:t>
            </a:r>
            <a:r>
              <a:rPr lang="es-AR" sz="2000" b="1" dirty="0">
                <a:latin typeface="Calibri" panose="020F0502020204030204" pitchFamily="34" charset="0"/>
                <a:ea typeface="Calibri" panose="020F0502020204030204" pitchFamily="34" charset="0"/>
                <a:cs typeface="Times New Roman" panose="02020603050405020304" pitchFamily="18" charset="0"/>
              </a:rPr>
              <a:t>son adecuadas para casi cualquier medición.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192" y="2555849"/>
            <a:ext cx="3828515" cy="2727817"/>
          </a:xfrm>
          <a:prstGeom prst="rect">
            <a:avLst/>
          </a:prstGeom>
        </p:spPr>
      </p:pic>
    </p:spTree>
    <p:extLst>
      <p:ext uri="{BB962C8B-B14F-4D97-AF65-F5344CB8AC3E}">
        <p14:creationId xmlns:p14="http://schemas.microsoft.com/office/powerpoint/2010/main" val="281746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632960" y="1750275"/>
            <a:ext cx="4591918" cy="4888991"/>
          </a:xfrm>
          <a:prstGeom prst="rect">
            <a:avLst/>
          </a:prstGeom>
        </p:spPr>
      </p:pic>
      <p:sp>
        <p:nvSpPr>
          <p:cNvPr id="5"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sp>
        <p:nvSpPr>
          <p:cNvPr id="6" name="Rectángulo 5"/>
          <p:cNvSpPr/>
          <p:nvPr/>
        </p:nvSpPr>
        <p:spPr>
          <a:xfrm>
            <a:off x="1365504" y="2306183"/>
            <a:ext cx="2609088" cy="38869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b="1" dirty="0" smtClean="0">
                <a:latin typeface="Calibri" panose="020F0502020204030204" pitchFamily="34" charset="0"/>
                <a:ea typeface="Calibri" panose="020F0502020204030204" pitchFamily="34" charset="0"/>
                <a:cs typeface="Times New Roman" panose="02020603050405020304" pitchFamily="18" charset="0"/>
              </a:rPr>
              <a:t>Circuito eléctrico</a:t>
            </a:r>
            <a:endParaRPr lang="es-AR"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812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sp>
        <p:nvSpPr>
          <p:cNvPr id="3" name="Rectángulo 2"/>
          <p:cNvSpPr/>
          <p:nvPr/>
        </p:nvSpPr>
        <p:spPr>
          <a:xfrm>
            <a:off x="404622" y="2432437"/>
            <a:ext cx="5042916" cy="2829493"/>
          </a:xfrm>
          <a:prstGeom prst="rect">
            <a:avLst/>
          </a:prstGeom>
        </p:spPr>
        <p:txBody>
          <a:bodyPr wrap="square">
            <a:spAutoFit/>
          </a:bodyPr>
          <a:lstStyle/>
          <a:p>
            <a:pPr>
              <a:lnSpc>
                <a:spcPct val="107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Mediciones en corriente </a:t>
            </a:r>
            <a:r>
              <a:rPr lang="es-AR" sz="2000" b="1" dirty="0" smtClean="0">
                <a:latin typeface="Calibri" panose="020F0502020204030204" pitchFamily="34" charset="0"/>
                <a:ea typeface="Calibri" panose="020F0502020204030204" pitchFamily="34" charset="0"/>
                <a:cs typeface="Times New Roman" panose="02020603050405020304" pitchFamily="18" charset="0"/>
              </a:rPr>
              <a:t>alterna:</a:t>
            </a:r>
            <a:endParaRPr lang="es-AR"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Los alcances de tensión de los instrumentos para medir en CA funcionan de manera similar a los de CC, excepto en el hecho de que se incorpora un elemento rectificador que convierte CA en CC con el fin de que pueda ser medida por el instrumento de bobina móvil</a:t>
            </a:r>
          </a:p>
        </p:txBody>
      </p:sp>
      <p:pic>
        <p:nvPicPr>
          <p:cNvPr id="4" name="Imagen 3"/>
          <p:cNvPicPr>
            <a:picLocks noChangeAspect="1"/>
          </p:cNvPicPr>
          <p:nvPr/>
        </p:nvPicPr>
        <p:blipFill>
          <a:blip r:embed="rId2"/>
          <a:stretch>
            <a:fillRect/>
          </a:stretch>
        </p:blipFill>
        <p:spPr>
          <a:xfrm>
            <a:off x="5691378" y="2563976"/>
            <a:ext cx="5891022" cy="2003433"/>
          </a:xfrm>
          <a:prstGeom prst="rect">
            <a:avLst/>
          </a:prstGeom>
        </p:spPr>
      </p:pic>
    </p:spTree>
    <p:extLst>
      <p:ext uri="{BB962C8B-B14F-4D97-AF65-F5344CB8AC3E}">
        <p14:creationId xmlns:p14="http://schemas.microsoft.com/office/powerpoint/2010/main" val="133456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7081" y="1936559"/>
            <a:ext cx="9136358" cy="4683697"/>
          </a:xfrm>
        </p:spPr>
      </p:pic>
      <p:sp>
        <p:nvSpPr>
          <p:cNvPr id="5" name="CuadroTexto 4"/>
          <p:cNvSpPr txBox="1"/>
          <p:nvPr/>
        </p:nvSpPr>
        <p:spPr>
          <a:xfrm>
            <a:off x="1950720" y="670560"/>
            <a:ext cx="2036064" cy="461665"/>
          </a:xfrm>
          <a:prstGeom prst="rect">
            <a:avLst/>
          </a:prstGeom>
          <a:noFill/>
        </p:spPr>
        <p:txBody>
          <a:bodyPr wrap="square" rtlCol="0">
            <a:spAutoFit/>
          </a:bodyPr>
          <a:lstStyle/>
          <a:p>
            <a:r>
              <a:rPr lang="es-AR" sz="2400" b="1" dirty="0" smtClean="0"/>
              <a:t>CONSULTAS</a:t>
            </a:r>
            <a:endParaRPr lang="es-AR" sz="2400" b="1" dirty="0"/>
          </a:p>
        </p:txBody>
      </p:sp>
    </p:spTree>
    <p:extLst>
      <p:ext uri="{BB962C8B-B14F-4D97-AF65-F5344CB8AC3E}">
        <p14:creationId xmlns:p14="http://schemas.microsoft.com/office/powerpoint/2010/main" val="95950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5696" y="2315790"/>
            <a:ext cx="6096000" cy="2352952"/>
          </a:xfrm>
          <a:prstGeom prst="rect">
            <a:avLst/>
          </a:prstGeom>
        </p:spPr>
        <p:txBody>
          <a:bodyPr>
            <a:spAutoFit/>
          </a:bodyPr>
          <a:lstStyle/>
          <a:p>
            <a:pPr>
              <a:lnSpc>
                <a:spcPct val="150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Los rectificadores que suelen usarse en los multímetros muestran la tendencia a ser alinéales a bajos niveles de corriente, es decir, tienden a insensibilizarse a medida que la corriente medida es menor, lo cual amontona las divisiones de la escala en las proximidades del cero. </a:t>
            </a:r>
          </a:p>
        </p:txBody>
      </p:sp>
      <p:sp>
        <p:nvSpPr>
          <p:cNvPr id="3"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8096" r="9881"/>
          <a:stretch/>
        </p:blipFill>
        <p:spPr>
          <a:xfrm>
            <a:off x="7344228" y="2315790"/>
            <a:ext cx="3991429" cy="3117272"/>
          </a:xfrm>
          <a:prstGeom prst="rect">
            <a:avLst/>
          </a:prstGeom>
        </p:spPr>
      </p:pic>
    </p:spTree>
    <p:extLst>
      <p:ext uri="{BB962C8B-B14F-4D97-AF65-F5344CB8AC3E}">
        <p14:creationId xmlns:p14="http://schemas.microsoft.com/office/powerpoint/2010/main" val="374413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561" y="619760"/>
            <a:ext cx="6685827" cy="5766526"/>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514" y="1463766"/>
            <a:ext cx="4078514" cy="4078514"/>
          </a:xfrm>
          <a:prstGeom prst="rect">
            <a:avLst/>
          </a:prstGeom>
        </p:spPr>
      </p:pic>
    </p:spTree>
    <p:extLst>
      <p:ext uri="{BB962C8B-B14F-4D97-AF65-F5344CB8AC3E}">
        <p14:creationId xmlns:p14="http://schemas.microsoft.com/office/powerpoint/2010/main" val="325328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3591" y="1908138"/>
            <a:ext cx="9307438" cy="750975"/>
          </a:xfrm>
          <a:prstGeom prst="rect">
            <a:avLst/>
          </a:prstGeom>
        </p:spPr>
        <p:txBody>
          <a:bodyPr wrap="square">
            <a:spAutoFit/>
          </a:bodyPr>
          <a:lstStyle/>
          <a:p>
            <a:pPr>
              <a:lnSpc>
                <a:spcPct val="107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Aun recurriendo a insensibilizar el instrumento para los alcances de tensión alterna, se obliga a incorporar una escala en CA para uno o dos rangos bajos</a:t>
            </a:r>
          </a:p>
        </p:txBody>
      </p:sp>
      <p:sp>
        <p:nvSpPr>
          <p:cNvPr id="4"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12169"/>
          <a:stretch/>
        </p:blipFill>
        <p:spPr>
          <a:xfrm>
            <a:off x="3015191" y="2659113"/>
            <a:ext cx="5794980" cy="3742940"/>
          </a:xfrm>
          <a:prstGeom prst="rect">
            <a:avLst/>
          </a:prstGeom>
        </p:spPr>
      </p:pic>
    </p:spTree>
    <p:extLst>
      <p:ext uri="{BB962C8B-B14F-4D97-AF65-F5344CB8AC3E}">
        <p14:creationId xmlns:p14="http://schemas.microsoft.com/office/powerpoint/2010/main" val="123249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7700" y="1995287"/>
            <a:ext cx="10727436" cy="42165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Rectificador de onda completa que alimenta a tres amperímetros por medio de tres derivadores. </a:t>
            </a:r>
          </a:p>
        </p:txBody>
      </p:sp>
      <p:sp>
        <p:nvSpPr>
          <p:cNvPr id="3"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609064" y="2718257"/>
            <a:ext cx="6669048" cy="3397005"/>
          </a:xfrm>
          <a:prstGeom prst="rect">
            <a:avLst/>
          </a:prstGeom>
        </p:spPr>
      </p:pic>
    </p:spTree>
    <p:extLst>
      <p:ext uri="{BB962C8B-B14F-4D97-AF65-F5344CB8AC3E}">
        <p14:creationId xmlns:p14="http://schemas.microsoft.com/office/powerpoint/2010/main" val="51841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8296" y="2297435"/>
            <a:ext cx="7010056" cy="278640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El instrumento de la derecha es el común, que unido al rectificador permite medir tensiones a la </a:t>
            </a:r>
            <a:r>
              <a:rPr lang="es-AR" sz="2000" b="1" dirty="0" smtClean="0">
                <a:latin typeface="Calibri" panose="020F0502020204030204" pitchFamily="34" charset="0"/>
                <a:ea typeface="Calibri" panose="020F0502020204030204" pitchFamily="34" charset="0"/>
                <a:cs typeface="Times New Roman" panose="02020603050405020304" pitchFamily="18" charset="0"/>
              </a:rPr>
              <a:t>entrada. Este </a:t>
            </a:r>
            <a:r>
              <a:rPr lang="es-AR" sz="2000" b="1" dirty="0">
                <a:latin typeface="Calibri" panose="020F0502020204030204" pitchFamily="34" charset="0"/>
                <a:ea typeface="Calibri" panose="020F0502020204030204" pitchFamily="34" charset="0"/>
                <a:cs typeface="Times New Roman" panose="02020603050405020304" pitchFamily="18" charset="0"/>
              </a:rPr>
              <a:t>aparato esta calibrado en forma de poder leer es su escala directamente el valor eficaz de la corriente que circula y en este caso la corriente marcada es la eficaz alterna de entrada para este tipo de rectificador</a:t>
            </a:r>
          </a:p>
          <a:p>
            <a:pPr marL="285750" indent="-285750">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El amperímetro del centro marcara el valor medio y el de la izquierda el valor máximo</a:t>
            </a:r>
            <a:endParaRPr lang="es-AR" sz="2000" b="1" dirty="0"/>
          </a:p>
        </p:txBody>
      </p:sp>
      <p:pic>
        <p:nvPicPr>
          <p:cNvPr id="5" name="Imagen 4"/>
          <p:cNvPicPr>
            <a:picLocks noChangeAspect="1"/>
          </p:cNvPicPr>
          <p:nvPr/>
        </p:nvPicPr>
        <p:blipFill>
          <a:blip r:embed="rId2"/>
          <a:stretch>
            <a:fillRect/>
          </a:stretch>
        </p:blipFill>
        <p:spPr>
          <a:xfrm>
            <a:off x="7888200" y="2498802"/>
            <a:ext cx="4023384" cy="2049386"/>
          </a:xfrm>
          <a:prstGeom prst="rect">
            <a:avLst/>
          </a:prstGeom>
        </p:spPr>
      </p:pic>
      <p:sp>
        <p:nvSpPr>
          <p:cNvPr id="7"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280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0063" y="2699047"/>
            <a:ext cx="5656417" cy="2293318"/>
          </a:xfrm>
          <a:prstGeom prst="rect">
            <a:avLst/>
          </a:prstGeom>
          <a:solidFill>
            <a:schemeClr val="accent2"/>
          </a:solidFill>
          <a:ln w="28575">
            <a:solidFill>
              <a:schemeClr val="accent3">
                <a:lumMod val="75000"/>
              </a:schemeClr>
            </a:solidFill>
          </a:ln>
        </p:spPr>
      </p:pic>
      <p:pic>
        <p:nvPicPr>
          <p:cNvPr id="5" name="Imagen 4"/>
          <p:cNvPicPr>
            <a:picLocks noChangeAspect="1"/>
          </p:cNvPicPr>
          <p:nvPr/>
        </p:nvPicPr>
        <p:blipFill>
          <a:blip r:embed="rId3"/>
          <a:stretch>
            <a:fillRect/>
          </a:stretch>
        </p:blipFill>
        <p:spPr>
          <a:xfrm>
            <a:off x="6470189" y="2699047"/>
            <a:ext cx="5497686" cy="2293318"/>
          </a:xfrm>
          <a:prstGeom prst="rect">
            <a:avLst/>
          </a:prstGeom>
          <a:ln w="19050">
            <a:solidFill>
              <a:schemeClr val="accent2"/>
            </a:solidFill>
          </a:ln>
        </p:spPr>
      </p:pic>
      <p:sp>
        <p:nvSpPr>
          <p:cNvPr id="6"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803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sp>
        <p:nvSpPr>
          <p:cNvPr id="8" name="Rectángulo 7"/>
          <p:cNvSpPr/>
          <p:nvPr/>
        </p:nvSpPr>
        <p:spPr>
          <a:xfrm>
            <a:off x="358793" y="2051851"/>
            <a:ext cx="7626096" cy="3323987"/>
          </a:xfrm>
          <a:prstGeom prst="rect">
            <a:avLst/>
          </a:prstGeom>
        </p:spPr>
        <p:txBody>
          <a:bodyPr wrap="square">
            <a:spAutoFit/>
          </a:bodyPr>
          <a:lstStyle/>
          <a:p>
            <a:pPr>
              <a:lnSpc>
                <a:spcPct val="150000"/>
              </a:lnSpc>
              <a:spcAft>
                <a:spcPts val="0"/>
              </a:spcAft>
            </a:pPr>
            <a:r>
              <a:rPr lang="es-AR" sz="2000" b="1" dirty="0">
                <a:latin typeface="Arial" panose="020B0604020202020204" pitchFamily="34" charset="0"/>
                <a:ea typeface="Calibri" panose="020F0502020204030204" pitchFamily="34" charset="0"/>
                <a:cs typeface="Times New Roman" panose="02020603050405020304" pitchFamily="18" charset="0"/>
              </a:rPr>
              <a:t>En contra posición con los instrumentos de medición analógica, los instrumentos digitales indican los valores de medida en cifras numéricas. Esto es más ventajoso para la observación visual, así de este modo se puede prescindir de la lectura de rayas y de la interpolación de valores intermedios. Esto evita agregar un error de visualización a los errores propios del instrumento.</a:t>
            </a:r>
            <a:endParaRPr lang="es-AR"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l="20984" r="23944"/>
          <a:stretch/>
        </p:blipFill>
        <p:spPr>
          <a:xfrm>
            <a:off x="8998857" y="1688994"/>
            <a:ext cx="2336800" cy="4662774"/>
          </a:xfrm>
          <a:prstGeom prst="rect">
            <a:avLst/>
          </a:prstGeom>
        </p:spPr>
      </p:pic>
    </p:spTree>
    <p:extLst>
      <p:ext uri="{BB962C8B-B14F-4D97-AF65-F5344CB8AC3E}">
        <p14:creationId xmlns:p14="http://schemas.microsoft.com/office/powerpoint/2010/main" val="310105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7136" y="1974620"/>
            <a:ext cx="6522720" cy="3555322"/>
          </a:xfrm>
        </p:spPr>
        <p:txBody>
          <a:bodyPr>
            <a:normAutofit fontScale="92500" lnSpcReduction="10000"/>
          </a:bodyPr>
          <a:lstStyle/>
          <a:p>
            <a:pPr>
              <a:lnSpc>
                <a:spcPct val="150000"/>
              </a:lnSpc>
              <a:buFont typeface="Wingdings" panose="05000000000000000000" pitchFamily="2" charset="2"/>
              <a:buChar char="v"/>
            </a:pPr>
            <a:r>
              <a:rPr lang="es-AR" b="1" dirty="0"/>
              <a:t>Un multímetro Digital es un instrumento, normalmente portátil, de medición de </a:t>
            </a:r>
            <a:r>
              <a:rPr lang="es-AR" b="1" dirty="0" smtClean="0"/>
              <a:t>parámetros eléctricos </a:t>
            </a:r>
            <a:r>
              <a:rPr lang="es-AR" b="1" dirty="0"/>
              <a:t>mediante procedimientos electrónicos, sin usar piezas móviles, con alta precisión </a:t>
            </a:r>
            <a:r>
              <a:rPr lang="es-AR" b="1" dirty="0" smtClean="0"/>
              <a:t>y estabilidad </a:t>
            </a:r>
            <a:r>
              <a:rPr lang="es-AR" b="1" dirty="0"/>
              <a:t>y amplio rango de medición de valores y tipos de parámetros</a:t>
            </a:r>
            <a:r>
              <a:rPr lang="es-AR" b="1" dirty="0" smtClean="0"/>
              <a:t>.</a:t>
            </a:r>
          </a:p>
          <a:p>
            <a:pPr>
              <a:lnSpc>
                <a:spcPct val="150000"/>
              </a:lnSpc>
              <a:buFont typeface="Wingdings" panose="05000000000000000000" pitchFamily="2" charset="2"/>
              <a:buChar char="v"/>
            </a:pPr>
            <a:r>
              <a:rPr lang="es-AR" b="1" dirty="0" smtClean="0"/>
              <a:t> </a:t>
            </a:r>
            <a:r>
              <a:rPr lang="es-AR" b="1" dirty="0"/>
              <a:t>La forma </a:t>
            </a:r>
            <a:r>
              <a:rPr lang="es-AR" b="1" dirty="0" smtClean="0"/>
              <a:t>de presentación </a:t>
            </a:r>
            <a:r>
              <a:rPr lang="es-AR" b="1" dirty="0"/>
              <a:t>de la información medida es mediante una presentación digital (</a:t>
            </a:r>
            <a:r>
              <a:rPr lang="es-AR" b="1" dirty="0" err="1"/>
              <a:t>Display</a:t>
            </a:r>
            <a:r>
              <a:rPr lang="es-AR" b="1" dirty="0"/>
              <a:t>).</a:t>
            </a:r>
          </a:p>
          <a:p>
            <a:r>
              <a:rPr lang="es-AR" dirty="0" smtClean="0"/>
              <a:t> </a:t>
            </a:r>
            <a:endParaRPr lang="es-AR" dirty="0"/>
          </a:p>
        </p:txBody>
      </p:sp>
      <p:sp>
        <p:nvSpPr>
          <p:cNvPr id="4"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637" y="2245009"/>
            <a:ext cx="3005364" cy="3284933"/>
          </a:xfrm>
          <a:prstGeom prst="rect">
            <a:avLst/>
          </a:prstGeom>
        </p:spPr>
      </p:pic>
    </p:spTree>
    <p:extLst>
      <p:ext uri="{BB962C8B-B14F-4D97-AF65-F5344CB8AC3E}">
        <p14:creationId xmlns:p14="http://schemas.microsoft.com/office/powerpoint/2010/main" val="1917023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8305"/>
          <a:stretch/>
        </p:blipFill>
        <p:spPr>
          <a:xfrm>
            <a:off x="944565" y="457714"/>
            <a:ext cx="3359180" cy="2225445"/>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063" y="335946"/>
            <a:ext cx="3509121" cy="234721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491" y="3100376"/>
            <a:ext cx="2994480" cy="339873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330" y="3383673"/>
            <a:ext cx="2412078" cy="2412078"/>
          </a:xfrm>
          <a:prstGeom prst="rect">
            <a:avLst/>
          </a:prstGeom>
        </p:spPr>
      </p:pic>
    </p:spTree>
    <p:extLst>
      <p:ext uri="{BB962C8B-B14F-4D97-AF65-F5344CB8AC3E}">
        <p14:creationId xmlns:p14="http://schemas.microsoft.com/office/powerpoint/2010/main" val="386973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614" y="1897017"/>
            <a:ext cx="6194043" cy="4150009"/>
          </a:xfrm>
        </p:spPr>
      </p:pic>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39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111" y="2900254"/>
            <a:ext cx="5242168" cy="2423605"/>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744" y="2539663"/>
            <a:ext cx="4740896" cy="3555671"/>
          </a:xfrm>
          <a:prstGeom prst="rect">
            <a:avLst/>
          </a:prstGeom>
        </p:spPr>
      </p:pic>
      <p:sp>
        <p:nvSpPr>
          <p:cNvPr id="6" name="CuadroTexto 5"/>
          <p:cNvSpPr txBox="1"/>
          <p:nvPr/>
        </p:nvSpPr>
        <p:spPr>
          <a:xfrm>
            <a:off x="1950720" y="670560"/>
            <a:ext cx="2036064" cy="461665"/>
          </a:xfrm>
          <a:prstGeom prst="rect">
            <a:avLst/>
          </a:prstGeom>
          <a:noFill/>
        </p:spPr>
        <p:txBody>
          <a:bodyPr wrap="square" rtlCol="0">
            <a:spAutoFit/>
          </a:bodyPr>
          <a:lstStyle/>
          <a:p>
            <a:r>
              <a:rPr lang="es-AR" sz="2400" b="1" dirty="0" smtClean="0"/>
              <a:t>CONSULTAS</a:t>
            </a:r>
            <a:endParaRPr lang="es-AR" sz="2400" b="1" dirty="0"/>
          </a:p>
        </p:txBody>
      </p:sp>
    </p:spTree>
    <p:extLst>
      <p:ext uri="{BB962C8B-B14F-4D97-AF65-F5344CB8AC3E}">
        <p14:creationId xmlns:p14="http://schemas.microsoft.com/office/powerpoint/2010/main" val="318502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51543"/>
            <a:ext cx="10058400" cy="1185817"/>
          </a:xfrm>
        </p:spPr>
        <p:txBody>
          <a:bodyPr/>
          <a:lstStyle/>
          <a:p>
            <a:r>
              <a:rPr lang="es-AR" sz="2800" b="1" dirty="0">
                <a:latin typeface="Arial" panose="020B0604020202020204" pitchFamily="34" charset="0"/>
                <a:cs typeface="Arial" panose="020B0604020202020204" pitchFamily="34" charset="0"/>
              </a:rPr>
              <a:t>MULTÍMETROS DIGITALES</a:t>
            </a:r>
            <a:r>
              <a:rPr lang="es-AR" b="1" dirty="0">
                <a:latin typeface="Arial" panose="020B0604020202020204" pitchFamily="34" charset="0"/>
                <a:cs typeface="Arial" panose="020B0604020202020204" pitchFamily="34" charset="0"/>
              </a:rPr>
              <a:t/>
            </a:r>
            <a:br>
              <a:rPr lang="es-AR" b="1" dirty="0">
                <a:latin typeface="Arial" panose="020B0604020202020204" pitchFamily="34" charset="0"/>
                <a:cs typeface="Arial" panose="020B0604020202020204" pitchFamily="34" charset="0"/>
              </a:rPr>
            </a:br>
            <a:endParaRPr lang="es-AR"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524" b="16366"/>
          <a:stretch/>
        </p:blipFill>
        <p:spPr>
          <a:xfrm>
            <a:off x="471714" y="2071188"/>
            <a:ext cx="4742923" cy="3182983"/>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481" y="1737360"/>
            <a:ext cx="2531375" cy="4422461"/>
          </a:xfrm>
          <a:prstGeom prst="rect">
            <a:avLst/>
          </a:prstGeom>
        </p:spPr>
      </p:pic>
    </p:spTree>
    <p:extLst>
      <p:ext uri="{BB962C8B-B14F-4D97-AF65-F5344CB8AC3E}">
        <p14:creationId xmlns:p14="http://schemas.microsoft.com/office/powerpoint/2010/main" val="69766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0199" y="2630603"/>
            <a:ext cx="6096000" cy="923330"/>
          </a:xfrm>
          <a:prstGeom prst="rect">
            <a:avLst/>
          </a:prstGeom>
        </p:spPr>
        <p:txBody>
          <a:bodyPr>
            <a:spAutoFit/>
          </a:bodyPr>
          <a:lstStyle/>
          <a:p>
            <a:pPr>
              <a:lnSpc>
                <a:spcPct val="150000"/>
              </a:lnSpc>
            </a:pPr>
            <a:r>
              <a:rPr lang="es-AR" b="1" dirty="0" smtClean="0"/>
              <a:t> La forma de presentación de la información medida es mediante una presentación digital (</a:t>
            </a:r>
            <a:r>
              <a:rPr lang="es-AR" b="1" dirty="0" err="1" smtClean="0"/>
              <a:t>Display</a:t>
            </a:r>
            <a:r>
              <a:rPr lang="es-AR" b="1" dirty="0" smtClean="0"/>
              <a:t>).</a:t>
            </a:r>
            <a:endParaRPr lang="es-AR" b="1" dirty="0"/>
          </a:p>
        </p:txBody>
      </p:sp>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455" y="1944914"/>
            <a:ext cx="4842349" cy="4005943"/>
          </a:xfrm>
          <a:prstGeom prst="rect">
            <a:avLst/>
          </a:prstGeom>
        </p:spPr>
      </p:pic>
    </p:spTree>
    <p:extLst>
      <p:ext uri="{BB962C8B-B14F-4D97-AF65-F5344CB8AC3E}">
        <p14:creationId xmlns:p14="http://schemas.microsoft.com/office/powerpoint/2010/main" val="124931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8750"/>
          <a:stretch/>
        </p:blipFill>
        <p:spPr>
          <a:xfrm>
            <a:off x="2823029" y="1785258"/>
            <a:ext cx="4572995" cy="3338286"/>
          </a:xfrm>
          <a:prstGeom prst="rect">
            <a:avLst/>
          </a:prstGeom>
        </p:spPr>
      </p:pic>
    </p:spTree>
    <p:extLst>
      <p:ext uri="{BB962C8B-B14F-4D97-AF65-F5344CB8AC3E}">
        <p14:creationId xmlns:p14="http://schemas.microsoft.com/office/powerpoint/2010/main" val="1814823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0713" y="2206173"/>
            <a:ext cx="4846030" cy="3000821"/>
          </a:xfrm>
          <a:prstGeom prst="rect">
            <a:avLst/>
          </a:prstGeom>
        </p:spPr>
        <p:txBody>
          <a:bodyPr wrap="square">
            <a:spAutoFit/>
          </a:bodyPr>
          <a:lstStyle/>
          <a:p>
            <a:pPr>
              <a:lnSpc>
                <a:spcPct val="150000"/>
              </a:lnSpc>
              <a:spcAft>
                <a:spcPts val="800"/>
              </a:spcAft>
            </a:pPr>
            <a:r>
              <a:rPr lang="es-AR" b="1" dirty="0">
                <a:latin typeface="Arial" panose="020B0604020202020204" pitchFamily="34" charset="0"/>
                <a:ea typeface="Calibri" panose="020F0502020204030204" pitchFamily="34" charset="0"/>
                <a:cs typeface="Times New Roman" panose="02020603050405020304" pitchFamily="18" charset="0"/>
              </a:rPr>
              <a:t>Los parámetros que pueden ser leídos por un solo instrumento contempla Voltaje y Corriente DC y CA</a:t>
            </a:r>
            <a:r>
              <a:rPr lang="es-AR" b="1" dirty="0" smtClean="0">
                <a:latin typeface="Arial" panose="020B0604020202020204" pitchFamily="34" charset="0"/>
                <a:ea typeface="Calibri" panose="020F0502020204030204" pitchFamily="34" charset="0"/>
                <a:cs typeface="Times New Roman" panose="02020603050405020304" pitchFamily="18" charset="0"/>
              </a:rPr>
              <a:t>, </a:t>
            </a:r>
            <a:r>
              <a:rPr lang="es-AR" b="1" dirty="0">
                <a:latin typeface="Arial" panose="020B0604020202020204" pitchFamily="34" charset="0"/>
                <a:ea typeface="Calibri" panose="020F0502020204030204" pitchFamily="34" charset="0"/>
                <a:cs typeface="Times New Roman" panose="02020603050405020304" pitchFamily="18" charset="0"/>
              </a:rPr>
              <a:t>Resistencia y Conductancia, Ganancia en dB, Capacitancia, probadores de semiconductores, temperatura y frecuencia.</a:t>
            </a:r>
            <a:endParaRPr lang="es-A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8750"/>
          <a:stretch/>
        </p:blipFill>
        <p:spPr>
          <a:xfrm>
            <a:off x="6298205" y="1747153"/>
            <a:ext cx="5181903" cy="3782789"/>
          </a:xfrm>
          <a:prstGeom prst="rect">
            <a:avLst/>
          </a:prstGeom>
        </p:spPr>
      </p:pic>
    </p:spTree>
    <p:extLst>
      <p:ext uri="{BB962C8B-B14F-4D97-AF65-F5344CB8AC3E}">
        <p14:creationId xmlns:p14="http://schemas.microsoft.com/office/powerpoint/2010/main" val="3306441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4444" y="2048946"/>
            <a:ext cx="4981956" cy="2568780"/>
          </a:xfrm>
          <a:prstGeom prst="rect">
            <a:avLst/>
          </a:prstGeom>
        </p:spPr>
        <p:txBody>
          <a:bodyPr wrap="square">
            <a:spAutoFit/>
          </a:bodyPr>
          <a:lstStyle/>
          <a:p>
            <a:pPr>
              <a:lnSpc>
                <a:spcPct val="107000"/>
              </a:lnSpc>
              <a:spcAft>
                <a:spcPts val="800"/>
              </a:spcAft>
            </a:pPr>
            <a:r>
              <a:rPr lang="es-AR" dirty="0">
                <a:latin typeface="Arial" panose="020B0604020202020204" pitchFamily="34" charset="0"/>
                <a:ea typeface="Calibri" panose="020F0502020204030204" pitchFamily="34" charset="0"/>
                <a:cs typeface="Times New Roman" panose="02020603050405020304" pitchFamily="18" charset="0"/>
              </a:rPr>
              <a:t> </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AR" b="1" dirty="0">
                <a:latin typeface="Arial" panose="020B0604020202020204" pitchFamily="34" charset="0"/>
                <a:ea typeface="Calibri" panose="020F0502020204030204" pitchFamily="34" charset="0"/>
                <a:cs typeface="Times New Roman" panose="02020603050405020304" pitchFamily="18" charset="0"/>
              </a:rPr>
              <a:t>El dispositivo es un conversor Análogo/Digital que usa distintas técnicas de conversión de acuerdo a la resolución, velocidad de respuesta y precisión buscada.</a:t>
            </a:r>
            <a:endParaRPr lang="es-A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6684"/>
          <a:stretch/>
        </p:blipFill>
        <p:spPr>
          <a:xfrm>
            <a:off x="6717792" y="2237921"/>
            <a:ext cx="4379710" cy="3360227"/>
          </a:xfrm>
          <a:prstGeom prst="rect">
            <a:avLst/>
          </a:prstGeom>
        </p:spPr>
      </p:pic>
    </p:spTree>
    <p:extLst>
      <p:ext uri="{BB962C8B-B14F-4D97-AF65-F5344CB8AC3E}">
        <p14:creationId xmlns:p14="http://schemas.microsoft.com/office/powerpoint/2010/main" val="230543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216" y="1939510"/>
            <a:ext cx="5844613" cy="3934410"/>
          </a:xfrm>
          <a:prstGeom prst="rect">
            <a:avLst/>
          </a:prstGeom>
        </p:spPr>
        <p:txBody>
          <a:bodyPr wrap="square">
            <a:spAutoFit/>
          </a:bodyPr>
          <a:lstStyle/>
          <a:p>
            <a:pPr>
              <a:lnSpc>
                <a:spcPct val="150000"/>
              </a:lnSpc>
              <a:spcAft>
                <a:spcPts val="800"/>
              </a:spcAft>
            </a:pPr>
            <a:r>
              <a:rPr lang="es-AR" b="1" dirty="0">
                <a:latin typeface="Arial" panose="020B0604020202020204" pitchFamily="34" charset="0"/>
                <a:ea typeface="Calibri" panose="020F0502020204030204" pitchFamily="34" charset="0"/>
                <a:cs typeface="Times New Roman" panose="02020603050405020304" pitchFamily="18" charset="0"/>
              </a:rPr>
              <a:t>El circuito interno de los multímetros digitales puede básicamente dividirse en dos secciones:</a:t>
            </a:r>
          </a:p>
          <a:p>
            <a:pPr marL="342900" lvl="0" indent="-342900">
              <a:lnSpc>
                <a:spcPct val="150000"/>
              </a:lnSpc>
              <a:spcAft>
                <a:spcPts val="0"/>
              </a:spcAft>
              <a:buFont typeface="Arial" panose="020B0604020202020204" pitchFamily="34" charset="0"/>
              <a:buChar char="-"/>
            </a:pPr>
            <a:r>
              <a:rPr lang="es-AR" b="1" dirty="0">
                <a:latin typeface="Arial" panose="020B0604020202020204" pitchFamily="34" charset="0"/>
                <a:ea typeface="Calibri" panose="020F0502020204030204" pitchFamily="34" charset="0"/>
                <a:cs typeface="Times New Roman" panose="02020603050405020304" pitchFamily="18" charset="0"/>
              </a:rPr>
              <a:t>Una Analógica y otra Digital. </a:t>
            </a:r>
          </a:p>
          <a:p>
            <a:pPr marL="342900" lvl="0" indent="-342900">
              <a:lnSpc>
                <a:spcPct val="150000"/>
              </a:lnSpc>
              <a:spcAft>
                <a:spcPts val="800"/>
              </a:spcAft>
              <a:buFont typeface="Arial" panose="020B0604020202020204" pitchFamily="34" charset="0"/>
              <a:buChar char="-"/>
            </a:pPr>
            <a:r>
              <a:rPr lang="es-AR" b="1" dirty="0">
                <a:latin typeface="Arial" panose="020B0604020202020204" pitchFamily="34" charset="0"/>
                <a:ea typeface="Calibri" panose="020F0502020204030204" pitchFamily="34" charset="0"/>
                <a:cs typeface="Times New Roman" panose="02020603050405020304" pitchFamily="18" charset="0"/>
              </a:rPr>
              <a:t>La sección Digital está compuesta por el conversor Analógico a Digital (en algunos instrumentos esta conversión es hecha por medio de un circuito microprocesador) y una pantalla de dígitos, que puede ser de Led o de Cristal Líquido.</a:t>
            </a:r>
          </a:p>
        </p:txBody>
      </p:sp>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17882"/>
          <a:stretch/>
        </p:blipFill>
        <p:spPr>
          <a:xfrm rot="5400000">
            <a:off x="6978903" y="1871585"/>
            <a:ext cx="5498590" cy="3766458"/>
          </a:xfrm>
          <a:prstGeom prst="rect">
            <a:avLst/>
          </a:prstGeom>
        </p:spPr>
      </p:pic>
    </p:spTree>
    <p:extLst>
      <p:ext uri="{BB962C8B-B14F-4D97-AF65-F5344CB8AC3E}">
        <p14:creationId xmlns:p14="http://schemas.microsoft.com/office/powerpoint/2010/main" val="602611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4651" y="1468892"/>
            <a:ext cx="8395772" cy="5033508"/>
          </a:xfrm>
          <a:solidFill>
            <a:schemeClr val="bg2">
              <a:lumMod val="50000"/>
            </a:schemeClr>
          </a:solidFill>
          <a:ln w="38100">
            <a:solidFill>
              <a:schemeClr val="accent1">
                <a:lumMod val="75000"/>
              </a:schemeClr>
            </a:solidFill>
          </a:ln>
        </p:spPr>
      </p:pic>
      <p:sp>
        <p:nvSpPr>
          <p:cNvPr id="5" name="Título 1"/>
          <p:cNvSpPr txBox="1">
            <a:spLocks/>
          </p:cNvSpPr>
          <p:nvPr/>
        </p:nvSpPr>
        <p:spPr>
          <a:xfrm>
            <a:off x="707136" y="5161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693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094" y="2571977"/>
            <a:ext cx="4745358" cy="2638651"/>
          </a:xfrm>
          <a:prstGeom prst="rect">
            <a:avLst/>
          </a:prstGeom>
          <a:ln w="228600" cap="sq" cmpd="thickThin">
            <a:solidFill>
              <a:srgbClr val="000000"/>
            </a:solidFill>
            <a:prstDash val="solid"/>
            <a:miter lim="800000"/>
          </a:ln>
          <a:effectLst>
            <a:innerShdw blurRad="76200">
              <a:srgbClr val="000000"/>
            </a:inn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287" y="2499520"/>
            <a:ext cx="5033393" cy="2711108"/>
          </a:xfrm>
          <a:prstGeom prst="rect">
            <a:avLst/>
          </a:prstGeom>
          <a:ln w="228600" cap="sq" cmpd="thickThin">
            <a:solidFill>
              <a:srgbClr val="000000"/>
            </a:solidFill>
            <a:prstDash val="solid"/>
            <a:miter lim="800000"/>
          </a:ln>
          <a:effectLst>
            <a:innerShdw blurRad="76200">
              <a:srgbClr val="000000"/>
            </a:innerShdw>
          </a:effectLst>
        </p:spPr>
      </p:pic>
      <p:sp>
        <p:nvSpPr>
          <p:cNvPr id="6"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48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382" y="3259981"/>
            <a:ext cx="5856252" cy="246710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034" y="2802165"/>
            <a:ext cx="4368141" cy="3382735"/>
          </a:xfrm>
          <a:prstGeom prst="rect">
            <a:avLst/>
          </a:prstGeom>
        </p:spPr>
      </p:pic>
      <p:sp>
        <p:nvSpPr>
          <p:cNvPr id="6" name="CuadroTexto 5"/>
          <p:cNvSpPr txBox="1"/>
          <p:nvPr/>
        </p:nvSpPr>
        <p:spPr>
          <a:xfrm>
            <a:off x="1950720" y="670560"/>
            <a:ext cx="2036064" cy="461665"/>
          </a:xfrm>
          <a:prstGeom prst="rect">
            <a:avLst/>
          </a:prstGeom>
          <a:noFill/>
        </p:spPr>
        <p:txBody>
          <a:bodyPr wrap="square" rtlCol="0">
            <a:spAutoFit/>
          </a:bodyPr>
          <a:lstStyle/>
          <a:p>
            <a:r>
              <a:rPr lang="es-AR" sz="2400" b="1" dirty="0" smtClean="0"/>
              <a:t>CONSULTAS</a:t>
            </a:r>
            <a:endParaRPr lang="es-AR" sz="2400" b="1" dirty="0"/>
          </a:p>
        </p:txBody>
      </p:sp>
    </p:spTree>
    <p:extLst>
      <p:ext uri="{BB962C8B-B14F-4D97-AF65-F5344CB8AC3E}">
        <p14:creationId xmlns:p14="http://schemas.microsoft.com/office/powerpoint/2010/main" val="89624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128427" y="1740620"/>
            <a:ext cx="6916006" cy="3395581"/>
          </a:xfrm>
          <a:prstGeom prst="rect">
            <a:avLst/>
          </a:prstGeom>
        </p:spPr>
      </p:pic>
      <p:sp>
        <p:nvSpPr>
          <p:cNvPr id="5" name="CuadroTexto 4"/>
          <p:cNvSpPr txBox="1"/>
          <p:nvPr/>
        </p:nvSpPr>
        <p:spPr>
          <a:xfrm>
            <a:off x="1962912" y="731520"/>
            <a:ext cx="2292096" cy="461665"/>
          </a:xfrm>
          <a:prstGeom prst="rect">
            <a:avLst/>
          </a:prstGeom>
          <a:noFill/>
        </p:spPr>
        <p:txBody>
          <a:bodyPr wrap="square" rtlCol="0">
            <a:spAutoFit/>
          </a:bodyPr>
          <a:lstStyle/>
          <a:p>
            <a:r>
              <a:rPr lang="es-AR" sz="2400" b="1" dirty="0" smtClean="0"/>
              <a:t>CONSULTAS</a:t>
            </a:r>
            <a:endParaRPr lang="es-AR" sz="2400" b="1" dirty="0"/>
          </a:p>
        </p:txBody>
      </p:sp>
    </p:spTree>
    <p:extLst>
      <p:ext uri="{BB962C8B-B14F-4D97-AF65-F5344CB8AC3E}">
        <p14:creationId xmlns:p14="http://schemas.microsoft.com/office/powerpoint/2010/main" val="219134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19305" y="1950958"/>
            <a:ext cx="6612503" cy="3421629"/>
          </a:xfrm>
          <a:prstGeom prst="rect">
            <a:avLst/>
          </a:prstGeom>
        </p:spPr>
      </p:pic>
      <p:sp>
        <p:nvSpPr>
          <p:cNvPr id="5" name="CuadroTexto 4"/>
          <p:cNvSpPr txBox="1"/>
          <p:nvPr/>
        </p:nvSpPr>
        <p:spPr>
          <a:xfrm>
            <a:off x="1950720" y="670560"/>
            <a:ext cx="2036064" cy="461665"/>
          </a:xfrm>
          <a:prstGeom prst="rect">
            <a:avLst/>
          </a:prstGeom>
          <a:noFill/>
        </p:spPr>
        <p:txBody>
          <a:bodyPr wrap="square" rtlCol="0">
            <a:spAutoFit/>
          </a:bodyPr>
          <a:lstStyle/>
          <a:p>
            <a:r>
              <a:rPr lang="es-AR" sz="2400" b="1" dirty="0" smtClean="0"/>
              <a:t>CONSULTAS</a:t>
            </a:r>
            <a:endParaRPr lang="es-AR" sz="2400" b="1" dirty="0"/>
          </a:p>
        </p:txBody>
      </p:sp>
    </p:spTree>
    <p:extLst>
      <p:ext uri="{BB962C8B-B14F-4D97-AF65-F5344CB8AC3E}">
        <p14:creationId xmlns:p14="http://schemas.microsoft.com/office/powerpoint/2010/main" val="245663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56917" y="2438241"/>
            <a:ext cx="4967754" cy="2655630"/>
          </a:xfrm>
          <a:prstGeom prst="rect">
            <a:avLst/>
          </a:prstGeom>
        </p:spPr>
      </p:pic>
      <p:pic>
        <p:nvPicPr>
          <p:cNvPr id="5" name="Imagen 4"/>
          <p:cNvPicPr>
            <a:picLocks noChangeAspect="1"/>
          </p:cNvPicPr>
          <p:nvPr/>
        </p:nvPicPr>
        <p:blipFill>
          <a:blip r:embed="rId3"/>
          <a:stretch>
            <a:fillRect/>
          </a:stretch>
        </p:blipFill>
        <p:spPr>
          <a:xfrm>
            <a:off x="6914656" y="2773079"/>
            <a:ext cx="4265214" cy="2320792"/>
          </a:xfrm>
          <a:prstGeom prst="rect">
            <a:avLst/>
          </a:prstGeom>
        </p:spPr>
      </p:pic>
      <p:sp>
        <p:nvSpPr>
          <p:cNvPr id="6" name="CuadroTexto 5"/>
          <p:cNvSpPr txBox="1"/>
          <p:nvPr/>
        </p:nvSpPr>
        <p:spPr>
          <a:xfrm>
            <a:off x="1950720" y="670560"/>
            <a:ext cx="2036064" cy="461665"/>
          </a:xfrm>
          <a:prstGeom prst="rect">
            <a:avLst/>
          </a:prstGeom>
          <a:noFill/>
        </p:spPr>
        <p:txBody>
          <a:bodyPr wrap="square" rtlCol="0">
            <a:spAutoFit/>
          </a:bodyPr>
          <a:lstStyle/>
          <a:p>
            <a:r>
              <a:rPr lang="es-AR" sz="2400" b="1" dirty="0" smtClean="0"/>
              <a:t>CONSULTAS</a:t>
            </a:r>
            <a:endParaRPr lang="es-AR" sz="2400" b="1" dirty="0"/>
          </a:p>
        </p:txBody>
      </p:sp>
    </p:spTree>
    <p:extLst>
      <p:ext uri="{BB962C8B-B14F-4D97-AF65-F5344CB8AC3E}">
        <p14:creationId xmlns:p14="http://schemas.microsoft.com/office/powerpoint/2010/main" val="410697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064" y="1163955"/>
            <a:ext cx="2125332"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824990"/>
            <a:ext cx="70207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p:cNvSpPr txBox="1"/>
          <p:nvPr/>
        </p:nvSpPr>
        <p:spPr>
          <a:xfrm>
            <a:off x="1950720" y="670560"/>
            <a:ext cx="2036064" cy="461665"/>
          </a:xfrm>
          <a:prstGeom prst="rect">
            <a:avLst/>
          </a:prstGeom>
          <a:noFill/>
        </p:spPr>
        <p:txBody>
          <a:bodyPr wrap="square" rtlCol="0">
            <a:spAutoFit/>
          </a:bodyPr>
          <a:lstStyle/>
          <a:p>
            <a:r>
              <a:rPr lang="es-AR" sz="2400" b="1" dirty="0" smtClean="0"/>
              <a:t>CONSULTAS</a:t>
            </a:r>
            <a:endParaRPr lang="es-AR" sz="2400" b="1" dirty="0"/>
          </a:p>
        </p:txBody>
      </p:sp>
    </p:spTree>
    <p:extLst>
      <p:ext uri="{BB962C8B-B14F-4D97-AF65-F5344CB8AC3E}">
        <p14:creationId xmlns:p14="http://schemas.microsoft.com/office/powerpoint/2010/main" val="535073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815" y="1696401"/>
            <a:ext cx="2767169" cy="393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91" y="1032992"/>
            <a:ext cx="6828473" cy="480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1621536" y="571327"/>
            <a:ext cx="2036064" cy="461665"/>
          </a:xfrm>
          <a:prstGeom prst="rect">
            <a:avLst/>
          </a:prstGeom>
          <a:noFill/>
        </p:spPr>
        <p:txBody>
          <a:bodyPr wrap="square" rtlCol="0">
            <a:spAutoFit/>
          </a:bodyPr>
          <a:lstStyle/>
          <a:p>
            <a:r>
              <a:rPr lang="es-AR" sz="2400" b="1" dirty="0" smtClean="0"/>
              <a:t>CONSULTAS</a:t>
            </a:r>
            <a:endParaRPr lang="es-AR" sz="2400" b="1" dirty="0"/>
          </a:p>
        </p:txBody>
      </p:sp>
    </p:spTree>
    <p:extLst>
      <p:ext uri="{BB962C8B-B14F-4D97-AF65-F5344CB8AC3E}">
        <p14:creationId xmlns:p14="http://schemas.microsoft.com/office/powerpoint/2010/main" val="1412479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627</TotalTime>
  <Words>774</Words>
  <Application>Microsoft Office PowerPoint</Application>
  <PresentationFormat>Panorámica</PresentationFormat>
  <Paragraphs>72</Paragraphs>
  <Slides>37</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37</vt:i4>
      </vt:variant>
    </vt:vector>
  </HeadingPairs>
  <TitlesOfParts>
    <vt:vector size="46" baseType="lpstr">
      <vt:lpstr>Arial</vt:lpstr>
      <vt:lpstr>Calibri</vt:lpstr>
      <vt:lpstr>Calibri Light</vt:lpstr>
      <vt:lpstr>Century Gothic</vt:lpstr>
      <vt:lpstr>Times New Roman</vt:lpstr>
      <vt:lpstr>Wingdings</vt:lpstr>
      <vt:lpstr>Wingdings 3</vt:lpstr>
      <vt:lpstr>Espiral</vt:lpstr>
      <vt:lpstr>Retrospección</vt:lpstr>
      <vt:lpstr>Instrumental y Mediciones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MULTÍMETRO</vt:lpstr>
      <vt:lpstr>Presentación de PowerPoint</vt:lpstr>
      <vt:lpstr>MULTÍMETRO</vt:lpstr>
      <vt:lpstr>MULTÍMETRO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MULTÍMETROS DIGITALES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Instrumental y Mediciones</dc:title>
  <dc:creator>Alumno</dc:creator>
  <cp:lastModifiedBy>Alumno</cp:lastModifiedBy>
  <cp:revision>52</cp:revision>
  <dcterms:created xsi:type="dcterms:W3CDTF">2020-10-20T12:11:57Z</dcterms:created>
  <dcterms:modified xsi:type="dcterms:W3CDTF">2020-10-20T22:39:29Z</dcterms:modified>
</cp:coreProperties>
</file>