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81" r:id="rId12"/>
    <p:sldId id="267" r:id="rId13"/>
    <p:sldId id="268" r:id="rId14"/>
    <p:sldId id="269" r:id="rId15"/>
    <p:sldId id="282" r:id="rId16"/>
    <p:sldId id="270" r:id="rId17"/>
    <p:sldId id="271" r:id="rId18"/>
    <p:sldId id="272" r:id="rId19"/>
    <p:sldId id="273" r:id="rId20"/>
    <p:sldId id="274" r:id="rId21"/>
    <p:sldId id="275" r:id="rId22"/>
    <p:sldId id="276" r:id="rId23"/>
    <p:sldId id="277" r:id="rId24"/>
    <p:sldId id="278" r:id="rId25"/>
    <p:sldId id="280" r:id="rId26"/>
    <p:sldId id="283" r:id="rId27"/>
    <p:sldId id="285" r:id="rId28"/>
    <p:sldId id="286" r:id="rId29"/>
    <p:sldId id="287" r:id="rId30"/>
    <p:sldId id="284" r:id="rId31"/>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8.78571" units="1/cm"/>
          <inkml:channelProperty channel="Y" name="resolution" value="45.17647" units="1/cm"/>
          <inkml:channelProperty channel="T" name="resolution" value="1" units="1/dev"/>
        </inkml:channelProperties>
      </inkml:inkSource>
      <inkml:timestamp xml:id="ts0" timeString="2020-09-29T23:24:26.598"/>
    </inkml:context>
    <inkml:brush xml:id="br0">
      <inkml:brushProperty name="width" value="0.05292" units="cm"/>
      <inkml:brushProperty name="height" value="0.05292" units="cm"/>
      <inkml:brushProperty name="color" value="#FF0000"/>
    </inkml:brush>
  </inkml:definitions>
  <inkml:trace contextRef="#ctx0" brushRef="#br0">24755 15652 0,'25'0'78,"124"-75"-78,49 51 16,25-26-16,-24 25 16,123-24-16,-98 24 15,24-50-15,-75 26 16,1 24-16,-75-25 16,-49 25-16,49-24 15,-74 24-15,49 0 16,25-49-16,-49 24 15,0 25-15,24-24 16,-49 24-16,24 0 16,1 0-1,0 1-15,-1-1 16,-24 25 0,-25-25-16</inkml:trace>
  <inkml:trace contextRef="#ctx0" brushRef="#br0" timeOffset="38104.3067">22671 10468 0,'-74'0'109,"0"0"-93,-1 0-16,-24 0 15,25 0-15,-26 0 16,-24 0-16,50 0 15,-75 0-15,50-25 16,24 0-16,-24 25 16,0 0-16,-124 0 31,173 0-31,-24 0 16,-25 0-16,24 0 15,1 0 1,24 0-16,1 0 15</inkml:trace>
  <inkml:trace contextRef="#ctx0" brushRef="#br0" timeOffset="40008.4322">23168 10368 0,'49'0'62,"1"0"-46,49 0-16,-25 0 16,26 0-16,24 0 15,0 0 1,25 25-16,-1 0 0,26 0 16,0 24-16,743-49 46,-793 0-46,25 0 16,-74 0-16,-1 0 16,-49 0-16,0 0 15,24 0-15,1 0 16,-25 0 78</inkml:trace>
  <inkml:trace contextRef="#ctx0" brushRef="#br0" timeOffset="41240.4404">20637 10368 0,'0'-74'140,"0"24"-124,0-24 0,0 0-16,0-26 0,0 26 15,0-25-15,0 24 16,0 1 0,0 24-16,0-24 15,0 24-15,0-74 16,0 0-16,0 25 15,0-75-15,0 75 16,0 0-16,0-75 16,0 100-16,0-50 15,0 74-15,0-24 16,0 49-16</inkml:trace>
  <inkml:trace contextRef="#ctx0" brushRef="#br0" timeOffset="42720.4344">25871 10542 0,'0'-50'110,"0"-24"-95,25-75 1,-25 25-16,0-25 16,50-49-16,-50 74 15,25 0-15,-25 25 16,0-1-16,0 51 15,49-26-15,-24-470 32,-25 421-17,0-25-15,0 50 16,0-1-16,0 76 16,0-51-16,0 50 15,0 1-15,0-1 16,0-50-16,0 26 15,0 24-15,0 0 16,0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8.78571" units="1/cm"/>
          <inkml:channelProperty channel="Y" name="resolution" value="45.17647" units="1/cm"/>
          <inkml:channelProperty channel="T" name="resolution" value="1" units="1/dev"/>
        </inkml:channelProperties>
      </inkml:inkSource>
      <inkml:timestamp xml:id="ts0" timeString="2020-09-29T23:36:26.788"/>
    </inkml:context>
    <inkml:brush xml:id="br0">
      <inkml:brushProperty name="width" value="0.05292" units="cm"/>
      <inkml:brushProperty name="height" value="0.05292" units="cm"/>
      <inkml:brushProperty name="color" value="#FF0000"/>
    </inkml:brush>
  </inkml:definitions>
  <inkml:trace contextRef="#ctx0" brushRef="#br0">22473 15577 0,'-25'25'94,"25"0"-63,0 25-15,0-1 0,0-24-16,0 49 15,-25-24-15,25 24 16,0-49 0,0 25-16,0-1 31,0 1-16,0-25-15,-24 24 16,24-24 0,0 0-16,0 0 0,0 0 15,0-1-15,0 26 16,0-25 0,0 25-16,0-26 15,0 26 1,0-25-16,0 0 15,0 24 1,0-24-16,0 0 16,-25 0-1,25-1 1,0 1-16,0 0 16,0 25 77,0-26 173,49-24-235,1 0-15,-25 0-1,0 0 1,-1 0-16,1 0 16,50 0-16,-1 0 15,-24 0-15,24 0 16,100 0-16,-50 0 16,0 0-16,0 50 15,-25-50-15,0 0 16,0 50-16,25-26 15,-49-24-15,24 50 16,-24-50 0,24 0-16,-50 0 15,26 0-15,-26 0 16,1 50-16,0-50 16,-1 0-16,-24 0 15,0 0 1,0 0-16,-1 0 15,1 0 1,25 0 0,-1 0-16,26 0 15,-26 0-15,1 0 16,0 0-16,-25 0 16,-1 0-1,1 0-15,25 0 203,-25-50-187,-1 0 0,-24 26-16,25-1 15,-25 0-15,0 0 16,0 0-16,0-24 15,0-26-15,0 26 16,0-1-16,0 1 16,25-1-16,-25 0 15,0 1 1,0 24-16,0-25 16,0 25-16,0-24 15,0-1-15,0 1 16,25 24-16,-25 0 15,0 0-15,0 0 16,25-24 0,-25 24-16,0 0 15,0 0 1,0 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2937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8975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996080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780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127469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57070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17895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749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0239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5583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6039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6597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8446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7795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8807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0846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9991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13235" y="1316736"/>
            <a:ext cx="9371885" cy="963168"/>
          </a:xfrm>
        </p:spPr>
        <p:txBody>
          <a:bodyPr>
            <a:noAutofit/>
          </a:bodyPr>
          <a:lstStyle/>
          <a:p>
            <a:r>
              <a:rPr lang="es-AR" sz="4800" dirty="0" smtClean="0"/>
              <a:t>Instrumental y Mediciones</a:t>
            </a:r>
            <a:endParaRPr lang="en-US" sz="4800" dirty="0"/>
          </a:p>
        </p:txBody>
      </p:sp>
      <p:sp>
        <p:nvSpPr>
          <p:cNvPr id="3" name="Subtítulo 2"/>
          <p:cNvSpPr>
            <a:spLocks noGrp="1"/>
          </p:cNvSpPr>
          <p:nvPr>
            <p:ph type="subTitle" idx="1"/>
          </p:nvPr>
        </p:nvSpPr>
        <p:spPr/>
        <p:txBody>
          <a:bodyPr>
            <a:normAutofit/>
          </a:bodyPr>
          <a:lstStyle/>
          <a:p>
            <a:r>
              <a:rPr lang="es-AR" sz="4000" dirty="0" smtClean="0"/>
              <a:t>T.U.M.I. 2020</a:t>
            </a:r>
            <a:endParaRPr lang="en-US" sz="4000" dirty="0"/>
          </a:p>
        </p:txBody>
      </p:sp>
      <p:sp>
        <p:nvSpPr>
          <p:cNvPr id="5" name="Rectángulo 4"/>
          <p:cNvSpPr/>
          <p:nvPr/>
        </p:nvSpPr>
        <p:spPr>
          <a:xfrm>
            <a:off x="6756310" y="5239948"/>
            <a:ext cx="42985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600" b="0" i="0" u="none" strike="noStrike" kern="1200" cap="none" spc="0" normalizeH="0" baseline="0" noProof="0" dirty="0">
                <a:ln>
                  <a:noFill/>
                </a:ln>
                <a:solidFill>
                  <a:prstClr val="black"/>
                </a:solidFill>
                <a:effectLst/>
                <a:uLnTx/>
                <a:uFillTx/>
                <a:latin typeface="Century Gothic" panose="020B0502020202020204"/>
                <a:ea typeface="+mn-ea"/>
                <a:cs typeface="+mn-cs"/>
              </a:rPr>
              <a:t>CRISTALDO JAVIER</a:t>
            </a:r>
            <a:endParaRPr kumimoji="0" lang="en-US" sz="3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4119524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9485" y="624110"/>
            <a:ext cx="8440835" cy="802354"/>
          </a:xfrm>
        </p:spPr>
        <p:txBody>
          <a:bodyPr>
            <a:noAutofit/>
          </a:bodyPr>
          <a:lstStyle/>
          <a:p>
            <a:r>
              <a:rPr lang="es-AR" sz="3200" b="1" dirty="0" smtClean="0"/>
              <a:t>Construcción del núcleo magnético</a:t>
            </a:r>
            <a:endParaRPr lang="es-AR" sz="3200" b="1" dirty="0"/>
          </a:p>
        </p:txBody>
      </p:sp>
      <p:sp>
        <p:nvSpPr>
          <p:cNvPr id="3" name="Marcador de contenido 2"/>
          <p:cNvSpPr>
            <a:spLocks noGrp="1"/>
          </p:cNvSpPr>
          <p:nvPr>
            <p:ph idx="1"/>
          </p:nvPr>
        </p:nvSpPr>
        <p:spPr>
          <a:xfrm>
            <a:off x="1109472" y="1426464"/>
            <a:ext cx="9192768" cy="3048000"/>
          </a:xfrm>
        </p:spPr>
        <p:txBody>
          <a:bodyPr>
            <a:noAutofit/>
          </a:bodyPr>
          <a:lstStyle/>
          <a:p>
            <a:pPr>
              <a:lnSpc>
                <a:spcPct val="150000"/>
              </a:lnSpc>
            </a:pPr>
            <a:r>
              <a:rPr lang="es-AR" sz="2000" dirty="0" smtClean="0">
                <a:solidFill>
                  <a:schemeClr val="tx1"/>
                </a:solidFill>
                <a:latin typeface="Arial" panose="020B0604020202020204" pitchFamily="34" charset="0"/>
                <a:cs typeface="Arial" panose="020B0604020202020204" pitchFamily="34" charset="0"/>
              </a:rPr>
              <a:t>Con el desarrollo de materiales magnéticos mejorados, se ha hecho posible el diseño del sistemas magnéticos en donde del imán sirve como núcleo</a:t>
            </a:r>
          </a:p>
          <a:p>
            <a:pPr>
              <a:lnSpc>
                <a:spcPct val="150000"/>
              </a:lnSpc>
            </a:pPr>
            <a:r>
              <a:rPr lang="es-AR" sz="2000" dirty="0" smtClean="0">
                <a:solidFill>
                  <a:schemeClr val="tx1"/>
                </a:solidFill>
                <a:latin typeface="Arial" panose="020B0604020202020204" pitchFamily="34" charset="0"/>
                <a:cs typeface="Arial" panose="020B0604020202020204" pitchFamily="34" charset="0"/>
              </a:rPr>
              <a:t>Estos imanes tienen la ventaja de ser relativamente inertes a campos magnéticos externos, eliminando los efectos de interferencias</a:t>
            </a:r>
          </a:p>
          <a:p>
            <a:pPr>
              <a:lnSpc>
                <a:spcPct val="150000"/>
              </a:lnSpc>
            </a:pPr>
            <a:r>
              <a:rPr lang="es-AR" sz="2000" dirty="0" smtClean="0">
                <a:solidFill>
                  <a:schemeClr val="tx1"/>
                </a:solidFill>
                <a:latin typeface="Arial" panose="020B0604020202020204" pitchFamily="34" charset="0"/>
                <a:cs typeface="Arial" panose="020B0604020202020204" pitchFamily="34" charset="0"/>
              </a:rPr>
              <a:t>El auto blindaje vuelve al mecanismo del núcleo-imán útil para instrumentales en aeronáutica y aeroespacial.</a:t>
            </a:r>
          </a:p>
          <a:p>
            <a:pPr marL="0" indent="0">
              <a:buNone/>
            </a:pPr>
            <a:endParaRPr lang="es-AR" sz="2400"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1265"/>
          <a:stretch/>
        </p:blipFill>
        <p:spPr>
          <a:xfrm>
            <a:off x="7013702" y="4159218"/>
            <a:ext cx="5038598" cy="2565400"/>
          </a:xfrm>
          <a:prstGeom prst="rect">
            <a:avLst/>
          </a:prstGeom>
        </p:spPr>
      </p:pic>
    </p:spTree>
    <p:extLst>
      <p:ext uri="{BB962C8B-B14F-4D97-AF65-F5344CB8AC3E}">
        <p14:creationId xmlns:p14="http://schemas.microsoft.com/office/powerpoint/2010/main" val="401110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5591" y="1447799"/>
            <a:ext cx="8136954" cy="5199892"/>
          </a:xfrm>
        </p:spPr>
      </p:pic>
      <p:sp>
        <p:nvSpPr>
          <p:cNvPr id="4" name="Título 1"/>
          <p:cNvSpPr>
            <a:spLocks noGrp="1"/>
          </p:cNvSpPr>
          <p:nvPr>
            <p:ph type="title"/>
          </p:nvPr>
        </p:nvSpPr>
        <p:spPr>
          <a:xfrm>
            <a:off x="1818225" y="687610"/>
            <a:ext cx="8911687" cy="1280890"/>
          </a:xfrm>
        </p:spPr>
        <p:txBody>
          <a:bodyPr>
            <a:noAutofit/>
          </a:bodyPr>
          <a:lstStyle/>
          <a:p>
            <a:r>
              <a:rPr lang="es-AR" sz="3200" b="1" dirty="0" smtClean="0"/>
              <a:t>Construcción del núcleo magnético</a:t>
            </a:r>
            <a:endParaRPr lang="es-AR" sz="3200" b="1" dirty="0"/>
          </a:p>
        </p:txBody>
      </p:sp>
    </p:spTree>
    <p:extLst>
      <p:ext uri="{BB962C8B-B14F-4D97-AF65-F5344CB8AC3E}">
        <p14:creationId xmlns:p14="http://schemas.microsoft.com/office/powerpoint/2010/main" val="3819339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6749" y="831374"/>
            <a:ext cx="5600099" cy="558514"/>
          </a:xfrm>
        </p:spPr>
        <p:txBody>
          <a:bodyPr>
            <a:normAutofit fontScale="90000"/>
          </a:bodyPr>
          <a:lstStyle/>
          <a:p>
            <a:r>
              <a:rPr lang="es-AR" sz="3200" b="1" dirty="0" smtClean="0">
                <a:latin typeface="Arial" panose="020B0604020202020204" pitchFamily="34" charset="0"/>
                <a:cs typeface="Arial" panose="020B0604020202020204" pitchFamily="34" charset="0"/>
              </a:rPr>
              <a:t>Compensación de temperatura</a:t>
            </a:r>
            <a:endParaRPr lang="es-AR" sz="32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421828" y="2148332"/>
            <a:ext cx="8915400" cy="3777622"/>
          </a:xfrm>
        </p:spPr>
        <p:txBody>
          <a:bodyPr>
            <a:normAutofit/>
          </a:bodyPr>
          <a:lstStyle/>
          <a:p>
            <a:r>
              <a:rPr lang="es-AR" sz="2000" dirty="0" smtClean="0">
                <a:solidFill>
                  <a:schemeClr val="tx1"/>
                </a:solidFill>
                <a:latin typeface="Arial" panose="020B0604020202020204" pitchFamily="34" charset="0"/>
                <a:cs typeface="Arial" panose="020B0604020202020204" pitchFamily="34" charset="0"/>
              </a:rPr>
              <a:t>El movimiento básico de los </a:t>
            </a:r>
            <a:r>
              <a:rPr lang="es-AR" sz="2000" dirty="0">
                <a:solidFill>
                  <a:schemeClr val="tx1"/>
                </a:solidFill>
                <a:latin typeface="Arial" panose="020B0604020202020204" pitchFamily="34" charset="0"/>
                <a:cs typeface="Arial" panose="020B0604020202020204" pitchFamily="34" charset="0"/>
              </a:rPr>
              <a:t>instrumento de bobina móvil e imán </a:t>
            </a:r>
            <a:r>
              <a:rPr lang="es-AR" sz="2000" dirty="0" smtClean="0">
                <a:solidFill>
                  <a:schemeClr val="tx1"/>
                </a:solidFill>
                <a:latin typeface="Arial" panose="020B0604020202020204" pitchFamily="34" charset="0"/>
                <a:cs typeface="Arial" panose="020B0604020202020204" pitchFamily="34" charset="0"/>
              </a:rPr>
              <a:t>permanente es sensible a la temperatura</a:t>
            </a:r>
          </a:p>
          <a:p>
            <a:r>
              <a:rPr lang="es-AR" sz="2000" dirty="0" smtClean="0">
                <a:solidFill>
                  <a:schemeClr val="tx1"/>
                </a:solidFill>
                <a:latin typeface="Arial" panose="020B0604020202020204" pitchFamily="34" charset="0"/>
                <a:cs typeface="Arial" panose="020B0604020202020204" pitchFamily="34" charset="0"/>
              </a:rPr>
              <a:t> Se pueden compensar con el uso adecuado de resistencias en serie y paralelo</a:t>
            </a:r>
          </a:p>
          <a:p>
            <a:r>
              <a:rPr lang="es-AR" sz="2000" dirty="0" smtClean="0">
                <a:solidFill>
                  <a:schemeClr val="tx1"/>
                </a:solidFill>
                <a:latin typeface="Arial" panose="020B0604020202020204" pitchFamily="34" charset="0"/>
                <a:cs typeface="Arial" panose="020B0604020202020204" pitchFamily="34" charset="0"/>
              </a:rPr>
              <a:t>La intensidad del campo magnético como la tensión del resorte decrecen con el incremento de temperatura</a:t>
            </a:r>
          </a:p>
          <a:p>
            <a:r>
              <a:rPr lang="es-AR" sz="2000" dirty="0" smtClean="0">
                <a:solidFill>
                  <a:schemeClr val="tx1"/>
                </a:solidFill>
                <a:latin typeface="Arial" panose="020B0604020202020204" pitchFamily="34" charset="0"/>
                <a:cs typeface="Arial" panose="020B0604020202020204" pitchFamily="34" charset="0"/>
              </a:rPr>
              <a:t>La resistencia de la bobina se incrementa con el aumento de la temperatura</a:t>
            </a:r>
            <a:endParaRPr lang="es-AR"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07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52004" y="1721612"/>
            <a:ext cx="8915400" cy="877824"/>
          </a:xfrm>
        </p:spPr>
        <p:txBody>
          <a:bodyPr>
            <a:normAutofit lnSpcReduction="10000"/>
          </a:bodyPr>
          <a:lstStyle/>
          <a:p>
            <a:pPr>
              <a:lnSpc>
                <a:spcPct val="150000"/>
              </a:lnSpc>
            </a:pPr>
            <a:r>
              <a:rPr lang="es-AR" b="1" dirty="0" smtClean="0">
                <a:latin typeface="Arial" panose="020B0604020202020204" pitchFamily="34" charset="0"/>
                <a:cs typeface="Arial" panose="020B0604020202020204" pitchFamily="34" charset="0"/>
              </a:rPr>
              <a:t>Un medidor sin compensación tiende a dar lecturas bajas aproximadamente en 0,2% por cada °C de incremento</a:t>
            </a:r>
            <a:endParaRPr lang="es-AR" b="1" dirty="0">
              <a:latin typeface="Arial" panose="020B0604020202020204" pitchFamily="34" charset="0"/>
              <a:cs typeface="Arial" panose="020B0604020202020204" pitchFamily="34" charset="0"/>
            </a:endParaRPr>
          </a:p>
        </p:txBody>
      </p:sp>
      <p:sp>
        <p:nvSpPr>
          <p:cNvPr id="4" name="Rectángulo 3"/>
          <p:cNvSpPr/>
          <p:nvPr/>
        </p:nvSpPr>
        <p:spPr>
          <a:xfrm>
            <a:off x="1726192" y="903470"/>
            <a:ext cx="6027920" cy="461665"/>
          </a:xfrm>
          <a:prstGeom prst="rect">
            <a:avLst/>
          </a:prstGeom>
        </p:spPr>
        <p:txBody>
          <a:bodyPr wrap="square">
            <a:spAutoFit/>
          </a:bodyPr>
          <a:lstStyle/>
          <a:p>
            <a:r>
              <a:rPr lang="es-AR" sz="2400" b="1" dirty="0">
                <a:latin typeface="Arial" panose="020B0604020202020204" pitchFamily="34" charset="0"/>
                <a:cs typeface="Arial" panose="020B0604020202020204" pitchFamily="34" charset="0"/>
              </a:rPr>
              <a:t>Compensación de temperatura</a:t>
            </a:r>
            <a:endParaRPr lang="es-AR" sz="24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350" y="2777236"/>
            <a:ext cx="7423849" cy="3788785"/>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Entrada de lápiz 1"/>
              <p14:cNvContentPartPr/>
              <p14:nvPr/>
            </p14:nvContentPartPr>
            <p14:xfrm>
              <a:off x="8054640" y="5607720"/>
              <a:ext cx="1018440" cy="536400"/>
            </p14:xfrm>
          </p:contentPart>
        </mc:Choice>
        <mc:Fallback>
          <p:pic>
            <p:nvPicPr>
              <p:cNvPr id="2" name="Entrada de lápiz 1"/>
              <p:cNvPicPr/>
              <p:nvPr/>
            </p:nvPicPr>
            <p:blipFill>
              <a:blip r:embed="rId4"/>
              <a:stretch>
                <a:fillRect/>
              </a:stretch>
            </p:blipFill>
            <p:spPr>
              <a:xfrm>
                <a:off x="8045280" y="5598360"/>
                <a:ext cx="1037160" cy="555120"/>
              </a:xfrm>
              <a:prstGeom prst="rect">
                <a:avLst/>
              </a:prstGeom>
            </p:spPr>
          </p:pic>
        </mc:Fallback>
      </mc:AlternateContent>
    </p:spTree>
    <p:extLst>
      <p:ext uri="{BB962C8B-B14F-4D97-AF65-F5344CB8AC3E}">
        <p14:creationId xmlns:p14="http://schemas.microsoft.com/office/powerpoint/2010/main" val="1749191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45628" y="1597152"/>
            <a:ext cx="8915400" cy="963168"/>
          </a:xfrm>
        </p:spPr>
        <p:txBody>
          <a:bodyPr>
            <a:normAutofit lnSpcReduction="10000"/>
          </a:bodyPr>
          <a:lstStyle/>
          <a:p>
            <a:pPr>
              <a:lnSpc>
                <a:spcPct val="150000"/>
              </a:lnSpc>
            </a:pPr>
            <a:r>
              <a:rPr lang="es-AR" sz="2000" dirty="0" smtClean="0">
                <a:solidFill>
                  <a:schemeClr val="tx1"/>
                </a:solidFill>
                <a:latin typeface="Arial" panose="020B0604020202020204" pitchFamily="34" charset="0"/>
                <a:cs typeface="Arial" panose="020B0604020202020204" pitchFamily="34" charset="0"/>
              </a:rPr>
              <a:t>Una desventaja del uso del resistor de compensación es la reducción en la sensibilidad del movimiento </a:t>
            </a:r>
            <a:endParaRPr lang="es-AR" sz="2000" dirty="0">
              <a:solidFill>
                <a:schemeClr val="tx1"/>
              </a:solidFill>
              <a:latin typeface="Arial" panose="020B0604020202020204" pitchFamily="34" charset="0"/>
              <a:cs typeface="Arial" panose="020B0604020202020204" pitchFamily="34" charset="0"/>
            </a:endParaRPr>
          </a:p>
        </p:txBody>
      </p:sp>
      <p:sp>
        <p:nvSpPr>
          <p:cNvPr id="4" name="Título 3"/>
          <p:cNvSpPr>
            <a:spLocks noGrp="1"/>
          </p:cNvSpPr>
          <p:nvPr>
            <p:ph type="title"/>
          </p:nvPr>
        </p:nvSpPr>
        <p:spPr>
          <a:xfrm>
            <a:off x="1739519" y="879412"/>
            <a:ext cx="5892673" cy="461665"/>
          </a:xfrm>
          <a:prstGeom prst="rect">
            <a:avLst/>
          </a:prstGeom>
        </p:spPr>
        <p:txBody>
          <a:bodyPr wrap="square">
            <a:spAutoFit/>
          </a:bodyPr>
          <a:lstStyle/>
          <a:p>
            <a:r>
              <a:rPr lang="es-AR" sz="2400" b="1" dirty="0">
                <a:latin typeface="Arial" panose="020B0604020202020204" pitchFamily="34" charset="0"/>
                <a:cs typeface="Arial" panose="020B0604020202020204" pitchFamily="34" charset="0"/>
              </a:rPr>
              <a:t>Compensación de temperatura</a:t>
            </a:r>
            <a:endParaRPr lang="es-AR" sz="24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19" y="3084574"/>
            <a:ext cx="5173582" cy="3341625"/>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188" y="3084573"/>
            <a:ext cx="4827768" cy="3341625"/>
          </a:xfrm>
          <a:prstGeom prst="rect">
            <a:avLst/>
          </a:prstGeom>
        </p:spPr>
      </p:pic>
    </p:spTree>
    <p:extLst>
      <p:ext uri="{BB962C8B-B14F-4D97-AF65-F5344CB8AC3E}">
        <p14:creationId xmlns:p14="http://schemas.microsoft.com/office/powerpoint/2010/main" val="4019080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0819" y="1997074"/>
            <a:ext cx="7899781" cy="4320803"/>
          </a:xfrm>
        </p:spPr>
      </p:pic>
      <p:sp>
        <p:nvSpPr>
          <p:cNvPr id="4" name="Título 3"/>
          <p:cNvSpPr txBox="1">
            <a:spLocks/>
          </p:cNvSpPr>
          <p:nvPr/>
        </p:nvSpPr>
        <p:spPr>
          <a:xfrm>
            <a:off x="1739519" y="879412"/>
            <a:ext cx="5892673" cy="461665"/>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400" b="1" smtClean="0">
                <a:latin typeface="Arial" panose="020B0604020202020204" pitchFamily="34" charset="0"/>
                <a:cs typeface="Arial" panose="020B0604020202020204" pitchFamily="34" charset="0"/>
              </a:rPr>
              <a:t>Compensación de temperatura</a:t>
            </a:r>
            <a:endParaRPr lang="es-AR" sz="2400" dirty="0"/>
          </a:p>
        </p:txBody>
      </p:sp>
    </p:spTree>
    <p:extLst>
      <p:ext uri="{BB962C8B-B14F-4D97-AF65-F5344CB8AC3E}">
        <p14:creationId xmlns:p14="http://schemas.microsoft.com/office/powerpoint/2010/main" val="2308572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7709" y="685070"/>
            <a:ext cx="4892963" cy="582898"/>
          </a:xfrm>
        </p:spPr>
        <p:txBody>
          <a:bodyPr>
            <a:normAutofit/>
          </a:bodyPr>
          <a:lstStyle/>
          <a:p>
            <a:r>
              <a:rPr lang="es-AR" sz="3200" b="1" dirty="0" smtClean="0">
                <a:solidFill>
                  <a:schemeClr val="tx1"/>
                </a:solidFill>
                <a:latin typeface="Arial" panose="020B0604020202020204" pitchFamily="34" charset="0"/>
                <a:cs typeface="Arial" panose="020B0604020202020204" pitchFamily="34" charset="0"/>
              </a:rPr>
              <a:t>AMPERIMETROS EN DC</a:t>
            </a:r>
            <a:endParaRPr lang="es-AR" sz="3200" b="1"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005776" y="1423193"/>
            <a:ext cx="8915400" cy="2487168"/>
          </a:xfrm>
        </p:spPr>
        <p:txBody>
          <a:bodyPr>
            <a:normAutofit fontScale="92500" lnSpcReduction="20000"/>
          </a:bodyPr>
          <a:lstStyle/>
          <a:p>
            <a:pPr>
              <a:lnSpc>
                <a:spcPct val="150000"/>
              </a:lnSpc>
            </a:pPr>
            <a:r>
              <a:rPr lang="es-AR" b="1" dirty="0">
                <a:solidFill>
                  <a:schemeClr val="tx1"/>
                </a:solidFill>
                <a:latin typeface="Arial" panose="020B0604020202020204" pitchFamily="34" charset="0"/>
                <a:cs typeface="Arial" panose="020B0604020202020204" pitchFamily="34" charset="0"/>
              </a:rPr>
              <a:t>El movimiento básico de un amperímetro cd es un galvanómetro de bobina móvil e imán </a:t>
            </a:r>
            <a:r>
              <a:rPr lang="es-AR" b="1" dirty="0" smtClean="0">
                <a:solidFill>
                  <a:schemeClr val="tx1"/>
                </a:solidFill>
                <a:latin typeface="Arial" panose="020B0604020202020204" pitchFamily="34" charset="0"/>
                <a:cs typeface="Arial" panose="020B0604020202020204" pitchFamily="34" charset="0"/>
              </a:rPr>
              <a:t>permanente.</a:t>
            </a:r>
          </a:p>
          <a:p>
            <a:pPr>
              <a:lnSpc>
                <a:spcPct val="150000"/>
              </a:lnSpc>
            </a:pPr>
            <a:r>
              <a:rPr lang="es-AR" b="1" dirty="0" smtClean="0">
                <a:solidFill>
                  <a:schemeClr val="tx1"/>
                </a:solidFill>
                <a:latin typeface="Arial" panose="020B0604020202020204" pitchFamily="34" charset="0"/>
                <a:cs typeface="Arial" panose="020B0604020202020204" pitchFamily="34" charset="0"/>
              </a:rPr>
              <a:t>Puesto que el devanado de la bobina del movimiento básico es pequeña, solo puede conducir corrientes muy bajas. </a:t>
            </a:r>
          </a:p>
          <a:p>
            <a:pPr>
              <a:lnSpc>
                <a:spcPct val="150000"/>
              </a:lnSpc>
            </a:pPr>
            <a:r>
              <a:rPr lang="es-AR" b="1" dirty="0" smtClean="0">
                <a:solidFill>
                  <a:schemeClr val="tx1"/>
                </a:solidFill>
                <a:latin typeface="Arial" panose="020B0604020202020204" pitchFamily="34" charset="0"/>
                <a:cs typeface="Arial" panose="020B0604020202020204" pitchFamily="34" charset="0"/>
              </a:rPr>
              <a:t>Cuando se miden corrientes elevadas es necesario desviar la mayor parte de la corriente por una resistencia, llamada de derivación (</a:t>
            </a:r>
            <a:r>
              <a:rPr lang="es-AR" b="1" dirty="0" err="1" smtClean="0">
                <a:solidFill>
                  <a:schemeClr val="tx1"/>
                </a:solidFill>
                <a:latin typeface="Arial" panose="020B0604020202020204" pitchFamily="34" charset="0"/>
                <a:cs typeface="Arial" panose="020B0604020202020204" pitchFamily="34" charset="0"/>
              </a:rPr>
              <a:t>shunt</a:t>
            </a:r>
            <a:r>
              <a:rPr lang="es-AR" b="1" dirty="0" smtClean="0">
                <a:solidFill>
                  <a:schemeClr val="tx1"/>
                </a:solidFill>
                <a:latin typeface="Arial" panose="020B0604020202020204" pitchFamily="34" charset="0"/>
                <a:cs typeface="Arial" panose="020B0604020202020204" pitchFamily="34" charset="0"/>
              </a:rPr>
              <a:t>)</a:t>
            </a:r>
            <a:endParaRPr lang="es-AR" b="1"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7563" y="4065586"/>
            <a:ext cx="3717037" cy="2490798"/>
          </a:xfrm>
          <a:prstGeom prst="rect">
            <a:avLst/>
          </a:prstGeom>
        </p:spPr>
      </p:pic>
    </p:spTree>
    <p:extLst>
      <p:ext uri="{BB962C8B-B14F-4D97-AF65-F5344CB8AC3E}">
        <p14:creationId xmlns:p14="http://schemas.microsoft.com/office/powerpoint/2010/main" val="101259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2644" y="1487424"/>
            <a:ext cx="8915400" cy="3035808"/>
          </a:xfrm>
        </p:spPr>
        <p:txBody>
          <a:bodyPr>
            <a:normAutofit lnSpcReduction="10000"/>
          </a:bodyPr>
          <a:lstStyle/>
          <a:p>
            <a:pPr marL="0" indent="0">
              <a:buNone/>
            </a:pPr>
            <a:r>
              <a:rPr lang="es-AR" b="1" dirty="0" smtClean="0">
                <a:latin typeface="Arial" panose="020B0604020202020204" pitchFamily="34" charset="0"/>
                <a:cs typeface="Arial" panose="020B0604020202020204" pitchFamily="34" charset="0"/>
              </a:rPr>
              <a:t>La resistencia de derivación se calcula aplicando un análisis convencional de circuitos:</a:t>
            </a:r>
          </a:p>
          <a:p>
            <a:pPr marL="0" indent="0">
              <a:buNone/>
            </a:pPr>
            <a:endParaRPr lang="es-AR" b="1" dirty="0" smtClean="0">
              <a:latin typeface="Arial" panose="020B0604020202020204" pitchFamily="34" charset="0"/>
              <a:cs typeface="Arial" panose="020B0604020202020204" pitchFamily="34" charset="0"/>
            </a:endParaRPr>
          </a:p>
          <a:p>
            <a:r>
              <a:rPr lang="es-AR" b="1" dirty="0" err="1" smtClean="0">
                <a:latin typeface="Arial" panose="020B0604020202020204" pitchFamily="34" charset="0"/>
                <a:cs typeface="Arial" panose="020B0604020202020204" pitchFamily="34" charset="0"/>
              </a:rPr>
              <a:t>Rm</a:t>
            </a:r>
            <a:r>
              <a:rPr lang="es-AR" b="1" dirty="0" smtClean="0">
                <a:latin typeface="Arial" panose="020B0604020202020204" pitchFamily="34" charset="0"/>
                <a:cs typeface="Arial" panose="020B0604020202020204" pitchFamily="34" charset="0"/>
              </a:rPr>
              <a:t>= resistencia interna (La bobina)</a:t>
            </a:r>
          </a:p>
          <a:p>
            <a:r>
              <a:rPr lang="es-AR" b="1" dirty="0" err="1" smtClean="0">
                <a:latin typeface="Arial" panose="020B0604020202020204" pitchFamily="34" charset="0"/>
                <a:cs typeface="Arial" panose="020B0604020202020204" pitchFamily="34" charset="0"/>
              </a:rPr>
              <a:t>Rs</a:t>
            </a:r>
            <a:r>
              <a:rPr lang="es-AR" b="1" dirty="0" smtClean="0">
                <a:latin typeface="Arial" panose="020B0604020202020204" pitchFamily="34" charset="0"/>
                <a:cs typeface="Arial" panose="020B0604020202020204" pitchFamily="34" charset="0"/>
              </a:rPr>
              <a:t>= resistencia de derivación </a:t>
            </a:r>
          </a:p>
          <a:p>
            <a:r>
              <a:rPr lang="es-AR" b="1" dirty="0" err="1" smtClean="0">
                <a:latin typeface="Arial" panose="020B0604020202020204" pitchFamily="34" charset="0"/>
                <a:cs typeface="Arial" panose="020B0604020202020204" pitchFamily="34" charset="0"/>
              </a:rPr>
              <a:t>Im</a:t>
            </a:r>
            <a:r>
              <a:rPr lang="es-AR" b="1" dirty="0" smtClean="0">
                <a:latin typeface="Arial" panose="020B0604020202020204" pitchFamily="34" charset="0"/>
                <a:cs typeface="Arial" panose="020B0604020202020204" pitchFamily="34" charset="0"/>
              </a:rPr>
              <a:t>= corriente de deflexión a plena escala del movimiento</a:t>
            </a:r>
          </a:p>
          <a:p>
            <a:r>
              <a:rPr lang="es-AR" b="1" dirty="0" err="1" smtClean="0">
                <a:latin typeface="Arial" panose="020B0604020202020204" pitchFamily="34" charset="0"/>
                <a:cs typeface="Arial" panose="020B0604020202020204" pitchFamily="34" charset="0"/>
              </a:rPr>
              <a:t>Is</a:t>
            </a:r>
            <a:r>
              <a:rPr lang="es-AR" b="1" dirty="0" smtClean="0">
                <a:latin typeface="Arial" panose="020B0604020202020204" pitchFamily="34" charset="0"/>
                <a:cs typeface="Arial" panose="020B0604020202020204" pitchFamily="34" charset="0"/>
              </a:rPr>
              <a:t>= Corriente de derivación</a:t>
            </a:r>
          </a:p>
          <a:p>
            <a:r>
              <a:rPr lang="es-AR" b="1" dirty="0" smtClean="0">
                <a:latin typeface="Arial" panose="020B0604020202020204" pitchFamily="34" charset="0"/>
                <a:cs typeface="Arial" panose="020B0604020202020204" pitchFamily="34" charset="0"/>
              </a:rPr>
              <a:t>I= corriente a plena escala del amperímetro incluyendo la de derivación.</a:t>
            </a:r>
            <a:endParaRPr lang="es-AR" b="1" dirty="0">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1971069" y="770414"/>
            <a:ext cx="5075843" cy="717010"/>
          </a:xfrm>
        </p:spPr>
        <p:txBody>
          <a:bodyPr>
            <a:normAutofit/>
          </a:bodyPr>
          <a:lstStyle/>
          <a:p>
            <a:r>
              <a:rPr lang="es-AR" sz="3200" b="1" dirty="0" smtClean="0">
                <a:solidFill>
                  <a:schemeClr val="tx1"/>
                </a:solidFill>
                <a:latin typeface="Arial" panose="020B0604020202020204" pitchFamily="34" charset="0"/>
                <a:cs typeface="Arial" panose="020B0604020202020204" pitchFamily="34" charset="0"/>
              </a:rPr>
              <a:t>AMPERIMETROS EN DC</a:t>
            </a:r>
            <a:endParaRPr lang="es-AR" sz="3200" b="1" dirty="0">
              <a:solidFill>
                <a:schemeClr val="tx1"/>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525" y="4805362"/>
            <a:ext cx="3181350" cy="1438275"/>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r="2450" b="3430"/>
          <a:stretch/>
        </p:blipFill>
        <p:spPr>
          <a:xfrm rot="181963">
            <a:off x="6183058" y="4660889"/>
            <a:ext cx="4437132" cy="1727221"/>
          </a:xfrm>
          <a:prstGeom prst="rect">
            <a:avLst/>
          </a:prstGeom>
        </p:spPr>
      </p:pic>
    </p:spTree>
    <p:extLst>
      <p:ext uri="{BB962C8B-B14F-4D97-AF65-F5344CB8AC3E}">
        <p14:creationId xmlns:p14="http://schemas.microsoft.com/office/powerpoint/2010/main" val="1642360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918908" y="1487424"/>
                <a:ext cx="6652324" cy="4608576"/>
              </a:xfrm>
            </p:spPr>
            <p:txBody>
              <a:bodyPr>
                <a:normAutofit/>
              </a:bodyPr>
              <a:lstStyle/>
              <a:p>
                <a:r>
                  <a:rPr lang="es-AR" dirty="0" smtClean="0">
                    <a:latin typeface="Arial" panose="020B0604020202020204" pitchFamily="34" charset="0"/>
                    <a:cs typeface="Arial" panose="020B0604020202020204" pitchFamily="34" charset="0"/>
                  </a:rPr>
                  <a:t>Ya que la resistencia de derivación está en paralelo con el movimiento del medidor, el voltaje a través de la resistencia y el movimiento deben ser iguales, por lo tanto:</a:t>
                </a:r>
              </a:p>
              <a:p>
                <a:pPr marL="0" indent="0">
                  <a:buNone/>
                </a:pPr>
                <a:endParaRPr lang="es-AR" dirty="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es-AR" b="1" i="1" smtClean="0">
                              <a:solidFill>
                                <a:schemeClr val="tx1"/>
                              </a:solidFill>
                              <a:latin typeface="Cambria Math" panose="02040503050406030204" pitchFamily="18" charset="0"/>
                              <a:cs typeface="Arial" panose="020B0604020202020204" pitchFamily="34" charset="0"/>
                            </a:rPr>
                          </m:ctrlPr>
                        </m:sSubPr>
                        <m:e>
                          <m:r>
                            <a:rPr lang="es-AR" b="1" i="1" smtClean="0">
                              <a:solidFill>
                                <a:schemeClr val="tx1"/>
                              </a:solidFill>
                              <a:latin typeface="Cambria Math" panose="02040503050406030204" pitchFamily="18" charset="0"/>
                              <a:cs typeface="Arial" panose="020B0604020202020204" pitchFamily="34" charset="0"/>
                            </a:rPr>
                            <m:t>𝑽</m:t>
                          </m:r>
                        </m:e>
                        <m:sub>
                          <m:r>
                            <a:rPr lang="es-AR" b="1" i="1" smtClean="0">
                              <a:solidFill>
                                <a:schemeClr val="tx1"/>
                              </a:solidFill>
                              <a:latin typeface="Cambria Math" panose="02040503050406030204" pitchFamily="18" charset="0"/>
                              <a:cs typeface="Arial" panose="020B0604020202020204" pitchFamily="34" charset="0"/>
                            </a:rPr>
                            <m:t>𝒅𝒆𝒓𝒊𝒗𝒂𝒄𝒊</m:t>
                          </m:r>
                          <m:r>
                            <a:rPr lang="es-AR" b="1" i="1" smtClean="0">
                              <a:solidFill>
                                <a:schemeClr val="tx1"/>
                              </a:solidFill>
                              <a:latin typeface="Cambria Math" panose="02040503050406030204" pitchFamily="18" charset="0"/>
                              <a:cs typeface="Arial" panose="020B0604020202020204" pitchFamily="34" charset="0"/>
                            </a:rPr>
                            <m:t>ó</m:t>
                          </m:r>
                          <m:r>
                            <a:rPr lang="es-AR" b="1" i="1" smtClean="0">
                              <a:solidFill>
                                <a:schemeClr val="tx1"/>
                              </a:solidFill>
                              <a:latin typeface="Cambria Math" panose="02040503050406030204" pitchFamily="18" charset="0"/>
                              <a:cs typeface="Arial" panose="020B0604020202020204" pitchFamily="34" charset="0"/>
                            </a:rPr>
                            <m:t>𝒏</m:t>
                          </m:r>
                          <m:r>
                            <a:rPr lang="es-AR" b="1" i="1" smtClean="0">
                              <a:solidFill>
                                <a:schemeClr val="tx1"/>
                              </a:solidFill>
                              <a:latin typeface="Cambria Math" panose="02040503050406030204" pitchFamily="18" charset="0"/>
                              <a:cs typeface="Arial" panose="020B0604020202020204" pitchFamily="34" charset="0"/>
                            </a:rPr>
                            <m:t> </m:t>
                          </m:r>
                        </m:sub>
                      </m:sSub>
                      <m:r>
                        <a:rPr lang="es-AR" b="1" i="1" smtClean="0">
                          <a:solidFill>
                            <a:schemeClr val="tx1"/>
                          </a:solidFill>
                          <a:latin typeface="Cambria Math" panose="02040503050406030204" pitchFamily="18" charset="0"/>
                          <a:cs typeface="Arial" panose="020B0604020202020204" pitchFamily="34" charset="0"/>
                        </a:rPr>
                        <m:t>=</m:t>
                      </m:r>
                      <m:sSub>
                        <m:sSubPr>
                          <m:ctrlPr>
                            <a:rPr lang="es-AR" b="1" i="1">
                              <a:solidFill>
                                <a:schemeClr val="tx1"/>
                              </a:solidFill>
                              <a:latin typeface="Cambria Math" panose="02040503050406030204" pitchFamily="18" charset="0"/>
                              <a:cs typeface="Arial" panose="020B0604020202020204" pitchFamily="34" charset="0"/>
                            </a:rPr>
                          </m:ctrlPr>
                        </m:sSubPr>
                        <m:e>
                          <m:r>
                            <a:rPr lang="es-AR" b="1" i="1" smtClean="0">
                              <a:solidFill>
                                <a:schemeClr val="tx1"/>
                              </a:solidFill>
                              <a:latin typeface="Cambria Math" panose="02040503050406030204" pitchFamily="18" charset="0"/>
                              <a:cs typeface="Arial" panose="020B0604020202020204" pitchFamily="34" charset="0"/>
                            </a:rPr>
                            <m:t>   </m:t>
                          </m:r>
                          <m:r>
                            <a:rPr lang="es-AR" b="1" i="1">
                              <a:solidFill>
                                <a:schemeClr val="tx1"/>
                              </a:solidFill>
                              <a:latin typeface="Cambria Math" panose="02040503050406030204" pitchFamily="18" charset="0"/>
                              <a:cs typeface="Arial" panose="020B0604020202020204" pitchFamily="34" charset="0"/>
                            </a:rPr>
                            <m:t>𝑽</m:t>
                          </m:r>
                        </m:e>
                        <m:sub>
                          <m:r>
                            <a:rPr lang="es-AR" b="1" i="1" smtClean="0">
                              <a:solidFill>
                                <a:schemeClr val="tx1"/>
                              </a:solidFill>
                              <a:latin typeface="Cambria Math" panose="02040503050406030204" pitchFamily="18" charset="0"/>
                              <a:cs typeface="Arial" panose="020B0604020202020204" pitchFamily="34" charset="0"/>
                            </a:rPr>
                            <m:t>𝒎𝒐𝒗𝒊𝒎𝒊𝒆𝒏𝒕𝒐</m:t>
                          </m:r>
                        </m:sub>
                      </m:sSub>
                    </m:oMath>
                  </m:oMathPara>
                </a14:m>
                <a:endParaRPr lang="es-AR" b="1" dirty="0" smtClean="0">
                  <a:latin typeface="Arial" panose="020B0604020202020204" pitchFamily="34" charset="0"/>
                  <a:cs typeface="Arial" panose="020B0604020202020204" pitchFamily="34" charset="0"/>
                </a:endParaRPr>
              </a:p>
              <a:p>
                <a:pPr marL="0" indent="0">
                  <a:buNone/>
                </a:pPr>
                <a:endParaRPr lang="es-AR" b="1" dirty="0" smtClean="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es-AR" b="1" i="1" smtClean="0">
                              <a:latin typeface="Cambria Math" panose="02040503050406030204" pitchFamily="18" charset="0"/>
                              <a:cs typeface="Arial" panose="020B0604020202020204" pitchFamily="34" charset="0"/>
                            </a:rPr>
                          </m:ctrlPr>
                        </m:sSubPr>
                        <m:e>
                          <m:r>
                            <a:rPr lang="es-AR" b="1" i="1" smtClean="0">
                              <a:latin typeface="Cambria Math" panose="02040503050406030204" pitchFamily="18" charset="0"/>
                              <a:cs typeface="Arial" panose="020B0604020202020204" pitchFamily="34" charset="0"/>
                            </a:rPr>
                            <m:t>𝑰</m:t>
                          </m:r>
                        </m:e>
                        <m:sub>
                          <m:r>
                            <a:rPr lang="es-AR" b="1" i="1" smtClean="0">
                              <a:latin typeface="Cambria Math" panose="02040503050406030204" pitchFamily="18" charset="0"/>
                              <a:cs typeface="Arial" panose="020B0604020202020204" pitchFamily="34" charset="0"/>
                            </a:rPr>
                            <m:t>𝒔</m:t>
                          </m:r>
                        </m:sub>
                      </m:sSub>
                      <m:r>
                        <a:rPr lang="es-AR" b="1" i="1" smtClean="0">
                          <a:latin typeface="Cambria Math" panose="02040503050406030204" pitchFamily="18" charset="0"/>
                          <a:cs typeface="Arial" panose="020B0604020202020204" pitchFamily="34" charset="0"/>
                        </a:rPr>
                        <m:t>.</m:t>
                      </m:r>
                      <m:sSub>
                        <m:sSubPr>
                          <m:ctrlPr>
                            <a:rPr lang="es-AR" b="1" i="1">
                              <a:latin typeface="Cambria Math" panose="02040503050406030204" pitchFamily="18" charset="0"/>
                              <a:cs typeface="Arial" panose="020B0604020202020204" pitchFamily="34" charset="0"/>
                            </a:rPr>
                          </m:ctrlPr>
                        </m:sSubPr>
                        <m:e>
                          <m:r>
                            <a:rPr lang="es-AR" b="1" i="1" smtClean="0">
                              <a:latin typeface="Cambria Math" panose="02040503050406030204" pitchFamily="18" charset="0"/>
                              <a:cs typeface="Arial" panose="020B0604020202020204" pitchFamily="34" charset="0"/>
                            </a:rPr>
                            <m:t>𝑹</m:t>
                          </m:r>
                        </m:e>
                        <m:sub>
                          <m:r>
                            <a:rPr lang="es-AR" b="1" i="1">
                              <a:latin typeface="Cambria Math" panose="02040503050406030204" pitchFamily="18" charset="0"/>
                              <a:cs typeface="Arial" panose="020B0604020202020204" pitchFamily="34" charset="0"/>
                            </a:rPr>
                            <m:t>𝒔</m:t>
                          </m:r>
                        </m:sub>
                      </m:sSub>
                      <m:r>
                        <a:rPr lang="es-AR" b="1" i="1" smtClean="0">
                          <a:latin typeface="Cambria Math" panose="02040503050406030204" pitchFamily="18" charset="0"/>
                          <a:cs typeface="Arial" panose="020B0604020202020204" pitchFamily="34" charset="0"/>
                        </a:rPr>
                        <m:t>=</m:t>
                      </m:r>
                      <m:sSub>
                        <m:sSubPr>
                          <m:ctrlPr>
                            <a:rPr lang="es-AR" b="1" i="1">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𝑰</m:t>
                          </m:r>
                        </m:e>
                        <m:sub>
                          <m:r>
                            <a:rPr lang="es-AR" b="1" i="1" smtClean="0">
                              <a:latin typeface="Cambria Math" panose="02040503050406030204" pitchFamily="18" charset="0"/>
                              <a:cs typeface="Arial" panose="020B0604020202020204" pitchFamily="34" charset="0"/>
                            </a:rPr>
                            <m:t>𝒎</m:t>
                          </m:r>
                        </m:sub>
                      </m:sSub>
                      <m:sSub>
                        <m:sSubPr>
                          <m:ctrlPr>
                            <a:rPr lang="es-AR" b="1" i="1">
                              <a:latin typeface="Cambria Math" panose="02040503050406030204" pitchFamily="18" charset="0"/>
                              <a:cs typeface="Arial" panose="020B0604020202020204" pitchFamily="34" charset="0"/>
                            </a:rPr>
                          </m:ctrlPr>
                        </m:sSubPr>
                        <m:e>
                          <m:r>
                            <a:rPr lang="es-AR" b="1" i="1" smtClean="0">
                              <a:latin typeface="Cambria Math" panose="02040503050406030204" pitchFamily="18" charset="0"/>
                              <a:cs typeface="Arial" panose="020B0604020202020204" pitchFamily="34" charset="0"/>
                            </a:rPr>
                            <m:t>.</m:t>
                          </m:r>
                          <m:r>
                            <a:rPr lang="es-AR" b="1" i="1" smtClean="0">
                              <a:latin typeface="Cambria Math" panose="02040503050406030204" pitchFamily="18" charset="0"/>
                              <a:cs typeface="Arial" panose="020B0604020202020204" pitchFamily="34" charset="0"/>
                            </a:rPr>
                            <m:t>𝑹</m:t>
                          </m:r>
                        </m:e>
                        <m:sub>
                          <m:r>
                            <a:rPr lang="es-AR" b="1" i="1" smtClean="0">
                              <a:latin typeface="Cambria Math" panose="02040503050406030204" pitchFamily="18" charset="0"/>
                              <a:cs typeface="Arial" panose="020B0604020202020204" pitchFamily="34" charset="0"/>
                            </a:rPr>
                            <m:t>𝒎</m:t>
                          </m:r>
                        </m:sub>
                      </m:sSub>
                    </m:oMath>
                  </m:oMathPara>
                </a14:m>
                <a:endParaRPr lang="es-AR" b="1" dirty="0" smtClean="0">
                  <a:latin typeface="Arial" panose="020B0604020202020204" pitchFamily="34" charset="0"/>
                  <a:cs typeface="Arial" panose="020B0604020202020204" pitchFamily="34" charset="0"/>
                </a:endParaRPr>
              </a:p>
              <a:p>
                <a:pPr marL="0" indent="0">
                  <a:buNone/>
                </a:pPr>
                <a:endParaRPr lang="es-AR" b="1" dirty="0" smtClean="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es-AR" b="1" i="1">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𝑰</m:t>
                          </m:r>
                        </m:e>
                        <m:sub>
                          <m:r>
                            <a:rPr lang="es-AR" b="1" i="1">
                              <a:latin typeface="Cambria Math" panose="02040503050406030204" pitchFamily="18" charset="0"/>
                              <a:cs typeface="Arial" panose="020B0604020202020204" pitchFamily="34" charset="0"/>
                            </a:rPr>
                            <m:t>𝒔</m:t>
                          </m:r>
                        </m:sub>
                      </m:sSub>
                      <m:r>
                        <a:rPr lang="es-AR" b="1" i="1">
                          <a:latin typeface="Cambria Math" panose="02040503050406030204" pitchFamily="18" charset="0"/>
                          <a:cs typeface="Arial" panose="020B0604020202020204" pitchFamily="34" charset="0"/>
                        </a:rPr>
                        <m:t>=</m:t>
                      </m:r>
                      <m:r>
                        <a:rPr lang="es-AR" b="1" i="1" smtClean="0">
                          <a:latin typeface="Cambria Math" panose="02040503050406030204" pitchFamily="18" charset="0"/>
                          <a:cs typeface="Arial" panose="020B0604020202020204" pitchFamily="34" charset="0"/>
                        </a:rPr>
                        <m:t>𝑰</m:t>
                      </m:r>
                      <m:r>
                        <a:rPr lang="es-AR" b="1" i="1" smtClean="0">
                          <a:latin typeface="Cambria Math" panose="02040503050406030204" pitchFamily="18" charset="0"/>
                          <a:cs typeface="Arial" panose="020B0604020202020204" pitchFamily="34" charset="0"/>
                        </a:rPr>
                        <m:t> − </m:t>
                      </m:r>
                      <m:sSub>
                        <m:sSubPr>
                          <m:ctrlPr>
                            <a:rPr lang="es-AR" b="1" i="1">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𝑰</m:t>
                          </m:r>
                        </m:e>
                        <m:sub>
                          <m:r>
                            <a:rPr lang="es-AR" b="1" i="1">
                              <a:latin typeface="Cambria Math" panose="02040503050406030204" pitchFamily="18" charset="0"/>
                              <a:cs typeface="Arial" panose="020B0604020202020204" pitchFamily="34" charset="0"/>
                            </a:rPr>
                            <m:t>𝒎</m:t>
                          </m:r>
                        </m:sub>
                      </m:sSub>
                    </m:oMath>
                  </m:oMathPara>
                </a14:m>
                <a:endParaRPr lang="es-AR" b="1" dirty="0" smtClean="0">
                  <a:latin typeface="Arial" panose="020B0604020202020204" pitchFamily="34" charset="0"/>
                  <a:cs typeface="Arial" panose="020B0604020202020204" pitchFamily="34" charset="0"/>
                </a:endParaRPr>
              </a:p>
              <a:p>
                <a:pPr marL="0" indent="0">
                  <a:buNone/>
                </a:pPr>
                <a:endParaRPr lang="es-AR" b="1" dirty="0" smtClean="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s-AR" b="1" i="1" smtClean="0">
                          <a:latin typeface="Cambria Math" panose="02040503050406030204" pitchFamily="18" charset="0"/>
                          <a:cs typeface="Arial" panose="020B0604020202020204" pitchFamily="34" charset="0"/>
                        </a:rPr>
                        <m:t>(</m:t>
                      </m:r>
                      <m:r>
                        <a:rPr lang="es-AR" b="1" i="1">
                          <a:latin typeface="Cambria Math" panose="02040503050406030204" pitchFamily="18" charset="0"/>
                          <a:cs typeface="Arial" panose="020B0604020202020204" pitchFamily="34" charset="0"/>
                        </a:rPr>
                        <m:t>𝑰</m:t>
                      </m:r>
                      <m:r>
                        <a:rPr lang="es-AR" b="1" i="1">
                          <a:latin typeface="Cambria Math" panose="02040503050406030204" pitchFamily="18" charset="0"/>
                          <a:cs typeface="Arial" panose="020B0604020202020204" pitchFamily="34" charset="0"/>
                        </a:rPr>
                        <m:t> − </m:t>
                      </m:r>
                      <m:sSub>
                        <m:sSubPr>
                          <m:ctrlPr>
                            <a:rPr lang="es-AR" b="1" i="1">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𝑰</m:t>
                          </m:r>
                        </m:e>
                        <m:sub>
                          <m:r>
                            <a:rPr lang="es-AR" b="1" i="1">
                              <a:latin typeface="Cambria Math" panose="02040503050406030204" pitchFamily="18" charset="0"/>
                              <a:cs typeface="Arial" panose="020B0604020202020204" pitchFamily="34" charset="0"/>
                            </a:rPr>
                            <m:t>𝒎</m:t>
                          </m:r>
                        </m:sub>
                      </m:sSub>
                      <m:r>
                        <a:rPr lang="es-AR" b="1" i="1" smtClean="0">
                          <a:latin typeface="Cambria Math" panose="02040503050406030204" pitchFamily="18" charset="0"/>
                          <a:cs typeface="Arial" panose="020B0604020202020204" pitchFamily="34" charset="0"/>
                        </a:rPr>
                        <m:t>)</m:t>
                      </m:r>
                      <m:r>
                        <a:rPr lang="es-AR" b="1" i="1">
                          <a:latin typeface="Cambria Math" panose="02040503050406030204" pitchFamily="18" charset="0"/>
                          <a:cs typeface="Arial" panose="020B0604020202020204" pitchFamily="34" charset="0"/>
                        </a:rPr>
                        <m:t>.</m:t>
                      </m:r>
                      <m:sSub>
                        <m:sSubPr>
                          <m:ctrlPr>
                            <a:rPr lang="es-AR" b="1" i="1">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𝑹</m:t>
                          </m:r>
                        </m:e>
                        <m:sub>
                          <m:r>
                            <a:rPr lang="es-AR" b="1" i="1">
                              <a:latin typeface="Cambria Math" panose="02040503050406030204" pitchFamily="18" charset="0"/>
                              <a:cs typeface="Arial" panose="020B0604020202020204" pitchFamily="34" charset="0"/>
                            </a:rPr>
                            <m:t>𝒔</m:t>
                          </m:r>
                        </m:sub>
                      </m:sSub>
                      <m:r>
                        <a:rPr lang="es-AR" b="1" i="1">
                          <a:latin typeface="Cambria Math" panose="02040503050406030204" pitchFamily="18" charset="0"/>
                          <a:cs typeface="Arial" panose="020B0604020202020204" pitchFamily="34" charset="0"/>
                        </a:rPr>
                        <m:t>=</m:t>
                      </m:r>
                      <m:sSub>
                        <m:sSubPr>
                          <m:ctrlPr>
                            <a:rPr lang="es-AR" b="1" i="1">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𝑰</m:t>
                          </m:r>
                        </m:e>
                        <m:sub>
                          <m:r>
                            <a:rPr lang="es-AR" b="1" i="1">
                              <a:latin typeface="Cambria Math" panose="02040503050406030204" pitchFamily="18" charset="0"/>
                              <a:cs typeface="Arial" panose="020B0604020202020204" pitchFamily="34" charset="0"/>
                            </a:rPr>
                            <m:t>𝒎</m:t>
                          </m:r>
                        </m:sub>
                      </m:sSub>
                      <m:sSub>
                        <m:sSubPr>
                          <m:ctrlPr>
                            <a:rPr lang="es-AR" b="1" i="1">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m:t>
                          </m:r>
                          <m:r>
                            <a:rPr lang="es-AR" b="1" i="1">
                              <a:latin typeface="Cambria Math" panose="02040503050406030204" pitchFamily="18" charset="0"/>
                              <a:cs typeface="Arial" panose="020B0604020202020204" pitchFamily="34" charset="0"/>
                            </a:rPr>
                            <m:t>𝑹</m:t>
                          </m:r>
                        </m:e>
                        <m:sub>
                          <m:r>
                            <a:rPr lang="es-AR" b="1" i="1">
                              <a:latin typeface="Cambria Math" panose="02040503050406030204" pitchFamily="18" charset="0"/>
                              <a:cs typeface="Arial" panose="020B0604020202020204" pitchFamily="34" charset="0"/>
                            </a:rPr>
                            <m:t>𝒎</m:t>
                          </m:r>
                        </m:sub>
                      </m:sSub>
                    </m:oMath>
                  </m:oMathPara>
                </a14:m>
                <a:endParaRPr lang="es-AR" b="1" dirty="0">
                  <a:latin typeface="Arial" panose="020B0604020202020204" pitchFamily="34" charset="0"/>
                  <a:cs typeface="Arial" panose="020B0604020202020204" pitchFamily="34" charset="0"/>
                </a:endParaRPr>
              </a:p>
              <a:p>
                <a:pPr marL="0" indent="0">
                  <a:buNone/>
                </a:pPr>
                <a:endParaRPr lang="es-AR" b="1" dirty="0" smtClean="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es-AR" b="1" i="1">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𝑹</m:t>
                          </m:r>
                        </m:e>
                        <m:sub>
                          <m:r>
                            <a:rPr lang="es-AR" b="1" i="1">
                              <a:latin typeface="Cambria Math" panose="02040503050406030204" pitchFamily="18" charset="0"/>
                              <a:cs typeface="Arial" panose="020B0604020202020204" pitchFamily="34" charset="0"/>
                            </a:rPr>
                            <m:t>𝒔</m:t>
                          </m:r>
                        </m:sub>
                      </m:sSub>
                      <m:r>
                        <a:rPr lang="es-AR" b="1" i="1">
                          <a:latin typeface="Cambria Math" panose="02040503050406030204" pitchFamily="18" charset="0"/>
                          <a:cs typeface="Arial" panose="020B0604020202020204" pitchFamily="34" charset="0"/>
                        </a:rPr>
                        <m:t>=</m:t>
                      </m:r>
                      <m:f>
                        <m:fPr>
                          <m:ctrlPr>
                            <a:rPr lang="es-AR" b="1" i="1" smtClean="0">
                              <a:latin typeface="Cambria Math" panose="02040503050406030204" pitchFamily="18" charset="0"/>
                              <a:cs typeface="Arial" panose="020B0604020202020204" pitchFamily="34" charset="0"/>
                            </a:rPr>
                          </m:ctrlPr>
                        </m:fPr>
                        <m:num>
                          <m:sSub>
                            <m:sSubPr>
                              <m:ctrlPr>
                                <a:rPr lang="es-AR" b="1" i="1">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𝑰</m:t>
                              </m:r>
                            </m:e>
                            <m:sub>
                              <m:r>
                                <a:rPr lang="es-AR" b="1" i="1">
                                  <a:latin typeface="Cambria Math" panose="02040503050406030204" pitchFamily="18" charset="0"/>
                                  <a:cs typeface="Arial" panose="020B0604020202020204" pitchFamily="34" charset="0"/>
                                </a:rPr>
                                <m:t>𝒎</m:t>
                              </m:r>
                            </m:sub>
                          </m:sSub>
                          <m:sSub>
                            <m:sSubPr>
                              <m:ctrlPr>
                                <a:rPr lang="es-AR" b="1" i="1">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m:t>
                              </m:r>
                              <m:r>
                                <a:rPr lang="es-AR" b="1" i="1">
                                  <a:latin typeface="Cambria Math" panose="02040503050406030204" pitchFamily="18" charset="0"/>
                                  <a:cs typeface="Arial" panose="020B0604020202020204" pitchFamily="34" charset="0"/>
                                </a:rPr>
                                <m:t>𝑹</m:t>
                              </m:r>
                            </m:e>
                            <m:sub>
                              <m:r>
                                <a:rPr lang="es-AR" b="1" i="1">
                                  <a:latin typeface="Cambria Math" panose="02040503050406030204" pitchFamily="18" charset="0"/>
                                  <a:cs typeface="Arial" panose="020B0604020202020204" pitchFamily="34" charset="0"/>
                                </a:rPr>
                                <m:t>𝒎</m:t>
                              </m:r>
                            </m:sub>
                          </m:sSub>
                        </m:num>
                        <m:den>
                          <m:r>
                            <a:rPr lang="es-AR" b="1" i="1">
                              <a:latin typeface="Cambria Math" panose="02040503050406030204" pitchFamily="18" charset="0"/>
                              <a:cs typeface="Arial" panose="020B0604020202020204" pitchFamily="34" charset="0"/>
                            </a:rPr>
                            <m:t>𝑰</m:t>
                          </m:r>
                          <m:r>
                            <a:rPr lang="es-AR" b="1" i="1">
                              <a:latin typeface="Cambria Math" panose="02040503050406030204" pitchFamily="18" charset="0"/>
                              <a:cs typeface="Arial" panose="020B0604020202020204" pitchFamily="34" charset="0"/>
                            </a:rPr>
                            <m:t> − </m:t>
                          </m:r>
                          <m:sSub>
                            <m:sSubPr>
                              <m:ctrlPr>
                                <a:rPr lang="es-AR" b="1" i="1">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𝑰</m:t>
                              </m:r>
                            </m:e>
                            <m:sub>
                              <m:r>
                                <a:rPr lang="es-AR" b="1" i="1">
                                  <a:latin typeface="Cambria Math" panose="02040503050406030204" pitchFamily="18" charset="0"/>
                                  <a:cs typeface="Arial" panose="020B0604020202020204" pitchFamily="34" charset="0"/>
                                </a:rPr>
                                <m:t>𝒎</m:t>
                              </m:r>
                            </m:sub>
                          </m:sSub>
                        </m:den>
                      </m:f>
                    </m:oMath>
                  </m:oMathPara>
                </a14:m>
                <a:endParaRPr lang="es-AR" b="1" dirty="0">
                  <a:latin typeface="Arial" panose="020B0604020202020204" pitchFamily="34" charset="0"/>
                  <a:cs typeface="Arial" panose="020B0604020202020204" pitchFamily="34" charset="0"/>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918908" y="1487424"/>
                <a:ext cx="6652324" cy="4608576"/>
              </a:xfrm>
              <a:blipFill>
                <a:blip r:embed="rId2"/>
                <a:stretch>
                  <a:fillRect l="-642" t="-661" r="-275"/>
                </a:stretch>
              </a:blipFill>
            </p:spPr>
            <p:txBody>
              <a:bodyPr/>
              <a:lstStyle/>
              <a:p>
                <a:r>
                  <a:rPr lang="es-AR">
                    <a:noFill/>
                  </a:rPr>
                  <a:t> </a:t>
                </a:r>
              </a:p>
            </p:txBody>
          </p:sp>
        </mc:Fallback>
      </mc:AlternateContent>
      <p:sp>
        <p:nvSpPr>
          <p:cNvPr id="4" name="Título 1"/>
          <p:cNvSpPr>
            <a:spLocks noGrp="1"/>
          </p:cNvSpPr>
          <p:nvPr>
            <p:ph type="title"/>
          </p:nvPr>
        </p:nvSpPr>
        <p:spPr>
          <a:xfrm>
            <a:off x="1971069" y="770414"/>
            <a:ext cx="5075843" cy="717010"/>
          </a:xfrm>
        </p:spPr>
        <p:txBody>
          <a:bodyPr>
            <a:normAutofit/>
          </a:bodyPr>
          <a:lstStyle/>
          <a:p>
            <a:r>
              <a:rPr lang="es-AR" sz="3200" b="1" dirty="0" smtClean="0">
                <a:solidFill>
                  <a:schemeClr val="tx1"/>
                </a:solidFill>
                <a:latin typeface="Arial" panose="020B0604020202020204" pitchFamily="34" charset="0"/>
                <a:cs typeface="Arial" panose="020B0604020202020204" pitchFamily="34" charset="0"/>
              </a:rPr>
              <a:t>AMPERIMETROS EN DC</a:t>
            </a:r>
            <a:endParaRPr lang="es-AR" sz="3200" b="1" dirty="0">
              <a:solidFill>
                <a:schemeClr val="tx1"/>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r="2450" b="3430"/>
          <a:stretch/>
        </p:blipFill>
        <p:spPr>
          <a:xfrm rot="181963">
            <a:off x="6729159" y="3251189"/>
            <a:ext cx="4437132" cy="1727221"/>
          </a:xfrm>
          <a:prstGeom prst="rect">
            <a:avLst/>
          </a:prstGeom>
        </p:spPr>
      </p:pic>
    </p:spTree>
    <p:extLst>
      <p:ext uri="{BB962C8B-B14F-4D97-AF65-F5344CB8AC3E}">
        <p14:creationId xmlns:p14="http://schemas.microsoft.com/office/powerpoint/2010/main" val="3455959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0173" y="660686"/>
            <a:ext cx="8911687" cy="1280890"/>
          </a:xfrm>
        </p:spPr>
        <p:txBody>
          <a:bodyPr/>
          <a:lstStyle/>
          <a:p>
            <a:r>
              <a:rPr lang="es-AR" dirty="0" smtClean="0"/>
              <a:t>Ejemplo Practico</a:t>
            </a:r>
            <a:endParaRPr lang="es-AR" dirty="0"/>
          </a:p>
        </p:txBody>
      </p:sp>
      <p:pic>
        <p:nvPicPr>
          <p:cNvPr id="5" name="Marcador de contenido 4"/>
          <p:cNvPicPr>
            <a:picLocks noGrp="1" noChangeAspect="1"/>
          </p:cNvPicPr>
          <p:nvPr>
            <p:ph idx="1"/>
          </p:nvPr>
        </p:nvPicPr>
        <p:blipFill rotWithShape="1">
          <a:blip r:embed="rId2">
            <a:extLst>
              <a:ext uri="{28A0092B-C50C-407E-A947-70E740481C1C}">
                <a14:useLocalDpi xmlns:a14="http://schemas.microsoft.com/office/drawing/2010/main" val="0"/>
              </a:ext>
            </a:extLst>
          </a:blip>
          <a:srcRect l="3684" t="16087" r="6949" b="8358"/>
          <a:stretch/>
        </p:blipFill>
        <p:spPr>
          <a:xfrm>
            <a:off x="1003300" y="2030476"/>
            <a:ext cx="10274300" cy="3198336"/>
          </a:xfrm>
        </p:spPr>
      </p:pic>
    </p:spTree>
    <p:extLst>
      <p:ext uri="{BB962C8B-B14F-4D97-AF65-F5344CB8AC3E}">
        <p14:creationId xmlns:p14="http://schemas.microsoft.com/office/powerpoint/2010/main" val="260663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23644" y="2315530"/>
            <a:ext cx="5652580" cy="3560064"/>
          </a:xfrm>
        </p:spPr>
        <p:txBody>
          <a:bodyPr>
            <a:normAutofit/>
          </a:bodyPr>
          <a:lstStyle/>
          <a:p>
            <a:pPr>
              <a:lnSpc>
                <a:spcPct val="150000"/>
              </a:lnSpc>
            </a:pPr>
            <a:r>
              <a:rPr lang="es-AR" sz="2000" b="1" dirty="0" smtClean="0">
                <a:latin typeface="Arial" panose="020B0604020202020204" pitchFamily="34" charset="0"/>
                <a:cs typeface="Arial" panose="020B0604020202020204" pitchFamily="34" charset="0"/>
              </a:rPr>
              <a:t>Los primero medidores de corriente directa requerían un galvanómetro de corriente de suspensión. Este fue el precursor del instrumento de bobina móvil, básico para la mayoría de los indicadores de DC usados.</a:t>
            </a:r>
            <a:endParaRPr lang="es-AR" sz="2000" b="1" dirty="0">
              <a:latin typeface="Arial" panose="020B0604020202020204" pitchFamily="34" charset="0"/>
              <a:cs typeface="Arial" panose="020B0604020202020204" pitchFamily="34" charset="0"/>
            </a:endParaRPr>
          </a:p>
        </p:txBody>
      </p:sp>
      <p:sp>
        <p:nvSpPr>
          <p:cNvPr id="4" name="Marcador de contenido 2"/>
          <p:cNvSpPr txBox="1">
            <a:spLocks/>
          </p:cNvSpPr>
          <p:nvPr/>
        </p:nvSpPr>
        <p:spPr>
          <a:xfrm>
            <a:off x="1735708" y="790479"/>
            <a:ext cx="5311204" cy="48768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AR" sz="2400" b="1"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Galvanómetro de suspensión </a:t>
            </a:r>
            <a:endParaRPr kumimoji="0" lang="es-AR" sz="2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664" y="1034319"/>
            <a:ext cx="4372928" cy="5469917"/>
          </a:xfrm>
          <a:prstGeom prst="rect">
            <a:avLst/>
          </a:prstGeom>
        </p:spPr>
      </p:pic>
    </p:spTree>
    <p:extLst>
      <p:ext uri="{BB962C8B-B14F-4D97-AF65-F5344CB8AC3E}">
        <p14:creationId xmlns:p14="http://schemas.microsoft.com/office/powerpoint/2010/main" val="182227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Derivación de </a:t>
            </a:r>
            <a:r>
              <a:rPr lang="es-AR" dirty="0" err="1" smtClean="0"/>
              <a:t>Ayrton</a:t>
            </a:r>
            <a:r>
              <a:rPr lang="es-AR" dirty="0" smtClean="0"/>
              <a:t> </a:t>
            </a:r>
            <a:endParaRPr lang="es-AR" dirty="0"/>
          </a:p>
        </p:txBody>
      </p:sp>
      <p:sp>
        <p:nvSpPr>
          <p:cNvPr id="3" name="Marcador de contenido 2"/>
          <p:cNvSpPr>
            <a:spLocks noGrp="1"/>
          </p:cNvSpPr>
          <p:nvPr>
            <p:ph idx="1"/>
          </p:nvPr>
        </p:nvSpPr>
        <p:spPr>
          <a:xfrm>
            <a:off x="1491932" y="1743456"/>
            <a:ext cx="8517700" cy="3777622"/>
          </a:xfrm>
        </p:spPr>
        <p:txBody>
          <a:bodyPr>
            <a:normAutofit/>
          </a:bodyPr>
          <a:lstStyle/>
          <a:p>
            <a:pPr>
              <a:lnSpc>
                <a:spcPct val="150000"/>
              </a:lnSpc>
            </a:pPr>
            <a:r>
              <a:rPr lang="es-AR" sz="2000" dirty="0" smtClean="0">
                <a:solidFill>
                  <a:schemeClr val="tx1"/>
                </a:solidFill>
                <a:latin typeface="Arial" panose="020B0604020202020204" pitchFamily="34" charset="0"/>
                <a:cs typeface="Arial" panose="020B0604020202020204" pitchFamily="34" charset="0"/>
              </a:rPr>
              <a:t>La escala del amperímetro DC se puede extender mediante varias resistencias de derivaciones, seleccionadas por un interruptor de rango. </a:t>
            </a:r>
            <a:endParaRPr lang="es-AR" sz="2000"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037" y="3154361"/>
            <a:ext cx="5643563" cy="3076709"/>
          </a:xfrm>
          <a:prstGeom prst="rect">
            <a:avLst/>
          </a:prstGeom>
        </p:spPr>
      </p:pic>
    </p:spTree>
    <p:extLst>
      <p:ext uri="{BB962C8B-B14F-4D97-AF65-F5344CB8AC3E}">
        <p14:creationId xmlns:p14="http://schemas.microsoft.com/office/powerpoint/2010/main" val="2093764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Derivación de </a:t>
            </a:r>
            <a:r>
              <a:rPr lang="es-AR" dirty="0" err="1"/>
              <a:t>Ayrton</a:t>
            </a:r>
            <a:r>
              <a:rPr lang="es-AR" dirty="0"/>
              <a:t> </a:t>
            </a:r>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t="23351"/>
          <a:stretch/>
        </p:blipFill>
        <p:spPr>
          <a:xfrm>
            <a:off x="2300825" y="1905000"/>
            <a:ext cx="8365721" cy="3670300"/>
          </a:xfrm>
        </p:spPr>
      </p:pic>
    </p:spTree>
    <p:extLst>
      <p:ext uri="{BB962C8B-B14F-4D97-AF65-F5344CB8AC3E}">
        <p14:creationId xmlns:p14="http://schemas.microsoft.com/office/powerpoint/2010/main" val="1723911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7021" y="758222"/>
            <a:ext cx="4917347" cy="631666"/>
          </a:xfrm>
        </p:spPr>
        <p:txBody>
          <a:bodyPr>
            <a:normAutofit fontScale="90000"/>
          </a:bodyPr>
          <a:lstStyle/>
          <a:p>
            <a:r>
              <a:rPr lang="es-AR" b="1" dirty="0" smtClean="0"/>
              <a:t>Voltímetros en DC</a:t>
            </a:r>
            <a:endParaRPr lang="es-AR" b="1" dirty="0"/>
          </a:p>
        </p:txBody>
      </p:sp>
      <p:sp>
        <p:nvSpPr>
          <p:cNvPr id="3" name="Marcador de contenido 2"/>
          <p:cNvSpPr>
            <a:spLocks noGrp="1"/>
          </p:cNvSpPr>
          <p:nvPr>
            <p:ph idx="1"/>
          </p:nvPr>
        </p:nvSpPr>
        <p:spPr>
          <a:xfrm>
            <a:off x="1687004" y="1828800"/>
            <a:ext cx="8915400" cy="3777622"/>
          </a:xfrm>
        </p:spPr>
        <p:txBody>
          <a:bodyPr/>
          <a:lstStyle/>
          <a:p>
            <a:pPr marL="0" indent="0">
              <a:buNone/>
            </a:pPr>
            <a:r>
              <a:rPr lang="es-AR" b="1" dirty="0" smtClean="0">
                <a:solidFill>
                  <a:schemeClr val="tx1"/>
                </a:solidFill>
                <a:latin typeface="Arial" panose="020B0604020202020204" pitchFamily="34" charset="0"/>
                <a:cs typeface="Arial" panose="020B0604020202020204" pitchFamily="34" charset="0"/>
              </a:rPr>
              <a:t>Resistencia multiplicadora</a:t>
            </a:r>
          </a:p>
          <a:p>
            <a:pPr>
              <a:lnSpc>
                <a:spcPct val="150000"/>
              </a:lnSpc>
            </a:pPr>
            <a:r>
              <a:rPr lang="es-AR" dirty="0" smtClean="0">
                <a:solidFill>
                  <a:schemeClr val="tx1"/>
                </a:solidFill>
                <a:latin typeface="Arial" panose="020B0604020202020204" pitchFamily="34" charset="0"/>
                <a:cs typeface="Arial" panose="020B0604020202020204" pitchFamily="34" charset="0"/>
              </a:rPr>
              <a:t>La adición de una resistencia en serie o multiplicador convierte al movimiento básico </a:t>
            </a:r>
            <a:r>
              <a:rPr lang="es-AR" dirty="0" err="1" smtClean="0">
                <a:solidFill>
                  <a:schemeClr val="tx1"/>
                </a:solidFill>
                <a:latin typeface="Arial" panose="020B0604020202020204" pitchFamily="34" charset="0"/>
                <a:cs typeface="Arial" panose="020B0604020202020204" pitchFamily="34" charset="0"/>
              </a:rPr>
              <a:t>D’Arsonval</a:t>
            </a:r>
            <a:r>
              <a:rPr lang="es-AR" dirty="0" smtClean="0">
                <a:solidFill>
                  <a:schemeClr val="tx1"/>
                </a:solidFill>
                <a:latin typeface="Arial" panose="020B0604020202020204" pitchFamily="34" charset="0"/>
                <a:cs typeface="Arial" panose="020B0604020202020204" pitchFamily="34" charset="0"/>
              </a:rPr>
              <a:t> en un voltímetro de DC.</a:t>
            </a:r>
          </a:p>
          <a:p>
            <a:pPr>
              <a:lnSpc>
                <a:spcPct val="150000"/>
              </a:lnSpc>
            </a:pPr>
            <a:r>
              <a:rPr lang="es-AR" dirty="0" smtClean="0">
                <a:solidFill>
                  <a:schemeClr val="tx1"/>
                </a:solidFill>
                <a:latin typeface="Arial" panose="020B0604020202020204" pitchFamily="34" charset="0"/>
                <a:cs typeface="Arial" panose="020B0604020202020204" pitchFamily="34" charset="0"/>
              </a:rPr>
              <a:t>La resistencia multiplicadora limita la corriente a través del movimiento de forma que no exceda el valor de la corriente de deflexión a plena escala</a:t>
            </a:r>
          </a:p>
          <a:p>
            <a:pPr marL="0" indent="0">
              <a:buNone/>
            </a:pPr>
            <a:endParaRPr lang="es-AR"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4866" y="4086098"/>
            <a:ext cx="3612134" cy="2515768"/>
          </a:xfrm>
          <a:prstGeom prst="rect">
            <a:avLst/>
          </a:prstGeom>
        </p:spPr>
      </p:pic>
    </p:spTree>
    <p:extLst>
      <p:ext uri="{BB962C8B-B14F-4D97-AF65-F5344CB8AC3E}">
        <p14:creationId xmlns:p14="http://schemas.microsoft.com/office/powerpoint/2010/main" val="970500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3869" y="880142"/>
            <a:ext cx="4246787" cy="717010"/>
          </a:xfrm>
        </p:spPr>
        <p:txBody>
          <a:bodyPr>
            <a:normAutofit/>
          </a:bodyPr>
          <a:lstStyle/>
          <a:p>
            <a:r>
              <a:rPr lang="es-AR" sz="3200" b="1" dirty="0"/>
              <a:t>Voltímetros en DC</a:t>
            </a:r>
            <a:endParaRPr lang="es-AR" sz="3200" dirty="0"/>
          </a:p>
        </p:txBody>
      </p:sp>
      <p:sp>
        <p:nvSpPr>
          <p:cNvPr id="3" name="Marcador de contenido 2"/>
          <p:cNvSpPr>
            <a:spLocks noGrp="1"/>
          </p:cNvSpPr>
          <p:nvPr>
            <p:ph idx="1"/>
          </p:nvPr>
        </p:nvSpPr>
        <p:spPr>
          <a:xfrm>
            <a:off x="1089596" y="1962912"/>
            <a:ext cx="8915400" cy="1853184"/>
          </a:xfrm>
        </p:spPr>
        <p:txBody>
          <a:bodyPr/>
          <a:lstStyle/>
          <a:p>
            <a:r>
              <a:rPr lang="es-AR" b="1" dirty="0" err="1">
                <a:latin typeface="Arial" panose="020B0604020202020204" pitchFamily="34" charset="0"/>
                <a:cs typeface="Arial" panose="020B0604020202020204" pitchFamily="34" charset="0"/>
              </a:rPr>
              <a:t>Rm</a:t>
            </a:r>
            <a:r>
              <a:rPr lang="es-AR" b="1" dirty="0">
                <a:latin typeface="Arial" panose="020B0604020202020204" pitchFamily="34" charset="0"/>
                <a:cs typeface="Arial" panose="020B0604020202020204" pitchFamily="34" charset="0"/>
              </a:rPr>
              <a:t>= resistencia interna (La bobina)</a:t>
            </a:r>
          </a:p>
          <a:p>
            <a:r>
              <a:rPr lang="es-AR" b="1" dirty="0" err="1">
                <a:latin typeface="Arial" panose="020B0604020202020204" pitchFamily="34" charset="0"/>
                <a:cs typeface="Arial" panose="020B0604020202020204" pitchFamily="34" charset="0"/>
              </a:rPr>
              <a:t>Rs</a:t>
            </a:r>
            <a:r>
              <a:rPr lang="es-AR" b="1" dirty="0">
                <a:latin typeface="Arial" panose="020B0604020202020204" pitchFamily="34" charset="0"/>
                <a:cs typeface="Arial" panose="020B0604020202020204" pitchFamily="34" charset="0"/>
              </a:rPr>
              <a:t>= resistencia de derivación </a:t>
            </a:r>
          </a:p>
          <a:p>
            <a:r>
              <a:rPr lang="es-AR" b="1" dirty="0" err="1">
                <a:latin typeface="Arial" panose="020B0604020202020204" pitchFamily="34" charset="0"/>
                <a:cs typeface="Arial" panose="020B0604020202020204" pitchFamily="34" charset="0"/>
              </a:rPr>
              <a:t>Im</a:t>
            </a:r>
            <a:r>
              <a:rPr lang="es-AR" b="1" dirty="0">
                <a:latin typeface="Arial" panose="020B0604020202020204" pitchFamily="34" charset="0"/>
                <a:cs typeface="Arial" panose="020B0604020202020204" pitchFamily="34" charset="0"/>
              </a:rPr>
              <a:t>= corriente de deflexión a plena escala del movimiento</a:t>
            </a:r>
          </a:p>
          <a:p>
            <a:r>
              <a:rPr lang="es-AR" b="1" dirty="0" smtClean="0">
                <a:latin typeface="Arial" panose="020B0604020202020204" pitchFamily="34" charset="0"/>
                <a:cs typeface="Arial" panose="020B0604020202020204" pitchFamily="34" charset="0"/>
              </a:rPr>
              <a:t>V = voltaje </a:t>
            </a:r>
            <a:r>
              <a:rPr lang="es-AR" b="1" dirty="0">
                <a:latin typeface="Arial" panose="020B0604020202020204" pitchFamily="34" charset="0"/>
                <a:cs typeface="Arial" panose="020B0604020202020204" pitchFamily="34" charset="0"/>
              </a:rPr>
              <a:t>a plena escala del </a:t>
            </a:r>
            <a:r>
              <a:rPr lang="es-AR" b="1" dirty="0" smtClean="0">
                <a:latin typeface="Arial" panose="020B0604020202020204" pitchFamily="34" charset="0"/>
                <a:cs typeface="Arial" panose="020B0604020202020204" pitchFamily="34" charset="0"/>
              </a:rPr>
              <a:t>instrumento.</a:t>
            </a:r>
            <a:endParaRPr lang="es-AR" b="1" dirty="0">
              <a:latin typeface="Arial" panose="020B0604020202020204" pitchFamily="34" charset="0"/>
              <a:cs typeface="Arial" panose="020B0604020202020204" pitchFamily="34" charset="0"/>
            </a:endParaRPr>
          </a:p>
          <a:p>
            <a:endParaRPr lang="es-AR" dirty="0"/>
          </a:p>
        </p:txBody>
      </p:sp>
      <mc:AlternateContent xmlns:mc="http://schemas.openxmlformats.org/markup-compatibility/2006" xmlns:a14="http://schemas.microsoft.com/office/drawing/2010/main">
        <mc:Choice Requires="a14">
          <p:sp>
            <p:nvSpPr>
              <p:cNvPr id="4" name="Rectángulo 3"/>
              <p:cNvSpPr/>
              <p:nvPr/>
            </p:nvSpPr>
            <p:spPr>
              <a:xfrm>
                <a:off x="839262" y="3723492"/>
                <a:ext cx="6096000" cy="204254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AR" b="1" i="1" smtClean="0">
                          <a:solidFill>
                            <a:schemeClr val="tx1"/>
                          </a:solidFill>
                          <a:latin typeface="Cambria Math" panose="02040503050406030204" pitchFamily="18" charset="0"/>
                          <a:cs typeface="Arial" panose="020B0604020202020204" pitchFamily="34" charset="0"/>
                        </a:rPr>
                        <m:t>𝑽</m:t>
                      </m:r>
                      <m:r>
                        <a:rPr lang="es-AR" b="1" i="1" smtClean="0">
                          <a:solidFill>
                            <a:schemeClr val="tx1"/>
                          </a:solidFill>
                          <a:latin typeface="Cambria Math" panose="02040503050406030204" pitchFamily="18" charset="0"/>
                          <a:cs typeface="Arial" panose="020B0604020202020204" pitchFamily="34" charset="0"/>
                        </a:rPr>
                        <m:t>=</m:t>
                      </m:r>
                      <m:sSub>
                        <m:sSubPr>
                          <m:ctrlPr>
                            <a:rPr lang="es-AR" b="1" i="1" smtClean="0">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𝑰</m:t>
                          </m:r>
                        </m:e>
                        <m:sub>
                          <m:r>
                            <a:rPr lang="es-AR" b="1" i="1" smtClean="0">
                              <a:latin typeface="Cambria Math" panose="02040503050406030204" pitchFamily="18" charset="0"/>
                              <a:cs typeface="Arial" panose="020B0604020202020204" pitchFamily="34" charset="0"/>
                            </a:rPr>
                            <m:t>𝒎</m:t>
                          </m:r>
                        </m:sub>
                      </m:sSub>
                      <m:sSub>
                        <m:sSubPr>
                          <m:ctrlPr>
                            <a:rPr lang="es-AR" b="1" i="1">
                              <a:latin typeface="Cambria Math" panose="02040503050406030204" pitchFamily="18" charset="0"/>
                              <a:cs typeface="Arial" panose="020B0604020202020204" pitchFamily="34" charset="0"/>
                            </a:rPr>
                          </m:ctrlPr>
                        </m:sSubPr>
                        <m:e>
                          <m:r>
                            <a:rPr lang="es-AR" b="1" i="1" smtClean="0">
                              <a:latin typeface="Cambria Math" panose="02040503050406030204" pitchFamily="18" charset="0"/>
                              <a:cs typeface="Arial" panose="020B0604020202020204" pitchFamily="34" charset="0"/>
                            </a:rPr>
                            <m:t>.(</m:t>
                          </m:r>
                          <m:sSub>
                            <m:sSubPr>
                              <m:ctrlPr>
                                <a:rPr lang="es-AR" b="1" i="1" smtClean="0">
                                  <a:latin typeface="Cambria Math" panose="02040503050406030204" pitchFamily="18" charset="0"/>
                                  <a:cs typeface="Arial" panose="020B0604020202020204" pitchFamily="34" charset="0"/>
                                </a:rPr>
                              </m:ctrlPr>
                            </m:sSubPr>
                            <m:e>
                              <m:r>
                                <a:rPr lang="es-AR" b="1" i="1" smtClean="0">
                                  <a:latin typeface="Cambria Math" panose="02040503050406030204" pitchFamily="18" charset="0"/>
                                  <a:cs typeface="Arial" panose="020B0604020202020204" pitchFamily="34" charset="0"/>
                                </a:rPr>
                                <m:t>𝑹</m:t>
                              </m:r>
                            </m:e>
                            <m:sub>
                              <m:r>
                                <a:rPr lang="es-AR" b="1" i="1">
                                  <a:latin typeface="Cambria Math" panose="02040503050406030204" pitchFamily="18" charset="0"/>
                                  <a:cs typeface="Arial" panose="020B0604020202020204" pitchFamily="34" charset="0"/>
                                </a:rPr>
                                <m:t>𝒔</m:t>
                              </m:r>
                            </m:sub>
                          </m:sSub>
                          <m:r>
                            <a:rPr lang="es-AR" b="1" i="1" smtClean="0">
                              <a:latin typeface="Cambria Math" panose="02040503050406030204" pitchFamily="18" charset="0"/>
                              <a:cs typeface="Arial" panose="020B0604020202020204" pitchFamily="34" charset="0"/>
                            </a:rPr>
                            <m:t>+</m:t>
                          </m:r>
                          <m:r>
                            <a:rPr lang="es-AR" b="1" i="1" smtClean="0">
                              <a:latin typeface="Cambria Math" panose="02040503050406030204" pitchFamily="18" charset="0"/>
                              <a:cs typeface="Arial" panose="020B0604020202020204" pitchFamily="34" charset="0"/>
                            </a:rPr>
                            <m:t>𝑹</m:t>
                          </m:r>
                        </m:e>
                        <m:sub>
                          <m:r>
                            <a:rPr lang="es-AR" b="1" i="1" smtClean="0">
                              <a:latin typeface="Cambria Math" panose="02040503050406030204" pitchFamily="18" charset="0"/>
                              <a:cs typeface="Arial" panose="020B0604020202020204" pitchFamily="34" charset="0"/>
                            </a:rPr>
                            <m:t>𝒎</m:t>
                          </m:r>
                        </m:sub>
                      </m:sSub>
                      <m:r>
                        <a:rPr lang="es-AR" b="1" i="1" smtClean="0">
                          <a:latin typeface="Cambria Math" panose="02040503050406030204" pitchFamily="18" charset="0"/>
                          <a:cs typeface="Arial" panose="020B0604020202020204" pitchFamily="34" charset="0"/>
                        </a:rPr>
                        <m:t>)</m:t>
                      </m:r>
                    </m:oMath>
                  </m:oMathPara>
                </a14:m>
                <a:endParaRPr lang="es-AR" b="1" dirty="0" smtClean="0">
                  <a:latin typeface="Arial" panose="020B0604020202020204" pitchFamily="34" charset="0"/>
                  <a:cs typeface="Arial" panose="020B0604020202020204" pitchFamily="34" charset="0"/>
                </a:endParaRPr>
              </a:p>
              <a:p>
                <a:endParaRPr lang="es-AR" b="1"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s-AR" b="1" i="1">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𝑹</m:t>
                          </m:r>
                        </m:e>
                        <m:sub>
                          <m:r>
                            <a:rPr lang="es-AR" b="1" i="1">
                              <a:latin typeface="Cambria Math" panose="02040503050406030204" pitchFamily="18" charset="0"/>
                              <a:cs typeface="Arial" panose="020B0604020202020204" pitchFamily="34" charset="0"/>
                            </a:rPr>
                            <m:t>𝒔</m:t>
                          </m:r>
                        </m:sub>
                      </m:sSub>
                      <m:r>
                        <a:rPr lang="es-AR" b="1" i="1">
                          <a:latin typeface="Cambria Math" panose="02040503050406030204" pitchFamily="18" charset="0"/>
                          <a:cs typeface="Arial" panose="020B0604020202020204" pitchFamily="34" charset="0"/>
                        </a:rPr>
                        <m:t>=</m:t>
                      </m:r>
                      <m:f>
                        <m:fPr>
                          <m:ctrlPr>
                            <a:rPr lang="es-AR" b="1" i="1" smtClean="0">
                              <a:latin typeface="Cambria Math" panose="02040503050406030204" pitchFamily="18" charset="0"/>
                              <a:cs typeface="Arial" panose="020B0604020202020204" pitchFamily="34" charset="0"/>
                            </a:rPr>
                          </m:ctrlPr>
                        </m:fPr>
                        <m:num>
                          <m:r>
                            <a:rPr lang="es-AR" b="1" i="1" smtClean="0">
                              <a:latin typeface="Cambria Math" panose="02040503050406030204" pitchFamily="18" charset="0"/>
                              <a:cs typeface="Arial" panose="020B0604020202020204" pitchFamily="34" charset="0"/>
                            </a:rPr>
                            <m:t>𝑽</m:t>
                          </m:r>
                          <m:r>
                            <a:rPr lang="es-AR" b="1" i="1" smtClean="0">
                              <a:latin typeface="Cambria Math" panose="02040503050406030204" pitchFamily="18" charset="0"/>
                              <a:cs typeface="Arial" panose="020B0604020202020204" pitchFamily="34" charset="0"/>
                            </a:rPr>
                            <m:t> − </m:t>
                          </m:r>
                          <m:sSub>
                            <m:sSubPr>
                              <m:ctrlPr>
                                <a:rPr lang="es-AR" b="1" i="1" smtClean="0">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𝑰</m:t>
                              </m:r>
                            </m:e>
                            <m:sub>
                              <m:r>
                                <a:rPr lang="es-AR" b="1" i="1">
                                  <a:latin typeface="Cambria Math" panose="02040503050406030204" pitchFamily="18" charset="0"/>
                                  <a:cs typeface="Arial" panose="020B0604020202020204" pitchFamily="34" charset="0"/>
                                </a:rPr>
                                <m:t>𝒎</m:t>
                              </m:r>
                            </m:sub>
                          </m:sSub>
                          <m:sSub>
                            <m:sSubPr>
                              <m:ctrlPr>
                                <a:rPr lang="es-AR" b="1" i="1">
                                  <a:latin typeface="Cambria Math" panose="02040503050406030204" pitchFamily="18" charset="0"/>
                                  <a:cs typeface="Arial" panose="020B0604020202020204" pitchFamily="34" charset="0"/>
                                </a:rPr>
                              </m:ctrlPr>
                            </m:sSubPr>
                            <m:e>
                              <m:r>
                                <a:rPr lang="es-AR" b="1" i="1" smtClean="0">
                                  <a:latin typeface="Cambria Math" panose="02040503050406030204" pitchFamily="18" charset="0"/>
                                  <a:cs typeface="Arial" panose="020B0604020202020204" pitchFamily="34" charset="0"/>
                                </a:rPr>
                                <m:t>.</m:t>
                              </m:r>
                              <m:r>
                                <a:rPr lang="es-AR" b="1" i="1">
                                  <a:latin typeface="Cambria Math" panose="02040503050406030204" pitchFamily="18" charset="0"/>
                                  <a:cs typeface="Arial" panose="020B0604020202020204" pitchFamily="34" charset="0"/>
                                </a:rPr>
                                <m:t>𝑹</m:t>
                              </m:r>
                            </m:e>
                            <m:sub>
                              <m:r>
                                <a:rPr lang="es-AR" b="1" i="1">
                                  <a:latin typeface="Cambria Math" panose="02040503050406030204" pitchFamily="18" charset="0"/>
                                  <a:cs typeface="Arial" panose="020B0604020202020204" pitchFamily="34" charset="0"/>
                                </a:rPr>
                                <m:t>𝒎</m:t>
                              </m:r>
                            </m:sub>
                          </m:sSub>
                        </m:num>
                        <m:den>
                          <m:sSub>
                            <m:sSubPr>
                              <m:ctrlPr>
                                <a:rPr lang="es-AR" b="1" i="1">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𝑰</m:t>
                              </m:r>
                            </m:e>
                            <m:sub>
                              <m:r>
                                <a:rPr lang="es-AR" b="1" i="1">
                                  <a:latin typeface="Cambria Math" panose="02040503050406030204" pitchFamily="18" charset="0"/>
                                  <a:cs typeface="Arial" panose="020B0604020202020204" pitchFamily="34" charset="0"/>
                                </a:rPr>
                                <m:t>𝒎</m:t>
                              </m:r>
                            </m:sub>
                          </m:sSub>
                        </m:den>
                      </m:f>
                      <m:r>
                        <a:rPr lang="es-AR" b="1" i="1" smtClean="0">
                          <a:latin typeface="Cambria Math" panose="02040503050406030204" pitchFamily="18" charset="0"/>
                          <a:cs typeface="Arial" panose="020B0604020202020204" pitchFamily="34" charset="0"/>
                        </a:rPr>
                        <m:t>=</m:t>
                      </m:r>
                      <m:f>
                        <m:fPr>
                          <m:ctrlPr>
                            <a:rPr lang="es-AR" b="1" i="1" smtClean="0">
                              <a:latin typeface="Cambria Math" panose="02040503050406030204" pitchFamily="18" charset="0"/>
                              <a:cs typeface="Arial" panose="020B0604020202020204" pitchFamily="34" charset="0"/>
                            </a:rPr>
                          </m:ctrlPr>
                        </m:fPr>
                        <m:num>
                          <m:r>
                            <a:rPr lang="es-AR" b="1" i="1" smtClean="0">
                              <a:latin typeface="Cambria Math" panose="02040503050406030204" pitchFamily="18" charset="0"/>
                              <a:cs typeface="Arial" panose="020B0604020202020204" pitchFamily="34" charset="0"/>
                            </a:rPr>
                            <m:t>𝑽</m:t>
                          </m:r>
                        </m:num>
                        <m:den>
                          <m:sSub>
                            <m:sSubPr>
                              <m:ctrlPr>
                                <a:rPr lang="es-AR" b="1" i="1">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𝑰</m:t>
                              </m:r>
                            </m:e>
                            <m:sub>
                              <m:r>
                                <a:rPr lang="es-AR" b="1" i="1">
                                  <a:latin typeface="Cambria Math" panose="02040503050406030204" pitchFamily="18" charset="0"/>
                                  <a:cs typeface="Arial" panose="020B0604020202020204" pitchFamily="34" charset="0"/>
                                </a:rPr>
                                <m:t>𝒎</m:t>
                              </m:r>
                            </m:sub>
                          </m:sSub>
                        </m:den>
                      </m:f>
                      <m:r>
                        <a:rPr lang="es-AR" b="1" i="1" smtClean="0">
                          <a:latin typeface="Cambria Math" panose="02040503050406030204" pitchFamily="18" charset="0"/>
                          <a:cs typeface="Arial" panose="020B0604020202020204" pitchFamily="34" charset="0"/>
                        </a:rPr>
                        <m:t> −</m:t>
                      </m:r>
                      <m:sSub>
                        <m:sSubPr>
                          <m:ctrlPr>
                            <a:rPr lang="es-AR" b="1" i="1" smtClean="0">
                              <a:latin typeface="Cambria Math" panose="02040503050406030204" pitchFamily="18" charset="0"/>
                              <a:cs typeface="Arial" panose="020B0604020202020204" pitchFamily="34" charset="0"/>
                            </a:rPr>
                          </m:ctrlPr>
                        </m:sSubPr>
                        <m:e>
                          <m:r>
                            <a:rPr lang="es-AR" b="1" i="1">
                              <a:latin typeface="Cambria Math" panose="02040503050406030204" pitchFamily="18" charset="0"/>
                              <a:cs typeface="Arial" panose="020B0604020202020204" pitchFamily="34" charset="0"/>
                            </a:rPr>
                            <m:t>𝑹</m:t>
                          </m:r>
                        </m:e>
                        <m:sub>
                          <m:r>
                            <a:rPr lang="es-AR" b="1" i="1">
                              <a:latin typeface="Cambria Math" panose="02040503050406030204" pitchFamily="18" charset="0"/>
                              <a:cs typeface="Arial" panose="020B0604020202020204" pitchFamily="34" charset="0"/>
                            </a:rPr>
                            <m:t>𝒎</m:t>
                          </m:r>
                        </m:sub>
                      </m:sSub>
                    </m:oMath>
                  </m:oMathPara>
                </a14:m>
                <a:endParaRPr lang="es-AR" b="1" dirty="0" smtClean="0">
                  <a:latin typeface="Arial" panose="020B0604020202020204" pitchFamily="34" charset="0"/>
                  <a:cs typeface="Arial" panose="020B0604020202020204" pitchFamily="34" charset="0"/>
                </a:endParaRPr>
              </a:p>
              <a:p>
                <a:endParaRPr lang="es-AR" b="1" dirty="0">
                  <a:latin typeface="Arial" panose="020B0604020202020204" pitchFamily="34" charset="0"/>
                  <a:cs typeface="Arial" panose="020B0604020202020204" pitchFamily="34" charset="0"/>
                </a:endParaRPr>
              </a:p>
              <a:p>
                <a:endParaRPr lang="es-AR" b="1" dirty="0" smtClean="0">
                  <a:latin typeface="Arial" panose="020B0604020202020204" pitchFamily="34" charset="0"/>
                  <a:cs typeface="Arial" panose="020B0604020202020204" pitchFamily="34" charset="0"/>
                </a:endParaRPr>
              </a:p>
              <a:p>
                <a:endParaRPr lang="es-AR" b="1" dirty="0">
                  <a:latin typeface="Arial" panose="020B0604020202020204" pitchFamily="34" charset="0"/>
                  <a:cs typeface="Arial" panose="020B0604020202020204"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839262" y="3723492"/>
                <a:ext cx="6096000" cy="2042547"/>
              </a:xfrm>
              <a:prstGeom prst="rect">
                <a:avLst/>
              </a:prstGeom>
              <a:blipFill>
                <a:blip r:embed="rId2"/>
                <a:stretch>
                  <a:fillRect/>
                </a:stretch>
              </a:blipFill>
            </p:spPr>
            <p:txBody>
              <a:bodyPr/>
              <a:lstStyle/>
              <a:p>
                <a:r>
                  <a:rPr lang="es-AR">
                    <a:noFill/>
                  </a:rPr>
                  <a:t> </a:t>
                </a:r>
              </a:p>
            </p:txBody>
          </p:sp>
        </mc:Fallback>
      </mc:AlternateContent>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596" y="3723492"/>
            <a:ext cx="4107434" cy="2860733"/>
          </a:xfrm>
          <a:prstGeom prst="rect">
            <a:avLst/>
          </a:prstGeom>
        </p:spPr>
      </p:pic>
    </p:spTree>
    <p:extLst>
      <p:ext uri="{BB962C8B-B14F-4D97-AF65-F5344CB8AC3E}">
        <p14:creationId xmlns:p14="http://schemas.microsoft.com/office/powerpoint/2010/main" val="1087038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829" y="733838"/>
            <a:ext cx="8911687" cy="1280890"/>
          </a:xfrm>
        </p:spPr>
        <p:txBody>
          <a:bodyPr>
            <a:normAutofit/>
          </a:bodyPr>
          <a:lstStyle/>
          <a:p>
            <a:r>
              <a:rPr lang="es-AR" sz="3200" b="1" dirty="0"/>
              <a:t>Voltímetros en </a:t>
            </a:r>
            <a:r>
              <a:rPr lang="es-AR" sz="3200" b="1" dirty="0" smtClean="0"/>
              <a:t>DC de rango múltiple</a:t>
            </a:r>
            <a:endParaRPr lang="es-AR" sz="32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442945">
            <a:off x="1054571" y="1771047"/>
            <a:ext cx="5129590" cy="434369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9" y="3216274"/>
            <a:ext cx="4600705" cy="1952625"/>
          </a:xfrm>
          <a:prstGeom prst="rect">
            <a:avLst/>
          </a:prstGeom>
        </p:spPr>
      </p:pic>
    </p:spTree>
    <p:extLst>
      <p:ext uri="{BB962C8B-B14F-4D97-AF65-F5344CB8AC3E}">
        <p14:creationId xmlns:p14="http://schemas.microsoft.com/office/powerpoint/2010/main" val="4195101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1405" y="758222"/>
            <a:ext cx="3905411" cy="643858"/>
          </a:xfrm>
        </p:spPr>
        <p:txBody>
          <a:bodyPr>
            <a:normAutofit/>
          </a:bodyPr>
          <a:lstStyle/>
          <a:p>
            <a:r>
              <a:rPr lang="es-AR" sz="3200" b="1" dirty="0" smtClean="0">
                <a:latin typeface="Arial" panose="020B0604020202020204" pitchFamily="34" charset="0"/>
                <a:cs typeface="Arial" panose="020B0604020202020204" pitchFamily="34" charset="0"/>
              </a:rPr>
              <a:t>Efecto de carga</a:t>
            </a:r>
            <a:endParaRPr lang="es-AR" sz="3200" b="1" dirty="0">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7115" y="3658798"/>
            <a:ext cx="4517286" cy="2363884"/>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505" y="2860675"/>
            <a:ext cx="2939195" cy="3682707"/>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515" y="1425519"/>
            <a:ext cx="2107184" cy="1346256"/>
          </a:xfrm>
          <a:prstGeom prst="rect">
            <a:avLst/>
          </a:prstGeom>
        </p:spPr>
      </p:pic>
    </p:spTree>
    <p:extLst>
      <p:ext uri="{BB962C8B-B14F-4D97-AF65-F5344CB8AC3E}">
        <p14:creationId xmlns:p14="http://schemas.microsoft.com/office/powerpoint/2010/main" val="4190245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7512" y="1625600"/>
            <a:ext cx="9011854" cy="4203700"/>
          </a:xfrm>
        </p:spPr>
      </p:pic>
    </p:spTree>
    <p:extLst>
      <p:ext uri="{BB962C8B-B14F-4D97-AF65-F5344CB8AC3E}">
        <p14:creationId xmlns:p14="http://schemas.microsoft.com/office/powerpoint/2010/main" val="1740183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Medición de Resistencias</a:t>
            </a:r>
            <a:endParaRPr lang="es-AR"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4833" y="2527300"/>
            <a:ext cx="3474560" cy="3778250"/>
          </a:xfr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6875" r="9063"/>
          <a:stretch/>
        </p:blipFill>
        <p:spPr>
          <a:xfrm>
            <a:off x="6667500" y="2527300"/>
            <a:ext cx="3905250" cy="3429000"/>
          </a:xfrm>
          <a:prstGeom prst="rect">
            <a:avLst/>
          </a:prstGeom>
        </p:spPr>
      </p:pic>
    </p:spTree>
    <p:extLst>
      <p:ext uri="{BB962C8B-B14F-4D97-AF65-F5344CB8AC3E}">
        <p14:creationId xmlns:p14="http://schemas.microsoft.com/office/powerpoint/2010/main" val="96891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Medición de Resistencias</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4187" y="2508250"/>
            <a:ext cx="8780449" cy="2686050"/>
          </a:xfrm>
        </p:spPr>
      </p:pic>
    </p:spTree>
    <p:extLst>
      <p:ext uri="{BB962C8B-B14F-4D97-AF65-F5344CB8AC3E}">
        <p14:creationId xmlns:p14="http://schemas.microsoft.com/office/powerpoint/2010/main" val="3276023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Medición de Resistencias</a:t>
            </a:r>
          </a:p>
        </p:txBody>
      </p:sp>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454"/>
          <a:stretch/>
        </p:blipFill>
        <p:spPr>
          <a:xfrm>
            <a:off x="6338849" y="2811264"/>
            <a:ext cx="5481888" cy="2662436"/>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37" y="1590675"/>
            <a:ext cx="5488131" cy="4759325"/>
          </a:xfrm>
          <a:prstGeom prst="rect">
            <a:avLst/>
          </a:prstGeom>
        </p:spPr>
      </p:pic>
    </p:spTree>
    <p:extLst>
      <p:ext uri="{BB962C8B-B14F-4D97-AF65-F5344CB8AC3E}">
        <p14:creationId xmlns:p14="http://schemas.microsoft.com/office/powerpoint/2010/main" val="70280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8113" y="624110"/>
            <a:ext cx="8851392" cy="717010"/>
          </a:xfrm>
        </p:spPr>
        <p:txBody>
          <a:bodyPr>
            <a:normAutofit/>
          </a:bodyPr>
          <a:lstStyle/>
          <a:p>
            <a:r>
              <a:rPr lang="es-AR" sz="2800" b="1" dirty="0" smtClean="0"/>
              <a:t>PAR Y DEFLEXION DE UN GALVANOMETRO</a:t>
            </a:r>
            <a:endParaRPr lang="es-AR" sz="2800" b="1" dirty="0"/>
          </a:p>
        </p:txBody>
      </p:sp>
      <p:sp>
        <p:nvSpPr>
          <p:cNvPr id="3" name="Marcador de contenido 2"/>
          <p:cNvSpPr>
            <a:spLocks noGrp="1"/>
          </p:cNvSpPr>
          <p:nvPr>
            <p:ph idx="1"/>
          </p:nvPr>
        </p:nvSpPr>
        <p:spPr>
          <a:xfrm>
            <a:off x="1455356" y="1668303"/>
            <a:ext cx="8542084" cy="487680"/>
          </a:xfrm>
        </p:spPr>
        <p:txBody>
          <a:bodyPr>
            <a:noAutofit/>
          </a:bodyPr>
          <a:lstStyle/>
          <a:p>
            <a:r>
              <a:rPr lang="es-AR" sz="2400" b="1" dirty="0" smtClean="0"/>
              <a:t>Mecanismo de bobina móvil e imán permanente </a:t>
            </a:r>
            <a:endParaRPr lang="es-AR" sz="24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6398" y="2710777"/>
            <a:ext cx="5340858" cy="3164276"/>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57" y="2483166"/>
            <a:ext cx="4632959" cy="3619499"/>
          </a:xfrm>
          <a:prstGeom prst="rect">
            <a:avLst/>
          </a:prstGeom>
        </p:spPr>
      </p:pic>
      <p:sp>
        <p:nvSpPr>
          <p:cNvPr id="6" name="CuadroTexto 5"/>
          <p:cNvSpPr txBox="1"/>
          <p:nvPr/>
        </p:nvSpPr>
        <p:spPr>
          <a:xfrm>
            <a:off x="2502627" y="6215246"/>
            <a:ext cx="409599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T = B . A . I . N   (estado estable)</a:t>
            </a:r>
            <a:endParaRPr kumimoji="0" lang="es-AR"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Rectángulo 6"/>
          <p:cNvSpPr/>
          <p:nvPr/>
        </p:nvSpPr>
        <p:spPr>
          <a:xfrm>
            <a:off x="7937085" y="5875053"/>
            <a:ext cx="2803973" cy="369332"/>
          </a:xfrm>
          <a:prstGeom prst="rect">
            <a:avLst/>
          </a:prstGeom>
        </p:spPr>
        <p:txBody>
          <a:bodyPr wrap="none">
            <a:spAutoFit/>
          </a:bodyPr>
          <a:lstStyle/>
          <a:p>
            <a:pPr algn="ctr"/>
            <a:r>
              <a:rPr lang="es-CL" b="1" dirty="0">
                <a:solidFill>
                  <a:prstClr val="black"/>
                </a:solidFill>
              </a:rPr>
              <a:t>Mecanismo </a:t>
            </a:r>
            <a:r>
              <a:rPr lang="es-CL" b="1" dirty="0" err="1">
                <a:solidFill>
                  <a:prstClr val="black"/>
                </a:solidFill>
              </a:rPr>
              <a:t>D,arsonval</a:t>
            </a:r>
            <a:r>
              <a:rPr lang="es-CL" b="1" dirty="0">
                <a:solidFill>
                  <a:prstClr val="black"/>
                </a:solidFill>
              </a:rPr>
              <a:t>.</a:t>
            </a:r>
          </a:p>
        </p:txBody>
      </p:sp>
    </p:spTree>
    <p:extLst>
      <p:ext uri="{BB962C8B-B14F-4D97-AF65-F5344CB8AC3E}">
        <p14:creationId xmlns:p14="http://schemas.microsoft.com/office/powerpoint/2010/main" val="27074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0925" y="662210"/>
            <a:ext cx="8911687" cy="1280890"/>
          </a:xfrm>
        </p:spPr>
        <p:txBody>
          <a:bodyPr/>
          <a:lstStyle/>
          <a:p>
            <a:r>
              <a:rPr lang="es-AR" dirty="0" smtClean="0"/>
              <a:t>Mediciones con Puentes</a:t>
            </a:r>
            <a:endParaRPr lang="es-AR"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5413" y="2269491"/>
            <a:ext cx="4749800" cy="377825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864" y="2269491"/>
            <a:ext cx="4648736" cy="3761038"/>
          </a:xfrm>
          <a:prstGeom prst="rect">
            <a:avLst/>
          </a:prstGeom>
        </p:spPr>
      </p:pic>
    </p:spTree>
    <p:extLst>
      <p:ext uri="{BB962C8B-B14F-4D97-AF65-F5344CB8AC3E}">
        <p14:creationId xmlns:p14="http://schemas.microsoft.com/office/powerpoint/2010/main" val="56270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658113" y="624110"/>
            <a:ext cx="8851392" cy="7170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AR" sz="2800" b="1" i="0" u="none" strike="noStrike" kern="1200" cap="none" spc="0" normalizeH="0" baseline="0" noProof="0" dirty="0" smtClean="0">
                <a:ln>
                  <a:noFill/>
                </a:ln>
                <a:solidFill>
                  <a:prstClr val="black">
                    <a:lumMod val="85000"/>
                    <a:lumOff val="15000"/>
                  </a:prstClr>
                </a:solidFill>
                <a:effectLst/>
                <a:uLnTx/>
                <a:uFillTx/>
                <a:latin typeface="Century Gothic" panose="020B0502020202020204"/>
                <a:ea typeface="+mj-ea"/>
                <a:cs typeface="+mj-cs"/>
              </a:rPr>
              <a:t>PAR Y DEFLEXION DE UN GALVANOMETRO</a:t>
            </a:r>
            <a:endParaRPr kumimoji="0" lang="es-AR" sz="28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endParaRPr>
          </a:p>
        </p:txBody>
      </p:sp>
      <p:sp>
        <p:nvSpPr>
          <p:cNvPr id="5" name="Marcador de contenido 2"/>
          <p:cNvSpPr txBox="1">
            <a:spLocks/>
          </p:cNvSpPr>
          <p:nvPr/>
        </p:nvSpPr>
        <p:spPr>
          <a:xfrm>
            <a:off x="1174940" y="1493520"/>
            <a:ext cx="8334820" cy="109118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AR" sz="2400" b="1"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Mecanismo de bobina móvil e imán permanente:</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s-AR" sz="2400" b="1"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                 </a:t>
            </a:r>
            <a:r>
              <a:rPr kumimoji="0" lang="es-AR" sz="2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Comportamiento </a:t>
            </a:r>
            <a:r>
              <a:rPr kumimoji="0" lang="es-AR" sz="2400" b="1"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dinámico</a:t>
            </a:r>
            <a:endParaRPr kumimoji="0" lang="es-AR" sz="2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0353" y="2737104"/>
            <a:ext cx="6726527" cy="3731993"/>
          </a:xfrm>
          <a:prstGeom prst="rect">
            <a:avLst/>
          </a:prstGeom>
        </p:spPr>
      </p:pic>
    </p:spTree>
    <p:extLst>
      <p:ext uri="{BB962C8B-B14F-4D97-AF65-F5344CB8AC3E}">
        <p14:creationId xmlns:p14="http://schemas.microsoft.com/office/powerpoint/2010/main" val="827761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50556" y="1865376"/>
            <a:ext cx="8915400" cy="780288"/>
          </a:xfrm>
        </p:spPr>
        <p:txBody>
          <a:bodyPr>
            <a:normAutofit/>
          </a:bodyPr>
          <a:lstStyle/>
          <a:p>
            <a:r>
              <a:rPr lang="es-AR" sz="2000" dirty="0" smtClean="0">
                <a:latin typeface="Arial" panose="020B0604020202020204" pitchFamily="34" charset="0"/>
                <a:cs typeface="Arial" panose="020B0604020202020204" pitchFamily="34" charset="0"/>
              </a:rPr>
              <a:t>El movimiento del mecanismo de bobina móvil e imán permanente se conoce como el movimiento </a:t>
            </a:r>
            <a:r>
              <a:rPr lang="es-CL" sz="2000" b="1" dirty="0" err="1">
                <a:solidFill>
                  <a:prstClr val="black"/>
                </a:solidFill>
                <a:latin typeface="Arial" panose="020B0604020202020204" pitchFamily="34" charset="0"/>
                <a:cs typeface="Arial" panose="020B0604020202020204" pitchFamily="34" charset="0"/>
              </a:rPr>
              <a:t>D,arsonval</a:t>
            </a:r>
            <a:r>
              <a:rPr lang="es-CL" sz="2000" b="1" dirty="0">
                <a:solidFill>
                  <a:prstClr val="black"/>
                </a:solidFill>
                <a:latin typeface="Arial" panose="020B0604020202020204" pitchFamily="34" charset="0"/>
                <a:cs typeface="Arial" panose="020B0604020202020204" pitchFamily="34" charset="0"/>
              </a:rPr>
              <a:t>.</a:t>
            </a:r>
            <a:endParaRPr lang="es-AR" sz="2000" dirty="0">
              <a:latin typeface="Arial" panose="020B0604020202020204" pitchFamily="34" charset="0"/>
              <a:cs typeface="Arial" panose="020B0604020202020204" pitchFamily="34" charset="0"/>
            </a:endParaRPr>
          </a:p>
        </p:txBody>
      </p:sp>
      <p:sp>
        <p:nvSpPr>
          <p:cNvPr id="4" name="Título 3"/>
          <p:cNvSpPr>
            <a:spLocks noGrp="1"/>
          </p:cNvSpPr>
          <p:nvPr>
            <p:ph type="title"/>
          </p:nvPr>
        </p:nvSpPr>
        <p:spPr>
          <a:xfrm>
            <a:off x="1776061" y="648494"/>
            <a:ext cx="5392835" cy="668242"/>
          </a:xfrm>
          <a:prstGeom prst="rect">
            <a:avLst/>
          </a:prstGeom>
        </p:spPr>
        <p:txBody>
          <a:bodyPr wrap="square">
            <a:spAutoFit/>
          </a:bodyPr>
          <a:lstStyle/>
          <a:p>
            <a:pPr algn="ctr"/>
            <a:r>
              <a:rPr lang="es-CL" b="1" dirty="0">
                <a:solidFill>
                  <a:prstClr val="black"/>
                </a:solidFill>
              </a:rPr>
              <a:t>Mecanismo </a:t>
            </a:r>
            <a:r>
              <a:rPr lang="es-CL" b="1" dirty="0" err="1">
                <a:solidFill>
                  <a:prstClr val="black"/>
                </a:solidFill>
              </a:rPr>
              <a:t>D,arsonval</a:t>
            </a:r>
            <a:r>
              <a:rPr lang="es-CL" b="1" dirty="0">
                <a:solidFill>
                  <a:prstClr val="black"/>
                </a:solidFill>
              </a:rPr>
              <a:t>.</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3406" y="3194304"/>
            <a:ext cx="4437925" cy="2629319"/>
          </a:xfrm>
          <a:prstGeom prst="rect">
            <a:avLst/>
          </a:prstGeom>
        </p:spPr>
      </p:pic>
      <p:sp>
        <p:nvSpPr>
          <p:cNvPr id="7" name="Rectángulo 6"/>
          <p:cNvSpPr/>
          <p:nvPr/>
        </p:nvSpPr>
        <p:spPr>
          <a:xfrm>
            <a:off x="1321244" y="3617899"/>
            <a:ext cx="4986528" cy="1420325"/>
          </a:xfrm>
          <a:prstGeom prst="rect">
            <a:avLst/>
          </a:prstGeom>
        </p:spPr>
        <p:txBody>
          <a:bodyPr wrap="square">
            <a:spAutoFit/>
          </a:bodyPr>
          <a:lstStyle/>
          <a:p>
            <a:pPr>
              <a:lnSpc>
                <a:spcPct val="150000"/>
              </a:lnSpc>
            </a:pPr>
            <a:r>
              <a:rPr lang="es-AR" sz="2000" dirty="0" smtClean="0">
                <a:latin typeface="Arial" panose="020B0604020202020204" pitchFamily="34" charset="0"/>
                <a:cs typeface="Arial" panose="020B0604020202020204" pitchFamily="34" charset="0"/>
              </a:rPr>
              <a:t>Es un instrumento con muy bajo consumo de potencia y requiere de baja corriente para la deflexión a plena escala</a:t>
            </a:r>
            <a:endParaRPr lang="es-A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137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7277" y="1597152"/>
            <a:ext cx="9688132" cy="2828544"/>
          </a:xfrm>
        </p:spPr>
        <p:txBody>
          <a:bodyPr>
            <a:normAutofit fontScale="92500"/>
          </a:bodyPr>
          <a:lstStyle/>
          <a:p>
            <a:pPr>
              <a:lnSpc>
                <a:spcPct val="150000"/>
              </a:lnSpc>
            </a:pPr>
            <a:r>
              <a:rPr lang="es-AR" b="1" dirty="0" smtClean="0">
                <a:latin typeface="Arial" panose="020B0604020202020204" pitchFamily="34" charset="0"/>
                <a:cs typeface="Arial" panose="020B0604020202020204" pitchFamily="34" charset="0"/>
              </a:rPr>
              <a:t>La bobina está devanada en un marco de metal ligero y montada de tal forma que puede girar libremente en el entrehierro</a:t>
            </a:r>
            <a:endParaRPr lang="es-AR" b="1" dirty="0">
              <a:latin typeface="Arial" panose="020B0604020202020204" pitchFamily="34" charset="0"/>
              <a:cs typeface="Arial" panose="020B0604020202020204" pitchFamily="34" charset="0"/>
            </a:endParaRPr>
          </a:p>
          <a:p>
            <a:pPr>
              <a:lnSpc>
                <a:spcPct val="150000"/>
              </a:lnSpc>
            </a:pPr>
            <a:r>
              <a:rPr lang="es-AR" b="1" dirty="0" smtClean="0">
                <a:latin typeface="Arial" panose="020B0604020202020204" pitchFamily="34" charset="0"/>
                <a:cs typeface="Arial" panose="020B0604020202020204" pitchFamily="34" charset="0"/>
              </a:rPr>
              <a:t>La aguja se encuentra unida a la bobina y se mueve en una escala graduada, que indica la deflexión angular de la bobina y, por lo tanto la corriente que circula por esta.</a:t>
            </a:r>
          </a:p>
          <a:p>
            <a:pPr>
              <a:lnSpc>
                <a:spcPct val="150000"/>
              </a:lnSpc>
            </a:pPr>
            <a:r>
              <a:rPr lang="es-AR" b="1" dirty="0" smtClean="0">
                <a:latin typeface="Arial" panose="020B0604020202020204" pitchFamily="34" charset="0"/>
                <a:cs typeface="Arial" panose="020B0604020202020204" pitchFamily="34" charset="0"/>
              </a:rPr>
              <a:t>Dos resortes conductores proporcionan la fuerza calibrada opuesta al par de la bobina móvil. </a:t>
            </a:r>
          </a:p>
        </p:txBody>
      </p:sp>
      <p:sp>
        <p:nvSpPr>
          <p:cNvPr id="4" name="Título 3"/>
          <p:cNvSpPr txBox="1">
            <a:spLocks/>
          </p:cNvSpPr>
          <p:nvPr/>
        </p:nvSpPr>
        <p:spPr>
          <a:xfrm>
            <a:off x="1776061" y="648494"/>
            <a:ext cx="5392835" cy="668242"/>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L" b="1" dirty="0" smtClean="0">
                <a:solidFill>
                  <a:prstClr val="black"/>
                </a:solidFill>
              </a:rPr>
              <a:t>Mecanismo </a:t>
            </a:r>
            <a:r>
              <a:rPr lang="es-CL" b="1" dirty="0" err="1" smtClean="0">
                <a:solidFill>
                  <a:prstClr val="black"/>
                </a:solidFill>
              </a:rPr>
              <a:t>D,arsonval</a:t>
            </a:r>
            <a:r>
              <a:rPr lang="es-CL" b="1" dirty="0" smtClean="0">
                <a:solidFill>
                  <a:prstClr val="black"/>
                </a:solidFill>
              </a:rPr>
              <a:t>.</a:t>
            </a:r>
            <a:endParaRPr lang="es-CL" b="1" dirty="0">
              <a:solidFill>
                <a:prstClr val="black"/>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842" y="3757422"/>
            <a:ext cx="2279606" cy="2971706"/>
          </a:xfrm>
          <a:prstGeom prst="rect">
            <a:avLst/>
          </a:prstGeom>
        </p:spPr>
      </p:pic>
    </p:spTree>
    <p:extLst>
      <p:ext uri="{BB962C8B-B14F-4D97-AF65-F5344CB8AC3E}">
        <p14:creationId xmlns:p14="http://schemas.microsoft.com/office/powerpoint/2010/main" val="2557740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7021" y="685070"/>
            <a:ext cx="4953923" cy="753586"/>
          </a:xfrm>
        </p:spPr>
        <p:txBody>
          <a:bodyPr>
            <a:normAutofit fontScale="90000"/>
          </a:bodyPr>
          <a:lstStyle/>
          <a:p>
            <a:r>
              <a:rPr lang="es-CL" b="1" dirty="0">
                <a:solidFill>
                  <a:prstClr val="black"/>
                </a:solidFill>
              </a:rPr>
              <a:t>Mecanismo </a:t>
            </a:r>
            <a:r>
              <a:rPr lang="es-CL" b="1" dirty="0" err="1">
                <a:solidFill>
                  <a:prstClr val="black"/>
                </a:solidFill>
              </a:rPr>
              <a:t>D,arsonval</a:t>
            </a:r>
            <a:r>
              <a:rPr lang="es-CL" b="1" dirty="0">
                <a:solidFill>
                  <a:prstClr val="black"/>
                </a:solidFill>
              </a:rPr>
              <a:t>.</a:t>
            </a:r>
            <a:br>
              <a:rPr lang="es-CL" b="1" dirty="0">
                <a:solidFill>
                  <a:prstClr val="black"/>
                </a:solidFill>
              </a:rPr>
            </a:br>
            <a:endParaRPr lang="es-AR" dirty="0"/>
          </a:p>
        </p:txBody>
      </p:sp>
      <p:sp>
        <p:nvSpPr>
          <p:cNvPr id="3" name="Marcador de contenido 2"/>
          <p:cNvSpPr>
            <a:spLocks noGrp="1"/>
          </p:cNvSpPr>
          <p:nvPr>
            <p:ph idx="1"/>
          </p:nvPr>
        </p:nvSpPr>
        <p:spPr>
          <a:xfrm>
            <a:off x="1077404" y="1965960"/>
            <a:ext cx="8915400" cy="1972056"/>
          </a:xfrm>
        </p:spPr>
        <p:txBody>
          <a:bodyPr>
            <a:normAutofit/>
          </a:bodyPr>
          <a:lstStyle/>
          <a:p>
            <a:pPr>
              <a:lnSpc>
                <a:spcPct val="150000"/>
              </a:lnSpc>
            </a:pPr>
            <a:r>
              <a:rPr lang="es-AR" b="1" dirty="0" smtClean="0">
                <a:latin typeface="Arial" panose="020B0604020202020204" pitchFamily="34" charset="0"/>
                <a:cs typeface="Arial" panose="020B0604020202020204" pitchFamily="34" charset="0"/>
              </a:rPr>
              <a:t>Los resortes, pivotes y aguja están ensamblados en la estructura de la bobina por medio de las bases de los pivotes, y el elemento de la bobina móvil se encuentra sostenido por asientos tipos “joya”</a:t>
            </a:r>
            <a:endParaRPr lang="es-AR"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30765"/>
          <a:stretch/>
        </p:blipFill>
        <p:spPr>
          <a:xfrm>
            <a:off x="6532926" y="3645407"/>
            <a:ext cx="2647650" cy="3004771"/>
          </a:xfrm>
          <a:prstGeom prst="rect">
            <a:avLst/>
          </a:prstGeom>
        </p:spPr>
      </p:pic>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67972"/>
          <a:stretch/>
        </p:blipFill>
        <p:spPr>
          <a:xfrm>
            <a:off x="1480565" y="4050791"/>
            <a:ext cx="3774187" cy="1981411"/>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Entrada de lápiz 5"/>
              <p14:cNvContentPartPr/>
              <p14:nvPr/>
            </p14:nvContentPartPr>
            <p14:xfrm>
              <a:off x="7429320" y="2821680"/>
              <a:ext cx="2491920" cy="2813400"/>
            </p14:xfrm>
          </p:contentPart>
        </mc:Choice>
        <mc:Fallback>
          <p:pic>
            <p:nvPicPr>
              <p:cNvPr id="6" name="Entrada de lápiz 5"/>
              <p:cNvPicPr/>
              <p:nvPr/>
            </p:nvPicPr>
            <p:blipFill>
              <a:blip r:embed="rId4"/>
              <a:stretch>
                <a:fillRect/>
              </a:stretch>
            </p:blipFill>
            <p:spPr>
              <a:xfrm>
                <a:off x="7419960" y="2812320"/>
                <a:ext cx="2510640" cy="2832120"/>
              </a:xfrm>
              <a:prstGeom prst="rect">
                <a:avLst/>
              </a:prstGeom>
            </p:spPr>
          </p:pic>
        </mc:Fallback>
      </mc:AlternateContent>
    </p:spTree>
    <p:extLst>
      <p:ext uri="{BB962C8B-B14F-4D97-AF65-F5344CB8AC3E}">
        <p14:creationId xmlns:p14="http://schemas.microsoft.com/office/powerpoint/2010/main" val="1525154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829" y="794798"/>
            <a:ext cx="6733955" cy="619474"/>
          </a:xfrm>
        </p:spPr>
        <p:txBody>
          <a:bodyPr>
            <a:normAutofit fontScale="90000"/>
          </a:bodyPr>
          <a:lstStyle/>
          <a:p>
            <a:r>
              <a:rPr lang="es-CL" b="1" dirty="0">
                <a:solidFill>
                  <a:prstClr val="black"/>
                </a:solidFill>
              </a:rPr>
              <a:t>Mecanismo </a:t>
            </a:r>
            <a:r>
              <a:rPr lang="es-CL" b="1" dirty="0" err="1">
                <a:solidFill>
                  <a:prstClr val="black"/>
                </a:solidFill>
              </a:rPr>
              <a:t>D,arsonval</a:t>
            </a:r>
            <a:r>
              <a:rPr lang="es-AR" dirty="0"/>
              <a:t/>
            </a:r>
            <a:br>
              <a:rPr lang="es-AR" dirty="0"/>
            </a:br>
            <a:endParaRPr lang="es-AR" dirty="0"/>
          </a:p>
        </p:txBody>
      </p:sp>
      <p:sp>
        <p:nvSpPr>
          <p:cNvPr id="3" name="Marcador de contenido 2"/>
          <p:cNvSpPr>
            <a:spLocks noGrp="1"/>
          </p:cNvSpPr>
          <p:nvPr>
            <p:ph idx="1"/>
          </p:nvPr>
        </p:nvSpPr>
        <p:spPr>
          <a:xfrm>
            <a:off x="1284668" y="1597152"/>
            <a:ext cx="9797860" cy="3596640"/>
          </a:xfrm>
        </p:spPr>
        <p:txBody>
          <a:bodyPr>
            <a:normAutofit/>
          </a:bodyPr>
          <a:lstStyle/>
          <a:p>
            <a:pPr>
              <a:lnSpc>
                <a:spcPct val="150000"/>
              </a:lnSpc>
            </a:pPr>
            <a:r>
              <a:rPr lang="es-AR" sz="2000" dirty="0" smtClean="0">
                <a:solidFill>
                  <a:schemeClr val="tx1"/>
                </a:solidFill>
                <a:latin typeface="Arial" panose="020B0604020202020204" pitchFamily="34" charset="0"/>
                <a:cs typeface="Arial" panose="020B0604020202020204" pitchFamily="34" charset="0"/>
              </a:rPr>
              <a:t>Las marcas de la escala del instrumento de </a:t>
            </a:r>
            <a:r>
              <a:rPr lang="es-AR" sz="2000" dirty="0">
                <a:solidFill>
                  <a:schemeClr val="tx1"/>
                </a:solidFill>
                <a:latin typeface="Arial" panose="020B0604020202020204" pitchFamily="34" charset="0"/>
                <a:cs typeface="Arial" panose="020B0604020202020204" pitchFamily="34" charset="0"/>
              </a:rPr>
              <a:t>bobina móvil e imán </a:t>
            </a:r>
            <a:r>
              <a:rPr lang="es-AR" sz="2000" dirty="0" smtClean="0">
                <a:solidFill>
                  <a:schemeClr val="tx1"/>
                </a:solidFill>
                <a:latin typeface="Arial" panose="020B0604020202020204" pitchFamily="34" charset="0"/>
                <a:cs typeface="Arial" panose="020B0604020202020204" pitchFamily="34" charset="0"/>
              </a:rPr>
              <a:t>permanente suelen separarse de manera lineal porque el par es directamente proporcional a la corriente la bobina</a:t>
            </a:r>
          </a:p>
          <a:p>
            <a:pPr>
              <a:lnSpc>
                <a:spcPct val="150000"/>
              </a:lnSpc>
            </a:pPr>
            <a:r>
              <a:rPr lang="es-AR" sz="2000" dirty="0" smtClean="0">
                <a:solidFill>
                  <a:schemeClr val="tx1"/>
                </a:solidFill>
                <a:latin typeface="Arial" panose="020B0604020202020204" pitchFamily="34" charset="0"/>
                <a:cs typeface="Arial" panose="020B0604020202020204" pitchFamily="34" charset="0"/>
              </a:rPr>
              <a:t>La potencia requerida por el movimiento de </a:t>
            </a:r>
            <a:r>
              <a:rPr lang="es-AR" sz="2000" dirty="0" err="1" smtClean="0">
                <a:solidFill>
                  <a:schemeClr val="tx1"/>
                </a:solidFill>
                <a:latin typeface="Arial" panose="020B0604020202020204" pitchFamily="34" charset="0"/>
                <a:cs typeface="Arial" panose="020B0604020202020204" pitchFamily="34" charset="0"/>
              </a:rPr>
              <a:t>D’arsonval</a:t>
            </a:r>
            <a:r>
              <a:rPr lang="es-AR" sz="2000" dirty="0" smtClean="0">
                <a:solidFill>
                  <a:schemeClr val="tx1"/>
                </a:solidFill>
                <a:latin typeface="Arial" panose="020B0604020202020204" pitchFamily="34" charset="0"/>
                <a:cs typeface="Arial" panose="020B0604020202020204" pitchFamily="34" charset="0"/>
              </a:rPr>
              <a:t> es sorprendentemente pequeña. Lo rangos típicos de valores varían entre 25 µW a 200 µW</a:t>
            </a:r>
          </a:p>
          <a:p>
            <a:pPr>
              <a:lnSpc>
                <a:spcPct val="150000"/>
              </a:lnSpc>
            </a:pPr>
            <a:r>
              <a:rPr lang="es-AR" sz="2000" dirty="0" smtClean="0">
                <a:solidFill>
                  <a:schemeClr val="tx1"/>
                </a:solidFill>
                <a:latin typeface="Arial" panose="020B0604020202020204" pitchFamily="34" charset="0"/>
                <a:cs typeface="Arial" panose="020B0604020202020204" pitchFamily="34" charset="0"/>
              </a:rPr>
              <a:t>La exactitud del instrumento es del 2 al 5 % de la lectura a plena escala. </a:t>
            </a:r>
            <a:endParaRPr lang="es-AR"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096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4961" y="928910"/>
            <a:ext cx="8510016" cy="631666"/>
          </a:xfrm>
        </p:spPr>
        <p:txBody>
          <a:bodyPr>
            <a:normAutofit/>
          </a:bodyPr>
          <a:lstStyle/>
          <a:p>
            <a:r>
              <a:rPr lang="es-AR" sz="2800" b="1" dirty="0" smtClean="0">
                <a:solidFill>
                  <a:schemeClr val="tx1"/>
                </a:solidFill>
                <a:latin typeface="Arial" panose="020B0604020202020204" pitchFamily="34" charset="0"/>
                <a:cs typeface="Arial" panose="020B0604020202020204" pitchFamily="34" charset="0"/>
              </a:rPr>
              <a:t>Instrumento </a:t>
            </a:r>
            <a:r>
              <a:rPr lang="es-AR" sz="2800" b="1" dirty="0">
                <a:solidFill>
                  <a:schemeClr val="tx1"/>
                </a:solidFill>
                <a:latin typeface="Arial" panose="020B0604020202020204" pitchFamily="34" charset="0"/>
                <a:cs typeface="Arial" panose="020B0604020202020204" pitchFamily="34" charset="0"/>
              </a:rPr>
              <a:t>de bobina móvil e imán permanente</a:t>
            </a:r>
            <a:endParaRPr lang="es-AR" sz="2800" b="1" dirty="0"/>
          </a:p>
        </p:txBody>
      </p:sp>
      <p:sp>
        <p:nvSpPr>
          <p:cNvPr id="3" name="Marcador de contenido 2"/>
          <p:cNvSpPr>
            <a:spLocks noGrp="1"/>
          </p:cNvSpPr>
          <p:nvPr>
            <p:ph idx="1"/>
          </p:nvPr>
        </p:nvSpPr>
        <p:spPr>
          <a:xfrm>
            <a:off x="1179577" y="1780032"/>
            <a:ext cx="8915400" cy="816864"/>
          </a:xfrm>
        </p:spPr>
        <p:txBody>
          <a:bodyPr>
            <a:normAutofit/>
          </a:bodyPr>
          <a:lstStyle/>
          <a:p>
            <a:r>
              <a:rPr lang="es-AR" sz="2000" dirty="0" smtClean="0">
                <a:latin typeface="Arial" panose="020B0604020202020204" pitchFamily="34" charset="0"/>
                <a:cs typeface="Arial" panose="020B0604020202020204" pitchFamily="34" charset="0"/>
              </a:rPr>
              <a:t>Son ineficientes para medidas de CA, a menos que la corriente se rectifique antes de aplicarla a la bobina</a:t>
            </a:r>
            <a:endParaRPr lang="es-AR" sz="20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202" y="2816352"/>
            <a:ext cx="5433534" cy="3915664"/>
          </a:xfrm>
          <a:prstGeom prst="rect">
            <a:avLst/>
          </a:prstGeom>
        </p:spPr>
      </p:pic>
    </p:spTree>
    <p:extLst>
      <p:ext uri="{BB962C8B-B14F-4D97-AF65-F5344CB8AC3E}">
        <p14:creationId xmlns:p14="http://schemas.microsoft.com/office/powerpoint/2010/main" val="1267265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3806</TotalTime>
  <Words>819</Words>
  <Application>Microsoft Office PowerPoint</Application>
  <PresentationFormat>Panorámica</PresentationFormat>
  <Paragraphs>89</Paragraphs>
  <Slides>30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Cambria Math</vt:lpstr>
      <vt:lpstr>Century Gothic</vt:lpstr>
      <vt:lpstr>Wingdings 3</vt:lpstr>
      <vt:lpstr>Espiral</vt:lpstr>
      <vt:lpstr>Instrumental y Mediciones</vt:lpstr>
      <vt:lpstr>Presentación de PowerPoint</vt:lpstr>
      <vt:lpstr>PAR Y DEFLEXION DE UN GALVANOMETRO</vt:lpstr>
      <vt:lpstr>Presentación de PowerPoint</vt:lpstr>
      <vt:lpstr>Mecanismo D,arsonval.</vt:lpstr>
      <vt:lpstr>Presentación de PowerPoint</vt:lpstr>
      <vt:lpstr>Mecanismo D,arsonval. </vt:lpstr>
      <vt:lpstr>Mecanismo D,arsonval </vt:lpstr>
      <vt:lpstr>Instrumento de bobina móvil e imán permanente</vt:lpstr>
      <vt:lpstr>Construcción del núcleo magnético</vt:lpstr>
      <vt:lpstr>Construcción del núcleo magnético</vt:lpstr>
      <vt:lpstr>Compensación de temperatura</vt:lpstr>
      <vt:lpstr>Presentación de PowerPoint</vt:lpstr>
      <vt:lpstr>Compensación de temperatura</vt:lpstr>
      <vt:lpstr>Presentación de PowerPoint</vt:lpstr>
      <vt:lpstr>AMPERIMETROS EN DC</vt:lpstr>
      <vt:lpstr>AMPERIMETROS EN DC</vt:lpstr>
      <vt:lpstr>AMPERIMETROS EN DC</vt:lpstr>
      <vt:lpstr>Ejemplo Practico</vt:lpstr>
      <vt:lpstr>Derivación de Ayrton </vt:lpstr>
      <vt:lpstr>Derivación de Ayrton </vt:lpstr>
      <vt:lpstr>Voltímetros en DC</vt:lpstr>
      <vt:lpstr>Voltímetros en DC</vt:lpstr>
      <vt:lpstr>Voltímetros en DC de rango múltiple</vt:lpstr>
      <vt:lpstr>Efecto de carga</vt:lpstr>
      <vt:lpstr>Presentación de PowerPoint</vt:lpstr>
      <vt:lpstr>Medición de Resistencias</vt:lpstr>
      <vt:lpstr>Medición de Resistencias</vt:lpstr>
      <vt:lpstr>Medición de Resistencias</vt:lpstr>
      <vt:lpstr>Mediciones con Puentes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Instrumental y Mediciones</dc:title>
  <dc:creator>Alumno</dc:creator>
  <cp:lastModifiedBy>Alumno</cp:lastModifiedBy>
  <cp:revision>59</cp:revision>
  <dcterms:created xsi:type="dcterms:W3CDTF">2020-09-28T18:27:26Z</dcterms:created>
  <dcterms:modified xsi:type="dcterms:W3CDTF">2020-10-01T14:27:18Z</dcterms:modified>
</cp:coreProperties>
</file>