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78" r:id="rId6"/>
    <p:sldId id="279" r:id="rId7"/>
    <p:sldId id="280" r:id="rId8"/>
    <p:sldId id="281" r:id="rId9"/>
    <p:sldId id="259" r:id="rId10"/>
    <p:sldId id="282" r:id="rId11"/>
    <p:sldId id="261" r:id="rId12"/>
    <p:sldId id="283" r:id="rId13"/>
    <p:sldId id="284" r:id="rId14"/>
    <p:sldId id="285" r:id="rId15"/>
    <p:sldId id="286" r:id="rId16"/>
    <p:sldId id="264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6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2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66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1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29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6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08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5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15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251333-BCB8-487F-86C5-4E5F4147E7F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7009C4-8EB1-4D49-AC33-DE4AA7640FC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1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0252" y="1089151"/>
            <a:ext cx="3917997" cy="103632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TALLER 2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T.U.M.I. 2020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8412479" y="5792126"/>
            <a:ext cx="3404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lenser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ristaldo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3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23863" cy="4076095"/>
          </a:xfrm>
        </p:spPr>
        <p:txBody>
          <a:bodyPr/>
          <a:lstStyle/>
          <a:p>
            <a:r>
              <a:rPr lang="es-CO" sz="2800" dirty="0" smtClean="0"/>
              <a:t>Algunos métodos a utilizar: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en conexión estrella-triángulo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eliminación de resistencias </a:t>
            </a:r>
            <a:r>
              <a:rPr lang="es-CO" sz="2400" dirty="0" err="1" smtClean="0"/>
              <a:t>estatóricas</a:t>
            </a:r>
            <a:endParaRPr lang="es-CO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eliminación de resistencias </a:t>
            </a:r>
            <a:r>
              <a:rPr lang="es-CO" sz="2400" dirty="0" err="1" smtClean="0"/>
              <a:t>rotóricas</a:t>
            </a:r>
            <a:endParaRPr lang="es-CO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autotransformador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Arrancadores progresivos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CO" dirty="0" smtClean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50" y="2187303"/>
            <a:ext cx="3364993" cy="29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6837" cy="4351338"/>
          </a:xfrm>
        </p:spPr>
        <p:txBody>
          <a:bodyPr/>
          <a:lstStyle/>
          <a:p>
            <a:r>
              <a:rPr lang="es-CO" dirty="0" smtClean="0"/>
              <a:t>Arranque en conexión </a:t>
            </a:r>
            <a:r>
              <a:rPr lang="es-CO" dirty="0" smtClean="0"/>
              <a:t>estrella-triángulo</a:t>
            </a:r>
            <a:endParaRPr lang="es-CO" dirty="0" smtClean="0"/>
          </a:p>
        </p:txBody>
      </p:sp>
      <p:pic>
        <p:nvPicPr>
          <p:cNvPr id="3074" name="Picture 2" descr="http://www.cifp-mantenimiento.es/e-learning/contenidos/15/arranque_archivos/image0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0" y="1200381"/>
            <a:ext cx="4162006" cy="55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98" y="2908515"/>
            <a:ext cx="3383767" cy="3426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481" y="2840539"/>
            <a:ext cx="3284094" cy="36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" y="286603"/>
            <a:ext cx="5291328" cy="5843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Estrella-Triangulo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92" y="1090817"/>
            <a:ext cx="3894662" cy="4968607"/>
          </a:xfrm>
        </p:spPr>
      </p:pic>
    </p:spTree>
    <p:extLst>
      <p:ext uri="{BB962C8B-B14F-4D97-AF65-F5344CB8AC3E}">
        <p14:creationId xmlns:p14="http://schemas.microsoft.com/office/powerpoint/2010/main" val="243377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62"/>
            <a:ext cx="8088120" cy="62682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28" y="1572768"/>
            <a:ext cx="3034345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680" y="225643"/>
            <a:ext cx="6193536" cy="700949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Variadores de Frecuencia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16" y="2152840"/>
            <a:ext cx="2952750" cy="3381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" y="1758741"/>
            <a:ext cx="3787103" cy="45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0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77" y="649269"/>
            <a:ext cx="7841688" cy="5779461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03723"/>
            <a:ext cx="6864096" cy="774101"/>
          </a:xfrm>
        </p:spPr>
        <p:txBody>
          <a:bodyPr>
            <a:normAutofit/>
          </a:bodyPr>
          <a:lstStyle/>
          <a:p>
            <a:r>
              <a:rPr lang="es-AR" sz="4000" dirty="0" smtClean="0"/>
              <a:t>Variadores de Frecuencia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74585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6837" cy="4351338"/>
          </a:xfrm>
        </p:spPr>
        <p:txBody>
          <a:bodyPr/>
          <a:lstStyle/>
          <a:p>
            <a:r>
              <a:rPr lang="es-CO" dirty="0" smtClean="0"/>
              <a:t>Arranque por autotransformador</a:t>
            </a:r>
          </a:p>
        </p:txBody>
      </p:sp>
      <p:pic>
        <p:nvPicPr>
          <p:cNvPr id="6146" name="Picture 2" descr="http://www.cifp-mantenimiento.es/e-learning/contenidos/15/arranque_archivos/image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15" y="957130"/>
            <a:ext cx="3862992" cy="60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2" y="3103095"/>
            <a:ext cx="79398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4635" cy="4351338"/>
          </a:xfrm>
        </p:spPr>
        <p:txBody>
          <a:bodyPr/>
          <a:lstStyle/>
          <a:p>
            <a:r>
              <a:rPr lang="es-CO" dirty="0" smtClean="0"/>
              <a:t>Tabla resumen: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339789"/>
            <a:ext cx="11812241" cy="3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4635" cy="4351338"/>
          </a:xfrm>
        </p:spPr>
        <p:txBody>
          <a:bodyPr/>
          <a:lstStyle/>
          <a:p>
            <a:r>
              <a:rPr lang="es-CO" dirty="0" smtClean="0"/>
              <a:t>Tabla resumen: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335"/>
          <a:stretch/>
        </p:blipFill>
        <p:spPr>
          <a:xfrm>
            <a:off x="215153" y="2407025"/>
            <a:ext cx="11812241" cy="1183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4022"/>
          <a:stretch/>
        </p:blipFill>
        <p:spPr>
          <a:xfrm>
            <a:off x="215152" y="3496236"/>
            <a:ext cx="11811600" cy="25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4635" cy="4351338"/>
          </a:xfrm>
        </p:spPr>
        <p:txBody>
          <a:bodyPr/>
          <a:lstStyle/>
          <a:p>
            <a:r>
              <a:rPr lang="es-CO" dirty="0" smtClean="0"/>
              <a:t>Tabla resumen: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335"/>
          <a:stretch/>
        </p:blipFill>
        <p:spPr>
          <a:xfrm>
            <a:off x="215153" y="2407025"/>
            <a:ext cx="11812241" cy="118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385"/>
          <a:stretch/>
        </p:blipFill>
        <p:spPr>
          <a:xfrm>
            <a:off x="190200" y="3590365"/>
            <a:ext cx="11811600" cy="20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Tipos de arranque y parada de motores trifásicos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129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4635" cy="4351338"/>
          </a:xfrm>
        </p:spPr>
        <p:txBody>
          <a:bodyPr/>
          <a:lstStyle/>
          <a:p>
            <a:r>
              <a:rPr lang="es-CO" dirty="0" smtClean="0"/>
              <a:t>Tabla resumen: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335"/>
          <a:stretch/>
        </p:blipFill>
        <p:spPr>
          <a:xfrm>
            <a:off x="215153" y="2407025"/>
            <a:ext cx="11812241" cy="1183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4" y="3590365"/>
            <a:ext cx="11811600" cy="21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Frenado eléctrico en motores trifásicos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Frenado por contra-corriente: motor tipo jaula de ardilla y rotor bobinado</a:t>
            </a:r>
          </a:p>
          <a:p>
            <a:endParaRPr lang="es-CO" dirty="0" smtClean="0"/>
          </a:p>
          <a:p>
            <a:r>
              <a:rPr lang="es-CO" dirty="0" smtClean="0"/>
              <a:t>Frenado por inyección de  corriente rectificada: motor de rotor bobinado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43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Frenado eléctrico en motores trifásicos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12028" cy="4351338"/>
          </a:xfrm>
        </p:spPr>
        <p:txBody>
          <a:bodyPr>
            <a:normAutofit/>
          </a:bodyPr>
          <a:lstStyle/>
          <a:p>
            <a:r>
              <a:rPr lang="es-CO" dirty="0" smtClean="0"/>
              <a:t>Por contra-corriente (motor tipo jaula de ardilla)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Energía de frenado se disipa en la jaula =&gt; limitaciones térmicas.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Picos de corriente superiores a los del arranque directo.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Se pueden usar resistencias en serie para reducir picos de corriente.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Aplicaciones en motores de baja potencia.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u="sng" dirty="0" smtClean="0">
                <a:solidFill>
                  <a:srgbClr val="FF0000"/>
                </a:solidFill>
              </a:rPr>
              <a:t>Detección de velocidad cercana a cero para eliminar alimentación.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38" y="1690688"/>
            <a:ext cx="6127124" cy="41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Frenado eléctrico en motores trifásicos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12028" cy="4351338"/>
          </a:xfrm>
        </p:spPr>
        <p:txBody>
          <a:bodyPr>
            <a:normAutofit/>
          </a:bodyPr>
          <a:lstStyle/>
          <a:p>
            <a:r>
              <a:rPr lang="es-CO" dirty="0" smtClean="0"/>
              <a:t>Por contra-corriente (motor tipo rotor bobinado)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Energía de frenado se disipa en el rotor y las resistencias =&gt; menores limitaciones térmicas.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Resistencias de rotor del arranque (o adicionales) =&gt; regulación par de frenado.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Inversión de fases incrementa la tensión en el rotor =&gt; precauciones de aislamiento.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u="sng" dirty="0">
                <a:solidFill>
                  <a:srgbClr val="FF0000"/>
                </a:solidFill>
              </a:rPr>
              <a:t>Detección de velocidad cercana a cero para eliminar alimentación</a:t>
            </a:r>
            <a:r>
              <a:rPr lang="es-CO" u="sng" dirty="0" smtClean="0">
                <a:solidFill>
                  <a:srgbClr val="FF0000"/>
                </a:solidFill>
              </a:rPr>
              <a:t>.</a:t>
            </a:r>
            <a:endParaRPr lang="es-CO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28" y="1825625"/>
            <a:ext cx="6127200" cy="41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Frenado eléctrico en motores trifásicos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012028" cy="4351338"/>
          </a:xfrm>
        </p:spPr>
        <p:txBody>
          <a:bodyPr>
            <a:normAutofit/>
          </a:bodyPr>
          <a:lstStyle/>
          <a:p>
            <a:r>
              <a:rPr lang="es-CO" dirty="0" smtClean="0"/>
              <a:t>Por inyección de corriente rectificada: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Inyección de corriente DC al estator =&gt; 1.3 veces I nominal.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Campo magnético fijo en el estator.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Menor energía disipada en la jaula o en las bobinas del rotor.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El motor no arranca en sentido contrario =&gt; </a:t>
            </a:r>
            <a:r>
              <a:rPr lang="es-CO" dirty="0" smtClean="0">
                <a:solidFill>
                  <a:srgbClr val="FF0000"/>
                </a:solidFill>
              </a:rPr>
              <a:t>no es necesaria la detección de velocidad -&gt; 0.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 smtClean="0"/>
              <a:t>Funcionalidad incluida en variadores de velocidad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dirty="0"/>
              <a:t>Par de frenado controlado con la corriente de DC</a:t>
            </a:r>
            <a:r>
              <a:rPr lang="es-CO" dirty="0" smtClean="0"/>
              <a:t>.</a:t>
            </a:r>
            <a:endParaRPr lang="es-CO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28" y="1825625"/>
            <a:ext cx="6120000" cy="41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Caja de borneras de motor asíncrono</a:t>
            </a:r>
            <a:endParaRPr lang="es-CO" dirty="0"/>
          </a:p>
        </p:txBody>
      </p:sp>
      <p:pic>
        <p:nvPicPr>
          <p:cNvPr id="1026" name="Picture 2" descr="https://sites.google.com/site/tecnorlopez33/_/rsrc/1315082421142/tema4-maquinas-electricas/06-motores-de-ca/800px-Stator_and_rotor_by_Zureks%5B1%5D.JPG?height=225&amp;width=3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73" y="2839580"/>
            <a:ext cx="30194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vNFu_XRRH84/SCS-4U4BFII/AAAAAAAAA1Y/vN5pDHjY8uk/s400/caja+bornes+motor+trif%C3%A1sicoas%C3%ADncr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60" y="24823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Caja de borneras de un motor asíncrono</a:t>
            </a:r>
            <a:endParaRPr lang="es-CO" dirty="0"/>
          </a:p>
        </p:txBody>
      </p:sp>
      <p:pic>
        <p:nvPicPr>
          <p:cNvPr id="1028" name="Picture 4" descr="http://1.bp.blogspot.com/_vNFu_XRRH84/SCS-4U4BFII/AAAAAAAAA1Y/vN5pDHjY8uk/s400/caja+bornes+motor+trif%C3%A1sicoas%C3%ADncr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96" y="2918846"/>
            <a:ext cx="3101690" cy="23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ifp-mantenimiento.es/e-learning/contenidos/2/caja%20bornes%20mo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8" y="1468193"/>
            <a:ext cx="5691627" cy="5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040607"/>
            <a:ext cx="74898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189414" y="258764"/>
            <a:ext cx="29416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Placa de bornes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  <p:sp>
        <p:nvSpPr>
          <p:cNvPr id="19460" name="1 CuadroTexto"/>
          <p:cNvSpPr txBox="1">
            <a:spLocks noChangeArrowheads="1"/>
          </p:cNvSpPr>
          <p:nvPr/>
        </p:nvSpPr>
        <p:spPr bwMode="auto">
          <a:xfrm>
            <a:off x="2844801" y="1597025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U1</a:t>
            </a:r>
          </a:p>
        </p:txBody>
      </p:sp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3657601" y="1606550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V1</a:t>
            </a:r>
          </a:p>
        </p:txBody>
      </p:sp>
      <p:sp>
        <p:nvSpPr>
          <p:cNvPr id="19462" name="7 CuadroTexto"/>
          <p:cNvSpPr txBox="1">
            <a:spLocks noChangeArrowheads="1"/>
          </p:cNvSpPr>
          <p:nvPr/>
        </p:nvSpPr>
        <p:spPr bwMode="auto">
          <a:xfrm>
            <a:off x="4289425" y="1587500"/>
            <a:ext cx="6238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W1</a:t>
            </a:r>
          </a:p>
        </p:txBody>
      </p:sp>
      <p:sp>
        <p:nvSpPr>
          <p:cNvPr id="19463" name="8 CuadroTexto"/>
          <p:cNvSpPr txBox="1">
            <a:spLocks noChangeArrowheads="1"/>
          </p:cNvSpPr>
          <p:nvPr/>
        </p:nvSpPr>
        <p:spPr bwMode="auto">
          <a:xfrm>
            <a:off x="2844801" y="3419475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U2</a:t>
            </a:r>
          </a:p>
        </p:txBody>
      </p:sp>
      <p:sp>
        <p:nvSpPr>
          <p:cNvPr id="19464" name="9 CuadroTexto"/>
          <p:cNvSpPr txBox="1">
            <a:spLocks noChangeArrowheads="1"/>
          </p:cNvSpPr>
          <p:nvPr/>
        </p:nvSpPr>
        <p:spPr bwMode="auto">
          <a:xfrm>
            <a:off x="3657601" y="3455989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V2</a:t>
            </a:r>
          </a:p>
        </p:txBody>
      </p:sp>
      <p:sp>
        <p:nvSpPr>
          <p:cNvPr id="19465" name="10 CuadroTexto"/>
          <p:cNvSpPr txBox="1">
            <a:spLocks noChangeArrowheads="1"/>
          </p:cNvSpPr>
          <p:nvPr/>
        </p:nvSpPr>
        <p:spPr bwMode="auto">
          <a:xfrm>
            <a:off x="4351338" y="3452814"/>
            <a:ext cx="5651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W2</a:t>
            </a:r>
          </a:p>
        </p:txBody>
      </p:sp>
      <p:sp>
        <p:nvSpPr>
          <p:cNvPr id="19466" name="11 CuadroTexto"/>
          <p:cNvSpPr txBox="1">
            <a:spLocks noChangeArrowheads="1"/>
          </p:cNvSpPr>
          <p:nvPr/>
        </p:nvSpPr>
        <p:spPr bwMode="auto">
          <a:xfrm>
            <a:off x="2892426" y="4387851"/>
            <a:ext cx="504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U1</a:t>
            </a:r>
          </a:p>
        </p:txBody>
      </p:sp>
      <p:sp>
        <p:nvSpPr>
          <p:cNvPr id="19467" name="13 CuadroTexto"/>
          <p:cNvSpPr txBox="1">
            <a:spLocks noChangeArrowheads="1"/>
          </p:cNvSpPr>
          <p:nvPr/>
        </p:nvSpPr>
        <p:spPr bwMode="auto">
          <a:xfrm>
            <a:off x="3922714" y="4373564"/>
            <a:ext cx="504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V1</a:t>
            </a:r>
          </a:p>
        </p:txBody>
      </p:sp>
      <p:sp>
        <p:nvSpPr>
          <p:cNvPr id="19468" name="14 CuadroTexto"/>
          <p:cNvSpPr txBox="1">
            <a:spLocks noChangeArrowheads="1"/>
          </p:cNvSpPr>
          <p:nvPr/>
        </p:nvSpPr>
        <p:spPr bwMode="auto">
          <a:xfrm>
            <a:off x="4913314" y="4387851"/>
            <a:ext cx="6254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W1</a:t>
            </a:r>
          </a:p>
        </p:txBody>
      </p:sp>
      <p:sp>
        <p:nvSpPr>
          <p:cNvPr id="19469" name="15 CuadroTexto"/>
          <p:cNvSpPr txBox="1">
            <a:spLocks noChangeArrowheads="1"/>
          </p:cNvSpPr>
          <p:nvPr/>
        </p:nvSpPr>
        <p:spPr bwMode="auto">
          <a:xfrm>
            <a:off x="2921001" y="6119814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U2</a:t>
            </a:r>
          </a:p>
        </p:txBody>
      </p:sp>
      <p:sp>
        <p:nvSpPr>
          <p:cNvPr id="19470" name="16 CuadroTexto"/>
          <p:cNvSpPr txBox="1">
            <a:spLocks noChangeArrowheads="1"/>
          </p:cNvSpPr>
          <p:nvPr/>
        </p:nvSpPr>
        <p:spPr bwMode="auto">
          <a:xfrm>
            <a:off x="3922714" y="6119814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V2</a:t>
            </a:r>
          </a:p>
        </p:txBody>
      </p:sp>
      <p:sp>
        <p:nvSpPr>
          <p:cNvPr id="19471" name="17 CuadroTexto"/>
          <p:cNvSpPr txBox="1">
            <a:spLocks noChangeArrowheads="1"/>
          </p:cNvSpPr>
          <p:nvPr/>
        </p:nvSpPr>
        <p:spPr bwMode="auto">
          <a:xfrm>
            <a:off x="4948238" y="6119814"/>
            <a:ext cx="5651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W2</a:t>
            </a:r>
          </a:p>
        </p:txBody>
      </p:sp>
      <p:pic>
        <p:nvPicPr>
          <p:cNvPr id="194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1773239"/>
            <a:ext cx="514508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67439" y="2852738"/>
            <a:ext cx="39687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6780214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9012239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659939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pic>
        <p:nvPicPr>
          <p:cNvPr id="194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365625"/>
            <a:ext cx="50768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 rot="5400000">
            <a:off x="5898357" y="5139532"/>
            <a:ext cx="3952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4" name="23 Rectángulo"/>
          <p:cNvSpPr/>
          <p:nvPr/>
        </p:nvSpPr>
        <p:spPr>
          <a:xfrm rot="5400000">
            <a:off x="6510338" y="5138738"/>
            <a:ext cx="3952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5" name="24 Rectángulo"/>
          <p:cNvSpPr/>
          <p:nvPr/>
        </p:nvSpPr>
        <p:spPr>
          <a:xfrm rot="5400000">
            <a:off x="7122319" y="5139532"/>
            <a:ext cx="3952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6" name="25 Rectángulo"/>
          <p:cNvSpPr/>
          <p:nvPr/>
        </p:nvSpPr>
        <p:spPr>
          <a:xfrm rot="5400000">
            <a:off x="8759825" y="5138738"/>
            <a:ext cx="3952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7" name="26 Rectángulo"/>
          <p:cNvSpPr/>
          <p:nvPr/>
        </p:nvSpPr>
        <p:spPr>
          <a:xfrm rot="5400000">
            <a:off x="9355138" y="5138738"/>
            <a:ext cx="3952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8" name="27 Rectángulo"/>
          <p:cNvSpPr/>
          <p:nvPr/>
        </p:nvSpPr>
        <p:spPr>
          <a:xfrm rot="5400000">
            <a:off x="9966325" y="5138738"/>
            <a:ext cx="3952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4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3863976" y="261939"/>
            <a:ext cx="46974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Cambio de sentido de giro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1270699"/>
            <a:ext cx="8827722" cy="44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2" descr="https://encrypted-tbn1.gstatic.com/images?q=tbn:ANd9GcQBah0mYMFGkc0yvJXvFKcQhb9oWeZRs1u0fJr6uZ5yVBZkWa1x"/>
          <p:cNvSpPr>
            <a:spLocks noChangeAspect="1" noChangeArrowheads="1"/>
          </p:cNvSpPr>
          <p:nvPr/>
        </p:nvSpPr>
        <p:spPr bwMode="auto">
          <a:xfrm>
            <a:off x="1679576" y="-1919288"/>
            <a:ext cx="5286375" cy="40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3456" y="2853436"/>
            <a:ext cx="2667252" cy="26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" y="1382921"/>
            <a:ext cx="7777590" cy="4742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64" y="1382921"/>
            <a:ext cx="4458593" cy="48727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8409" y="269486"/>
            <a:ext cx="662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_tradnl" altLang="es-AR" sz="2400" b="1" dirty="0">
                <a:latin typeface="Arial" panose="020B0604020202020204" pitchFamily="34" charset="0"/>
              </a:rPr>
              <a:t>Arranque directo de motores jaula de ardilla</a:t>
            </a:r>
            <a:endParaRPr lang="es-ES" altLang="es-A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940663" cy="58425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Inversor de marcha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1814"/>
            <a:ext cx="7126514" cy="542749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43" y="1395412"/>
            <a:ext cx="3280126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AEA Asociación Electrotécnica </a:t>
            </a:r>
            <a:r>
              <a:rPr lang="es-CO" dirty="0"/>
              <a:t>A</a:t>
            </a:r>
            <a:r>
              <a:rPr lang="es-CO" dirty="0" smtClean="0"/>
              <a:t>rgentina  </a:t>
            </a:r>
          </a:p>
          <a:p>
            <a:r>
              <a:rPr lang="es-CO" dirty="0" smtClean="0"/>
              <a:t>Límites de tensión: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CO" dirty="0" smtClean="0"/>
              <a:t>En el arranque el </a:t>
            </a:r>
            <a:r>
              <a:rPr lang="es-CO" smtClean="0"/>
              <a:t>motor no </a:t>
            </a:r>
            <a:r>
              <a:rPr lang="es-CO" dirty="0" smtClean="0"/>
              <a:t>debe tener el mas del 15% de caída de tensión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CO" dirty="0" smtClean="0"/>
              <a:t>En funcionamiento no debe superar el 5% de caída de tensión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11" y="3406212"/>
            <a:ext cx="2034998" cy="28773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42" y="3442837"/>
            <a:ext cx="2004152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1574</TotalTime>
  <Words>450</Words>
  <Application>Microsoft Office PowerPoint</Application>
  <PresentationFormat>Panorámica</PresentationFormat>
  <Paragraphs>74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Courier New</vt:lpstr>
      <vt:lpstr>Retrospección</vt:lpstr>
      <vt:lpstr>TALLER 2</vt:lpstr>
      <vt:lpstr>Tipos de arranque y parada de motores trifásicos</vt:lpstr>
      <vt:lpstr>Caja de borneras de motor asíncrono</vt:lpstr>
      <vt:lpstr>Caja de borneras de un motor asíncrono</vt:lpstr>
      <vt:lpstr>Presentación de PowerPoint</vt:lpstr>
      <vt:lpstr>Presentación de PowerPoint</vt:lpstr>
      <vt:lpstr>Presentación de PowerPoint</vt:lpstr>
      <vt:lpstr>Inversor de marcha</vt:lpstr>
      <vt:lpstr>Control de la intensidad de los motores trifásicos</vt:lpstr>
      <vt:lpstr>Control de la intensidad de los motores trifásicos</vt:lpstr>
      <vt:lpstr>Control de la intensidad de los motores trifásicos</vt:lpstr>
      <vt:lpstr>Estrella-Triangulo</vt:lpstr>
      <vt:lpstr>Presentación de PowerPoint</vt:lpstr>
      <vt:lpstr>Variadores de Frecuencia</vt:lpstr>
      <vt:lpstr>Variadores de Frecuencia</vt:lpstr>
      <vt:lpstr>Control de la intensidad de los motores trifásicos</vt:lpstr>
      <vt:lpstr>Control de la intensidad de los motores trifásicos</vt:lpstr>
      <vt:lpstr>Control de la intensidad de los motores trifásicos</vt:lpstr>
      <vt:lpstr>Control de la intensidad de los motores trifásicos</vt:lpstr>
      <vt:lpstr>Control de la intensidad de los motores trifásicos</vt:lpstr>
      <vt:lpstr>Frenado eléctrico en motores trifásicos</vt:lpstr>
      <vt:lpstr>Frenado eléctrico en motores trifásicos</vt:lpstr>
      <vt:lpstr>Frenado eléctrico en motores trifásicos</vt:lpstr>
      <vt:lpstr>Frenado eléctrico en motores trifásicos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arranque de motores</dc:title>
  <dc:creator>Juan Bastidas</dc:creator>
  <cp:lastModifiedBy>Alumno</cp:lastModifiedBy>
  <cp:revision>68</cp:revision>
  <dcterms:created xsi:type="dcterms:W3CDTF">2015-11-11T11:41:00Z</dcterms:created>
  <dcterms:modified xsi:type="dcterms:W3CDTF">2020-05-22T21:13:46Z</dcterms:modified>
</cp:coreProperties>
</file>