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5" r:id="rId10"/>
    <p:sldId id="28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1" r:id="rId24"/>
    <p:sldId id="287" r:id="rId25"/>
    <p:sldId id="289" r:id="rId26"/>
    <p:sldId id="290" r:id="rId27"/>
    <p:sldId id="291" r:id="rId28"/>
    <p:sldId id="292" r:id="rId29"/>
    <p:sldId id="293" r:id="rId3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EFC5-DF04-4461-9D86-3643AEBA5274}" type="datetimeFigureOut">
              <a:rPr lang="es-AR" smtClean="0"/>
              <a:t>8/5/2020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986C-B87D-4DA8-A93A-0AF77D3123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006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AR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41530B-C5A7-4737-8FB8-1B0E4ABDE2C5}" type="slidenum">
              <a:rPr lang="en-US" altLang="es-AR"/>
              <a:pPr>
                <a:spcBef>
                  <a:spcPct val="0"/>
                </a:spcBef>
              </a:pPr>
              <a:t>23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57978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70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0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Motores asíncronos.                               Juan Baena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3EE49-2C46-4CDD-97F4-378043590637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77864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94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6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9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1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9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F5FD-6A7C-46D1-AF49-6D3CF8494FF0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A1B2-4E7F-47FF-A9D6-30E7988845A9}" type="slidenum">
              <a:rPr kumimoji="0" lang="es-A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1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0252" y="1089151"/>
            <a:ext cx="3917997" cy="1036321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TALLER 2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T.U.M.I. 2020</a:t>
            </a:r>
            <a:endParaRPr lang="en-US" sz="4000" dirty="0"/>
          </a:p>
        </p:txBody>
      </p:sp>
      <p:sp>
        <p:nvSpPr>
          <p:cNvPr id="5" name="Rectángulo 4"/>
          <p:cNvSpPr/>
          <p:nvPr/>
        </p:nvSpPr>
        <p:spPr>
          <a:xfrm>
            <a:off x="8412479" y="5792126"/>
            <a:ext cx="3404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lenser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ristaldo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190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partes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"/>
          <a:stretch>
            <a:fillRect/>
          </a:stretch>
        </p:blipFill>
        <p:spPr bwMode="auto">
          <a:xfrm>
            <a:off x="1524000" y="519114"/>
            <a:ext cx="9144000" cy="633888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167438" y="836614"/>
            <a:ext cx="27368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es-ES" sz="1800" b="1"/>
              <a:t>3 devanados en el estator desfasados 2</a:t>
            </a:r>
            <a:r>
              <a:rPr lang="es-ES" sz="1800" b="1">
                <a:latin typeface="Symbol" pitchFamily="18" charset="2"/>
              </a:rPr>
              <a:t>p</a:t>
            </a:r>
            <a:r>
              <a:rPr lang="es-ES" sz="1800" b="1"/>
              <a:t>/(3P) siendo P nº pares de polos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656138" y="2781300"/>
            <a:ext cx="3384550" cy="180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es-ES" sz="1600" b="1" dirty="0"/>
              <a:t>El Nº de fases del rotor no tiene porqué ser el mismo que el del estator, sí será igual el número de polos. Los devanados del rotor están conectados a anillos colectores montados sobre el mismo eje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303838" y="5003800"/>
            <a:ext cx="338455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es-ES" sz="1400" b="1"/>
              <a:t>Los conductores del rotor están igualmente distribuidos por la periferia del rotor. </a:t>
            </a:r>
            <a:r>
              <a:rPr lang="es-ES" sz="1400" b="1">
                <a:solidFill>
                  <a:srgbClr val="FF3300"/>
                </a:solidFill>
              </a:rPr>
              <a:t>Los extremos de estos conductores están cortocircuitados, no habiendo conexión con el exterior</a:t>
            </a:r>
            <a:r>
              <a:rPr lang="es-ES" sz="1400" b="1"/>
              <a:t>. La posición inclinada de las ranuras mejora el arranque y disminuye el ruido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900239" y="1"/>
            <a:ext cx="5761037" cy="5191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Motor Asíncrono o de Inducción:</a:t>
            </a:r>
            <a:endParaRPr lang="es-E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LABORATORIO DE MAQUINAS ELECTRICAS 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91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 descr="http://4.bp.blogspot.com/_R1O6V6YSD0I/TFjBYmKDiOI/AAAAAAAAADM/V0FBN_ohAzE/s320/estator_motor_ca%5B1%5D.jpg"/>
          <p:cNvSpPr>
            <a:spLocks noChangeAspect="1" noChangeArrowheads="1"/>
          </p:cNvSpPr>
          <p:nvPr/>
        </p:nvSpPr>
        <p:spPr bwMode="auto">
          <a:xfrm>
            <a:off x="1668463" y="-1096963"/>
            <a:ext cx="30480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9219" name="AutoShape 6" descr="http://4.bp.blogspot.com/_R1O6V6YSD0I/TFjBYmKDiOI/AAAAAAAAADM/V0FBN_ohAzE/s320/estator_motor_ca%5B1%5D.jpg"/>
          <p:cNvSpPr>
            <a:spLocks noChangeAspect="1" noChangeArrowheads="1"/>
          </p:cNvSpPr>
          <p:nvPr/>
        </p:nvSpPr>
        <p:spPr bwMode="auto">
          <a:xfrm>
            <a:off x="1668463" y="-1096963"/>
            <a:ext cx="30480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4" y="4518026"/>
            <a:ext cx="31194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18026"/>
            <a:ext cx="30686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14 CuadroTexto"/>
          <p:cNvSpPr txBox="1">
            <a:spLocks noChangeArrowheads="1"/>
          </p:cNvSpPr>
          <p:nvPr/>
        </p:nvSpPr>
        <p:spPr bwMode="auto">
          <a:xfrm>
            <a:off x="5316539" y="1160464"/>
            <a:ext cx="1285875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Estator</a:t>
            </a:r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4518026"/>
            <a:ext cx="30003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643064"/>
            <a:ext cx="282416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643064"/>
            <a:ext cx="35067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1 Título"/>
          <p:cNvSpPr txBox="1">
            <a:spLocks/>
          </p:cNvSpPr>
          <p:nvPr/>
        </p:nvSpPr>
        <p:spPr bwMode="auto">
          <a:xfrm>
            <a:off x="1981200" y="5349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4400"/>
              <a:t>Aspectos Constructivos</a:t>
            </a:r>
            <a:endParaRPr lang="es-ES" altLang="es-AR" sz="4400"/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4400"/>
          </a:p>
        </p:txBody>
      </p:sp>
    </p:spTree>
    <p:extLst>
      <p:ext uri="{BB962C8B-B14F-4D97-AF65-F5344CB8AC3E}">
        <p14:creationId xmlns:p14="http://schemas.microsoft.com/office/powerpoint/2010/main" val="3464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28688"/>
            <a:ext cx="45243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8625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571626"/>
            <a:ext cx="37861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4" y="4251326"/>
            <a:ext cx="53927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10 CuadroTexto"/>
          <p:cNvSpPr txBox="1">
            <a:spLocks noChangeArrowheads="1"/>
          </p:cNvSpPr>
          <p:nvPr/>
        </p:nvSpPr>
        <p:spPr bwMode="auto">
          <a:xfrm>
            <a:off x="1738314" y="4071939"/>
            <a:ext cx="292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AR" sz="1800">
                <a:latin typeface="Arial Black" panose="020B0A04020102020204" pitchFamily="34" charset="0"/>
              </a:rPr>
              <a:t>Rotor Jaula de Ardilla</a:t>
            </a:r>
          </a:p>
        </p:txBody>
      </p:sp>
      <p:sp>
        <p:nvSpPr>
          <p:cNvPr id="10247" name="11 CuadroTexto"/>
          <p:cNvSpPr txBox="1">
            <a:spLocks noChangeArrowheads="1"/>
          </p:cNvSpPr>
          <p:nvPr/>
        </p:nvSpPr>
        <p:spPr bwMode="auto">
          <a:xfrm>
            <a:off x="7239000" y="4000500"/>
            <a:ext cx="212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AR" sz="1800">
                <a:latin typeface="Arial Black" panose="020B0A04020102020204" pitchFamily="34" charset="0"/>
              </a:rPr>
              <a:t>Rotor Bobinado</a:t>
            </a:r>
          </a:p>
        </p:txBody>
      </p:sp>
      <p:sp>
        <p:nvSpPr>
          <p:cNvPr id="10248" name="12 CuadroTexto"/>
          <p:cNvSpPr txBox="1">
            <a:spLocks noChangeArrowheads="1"/>
          </p:cNvSpPr>
          <p:nvPr/>
        </p:nvSpPr>
        <p:spPr bwMode="auto">
          <a:xfrm>
            <a:off x="7097714" y="1223964"/>
            <a:ext cx="292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s-AR" sz="1800">
                <a:latin typeface="Arial Black" panose="020B0A04020102020204" pitchFamily="34" charset="0"/>
              </a:rPr>
              <a:t>Rotor Jaula de Ardilla</a:t>
            </a:r>
          </a:p>
        </p:txBody>
      </p:sp>
      <p:sp>
        <p:nvSpPr>
          <p:cNvPr id="10249" name="14 CuadroTexto"/>
          <p:cNvSpPr txBox="1">
            <a:spLocks noChangeArrowheads="1"/>
          </p:cNvSpPr>
          <p:nvPr/>
        </p:nvSpPr>
        <p:spPr bwMode="auto">
          <a:xfrm>
            <a:off x="5341939" y="1000126"/>
            <a:ext cx="1285875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2400" b="1">
                <a:solidFill>
                  <a:schemeClr val="bg1"/>
                </a:solidFill>
                <a:latin typeface="Arial" panose="020B0604020202020204" pitchFamily="34" charset="0"/>
              </a:rPr>
              <a:t>Rotor</a:t>
            </a:r>
          </a:p>
        </p:txBody>
      </p:sp>
      <p:sp>
        <p:nvSpPr>
          <p:cNvPr id="10250" name="1 Título"/>
          <p:cNvSpPr txBox="1">
            <a:spLocks/>
          </p:cNvSpPr>
          <p:nvPr/>
        </p:nvSpPr>
        <p:spPr bwMode="auto">
          <a:xfrm>
            <a:off x="1981200" y="5349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4400"/>
              <a:t>Aspectos Constructivos</a:t>
            </a:r>
            <a:endParaRPr lang="es-ES" altLang="es-AR" sz="4400"/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4400"/>
          </a:p>
        </p:txBody>
      </p:sp>
    </p:spTree>
    <p:extLst>
      <p:ext uri="{BB962C8B-B14F-4D97-AF65-F5344CB8AC3E}">
        <p14:creationId xmlns:p14="http://schemas.microsoft.com/office/powerpoint/2010/main" val="20688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027"/>
          <p:cNvGraphicFramePr>
            <a:graphicFrameLocks/>
          </p:cNvGraphicFramePr>
          <p:nvPr/>
        </p:nvGraphicFramePr>
        <p:xfrm>
          <a:off x="2024063" y="1285876"/>
          <a:ext cx="3579812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n" r:id="rId3" imgW="1816608" imgH="1560576" progId="Word.Picture.8">
                  <p:embed/>
                </p:oleObj>
              </mc:Choice>
              <mc:Fallback>
                <p:oleObj name="Imagen" r:id="rId3" imgW="1816608" imgH="1560576" progId="Word.Picture.8">
                  <p:embed/>
                  <p:pic>
                    <p:nvPicPr>
                      <p:cNvPr id="11266" name="Object 102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1285876"/>
                        <a:ext cx="3579812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7184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29"/>
          <p:cNvGraphicFramePr>
            <a:graphicFrameLocks noChangeAspect="1"/>
          </p:cNvGraphicFramePr>
          <p:nvPr/>
        </p:nvGraphicFramePr>
        <p:xfrm>
          <a:off x="4800600" y="4533900"/>
          <a:ext cx="586740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o" r:id="rId5" imgW="622083" imgH="174601" progId="Word.Document.8">
                  <p:embed/>
                </p:oleObj>
              </mc:Choice>
              <mc:Fallback>
                <p:oleObj name="Documento" r:id="rId5" imgW="622083" imgH="174601" progId="Word.Document.8">
                  <p:embed/>
                  <p:pic>
                    <p:nvPicPr>
                      <p:cNvPr id="11267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33900"/>
                        <a:ext cx="5867400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7184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1047"/>
          <p:cNvGrpSpPr>
            <a:grpSpLocks/>
          </p:cNvGrpSpPr>
          <p:nvPr/>
        </p:nvGrpSpPr>
        <p:grpSpPr bwMode="auto">
          <a:xfrm>
            <a:off x="2184402" y="5500688"/>
            <a:ext cx="3821113" cy="831850"/>
            <a:chOff x="533" y="3466"/>
            <a:chExt cx="2407" cy="524"/>
          </a:xfrm>
        </p:grpSpPr>
        <p:sp>
          <p:nvSpPr>
            <p:cNvPr id="16" name="Rectangle 1028"/>
            <p:cNvSpPr>
              <a:spLocks noChangeArrowheads="1"/>
            </p:cNvSpPr>
            <p:nvPr/>
          </p:nvSpPr>
          <p:spPr bwMode="auto">
            <a:xfrm>
              <a:off x="533" y="3466"/>
              <a:ext cx="163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1" hangingPunct="1">
                <a:defRPr/>
              </a:pPr>
              <a:r>
                <a:rPr lang="es-ES_tradnl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Rotor de aluminio</a:t>
              </a:r>
            </a:p>
            <a:p>
              <a:pPr algn="ctr" eaLnBrk="1" hangingPunct="1">
                <a:defRPr/>
              </a:pPr>
              <a:r>
                <a:rPr lang="es-ES_tradnl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Fundido</a:t>
              </a:r>
              <a:endParaRPr lang="es-ES_tradnl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17" name="AutoShape 1030"/>
            <p:cNvSpPr>
              <a:spLocks noChangeArrowheads="1"/>
            </p:cNvSpPr>
            <p:nvPr/>
          </p:nvSpPr>
          <p:spPr bwMode="auto">
            <a:xfrm rot="20580000">
              <a:off x="2084" y="3533"/>
              <a:ext cx="856" cy="280"/>
            </a:xfrm>
            <a:prstGeom prst="rightArrow">
              <a:avLst>
                <a:gd name="adj1" fmla="val 51981"/>
                <a:gd name="adj2" fmla="val 61723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EC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11269" name="Group 1048"/>
          <p:cNvGrpSpPr>
            <a:grpSpLocks/>
          </p:cNvGrpSpPr>
          <p:nvPr/>
        </p:nvGrpSpPr>
        <p:grpSpPr bwMode="auto">
          <a:xfrm>
            <a:off x="5238750" y="2143125"/>
            <a:ext cx="3043238" cy="831850"/>
            <a:chOff x="2416" y="1776"/>
            <a:chExt cx="1917" cy="524"/>
          </a:xfrm>
        </p:grpSpPr>
        <p:sp>
          <p:nvSpPr>
            <p:cNvPr id="19" name="AutoShape 1026"/>
            <p:cNvSpPr>
              <a:spLocks noChangeArrowheads="1"/>
            </p:cNvSpPr>
            <p:nvPr/>
          </p:nvSpPr>
          <p:spPr bwMode="auto">
            <a:xfrm>
              <a:off x="2416" y="1998"/>
              <a:ext cx="656" cy="280"/>
            </a:xfrm>
            <a:prstGeom prst="leftArrow">
              <a:avLst>
                <a:gd name="adj1" fmla="val 61426"/>
                <a:gd name="adj2" fmla="val 84104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EC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031"/>
            <p:cNvSpPr>
              <a:spLocks noChangeArrowheads="1"/>
            </p:cNvSpPr>
            <p:nvPr/>
          </p:nvSpPr>
          <p:spPr bwMode="auto">
            <a:xfrm>
              <a:off x="2867" y="1776"/>
              <a:ext cx="146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1" hangingPunct="1">
                <a:defRPr/>
              </a:pPr>
              <a:r>
                <a:rPr lang="es-ES_tradnl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Rotor de anillos</a:t>
              </a:r>
            </a:p>
            <a:p>
              <a:pPr algn="ctr" eaLnBrk="1" hangingPunct="1">
                <a:defRPr/>
              </a:pPr>
              <a:r>
                <a:rPr lang="es-ES_tradnl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Soldados</a:t>
              </a:r>
              <a:endParaRPr lang="es-ES_tradnl" sz="24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050"/>
          <p:cNvGrpSpPr>
            <a:grpSpLocks/>
          </p:cNvGrpSpPr>
          <p:nvPr/>
        </p:nvGrpSpPr>
        <p:grpSpPr bwMode="auto">
          <a:xfrm>
            <a:off x="2595564" y="1857375"/>
            <a:ext cx="6427787" cy="4286250"/>
            <a:chOff x="630" y="1170"/>
            <a:chExt cx="4049" cy="2700"/>
          </a:xfrm>
        </p:grpSpPr>
        <p:grpSp>
          <p:nvGrpSpPr>
            <p:cNvPr id="11272" name="Group 1041"/>
            <p:cNvGrpSpPr>
              <a:grpSpLocks/>
            </p:cNvGrpSpPr>
            <p:nvPr/>
          </p:nvGrpSpPr>
          <p:grpSpPr bwMode="auto">
            <a:xfrm>
              <a:off x="630" y="1170"/>
              <a:ext cx="4029" cy="2700"/>
              <a:chOff x="630" y="1122"/>
              <a:chExt cx="4029" cy="2700"/>
            </a:xfrm>
          </p:grpSpPr>
          <p:sp>
            <p:nvSpPr>
              <p:cNvPr id="27" name="Rectangle 1033"/>
              <p:cNvSpPr>
                <a:spLocks noChangeArrowheads="1"/>
              </p:cNvSpPr>
              <p:nvPr/>
            </p:nvSpPr>
            <p:spPr bwMode="auto">
              <a:xfrm>
                <a:off x="630" y="1122"/>
                <a:ext cx="384" cy="1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EC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Rectangle 1034"/>
              <p:cNvSpPr>
                <a:spLocks noChangeArrowheads="1"/>
              </p:cNvSpPr>
              <p:nvPr/>
            </p:nvSpPr>
            <p:spPr bwMode="auto">
              <a:xfrm>
                <a:off x="1980" y="1167"/>
                <a:ext cx="384" cy="11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EC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Rectangle 1035"/>
              <p:cNvSpPr>
                <a:spLocks noChangeArrowheads="1"/>
              </p:cNvSpPr>
              <p:nvPr/>
            </p:nvSpPr>
            <p:spPr bwMode="auto">
              <a:xfrm>
                <a:off x="4275" y="2877"/>
                <a:ext cx="384" cy="9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EC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Rectangle 1036"/>
              <p:cNvSpPr>
                <a:spLocks noChangeArrowheads="1"/>
              </p:cNvSpPr>
              <p:nvPr/>
            </p:nvSpPr>
            <p:spPr bwMode="auto">
              <a:xfrm>
                <a:off x="3285" y="2922"/>
                <a:ext cx="384" cy="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EC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273" name="Group 1049"/>
            <p:cNvGrpSpPr>
              <a:grpSpLocks/>
            </p:cNvGrpSpPr>
            <p:nvPr/>
          </p:nvGrpSpPr>
          <p:grpSpPr bwMode="auto">
            <a:xfrm>
              <a:off x="4039" y="2250"/>
              <a:ext cx="640" cy="678"/>
              <a:chOff x="4039" y="2250"/>
              <a:chExt cx="640" cy="678"/>
            </a:xfrm>
          </p:grpSpPr>
          <p:sp>
            <p:nvSpPr>
              <p:cNvPr id="25" name="Rectangle 1043"/>
              <p:cNvSpPr>
                <a:spLocks noChangeArrowheads="1"/>
              </p:cNvSpPr>
              <p:nvPr/>
            </p:nvSpPr>
            <p:spPr bwMode="auto">
              <a:xfrm>
                <a:off x="4039" y="2250"/>
                <a:ext cx="640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s-ES_tradnl" sz="2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Anillos</a:t>
                </a:r>
                <a:endParaRPr lang="es-ES_tradnl" sz="22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AutoShape 1045"/>
              <p:cNvSpPr>
                <a:spLocks noChangeArrowheads="1"/>
              </p:cNvSpPr>
              <p:nvPr/>
            </p:nvSpPr>
            <p:spPr bwMode="auto">
              <a:xfrm>
                <a:off x="4200" y="2528"/>
                <a:ext cx="264" cy="400"/>
              </a:xfrm>
              <a:prstGeom prst="downArrow">
                <a:avLst>
                  <a:gd name="adj1" fmla="val 56667"/>
                  <a:gd name="adj2" fmla="val 67340"/>
                </a:avLst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EC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1271" name="1 Título"/>
          <p:cNvSpPr txBox="1">
            <a:spLocks/>
          </p:cNvSpPr>
          <p:nvPr/>
        </p:nvSpPr>
        <p:spPr bwMode="auto">
          <a:xfrm>
            <a:off x="1981200" y="5349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4400"/>
              <a:t>Aspectos Constructivos</a:t>
            </a:r>
            <a:endParaRPr lang="es-ES" altLang="es-AR" sz="4400"/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4400"/>
          </a:p>
        </p:txBody>
      </p:sp>
    </p:spTree>
    <p:extLst>
      <p:ext uri="{BB962C8B-B14F-4D97-AF65-F5344CB8AC3E}">
        <p14:creationId xmlns:p14="http://schemas.microsoft.com/office/powerpoint/2010/main" val="31370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motor trif despie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951" y="1341439"/>
            <a:ext cx="8856663" cy="4884737"/>
          </a:xfrm>
        </p:spPr>
      </p:pic>
      <p:sp>
        <p:nvSpPr>
          <p:cNvPr id="12291" name="1 Título"/>
          <p:cNvSpPr txBox="1">
            <a:spLocks/>
          </p:cNvSpPr>
          <p:nvPr/>
        </p:nvSpPr>
        <p:spPr bwMode="auto">
          <a:xfrm>
            <a:off x="1981200" y="5349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4400"/>
              <a:t>Partes Constructivos</a:t>
            </a:r>
            <a:endParaRPr lang="es-ES" altLang="es-AR" sz="4400"/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4400"/>
          </a:p>
        </p:txBody>
      </p:sp>
    </p:spTree>
    <p:extLst>
      <p:ext uri="{BB962C8B-B14F-4D97-AF65-F5344CB8AC3E}">
        <p14:creationId xmlns:p14="http://schemas.microsoft.com/office/powerpoint/2010/main" val="121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b="10690"/>
          <a:stretch>
            <a:fillRect/>
          </a:stretch>
        </p:blipFill>
        <p:spPr bwMode="auto">
          <a:xfrm>
            <a:off x="5448300" y="1557339"/>
            <a:ext cx="52197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02481" y="1989138"/>
            <a:ext cx="4000500" cy="258513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C" altLang="es-AR" sz="28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altLang="es-AR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altLang="es-A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= Campo magnético giratorio a velocidad de sincronismo.</a:t>
            </a:r>
          </a:p>
          <a:p>
            <a:pPr eaLnBrk="1" hangingPunct="1"/>
            <a:endParaRPr lang="es-ES" alt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EC" altLang="es-AR" sz="28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altLang="es-AR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altLang="es-A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= velocidad del rotor.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l-GR" altLang="es-AR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6" descr="Principio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5496" y="4657726"/>
            <a:ext cx="3582987" cy="1511300"/>
          </a:xfrm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8688388" y="19891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s-AR" sz="1800">
                <a:latin typeface="Arial" panose="020B0604020202020204" pitchFamily="34" charset="0"/>
              </a:rPr>
              <a:t>ω</a:t>
            </a:r>
            <a:r>
              <a:rPr lang="es-ES" altLang="es-AR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183564" y="31416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s-AR" sz="1800">
                <a:latin typeface="Arial" panose="020B0604020202020204" pitchFamily="34" charset="0"/>
              </a:rPr>
              <a:t>ω</a:t>
            </a:r>
            <a:r>
              <a:rPr lang="es-ES" altLang="es-AR" sz="1800"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13319" name="Picture 11" descr="campomot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28575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1 Título"/>
          <p:cNvSpPr txBox="1">
            <a:spLocks/>
          </p:cNvSpPr>
          <p:nvPr/>
        </p:nvSpPr>
        <p:spPr bwMode="auto">
          <a:xfrm>
            <a:off x="1981200" y="5349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_tradnl" altLang="es-AR" sz="4400"/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4400"/>
              <a:t>Campo magnético giratorio</a:t>
            </a:r>
            <a:endParaRPr lang="es-ES" altLang="es-AR" sz="4400"/>
          </a:p>
          <a:p>
            <a:pPr algn="ctr">
              <a:spcBef>
                <a:spcPct val="0"/>
              </a:spcBef>
              <a:buFontTx/>
              <a:buNone/>
            </a:pPr>
            <a:endParaRPr lang="es-ES" altLang="es-AR" sz="4400"/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4400"/>
          </a:p>
        </p:txBody>
      </p:sp>
    </p:spTree>
    <p:extLst>
      <p:ext uri="{BB962C8B-B14F-4D97-AF65-F5344CB8AC3E}">
        <p14:creationId xmlns:p14="http://schemas.microsoft.com/office/powerpoint/2010/main" val="108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/>
          <p:cNvSpPr>
            <a:spLocks noChangeArrowheads="1"/>
          </p:cNvSpPr>
          <p:nvPr/>
        </p:nvSpPr>
        <p:spPr bwMode="auto">
          <a:xfrm>
            <a:off x="5207000" y="2698750"/>
            <a:ext cx="211138" cy="228600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5318125" y="2971800"/>
            <a:ext cx="0" cy="2432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4351339" y="3562350"/>
            <a:ext cx="1927225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 flipV="1">
            <a:off x="4441825" y="3446463"/>
            <a:ext cx="191135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4024313" y="2971800"/>
            <a:ext cx="2489200" cy="24384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5202239" y="5443538"/>
            <a:ext cx="211137" cy="228600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6292850" y="4908550"/>
            <a:ext cx="211138" cy="2286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4138614" y="3332163"/>
            <a:ext cx="211137" cy="2286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4346" name="Oval 12"/>
          <p:cNvSpPr>
            <a:spLocks noChangeArrowheads="1"/>
          </p:cNvSpPr>
          <p:nvPr/>
        </p:nvSpPr>
        <p:spPr bwMode="auto">
          <a:xfrm>
            <a:off x="6334125" y="3313113"/>
            <a:ext cx="209550" cy="228600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4347" name="Oval 13"/>
          <p:cNvSpPr>
            <a:spLocks noChangeArrowheads="1"/>
          </p:cNvSpPr>
          <p:nvPr/>
        </p:nvSpPr>
        <p:spPr bwMode="auto">
          <a:xfrm>
            <a:off x="4189414" y="4899025"/>
            <a:ext cx="211137" cy="228600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5410200" y="2592389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5367339" y="5391150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panose="020B0604020202020204" pitchFamily="34" charset="0"/>
              </a:rPr>
              <a:t>R’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6384925" y="4681539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4232275" y="3071814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panose="020B0604020202020204" pitchFamily="34" charset="0"/>
              </a:rPr>
              <a:t>S’</a:t>
            </a:r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4014789" y="4678364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4353" name="Text Box 19"/>
          <p:cNvSpPr txBox="1">
            <a:spLocks noChangeArrowheads="1"/>
          </p:cNvSpPr>
          <p:nvPr/>
        </p:nvSpPr>
        <p:spPr bwMode="auto">
          <a:xfrm>
            <a:off x="6408739" y="3516314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panose="020B0604020202020204" pitchFamily="34" charset="0"/>
              </a:rPr>
              <a:t>T’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146675" y="2330451"/>
            <a:ext cx="355600" cy="3700463"/>
            <a:chOff x="2530" y="951"/>
            <a:chExt cx="243" cy="2331"/>
          </a:xfrm>
        </p:grpSpPr>
        <p:grpSp>
          <p:nvGrpSpPr>
            <p:cNvPr id="14363" name="Group 21"/>
            <p:cNvGrpSpPr>
              <a:grpSpLocks/>
            </p:cNvGrpSpPr>
            <p:nvPr/>
          </p:nvGrpSpPr>
          <p:grpSpPr bwMode="auto">
            <a:xfrm>
              <a:off x="2542" y="951"/>
              <a:ext cx="231" cy="233"/>
              <a:chOff x="2440" y="1508"/>
              <a:chExt cx="231" cy="233"/>
            </a:xfrm>
          </p:grpSpPr>
          <p:sp>
            <p:nvSpPr>
              <p:cNvPr id="14371" name="AutoShape 22"/>
              <p:cNvSpPr>
                <a:spLocks noChangeArrowheads="1"/>
              </p:cNvSpPr>
              <p:nvPr/>
            </p:nvSpPr>
            <p:spPr bwMode="auto">
              <a:xfrm>
                <a:off x="2468" y="1537"/>
                <a:ext cx="170" cy="170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AR" altLang="es-AR" sz="1800"/>
              </a:p>
            </p:txBody>
          </p:sp>
          <p:sp>
            <p:nvSpPr>
              <p:cNvPr id="14372" name="Text Box 23"/>
              <p:cNvSpPr txBox="1">
                <a:spLocks noChangeArrowheads="1"/>
              </p:cNvSpPr>
              <p:nvPr/>
            </p:nvSpPr>
            <p:spPr bwMode="auto">
              <a:xfrm>
                <a:off x="2440" y="1508"/>
                <a:ext cx="23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AR" sz="1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</a:t>
                </a:r>
              </a:p>
            </p:txBody>
          </p:sp>
        </p:grpSp>
        <p:grpSp>
          <p:nvGrpSpPr>
            <p:cNvPr id="14364" name="Group 24"/>
            <p:cNvGrpSpPr>
              <a:grpSpLocks/>
            </p:cNvGrpSpPr>
            <p:nvPr/>
          </p:nvGrpSpPr>
          <p:grpSpPr bwMode="auto">
            <a:xfrm>
              <a:off x="2530" y="3049"/>
              <a:ext cx="240" cy="233"/>
              <a:chOff x="512" y="1536"/>
              <a:chExt cx="240" cy="233"/>
            </a:xfrm>
          </p:grpSpPr>
          <p:sp>
            <p:nvSpPr>
              <p:cNvPr id="14369" name="AutoShape 25"/>
              <p:cNvSpPr>
                <a:spLocks noChangeArrowheads="1"/>
              </p:cNvSpPr>
              <p:nvPr/>
            </p:nvSpPr>
            <p:spPr bwMode="auto">
              <a:xfrm>
                <a:off x="540" y="1565"/>
                <a:ext cx="170" cy="170"/>
              </a:xfrm>
              <a:prstGeom prst="roundRect">
                <a:avLst>
                  <a:gd name="adj" fmla="val 16667"/>
                </a:avLst>
              </a:pr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AR" altLang="es-AR" sz="1800"/>
              </a:p>
            </p:txBody>
          </p:sp>
          <p:sp>
            <p:nvSpPr>
              <p:cNvPr id="14370" name="Text Box 26"/>
              <p:cNvSpPr txBox="1">
                <a:spLocks noChangeArrowheads="1"/>
              </p:cNvSpPr>
              <p:nvPr/>
            </p:nvSpPr>
            <p:spPr bwMode="auto">
              <a:xfrm>
                <a:off x="512" y="1536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AR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2530" y="1536"/>
              <a:ext cx="238" cy="61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AR" altLang="es-AR" sz="1800"/>
            </a:p>
          </p:txBody>
        </p:sp>
        <p:sp>
          <p:nvSpPr>
            <p:cNvPr id="14366" name="AutoShape 30"/>
            <p:cNvSpPr>
              <a:spLocks noChangeArrowheads="1"/>
            </p:cNvSpPr>
            <p:nvPr/>
          </p:nvSpPr>
          <p:spPr bwMode="auto">
            <a:xfrm flipV="1">
              <a:off x="2531" y="2157"/>
              <a:ext cx="238" cy="61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AR" altLang="es-AR" sz="1800"/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2550" y="2239"/>
              <a:ext cx="1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AR" sz="1000"/>
                <a:t>S</a:t>
              </a:r>
            </a:p>
          </p:txBody>
        </p:sp>
        <p:sp>
          <p:nvSpPr>
            <p:cNvPr id="14368" name="Text Box 32"/>
            <p:cNvSpPr txBox="1">
              <a:spLocks noChangeArrowheads="1"/>
            </p:cNvSpPr>
            <p:nvPr/>
          </p:nvSpPr>
          <p:spPr bwMode="auto">
            <a:xfrm>
              <a:off x="2555" y="1716"/>
              <a:ext cx="18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AR" sz="1000"/>
                <a:t>N</a:t>
              </a:r>
            </a:p>
          </p:txBody>
        </p:sp>
      </p:grpSp>
      <p:sp>
        <p:nvSpPr>
          <p:cNvPr id="14355" name="Text Box 35"/>
          <p:cNvSpPr txBox="1">
            <a:spLocks noChangeArrowheads="1"/>
          </p:cNvSpPr>
          <p:nvPr/>
        </p:nvSpPr>
        <p:spPr bwMode="auto">
          <a:xfrm>
            <a:off x="7513639" y="2500314"/>
            <a:ext cx="2992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000"/>
              <a:t>ESTATOR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000"/>
              <a:t>(genera el campo giratorio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000"/>
              <a:t>producido por corrientes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000"/>
              <a:t>trifásicas)</a:t>
            </a:r>
          </a:p>
        </p:txBody>
      </p:sp>
      <p:sp>
        <p:nvSpPr>
          <p:cNvPr id="14356" name="Line 36"/>
          <p:cNvSpPr>
            <a:spLocks noChangeShapeType="1"/>
          </p:cNvSpPr>
          <p:nvPr/>
        </p:nvSpPr>
        <p:spPr bwMode="auto">
          <a:xfrm flipH="1">
            <a:off x="6596063" y="2698751"/>
            <a:ext cx="1731962" cy="658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357" name="Text Box 37"/>
          <p:cNvSpPr txBox="1">
            <a:spLocks noChangeArrowheads="1"/>
          </p:cNvSpPr>
          <p:nvPr/>
        </p:nvSpPr>
        <p:spPr bwMode="auto">
          <a:xfrm>
            <a:off x="7524750" y="5500688"/>
            <a:ext cx="3143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000"/>
              <a:t>ROTOR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000"/>
              <a:t>(gira siguiendo al campo giratorio)</a:t>
            </a:r>
          </a:p>
        </p:txBody>
      </p:sp>
      <p:sp>
        <p:nvSpPr>
          <p:cNvPr id="14358" name="Line 39"/>
          <p:cNvSpPr>
            <a:spLocks noChangeShapeType="1"/>
          </p:cNvSpPr>
          <p:nvPr/>
        </p:nvSpPr>
        <p:spPr bwMode="auto">
          <a:xfrm flipH="1" flipV="1">
            <a:off x="5453064" y="4929189"/>
            <a:ext cx="3259137" cy="777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2873645" y="1285876"/>
            <a:ext cx="224894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/>
              <a:t>Energía eléctrica</a:t>
            </a:r>
          </a:p>
          <a:p>
            <a:pPr algn="ctr">
              <a:defRPr/>
            </a:pPr>
            <a:r>
              <a:rPr lang="es-ES" sz="2400" dirty="0"/>
              <a:t>(Estator)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7529690" y="1285876"/>
            <a:ext cx="236660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/>
              <a:t>Energía mecánica</a:t>
            </a:r>
          </a:p>
          <a:p>
            <a:pPr algn="ctr">
              <a:defRPr/>
            </a:pPr>
            <a:r>
              <a:rPr lang="es-ES" sz="2400" dirty="0"/>
              <a:t>(Rotor)</a:t>
            </a:r>
          </a:p>
        </p:txBody>
      </p:sp>
      <p:sp>
        <p:nvSpPr>
          <p:cNvPr id="38" name="37 Flecha derecha"/>
          <p:cNvSpPr/>
          <p:nvPr/>
        </p:nvSpPr>
        <p:spPr>
          <a:xfrm>
            <a:off x="5310189" y="1500188"/>
            <a:ext cx="2071687" cy="50006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4362" name="1 Título"/>
          <p:cNvSpPr txBox="1">
            <a:spLocks/>
          </p:cNvSpPr>
          <p:nvPr/>
        </p:nvSpPr>
        <p:spPr bwMode="auto">
          <a:xfrm>
            <a:off x="1981200" y="5349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_tradnl" altLang="es-AR" sz="4400"/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4400"/>
              <a:t>Campo magnético giratorio</a:t>
            </a:r>
            <a:endParaRPr lang="es-ES" altLang="es-AR" sz="4400"/>
          </a:p>
          <a:p>
            <a:pPr algn="ctr">
              <a:spcBef>
                <a:spcPct val="0"/>
              </a:spcBef>
              <a:buFontTx/>
              <a:buNone/>
            </a:pPr>
            <a:endParaRPr lang="es-ES" altLang="es-AR" sz="4400"/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4400"/>
          </a:p>
        </p:txBody>
      </p:sp>
    </p:spTree>
    <p:extLst>
      <p:ext uri="{BB962C8B-B14F-4D97-AF65-F5344CB8AC3E}">
        <p14:creationId xmlns:p14="http://schemas.microsoft.com/office/powerpoint/2010/main" val="5448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14" y="1733932"/>
            <a:ext cx="6751701" cy="425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0" y="3830638"/>
            <a:ext cx="2476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0" y="553847"/>
            <a:ext cx="7642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s-ES_tradnl" sz="4400" dirty="0">
              <a:latin typeface="Calibri" pitchFamily="34" charset="0"/>
            </a:endParaRPr>
          </a:p>
          <a:p>
            <a:pPr algn="r">
              <a:defRPr/>
            </a:pPr>
            <a:r>
              <a:rPr lang="es-ES_tradnl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Velocidad de giro del motor</a:t>
            </a:r>
            <a:endParaRPr lang="es-ES" sz="4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4400" dirty="0">
              <a:latin typeface="Calibri" pitchFamily="34" charset="0"/>
            </a:endParaRPr>
          </a:p>
          <a:p>
            <a:pPr algn="ctr">
              <a:defRPr/>
            </a:pPr>
            <a:endParaRPr lang="es-AR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Marcador de contenido"/>
          <p:cNvSpPr>
            <a:spLocks noGrp="1"/>
          </p:cNvSpPr>
          <p:nvPr>
            <p:ph idx="1"/>
          </p:nvPr>
        </p:nvSpPr>
        <p:spPr>
          <a:xfrm>
            <a:off x="387573" y="1892808"/>
            <a:ext cx="9931146" cy="4965192"/>
          </a:xfrm>
        </p:spPr>
        <p:txBody>
          <a:bodyPr/>
          <a:lstStyle/>
          <a:p>
            <a:pPr algn="just"/>
            <a:r>
              <a:rPr lang="es-EC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Al circular corriente por los conductores del rotor , aparecerá en los mismos una fuerza cuyo sentido se obtiene aplicando </a:t>
            </a:r>
          </a:p>
          <a:p>
            <a:pPr algn="just"/>
            <a:r>
              <a:rPr lang="es-EC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El sentido de la fuerza es el mismo que el campo magnético giratorio del estator.</a:t>
            </a:r>
          </a:p>
          <a:p>
            <a:pPr algn="just"/>
            <a:r>
              <a:rPr lang="es-EC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Multiplicando la fuerza por el radio del rotor e integrando esta acción sobre el número total de conductores del rotor se obtendrá el par total de la máquina.</a:t>
            </a:r>
          </a:p>
          <a:p>
            <a:pPr algn="just"/>
            <a:r>
              <a:rPr lang="es-EC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Cuando más se aproxima la velocidad del rotor (</a:t>
            </a:r>
            <a:r>
              <a:rPr lang="es-EC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s-EC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) a la velocidad del estator (</a:t>
            </a:r>
            <a:r>
              <a:rPr lang="es-EC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s-EC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), la </a:t>
            </a:r>
            <a:r>
              <a:rPr lang="es-EC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fem</a:t>
            </a:r>
            <a:r>
              <a:rPr lang="es-EC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inducida en los conductores del rotor se reduce así como la circulación de su corriente provocando una disminución del par interno.</a:t>
            </a:r>
          </a:p>
          <a:p>
            <a:pPr algn="just"/>
            <a:endParaRPr lang="es-EC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83718" y="808101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_tradnl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Principio de funcionamiento</a:t>
            </a:r>
            <a:endParaRPr lang="es-ES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4400" dirty="0">
              <a:latin typeface="Calibri" pitchFamily="34" charset="0"/>
            </a:endParaRPr>
          </a:p>
          <a:p>
            <a:pPr algn="ctr">
              <a:defRPr/>
            </a:pPr>
            <a:endParaRPr lang="es-AR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rincipio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4" y="0"/>
            <a:ext cx="8649778" cy="6742112"/>
          </a:xfrm>
        </p:spPr>
      </p:pic>
    </p:spTree>
    <p:extLst>
      <p:ext uri="{BB962C8B-B14F-4D97-AF65-F5344CB8AC3E}">
        <p14:creationId xmlns:p14="http://schemas.microsoft.com/office/powerpoint/2010/main" val="33447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296" y="243840"/>
            <a:ext cx="4108704" cy="597408"/>
          </a:xfrm>
        </p:spPr>
        <p:txBody>
          <a:bodyPr/>
          <a:lstStyle/>
          <a:p>
            <a:r>
              <a:rPr lang="es-AR" sz="3200" dirty="0"/>
              <a:t>MONTAJES </a:t>
            </a:r>
            <a:r>
              <a:rPr lang="es-AR" sz="3200" dirty="0" smtClean="0"/>
              <a:t>ELÉCTRICOS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121664"/>
            <a:ext cx="8506013" cy="51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040607"/>
            <a:ext cx="74898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189414" y="258764"/>
            <a:ext cx="29416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Placa de bornes</a:t>
            </a:r>
            <a:endParaRPr lang="es-ES" altLang="es-AR" sz="2800" b="1">
              <a:latin typeface="Arial" panose="020B0604020202020204" pitchFamily="34" charset="0"/>
            </a:endParaRPr>
          </a:p>
        </p:txBody>
      </p:sp>
      <p:sp>
        <p:nvSpPr>
          <p:cNvPr id="19460" name="1 CuadroTexto"/>
          <p:cNvSpPr txBox="1">
            <a:spLocks noChangeArrowheads="1"/>
          </p:cNvSpPr>
          <p:nvPr/>
        </p:nvSpPr>
        <p:spPr bwMode="auto">
          <a:xfrm>
            <a:off x="2844801" y="1597025"/>
            <a:ext cx="5048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U1</a:t>
            </a:r>
          </a:p>
        </p:txBody>
      </p:sp>
      <p:sp>
        <p:nvSpPr>
          <p:cNvPr id="19461" name="5 CuadroTexto"/>
          <p:cNvSpPr txBox="1">
            <a:spLocks noChangeArrowheads="1"/>
          </p:cNvSpPr>
          <p:nvPr/>
        </p:nvSpPr>
        <p:spPr bwMode="auto">
          <a:xfrm>
            <a:off x="3657601" y="1606550"/>
            <a:ext cx="5048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V1</a:t>
            </a:r>
          </a:p>
        </p:txBody>
      </p:sp>
      <p:sp>
        <p:nvSpPr>
          <p:cNvPr id="19462" name="7 CuadroTexto"/>
          <p:cNvSpPr txBox="1">
            <a:spLocks noChangeArrowheads="1"/>
          </p:cNvSpPr>
          <p:nvPr/>
        </p:nvSpPr>
        <p:spPr bwMode="auto">
          <a:xfrm>
            <a:off x="4289425" y="1587500"/>
            <a:ext cx="6238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W1</a:t>
            </a:r>
          </a:p>
        </p:txBody>
      </p:sp>
      <p:sp>
        <p:nvSpPr>
          <p:cNvPr id="19463" name="8 CuadroTexto"/>
          <p:cNvSpPr txBox="1">
            <a:spLocks noChangeArrowheads="1"/>
          </p:cNvSpPr>
          <p:nvPr/>
        </p:nvSpPr>
        <p:spPr bwMode="auto">
          <a:xfrm>
            <a:off x="2844801" y="3419475"/>
            <a:ext cx="5048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U2</a:t>
            </a:r>
          </a:p>
        </p:txBody>
      </p:sp>
      <p:sp>
        <p:nvSpPr>
          <p:cNvPr id="19464" name="9 CuadroTexto"/>
          <p:cNvSpPr txBox="1">
            <a:spLocks noChangeArrowheads="1"/>
          </p:cNvSpPr>
          <p:nvPr/>
        </p:nvSpPr>
        <p:spPr bwMode="auto">
          <a:xfrm>
            <a:off x="3657601" y="3455989"/>
            <a:ext cx="5048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V2</a:t>
            </a:r>
          </a:p>
        </p:txBody>
      </p:sp>
      <p:sp>
        <p:nvSpPr>
          <p:cNvPr id="19465" name="10 CuadroTexto"/>
          <p:cNvSpPr txBox="1">
            <a:spLocks noChangeArrowheads="1"/>
          </p:cNvSpPr>
          <p:nvPr/>
        </p:nvSpPr>
        <p:spPr bwMode="auto">
          <a:xfrm>
            <a:off x="4351338" y="3452814"/>
            <a:ext cx="5651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W2</a:t>
            </a:r>
          </a:p>
        </p:txBody>
      </p:sp>
      <p:sp>
        <p:nvSpPr>
          <p:cNvPr id="19466" name="11 CuadroTexto"/>
          <p:cNvSpPr txBox="1">
            <a:spLocks noChangeArrowheads="1"/>
          </p:cNvSpPr>
          <p:nvPr/>
        </p:nvSpPr>
        <p:spPr bwMode="auto">
          <a:xfrm>
            <a:off x="2892426" y="4387851"/>
            <a:ext cx="5048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400">
                <a:latin typeface="Aharoni" pitchFamily="2" charset="0"/>
                <a:cs typeface="Aharoni" pitchFamily="2" charset="0"/>
              </a:rPr>
              <a:t>U1</a:t>
            </a:r>
          </a:p>
        </p:txBody>
      </p:sp>
      <p:sp>
        <p:nvSpPr>
          <p:cNvPr id="19467" name="13 CuadroTexto"/>
          <p:cNvSpPr txBox="1">
            <a:spLocks noChangeArrowheads="1"/>
          </p:cNvSpPr>
          <p:nvPr/>
        </p:nvSpPr>
        <p:spPr bwMode="auto">
          <a:xfrm>
            <a:off x="3922714" y="4373564"/>
            <a:ext cx="5048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400">
                <a:latin typeface="Aharoni" pitchFamily="2" charset="0"/>
                <a:cs typeface="Aharoni" pitchFamily="2" charset="0"/>
              </a:rPr>
              <a:t>V1</a:t>
            </a:r>
          </a:p>
        </p:txBody>
      </p:sp>
      <p:sp>
        <p:nvSpPr>
          <p:cNvPr id="19468" name="14 CuadroTexto"/>
          <p:cNvSpPr txBox="1">
            <a:spLocks noChangeArrowheads="1"/>
          </p:cNvSpPr>
          <p:nvPr/>
        </p:nvSpPr>
        <p:spPr bwMode="auto">
          <a:xfrm>
            <a:off x="4913314" y="4387851"/>
            <a:ext cx="6254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400">
                <a:latin typeface="Aharoni" pitchFamily="2" charset="0"/>
                <a:cs typeface="Aharoni" pitchFamily="2" charset="0"/>
              </a:rPr>
              <a:t>W1</a:t>
            </a:r>
          </a:p>
        </p:txBody>
      </p:sp>
      <p:sp>
        <p:nvSpPr>
          <p:cNvPr id="19469" name="15 CuadroTexto"/>
          <p:cNvSpPr txBox="1">
            <a:spLocks noChangeArrowheads="1"/>
          </p:cNvSpPr>
          <p:nvPr/>
        </p:nvSpPr>
        <p:spPr bwMode="auto">
          <a:xfrm>
            <a:off x="2921001" y="6119814"/>
            <a:ext cx="5048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U2</a:t>
            </a:r>
          </a:p>
        </p:txBody>
      </p:sp>
      <p:sp>
        <p:nvSpPr>
          <p:cNvPr id="19470" name="16 CuadroTexto"/>
          <p:cNvSpPr txBox="1">
            <a:spLocks noChangeArrowheads="1"/>
          </p:cNvSpPr>
          <p:nvPr/>
        </p:nvSpPr>
        <p:spPr bwMode="auto">
          <a:xfrm>
            <a:off x="3922714" y="6119814"/>
            <a:ext cx="5048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V2</a:t>
            </a:r>
          </a:p>
        </p:txBody>
      </p:sp>
      <p:sp>
        <p:nvSpPr>
          <p:cNvPr id="19471" name="17 CuadroTexto"/>
          <p:cNvSpPr txBox="1">
            <a:spLocks noChangeArrowheads="1"/>
          </p:cNvSpPr>
          <p:nvPr/>
        </p:nvSpPr>
        <p:spPr bwMode="auto">
          <a:xfrm>
            <a:off x="4948238" y="6119814"/>
            <a:ext cx="5651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AR" sz="1600">
                <a:latin typeface="Aharoni" pitchFamily="2" charset="0"/>
                <a:cs typeface="Aharoni" pitchFamily="2" charset="0"/>
              </a:rPr>
              <a:t>W2</a:t>
            </a:r>
          </a:p>
        </p:txBody>
      </p:sp>
      <p:pic>
        <p:nvPicPr>
          <p:cNvPr id="194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4" y="1773239"/>
            <a:ext cx="514508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6167439" y="2852738"/>
            <a:ext cx="396875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6780214" y="2852738"/>
            <a:ext cx="3952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9012239" y="2852738"/>
            <a:ext cx="3952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659939" y="2852738"/>
            <a:ext cx="3952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pic>
        <p:nvPicPr>
          <p:cNvPr id="194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4365625"/>
            <a:ext cx="50768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Rectángulo"/>
          <p:cNvSpPr/>
          <p:nvPr/>
        </p:nvSpPr>
        <p:spPr>
          <a:xfrm rot="5400000">
            <a:off x="5898357" y="5139532"/>
            <a:ext cx="395288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4" name="23 Rectángulo"/>
          <p:cNvSpPr/>
          <p:nvPr/>
        </p:nvSpPr>
        <p:spPr>
          <a:xfrm rot="5400000">
            <a:off x="6510338" y="5138738"/>
            <a:ext cx="395288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5" name="24 Rectángulo"/>
          <p:cNvSpPr/>
          <p:nvPr/>
        </p:nvSpPr>
        <p:spPr>
          <a:xfrm rot="5400000">
            <a:off x="7122319" y="5139532"/>
            <a:ext cx="395288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6" name="25 Rectángulo"/>
          <p:cNvSpPr/>
          <p:nvPr/>
        </p:nvSpPr>
        <p:spPr>
          <a:xfrm rot="5400000">
            <a:off x="8759825" y="5138738"/>
            <a:ext cx="395288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7" name="26 Rectángulo"/>
          <p:cNvSpPr/>
          <p:nvPr/>
        </p:nvSpPr>
        <p:spPr>
          <a:xfrm rot="5400000">
            <a:off x="9355138" y="5138738"/>
            <a:ext cx="395288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8" name="27 Rectángulo"/>
          <p:cNvSpPr/>
          <p:nvPr/>
        </p:nvSpPr>
        <p:spPr>
          <a:xfrm rot="5400000">
            <a:off x="9966325" y="5138738"/>
            <a:ext cx="395288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73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3863976" y="261939"/>
            <a:ext cx="46974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Cambio de sentido de giro</a:t>
            </a:r>
            <a:endParaRPr lang="es-ES" altLang="es-AR" sz="2800" b="1">
              <a:latin typeface="Arial" panose="020B0604020202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" y="1270699"/>
            <a:ext cx="8827722" cy="442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2" descr="https://encrypted-tbn1.gstatic.com/images?q=tbn:ANd9GcQBah0mYMFGkc0yvJXvFKcQhb9oWeZRs1u0fJr6uZ5yVBZkWa1x"/>
          <p:cNvSpPr>
            <a:spLocks noChangeAspect="1" noChangeArrowheads="1"/>
          </p:cNvSpPr>
          <p:nvPr/>
        </p:nvSpPr>
        <p:spPr bwMode="auto">
          <a:xfrm>
            <a:off x="1679576" y="-1919288"/>
            <a:ext cx="5286375" cy="400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3456" y="2853436"/>
            <a:ext cx="2667252" cy="26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deslizamien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4"/>
          <a:stretch>
            <a:fillRect/>
          </a:stretch>
        </p:blipFill>
        <p:spPr>
          <a:xfrm>
            <a:off x="3278284" y="1871792"/>
            <a:ext cx="7475537" cy="2058988"/>
          </a:xfrm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006094" y="1314451"/>
            <a:ext cx="5761038" cy="366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/>
              <a:t>Deslizamiento o deslizamiento  absoluto:  N = </a:t>
            </a:r>
            <a:r>
              <a:rPr lang="es-ES" dirty="0" err="1"/>
              <a:t>Ns</a:t>
            </a:r>
            <a:r>
              <a:rPr lang="es-ES" dirty="0"/>
              <a:t> - </a:t>
            </a:r>
            <a:r>
              <a:rPr lang="es-ES" dirty="0" err="1"/>
              <a:t>Nr</a:t>
            </a:r>
            <a:endParaRPr lang="es-ES" dirty="0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1078325" y="1954213"/>
            <a:ext cx="2808288" cy="366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/>
              <a:t>Deslizamiento relativo: s</a:t>
            </a:r>
          </a:p>
        </p:txBody>
      </p:sp>
      <p:pic>
        <p:nvPicPr>
          <p:cNvPr id="21509" name="Picture 10" descr="variacion veloc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3"/>
          <a:stretch>
            <a:fillRect/>
          </a:stretch>
        </p:blipFill>
        <p:spPr bwMode="auto">
          <a:xfrm>
            <a:off x="2832545" y="4302635"/>
            <a:ext cx="68580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4511676" y="215900"/>
            <a:ext cx="2601913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>
                <a:latin typeface="Arial" panose="020B0604020202020204" pitchFamily="34" charset="0"/>
              </a:rPr>
              <a:t>Deslizamiento</a:t>
            </a:r>
            <a:endParaRPr lang="es-ES" altLang="es-AR" sz="2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0" y="0"/>
            <a:ext cx="77136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AR" sz="2800" b="1" dirty="0">
                <a:latin typeface="Arial" panose="020B0604020202020204" pitchFamily="34" charset="0"/>
              </a:rPr>
              <a:t>Arranque directo de motores jaula de ardilla</a:t>
            </a:r>
            <a:endParaRPr lang="es-ES" altLang="es-AR" sz="2800" b="1" dirty="0">
              <a:latin typeface="Arial" panose="020B0604020202020204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82" y="633603"/>
            <a:ext cx="6926262" cy="600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4 Marcador de contenido"/>
          <p:cNvSpPr>
            <a:spLocks noGrp="1"/>
          </p:cNvSpPr>
          <p:nvPr>
            <p:ph idx="1"/>
          </p:nvPr>
        </p:nvSpPr>
        <p:spPr>
          <a:xfrm>
            <a:off x="670560" y="3306509"/>
            <a:ext cx="3132138" cy="679704"/>
          </a:xfrm>
        </p:spPr>
        <p:txBody>
          <a:bodyPr/>
          <a:lstStyle/>
          <a:p>
            <a:pPr algn="just"/>
            <a:r>
              <a:rPr lang="es-EC" altLang="es-AR" sz="1800" b="1" dirty="0">
                <a:latin typeface="Arial" panose="020B0604020202020204" pitchFamily="34" charset="0"/>
                <a:cs typeface="Arial" panose="020B0604020202020204" pitchFamily="34" charset="0"/>
              </a:rPr>
              <a:t>Motores de pequeña potencia &lt; 5 kW.</a:t>
            </a:r>
          </a:p>
          <a:p>
            <a:pPr algn="just"/>
            <a:endParaRPr lang="es-EC" altLang="es-A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33812" r="27688" b="44670"/>
          <a:stretch/>
        </p:blipFill>
        <p:spPr>
          <a:xfrm>
            <a:off x="548640" y="1395984"/>
            <a:ext cx="9936480" cy="4781287"/>
          </a:xfrm>
        </p:spPr>
      </p:pic>
      <p:sp>
        <p:nvSpPr>
          <p:cNvPr id="5" name="Rectángulo 4"/>
          <p:cNvSpPr/>
          <p:nvPr/>
        </p:nvSpPr>
        <p:spPr>
          <a:xfrm>
            <a:off x="438409" y="269486"/>
            <a:ext cx="6628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_tradnl" altLang="es-AR" sz="2400" b="1" dirty="0">
                <a:latin typeface="Arial" panose="020B0604020202020204" pitchFamily="34" charset="0"/>
              </a:rPr>
              <a:t>Arranque directo de motores jaula de ardilla</a:t>
            </a:r>
            <a:endParaRPr lang="es-ES" altLang="es-A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" y="1382921"/>
            <a:ext cx="7777590" cy="47421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64" y="1382921"/>
            <a:ext cx="4458593" cy="48727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8409" y="269486"/>
            <a:ext cx="6628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_tradnl" altLang="es-AR" sz="2400" b="1" dirty="0">
                <a:latin typeface="Arial" panose="020B0604020202020204" pitchFamily="34" charset="0"/>
              </a:rPr>
              <a:t>Arranque directo de motores jaula de ardilla</a:t>
            </a:r>
            <a:endParaRPr lang="es-ES" altLang="es-A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4940663" cy="584254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Inversor de marcha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1814"/>
            <a:ext cx="7126514" cy="542749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43" y="1395412"/>
            <a:ext cx="3280126" cy="4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223863" cy="4076095"/>
          </a:xfrm>
        </p:spPr>
        <p:txBody>
          <a:bodyPr/>
          <a:lstStyle/>
          <a:p>
            <a:r>
              <a:rPr lang="es-CO" sz="2800" dirty="0" smtClean="0"/>
              <a:t>Algunos métodos a utilizar: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Arranque en conexión </a:t>
            </a:r>
            <a:r>
              <a:rPr lang="es-CO" sz="2400" dirty="0" smtClean="0"/>
              <a:t>estrella-triángulo</a:t>
            </a:r>
            <a:endParaRPr lang="es-CO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Arranque por eliminación de resistencias </a:t>
            </a:r>
            <a:r>
              <a:rPr lang="es-CO" sz="2400" dirty="0" err="1" smtClean="0"/>
              <a:t>estatóricas</a:t>
            </a:r>
            <a:endParaRPr lang="es-CO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Arranque por eliminación de resistencias </a:t>
            </a:r>
            <a:r>
              <a:rPr lang="es-CO" sz="2400" dirty="0" err="1" smtClean="0"/>
              <a:t>rotóricas</a:t>
            </a:r>
            <a:endParaRPr lang="es-CO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Arranque por autotransformador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CO" sz="2400" dirty="0" smtClean="0"/>
              <a:t>Arrancadores progresivos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CO" dirty="0" smtClean="0"/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50" y="2187303"/>
            <a:ext cx="3364993" cy="29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6837" cy="4351338"/>
          </a:xfrm>
        </p:spPr>
        <p:txBody>
          <a:bodyPr/>
          <a:lstStyle/>
          <a:p>
            <a:r>
              <a:rPr lang="es-CO" dirty="0" smtClean="0"/>
              <a:t>Arranque en conexión </a:t>
            </a:r>
            <a:r>
              <a:rPr lang="es-CO" dirty="0" smtClean="0"/>
              <a:t>estrella-triángulo</a:t>
            </a:r>
            <a:endParaRPr lang="es-CO" dirty="0" smtClean="0"/>
          </a:p>
        </p:txBody>
      </p:sp>
      <p:pic>
        <p:nvPicPr>
          <p:cNvPr id="3074" name="Picture 2" descr="http://www.cifp-mantenimiento.es/e-learning/contenidos/15/arranque_archivos/image0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60" y="1200381"/>
            <a:ext cx="4162006" cy="55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8" y="2400336"/>
            <a:ext cx="3671406" cy="3717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922" y="2400336"/>
            <a:ext cx="3443078" cy="37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2339789"/>
            <a:ext cx="11812241" cy="398901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44635" cy="4351338"/>
          </a:xfrm>
        </p:spPr>
        <p:txBody>
          <a:bodyPr/>
          <a:lstStyle/>
          <a:p>
            <a:r>
              <a:rPr lang="es-CO" dirty="0" smtClean="0"/>
              <a:t>Tabla resumen:</a:t>
            </a:r>
          </a:p>
        </p:txBody>
      </p:sp>
    </p:spTree>
    <p:extLst>
      <p:ext uri="{BB962C8B-B14F-4D97-AF65-F5344CB8AC3E}">
        <p14:creationId xmlns:p14="http://schemas.microsoft.com/office/powerpoint/2010/main" val="41257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907223"/>
            <a:ext cx="4423197" cy="3917202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2608" y="310987"/>
            <a:ext cx="8071104" cy="603413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Coordinación de protecciones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47" y="2929841"/>
            <a:ext cx="3126232" cy="3126232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5701"/>
          <a:stretch/>
        </p:blipFill>
        <p:spPr>
          <a:xfrm>
            <a:off x="7099855" y="1907223"/>
            <a:ext cx="1536192" cy="20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377952"/>
            <a:ext cx="10058400" cy="762000"/>
          </a:xfrm>
        </p:spPr>
        <p:txBody>
          <a:bodyPr/>
          <a:lstStyle/>
          <a:p>
            <a:r>
              <a:rPr lang="es-CO" dirty="0" smtClean="0"/>
              <a:t>Caja de borneras de motor asíncrono</a:t>
            </a:r>
            <a:endParaRPr lang="es-CO" dirty="0"/>
          </a:p>
        </p:txBody>
      </p:sp>
      <p:pic>
        <p:nvPicPr>
          <p:cNvPr id="1026" name="Picture 2" descr="https://sites.google.com/site/tecnorlopez33/_/rsrc/1315082421142/tema4-maquinas-electricas/06-motores-de-ca/800px-Stator_and_rotor_by_Zureks%5B1%5D.JPG?height=225&amp;width=3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2" y="2360268"/>
            <a:ext cx="5143091" cy="365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vNFu_XRRH84/SCS-4U4BFII/AAAAAAAAA1Y/vN5pDHjY8uk/s400/caja+bornes+motor+trif%C3%A1sicoas%C3%ADncro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16" y="23970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685" y="341376"/>
            <a:ext cx="10058400" cy="725424"/>
          </a:xfrm>
        </p:spPr>
        <p:txBody>
          <a:bodyPr/>
          <a:lstStyle/>
          <a:p>
            <a:r>
              <a:rPr lang="es-CO" dirty="0" smtClean="0"/>
              <a:t>Caja de borneras de un motor asíncrono</a:t>
            </a:r>
            <a:endParaRPr lang="es-CO" dirty="0"/>
          </a:p>
        </p:txBody>
      </p:sp>
      <p:pic>
        <p:nvPicPr>
          <p:cNvPr id="2052" name="Picture 4" descr="http://www.cifp-mantenimiento.es/e-learning/contenidos/2/caja%20bornes%20mo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6" y="1140460"/>
            <a:ext cx="5691627" cy="51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1" y="2207260"/>
            <a:ext cx="3536384" cy="35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Control de la intensidad de los motores trifásicos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AEA Asociación Electrotécnica </a:t>
            </a:r>
            <a:r>
              <a:rPr lang="es-CO" dirty="0"/>
              <a:t>A</a:t>
            </a:r>
            <a:r>
              <a:rPr lang="es-CO" dirty="0" smtClean="0"/>
              <a:t>rgentina  </a:t>
            </a:r>
          </a:p>
          <a:p>
            <a:r>
              <a:rPr lang="es-CO" dirty="0" smtClean="0"/>
              <a:t>Límites de tensión: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CO" dirty="0" smtClean="0"/>
              <a:t>En el arranque el motor no debe tener el mas del 15% de caída de tensión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CO" dirty="0" smtClean="0"/>
              <a:t>En funcionamiento no debe superar el 5% de caída de tensión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50" y="3650150"/>
            <a:ext cx="3502533" cy="264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0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999744" y="304800"/>
            <a:ext cx="4840224" cy="993648"/>
          </a:xfrm>
        </p:spPr>
        <p:txBody>
          <a:bodyPr/>
          <a:lstStyle/>
          <a:p>
            <a:r>
              <a:rPr lang="es-ES" altLang="es-AR" dirty="0" smtClean="0"/>
              <a:t>Placa de Motor</a:t>
            </a:r>
            <a:endParaRPr lang="es-AR" altLang="es-AR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1" y="2104963"/>
            <a:ext cx="10967656" cy="374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0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006794" y="1273969"/>
            <a:ext cx="10319574" cy="7864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spcAft>
                <a:spcPts val="500"/>
              </a:spcAft>
              <a:defRPr/>
            </a:pPr>
            <a:r>
              <a:rPr lang="es-ES" sz="2000" b="1" dirty="0"/>
              <a:t>Son</a:t>
            </a:r>
            <a:r>
              <a:rPr lang="es-ES_tradnl" sz="2000" b="1" dirty="0"/>
              <a:t> los más utilizados en la industria.</a:t>
            </a:r>
            <a:endParaRPr lang="es-ES" sz="2000" b="1" dirty="0"/>
          </a:p>
          <a:p>
            <a:pPr algn="just">
              <a:defRPr/>
            </a:pP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Una fuente de corriente alterna (trifásica o monofásica) alimenta al estator.</a:t>
            </a:r>
            <a:r>
              <a:rPr lang="es-ES" sz="2000" b="1" dirty="0"/>
              <a:t>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543242" y="5091304"/>
            <a:ext cx="871537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spcAft>
                <a:spcPts val="500"/>
              </a:spcAft>
              <a:buNone/>
            </a:pPr>
            <a:r>
              <a:rPr lang="es-ES" altLang="es-AR" sz="2000" b="1" dirty="0">
                <a:solidFill>
                  <a:srgbClr val="0000FF"/>
                </a:solidFill>
              </a:rPr>
              <a:t>El estator</a:t>
            </a:r>
            <a:r>
              <a:rPr lang="es-ES" altLang="es-AR" sz="2000" dirty="0"/>
              <a:t> está constituido por un núcleo de hierro laminado en cuyo interior existen “n” pares de polos magnéticos colocados simétricamente formando 120º eléctricos. El estator es sometido a una C.A. y los polos magnéticos del estator giran continuamente </a:t>
            </a:r>
            <a:r>
              <a:rPr lang="es-ES" altLang="es-AR" sz="2000" b="1" dirty="0">
                <a:solidFill>
                  <a:srgbClr val="0000FF"/>
                </a:solidFill>
              </a:rPr>
              <a:t>creando un campo giratorio</a:t>
            </a:r>
            <a:r>
              <a:rPr lang="es-ES" altLang="es-AR" sz="2000" dirty="0"/>
              <a:t>.</a:t>
            </a:r>
          </a:p>
        </p:txBody>
      </p:sp>
      <p:pic>
        <p:nvPicPr>
          <p:cNvPr id="8196" name="Picture 6" descr="a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58" y="2681860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13" y="2593118"/>
            <a:ext cx="3403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1 Título"/>
          <p:cNvSpPr txBox="1">
            <a:spLocks/>
          </p:cNvSpPr>
          <p:nvPr/>
        </p:nvSpPr>
        <p:spPr bwMode="auto">
          <a:xfrm>
            <a:off x="451104" y="428625"/>
            <a:ext cx="8229600" cy="8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AR" sz="4400" dirty="0"/>
              <a:t>Motor Asíncrono o de Inducción</a:t>
            </a:r>
            <a:endParaRPr lang="es-ES" altLang="es-AR" sz="4400" dirty="0"/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4400" dirty="0"/>
          </a:p>
        </p:txBody>
      </p:sp>
    </p:spTree>
    <p:extLst>
      <p:ext uri="{BB962C8B-B14F-4D97-AF65-F5344CB8AC3E}">
        <p14:creationId xmlns:p14="http://schemas.microsoft.com/office/powerpoint/2010/main" val="23290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351089" y="6232803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914526" y="1860551"/>
            <a:ext cx="4183063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s-ES" sz="2000" b="1">
                <a:solidFill>
                  <a:srgbClr val="0000CC"/>
                </a:solidFill>
              </a:rPr>
              <a:t>los </a:t>
            </a:r>
            <a:r>
              <a:rPr lang="es-ES" sz="2000" b="1" u="sng">
                <a:solidFill>
                  <a:srgbClr val="0000CC"/>
                </a:solidFill>
              </a:rPr>
              <a:t>motores asíncronos</a:t>
            </a:r>
            <a:r>
              <a:rPr lang="es-ES" sz="2000" b="1">
                <a:solidFill>
                  <a:srgbClr val="0000CC"/>
                </a:solidFill>
              </a:rPr>
              <a:t> se clasifican </a:t>
            </a:r>
            <a:r>
              <a:rPr lang="es-ES_tradnl" sz="2000" b="1">
                <a:solidFill>
                  <a:srgbClr val="0000CC"/>
                </a:solidFill>
              </a:rPr>
              <a:t>d</a:t>
            </a:r>
            <a:r>
              <a:rPr lang="es-ES" sz="2000" b="1">
                <a:solidFill>
                  <a:srgbClr val="0000CC"/>
                </a:solidFill>
              </a:rPr>
              <a:t>e acuerdo a la forma de construcción del rotor</a:t>
            </a:r>
            <a:r>
              <a:rPr lang="es-ES_tradnl" sz="2000" b="1">
                <a:solidFill>
                  <a:srgbClr val="0000CC"/>
                </a:solidFill>
              </a:rPr>
              <a:t>.</a:t>
            </a:r>
            <a:endParaRPr lang="es-ES" sz="2000" b="1">
              <a:solidFill>
                <a:srgbClr val="0000CC"/>
              </a:solidFill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849438" y="666751"/>
            <a:ext cx="8424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spcAft>
                <a:spcPts val="500"/>
              </a:spcAft>
            </a:pPr>
            <a:r>
              <a:rPr lang="es-ES" sz="2000" b="1"/>
              <a:t>Las bobinas del </a:t>
            </a:r>
            <a:r>
              <a:rPr lang="es-ES" sz="2000" b="1">
                <a:solidFill>
                  <a:srgbClr val="000099"/>
                </a:solidFill>
              </a:rPr>
              <a:t>estator</a:t>
            </a:r>
            <a:r>
              <a:rPr lang="es-ES" sz="2000" b="1"/>
              <a:t> </a:t>
            </a:r>
            <a:r>
              <a:rPr lang="es-ES" sz="2000" b="1">
                <a:solidFill>
                  <a:srgbClr val="FF3300"/>
                </a:solidFill>
              </a:rPr>
              <a:t>induce</a:t>
            </a:r>
            <a:r>
              <a:rPr lang="es-ES" sz="2000" b="1"/>
              <a:t> corriente alterna en el circuito eléctrico del rotor (de manera algo similar a un transformador) y el rotor es obligado a girar.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922589" y="3751264"/>
            <a:ext cx="6783387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/>
              <a:t>Este es </a:t>
            </a:r>
            <a:r>
              <a:rPr lang="es-ES">
                <a:solidFill>
                  <a:srgbClr val="0000CC"/>
                </a:solidFill>
              </a:rPr>
              <a:t>el rotor que hace que el generador asíncrono sea diferente del generador síncrono</a:t>
            </a:r>
            <a:r>
              <a:rPr lang="es-ES"/>
              <a:t>. El rotor consta de un cierto número de barras de cobre o de aluminio, conectadas eléctricamente por anillos de aluminio finales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457575" y="308133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Rotor de jaula de ardilla</a:t>
            </a:r>
          </a:p>
        </p:txBody>
      </p:sp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0804">
            <a:off x="7104064" y="1484314"/>
            <a:ext cx="3038475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2160588" y="3429000"/>
            <a:ext cx="384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s-ES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2160589" y="5481639"/>
            <a:ext cx="28289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4594225" y="5524500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0000"/>
                </a:solidFill>
                <a:latin typeface="Garamond" pitchFamily="18" charset="0"/>
              </a:rPr>
              <a:t> </a:t>
            </a:r>
            <a:endParaRPr lang="es-ES"/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5164138" y="5089526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Rotor bobinado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5184776" y="5348289"/>
            <a:ext cx="52181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lg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s-ES" dirty="0">
                <a:latin typeface="Arial" charset="0"/>
                <a:ea typeface="ＭＳ Ｐゴシック" charset="0"/>
              </a:rPr>
              <a:t>El motor de jaula de ardilla tiene el inconveniente de que </a:t>
            </a:r>
            <a:r>
              <a:rPr lang="es-ES" b="1" dirty="0">
                <a:latin typeface="Arial" charset="0"/>
                <a:ea typeface="ＭＳ Ｐゴシック" charset="0"/>
              </a:rPr>
              <a:t>la resistencia del conjunto es invariable, no son adecuados cuando se debe regular la velocidad durante la marcha</a:t>
            </a:r>
          </a:p>
        </p:txBody>
      </p:sp>
      <p:pic>
        <p:nvPicPr>
          <p:cNvPr id="17420" name="Picture 15" descr="XFORM4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013326"/>
            <a:ext cx="249078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6" descr="Imagen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33756">
            <a:off x="1343025" y="3213101"/>
            <a:ext cx="20891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1900239" y="1"/>
            <a:ext cx="5761037" cy="5191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Motor Asíncrono o de Inducción:</a:t>
            </a:r>
            <a:endParaRPr lang="es-E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7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723</Words>
  <Application>Microsoft Office PowerPoint</Application>
  <PresentationFormat>Panorámica</PresentationFormat>
  <Paragraphs>116</Paragraphs>
  <Slides>29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43" baseType="lpstr">
      <vt:lpstr>MS PGothic</vt:lpstr>
      <vt:lpstr>Aharoni</vt:lpstr>
      <vt:lpstr>Arial</vt:lpstr>
      <vt:lpstr>Arial Black</vt:lpstr>
      <vt:lpstr>Calibri</vt:lpstr>
      <vt:lpstr>Calibri Light</vt:lpstr>
      <vt:lpstr>Courier New</vt:lpstr>
      <vt:lpstr>Garamond</vt:lpstr>
      <vt:lpstr>Symbol</vt:lpstr>
      <vt:lpstr>Times New Roman</vt:lpstr>
      <vt:lpstr>Wingdings</vt:lpstr>
      <vt:lpstr>Retrospección</vt:lpstr>
      <vt:lpstr>Imagen de Microsoft Word</vt:lpstr>
      <vt:lpstr>Documento de Microsoft Word</vt:lpstr>
      <vt:lpstr>TALLER 2</vt:lpstr>
      <vt:lpstr>MONTAJES ELÉCTRICOS</vt:lpstr>
      <vt:lpstr>Coordinación de protecciones</vt:lpstr>
      <vt:lpstr>Caja de borneras de motor asíncrono</vt:lpstr>
      <vt:lpstr>Caja de borneras de un motor asíncrono</vt:lpstr>
      <vt:lpstr>Control de la intensidad de los motores trifásicos</vt:lpstr>
      <vt:lpstr>Placa de Motor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Inversor de marcha</vt:lpstr>
      <vt:lpstr>Control de la intensidad de los motores trifásicos</vt:lpstr>
      <vt:lpstr>Control de la intensidad de los motores trifásicos</vt:lpstr>
      <vt:lpstr>Control de la intensidad de los motores trifásicos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2</dc:title>
  <dc:creator>Alumno</dc:creator>
  <cp:lastModifiedBy>Alumno</cp:lastModifiedBy>
  <cp:revision>27</cp:revision>
  <dcterms:created xsi:type="dcterms:W3CDTF">2020-05-08T20:27:42Z</dcterms:created>
  <dcterms:modified xsi:type="dcterms:W3CDTF">2020-05-08T21:18:59Z</dcterms:modified>
</cp:coreProperties>
</file>