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33"/>
  </p:notesMasterIdLst>
  <p:sldIdLst>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89" r:id="rId22"/>
    <p:sldId id="277" r:id="rId23"/>
    <p:sldId id="278" r:id="rId24"/>
    <p:sldId id="279" r:id="rId25"/>
    <p:sldId id="280" r:id="rId26"/>
    <p:sldId id="281" r:id="rId27"/>
    <p:sldId id="282" r:id="rId28"/>
    <p:sldId id="283" r:id="rId29"/>
    <p:sldId id="284" r:id="rId30"/>
    <p:sldId id="286" r:id="rId31"/>
    <p:sldId id="288" r:id="rId32"/>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9" d="100"/>
          <a:sy n="79" d="100"/>
        </p:scale>
        <p:origin x="4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BDA718-6A6D-470C-B77F-BE07B050D67B}" type="datetimeFigureOut">
              <a:rPr lang="es-AR" smtClean="0"/>
              <a:t>16/6/2020</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41595D-A4AA-4CF0-8222-8D125E5399F2}" type="slidenum">
              <a:rPr lang="es-AR" smtClean="0"/>
              <a:t>‹Nº›</a:t>
            </a:fld>
            <a:endParaRPr lang="es-AR"/>
          </a:p>
        </p:txBody>
      </p:sp>
    </p:spTree>
    <p:extLst>
      <p:ext uri="{BB962C8B-B14F-4D97-AF65-F5344CB8AC3E}">
        <p14:creationId xmlns:p14="http://schemas.microsoft.com/office/powerpoint/2010/main" val="812264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a:xfrm>
            <a:off x="384175" y="850900"/>
            <a:ext cx="6089650" cy="3425825"/>
          </a:xfrm>
          <a:ln/>
        </p:spPr>
      </p:sp>
      <p:sp>
        <p:nvSpPr>
          <p:cNvPr id="29699" name="2 Marcador de notas"/>
          <p:cNvSpPr>
            <a:spLocks noGrp="1"/>
          </p:cNvSpPr>
          <p:nvPr>
            <p:ph type="body" idx="1"/>
          </p:nvPr>
        </p:nvSpPr>
        <p:spPr>
          <a:noFill/>
        </p:spPr>
        <p:txBody>
          <a:bodyPr/>
          <a:lstStyle/>
          <a:p>
            <a:endParaRPr lang="es-AR" altLang="es-AR" smtClean="0">
              <a:latin typeface="Arial" panose="020B0604020202020204" pitchFamily="34" charset="0"/>
            </a:endParaRPr>
          </a:p>
        </p:txBody>
      </p:sp>
      <p:sp>
        <p:nvSpPr>
          <p:cNvPr id="29700" name="3 Marcador de número de diapositiva"/>
          <p:cNvSpPr>
            <a:spLocks noGrp="1"/>
          </p:cNvSpPr>
          <p:nvPr>
            <p:ph type="sldNum" sz="quarter" idx="5"/>
          </p:nvPr>
        </p:nvSpPr>
        <p:spPr>
          <a:noFill/>
        </p:spPr>
        <p:txBody>
          <a:bodyPr/>
          <a:lstStyle>
            <a:lvl1pPr defTabSz="762000">
              <a:defRPr sz="1400" b="1">
                <a:solidFill>
                  <a:schemeClr val="tx1"/>
                </a:solidFill>
                <a:latin typeface="Tahoma" panose="020B0604030504040204" pitchFamily="34" charset="0"/>
              </a:defRPr>
            </a:lvl1pPr>
            <a:lvl2pPr marL="742950" indent="-285750" defTabSz="762000">
              <a:defRPr sz="1400" b="1">
                <a:solidFill>
                  <a:schemeClr val="tx1"/>
                </a:solidFill>
                <a:latin typeface="Tahoma" panose="020B0604030504040204" pitchFamily="34" charset="0"/>
              </a:defRPr>
            </a:lvl2pPr>
            <a:lvl3pPr marL="1143000" indent="-228600" defTabSz="762000">
              <a:defRPr sz="1400" b="1">
                <a:solidFill>
                  <a:schemeClr val="tx1"/>
                </a:solidFill>
                <a:latin typeface="Tahoma" panose="020B0604030504040204" pitchFamily="34" charset="0"/>
              </a:defRPr>
            </a:lvl3pPr>
            <a:lvl4pPr marL="1600200" indent="-228600" defTabSz="762000">
              <a:defRPr sz="1400" b="1">
                <a:solidFill>
                  <a:schemeClr val="tx1"/>
                </a:solidFill>
                <a:latin typeface="Tahoma" panose="020B0604030504040204" pitchFamily="34" charset="0"/>
              </a:defRPr>
            </a:lvl4pPr>
            <a:lvl5pPr marL="2057400" indent="-228600" defTabSz="762000">
              <a:defRPr sz="1400" b="1">
                <a:solidFill>
                  <a:schemeClr val="tx1"/>
                </a:solidFill>
                <a:latin typeface="Tahoma" panose="020B0604030504040204" pitchFamily="34" charset="0"/>
              </a:defRPr>
            </a:lvl5pPr>
            <a:lvl6pPr marL="2514600" indent="-228600" algn="r" defTabSz="762000" eaLnBrk="0" fontAlgn="base" hangingPunct="0">
              <a:spcBef>
                <a:spcPts val="600"/>
              </a:spcBef>
              <a:spcAft>
                <a:spcPct val="0"/>
              </a:spcAft>
              <a:defRPr sz="1400" b="1">
                <a:solidFill>
                  <a:schemeClr val="tx1"/>
                </a:solidFill>
                <a:latin typeface="Tahoma" panose="020B0604030504040204" pitchFamily="34" charset="0"/>
              </a:defRPr>
            </a:lvl6pPr>
            <a:lvl7pPr marL="2971800" indent="-228600" algn="r" defTabSz="762000" eaLnBrk="0" fontAlgn="base" hangingPunct="0">
              <a:spcBef>
                <a:spcPts val="600"/>
              </a:spcBef>
              <a:spcAft>
                <a:spcPct val="0"/>
              </a:spcAft>
              <a:defRPr sz="1400" b="1">
                <a:solidFill>
                  <a:schemeClr val="tx1"/>
                </a:solidFill>
                <a:latin typeface="Tahoma" panose="020B0604030504040204" pitchFamily="34" charset="0"/>
              </a:defRPr>
            </a:lvl7pPr>
            <a:lvl8pPr marL="3429000" indent="-228600" algn="r" defTabSz="762000" eaLnBrk="0" fontAlgn="base" hangingPunct="0">
              <a:spcBef>
                <a:spcPts val="600"/>
              </a:spcBef>
              <a:spcAft>
                <a:spcPct val="0"/>
              </a:spcAft>
              <a:defRPr sz="1400" b="1">
                <a:solidFill>
                  <a:schemeClr val="tx1"/>
                </a:solidFill>
                <a:latin typeface="Tahoma" panose="020B0604030504040204" pitchFamily="34" charset="0"/>
              </a:defRPr>
            </a:lvl8pPr>
            <a:lvl9pPr marL="3886200" indent="-228600" algn="r" defTabSz="762000" eaLnBrk="0" fontAlgn="base" hangingPunct="0">
              <a:spcBef>
                <a:spcPts val="600"/>
              </a:spcBef>
              <a:spcAft>
                <a:spcPct val="0"/>
              </a:spcAft>
              <a:defRPr sz="1400" b="1">
                <a:solidFill>
                  <a:schemeClr val="tx1"/>
                </a:solidFill>
                <a:latin typeface="Tahoma" panose="020B0604030504040204" pitchFamily="34" charset="0"/>
              </a:defRPr>
            </a:lvl9pPr>
          </a:lstStyle>
          <a:p>
            <a:fld id="{76990C36-E99E-4DFE-BD0E-BAD56D060058}" type="slidenum">
              <a:rPr lang="es-ES_tradnl" altLang="es-AR" sz="1000" b="0">
                <a:latin typeface="Times New Roman" panose="02020603050405020304" pitchFamily="18" charset="0"/>
              </a:rPr>
              <a:pPr/>
              <a:t>4</a:t>
            </a:fld>
            <a:endParaRPr lang="es-ES_tradnl" altLang="es-AR" sz="1000" b="0">
              <a:latin typeface="Times New Roman" panose="02020603050405020304" pitchFamily="18" charset="0"/>
            </a:endParaRPr>
          </a:p>
        </p:txBody>
      </p:sp>
    </p:spTree>
    <p:extLst>
      <p:ext uri="{BB962C8B-B14F-4D97-AF65-F5344CB8AC3E}">
        <p14:creationId xmlns:p14="http://schemas.microsoft.com/office/powerpoint/2010/main" val="321827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95492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42831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endParaRPr kumimoji="0" lang="en-US" sz="1800" b="0" i="0" u="none" strike="noStrike" kern="1200" cap="none" spc="0" normalizeH="0" baseline="0" noProof="0" dirty="0">
              <a:ln>
                <a:noFill/>
              </a:ln>
              <a:solidFill>
                <a:srgbClr val="90C226">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3659239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158271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3919472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2194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178754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20518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553019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233624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183452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05676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04259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86409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44860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0725382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28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727745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210729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endParaRPr kumimoji="0" lang="en-US" sz="1800" b="0" i="0" u="none" strike="noStrike" kern="1200" cap="none" spc="0" normalizeH="0" baseline="0" noProof="0" dirty="0">
              <a:ln>
                <a:noFill/>
              </a:ln>
              <a:solidFill>
                <a:srgbClr val="90C226">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27815360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53750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2488897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18278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7014664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669875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102422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534585" y="214314"/>
            <a:ext cx="10390716" cy="1462087"/>
          </a:xfrm>
        </p:spPr>
        <p:txBody>
          <a:bodyPr/>
          <a:lstStyle/>
          <a:p>
            <a:r>
              <a:rPr lang="es-ES" smtClean="0"/>
              <a:t>Haga clic para modificar el estilo de título del patrón</a:t>
            </a:r>
            <a:endParaRPr lang="es-EC"/>
          </a:p>
        </p:txBody>
      </p:sp>
      <p:sp>
        <p:nvSpPr>
          <p:cNvPr id="3" name="2 Marcador de texto"/>
          <p:cNvSpPr>
            <a:spLocks noGrp="1"/>
          </p:cNvSpPr>
          <p:nvPr>
            <p:ph type="body" sz="half" idx="1"/>
          </p:nvPr>
        </p:nvSpPr>
        <p:spPr>
          <a:xfrm>
            <a:off x="1576917" y="2017713"/>
            <a:ext cx="508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6860117" y="2017713"/>
            <a:ext cx="508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a:xfrm>
            <a:off x="1549400" y="6243638"/>
            <a:ext cx="2540000" cy="457200"/>
          </a:xfrm>
        </p:spPr>
        <p:txBody>
          <a:bodyPr/>
          <a:lstStyle>
            <a:lvl1pPr>
              <a:defRPr/>
            </a:lvl1pPr>
          </a:lstStyle>
          <a:p>
            <a:pPr>
              <a:defRPr/>
            </a:pPr>
            <a:endParaRPr lang="es-ES"/>
          </a:p>
        </p:txBody>
      </p:sp>
      <p:sp>
        <p:nvSpPr>
          <p:cNvPr id="6" name="5 Marcador de pie de página"/>
          <p:cNvSpPr>
            <a:spLocks noGrp="1"/>
          </p:cNvSpPr>
          <p:nvPr>
            <p:ph type="ftr" sz="quarter" idx="11"/>
          </p:nvPr>
        </p:nvSpPr>
        <p:spPr>
          <a:xfrm>
            <a:off x="4876800" y="6243638"/>
            <a:ext cx="3860800" cy="457200"/>
          </a:xfrm>
        </p:spPr>
        <p:txBody>
          <a:bodyPr/>
          <a:lstStyle>
            <a:lvl1pPr>
              <a:defRPr/>
            </a:lvl1pPr>
          </a:lstStyle>
          <a:p>
            <a:pPr>
              <a:defRPr/>
            </a:pPr>
            <a:r>
              <a:rPr lang="es-ES"/>
              <a:t>Motores asíncronos.                               Juan Baena</a:t>
            </a:r>
          </a:p>
        </p:txBody>
      </p:sp>
      <p:sp>
        <p:nvSpPr>
          <p:cNvPr id="7" name="6 Marcador de número de diapositiva"/>
          <p:cNvSpPr>
            <a:spLocks noGrp="1"/>
          </p:cNvSpPr>
          <p:nvPr>
            <p:ph type="sldNum" sz="quarter" idx="12"/>
          </p:nvPr>
        </p:nvSpPr>
        <p:spPr>
          <a:xfrm>
            <a:off x="9389533" y="6243638"/>
            <a:ext cx="2540000" cy="457200"/>
          </a:xfrm>
        </p:spPr>
        <p:txBody>
          <a:bodyPr/>
          <a:lstStyle>
            <a:lvl1pPr>
              <a:defRPr smtClean="0"/>
            </a:lvl1pPr>
          </a:lstStyle>
          <a:p>
            <a:pPr>
              <a:defRPr/>
            </a:pPr>
            <a:fld id="{8F53EE49-2C46-4CDD-97F4-378043590637}" type="slidenum">
              <a:rPr lang="es-ES" altLang="es-AR"/>
              <a:pPr>
                <a:defRPr/>
              </a:pPr>
              <a:t>‹Nº›</a:t>
            </a:fld>
            <a:endParaRPr lang="es-ES" altLang="es-AR"/>
          </a:p>
        </p:txBody>
      </p:sp>
    </p:spTree>
    <p:extLst>
      <p:ext uri="{BB962C8B-B14F-4D97-AF65-F5344CB8AC3E}">
        <p14:creationId xmlns:p14="http://schemas.microsoft.com/office/powerpoint/2010/main" val="99801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80927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119976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28380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030607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63980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21387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96368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67524E-BA32-46CF-967A-5289DE6F1EFD}" type="datetimeFigureOut">
              <a:rPr kumimoji="0" lang="es-A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16/6/2020</a:t>
            </a:fld>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02A3F0-FF79-4580-B2FE-10D885CC4215}" type="slidenum">
              <a:rPr kumimoji="0" lang="es-AR"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AR"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6628054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emf"/><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3.xml"/><Relationship Id="rId1" Type="http://schemas.openxmlformats.org/officeDocument/2006/relationships/vmlDrawing" Target="../drawings/vmlDrawing2.vml"/><Relationship Id="rId6" Type="http://schemas.openxmlformats.org/officeDocument/2006/relationships/image" Target="../media/image34.png"/><Relationship Id="rId5" Type="http://schemas.openxmlformats.org/officeDocument/2006/relationships/oleObject" Target="../embeddings/oleObject3.bin"/><Relationship Id="rId4" Type="http://schemas.openxmlformats.org/officeDocument/2006/relationships/image" Target="../media/image33.wmf"/></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33.xml"/><Relationship Id="rId4" Type="http://schemas.openxmlformats.org/officeDocument/2006/relationships/image" Target="../media/image38.gif"/></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3.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image" Target="../media/image1.wmf"/></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66803" y="682751"/>
            <a:ext cx="9371885" cy="1036321"/>
          </a:xfrm>
        </p:spPr>
        <p:txBody>
          <a:bodyPr>
            <a:normAutofit/>
          </a:bodyPr>
          <a:lstStyle/>
          <a:p>
            <a:r>
              <a:rPr lang="es-AR" dirty="0" smtClean="0"/>
              <a:t>MÁQUINAS ELÉCTRICAS</a:t>
            </a:r>
            <a:endParaRPr lang="en-US" dirty="0"/>
          </a:p>
        </p:txBody>
      </p:sp>
      <p:sp>
        <p:nvSpPr>
          <p:cNvPr id="3" name="Subtítulo 2"/>
          <p:cNvSpPr>
            <a:spLocks noGrp="1"/>
          </p:cNvSpPr>
          <p:nvPr>
            <p:ph type="subTitle" idx="1"/>
          </p:nvPr>
        </p:nvSpPr>
        <p:spPr>
          <a:xfrm>
            <a:off x="1923289" y="4202565"/>
            <a:ext cx="3474211" cy="1126283"/>
          </a:xfrm>
        </p:spPr>
        <p:txBody>
          <a:bodyPr>
            <a:normAutofit/>
          </a:bodyPr>
          <a:lstStyle/>
          <a:p>
            <a:r>
              <a:rPr lang="es-AR" sz="4000" dirty="0" smtClean="0"/>
              <a:t>T.U.M.I. 2020</a:t>
            </a:r>
            <a:endParaRPr lang="en-US" sz="4000" dirty="0"/>
          </a:p>
        </p:txBody>
      </p:sp>
      <p:sp>
        <p:nvSpPr>
          <p:cNvPr id="5" name="Rectángulo 4"/>
          <p:cNvSpPr/>
          <p:nvPr/>
        </p:nvSpPr>
        <p:spPr>
          <a:xfrm>
            <a:off x="7670710" y="5836848"/>
            <a:ext cx="429854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3600" b="0" i="0" u="none" strike="noStrike" kern="1200" cap="none" spc="0" normalizeH="0" baseline="0" noProof="0" dirty="0">
                <a:ln>
                  <a:noFill/>
                </a:ln>
                <a:solidFill>
                  <a:srgbClr val="000000"/>
                </a:solidFill>
                <a:effectLst/>
                <a:uLnTx/>
                <a:uFillTx/>
                <a:latin typeface="Calibri" panose="020F0502020204030204"/>
                <a:ea typeface="+mn-ea"/>
                <a:cs typeface="+mn-cs"/>
              </a:rPr>
              <a:t>CRISTALDO JAVIER</a:t>
            </a:r>
            <a:endPar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2231385"/>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324" y="755016"/>
            <a:ext cx="9440756" cy="5640703"/>
          </a:xfrm>
          <a:prstGeom prst="rect">
            <a:avLst/>
          </a:prstGeom>
        </p:spPr>
      </p:pic>
    </p:spTree>
    <p:extLst>
      <p:ext uri="{BB962C8B-B14F-4D97-AF65-F5344CB8AC3E}">
        <p14:creationId xmlns:p14="http://schemas.microsoft.com/office/powerpoint/2010/main" val="2886198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756" y="665472"/>
            <a:ext cx="9165464" cy="5851060"/>
          </a:xfrm>
          <a:prstGeom prst="rect">
            <a:avLst/>
          </a:prstGeom>
        </p:spPr>
      </p:pic>
    </p:spTree>
    <p:extLst>
      <p:ext uri="{BB962C8B-B14F-4D97-AF65-F5344CB8AC3E}">
        <p14:creationId xmlns:p14="http://schemas.microsoft.com/office/powerpoint/2010/main" val="627210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731" y="856015"/>
            <a:ext cx="10191329" cy="5420920"/>
          </a:xfrm>
          <a:prstGeom prst="rect">
            <a:avLst/>
          </a:prstGeom>
        </p:spPr>
      </p:pic>
    </p:spTree>
    <p:extLst>
      <p:ext uri="{BB962C8B-B14F-4D97-AF65-F5344CB8AC3E}">
        <p14:creationId xmlns:p14="http://schemas.microsoft.com/office/powerpoint/2010/main" val="2638125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840" y="600683"/>
            <a:ext cx="8288198" cy="5845837"/>
          </a:xfrm>
          <a:prstGeom prst="rect">
            <a:avLst/>
          </a:prstGeom>
        </p:spPr>
      </p:pic>
    </p:spTree>
    <p:extLst>
      <p:ext uri="{BB962C8B-B14F-4D97-AF65-F5344CB8AC3E}">
        <p14:creationId xmlns:p14="http://schemas.microsoft.com/office/powerpoint/2010/main" val="4084851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597" y="713072"/>
            <a:ext cx="9014063" cy="5689116"/>
          </a:xfrm>
          <a:prstGeom prst="rect">
            <a:avLst/>
          </a:prstGeom>
        </p:spPr>
      </p:pic>
    </p:spTree>
    <p:extLst>
      <p:ext uri="{BB962C8B-B14F-4D97-AF65-F5344CB8AC3E}">
        <p14:creationId xmlns:p14="http://schemas.microsoft.com/office/powerpoint/2010/main" val="3522528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399" y="507331"/>
            <a:ext cx="9187401" cy="5984871"/>
          </a:xfrm>
          <a:prstGeom prst="rect">
            <a:avLst/>
          </a:prstGeom>
        </p:spPr>
      </p:pic>
    </p:spTree>
    <p:extLst>
      <p:ext uri="{BB962C8B-B14F-4D97-AF65-F5344CB8AC3E}">
        <p14:creationId xmlns:p14="http://schemas.microsoft.com/office/powerpoint/2010/main" val="1212023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158" y="543526"/>
            <a:ext cx="8657781" cy="5986884"/>
          </a:xfrm>
          <a:prstGeom prst="rect">
            <a:avLst/>
          </a:prstGeom>
        </p:spPr>
      </p:pic>
    </p:spTree>
    <p:extLst>
      <p:ext uri="{BB962C8B-B14F-4D97-AF65-F5344CB8AC3E}">
        <p14:creationId xmlns:p14="http://schemas.microsoft.com/office/powerpoint/2010/main" val="3323945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458" y="671159"/>
            <a:ext cx="8564462" cy="5663424"/>
          </a:xfrm>
          <a:prstGeom prst="rect">
            <a:avLst/>
          </a:prstGeom>
        </p:spPr>
      </p:pic>
    </p:spTree>
    <p:extLst>
      <p:ext uri="{BB962C8B-B14F-4D97-AF65-F5344CB8AC3E}">
        <p14:creationId xmlns:p14="http://schemas.microsoft.com/office/powerpoint/2010/main" val="1192915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162" y="671159"/>
            <a:ext cx="8286318" cy="5619457"/>
          </a:xfrm>
          <a:prstGeom prst="rect">
            <a:avLst/>
          </a:prstGeom>
        </p:spPr>
      </p:pic>
    </p:spTree>
    <p:extLst>
      <p:ext uri="{BB962C8B-B14F-4D97-AF65-F5344CB8AC3E}">
        <p14:creationId xmlns:p14="http://schemas.microsoft.com/office/powerpoint/2010/main" val="3235670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822" y="570193"/>
            <a:ext cx="7284238" cy="5491512"/>
          </a:xfrm>
          <a:prstGeom prst="rect">
            <a:avLst/>
          </a:prstGeom>
        </p:spPr>
      </p:pic>
    </p:spTree>
    <p:extLst>
      <p:ext uri="{BB962C8B-B14F-4D97-AF65-F5344CB8AC3E}">
        <p14:creationId xmlns:p14="http://schemas.microsoft.com/office/powerpoint/2010/main" val="3405629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1026"/>
          <p:cNvSpPr>
            <a:spLocks noChangeArrowheads="1"/>
          </p:cNvSpPr>
          <p:nvPr/>
        </p:nvSpPr>
        <p:spPr bwMode="auto">
          <a:xfrm>
            <a:off x="1676400" y="30480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4400" b="0" i="0" u="none" strike="noStrike" kern="1200" cap="none" spc="0" normalizeH="0" baseline="0" noProof="0" dirty="0">
                <a:ln>
                  <a:noFill/>
                </a:ln>
                <a:solidFill>
                  <a:srgbClr val="2C3C43"/>
                </a:solidFill>
                <a:effectLst>
                  <a:outerShdw blurRad="38100" dist="38100" dir="2700000" algn="tl">
                    <a:srgbClr val="000000"/>
                  </a:outerShdw>
                </a:effectLst>
                <a:uLnTx/>
                <a:uFillTx/>
                <a:latin typeface="Trebuchet MS" panose="020B0603020202020204"/>
                <a:ea typeface="+mn-ea"/>
                <a:cs typeface="+mn-cs"/>
              </a:rPr>
              <a:t>La máquina síncrona: </a:t>
            </a:r>
          </a:p>
        </p:txBody>
      </p:sp>
      <p:sp>
        <p:nvSpPr>
          <p:cNvPr id="498691" name="Text Box 1027"/>
          <p:cNvSpPr txBox="1">
            <a:spLocks noChangeArrowheads="1"/>
          </p:cNvSpPr>
          <p:nvPr/>
        </p:nvSpPr>
        <p:spPr bwMode="auto">
          <a:xfrm>
            <a:off x="1930400" y="1447801"/>
            <a:ext cx="4191000" cy="1616075"/>
          </a:xfrm>
          <a:prstGeom prst="rect">
            <a:avLst/>
          </a:prstGeom>
          <a:gradFill rotWithShape="0">
            <a:gsLst>
              <a:gs pos="0">
                <a:srgbClr val="008000">
                  <a:gamma/>
                  <a:shade val="46275"/>
                  <a:invGamma/>
                </a:srgbClr>
              </a:gs>
              <a:gs pos="100000">
                <a:srgbClr val="008000"/>
              </a:gs>
            </a:gsLst>
            <a:lin ang="2700000" scaled="1"/>
          </a:gradFill>
          <a:ln>
            <a:noFill/>
          </a:ln>
          <a:effectLst/>
          <a:scene3d>
            <a:camera prst="legacyObliqueTopRight"/>
            <a:lightRig rig="legacyFlat3" dir="b"/>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317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2000" b="0" i="0" u="none" strike="noStrike" kern="1200" cap="none" spc="0" normalizeH="0" baseline="0" noProof="0" dirty="0">
                <a:ln>
                  <a:noFill/>
                </a:ln>
                <a:solidFill>
                  <a:prstClr val="white">
                    <a:lumMod val="85000"/>
                  </a:prstClr>
                </a:solidFill>
                <a:effectLst/>
                <a:uLnTx/>
                <a:uFillTx/>
                <a:latin typeface="Trebuchet MS" panose="020B0603020202020204"/>
                <a:ea typeface="+mn-ea"/>
                <a:cs typeface="+mn-cs"/>
              </a:rPr>
              <a:t>La máquina síncrona utiliza un estator constituido por un devanado trifásico distribuido a 120º idéntico a la máquina asíncrona</a:t>
            </a:r>
            <a:endParaRPr kumimoji="0" lang="es-ES_tradnl" sz="2000" b="0" i="0" u="none" strike="noStrike" kern="1200" cap="none" spc="0" normalizeH="0" baseline="0" noProof="0" dirty="0">
              <a:ln>
                <a:noFill/>
              </a:ln>
              <a:solidFill>
                <a:prstClr val="white">
                  <a:lumMod val="85000"/>
                </a:prstClr>
              </a:solidFill>
              <a:effectLst/>
              <a:uLnTx/>
              <a:uFillTx/>
              <a:latin typeface="Times New Roman" pitchFamily="18" charset="0"/>
              <a:ea typeface="+mn-ea"/>
              <a:cs typeface="+mn-cs"/>
            </a:endParaRPr>
          </a:p>
        </p:txBody>
      </p:sp>
      <p:sp>
        <p:nvSpPr>
          <p:cNvPr id="498692" name="Text Box 1028"/>
          <p:cNvSpPr txBox="1">
            <a:spLocks noChangeArrowheads="1"/>
          </p:cNvSpPr>
          <p:nvPr/>
        </p:nvSpPr>
        <p:spPr bwMode="auto">
          <a:xfrm>
            <a:off x="7200900" y="1460501"/>
            <a:ext cx="3048000" cy="2225675"/>
          </a:xfrm>
          <a:prstGeom prst="rect">
            <a:avLst/>
          </a:prstGeom>
          <a:gradFill rotWithShape="0">
            <a:gsLst>
              <a:gs pos="0">
                <a:srgbClr val="008000">
                  <a:gamma/>
                  <a:shade val="46275"/>
                  <a:invGamma/>
                </a:srgbClr>
              </a:gs>
              <a:gs pos="100000">
                <a:srgbClr val="008000"/>
              </a:gs>
            </a:gsLst>
            <a:lin ang="2700000" scaled="1"/>
          </a:gradFill>
          <a:ln>
            <a:noFill/>
          </a:ln>
          <a:effectLst/>
          <a:scene3d>
            <a:camera prst="legacyObliqueTopRight"/>
            <a:lightRig rig="legacyFlat3" dir="b"/>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317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2000" b="0" i="0" u="none" strike="noStrike" kern="1200" cap="none" spc="0" normalizeH="0" baseline="0" noProof="0" dirty="0">
                <a:ln>
                  <a:noFill/>
                </a:ln>
                <a:solidFill>
                  <a:prstClr val="white">
                    <a:lumMod val="85000"/>
                  </a:prstClr>
                </a:solidFill>
                <a:effectLst/>
                <a:uLnTx/>
                <a:uFillTx/>
                <a:latin typeface="Trebuchet MS" panose="020B0603020202020204"/>
                <a:ea typeface="+mn-ea"/>
                <a:cs typeface="+mn-cs"/>
              </a:rPr>
              <a:t>El rotor está formado por un devanado alimentado desde el exterior a través de escobillas y anillos </a:t>
            </a:r>
            <a:r>
              <a:rPr kumimoji="0" lang="es-ES_tradnl" sz="2000" b="0" i="0" u="none" strike="noStrike" kern="1200" cap="none" spc="0" normalizeH="0" baseline="0" noProof="0" dirty="0" err="1">
                <a:ln>
                  <a:noFill/>
                </a:ln>
                <a:solidFill>
                  <a:prstClr val="white">
                    <a:lumMod val="85000"/>
                  </a:prstClr>
                </a:solidFill>
                <a:effectLst/>
                <a:uLnTx/>
                <a:uFillTx/>
                <a:latin typeface="Trebuchet MS" panose="020B0603020202020204"/>
                <a:ea typeface="+mn-ea"/>
                <a:cs typeface="+mn-cs"/>
              </a:rPr>
              <a:t>rozantes</a:t>
            </a:r>
            <a:r>
              <a:rPr kumimoji="0" lang="es-ES_tradnl" sz="2000" b="0" i="0" u="none" strike="noStrike" kern="1200" cap="none" spc="0" normalizeH="0" baseline="0" noProof="0" dirty="0">
                <a:ln>
                  <a:noFill/>
                </a:ln>
                <a:solidFill>
                  <a:prstClr val="white">
                    <a:lumMod val="85000"/>
                  </a:prstClr>
                </a:solidFill>
                <a:effectLst/>
                <a:uLnTx/>
                <a:uFillTx/>
                <a:latin typeface="Trebuchet MS" panose="020B0603020202020204"/>
                <a:ea typeface="+mn-ea"/>
                <a:cs typeface="+mn-cs"/>
              </a:rPr>
              <a:t> mediante corriente continua</a:t>
            </a:r>
            <a:endParaRPr kumimoji="0" lang="es-ES_tradnl" sz="2000" b="0" i="0" u="none" strike="noStrike" kern="1200" cap="none" spc="0" normalizeH="0" baseline="0" noProof="0" dirty="0">
              <a:ln>
                <a:noFill/>
              </a:ln>
              <a:solidFill>
                <a:prstClr val="white">
                  <a:lumMod val="85000"/>
                </a:prstClr>
              </a:solidFill>
              <a:effectLst/>
              <a:uLnTx/>
              <a:uFillTx/>
              <a:latin typeface="Times New Roman" pitchFamily="18" charset="0"/>
              <a:ea typeface="+mn-ea"/>
              <a:cs typeface="+mn-cs"/>
            </a:endParaRPr>
          </a:p>
        </p:txBody>
      </p:sp>
      <p:sp>
        <p:nvSpPr>
          <p:cNvPr id="498693" name="Text Box 1029"/>
          <p:cNvSpPr txBox="1">
            <a:spLocks noChangeArrowheads="1"/>
          </p:cNvSpPr>
          <p:nvPr/>
        </p:nvSpPr>
        <p:spPr bwMode="auto">
          <a:xfrm>
            <a:off x="1930400" y="3276601"/>
            <a:ext cx="4724400" cy="701675"/>
          </a:xfrm>
          <a:prstGeom prst="rect">
            <a:avLst/>
          </a:prstGeom>
          <a:gradFill rotWithShape="0">
            <a:gsLst>
              <a:gs pos="0">
                <a:srgbClr val="808080">
                  <a:gamma/>
                  <a:shade val="46275"/>
                  <a:invGamma/>
                </a:srgbClr>
              </a:gs>
              <a:gs pos="100000">
                <a:srgbClr val="808080"/>
              </a:gs>
            </a:gsLst>
            <a:lin ang="2700000" scaled="1"/>
          </a:gradFill>
          <a:ln>
            <a:noFill/>
          </a:ln>
          <a:effectLst/>
          <a:scene3d>
            <a:camera prst="legacyObliqueTopRight"/>
            <a:lightRig rig="legacyFlat3" dir="b"/>
          </a:scene3d>
          <a:sp3d extrusionH="49200" prstMaterial="legacyMatte">
            <a:bevelT w="13500" h="13500" prst="angle"/>
            <a:bevelB w="13500" h="13500" prst="angle"/>
            <a:extrusionClr>
              <a:srgbClr val="808080"/>
            </a:extrusionClr>
          </a:sp3d>
          <a:extLst>
            <a:ext uri="{91240B29-F687-4F45-9708-019B960494DF}">
              <a14:hiddenLine xmlns:a14="http://schemas.microsoft.com/office/drawing/2010/main" w="317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2000" b="0" i="0" u="none" strike="noStrike" kern="1200" cap="none" spc="0" normalizeH="0" baseline="0" noProof="0">
                <a:ln>
                  <a:noFill/>
                </a:ln>
                <a:solidFill>
                  <a:prstClr val="white">
                    <a:lumMod val="85000"/>
                  </a:prstClr>
                </a:solidFill>
                <a:effectLst/>
                <a:uLnTx/>
                <a:uFillTx/>
                <a:latin typeface="Trebuchet MS" panose="020B0603020202020204"/>
                <a:ea typeface="+mn-ea"/>
                <a:cs typeface="+mn-cs"/>
              </a:rPr>
              <a:t>El rotor puede ser liso o de polos salientes</a:t>
            </a:r>
            <a:endParaRPr kumimoji="0" lang="es-ES_tradnl" sz="2000" b="0" i="0" u="none" strike="noStrike" kern="1200" cap="none" spc="0" normalizeH="0" baseline="0" noProof="0">
              <a:ln>
                <a:noFill/>
              </a:ln>
              <a:solidFill>
                <a:prstClr val="white">
                  <a:lumMod val="85000"/>
                </a:prstClr>
              </a:solidFill>
              <a:effectLst/>
              <a:uLnTx/>
              <a:uFillTx/>
              <a:latin typeface="Times New Roman" pitchFamily="18" charset="0"/>
              <a:ea typeface="+mn-ea"/>
              <a:cs typeface="+mn-cs"/>
            </a:endParaRPr>
          </a:p>
        </p:txBody>
      </p:sp>
      <p:sp>
        <p:nvSpPr>
          <p:cNvPr id="498694" name="Text Box 1030"/>
          <p:cNvSpPr txBox="1">
            <a:spLocks noChangeArrowheads="1"/>
          </p:cNvSpPr>
          <p:nvPr/>
        </p:nvSpPr>
        <p:spPr bwMode="auto">
          <a:xfrm>
            <a:off x="1930400" y="4267201"/>
            <a:ext cx="8305800" cy="1006475"/>
          </a:xfrm>
          <a:prstGeom prst="rect">
            <a:avLst/>
          </a:prstGeom>
          <a:gradFill rotWithShape="0">
            <a:gsLst>
              <a:gs pos="0">
                <a:srgbClr val="FF6600">
                  <a:gamma/>
                  <a:shade val="46275"/>
                  <a:invGamma/>
                </a:srgbClr>
              </a:gs>
              <a:gs pos="100000">
                <a:srgbClr val="FF6600"/>
              </a:gs>
            </a:gsLst>
            <a:lin ang="2700000" scaled="1"/>
          </a:gradFill>
          <a:ln>
            <a:noFill/>
          </a:ln>
          <a:effectLst/>
          <a:scene3d>
            <a:camera prst="legacyObliqueTopRight"/>
            <a:lightRig rig="legacyFlat3" dir="b"/>
          </a:scene3d>
          <a:sp3d extrusionH="49200" prstMaterial="legacyMatte">
            <a:bevelT w="13500" h="13500" prst="angle"/>
            <a:bevelB w="13500" h="13500" prst="angle"/>
            <a:extrusionClr>
              <a:srgbClr val="FF6600"/>
            </a:extrusionClr>
          </a:sp3d>
          <a:extLst>
            <a:ext uri="{91240B29-F687-4F45-9708-019B960494DF}">
              <a14:hiddenLine xmlns:a14="http://schemas.microsoft.com/office/drawing/2010/main" w="317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2000" b="0" i="0" u="none" strike="noStrike" kern="1200" cap="none" spc="0" normalizeH="0" baseline="0" noProof="0" dirty="0">
                <a:ln>
                  <a:noFill/>
                </a:ln>
                <a:solidFill>
                  <a:prstClr val="white">
                    <a:lumMod val="85000"/>
                  </a:prstClr>
                </a:solidFill>
                <a:effectLst/>
                <a:uLnTx/>
                <a:uFillTx/>
                <a:latin typeface="Trebuchet MS" panose="020B0603020202020204"/>
                <a:ea typeface="+mn-ea"/>
                <a:cs typeface="+mn-cs"/>
              </a:rPr>
              <a:t>Industrialmente es el generador utilizado en la mayoría de las centrales eléctricas: turboalternadores y grandes alternadores hidráulicos</a:t>
            </a:r>
            <a:endParaRPr kumimoji="0" lang="es-ES_tradnl" sz="2000" b="0" i="0" u="none" strike="noStrike" kern="1200" cap="none" spc="0" normalizeH="0" baseline="0" noProof="0" dirty="0">
              <a:ln>
                <a:noFill/>
              </a:ln>
              <a:solidFill>
                <a:prstClr val="white">
                  <a:lumMod val="85000"/>
                </a:prstClr>
              </a:solidFill>
              <a:effectLst/>
              <a:uLnTx/>
              <a:uFillTx/>
              <a:latin typeface="Times New Roman" pitchFamily="18" charset="0"/>
              <a:ea typeface="+mn-ea"/>
              <a:cs typeface="+mn-cs"/>
            </a:endParaRPr>
          </a:p>
        </p:txBody>
      </p:sp>
      <p:sp>
        <p:nvSpPr>
          <p:cNvPr id="498695" name="Text Box 1031"/>
          <p:cNvSpPr txBox="1">
            <a:spLocks noChangeArrowheads="1"/>
          </p:cNvSpPr>
          <p:nvPr/>
        </p:nvSpPr>
        <p:spPr bwMode="auto">
          <a:xfrm>
            <a:off x="1930400" y="5470526"/>
            <a:ext cx="8305800" cy="1006475"/>
          </a:xfrm>
          <a:prstGeom prst="rect">
            <a:avLst/>
          </a:prstGeom>
          <a:gradFill rotWithShape="0">
            <a:gsLst>
              <a:gs pos="0">
                <a:srgbClr val="CC0099">
                  <a:gamma/>
                  <a:shade val="46275"/>
                  <a:invGamma/>
                </a:srgbClr>
              </a:gs>
              <a:gs pos="100000">
                <a:srgbClr val="CC0099"/>
              </a:gs>
            </a:gsLst>
            <a:lin ang="2700000" scaled="1"/>
          </a:gradFill>
          <a:ln>
            <a:noFill/>
          </a:ln>
          <a:effectLst/>
          <a:scene3d>
            <a:camera prst="legacyObliqueTopRight"/>
            <a:lightRig rig="legacyFlat3" dir="b"/>
          </a:scene3d>
          <a:sp3d extrusionH="49200" prstMaterial="legacyMatte">
            <a:bevelT w="13500" h="13500" prst="angle"/>
            <a:bevelB w="13500" h="13500" prst="angle"/>
            <a:extrusionClr>
              <a:srgbClr val="CC0099"/>
            </a:extrusionClr>
          </a:sp3d>
          <a:extLst>
            <a:ext uri="{91240B29-F687-4F45-9708-019B960494DF}">
              <a14:hiddenLine xmlns:a14="http://schemas.microsoft.com/office/drawing/2010/main" w="317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2000" b="0" i="0" u="none" strike="noStrike" kern="1200" cap="none" spc="0" normalizeH="0" baseline="0" noProof="0">
                <a:ln>
                  <a:noFill/>
                </a:ln>
                <a:solidFill>
                  <a:prstClr val="white">
                    <a:lumMod val="85000"/>
                  </a:prstClr>
                </a:solidFill>
                <a:effectLst/>
                <a:uLnTx/>
                <a:uFillTx/>
                <a:latin typeface="Trebuchet MS" panose="020B0603020202020204"/>
                <a:ea typeface="+mn-ea"/>
                <a:cs typeface="+mn-cs"/>
              </a:rPr>
              <a:t>Como motor se usa principalmente cuando se requiere corregir factor de potencia, o bien en aplicaciones de velocidad estrictamente constante</a:t>
            </a:r>
            <a:endParaRPr kumimoji="0" lang="es-ES_tradnl" sz="2000" b="0" i="0" u="none" strike="noStrike" kern="1200" cap="none" spc="0" normalizeH="0" baseline="0" noProof="0">
              <a:ln>
                <a:noFill/>
              </a:ln>
              <a:solidFill>
                <a:prstClr val="white">
                  <a:lumMod val="85000"/>
                </a:prstClr>
              </a:solidFill>
              <a:effectLst/>
              <a:uLnTx/>
              <a:uFillTx/>
              <a:latin typeface="Times New Roman" pitchFamily="18" charset="0"/>
              <a:ea typeface="+mn-ea"/>
              <a:cs typeface="+mn-cs"/>
            </a:endParaRPr>
          </a:p>
        </p:txBody>
      </p:sp>
      <p:sp>
        <p:nvSpPr>
          <p:cNvPr id="14346"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ahoma" panose="020B0604030504040204" pitchFamily="34" charset="0"/>
              </a:defRPr>
            </a:lvl1pPr>
            <a:lvl2pPr marL="742950" indent="-285750">
              <a:defRPr sz="1400" b="1">
                <a:solidFill>
                  <a:schemeClr val="tx1"/>
                </a:solidFill>
                <a:latin typeface="Tahoma" panose="020B0604030504040204" pitchFamily="34" charset="0"/>
              </a:defRPr>
            </a:lvl2pPr>
            <a:lvl3pPr marL="1143000" indent="-228600">
              <a:defRPr sz="1400" b="1">
                <a:solidFill>
                  <a:schemeClr val="tx1"/>
                </a:solidFill>
                <a:latin typeface="Tahoma" panose="020B0604030504040204" pitchFamily="34" charset="0"/>
              </a:defRPr>
            </a:lvl3pPr>
            <a:lvl4pPr marL="1600200" indent="-228600">
              <a:defRPr sz="1400" b="1">
                <a:solidFill>
                  <a:schemeClr val="tx1"/>
                </a:solidFill>
                <a:latin typeface="Tahoma" panose="020B0604030504040204" pitchFamily="34" charset="0"/>
              </a:defRPr>
            </a:lvl4pPr>
            <a:lvl5pPr marL="2057400" indent="-228600">
              <a:defRPr sz="1400" b="1">
                <a:solidFill>
                  <a:schemeClr val="tx1"/>
                </a:solidFill>
                <a:latin typeface="Tahoma" panose="020B0604030504040204" pitchFamily="34" charset="0"/>
              </a:defRPr>
            </a:lvl5pPr>
            <a:lvl6pPr marL="2514600" indent="-228600" algn="r" eaLnBrk="0" fontAlgn="base" hangingPunct="0">
              <a:spcBef>
                <a:spcPts val="600"/>
              </a:spcBef>
              <a:spcAft>
                <a:spcPct val="0"/>
              </a:spcAft>
              <a:defRPr sz="1400" b="1">
                <a:solidFill>
                  <a:schemeClr val="tx1"/>
                </a:solidFill>
                <a:latin typeface="Tahoma" panose="020B0604030504040204" pitchFamily="34" charset="0"/>
              </a:defRPr>
            </a:lvl6pPr>
            <a:lvl7pPr marL="2971800" indent="-228600" algn="r" eaLnBrk="0" fontAlgn="base" hangingPunct="0">
              <a:spcBef>
                <a:spcPts val="600"/>
              </a:spcBef>
              <a:spcAft>
                <a:spcPct val="0"/>
              </a:spcAft>
              <a:defRPr sz="1400" b="1">
                <a:solidFill>
                  <a:schemeClr val="tx1"/>
                </a:solidFill>
                <a:latin typeface="Tahoma" panose="020B0604030504040204" pitchFamily="34" charset="0"/>
              </a:defRPr>
            </a:lvl7pPr>
            <a:lvl8pPr marL="3429000" indent="-228600" algn="r" eaLnBrk="0" fontAlgn="base" hangingPunct="0">
              <a:spcBef>
                <a:spcPts val="600"/>
              </a:spcBef>
              <a:spcAft>
                <a:spcPct val="0"/>
              </a:spcAft>
              <a:defRPr sz="1400" b="1">
                <a:solidFill>
                  <a:schemeClr val="tx1"/>
                </a:solidFill>
                <a:latin typeface="Tahoma" panose="020B0604030504040204" pitchFamily="34" charset="0"/>
              </a:defRPr>
            </a:lvl8pPr>
            <a:lvl9pPr marL="3886200" indent="-228600" algn="r" eaLnBrk="0" fontAlgn="base" hangingPunct="0">
              <a:spcBef>
                <a:spcPts val="600"/>
              </a:spcBef>
              <a:spcAft>
                <a:spcPct val="0"/>
              </a:spcAft>
              <a:defRPr sz="1400" b="1">
                <a:solidFill>
                  <a:schemeClr val="tx1"/>
                </a:solidFill>
                <a:latin typeface="Tahom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AF3B4E0-ACBD-4CA3-BBB7-0299CB7BB861}" type="slidenum">
              <a:rPr kumimoji="0" lang="es-ES_tradnl" altLang="es-AR" sz="1600" b="1" i="0" u="none" strike="noStrike" kern="1200" cap="none" spc="0" normalizeH="0" baseline="0" noProof="0">
                <a:ln>
                  <a:noFill/>
                </a:ln>
                <a:solidFill>
                  <a:srgbClr val="FFFFFF"/>
                </a:solidFill>
                <a:effectLst/>
                <a:uLnTx/>
                <a:uFillTx/>
                <a:latin typeface="Tahom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_tradnl" altLang="es-AR" sz="1600" b="1"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2181908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0664" y="1482661"/>
            <a:ext cx="7852791" cy="4817345"/>
          </a:xfrm>
          <a:prstGeom prst="rect">
            <a:avLst/>
          </a:prstGeom>
        </p:spPr>
      </p:pic>
      <p:sp>
        <p:nvSpPr>
          <p:cNvPr id="4" name="1 Título"/>
          <p:cNvSpPr txBox="1">
            <a:spLocks/>
          </p:cNvSpPr>
          <p:nvPr/>
        </p:nvSpPr>
        <p:spPr bwMode="auto">
          <a:xfrm>
            <a:off x="451104" y="428625"/>
            <a:ext cx="8229600" cy="83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_tradnl" altLang="es-AR" sz="4400" dirty="0" smtClean="0"/>
              <a:t>Alternadores en paralelo</a:t>
            </a:r>
            <a:endParaRPr lang="es-ES" altLang="es-AR" sz="4400" dirty="0"/>
          </a:p>
          <a:p>
            <a:pPr algn="ctr">
              <a:spcBef>
                <a:spcPct val="0"/>
              </a:spcBef>
              <a:buFontTx/>
              <a:buNone/>
            </a:pPr>
            <a:endParaRPr lang="es-AR" altLang="es-AR" sz="4400" dirty="0"/>
          </a:p>
        </p:txBody>
      </p:sp>
    </p:spTree>
    <p:extLst>
      <p:ext uri="{BB962C8B-B14F-4D97-AF65-F5344CB8AC3E}">
        <p14:creationId xmlns:p14="http://schemas.microsoft.com/office/powerpoint/2010/main" val="749472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ChangeArrowheads="1"/>
          </p:cNvSpPr>
          <p:nvPr/>
        </p:nvSpPr>
        <p:spPr bwMode="auto">
          <a:xfrm>
            <a:off x="1006794" y="1273969"/>
            <a:ext cx="10319574" cy="786479"/>
          </a:xfrm>
          <a:prstGeom prst="rect">
            <a:avLst/>
          </a:prstGeom>
          <a:solidFill>
            <a:schemeClr val="bg1"/>
          </a:solidFill>
          <a:ln>
            <a:noFill/>
          </a:ln>
          <a:effectLst/>
          <a:extLst/>
        </p:spPr>
        <p:txBody>
          <a:bodyPr wrap="square">
            <a:spAutoFit/>
          </a:bodyPr>
          <a:lstStyle/>
          <a:p>
            <a:pPr algn="just">
              <a:spcBef>
                <a:spcPct val="50000"/>
              </a:spcBef>
              <a:spcAft>
                <a:spcPts val="500"/>
              </a:spcAft>
              <a:defRPr/>
            </a:pPr>
            <a:r>
              <a:rPr lang="es-ES" sz="2000" b="1" dirty="0"/>
              <a:t>Son</a:t>
            </a:r>
            <a:r>
              <a:rPr lang="es-ES_tradnl" sz="2000" b="1" dirty="0"/>
              <a:t> los más utilizados en la industria.</a:t>
            </a:r>
            <a:endParaRPr lang="es-ES" sz="2000" b="1" dirty="0"/>
          </a:p>
          <a:p>
            <a:pPr algn="just">
              <a:defRPr/>
            </a:pPr>
            <a:r>
              <a:rPr lang="es-ES" sz="2000" b="1" dirty="0">
                <a:effectLst>
                  <a:outerShdw blurRad="38100" dist="38100" dir="2700000" algn="tl">
                    <a:srgbClr val="C0C0C0"/>
                  </a:outerShdw>
                </a:effectLst>
              </a:rPr>
              <a:t>Una fuente de corriente alterna (trifásica o monofásica) alimenta al estator.</a:t>
            </a:r>
            <a:r>
              <a:rPr lang="es-ES" sz="2000" b="1" dirty="0"/>
              <a:t> </a:t>
            </a:r>
          </a:p>
        </p:txBody>
      </p:sp>
      <p:sp>
        <p:nvSpPr>
          <p:cNvPr id="8195" name="Rectangle 5"/>
          <p:cNvSpPr>
            <a:spLocks noChangeArrowheads="1"/>
          </p:cNvSpPr>
          <p:nvPr/>
        </p:nvSpPr>
        <p:spPr bwMode="auto">
          <a:xfrm>
            <a:off x="1543242" y="5091304"/>
            <a:ext cx="8715375" cy="1323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spcAft>
                <a:spcPts val="500"/>
              </a:spcAft>
              <a:buNone/>
            </a:pPr>
            <a:r>
              <a:rPr lang="es-ES" altLang="es-AR" sz="2000" b="1" dirty="0">
                <a:solidFill>
                  <a:srgbClr val="0000FF"/>
                </a:solidFill>
              </a:rPr>
              <a:t>El estator</a:t>
            </a:r>
            <a:r>
              <a:rPr lang="es-ES" altLang="es-AR" sz="2000" dirty="0"/>
              <a:t> está constituido por un núcleo de hierro laminado en cuyo interior existen “n” pares de polos magnéticos colocados simétricamente formando 120º eléctricos. El estator es sometido a una C.A. y los polos magnéticos del estator giran continuamente </a:t>
            </a:r>
            <a:r>
              <a:rPr lang="es-ES" altLang="es-AR" sz="2000" b="1" dirty="0">
                <a:solidFill>
                  <a:srgbClr val="0000FF"/>
                </a:solidFill>
              </a:rPr>
              <a:t>creando un campo giratorio</a:t>
            </a:r>
            <a:r>
              <a:rPr lang="es-ES" altLang="es-AR" sz="2000" dirty="0"/>
              <a:t>.</a:t>
            </a:r>
          </a:p>
        </p:txBody>
      </p:sp>
      <p:pic>
        <p:nvPicPr>
          <p:cNvPr id="8196" name="Picture 6" descr="ac"/>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32358" y="2681860"/>
            <a:ext cx="1979612"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913" y="2593118"/>
            <a:ext cx="34036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1 Título"/>
          <p:cNvSpPr txBox="1">
            <a:spLocks/>
          </p:cNvSpPr>
          <p:nvPr/>
        </p:nvSpPr>
        <p:spPr bwMode="auto">
          <a:xfrm>
            <a:off x="451104" y="428625"/>
            <a:ext cx="8229600" cy="83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_tradnl" altLang="es-AR" sz="4400" dirty="0"/>
              <a:t>Motor Asíncrono o de Inducción</a:t>
            </a:r>
            <a:endParaRPr lang="es-ES" altLang="es-AR" sz="4400" dirty="0"/>
          </a:p>
          <a:p>
            <a:pPr algn="ctr">
              <a:spcBef>
                <a:spcPct val="0"/>
              </a:spcBef>
              <a:buFontTx/>
              <a:buNone/>
            </a:pPr>
            <a:endParaRPr lang="es-AR" altLang="es-AR" sz="4400" dirty="0"/>
          </a:p>
        </p:txBody>
      </p:sp>
    </p:spTree>
    <p:extLst>
      <p:ext uri="{BB962C8B-B14F-4D97-AF65-F5344CB8AC3E}">
        <p14:creationId xmlns:p14="http://schemas.microsoft.com/office/powerpoint/2010/main" val="31304500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2351089" y="6232803"/>
            <a:ext cx="184731"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s-ES">
              <a:latin typeface="Arial" charset="0"/>
              <a:ea typeface="ＭＳ Ｐゴシック" charset="0"/>
            </a:endParaRPr>
          </a:p>
        </p:txBody>
      </p:sp>
      <p:sp>
        <p:nvSpPr>
          <p:cNvPr id="91141" name="Rectangle 5"/>
          <p:cNvSpPr>
            <a:spLocks noChangeArrowheads="1"/>
          </p:cNvSpPr>
          <p:nvPr/>
        </p:nvSpPr>
        <p:spPr bwMode="auto">
          <a:xfrm>
            <a:off x="1914526" y="1860551"/>
            <a:ext cx="4183063" cy="1006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type="none" w="med" len="lg"/>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spcAft>
                <a:spcPts val="500"/>
              </a:spcAft>
            </a:pPr>
            <a:r>
              <a:rPr lang="es-ES" sz="2000" b="1">
                <a:solidFill>
                  <a:srgbClr val="0000CC"/>
                </a:solidFill>
              </a:rPr>
              <a:t>los </a:t>
            </a:r>
            <a:r>
              <a:rPr lang="es-ES" sz="2000" b="1" u="sng">
                <a:solidFill>
                  <a:srgbClr val="0000CC"/>
                </a:solidFill>
              </a:rPr>
              <a:t>motores asíncronos</a:t>
            </a:r>
            <a:r>
              <a:rPr lang="es-ES" sz="2000" b="1">
                <a:solidFill>
                  <a:srgbClr val="0000CC"/>
                </a:solidFill>
              </a:rPr>
              <a:t> se clasifican </a:t>
            </a:r>
            <a:r>
              <a:rPr lang="es-ES_tradnl" sz="2000" b="1">
                <a:solidFill>
                  <a:srgbClr val="0000CC"/>
                </a:solidFill>
              </a:rPr>
              <a:t>d</a:t>
            </a:r>
            <a:r>
              <a:rPr lang="es-ES" sz="2000" b="1">
                <a:solidFill>
                  <a:srgbClr val="0000CC"/>
                </a:solidFill>
              </a:rPr>
              <a:t>e acuerdo a la forma de construcción del rotor</a:t>
            </a:r>
            <a:r>
              <a:rPr lang="es-ES_tradnl" sz="2000" b="1">
                <a:solidFill>
                  <a:srgbClr val="0000CC"/>
                </a:solidFill>
              </a:rPr>
              <a:t>.</a:t>
            </a:r>
            <a:endParaRPr lang="es-ES" sz="2000" b="1">
              <a:solidFill>
                <a:srgbClr val="0000CC"/>
              </a:solidFill>
            </a:endParaRPr>
          </a:p>
        </p:txBody>
      </p:sp>
      <p:sp>
        <p:nvSpPr>
          <p:cNvPr id="91142" name="Rectangle 6"/>
          <p:cNvSpPr>
            <a:spLocks noChangeArrowheads="1"/>
          </p:cNvSpPr>
          <p:nvPr/>
        </p:nvSpPr>
        <p:spPr bwMode="auto">
          <a:xfrm>
            <a:off x="1849438" y="666751"/>
            <a:ext cx="842486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med" len="lg"/>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spcBef>
                <a:spcPct val="50000"/>
              </a:spcBef>
              <a:spcAft>
                <a:spcPts val="500"/>
              </a:spcAft>
            </a:pPr>
            <a:r>
              <a:rPr lang="es-ES" sz="2000" b="1"/>
              <a:t>Las bobinas del </a:t>
            </a:r>
            <a:r>
              <a:rPr lang="es-ES" sz="2000" b="1">
                <a:solidFill>
                  <a:srgbClr val="000099"/>
                </a:solidFill>
              </a:rPr>
              <a:t>estator</a:t>
            </a:r>
            <a:r>
              <a:rPr lang="es-ES" sz="2000" b="1"/>
              <a:t> </a:t>
            </a:r>
            <a:r>
              <a:rPr lang="es-ES" sz="2000" b="1">
                <a:solidFill>
                  <a:srgbClr val="FF3300"/>
                </a:solidFill>
              </a:rPr>
              <a:t>induce</a:t>
            </a:r>
            <a:r>
              <a:rPr lang="es-ES" sz="2000" b="1"/>
              <a:t> corriente alterna en el circuito eléctrico del rotor (de manera algo similar a un transformador) y el rotor es obligado a girar.</a:t>
            </a:r>
          </a:p>
        </p:txBody>
      </p:sp>
      <p:sp>
        <p:nvSpPr>
          <p:cNvPr id="91143" name="Rectangle 7"/>
          <p:cNvSpPr>
            <a:spLocks noChangeArrowheads="1"/>
          </p:cNvSpPr>
          <p:nvPr/>
        </p:nvSpPr>
        <p:spPr bwMode="auto">
          <a:xfrm>
            <a:off x="2922589" y="3751264"/>
            <a:ext cx="6783387" cy="1190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type="none" w="med" len="lg"/>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ts val="500"/>
              </a:spcBef>
              <a:spcAft>
                <a:spcPts val="500"/>
              </a:spcAft>
            </a:pPr>
            <a:r>
              <a:rPr lang="es-ES"/>
              <a:t>Este es </a:t>
            </a:r>
            <a:r>
              <a:rPr lang="es-ES">
                <a:solidFill>
                  <a:srgbClr val="0000CC"/>
                </a:solidFill>
              </a:rPr>
              <a:t>el rotor que hace que el generador asíncrono sea diferente del generador síncrono</a:t>
            </a:r>
            <a:r>
              <a:rPr lang="es-ES"/>
              <a:t>. El rotor consta de un cierto número de barras de cobre o de aluminio, conectadas eléctricamente por anillos de aluminio finales</a:t>
            </a:r>
          </a:p>
        </p:txBody>
      </p:sp>
      <p:sp>
        <p:nvSpPr>
          <p:cNvPr id="91144" name="Text Box 8"/>
          <p:cNvSpPr txBox="1">
            <a:spLocks noChangeArrowheads="1"/>
          </p:cNvSpPr>
          <p:nvPr/>
        </p:nvSpPr>
        <p:spPr bwMode="auto">
          <a:xfrm>
            <a:off x="3457575" y="3081338"/>
            <a:ext cx="2774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med" len="lg"/>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ES" b="1">
                <a:solidFill>
                  <a:srgbClr val="FF3300"/>
                </a:solidFill>
                <a:latin typeface="Arial" charset="0"/>
                <a:ea typeface="ＭＳ Ｐゴシック" charset="0"/>
              </a:rPr>
              <a:t>Rotor de jaula de ardilla</a:t>
            </a:r>
          </a:p>
        </p:txBody>
      </p:sp>
      <p:pic>
        <p:nvPicPr>
          <p:cNvPr id="9114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50804">
            <a:off x="7104064" y="1484314"/>
            <a:ext cx="3038475" cy="217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415" name="Rectangle 10"/>
          <p:cNvSpPr>
            <a:spLocks noChangeArrowheads="1"/>
          </p:cNvSpPr>
          <p:nvPr/>
        </p:nvSpPr>
        <p:spPr bwMode="auto">
          <a:xfrm>
            <a:off x="2160588" y="3429000"/>
            <a:ext cx="384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a:solidFill>
                  <a:srgbClr val="000000"/>
                </a:solidFill>
                <a:latin typeface="Times New Roman" pitchFamily="18" charset="0"/>
              </a:rPr>
              <a:t> </a:t>
            </a:r>
            <a:endParaRPr lang="es-ES"/>
          </a:p>
        </p:txBody>
      </p:sp>
      <p:sp>
        <p:nvSpPr>
          <p:cNvPr id="17416" name="Rectangle 11"/>
          <p:cNvSpPr>
            <a:spLocks noChangeArrowheads="1"/>
          </p:cNvSpPr>
          <p:nvPr/>
        </p:nvSpPr>
        <p:spPr bwMode="auto">
          <a:xfrm>
            <a:off x="2160589" y="5481639"/>
            <a:ext cx="2828925"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7417" name="Rectangle 12"/>
          <p:cNvSpPr>
            <a:spLocks noChangeArrowheads="1"/>
          </p:cNvSpPr>
          <p:nvPr/>
        </p:nvSpPr>
        <p:spPr bwMode="auto">
          <a:xfrm>
            <a:off x="4594225" y="5524500"/>
            <a:ext cx="3206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000">
                <a:solidFill>
                  <a:srgbClr val="000000"/>
                </a:solidFill>
                <a:latin typeface="Garamond" pitchFamily="18" charset="0"/>
              </a:rPr>
              <a:t> </a:t>
            </a:r>
            <a:endParaRPr lang="es-ES"/>
          </a:p>
        </p:txBody>
      </p:sp>
      <p:sp>
        <p:nvSpPr>
          <p:cNvPr id="91149" name="Text Box 13"/>
          <p:cNvSpPr txBox="1">
            <a:spLocks noChangeArrowheads="1"/>
          </p:cNvSpPr>
          <p:nvPr/>
        </p:nvSpPr>
        <p:spPr bwMode="auto">
          <a:xfrm>
            <a:off x="5164138" y="5089526"/>
            <a:ext cx="188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med" len="lg"/>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ES" b="1">
                <a:solidFill>
                  <a:srgbClr val="FF3300"/>
                </a:solidFill>
                <a:latin typeface="Arial" charset="0"/>
                <a:ea typeface="ＭＳ Ｐゴシック" charset="0"/>
              </a:rPr>
              <a:t>Rotor bobinado</a:t>
            </a:r>
          </a:p>
        </p:txBody>
      </p:sp>
      <p:sp>
        <p:nvSpPr>
          <p:cNvPr id="91150" name="Rectangle 14"/>
          <p:cNvSpPr>
            <a:spLocks noChangeArrowheads="1"/>
          </p:cNvSpPr>
          <p:nvPr/>
        </p:nvSpPr>
        <p:spPr bwMode="auto">
          <a:xfrm>
            <a:off x="5184776" y="5348289"/>
            <a:ext cx="521811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med" len="lg"/>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ts val="500"/>
              </a:spcBef>
              <a:spcAft>
                <a:spcPts val="500"/>
              </a:spcAft>
              <a:defRPr/>
            </a:pPr>
            <a:r>
              <a:rPr lang="es-ES" dirty="0">
                <a:latin typeface="Arial" charset="0"/>
                <a:ea typeface="ＭＳ Ｐゴシック" charset="0"/>
              </a:rPr>
              <a:t>El motor de jaula de ardilla tiene el inconveniente de que </a:t>
            </a:r>
            <a:r>
              <a:rPr lang="es-ES" b="1" dirty="0">
                <a:latin typeface="Arial" charset="0"/>
                <a:ea typeface="ＭＳ Ｐゴシック" charset="0"/>
              </a:rPr>
              <a:t>la resistencia del conjunto es invariable, no son adecuados cuando se debe regular la velocidad durante la marcha</a:t>
            </a:r>
          </a:p>
        </p:txBody>
      </p:sp>
      <p:pic>
        <p:nvPicPr>
          <p:cNvPr id="17420" name="Picture 15" descr="XFORM4"/>
          <p:cNvPicPr>
            <a:picLocks noChangeAspect="1" noChangeArrowheads="1"/>
          </p:cNvPicPr>
          <p:nvPr/>
        </p:nvPicPr>
        <p:blipFill>
          <a:blip r:embed="rId3" cstate="print">
            <a:lum bright="6000" contrast="30000"/>
            <a:extLst>
              <a:ext uri="{28A0092B-C50C-407E-A947-70E740481C1C}">
                <a14:useLocalDpi xmlns:a14="http://schemas.microsoft.com/office/drawing/2010/main" val="0"/>
              </a:ext>
            </a:extLst>
          </a:blip>
          <a:srcRect/>
          <a:stretch>
            <a:fillRect/>
          </a:stretch>
        </p:blipFill>
        <p:spPr bwMode="auto">
          <a:xfrm>
            <a:off x="2279650" y="5013326"/>
            <a:ext cx="2490788"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6" descr="Imagen1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2633756">
            <a:off x="1343025" y="3213101"/>
            <a:ext cx="208915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54" name="Text Box 18"/>
          <p:cNvSpPr txBox="1">
            <a:spLocks noChangeArrowheads="1"/>
          </p:cNvSpPr>
          <p:nvPr/>
        </p:nvSpPr>
        <p:spPr bwMode="auto">
          <a:xfrm>
            <a:off x="1900239" y="1"/>
            <a:ext cx="5761037" cy="51911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r>
              <a:rPr lang="es-ES_tradnl" sz="2800" b="1">
                <a:solidFill>
                  <a:srgbClr val="FFFF00"/>
                </a:solidFill>
                <a:effectLst>
                  <a:outerShdw blurRad="38100" dist="38100" dir="2700000" algn="tl">
                    <a:srgbClr val="000000"/>
                  </a:outerShdw>
                </a:effectLst>
              </a:rPr>
              <a:t>Motor Asíncrono o de Inducción:</a:t>
            </a:r>
            <a:endParaRPr lang="es-ES" sz="2800" b="1">
              <a:solidFill>
                <a:srgbClr val="FFFF00"/>
              </a:solidFill>
              <a:effectLst>
                <a:outerShdw blurRad="38100" dist="38100" dir="2700000" algn="tl">
                  <a:srgbClr val="000000"/>
                </a:outerShdw>
              </a:effectLst>
            </a:endParaRPr>
          </a:p>
        </p:txBody>
      </p:sp>
    </p:spTree>
    <p:extLst>
      <p:ext uri="{BB962C8B-B14F-4D97-AF65-F5344CB8AC3E}">
        <p14:creationId xmlns:p14="http://schemas.microsoft.com/office/powerpoint/2010/main" val="25438182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descr="partes2"/>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138"/>
          <a:stretch>
            <a:fillRect/>
          </a:stretch>
        </p:blipFill>
        <p:spPr bwMode="auto">
          <a:xfrm>
            <a:off x="1524000" y="519114"/>
            <a:ext cx="9144000" cy="6338887"/>
          </a:xfrm>
          <a:solidFill>
            <a:schemeClr val="bg1"/>
          </a:solidFill>
          <a:extLst>
            <a:ext uri="{91240B29-F687-4F45-9708-019B960494DF}">
              <a14:hiddenLine xmlns:a14="http://schemas.microsoft.com/office/drawing/2010/main" w="9525">
                <a:solidFill>
                  <a:srgbClr val="000000"/>
                </a:solidFill>
                <a:miter lim="800000"/>
                <a:headEnd/>
                <a:tailEnd/>
              </a14:hiddenLine>
            </a:ext>
          </a:extLst>
        </p:spPr>
      </p:pic>
      <p:sp>
        <p:nvSpPr>
          <p:cNvPr id="92165" name="Text Box 5"/>
          <p:cNvSpPr txBox="1">
            <a:spLocks noChangeArrowheads="1"/>
          </p:cNvSpPr>
          <p:nvPr/>
        </p:nvSpPr>
        <p:spPr bwMode="auto">
          <a:xfrm>
            <a:off x="6167438" y="836614"/>
            <a:ext cx="2736850" cy="1190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spcAft>
                <a:spcPts val="500"/>
              </a:spcAft>
            </a:pPr>
            <a:r>
              <a:rPr lang="es-ES" sz="1800" b="1"/>
              <a:t>3 devanados en el estator desfasados 2</a:t>
            </a:r>
            <a:r>
              <a:rPr lang="es-ES" sz="1800" b="1">
                <a:latin typeface="Symbol" pitchFamily="18" charset="2"/>
              </a:rPr>
              <a:t>p</a:t>
            </a:r>
            <a:r>
              <a:rPr lang="es-ES" sz="1800" b="1"/>
              <a:t>/(3P) siendo P nº pares de polos</a:t>
            </a:r>
          </a:p>
        </p:txBody>
      </p:sp>
      <p:sp>
        <p:nvSpPr>
          <p:cNvPr id="92166" name="Text Box 6"/>
          <p:cNvSpPr txBox="1">
            <a:spLocks noChangeArrowheads="1"/>
          </p:cNvSpPr>
          <p:nvPr/>
        </p:nvSpPr>
        <p:spPr bwMode="auto">
          <a:xfrm>
            <a:off x="4656138" y="2781300"/>
            <a:ext cx="3384550" cy="180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spcAft>
                <a:spcPts val="500"/>
              </a:spcAft>
            </a:pPr>
            <a:r>
              <a:rPr lang="es-ES" sz="1600" b="1" dirty="0"/>
              <a:t>El Nº de fases del rotor no tiene porqué ser el mismo que el del estator, sí será igual el número de polos. Los devanados del rotor están conectados a anillos colectores montados sobre el mismo eje</a:t>
            </a:r>
          </a:p>
        </p:txBody>
      </p:sp>
      <p:sp>
        <p:nvSpPr>
          <p:cNvPr id="92167" name="Text Box 7"/>
          <p:cNvSpPr txBox="1">
            <a:spLocks noChangeArrowheads="1"/>
          </p:cNvSpPr>
          <p:nvPr/>
        </p:nvSpPr>
        <p:spPr bwMode="auto">
          <a:xfrm>
            <a:off x="5303838" y="5003800"/>
            <a:ext cx="3384550" cy="181588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spcAft>
                <a:spcPts val="500"/>
              </a:spcAft>
            </a:pPr>
            <a:r>
              <a:rPr lang="es-ES" sz="1400" b="1"/>
              <a:t>Los conductores del rotor están igualmente distribuidos por la periferia del rotor. </a:t>
            </a:r>
            <a:r>
              <a:rPr lang="es-ES" sz="1400" b="1">
                <a:solidFill>
                  <a:srgbClr val="FF3300"/>
                </a:solidFill>
              </a:rPr>
              <a:t>Los extremos de estos conductores están cortocircuitados, no habiendo conexión con el exterior</a:t>
            </a:r>
            <a:r>
              <a:rPr lang="es-ES" sz="1400" b="1"/>
              <a:t>. La posición inclinada de las ranuras mejora el arranque y disminuye el ruido</a:t>
            </a:r>
          </a:p>
        </p:txBody>
      </p:sp>
      <p:sp>
        <p:nvSpPr>
          <p:cNvPr id="92169" name="Text Box 9"/>
          <p:cNvSpPr txBox="1">
            <a:spLocks noChangeArrowheads="1"/>
          </p:cNvSpPr>
          <p:nvPr/>
        </p:nvSpPr>
        <p:spPr bwMode="auto">
          <a:xfrm>
            <a:off x="1900239" y="1"/>
            <a:ext cx="5761037" cy="519113"/>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r>
              <a:rPr lang="es-ES_tradnl" sz="2800" b="1">
                <a:solidFill>
                  <a:srgbClr val="FFFF00"/>
                </a:solidFill>
                <a:effectLst>
                  <a:outerShdw blurRad="38100" dist="38100" dir="2700000" algn="tl">
                    <a:srgbClr val="000000"/>
                  </a:outerShdw>
                </a:effectLst>
              </a:rPr>
              <a:t>Motor Asíncrono o de Inducción:</a:t>
            </a:r>
            <a:endParaRPr lang="es-ES" sz="2800" b="1">
              <a:solidFill>
                <a:srgbClr val="FFFF00"/>
              </a:solidFill>
              <a:effectLst>
                <a:outerShdw blurRad="38100" dist="38100" dir="2700000" algn="tl">
                  <a:srgbClr val="000000"/>
                </a:outerShdw>
              </a:effectLst>
            </a:endParaRPr>
          </a:p>
        </p:txBody>
      </p:sp>
      <p:sp>
        <p:nvSpPr>
          <p:cNvPr id="3" name="2 Marcador de pie de página"/>
          <p:cNvSpPr>
            <a:spLocks noGrp="1"/>
          </p:cNvSpPr>
          <p:nvPr>
            <p:ph type="ftr" sz="quarter" idx="11"/>
          </p:nvPr>
        </p:nvSpPr>
        <p:spPr/>
        <p:txBody>
          <a:bodyPr/>
          <a:lstStyle/>
          <a:p>
            <a:r>
              <a:rPr lang="es-AR" smtClean="0"/>
              <a:t>LABORATORIO DE MAQUINAS ELECTRICAS </a:t>
            </a:r>
            <a:endParaRPr lang="es-AR"/>
          </a:p>
        </p:txBody>
      </p:sp>
    </p:spTree>
    <p:extLst>
      <p:ext uri="{BB962C8B-B14F-4D97-AF65-F5344CB8AC3E}">
        <p14:creationId xmlns:p14="http://schemas.microsoft.com/office/powerpoint/2010/main" val="3286884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4" descr="http://4.bp.blogspot.com/_R1O6V6YSD0I/TFjBYmKDiOI/AAAAAAAAADM/V0FBN_ohAzE/s320/estator_motor_ca%5B1%5D.jpg"/>
          <p:cNvSpPr>
            <a:spLocks noChangeAspect="1" noChangeArrowheads="1"/>
          </p:cNvSpPr>
          <p:nvPr/>
        </p:nvSpPr>
        <p:spPr bwMode="auto">
          <a:xfrm>
            <a:off x="1668463" y="-1096963"/>
            <a:ext cx="3048000" cy="228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AR" altLang="es-AR" sz="1800">
              <a:latin typeface="Arial" panose="020B0604020202020204" pitchFamily="34" charset="0"/>
            </a:endParaRPr>
          </a:p>
        </p:txBody>
      </p:sp>
      <p:sp>
        <p:nvSpPr>
          <p:cNvPr id="9219" name="AutoShape 6" descr="http://4.bp.blogspot.com/_R1O6V6YSD0I/TFjBYmKDiOI/AAAAAAAAADM/V0FBN_ohAzE/s320/estator_motor_ca%5B1%5D.jpg"/>
          <p:cNvSpPr>
            <a:spLocks noChangeAspect="1" noChangeArrowheads="1"/>
          </p:cNvSpPr>
          <p:nvPr/>
        </p:nvSpPr>
        <p:spPr bwMode="auto">
          <a:xfrm>
            <a:off x="1668463" y="-1096963"/>
            <a:ext cx="3048000" cy="228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AR" altLang="es-AR" sz="1800">
              <a:latin typeface="Arial" panose="020B0604020202020204" pitchFamily="34" charset="0"/>
            </a:endParaRPr>
          </a:p>
        </p:txBody>
      </p:sp>
      <p:pic>
        <p:nvPicPr>
          <p:cNvPr id="922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8564" y="4518026"/>
            <a:ext cx="3119437"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518026"/>
            <a:ext cx="3068638"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14 CuadroTexto"/>
          <p:cNvSpPr txBox="1">
            <a:spLocks noChangeArrowheads="1"/>
          </p:cNvSpPr>
          <p:nvPr/>
        </p:nvSpPr>
        <p:spPr bwMode="auto">
          <a:xfrm>
            <a:off x="5316539" y="1160464"/>
            <a:ext cx="1285875" cy="4603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C" altLang="es-AR" sz="2400" b="1">
                <a:solidFill>
                  <a:schemeClr val="bg1"/>
                </a:solidFill>
                <a:latin typeface="Arial" panose="020B0604020202020204" pitchFamily="34" charset="0"/>
              </a:rPr>
              <a:t>Estator</a:t>
            </a:r>
          </a:p>
        </p:txBody>
      </p:sp>
      <p:pic>
        <p:nvPicPr>
          <p:cNvPr id="922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5814" y="4518026"/>
            <a:ext cx="300037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6063" y="1643064"/>
            <a:ext cx="2824162"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2689" y="1643064"/>
            <a:ext cx="3506787"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1 Título"/>
          <p:cNvSpPr txBox="1">
            <a:spLocks/>
          </p:cNvSpPr>
          <p:nvPr/>
        </p:nvSpPr>
        <p:spPr bwMode="auto">
          <a:xfrm>
            <a:off x="1981200" y="5349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_tradnl" altLang="es-AR" sz="4400"/>
              <a:t>Aspectos Constructivos</a:t>
            </a:r>
            <a:endParaRPr lang="es-ES" altLang="es-AR" sz="4400"/>
          </a:p>
          <a:p>
            <a:pPr algn="ctr">
              <a:spcBef>
                <a:spcPct val="0"/>
              </a:spcBef>
              <a:buFontTx/>
              <a:buNone/>
            </a:pPr>
            <a:endParaRPr lang="es-AR" altLang="es-AR" sz="4400"/>
          </a:p>
        </p:txBody>
      </p:sp>
    </p:spTree>
    <p:extLst>
      <p:ext uri="{BB962C8B-B14F-4D97-AF65-F5344CB8AC3E}">
        <p14:creationId xmlns:p14="http://schemas.microsoft.com/office/powerpoint/2010/main" val="30979499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928688"/>
            <a:ext cx="4524375"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4286250"/>
            <a:ext cx="385762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0" y="1571626"/>
            <a:ext cx="3786188"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5264" y="4251326"/>
            <a:ext cx="5392737"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10 CuadroTexto"/>
          <p:cNvSpPr txBox="1">
            <a:spLocks noChangeArrowheads="1"/>
          </p:cNvSpPr>
          <p:nvPr/>
        </p:nvSpPr>
        <p:spPr bwMode="auto">
          <a:xfrm>
            <a:off x="1738314" y="4071939"/>
            <a:ext cx="2924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C" altLang="es-AR" sz="1800">
                <a:latin typeface="Arial Black" panose="020B0A04020102020204" pitchFamily="34" charset="0"/>
              </a:rPr>
              <a:t>Rotor Jaula de Ardilla</a:t>
            </a:r>
          </a:p>
        </p:txBody>
      </p:sp>
      <p:sp>
        <p:nvSpPr>
          <p:cNvPr id="10247" name="11 CuadroTexto"/>
          <p:cNvSpPr txBox="1">
            <a:spLocks noChangeArrowheads="1"/>
          </p:cNvSpPr>
          <p:nvPr/>
        </p:nvSpPr>
        <p:spPr bwMode="auto">
          <a:xfrm>
            <a:off x="7239000" y="4000500"/>
            <a:ext cx="2127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C" altLang="es-AR" sz="1800">
                <a:latin typeface="Arial Black" panose="020B0A04020102020204" pitchFamily="34" charset="0"/>
              </a:rPr>
              <a:t>Rotor Bobinado</a:t>
            </a:r>
          </a:p>
        </p:txBody>
      </p:sp>
      <p:sp>
        <p:nvSpPr>
          <p:cNvPr id="10248" name="12 CuadroTexto"/>
          <p:cNvSpPr txBox="1">
            <a:spLocks noChangeArrowheads="1"/>
          </p:cNvSpPr>
          <p:nvPr/>
        </p:nvSpPr>
        <p:spPr bwMode="auto">
          <a:xfrm>
            <a:off x="7097714" y="1223964"/>
            <a:ext cx="2924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C" altLang="es-AR" sz="1800">
                <a:latin typeface="Arial Black" panose="020B0A04020102020204" pitchFamily="34" charset="0"/>
              </a:rPr>
              <a:t>Rotor Jaula de Ardilla</a:t>
            </a:r>
          </a:p>
        </p:txBody>
      </p:sp>
      <p:sp>
        <p:nvSpPr>
          <p:cNvPr id="10249" name="14 CuadroTexto"/>
          <p:cNvSpPr txBox="1">
            <a:spLocks noChangeArrowheads="1"/>
          </p:cNvSpPr>
          <p:nvPr/>
        </p:nvSpPr>
        <p:spPr bwMode="auto">
          <a:xfrm>
            <a:off x="5341939" y="1000126"/>
            <a:ext cx="1285875" cy="4619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C" altLang="es-AR" sz="2400" b="1">
                <a:solidFill>
                  <a:schemeClr val="bg1"/>
                </a:solidFill>
                <a:latin typeface="Arial" panose="020B0604020202020204" pitchFamily="34" charset="0"/>
              </a:rPr>
              <a:t>Rotor</a:t>
            </a:r>
          </a:p>
        </p:txBody>
      </p:sp>
      <p:sp>
        <p:nvSpPr>
          <p:cNvPr id="10250" name="1 Título"/>
          <p:cNvSpPr txBox="1">
            <a:spLocks/>
          </p:cNvSpPr>
          <p:nvPr/>
        </p:nvSpPr>
        <p:spPr bwMode="auto">
          <a:xfrm>
            <a:off x="1981200" y="5349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_tradnl" altLang="es-AR" sz="4400"/>
              <a:t>Aspectos Constructivos</a:t>
            </a:r>
            <a:endParaRPr lang="es-ES" altLang="es-AR" sz="4400"/>
          </a:p>
          <a:p>
            <a:pPr algn="ctr">
              <a:spcBef>
                <a:spcPct val="0"/>
              </a:spcBef>
              <a:buFontTx/>
              <a:buNone/>
            </a:pPr>
            <a:endParaRPr lang="es-AR" altLang="es-AR" sz="4400"/>
          </a:p>
        </p:txBody>
      </p:sp>
    </p:spTree>
    <p:extLst>
      <p:ext uri="{BB962C8B-B14F-4D97-AF65-F5344CB8AC3E}">
        <p14:creationId xmlns:p14="http://schemas.microsoft.com/office/powerpoint/2010/main" val="4106595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1027"/>
          <p:cNvGraphicFramePr>
            <a:graphicFrameLocks/>
          </p:cNvGraphicFramePr>
          <p:nvPr/>
        </p:nvGraphicFramePr>
        <p:xfrm>
          <a:off x="2024063" y="1285876"/>
          <a:ext cx="3579812" cy="3071813"/>
        </p:xfrm>
        <a:graphic>
          <a:graphicData uri="http://schemas.openxmlformats.org/presentationml/2006/ole">
            <mc:AlternateContent xmlns:mc="http://schemas.openxmlformats.org/markup-compatibility/2006">
              <mc:Choice xmlns:v="urn:schemas-microsoft-com:vml" Requires="v">
                <p:oleObj spid="_x0000_s2062" name="Imagen" r:id="rId3" imgW="1816608" imgH="1560576" progId="Word.Picture.8">
                  <p:embed/>
                </p:oleObj>
              </mc:Choice>
              <mc:Fallback>
                <p:oleObj name="Imagen" r:id="rId3" imgW="1816608" imgH="1560576" progId="Word.Picture.8">
                  <p:embed/>
                  <p:pic>
                    <p:nvPicPr>
                      <p:cNvPr id="11266" name="Object 102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4063" y="1285876"/>
                        <a:ext cx="3579812" cy="3071813"/>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1267" name="Object 1029"/>
          <p:cNvGraphicFramePr>
            <a:graphicFrameLocks noChangeAspect="1"/>
          </p:cNvGraphicFramePr>
          <p:nvPr/>
        </p:nvGraphicFramePr>
        <p:xfrm>
          <a:off x="4800600" y="4533900"/>
          <a:ext cx="5867400" cy="1824038"/>
        </p:xfrm>
        <a:graphic>
          <a:graphicData uri="http://schemas.openxmlformats.org/presentationml/2006/ole">
            <mc:AlternateContent xmlns:mc="http://schemas.openxmlformats.org/markup-compatibility/2006">
              <mc:Choice xmlns:v="urn:schemas-microsoft-com:vml" Requires="v">
                <p:oleObj spid="_x0000_s2063" name="Documento" r:id="rId5" imgW="622083" imgH="174601" progId="Word.Document.8">
                  <p:embed/>
                </p:oleObj>
              </mc:Choice>
              <mc:Fallback>
                <p:oleObj name="Documento" r:id="rId5" imgW="622083" imgH="174601" progId="Word.Document.8">
                  <p:embed/>
                  <p:pic>
                    <p:nvPicPr>
                      <p:cNvPr id="11267" name="Object 10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4533900"/>
                        <a:ext cx="5867400" cy="1824038"/>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11268" name="Group 1047"/>
          <p:cNvGrpSpPr>
            <a:grpSpLocks/>
          </p:cNvGrpSpPr>
          <p:nvPr/>
        </p:nvGrpSpPr>
        <p:grpSpPr bwMode="auto">
          <a:xfrm>
            <a:off x="2184402" y="5500688"/>
            <a:ext cx="3821113" cy="831850"/>
            <a:chOff x="533" y="3466"/>
            <a:chExt cx="2407" cy="524"/>
          </a:xfrm>
        </p:grpSpPr>
        <p:sp>
          <p:nvSpPr>
            <p:cNvPr id="16" name="Rectangle 1028"/>
            <p:cNvSpPr>
              <a:spLocks noChangeArrowheads="1"/>
            </p:cNvSpPr>
            <p:nvPr/>
          </p:nvSpPr>
          <p:spPr bwMode="auto">
            <a:xfrm>
              <a:off x="533" y="3466"/>
              <a:ext cx="1639" cy="524"/>
            </a:xfrm>
            <a:prstGeom prst="rect">
              <a:avLst/>
            </a:prstGeom>
            <a:noFill/>
            <a:ln w="9525">
              <a:noFill/>
              <a:miter lim="800000"/>
              <a:headEnd/>
              <a:tailEnd/>
            </a:ln>
            <a:effectLst/>
          </p:spPr>
          <p:txBody>
            <a:bodyPr wrap="none" lIns="92075" tIns="46038" rIns="92075" bIns="46038">
              <a:spAutoFit/>
            </a:bodyPr>
            <a:lstStyle/>
            <a:p>
              <a:pPr algn="ctr" eaLnBrk="1" hangingPunct="1">
                <a:defRPr/>
              </a:pPr>
              <a:r>
                <a:rPr lang="es-ES_tradnl" sz="2400" dirty="0">
                  <a:effectLst>
                    <a:outerShdw blurRad="38100" dist="38100" dir="2700000" algn="tl">
                      <a:srgbClr val="000000"/>
                    </a:outerShdw>
                  </a:effectLst>
                  <a:latin typeface="Arial" charset="0"/>
                  <a:cs typeface="Arial" charset="0"/>
                </a:rPr>
                <a:t>Rotor de aluminio</a:t>
              </a:r>
            </a:p>
            <a:p>
              <a:pPr algn="ctr" eaLnBrk="1" hangingPunct="1">
                <a:defRPr/>
              </a:pPr>
              <a:r>
                <a:rPr lang="es-ES_tradnl" sz="2400" dirty="0">
                  <a:effectLst>
                    <a:outerShdw blurRad="38100" dist="38100" dir="2700000" algn="tl">
                      <a:srgbClr val="000000"/>
                    </a:outerShdw>
                  </a:effectLst>
                  <a:latin typeface="Arial" charset="0"/>
                  <a:cs typeface="Arial" charset="0"/>
                </a:rPr>
                <a:t>Fundido</a:t>
              </a:r>
              <a:endParaRPr lang="es-ES_tradnl" sz="2400" dirty="0">
                <a:latin typeface="Arial" charset="0"/>
                <a:cs typeface="Arial" charset="0"/>
              </a:endParaRPr>
            </a:p>
          </p:txBody>
        </p:sp>
        <p:sp>
          <p:nvSpPr>
            <p:cNvPr id="17" name="AutoShape 1030"/>
            <p:cNvSpPr>
              <a:spLocks noChangeArrowheads="1"/>
            </p:cNvSpPr>
            <p:nvPr/>
          </p:nvSpPr>
          <p:spPr bwMode="auto">
            <a:xfrm rot="20580000">
              <a:off x="2084" y="3533"/>
              <a:ext cx="856" cy="280"/>
            </a:xfrm>
            <a:prstGeom prst="rightArrow">
              <a:avLst>
                <a:gd name="adj1" fmla="val 51981"/>
                <a:gd name="adj2" fmla="val 61723"/>
              </a:avLst>
            </a:prstGeom>
            <a:gradFill rotWithShape="0">
              <a:gsLst>
                <a:gs pos="0">
                  <a:srgbClr val="FFFFFF">
                    <a:gamma/>
                    <a:shade val="46275"/>
                    <a:invGamma/>
                  </a:srgbClr>
                </a:gs>
                <a:gs pos="100000">
                  <a:srgbClr val="FFFFFF"/>
                </a:gs>
              </a:gsLst>
              <a:lin ang="2700000" scaled="1"/>
            </a:gradFill>
            <a:ln w="12700">
              <a:solidFill>
                <a:schemeClr val="bg2"/>
              </a:solidFill>
              <a:miter lim="800000"/>
              <a:headEnd/>
              <a:tailEnd/>
            </a:ln>
            <a:effectLst>
              <a:outerShdw dist="35921" dir="2700000" algn="ctr" rotWithShape="0">
                <a:schemeClr val="bg2"/>
              </a:outerShdw>
            </a:effectLst>
          </p:spPr>
          <p:txBody>
            <a:bodyPr wrap="none" anchor="ctr"/>
            <a:lstStyle/>
            <a:p>
              <a:pPr eaLnBrk="1" hangingPunct="1">
                <a:defRPr/>
              </a:pPr>
              <a:endParaRPr lang="es-EC">
                <a:effectLst>
                  <a:outerShdw blurRad="38100" dist="38100" dir="2700000" algn="tl">
                    <a:srgbClr val="000000">
                      <a:alpha val="43137"/>
                    </a:srgbClr>
                  </a:outerShdw>
                </a:effectLst>
                <a:latin typeface="Arial" charset="0"/>
                <a:cs typeface="Arial" charset="0"/>
              </a:endParaRPr>
            </a:p>
          </p:txBody>
        </p:sp>
      </p:grpSp>
      <p:grpSp>
        <p:nvGrpSpPr>
          <p:cNvPr id="11269" name="Group 1048"/>
          <p:cNvGrpSpPr>
            <a:grpSpLocks/>
          </p:cNvGrpSpPr>
          <p:nvPr/>
        </p:nvGrpSpPr>
        <p:grpSpPr bwMode="auto">
          <a:xfrm>
            <a:off x="5238750" y="2143125"/>
            <a:ext cx="3043238" cy="831850"/>
            <a:chOff x="2416" y="1776"/>
            <a:chExt cx="1917" cy="524"/>
          </a:xfrm>
        </p:grpSpPr>
        <p:sp>
          <p:nvSpPr>
            <p:cNvPr id="19" name="AutoShape 1026"/>
            <p:cNvSpPr>
              <a:spLocks noChangeArrowheads="1"/>
            </p:cNvSpPr>
            <p:nvPr/>
          </p:nvSpPr>
          <p:spPr bwMode="auto">
            <a:xfrm>
              <a:off x="2416" y="1998"/>
              <a:ext cx="656" cy="280"/>
            </a:xfrm>
            <a:prstGeom prst="leftArrow">
              <a:avLst>
                <a:gd name="adj1" fmla="val 61426"/>
                <a:gd name="adj2" fmla="val 84104"/>
              </a:avLst>
            </a:prstGeom>
            <a:gradFill rotWithShape="0">
              <a:gsLst>
                <a:gs pos="0">
                  <a:srgbClr val="FFFFFF">
                    <a:gamma/>
                    <a:shade val="46275"/>
                    <a:invGamma/>
                  </a:srgbClr>
                </a:gs>
                <a:gs pos="100000">
                  <a:srgbClr val="FFFFFF"/>
                </a:gs>
              </a:gsLst>
              <a:lin ang="2700000" scaled="1"/>
            </a:gradFill>
            <a:ln w="12700">
              <a:solidFill>
                <a:schemeClr val="bg2"/>
              </a:solidFill>
              <a:miter lim="800000"/>
              <a:headEnd/>
              <a:tailEnd/>
            </a:ln>
            <a:effectLst>
              <a:outerShdw dist="35921" dir="2700000" algn="ctr" rotWithShape="0">
                <a:schemeClr val="bg2"/>
              </a:outerShdw>
            </a:effectLst>
          </p:spPr>
          <p:txBody>
            <a:bodyPr wrap="none" anchor="ctr"/>
            <a:lstStyle/>
            <a:p>
              <a:pPr eaLnBrk="1" hangingPunct="1">
                <a:defRPr/>
              </a:pPr>
              <a:endParaRPr lang="es-EC">
                <a:effectLst>
                  <a:outerShdw blurRad="38100" dist="38100" dir="2700000" algn="tl">
                    <a:srgbClr val="000000">
                      <a:alpha val="43137"/>
                    </a:srgbClr>
                  </a:outerShdw>
                </a:effectLst>
                <a:latin typeface="Arial" charset="0"/>
                <a:cs typeface="Arial" charset="0"/>
              </a:endParaRPr>
            </a:p>
          </p:txBody>
        </p:sp>
        <p:sp>
          <p:nvSpPr>
            <p:cNvPr id="20" name="Rectangle 1031"/>
            <p:cNvSpPr>
              <a:spLocks noChangeArrowheads="1"/>
            </p:cNvSpPr>
            <p:nvPr/>
          </p:nvSpPr>
          <p:spPr bwMode="auto">
            <a:xfrm>
              <a:off x="2867" y="1776"/>
              <a:ext cx="1466" cy="524"/>
            </a:xfrm>
            <a:prstGeom prst="rect">
              <a:avLst/>
            </a:prstGeom>
            <a:noFill/>
            <a:ln w="9525">
              <a:noFill/>
              <a:miter lim="800000"/>
              <a:headEnd/>
              <a:tailEnd/>
            </a:ln>
            <a:effectLst/>
          </p:spPr>
          <p:txBody>
            <a:bodyPr wrap="none" lIns="92075" tIns="46038" rIns="92075" bIns="46038">
              <a:spAutoFit/>
            </a:bodyPr>
            <a:lstStyle/>
            <a:p>
              <a:pPr algn="ctr" eaLnBrk="1" hangingPunct="1">
                <a:defRPr/>
              </a:pPr>
              <a:r>
                <a:rPr lang="es-ES_tradnl" sz="2400" dirty="0">
                  <a:effectLst>
                    <a:outerShdw blurRad="38100" dist="38100" dir="2700000" algn="tl">
                      <a:srgbClr val="000000"/>
                    </a:outerShdw>
                  </a:effectLst>
                  <a:latin typeface="Arial" charset="0"/>
                  <a:cs typeface="Arial" charset="0"/>
                </a:rPr>
                <a:t>Rotor de anillos</a:t>
              </a:r>
            </a:p>
            <a:p>
              <a:pPr algn="ctr" eaLnBrk="1" hangingPunct="1">
                <a:defRPr/>
              </a:pPr>
              <a:r>
                <a:rPr lang="es-ES_tradnl" sz="2400" dirty="0">
                  <a:effectLst>
                    <a:outerShdw blurRad="38100" dist="38100" dir="2700000" algn="tl">
                      <a:srgbClr val="000000"/>
                    </a:outerShdw>
                  </a:effectLst>
                  <a:latin typeface="Arial" charset="0"/>
                  <a:cs typeface="Arial" charset="0"/>
                </a:rPr>
                <a:t>Soldados</a:t>
              </a:r>
              <a:endParaRPr lang="es-ES_tradnl" sz="2400" dirty="0">
                <a:latin typeface="Arial" charset="0"/>
                <a:cs typeface="Arial" charset="0"/>
              </a:endParaRPr>
            </a:p>
          </p:txBody>
        </p:sp>
      </p:grpSp>
      <p:grpSp>
        <p:nvGrpSpPr>
          <p:cNvPr id="4" name="Group 1050"/>
          <p:cNvGrpSpPr>
            <a:grpSpLocks/>
          </p:cNvGrpSpPr>
          <p:nvPr/>
        </p:nvGrpSpPr>
        <p:grpSpPr bwMode="auto">
          <a:xfrm>
            <a:off x="2595564" y="1857375"/>
            <a:ext cx="6427787" cy="4286250"/>
            <a:chOff x="630" y="1170"/>
            <a:chExt cx="4049" cy="2700"/>
          </a:xfrm>
        </p:grpSpPr>
        <p:grpSp>
          <p:nvGrpSpPr>
            <p:cNvPr id="11272" name="Group 1041"/>
            <p:cNvGrpSpPr>
              <a:grpSpLocks/>
            </p:cNvGrpSpPr>
            <p:nvPr/>
          </p:nvGrpSpPr>
          <p:grpSpPr bwMode="auto">
            <a:xfrm>
              <a:off x="630" y="1170"/>
              <a:ext cx="4029" cy="2700"/>
              <a:chOff x="630" y="1122"/>
              <a:chExt cx="4029" cy="2700"/>
            </a:xfrm>
          </p:grpSpPr>
          <p:sp>
            <p:nvSpPr>
              <p:cNvPr id="27" name="Rectangle 1033"/>
              <p:cNvSpPr>
                <a:spLocks noChangeArrowheads="1"/>
              </p:cNvSpPr>
              <p:nvPr/>
            </p:nvSpPr>
            <p:spPr bwMode="auto">
              <a:xfrm>
                <a:off x="630" y="1122"/>
                <a:ext cx="384" cy="1632"/>
              </a:xfrm>
              <a:prstGeom prst="rect">
                <a:avLst/>
              </a:prstGeom>
              <a:noFill/>
              <a:ln w="12700">
                <a:solidFill>
                  <a:schemeClr val="tx1"/>
                </a:solidFill>
                <a:miter lim="800000"/>
                <a:headEnd type="none" w="sm" len="sm"/>
                <a:tailEnd type="none" w="sm" len="sm"/>
              </a:ln>
              <a:effectLst>
                <a:outerShdw dist="35921" dir="2700000" algn="ctr" rotWithShape="0">
                  <a:schemeClr val="bg2"/>
                </a:outerShdw>
              </a:effectLst>
            </p:spPr>
            <p:txBody>
              <a:bodyPr wrap="none" anchor="ctr"/>
              <a:lstStyle/>
              <a:p>
                <a:pPr eaLnBrk="1" hangingPunct="1">
                  <a:defRPr/>
                </a:pPr>
                <a:endParaRPr lang="es-EC">
                  <a:effectLst>
                    <a:outerShdw blurRad="38100" dist="38100" dir="2700000" algn="tl">
                      <a:srgbClr val="000000">
                        <a:alpha val="43137"/>
                      </a:srgbClr>
                    </a:outerShdw>
                  </a:effectLst>
                  <a:latin typeface="Arial" charset="0"/>
                  <a:cs typeface="Arial" charset="0"/>
                </a:endParaRPr>
              </a:p>
            </p:txBody>
          </p:sp>
          <p:sp>
            <p:nvSpPr>
              <p:cNvPr id="28" name="Rectangle 1034"/>
              <p:cNvSpPr>
                <a:spLocks noChangeArrowheads="1"/>
              </p:cNvSpPr>
              <p:nvPr/>
            </p:nvSpPr>
            <p:spPr bwMode="auto">
              <a:xfrm>
                <a:off x="1980" y="1167"/>
                <a:ext cx="384" cy="1152"/>
              </a:xfrm>
              <a:prstGeom prst="rect">
                <a:avLst/>
              </a:prstGeom>
              <a:noFill/>
              <a:ln w="12700">
                <a:solidFill>
                  <a:schemeClr val="tx1"/>
                </a:solidFill>
                <a:miter lim="800000"/>
                <a:headEnd type="none" w="sm" len="sm"/>
                <a:tailEnd type="none" w="sm" len="sm"/>
              </a:ln>
              <a:effectLst>
                <a:outerShdw dist="35921" dir="2700000" algn="ctr" rotWithShape="0">
                  <a:schemeClr val="bg2"/>
                </a:outerShdw>
              </a:effectLst>
            </p:spPr>
            <p:txBody>
              <a:bodyPr wrap="none" anchor="ctr"/>
              <a:lstStyle/>
              <a:p>
                <a:pPr eaLnBrk="1" hangingPunct="1">
                  <a:defRPr/>
                </a:pPr>
                <a:endParaRPr lang="es-EC">
                  <a:effectLst>
                    <a:outerShdw blurRad="38100" dist="38100" dir="2700000" algn="tl">
                      <a:srgbClr val="000000">
                        <a:alpha val="43137"/>
                      </a:srgbClr>
                    </a:outerShdw>
                  </a:effectLst>
                  <a:latin typeface="Arial" charset="0"/>
                  <a:cs typeface="Arial" charset="0"/>
                </a:endParaRPr>
              </a:p>
            </p:txBody>
          </p:sp>
          <p:sp>
            <p:nvSpPr>
              <p:cNvPr id="29" name="Rectangle 1035"/>
              <p:cNvSpPr>
                <a:spLocks noChangeArrowheads="1"/>
              </p:cNvSpPr>
              <p:nvPr/>
            </p:nvSpPr>
            <p:spPr bwMode="auto">
              <a:xfrm>
                <a:off x="4275" y="2877"/>
                <a:ext cx="384" cy="926"/>
              </a:xfrm>
              <a:prstGeom prst="rect">
                <a:avLst/>
              </a:prstGeom>
              <a:noFill/>
              <a:ln w="12700">
                <a:solidFill>
                  <a:schemeClr val="tx1"/>
                </a:solidFill>
                <a:miter lim="800000"/>
                <a:headEnd type="none" w="sm" len="sm"/>
                <a:tailEnd type="none" w="sm" len="sm"/>
              </a:ln>
              <a:effectLst>
                <a:outerShdw dist="35921" dir="2700000" algn="ctr" rotWithShape="0">
                  <a:schemeClr val="bg2"/>
                </a:outerShdw>
              </a:effectLst>
            </p:spPr>
            <p:txBody>
              <a:bodyPr wrap="none" anchor="ctr"/>
              <a:lstStyle/>
              <a:p>
                <a:pPr eaLnBrk="1" hangingPunct="1">
                  <a:defRPr/>
                </a:pPr>
                <a:endParaRPr lang="es-EC">
                  <a:effectLst>
                    <a:outerShdw blurRad="38100" dist="38100" dir="2700000" algn="tl">
                      <a:srgbClr val="000000">
                        <a:alpha val="43137"/>
                      </a:srgbClr>
                    </a:outerShdw>
                  </a:effectLst>
                  <a:latin typeface="Arial" charset="0"/>
                  <a:cs typeface="Arial" charset="0"/>
                </a:endParaRPr>
              </a:p>
            </p:txBody>
          </p:sp>
          <p:sp>
            <p:nvSpPr>
              <p:cNvPr id="30" name="Rectangle 1036"/>
              <p:cNvSpPr>
                <a:spLocks noChangeArrowheads="1"/>
              </p:cNvSpPr>
              <p:nvPr/>
            </p:nvSpPr>
            <p:spPr bwMode="auto">
              <a:xfrm>
                <a:off x="3285" y="2922"/>
                <a:ext cx="384" cy="900"/>
              </a:xfrm>
              <a:prstGeom prst="rect">
                <a:avLst/>
              </a:prstGeom>
              <a:noFill/>
              <a:ln w="12700">
                <a:solidFill>
                  <a:schemeClr val="tx1"/>
                </a:solidFill>
                <a:miter lim="800000"/>
                <a:headEnd type="none" w="sm" len="sm"/>
                <a:tailEnd type="none" w="sm" len="sm"/>
              </a:ln>
              <a:effectLst>
                <a:outerShdw dist="35921" dir="2700000" algn="ctr" rotWithShape="0">
                  <a:schemeClr val="bg2"/>
                </a:outerShdw>
              </a:effectLst>
            </p:spPr>
            <p:txBody>
              <a:bodyPr wrap="none" anchor="ctr"/>
              <a:lstStyle/>
              <a:p>
                <a:pPr eaLnBrk="1" hangingPunct="1">
                  <a:defRPr/>
                </a:pPr>
                <a:endParaRPr lang="es-EC">
                  <a:effectLst>
                    <a:outerShdw blurRad="38100" dist="38100" dir="2700000" algn="tl">
                      <a:srgbClr val="000000">
                        <a:alpha val="43137"/>
                      </a:srgbClr>
                    </a:outerShdw>
                  </a:effectLst>
                  <a:latin typeface="Arial" charset="0"/>
                  <a:cs typeface="Arial" charset="0"/>
                </a:endParaRPr>
              </a:p>
            </p:txBody>
          </p:sp>
        </p:grpSp>
        <p:grpSp>
          <p:nvGrpSpPr>
            <p:cNvPr id="11273" name="Group 1049"/>
            <p:cNvGrpSpPr>
              <a:grpSpLocks/>
            </p:cNvGrpSpPr>
            <p:nvPr/>
          </p:nvGrpSpPr>
          <p:grpSpPr bwMode="auto">
            <a:xfrm>
              <a:off x="4039" y="2250"/>
              <a:ext cx="640" cy="678"/>
              <a:chOff x="4039" y="2250"/>
              <a:chExt cx="640" cy="678"/>
            </a:xfrm>
          </p:grpSpPr>
          <p:sp>
            <p:nvSpPr>
              <p:cNvPr id="25" name="Rectangle 1043"/>
              <p:cNvSpPr>
                <a:spLocks noChangeArrowheads="1"/>
              </p:cNvSpPr>
              <p:nvPr/>
            </p:nvSpPr>
            <p:spPr bwMode="auto">
              <a:xfrm>
                <a:off x="4039" y="2250"/>
                <a:ext cx="640" cy="272"/>
              </a:xfrm>
              <a:prstGeom prst="rect">
                <a:avLst/>
              </a:prstGeom>
              <a:noFill/>
              <a:ln w="9525">
                <a:noFill/>
                <a:miter lim="800000"/>
                <a:headEnd/>
                <a:tailEnd/>
              </a:ln>
              <a:effectLst/>
            </p:spPr>
            <p:txBody>
              <a:bodyPr wrap="none" lIns="92075" tIns="46038" rIns="92075" bIns="46038">
                <a:spAutoFit/>
              </a:bodyPr>
              <a:lstStyle/>
              <a:p>
                <a:pPr algn="ctr" eaLnBrk="1" hangingPunct="1">
                  <a:defRPr/>
                </a:pPr>
                <a:r>
                  <a:rPr lang="es-ES_tradnl" sz="2200" dirty="0">
                    <a:effectLst>
                      <a:outerShdw blurRad="38100" dist="38100" dir="2700000" algn="tl">
                        <a:srgbClr val="000000"/>
                      </a:outerShdw>
                    </a:effectLst>
                    <a:latin typeface="Arial" charset="0"/>
                    <a:cs typeface="Arial" charset="0"/>
                  </a:rPr>
                  <a:t>Anillos</a:t>
                </a:r>
                <a:endParaRPr lang="es-ES_tradnl" sz="2200" dirty="0">
                  <a:latin typeface="Arial" charset="0"/>
                  <a:cs typeface="Arial" charset="0"/>
                </a:endParaRPr>
              </a:p>
            </p:txBody>
          </p:sp>
          <p:sp>
            <p:nvSpPr>
              <p:cNvPr id="26" name="AutoShape 1045"/>
              <p:cNvSpPr>
                <a:spLocks noChangeArrowheads="1"/>
              </p:cNvSpPr>
              <p:nvPr/>
            </p:nvSpPr>
            <p:spPr bwMode="auto">
              <a:xfrm>
                <a:off x="4200" y="2528"/>
                <a:ext cx="264" cy="400"/>
              </a:xfrm>
              <a:prstGeom prst="downArrow">
                <a:avLst>
                  <a:gd name="adj1" fmla="val 56667"/>
                  <a:gd name="adj2" fmla="val 67340"/>
                </a:avLst>
              </a:prstGeom>
              <a:gradFill rotWithShape="0">
                <a:gsLst>
                  <a:gs pos="0">
                    <a:srgbClr val="FFFFFF">
                      <a:gamma/>
                      <a:shade val="46275"/>
                      <a:invGamma/>
                    </a:srgbClr>
                  </a:gs>
                  <a:gs pos="100000">
                    <a:srgbClr val="FFFFFF"/>
                  </a:gs>
                </a:gsLst>
                <a:lin ang="2700000" scaled="1"/>
              </a:gradFill>
              <a:ln w="9525">
                <a:solidFill>
                  <a:srgbClr val="000000"/>
                </a:solidFill>
                <a:miter lim="800000"/>
                <a:headEnd/>
                <a:tailEnd/>
              </a:ln>
              <a:effectLst>
                <a:outerShdw dist="35921" dir="2700000" algn="ctr" rotWithShape="0">
                  <a:schemeClr val="bg2"/>
                </a:outerShdw>
              </a:effectLst>
            </p:spPr>
            <p:txBody>
              <a:bodyPr wrap="none" anchor="ctr"/>
              <a:lstStyle/>
              <a:p>
                <a:pPr eaLnBrk="1" hangingPunct="1">
                  <a:defRPr/>
                </a:pPr>
                <a:endParaRPr lang="es-EC">
                  <a:effectLst>
                    <a:outerShdw blurRad="38100" dist="38100" dir="2700000" algn="tl">
                      <a:srgbClr val="000000">
                        <a:alpha val="43137"/>
                      </a:srgbClr>
                    </a:outerShdw>
                  </a:effectLst>
                  <a:latin typeface="Arial" charset="0"/>
                  <a:cs typeface="Arial" charset="0"/>
                </a:endParaRPr>
              </a:p>
            </p:txBody>
          </p:sp>
        </p:grpSp>
      </p:grpSp>
      <p:sp>
        <p:nvSpPr>
          <p:cNvPr id="11271" name="1 Título"/>
          <p:cNvSpPr txBox="1">
            <a:spLocks/>
          </p:cNvSpPr>
          <p:nvPr/>
        </p:nvSpPr>
        <p:spPr bwMode="auto">
          <a:xfrm>
            <a:off x="1981200" y="5349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_tradnl" altLang="es-AR" sz="4400"/>
              <a:t>Aspectos Constructivos</a:t>
            </a:r>
            <a:endParaRPr lang="es-ES" altLang="es-AR" sz="4400"/>
          </a:p>
          <a:p>
            <a:pPr algn="ctr">
              <a:spcBef>
                <a:spcPct val="0"/>
              </a:spcBef>
              <a:buFontTx/>
              <a:buNone/>
            </a:pPr>
            <a:endParaRPr lang="es-AR" altLang="es-AR" sz="4400"/>
          </a:p>
        </p:txBody>
      </p:sp>
    </p:spTree>
    <p:extLst>
      <p:ext uri="{BB962C8B-B14F-4D97-AF65-F5344CB8AC3E}">
        <p14:creationId xmlns:p14="http://schemas.microsoft.com/office/powerpoint/2010/main" val="3318461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1" descr="motor trif despiec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31951" y="1341439"/>
            <a:ext cx="8856663" cy="4884737"/>
          </a:xfrm>
        </p:spPr>
      </p:pic>
      <p:sp>
        <p:nvSpPr>
          <p:cNvPr id="12291" name="1 Título"/>
          <p:cNvSpPr txBox="1">
            <a:spLocks/>
          </p:cNvSpPr>
          <p:nvPr/>
        </p:nvSpPr>
        <p:spPr bwMode="auto">
          <a:xfrm>
            <a:off x="1981200" y="5349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_tradnl" altLang="es-AR" sz="4400"/>
              <a:t>Partes Constructivos</a:t>
            </a:r>
            <a:endParaRPr lang="es-ES" altLang="es-AR" sz="4400"/>
          </a:p>
          <a:p>
            <a:pPr algn="ctr">
              <a:spcBef>
                <a:spcPct val="0"/>
              </a:spcBef>
              <a:buFontTx/>
              <a:buNone/>
            </a:pPr>
            <a:endParaRPr lang="es-AR" altLang="es-AR" sz="4400"/>
          </a:p>
        </p:txBody>
      </p:sp>
    </p:spTree>
    <p:extLst>
      <p:ext uri="{BB962C8B-B14F-4D97-AF65-F5344CB8AC3E}">
        <p14:creationId xmlns:p14="http://schemas.microsoft.com/office/powerpoint/2010/main" val="23399831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p:cNvPicPr>
            <a:picLocks noChangeAspect="1" noChangeArrowheads="1"/>
          </p:cNvPicPr>
          <p:nvPr/>
        </p:nvPicPr>
        <p:blipFill>
          <a:blip r:embed="rId2">
            <a:extLst>
              <a:ext uri="{28A0092B-C50C-407E-A947-70E740481C1C}">
                <a14:useLocalDpi xmlns:a14="http://schemas.microsoft.com/office/drawing/2010/main" val="0"/>
              </a:ext>
            </a:extLst>
          </a:blip>
          <a:srcRect t="9296" b="10690"/>
          <a:stretch>
            <a:fillRect/>
          </a:stretch>
        </p:blipFill>
        <p:spPr bwMode="auto">
          <a:xfrm>
            <a:off x="5448300" y="1557339"/>
            <a:ext cx="5219700"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4"/>
          <p:cNvSpPr>
            <a:spLocks noGrp="1" noChangeArrowheads="1"/>
          </p:cNvSpPr>
          <p:nvPr>
            <p:ph type="body" sz="half" idx="1"/>
          </p:nvPr>
        </p:nvSpPr>
        <p:spPr>
          <a:xfrm>
            <a:off x="802481" y="1989138"/>
            <a:ext cx="4000500" cy="2585130"/>
          </a:xfrm>
        </p:spPr>
        <p:txBody>
          <a:bodyPr>
            <a:normAutofit fontScale="92500" lnSpcReduction="20000"/>
          </a:bodyPr>
          <a:lstStyle/>
          <a:p>
            <a:pPr eaLnBrk="1" hangingPunct="1"/>
            <a:r>
              <a:rPr lang="es-EC" altLang="es-AR" sz="2800" dirty="0" err="1">
                <a:latin typeface="Arial" panose="020B0604020202020204" pitchFamily="34" charset="0"/>
                <a:cs typeface="Arial" panose="020B0604020202020204" pitchFamily="34" charset="0"/>
              </a:rPr>
              <a:t>N</a:t>
            </a:r>
            <a:r>
              <a:rPr lang="es-EC" altLang="es-AR" sz="2800" baseline="-25000" dirty="0" err="1">
                <a:latin typeface="Arial" panose="020B0604020202020204" pitchFamily="34" charset="0"/>
                <a:cs typeface="Arial" panose="020B0604020202020204" pitchFamily="34" charset="0"/>
              </a:rPr>
              <a:t>s</a:t>
            </a:r>
            <a:r>
              <a:rPr lang="es-EC" altLang="es-AR" sz="2800" baseline="-25000" dirty="0">
                <a:latin typeface="Arial" panose="020B0604020202020204" pitchFamily="34" charset="0"/>
                <a:cs typeface="Arial" panose="020B0604020202020204" pitchFamily="34" charset="0"/>
              </a:rPr>
              <a:t> </a:t>
            </a:r>
            <a:r>
              <a:rPr lang="es-ES" altLang="es-AR" sz="2800" dirty="0">
                <a:latin typeface="Arial" panose="020B0604020202020204" pitchFamily="34" charset="0"/>
                <a:cs typeface="Arial" panose="020B0604020202020204" pitchFamily="34" charset="0"/>
              </a:rPr>
              <a:t>= Campo magnético giratorio a velocidad de sincronismo.</a:t>
            </a:r>
          </a:p>
          <a:p>
            <a:pPr eaLnBrk="1" hangingPunct="1"/>
            <a:endParaRPr lang="es-ES" altLang="es-AR" sz="2800" dirty="0">
              <a:latin typeface="Arial" panose="020B0604020202020204" pitchFamily="34" charset="0"/>
              <a:cs typeface="Arial" panose="020B0604020202020204" pitchFamily="34" charset="0"/>
            </a:endParaRPr>
          </a:p>
          <a:p>
            <a:pPr eaLnBrk="1" hangingPunct="1"/>
            <a:r>
              <a:rPr lang="es-EC" altLang="es-AR" sz="2800" dirty="0" err="1">
                <a:latin typeface="Arial" panose="020B0604020202020204" pitchFamily="34" charset="0"/>
                <a:cs typeface="Arial" panose="020B0604020202020204" pitchFamily="34" charset="0"/>
              </a:rPr>
              <a:t>N</a:t>
            </a:r>
            <a:r>
              <a:rPr lang="es-EC" altLang="es-AR" sz="2800" baseline="-25000" dirty="0" err="1">
                <a:latin typeface="Arial" panose="020B0604020202020204" pitchFamily="34" charset="0"/>
                <a:cs typeface="Arial" panose="020B0604020202020204" pitchFamily="34" charset="0"/>
              </a:rPr>
              <a:t>r</a:t>
            </a:r>
            <a:r>
              <a:rPr lang="es-EC" altLang="es-AR" sz="2800" baseline="-25000" dirty="0">
                <a:latin typeface="Arial" panose="020B0604020202020204" pitchFamily="34" charset="0"/>
                <a:cs typeface="Arial" panose="020B0604020202020204" pitchFamily="34" charset="0"/>
              </a:rPr>
              <a:t> </a:t>
            </a:r>
            <a:r>
              <a:rPr lang="es-ES" altLang="es-AR" sz="2800" dirty="0">
                <a:latin typeface="Arial" panose="020B0604020202020204" pitchFamily="34" charset="0"/>
                <a:cs typeface="Arial" panose="020B0604020202020204" pitchFamily="34" charset="0"/>
              </a:rPr>
              <a:t>= velocidad del rotor.</a:t>
            </a:r>
          </a:p>
          <a:p>
            <a:pPr eaLnBrk="1" hangingPunct="1">
              <a:buFont typeface="Wingdings" panose="05000000000000000000" pitchFamily="2" charset="2"/>
              <a:buNone/>
            </a:pPr>
            <a:r>
              <a:rPr lang="es-ES" altLang="es-AR" sz="2800" dirty="0" smtClean="0">
                <a:latin typeface="Arial" panose="020B0604020202020204" pitchFamily="34" charset="0"/>
                <a:cs typeface="Arial" panose="020B0604020202020204" pitchFamily="34" charset="0"/>
              </a:rPr>
              <a:t>                  </a:t>
            </a:r>
            <a:endParaRPr lang="el-GR" altLang="es-AR" baseline="-25000" dirty="0">
              <a:latin typeface="Arial" panose="020B0604020202020204" pitchFamily="34" charset="0"/>
              <a:cs typeface="Arial" panose="020B0604020202020204" pitchFamily="34" charset="0"/>
            </a:endParaRPr>
          </a:p>
        </p:txBody>
      </p:sp>
      <p:pic>
        <p:nvPicPr>
          <p:cNvPr id="13316" name="Picture 6" descr="Principio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145496" y="4657726"/>
            <a:ext cx="3582987" cy="1511300"/>
          </a:xfrm>
        </p:spPr>
      </p:pic>
      <p:sp>
        <p:nvSpPr>
          <p:cNvPr id="13317" name="Text Box 9"/>
          <p:cNvSpPr txBox="1">
            <a:spLocks noChangeArrowheads="1"/>
          </p:cNvSpPr>
          <p:nvPr/>
        </p:nvSpPr>
        <p:spPr bwMode="auto">
          <a:xfrm>
            <a:off x="8688388" y="1989138"/>
            <a:ext cx="647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l-GR" altLang="es-AR" sz="1800">
                <a:latin typeface="Arial" panose="020B0604020202020204" pitchFamily="34" charset="0"/>
              </a:rPr>
              <a:t>ω</a:t>
            </a:r>
            <a:r>
              <a:rPr lang="es-ES" altLang="es-AR" sz="1800">
                <a:latin typeface="Arial" panose="020B0604020202020204" pitchFamily="34" charset="0"/>
              </a:rPr>
              <a:t>1</a:t>
            </a:r>
          </a:p>
        </p:txBody>
      </p:sp>
      <p:sp>
        <p:nvSpPr>
          <p:cNvPr id="13318" name="Text Box 10"/>
          <p:cNvSpPr txBox="1">
            <a:spLocks noChangeArrowheads="1"/>
          </p:cNvSpPr>
          <p:nvPr/>
        </p:nvSpPr>
        <p:spPr bwMode="auto">
          <a:xfrm>
            <a:off x="8183564" y="3141663"/>
            <a:ext cx="503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l-GR" altLang="es-AR" sz="1800">
                <a:latin typeface="Arial" panose="020B0604020202020204" pitchFamily="34" charset="0"/>
              </a:rPr>
              <a:t>ω</a:t>
            </a:r>
            <a:r>
              <a:rPr lang="es-ES" altLang="es-AR" sz="1800">
                <a:latin typeface="Arial" panose="020B0604020202020204" pitchFamily="34" charset="0"/>
              </a:rPr>
              <a:t>2</a:t>
            </a:r>
          </a:p>
        </p:txBody>
      </p:sp>
      <p:pic>
        <p:nvPicPr>
          <p:cNvPr id="13319" name="Picture 11" descr="campomoto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38939" y="2857501"/>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1 Título"/>
          <p:cNvSpPr txBox="1">
            <a:spLocks/>
          </p:cNvSpPr>
          <p:nvPr/>
        </p:nvSpPr>
        <p:spPr bwMode="auto">
          <a:xfrm>
            <a:off x="1981200" y="5349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s-ES_tradnl" altLang="es-AR" sz="4400"/>
          </a:p>
          <a:p>
            <a:pPr algn="ctr">
              <a:spcBef>
                <a:spcPct val="0"/>
              </a:spcBef>
              <a:buFontTx/>
              <a:buNone/>
            </a:pPr>
            <a:r>
              <a:rPr lang="es-ES_tradnl" altLang="es-AR" sz="4400"/>
              <a:t>Campo magnético giratorio</a:t>
            </a:r>
            <a:endParaRPr lang="es-ES" altLang="es-AR" sz="4400"/>
          </a:p>
          <a:p>
            <a:pPr algn="ctr">
              <a:spcBef>
                <a:spcPct val="0"/>
              </a:spcBef>
              <a:buFontTx/>
              <a:buNone/>
            </a:pPr>
            <a:endParaRPr lang="es-ES" altLang="es-AR" sz="4400"/>
          </a:p>
          <a:p>
            <a:pPr algn="ctr">
              <a:spcBef>
                <a:spcPct val="0"/>
              </a:spcBef>
              <a:buFontTx/>
              <a:buNone/>
            </a:pPr>
            <a:endParaRPr lang="es-AR" altLang="es-AR" sz="4400"/>
          </a:p>
        </p:txBody>
      </p:sp>
    </p:spTree>
    <p:extLst>
      <p:ext uri="{BB962C8B-B14F-4D97-AF65-F5344CB8AC3E}">
        <p14:creationId xmlns:p14="http://schemas.microsoft.com/office/powerpoint/2010/main" val="19512960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1514" y="1733932"/>
            <a:ext cx="6751701" cy="4253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060" y="3830638"/>
            <a:ext cx="24765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1 Título"/>
          <p:cNvSpPr txBox="1">
            <a:spLocks/>
          </p:cNvSpPr>
          <p:nvPr/>
        </p:nvSpPr>
        <p:spPr bwMode="auto">
          <a:xfrm>
            <a:off x="0" y="553847"/>
            <a:ext cx="764222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s-ES_tradnl" sz="4400" dirty="0">
              <a:latin typeface="Calibri" pitchFamily="34" charset="0"/>
            </a:endParaRPr>
          </a:p>
          <a:p>
            <a:pPr algn="r">
              <a:defRPr/>
            </a:pPr>
            <a:r>
              <a:rPr lang="es-ES_tradnl" sz="4400" dirty="0">
                <a:effectLst>
                  <a:outerShdw blurRad="38100" dist="38100" dir="2700000" algn="tl">
                    <a:srgbClr val="000000"/>
                  </a:outerShdw>
                </a:effectLst>
                <a:latin typeface="Arial" pitchFamily="34" charset="0"/>
                <a:cs typeface="Arial" pitchFamily="34" charset="0"/>
              </a:rPr>
              <a:t>Velocidad de giro del motor</a:t>
            </a:r>
            <a:endParaRPr lang="es-ES" sz="4400" dirty="0">
              <a:effectLst>
                <a:outerShdw blurRad="38100" dist="38100" dir="2700000" algn="tl">
                  <a:srgbClr val="000000"/>
                </a:outerShdw>
              </a:effectLst>
              <a:latin typeface="Arial" pitchFamily="34" charset="0"/>
              <a:cs typeface="Arial" pitchFamily="34" charset="0"/>
            </a:endParaRPr>
          </a:p>
          <a:p>
            <a:pPr algn="ctr">
              <a:defRPr/>
            </a:pPr>
            <a:endParaRPr lang="es-ES" sz="4400" dirty="0">
              <a:latin typeface="Calibri" pitchFamily="34" charset="0"/>
            </a:endParaRPr>
          </a:p>
          <a:p>
            <a:pPr algn="ctr">
              <a:defRPr/>
            </a:pPr>
            <a:endParaRPr lang="es-AR" sz="4400" dirty="0">
              <a:latin typeface="Calibri" pitchFamily="34" charset="0"/>
            </a:endParaRPr>
          </a:p>
        </p:txBody>
      </p:sp>
    </p:spTree>
    <p:extLst>
      <p:ext uri="{BB962C8B-B14F-4D97-AF65-F5344CB8AC3E}">
        <p14:creationId xmlns:p14="http://schemas.microsoft.com/office/powerpoint/2010/main" val="11316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27" name="Rectangle 11"/>
          <p:cNvSpPr>
            <a:spLocks noChangeArrowheads="1"/>
          </p:cNvSpPr>
          <p:nvPr/>
        </p:nvSpPr>
        <p:spPr bwMode="auto">
          <a:xfrm>
            <a:off x="1676400" y="38100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4400" b="0" i="0" u="none" strike="noStrike" kern="1200" cap="none" spc="0" normalizeH="0" baseline="0" noProof="0" dirty="0">
                <a:ln>
                  <a:noFill/>
                </a:ln>
                <a:solidFill>
                  <a:srgbClr val="2C3C43"/>
                </a:solidFill>
                <a:effectLst>
                  <a:outerShdw blurRad="38100" dist="38100" dir="2700000" algn="tl">
                    <a:srgbClr val="000000"/>
                  </a:outerShdw>
                </a:effectLst>
                <a:uLnTx/>
                <a:uFillTx/>
                <a:latin typeface="Trebuchet MS" panose="020B0603020202020204"/>
                <a:ea typeface="+mn-ea"/>
                <a:cs typeface="+mn-cs"/>
              </a:rPr>
              <a:t>La máquina síncrona: </a:t>
            </a:r>
          </a:p>
        </p:txBody>
      </p:sp>
      <p:grpSp>
        <p:nvGrpSpPr>
          <p:cNvPr id="15363" name="Group 15"/>
          <p:cNvGrpSpPr>
            <a:grpSpLocks/>
          </p:cNvGrpSpPr>
          <p:nvPr/>
        </p:nvGrpSpPr>
        <p:grpSpPr bwMode="auto">
          <a:xfrm>
            <a:off x="2057400" y="1827214"/>
            <a:ext cx="8305800" cy="4503737"/>
            <a:chOff x="384" y="1151"/>
            <a:chExt cx="5232" cy="2837"/>
          </a:xfrm>
        </p:grpSpPr>
        <p:graphicFrame>
          <p:nvGraphicFramePr>
            <p:cNvPr id="15367" name="Object 4"/>
            <p:cNvGraphicFramePr>
              <a:graphicFrameLocks noChangeAspect="1"/>
            </p:cNvGraphicFramePr>
            <p:nvPr/>
          </p:nvGraphicFramePr>
          <p:xfrm>
            <a:off x="384" y="1238"/>
            <a:ext cx="2255" cy="2256"/>
          </p:xfrm>
          <a:graphic>
            <a:graphicData uri="http://schemas.openxmlformats.org/presentationml/2006/ole">
              <mc:AlternateContent xmlns:mc="http://schemas.openxmlformats.org/markup-compatibility/2006">
                <mc:Choice xmlns:v="urn:schemas-microsoft-com:vml" Requires="v">
                  <p:oleObj spid="_x0000_s1035" name="Imagen" r:id="rId3" imgW="1755648" imgH="1755648" progId="Word.Picture.8">
                    <p:embed/>
                  </p:oleObj>
                </mc:Choice>
                <mc:Fallback>
                  <p:oleObj name="Imagen" r:id="rId3" imgW="1755648" imgH="1755648" progId="Word.Picture.8">
                    <p:embed/>
                    <p:pic>
                      <p:nvPicPr>
                        <p:cNvPr id="15367"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1238"/>
                          <a:ext cx="2255" cy="225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5625" name="Text Box 9"/>
            <p:cNvSpPr txBox="1">
              <a:spLocks noChangeArrowheads="1"/>
            </p:cNvSpPr>
            <p:nvPr/>
          </p:nvSpPr>
          <p:spPr bwMode="auto">
            <a:xfrm>
              <a:off x="476" y="3542"/>
              <a:ext cx="1862" cy="446"/>
            </a:xfrm>
            <a:prstGeom prst="rect">
              <a:avLst/>
            </a:prstGeom>
            <a:gradFill rotWithShape="0">
              <a:gsLst>
                <a:gs pos="0">
                  <a:srgbClr val="FF0000">
                    <a:gamma/>
                    <a:shade val="46275"/>
                    <a:invGamma/>
                  </a:srgbClr>
                </a:gs>
                <a:gs pos="50000">
                  <a:srgbClr val="FF0000"/>
                </a:gs>
                <a:gs pos="100000">
                  <a:srgbClr val="FF0000">
                    <a:gamma/>
                    <a:shade val="46275"/>
                    <a:invGamma/>
                  </a:srgbClr>
                </a:gs>
              </a:gsLst>
              <a:lin ang="2700000" scaled="1"/>
            </a:gradFill>
            <a:ln>
              <a:noFill/>
            </a:ln>
            <a:effectLst>
              <a:outerShdw dist="35921" dir="2700000" algn="ctr" rotWithShape="0">
                <a:schemeClr val="bg2"/>
              </a:outerShdw>
            </a:effectLst>
            <a:extLst>
              <a:ext uri="{91240B29-F687-4F45-9708-019B960494DF}">
                <a14:hiddenLine xmlns:a14="http://schemas.microsoft.com/office/drawing/2010/main" w="3175">
                  <a:solidFill>
                    <a:schemeClr val="tx1"/>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_tradnl" sz="2000" b="0" i="0" u="none" strike="noStrike" kern="1200" cap="none" spc="0" normalizeH="0" baseline="0" noProof="0" dirty="0">
                  <a:ln>
                    <a:noFill/>
                  </a:ln>
                  <a:solidFill>
                    <a:prstClr val="white">
                      <a:lumMod val="85000"/>
                    </a:prstClr>
                  </a:solidFill>
                  <a:effectLst/>
                  <a:uLnTx/>
                  <a:uFillTx/>
                  <a:latin typeface="Trebuchet MS" panose="020B0603020202020204"/>
                  <a:ea typeface="+mn-ea"/>
                  <a:cs typeface="+mn-cs"/>
                </a:rPr>
                <a:t>Elevadas velocidades de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_tradnl" sz="2000" b="0" i="0" u="none" strike="noStrike" kern="1200" cap="none" spc="0" normalizeH="0" baseline="0" noProof="0" dirty="0">
                  <a:ln>
                    <a:noFill/>
                  </a:ln>
                  <a:solidFill>
                    <a:prstClr val="white">
                      <a:lumMod val="85000"/>
                    </a:prstClr>
                  </a:solidFill>
                  <a:effectLst/>
                  <a:uLnTx/>
                  <a:uFillTx/>
                  <a:latin typeface="Trebuchet MS" panose="020B0603020202020204"/>
                  <a:ea typeface="+mn-ea"/>
                  <a:cs typeface="+mn-cs"/>
                </a:rPr>
                <a:t>giro: turboalternadores</a:t>
              </a:r>
              <a:endParaRPr kumimoji="0" lang="es-ES_tradnl" sz="2000" b="0" i="0" u="none" strike="noStrike" kern="1200" cap="none" spc="0" normalizeH="0" baseline="0" noProof="0" dirty="0">
                <a:ln>
                  <a:noFill/>
                </a:ln>
                <a:solidFill>
                  <a:prstClr val="white">
                    <a:lumMod val="85000"/>
                  </a:prstClr>
                </a:solidFill>
                <a:effectLst/>
                <a:uLnTx/>
                <a:uFillTx/>
                <a:latin typeface="Times New Roman" pitchFamily="18" charset="0"/>
                <a:ea typeface="+mn-ea"/>
                <a:cs typeface="+mn-cs"/>
              </a:endParaRPr>
            </a:p>
          </p:txBody>
        </p:sp>
        <p:pic>
          <p:nvPicPr>
            <p:cNvPr id="1536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7" y="1201"/>
              <a:ext cx="2295" cy="23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5626" name="Text Box 10"/>
            <p:cNvSpPr txBox="1">
              <a:spLocks noChangeArrowheads="1"/>
            </p:cNvSpPr>
            <p:nvPr/>
          </p:nvSpPr>
          <p:spPr bwMode="auto">
            <a:xfrm>
              <a:off x="3455" y="3526"/>
              <a:ext cx="1567" cy="446"/>
            </a:xfrm>
            <a:prstGeom prst="rect">
              <a:avLst/>
            </a:prstGeom>
            <a:gradFill rotWithShape="0">
              <a:gsLst>
                <a:gs pos="0">
                  <a:srgbClr val="FF0000">
                    <a:gamma/>
                    <a:shade val="46275"/>
                    <a:invGamma/>
                  </a:srgbClr>
                </a:gs>
                <a:gs pos="50000">
                  <a:srgbClr val="FF0000"/>
                </a:gs>
                <a:gs pos="100000">
                  <a:srgbClr val="FF0000">
                    <a:gamma/>
                    <a:shade val="46275"/>
                    <a:invGamma/>
                  </a:srgbClr>
                </a:gs>
              </a:gsLst>
              <a:lin ang="2700000" scaled="1"/>
            </a:gradFill>
            <a:ln>
              <a:noFill/>
            </a:ln>
            <a:effectLst>
              <a:outerShdw dist="35921" dir="2700000" algn="ctr" rotWithShape="0">
                <a:schemeClr val="bg2"/>
              </a:outerShdw>
            </a:effectLst>
            <a:extLst>
              <a:ext uri="{91240B29-F687-4F45-9708-019B960494DF}">
                <a14:hiddenLine xmlns:a14="http://schemas.microsoft.com/office/drawing/2010/main" w="3175">
                  <a:solidFill>
                    <a:schemeClr val="tx1"/>
                  </a:solidFill>
                  <a:miter lim="800000"/>
                  <a:headEnd/>
                  <a:tailEnd/>
                </a14:hiddenLine>
              </a:ext>
            </a:extLst>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2000" b="0" i="0" u="none" strike="noStrike" kern="1200" cap="none" spc="0" normalizeH="0" baseline="0" noProof="0" dirty="0">
                  <a:ln>
                    <a:noFill/>
                  </a:ln>
                  <a:solidFill>
                    <a:prstClr val="white">
                      <a:lumMod val="85000"/>
                    </a:prstClr>
                  </a:solidFill>
                  <a:effectLst>
                    <a:outerShdw blurRad="38100" dist="38100" dir="2700000" algn="tl">
                      <a:srgbClr val="000000"/>
                    </a:outerShdw>
                  </a:effectLst>
                  <a:uLnTx/>
                  <a:uFillTx/>
                  <a:latin typeface="Trebuchet MS" panose="020B0603020202020204"/>
                  <a:ea typeface="+mn-ea"/>
                  <a:cs typeface="+mn-cs"/>
                </a:rPr>
                <a:t>Velocidades de giro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2000" b="0" i="0" u="none" strike="noStrike" kern="1200" cap="none" spc="0" normalizeH="0" baseline="0" noProof="0" dirty="0">
                  <a:ln>
                    <a:noFill/>
                  </a:ln>
                  <a:solidFill>
                    <a:prstClr val="white">
                      <a:lumMod val="85000"/>
                    </a:prstClr>
                  </a:solidFill>
                  <a:effectLst>
                    <a:outerShdw blurRad="38100" dist="38100" dir="2700000" algn="tl">
                      <a:srgbClr val="000000"/>
                    </a:outerShdw>
                  </a:effectLst>
                  <a:uLnTx/>
                  <a:uFillTx/>
                  <a:latin typeface="Trebuchet MS" panose="020B0603020202020204"/>
                  <a:ea typeface="+mn-ea"/>
                  <a:cs typeface="+mn-cs"/>
                </a:rPr>
                <a:t>bajas</a:t>
              </a:r>
              <a:endParaRPr kumimoji="0" lang="es-ES_tradnl" sz="2000" b="0" i="0" u="none" strike="noStrike" kern="1200" cap="none" spc="0" normalizeH="0" baseline="0" noProof="0" dirty="0">
                <a:ln>
                  <a:noFill/>
                </a:ln>
                <a:solidFill>
                  <a:prstClr val="white">
                    <a:lumMod val="85000"/>
                  </a:prstClr>
                </a:solidFill>
                <a:effectLst/>
                <a:uLnTx/>
                <a:uFillTx/>
                <a:latin typeface="Times New Roman" pitchFamily="18" charset="0"/>
                <a:ea typeface="+mn-ea"/>
                <a:cs typeface="+mn-cs"/>
              </a:endParaRPr>
            </a:p>
          </p:txBody>
        </p:sp>
        <p:sp>
          <p:nvSpPr>
            <p:cNvPr id="495624" name="Text Box 8"/>
            <p:cNvSpPr txBox="1">
              <a:spLocks noChangeArrowheads="1"/>
            </p:cNvSpPr>
            <p:nvPr/>
          </p:nvSpPr>
          <p:spPr bwMode="auto">
            <a:xfrm>
              <a:off x="4848" y="1151"/>
              <a:ext cx="768" cy="577"/>
            </a:xfrm>
            <a:prstGeom prst="rect">
              <a:avLst/>
            </a:prstGeom>
            <a:gradFill rotWithShape="0">
              <a:gsLst>
                <a:gs pos="0">
                  <a:srgbClr val="008000">
                    <a:gamma/>
                    <a:shade val="46275"/>
                    <a:invGamma/>
                  </a:srgbClr>
                </a:gs>
                <a:gs pos="100000">
                  <a:srgbClr val="008000"/>
                </a:gs>
              </a:gsLst>
              <a:lin ang="2700000" scaled="1"/>
            </a:gradFill>
            <a:ln>
              <a:noFill/>
            </a:ln>
            <a:effectLst>
              <a:outerShdw dist="35921" dir="2700000" algn="ctr" rotWithShape="0">
                <a:schemeClr val="bg2"/>
              </a:outerShdw>
            </a:effectLst>
            <a:extLst>
              <a:ext uri="{91240B29-F687-4F45-9708-019B960494DF}">
                <a14:hiddenLine xmlns:a14="http://schemas.microsoft.com/office/drawing/2010/main" w="3175">
                  <a:solidFill>
                    <a:schemeClr val="tx1"/>
                  </a:solidFill>
                  <a:miter lim="800000"/>
                  <a:headEnd/>
                  <a:tailEnd/>
                </a14:hiddenLine>
              </a:ext>
            </a:extLst>
          </p:spPr>
          <p:txBody>
            <a:bodyP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1800" b="0" i="0" u="none" strike="noStrike" kern="1200" cap="none" spc="0" normalizeH="0" baseline="0" noProof="0">
                  <a:ln>
                    <a:noFill/>
                  </a:ln>
                  <a:solidFill>
                    <a:prstClr val="white">
                      <a:lumMod val="85000"/>
                    </a:prstClr>
                  </a:solidFill>
                  <a:effectLst/>
                  <a:uLnTx/>
                  <a:uFillTx/>
                  <a:latin typeface="Trebuchet MS" panose="020B0603020202020204"/>
                  <a:ea typeface="+mn-ea"/>
                  <a:cs typeface="+mn-cs"/>
                </a:rPr>
                <a:t>Rotor de polos salientes</a:t>
              </a:r>
            </a:p>
          </p:txBody>
        </p:sp>
        <p:sp>
          <p:nvSpPr>
            <p:cNvPr id="495630" name="Text Box 14"/>
            <p:cNvSpPr txBox="1">
              <a:spLocks noChangeArrowheads="1"/>
            </p:cNvSpPr>
            <p:nvPr/>
          </p:nvSpPr>
          <p:spPr bwMode="auto">
            <a:xfrm>
              <a:off x="2064" y="1204"/>
              <a:ext cx="624" cy="404"/>
            </a:xfrm>
            <a:prstGeom prst="rect">
              <a:avLst/>
            </a:prstGeom>
            <a:gradFill rotWithShape="0">
              <a:gsLst>
                <a:gs pos="0">
                  <a:srgbClr val="008000">
                    <a:gamma/>
                    <a:shade val="46275"/>
                    <a:invGamma/>
                  </a:srgbClr>
                </a:gs>
                <a:gs pos="100000">
                  <a:srgbClr val="008000"/>
                </a:gs>
              </a:gsLst>
              <a:lin ang="2700000" scaled="1"/>
            </a:gradFill>
            <a:ln>
              <a:noFill/>
            </a:ln>
            <a:effectLst>
              <a:outerShdw dist="35921" dir="2700000" algn="ctr" rotWithShape="0">
                <a:schemeClr val="bg2"/>
              </a:outerShdw>
            </a:effectLst>
            <a:extLst>
              <a:ext uri="{91240B29-F687-4F45-9708-019B960494DF}">
                <a14:hiddenLine xmlns:a14="http://schemas.microsoft.com/office/drawing/2010/main" w="3175">
                  <a:solidFill>
                    <a:schemeClr val="tx1"/>
                  </a:solidFill>
                  <a:miter lim="800000"/>
                  <a:headEnd/>
                  <a:tailEnd/>
                </a14:hiddenLine>
              </a:ext>
            </a:extLst>
          </p:spPr>
          <p:txBody>
            <a:bodyP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1800" b="0" i="0" u="none" strike="noStrike" kern="1200" cap="none" spc="0" normalizeH="0" baseline="0" noProof="0">
                  <a:ln>
                    <a:noFill/>
                  </a:ln>
                  <a:solidFill>
                    <a:prstClr val="white">
                      <a:lumMod val="85000"/>
                    </a:prstClr>
                  </a:solidFill>
                  <a:effectLst/>
                  <a:uLnTx/>
                  <a:uFillTx/>
                  <a:latin typeface="Trebuchet MS" panose="020B0603020202020204"/>
                  <a:ea typeface="+mn-ea"/>
                  <a:cs typeface="+mn-cs"/>
                </a:rPr>
                <a:t>Rotor liso</a:t>
              </a:r>
            </a:p>
          </p:txBody>
        </p:sp>
      </p:grpSp>
    </p:spTree>
    <p:extLst>
      <p:ext uri="{BB962C8B-B14F-4D97-AF65-F5344CB8AC3E}">
        <p14:creationId xmlns:p14="http://schemas.microsoft.com/office/powerpoint/2010/main" val="2409982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Principio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6014" y="0"/>
            <a:ext cx="8649778" cy="6742112"/>
          </a:xfrm>
        </p:spPr>
      </p:pic>
    </p:spTree>
    <p:extLst>
      <p:ext uri="{BB962C8B-B14F-4D97-AF65-F5344CB8AC3E}">
        <p14:creationId xmlns:p14="http://schemas.microsoft.com/office/powerpoint/2010/main" val="1197811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1026"/>
          <p:cNvSpPr>
            <a:spLocks noChangeArrowheads="1"/>
          </p:cNvSpPr>
          <p:nvPr/>
        </p:nvSpPr>
        <p:spPr bwMode="auto">
          <a:xfrm>
            <a:off x="1600200" y="152400"/>
            <a:ext cx="9067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spcBef>
                <a:spcPct val="0"/>
              </a:spcBef>
              <a:defRPr/>
            </a:pPr>
            <a:r>
              <a:rPr lang="es-ES_tradnl" sz="3900" dirty="0">
                <a:solidFill>
                  <a:schemeClr val="tx2"/>
                </a:solidFill>
                <a:effectLst>
                  <a:outerShdw blurRad="38100" dist="38100" dir="2700000" algn="tl">
                    <a:srgbClr val="000000"/>
                  </a:outerShdw>
                </a:effectLst>
              </a:rPr>
              <a:t>El generador síncrono en carga: conexión a red de P. infinita</a:t>
            </a:r>
          </a:p>
        </p:txBody>
      </p:sp>
      <p:grpSp>
        <p:nvGrpSpPr>
          <p:cNvPr id="26627" name="Group 1044"/>
          <p:cNvGrpSpPr>
            <a:grpSpLocks/>
          </p:cNvGrpSpPr>
          <p:nvPr/>
        </p:nvGrpSpPr>
        <p:grpSpPr bwMode="auto">
          <a:xfrm>
            <a:off x="2362200" y="1524001"/>
            <a:ext cx="7899400" cy="1465263"/>
            <a:chOff x="528" y="960"/>
            <a:chExt cx="4976" cy="923"/>
          </a:xfrm>
        </p:grpSpPr>
        <p:sp>
          <p:nvSpPr>
            <p:cNvPr id="516099" name="Text Box 1027"/>
            <p:cNvSpPr txBox="1">
              <a:spLocks noChangeArrowheads="1"/>
            </p:cNvSpPr>
            <p:nvPr/>
          </p:nvSpPr>
          <p:spPr bwMode="auto">
            <a:xfrm>
              <a:off x="2784" y="960"/>
              <a:ext cx="2720" cy="923"/>
            </a:xfrm>
            <a:prstGeom prst="rect">
              <a:avLst/>
            </a:prstGeom>
            <a:solidFill>
              <a:srgbClr val="008000"/>
            </a:solidFill>
            <a:ln>
              <a:noFill/>
            </a:ln>
            <a:effectLst/>
            <a:scene3d>
              <a:camera prst="legacyObliqueTopRight"/>
              <a:lightRig rig="legacyFlat3" dir="b"/>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defRPr/>
              </a:pPr>
              <a:r>
                <a:rPr lang="es-ES_tradnl">
                  <a:solidFill>
                    <a:schemeClr val="bg1">
                      <a:lumMod val="85000"/>
                    </a:schemeClr>
                  </a:solidFill>
                  <a:effectLst>
                    <a:outerShdw blurRad="38100" dist="38100" dir="2700000" algn="tl">
                      <a:srgbClr val="000000"/>
                    </a:outerShdw>
                  </a:effectLst>
                </a:rPr>
                <a:t>EL GENERADOR ESTÁ CONECTADO A OTRA RED EN LA QUE ACTÚAN OTROS GENERADORES: SU POTENCIA ES MUY PEQUEÑA RESPECTO DE LA TOTAL DE LA RED</a:t>
              </a:r>
              <a:endParaRPr lang="es-ES">
                <a:solidFill>
                  <a:schemeClr val="bg1">
                    <a:lumMod val="85000"/>
                  </a:schemeClr>
                </a:solidFill>
                <a:effectLst>
                  <a:outerShdw blurRad="38100" dist="38100" dir="2700000" algn="tl">
                    <a:srgbClr val="000000"/>
                  </a:outerShdw>
                </a:effectLst>
              </a:endParaRPr>
            </a:p>
          </p:txBody>
        </p:sp>
        <p:sp>
          <p:nvSpPr>
            <p:cNvPr id="516100" name="Rectangle 1028"/>
            <p:cNvSpPr>
              <a:spLocks noChangeArrowheads="1"/>
            </p:cNvSpPr>
            <p:nvPr/>
          </p:nvSpPr>
          <p:spPr bwMode="auto">
            <a:xfrm>
              <a:off x="528" y="1104"/>
              <a:ext cx="1680" cy="446"/>
            </a:xfrm>
            <a:prstGeom prst="rect">
              <a:avLst/>
            </a:prstGeom>
            <a:solidFill>
              <a:srgbClr val="CC0099"/>
            </a:solidFill>
            <a:ln>
              <a:noFill/>
            </a:ln>
            <a:effectLst/>
            <a:scene3d>
              <a:camera prst="legacyObliqueTopRight"/>
              <a:lightRig rig="legacyFlat3" dir="b"/>
            </a:scene3d>
            <a:sp3d extrusionH="49200" prstMaterial="legacyMatte">
              <a:bevelT w="13500" h="13500" prst="angle"/>
              <a:bevelB w="13500" h="13500" prst="angle"/>
              <a:extrusionClr>
                <a:srgbClr val="CC0099"/>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defRPr/>
              </a:pPr>
              <a:r>
                <a:rPr lang="es-ES_tradnl" sz="2000">
                  <a:solidFill>
                    <a:schemeClr val="bg1">
                      <a:lumMod val="85000"/>
                    </a:schemeClr>
                  </a:solidFill>
                  <a:effectLst>
                    <a:outerShdw blurRad="38100" dist="38100" dir="2700000" algn="tl">
                      <a:srgbClr val="000000"/>
                    </a:outerShdw>
                  </a:effectLst>
                </a:rPr>
                <a:t>CONEXIÓN A RED DE POTENCIA INFINITA</a:t>
              </a:r>
              <a:endParaRPr lang="es-ES" sz="2000">
                <a:solidFill>
                  <a:schemeClr val="bg1">
                    <a:lumMod val="85000"/>
                  </a:schemeClr>
                </a:solidFill>
                <a:effectLst>
                  <a:outerShdw blurRad="38100" dist="38100" dir="2700000" algn="tl">
                    <a:srgbClr val="000000"/>
                  </a:outerShdw>
                </a:effectLst>
              </a:endParaRPr>
            </a:p>
          </p:txBody>
        </p:sp>
        <p:sp>
          <p:nvSpPr>
            <p:cNvPr id="516101" name="AutoShape 1029"/>
            <p:cNvSpPr>
              <a:spLocks noChangeArrowheads="1"/>
            </p:cNvSpPr>
            <p:nvPr/>
          </p:nvSpPr>
          <p:spPr bwMode="auto">
            <a:xfrm>
              <a:off x="2573" y="1184"/>
              <a:ext cx="155" cy="462"/>
            </a:xfrm>
            <a:prstGeom prst="rightArrow">
              <a:avLst>
                <a:gd name="adj1" fmla="val 50000"/>
                <a:gd name="adj2" fmla="val 50000"/>
              </a:avLst>
            </a:prstGeom>
            <a:gradFill rotWithShape="0">
              <a:gsLst>
                <a:gs pos="0">
                  <a:schemeClr val="tx1">
                    <a:gamma/>
                    <a:shade val="46275"/>
                    <a:invGamma/>
                  </a:schemeClr>
                </a:gs>
                <a:gs pos="100000">
                  <a:schemeClr val="tx1"/>
                </a:gs>
              </a:gsLst>
              <a:lin ang="2700000" scaled="1"/>
            </a:gradFill>
            <a:ln w="9525">
              <a:solidFill>
                <a:schemeClr val="bg2"/>
              </a:solidFill>
              <a:miter lim="800000"/>
              <a:headEnd/>
              <a:tailEnd/>
            </a:ln>
            <a:effectLst>
              <a:outerShdw dist="35921" dir="2700000" algn="ctr" rotWithShape="0">
                <a:schemeClr val="bg2"/>
              </a:outerShdw>
            </a:effectLst>
          </p:spPr>
          <p:txBody>
            <a:bodyPr wrap="none" anchor="ctr">
              <a:spAutoFit/>
            </a:bodyPr>
            <a:lstStyle/>
            <a:p>
              <a:pPr>
                <a:defRPr/>
              </a:pPr>
              <a:endParaRPr lang="es-AR">
                <a:solidFill>
                  <a:schemeClr val="bg1">
                    <a:lumMod val="85000"/>
                  </a:schemeClr>
                </a:solidFill>
                <a:effectLst>
                  <a:outerShdw blurRad="38100" dist="38100" dir="2700000" algn="tl">
                    <a:srgbClr val="000000">
                      <a:alpha val="43137"/>
                    </a:srgbClr>
                  </a:outerShdw>
                </a:effectLst>
              </a:endParaRPr>
            </a:p>
          </p:txBody>
        </p:sp>
      </p:grpSp>
      <p:sp>
        <p:nvSpPr>
          <p:cNvPr id="516102" name="Text Box 1030"/>
          <p:cNvSpPr txBox="1">
            <a:spLocks noChangeArrowheads="1"/>
          </p:cNvSpPr>
          <p:nvPr/>
        </p:nvSpPr>
        <p:spPr bwMode="auto">
          <a:xfrm>
            <a:off x="6527800" y="3541714"/>
            <a:ext cx="1752600" cy="1190625"/>
          </a:xfrm>
          <a:prstGeom prst="rect">
            <a:avLst/>
          </a:prstGeom>
          <a:solidFill>
            <a:srgbClr val="008000"/>
          </a:solidFill>
          <a:ln>
            <a:noFill/>
          </a:ln>
          <a:effectLst/>
          <a:scene3d>
            <a:camera prst="legacyObliqueTopRight"/>
            <a:lightRig rig="legacyFlat3" dir="b"/>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defRPr/>
            </a:pPr>
            <a:r>
              <a:rPr lang="es-ES_tradnl">
                <a:solidFill>
                  <a:schemeClr val="bg1">
                    <a:lumMod val="85000"/>
                  </a:schemeClr>
                </a:solidFill>
                <a:effectLst>
                  <a:outerShdw blurRad="38100" dist="38100" dir="2700000" algn="tl">
                    <a:srgbClr val="000000"/>
                  </a:outerShdw>
                </a:effectLst>
              </a:rPr>
              <a:t>La tensión de alimentación ESTÁ FIJADA POR LA RED</a:t>
            </a:r>
            <a:endParaRPr lang="es-ES">
              <a:solidFill>
                <a:schemeClr val="bg1">
                  <a:lumMod val="85000"/>
                </a:schemeClr>
              </a:solidFill>
              <a:effectLst>
                <a:outerShdw blurRad="38100" dist="38100" dir="2700000" algn="tl">
                  <a:srgbClr val="000000"/>
                </a:outerShdw>
              </a:effectLst>
            </a:endParaRPr>
          </a:p>
        </p:txBody>
      </p:sp>
      <p:sp>
        <p:nvSpPr>
          <p:cNvPr id="516103" name="Text Box 1031"/>
          <p:cNvSpPr txBox="1">
            <a:spLocks noChangeArrowheads="1"/>
          </p:cNvSpPr>
          <p:nvPr/>
        </p:nvSpPr>
        <p:spPr bwMode="auto">
          <a:xfrm>
            <a:off x="8001000" y="4875214"/>
            <a:ext cx="2133600" cy="915987"/>
          </a:xfrm>
          <a:prstGeom prst="rect">
            <a:avLst/>
          </a:prstGeom>
          <a:solidFill>
            <a:srgbClr val="008000"/>
          </a:solidFill>
          <a:ln>
            <a:noFill/>
          </a:ln>
          <a:effectLst/>
          <a:scene3d>
            <a:camera prst="legacyObliqueTopRight"/>
            <a:lightRig rig="legacyFlat3" dir="b"/>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defRPr/>
            </a:pPr>
            <a:r>
              <a:rPr lang="es-ES_tradnl">
                <a:solidFill>
                  <a:schemeClr val="bg1">
                    <a:lumMod val="85000"/>
                  </a:schemeClr>
                </a:solidFill>
                <a:effectLst>
                  <a:outerShdw blurRad="38100" dist="38100" dir="2700000" algn="tl">
                    <a:srgbClr val="000000"/>
                  </a:outerShdw>
                </a:effectLst>
              </a:rPr>
              <a:t>La frecuencia ESTÁ FIJADA POR LA RED</a:t>
            </a:r>
            <a:endParaRPr lang="es-ES">
              <a:solidFill>
                <a:schemeClr val="bg1">
                  <a:lumMod val="85000"/>
                </a:schemeClr>
              </a:solidFill>
              <a:effectLst>
                <a:outerShdw blurRad="38100" dist="38100" dir="2700000" algn="tl">
                  <a:srgbClr val="000000"/>
                </a:outerShdw>
              </a:effectLst>
            </a:endParaRPr>
          </a:p>
        </p:txBody>
      </p:sp>
      <p:sp>
        <p:nvSpPr>
          <p:cNvPr id="516104" name="AutoShape 1032"/>
          <p:cNvSpPr>
            <a:spLocks noChangeArrowheads="1"/>
          </p:cNvSpPr>
          <p:nvPr/>
        </p:nvSpPr>
        <p:spPr bwMode="auto">
          <a:xfrm rot="5400000">
            <a:off x="8178800" y="3552112"/>
            <a:ext cx="1752600" cy="744379"/>
          </a:xfrm>
          <a:prstGeom prst="rightArrow">
            <a:avLst>
              <a:gd name="adj1" fmla="val 49167"/>
              <a:gd name="adj2" fmla="val 79201"/>
            </a:avLst>
          </a:prstGeom>
          <a:gradFill rotWithShape="0">
            <a:gsLst>
              <a:gs pos="0">
                <a:schemeClr val="tx1">
                  <a:gamma/>
                  <a:shade val="46275"/>
                  <a:invGamma/>
                </a:schemeClr>
              </a:gs>
              <a:gs pos="100000">
                <a:schemeClr val="tx1"/>
              </a:gs>
            </a:gsLst>
            <a:lin ang="2700000" scaled="1"/>
          </a:gradFill>
          <a:ln w="9525">
            <a:solidFill>
              <a:schemeClr val="bg2"/>
            </a:solidFill>
            <a:miter lim="800000"/>
            <a:headEnd/>
            <a:tailEnd/>
          </a:ln>
          <a:effectLst>
            <a:outerShdw dist="35921" dir="2700000" algn="ctr" rotWithShape="0">
              <a:schemeClr val="bg2"/>
            </a:outerShdw>
          </a:effectLst>
        </p:spPr>
        <p:txBody>
          <a:bodyPr anchor="ctr">
            <a:spAutoFit/>
          </a:bodyPr>
          <a:lstStyle/>
          <a:p>
            <a:pPr>
              <a:defRPr/>
            </a:pPr>
            <a:endParaRPr lang="es-AR">
              <a:effectLst>
                <a:outerShdw blurRad="38100" dist="38100" dir="2700000" algn="tl">
                  <a:srgbClr val="000000">
                    <a:alpha val="43137"/>
                  </a:srgbClr>
                </a:outerShdw>
              </a:effectLst>
            </a:endParaRPr>
          </a:p>
        </p:txBody>
      </p:sp>
      <p:sp>
        <p:nvSpPr>
          <p:cNvPr id="516105" name="AutoShape 1033"/>
          <p:cNvSpPr>
            <a:spLocks noChangeArrowheads="1"/>
          </p:cNvSpPr>
          <p:nvPr/>
        </p:nvSpPr>
        <p:spPr bwMode="auto">
          <a:xfrm rot="5400000">
            <a:off x="7194550" y="2856787"/>
            <a:ext cx="419100" cy="801529"/>
          </a:xfrm>
          <a:prstGeom prst="rightArrow">
            <a:avLst>
              <a:gd name="adj1" fmla="val 45833"/>
              <a:gd name="adj2" fmla="val 56253"/>
            </a:avLst>
          </a:prstGeom>
          <a:gradFill rotWithShape="0">
            <a:gsLst>
              <a:gs pos="0">
                <a:schemeClr val="tx1">
                  <a:gamma/>
                  <a:shade val="46275"/>
                  <a:invGamma/>
                </a:schemeClr>
              </a:gs>
              <a:gs pos="100000">
                <a:schemeClr val="tx1"/>
              </a:gs>
            </a:gsLst>
            <a:lin ang="2700000" scaled="1"/>
          </a:gradFill>
          <a:ln w="9525">
            <a:solidFill>
              <a:schemeClr val="bg2"/>
            </a:solidFill>
            <a:miter lim="800000"/>
            <a:headEnd/>
            <a:tailEnd/>
          </a:ln>
          <a:effectLst>
            <a:outerShdw dist="35921" dir="2700000" algn="ctr" rotWithShape="0">
              <a:schemeClr val="bg2"/>
            </a:outerShdw>
          </a:effectLst>
        </p:spPr>
        <p:txBody>
          <a:bodyPr anchor="ctr">
            <a:spAutoFit/>
          </a:bodyPr>
          <a:lstStyle/>
          <a:p>
            <a:pPr>
              <a:defRPr/>
            </a:pPr>
            <a:endParaRPr lang="es-AR">
              <a:effectLst>
                <a:outerShdw blurRad="38100" dist="38100" dir="2700000" algn="tl">
                  <a:srgbClr val="000000">
                    <a:alpha val="43137"/>
                  </a:srgbClr>
                </a:outerShdw>
              </a:effectLst>
            </a:endParaRPr>
          </a:p>
        </p:txBody>
      </p:sp>
      <p:sp>
        <p:nvSpPr>
          <p:cNvPr id="516106" name="AutoShape 1034"/>
          <p:cNvSpPr>
            <a:spLocks noChangeArrowheads="1"/>
          </p:cNvSpPr>
          <p:nvPr/>
        </p:nvSpPr>
        <p:spPr bwMode="auto">
          <a:xfrm rot="5400000">
            <a:off x="2582363" y="2858970"/>
            <a:ext cx="245474" cy="733663"/>
          </a:xfrm>
          <a:prstGeom prst="rightArrow">
            <a:avLst>
              <a:gd name="adj1" fmla="val 50000"/>
              <a:gd name="adj2" fmla="val 50000"/>
            </a:avLst>
          </a:prstGeom>
          <a:gradFill rotWithShape="0">
            <a:gsLst>
              <a:gs pos="0">
                <a:schemeClr val="tx1">
                  <a:gamma/>
                  <a:shade val="46275"/>
                  <a:invGamma/>
                </a:schemeClr>
              </a:gs>
              <a:gs pos="100000">
                <a:schemeClr val="tx1"/>
              </a:gs>
            </a:gsLst>
            <a:lin ang="2700000" scaled="1"/>
          </a:gradFill>
          <a:ln w="9525">
            <a:solidFill>
              <a:schemeClr val="bg2"/>
            </a:solidFill>
            <a:miter lim="800000"/>
            <a:headEnd/>
            <a:tailEnd/>
          </a:ln>
          <a:effectLst>
            <a:outerShdw dist="35921" dir="2700000" algn="ctr" rotWithShape="0">
              <a:schemeClr val="bg2"/>
            </a:outerShdw>
          </a:effectLst>
        </p:spPr>
        <p:txBody>
          <a:bodyPr wrap="none" anchor="ctr">
            <a:spAutoFit/>
          </a:bodyPr>
          <a:lstStyle/>
          <a:p>
            <a:pPr>
              <a:defRPr/>
            </a:pPr>
            <a:endParaRPr lang="es-AR">
              <a:effectLst>
                <a:outerShdw blurRad="38100" dist="38100" dir="2700000" algn="tl">
                  <a:srgbClr val="000000">
                    <a:alpha val="43137"/>
                  </a:srgbClr>
                </a:outerShdw>
              </a:effectLst>
            </a:endParaRPr>
          </a:p>
        </p:txBody>
      </p:sp>
      <p:sp>
        <p:nvSpPr>
          <p:cNvPr id="516107" name="Text Box 1035"/>
          <p:cNvSpPr txBox="1">
            <a:spLocks noChangeArrowheads="1"/>
          </p:cNvSpPr>
          <p:nvPr/>
        </p:nvSpPr>
        <p:spPr bwMode="auto">
          <a:xfrm>
            <a:off x="1866900" y="3657600"/>
            <a:ext cx="1752600" cy="641350"/>
          </a:xfrm>
          <a:prstGeom prst="rect">
            <a:avLst/>
          </a:prstGeom>
          <a:solidFill>
            <a:srgbClr val="808080"/>
          </a:solidFill>
          <a:ln>
            <a:noFill/>
          </a:ln>
          <a:effectLst/>
          <a:scene3d>
            <a:camera prst="legacyObliqueTopRight"/>
            <a:lightRig rig="legacyFlat3" dir="b"/>
          </a:scene3d>
          <a:sp3d extrusionH="49200" prstMaterial="legacyMatte">
            <a:bevelT w="13500" h="13500" prst="angle"/>
            <a:bevelB w="13500" h="13500" prst="angle"/>
            <a:extrusionClr>
              <a:srgbClr val="80808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defRPr/>
            </a:pPr>
            <a:r>
              <a:rPr lang="es-ES_tradnl">
                <a:solidFill>
                  <a:schemeClr val="bg1">
                    <a:lumMod val="85000"/>
                  </a:schemeClr>
                </a:solidFill>
                <a:effectLst>
                  <a:outerShdw blurRad="38100" dist="38100" dir="2700000" algn="tl">
                    <a:srgbClr val="000000"/>
                  </a:outerShdw>
                </a:effectLst>
              </a:rPr>
              <a:t>Aumento en la excitación</a:t>
            </a:r>
            <a:endParaRPr lang="es-ES">
              <a:solidFill>
                <a:schemeClr val="bg1">
                  <a:lumMod val="85000"/>
                </a:schemeClr>
              </a:solidFill>
              <a:effectLst>
                <a:outerShdw blurRad="38100" dist="38100" dir="2700000" algn="tl">
                  <a:srgbClr val="000000"/>
                </a:outerShdw>
              </a:effectLst>
            </a:endParaRPr>
          </a:p>
        </p:txBody>
      </p:sp>
      <p:sp>
        <p:nvSpPr>
          <p:cNvPr id="516108" name="Text Box 1036"/>
          <p:cNvSpPr txBox="1">
            <a:spLocks noChangeArrowheads="1"/>
          </p:cNvSpPr>
          <p:nvPr/>
        </p:nvSpPr>
        <p:spPr bwMode="auto">
          <a:xfrm>
            <a:off x="1828800" y="5180014"/>
            <a:ext cx="1752600" cy="1190625"/>
          </a:xfrm>
          <a:prstGeom prst="rect">
            <a:avLst/>
          </a:prstGeom>
          <a:solidFill>
            <a:srgbClr val="FF0000"/>
          </a:solidFill>
          <a:ln>
            <a:noFill/>
          </a:ln>
          <a:effectLst/>
          <a:scene3d>
            <a:camera prst="legacyObliqueTopRight"/>
            <a:lightRig rig="legacyFlat3" dir="b"/>
          </a:scene3d>
          <a:sp3d extrusionH="49200" prstMaterial="legacyMatte">
            <a:bevelT w="13500" h="13500" prst="angle"/>
            <a:bevelB w="13500" h="13500" prst="angle"/>
            <a:extrusionClr>
              <a:srgbClr val="FF000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defRPr/>
            </a:pPr>
            <a:r>
              <a:rPr lang="es-ES_tradnl">
                <a:solidFill>
                  <a:schemeClr val="bg1">
                    <a:lumMod val="85000"/>
                  </a:schemeClr>
                </a:solidFill>
                <a:effectLst>
                  <a:outerShdw blurRad="38100" dist="38100" dir="2700000" algn="tl">
                    <a:srgbClr val="000000"/>
                  </a:outerShdw>
                </a:effectLst>
              </a:rPr>
              <a:t>Aumento en la POTENCIA REACTIVA ENTREGADA</a:t>
            </a:r>
            <a:endParaRPr lang="es-ES">
              <a:solidFill>
                <a:schemeClr val="bg1">
                  <a:lumMod val="85000"/>
                </a:schemeClr>
              </a:solidFill>
              <a:effectLst>
                <a:outerShdw blurRad="38100" dist="38100" dir="2700000" algn="tl">
                  <a:srgbClr val="000000"/>
                </a:outerShdw>
              </a:effectLst>
            </a:endParaRPr>
          </a:p>
        </p:txBody>
      </p:sp>
      <p:sp>
        <p:nvSpPr>
          <p:cNvPr id="516109" name="Text Box 1037"/>
          <p:cNvSpPr txBox="1">
            <a:spLocks noChangeArrowheads="1"/>
          </p:cNvSpPr>
          <p:nvPr/>
        </p:nvSpPr>
        <p:spPr bwMode="auto">
          <a:xfrm>
            <a:off x="3886200" y="3670300"/>
            <a:ext cx="1752600" cy="915988"/>
          </a:xfrm>
          <a:prstGeom prst="rect">
            <a:avLst/>
          </a:prstGeom>
          <a:solidFill>
            <a:srgbClr val="808080"/>
          </a:solidFill>
          <a:ln>
            <a:noFill/>
          </a:ln>
          <a:effectLst/>
          <a:scene3d>
            <a:camera prst="legacyObliqueTopRight"/>
            <a:lightRig rig="legacyFlat3" dir="b"/>
          </a:scene3d>
          <a:sp3d extrusionH="49200" prstMaterial="legacyMatte">
            <a:bevelT w="13500" h="13500" prst="angle"/>
            <a:bevelB w="13500" h="13500" prst="angle"/>
            <a:extrusionClr>
              <a:srgbClr val="80808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defRPr/>
            </a:pPr>
            <a:r>
              <a:rPr lang="es-ES_tradnl">
                <a:solidFill>
                  <a:schemeClr val="bg1">
                    <a:lumMod val="85000"/>
                  </a:schemeClr>
                </a:solidFill>
                <a:effectLst>
                  <a:outerShdw blurRad="38100" dist="38100" dir="2700000" algn="tl">
                    <a:srgbClr val="000000"/>
                  </a:outerShdw>
                </a:effectLst>
              </a:rPr>
              <a:t>Aumento en potencia mecánica</a:t>
            </a:r>
            <a:endParaRPr lang="es-ES">
              <a:solidFill>
                <a:schemeClr val="bg1">
                  <a:lumMod val="85000"/>
                </a:schemeClr>
              </a:solidFill>
              <a:effectLst>
                <a:outerShdw blurRad="38100" dist="38100" dir="2700000" algn="tl">
                  <a:srgbClr val="000000"/>
                </a:outerShdw>
              </a:effectLst>
            </a:endParaRPr>
          </a:p>
        </p:txBody>
      </p:sp>
      <p:sp>
        <p:nvSpPr>
          <p:cNvPr id="516110" name="AutoShape 1038"/>
          <p:cNvSpPr>
            <a:spLocks noChangeArrowheads="1"/>
          </p:cNvSpPr>
          <p:nvPr/>
        </p:nvSpPr>
        <p:spPr bwMode="auto">
          <a:xfrm rot="5400000">
            <a:off x="4601663" y="2858970"/>
            <a:ext cx="245474" cy="733663"/>
          </a:xfrm>
          <a:prstGeom prst="rightArrow">
            <a:avLst>
              <a:gd name="adj1" fmla="val 50000"/>
              <a:gd name="adj2" fmla="val 50000"/>
            </a:avLst>
          </a:prstGeom>
          <a:gradFill rotWithShape="0">
            <a:gsLst>
              <a:gs pos="0">
                <a:schemeClr val="tx1">
                  <a:gamma/>
                  <a:shade val="46275"/>
                  <a:invGamma/>
                </a:schemeClr>
              </a:gs>
              <a:gs pos="100000">
                <a:schemeClr val="tx1"/>
              </a:gs>
            </a:gsLst>
            <a:lin ang="2700000" scaled="1"/>
          </a:gradFill>
          <a:ln w="9525">
            <a:solidFill>
              <a:schemeClr val="bg2"/>
            </a:solidFill>
            <a:miter lim="800000"/>
            <a:headEnd/>
            <a:tailEnd/>
          </a:ln>
          <a:effectLst>
            <a:outerShdw dist="35921" dir="2700000" algn="ctr" rotWithShape="0">
              <a:schemeClr val="bg2"/>
            </a:outerShdw>
          </a:effectLst>
        </p:spPr>
        <p:txBody>
          <a:bodyPr wrap="none" anchor="ctr">
            <a:spAutoFit/>
          </a:bodyPr>
          <a:lstStyle/>
          <a:p>
            <a:pPr>
              <a:defRPr/>
            </a:pPr>
            <a:endParaRPr lang="es-AR">
              <a:effectLst>
                <a:outerShdw blurRad="38100" dist="38100" dir="2700000" algn="tl">
                  <a:srgbClr val="000000">
                    <a:alpha val="43137"/>
                  </a:srgbClr>
                </a:outerShdw>
              </a:effectLst>
            </a:endParaRPr>
          </a:p>
        </p:txBody>
      </p:sp>
      <p:sp>
        <p:nvSpPr>
          <p:cNvPr id="516112" name="Text Box 1040"/>
          <p:cNvSpPr txBox="1">
            <a:spLocks noChangeArrowheads="1"/>
          </p:cNvSpPr>
          <p:nvPr/>
        </p:nvSpPr>
        <p:spPr bwMode="auto">
          <a:xfrm>
            <a:off x="3810000" y="5299076"/>
            <a:ext cx="1828800" cy="1190625"/>
          </a:xfrm>
          <a:prstGeom prst="rect">
            <a:avLst/>
          </a:prstGeom>
          <a:solidFill>
            <a:srgbClr val="FF0000"/>
          </a:solidFill>
          <a:ln>
            <a:noFill/>
          </a:ln>
          <a:effectLst/>
          <a:scene3d>
            <a:camera prst="legacyObliqueTopRight"/>
            <a:lightRig rig="legacyFlat3" dir="b"/>
          </a:scene3d>
          <a:sp3d extrusionH="49200" prstMaterial="legacyMatte">
            <a:bevelT w="13500" h="13500" prst="angle"/>
            <a:bevelB w="13500" h="13500" prst="angle"/>
            <a:extrusionClr>
              <a:srgbClr val="FF000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defRPr/>
            </a:pPr>
            <a:r>
              <a:rPr lang="es-ES_tradnl">
                <a:solidFill>
                  <a:schemeClr val="bg1">
                    <a:lumMod val="85000"/>
                  </a:schemeClr>
                </a:solidFill>
                <a:effectLst>
                  <a:outerShdw blurRad="38100" dist="38100" dir="2700000" algn="tl">
                    <a:srgbClr val="000000"/>
                  </a:outerShdw>
                </a:effectLst>
              </a:rPr>
              <a:t>Aumento de la POTENCIA ACTIVA ENTREGADA</a:t>
            </a:r>
            <a:endParaRPr lang="es-ES">
              <a:solidFill>
                <a:schemeClr val="bg1">
                  <a:lumMod val="85000"/>
                </a:schemeClr>
              </a:solidFill>
              <a:effectLst>
                <a:outerShdw blurRad="38100" dist="38100" dir="2700000" algn="tl">
                  <a:srgbClr val="000000"/>
                </a:outerShdw>
              </a:effectLst>
            </a:endParaRPr>
          </a:p>
        </p:txBody>
      </p:sp>
      <p:sp>
        <p:nvSpPr>
          <p:cNvPr id="516113" name="AutoShape 1041"/>
          <p:cNvSpPr>
            <a:spLocks noChangeArrowheads="1"/>
          </p:cNvSpPr>
          <p:nvPr/>
        </p:nvSpPr>
        <p:spPr bwMode="auto">
          <a:xfrm rot="5400000">
            <a:off x="2582363" y="4357570"/>
            <a:ext cx="245474" cy="733663"/>
          </a:xfrm>
          <a:prstGeom prst="rightArrow">
            <a:avLst>
              <a:gd name="adj1" fmla="val 50000"/>
              <a:gd name="adj2" fmla="val 50000"/>
            </a:avLst>
          </a:prstGeom>
          <a:gradFill rotWithShape="0">
            <a:gsLst>
              <a:gs pos="0">
                <a:schemeClr val="tx1">
                  <a:gamma/>
                  <a:shade val="46275"/>
                  <a:invGamma/>
                </a:schemeClr>
              </a:gs>
              <a:gs pos="100000">
                <a:schemeClr val="tx1"/>
              </a:gs>
            </a:gsLst>
            <a:lin ang="2700000" scaled="1"/>
          </a:gradFill>
          <a:ln w="9525">
            <a:solidFill>
              <a:schemeClr val="bg2"/>
            </a:solidFill>
            <a:miter lim="800000"/>
            <a:headEnd/>
            <a:tailEnd/>
          </a:ln>
          <a:effectLst>
            <a:outerShdw dist="35921" dir="2700000" algn="ctr" rotWithShape="0">
              <a:schemeClr val="bg2"/>
            </a:outerShdw>
          </a:effectLst>
        </p:spPr>
        <p:txBody>
          <a:bodyPr wrap="none" anchor="ctr">
            <a:spAutoFit/>
          </a:bodyPr>
          <a:lstStyle/>
          <a:p>
            <a:pPr>
              <a:defRPr/>
            </a:pPr>
            <a:endParaRPr lang="es-AR">
              <a:effectLst>
                <a:outerShdw blurRad="38100" dist="38100" dir="2700000" algn="tl">
                  <a:srgbClr val="000000">
                    <a:alpha val="43137"/>
                  </a:srgbClr>
                </a:outerShdw>
              </a:effectLst>
            </a:endParaRPr>
          </a:p>
        </p:txBody>
      </p:sp>
      <p:sp>
        <p:nvSpPr>
          <p:cNvPr id="516114" name="AutoShape 1042"/>
          <p:cNvSpPr>
            <a:spLocks noChangeArrowheads="1"/>
          </p:cNvSpPr>
          <p:nvPr/>
        </p:nvSpPr>
        <p:spPr bwMode="auto">
          <a:xfrm rot="5400000">
            <a:off x="4413250" y="4521876"/>
            <a:ext cx="609600" cy="862251"/>
          </a:xfrm>
          <a:prstGeom prst="rightArrow">
            <a:avLst>
              <a:gd name="adj1" fmla="val 42500"/>
              <a:gd name="adj2" fmla="val 48933"/>
            </a:avLst>
          </a:prstGeom>
          <a:gradFill rotWithShape="0">
            <a:gsLst>
              <a:gs pos="0">
                <a:schemeClr val="tx1">
                  <a:gamma/>
                  <a:shade val="46275"/>
                  <a:invGamma/>
                </a:schemeClr>
              </a:gs>
              <a:gs pos="100000">
                <a:schemeClr val="tx1"/>
              </a:gs>
            </a:gsLst>
            <a:lin ang="2700000" scaled="1"/>
          </a:gradFill>
          <a:ln w="9525">
            <a:solidFill>
              <a:schemeClr val="bg2"/>
            </a:solidFill>
            <a:miter lim="800000"/>
            <a:headEnd/>
            <a:tailEnd/>
          </a:ln>
          <a:effectLst>
            <a:outerShdw dist="35921" dir="2700000" algn="ctr" rotWithShape="0">
              <a:schemeClr val="bg2"/>
            </a:outerShdw>
          </a:effectLst>
        </p:spPr>
        <p:txBody>
          <a:bodyPr anchor="ctr">
            <a:spAutoFit/>
          </a:bodyPr>
          <a:lstStyle/>
          <a:p>
            <a:pPr>
              <a:defRPr/>
            </a:pPr>
            <a:endParaRPr lang="es-AR">
              <a:effectLst>
                <a:outerShdw blurRad="38100" dist="38100" dir="2700000" algn="tl">
                  <a:srgbClr val="000000">
                    <a:alpha val="43137"/>
                  </a:srgbClr>
                </a:outerShdw>
              </a:effectLst>
            </a:endParaRPr>
          </a:p>
        </p:txBody>
      </p:sp>
      <p:sp>
        <p:nvSpPr>
          <p:cNvPr id="26640" name="1 Marcador de fecha"/>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defRPr sz="1400" b="1">
                <a:solidFill>
                  <a:schemeClr val="tx1"/>
                </a:solidFill>
                <a:latin typeface="Tahoma" panose="020B0604030504040204" pitchFamily="34" charset="0"/>
              </a:defRPr>
            </a:lvl1pPr>
            <a:lvl2pPr marL="742950" indent="-285750">
              <a:defRPr sz="1400" b="1">
                <a:solidFill>
                  <a:schemeClr val="tx1"/>
                </a:solidFill>
                <a:latin typeface="Tahoma" panose="020B0604030504040204" pitchFamily="34" charset="0"/>
              </a:defRPr>
            </a:lvl2pPr>
            <a:lvl3pPr marL="1143000" indent="-228600">
              <a:defRPr sz="1400" b="1">
                <a:solidFill>
                  <a:schemeClr val="tx1"/>
                </a:solidFill>
                <a:latin typeface="Tahoma" panose="020B0604030504040204" pitchFamily="34" charset="0"/>
              </a:defRPr>
            </a:lvl3pPr>
            <a:lvl4pPr marL="1600200" indent="-228600">
              <a:defRPr sz="1400" b="1">
                <a:solidFill>
                  <a:schemeClr val="tx1"/>
                </a:solidFill>
                <a:latin typeface="Tahoma" panose="020B0604030504040204" pitchFamily="34" charset="0"/>
              </a:defRPr>
            </a:lvl4pPr>
            <a:lvl5pPr marL="2057400" indent="-228600">
              <a:defRPr sz="1400" b="1">
                <a:solidFill>
                  <a:schemeClr val="tx1"/>
                </a:solidFill>
                <a:latin typeface="Tahoma" panose="020B0604030504040204" pitchFamily="34" charset="0"/>
              </a:defRPr>
            </a:lvl5pPr>
            <a:lvl6pPr marL="2514600" indent="-228600" algn="r" eaLnBrk="0" fontAlgn="base" hangingPunct="0">
              <a:spcBef>
                <a:spcPts val="600"/>
              </a:spcBef>
              <a:spcAft>
                <a:spcPct val="0"/>
              </a:spcAft>
              <a:defRPr sz="1400" b="1">
                <a:solidFill>
                  <a:schemeClr val="tx1"/>
                </a:solidFill>
                <a:latin typeface="Tahoma" panose="020B0604030504040204" pitchFamily="34" charset="0"/>
              </a:defRPr>
            </a:lvl6pPr>
            <a:lvl7pPr marL="2971800" indent="-228600" algn="r" eaLnBrk="0" fontAlgn="base" hangingPunct="0">
              <a:spcBef>
                <a:spcPts val="600"/>
              </a:spcBef>
              <a:spcAft>
                <a:spcPct val="0"/>
              </a:spcAft>
              <a:defRPr sz="1400" b="1">
                <a:solidFill>
                  <a:schemeClr val="tx1"/>
                </a:solidFill>
                <a:latin typeface="Tahoma" panose="020B0604030504040204" pitchFamily="34" charset="0"/>
              </a:defRPr>
            </a:lvl7pPr>
            <a:lvl8pPr marL="3429000" indent="-228600" algn="r" eaLnBrk="0" fontAlgn="base" hangingPunct="0">
              <a:spcBef>
                <a:spcPts val="600"/>
              </a:spcBef>
              <a:spcAft>
                <a:spcPct val="0"/>
              </a:spcAft>
              <a:defRPr sz="1400" b="1">
                <a:solidFill>
                  <a:schemeClr val="tx1"/>
                </a:solidFill>
                <a:latin typeface="Tahoma" panose="020B0604030504040204" pitchFamily="34" charset="0"/>
              </a:defRPr>
            </a:lvl8pPr>
            <a:lvl9pPr marL="3886200" indent="-228600" algn="r" eaLnBrk="0" fontAlgn="base" hangingPunct="0">
              <a:spcBef>
                <a:spcPts val="600"/>
              </a:spcBef>
              <a:spcAft>
                <a:spcPct val="0"/>
              </a:spcAft>
              <a:defRPr sz="1400" b="1">
                <a:solidFill>
                  <a:schemeClr val="tx1"/>
                </a:solidFill>
                <a:latin typeface="Tahoma" panose="020B0604030504040204" pitchFamily="34" charset="0"/>
              </a:defRPr>
            </a:lvl9pPr>
          </a:lstStyle>
          <a:p>
            <a:r>
              <a:rPr lang="es-AR" altLang="es-AR" smtClean="0">
                <a:solidFill>
                  <a:srgbClr val="FFFFFF"/>
                </a:solidFill>
              </a:rPr>
              <a:t>3/11/2015</a:t>
            </a:r>
            <a:endParaRPr lang="es-ES_tradnl" altLang="es-AR" smtClean="0">
              <a:solidFill>
                <a:srgbClr val="FFFFFF"/>
              </a:solidFill>
            </a:endParaRPr>
          </a:p>
        </p:txBody>
      </p:sp>
      <p:sp>
        <p:nvSpPr>
          <p:cNvPr id="26642"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ahoma" panose="020B0604030504040204" pitchFamily="34" charset="0"/>
              </a:defRPr>
            </a:lvl1pPr>
            <a:lvl2pPr marL="742950" indent="-285750">
              <a:defRPr sz="1400" b="1">
                <a:solidFill>
                  <a:schemeClr val="tx1"/>
                </a:solidFill>
                <a:latin typeface="Tahoma" panose="020B0604030504040204" pitchFamily="34" charset="0"/>
              </a:defRPr>
            </a:lvl2pPr>
            <a:lvl3pPr marL="1143000" indent="-228600">
              <a:defRPr sz="1400" b="1">
                <a:solidFill>
                  <a:schemeClr val="tx1"/>
                </a:solidFill>
                <a:latin typeface="Tahoma" panose="020B0604030504040204" pitchFamily="34" charset="0"/>
              </a:defRPr>
            </a:lvl3pPr>
            <a:lvl4pPr marL="1600200" indent="-228600">
              <a:defRPr sz="1400" b="1">
                <a:solidFill>
                  <a:schemeClr val="tx1"/>
                </a:solidFill>
                <a:latin typeface="Tahoma" panose="020B0604030504040204" pitchFamily="34" charset="0"/>
              </a:defRPr>
            </a:lvl4pPr>
            <a:lvl5pPr marL="2057400" indent="-228600">
              <a:defRPr sz="1400" b="1">
                <a:solidFill>
                  <a:schemeClr val="tx1"/>
                </a:solidFill>
                <a:latin typeface="Tahoma" panose="020B0604030504040204" pitchFamily="34" charset="0"/>
              </a:defRPr>
            </a:lvl5pPr>
            <a:lvl6pPr marL="2514600" indent="-228600" algn="r" eaLnBrk="0" fontAlgn="base" hangingPunct="0">
              <a:spcBef>
                <a:spcPts val="600"/>
              </a:spcBef>
              <a:spcAft>
                <a:spcPct val="0"/>
              </a:spcAft>
              <a:defRPr sz="1400" b="1">
                <a:solidFill>
                  <a:schemeClr val="tx1"/>
                </a:solidFill>
                <a:latin typeface="Tahoma" panose="020B0604030504040204" pitchFamily="34" charset="0"/>
              </a:defRPr>
            </a:lvl6pPr>
            <a:lvl7pPr marL="2971800" indent="-228600" algn="r" eaLnBrk="0" fontAlgn="base" hangingPunct="0">
              <a:spcBef>
                <a:spcPts val="600"/>
              </a:spcBef>
              <a:spcAft>
                <a:spcPct val="0"/>
              </a:spcAft>
              <a:defRPr sz="1400" b="1">
                <a:solidFill>
                  <a:schemeClr val="tx1"/>
                </a:solidFill>
                <a:latin typeface="Tahoma" panose="020B0604030504040204" pitchFamily="34" charset="0"/>
              </a:defRPr>
            </a:lvl7pPr>
            <a:lvl8pPr marL="3429000" indent="-228600" algn="r" eaLnBrk="0" fontAlgn="base" hangingPunct="0">
              <a:spcBef>
                <a:spcPts val="600"/>
              </a:spcBef>
              <a:spcAft>
                <a:spcPct val="0"/>
              </a:spcAft>
              <a:defRPr sz="1400" b="1">
                <a:solidFill>
                  <a:schemeClr val="tx1"/>
                </a:solidFill>
                <a:latin typeface="Tahoma" panose="020B0604030504040204" pitchFamily="34" charset="0"/>
              </a:defRPr>
            </a:lvl8pPr>
            <a:lvl9pPr marL="3886200" indent="-228600" algn="r" eaLnBrk="0" fontAlgn="base" hangingPunct="0">
              <a:spcBef>
                <a:spcPts val="600"/>
              </a:spcBef>
              <a:spcAft>
                <a:spcPct val="0"/>
              </a:spcAft>
              <a:defRPr sz="1400" b="1">
                <a:solidFill>
                  <a:schemeClr val="tx1"/>
                </a:solidFill>
                <a:latin typeface="Tahoma" panose="020B0604030504040204" pitchFamily="34" charset="0"/>
              </a:defRPr>
            </a:lvl9pPr>
          </a:lstStyle>
          <a:p>
            <a:fld id="{000DA3EE-8AA6-47E4-8B19-96883282273E}" type="slidenum">
              <a:rPr lang="es-ES_tradnl" altLang="es-AR" sz="1600">
                <a:solidFill>
                  <a:srgbClr val="FFFFFF"/>
                </a:solidFill>
              </a:rPr>
              <a:pPr/>
              <a:t>4</a:t>
            </a:fld>
            <a:endParaRPr lang="es-ES_tradnl" altLang="es-AR" sz="1600">
              <a:solidFill>
                <a:srgbClr val="FFFFFF"/>
              </a:solidFill>
            </a:endParaRPr>
          </a:p>
        </p:txBody>
      </p:sp>
    </p:spTree>
    <p:extLst>
      <p:ext uri="{BB962C8B-B14F-4D97-AF65-F5344CB8AC3E}">
        <p14:creationId xmlns:p14="http://schemas.microsoft.com/office/powerpoint/2010/main" val="2202186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0416" y="1435067"/>
            <a:ext cx="9265920" cy="5078313"/>
          </a:xfrm>
          <a:prstGeom prst="rect">
            <a:avLst/>
          </a:prstGeom>
        </p:spPr>
        <p:txBody>
          <a:bodyPr wrap="square">
            <a:spAutoFit/>
          </a:bodyPr>
          <a:lstStyle/>
          <a:p>
            <a:pPr>
              <a:lnSpc>
                <a:spcPct val="150000"/>
              </a:lnSpc>
            </a:pPr>
            <a:r>
              <a:rPr lang="es-MX" b="1" dirty="0" smtClean="0"/>
              <a:t>La calidad del suministro eléctrico.</a:t>
            </a:r>
          </a:p>
          <a:p>
            <a:pPr>
              <a:lnSpc>
                <a:spcPct val="150000"/>
              </a:lnSpc>
            </a:pPr>
            <a:r>
              <a:rPr lang="es-MX" dirty="0" smtClean="0"/>
              <a:t>Todo esto se puede analizar desde el punto de vista del consumidor de energía eléctrica que desea recibir la mejor calidad de servicio con el menor coste. La calidad de servicio se define mediante la combinación de los tres aspectos siguientes:</a:t>
            </a:r>
          </a:p>
          <a:p>
            <a:pPr>
              <a:lnSpc>
                <a:spcPct val="150000"/>
              </a:lnSpc>
            </a:pPr>
            <a:endParaRPr lang="es-MX" dirty="0" smtClean="0"/>
          </a:p>
          <a:p>
            <a:pPr marL="342900" indent="-342900">
              <a:lnSpc>
                <a:spcPct val="150000"/>
              </a:lnSpc>
              <a:buAutoNum type="alphaLcParenR"/>
            </a:pPr>
            <a:r>
              <a:rPr lang="es-MX" dirty="0" smtClean="0"/>
              <a:t>Se debe garantizar la continuidad del suministro eléctrico.</a:t>
            </a:r>
          </a:p>
          <a:p>
            <a:pPr marL="342900" indent="-342900">
              <a:lnSpc>
                <a:spcPct val="150000"/>
              </a:lnSpc>
              <a:buAutoNum type="alphaLcParenR"/>
            </a:pPr>
            <a:endParaRPr lang="es-MX" dirty="0" smtClean="0"/>
          </a:p>
          <a:p>
            <a:pPr>
              <a:lnSpc>
                <a:spcPct val="150000"/>
              </a:lnSpc>
            </a:pPr>
            <a:r>
              <a:rPr lang="es-MX" dirty="0" smtClean="0"/>
              <a:t>b) El valor eficaz de la tensión de suministro y su frecuencia se debe mantener</a:t>
            </a:r>
          </a:p>
          <a:p>
            <a:pPr>
              <a:lnSpc>
                <a:spcPct val="150000"/>
              </a:lnSpc>
            </a:pPr>
            <a:r>
              <a:rPr lang="es-MX" dirty="0" smtClean="0"/>
              <a:t>dentro de unos estrechos límites de variación preestablecidos.</a:t>
            </a:r>
          </a:p>
          <a:p>
            <a:pPr>
              <a:lnSpc>
                <a:spcPct val="150000"/>
              </a:lnSpc>
            </a:pPr>
            <a:endParaRPr lang="es-MX" dirty="0" smtClean="0"/>
          </a:p>
          <a:p>
            <a:pPr>
              <a:lnSpc>
                <a:spcPct val="150000"/>
              </a:lnSpc>
            </a:pPr>
            <a:r>
              <a:rPr lang="es-MX" dirty="0" smtClean="0"/>
              <a:t>c) Se debe garantizar la calidad de onda, es decir, la tensión debe ser lo más</a:t>
            </a:r>
          </a:p>
          <a:p>
            <a:pPr>
              <a:lnSpc>
                <a:spcPct val="150000"/>
              </a:lnSpc>
            </a:pPr>
            <a:r>
              <a:rPr lang="es-MX" dirty="0" smtClean="0"/>
              <a:t>parecida posible a una onda sinusoidal perfecta. </a:t>
            </a:r>
            <a:endParaRPr lang="es-AR" dirty="0"/>
          </a:p>
        </p:txBody>
      </p:sp>
      <p:sp>
        <p:nvSpPr>
          <p:cNvPr id="3" name="Rectángulo 2"/>
          <p:cNvSpPr/>
          <p:nvPr/>
        </p:nvSpPr>
        <p:spPr>
          <a:xfrm>
            <a:off x="1513536" y="440174"/>
            <a:ext cx="4838496" cy="646331"/>
          </a:xfrm>
          <a:prstGeom prst="rect">
            <a:avLst/>
          </a:prstGeom>
        </p:spPr>
        <p:txBody>
          <a:bodyPr wrap="square">
            <a:spAutoFit/>
          </a:bodyPr>
          <a:lstStyle/>
          <a:p>
            <a:pPr lvl="0" algn="ctr">
              <a:spcBef>
                <a:spcPct val="0"/>
              </a:spcBef>
              <a:defRPr/>
            </a:pPr>
            <a:r>
              <a:rPr lang="es-ES_tradnl" sz="3600" dirty="0">
                <a:solidFill>
                  <a:srgbClr val="2C3C43"/>
                </a:solidFill>
                <a:effectLst>
                  <a:outerShdw blurRad="38100" dist="38100" dir="2700000" algn="tl">
                    <a:srgbClr val="000000"/>
                  </a:outerShdw>
                </a:effectLst>
              </a:rPr>
              <a:t>La máquina síncrona: </a:t>
            </a:r>
            <a:endParaRPr lang="es-ES_tradnl" sz="3600" dirty="0">
              <a:solidFill>
                <a:srgbClr val="2C3C43"/>
              </a:solidFill>
              <a:effectLst>
                <a:outerShdw blurRad="38100" dist="38100" dir="2700000" algn="tl">
                  <a:srgbClr val="000000"/>
                </a:outerShdw>
              </a:effectLst>
            </a:endParaRPr>
          </a:p>
        </p:txBody>
      </p:sp>
    </p:spTree>
    <p:extLst>
      <p:ext uri="{BB962C8B-B14F-4D97-AF65-F5344CB8AC3E}">
        <p14:creationId xmlns:p14="http://schemas.microsoft.com/office/powerpoint/2010/main" val="3278252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276" y="572121"/>
            <a:ext cx="8442483" cy="5892026"/>
          </a:xfrm>
          <a:prstGeom prst="rect">
            <a:avLst/>
          </a:prstGeom>
        </p:spPr>
      </p:pic>
    </p:spTree>
    <p:extLst>
      <p:ext uri="{BB962C8B-B14F-4D97-AF65-F5344CB8AC3E}">
        <p14:creationId xmlns:p14="http://schemas.microsoft.com/office/powerpoint/2010/main" val="4137309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030" y="608939"/>
            <a:ext cx="10143730" cy="5974741"/>
          </a:xfrm>
          <a:prstGeom prst="rect">
            <a:avLst/>
          </a:prstGeom>
        </p:spPr>
      </p:pic>
    </p:spTree>
    <p:extLst>
      <p:ext uri="{BB962C8B-B14F-4D97-AF65-F5344CB8AC3E}">
        <p14:creationId xmlns:p14="http://schemas.microsoft.com/office/powerpoint/2010/main" val="3579164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9929" y="954272"/>
            <a:ext cx="8122857" cy="5190495"/>
          </a:xfrm>
          <a:prstGeom prst="rect">
            <a:avLst/>
          </a:prstGeom>
        </p:spPr>
      </p:pic>
    </p:spTree>
    <p:extLst>
      <p:ext uri="{BB962C8B-B14F-4D97-AF65-F5344CB8AC3E}">
        <p14:creationId xmlns:p14="http://schemas.microsoft.com/office/powerpoint/2010/main" val="1833189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998" y="859790"/>
            <a:ext cx="8941253" cy="5284978"/>
          </a:xfrm>
          <a:prstGeom prst="rect">
            <a:avLst/>
          </a:prstGeom>
        </p:spPr>
      </p:pic>
    </p:spTree>
    <p:extLst>
      <p:ext uri="{BB962C8B-B14F-4D97-AF65-F5344CB8AC3E}">
        <p14:creationId xmlns:p14="http://schemas.microsoft.com/office/powerpoint/2010/main" val="809808111"/>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689</Words>
  <Application>Microsoft Office PowerPoint</Application>
  <PresentationFormat>Panorámica</PresentationFormat>
  <Paragraphs>83</Paragraphs>
  <Slides>30</Slides>
  <Notes>1</Notes>
  <HiddenSlides>0</HiddenSlides>
  <MMClips>0</MMClips>
  <ScaleCrop>false</ScaleCrop>
  <HeadingPairs>
    <vt:vector size="8" baseType="variant">
      <vt:variant>
        <vt:lpstr>Fuentes usadas</vt:lpstr>
      </vt:variant>
      <vt:variant>
        <vt:i4>11</vt:i4>
      </vt:variant>
      <vt:variant>
        <vt:lpstr>Tema</vt:lpstr>
      </vt:variant>
      <vt:variant>
        <vt:i4>2</vt:i4>
      </vt:variant>
      <vt:variant>
        <vt:lpstr>Servidores OLE incrustados</vt:lpstr>
      </vt:variant>
      <vt:variant>
        <vt:i4>2</vt:i4>
      </vt:variant>
      <vt:variant>
        <vt:lpstr>Títulos de diapositiva</vt:lpstr>
      </vt:variant>
      <vt:variant>
        <vt:i4>30</vt:i4>
      </vt:variant>
    </vt:vector>
  </HeadingPairs>
  <TitlesOfParts>
    <vt:vector size="45" baseType="lpstr">
      <vt:lpstr>MS PGothic</vt:lpstr>
      <vt:lpstr>Arial</vt:lpstr>
      <vt:lpstr>Arial Black</vt:lpstr>
      <vt:lpstr>Calibri</vt:lpstr>
      <vt:lpstr>Garamond</vt:lpstr>
      <vt:lpstr>Symbol</vt:lpstr>
      <vt:lpstr>Tahoma</vt:lpstr>
      <vt:lpstr>Times New Roman</vt:lpstr>
      <vt:lpstr>Trebuchet MS</vt:lpstr>
      <vt:lpstr>Wingdings</vt:lpstr>
      <vt:lpstr>Wingdings 3</vt:lpstr>
      <vt:lpstr>Faceta</vt:lpstr>
      <vt:lpstr>1_Faceta</vt:lpstr>
      <vt:lpstr>Imagen</vt:lpstr>
      <vt:lpstr>Documento</vt:lpstr>
      <vt:lpstr>MÁQUINAS ELÉCTRICAS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MÁQUINAS ELÉCTRICAS</dc:title>
  <dc:creator>Alumno</dc:creator>
  <cp:lastModifiedBy>Alumno</cp:lastModifiedBy>
  <cp:revision>7</cp:revision>
  <dcterms:created xsi:type="dcterms:W3CDTF">2020-06-16T20:18:10Z</dcterms:created>
  <dcterms:modified xsi:type="dcterms:W3CDTF">2020-06-16T21:48:16Z</dcterms:modified>
</cp:coreProperties>
</file>