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0"/>
  </p:notesMasterIdLst>
  <p:sldIdLst>
    <p:sldId id="256" r:id="rId2"/>
    <p:sldId id="258" r:id="rId3"/>
    <p:sldId id="257" r:id="rId4"/>
    <p:sldId id="259" r:id="rId5"/>
    <p:sldId id="260" r:id="rId6"/>
    <p:sldId id="261" r:id="rId7"/>
    <p:sldId id="262" r:id="rId8"/>
    <p:sldId id="263" r:id="rId9"/>
    <p:sldId id="264" r:id="rId10"/>
    <p:sldId id="265" r:id="rId11"/>
    <p:sldId id="266" r:id="rId12"/>
    <p:sldId id="273" r:id="rId13"/>
    <p:sldId id="274" r:id="rId14"/>
    <p:sldId id="287" r:id="rId15"/>
    <p:sldId id="288" r:id="rId16"/>
    <p:sldId id="275" r:id="rId17"/>
    <p:sldId id="276" r:id="rId18"/>
    <p:sldId id="277" r:id="rId19"/>
    <p:sldId id="278" r:id="rId20"/>
    <p:sldId id="279" r:id="rId21"/>
    <p:sldId id="280" r:id="rId22"/>
    <p:sldId id="281" r:id="rId23"/>
    <p:sldId id="282" r:id="rId24"/>
    <p:sldId id="283" r:id="rId25"/>
    <p:sldId id="284" r:id="rId26"/>
    <p:sldId id="285" r:id="rId27"/>
    <p:sldId id="289" r:id="rId28"/>
    <p:sldId id="286" r:id="rId2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18" Type="http://schemas.openxmlformats.org/officeDocument/2006/relationships/image" Target="../media/image31.wmf"/><Relationship Id="rId3" Type="http://schemas.openxmlformats.org/officeDocument/2006/relationships/image" Target="../media/image16.wmf"/><Relationship Id="rId21" Type="http://schemas.openxmlformats.org/officeDocument/2006/relationships/image" Target="../media/image34.wmf"/><Relationship Id="rId7" Type="http://schemas.openxmlformats.org/officeDocument/2006/relationships/image" Target="../media/image20.wmf"/><Relationship Id="rId12" Type="http://schemas.openxmlformats.org/officeDocument/2006/relationships/image" Target="../media/image25.wmf"/><Relationship Id="rId17" Type="http://schemas.openxmlformats.org/officeDocument/2006/relationships/image" Target="../media/image30.wmf"/><Relationship Id="rId2" Type="http://schemas.openxmlformats.org/officeDocument/2006/relationships/image" Target="../media/image15.wmf"/><Relationship Id="rId16" Type="http://schemas.openxmlformats.org/officeDocument/2006/relationships/image" Target="../media/image29.wmf"/><Relationship Id="rId20" Type="http://schemas.openxmlformats.org/officeDocument/2006/relationships/image" Target="../media/image33.wmf"/><Relationship Id="rId1" Type="http://schemas.openxmlformats.org/officeDocument/2006/relationships/image" Target="../media/image14.wmf"/><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5" Type="http://schemas.openxmlformats.org/officeDocument/2006/relationships/image" Target="../media/image28.wmf"/><Relationship Id="rId10" Type="http://schemas.openxmlformats.org/officeDocument/2006/relationships/image" Target="../media/image23.wmf"/><Relationship Id="rId19" Type="http://schemas.openxmlformats.org/officeDocument/2006/relationships/image" Target="../media/image32.wmf"/><Relationship Id="rId4" Type="http://schemas.openxmlformats.org/officeDocument/2006/relationships/image" Target="../media/image17.wmf"/><Relationship Id="rId9" Type="http://schemas.openxmlformats.org/officeDocument/2006/relationships/image" Target="../media/image22.wmf"/><Relationship Id="rId14" Type="http://schemas.openxmlformats.org/officeDocument/2006/relationships/image" Target="../media/image27.wmf"/><Relationship Id="rId22"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19.wmf"/><Relationship Id="rId7" Type="http://schemas.openxmlformats.org/officeDocument/2006/relationships/image" Target="../media/image50.wmf"/><Relationship Id="rId12" Type="http://schemas.openxmlformats.org/officeDocument/2006/relationships/image" Target="../media/image55.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54.wmf"/><Relationship Id="rId5" Type="http://schemas.openxmlformats.org/officeDocument/2006/relationships/image" Target="../media/image49.wmf"/><Relationship Id="rId10" Type="http://schemas.openxmlformats.org/officeDocument/2006/relationships/image" Target="../media/image53.wmf"/><Relationship Id="rId4" Type="http://schemas.openxmlformats.org/officeDocument/2006/relationships/image" Target="../media/image20.wmf"/><Relationship Id="rId9"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8A8DA-CF6E-4192-A298-B4600B7B5E10}" type="datetimeFigureOut">
              <a:rPr lang="es-AR" smtClean="0"/>
              <a:t>9/6/2020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92010-0754-4A0D-98C1-1D29756FD53B}" type="slidenum">
              <a:rPr lang="es-AR" smtClean="0"/>
              <a:t>‹Nº›</a:t>
            </a:fld>
            <a:endParaRPr lang="es-AR"/>
          </a:p>
        </p:txBody>
      </p:sp>
    </p:spTree>
    <p:extLst>
      <p:ext uri="{BB962C8B-B14F-4D97-AF65-F5344CB8AC3E}">
        <p14:creationId xmlns:p14="http://schemas.microsoft.com/office/powerpoint/2010/main" val="33197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72D92010-0754-4A0D-98C1-1D29756FD53B}" type="slidenum">
              <a:rPr lang="es-AR" smtClean="0"/>
              <a:t>5</a:t>
            </a:fld>
            <a:endParaRPr lang="es-AR"/>
          </a:p>
        </p:txBody>
      </p:sp>
    </p:spTree>
    <p:extLst>
      <p:ext uri="{BB962C8B-B14F-4D97-AF65-F5344CB8AC3E}">
        <p14:creationId xmlns:p14="http://schemas.microsoft.com/office/powerpoint/2010/main" val="367404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xfrm>
            <a:off x="384175" y="850900"/>
            <a:ext cx="6089650" cy="3425825"/>
          </a:xfrm>
          <a:ln/>
        </p:spPr>
      </p:sp>
      <p:sp>
        <p:nvSpPr>
          <p:cNvPr id="29699" name="2 Marcador de notas"/>
          <p:cNvSpPr>
            <a:spLocks noGrp="1"/>
          </p:cNvSpPr>
          <p:nvPr>
            <p:ph type="body" idx="1"/>
          </p:nvPr>
        </p:nvSpPr>
        <p:spPr>
          <a:noFill/>
        </p:spPr>
        <p:txBody>
          <a:bodyPr/>
          <a:lstStyle/>
          <a:p>
            <a:endParaRPr lang="es-AR" altLang="es-AR" smtClean="0">
              <a:latin typeface="Arial" panose="020B0604020202020204" pitchFamily="34" charset="0"/>
            </a:endParaRPr>
          </a:p>
        </p:txBody>
      </p:sp>
      <p:sp>
        <p:nvSpPr>
          <p:cNvPr id="29700" name="3 Marcador de número de diapositiva"/>
          <p:cNvSpPr>
            <a:spLocks noGrp="1"/>
          </p:cNvSpPr>
          <p:nvPr>
            <p:ph type="sldNum" sz="quarter" idx="5"/>
          </p:nvPr>
        </p:nvSpPr>
        <p:spPr>
          <a:noFill/>
        </p:spPr>
        <p:txBody>
          <a:bodyPr/>
          <a:lstStyle>
            <a:lvl1pPr defTabSz="762000">
              <a:defRPr sz="1400" b="1">
                <a:solidFill>
                  <a:schemeClr val="tx1"/>
                </a:solidFill>
                <a:latin typeface="Tahoma" panose="020B0604030504040204" pitchFamily="34" charset="0"/>
              </a:defRPr>
            </a:lvl1pPr>
            <a:lvl2pPr marL="742950" indent="-285750" defTabSz="762000">
              <a:defRPr sz="1400" b="1">
                <a:solidFill>
                  <a:schemeClr val="tx1"/>
                </a:solidFill>
                <a:latin typeface="Tahoma" panose="020B0604030504040204" pitchFamily="34" charset="0"/>
              </a:defRPr>
            </a:lvl2pPr>
            <a:lvl3pPr marL="1143000" indent="-228600" defTabSz="762000">
              <a:defRPr sz="1400" b="1">
                <a:solidFill>
                  <a:schemeClr val="tx1"/>
                </a:solidFill>
                <a:latin typeface="Tahoma" panose="020B0604030504040204" pitchFamily="34" charset="0"/>
              </a:defRPr>
            </a:lvl3pPr>
            <a:lvl4pPr marL="1600200" indent="-228600" defTabSz="762000">
              <a:defRPr sz="1400" b="1">
                <a:solidFill>
                  <a:schemeClr val="tx1"/>
                </a:solidFill>
                <a:latin typeface="Tahoma" panose="020B0604030504040204" pitchFamily="34" charset="0"/>
              </a:defRPr>
            </a:lvl4pPr>
            <a:lvl5pPr marL="2057400" indent="-228600" defTabSz="762000">
              <a:defRPr sz="1400" b="1">
                <a:solidFill>
                  <a:schemeClr val="tx1"/>
                </a:solidFill>
                <a:latin typeface="Tahoma" panose="020B0604030504040204" pitchFamily="34" charset="0"/>
              </a:defRPr>
            </a:lvl5pPr>
            <a:lvl6pPr marL="2514600" indent="-228600" algn="r" defTabSz="762000"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defTabSz="762000"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defTabSz="762000"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defTabSz="762000" eaLnBrk="0" fontAlgn="base" hangingPunct="0">
              <a:spcBef>
                <a:spcPts val="600"/>
              </a:spcBef>
              <a:spcAft>
                <a:spcPct val="0"/>
              </a:spcAft>
              <a:defRPr sz="1400" b="1">
                <a:solidFill>
                  <a:schemeClr val="tx1"/>
                </a:solidFill>
                <a:latin typeface="Tahoma" panose="020B0604030504040204" pitchFamily="34" charset="0"/>
              </a:defRPr>
            </a:lvl9pPr>
          </a:lstStyle>
          <a:p>
            <a:fld id="{76990C36-E99E-4DFE-BD0E-BAD56D060058}" type="slidenum">
              <a:rPr lang="es-ES_tradnl" altLang="es-AR" sz="1000" b="0">
                <a:latin typeface="Times New Roman" panose="02020603050405020304" pitchFamily="18" charset="0"/>
              </a:rPr>
              <a:pPr/>
              <a:t>26</a:t>
            </a:fld>
            <a:endParaRPr lang="es-ES_tradnl" altLang="es-AR" sz="1000" b="0">
              <a:latin typeface="Times New Roman" panose="02020603050405020304" pitchFamily="18" charset="0"/>
            </a:endParaRPr>
          </a:p>
        </p:txBody>
      </p:sp>
    </p:spTree>
    <p:extLst>
      <p:ext uri="{BB962C8B-B14F-4D97-AF65-F5344CB8AC3E}">
        <p14:creationId xmlns:p14="http://schemas.microsoft.com/office/powerpoint/2010/main" val="236924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128462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93366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86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65375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100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44359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319955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625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424114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67524E-BA32-46CF-967A-5289DE6F1EFD}" type="datetimeFigureOut">
              <a:rPr lang="es-AR" smtClean="0"/>
              <a:t>9/6/2020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285998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67524E-BA32-46CF-967A-5289DE6F1EFD}" type="datetimeFigureOut">
              <a:rPr lang="es-AR" smtClean="0"/>
              <a:t>9/6/2020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56738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167524E-BA32-46CF-967A-5289DE6F1EFD}" type="datetimeFigureOut">
              <a:rPr lang="es-AR" smtClean="0"/>
              <a:t>9/6/2020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413469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167524E-BA32-46CF-967A-5289DE6F1EFD}" type="datetimeFigureOut">
              <a:rPr lang="es-AR" smtClean="0"/>
              <a:t>9/6/2020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151617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524E-BA32-46CF-967A-5289DE6F1EFD}" type="datetimeFigureOut">
              <a:rPr lang="es-AR" smtClean="0"/>
              <a:t>9/6/2020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380510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167524E-BA32-46CF-967A-5289DE6F1EFD}" type="datetimeFigureOut">
              <a:rPr lang="es-AR" smtClean="0"/>
              <a:t>9/6/2020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9835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167524E-BA32-46CF-967A-5289DE6F1EFD}" type="datetimeFigureOut">
              <a:rPr lang="es-AR" smtClean="0"/>
              <a:t>9/6/2020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802A3F0-FF79-4580-B2FE-10D885CC4215}" type="slidenum">
              <a:rPr lang="es-AR" smtClean="0"/>
              <a:t>‹Nº›</a:t>
            </a:fld>
            <a:endParaRPr lang="es-AR"/>
          </a:p>
        </p:txBody>
      </p:sp>
    </p:spTree>
    <p:extLst>
      <p:ext uri="{BB962C8B-B14F-4D97-AF65-F5344CB8AC3E}">
        <p14:creationId xmlns:p14="http://schemas.microsoft.com/office/powerpoint/2010/main" val="406452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7524E-BA32-46CF-967A-5289DE6F1EFD}" type="datetimeFigureOut">
              <a:rPr lang="es-AR" smtClean="0"/>
              <a:t>9/6/2020</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02A3F0-FF79-4580-B2FE-10D885CC4215}" type="slidenum">
              <a:rPr lang="es-AR" smtClean="0"/>
              <a:t>‹Nº›</a:t>
            </a:fld>
            <a:endParaRPr lang="es-AR"/>
          </a:p>
        </p:txBody>
      </p:sp>
    </p:spTree>
    <p:extLst>
      <p:ext uri="{BB962C8B-B14F-4D97-AF65-F5344CB8AC3E}">
        <p14:creationId xmlns:p14="http://schemas.microsoft.com/office/powerpoint/2010/main" val="377273111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7.bin"/><Relationship Id="rId18" Type="http://schemas.openxmlformats.org/officeDocument/2006/relationships/image" Target="../media/image21.wmf"/><Relationship Id="rId26" Type="http://schemas.openxmlformats.org/officeDocument/2006/relationships/image" Target="../media/image25.wmf"/><Relationship Id="rId39" Type="http://schemas.openxmlformats.org/officeDocument/2006/relationships/oleObject" Target="../embeddings/oleObject20.bin"/><Relationship Id="rId3" Type="http://schemas.openxmlformats.org/officeDocument/2006/relationships/oleObject" Target="../embeddings/oleObject2.bin"/><Relationship Id="rId21" Type="http://schemas.openxmlformats.org/officeDocument/2006/relationships/oleObject" Target="../embeddings/oleObject11.bin"/><Relationship Id="rId34" Type="http://schemas.openxmlformats.org/officeDocument/2006/relationships/image" Target="../media/image29.wmf"/><Relationship Id="rId42" Type="http://schemas.openxmlformats.org/officeDocument/2006/relationships/image" Target="../media/image33.wmf"/><Relationship Id="rId7" Type="http://schemas.openxmlformats.org/officeDocument/2006/relationships/oleObject" Target="../embeddings/oleObject4.bin"/><Relationship Id="rId12" Type="http://schemas.openxmlformats.org/officeDocument/2006/relationships/image" Target="../media/image18.wmf"/><Relationship Id="rId17" Type="http://schemas.openxmlformats.org/officeDocument/2006/relationships/oleObject" Target="../embeddings/oleObject9.bin"/><Relationship Id="rId25" Type="http://schemas.openxmlformats.org/officeDocument/2006/relationships/oleObject" Target="../embeddings/oleObject13.bin"/><Relationship Id="rId33" Type="http://schemas.openxmlformats.org/officeDocument/2006/relationships/oleObject" Target="../embeddings/oleObject17.bin"/><Relationship Id="rId38" Type="http://schemas.openxmlformats.org/officeDocument/2006/relationships/image" Target="../media/image31.wmf"/><Relationship Id="rId46" Type="http://schemas.openxmlformats.org/officeDocument/2006/relationships/image" Target="../media/image35.wmf"/><Relationship Id="rId2" Type="http://schemas.openxmlformats.org/officeDocument/2006/relationships/slideLayout" Target="../slideLayouts/slideLayout6.xml"/><Relationship Id="rId16" Type="http://schemas.openxmlformats.org/officeDocument/2006/relationships/image" Target="../media/image20.wmf"/><Relationship Id="rId20" Type="http://schemas.openxmlformats.org/officeDocument/2006/relationships/image" Target="../media/image22.wmf"/><Relationship Id="rId29" Type="http://schemas.openxmlformats.org/officeDocument/2006/relationships/oleObject" Target="../embeddings/oleObject15.bin"/><Relationship Id="rId41" Type="http://schemas.openxmlformats.org/officeDocument/2006/relationships/oleObject" Target="../embeddings/oleObject21.bin"/><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6.bin"/><Relationship Id="rId24" Type="http://schemas.openxmlformats.org/officeDocument/2006/relationships/image" Target="../media/image24.wmf"/><Relationship Id="rId32" Type="http://schemas.openxmlformats.org/officeDocument/2006/relationships/image" Target="../media/image28.wmf"/><Relationship Id="rId37" Type="http://schemas.openxmlformats.org/officeDocument/2006/relationships/oleObject" Target="../embeddings/oleObject19.bin"/><Relationship Id="rId40" Type="http://schemas.openxmlformats.org/officeDocument/2006/relationships/image" Target="../media/image32.wmf"/><Relationship Id="rId45" Type="http://schemas.openxmlformats.org/officeDocument/2006/relationships/oleObject" Target="../embeddings/oleObject23.bin"/><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image" Target="../media/image26.wmf"/><Relationship Id="rId36" Type="http://schemas.openxmlformats.org/officeDocument/2006/relationships/image" Target="../media/image30.wmf"/><Relationship Id="rId10" Type="http://schemas.openxmlformats.org/officeDocument/2006/relationships/image" Target="../media/image17.wmf"/><Relationship Id="rId19" Type="http://schemas.openxmlformats.org/officeDocument/2006/relationships/oleObject" Target="../embeddings/oleObject10.bin"/><Relationship Id="rId31" Type="http://schemas.openxmlformats.org/officeDocument/2006/relationships/oleObject" Target="../embeddings/oleObject16.bin"/><Relationship Id="rId44" Type="http://schemas.openxmlformats.org/officeDocument/2006/relationships/image" Target="../media/image34.wmf"/><Relationship Id="rId4" Type="http://schemas.openxmlformats.org/officeDocument/2006/relationships/image" Target="../media/image14.wmf"/><Relationship Id="rId9" Type="http://schemas.openxmlformats.org/officeDocument/2006/relationships/oleObject" Target="../embeddings/oleObject5.bin"/><Relationship Id="rId14" Type="http://schemas.openxmlformats.org/officeDocument/2006/relationships/image" Target="../media/image19.wmf"/><Relationship Id="rId22" Type="http://schemas.openxmlformats.org/officeDocument/2006/relationships/image" Target="../media/image23.wmf"/><Relationship Id="rId27" Type="http://schemas.openxmlformats.org/officeDocument/2006/relationships/oleObject" Target="../embeddings/oleObject14.bin"/><Relationship Id="rId30" Type="http://schemas.openxmlformats.org/officeDocument/2006/relationships/image" Target="../media/image27.wmf"/><Relationship Id="rId35" Type="http://schemas.openxmlformats.org/officeDocument/2006/relationships/oleObject" Target="../embeddings/oleObject18.bin"/><Relationship Id="rId43"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9.bin"/><Relationship Id="rId18" Type="http://schemas.openxmlformats.org/officeDocument/2006/relationships/image" Target="../media/image51.wmf"/><Relationship Id="rId26" Type="http://schemas.openxmlformats.org/officeDocument/2006/relationships/oleObject" Target="../embeddings/oleObject38.bin"/><Relationship Id="rId3" Type="http://schemas.openxmlformats.org/officeDocument/2006/relationships/oleObject" Target="../embeddings/oleObject24.bin"/><Relationship Id="rId21" Type="http://schemas.openxmlformats.org/officeDocument/2006/relationships/oleObject" Target="../embeddings/oleObject33.bin"/><Relationship Id="rId34" Type="http://schemas.openxmlformats.org/officeDocument/2006/relationships/oleObject" Target="../embeddings/oleObject44.bin"/><Relationship Id="rId7" Type="http://schemas.openxmlformats.org/officeDocument/2006/relationships/oleObject" Target="../embeddings/oleObject26.bin"/><Relationship Id="rId12" Type="http://schemas.openxmlformats.org/officeDocument/2006/relationships/image" Target="../media/image49.wmf"/><Relationship Id="rId17" Type="http://schemas.openxmlformats.org/officeDocument/2006/relationships/oleObject" Target="../embeddings/oleObject31.bin"/><Relationship Id="rId25" Type="http://schemas.openxmlformats.org/officeDocument/2006/relationships/oleObject" Target="../embeddings/oleObject37.bin"/><Relationship Id="rId33" Type="http://schemas.openxmlformats.org/officeDocument/2006/relationships/image" Target="../media/image54.wmf"/><Relationship Id="rId2" Type="http://schemas.openxmlformats.org/officeDocument/2006/relationships/slideLayout" Target="../slideLayouts/slideLayout6.xml"/><Relationship Id="rId16" Type="http://schemas.openxmlformats.org/officeDocument/2006/relationships/image" Target="../media/image50.wmf"/><Relationship Id="rId20" Type="http://schemas.openxmlformats.org/officeDocument/2006/relationships/image" Target="../media/image52.wmf"/><Relationship Id="rId29" Type="http://schemas.openxmlformats.org/officeDocument/2006/relationships/oleObject" Target="../embeddings/oleObject40.bin"/><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28.bin"/><Relationship Id="rId24" Type="http://schemas.openxmlformats.org/officeDocument/2006/relationships/oleObject" Target="../embeddings/oleObject36.bin"/><Relationship Id="rId32" Type="http://schemas.openxmlformats.org/officeDocument/2006/relationships/oleObject" Target="../embeddings/oleObject43.bin"/><Relationship Id="rId5" Type="http://schemas.openxmlformats.org/officeDocument/2006/relationships/oleObject" Target="../embeddings/oleObject25.bin"/><Relationship Id="rId15" Type="http://schemas.openxmlformats.org/officeDocument/2006/relationships/oleObject" Target="../embeddings/oleObject30.bin"/><Relationship Id="rId23" Type="http://schemas.openxmlformats.org/officeDocument/2006/relationships/oleObject" Target="../embeddings/oleObject35.bin"/><Relationship Id="rId28" Type="http://schemas.openxmlformats.org/officeDocument/2006/relationships/image" Target="../media/image53.wmf"/><Relationship Id="rId36" Type="http://schemas.openxmlformats.org/officeDocument/2006/relationships/image" Target="../media/image55.wmf"/><Relationship Id="rId10" Type="http://schemas.openxmlformats.org/officeDocument/2006/relationships/image" Target="../media/image20.wmf"/><Relationship Id="rId19" Type="http://schemas.openxmlformats.org/officeDocument/2006/relationships/oleObject" Target="../embeddings/oleObject32.bin"/><Relationship Id="rId31" Type="http://schemas.openxmlformats.org/officeDocument/2006/relationships/oleObject" Target="../embeddings/oleObject42.bin"/><Relationship Id="rId4" Type="http://schemas.openxmlformats.org/officeDocument/2006/relationships/image" Target="../media/image17.wmf"/><Relationship Id="rId9" Type="http://schemas.openxmlformats.org/officeDocument/2006/relationships/oleObject" Target="../embeddings/oleObject27.bin"/><Relationship Id="rId14" Type="http://schemas.openxmlformats.org/officeDocument/2006/relationships/image" Target="../media/image22.wmf"/><Relationship Id="rId22" Type="http://schemas.openxmlformats.org/officeDocument/2006/relationships/oleObject" Target="../embeddings/oleObject34.bin"/><Relationship Id="rId27" Type="http://schemas.openxmlformats.org/officeDocument/2006/relationships/oleObject" Target="../embeddings/oleObject39.bin"/><Relationship Id="rId30" Type="http://schemas.openxmlformats.org/officeDocument/2006/relationships/oleObject" Target="../embeddings/oleObject41.bin"/><Relationship Id="rId35" Type="http://schemas.openxmlformats.org/officeDocument/2006/relationships/oleObject" Target="../embeddings/oleObject45.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a:bodyPr>
          <a:lstStyle/>
          <a:p>
            <a:r>
              <a:rPr lang="es-AR" dirty="0" smtClean="0"/>
              <a:t>MÁQUINAS ELÉCTRICAS</a:t>
            </a:r>
            <a:endParaRPr lang="en-US" dirty="0"/>
          </a:p>
        </p:txBody>
      </p:sp>
      <p:sp>
        <p:nvSpPr>
          <p:cNvPr id="3" name="Subtítulo 2"/>
          <p:cNvSpPr>
            <a:spLocks noGrp="1"/>
          </p:cNvSpPr>
          <p:nvPr>
            <p:ph type="subTitle" idx="1"/>
          </p:nvPr>
        </p:nvSpPr>
        <p:spPr>
          <a:xfrm>
            <a:off x="1923289" y="4202565"/>
            <a:ext cx="3474211" cy="1126283"/>
          </a:xfrm>
        </p:spPr>
        <p:txBody>
          <a:bodyPr>
            <a:normAutofit/>
          </a:bodyPr>
          <a:lstStyle/>
          <a:p>
            <a:r>
              <a:rPr lang="es-AR" sz="4000" dirty="0" smtClean="0"/>
              <a:t>T.U.M.I. 2020</a:t>
            </a:r>
            <a:endParaRPr lang="en-US" sz="4000" dirty="0"/>
          </a:p>
        </p:txBody>
      </p:sp>
      <p:sp>
        <p:nvSpPr>
          <p:cNvPr id="5" name="Rectángulo 4"/>
          <p:cNvSpPr/>
          <p:nvPr/>
        </p:nvSpPr>
        <p:spPr>
          <a:xfrm>
            <a:off x="7670710" y="58368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srgbClr val="000000"/>
                </a:solidFill>
                <a:effectLst/>
                <a:uLnTx/>
                <a:uFillTx/>
                <a:latin typeface="Calibri" panose="020F0502020204030204"/>
                <a:ea typeface="+mn-ea"/>
                <a:cs typeface="+mn-cs"/>
              </a:rPr>
              <a:t>CRISTALDO JAVIER</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68123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15037" y="649510"/>
            <a:ext cx="5331875" cy="7855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mtClean="0"/>
              <a:t>Generadores síncronos</a:t>
            </a:r>
            <a:endParaRPr lang="es-AR"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578"/>
          <a:stretch/>
        </p:blipFill>
        <p:spPr>
          <a:xfrm>
            <a:off x="2474912" y="1435100"/>
            <a:ext cx="9144000" cy="5460032"/>
          </a:xfrm>
          <a:prstGeom prst="rect">
            <a:avLst/>
          </a:prstGeom>
        </p:spPr>
      </p:pic>
    </p:spTree>
    <p:extLst>
      <p:ext uri="{BB962C8B-B14F-4D97-AF65-F5344CB8AC3E}">
        <p14:creationId xmlns:p14="http://schemas.microsoft.com/office/powerpoint/2010/main" val="164507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15037" y="649510"/>
            <a:ext cx="5331875" cy="7855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mtClean="0"/>
              <a:t>Generadores síncronos</a:t>
            </a:r>
            <a:endParaRPr lang="es-AR"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571" t="19746" r="12619" b="7069"/>
          <a:stretch/>
        </p:blipFill>
        <p:spPr>
          <a:xfrm>
            <a:off x="2046513" y="1436914"/>
            <a:ext cx="9724571" cy="5421086"/>
          </a:xfrm>
          <a:prstGeom prst="rect">
            <a:avLst/>
          </a:prstGeom>
        </p:spPr>
      </p:pic>
    </p:spTree>
    <p:extLst>
      <p:ext uri="{BB962C8B-B14F-4D97-AF65-F5344CB8AC3E}">
        <p14:creationId xmlns:p14="http://schemas.microsoft.com/office/powerpoint/2010/main" val="272268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1026"/>
          <p:cNvSpPr>
            <a:spLocks noChangeArrowheads="1"/>
          </p:cNvSpPr>
          <p:nvPr/>
        </p:nvSpPr>
        <p:spPr bwMode="auto">
          <a:xfrm>
            <a:off x="1676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400" dirty="0">
                <a:solidFill>
                  <a:schemeClr val="tx2"/>
                </a:solidFill>
                <a:effectLst>
                  <a:outerShdw blurRad="38100" dist="38100" dir="2700000" algn="tl">
                    <a:srgbClr val="000000"/>
                  </a:outerShdw>
                </a:effectLst>
              </a:rPr>
              <a:t>La máquina síncrona: </a:t>
            </a:r>
          </a:p>
        </p:txBody>
      </p:sp>
      <p:sp>
        <p:nvSpPr>
          <p:cNvPr id="498691" name="Text Box 1027"/>
          <p:cNvSpPr txBox="1">
            <a:spLocks noChangeArrowheads="1"/>
          </p:cNvSpPr>
          <p:nvPr/>
        </p:nvSpPr>
        <p:spPr bwMode="auto">
          <a:xfrm>
            <a:off x="1930400" y="1447801"/>
            <a:ext cx="4191000" cy="16160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defRPr/>
            </a:pPr>
            <a:r>
              <a:rPr lang="es-ES_tradnl" sz="2000" dirty="0">
                <a:solidFill>
                  <a:schemeClr val="bg1">
                    <a:lumMod val="85000"/>
                  </a:schemeClr>
                </a:solidFill>
              </a:rPr>
              <a:t>La máquina síncrona utiliza un estator constituido por un devanado trifásico distribuido a 120º idéntico a la máquina asíncrona</a:t>
            </a:r>
            <a:endParaRPr lang="es-ES_tradnl" sz="2000" dirty="0">
              <a:solidFill>
                <a:schemeClr val="bg1">
                  <a:lumMod val="85000"/>
                </a:schemeClr>
              </a:solidFill>
              <a:latin typeface="Times New Roman" pitchFamily="18" charset="0"/>
            </a:endParaRPr>
          </a:p>
        </p:txBody>
      </p:sp>
      <p:sp>
        <p:nvSpPr>
          <p:cNvPr id="498692" name="Text Box 1028"/>
          <p:cNvSpPr txBox="1">
            <a:spLocks noChangeArrowheads="1"/>
          </p:cNvSpPr>
          <p:nvPr/>
        </p:nvSpPr>
        <p:spPr bwMode="auto">
          <a:xfrm>
            <a:off x="7200900" y="1460501"/>
            <a:ext cx="3048000" cy="22256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defRPr/>
            </a:pPr>
            <a:r>
              <a:rPr lang="es-ES_tradnl" sz="2000" dirty="0">
                <a:solidFill>
                  <a:schemeClr val="bg1">
                    <a:lumMod val="85000"/>
                  </a:schemeClr>
                </a:solidFill>
              </a:rPr>
              <a:t>El rotor está formado por un devanado alimentado desde el exterior a través de escobillas y anillos </a:t>
            </a:r>
            <a:r>
              <a:rPr lang="es-ES_tradnl" sz="2000" dirty="0" err="1">
                <a:solidFill>
                  <a:schemeClr val="bg1">
                    <a:lumMod val="85000"/>
                  </a:schemeClr>
                </a:solidFill>
              </a:rPr>
              <a:t>rozantes</a:t>
            </a:r>
            <a:r>
              <a:rPr lang="es-ES_tradnl" sz="2000" dirty="0">
                <a:solidFill>
                  <a:schemeClr val="bg1">
                    <a:lumMod val="85000"/>
                  </a:schemeClr>
                </a:solidFill>
              </a:rPr>
              <a:t> mediante corriente continua</a:t>
            </a:r>
            <a:endParaRPr lang="es-ES_tradnl" sz="2000" dirty="0">
              <a:solidFill>
                <a:schemeClr val="bg1">
                  <a:lumMod val="85000"/>
                </a:schemeClr>
              </a:solidFill>
              <a:latin typeface="Times New Roman" pitchFamily="18" charset="0"/>
            </a:endParaRPr>
          </a:p>
        </p:txBody>
      </p:sp>
      <p:sp>
        <p:nvSpPr>
          <p:cNvPr id="498693" name="Text Box 1029"/>
          <p:cNvSpPr txBox="1">
            <a:spLocks noChangeArrowheads="1"/>
          </p:cNvSpPr>
          <p:nvPr/>
        </p:nvSpPr>
        <p:spPr bwMode="auto">
          <a:xfrm>
            <a:off x="1930400" y="3276601"/>
            <a:ext cx="4724400" cy="701675"/>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defRPr/>
            </a:pPr>
            <a:r>
              <a:rPr lang="es-ES_tradnl" sz="2000">
                <a:solidFill>
                  <a:schemeClr val="bg1">
                    <a:lumMod val="85000"/>
                  </a:schemeClr>
                </a:solidFill>
              </a:rPr>
              <a:t>El rotor puede ser liso o de polos salientes</a:t>
            </a:r>
            <a:endParaRPr lang="es-ES_tradnl" sz="2000">
              <a:solidFill>
                <a:schemeClr val="bg1">
                  <a:lumMod val="85000"/>
                </a:schemeClr>
              </a:solidFill>
              <a:latin typeface="Times New Roman" pitchFamily="18" charset="0"/>
            </a:endParaRPr>
          </a:p>
        </p:txBody>
      </p:sp>
      <p:sp>
        <p:nvSpPr>
          <p:cNvPr id="498694" name="Text Box 1030"/>
          <p:cNvSpPr txBox="1">
            <a:spLocks noChangeArrowheads="1"/>
          </p:cNvSpPr>
          <p:nvPr/>
        </p:nvSpPr>
        <p:spPr bwMode="auto">
          <a:xfrm>
            <a:off x="1930400" y="4267201"/>
            <a:ext cx="8305800" cy="1006475"/>
          </a:xfrm>
          <a:prstGeom prst="rect">
            <a:avLst/>
          </a:prstGeom>
          <a:gradFill rotWithShape="0">
            <a:gsLst>
              <a:gs pos="0">
                <a:srgbClr val="FF6600">
                  <a:gamma/>
                  <a:shade val="46275"/>
                  <a:invGamma/>
                </a:srgbClr>
              </a:gs>
              <a:gs pos="100000">
                <a:srgbClr val="FF66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66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defRPr/>
            </a:pPr>
            <a:r>
              <a:rPr lang="es-ES_tradnl" sz="2000" dirty="0">
                <a:solidFill>
                  <a:schemeClr val="bg1">
                    <a:lumMod val="85000"/>
                  </a:schemeClr>
                </a:solidFill>
              </a:rPr>
              <a:t>Industrialmente es el generador utilizado en la mayoría de las centrales eléctricas: turboalternadores y grandes alternadores hidráulicos</a:t>
            </a:r>
            <a:endParaRPr lang="es-ES_tradnl" sz="2000" dirty="0">
              <a:solidFill>
                <a:schemeClr val="bg1">
                  <a:lumMod val="85000"/>
                </a:schemeClr>
              </a:solidFill>
              <a:latin typeface="Times New Roman" pitchFamily="18" charset="0"/>
            </a:endParaRPr>
          </a:p>
        </p:txBody>
      </p:sp>
      <p:sp>
        <p:nvSpPr>
          <p:cNvPr id="498695" name="Text Box 1031"/>
          <p:cNvSpPr txBox="1">
            <a:spLocks noChangeArrowheads="1"/>
          </p:cNvSpPr>
          <p:nvPr/>
        </p:nvSpPr>
        <p:spPr bwMode="auto">
          <a:xfrm>
            <a:off x="1930400" y="5470526"/>
            <a:ext cx="8305800" cy="1006475"/>
          </a:xfrm>
          <a:prstGeom prst="rect">
            <a:avLst/>
          </a:prstGeom>
          <a:gradFill rotWithShape="0">
            <a:gsLst>
              <a:gs pos="0">
                <a:srgbClr val="CC0099">
                  <a:gamma/>
                  <a:shade val="46275"/>
                  <a:invGamma/>
                </a:srgbClr>
              </a:gs>
              <a:gs pos="100000">
                <a:srgbClr val="CC0099"/>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defRPr/>
            </a:pPr>
            <a:r>
              <a:rPr lang="es-ES_tradnl" sz="2000">
                <a:solidFill>
                  <a:schemeClr val="bg1">
                    <a:lumMod val="85000"/>
                  </a:schemeClr>
                </a:solidFill>
              </a:rPr>
              <a:t>Como motor se usa principalmente cuando se requiere corregir factor de potencia, o bien en aplicaciones de velocidad estrictamente constante</a:t>
            </a:r>
            <a:endParaRPr lang="es-ES_tradnl" sz="2000">
              <a:solidFill>
                <a:schemeClr val="bg1">
                  <a:lumMod val="85000"/>
                </a:schemeClr>
              </a:solidFill>
              <a:latin typeface="Times New Roman" pitchFamily="18" charset="0"/>
            </a:endParaRPr>
          </a:p>
        </p:txBody>
      </p:sp>
      <p:sp>
        <p:nvSpPr>
          <p:cNvPr id="1434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BAF3B4E0-ACBD-4CA3-BBB7-0299CB7BB861}" type="slidenum">
              <a:rPr lang="es-ES_tradnl" altLang="es-AR" sz="1600">
                <a:solidFill>
                  <a:srgbClr val="FFFFFF"/>
                </a:solidFill>
              </a:rPr>
              <a:pPr/>
              <a:t>12</a:t>
            </a:fld>
            <a:endParaRPr lang="es-ES_tradnl" altLang="es-AR" sz="1600">
              <a:solidFill>
                <a:srgbClr val="FFFFFF"/>
              </a:solidFill>
            </a:endParaRPr>
          </a:p>
        </p:txBody>
      </p:sp>
    </p:spTree>
    <p:extLst>
      <p:ext uri="{BB962C8B-B14F-4D97-AF65-F5344CB8AC3E}">
        <p14:creationId xmlns:p14="http://schemas.microsoft.com/office/powerpoint/2010/main" val="83800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7" name="Rectangle 11"/>
          <p:cNvSpPr>
            <a:spLocks noChangeArrowheads="1"/>
          </p:cNvSpPr>
          <p:nvPr/>
        </p:nvSpPr>
        <p:spPr bwMode="auto">
          <a:xfrm>
            <a:off x="1676400" y="381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400" dirty="0">
                <a:solidFill>
                  <a:schemeClr val="tx2"/>
                </a:solidFill>
                <a:effectLst>
                  <a:outerShdw blurRad="38100" dist="38100" dir="2700000" algn="tl">
                    <a:srgbClr val="000000"/>
                  </a:outerShdw>
                </a:effectLst>
              </a:rPr>
              <a:t>La máquina síncrona: </a:t>
            </a:r>
          </a:p>
        </p:txBody>
      </p:sp>
      <p:grpSp>
        <p:nvGrpSpPr>
          <p:cNvPr id="15363" name="Group 15"/>
          <p:cNvGrpSpPr>
            <a:grpSpLocks/>
          </p:cNvGrpSpPr>
          <p:nvPr/>
        </p:nvGrpSpPr>
        <p:grpSpPr bwMode="auto">
          <a:xfrm>
            <a:off x="2057400" y="1827214"/>
            <a:ext cx="8305800" cy="4503737"/>
            <a:chOff x="384" y="1151"/>
            <a:chExt cx="5232" cy="2837"/>
          </a:xfrm>
        </p:grpSpPr>
        <p:graphicFrame>
          <p:nvGraphicFramePr>
            <p:cNvPr id="15367" name="Object 4"/>
            <p:cNvGraphicFramePr>
              <a:graphicFrameLocks noChangeAspect="1"/>
            </p:cNvGraphicFramePr>
            <p:nvPr/>
          </p:nvGraphicFramePr>
          <p:xfrm>
            <a:off x="384" y="1238"/>
            <a:ext cx="2255" cy="2256"/>
          </p:xfrm>
          <a:graphic>
            <a:graphicData uri="http://schemas.openxmlformats.org/presentationml/2006/ole">
              <mc:AlternateContent xmlns:mc="http://schemas.openxmlformats.org/markup-compatibility/2006">
                <mc:Choice xmlns:v="urn:schemas-microsoft-com:vml" Requires="v">
                  <p:oleObj spid="_x0000_s1039" name="Imagen" r:id="rId3" imgW="1755648" imgH="1755648" progId="Word.Picture.8">
                    <p:embed/>
                  </p:oleObj>
                </mc:Choice>
                <mc:Fallback>
                  <p:oleObj name="Imagen" r:id="rId3" imgW="1755648" imgH="1755648" progId="Word.Picture.8">
                    <p:embed/>
                    <p:pic>
                      <p:nvPicPr>
                        <p:cNvPr id="1536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238"/>
                          <a:ext cx="2255" cy="22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5625" name="Text Box 9"/>
            <p:cNvSpPr txBox="1">
              <a:spLocks noChangeArrowheads="1"/>
            </p:cNvSpPr>
            <p:nvPr/>
          </p:nvSpPr>
          <p:spPr bwMode="auto">
            <a:xfrm>
              <a:off x="476" y="3542"/>
              <a:ext cx="1862" cy="446"/>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l">
                <a:spcBef>
                  <a:spcPct val="0"/>
                </a:spcBef>
                <a:defRPr/>
              </a:pPr>
              <a:r>
                <a:rPr lang="es-ES_tradnl" sz="2000" dirty="0">
                  <a:solidFill>
                    <a:schemeClr val="bg1">
                      <a:lumMod val="85000"/>
                    </a:schemeClr>
                  </a:solidFill>
                </a:rPr>
                <a:t>Elevadas velocidades de</a:t>
              </a:r>
            </a:p>
            <a:p>
              <a:pPr algn="l">
                <a:spcBef>
                  <a:spcPct val="0"/>
                </a:spcBef>
                <a:defRPr/>
              </a:pPr>
              <a:r>
                <a:rPr lang="es-ES_tradnl" sz="2000" dirty="0">
                  <a:solidFill>
                    <a:schemeClr val="bg1">
                      <a:lumMod val="85000"/>
                    </a:schemeClr>
                  </a:solidFill>
                </a:rPr>
                <a:t>giro: turboalternadores</a:t>
              </a:r>
              <a:endParaRPr lang="es-ES_tradnl" sz="2000" dirty="0">
                <a:solidFill>
                  <a:schemeClr val="bg1">
                    <a:lumMod val="85000"/>
                  </a:schemeClr>
                </a:solidFill>
                <a:latin typeface="Times New Roman" pitchFamily="18" charset="0"/>
              </a:endParaRPr>
            </a:p>
          </p:txBody>
        </p:sp>
        <p:pic>
          <p:nvPicPr>
            <p:cNvPr id="1536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 y="1201"/>
              <a:ext cx="2295" cy="23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6" name="Text Box 10"/>
            <p:cNvSpPr txBox="1">
              <a:spLocks noChangeArrowheads="1"/>
            </p:cNvSpPr>
            <p:nvPr/>
          </p:nvSpPr>
          <p:spPr bwMode="auto">
            <a:xfrm>
              <a:off x="3455" y="3526"/>
              <a:ext cx="1567" cy="446"/>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algn="ctr">
                <a:spcBef>
                  <a:spcPct val="0"/>
                </a:spcBef>
                <a:defRPr/>
              </a:pPr>
              <a:r>
                <a:rPr lang="es-ES_tradnl" sz="2000" dirty="0">
                  <a:solidFill>
                    <a:schemeClr val="bg1">
                      <a:lumMod val="85000"/>
                    </a:schemeClr>
                  </a:solidFill>
                  <a:effectLst>
                    <a:outerShdw blurRad="38100" dist="38100" dir="2700000" algn="tl">
                      <a:srgbClr val="000000"/>
                    </a:outerShdw>
                  </a:effectLst>
                </a:rPr>
                <a:t>Velocidades de giro </a:t>
              </a:r>
            </a:p>
            <a:p>
              <a:pPr algn="ctr">
                <a:spcBef>
                  <a:spcPct val="0"/>
                </a:spcBef>
                <a:defRPr/>
              </a:pPr>
              <a:r>
                <a:rPr lang="es-ES_tradnl" sz="2000" dirty="0">
                  <a:solidFill>
                    <a:schemeClr val="bg1">
                      <a:lumMod val="85000"/>
                    </a:schemeClr>
                  </a:solidFill>
                  <a:effectLst>
                    <a:outerShdw blurRad="38100" dist="38100" dir="2700000" algn="tl">
                      <a:srgbClr val="000000"/>
                    </a:outerShdw>
                  </a:effectLst>
                </a:rPr>
                <a:t>bajas</a:t>
              </a:r>
              <a:endParaRPr lang="es-ES_tradnl" sz="2000" dirty="0">
                <a:solidFill>
                  <a:schemeClr val="bg1">
                    <a:lumMod val="85000"/>
                  </a:schemeClr>
                </a:solidFill>
                <a:latin typeface="Times New Roman" pitchFamily="18" charset="0"/>
              </a:endParaRPr>
            </a:p>
          </p:txBody>
        </p:sp>
        <p:sp>
          <p:nvSpPr>
            <p:cNvPr id="495624" name="Text Box 8"/>
            <p:cNvSpPr txBox="1">
              <a:spLocks noChangeArrowheads="1"/>
            </p:cNvSpPr>
            <p:nvPr/>
          </p:nvSpPr>
          <p:spPr bwMode="auto">
            <a:xfrm>
              <a:off x="4848" y="1151"/>
              <a:ext cx="768" cy="577"/>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algn="ctr">
                <a:spcBef>
                  <a:spcPct val="0"/>
                </a:spcBef>
                <a:defRPr/>
              </a:pPr>
              <a:r>
                <a:rPr lang="es-ES_tradnl">
                  <a:solidFill>
                    <a:schemeClr val="bg1">
                      <a:lumMod val="85000"/>
                    </a:schemeClr>
                  </a:solidFill>
                </a:rPr>
                <a:t>Rotor de polos salientes</a:t>
              </a:r>
            </a:p>
          </p:txBody>
        </p:sp>
        <p:sp>
          <p:nvSpPr>
            <p:cNvPr id="495630" name="Text Box 14"/>
            <p:cNvSpPr txBox="1">
              <a:spLocks noChangeArrowheads="1"/>
            </p:cNvSpPr>
            <p:nvPr/>
          </p:nvSpPr>
          <p:spPr bwMode="auto">
            <a:xfrm>
              <a:off x="2064" y="1204"/>
              <a:ext cx="624" cy="404"/>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algn="ctr">
                <a:spcBef>
                  <a:spcPct val="0"/>
                </a:spcBef>
                <a:defRPr/>
              </a:pPr>
              <a:r>
                <a:rPr lang="es-ES_tradnl">
                  <a:solidFill>
                    <a:schemeClr val="bg1">
                      <a:lumMod val="85000"/>
                    </a:schemeClr>
                  </a:solidFill>
                </a:rPr>
                <a:t>Rotor liso</a:t>
              </a:r>
            </a:p>
          </p:txBody>
        </p:sp>
      </p:grpSp>
    </p:spTree>
    <p:extLst>
      <p:ext uri="{BB962C8B-B14F-4D97-AF65-F5344CB8AC3E}">
        <p14:creationId xmlns:p14="http://schemas.microsoft.com/office/powerpoint/2010/main" val="3112940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304800"/>
            <a:ext cx="7772400" cy="381000"/>
          </a:xfrm>
        </p:spPr>
        <p:txBody>
          <a:bodyPr>
            <a:normAutofit fontScale="90000"/>
          </a:bodyPr>
          <a:lstStyle/>
          <a:p>
            <a:r>
              <a:rPr lang="es-ES_tradnl" altLang="es-AR" sz="2800" b="1">
                <a:solidFill>
                  <a:srgbClr val="3333FF"/>
                </a:solidFill>
                <a:latin typeface="Arial" panose="020B0604020202020204" pitchFamily="34" charset="0"/>
              </a:rPr>
              <a:t>Generador síncrono (Tipos de rotor)</a:t>
            </a:r>
          </a:p>
        </p:txBody>
      </p:sp>
      <p:grpSp>
        <p:nvGrpSpPr>
          <p:cNvPr id="3240" name="Group 168"/>
          <p:cNvGrpSpPr>
            <a:grpSpLocks/>
          </p:cNvGrpSpPr>
          <p:nvPr/>
        </p:nvGrpSpPr>
        <p:grpSpPr bwMode="auto">
          <a:xfrm>
            <a:off x="2057400" y="1066800"/>
            <a:ext cx="3810000" cy="4953000"/>
            <a:chOff x="336" y="672"/>
            <a:chExt cx="2400" cy="3120"/>
          </a:xfrm>
        </p:grpSpPr>
        <p:grpSp>
          <p:nvGrpSpPr>
            <p:cNvPr id="6204" name="Group 163"/>
            <p:cNvGrpSpPr>
              <a:grpSpLocks/>
            </p:cNvGrpSpPr>
            <p:nvPr/>
          </p:nvGrpSpPr>
          <p:grpSpPr bwMode="auto">
            <a:xfrm>
              <a:off x="336" y="672"/>
              <a:ext cx="2400" cy="3120"/>
              <a:chOff x="336" y="672"/>
              <a:chExt cx="2400" cy="3120"/>
            </a:xfrm>
          </p:grpSpPr>
          <p:sp>
            <p:nvSpPr>
              <p:cNvPr id="6207" name="Text Box 64"/>
              <p:cNvSpPr txBox="1">
                <a:spLocks noChangeArrowheads="1"/>
              </p:cNvSpPr>
              <p:nvPr/>
            </p:nvSpPr>
            <p:spPr bwMode="auto">
              <a:xfrm>
                <a:off x="336" y="672"/>
                <a:ext cx="2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2000">
                    <a:latin typeface="Arial" panose="020B0604020202020204" pitchFamily="34" charset="0"/>
                  </a:rPr>
                  <a:t>GENERADOR DE POLOS LISOS (ROTOR CILÍNDRICO)</a:t>
                </a:r>
              </a:p>
            </p:txBody>
          </p:sp>
          <p:sp>
            <p:nvSpPr>
              <p:cNvPr id="6208" name="Text Box 63"/>
              <p:cNvSpPr txBox="1">
                <a:spLocks noChangeArrowheads="1"/>
              </p:cNvSpPr>
              <p:nvPr/>
            </p:nvSpPr>
            <p:spPr bwMode="auto">
              <a:xfrm>
                <a:off x="1200" y="3504"/>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a:latin typeface="Arial" panose="020B0604020202020204" pitchFamily="34" charset="0"/>
                  </a:rPr>
                  <a:t>4 polos</a:t>
                </a:r>
              </a:p>
            </p:txBody>
          </p:sp>
          <p:sp>
            <p:nvSpPr>
              <p:cNvPr id="6209" name="Oval 91"/>
              <p:cNvSpPr>
                <a:spLocks noChangeArrowheads="1"/>
              </p:cNvSpPr>
              <p:nvPr/>
            </p:nvSpPr>
            <p:spPr bwMode="auto">
              <a:xfrm>
                <a:off x="864" y="1584"/>
                <a:ext cx="1536" cy="1536"/>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210" name="Oval 93"/>
              <p:cNvSpPr>
                <a:spLocks noChangeAspect="1" noChangeArrowheads="1"/>
              </p:cNvSpPr>
              <p:nvPr/>
            </p:nvSpPr>
            <p:spPr bwMode="auto">
              <a:xfrm>
                <a:off x="1501" y="2240"/>
                <a:ext cx="227" cy="227"/>
              </a:xfrm>
              <a:prstGeom prst="ellipse">
                <a:avLst/>
              </a:prstGeom>
              <a:solidFill>
                <a:schemeClr val="accent1"/>
              </a:solidFill>
              <a:ln w="9525">
                <a:solidFill>
                  <a:schemeClr val="tx1"/>
                </a:solidFill>
                <a:round/>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211" name="Oval 99"/>
              <p:cNvSpPr>
                <a:spLocks noChangeArrowheads="1"/>
              </p:cNvSpPr>
              <p:nvPr/>
            </p:nvSpPr>
            <p:spPr bwMode="auto">
              <a:xfrm rot="-3600000">
                <a:off x="1872" y="1648"/>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12" name="Group 122"/>
              <p:cNvGrpSpPr>
                <a:grpSpLocks/>
              </p:cNvGrpSpPr>
              <p:nvPr/>
            </p:nvGrpSpPr>
            <p:grpSpPr bwMode="auto">
              <a:xfrm rot="-3600000">
                <a:off x="1296" y="1648"/>
                <a:ext cx="96" cy="96"/>
                <a:chOff x="1543" y="2469"/>
                <a:chExt cx="96" cy="96"/>
              </a:xfrm>
            </p:grpSpPr>
            <p:sp>
              <p:nvSpPr>
                <p:cNvPr id="6237" name="Oval 123"/>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38" name="Group 124"/>
                <p:cNvGrpSpPr>
                  <a:grpSpLocks/>
                </p:cNvGrpSpPr>
                <p:nvPr/>
              </p:nvGrpSpPr>
              <p:grpSpPr bwMode="auto">
                <a:xfrm>
                  <a:off x="1568" y="2496"/>
                  <a:ext cx="48" cy="48"/>
                  <a:chOff x="960" y="2496"/>
                  <a:chExt cx="48" cy="48"/>
                </a:xfrm>
              </p:grpSpPr>
              <p:sp>
                <p:nvSpPr>
                  <p:cNvPr id="6239" name="Line 125"/>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40" name="Line 126"/>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grpSp>
            <p:nvGrpSpPr>
              <p:cNvPr id="6213" name="Group 128"/>
              <p:cNvGrpSpPr>
                <a:grpSpLocks/>
              </p:cNvGrpSpPr>
              <p:nvPr/>
            </p:nvGrpSpPr>
            <p:grpSpPr bwMode="auto">
              <a:xfrm rot="-3600000">
                <a:off x="1872" y="2960"/>
                <a:ext cx="96" cy="96"/>
                <a:chOff x="1543" y="2469"/>
                <a:chExt cx="96" cy="96"/>
              </a:xfrm>
            </p:grpSpPr>
            <p:sp>
              <p:nvSpPr>
                <p:cNvPr id="6233" name="Oval 129"/>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34" name="Group 130"/>
                <p:cNvGrpSpPr>
                  <a:grpSpLocks/>
                </p:cNvGrpSpPr>
                <p:nvPr/>
              </p:nvGrpSpPr>
              <p:grpSpPr bwMode="auto">
                <a:xfrm>
                  <a:off x="1568" y="2496"/>
                  <a:ext cx="48" cy="48"/>
                  <a:chOff x="960" y="2496"/>
                  <a:chExt cx="48" cy="48"/>
                </a:xfrm>
              </p:grpSpPr>
              <p:sp>
                <p:nvSpPr>
                  <p:cNvPr id="6235" name="Line 131"/>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36" name="Line 132"/>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sp>
            <p:nvSpPr>
              <p:cNvPr id="6214" name="Oval 133"/>
              <p:cNvSpPr>
                <a:spLocks noChangeArrowheads="1"/>
              </p:cNvSpPr>
              <p:nvPr/>
            </p:nvSpPr>
            <p:spPr bwMode="auto">
              <a:xfrm rot="-3600000">
                <a:off x="1296" y="2960"/>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15" name="Group 148"/>
              <p:cNvGrpSpPr>
                <a:grpSpLocks/>
              </p:cNvGrpSpPr>
              <p:nvPr/>
            </p:nvGrpSpPr>
            <p:grpSpPr bwMode="auto">
              <a:xfrm rot="10800000">
                <a:off x="2231" y="2015"/>
                <a:ext cx="96" cy="672"/>
                <a:chOff x="2231" y="2015"/>
                <a:chExt cx="96" cy="672"/>
              </a:xfrm>
            </p:grpSpPr>
            <p:sp>
              <p:nvSpPr>
                <p:cNvPr id="6227" name="Oval 134"/>
                <p:cNvSpPr>
                  <a:spLocks noChangeArrowheads="1"/>
                </p:cNvSpPr>
                <p:nvPr/>
              </p:nvSpPr>
              <p:spPr bwMode="auto">
                <a:xfrm rot="1800000">
                  <a:off x="2231" y="2591"/>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28" name="Group 135"/>
                <p:cNvGrpSpPr>
                  <a:grpSpLocks/>
                </p:cNvGrpSpPr>
                <p:nvPr/>
              </p:nvGrpSpPr>
              <p:grpSpPr bwMode="auto">
                <a:xfrm rot="1800000">
                  <a:off x="2231" y="2015"/>
                  <a:ext cx="96" cy="96"/>
                  <a:chOff x="1543" y="2469"/>
                  <a:chExt cx="96" cy="96"/>
                </a:xfrm>
              </p:grpSpPr>
              <p:sp>
                <p:nvSpPr>
                  <p:cNvPr id="6229" name="Oval 136"/>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30" name="Group 137"/>
                  <p:cNvGrpSpPr>
                    <a:grpSpLocks/>
                  </p:cNvGrpSpPr>
                  <p:nvPr/>
                </p:nvGrpSpPr>
                <p:grpSpPr bwMode="auto">
                  <a:xfrm>
                    <a:off x="1568" y="2496"/>
                    <a:ext cx="48" cy="48"/>
                    <a:chOff x="960" y="2496"/>
                    <a:chExt cx="48" cy="48"/>
                  </a:xfrm>
                </p:grpSpPr>
                <p:sp>
                  <p:nvSpPr>
                    <p:cNvPr id="6231" name="Line 138"/>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32" name="Line 139"/>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grpSp>
          <p:grpSp>
            <p:nvGrpSpPr>
              <p:cNvPr id="6216" name="Group 147"/>
              <p:cNvGrpSpPr>
                <a:grpSpLocks/>
              </p:cNvGrpSpPr>
              <p:nvPr/>
            </p:nvGrpSpPr>
            <p:grpSpPr bwMode="auto">
              <a:xfrm rot="10800000">
                <a:off x="935" y="2015"/>
                <a:ext cx="96" cy="672"/>
                <a:chOff x="911" y="2015"/>
                <a:chExt cx="96" cy="672"/>
              </a:xfrm>
            </p:grpSpPr>
            <p:grpSp>
              <p:nvGrpSpPr>
                <p:cNvPr id="6221" name="Group 140"/>
                <p:cNvGrpSpPr>
                  <a:grpSpLocks/>
                </p:cNvGrpSpPr>
                <p:nvPr/>
              </p:nvGrpSpPr>
              <p:grpSpPr bwMode="auto">
                <a:xfrm rot="1800000">
                  <a:off x="911" y="2591"/>
                  <a:ext cx="96" cy="96"/>
                  <a:chOff x="1543" y="2469"/>
                  <a:chExt cx="96" cy="96"/>
                </a:xfrm>
              </p:grpSpPr>
              <p:sp>
                <p:nvSpPr>
                  <p:cNvPr id="6223" name="Oval 141"/>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224" name="Group 142"/>
                  <p:cNvGrpSpPr>
                    <a:grpSpLocks/>
                  </p:cNvGrpSpPr>
                  <p:nvPr/>
                </p:nvGrpSpPr>
                <p:grpSpPr bwMode="auto">
                  <a:xfrm>
                    <a:off x="1568" y="2496"/>
                    <a:ext cx="48" cy="48"/>
                    <a:chOff x="960" y="2496"/>
                    <a:chExt cx="48" cy="48"/>
                  </a:xfrm>
                </p:grpSpPr>
                <p:sp>
                  <p:nvSpPr>
                    <p:cNvPr id="6225" name="Line 143"/>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26" name="Line 144"/>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sp>
              <p:nvSpPr>
                <p:cNvPr id="6222" name="Oval 145"/>
                <p:cNvSpPr>
                  <a:spLocks noChangeArrowheads="1"/>
                </p:cNvSpPr>
                <p:nvPr/>
              </p:nvSpPr>
              <p:spPr bwMode="auto">
                <a:xfrm rot="1800000">
                  <a:off x="911" y="2015"/>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sp>
            <p:nvSpPr>
              <p:cNvPr id="6217" name="Text Box 150"/>
              <p:cNvSpPr txBox="1">
                <a:spLocks noChangeArrowheads="1"/>
              </p:cNvSpPr>
              <p:nvPr/>
            </p:nvSpPr>
            <p:spPr bwMode="auto">
              <a:xfrm>
                <a:off x="912" y="22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N</a:t>
                </a:r>
                <a:endParaRPr lang="es-ES_tradnl" altLang="es-AR">
                  <a:latin typeface="Arial" panose="020B0604020202020204" pitchFamily="34" charset="0"/>
                </a:endParaRPr>
              </a:p>
            </p:txBody>
          </p:sp>
          <p:sp>
            <p:nvSpPr>
              <p:cNvPr id="6218" name="Text Box 151"/>
              <p:cNvSpPr txBox="1">
                <a:spLocks noChangeArrowheads="1"/>
              </p:cNvSpPr>
              <p:nvPr/>
            </p:nvSpPr>
            <p:spPr bwMode="auto">
              <a:xfrm>
                <a:off x="2160" y="22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N</a:t>
                </a:r>
                <a:endParaRPr lang="es-ES_tradnl" altLang="es-AR">
                  <a:latin typeface="Arial" panose="020B0604020202020204" pitchFamily="34" charset="0"/>
                </a:endParaRPr>
              </a:p>
            </p:txBody>
          </p:sp>
          <p:sp>
            <p:nvSpPr>
              <p:cNvPr id="6219" name="Text Box 152"/>
              <p:cNvSpPr txBox="1">
                <a:spLocks noChangeArrowheads="1"/>
              </p:cNvSpPr>
              <p:nvPr/>
            </p:nvSpPr>
            <p:spPr bwMode="auto">
              <a:xfrm>
                <a:off x="1536" y="158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S</a:t>
                </a:r>
                <a:endParaRPr lang="es-ES_tradnl" altLang="es-AR">
                  <a:latin typeface="Arial" panose="020B0604020202020204" pitchFamily="34" charset="0"/>
                </a:endParaRPr>
              </a:p>
            </p:txBody>
          </p:sp>
          <p:sp>
            <p:nvSpPr>
              <p:cNvPr id="6220" name="Text Box 153"/>
              <p:cNvSpPr txBox="1">
                <a:spLocks noChangeArrowheads="1"/>
              </p:cNvSpPr>
              <p:nvPr/>
            </p:nvSpPr>
            <p:spPr bwMode="auto">
              <a:xfrm>
                <a:off x="1536" y="292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S</a:t>
                </a:r>
                <a:endParaRPr lang="es-ES_tradnl" altLang="es-AR">
                  <a:latin typeface="Arial" panose="020B0604020202020204" pitchFamily="34" charset="0"/>
                </a:endParaRPr>
              </a:p>
            </p:txBody>
          </p:sp>
        </p:grpSp>
        <p:sp>
          <p:nvSpPr>
            <p:cNvPr id="6205" name="Oval 159"/>
            <p:cNvSpPr>
              <a:spLocks noChangeArrowheads="1"/>
            </p:cNvSpPr>
            <p:nvPr/>
          </p:nvSpPr>
          <p:spPr bwMode="auto">
            <a:xfrm>
              <a:off x="768" y="1488"/>
              <a:ext cx="1728" cy="1728"/>
            </a:xfrm>
            <a:prstGeom prst="ellipse">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206" name="Oval 160"/>
            <p:cNvSpPr>
              <a:spLocks noChangeArrowheads="1"/>
            </p:cNvSpPr>
            <p:nvPr/>
          </p:nvSpPr>
          <p:spPr bwMode="auto">
            <a:xfrm>
              <a:off x="632" y="1344"/>
              <a:ext cx="2016" cy="2016"/>
            </a:xfrm>
            <a:prstGeom prst="ellipse">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grpSp>
        <p:nvGrpSpPr>
          <p:cNvPr id="3241" name="Group 169"/>
          <p:cNvGrpSpPr>
            <a:grpSpLocks/>
          </p:cNvGrpSpPr>
          <p:nvPr/>
        </p:nvGrpSpPr>
        <p:grpSpPr bwMode="auto">
          <a:xfrm>
            <a:off x="5791200" y="1066800"/>
            <a:ext cx="3581400" cy="4953000"/>
            <a:chOff x="2688" y="672"/>
            <a:chExt cx="2256" cy="3120"/>
          </a:xfrm>
        </p:grpSpPr>
        <p:grpSp>
          <p:nvGrpSpPr>
            <p:cNvPr id="6149" name="Group 167"/>
            <p:cNvGrpSpPr>
              <a:grpSpLocks/>
            </p:cNvGrpSpPr>
            <p:nvPr/>
          </p:nvGrpSpPr>
          <p:grpSpPr bwMode="auto">
            <a:xfrm>
              <a:off x="2688" y="672"/>
              <a:ext cx="2256" cy="3120"/>
              <a:chOff x="2688" y="672"/>
              <a:chExt cx="2256" cy="3120"/>
            </a:xfrm>
          </p:grpSpPr>
          <p:sp>
            <p:nvSpPr>
              <p:cNvPr id="6152" name="Text Box 65"/>
              <p:cNvSpPr txBox="1">
                <a:spLocks noChangeArrowheads="1"/>
              </p:cNvSpPr>
              <p:nvPr/>
            </p:nvSpPr>
            <p:spPr bwMode="auto">
              <a:xfrm>
                <a:off x="2688" y="672"/>
                <a:ext cx="22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2000">
                    <a:latin typeface="Arial" panose="020B0604020202020204" pitchFamily="34" charset="0"/>
                  </a:rPr>
                  <a:t>GENERADOR DE POLOS SALIENTES</a:t>
                </a:r>
              </a:p>
            </p:txBody>
          </p:sp>
          <p:sp>
            <p:nvSpPr>
              <p:cNvPr id="6153" name="Text Box 149"/>
              <p:cNvSpPr txBox="1">
                <a:spLocks noChangeArrowheads="1"/>
              </p:cNvSpPr>
              <p:nvPr/>
            </p:nvSpPr>
            <p:spPr bwMode="auto">
              <a:xfrm>
                <a:off x="3360" y="3504"/>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a:latin typeface="Arial" panose="020B0604020202020204" pitchFamily="34" charset="0"/>
                  </a:rPr>
                  <a:t>4 polos</a:t>
                </a:r>
              </a:p>
            </p:txBody>
          </p:sp>
          <p:grpSp>
            <p:nvGrpSpPr>
              <p:cNvPr id="6154" name="Group 166"/>
              <p:cNvGrpSpPr>
                <a:grpSpLocks/>
              </p:cNvGrpSpPr>
              <p:nvPr/>
            </p:nvGrpSpPr>
            <p:grpSpPr bwMode="auto">
              <a:xfrm>
                <a:off x="3040" y="1584"/>
                <a:ext cx="1568" cy="1569"/>
                <a:chOff x="3040" y="1584"/>
                <a:chExt cx="1568" cy="1569"/>
              </a:xfrm>
            </p:grpSpPr>
            <p:grpSp>
              <p:nvGrpSpPr>
                <p:cNvPr id="6155" name="Group 90"/>
                <p:cNvGrpSpPr>
                  <a:grpSpLocks/>
                </p:cNvGrpSpPr>
                <p:nvPr/>
              </p:nvGrpSpPr>
              <p:grpSpPr bwMode="auto">
                <a:xfrm>
                  <a:off x="3040" y="1584"/>
                  <a:ext cx="1520" cy="1569"/>
                  <a:chOff x="976" y="1680"/>
                  <a:chExt cx="1520" cy="1569"/>
                </a:xfrm>
              </p:grpSpPr>
              <p:sp>
                <p:nvSpPr>
                  <p:cNvPr id="6185" name="Oval 68"/>
                  <p:cNvSpPr>
                    <a:spLocks noChangeAspect="1" noChangeArrowheads="1"/>
                  </p:cNvSpPr>
                  <p:nvPr/>
                </p:nvSpPr>
                <p:spPr bwMode="auto">
                  <a:xfrm>
                    <a:off x="976" y="1680"/>
                    <a:ext cx="1520" cy="1536"/>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186" name="Line 69"/>
                  <p:cNvSpPr>
                    <a:spLocks noChangeShapeType="1"/>
                  </p:cNvSpPr>
                  <p:nvPr/>
                </p:nvSpPr>
                <p:spPr bwMode="auto">
                  <a:xfrm>
                    <a:off x="992" y="2304"/>
                    <a:ext cx="1488"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87" name="Line 70"/>
                  <p:cNvSpPr>
                    <a:spLocks noChangeShapeType="1"/>
                  </p:cNvSpPr>
                  <p:nvPr/>
                </p:nvSpPr>
                <p:spPr bwMode="auto">
                  <a:xfrm>
                    <a:off x="992" y="2592"/>
                    <a:ext cx="1488"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nvGrpSpPr>
                  <p:cNvPr id="6188" name="Group 73"/>
                  <p:cNvGrpSpPr>
                    <a:grpSpLocks/>
                  </p:cNvGrpSpPr>
                  <p:nvPr/>
                </p:nvGrpSpPr>
                <p:grpSpPr bwMode="auto">
                  <a:xfrm rot="5400000">
                    <a:off x="974" y="2310"/>
                    <a:ext cx="1503" cy="288"/>
                    <a:chOff x="992" y="2304"/>
                    <a:chExt cx="1488" cy="288"/>
                  </a:xfrm>
                </p:grpSpPr>
                <p:sp>
                  <p:nvSpPr>
                    <p:cNvPr id="6202" name="Line 71"/>
                    <p:cNvSpPr>
                      <a:spLocks noChangeShapeType="1"/>
                    </p:cNvSpPr>
                    <p:nvPr/>
                  </p:nvSpPr>
                  <p:spPr bwMode="auto">
                    <a:xfrm>
                      <a:off x="992" y="2304"/>
                      <a:ext cx="1488"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03" name="Line 72"/>
                    <p:cNvSpPr>
                      <a:spLocks noChangeShapeType="1"/>
                    </p:cNvSpPr>
                    <p:nvPr/>
                  </p:nvSpPr>
                  <p:spPr bwMode="auto">
                    <a:xfrm>
                      <a:off x="992" y="2592"/>
                      <a:ext cx="1488"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sp>
                <p:nvSpPr>
                  <p:cNvPr id="6189" name="Line 76"/>
                  <p:cNvSpPr>
                    <a:spLocks noChangeShapeType="1"/>
                  </p:cNvSpPr>
                  <p:nvPr/>
                </p:nvSpPr>
                <p:spPr bwMode="auto">
                  <a:xfrm>
                    <a:off x="1080" y="2064"/>
                    <a:ext cx="0" cy="76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0" name="Line 77"/>
                  <p:cNvSpPr>
                    <a:spLocks noChangeShapeType="1"/>
                  </p:cNvSpPr>
                  <p:nvPr/>
                </p:nvSpPr>
                <p:spPr bwMode="auto">
                  <a:xfrm>
                    <a:off x="2396" y="2064"/>
                    <a:ext cx="0" cy="76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1" name="Line 78"/>
                  <p:cNvSpPr>
                    <a:spLocks noChangeShapeType="1"/>
                  </p:cNvSpPr>
                  <p:nvPr/>
                </p:nvSpPr>
                <p:spPr bwMode="auto">
                  <a:xfrm rot="5400000">
                    <a:off x="1736" y="1400"/>
                    <a:ext cx="0" cy="76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2" name="Line 79"/>
                  <p:cNvSpPr>
                    <a:spLocks noChangeShapeType="1"/>
                  </p:cNvSpPr>
                  <p:nvPr/>
                </p:nvSpPr>
                <p:spPr bwMode="auto">
                  <a:xfrm rot="5400000">
                    <a:off x="1736" y="2728"/>
                    <a:ext cx="0" cy="76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3" name="Freeform 80"/>
                  <p:cNvSpPr>
                    <a:spLocks/>
                  </p:cNvSpPr>
                  <p:nvPr/>
                </p:nvSpPr>
                <p:spPr bwMode="auto">
                  <a:xfrm>
                    <a:off x="1525" y="2244"/>
                    <a:ext cx="412" cy="408"/>
                  </a:xfrm>
                  <a:custGeom>
                    <a:avLst/>
                    <a:gdLst>
                      <a:gd name="T0" fmla="*/ 111 w 412"/>
                      <a:gd name="T1" fmla="*/ 16 h 408"/>
                      <a:gd name="T2" fmla="*/ 79 w 412"/>
                      <a:gd name="T3" fmla="*/ 40 h 408"/>
                      <a:gd name="T4" fmla="*/ 27 w 412"/>
                      <a:gd name="T5" fmla="*/ 112 h 408"/>
                      <a:gd name="T6" fmla="*/ 35 w 412"/>
                      <a:gd name="T7" fmla="*/ 320 h 408"/>
                      <a:gd name="T8" fmla="*/ 71 w 412"/>
                      <a:gd name="T9" fmla="*/ 356 h 408"/>
                      <a:gd name="T10" fmla="*/ 175 w 412"/>
                      <a:gd name="T11" fmla="*/ 400 h 408"/>
                      <a:gd name="T12" fmla="*/ 287 w 412"/>
                      <a:gd name="T13" fmla="*/ 384 h 408"/>
                      <a:gd name="T14" fmla="*/ 319 w 412"/>
                      <a:gd name="T15" fmla="*/ 368 h 408"/>
                      <a:gd name="T16" fmla="*/ 327 w 412"/>
                      <a:gd name="T17" fmla="*/ 356 h 408"/>
                      <a:gd name="T18" fmla="*/ 375 w 412"/>
                      <a:gd name="T19" fmla="*/ 320 h 408"/>
                      <a:gd name="T20" fmla="*/ 399 w 412"/>
                      <a:gd name="T21" fmla="*/ 240 h 408"/>
                      <a:gd name="T22" fmla="*/ 411 w 412"/>
                      <a:gd name="T23" fmla="*/ 216 h 408"/>
                      <a:gd name="T24" fmla="*/ 371 w 412"/>
                      <a:gd name="T25" fmla="*/ 96 h 408"/>
                      <a:gd name="T26" fmla="*/ 355 w 412"/>
                      <a:gd name="T27" fmla="*/ 80 h 408"/>
                      <a:gd name="T28" fmla="*/ 295 w 412"/>
                      <a:gd name="T29" fmla="*/ 16 h 408"/>
                      <a:gd name="T30" fmla="*/ 259 w 412"/>
                      <a:gd name="T31" fmla="*/ 0 h 408"/>
                      <a:gd name="T32" fmla="*/ 127 w 412"/>
                      <a:gd name="T33" fmla="*/ 4 h 408"/>
                      <a:gd name="T34" fmla="*/ 111 w 412"/>
                      <a:gd name="T35" fmla="*/ 16 h 4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 h="408">
                        <a:moveTo>
                          <a:pt x="111" y="16"/>
                        </a:moveTo>
                        <a:cubicBezTo>
                          <a:pt x="101" y="31"/>
                          <a:pt x="93" y="29"/>
                          <a:pt x="79" y="40"/>
                        </a:cubicBezTo>
                        <a:cubicBezTo>
                          <a:pt x="58" y="58"/>
                          <a:pt x="36" y="86"/>
                          <a:pt x="27" y="112"/>
                        </a:cubicBezTo>
                        <a:cubicBezTo>
                          <a:pt x="25" y="150"/>
                          <a:pt x="0" y="308"/>
                          <a:pt x="35" y="320"/>
                        </a:cubicBezTo>
                        <a:cubicBezTo>
                          <a:pt x="43" y="332"/>
                          <a:pt x="59" y="352"/>
                          <a:pt x="71" y="356"/>
                        </a:cubicBezTo>
                        <a:cubicBezTo>
                          <a:pt x="90" y="385"/>
                          <a:pt x="142" y="393"/>
                          <a:pt x="175" y="400"/>
                        </a:cubicBezTo>
                        <a:cubicBezTo>
                          <a:pt x="228" y="398"/>
                          <a:pt x="251" y="408"/>
                          <a:pt x="287" y="384"/>
                        </a:cubicBezTo>
                        <a:cubicBezTo>
                          <a:pt x="305" y="357"/>
                          <a:pt x="281" y="387"/>
                          <a:pt x="319" y="368"/>
                        </a:cubicBezTo>
                        <a:cubicBezTo>
                          <a:pt x="323" y="366"/>
                          <a:pt x="323" y="359"/>
                          <a:pt x="327" y="356"/>
                        </a:cubicBezTo>
                        <a:cubicBezTo>
                          <a:pt x="343" y="342"/>
                          <a:pt x="360" y="335"/>
                          <a:pt x="375" y="320"/>
                        </a:cubicBezTo>
                        <a:cubicBezTo>
                          <a:pt x="383" y="296"/>
                          <a:pt x="385" y="261"/>
                          <a:pt x="399" y="240"/>
                        </a:cubicBezTo>
                        <a:cubicBezTo>
                          <a:pt x="409" y="224"/>
                          <a:pt x="405" y="233"/>
                          <a:pt x="411" y="216"/>
                        </a:cubicBezTo>
                        <a:cubicBezTo>
                          <a:pt x="408" y="170"/>
                          <a:pt x="412" y="124"/>
                          <a:pt x="371" y="96"/>
                        </a:cubicBezTo>
                        <a:cubicBezTo>
                          <a:pt x="360" y="64"/>
                          <a:pt x="376" y="101"/>
                          <a:pt x="355" y="80"/>
                        </a:cubicBezTo>
                        <a:cubicBezTo>
                          <a:pt x="330" y="55"/>
                          <a:pt x="328" y="38"/>
                          <a:pt x="295" y="16"/>
                        </a:cubicBezTo>
                        <a:cubicBezTo>
                          <a:pt x="284" y="9"/>
                          <a:pt x="259" y="0"/>
                          <a:pt x="259" y="0"/>
                        </a:cubicBezTo>
                        <a:cubicBezTo>
                          <a:pt x="215" y="1"/>
                          <a:pt x="171" y="2"/>
                          <a:pt x="127" y="4"/>
                        </a:cubicBezTo>
                        <a:cubicBezTo>
                          <a:pt x="118" y="4"/>
                          <a:pt x="101" y="26"/>
                          <a:pt x="111" y="16"/>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4" name="Freeform 81"/>
                  <p:cNvSpPr>
                    <a:spLocks/>
                  </p:cNvSpPr>
                  <p:nvPr/>
                </p:nvSpPr>
                <p:spPr bwMode="auto">
                  <a:xfrm>
                    <a:off x="1028" y="1734"/>
                    <a:ext cx="352" cy="350"/>
                  </a:xfrm>
                  <a:custGeom>
                    <a:avLst/>
                    <a:gdLst>
                      <a:gd name="T0" fmla="*/ 8 w 352"/>
                      <a:gd name="T1" fmla="*/ 286 h 350"/>
                      <a:gd name="T2" fmla="*/ 32 w 352"/>
                      <a:gd name="T3" fmla="*/ 294 h 350"/>
                      <a:gd name="T4" fmla="*/ 52 w 352"/>
                      <a:gd name="T5" fmla="*/ 322 h 350"/>
                      <a:gd name="T6" fmla="*/ 116 w 352"/>
                      <a:gd name="T7" fmla="*/ 350 h 350"/>
                      <a:gd name="T8" fmla="*/ 300 w 352"/>
                      <a:gd name="T9" fmla="*/ 310 h 350"/>
                      <a:gd name="T10" fmla="*/ 340 w 352"/>
                      <a:gd name="T11" fmla="*/ 262 h 350"/>
                      <a:gd name="T12" fmla="*/ 348 w 352"/>
                      <a:gd name="T13" fmla="*/ 238 h 350"/>
                      <a:gd name="T14" fmla="*/ 352 w 352"/>
                      <a:gd name="T15" fmla="*/ 226 h 350"/>
                      <a:gd name="T16" fmla="*/ 332 w 352"/>
                      <a:gd name="T17" fmla="*/ 66 h 350"/>
                      <a:gd name="T18" fmla="*/ 316 w 352"/>
                      <a:gd name="T19" fmla="*/ 14 h 350"/>
                      <a:gd name="T20" fmla="*/ 288 w 352"/>
                      <a:gd name="T21" fmla="*/ 6 h 350"/>
                      <a:gd name="T22" fmla="*/ 176 w 352"/>
                      <a:gd name="T23" fmla="*/ 22 h 350"/>
                      <a:gd name="T24" fmla="*/ 136 w 352"/>
                      <a:gd name="T25" fmla="*/ 54 h 350"/>
                      <a:gd name="T26" fmla="*/ 112 w 352"/>
                      <a:gd name="T27" fmla="*/ 70 h 350"/>
                      <a:gd name="T28" fmla="*/ 24 w 352"/>
                      <a:gd name="T29" fmla="*/ 178 h 350"/>
                      <a:gd name="T30" fmla="*/ 8 w 352"/>
                      <a:gd name="T31" fmla="*/ 226 h 350"/>
                      <a:gd name="T32" fmla="*/ 0 w 352"/>
                      <a:gd name="T33" fmla="*/ 258 h 350"/>
                      <a:gd name="T34" fmla="*/ 8 w 352"/>
                      <a:gd name="T35" fmla="*/ 286 h 3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2" h="350">
                        <a:moveTo>
                          <a:pt x="8" y="286"/>
                        </a:moveTo>
                        <a:cubicBezTo>
                          <a:pt x="16" y="289"/>
                          <a:pt x="29" y="286"/>
                          <a:pt x="32" y="294"/>
                        </a:cubicBezTo>
                        <a:cubicBezTo>
                          <a:pt x="41" y="322"/>
                          <a:pt x="32" y="315"/>
                          <a:pt x="52" y="322"/>
                        </a:cubicBezTo>
                        <a:cubicBezTo>
                          <a:pt x="69" y="347"/>
                          <a:pt x="87" y="346"/>
                          <a:pt x="116" y="350"/>
                        </a:cubicBezTo>
                        <a:cubicBezTo>
                          <a:pt x="206" y="345"/>
                          <a:pt x="225" y="335"/>
                          <a:pt x="300" y="310"/>
                        </a:cubicBezTo>
                        <a:cubicBezTo>
                          <a:pt x="312" y="293"/>
                          <a:pt x="331" y="281"/>
                          <a:pt x="340" y="262"/>
                        </a:cubicBezTo>
                        <a:cubicBezTo>
                          <a:pt x="343" y="254"/>
                          <a:pt x="345" y="246"/>
                          <a:pt x="348" y="238"/>
                        </a:cubicBezTo>
                        <a:cubicBezTo>
                          <a:pt x="349" y="234"/>
                          <a:pt x="352" y="226"/>
                          <a:pt x="352" y="226"/>
                        </a:cubicBezTo>
                        <a:cubicBezTo>
                          <a:pt x="349" y="168"/>
                          <a:pt x="350" y="120"/>
                          <a:pt x="332" y="66"/>
                        </a:cubicBezTo>
                        <a:cubicBezTo>
                          <a:pt x="327" y="51"/>
                          <a:pt x="331" y="26"/>
                          <a:pt x="316" y="14"/>
                        </a:cubicBezTo>
                        <a:cubicBezTo>
                          <a:pt x="313" y="12"/>
                          <a:pt x="289" y="6"/>
                          <a:pt x="288" y="6"/>
                        </a:cubicBezTo>
                        <a:cubicBezTo>
                          <a:pt x="246" y="8"/>
                          <a:pt x="210" y="0"/>
                          <a:pt x="176" y="22"/>
                        </a:cubicBezTo>
                        <a:cubicBezTo>
                          <a:pt x="161" y="31"/>
                          <a:pt x="150" y="43"/>
                          <a:pt x="136" y="54"/>
                        </a:cubicBezTo>
                        <a:cubicBezTo>
                          <a:pt x="128" y="60"/>
                          <a:pt x="112" y="70"/>
                          <a:pt x="112" y="70"/>
                        </a:cubicBezTo>
                        <a:cubicBezTo>
                          <a:pt x="87" y="107"/>
                          <a:pt x="39" y="132"/>
                          <a:pt x="24" y="178"/>
                        </a:cubicBezTo>
                        <a:cubicBezTo>
                          <a:pt x="19" y="194"/>
                          <a:pt x="13" y="210"/>
                          <a:pt x="8" y="226"/>
                        </a:cubicBezTo>
                        <a:cubicBezTo>
                          <a:pt x="5" y="236"/>
                          <a:pt x="0" y="258"/>
                          <a:pt x="0" y="258"/>
                        </a:cubicBezTo>
                        <a:cubicBezTo>
                          <a:pt x="2" y="265"/>
                          <a:pt x="13" y="286"/>
                          <a:pt x="8" y="286"/>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5" name="Freeform 82"/>
                  <p:cNvSpPr>
                    <a:spLocks/>
                  </p:cNvSpPr>
                  <p:nvPr/>
                </p:nvSpPr>
                <p:spPr bwMode="auto">
                  <a:xfrm>
                    <a:off x="1017" y="2785"/>
                    <a:ext cx="377" cy="464"/>
                  </a:xfrm>
                  <a:custGeom>
                    <a:avLst/>
                    <a:gdLst>
                      <a:gd name="T0" fmla="*/ 147 w 377"/>
                      <a:gd name="T1" fmla="*/ 11 h 464"/>
                      <a:gd name="T2" fmla="*/ 123 w 377"/>
                      <a:gd name="T3" fmla="*/ 19 h 464"/>
                      <a:gd name="T4" fmla="*/ 99 w 377"/>
                      <a:gd name="T5" fmla="*/ 35 h 464"/>
                      <a:gd name="T6" fmla="*/ 63 w 377"/>
                      <a:gd name="T7" fmla="*/ 51 h 464"/>
                      <a:gd name="T8" fmla="*/ 55 w 377"/>
                      <a:gd name="T9" fmla="*/ 63 h 464"/>
                      <a:gd name="T10" fmla="*/ 43 w 377"/>
                      <a:gd name="T11" fmla="*/ 71 h 464"/>
                      <a:gd name="T12" fmla="*/ 19 w 377"/>
                      <a:gd name="T13" fmla="*/ 107 h 464"/>
                      <a:gd name="T14" fmla="*/ 3 w 377"/>
                      <a:gd name="T15" fmla="*/ 143 h 464"/>
                      <a:gd name="T16" fmla="*/ 47 w 377"/>
                      <a:gd name="T17" fmla="*/ 351 h 464"/>
                      <a:gd name="T18" fmla="*/ 103 w 377"/>
                      <a:gd name="T19" fmla="*/ 391 h 464"/>
                      <a:gd name="T20" fmla="*/ 139 w 377"/>
                      <a:gd name="T21" fmla="*/ 419 h 464"/>
                      <a:gd name="T22" fmla="*/ 175 w 377"/>
                      <a:gd name="T23" fmla="*/ 447 h 464"/>
                      <a:gd name="T24" fmla="*/ 199 w 377"/>
                      <a:gd name="T25" fmla="*/ 455 h 464"/>
                      <a:gd name="T26" fmla="*/ 259 w 377"/>
                      <a:gd name="T27" fmla="*/ 451 h 464"/>
                      <a:gd name="T28" fmla="*/ 267 w 377"/>
                      <a:gd name="T29" fmla="*/ 439 h 464"/>
                      <a:gd name="T30" fmla="*/ 295 w 377"/>
                      <a:gd name="T31" fmla="*/ 403 h 464"/>
                      <a:gd name="T32" fmla="*/ 371 w 377"/>
                      <a:gd name="T33" fmla="*/ 235 h 464"/>
                      <a:gd name="T34" fmla="*/ 307 w 377"/>
                      <a:gd name="T35" fmla="*/ 67 h 464"/>
                      <a:gd name="T36" fmla="*/ 175 w 377"/>
                      <a:gd name="T37" fmla="*/ 15 h 464"/>
                      <a:gd name="T38" fmla="*/ 147 w 377"/>
                      <a:gd name="T39" fmla="*/ 11 h 4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7" h="464">
                        <a:moveTo>
                          <a:pt x="147" y="11"/>
                        </a:moveTo>
                        <a:cubicBezTo>
                          <a:pt x="139" y="14"/>
                          <a:pt x="131" y="16"/>
                          <a:pt x="123" y="19"/>
                        </a:cubicBezTo>
                        <a:cubicBezTo>
                          <a:pt x="114" y="22"/>
                          <a:pt x="108" y="32"/>
                          <a:pt x="99" y="35"/>
                        </a:cubicBezTo>
                        <a:cubicBezTo>
                          <a:pt x="70" y="45"/>
                          <a:pt x="82" y="38"/>
                          <a:pt x="63" y="51"/>
                        </a:cubicBezTo>
                        <a:cubicBezTo>
                          <a:pt x="60" y="55"/>
                          <a:pt x="58" y="60"/>
                          <a:pt x="55" y="63"/>
                        </a:cubicBezTo>
                        <a:cubicBezTo>
                          <a:pt x="52" y="66"/>
                          <a:pt x="46" y="67"/>
                          <a:pt x="43" y="71"/>
                        </a:cubicBezTo>
                        <a:cubicBezTo>
                          <a:pt x="43" y="71"/>
                          <a:pt x="23" y="101"/>
                          <a:pt x="19" y="107"/>
                        </a:cubicBezTo>
                        <a:cubicBezTo>
                          <a:pt x="12" y="118"/>
                          <a:pt x="3" y="143"/>
                          <a:pt x="3" y="143"/>
                        </a:cubicBezTo>
                        <a:cubicBezTo>
                          <a:pt x="5" y="198"/>
                          <a:pt x="0" y="304"/>
                          <a:pt x="47" y="351"/>
                        </a:cubicBezTo>
                        <a:cubicBezTo>
                          <a:pt x="63" y="367"/>
                          <a:pt x="85" y="377"/>
                          <a:pt x="103" y="391"/>
                        </a:cubicBezTo>
                        <a:cubicBezTo>
                          <a:pt x="142" y="422"/>
                          <a:pt x="112" y="410"/>
                          <a:pt x="139" y="419"/>
                        </a:cubicBezTo>
                        <a:cubicBezTo>
                          <a:pt x="146" y="426"/>
                          <a:pt x="167" y="442"/>
                          <a:pt x="175" y="447"/>
                        </a:cubicBezTo>
                        <a:cubicBezTo>
                          <a:pt x="182" y="451"/>
                          <a:pt x="199" y="455"/>
                          <a:pt x="199" y="455"/>
                        </a:cubicBezTo>
                        <a:cubicBezTo>
                          <a:pt x="219" y="454"/>
                          <a:pt x="239" y="456"/>
                          <a:pt x="259" y="451"/>
                        </a:cubicBezTo>
                        <a:cubicBezTo>
                          <a:pt x="264" y="450"/>
                          <a:pt x="264" y="443"/>
                          <a:pt x="267" y="439"/>
                        </a:cubicBezTo>
                        <a:cubicBezTo>
                          <a:pt x="298" y="401"/>
                          <a:pt x="255" y="464"/>
                          <a:pt x="295" y="403"/>
                        </a:cubicBezTo>
                        <a:cubicBezTo>
                          <a:pt x="329" y="351"/>
                          <a:pt x="361" y="297"/>
                          <a:pt x="371" y="235"/>
                        </a:cubicBezTo>
                        <a:cubicBezTo>
                          <a:pt x="368" y="177"/>
                          <a:pt x="377" y="90"/>
                          <a:pt x="307" y="67"/>
                        </a:cubicBezTo>
                        <a:cubicBezTo>
                          <a:pt x="275" y="35"/>
                          <a:pt x="218" y="26"/>
                          <a:pt x="175" y="15"/>
                        </a:cubicBezTo>
                        <a:cubicBezTo>
                          <a:pt x="169" y="13"/>
                          <a:pt x="147" y="0"/>
                          <a:pt x="147" y="11"/>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6" name="Freeform 83"/>
                  <p:cNvSpPr>
                    <a:spLocks/>
                  </p:cNvSpPr>
                  <p:nvPr/>
                </p:nvSpPr>
                <p:spPr bwMode="auto">
                  <a:xfrm>
                    <a:off x="2088" y="2776"/>
                    <a:ext cx="358" cy="396"/>
                  </a:xfrm>
                  <a:custGeom>
                    <a:avLst/>
                    <a:gdLst>
                      <a:gd name="T0" fmla="*/ 204 w 358"/>
                      <a:gd name="T1" fmla="*/ 0 h 396"/>
                      <a:gd name="T2" fmla="*/ 264 w 358"/>
                      <a:gd name="T3" fmla="*/ 28 h 396"/>
                      <a:gd name="T4" fmla="*/ 320 w 358"/>
                      <a:gd name="T5" fmla="*/ 60 h 396"/>
                      <a:gd name="T6" fmla="*/ 344 w 358"/>
                      <a:gd name="T7" fmla="*/ 108 h 396"/>
                      <a:gd name="T8" fmla="*/ 352 w 358"/>
                      <a:gd name="T9" fmla="*/ 140 h 396"/>
                      <a:gd name="T10" fmla="*/ 340 w 358"/>
                      <a:gd name="T11" fmla="*/ 284 h 396"/>
                      <a:gd name="T12" fmla="*/ 284 w 358"/>
                      <a:gd name="T13" fmla="*/ 332 h 396"/>
                      <a:gd name="T14" fmla="*/ 196 w 358"/>
                      <a:gd name="T15" fmla="*/ 384 h 396"/>
                      <a:gd name="T16" fmla="*/ 84 w 358"/>
                      <a:gd name="T17" fmla="*/ 364 h 396"/>
                      <a:gd name="T18" fmla="*/ 48 w 358"/>
                      <a:gd name="T19" fmla="*/ 348 h 396"/>
                      <a:gd name="T20" fmla="*/ 24 w 358"/>
                      <a:gd name="T21" fmla="*/ 332 h 396"/>
                      <a:gd name="T22" fmla="*/ 16 w 358"/>
                      <a:gd name="T23" fmla="*/ 220 h 396"/>
                      <a:gd name="T24" fmla="*/ 64 w 358"/>
                      <a:gd name="T25" fmla="*/ 140 h 396"/>
                      <a:gd name="T26" fmla="*/ 88 w 358"/>
                      <a:gd name="T27" fmla="*/ 100 h 396"/>
                      <a:gd name="T28" fmla="*/ 184 w 358"/>
                      <a:gd name="T29" fmla="*/ 28 h 396"/>
                      <a:gd name="T30" fmla="*/ 204 w 358"/>
                      <a:gd name="T31" fmla="*/ 0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 h="396">
                        <a:moveTo>
                          <a:pt x="204" y="0"/>
                        </a:moveTo>
                        <a:cubicBezTo>
                          <a:pt x="220" y="11"/>
                          <a:pt x="245" y="22"/>
                          <a:pt x="264" y="28"/>
                        </a:cubicBezTo>
                        <a:cubicBezTo>
                          <a:pt x="274" y="43"/>
                          <a:pt x="302" y="54"/>
                          <a:pt x="320" y="60"/>
                        </a:cubicBezTo>
                        <a:cubicBezTo>
                          <a:pt x="327" y="80"/>
                          <a:pt x="338" y="86"/>
                          <a:pt x="344" y="108"/>
                        </a:cubicBezTo>
                        <a:cubicBezTo>
                          <a:pt x="347" y="119"/>
                          <a:pt x="352" y="140"/>
                          <a:pt x="352" y="140"/>
                        </a:cubicBezTo>
                        <a:cubicBezTo>
                          <a:pt x="352" y="153"/>
                          <a:pt x="358" y="248"/>
                          <a:pt x="340" y="284"/>
                        </a:cubicBezTo>
                        <a:cubicBezTo>
                          <a:pt x="329" y="306"/>
                          <a:pt x="301" y="315"/>
                          <a:pt x="284" y="332"/>
                        </a:cubicBezTo>
                        <a:cubicBezTo>
                          <a:pt x="258" y="358"/>
                          <a:pt x="231" y="375"/>
                          <a:pt x="196" y="384"/>
                        </a:cubicBezTo>
                        <a:cubicBezTo>
                          <a:pt x="98" y="380"/>
                          <a:pt x="132" y="396"/>
                          <a:pt x="84" y="364"/>
                        </a:cubicBezTo>
                        <a:cubicBezTo>
                          <a:pt x="65" y="351"/>
                          <a:pt x="77" y="358"/>
                          <a:pt x="48" y="348"/>
                        </a:cubicBezTo>
                        <a:cubicBezTo>
                          <a:pt x="39" y="345"/>
                          <a:pt x="24" y="332"/>
                          <a:pt x="24" y="332"/>
                        </a:cubicBezTo>
                        <a:cubicBezTo>
                          <a:pt x="0" y="295"/>
                          <a:pt x="12" y="277"/>
                          <a:pt x="16" y="220"/>
                        </a:cubicBezTo>
                        <a:cubicBezTo>
                          <a:pt x="18" y="190"/>
                          <a:pt x="46" y="162"/>
                          <a:pt x="64" y="140"/>
                        </a:cubicBezTo>
                        <a:cubicBezTo>
                          <a:pt x="75" y="127"/>
                          <a:pt x="75" y="112"/>
                          <a:pt x="88" y="100"/>
                        </a:cubicBezTo>
                        <a:cubicBezTo>
                          <a:pt x="115" y="76"/>
                          <a:pt x="154" y="48"/>
                          <a:pt x="184" y="28"/>
                        </a:cubicBezTo>
                        <a:cubicBezTo>
                          <a:pt x="190" y="10"/>
                          <a:pt x="198" y="18"/>
                          <a:pt x="204" y="0"/>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7" name="Freeform 84"/>
                  <p:cNvSpPr>
                    <a:spLocks/>
                  </p:cNvSpPr>
                  <p:nvPr/>
                </p:nvSpPr>
                <p:spPr bwMode="auto">
                  <a:xfrm>
                    <a:off x="2076" y="1688"/>
                    <a:ext cx="388" cy="392"/>
                  </a:xfrm>
                  <a:custGeom>
                    <a:avLst/>
                    <a:gdLst>
                      <a:gd name="T0" fmla="*/ 176 w 388"/>
                      <a:gd name="T1" fmla="*/ 0 h 392"/>
                      <a:gd name="T2" fmla="*/ 132 w 388"/>
                      <a:gd name="T3" fmla="*/ 16 h 392"/>
                      <a:gd name="T4" fmla="*/ 96 w 388"/>
                      <a:gd name="T5" fmla="*/ 48 h 392"/>
                      <a:gd name="T6" fmla="*/ 72 w 388"/>
                      <a:gd name="T7" fmla="*/ 64 h 392"/>
                      <a:gd name="T8" fmla="*/ 64 w 388"/>
                      <a:gd name="T9" fmla="*/ 76 h 392"/>
                      <a:gd name="T10" fmla="*/ 52 w 388"/>
                      <a:gd name="T11" fmla="*/ 84 h 392"/>
                      <a:gd name="T12" fmla="*/ 36 w 388"/>
                      <a:gd name="T13" fmla="*/ 104 h 392"/>
                      <a:gd name="T14" fmla="*/ 0 w 388"/>
                      <a:gd name="T15" fmla="*/ 236 h 392"/>
                      <a:gd name="T16" fmla="*/ 4 w 388"/>
                      <a:gd name="T17" fmla="*/ 304 h 392"/>
                      <a:gd name="T18" fmla="*/ 80 w 388"/>
                      <a:gd name="T19" fmla="*/ 352 h 392"/>
                      <a:gd name="T20" fmla="*/ 168 w 388"/>
                      <a:gd name="T21" fmla="*/ 380 h 392"/>
                      <a:gd name="T22" fmla="*/ 208 w 388"/>
                      <a:gd name="T23" fmla="*/ 392 h 392"/>
                      <a:gd name="T24" fmla="*/ 360 w 388"/>
                      <a:gd name="T25" fmla="*/ 376 h 392"/>
                      <a:gd name="T26" fmla="*/ 380 w 388"/>
                      <a:gd name="T27" fmla="*/ 356 h 392"/>
                      <a:gd name="T28" fmla="*/ 388 w 388"/>
                      <a:gd name="T29" fmla="*/ 332 h 392"/>
                      <a:gd name="T30" fmla="*/ 316 w 388"/>
                      <a:gd name="T31" fmla="*/ 84 h 392"/>
                      <a:gd name="T32" fmla="*/ 280 w 388"/>
                      <a:gd name="T33" fmla="*/ 44 h 392"/>
                      <a:gd name="T34" fmla="*/ 220 w 388"/>
                      <a:gd name="T35" fmla="*/ 8 h 392"/>
                      <a:gd name="T36" fmla="*/ 176 w 388"/>
                      <a:gd name="T37" fmla="*/ 0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8" h="392">
                        <a:moveTo>
                          <a:pt x="176" y="0"/>
                        </a:moveTo>
                        <a:cubicBezTo>
                          <a:pt x="158" y="4"/>
                          <a:pt x="147" y="6"/>
                          <a:pt x="132" y="16"/>
                        </a:cubicBezTo>
                        <a:cubicBezTo>
                          <a:pt x="127" y="32"/>
                          <a:pt x="110" y="40"/>
                          <a:pt x="96" y="48"/>
                        </a:cubicBezTo>
                        <a:cubicBezTo>
                          <a:pt x="88" y="53"/>
                          <a:pt x="72" y="64"/>
                          <a:pt x="72" y="64"/>
                        </a:cubicBezTo>
                        <a:cubicBezTo>
                          <a:pt x="69" y="68"/>
                          <a:pt x="67" y="73"/>
                          <a:pt x="64" y="76"/>
                        </a:cubicBezTo>
                        <a:cubicBezTo>
                          <a:pt x="61" y="79"/>
                          <a:pt x="55" y="80"/>
                          <a:pt x="52" y="84"/>
                        </a:cubicBezTo>
                        <a:cubicBezTo>
                          <a:pt x="30" y="112"/>
                          <a:pt x="70" y="81"/>
                          <a:pt x="36" y="104"/>
                        </a:cubicBezTo>
                        <a:cubicBezTo>
                          <a:pt x="21" y="148"/>
                          <a:pt x="8" y="191"/>
                          <a:pt x="0" y="236"/>
                        </a:cubicBezTo>
                        <a:cubicBezTo>
                          <a:pt x="1" y="259"/>
                          <a:pt x="2" y="281"/>
                          <a:pt x="4" y="304"/>
                        </a:cubicBezTo>
                        <a:cubicBezTo>
                          <a:pt x="7" y="333"/>
                          <a:pt x="56" y="346"/>
                          <a:pt x="80" y="352"/>
                        </a:cubicBezTo>
                        <a:cubicBezTo>
                          <a:pt x="105" y="368"/>
                          <a:pt x="139" y="370"/>
                          <a:pt x="168" y="380"/>
                        </a:cubicBezTo>
                        <a:cubicBezTo>
                          <a:pt x="181" y="384"/>
                          <a:pt x="208" y="392"/>
                          <a:pt x="208" y="392"/>
                        </a:cubicBezTo>
                        <a:cubicBezTo>
                          <a:pt x="261" y="389"/>
                          <a:pt x="308" y="381"/>
                          <a:pt x="360" y="376"/>
                        </a:cubicBezTo>
                        <a:cubicBezTo>
                          <a:pt x="371" y="369"/>
                          <a:pt x="374" y="369"/>
                          <a:pt x="380" y="356"/>
                        </a:cubicBezTo>
                        <a:cubicBezTo>
                          <a:pt x="383" y="348"/>
                          <a:pt x="388" y="332"/>
                          <a:pt x="388" y="332"/>
                        </a:cubicBezTo>
                        <a:cubicBezTo>
                          <a:pt x="384" y="234"/>
                          <a:pt x="376" y="161"/>
                          <a:pt x="316" y="84"/>
                        </a:cubicBezTo>
                        <a:cubicBezTo>
                          <a:pt x="302" y="65"/>
                          <a:pt x="301" y="51"/>
                          <a:pt x="280" y="44"/>
                        </a:cubicBezTo>
                        <a:cubicBezTo>
                          <a:pt x="267" y="24"/>
                          <a:pt x="243" y="15"/>
                          <a:pt x="220" y="8"/>
                        </a:cubicBezTo>
                        <a:cubicBezTo>
                          <a:pt x="206" y="4"/>
                          <a:pt x="176" y="0"/>
                          <a:pt x="176" y="0"/>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8" name="Freeform 85"/>
                  <p:cNvSpPr>
                    <a:spLocks/>
                  </p:cNvSpPr>
                  <p:nvPr/>
                </p:nvSpPr>
                <p:spPr bwMode="auto">
                  <a:xfrm>
                    <a:off x="994" y="2256"/>
                    <a:ext cx="131" cy="372"/>
                  </a:xfrm>
                  <a:custGeom>
                    <a:avLst/>
                    <a:gdLst>
                      <a:gd name="T0" fmla="*/ 41 w 131"/>
                      <a:gd name="T1" fmla="*/ 0 h 372"/>
                      <a:gd name="T2" fmla="*/ 17 w 131"/>
                      <a:gd name="T3" fmla="*/ 21 h 372"/>
                      <a:gd name="T4" fmla="*/ 14 w 131"/>
                      <a:gd name="T5" fmla="*/ 30 h 372"/>
                      <a:gd name="T6" fmla="*/ 8 w 131"/>
                      <a:gd name="T7" fmla="*/ 32 h 372"/>
                      <a:gd name="T8" fmla="*/ 4 w 131"/>
                      <a:gd name="T9" fmla="*/ 47 h 372"/>
                      <a:gd name="T10" fmla="*/ 4 w 131"/>
                      <a:gd name="T11" fmla="*/ 62 h 372"/>
                      <a:gd name="T12" fmla="*/ 2 w 131"/>
                      <a:gd name="T13" fmla="*/ 318 h 372"/>
                      <a:gd name="T14" fmla="*/ 14 w 131"/>
                      <a:gd name="T15" fmla="*/ 366 h 372"/>
                      <a:gd name="T16" fmla="*/ 32 w 131"/>
                      <a:gd name="T17" fmla="*/ 372 h 372"/>
                      <a:gd name="T18" fmla="*/ 71 w 131"/>
                      <a:gd name="T19" fmla="*/ 357 h 372"/>
                      <a:gd name="T20" fmla="*/ 77 w 131"/>
                      <a:gd name="T21" fmla="*/ 339 h 372"/>
                      <a:gd name="T22" fmla="*/ 95 w 131"/>
                      <a:gd name="T23" fmla="*/ 333 h 372"/>
                      <a:gd name="T24" fmla="*/ 131 w 131"/>
                      <a:gd name="T25" fmla="*/ 201 h 372"/>
                      <a:gd name="T26" fmla="*/ 86 w 131"/>
                      <a:gd name="T27" fmla="*/ 54 h 372"/>
                      <a:gd name="T28" fmla="*/ 41 w 131"/>
                      <a:gd name="T29" fmla="*/ 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372">
                        <a:moveTo>
                          <a:pt x="41" y="0"/>
                        </a:moveTo>
                        <a:cubicBezTo>
                          <a:pt x="31" y="7"/>
                          <a:pt x="27" y="14"/>
                          <a:pt x="17" y="21"/>
                        </a:cubicBezTo>
                        <a:cubicBezTo>
                          <a:pt x="16" y="24"/>
                          <a:pt x="16" y="28"/>
                          <a:pt x="14" y="30"/>
                        </a:cubicBezTo>
                        <a:cubicBezTo>
                          <a:pt x="12" y="32"/>
                          <a:pt x="10" y="29"/>
                          <a:pt x="8" y="32"/>
                        </a:cubicBezTo>
                        <a:cubicBezTo>
                          <a:pt x="4" y="37"/>
                          <a:pt x="6" y="41"/>
                          <a:pt x="4" y="47"/>
                        </a:cubicBezTo>
                        <a:cubicBezTo>
                          <a:pt x="3" y="50"/>
                          <a:pt x="4" y="62"/>
                          <a:pt x="4" y="62"/>
                        </a:cubicBezTo>
                        <a:cubicBezTo>
                          <a:pt x="5" y="148"/>
                          <a:pt x="0" y="232"/>
                          <a:pt x="2" y="318"/>
                        </a:cubicBezTo>
                        <a:cubicBezTo>
                          <a:pt x="2" y="328"/>
                          <a:pt x="3" y="359"/>
                          <a:pt x="14" y="366"/>
                        </a:cubicBezTo>
                        <a:cubicBezTo>
                          <a:pt x="19" y="369"/>
                          <a:pt x="32" y="372"/>
                          <a:pt x="32" y="372"/>
                        </a:cubicBezTo>
                        <a:cubicBezTo>
                          <a:pt x="70" y="367"/>
                          <a:pt x="46" y="365"/>
                          <a:pt x="71" y="357"/>
                        </a:cubicBezTo>
                        <a:cubicBezTo>
                          <a:pt x="73" y="351"/>
                          <a:pt x="75" y="345"/>
                          <a:pt x="77" y="339"/>
                        </a:cubicBezTo>
                        <a:cubicBezTo>
                          <a:pt x="79" y="333"/>
                          <a:pt x="95" y="333"/>
                          <a:pt x="95" y="333"/>
                        </a:cubicBezTo>
                        <a:cubicBezTo>
                          <a:pt x="109" y="290"/>
                          <a:pt x="122" y="245"/>
                          <a:pt x="131" y="201"/>
                        </a:cubicBezTo>
                        <a:cubicBezTo>
                          <a:pt x="128" y="141"/>
                          <a:pt x="128" y="96"/>
                          <a:pt x="86" y="54"/>
                        </a:cubicBezTo>
                        <a:cubicBezTo>
                          <a:pt x="78" y="31"/>
                          <a:pt x="48" y="20"/>
                          <a:pt x="41" y="0"/>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99" name="Freeform 87"/>
                  <p:cNvSpPr>
                    <a:spLocks/>
                  </p:cNvSpPr>
                  <p:nvPr/>
                </p:nvSpPr>
                <p:spPr bwMode="auto">
                  <a:xfrm>
                    <a:off x="1554" y="3049"/>
                    <a:ext cx="346" cy="155"/>
                  </a:xfrm>
                  <a:custGeom>
                    <a:avLst/>
                    <a:gdLst>
                      <a:gd name="T0" fmla="*/ 156 w 346"/>
                      <a:gd name="T1" fmla="*/ 8 h 155"/>
                      <a:gd name="T2" fmla="*/ 84 w 346"/>
                      <a:gd name="T3" fmla="*/ 23 h 155"/>
                      <a:gd name="T4" fmla="*/ 57 w 346"/>
                      <a:gd name="T5" fmla="*/ 38 h 155"/>
                      <a:gd name="T6" fmla="*/ 24 w 346"/>
                      <a:gd name="T7" fmla="*/ 59 h 155"/>
                      <a:gd name="T8" fmla="*/ 0 w 346"/>
                      <a:gd name="T9" fmla="*/ 95 h 155"/>
                      <a:gd name="T10" fmla="*/ 30 w 346"/>
                      <a:gd name="T11" fmla="*/ 149 h 155"/>
                      <a:gd name="T12" fmla="*/ 252 w 346"/>
                      <a:gd name="T13" fmla="*/ 155 h 155"/>
                      <a:gd name="T14" fmla="*/ 303 w 346"/>
                      <a:gd name="T15" fmla="*/ 152 h 155"/>
                      <a:gd name="T16" fmla="*/ 321 w 346"/>
                      <a:gd name="T17" fmla="*/ 146 h 155"/>
                      <a:gd name="T18" fmla="*/ 330 w 346"/>
                      <a:gd name="T19" fmla="*/ 143 h 155"/>
                      <a:gd name="T20" fmla="*/ 318 w 346"/>
                      <a:gd name="T21" fmla="*/ 71 h 155"/>
                      <a:gd name="T22" fmla="*/ 300 w 346"/>
                      <a:gd name="T23" fmla="*/ 47 h 155"/>
                      <a:gd name="T24" fmla="*/ 270 w 346"/>
                      <a:gd name="T25" fmla="*/ 26 h 155"/>
                      <a:gd name="T26" fmla="*/ 189 w 346"/>
                      <a:gd name="T27" fmla="*/ 2 h 155"/>
                      <a:gd name="T28" fmla="*/ 156 w 346"/>
                      <a:gd name="T29" fmla="*/ 5 h 155"/>
                      <a:gd name="T30" fmla="*/ 147 w 346"/>
                      <a:gd name="T31" fmla="*/ 8 h 155"/>
                      <a:gd name="T32" fmla="*/ 156 w 346"/>
                      <a:gd name="T33" fmla="*/ 8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6" h="155">
                        <a:moveTo>
                          <a:pt x="156" y="8"/>
                        </a:moveTo>
                        <a:cubicBezTo>
                          <a:pt x="133" y="0"/>
                          <a:pt x="105" y="13"/>
                          <a:pt x="84" y="23"/>
                        </a:cubicBezTo>
                        <a:cubicBezTo>
                          <a:pt x="75" y="28"/>
                          <a:pt x="57" y="38"/>
                          <a:pt x="57" y="38"/>
                        </a:cubicBezTo>
                        <a:cubicBezTo>
                          <a:pt x="50" y="49"/>
                          <a:pt x="37" y="55"/>
                          <a:pt x="24" y="59"/>
                        </a:cubicBezTo>
                        <a:cubicBezTo>
                          <a:pt x="13" y="70"/>
                          <a:pt x="5" y="81"/>
                          <a:pt x="0" y="95"/>
                        </a:cubicBezTo>
                        <a:cubicBezTo>
                          <a:pt x="4" y="145"/>
                          <a:pt x="0" y="129"/>
                          <a:pt x="30" y="149"/>
                        </a:cubicBezTo>
                        <a:cubicBezTo>
                          <a:pt x="104" y="144"/>
                          <a:pt x="178" y="152"/>
                          <a:pt x="252" y="155"/>
                        </a:cubicBezTo>
                        <a:cubicBezTo>
                          <a:pt x="266" y="154"/>
                          <a:pt x="289" y="147"/>
                          <a:pt x="303" y="152"/>
                        </a:cubicBezTo>
                        <a:cubicBezTo>
                          <a:pt x="309" y="150"/>
                          <a:pt x="315" y="148"/>
                          <a:pt x="321" y="146"/>
                        </a:cubicBezTo>
                        <a:cubicBezTo>
                          <a:pt x="324" y="145"/>
                          <a:pt x="330" y="143"/>
                          <a:pt x="330" y="143"/>
                        </a:cubicBezTo>
                        <a:cubicBezTo>
                          <a:pt x="346" y="120"/>
                          <a:pt x="342" y="87"/>
                          <a:pt x="318" y="71"/>
                        </a:cubicBezTo>
                        <a:cubicBezTo>
                          <a:pt x="314" y="59"/>
                          <a:pt x="310" y="54"/>
                          <a:pt x="300" y="47"/>
                        </a:cubicBezTo>
                        <a:cubicBezTo>
                          <a:pt x="296" y="35"/>
                          <a:pt x="282" y="29"/>
                          <a:pt x="270" y="26"/>
                        </a:cubicBezTo>
                        <a:cubicBezTo>
                          <a:pt x="243" y="19"/>
                          <a:pt x="212" y="18"/>
                          <a:pt x="189" y="2"/>
                        </a:cubicBezTo>
                        <a:cubicBezTo>
                          <a:pt x="178" y="3"/>
                          <a:pt x="167" y="3"/>
                          <a:pt x="156" y="5"/>
                        </a:cubicBezTo>
                        <a:cubicBezTo>
                          <a:pt x="153" y="5"/>
                          <a:pt x="147" y="5"/>
                          <a:pt x="147" y="8"/>
                        </a:cubicBezTo>
                        <a:cubicBezTo>
                          <a:pt x="147" y="11"/>
                          <a:pt x="153" y="8"/>
                          <a:pt x="156" y="8"/>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00" name="Freeform 88"/>
                  <p:cNvSpPr>
                    <a:spLocks/>
                  </p:cNvSpPr>
                  <p:nvPr/>
                </p:nvSpPr>
                <p:spPr bwMode="auto">
                  <a:xfrm>
                    <a:off x="2337" y="2259"/>
                    <a:ext cx="144" cy="364"/>
                  </a:xfrm>
                  <a:custGeom>
                    <a:avLst/>
                    <a:gdLst>
                      <a:gd name="T0" fmla="*/ 105 w 144"/>
                      <a:gd name="T1" fmla="*/ 0 h 364"/>
                      <a:gd name="T2" fmla="*/ 84 w 144"/>
                      <a:gd name="T3" fmla="*/ 15 h 364"/>
                      <a:gd name="T4" fmla="*/ 57 w 144"/>
                      <a:gd name="T5" fmla="*/ 45 h 364"/>
                      <a:gd name="T6" fmla="*/ 27 w 144"/>
                      <a:gd name="T7" fmla="*/ 75 h 364"/>
                      <a:gd name="T8" fmla="*/ 9 w 144"/>
                      <a:gd name="T9" fmla="*/ 105 h 364"/>
                      <a:gd name="T10" fmla="*/ 0 w 144"/>
                      <a:gd name="T11" fmla="*/ 141 h 364"/>
                      <a:gd name="T12" fmla="*/ 18 w 144"/>
                      <a:gd name="T13" fmla="*/ 270 h 364"/>
                      <a:gd name="T14" fmla="*/ 45 w 144"/>
                      <a:gd name="T15" fmla="*/ 315 h 364"/>
                      <a:gd name="T16" fmla="*/ 63 w 144"/>
                      <a:gd name="T17" fmla="*/ 327 h 364"/>
                      <a:gd name="T18" fmla="*/ 111 w 144"/>
                      <a:gd name="T19" fmla="*/ 363 h 364"/>
                      <a:gd name="T20" fmla="*/ 132 w 144"/>
                      <a:gd name="T21" fmla="*/ 360 h 364"/>
                      <a:gd name="T22" fmla="*/ 141 w 144"/>
                      <a:gd name="T23" fmla="*/ 333 h 364"/>
                      <a:gd name="T24" fmla="*/ 144 w 144"/>
                      <a:gd name="T25" fmla="*/ 324 h 364"/>
                      <a:gd name="T26" fmla="*/ 144 w 144"/>
                      <a:gd name="T27" fmla="*/ 129 h 364"/>
                      <a:gd name="T28" fmla="*/ 138 w 144"/>
                      <a:gd name="T29" fmla="*/ 39 h 364"/>
                      <a:gd name="T30" fmla="*/ 117 w 144"/>
                      <a:gd name="T31" fmla="*/ 18 h 364"/>
                      <a:gd name="T32" fmla="*/ 105 w 144"/>
                      <a:gd name="T33" fmla="*/ 0 h 3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364">
                        <a:moveTo>
                          <a:pt x="105" y="0"/>
                        </a:moveTo>
                        <a:cubicBezTo>
                          <a:pt x="92" y="4"/>
                          <a:pt x="97" y="11"/>
                          <a:pt x="84" y="15"/>
                        </a:cubicBezTo>
                        <a:cubicBezTo>
                          <a:pt x="80" y="27"/>
                          <a:pt x="68" y="38"/>
                          <a:pt x="57" y="45"/>
                        </a:cubicBezTo>
                        <a:cubicBezTo>
                          <a:pt x="50" y="56"/>
                          <a:pt x="38" y="68"/>
                          <a:pt x="27" y="75"/>
                        </a:cubicBezTo>
                        <a:cubicBezTo>
                          <a:pt x="20" y="85"/>
                          <a:pt x="17" y="95"/>
                          <a:pt x="9" y="105"/>
                        </a:cubicBezTo>
                        <a:cubicBezTo>
                          <a:pt x="1" y="129"/>
                          <a:pt x="4" y="117"/>
                          <a:pt x="0" y="141"/>
                        </a:cubicBezTo>
                        <a:cubicBezTo>
                          <a:pt x="2" y="188"/>
                          <a:pt x="3" y="226"/>
                          <a:pt x="18" y="270"/>
                        </a:cubicBezTo>
                        <a:cubicBezTo>
                          <a:pt x="23" y="286"/>
                          <a:pt x="36" y="301"/>
                          <a:pt x="45" y="315"/>
                        </a:cubicBezTo>
                        <a:cubicBezTo>
                          <a:pt x="49" y="321"/>
                          <a:pt x="63" y="327"/>
                          <a:pt x="63" y="327"/>
                        </a:cubicBezTo>
                        <a:cubicBezTo>
                          <a:pt x="66" y="336"/>
                          <a:pt x="99" y="359"/>
                          <a:pt x="111" y="363"/>
                        </a:cubicBezTo>
                        <a:cubicBezTo>
                          <a:pt x="118" y="362"/>
                          <a:pt x="126" y="364"/>
                          <a:pt x="132" y="360"/>
                        </a:cubicBezTo>
                        <a:cubicBezTo>
                          <a:pt x="132" y="360"/>
                          <a:pt x="139" y="338"/>
                          <a:pt x="141" y="333"/>
                        </a:cubicBezTo>
                        <a:cubicBezTo>
                          <a:pt x="142" y="330"/>
                          <a:pt x="144" y="324"/>
                          <a:pt x="144" y="324"/>
                        </a:cubicBezTo>
                        <a:cubicBezTo>
                          <a:pt x="121" y="256"/>
                          <a:pt x="144" y="327"/>
                          <a:pt x="144" y="129"/>
                        </a:cubicBezTo>
                        <a:cubicBezTo>
                          <a:pt x="144" y="115"/>
                          <a:pt x="142" y="62"/>
                          <a:pt x="138" y="39"/>
                        </a:cubicBezTo>
                        <a:cubicBezTo>
                          <a:pt x="136" y="29"/>
                          <a:pt x="117" y="18"/>
                          <a:pt x="117" y="18"/>
                        </a:cubicBezTo>
                        <a:cubicBezTo>
                          <a:pt x="113" y="12"/>
                          <a:pt x="100" y="5"/>
                          <a:pt x="105" y="0"/>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201" name="Freeform 89"/>
                  <p:cNvSpPr>
                    <a:spLocks/>
                  </p:cNvSpPr>
                  <p:nvPr/>
                </p:nvSpPr>
                <p:spPr bwMode="auto">
                  <a:xfrm>
                    <a:off x="1542" y="1691"/>
                    <a:ext cx="353" cy="151"/>
                  </a:xfrm>
                  <a:custGeom>
                    <a:avLst/>
                    <a:gdLst>
                      <a:gd name="T0" fmla="*/ 171 w 353"/>
                      <a:gd name="T1" fmla="*/ 1 h 151"/>
                      <a:gd name="T2" fmla="*/ 27 w 353"/>
                      <a:gd name="T3" fmla="*/ 13 h 151"/>
                      <a:gd name="T4" fmla="*/ 9 w 353"/>
                      <a:gd name="T5" fmla="*/ 22 h 151"/>
                      <a:gd name="T6" fmla="*/ 3 w 353"/>
                      <a:gd name="T7" fmla="*/ 40 h 151"/>
                      <a:gd name="T8" fmla="*/ 27 w 353"/>
                      <a:gd name="T9" fmla="*/ 82 h 151"/>
                      <a:gd name="T10" fmla="*/ 33 w 353"/>
                      <a:gd name="T11" fmla="*/ 91 h 151"/>
                      <a:gd name="T12" fmla="*/ 51 w 353"/>
                      <a:gd name="T13" fmla="*/ 97 h 151"/>
                      <a:gd name="T14" fmla="*/ 96 w 353"/>
                      <a:gd name="T15" fmla="*/ 124 h 151"/>
                      <a:gd name="T16" fmla="*/ 114 w 353"/>
                      <a:gd name="T17" fmla="*/ 130 h 151"/>
                      <a:gd name="T18" fmla="*/ 162 w 353"/>
                      <a:gd name="T19" fmla="*/ 151 h 151"/>
                      <a:gd name="T20" fmla="*/ 213 w 353"/>
                      <a:gd name="T21" fmla="*/ 148 h 151"/>
                      <a:gd name="T22" fmla="*/ 276 w 353"/>
                      <a:gd name="T23" fmla="*/ 142 h 151"/>
                      <a:gd name="T24" fmla="*/ 315 w 353"/>
                      <a:gd name="T25" fmla="*/ 112 h 151"/>
                      <a:gd name="T26" fmla="*/ 327 w 353"/>
                      <a:gd name="T27" fmla="*/ 94 h 151"/>
                      <a:gd name="T28" fmla="*/ 345 w 353"/>
                      <a:gd name="T29" fmla="*/ 70 h 151"/>
                      <a:gd name="T30" fmla="*/ 336 w 353"/>
                      <a:gd name="T31" fmla="*/ 22 h 151"/>
                      <a:gd name="T32" fmla="*/ 318 w 353"/>
                      <a:gd name="T33" fmla="*/ 1 h 151"/>
                      <a:gd name="T34" fmla="*/ 219 w 353"/>
                      <a:gd name="T35" fmla="*/ 4 h 151"/>
                      <a:gd name="T36" fmla="*/ 171 w 353"/>
                      <a:gd name="T37" fmla="*/ 1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3" h="151">
                        <a:moveTo>
                          <a:pt x="171" y="1"/>
                        </a:moveTo>
                        <a:cubicBezTo>
                          <a:pt x="123" y="4"/>
                          <a:pt x="76" y="11"/>
                          <a:pt x="27" y="13"/>
                        </a:cubicBezTo>
                        <a:cubicBezTo>
                          <a:pt x="21" y="17"/>
                          <a:pt x="13" y="17"/>
                          <a:pt x="9" y="22"/>
                        </a:cubicBezTo>
                        <a:cubicBezTo>
                          <a:pt x="5" y="27"/>
                          <a:pt x="3" y="40"/>
                          <a:pt x="3" y="40"/>
                        </a:cubicBezTo>
                        <a:cubicBezTo>
                          <a:pt x="6" y="73"/>
                          <a:pt x="0" y="75"/>
                          <a:pt x="27" y="82"/>
                        </a:cubicBezTo>
                        <a:cubicBezTo>
                          <a:pt x="29" y="85"/>
                          <a:pt x="30" y="89"/>
                          <a:pt x="33" y="91"/>
                        </a:cubicBezTo>
                        <a:cubicBezTo>
                          <a:pt x="38" y="94"/>
                          <a:pt x="51" y="97"/>
                          <a:pt x="51" y="97"/>
                        </a:cubicBezTo>
                        <a:cubicBezTo>
                          <a:pt x="63" y="109"/>
                          <a:pt x="81" y="117"/>
                          <a:pt x="96" y="124"/>
                        </a:cubicBezTo>
                        <a:cubicBezTo>
                          <a:pt x="102" y="127"/>
                          <a:pt x="114" y="130"/>
                          <a:pt x="114" y="130"/>
                        </a:cubicBezTo>
                        <a:cubicBezTo>
                          <a:pt x="128" y="144"/>
                          <a:pt x="144" y="145"/>
                          <a:pt x="162" y="151"/>
                        </a:cubicBezTo>
                        <a:cubicBezTo>
                          <a:pt x="179" y="150"/>
                          <a:pt x="196" y="149"/>
                          <a:pt x="213" y="148"/>
                        </a:cubicBezTo>
                        <a:cubicBezTo>
                          <a:pt x="234" y="146"/>
                          <a:pt x="276" y="142"/>
                          <a:pt x="276" y="142"/>
                        </a:cubicBezTo>
                        <a:cubicBezTo>
                          <a:pt x="292" y="118"/>
                          <a:pt x="294" y="126"/>
                          <a:pt x="315" y="112"/>
                        </a:cubicBezTo>
                        <a:cubicBezTo>
                          <a:pt x="324" y="78"/>
                          <a:pt x="310" y="119"/>
                          <a:pt x="327" y="94"/>
                        </a:cubicBezTo>
                        <a:cubicBezTo>
                          <a:pt x="335" y="82"/>
                          <a:pt x="328" y="76"/>
                          <a:pt x="345" y="70"/>
                        </a:cubicBezTo>
                        <a:cubicBezTo>
                          <a:pt x="351" y="52"/>
                          <a:pt x="353" y="33"/>
                          <a:pt x="336" y="22"/>
                        </a:cubicBezTo>
                        <a:cubicBezTo>
                          <a:pt x="332" y="10"/>
                          <a:pt x="325" y="12"/>
                          <a:pt x="318" y="1"/>
                        </a:cubicBezTo>
                        <a:cubicBezTo>
                          <a:pt x="274" y="6"/>
                          <a:pt x="275" y="7"/>
                          <a:pt x="219" y="4"/>
                        </a:cubicBezTo>
                        <a:cubicBezTo>
                          <a:pt x="187" y="0"/>
                          <a:pt x="203" y="1"/>
                          <a:pt x="171" y="1"/>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sp>
              <p:nvSpPr>
                <p:cNvPr id="6156" name="Oval 92"/>
                <p:cNvSpPr>
                  <a:spLocks noChangeAspect="1" noChangeArrowheads="1"/>
                </p:cNvSpPr>
                <p:nvPr/>
              </p:nvSpPr>
              <p:spPr bwMode="auto">
                <a:xfrm>
                  <a:off x="3672" y="2240"/>
                  <a:ext cx="227" cy="227"/>
                </a:xfrm>
                <a:prstGeom prst="ellipse">
                  <a:avLst/>
                </a:prstGeom>
                <a:solidFill>
                  <a:schemeClr val="accent1"/>
                </a:solidFill>
                <a:ln w="9525">
                  <a:solidFill>
                    <a:schemeClr val="tx1"/>
                  </a:solidFill>
                  <a:round/>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57" name="Group 94"/>
                <p:cNvGrpSpPr>
                  <a:grpSpLocks/>
                </p:cNvGrpSpPr>
                <p:nvPr/>
              </p:nvGrpSpPr>
              <p:grpSpPr bwMode="auto">
                <a:xfrm rot="-3600000">
                  <a:off x="3264" y="2112"/>
                  <a:ext cx="96" cy="96"/>
                  <a:chOff x="1543" y="2469"/>
                  <a:chExt cx="96" cy="96"/>
                </a:xfrm>
              </p:grpSpPr>
              <p:sp>
                <p:nvSpPr>
                  <p:cNvPr id="6181" name="Oval 95"/>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82" name="Group 96"/>
                  <p:cNvGrpSpPr>
                    <a:grpSpLocks/>
                  </p:cNvGrpSpPr>
                  <p:nvPr/>
                </p:nvGrpSpPr>
                <p:grpSpPr bwMode="auto">
                  <a:xfrm>
                    <a:off x="1568" y="2496"/>
                    <a:ext cx="48" cy="48"/>
                    <a:chOff x="960" y="2496"/>
                    <a:chExt cx="48" cy="48"/>
                  </a:xfrm>
                </p:grpSpPr>
                <p:sp>
                  <p:nvSpPr>
                    <p:cNvPr id="6183" name="Line 97"/>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84" name="Line 98"/>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grpSp>
              <p:nvGrpSpPr>
                <p:cNvPr id="6158" name="Group 100"/>
                <p:cNvGrpSpPr>
                  <a:grpSpLocks/>
                </p:cNvGrpSpPr>
                <p:nvPr/>
              </p:nvGrpSpPr>
              <p:grpSpPr bwMode="auto">
                <a:xfrm rot="-3600000">
                  <a:off x="4272" y="2496"/>
                  <a:ext cx="96" cy="96"/>
                  <a:chOff x="1543" y="2469"/>
                  <a:chExt cx="96" cy="96"/>
                </a:xfrm>
              </p:grpSpPr>
              <p:sp>
                <p:nvSpPr>
                  <p:cNvPr id="6177" name="Oval 101"/>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78" name="Group 102"/>
                  <p:cNvGrpSpPr>
                    <a:grpSpLocks/>
                  </p:cNvGrpSpPr>
                  <p:nvPr/>
                </p:nvGrpSpPr>
                <p:grpSpPr bwMode="auto">
                  <a:xfrm>
                    <a:off x="1568" y="2496"/>
                    <a:ext cx="48" cy="48"/>
                    <a:chOff x="960" y="2496"/>
                    <a:chExt cx="48" cy="48"/>
                  </a:xfrm>
                </p:grpSpPr>
                <p:sp>
                  <p:nvSpPr>
                    <p:cNvPr id="6179" name="Line 103"/>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80" name="Line 104"/>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sp>
              <p:nvSpPr>
                <p:cNvPr id="6159" name="Oval 105"/>
                <p:cNvSpPr>
                  <a:spLocks noChangeArrowheads="1"/>
                </p:cNvSpPr>
                <p:nvPr/>
              </p:nvSpPr>
              <p:spPr bwMode="auto">
                <a:xfrm rot="-3600000">
                  <a:off x="3552" y="283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60" name="Group 106"/>
                <p:cNvGrpSpPr>
                  <a:grpSpLocks/>
                </p:cNvGrpSpPr>
                <p:nvPr/>
              </p:nvGrpSpPr>
              <p:grpSpPr bwMode="auto">
                <a:xfrm rot="-3600000">
                  <a:off x="3936" y="2832"/>
                  <a:ext cx="96" cy="96"/>
                  <a:chOff x="1543" y="2469"/>
                  <a:chExt cx="96" cy="96"/>
                </a:xfrm>
              </p:grpSpPr>
              <p:sp>
                <p:nvSpPr>
                  <p:cNvPr id="6173" name="Oval 107"/>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74" name="Group 108"/>
                  <p:cNvGrpSpPr>
                    <a:grpSpLocks/>
                  </p:cNvGrpSpPr>
                  <p:nvPr/>
                </p:nvGrpSpPr>
                <p:grpSpPr bwMode="auto">
                  <a:xfrm>
                    <a:off x="1568" y="2496"/>
                    <a:ext cx="48" cy="48"/>
                    <a:chOff x="960" y="2496"/>
                    <a:chExt cx="48" cy="48"/>
                  </a:xfrm>
                </p:grpSpPr>
                <p:sp>
                  <p:nvSpPr>
                    <p:cNvPr id="6175" name="Line 109"/>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76" name="Line 110"/>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sp>
              <p:nvSpPr>
                <p:cNvPr id="6161" name="Oval 111"/>
                <p:cNvSpPr>
                  <a:spLocks noChangeArrowheads="1"/>
                </p:cNvSpPr>
                <p:nvPr/>
              </p:nvSpPr>
              <p:spPr bwMode="auto">
                <a:xfrm rot="-3600000">
                  <a:off x="4272" y="211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162" name="Oval 112"/>
                <p:cNvSpPr>
                  <a:spLocks noChangeArrowheads="1"/>
                </p:cNvSpPr>
                <p:nvPr/>
              </p:nvSpPr>
              <p:spPr bwMode="auto">
                <a:xfrm rot="-3600000">
                  <a:off x="3936"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63" name="Group 113"/>
                <p:cNvGrpSpPr>
                  <a:grpSpLocks/>
                </p:cNvGrpSpPr>
                <p:nvPr/>
              </p:nvGrpSpPr>
              <p:grpSpPr bwMode="auto">
                <a:xfrm rot="-3600000">
                  <a:off x="3552" y="1824"/>
                  <a:ext cx="96" cy="96"/>
                  <a:chOff x="1543" y="2469"/>
                  <a:chExt cx="96" cy="96"/>
                </a:xfrm>
              </p:grpSpPr>
              <p:sp>
                <p:nvSpPr>
                  <p:cNvPr id="6169" name="Oval 114"/>
                  <p:cNvSpPr>
                    <a:spLocks noChangeArrowheads="1"/>
                  </p:cNvSpPr>
                  <p:nvPr/>
                </p:nvSpPr>
                <p:spPr bwMode="auto">
                  <a:xfrm>
                    <a:off x="1543" y="2469"/>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6170" name="Group 115"/>
                  <p:cNvGrpSpPr>
                    <a:grpSpLocks/>
                  </p:cNvGrpSpPr>
                  <p:nvPr/>
                </p:nvGrpSpPr>
                <p:grpSpPr bwMode="auto">
                  <a:xfrm>
                    <a:off x="1568" y="2496"/>
                    <a:ext cx="48" cy="48"/>
                    <a:chOff x="960" y="2496"/>
                    <a:chExt cx="48" cy="48"/>
                  </a:xfrm>
                </p:grpSpPr>
                <p:sp>
                  <p:nvSpPr>
                    <p:cNvPr id="6171" name="Line 116"/>
                    <p:cNvSpPr>
                      <a:spLocks noChangeShapeType="1"/>
                    </p:cNvSpPr>
                    <p:nvPr/>
                  </p:nvSpPr>
                  <p:spPr bwMode="auto">
                    <a:xfrm>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6172" name="Line 117"/>
                    <p:cNvSpPr>
                      <a:spLocks noChangeShapeType="1"/>
                    </p:cNvSpPr>
                    <p:nvPr/>
                  </p:nvSpPr>
                  <p:spPr bwMode="auto">
                    <a:xfrm rot="5400000">
                      <a:off x="960" y="2496"/>
                      <a:ext cx="48"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sp>
              <p:nvSpPr>
                <p:cNvPr id="6164" name="Text Box 118"/>
                <p:cNvSpPr txBox="1">
                  <a:spLocks noChangeArrowheads="1"/>
                </p:cNvSpPr>
                <p:nvPr/>
              </p:nvSpPr>
              <p:spPr bwMode="auto">
                <a:xfrm>
                  <a:off x="3072" y="22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N</a:t>
                  </a:r>
                  <a:endParaRPr lang="es-ES_tradnl" altLang="es-AR">
                    <a:latin typeface="Arial" panose="020B0604020202020204" pitchFamily="34" charset="0"/>
                  </a:endParaRPr>
                </a:p>
              </p:txBody>
            </p:sp>
            <p:sp>
              <p:nvSpPr>
                <p:cNvPr id="6165" name="Text Box 119"/>
                <p:cNvSpPr txBox="1">
                  <a:spLocks noChangeArrowheads="1"/>
                </p:cNvSpPr>
                <p:nvPr/>
              </p:nvSpPr>
              <p:spPr bwMode="auto">
                <a:xfrm>
                  <a:off x="4320" y="22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N</a:t>
                  </a:r>
                  <a:endParaRPr lang="es-ES_tradnl" altLang="es-AR">
                    <a:latin typeface="Arial" panose="020B0604020202020204" pitchFamily="34" charset="0"/>
                  </a:endParaRPr>
                </a:p>
              </p:txBody>
            </p:sp>
            <p:sp>
              <p:nvSpPr>
                <p:cNvPr id="6166" name="Text Box 120"/>
                <p:cNvSpPr txBox="1">
                  <a:spLocks noChangeArrowheads="1"/>
                </p:cNvSpPr>
                <p:nvPr/>
              </p:nvSpPr>
              <p:spPr bwMode="auto">
                <a:xfrm>
                  <a:off x="3696" y="158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S</a:t>
                  </a:r>
                  <a:endParaRPr lang="es-ES_tradnl" altLang="es-AR">
                    <a:latin typeface="Arial" panose="020B0604020202020204" pitchFamily="34" charset="0"/>
                  </a:endParaRPr>
                </a:p>
              </p:txBody>
            </p:sp>
            <p:sp>
              <p:nvSpPr>
                <p:cNvPr id="6167" name="Text Box 121"/>
                <p:cNvSpPr txBox="1">
                  <a:spLocks noChangeArrowheads="1"/>
                </p:cNvSpPr>
                <p:nvPr/>
              </p:nvSpPr>
              <p:spPr bwMode="auto">
                <a:xfrm>
                  <a:off x="3696" y="292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600" b="1">
                      <a:latin typeface="Arial" panose="020B0604020202020204" pitchFamily="34" charset="0"/>
                    </a:rPr>
                    <a:t>S</a:t>
                  </a:r>
                  <a:endParaRPr lang="es-ES_tradnl" altLang="es-AR">
                    <a:latin typeface="Arial" panose="020B0604020202020204" pitchFamily="34" charset="0"/>
                  </a:endParaRPr>
                </a:p>
              </p:txBody>
            </p:sp>
            <p:sp>
              <p:nvSpPr>
                <p:cNvPr id="6168" name="Oval 127"/>
                <p:cNvSpPr>
                  <a:spLocks noChangeArrowheads="1"/>
                </p:cNvSpPr>
                <p:nvPr/>
              </p:nvSpPr>
              <p:spPr bwMode="auto">
                <a:xfrm rot="-3600000">
                  <a:off x="3264" y="2496"/>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grpSp>
        <p:sp>
          <p:nvSpPr>
            <p:cNvPr id="6150" name="Oval 161"/>
            <p:cNvSpPr>
              <a:spLocks noChangeArrowheads="1"/>
            </p:cNvSpPr>
            <p:nvPr/>
          </p:nvSpPr>
          <p:spPr bwMode="auto">
            <a:xfrm>
              <a:off x="2936" y="1488"/>
              <a:ext cx="1728" cy="1728"/>
            </a:xfrm>
            <a:prstGeom prst="ellipse">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6151" name="Oval 162"/>
            <p:cNvSpPr>
              <a:spLocks noChangeArrowheads="1"/>
            </p:cNvSpPr>
            <p:nvPr/>
          </p:nvSpPr>
          <p:spPr bwMode="auto">
            <a:xfrm>
              <a:off x="2800" y="1344"/>
              <a:ext cx="2016" cy="2016"/>
            </a:xfrm>
            <a:prstGeom prst="ellipse">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spTree>
    <p:extLst>
      <p:ext uri="{BB962C8B-B14F-4D97-AF65-F5344CB8AC3E}">
        <p14:creationId xmlns:p14="http://schemas.microsoft.com/office/powerpoint/2010/main" val="284481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304800"/>
            <a:ext cx="8610600" cy="381000"/>
          </a:xfrm>
        </p:spPr>
        <p:txBody>
          <a:bodyPr>
            <a:normAutofit fontScale="90000"/>
          </a:bodyPr>
          <a:lstStyle/>
          <a:p>
            <a:r>
              <a:rPr lang="es-ES_tradnl" altLang="es-AR" sz="2800" b="1">
                <a:solidFill>
                  <a:srgbClr val="3333FF"/>
                </a:solidFill>
                <a:latin typeface="Arial" panose="020B0604020202020204" pitchFamily="34" charset="0"/>
              </a:rPr>
              <a:t>Generador síncrono de polos lisos</a:t>
            </a:r>
            <a:br>
              <a:rPr lang="es-ES_tradnl" altLang="es-AR" sz="2800" b="1">
                <a:solidFill>
                  <a:srgbClr val="3333FF"/>
                </a:solidFill>
                <a:latin typeface="Arial" panose="020B0604020202020204" pitchFamily="34" charset="0"/>
              </a:rPr>
            </a:br>
            <a:r>
              <a:rPr lang="es-ES_tradnl" altLang="es-AR" sz="2800" b="1">
                <a:solidFill>
                  <a:srgbClr val="3333FF"/>
                </a:solidFill>
                <a:latin typeface="Arial" panose="020B0604020202020204" pitchFamily="34" charset="0"/>
              </a:rPr>
              <a:t>(Rotor Cilíndrico)</a:t>
            </a:r>
          </a:p>
        </p:txBody>
      </p:sp>
      <p:grpSp>
        <p:nvGrpSpPr>
          <p:cNvPr id="4272" name="Group 176"/>
          <p:cNvGrpSpPr>
            <a:grpSpLocks/>
          </p:cNvGrpSpPr>
          <p:nvPr/>
        </p:nvGrpSpPr>
        <p:grpSpPr bwMode="auto">
          <a:xfrm>
            <a:off x="5638800" y="1117600"/>
            <a:ext cx="4648200" cy="5359400"/>
            <a:chOff x="2592" y="704"/>
            <a:chExt cx="2928" cy="3376"/>
          </a:xfrm>
        </p:grpSpPr>
        <p:sp>
          <p:nvSpPr>
            <p:cNvPr id="7214" name="Text Box 5"/>
            <p:cNvSpPr txBox="1">
              <a:spLocks noChangeArrowheads="1"/>
            </p:cNvSpPr>
            <p:nvPr/>
          </p:nvSpPr>
          <p:spPr bwMode="auto">
            <a:xfrm>
              <a:off x="2688" y="704"/>
              <a:ext cx="2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2000"/>
                <a:t>Diagrama fasorial</a:t>
              </a:r>
            </a:p>
          </p:txBody>
        </p:sp>
        <p:graphicFrame>
          <p:nvGraphicFramePr>
            <p:cNvPr id="7215" name="Object 152"/>
            <p:cNvGraphicFramePr>
              <a:graphicFrameLocks noChangeAspect="1"/>
            </p:cNvGraphicFramePr>
            <p:nvPr/>
          </p:nvGraphicFramePr>
          <p:xfrm>
            <a:off x="2832" y="2736"/>
            <a:ext cx="539" cy="186"/>
          </p:xfrm>
          <a:graphic>
            <a:graphicData uri="http://schemas.openxmlformats.org/presentationml/2006/ole">
              <mc:AlternateContent xmlns:mc="http://schemas.openxmlformats.org/markup-compatibility/2006">
                <mc:Choice xmlns:v="urn:schemas-microsoft-com:vml" Requires="v">
                  <p:oleObj spid="_x0000_s2138" name="Ecuación" r:id="rId3" imgW="622030" imgH="215806" progId="Equation.3">
                    <p:embed/>
                  </p:oleObj>
                </mc:Choice>
                <mc:Fallback>
                  <p:oleObj name="Ecuación" r:id="rId3" imgW="622030" imgH="215806" progId="Equation.3">
                    <p:embed/>
                    <p:pic>
                      <p:nvPicPr>
                        <p:cNvPr id="7215" name="Object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736"/>
                          <a:ext cx="539"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16" name="Text Box 153"/>
            <p:cNvSpPr txBox="1">
              <a:spLocks noChangeArrowheads="1"/>
            </p:cNvSpPr>
            <p:nvPr/>
          </p:nvSpPr>
          <p:spPr bwMode="auto">
            <a:xfrm>
              <a:off x="2640" y="2256"/>
              <a:ext cx="2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La referencia es el voltaje de terminales:</a:t>
              </a:r>
              <a:endParaRPr lang="es-ES_tradnl" altLang="es-AR"/>
            </a:p>
          </p:txBody>
        </p:sp>
        <p:graphicFrame>
          <p:nvGraphicFramePr>
            <p:cNvPr id="7217" name="Object 154"/>
            <p:cNvGraphicFramePr>
              <a:graphicFrameLocks noChangeAspect="1"/>
            </p:cNvGraphicFramePr>
            <p:nvPr/>
          </p:nvGraphicFramePr>
          <p:xfrm>
            <a:off x="2836" y="2496"/>
            <a:ext cx="530" cy="186"/>
          </p:xfrm>
          <a:graphic>
            <a:graphicData uri="http://schemas.openxmlformats.org/presentationml/2006/ole">
              <mc:AlternateContent xmlns:mc="http://schemas.openxmlformats.org/markup-compatibility/2006">
                <mc:Choice xmlns:v="urn:schemas-microsoft-com:vml" Requires="v">
                  <p:oleObj spid="_x0000_s2139" name="Ecuación" r:id="rId5" imgW="609336" imgH="215806" progId="Equation.3">
                    <p:embed/>
                  </p:oleObj>
                </mc:Choice>
                <mc:Fallback>
                  <p:oleObj name="Ecuación" r:id="rId5" imgW="609336" imgH="215806" progId="Equation.3">
                    <p:embed/>
                    <p:pic>
                      <p:nvPicPr>
                        <p:cNvPr id="7217" name="Object 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 y="2496"/>
                          <a:ext cx="530"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18" name="Text Box 155"/>
            <p:cNvSpPr txBox="1">
              <a:spLocks noChangeArrowheads="1"/>
            </p:cNvSpPr>
            <p:nvPr/>
          </p:nvSpPr>
          <p:spPr bwMode="auto">
            <a:xfrm>
              <a:off x="2592" y="3408"/>
              <a:ext cx="29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La magnitud del voltaje interno es proporcional a la corriente de campo:</a:t>
              </a:r>
              <a:endParaRPr lang="es-ES_tradnl" altLang="es-AR"/>
            </a:p>
          </p:txBody>
        </p:sp>
        <p:graphicFrame>
          <p:nvGraphicFramePr>
            <p:cNvPr id="7219" name="Object 156"/>
            <p:cNvGraphicFramePr>
              <a:graphicFrameLocks noChangeAspect="1"/>
            </p:cNvGraphicFramePr>
            <p:nvPr/>
          </p:nvGraphicFramePr>
          <p:xfrm>
            <a:off x="3271" y="3696"/>
            <a:ext cx="738" cy="384"/>
          </p:xfrm>
          <a:graphic>
            <a:graphicData uri="http://schemas.openxmlformats.org/presentationml/2006/ole">
              <mc:AlternateContent xmlns:mc="http://schemas.openxmlformats.org/markup-compatibility/2006">
                <mc:Choice xmlns:v="urn:schemas-microsoft-com:vml" Requires="v">
                  <p:oleObj spid="_x0000_s2140" name="Ecuación" r:id="rId7" imgW="850531" imgH="444307" progId="Equation.3">
                    <p:embed/>
                  </p:oleObj>
                </mc:Choice>
                <mc:Fallback>
                  <p:oleObj name="Ecuación" r:id="rId7" imgW="850531" imgH="444307" progId="Equation.3">
                    <p:embed/>
                    <p:pic>
                      <p:nvPicPr>
                        <p:cNvPr id="7219" name="Object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 y="3696"/>
                          <a:ext cx="73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220" name="Group 169"/>
            <p:cNvGrpSpPr>
              <a:grpSpLocks/>
            </p:cNvGrpSpPr>
            <p:nvPr/>
          </p:nvGrpSpPr>
          <p:grpSpPr bwMode="auto">
            <a:xfrm>
              <a:off x="3072" y="1008"/>
              <a:ext cx="1859" cy="1183"/>
              <a:chOff x="3072" y="1056"/>
              <a:chExt cx="1859" cy="1183"/>
            </a:xfrm>
          </p:grpSpPr>
          <p:sp>
            <p:nvSpPr>
              <p:cNvPr id="7223" name="Line 117"/>
              <p:cNvSpPr>
                <a:spLocks noChangeShapeType="1"/>
              </p:cNvSpPr>
              <p:nvPr/>
            </p:nvSpPr>
            <p:spPr bwMode="auto">
              <a:xfrm>
                <a:off x="3072" y="1824"/>
                <a:ext cx="720" cy="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4" name="Line 118"/>
              <p:cNvSpPr>
                <a:spLocks noChangeShapeType="1"/>
              </p:cNvSpPr>
              <p:nvPr/>
            </p:nvSpPr>
            <p:spPr bwMode="auto">
              <a:xfrm flipV="1">
                <a:off x="3072" y="1248"/>
                <a:ext cx="1776" cy="576"/>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5" name="Line 119"/>
              <p:cNvSpPr>
                <a:spLocks noChangeShapeType="1"/>
              </p:cNvSpPr>
              <p:nvPr/>
            </p:nvSpPr>
            <p:spPr bwMode="auto">
              <a:xfrm>
                <a:off x="3072" y="1824"/>
                <a:ext cx="288" cy="336"/>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6" name="Line 120"/>
              <p:cNvSpPr>
                <a:spLocks noChangeShapeType="1"/>
              </p:cNvSpPr>
              <p:nvPr/>
            </p:nvSpPr>
            <p:spPr bwMode="auto">
              <a:xfrm>
                <a:off x="3792" y="1824"/>
                <a:ext cx="192" cy="192"/>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7" name="Line 121"/>
              <p:cNvSpPr>
                <a:spLocks noChangeShapeType="1"/>
              </p:cNvSpPr>
              <p:nvPr/>
            </p:nvSpPr>
            <p:spPr bwMode="auto">
              <a:xfrm flipV="1">
                <a:off x="3984" y="1248"/>
                <a:ext cx="864" cy="768"/>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8" name="Arc 128"/>
              <p:cNvSpPr>
                <a:spLocks/>
              </p:cNvSpPr>
              <p:nvPr/>
            </p:nvSpPr>
            <p:spPr bwMode="auto">
              <a:xfrm flipV="1">
                <a:off x="3151" y="1824"/>
                <a:ext cx="114" cy="96"/>
              </a:xfrm>
              <a:custGeom>
                <a:avLst/>
                <a:gdLst>
                  <a:gd name="T0" fmla="*/ 0 w 25582"/>
                  <a:gd name="T1" fmla="*/ 2 h 21600"/>
                  <a:gd name="T2" fmla="*/ 114 w 25582"/>
                  <a:gd name="T3" fmla="*/ 96 h 21600"/>
                  <a:gd name="T4" fmla="*/ 18 w 25582"/>
                  <a:gd name="T5" fmla="*/ 96 h 21600"/>
                  <a:gd name="T6" fmla="*/ 0 60000 65536"/>
                  <a:gd name="T7" fmla="*/ 0 60000 65536"/>
                  <a:gd name="T8" fmla="*/ 0 60000 65536"/>
                </a:gdLst>
                <a:ahLst/>
                <a:cxnLst>
                  <a:cxn ang="T6">
                    <a:pos x="T0" y="T1"/>
                  </a:cxn>
                  <a:cxn ang="T7">
                    <a:pos x="T2" y="T3"/>
                  </a:cxn>
                  <a:cxn ang="T8">
                    <a:pos x="T4" y="T5"/>
                  </a:cxn>
                </a:cxnLst>
                <a:rect l="0" t="0" r="r" b="b"/>
                <a:pathLst>
                  <a:path w="25582" h="21600" fill="none" extrusionOk="0">
                    <a:moveTo>
                      <a:pt x="0" y="370"/>
                    </a:moveTo>
                    <a:cubicBezTo>
                      <a:pt x="1313" y="123"/>
                      <a:pt x="2646" y="-1"/>
                      <a:pt x="3982" y="0"/>
                    </a:cubicBezTo>
                    <a:cubicBezTo>
                      <a:pt x="15911" y="0"/>
                      <a:pt x="25582" y="9670"/>
                      <a:pt x="25582" y="21600"/>
                    </a:cubicBezTo>
                  </a:path>
                  <a:path w="25582" h="21600" stroke="0" extrusionOk="0">
                    <a:moveTo>
                      <a:pt x="0" y="370"/>
                    </a:moveTo>
                    <a:cubicBezTo>
                      <a:pt x="1313" y="123"/>
                      <a:pt x="2646" y="-1"/>
                      <a:pt x="3982" y="0"/>
                    </a:cubicBezTo>
                    <a:cubicBezTo>
                      <a:pt x="15911" y="0"/>
                      <a:pt x="25582" y="9670"/>
                      <a:pt x="25582" y="21600"/>
                    </a:cubicBezTo>
                    <a:lnTo>
                      <a:pt x="3982" y="21600"/>
                    </a:lnTo>
                    <a:lnTo>
                      <a:pt x="0" y="37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29" name="Arc 132"/>
              <p:cNvSpPr>
                <a:spLocks/>
              </p:cNvSpPr>
              <p:nvPr/>
            </p:nvSpPr>
            <p:spPr bwMode="auto">
              <a:xfrm>
                <a:off x="3360" y="1728"/>
                <a:ext cx="48" cy="96"/>
              </a:xfrm>
              <a:custGeom>
                <a:avLst/>
                <a:gdLst>
                  <a:gd name="T0" fmla="*/ 0 w 21600"/>
                  <a:gd name="T1" fmla="*/ 0 h 21600"/>
                  <a:gd name="T2" fmla="*/ 48 w 21600"/>
                  <a:gd name="T3" fmla="*/ 96 h 21600"/>
                  <a:gd name="T4" fmla="*/ 0 w 21600"/>
                  <a:gd name="T5" fmla="*/ 9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7230" name="Object 157"/>
              <p:cNvGraphicFramePr>
                <a:graphicFrameLocks noChangeAspect="1"/>
              </p:cNvGraphicFramePr>
              <p:nvPr/>
            </p:nvGraphicFramePr>
            <p:xfrm>
              <a:off x="3408" y="2064"/>
              <a:ext cx="109" cy="175"/>
            </p:xfrm>
            <a:graphic>
              <a:graphicData uri="http://schemas.openxmlformats.org/presentationml/2006/ole">
                <mc:AlternateContent xmlns:mc="http://schemas.openxmlformats.org/markup-compatibility/2006">
                  <mc:Choice xmlns:v="urn:schemas-microsoft-com:vml" Requires="v">
                    <p:oleObj spid="_x0000_s2141" name="Ecuación" r:id="rId9" imgW="126835" imgH="202936" progId="Equation.3">
                      <p:embed/>
                    </p:oleObj>
                  </mc:Choice>
                  <mc:Fallback>
                    <p:oleObj name="Ecuación" r:id="rId9" imgW="126835" imgH="202936" progId="Equation.3">
                      <p:embed/>
                      <p:pic>
                        <p:nvPicPr>
                          <p:cNvPr id="7230" name="Object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2064"/>
                            <a:ext cx="109"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1" name="Object 158"/>
              <p:cNvGraphicFramePr>
                <a:graphicFrameLocks noChangeAspect="1"/>
              </p:cNvGraphicFramePr>
              <p:nvPr/>
            </p:nvGraphicFramePr>
            <p:xfrm>
              <a:off x="4800" y="1056"/>
              <a:ext cx="131" cy="175"/>
            </p:xfrm>
            <a:graphic>
              <a:graphicData uri="http://schemas.openxmlformats.org/presentationml/2006/ole">
                <mc:AlternateContent xmlns:mc="http://schemas.openxmlformats.org/markup-compatibility/2006">
                  <mc:Choice xmlns:v="urn:schemas-microsoft-com:vml" Requires="v">
                    <p:oleObj spid="_x0000_s2142" name="Ecuación" r:id="rId11" imgW="152268" imgH="203024" progId="Equation.3">
                      <p:embed/>
                    </p:oleObj>
                  </mc:Choice>
                  <mc:Fallback>
                    <p:oleObj name="Ecuación" r:id="rId11" imgW="152268" imgH="203024" progId="Equation.3">
                      <p:embed/>
                      <p:pic>
                        <p:nvPicPr>
                          <p:cNvPr id="7231" name="Object 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 y="1056"/>
                            <a:ext cx="131"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2" name="Object 159"/>
              <p:cNvGraphicFramePr>
                <a:graphicFrameLocks noChangeAspect="1"/>
              </p:cNvGraphicFramePr>
              <p:nvPr/>
            </p:nvGraphicFramePr>
            <p:xfrm>
              <a:off x="3744" y="1632"/>
              <a:ext cx="131" cy="186"/>
            </p:xfrm>
            <a:graphic>
              <a:graphicData uri="http://schemas.openxmlformats.org/presentationml/2006/ole">
                <mc:AlternateContent xmlns:mc="http://schemas.openxmlformats.org/markup-compatibility/2006">
                  <mc:Choice xmlns:v="urn:schemas-microsoft-com:vml" Requires="v">
                    <p:oleObj spid="_x0000_s2143" name="Ecuación" r:id="rId13" imgW="152268" imgH="215713" progId="Equation.3">
                      <p:embed/>
                    </p:oleObj>
                  </mc:Choice>
                  <mc:Fallback>
                    <p:oleObj name="Ecuación" r:id="rId13" imgW="152268" imgH="215713" progId="Equation.3">
                      <p:embed/>
                      <p:pic>
                        <p:nvPicPr>
                          <p:cNvPr id="7232" name="Object 1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4" y="1632"/>
                            <a:ext cx="13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3" name="Object 160"/>
              <p:cNvGraphicFramePr>
                <a:graphicFrameLocks noChangeAspect="1"/>
              </p:cNvGraphicFramePr>
              <p:nvPr/>
            </p:nvGraphicFramePr>
            <p:xfrm>
              <a:off x="3264" y="1872"/>
              <a:ext cx="109" cy="175"/>
            </p:xfrm>
            <a:graphic>
              <a:graphicData uri="http://schemas.openxmlformats.org/presentationml/2006/ole">
                <mc:AlternateContent xmlns:mc="http://schemas.openxmlformats.org/markup-compatibility/2006">
                  <mc:Choice xmlns:v="urn:schemas-microsoft-com:vml" Requires="v">
                    <p:oleObj spid="_x0000_s2144" name="Ecuación" r:id="rId15" imgW="126835" imgH="202936" progId="Equation.3">
                      <p:embed/>
                    </p:oleObj>
                  </mc:Choice>
                  <mc:Fallback>
                    <p:oleObj name="Ecuación" r:id="rId15" imgW="126835" imgH="202936" progId="Equation.3">
                      <p:embed/>
                      <p:pic>
                        <p:nvPicPr>
                          <p:cNvPr id="7233" name="Object 1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64" y="1872"/>
                            <a:ext cx="109"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4" name="Object 161"/>
              <p:cNvGraphicFramePr>
                <a:graphicFrameLocks noChangeAspect="1"/>
              </p:cNvGraphicFramePr>
              <p:nvPr/>
            </p:nvGraphicFramePr>
            <p:xfrm>
              <a:off x="3696" y="1920"/>
              <a:ext cx="243" cy="219"/>
            </p:xfrm>
            <a:graphic>
              <a:graphicData uri="http://schemas.openxmlformats.org/presentationml/2006/ole">
                <mc:AlternateContent xmlns:mc="http://schemas.openxmlformats.org/markup-compatibility/2006">
                  <mc:Choice xmlns:v="urn:schemas-microsoft-com:vml" Requires="v">
                    <p:oleObj spid="_x0000_s2145" name="Ecuación" r:id="rId17" imgW="279279" imgH="253890" progId="Equation.3">
                      <p:embed/>
                    </p:oleObj>
                  </mc:Choice>
                  <mc:Fallback>
                    <p:oleObj name="Ecuación" r:id="rId17" imgW="279279" imgH="253890" progId="Equation.3">
                      <p:embed/>
                      <p:pic>
                        <p:nvPicPr>
                          <p:cNvPr id="7234" name="Object 1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6" y="1920"/>
                            <a:ext cx="243"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5" name="Object 162"/>
              <p:cNvGraphicFramePr>
                <a:graphicFrameLocks noChangeAspect="1"/>
              </p:cNvGraphicFramePr>
              <p:nvPr/>
            </p:nvGraphicFramePr>
            <p:xfrm>
              <a:off x="3264" y="1584"/>
              <a:ext cx="121" cy="153"/>
            </p:xfrm>
            <a:graphic>
              <a:graphicData uri="http://schemas.openxmlformats.org/presentationml/2006/ole">
                <mc:AlternateContent xmlns:mc="http://schemas.openxmlformats.org/markup-compatibility/2006">
                  <mc:Choice xmlns:v="urn:schemas-microsoft-com:vml" Requires="v">
                    <p:oleObj spid="_x0000_s2146" name="Ecuación" r:id="rId19" imgW="139579" imgH="177646" progId="Equation.3">
                      <p:embed/>
                    </p:oleObj>
                  </mc:Choice>
                  <mc:Fallback>
                    <p:oleObj name="Ecuación" r:id="rId19" imgW="139579" imgH="177646" progId="Equation.3">
                      <p:embed/>
                      <p:pic>
                        <p:nvPicPr>
                          <p:cNvPr id="7235" name="Object 1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64" y="1584"/>
                            <a:ext cx="121"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36" name="Object 163"/>
              <p:cNvGraphicFramePr>
                <a:graphicFrameLocks noChangeAspect="1"/>
              </p:cNvGraphicFramePr>
              <p:nvPr/>
            </p:nvGraphicFramePr>
            <p:xfrm>
              <a:off x="4368" y="1632"/>
              <a:ext cx="321" cy="219"/>
            </p:xfrm>
            <a:graphic>
              <a:graphicData uri="http://schemas.openxmlformats.org/presentationml/2006/ole">
                <mc:AlternateContent xmlns:mc="http://schemas.openxmlformats.org/markup-compatibility/2006">
                  <mc:Choice xmlns:v="urn:schemas-microsoft-com:vml" Requires="v">
                    <p:oleObj spid="_x0000_s2147" name="Ecuación" r:id="rId21" imgW="368140" imgH="253890" progId="Equation.3">
                      <p:embed/>
                    </p:oleObj>
                  </mc:Choice>
                  <mc:Fallback>
                    <p:oleObj name="Ecuación" r:id="rId21" imgW="368140" imgH="253890" progId="Equation.3">
                      <p:embed/>
                      <p:pic>
                        <p:nvPicPr>
                          <p:cNvPr id="7236" name="Object 1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68" y="1632"/>
                            <a:ext cx="321"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221" name="Text Box 165"/>
            <p:cNvSpPr txBox="1">
              <a:spLocks noChangeArrowheads="1"/>
            </p:cNvSpPr>
            <p:nvPr/>
          </p:nvSpPr>
          <p:spPr bwMode="auto">
            <a:xfrm>
              <a:off x="2592" y="2928"/>
              <a:ext cx="2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La impedancia de la maquina:</a:t>
              </a:r>
              <a:endParaRPr lang="es-ES_tradnl" altLang="es-AR"/>
            </a:p>
          </p:txBody>
        </p:sp>
        <p:graphicFrame>
          <p:nvGraphicFramePr>
            <p:cNvPr id="7222" name="Object 166"/>
            <p:cNvGraphicFramePr>
              <a:graphicFrameLocks noChangeAspect="1"/>
            </p:cNvGraphicFramePr>
            <p:nvPr/>
          </p:nvGraphicFramePr>
          <p:xfrm>
            <a:off x="2800" y="3152"/>
            <a:ext cx="1136" cy="219"/>
          </p:xfrm>
          <a:graphic>
            <a:graphicData uri="http://schemas.openxmlformats.org/presentationml/2006/ole">
              <mc:AlternateContent xmlns:mc="http://schemas.openxmlformats.org/markup-compatibility/2006">
                <mc:Choice xmlns:v="urn:schemas-microsoft-com:vml" Requires="v">
                  <p:oleObj spid="_x0000_s2148" name="Ecuación" r:id="rId23" imgW="1307532" imgH="253890" progId="Equation.3">
                    <p:embed/>
                  </p:oleObj>
                </mc:Choice>
                <mc:Fallback>
                  <p:oleObj name="Ecuación" r:id="rId23" imgW="1307532" imgH="253890" progId="Equation.3">
                    <p:embed/>
                    <p:pic>
                      <p:nvPicPr>
                        <p:cNvPr id="7222" name="Object 16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00" y="3152"/>
                          <a:ext cx="1136"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69" name="Group 173"/>
          <p:cNvGrpSpPr>
            <a:grpSpLocks/>
          </p:cNvGrpSpPr>
          <p:nvPr/>
        </p:nvGrpSpPr>
        <p:grpSpPr bwMode="auto">
          <a:xfrm>
            <a:off x="2286000" y="1117600"/>
            <a:ext cx="3409950" cy="5257800"/>
            <a:chOff x="480" y="576"/>
            <a:chExt cx="2148" cy="3312"/>
          </a:xfrm>
        </p:grpSpPr>
        <p:sp>
          <p:nvSpPr>
            <p:cNvPr id="7173" name="Text Box 4"/>
            <p:cNvSpPr txBox="1">
              <a:spLocks noChangeArrowheads="1"/>
            </p:cNvSpPr>
            <p:nvPr/>
          </p:nvSpPr>
          <p:spPr bwMode="auto">
            <a:xfrm>
              <a:off x="480" y="576"/>
              <a:ext cx="21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2000"/>
                <a:t>Circuito equivalente</a:t>
              </a:r>
            </a:p>
          </p:txBody>
        </p:sp>
        <p:sp>
          <p:nvSpPr>
            <p:cNvPr id="7174" name="Text Box 136"/>
            <p:cNvSpPr txBox="1">
              <a:spLocks noChangeArrowheads="1"/>
            </p:cNvSpPr>
            <p:nvPr/>
          </p:nvSpPr>
          <p:spPr bwMode="auto">
            <a:xfrm>
              <a:off x="513" y="2304"/>
              <a:ext cx="1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Ecuación de voltaje del circuito:</a:t>
              </a:r>
              <a:endParaRPr lang="es-ES_tradnl" altLang="es-AR"/>
            </a:p>
          </p:txBody>
        </p:sp>
        <p:graphicFrame>
          <p:nvGraphicFramePr>
            <p:cNvPr id="7175" name="Object 137"/>
            <p:cNvGraphicFramePr>
              <a:graphicFrameLocks noChangeAspect="1"/>
            </p:cNvGraphicFramePr>
            <p:nvPr/>
          </p:nvGraphicFramePr>
          <p:xfrm>
            <a:off x="753" y="2544"/>
            <a:ext cx="1104" cy="219"/>
          </p:xfrm>
          <a:graphic>
            <a:graphicData uri="http://schemas.openxmlformats.org/presentationml/2006/ole">
              <mc:AlternateContent xmlns:mc="http://schemas.openxmlformats.org/markup-compatibility/2006">
                <mc:Choice xmlns:v="urn:schemas-microsoft-com:vml" Requires="v">
                  <p:oleObj spid="_x0000_s2149" name="Ecuación" r:id="rId25" imgW="1269449" imgH="253890" progId="Equation.3">
                    <p:embed/>
                  </p:oleObj>
                </mc:Choice>
                <mc:Fallback>
                  <p:oleObj name="Ecuación" r:id="rId25" imgW="1269449" imgH="253890" progId="Equation.3">
                    <p:embed/>
                    <p:pic>
                      <p:nvPicPr>
                        <p:cNvPr id="7175" name="Object 1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3" y="2544"/>
                          <a:ext cx="1104"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76" name="Group 172"/>
            <p:cNvGrpSpPr>
              <a:grpSpLocks/>
            </p:cNvGrpSpPr>
            <p:nvPr/>
          </p:nvGrpSpPr>
          <p:grpSpPr bwMode="auto">
            <a:xfrm>
              <a:off x="528" y="960"/>
              <a:ext cx="2100" cy="1200"/>
              <a:chOff x="528" y="960"/>
              <a:chExt cx="2100" cy="1200"/>
            </a:xfrm>
          </p:grpSpPr>
          <p:sp>
            <p:nvSpPr>
              <p:cNvPr id="7188" name="Oval 88"/>
              <p:cNvSpPr>
                <a:spLocks noChangeArrowheads="1"/>
              </p:cNvSpPr>
              <p:nvPr/>
            </p:nvSpPr>
            <p:spPr bwMode="auto">
              <a:xfrm>
                <a:off x="528" y="1632"/>
                <a:ext cx="240" cy="240"/>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nvGrpSpPr>
              <p:cNvPr id="7189" name="Group 95"/>
              <p:cNvGrpSpPr>
                <a:grpSpLocks/>
              </p:cNvGrpSpPr>
              <p:nvPr/>
            </p:nvGrpSpPr>
            <p:grpSpPr bwMode="auto">
              <a:xfrm>
                <a:off x="1128" y="1200"/>
                <a:ext cx="288" cy="48"/>
                <a:chOff x="816" y="2448"/>
                <a:chExt cx="288" cy="48"/>
              </a:xfrm>
            </p:grpSpPr>
            <p:sp>
              <p:nvSpPr>
                <p:cNvPr id="7208" name="Line 89"/>
                <p:cNvSpPr>
                  <a:spLocks noChangeShapeType="1"/>
                </p:cNvSpPr>
                <p:nvPr/>
              </p:nvSpPr>
              <p:spPr bwMode="auto">
                <a:xfrm flipV="1">
                  <a:off x="816"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09" name="Line 90"/>
                <p:cNvSpPr>
                  <a:spLocks noChangeShapeType="1"/>
                </p:cNvSpPr>
                <p:nvPr/>
              </p:nvSpPr>
              <p:spPr bwMode="auto">
                <a:xfrm>
                  <a:off x="864"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10" name="Line 91"/>
                <p:cNvSpPr>
                  <a:spLocks noChangeShapeType="1"/>
                </p:cNvSpPr>
                <p:nvPr/>
              </p:nvSpPr>
              <p:spPr bwMode="auto">
                <a:xfrm flipV="1">
                  <a:off x="912"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11" name="Line 92"/>
                <p:cNvSpPr>
                  <a:spLocks noChangeShapeType="1"/>
                </p:cNvSpPr>
                <p:nvPr/>
              </p:nvSpPr>
              <p:spPr bwMode="auto">
                <a:xfrm flipV="1">
                  <a:off x="1008"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12" name="Line 93"/>
                <p:cNvSpPr>
                  <a:spLocks noChangeShapeType="1"/>
                </p:cNvSpPr>
                <p:nvPr/>
              </p:nvSpPr>
              <p:spPr bwMode="auto">
                <a:xfrm>
                  <a:off x="960"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213" name="Line 94"/>
                <p:cNvSpPr>
                  <a:spLocks noChangeShapeType="1"/>
                </p:cNvSpPr>
                <p:nvPr/>
              </p:nvSpPr>
              <p:spPr bwMode="auto">
                <a:xfrm>
                  <a:off x="1056" y="2448"/>
                  <a:ext cx="48" cy="4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grpSp>
            <p:nvGrpSpPr>
              <p:cNvPr id="7190" name="Group 100"/>
              <p:cNvGrpSpPr>
                <a:grpSpLocks/>
              </p:cNvGrpSpPr>
              <p:nvPr/>
            </p:nvGrpSpPr>
            <p:grpSpPr bwMode="auto">
              <a:xfrm>
                <a:off x="1752" y="1200"/>
                <a:ext cx="480" cy="198"/>
                <a:chOff x="1344" y="2112"/>
                <a:chExt cx="480" cy="198"/>
              </a:xfrm>
            </p:grpSpPr>
            <p:sp>
              <p:nvSpPr>
                <p:cNvPr id="7204" name="Oval 96"/>
                <p:cNvSpPr>
                  <a:spLocks noChangeArrowheads="1"/>
                </p:cNvSpPr>
                <p:nvPr/>
              </p:nvSpPr>
              <p:spPr bwMode="auto">
                <a:xfrm>
                  <a:off x="1440" y="2112"/>
                  <a:ext cx="96" cy="96"/>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7205" name="Oval 97"/>
                <p:cNvSpPr>
                  <a:spLocks noChangeArrowheads="1"/>
                </p:cNvSpPr>
                <p:nvPr/>
              </p:nvSpPr>
              <p:spPr bwMode="auto">
                <a:xfrm>
                  <a:off x="1536" y="2112"/>
                  <a:ext cx="96" cy="96"/>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7206" name="Oval 98"/>
                <p:cNvSpPr>
                  <a:spLocks noChangeArrowheads="1"/>
                </p:cNvSpPr>
                <p:nvPr/>
              </p:nvSpPr>
              <p:spPr bwMode="auto">
                <a:xfrm>
                  <a:off x="1632" y="2112"/>
                  <a:ext cx="96" cy="96"/>
                </a:xfrm>
                <a:prstGeom prst="ellipse">
                  <a:avLst/>
                </a:prstGeom>
                <a:noFill/>
                <a:ln w="9525">
                  <a:solidFill>
                    <a:schemeClr val="tx1"/>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sp>
              <p:nvSpPr>
                <p:cNvPr id="7207" name="Rectangle 99"/>
                <p:cNvSpPr>
                  <a:spLocks noChangeArrowheads="1"/>
                </p:cNvSpPr>
                <p:nvPr/>
              </p:nvSpPr>
              <p:spPr bwMode="auto">
                <a:xfrm>
                  <a:off x="1344" y="2166"/>
                  <a:ext cx="480" cy="144"/>
                </a:xfrm>
                <a:prstGeom prst="rect">
                  <a:avLst/>
                </a:prstGeom>
                <a:solidFill>
                  <a:schemeClr val="bg1"/>
                </a:solidFill>
                <a:ln w="9525">
                  <a:solidFill>
                    <a:schemeClr val="bg1"/>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s-AR" altLang="es-AR"/>
                </a:p>
              </p:txBody>
            </p:sp>
          </p:grpSp>
          <p:sp>
            <p:nvSpPr>
              <p:cNvPr id="7191" name="Line 102"/>
              <p:cNvSpPr>
                <a:spLocks noChangeShapeType="1"/>
              </p:cNvSpPr>
              <p:nvPr/>
            </p:nvSpPr>
            <p:spPr bwMode="auto">
              <a:xfrm>
                <a:off x="648" y="1248"/>
                <a:ext cx="0" cy="384"/>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2" name="Line 103"/>
              <p:cNvSpPr>
                <a:spLocks noChangeShapeType="1"/>
              </p:cNvSpPr>
              <p:nvPr/>
            </p:nvSpPr>
            <p:spPr bwMode="auto">
              <a:xfrm>
                <a:off x="648" y="1248"/>
                <a:ext cx="480"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3" name="Line 104"/>
              <p:cNvSpPr>
                <a:spLocks noChangeShapeType="1"/>
              </p:cNvSpPr>
              <p:nvPr/>
            </p:nvSpPr>
            <p:spPr bwMode="auto">
              <a:xfrm>
                <a:off x="1416" y="1248"/>
                <a:ext cx="432"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4" name="Line 105"/>
              <p:cNvSpPr>
                <a:spLocks noChangeShapeType="1"/>
              </p:cNvSpPr>
              <p:nvPr/>
            </p:nvSpPr>
            <p:spPr bwMode="auto">
              <a:xfrm>
                <a:off x="2136" y="1248"/>
                <a:ext cx="288"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5" name="Line 107"/>
              <p:cNvSpPr>
                <a:spLocks noChangeShapeType="1"/>
              </p:cNvSpPr>
              <p:nvPr/>
            </p:nvSpPr>
            <p:spPr bwMode="auto">
              <a:xfrm>
                <a:off x="648" y="1872"/>
                <a:ext cx="0" cy="288"/>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6" name="Line 108"/>
              <p:cNvSpPr>
                <a:spLocks noChangeShapeType="1"/>
              </p:cNvSpPr>
              <p:nvPr/>
            </p:nvSpPr>
            <p:spPr bwMode="auto">
              <a:xfrm>
                <a:off x="648" y="2160"/>
                <a:ext cx="1776" cy="0"/>
              </a:xfrm>
              <a:prstGeom prst="line">
                <a:avLst/>
              </a:prstGeom>
              <a:noFill/>
              <a:ln w="9525">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7" name="Line 112"/>
              <p:cNvSpPr>
                <a:spLocks noChangeShapeType="1"/>
              </p:cNvSpPr>
              <p:nvPr/>
            </p:nvSpPr>
            <p:spPr bwMode="auto">
              <a:xfrm>
                <a:off x="1320" y="1392"/>
                <a:ext cx="576" cy="0"/>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198" name="Line 114"/>
              <p:cNvSpPr>
                <a:spLocks noChangeShapeType="1"/>
              </p:cNvSpPr>
              <p:nvPr/>
            </p:nvSpPr>
            <p:spPr bwMode="auto">
              <a:xfrm flipV="1">
                <a:off x="2424" y="1392"/>
                <a:ext cx="0" cy="624"/>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7199" name="Object 138"/>
              <p:cNvGraphicFramePr>
                <a:graphicFrameLocks noChangeAspect="1"/>
              </p:cNvGraphicFramePr>
              <p:nvPr/>
            </p:nvGraphicFramePr>
            <p:xfrm>
              <a:off x="1200" y="960"/>
              <a:ext cx="166" cy="198"/>
            </p:xfrm>
            <a:graphic>
              <a:graphicData uri="http://schemas.openxmlformats.org/presentationml/2006/ole">
                <mc:AlternateContent xmlns:mc="http://schemas.openxmlformats.org/markup-compatibility/2006">
                  <mc:Choice xmlns:v="urn:schemas-microsoft-com:vml" Requires="v">
                    <p:oleObj spid="_x0000_s2150" name="Ecuación" r:id="rId27" imgW="190500" imgH="228600" progId="Equation.3">
                      <p:embed/>
                    </p:oleObj>
                  </mc:Choice>
                  <mc:Fallback>
                    <p:oleObj name="Ecuación" r:id="rId27" imgW="190500" imgH="228600" progId="Equation.3">
                      <p:embed/>
                      <p:pic>
                        <p:nvPicPr>
                          <p:cNvPr id="7199" name="Object 1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00" y="960"/>
                            <a:ext cx="166"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0" name="Object 139"/>
              <p:cNvGraphicFramePr>
                <a:graphicFrameLocks noChangeAspect="1"/>
              </p:cNvGraphicFramePr>
              <p:nvPr/>
            </p:nvGraphicFramePr>
            <p:xfrm>
              <a:off x="864" y="1632"/>
              <a:ext cx="131" cy="175"/>
            </p:xfrm>
            <a:graphic>
              <a:graphicData uri="http://schemas.openxmlformats.org/presentationml/2006/ole">
                <mc:AlternateContent xmlns:mc="http://schemas.openxmlformats.org/markup-compatibility/2006">
                  <mc:Choice xmlns:v="urn:schemas-microsoft-com:vml" Requires="v">
                    <p:oleObj spid="_x0000_s2151" name="Ecuación" r:id="rId29" imgW="152268" imgH="203024" progId="Equation.3">
                      <p:embed/>
                    </p:oleObj>
                  </mc:Choice>
                  <mc:Fallback>
                    <p:oleObj name="Ecuación" r:id="rId29" imgW="152268" imgH="203024" progId="Equation.3">
                      <p:embed/>
                      <p:pic>
                        <p:nvPicPr>
                          <p:cNvPr id="7200" name="Object 13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64" y="1632"/>
                            <a:ext cx="131"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1" name="Object 140"/>
              <p:cNvGraphicFramePr>
                <a:graphicFrameLocks noChangeAspect="1"/>
              </p:cNvGraphicFramePr>
              <p:nvPr/>
            </p:nvGraphicFramePr>
            <p:xfrm>
              <a:off x="1536" y="1440"/>
              <a:ext cx="110" cy="175"/>
            </p:xfrm>
            <a:graphic>
              <a:graphicData uri="http://schemas.openxmlformats.org/presentationml/2006/ole">
                <mc:AlternateContent xmlns:mc="http://schemas.openxmlformats.org/markup-compatibility/2006">
                  <mc:Choice xmlns:v="urn:schemas-microsoft-com:vml" Requires="v">
                    <p:oleObj spid="_x0000_s2152" name="Ecuación" r:id="rId31" imgW="126835" imgH="202936" progId="Equation.3">
                      <p:embed/>
                    </p:oleObj>
                  </mc:Choice>
                  <mc:Fallback>
                    <p:oleObj name="Ecuación" r:id="rId31" imgW="126835" imgH="202936" progId="Equation.3">
                      <p:embed/>
                      <p:pic>
                        <p:nvPicPr>
                          <p:cNvPr id="7201" name="Object 14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36" y="1440"/>
                            <a:ext cx="110"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2" name="Object 141"/>
              <p:cNvGraphicFramePr>
                <a:graphicFrameLocks noChangeAspect="1"/>
              </p:cNvGraphicFramePr>
              <p:nvPr/>
            </p:nvGraphicFramePr>
            <p:xfrm>
              <a:off x="2496" y="1584"/>
              <a:ext cx="132" cy="185"/>
            </p:xfrm>
            <a:graphic>
              <a:graphicData uri="http://schemas.openxmlformats.org/presentationml/2006/ole">
                <mc:AlternateContent xmlns:mc="http://schemas.openxmlformats.org/markup-compatibility/2006">
                  <mc:Choice xmlns:v="urn:schemas-microsoft-com:vml" Requires="v">
                    <p:oleObj spid="_x0000_s2153" name="Ecuación" r:id="rId33" imgW="152268" imgH="215713" progId="Equation.3">
                      <p:embed/>
                    </p:oleObj>
                  </mc:Choice>
                  <mc:Fallback>
                    <p:oleObj name="Ecuación" r:id="rId33" imgW="152268" imgH="215713" progId="Equation.3">
                      <p:embed/>
                      <p:pic>
                        <p:nvPicPr>
                          <p:cNvPr id="7202" name="Object 14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96" y="1584"/>
                            <a:ext cx="132"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3" name="Object 142"/>
              <p:cNvGraphicFramePr>
                <a:graphicFrameLocks noChangeAspect="1"/>
              </p:cNvGraphicFramePr>
              <p:nvPr/>
            </p:nvGraphicFramePr>
            <p:xfrm>
              <a:off x="1872" y="960"/>
              <a:ext cx="231" cy="199"/>
            </p:xfrm>
            <a:graphic>
              <a:graphicData uri="http://schemas.openxmlformats.org/presentationml/2006/ole">
                <mc:AlternateContent xmlns:mc="http://schemas.openxmlformats.org/markup-compatibility/2006">
                  <mc:Choice xmlns:v="urn:schemas-microsoft-com:vml" Requires="v">
                    <p:oleObj spid="_x0000_s2154" name="Ecuación" r:id="rId35" imgW="266584" imgH="228501" progId="Equation.3">
                      <p:embed/>
                    </p:oleObj>
                  </mc:Choice>
                  <mc:Fallback>
                    <p:oleObj name="Ecuación" r:id="rId35" imgW="266584" imgH="228501" progId="Equation.3">
                      <p:embed/>
                      <p:pic>
                        <p:nvPicPr>
                          <p:cNvPr id="7203" name="Object 14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72" y="960"/>
                            <a:ext cx="231"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7" name="Text Box 143"/>
            <p:cNvSpPr txBox="1">
              <a:spLocks noChangeArrowheads="1"/>
            </p:cNvSpPr>
            <p:nvPr/>
          </p:nvSpPr>
          <p:spPr bwMode="auto">
            <a:xfrm>
              <a:off x="945" y="2928"/>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Voltaje interno.</a:t>
              </a:r>
              <a:endParaRPr lang="es-ES_tradnl" altLang="es-AR"/>
            </a:p>
          </p:txBody>
        </p:sp>
        <p:graphicFrame>
          <p:nvGraphicFramePr>
            <p:cNvPr id="7178" name="Object 144"/>
            <p:cNvGraphicFramePr>
              <a:graphicFrameLocks noChangeAspect="1"/>
            </p:cNvGraphicFramePr>
            <p:nvPr/>
          </p:nvGraphicFramePr>
          <p:xfrm>
            <a:off x="705" y="2928"/>
            <a:ext cx="243" cy="175"/>
          </p:xfrm>
          <a:graphic>
            <a:graphicData uri="http://schemas.openxmlformats.org/presentationml/2006/ole">
              <mc:AlternateContent xmlns:mc="http://schemas.openxmlformats.org/markup-compatibility/2006">
                <mc:Choice xmlns:v="urn:schemas-microsoft-com:vml" Requires="v">
                  <p:oleObj spid="_x0000_s2155" name="Ecuación" r:id="rId37" imgW="279279" imgH="203112" progId="Equation.3">
                    <p:embed/>
                  </p:oleObj>
                </mc:Choice>
                <mc:Fallback>
                  <p:oleObj name="Ecuación" r:id="rId37" imgW="279279" imgH="203112" progId="Equation.3">
                    <p:embed/>
                    <p:pic>
                      <p:nvPicPr>
                        <p:cNvPr id="7178" name="Object 14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05" y="2928"/>
                          <a:ext cx="243"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Text Box 145"/>
            <p:cNvSpPr txBox="1">
              <a:spLocks noChangeArrowheads="1"/>
            </p:cNvSpPr>
            <p:nvPr/>
          </p:nvSpPr>
          <p:spPr bwMode="auto">
            <a:xfrm>
              <a:off x="513" y="2736"/>
              <a:ext cx="8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Donde:</a:t>
              </a:r>
              <a:endParaRPr lang="es-ES_tradnl" altLang="es-AR"/>
            </a:p>
          </p:txBody>
        </p:sp>
        <p:sp>
          <p:nvSpPr>
            <p:cNvPr id="7180" name="Text Box 146"/>
            <p:cNvSpPr txBox="1">
              <a:spLocks noChangeArrowheads="1"/>
            </p:cNvSpPr>
            <p:nvPr/>
          </p:nvSpPr>
          <p:spPr bwMode="auto">
            <a:xfrm>
              <a:off x="953" y="3112"/>
              <a:ext cx="1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Resistencia de armadura.</a:t>
              </a:r>
              <a:endParaRPr lang="es-ES_tradnl" altLang="es-AR"/>
            </a:p>
          </p:txBody>
        </p:sp>
        <p:graphicFrame>
          <p:nvGraphicFramePr>
            <p:cNvPr id="7181" name="Object 147"/>
            <p:cNvGraphicFramePr>
              <a:graphicFrameLocks noChangeAspect="1"/>
            </p:cNvGraphicFramePr>
            <p:nvPr/>
          </p:nvGraphicFramePr>
          <p:xfrm>
            <a:off x="690" y="3100"/>
            <a:ext cx="288" cy="199"/>
          </p:xfrm>
          <a:graphic>
            <a:graphicData uri="http://schemas.openxmlformats.org/presentationml/2006/ole">
              <mc:AlternateContent xmlns:mc="http://schemas.openxmlformats.org/markup-compatibility/2006">
                <mc:Choice xmlns:v="urn:schemas-microsoft-com:vml" Requires="v">
                  <p:oleObj spid="_x0000_s2156" name="Ecuación" r:id="rId39" imgW="330200" imgH="228600" progId="Equation.3">
                    <p:embed/>
                  </p:oleObj>
                </mc:Choice>
                <mc:Fallback>
                  <p:oleObj name="Ecuación" r:id="rId39" imgW="330200" imgH="228600" progId="Equation.3">
                    <p:embed/>
                    <p:pic>
                      <p:nvPicPr>
                        <p:cNvPr id="7181" name="Object 1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90" y="3100"/>
                          <a:ext cx="288"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2" name="Text Box 148"/>
            <p:cNvSpPr txBox="1">
              <a:spLocks noChangeArrowheads="1"/>
            </p:cNvSpPr>
            <p:nvPr/>
          </p:nvSpPr>
          <p:spPr bwMode="auto">
            <a:xfrm>
              <a:off x="968" y="3312"/>
              <a:ext cx="1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Reactancia síncrona.</a:t>
              </a:r>
              <a:endParaRPr lang="es-ES_tradnl" altLang="es-AR"/>
            </a:p>
          </p:txBody>
        </p:sp>
        <p:graphicFrame>
          <p:nvGraphicFramePr>
            <p:cNvPr id="7183" name="Object 149"/>
            <p:cNvGraphicFramePr>
              <a:graphicFrameLocks noChangeAspect="1"/>
            </p:cNvGraphicFramePr>
            <p:nvPr/>
          </p:nvGraphicFramePr>
          <p:xfrm>
            <a:off x="700" y="3300"/>
            <a:ext cx="298" cy="199"/>
          </p:xfrm>
          <a:graphic>
            <a:graphicData uri="http://schemas.openxmlformats.org/presentationml/2006/ole">
              <mc:AlternateContent xmlns:mc="http://schemas.openxmlformats.org/markup-compatibility/2006">
                <mc:Choice xmlns:v="urn:schemas-microsoft-com:vml" Requires="v">
                  <p:oleObj spid="_x0000_s2157" name="Ecuación" r:id="rId41" imgW="342751" imgH="228501" progId="Equation.3">
                    <p:embed/>
                  </p:oleObj>
                </mc:Choice>
                <mc:Fallback>
                  <p:oleObj name="Ecuación" r:id="rId41" imgW="342751" imgH="228501" progId="Equation.3">
                    <p:embed/>
                    <p:pic>
                      <p:nvPicPr>
                        <p:cNvPr id="7183" name="Object 14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0" y="3300"/>
                          <a:ext cx="298"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4" name="Text Box 150"/>
            <p:cNvSpPr txBox="1">
              <a:spLocks noChangeArrowheads="1"/>
            </p:cNvSpPr>
            <p:nvPr/>
          </p:nvSpPr>
          <p:spPr bwMode="auto">
            <a:xfrm>
              <a:off x="945" y="3504"/>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Voltaje en terminales.</a:t>
              </a:r>
              <a:endParaRPr lang="es-ES_tradnl" altLang="es-AR"/>
            </a:p>
          </p:txBody>
        </p:sp>
        <p:graphicFrame>
          <p:nvGraphicFramePr>
            <p:cNvPr id="7185" name="Object 151"/>
            <p:cNvGraphicFramePr>
              <a:graphicFrameLocks noChangeAspect="1"/>
            </p:cNvGraphicFramePr>
            <p:nvPr/>
          </p:nvGraphicFramePr>
          <p:xfrm>
            <a:off x="711" y="3499"/>
            <a:ext cx="231" cy="186"/>
          </p:xfrm>
          <a:graphic>
            <a:graphicData uri="http://schemas.openxmlformats.org/presentationml/2006/ole">
              <mc:AlternateContent xmlns:mc="http://schemas.openxmlformats.org/markup-compatibility/2006">
                <mc:Choice xmlns:v="urn:schemas-microsoft-com:vml" Requires="v">
                  <p:oleObj spid="_x0000_s2158" name="Ecuación" r:id="rId43" imgW="266353" imgH="215619" progId="Equation.3">
                    <p:embed/>
                  </p:oleObj>
                </mc:Choice>
                <mc:Fallback>
                  <p:oleObj name="Ecuación" r:id="rId43" imgW="266353" imgH="215619" progId="Equation.3">
                    <p:embed/>
                    <p:pic>
                      <p:nvPicPr>
                        <p:cNvPr id="7185" name="Object 15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11" y="3499"/>
                          <a:ext cx="23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Text Box 170"/>
            <p:cNvSpPr txBox="1">
              <a:spLocks noChangeArrowheads="1"/>
            </p:cNvSpPr>
            <p:nvPr/>
          </p:nvSpPr>
          <p:spPr bwMode="auto">
            <a:xfrm>
              <a:off x="945" y="3696"/>
              <a:ext cx="12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AR" sz="1400"/>
                <a:t>Corriente </a:t>
              </a:r>
              <a:endParaRPr lang="es-ES_tradnl" altLang="es-AR"/>
            </a:p>
          </p:txBody>
        </p:sp>
        <p:graphicFrame>
          <p:nvGraphicFramePr>
            <p:cNvPr id="7187" name="Object 171"/>
            <p:cNvGraphicFramePr>
              <a:graphicFrameLocks noChangeAspect="1"/>
            </p:cNvGraphicFramePr>
            <p:nvPr/>
          </p:nvGraphicFramePr>
          <p:xfrm>
            <a:off x="716" y="3718"/>
            <a:ext cx="209" cy="142"/>
          </p:xfrm>
          <a:graphic>
            <a:graphicData uri="http://schemas.openxmlformats.org/presentationml/2006/ole">
              <mc:AlternateContent xmlns:mc="http://schemas.openxmlformats.org/markup-compatibility/2006">
                <mc:Choice xmlns:v="urn:schemas-microsoft-com:vml" Requires="v">
                  <p:oleObj spid="_x0000_s2159" name="Ecuación" r:id="rId45" imgW="241091" imgH="164957" progId="Equation.3">
                    <p:embed/>
                  </p:oleObj>
                </mc:Choice>
                <mc:Fallback>
                  <p:oleObj name="Ecuación" r:id="rId45" imgW="241091" imgH="164957" progId="Equation.3">
                    <p:embed/>
                    <p:pic>
                      <p:nvPicPr>
                        <p:cNvPr id="7187" name="Object 17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16" y="3718"/>
                          <a:ext cx="20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058243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motor síncron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86200"/>
            <a:ext cx="4572000" cy="21717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27" descr="motor síncrono con cab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1219201"/>
            <a:ext cx="28575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1032"/>
          <p:cNvGrpSpPr>
            <a:grpSpLocks/>
          </p:cNvGrpSpPr>
          <p:nvPr/>
        </p:nvGrpSpPr>
        <p:grpSpPr bwMode="auto">
          <a:xfrm>
            <a:off x="6492876" y="1447801"/>
            <a:ext cx="2879725" cy="2125663"/>
            <a:chOff x="3456" y="288"/>
            <a:chExt cx="1814" cy="1339"/>
          </a:xfrm>
        </p:grpSpPr>
        <p:sp>
          <p:nvSpPr>
            <p:cNvPr id="502791" name="Rectangle 1031"/>
            <p:cNvSpPr>
              <a:spLocks noChangeArrowheads="1"/>
            </p:cNvSpPr>
            <p:nvPr/>
          </p:nvSpPr>
          <p:spPr bwMode="auto">
            <a:xfrm>
              <a:off x="3504" y="796"/>
              <a:ext cx="116" cy="233"/>
            </a:xfrm>
            <a:prstGeom prst="rect">
              <a:avLst/>
            </a:prstGeom>
            <a:solidFill>
              <a:schemeClr val="tx1"/>
            </a:solidFill>
            <a:ln w="9525">
              <a:solidFill>
                <a:schemeClr val="bg2"/>
              </a:solidFill>
              <a:miter lim="800000"/>
              <a:headEnd/>
              <a:tailEnd/>
            </a:ln>
            <a:effectLst>
              <a:outerShdw dist="107763"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pic>
          <p:nvPicPr>
            <p:cNvPr id="16396" name="Picture 1028" descr="motor síncrono enor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288"/>
              <a:ext cx="1814" cy="1339"/>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9" name="Picture 1030" descr="motor síncrono grande de TE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114800"/>
            <a:ext cx="28575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793" name="Rectangle 1033"/>
          <p:cNvSpPr>
            <a:spLocks noChangeArrowheads="1"/>
          </p:cNvSpPr>
          <p:nvPr/>
        </p:nvSpPr>
        <p:spPr bwMode="auto">
          <a:xfrm>
            <a:off x="1828800"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700">
                <a:solidFill>
                  <a:schemeClr val="tx2"/>
                </a:solidFill>
                <a:effectLst>
                  <a:outerShdw blurRad="38100" dist="38100" dir="2700000" algn="tl">
                    <a:srgbClr val="000000"/>
                  </a:outerShdw>
                </a:effectLst>
              </a:rPr>
              <a:t>Motores síncronos</a:t>
            </a:r>
          </a:p>
        </p:txBody>
      </p:sp>
      <p:sp>
        <p:nvSpPr>
          <p:cNvPr id="502794" name="Text Box 1034"/>
          <p:cNvSpPr txBox="1">
            <a:spLocks noChangeArrowheads="1"/>
          </p:cNvSpPr>
          <p:nvPr/>
        </p:nvSpPr>
        <p:spPr bwMode="auto">
          <a:xfrm>
            <a:off x="4038600" y="3657601"/>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_tradnl" sz="1000">
                <a:effectLst>
                  <a:outerShdw blurRad="38100" dist="38100" dir="2700000" algn="tl">
                    <a:srgbClr val="000000"/>
                  </a:outerShdw>
                </a:effectLst>
                <a:sym typeface="Symbol" pitchFamily="18" charset="2"/>
              </a:rPr>
              <a:t>Catálogos comerciales</a:t>
            </a:r>
            <a:endParaRPr lang="es-ES" sz="1000">
              <a:effectLst>
                <a:outerShdw blurRad="38100" dist="38100" dir="2700000" algn="tl">
                  <a:srgbClr val="000000"/>
                </a:outerShdw>
              </a:effectLst>
            </a:endParaRPr>
          </a:p>
        </p:txBody>
      </p:sp>
      <p:sp>
        <p:nvSpPr>
          <p:cNvPr id="16392" name="1 Marcador de fecha"/>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mtClean="0">
                <a:solidFill>
                  <a:srgbClr val="FFFFFF"/>
                </a:solidFill>
              </a:rPr>
              <a:t>3/11/2015</a:t>
            </a:r>
            <a:endParaRPr lang="es-ES_tradnl" altLang="es-AR" smtClean="0">
              <a:solidFill>
                <a:srgbClr val="FFFFFF"/>
              </a:solidFill>
            </a:endParaRPr>
          </a:p>
        </p:txBody>
      </p:sp>
      <p:sp>
        <p:nvSpPr>
          <p:cNvPr id="16394"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EA59516D-4BF4-4CE6-8846-17894D1A2F49}" type="slidenum">
              <a:rPr lang="es-ES_tradnl" altLang="es-AR" sz="1600">
                <a:solidFill>
                  <a:srgbClr val="FFFFFF"/>
                </a:solidFill>
              </a:rPr>
              <a:pPr/>
              <a:t>16</a:t>
            </a:fld>
            <a:endParaRPr lang="es-ES_tradnl" altLang="es-AR" sz="1600">
              <a:solidFill>
                <a:srgbClr val="FFFFFF"/>
              </a:solidFill>
            </a:endParaRPr>
          </a:p>
        </p:txBody>
      </p:sp>
    </p:spTree>
    <p:extLst>
      <p:ext uri="{BB962C8B-B14F-4D97-AF65-F5344CB8AC3E}">
        <p14:creationId xmlns:p14="http://schemas.microsoft.com/office/powerpoint/2010/main" val="4109565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1026"/>
          <p:cNvSpPr>
            <a:spLocks noChangeArrowheads="1"/>
          </p:cNvSpPr>
          <p:nvPr/>
        </p:nvSpPr>
        <p:spPr bwMode="auto">
          <a:xfrm>
            <a:off x="1981200" y="533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a:spcBef>
                <a:spcPct val="0"/>
              </a:spcBef>
              <a:defRPr/>
            </a:pPr>
            <a:r>
              <a:rPr lang="es-ES_tradnl" sz="4400" dirty="0">
                <a:solidFill>
                  <a:schemeClr val="tx2"/>
                </a:solidFill>
                <a:effectLst>
                  <a:outerShdw blurRad="38100" dist="38100" dir="2700000" algn="tl">
                    <a:srgbClr val="000000"/>
                  </a:outerShdw>
                </a:effectLst>
              </a:rPr>
              <a:t>Generadores </a:t>
            </a:r>
            <a:br>
              <a:rPr lang="es-ES_tradnl" sz="4400" dirty="0">
                <a:solidFill>
                  <a:schemeClr val="tx2"/>
                </a:solidFill>
                <a:effectLst>
                  <a:outerShdw blurRad="38100" dist="38100" dir="2700000" algn="tl">
                    <a:srgbClr val="000000"/>
                  </a:outerShdw>
                </a:effectLst>
              </a:rPr>
            </a:br>
            <a:r>
              <a:rPr lang="es-ES_tradnl" sz="4400" dirty="0">
                <a:solidFill>
                  <a:schemeClr val="tx2"/>
                </a:solidFill>
                <a:effectLst>
                  <a:outerShdw blurRad="38100" dist="38100" dir="2700000" algn="tl">
                    <a:srgbClr val="000000"/>
                  </a:outerShdw>
                </a:effectLst>
              </a:rPr>
              <a:t>síncronos </a:t>
            </a:r>
          </a:p>
        </p:txBody>
      </p:sp>
      <p:grpSp>
        <p:nvGrpSpPr>
          <p:cNvPr id="17411" name="Group 1036"/>
          <p:cNvGrpSpPr>
            <a:grpSpLocks/>
          </p:cNvGrpSpPr>
          <p:nvPr/>
        </p:nvGrpSpPr>
        <p:grpSpPr bwMode="auto">
          <a:xfrm>
            <a:off x="1981200" y="2057401"/>
            <a:ext cx="2998788" cy="3884613"/>
            <a:chOff x="432" y="1248"/>
            <a:chExt cx="1889" cy="2447"/>
          </a:xfrm>
        </p:grpSpPr>
        <p:sp>
          <p:nvSpPr>
            <p:cNvPr id="503814" name="Rectangle 1030"/>
            <p:cNvSpPr>
              <a:spLocks noChangeArrowheads="1"/>
            </p:cNvSpPr>
            <p:nvPr/>
          </p:nvSpPr>
          <p:spPr bwMode="auto">
            <a:xfrm>
              <a:off x="432" y="2356"/>
              <a:ext cx="116" cy="233"/>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7425" name="Picture 1027" descr="Rotor generador hidraú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248"/>
              <a:ext cx="1889" cy="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2" name="Group 1032"/>
          <p:cNvGrpSpPr>
            <a:grpSpLocks/>
          </p:cNvGrpSpPr>
          <p:nvPr/>
        </p:nvGrpSpPr>
        <p:grpSpPr bwMode="auto">
          <a:xfrm>
            <a:off x="5638801" y="3124200"/>
            <a:ext cx="4633913" cy="3327400"/>
            <a:chOff x="2544" y="1440"/>
            <a:chExt cx="2919" cy="2096"/>
          </a:xfrm>
        </p:grpSpPr>
        <p:sp>
          <p:nvSpPr>
            <p:cNvPr id="503815" name="Rectangle 1031"/>
            <p:cNvSpPr>
              <a:spLocks noChangeArrowheads="1"/>
            </p:cNvSpPr>
            <p:nvPr/>
          </p:nvSpPr>
          <p:spPr bwMode="auto">
            <a:xfrm>
              <a:off x="2544" y="2368"/>
              <a:ext cx="116" cy="233"/>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7423" name="Picture 1029" descr="montaje chapas turboaltern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2919" cy="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035"/>
          <p:cNvGrpSpPr>
            <a:grpSpLocks/>
          </p:cNvGrpSpPr>
          <p:nvPr/>
        </p:nvGrpSpPr>
        <p:grpSpPr bwMode="auto">
          <a:xfrm>
            <a:off x="6096001" y="685800"/>
            <a:ext cx="3802063" cy="2133600"/>
            <a:chOff x="2784" y="2784"/>
            <a:chExt cx="2395" cy="1344"/>
          </a:xfrm>
        </p:grpSpPr>
        <p:sp>
          <p:nvSpPr>
            <p:cNvPr id="503818" name="Rectangle 1034"/>
            <p:cNvSpPr>
              <a:spLocks noChangeArrowheads="1"/>
            </p:cNvSpPr>
            <p:nvPr/>
          </p:nvSpPr>
          <p:spPr bwMode="auto">
            <a:xfrm>
              <a:off x="2784" y="3336"/>
              <a:ext cx="116" cy="233"/>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7421" name="Picture 1033" descr="Fabricación rotor turboaltern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784"/>
              <a:ext cx="2395"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3821" name="Text Box 1037"/>
          <p:cNvSpPr txBox="1">
            <a:spLocks noChangeArrowheads="1"/>
          </p:cNvSpPr>
          <p:nvPr/>
        </p:nvSpPr>
        <p:spPr bwMode="auto">
          <a:xfrm>
            <a:off x="5562601" y="3108326"/>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1000">
                <a:effectLst>
                  <a:outerShdw blurRad="38100" dist="38100" dir="2700000" algn="tl">
                    <a:srgbClr val="000000"/>
                  </a:outerShdw>
                </a:effectLst>
                <a:sym typeface="Symbol" pitchFamily="18" charset="2"/>
              </a:rPr>
              <a:t></a:t>
            </a:r>
            <a:r>
              <a:rPr lang="es-ES_tradnl" sz="1000">
                <a:effectLst>
                  <a:outerShdw blurRad="38100" dist="38100" dir="2700000" algn="tl">
                    <a:srgbClr val="000000"/>
                  </a:outerShdw>
                </a:effectLst>
                <a:sym typeface="Symbol" pitchFamily="18" charset="2"/>
              </a:rPr>
              <a:t> L. Serrano: Fundamentos de máquinas eléctricas rotativas</a:t>
            </a:r>
            <a:endParaRPr lang="es-ES" sz="1000">
              <a:effectLst>
                <a:outerShdw blurRad="38100" dist="38100" dir="2700000" algn="tl">
                  <a:srgbClr val="000000"/>
                </a:outerShdw>
              </a:effectLst>
            </a:endParaRPr>
          </a:p>
        </p:txBody>
      </p:sp>
      <p:sp>
        <p:nvSpPr>
          <p:cNvPr id="503822" name="Text Box 1038"/>
          <p:cNvSpPr txBox="1">
            <a:spLocks noChangeArrowheads="1"/>
          </p:cNvSpPr>
          <p:nvPr/>
        </p:nvSpPr>
        <p:spPr bwMode="auto">
          <a:xfrm>
            <a:off x="6019801" y="2438401"/>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1000">
                <a:effectLst>
                  <a:outerShdw blurRad="38100" dist="38100" dir="2700000" algn="tl">
                    <a:srgbClr val="000000"/>
                  </a:outerShdw>
                </a:effectLst>
                <a:sym typeface="Symbol" pitchFamily="18" charset="2"/>
              </a:rPr>
              <a:t></a:t>
            </a:r>
            <a:r>
              <a:rPr lang="es-ES_tradnl" sz="1000">
                <a:effectLst>
                  <a:outerShdw blurRad="38100" dist="38100" dir="2700000" algn="tl">
                    <a:srgbClr val="000000"/>
                  </a:outerShdw>
                </a:effectLst>
                <a:sym typeface="Symbol" pitchFamily="18" charset="2"/>
              </a:rPr>
              <a:t> L. Serrano: Fundamentos de máquinas eléctricas rotativas</a:t>
            </a:r>
            <a:endParaRPr lang="es-ES" sz="1000">
              <a:effectLst>
                <a:outerShdw blurRad="38100" dist="38100" dir="2700000" algn="tl">
                  <a:srgbClr val="000000"/>
                </a:outerShdw>
              </a:effectLst>
            </a:endParaRPr>
          </a:p>
        </p:txBody>
      </p:sp>
      <p:sp>
        <p:nvSpPr>
          <p:cNvPr id="503823" name="Text Box 1039"/>
          <p:cNvSpPr txBox="1">
            <a:spLocks noChangeArrowheads="1"/>
          </p:cNvSpPr>
          <p:nvPr/>
        </p:nvSpPr>
        <p:spPr bwMode="auto">
          <a:xfrm>
            <a:off x="3276600" y="5165725"/>
            <a:ext cx="1752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1000">
                <a:effectLst>
                  <a:outerShdw blurRad="38100" dist="38100" dir="2700000" algn="tl">
                    <a:srgbClr val="000000"/>
                  </a:outerShdw>
                </a:effectLst>
                <a:sym typeface="Symbol" pitchFamily="18" charset="2"/>
              </a:rPr>
              <a:t></a:t>
            </a:r>
            <a:r>
              <a:rPr lang="es-ES_tradnl" sz="1000">
                <a:effectLst>
                  <a:outerShdw blurRad="38100" dist="38100" dir="2700000" algn="tl">
                    <a:srgbClr val="000000"/>
                  </a:outerShdw>
                </a:effectLst>
                <a:sym typeface="Symbol" pitchFamily="18" charset="2"/>
              </a:rPr>
              <a:t> L. Serrano: Fundamentos de máquinas eléctricas rotativas</a:t>
            </a:r>
            <a:endParaRPr lang="es-ES" sz="1000">
              <a:effectLst>
                <a:outerShdw blurRad="38100" dist="38100" dir="2700000" algn="tl">
                  <a:srgbClr val="000000"/>
                </a:outerShdw>
              </a:effectLst>
            </a:endParaRPr>
          </a:p>
        </p:txBody>
      </p:sp>
      <p:sp>
        <p:nvSpPr>
          <p:cNvPr id="17417" name="1 Marcador de fecha"/>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mtClean="0">
                <a:solidFill>
                  <a:srgbClr val="FFFFFF"/>
                </a:solidFill>
              </a:rPr>
              <a:t>3/11/2015</a:t>
            </a:r>
            <a:endParaRPr lang="es-ES_tradnl" altLang="es-AR" smtClean="0">
              <a:solidFill>
                <a:srgbClr val="FFFFFF"/>
              </a:solidFill>
            </a:endParaRPr>
          </a:p>
        </p:txBody>
      </p:sp>
      <p:sp>
        <p:nvSpPr>
          <p:cNvPr id="17419"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F01795C7-6166-469F-91F7-18E446E25516}" type="slidenum">
              <a:rPr lang="es-ES_tradnl" altLang="es-AR" sz="1600">
                <a:solidFill>
                  <a:srgbClr val="FFFFFF"/>
                </a:solidFill>
              </a:rPr>
              <a:pPr/>
              <a:t>17</a:t>
            </a:fld>
            <a:endParaRPr lang="es-ES_tradnl" altLang="es-AR" sz="1600">
              <a:solidFill>
                <a:srgbClr val="FFFFFF"/>
              </a:solidFill>
            </a:endParaRPr>
          </a:p>
        </p:txBody>
      </p:sp>
    </p:spTree>
    <p:extLst>
      <p:ext uri="{BB962C8B-B14F-4D97-AF65-F5344CB8AC3E}">
        <p14:creationId xmlns:p14="http://schemas.microsoft.com/office/powerpoint/2010/main" val="60300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36"/>
          <p:cNvGrpSpPr>
            <a:grpSpLocks/>
          </p:cNvGrpSpPr>
          <p:nvPr/>
        </p:nvGrpSpPr>
        <p:grpSpPr bwMode="auto">
          <a:xfrm>
            <a:off x="2133600" y="1535114"/>
            <a:ext cx="3373438" cy="4662487"/>
            <a:chOff x="384" y="672"/>
            <a:chExt cx="2125" cy="2937"/>
          </a:xfrm>
        </p:grpSpPr>
        <p:sp>
          <p:nvSpPr>
            <p:cNvPr id="507913" name="Rectangle 1033"/>
            <p:cNvSpPr>
              <a:spLocks noChangeArrowheads="1"/>
            </p:cNvSpPr>
            <p:nvPr/>
          </p:nvSpPr>
          <p:spPr bwMode="auto">
            <a:xfrm>
              <a:off x="384" y="2024"/>
              <a:ext cx="116" cy="233"/>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8445" name="Picture 1026" descr="Montaje rotor en turboaltern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672"/>
              <a:ext cx="2125" cy="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5" name="Group 1035"/>
          <p:cNvGrpSpPr>
            <a:grpSpLocks/>
          </p:cNvGrpSpPr>
          <p:nvPr/>
        </p:nvGrpSpPr>
        <p:grpSpPr bwMode="auto">
          <a:xfrm>
            <a:off x="6248402" y="1524000"/>
            <a:ext cx="3884613" cy="4673600"/>
            <a:chOff x="2976" y="672"/>
            <a:chExt cx="2447" cy="2944"/>
          </a:xfrm>
        </p:grpSpPr>
        <p:sp>
          <p:nvSpPr>
            <p:cNvPr id="507914" name="Rectangle 1034"/>
            <p:cNvSpPr>
              <a:spLocks noChangeArrowheads="1"/>
            </p:cNvSpPr>
            <p:nvPr/>
          </p:nvSpPr>
          <p:spPr bwMode="auto">
            <a:xfrm>
              <a:off x="2976" y="2024"/>
              <a:ext cx="116" cy="233"/>
            </a:xfrm>
            <a:prstGeom prst="rect">
              <a:avLst/>
            </a:prstGeom>
            <a:solidFill>
              <a:schemeClr val="tx1"/>
            </a:solidFill>
            <a:ln w="952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8443" name="Picture 1032" descr="turboalternador die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672"/>
              <a:ext cx="2447"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7917" name="Rectangle 1037"/>
          <p:cNvSpPr>
            <a:spLocks noChangeArrowheads="1"/>
          </p:cNvSpPr>
          <p:nvPr/>
        </p:nvSpPr>
        <p:spPr bwMode="auto">
          <a:xfrm>
            <a:off x="1676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700">
                <a:solidFill>
                  <a:schemeClr val="tx2"/>
                </a:solidFill>
                <a:effectLst>
                  <a:outerShdw blurRad="38100" dist="38100" dir="2700000" algn="tl">
                    <a:srgbClr val="000000"/>
                  </a:outerShdw>
                </a:effectLst>
              </a:rPr>
              <a:t>Generadores síncronos II</a:t>
            </a:r>
          </a:p>
        </p:txBody>
      </p:sp>
      <p:sp>
        <p:nvSpPr>
          <p:cNvPr id="507918" name="Text Box 1038"/>
          <p:cNvSpPr txBox="1">
            <a:spLocks noChangeArrowheads="1"/>
          </p:cNvSpPr>
          <p:nvPr/>
        </p:nvSpPr>
        <p:spPr bwMode="auto">
          <a:xfrm>
            <a:off x="2057401" y="1508126"/>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1000">
                <a:effectLst>
                  <a:outerShdw blurRad="38100" dist="38100" dir="2700000" algn="tl">
                    <a:srgbClr val="000000"/>
                  </a:outerShdw>
                </a:effectLst>
                <a:sym typeface="Symbol" pitchFamily="18" charset="2"/>
              </a:rPr>
              <a:t></a:t>
            </a:r>
            <a:r>
              <a:rPr lang="es-ES_tradnl" sz="1000">
                <a:effectLst>
                  <a:outerShdw blurRad="38100" dist="38100" dir="2700000" algn="tl">
                    <a:srgbClr val="000000"/>
                  </a:outerShdw>
                </a:effectLst>
                <a:sym typeface="Symbol" pitchFamily="18" charset="2"/>
              </a:rPr>
              <a:t> L. Serrano: Fundamentos de máquinas eléctricas rotativas</a:t>
            </a:r>
            <a:endParaRPr lang="es-ES" sz="1000">
              <a:effectLst>
                <a:outerShdw blurRad="38100" dist="38100" dir="2700000" algn="tl">
                  <a:srgbClr val="000000"/>
                </a:outerShdw>
              </a:effectLst>
            </a:endParaRPr>
          </a:p>
        </p:txBody>
      </p:sp>
      <p:sp>
        <p:nvSpPr>
          <p:cNvPr id="507919" name="Text Box 1039"/>
          <p:cNvSpPr txBox="1">
            <a:spLocks noChangeArrowheads="1"/>
          </p:cNvSpPr>
          <p:nvPr/>
        </p:nvSpPr>
        <p:spPr bwMode="auto">
          <a:xfrm>
            <a:off x="8001001" y="5791201"/>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1000">
                <a:effectLst>
                  <a:outerShdw blurRad="38100" dist="38100" dir="2700000" algn="tl">
                    <a:srgbClr val="000000"/>
                  </a:outerShdw>
                </a:effectLst>
                <a:sym typeface="Symbol" pitchFamily="18" charset="2"/>
              </a:rPr>
              <a:t></a:t>
            </a:r>
            <a:r>
              <a:rPr lang="es-ES_tradnl" sz="1000">
                <a:effectLst>
                  <a:outerShdw blurRad="38100" dist="38100" dir="2700000" algn="tl">
                    <a:srgbClr val="000000"/>
                  </a:outerShdw>
                </a:effectLst>
                <a:sym typeface="Symbol" pitchFamily="18" charset="2"/>
              </a:rPr>
              <a:t> Mulukutla S. Sarma: Electric machines</a:t>
            </a:r>
            <a:endParaRPr lang="es-ES" sz="1000">
              <a:effectLst>
                <a:outerShdw blurRad="38100" dist="38100" dir="2700000" algn="tl">
                  <a:srgbClr val="000000"/>
                </a:outerShdw>
              </a:effectLst>
            </a:endParaRPr>
          </a:p>
        </p:txBody>
      </p:sp>
      <p:sp>
        <p:nvSpPr>
          <p:cNvPr id="18439" name="1 Marcador de fecha"/>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mtClean="0">
                <a:solidFill>
                  <a:srgbClr val="FFFFFF"/>
                </a:solidFill>
              </a:rPr>
              <a:t>3/11/2015</a:t>
            </a:r>
            <a:endParaRPr lang="es-ES_tradnl" altLang="es-AR" smtClean="0">
              <a:solidFill>
                <a:srgbClr val="FFFFFF"/>
              </a:solidFill>
            </a:endParaRPr>
          </a:p>
        </p:txBody>
      </p:sp>
      <p:sp>
        <p:nvSpPr>
          <p:cNvPr id="18441"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0CF631F4-8E16-4F0A-9A6F-C729F66DF994}" type="slidenum">
              <a:rPr lang="es-ES_tradnl" altLang="es-AR" sz="1600">
                <a:solidFill>
                  <a:srgbClr val="FFFFFF"/>
                </a:solidFill>
              </a:rPr>
              <a:pPr/>
              <a:t>18</a:t>
            </a:fld>
            <a:endParaRPr lang="es-ES_tradnl" altLang="es-AR" sz="1600">
              <a:solidFill>
                <a:srgbClr val="FFFFFF"/>
              </a:solidFill>
            </a:endParaRPr>
          </a:p>
        </p:txBody>
      </p:sp>
    </p:spTree>
    <p:extLst>
      <p:ext uri="{BB962C8B-B14F-4D97-AF65-F5344CB8AC3E}">
        <p14:creationId xmlns:p14="http://schemas.microsoft.com/office/powerpoint/2010/main" val="3846259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29"/>
          <p:cNvGrpSpPr>
            <a:grpSpLocks/>
          </p:cNvGrpSpPr>
          <p:nvPr/>
        </p:nvGrpSpPr>
        <p:grpSpPr bwMode="auto">
          <a:xfrm>
            <a:off x="2293939" y="623889"/>
            <a:ext cx="7553325" cy="5838825"/>
            <a:chOff x="501" y="321"/>
            <a:chExt cx="4758" cy="3678"/>
          </a:xfrm>
        </p:grpSpPr>
        <p:sp>
          <p:nvSpPr>
            <p:cNvPr id="508932" name="Rectangle 1028"/>
            <p:cNvSpPr>
              <a:spLocks noChangeArrowheads="1"/>
            </p:cNvSpPr>
            <p:nvPr/>
          </p:nvSpPr>
          <p:spPr bwMode="auto">
            <a:xfrm>
              <a:off x="5140" y="2036"/>
              <a:ext cx="116" cy="233"/>
            </a:xfrm>
            <a:prstGeom prst="rect">
              <a:avLst/>
            </a:prstGeom>
            <a:solidFill>
              <a:schemeClr val="tx1"/>
            </a:solidFill>
            <a:ln w="952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pic>
          <p:nvPicPr>
            <p:cNvPr id="19467" name="Picture 1026" descr="Corte central hidraú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 y="321"/>
              <a:ext cx="4758" cy="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8934" name="Text Box 1030"/>
          <p:cNvSpPr txBox="1">
            <a:spLocks noChangeArrowheads="1"/>
          </p:cNvSpPr>
          <p:nvPr/>
        </p:nvSpPr>
        <p:spPr bwMode="auto">
          <a:xfrm>
            <a:off x="2336800" y="623889"/>
            <a:ext cx="3886200" cy="8858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s-ES_tradnl" sz="2600" dirty="0">
                <a:effectLst>
                  <a:outerShdw blurRad="38100" dist="38100" dir="2700000" algn="tl">
                    <a:srgbClr val="FFFFFF"/>
                  </a:outerShdw>
                </a:effectLst>
              </a:rPr>
              <a:t>Corte transversal de una central hidráulica</a:t>
            </a:r>
            <a:endParaRPr lang="es-ES" sz="2600" dirty="0">
              <a:effectLst>
                <a:outerShdw blurRad="38100" dist="38100" dir="2700000" algn="tl">
                  <a:srgbClr val="FFFFFF"/>
                </a:outerShdw>
              </a:effectLst>
            </a:endParaRPr>
          </a:p>
        </p:txBody>
      </p:sp>
      <p:sp>
        <p:nvSpPr>
          <p:cNvPr id="508935" name="AutoShape 1031"/>
          <p:cNvSpPr>
            <a:spLocks noChangeArrowheads="1"/>
          </p:cNvSpPr>
          <p:nvPr/>
        </p:nvSpPr>
        <p:spPr bwMode="auto">
          <a:xfrm rot="18058748">
            <a:off x="8020720" y="3909299"/>
            <a:ext cx="366960" cy="458629"/>
          </a:xfrm>
          <a:prstGeom prst="upArrow">
            <a:avLst>
              <a:gd name="adj1" fmla="val 50000"/>
              <a:gd name="adj2" fmla="val 50000"/>
            </a:avLst>
          </a:prstGeom>
          <a:solidFill>
            <a:schemeClr val="tx1"/>
          </a:soli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08936" name="Text Box 1032"/>
          <p:cNvSpPr txBox="1">
            <a:spLocks noChangeArrowheads="1"/>
          </p:cNvSpPr>
          <p:nvPr/>
        </p:nvSpPr>
        <p:spPr bwMode="auto">
          <a:xfrm>
            <a:off x="8280400" y="4405313"/>
            <a:ext cx="1143000" cy="488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s-ES_tradnl" sz="2600" dirty="0">
                <a:effectLst>
                  <a:outerShdw blurRad="38100" dist="38100" dir="2700000" algn="tl">
                    <a:srgbClr val="FFFFFF"/>
                  </a:outerShdw>
                </a:effectLst>
              </a:rPr>
              <a:t>Rotor</a:t>
            </a:r>
            <a:endParaRPr lang="es-ES" sz="2600" dirty="0">
              <a:effectLst>
                <a:outerShdw blurRad="38100" dist="38100" dir="2700000" algn="tl">
                  <a:srgbClr val="FFFFFF"/>
                </a:outerShdw>
              </a:effectLst>
            </a:endParaRPr>
          </a:p>
        </p:txBody>
      </p:sp>
    </p:spTree>
    <p:extLst>
      <p:ext uri="{BB962C8B-B14F-4D97-AF65-F5344CB8AC3E}">
        <p14:creationId xmlns:p14="http://schemas.microsoft.com/office/powerpoint/2010/main" val="2795071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sp>
        <p:nvSpPr>
          <p:cNvPr id="4" name="Rectángulo 3"/>
          <p:cNvSpPr/>
          <p:nvPr/>
        </p:nvSpPr>
        <p:spPr>
          <a:xfrm>
            <a:off x="456674" y="2054136"/>
            <a:ext cx="7315726" cy="1015663"/>
          </a:xfrm>
          <a:prstGeom prst="rect">
            <a:avLst/>
          </a:prstGeom>
        </p:spPr>
        <p:txBody>
          <a:bodyPr wrap="square">
            <a:spAutoFit/>
          </a:bodyPr>
          <a:lstStyle/>
          <a:p>
            <a:r>
              <a:rPr lang="es-MX" sz="2000" dirty="0" smtClean="0">
                <a:latin typeface="Arial" panose="020B0604020202020204" pitchFamily="34" charset="0"/>
                <a:cs typeface="Arial" panose="020B0604020202020204" pitchFamily="34" charset="0"/>
              </a:rPr>
              <a:t>El Generador Síncrono, o también llamado Alternador, es un tipo de máquina eléctrica rotativa capaz de transformar energía mecánica (en forma de rotación) en energía eléctrica</a:t>
            </a:r>
            <a:endParaRPr lang="es-AR"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987" y="3688835"/>
            <a:ext cx="4430713" cy="2600965"/>
          </a:xfrm>
          <a:prstGeom prst="rect">
            <a:avLst/>
          </a:prstGeom>
        </p:spPr>
      </p:pic>
    </p:spTree>
    <p:extLst>
      <p:ext uri="{BB962C8B-B14F-4D97-AF65-F5344CB8AC3E}">
        <p14:creationId xmlns:p14="http://schemas.microsoft.com/office/powerpoint/2010/main" val="2123940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1026"/>
          <p:cNvSpPr txBox="1">
            <a:spLocks noChangeArrowheads="1"/>
          </p:cNvSpPr>
          <p:nvPr/>
        </p:nvSpPr>
        <p:spPr bwMode="auto">
          <a:xfrm>
            <a:off x="6034088" y="955675"/>
            <a:ext cx="4297362" cy="1016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ctr">
              <a:spcBef>
                <a:spcPct val="0"/>
              </a:spcBef>
            </a:pPr>
            <a:r>
              <a:rPr lang="es-ES_tradnl" altLang="es-AR" sz="2000"/>
              <a:t>ESTATOR= Devanado trifásico</a:t>
            </a:r>
          </a:p>
          <a:p>
            <a:pPr algn="ctr">
              <a:spcBef>
                <a:spcPct val="0"/>
              </a:spcBef>
            </a:pPr>
            <a:r>
              <a:rPr lang="es-ES_tradnl" altLang="es-AR" sz="2000"/>
              <a:t>distribuido conectado a la carga</a:t>
            </a:r>
          </a:p>
          <a:p>
            <a:pPr algn="ctr">
              <a:spcBef>
                <a:spcPct val="0"/>
              </a:spcBef>
            </a:pPr>
            <a:r>
              <a:rPr lang="es-ES_tradnl" altLang="es-AR" sz="2000"/>
              <a:t>o red que se desea alimentar</a:t>
            </a:r>
            <a:endParaRPr lang="es-ES_tradnl" altLang="es-AR" sz="2000">
              <a:latin typeface="Times New Roman" panose="02020603050405020304" pitchFamily="18" charset="0"/>
            </a:endParaRPr>
          </a:p>
        </p:txBody>
      </p:sp>
      <p:sp>
        <p:nvSpPr>
          <p:cNvPr id="506883" name="Text Box 1027"/>
          <p:cNvSpPr txBox="1">
            <a:spLocks noChangeArrowheads="1"/>
          </p:cNvSpPr>
          <p:nvPr/>
        </p:nvSpPr>
        <p:spPr bwMode="auto">
          <a:xfrm>
            <a:off x="5975350" y="2343151"/>
            <a:ext cx="4332288" cy="13239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ctr">
              <a:spcBef>
                <a:spcPct val="0"/>
              </a:spcBef>
            </a:pPr>
            <a:r>
              <a:rPr lang="es-ES_tradnl" altLang="es-AR" sz="2000"/>
              <a:t>ROTOR= Devanado alimentado</a:t>
            </a:r>
          </a:p>
          <a:p>
            <a:pPr algn="ctr">
              <a:spcBef>
                <a:spcPct val="0"/>
              </a:spcBef>
            </a:pPr>
            <a:r>
              <a:rPr lang="es-ES_tradnl" altLang="es-AR" sz="2000"/>
              <a:t>con corriente continua que crea</a:t>
            </a:r>
          </a:p>
          <a:p>
            <a:pPr algn="ctr">
              <a:spcBef>
                <a:spcPct val="0"/>
              </a:spcBef>
            </a:pPr>
            <a:r>
              <a:rPr lang="es-ES_tradnl" altLang="es-AR" sz="2000"/>
              <a:t>un campo magnético fijo. Se</a:t>
            </a:r>
          </a:p>
          <a:p>
            <a:pPr algn="ctr">
              <a:spcBef>
                <a:spcPct val="0"/>
              </a:spcBef>
            </a:pPr>
            <a:r>
              <a:rPr lang="es-ES_tradnl" altLang="es-AR" sz="2000"/>
              <a:t>hace girar por un medio externo</a:t>
            </a:r>
            <a:endParaRPr lang="es-ES_tradnl" altLang="es-AR" sz="2000">
              <a:latin typeface="Times New Roman" panose="02020603050405020304" pitchFamily="18" charset="0"/>
            </a:endParaRPr>
          </a:p>
        </p:txBody>
      </p:sp>
      <p:sp>
        <p:nvSpPr>
          <p:cNvPr id="506886" name="AutoShape 1030"/>
          <p:cNvSpPr>
            <a:spLocks noChangeArrowheads="1"/>
          </p:cNvSpPr>
          <p:nvPr/>
        </p:nvSpPr>
        <p:spPr bwMode="auto">
          <a:xfrm>
            <a:off x="7848600" y="1946275"/>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6888" name="AutoShape 1032"/>
          <p:cNvSpPr>
            <a:spLocks noChangeArrowheads="1"/>
          </p:cNvSpPr>
          <p:nvPr/>
        </p:nvSpPr>
        <p:spPr bwMode="auto">
          <a:xfrm>
            <a:off x="7848600" y="36385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6889" name="Text Box 1033"/>
          <p:cNvSpPr txBox="1">
            <a:spLocks noChangeArrowheads="1"/>
          </p:cNvSpPr>
          <p:nvPr/>
        </p:nvSpPr>
        <p:spPr bwMode="auto">
          <a:xfrm>
            <a:off x="5668964" y="5848350"/>
            <a:ext cx="4846637" cy="704850"/>
          </a:xfrm>
          <a:prstGeom prst="rect">
            <a:avLst/>
          </a:prstGeom>
          <a:solidFill>
            <a:srgbClr val="FF0000"/>
          </a:solidFill>
          <a:ln w="3175">
            <a:solidFill>
              <a:srgbClr val="FF0000"/>
            </a:solidFill>
            <a:miter lim="800000"/>
            <a:headEnd/>
            <a:tailEnd/>
          </a:ln>
          <a:effectLst>
            <a:outerShdw dist="35921" dir="2700000" algn="ctr" rotWithShape="0">
              <a:schemeClr val="bg2"/>
            </a:outerShdw>
          </a:effectLst>
        </p:spPr>
        <p:txBody>
          <a:bodyPr>
            <a:spAutoFit/>
          </a:bodyPr>
          <a:lstStyle/>
          <a:p>
            <a:pPr algn="ctr">
              <a:spcBef>
                <a:spcPct val="0"/>
              </a:spcBef>
              <a:defRPr/>
            </a:pPr>
            <a:r>
              <a:rPr lang="es-ES_tradnl" sz="2000">
                <a:solidFill>
                  <a:schemeClr val="bg1">
                    <a:lumMod val="85000"/>
                  </a:schemeClr>
                </a:solidFill>
                <a:effectLst>
                  <a:outerShdw blurRad="38100" dist="38100" dir="2700000" algn="tl">
                    <a:srgbClr val="000000"/>
                  </a:outerShdw>
                </a:effectLst>
              </a:rPr>
              <a:t>TRANSFORMACIÓN DE ENERGÍA MECÁNICA EN ENERGÍA ELÉCTRICA</a:t>
            </a:r>
            <a:endParaRPr lang="es-ES_tradnl" sz="2400">
              <a:solidFill>
                <a:schemeClr val="bg1">
                  <a:lumMod val="85000"/>
                </a:schemeClr>
              </a:solidFill>
              <a:effectLst>
                <a:outerShdw blurRad="38100" dist="38100" dir="2700000" algn="tl">
                  <a:srgbClr val="000000"/>
                </a:outerShdw>
              </a:effectLst>
              <a:latin typeface="Times New Roman" pitchFamily="18" charset="0"/>
            </a:endParaRPr>
          </a:p>
        </p:txBody>
      </p:sp>
      <p:sp>
        <p:nvSpPr>
          <p:cNvPr id="506890" name="AutoShape 1034"/>
          <p:cNvSpPr>
            <a:spLocks noChangeArrowheads="1"/>
          </p:cNvSpPr>
          <p:nvPr/>
        </p:nvSpPr>
        <p:spPr bwMode="auto">
          <a:xfrm>
            <a:off x="7848600" y="53149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6891" name="Rectangle 1035"/>
          <p:cNvSpPr>
            <a:spLocks noChangeArrowheads="1"/>
          </p:cNvSpPr>
          <p:nvPr/>
        </p:nvSpPr>
        <p:spPr bwMode="auto">
          <a:xfrm>
            <a:off x="17526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a:spcBef>
                <a:spcPct val="0"/>
              </a:spcBef>
              <a:defRPr/>
            </a:pPr>
            <a:r>
              <a:rPr lang="es-ES_tradnl" sz="4300" dirty="0">
                <a:solidFill>
                  <a:schemeClr val="tx2"/>
                </a:solidFill>
                <a:effectLst>
                  <a:outerShdw blurRad="38100" dist="38100" dir="2700000" algn="tl">
                    <a:srgbClr val="000000"/>
                  </a:outerShdw>
                </a:effectLst>
              </a:rPr>
              <a:t>Principio de funcionamiento: generador</a:t>
            </a:r>
          </a:p>
        </p:txBody>
      </p:sp>
      <p:sp>
        <p:nvSpPr>
          <p:cNvPr id="506892" name="Text Box 1036"/>
          <p:cNvSpPr txBox="1">
            <a:spLocks noChangeArrowheads="1"/>
          </p:cNvSpPr>
          <p:nvPr/>
        </p:nvSpPr>
        <p:spPr bwMode="auto">
          <a:xfrm>
            <a:off x="1752600" y="3124201"/>
            <a:ext cx="3657600" cy="1465263"/>
          </a:xfrm>
          <a:prstGeom prst="rect">
            <a:avLst/>
          </a:prstGeom>
          <a:solidFill>
            <a:srgbClr val="CC0099"/>
          </a:solidFill>
          <a:ln>
            <a:noFill/>
          </a:ln>
          <a:effectLst/>
          <a:scene3d>
            <a:camera prst="legacyObliqueTopRight"/>
            <a:lightRig rig="legacyFlat3" dir="b"/>
          </a:scene3d>
          <a:sp3d extrusionH="176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Para conectar el generador a una red es necesario que gire a la velocidad de sincronismo correspondiente a la frecuencia de dicha red</a:t>
            </a:r>
            <a:endParaRPr lang="es-ES">
              <a:solidFill>
                <a:schemeClr val="bg1">
                  <a:lumMod val="85000"/>
                </a:schemeClr>
              </a:solidFill>
              <a:effectLst>
                <a:outerShdw blurRad="38100" dist="38100" dir="2700000" algn="tl">
                  <a:srgbClr val="000000"/>
                </a:outerShdw>
              </a:effectLst>
            </a:endParaRPr>
          </a:p>
        </p:txBody>
      </p:sp>
      <p:sp>
        <p:nvSpPr>
          <p:cNvPr id="506894" name="Text Box 1038"/>
          <p:cNvSpPr txBox="1">
            <a:spLocks noChangeArrowheads="1"/>
          </p:cNvSpPr>
          <p:nvPr/>
        </p:nvSpPr>
        <p:spPr bwMode="auto">
          <a:xfrm>
            <a:off x="1739900" y="4813300"/>
            <a:ext cx="3657600" cy="17399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dirty="0">
                <a:solidFill>
                  <a:schemeClr val="bg1">
                    <a:lumMod val="85000"/>
                  </a:schemeClr>
                </a:solidFill>
                <a:effectLst>
                  <a:outerShdw blurRad="38100" dist="38100" dir="2700000" algn="tl">
                    <a:srgbClr val="000000"/>
                  </a:outerShdw>
                </a:effectLst>
              </a:rPr>
              <a:t>Controlando la excitación (tensión de alimentación del rotor) se consigue que la máquina trabaje con cualquier factor de potencia: </a:t>
            </a:r>
            <a:r>
              <a:rPr lang="es-ES_tradnl" u="sng" dirty="0">
                <a:solidFill>
                  <a:schemeClr val="bg1">
                    <a:lumMod val="85000"/>
                  </a:schemeClr>
                </a:solidFill>
                <a:effectLst>
                  <a:outerShdw blurRad="38100" dist="38100" dir="2700000" algn="tl">
                    <a:srgbClr val="000000"/>
                  </a:outerShdw>
                </a:effectLst>
              </a:rPr>
              <a:t>PUEDE ABSORBER O CEDER </a:t>
            </a:r>
            <a:r>
              <a:rPr lang="es-ES_tradnl" dirty="0">
                <a:solidFill>
                  <a:schemeClr val="bg1">
                    <a:lumMod val="85000"/>
                  </a:schemeClr>
                </a:solidFill>
                <a:effectLst>
                  <a:outerShdw blurRad="38100" dist="38100" dir="2700000" algn="tl">
                    <a:srgbClr val="000000"/>
                  </a:outerShdw>
                </a:effectLst>
              </a:rPr>
              <a:t>Q</a:t>
            </a:r>
            <a:endParaRPr lang="es-ES" dirty="0">
              <a:solidFill>
                <a:schemeClr val="bg1">
                  <a:lumMod val="85000"/>
                </a:schemeClr>
              </a:solidFill>
              <a:effectLst>
                <a:outerShdw blurRad="38100" dist="38100" dir="2700000" algn="tl">
                  <a:srgbClr val="000000"/>
                </a:outerShdw>
              </a:effectLst>
            </a:endParaRPr>
          </a:p>
        </p:txBody>
      </p:sp>
      <p:sp>
        <p:nvSpPr>
          <p:cNvPr id="506895" name="Text Box 1039"/>
          <p:cNvSpPr txBox="1">
            <a:spLocks noChangeArrowheads="1"/>
          </p:cNvSpPr>
          <p:nvPr/>
        </p:nvSpPr>
        <p:spPr bwMode="auto">
          <a:xfrm>
            <a:off x="6096000" y="4019551"/>
            <a:ext cx="3962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ctr">
              <a:spcBef>
                <a:spcPct val="0"/>
              </a:spcBef>
            </a:pPr>
            <a:r>
              <a:rPr lang="es-ES_tradnl" altLang="es-AR" sz="2000"/>
              <a:t>El campo creado por el rotor, al girar, induce FEM en el estator y, por tanto, hace circular corriente por la carga</a:t>
            </a:r>
            <a:endParaRPr lang="es-ES_tradnl" altLang="es-AR" sz="2000">
              <a:latin typeface="Times New Roman" panose="02020603050405020304" pitchFamily="18" charset="0"/>
            </a:endParaRPr>
          </a:p>
        </p:txBody>
      </p:sp>
      <p:grpSp>
        <p:nvGrpSpPr>
          <p:cNvPr id="506900" name="Group 1044"/>
          <p:cNvGrpSpPr>
            <a:grpSpLocks/>
          </p:cNvGrpSpPr>
          <p:nvPr/>
        </p:nvGrpSpPr>
        <p:grpSpPr bwMode="auto">
          <a:xfrm>
            <a:off x="1905000" y="1772816"/>
            <a:ext cx="3962400" cy="923925"/>
            <a:chOff x="240" y="1152"/>
            <a:chExt cx="2496" cy="582"/>
          </a:xfrm>
          <a:solidFill>
            <a:schemeClr val="tx1"/>
          </a:solidFill>
        </p:grpSpPr>
        <p:pic>
          <p:nvPicPr>
            <p:cNvPr id="10254" name="Picture 1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152"/>
              <a:ext cx="873" cy="582"/>
            </a:xfrm>
            <a:prstGeom prst="rect">
              <a:avLst/>
            </a:prstGeom>
            <a:grpFill/>
            <a:ln w="9525">
              <a:solidFill>
                <a:schemeClr val="bg2"/>
              </a:solidFill>
              <a:miter lim="800000"/>
              <a:headEnd/>
              <a:tailEnd/>
            </a:ln>
            <a:effectLst>
              <a:outerShdw dist="35921" dir="2700000" algn="ctr" rotWithShape="0">
                <a:schemeClr val="bg2"/>
              </a:outerShdw>
            </a:effectLst>
            <a:extLst/>
          </p:spPr>
        </p:pic>
        <p:sp>
          <p:nvSpPr>
            <p:cNvPr id="506897" name="Text Box 1041"/>
            <p:cNvSpPr txBox="1">
              <a:spLocks noChangeArrowheads="1"/>
            </p:cNvSpPr>
            <p:nvPr/>
          </p:nvSpPr>
          <p:spPr bwMode="auto">
            <a:xfrm>
              <a:off x="1329" y="1200"/>
              <a:ext cx="1330" cy="233"/>
            </a:xfrm>
            <a:prstGeom prst="rect">
              <a:avLst/>
            </a:prstGeom>
            <a:gr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s-ES_tradnl">
                  <a:solidFill>
                    <a:schemeClr val="bg1"/>
                  </a:solidFill>
                  <a:effectLst>
                    <a:outerShdw blurRad="38100" dist="38100" dir="2700000" algn="tl">
                      <a:srgbClr val="000000"/>
                    </a:outerShdw>
                  </a:effectLst>
                </a:rPr>
                <a:t>P=PARES DE POLOS</a:t>
              </a:r>
              <a:endParaRPr lang="es-ES">
                <a:solidFill>
                  <a:schemeClr val="bg1"/>
                </a:solidFill>
                <a:effectLst>
                  <a:outerShdw blurRad="38100" dist="38100" dir="2700000" algn="tl">
                    <a:srgbClr val="000000"/>
                  </a:outerShdw>
                </a:effectLst>
              </a:endParaRPr>
            </a:p>
          </p:txBody>
        </p:sp>
        <p:sp>
          <p:nvSpPr>
            <p:cNvPr id="506898" name="Text Box 1042"/>
            <p:cNvSpPr txBox="1">
              <a:spLocks noChangeArrowheads="1"/>
            </p:cNvSpPr>
            <p:nvPr/>
          </p:nvSpPr>
          <p:spPr bwMode="auto">
            <a:xfrm>
              <a:off x="1119" y="1431"/>
              <a:ext cx="1617" cy="233"/>
            </a:xfrm>
            <a:prstGeom prst="rect">
              <a:avLst/>
            </a:prstGeom>
            <a:gr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s-ES_tradnl" dirty="0">
                  <a:solidFill>
                    <a:schemeClr val="bg1"/>
                  </a:solidFill>
                  <a:effectLst>
                    <a:outerShdw blurRad="38100" dist="38100" dir="2700000" algn="tl">
                      <a:srgbClr val="000000"/>
                    </a:outerShdw>
                  </a:effectLst>
                </a:rPr>
                <a:t>N=VELOCIDAD DE GIRO</a:t>
              </a:r>
              <a:endParaRPr lang="es-ES" dirty="0">
                <a:solidFill>
                  <a:schemeClr val="bg1"/>
                </a:solidFill>
                <a:effectLst>
                  <a:outerShdw blurRad="38100" dist="38100" dir="2700000" algn="tl">
                    <a:srgbClr val="000000"/>
                  </a:outerShdw>
                </a:effectLst>
              </a:endParaRPr>
            </a:p>
          </p:txBody>
        </p:sp>
      </p:grpSp>
      <p:sp>
        <p:nvSpPr>
          <p:cNvPr id="506899" name="AutoShape 1043"/>
          <p:cNvSpPr>
            <a:spLocks noChangeArrowheads="1"/>
          </p:cNvSpPr>
          <p:nvPr/>
        </p:nvSpPr>
        <p:spPr bwMode="auto">
          <a:xfrm>
            <a:off x="2133600" y="2521030"/>
            <a:ext cx="381000" cy="444341"/>
          </a:xfrm>
          <a:prstGeom prst="downArrow">
            <a:avLst>
              <a:gd name="adj1" fmla="val 50000"/>
              <a:gd name="adj2" fmla="val 40000"/>
            </a:avLst>
          </a:prstGeom>
          <a:solidFill>
            <a:schemeClr val="accent2"/>
          </a:soli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3887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2052639" y="650875"/>
            <a:ext cx="8010525" cy="2587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spcAft>
                <a:spcPts val="500"/>
              </a:spcAft>
              <a:defRPr/>
            </a:pPr>
            <a:r>
              <a:rPr lang="es-ES" sz="2000"/>
              <a:t>Este motor tiene la característica de que su </a:t>
            </a:r>
            <a:r>
              <a:rPr lang="es-ES" sz="2000">
                <a:solidFill>
                  <a:srgbClr val="FF3300"/>
                </a:solidFill>
              </a:rPr>
              <a:t>velocidad de giro</a:t>
            </a:r>
            <a:r>
              <a:rPr lang="es-ES"/>
              <a:t> es </a:t>
            </a:r>
            <a:r>
              <a:rPr lang="es-ES" sz="2000">
                <a:solidFill>
                  <a:srgbClr val="FF3300"/>
                </a:solidFill>
              </a:rPr>
              <a:t>directamente proporcional a la frecuencia de la red de corriente alterna</a:t>
            </a:r>
            <a:r>
              <a:rPr lang="es-ES" sz="2000"/>
              <a:t> que lo alimenta. </a:t>
            </a:r>
            <a:endParaRPr lang="es-ES_tradnl" sz="2000"/>
          </a:p>
          <a:p>
            <a:pPr algn="just">
              <a:lnSpc>
                <a:spcPct val="110000"/>
              </a:lnSpc>
              <a:spcBef>
                <a:spcPct val="50000"/>
              </a:spcBef>
              <a:spcAft>
                <a:spcPts val="500"/>
              </a:spcAft>
              <a:defRPr/>
            </a:pPr>
            <a:r>
              <a:rPr lang="es-ES_tradnl" sz="2000"/>
              <a:t>E</a:t>
            </a:r>
            <a:r>
              <a:rPr lang="es-ES" sz="2000"/>
              <a:t>l motor síncrono, utiliza el mismo concepto de </a:t>
            </a:r>
            <a:r>
              <a:rPr lang="es-ES" sz="2000" u="sng">
                <a:solidFill>
                  <a:srgbClr val="FF3300"/>
                </a:solidFill>
                <a:effectLst>
                  <a:outerShdw blurRad="38100" dist="38100" dir="2700000" algn="tl">
                    <a:srgbClr val="C0C0C0"/>
                  </a:outerShdw>
                </a:effectLst>
              </a:rPr>
              <a:t>un campo magnético giratorio</a:t>
            </a:r>
            <a:r>
              <a:rPr lang="es-ES" sz="2000"/>
              <a:t> producido por el estator, pero ahora el </a:t>
            </a:r>
            <a:r>
              <a:rPr lang="es-ES" sz="2000">
                <a:solidFill>
                  <a:srgbClr val="000099"/>
                </a:solidFill>
                <a:effectLst>
                  <a:outerShdw blurRad="38100" dist="38100" dir="2700000" algn="tl">
                    <a:srgbClr val="C0C0C0"/>
                  </a:outerShdw>
                </a:effectLst>
              </a:rPr>
              <a:t>rotor</a:t>
            </a:r>
            <a:r>
              <a:rPr lang="es-ES" sz="2000">
                <a:solidFill>
                  <a:srgbClr val="000099"/>
                </a:solidFill>
              </a:rPr>
              <a:t> </a:t>
            </a:r>
            <a:r>
              <a:rPr lang="es-ES" sz="2000"/>
              <a:t>consta de electroimanes o de </a:t>
            </a:r>
            <a:r>
              <a:rPr lang="es-ES" sz="2000">
                <a:solidFill>
                  <a:srgbClr val="000099"/>
                </a:solidFill>
                <a:effectLst>
                  <a:outerShdw blurRad="38100" dist="38100" dir="2700000" algn="tl">
                    <a:srgbClr val="C0C0C0"/>
                  </a:outerShdw>
                </a:effectLst>
              </a:rPr>
              <a:t>imanes permanentes (PM</a:t>
            </a:r>
            <a:r>
              <a:rPr lang="es-ES" sz="2000">
                <a:effectLst>
                  <a:outerShdw blurRad="38100" dist="38100" dir="2700000" algn="tl">
                    <a:srgbClr val="C0C0C0"/>
                  </a:outerShdw>
                </a:effectLst>
              </a:rPr>
              <a:t>)</a:t>
            </a:r>
            <a:r>
              <a:rPr lang="es-ES" sz="2000"/>
              <a:t> que giran sincrónicamente con el campo del estator.</a:t>
            </a:r>
          </a:p>
        </p:txBody>
      </p:sp>
      <p:pic>
        <p:nvPicPr>
          <p:cNvPr id="35845" name="Picture 5"/>
          <p:cNvPicPr>
            <a:picLocks noChangeAspect="1" noChangeArrowheads="1"/>
          </p:cNvPicPr>
          <p:nvPr/>
        </p:nvPicPr>
        <p:blipFill>
          <a:blip r:embed="rId2"/>
          <a:srcRect/>
          <a:stretch>
            <a:fillRect/>
          </a:stretch>
        </p:blipFill>
        <p:spPr bwMode="auto">
          <a:xfrm>
            <a:off x="6394450" y="3157539"/>
            <a:ext cx="32575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846" name="Rectangle 6"/>
          <p:cNvSpPr>
            <a:spLocks noChangeArrowheads="1"/>
          </p:cNvSpPr>
          <p:nvPr/>
        </p:nvSpPr>
        <p:spPr bwMode="auto">
          <a:xfrm>
            <a:off x="1524001" y="1958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s-ES">
              <a:latin typeface="Arial" charset="0"/>
              <a:ea typeface="ＭＳ Ｐゴシック" charset="0"/>
            </a:endParaRPr>
          </a:p>
        </p:txBody>
      </p:sp>
      <p:sp>
        <p:nvSpPr>
          <p:cNvPr id="35848" name="Rectangle 8"/>
          <p:cNvSpPr>
            <a:spLocks noChangeArrowheads="1"/>
          </p:cNvSpPr>
          <p:nvPr/>
        </p:nvSpPr>
        <p:spPr bwMode="auto">
          <a:xfrm>
            <a:off x="2351089" y="6230938"/>
            <a:ext cx="7273925" cy="366712"/>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_tradnl">
                <a:solidFill>
                  <a:srgbClr val="3333CC"/>
                </a:solidFill>
                <a:effectLst>
                  <a:outerShdw blurRad="38100" dist="38100" dir="2700000" algn="tl">
                    <a:srgbClr val="000000"/>
                  </a:outerShdw>
                </a:effectLst>
              </a:rPr>
              <a:t>Motor Asíncrono (Inducción)		Motor  (AC) Síncrono</a:t>
            </a:r>
            <a:endParaRPr lang="es-ES">
              <a:solidFill>
                <a:srgbClr val="3333CC"/>
              </a:solidFill>
              <a:effectLst>
                <a:outerShdw blurRad="38100" dist="38100" dir="2700000" algn="tl">
                  <a:srgbClr val="000000"/>
                </a:outerShdw>
              </a:effectLst>
            </a:endParaRPr>
          </a:p>
        </p:txBody>
      </p:sp>
      <p:sp>
        <p:nvSpPr>
          <p:cNvPr id="35849" name="Rectangle 9"/>
          <p:cNvSpPr>
            <a:spLocks noChangeArrowheads="1"/>
          </p:cNvSpPr>
          <p:nvPr/>
        </p:nvSpPr>
        <p:spPr bwMode="auto">
          <a:xfrm>
            <a:off x="4151313" y="115889"/>
            <a:ext cx="5072062" cy="433387"/>
          </a:xfrm>
          <a:prstGeom prst="rect">
            <a:avLst/>
          </a:prstGeom>
          <a:noFill/>
          <a:ln>
            <a:noFill/>
          </a:ln>
          <a:effectLst>
            <a:outerShdw blurRad="63500" dist="17961" dir="2700000" algn="ctr" rotWithShape="0">
              <a:srgbClr val="000099">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FontTx/>
              <a:buChar char="•"/>
              <a:defRPr/>
            </a:pPr>
            <a:r>
              <a:rPr lang="es-ES" sz="2800">
                <a:solidFill>
                  <a:srgbClr val="FF3300"/>
                </a:solidFill>
              </a:rPr>
              <a:t>Motores Síncronos</a:t>
            </a:r>
          </a:p>
        </p:txBody>
      </p:sp>
      <p:sp>
        <p:nvSpPr>
          <p:cNvPr id="21511" name="Comment 10"/>
          <p:cNvSpPr>
            <a:spLocks noRot="1" noChangeAspect="1" noEditPoints="1" noChangeArrowheads="1" noChangeShapeType="1" noTextEdit="1"/>
          </p:cNvSpPr>
          <p:nvPr/>
        </p:nvSpPr>
        <p:spPr bwMode="auto">
          <a:xfrm>
            <a:off x="7358064" y="4259263"/>
            <a:ext cx="204787" cy="125412"/>
          </a:xfrm>
          <a:custGeom>
            <a:avLst/>
            <a:gdLst>
              <a:gd name="T0" fmla="*/ 2147483647 w 570"/>
              <a:gd name="T1" fmla="*/ 2147483647 h 349"/>
              <a:gd name="T2" fmla="*/ 2147483647 w 570"/>
              <a:gd name="T3" fmla="*/ 2147483647 h 349"/>
              <a:gd name="T4" fmla="*/ 2147483647 w 570"/>
              <a:gd name="T5" fmla="*/ 2147483647 h 349"/>
              <a:gd name="T6" fmla="*/ 2147483647 w 570"/>
              <a:gd name="T7" fmla="*/ 2147483647 h 349"/>
              <a:gd name="T8" fmla="*/ 2147483647 w 570"/>
              <a:gd name="T9" fmla="*/ 2147483647 h 349"/>
              <a:gd name="T10" fmla="*/ 2147483647 w 570"/>
              <a:gd name="T11" fmla="*/ 2147483647 h 349"/>
              <a:gd name="T12" fmla="*/ 2147483647 w 570"/>
              <a:gd name="T13" fmla="*/ 2147483647 h 349"/>
              <a:gd name="T14" fmla="*/ 2147483647 w 570"/>
              <a:gd name="T15" fmla="*/ 2147483647 h 349"/>
              <a:gd name="T16" fmla="*/ 2147483647 w 570"/>
              <a:gd name="T17" fmla="*/ 2147483647 h 349"/>
              <a:gd name="T18" fmla="*/ 2147483647 w 570"/>
              <a:gd name="T19" fmla="*/ 2147483647 h 349"/>
              <a:gd name="T20" fmla="*/ 2147483647 w 570"/>
              <a:gd name="T21" fmla="*/ 2147483647 h 349"/>
              <a:gd name="T22" fmla="*/ 2147483647 w 570"/>
              <a:gd name="T23" fmla="*/ 2147483647 h 349"/>
              <a:gd name="T24" fmla="*/ 2147483647 w 570"/>
              <a:gd name="T25" fmla="*/ 2147483647 h 349"/>
              <a:gd name="T26" fmla="*/ 2147483647 w 570"/>
              <a:gd name="T27" fmla="*/ 2147483647 h 349"/>
              <a:gd name="T28" fmla="*/ 2147483647 w 570"/>
              <a:gd name="T29" fmla="*/ 2147483647 h 349"/>
              <a:gd name="T30" fmla="*/ 2147483647 w 570"/>
              <a:gd name="T31" fmla="*/ 2147483647 h 349"/>
              <a:gd name="T32" fmla="*/ 2147483647 w 570"/>
              <a:gd name="T33" fmla="*/ 2147483647 h 349"/>
              <a:gd name="T34" fmla="*/ 2147483647 w 570"/>
              <a:gd name="T35" fmla="*/ 2147483647 h 349"/>
              <a:gd name="T36" fmla="*/ 2147483647 w 570"/>
              <a:gd name="T37" fmla="*/ 2147483647 h 349"/>
              <a:gd name="T38" fmla="*/ 2147483647 w 570"/>
              <a:gd name="T39" fmla="*/ 2147483647 h 349"/>
              <a:gd name="T40" fmla="*/ 2147483647 w 570"/>
              <a:gd name="T41" fmla="*/ 2147483647 h 349"/>
              <a:gd name="T42" fmla="*/ 2147483647 w 570"/>
              <a:gd name="T43" fmla="*/ 2147483647 h 349"/>
              <a:gd name="T44" fmla="*/ 2147483647 w 570"/>
              <a:gd name="T45" fmla="*/ 2147483647 h 349"/>
              <a:gd name="T46" fmla="*/ 2147483647 w 570"/>
              <a:gd name="T47" fmla="*/ 2147483647 h 349"/>
              <a:gd name="T48" fmla="*/ 2147483647 w 570"/>
              <a:gd name="T49" fmla="*/ 2147483647 h 3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0" h="349" extrusionOk="0">
                <a:moveTo>
                  <a:pt x="27" y="32"/>
                </a:moveTo>
                <a:cubicBezTo>
                  <a:pt x="11" y="36"/>
                  <a:pt x="12" y="51"/>
                  <a:pt x="10" y="71"/>
                </a:cubicBezTo>
                <a:cubicBezTo>
                  <a:pt x="8" y="97"/>
                  <a:pt x="12" y="122"/>
                  <a:pt x="14" y="148"/>
                </a:cubicBezTo>
                <a:cubicBezTo>
                  <a:pt x="16" y="177"/>
                  <a:pt x="19" y="207"/>
                  <a:pt x="22" y="236"/>
                </a:cubicBezTo>
                <a:cubicBezTo>
                  <a:pt x="25" y="263"/>
                  <a:pt x="28" y="291"/>
                  <a:pt x="28" y="318"/>
                </a:cubicBezTo>
                <a:cubicBezTo>
                  <a:pt x="28" y="322"/>
                  <a:pt x="28" y="325"/>
                  <a:pt x="28" y="329"/>
                </a:cubicBezTo>
                <a:cubicBezTo>
                  <a:pt x="18" y="311"/>
                  <a:pt x="13" y="292"/>
                  <a:pt x="8" y="271"/>
                </a:cubicBezTo>
                <a:cubicBezTo>
                  <a:pt x="1" y="237"/>
                  <a:pt x="-1" y="201"/>
                  <a:pt x="2" y="167"/>
                </a:cubicBezTo>
                <a:cubicBezTo>
                  <a:pt x="6" y="125"/>
                  <a:pt x="20" y="86"/>
                  <a:pt x="42" y="51"/>
                </a:cubicBezTo>
                <a:cubicBezTo>
                  <a:pt x="53" y="33"/>
                  <a:pt x="69" y="14"/>
                  <a:pt x="88" y="4"/>
                </a:cubicBezTo>
                <a:cubicBezTo>
                  <a:pt x="115" y="-10"/>
                  <a:pt x="134" y="12"/>
                  <a:pt x="149" y="32"/>
                </a:cubicBezTo>
                <a:cubicBezTo>
                  <a:pt x="164" y="51"/>
                  <a:pt x="174" y="78"/>
                  <a:pt x="182" y="100"/>
                </a:cubicBezTo>
                <a:cubicBezTo>
                  <a:pt x="190" y="122"/>
                  <a:pt x="197" y="149"/>
                  <a:pt x="195" y="173"/>
                </a:cubicBezTo>
                <a:cubicBezTo>
                  <a:pt x="193" y="195"/>
                  <a:pt x="186" y="220"/>
                  <a:pt x="177" y="240"/>
                </a:cubicBezTo>
                <a:cubicBezTo>
                  <a:pt x="166" y="263"/>
                  <a:pt x="152" y="284"/>
                  <a:pt x="135" y="303"/>
                </a:cubicBezTo>
                <a:cubicBezTo>
                  <a:pt x="117" y="322"/>
                  <a:pt x="98" y="330"/>
                  <a:pt x="76" y="340"/>
                </a:cubicBezTo>
                <a:cubicBezTo>
                  <a:pt x="56" y="349"/>
                  <a:pt x="52" y="350"/>
                  <a:pt x="39" y="332"/>
                </a:cubicBezTo>
              </a:path>
              <a:path w="570" h="349" extrusionOk="0">
                <a:moveTo>
                  <a:pt x="569" y="26"/>
                </a:moveTo>
                <a:cubicBezTo>
                  <a:pt x="549" y="32"/>
                  <a:pt x="535" y="31"/>
                  <a:pt x="515" y="42"/>
                </a:cubicBezTo>
                <a:cubicBezTo>
                  <a:pt x="493" y="53"/>
                  <a:pt x="471" y="70"/>
                  <a:pt x="453" y="86"/>
                </a:cubicBezTo>
                <a:cubicBezTo>
                  <a:pt x="430" y="107"/>
                  <a:pt x="407" y="131"/>
                  <a:pt x="390" y="157"/>
                </a:cubicBezTo>
                <a:cubicBezTo>
                  <a:pt x="375" y="180"/>
                  <a:pt x="361" y="206"/>
                  <a:pt x="358" y="233"/>
                </a:cubicBezTo>
                <a:cubicBezTo>
                  <a:pt x="356" y="253"/>
                  <a:pt x="362" y="272"/>
                  <a:pt x="377" y="286"/>
                </a:cubicBezTo>
                <a:cubicBezTo>
                  <a:pt x="393" y="300"/>
                  <a:pt x="417" y="306"/>
                  <a:pt x="437" y="310"/>
                </a:cubicBezTo>
                <a:cubicBezTo>
                  <a:pt x="459" y="315"/>
                  <a:pt x="482" y="307"/>
                  <a:pt x="503" y="301"/>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21512" name="Comment 11"/>
          <p:cNvSpPr>
            <a:spLocks noRot="1" noChangeAspect="1" noEditPoints="1" noChangeArrowheads="1" noChangeShapeType="1" noTextEdit="1"/>
          </p:cNvSpPr>
          <p:nvPr/>
        </p:nvSpPr>
        <p:spPr bwMode="auto">
          <a:xfrm>
            <a:off x="6081713" y="4479926"/>
            <a:ext cx="387350" cy="150813"/>
          </a:xfrm>
          <a:custGeom>
            <a:avLst/>
            <a:gdLst>
              <a:gd name="T0" fmla="*/ 2147483647 w 1075"/>
              <a:gd name="T1" fmla="*/ 2147483647 h 417"/>
              <a:gd name="T2" fmla="*/ 2147483647 w 1075"/>
              <a:gd name="T3" fmla="*/ 2147483647 h 417"/>
              <a:gd name="T4" fmla="*/ 2147483647 w 1075"/>
              <a:gd name="T5" fmla="*/ 2147483647 h 417"/>
              <a:gd name="T6" fmla="*/ 2147483647 w 1075"/>
              <a:gd name="T7" fmla="*/ 2147483647 h 417"/>
              <a:gd name="T8" fmla="*/ 2147483647 w 1075"/>
              <a:gd name="T9" fmla="*/ 2147483647 h 417"/>
              <a:gd name="T10" fmla="*/ 2147483647 w 1075"/>
              <a:gd name="T11" fmla="*/ 2147483647 h 417"/>
              <a:gd name="T12" fmla="*/ 2147483647 w 1075"/>
              <a:gd name="T13" fmla="*/ 2147483647 h 417"/>
              <a:gd name="T14" fmla="*/ 2147483647 w 1075"/>
              <a:gd name="T15" fmla="*/ 2147483647 h 417"/>
              <a:gd name="T16" fmla="*/ 2147483647 w 1075"/>
              <a:gd name="T17" fmla="*/ 2147483647 h 417"/>
              <a:gd name="T18" fmla="*/ 2147483647 w 1075"/>
              <a:gd name="T19" fmla="*/ 2147483647 h 417"/>
              <a:gd name="T20" fmla="*/ 2147483647 w 1075"/>
              <a:gd name="T21" fmla="*/ 2147483647 h 4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5" h="417" extrusionOk="0">
                <a:moveTo>
                  <a:pt x="62" y="278"/>
                </a:moveTo>
                <a:cubicBezTo>
                  <a:pt x="41" y="277"/>
                  <a:pt x="21" y="288"/>
                  <a:pt x="3" y="267"/>
                </a:cubicBezTo>
                <a:cubicBezTo>
                  <a:pt x="-10" y="252"/>
                  <a:pt x="9" y="211"/>
                  <a:pt x="15" y="198"/>
                </a:cubicBezTo>
                <a:cubicBezTo>
                  <a:pt x="56" y="116"/>
                  <a:pt x="157" y="43"/>
                  <a:pt x="241" y="13"/>
                </a:cubicBezTo>
                <a:cubicBezTo>
                  <a:pt x="277" y="0"/>
                  <a:pt x="328" y="-11"/>
                  <a:pt x="361" y="16"/>
                </a:cubicBezTo>
                <a:cubicBezTo>
                  <a:pt x="392" y="41"/>
                  <a:pt x="402" y="93"/>
                  <a:pt x="410" y="129"/>
                </a:cubicBezTo>
                <a:cubicBezTo>
                  <a:pt x="420" y="179"/>
                  <a:pt x="428" y="230"/>
                  <a:pt x="442" y="279"/>
                </a:cubicBezTo>
                <a:cubicBezTo>
                  <a:pt x="453" y="317"/>
                  <a:pt x="470" y="362"/>
                  <a:pt x="501" y="389"/>
                </a:cubicBezTo>
                <a:cubicBezTo>
                  <a:pt x="535" y="419"/>
                  <a:pt x="581" y="418"/>
                  <a:pt x="623" y="413"/>
                </a:cubicBezTo>
                <a:cubicBezTo>
                  <a:pt x="727" y="400"/>
                  <a:pt x="832" y="357"/>
                  <a:pt x="924" y="310"/>
                </a:cubicBezTo>
                <a:cubicBezTo>
                  <a:pt x="983" y="280"/>
                  <a:pt x="1027" y="249"/>
                  <a:pt x="1074" y="20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21513" name="Comment 12"/>
          <p:cNvSpPr>
            <a:spLocks noRot="1" noChangeAspect="1" noEditPoints="1" noChangeArrowheads="1" noChangeShapeType="1" noTextEdit="1"/>
          </p:cNvSpPr>
          <p:nvPr/>
        </p:nvSpPr>
        <p:spPr bwMode="auto">
          <a:xfrm>
            <a:off x="9209089" y="3168651"/>
            <a:ext cx="257175" cy="195263"/>
          </a:xfrm>
          <a:custGeom>
            <a:avLst/>
            <a:gdLst>
              <a:gd name="T0" fmla="*/ 2147483647 w 716"/>
              <a:gd name="T1" fmla="*/ 2147483647 h 542"/>
              <a:gd name="T2" fmla="*/ 2147483647 w 716"/>
              <a:gd name="T3" fmla="*/ 2147483647 h 542"/>
              <a:gd name="T4" fmla="*/ 2147483647 w 716"/>
              <a:gd name="T5" fmla="*/ 2147483647 h 542"/>
              <a:gd name="T6" fmla="*/ 2147483647 w 716"/>
              <a:gd name="T7" fmla="*/ 2147483647 h 542"/>
              <a:gd name="T8" fmla="*/ 2147483647 w 716"/>
              <a:gd name="T9" fmla="*/ 2147483647 h 542"/>
              <a:gd name="T10" fmla="*/ 2147483647 w 716"/>
              <a:gd name="T11" fmla="*/ 2147483647 h 542"/>
              <a:gd name="T12" fmla="*/ 2147483647 w 716"/>
              <a:gd name="T13" fmla="*/ 2147483647 h 542"/>
              <a:gd name="T14" fmla="*/ 2147483647 w 716"/>
              <a:gd name="T15" fmla="*/ 2147483647 h 542"/>
              <a:gd name="T16" fmla="*/ 2147483647 w 716"/>
              <a:gd name="T17" fmla="*/ 2147483647 h 542"/>
              <a:gd name="T18" fmla="*/ 2147483647 w 716"/>
              <a:gd name="T19" fmla="*/ 2147483647 h 542"/>
              <a:gd name="T20" fmla="*/ 2147483647 w 716"/>
              <a:gd name="T21" fmla="*/ 2147483647 h 542"/>
              <a:gd name="T22" fmla="*/ 2147483647 w 716"/>
              <a:gd name="T23" fmla="*/ 2147483647 h 5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6" h="542" extrusionOk="0">
                <a:moveTo>
                  <a:pt x="51" y="299"/>
                </a:moveTo>
                <a:cubicBezTo>
                  <a:pt x="11" y="275"/>
                  <a:pt x="-14" y="266"/>
                  <a:pt x="9" y="210"/>
                </a:cubicBezTo>
                <a:cubicBezTo>
                  <a:pt x="29" y="162"/>
                  <a:pt x="68" y="126"/>
                  <a:pt x="105" y="92"/>
                </a:cubicBezTo>
                <a:cubicBezTo>
                  <a:pt x="144" y="57"/>
                  <a:pt x="186" y="27"/>
                  <a:pt x="235" y="8"/>
                </a:cubicBezTo>
                <a:cubicBezTo>
                  <a:pt x="264" y="-3"/>
                  <a:pt x="291" y="-3"/>
                  <a:pt x="312" y="21"/>
                </a:cubicBezTo>
                <a:cubicBezTo>
                  <a:pt x="335" y="47"/>
                  <a:pt x="339" y="107"/>
                  <a:pt x="341" y="139"/>
                </a:cubicBezTo>
                <a:cubicBezTo>
                  <a:pt x="345" y="201"/>
                  <a:pt x="341" y="262"/>
                  <a:pt x="340" y="324"/>
                </a:cubicBezTo>
                <a:cubicBezTo>
                  <a:pt x="339" y="377"/>
                  <a:pt x="333" y="434"/>
                  <a:pt x="352" y="485"/>
                </a:cubicBezTo>
                <a:cubicBezTo>
                  <a:pt x="365" y="519"/>
                  <a:pt x="393" y="543"/>
                  <a:pt x="431" y="541"/>
                </a:cubicBezTo>
                <a:cubicBezTo>
                  <a:pt x="474" y="539"/>
                  <a:pt x="519" y="510"/>
                  <a:pt x="551" y="485"/>
                </a:cubicBezTo>
                <a:cubicBezTo>
                  <a:pt x="596" y="450"/>
                  <a:pt x="650" y="402"/>
                  <a:pt x="679" y="353"/>
                </a:cubicBezTo>
                <a:cubicBezTo>
                  <a:pt x="692" y="331"/>
                  <a:pt x="702" y="306"/>
                  <a:pt x="715" y="28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21514" name="Comment 13"/>
          <p:cNvSpPr>
            <a:spLocks noRot="1" noChangeAspect="1" noEditPoints="1" noChangeArrowheads="1" noChangeShapeType="1" noTextEdit="1"/>
          </p:cNvSpPr>
          <p:nvPr/>
        </p:nvSpPr>
        <p:spPr bwMode="auto">
          <a:xfrm>
            <a:off x="9318626" y="5870576"/>
            <a:ext cx="404813" cy="180975"/>
          </a:xfrm>
          <a:custGeom>
            <a:avLst/>
            <a:gdLst>
              <a:gd name="T0" fmla="*/ 2147483647 w 1127"/>
              <a:gd name="T1" fmla="*/ 2147483647 h 503"/>
              <a:gd name="T2" fmla="*/ 2147483647 w 1127"/>
              <a:gd name="T3" fmla="*/ 2147483647 h 503"/>
              <a:gd name="T4" fmla="*/ 0 w 1127"/>
              <a:gd name="T5" fmla="*/ 2147483647 h 503"/>
              <a:gd name="T6" fmla="*/ 2147483647 w 1127"/>
              <a:gd name="T7" fmla="*/ 2147483647 h 503"/>
              <a:gd name="T8" fmla="*/ 2147483647 w 1127"/>
              <a:gd name="T9" fmla="*/ 2147483647 h 503"/>
              <a:gd name="T10" fmla="*/ 2147483647 w 1127"/>
              <a:gd name="T11" fmla="*/ 2147483647 h 503"/>
              <a:gd name="T12" fmla="*/ 2147483647 w 1127"/>
              <a:gd name="T13" fmla="*/ 2147483647 h 503"/>
              <a:gd name="T14" fmla="*/ 2147483647 w 1127"/>
              <a:gd name="T15" fmla="*/ 2147483647 h 503"/>
              <a:gd name="T16" fmla="*/ 2147483647 w 1127"/>
              <a:gd name="T17" fmla="*/ 2147483647 h 503"/>
              <a:gd name="T18" fmla="*/ 2147483647 w 1127"/>
              <a:gd name="T19" fmla="*/ 2147483647 h 503"/>
              <a:gd name="T20" fmla="*/ 2147483647 w 1127"/>
              <a:gd name="T21" fmla="*/ 2147483647 h 503"/>
              <a:gd name="T22" fmla="*/ 2147483647 w 1127"/>
              <a:gd name="T23" fmla="*/ 2147483647 h 5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7" h="503" extrusionOk="0">
                <a:moveTo>
                  <a:pt x="80" y="112"/>
                </a:moveTo>
                <a:cubicBezTo>
                  <a:pt x="57" y="118"/>
                  <a:pt x="40" y="122"/>
                  <a:pt x="18" y="125"/>
                </a:cubicBezTo>
                <a:cubicBezTo>
                  <a:pt x="12" y="126"/>
                  <a:pt x="6" y="127"/>
                  <a:pt x="0" y="128"/>
                </a:cubicBezTo>
                <a:cubicBezTo>
                  <a:pt x="35" y="101"/>
                  <a:pt x="70" y="81"/>
                  <a:pt x="111" y="63"/>
                </a:cubicBezTo>
                <a:cubicBezTo>
                  <a:pt x="237" y="6"/>
                  <a:pt x="389" y="-25"/>
                  <a:pt x="524" y="20"/>
                </a:cubicBezTo>
                <a:cubicBezTo>
                  <a:pt x="622" y="52"/>
                  <a:pt x="659" y="133"/>
                  <a:pt x="676" y="228"/>
                </a:cubicBezTo>
                <a:cubicBezTo>
                  <a:pt x="690" y="303"/>
                  <a:pt x="674" y="405"/>
                  <a:pt x="708" y="475"/>
                </a:cubicBezTo>
                <a:cubicBezTo>
                  <a:pt x="719" y="497"/>
                  <a:pt x="737" y="507"/>
                  <a:pt x="761" y="499"/>
                </a:cubicBezTo>
                <a:cubicBezTo>
                  <a:pt x="812" y="482"/>
                  <a:pt x="857" y="428"/>
                  <a:pt x="900" y="396"/>
                </a:cubicBezTo>
                <a:cubicBezTo>
                  <a:pt x="945" y="362"/>
                  <a:pt x="993" y="320"/>
                  <a:pt x="1042" y="293"/>
                </a:cubicBezTo>
                <a:cubicBezTo>
                  <a:pt x="1073" y="276"/>
                  <a:pt x="1103" y="275"/>
                  <a:pt x="1124" y="242"/>
                </a:cubicBezTo>
                <a:cubicBezTo>
                  <a:pt x="1125" y="237"/>
                  <a:pt x="1125" y="231"/>
                  <a:pt x="1126" y="22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grpSp>
        <p:nvGrpSpPr>
          <p:cNvPr id="21515" name="Group 4"/>
          <p:cNvGrpSpPr>
            <a:grpSpLocks noChangeAspect="1"/>
          </p:cNvGrpSpPr>
          <p:nvPr/>
        </p:nvGrpSpPr>
        <p:grpSpPr bwMode="auto">
          <a:xfrm>
            <a:off x="2144713" y="3186115"/>
            <a:ext cx="4070350" cy="2924175"/>
            <a:chOff x="410" y="1997"/>
            <a:chExt cx="2564" cy="1842"/>
          </a:xfrm>
        </p:grpSpPr>
        <p:sp>
          <p:nvSpPr>
            <p:cNvPr id="21517" name="AutoShape 3"/>
            <p:cNvSpPr>
              <a:spLocks noChangeAspect="1" noChangeArrowheads="1" noTextEdit="1"/>
            </p:cNvSpPr>
            <p:nvPr/>
          </p:nvSpPr>
          <p:spPr bwMode="auto">
            <a:xfrm>
              <a:off x="410" y="1997"/>
              <a:ext cx="2564"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21518" name="Oval 5"/>
            <p:cNvSpPr>
              <a:spLocks noChangeArrowheads="1"/>
            </p:cNvSpPr>
            <p:nvPr/>
          </p:nvSpPr>
          <p:spPr bwMode="auto">
            <a:xfrm>
              <a:off x="1222" y="2587"/>
              <a:ext cx="580" cy="586"/>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endParaRPr lang="es-AR" altLang="es-AR"/>
            </a:p>
          </p:txBody>
        </p:sp>
        <p:sp>
          <p:nvSpPr>
            <p:cNvPr id="21519" name="Freeform 6"/>
            <p:cNvSpPr>
              <a:spLocks/>
            </p:cNvSpPr>
            <p:nvPr/>
          </p:nvSpPr>
          <p:spPr bwMode="auto">
            <a:xfrm>
              <a:off x="1880" y="2290"/>
              <a:ext cx="110" cy="109"/>
            </a:xfrm>
            <a:custGeom>
              <a:avLst/>
              <a:gdLst>
                <a:gd name="T0" fmla="*/ 19 w 110"/>
                <a:gd name="T1" fmla="*/ 97 h 109"/>
                <a:gd name="T2" fmla="*/ 26 w 110"/>
                <a:gd name="T3" fmla="*/ 104 h 109"/>
                <a:gd name="T4" fmla="*/ 31 w 110"/>
                <a:gd name="T5" fmla="*/ 109 h 109"/>
                <a:gd name="T6" fmla="*/ 50 w 110"/>
                <a:gd name="T7" fmla="*/ 109 h 109"/>
                <a:gd name="T8" fmla="*/ 62 w 110"/>
                <a:gd name="T9" fmla="*/ 109 h 109"/>
                <a:gd name="T10" fmla="*/ 67 w 110"/>
                <a:gd name="T11" fmla="*/ 104 h 109"/>
                <a:gd name="T12" fmla="*/ 74 w 110"/>
                <a:gd name="T13" fmla="*/ 97 h 109"/>
                <a:gd name="T14" fmla="*/ 79 w 110"/>
                <a:gd name="T15" fmla="*/ 92 h 109"/>
                <a:gd name="T16" fmla="*/ 93 w 110"/>
                <a:gd name="T17" fmla="*/ 92 h 109"/>
                <a:gd name="T18" fmla="*/ 98 w 110"/>
                <a:gd name="T19" fmla="*/ 80 h 109"/>
                <a:gd name="T20" fmla="*/ 105 w 110"/>
                <a:gd name="T21" fmla="*/ 73 h 109"/>
                <a:gd name="T22" fmla="*/ 105 w 110"/>
                <a:gd name="T23" fmla="*/ 61 h 109"/>
                <a:gd name="T24" fmla="*/ 110 w 110"/>
                <a:gd name="T25" fmla="*/ 54 h 109"/>
                <a:gd name="T26" fmla="*/ 110 w 110"/>
                <a:gd name="T27" fmla="*/ 37 h 109"/>
                <a:gd name="T28" fmla="*/ 110 w 110"/>
                <a:gd name="T29" fmla="*/ 24 h 109"/>
                <a:gd name="T30" fmla="*/ 105 w 110"/>
                <a:gd name="T31" fmla="*/ 18 h 109"/>
                <a:gd name="T32" fmla="*/ 98 w 110"/>
                <a:gd name="T33" fmla="*/ 12 h 109"/>
                <a:gd name="T34" fmla="*/ 86 w 110"/>
                <a:gd name="T35" fmla="*/ 6 h 109"/>
                <a:gd name="T36" fmla="*/ 79 w 110"/>
                <a:gd name="T37" fmla="*/ 0 h 109"/>
                <a:gd name="T38" fmla="*/ 55 w 110"/>
                <a:gd name="T39" fmla="*/ 0 h 109"/>
                <a:gd name="T40" fmla="*/ 50 w 110"/>
                <a:gd name="T41" fmla="*/ 6 h 109"/>
                <a:gd name="T42" fmla="*/ 43 w 110"/>
                <a:gd name="T43" fmla="*/ 12 h 109"/>
                <a:gd name="T44" fmla="*/ 31 w 110"/>
                <a:gd name="T45" fmla="*/ 12 h 109"/>
                <a:gd name="T46" fmla="*/ 26 w 110"/>
                <a:gd name="T47" fmla="*/ 18 h 109"/>
                <a:gd name="T48" fmla="*/ 19 w 110"/>
                <a:gd name="T49" fmla="*/ 24 h 109"/>
                <a:gd name="T50" fmla="*/ 13 w 110"/>
                <a:gd name="T51" fmla="*/ 37 h 109"/>
                <a:gd name="T52" fmla="*/ 7 w 110"/>
                <a:gd name="T53" fmla="*/ 42 h 109"/>
                <a:gd name="T54" fmla="*/ 7 w 110"/>
                <a:gd name="T55" fmla="*/ 54 h 109"/>
                <a:gd name="T56" fmla="*/ 0 w 110"/>
                <a:gd name="T57" fmla="*/ 61 h 109"/>
                <a:gd name="T58" fmla="*/ 7 w 110"/>
                <a:gd name="T59" fmla="*/ 80 h 109"/>
                <a:gd name="T60" fmla="*/ 7 w 110"/>
                <a:gd name="T61" fmla="*/ 92 h 109"/>
                <a:gd name="T62" fmla="*/ 13 w 110"/>
                <a:gd name="T63" fmla="*/ 97 h 109"/>
                <a:gd name="T64" fmla="*/ 26 w 110"/>
                <a:gd name="T65" fmla="*/ 92 h 109"/>
                <a:gd name="T66" fmla="*/ 31 w 110"/>
                <a:gd name="T67" fmla="*/ 97 h 109"/>
                <a:gd name="T68" fmla="*/ 50 w 110"/>
                <a:gd name="T69" fmla="*/ 97 h 109"/>
                <a:gd name="T70" fmla="*/ 62 w 110"/>
                <a:gd name="T71" fmla="*/ 97 h 109"/>
                <a:gd name="T72" fmla="*/ 67 w 110"/>
                <a:gd name="T73" fmla="*/ 92 h 109"/>
                <a:gd name="T74" fmla="*/ 79 w 110"/>
                <a:gd name="T75" fmla="*/ 85 h 109"/>
                <a:gd name="T76" fmla="*/ 86 w 110"/>
                <a:gd name="T77" fmla="*/ 80 h 109"/>
                <a:gd name="T78" fmla="*/ 93 w 110"/>
                <a:gd name="T79" fmla="*/ 73 h 109"/>
                <a:gd name="T80" fmla="*/ 98 w 110"/>
                <a:gd name="T81" fmla="*/ 66 h 109"/>
                <a:gd name="T82" fmla="*/ 98 w 110"/>
                <a:gd name="T83" fmla="*/ 54 h 109"/>
                <a:gd name="T84" fmla="*/ 98 w 110"/>
                <a:gd name="T85" fmla="*/ 37 h 109"/>
                <a:gd name="T86" fmla="*/ 98 w 110"/>
                <a:gd name="T87" fmla="*/ 24 h 109"/>
                <a:gd name="T88" fmla="*/ 86 w 110"/>
                <a:gd name="T89" fmla="*/ 18 h 109"/>
                <a:gd name="T90" fmla="*/ 79 w 110"/>
                <a:gd name="T91" fmla="*/ 12 h 109"/>
                <a:gd name="T92" fmla="*/ 55 w 110"/>
                <a:gd name="T93" fmla="*/ 12 h 109"/>
                <a:gd name="T94" fmla="*/ 50 w 110"/>
                <a:gd name="T95" fmla="*/ 18 h 109"/>
                <a:gd name="T96" fmla="*/ 38 w 110"/>
                <a:gd name="T97" fmla="*/ 18 h 109"/>
                <a:gd name="T98" fmla="*/ 31 w 110"/>
                <a:gd name="T99" fmla="*/ 24 h 109"/>
                <a:gd name="T100" fmla="*/ 26 w 110"/>
                <a:gd name="T101" fmla="*/ 30 h 109"/>
                <a:gd name="T102" fmla="*/ 19 w 110"/>
                <a:gd name="T103" fmla="*/ 37 h 109"/>
                <a:gd name="T104" fmla="*/ 19 w 110"/>
                <a:gd name="T105" fmla="*/ 49 h 109"/>
                <a:gd name="T106" fmla="*/ 13 w 110"/>
                <a:gd name="T107" fmla="*/ 54 h 109"/>
                <a:gd name="T108" fmla="*/ 13 w 110"/>
                <a:gd name="T109" fmla="*/ 73 h 109"/>
                <a:gd name="T110" fmla="*/ 13 w 110"/>
                <a:gd name="T111" fmla="*/ 85 h 109"/>
                <a:gd name="T112" fmla="*/ 19 w 110"/>
                <a:gd name="T113" fmla="*/ 92 h 1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0" h="109">
                  <a:moveTo>
                    <a:pt x="13" y="97"/>
                  </a:moveTo>
                  <a:lnTo>
                    <a:pt x="19" y="97"/>
                  </a:lnTo>
                  <a:lnTo>
                    <a:pt x="19" y="104"/>
                  </a:lnTo>
                  <a:lnTo>
                    <a:pt x="26" y="104"/>
                  </a:lnTo>
                  <a:lnTo>
                    <a:pt x="26" y="109"/>
                  </a:lnTo>
                  <a:lnTo>
                    <a:pt x="31" y="109"/>
                  </a:lnTo>
                  <a:lnTo>
                    <a:pt x="38" y="109"/>
                  </a:lnTo>
                  <a:lnTo>
                    <a:pt x="50" y="109"/>
                  </a:lnTo>
                  <a:lnTo>
                    <a:pt x="55" y="109"/>
                  </a:lnTo>
                  <a:lnTo>
                    <a:pt x="62" y="109"/>
                  </a:lnTo>
                  <a:lnTo>
                    <a:pt x="62" y="104"/>
                  </a:lnTo>
                  <a:lnTo>
                    <a:pt x="67" y="104"/>
                  </a:lnTo>
                  <a:lnTo>
                    <a:pt x="74" y="104"/>
                  </a:lnTo>
                  <a:lnTo>
                    <a:pt x="74" y="97"/>
                  </a:lnTo>
                  <a:lnTo>
                    <a:pt x="79" y="97"/>
                  </a:lnTo>
                  <a:lnTo>
                    <a:pt x="79" y="92"/>
                  </a:lnTo>
                  <a:lnTo>
                    <a:pt x="86" y="92"/>
                  </a:lnTo>
                  <a:lnTo>
                    <a:pt x="93" y="92"/>
                  </a:lnTo>
                  <a:lnTo>
                    <a:pt x="93" y="85"/>
                  </a:lnTo>
                  <a:lnTo>
                    <a:pt x="98" y="80"/>
                  </a:lnTo>
                  <a:lnTo>
                    <a:pt x="98" y="73"/>
                  </a:lnTo>
                  <a:lnTo>
                    <a:pt x="105" y="73"/>
                  </a:lnTo>
                  <a:lnTo>
                    <a:pt x="105" y="66"/>
                  </a:lnTo>
                  <a:lnTo>
                    <a:pt x="105" y="61"/>
                  </a:lnTo>
                  <a:lnTo>
                    <a:pt x="110" y="61"/>
                  </a:lnTo>
                  <a:lnTo>
                    <a:pt x="110" y="54"/>
                  </a:lnTo>
                  <a:lnTo>
                    <a:pt x="110" y="49"/>
                  </a:lnTo>
                  <a:lnTo>
                    <a:pt x="110" y="37"/>
                  </a:lnTo>
                  <a:lnTo>
                    <a:pt x="110" y="30"/>
                  </a:lnTo>
                  <a:lnTo>
                    <a:pt x="110" y="24"/>
                  </a:lnTo>
                  <a:lnTo>
                    <a:pt x="105" y="24"/>
                  </a:lnTo>
                  <a:lnTo>
                    <a:pt x="105" y="18"/>
                  </a:lnTo>
                  <a:lnTo>
                    <a:pt x="105" y="12"/>
                  </a:lnTo>
                  <a:lnTo>
                    <a:pt x="98" y="12"/>
                  </a:lnTo>
                  <a:lnTo>
                    <a:pt x="93" y="6"/>
                  </a:lnTo>
                  <a:lnTo>
                    <a:pt x="86" y="6"/>
                  </a:lnTo>
                  <a:lnTo>
                    <a:pt x="86" y="0"/>
                  </a:lnTo>
                  <a:lnTo>
                    <a:pt x="79" y="0"/>
                  </a:lnTo>
                  <a:lnTo>
                    <a:pt x="62" y="0"/>
                  </a:lnTo>
                  <a:lnTo>
                    <a:pt x="55" y="0"/>
                  </a:lnTo>
                  <a:lnTo>
                    <a:pt x="55" y="6"/>
                  </a:lnTo>
                  <a:lnTo>
                    <a:pt x="50" y="6"/>
                  </a:lnTo>
                  <a:lnTo>
                    <a:pt x="43" y="6"/>
                  </a:lnTo>
                  <a:lnTo>
                    <a:pt x="43" y="12"/>
                  </a:lnTo>
                  <a:lnTo>
                    <a:pt x="38" y="12"/>
                  </a:lnTo>
                  <a:lnTo>
                    <a:pt x="31" y="12"/>
                  </a:lnTo>
                  <a:lnTo>
                    <a:pt x="31" y="18"/>
                  </a:lnTo>
                  <a:lnTo>
                    <a:pt x="26" y="18"/>
                  </a:lnTo>
                  <a:lnTo>
                    <a:pt x="26" y="24"/>
                  </a:lnTo>
                  <a:lnTo>
                    <a:pt x="19" y="24"/>
                  </a:lnTo>
                  <a:lnTo>
                    <a:pt x="19" y="30"/>
                  </a:lnTo>
                  <a:lnTo>
                    <a:pt x="13" y="37"/>
                  </a:lnTo>
                  <a:lnTo>
                    <a:pt x="13" y="42"/>
                  </a:lnTo>
                  <a:lnTo>
                    <a:pt x="7" y="42"/>
                  </a:lnTo>
                  <a:lnTo>
                    <a:pt x="7" y="49"/>
                  </a:lnTo>
                  <a:lnTo>
                    <a:pt x="7" y="54"/>
                  </a:lnTo>
                  <a:lnTo>
                    <a:pt x="7" y="61"/>
                  </a:lnTo>
                  <a:lnTo>
                    <a:pt x="0" y="61"/>
                  </a:lnTo>
                  <a:lnTo>
                    <a:pt x="0" y="73"/>
                  </a:lnTo>
                  <a:lnTo>
                    <a:pt x="7" y="80"/>
                  </a:lnTo>
                  <a:lnTo>
                    <a:pt x="7" y="85"/>
                  </a:lnTo>
                  <a:lnTo>
                    <a:pt x="7" y="92"/>
                  </a:lnTo>
                  <a:lnTo>
                    <a:pt x="13" y="92"/>
                  </a:lnTo>
                  <a:lnTo>
                    <a:pt x="13" y="97"/>
                  </a:lnTo>
                  <a:lnTo>
                    <a:pt x="19" y="92"/>
                  </a:lnTo>
                  <a:lnTo>
                    <a:pt x="26" y="92"/>
                  </a:lnTo>
                  <a:lnTo>
                    <a:pt x="26" y="97"/>
                  </a:lnTo>
                  <a:lnTo>
                    <a:pt x="31" y="97"/>
                  </a:lnTo>
                  <a:lnTo>
                    <a:pt x="38" y="97"/>
                  </a:lnTo>
                  <a:lnTo>
                    <a:pt x="50" y="97"/>
                  </a:lnTo>
                  <a:lnTo>
                    <a:pt x="55" y="97"/>
                  </a:lnTo>
                  <a:lnTo>
                    <a:pt x="62" y="97"/>
                  </a:lnTo>
                  <a:lnTo>
                    <a:pt x="62" y="92"/>
                  </a:lnTo>
                  <a:lnTo>
                    <a:pt x="67" y="92"/>
                  </a:lnTo>
                  <a:lnTo>
                    <a:pt x="74" y="92"/>
                  </a:lnTo>
                  <a:lnTo>
                    <a:pt x="79" y="85"/>
                  </a:lnTo>
                  <a:lnTo>
                    <a:pt x="79" y="80"/>
                  </a:lnTo>
                  <a:lnTo>
                    <a:pt x="86" y="80"/>
                  </a:lnTo>
                  <a:lnTo>
                    <a:pt x="86" y="73"/>
                  </a:lnTo>
                  <a:lnTo>
                    <a:pt x="93" y="73"/>
                  </a:lnTo>
                  <a:lnTo>
                    <a:pt x="93" y="66"/>
                  </a:lnTo>
                  <a:lnTo>
                    <a:pt x="98" y="66"/>
                  </a:lnTo>
                  <a:lnTo>
                    <a:pt x="98" y="61"/>
                  </a:lnTo>
                  <a:lnTo>
                    <a:pt x="98" y="54"/>
                  </a:lnTo>
                  <a:lnTo>
                    <a:pt x="98" y="49"/>
                  </a:lnTo>
                  <a:lnTo>
                    <a:pt x="98" y="37"/>
                  </a:lnTo>
                  <a:lnTo>
                    <a:pt x="98" y="30"/>
                  </a:lnTo>
                  <a:lnTo>
                    <a:pt x="98" y="24"/>
                  </a:lnTo>
                  <a:lnTo>
                    <a:pt x="93" y="18"/>
                  </a:lnTo>
                  <a:lnTo>
                    <a:pt x="86" y="18"/>
                  </a:lnTo>
                  <a:lnTo>
                    <a:pt x="86" y="12"/>
                  </a:lnTo>
                  <a:lnTo>
                    <a:pt x="79" y="12"/>
                  </a:lnTo>
                  <a:lnTo>
                    <a:pt x="62" y="12"/>
                  </a:lnTo>
                  <a:lnTo>
                    <a:pt x="55" y="12"/>
                  </a:lnTo>
                  <a:lnTo>
                    <a:pt x="50" y="12"/>
                  </a:lnTo>
                  <a:lnTo>
                    <a:pt x="50" y="18"/>
                  </a:lnTo>
                  <a:lnTo>
                    <a:pt x="43" y="18"/>
                  </a:lnTo>
                  <a:lnTo>
                    <a:pt x="38" y="18"/>
                  </a:lnTo>
                  <a:lnTo>
                    <a:pt x="38" y="24"/>
                  </a:lnTo>
                  <a:lnTo>
                    <a:pt x="31" y="24"/>
                  </a:lnTo>
                  <a:lnTo>
                    <a:pt x="31" y="30"/>
                  </a:lnTo>
                  <a:lnTo>
                    <a:pt x="26" y="30"/>
                  </a:lnTo>
                  <a:lnTo>
                    <a:pt x="26" y="37"/>
                  </a:lnTo>
                  <a:lnTo>
                    <a:pt x="19" y="37"/>
                  </a:lnTo>
                  <a:lnTo>
                    <a:pt x="19" y="42"/>
                  </a:lnTo>
                  <a:lnTo>
                    <a:pt x="19" y="49"/>
                  </a:lnTo>
                  <a:lnTo>
                    <a:pt x="13" y="49"/>
                  </a:lnTo>
                  <a:lnTo>
                    <a:pt x="13" y="54"/>
                  </a:lnTo>
                  <a:lnTo>
                    <a:pt x="13" y="61"/>
                  </a:lnTo>
                  <a:lnTo>
                    <a:pt x="13" y="73"/>
                  </a:lnTo>
                  <a:lnTo>
                    <a:pt x="13" y="80"/>
                  </a:lnTo>
                  <a:lnTo>
                    <a:pt x="13" y="85"/>
                  </a:lnTo>
                  <a:lnTo>
                    <a:pt x="19" y="85"/>
                  </a:lnTo>
                  <a:lnTo>
                    <a:pt x="19" y="92"/>
                  </a:lnTo>
                  <a:lnTo>
                    <a:pt x="13"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0" name="Freeform 7"/>
            <p:cNvSpPr>
              <a:spLocks/>
            </p:cNvSpPr>
            <p:nvPr/>
          </p:nvSpPr>
          <p:spPr bwMode="auto">
            <a:xfrm>
              <a:off x="1880" y="2130"/>
              <a:ext cx="403" cy="324"/>
            </a:xfrm>
            <a:custGeom>
              <a:avLst/>
              <a:gdLst>
                <a:gd name="T0" fmla="*/ 13 w 403"/>
                <a:gd name="T1" fmla="*/ 240 h 324"/>
                <a:gd name="T2" fmla="*/ 0 w 403"/>
                <a:gd name="T3" fmla="*/ 240 h 324"/>
                <a:gd name="T4" fmla="*/ 7 w 403"/>
                <a:gd name="T5" fmla="*/ 264 h 324"/>
                <a:gd name="T6" fmla="*/ 7 w 403"/>
                <a:gd name="T7" fmla="*/ 276 h 324"/>
                <a:gd name="T8" fmla="*/ 7 w 403"/>
                <a:gd name="T9" fmla="*/ 288 h 324"/>
                <a:gd name="T10" fmla="*/ 13 w 403"/>
                <a:gd name="T11" fmla="*/ 300 h 324"/>
                <a:gd name="T12" fmla="*/ 19 w 403"/>
                <a:gd name="T13" fmla="*/ 312 h 324"/>
                <a:gd name="T14" fmla="*/ 31 w 403"/>
                <a:gd name="T15" fmla="*/ 319 h 324"/>
                <a:gd name="T16" fmla="*/ 38 w 403"/>
                <a:gd name="T17" fmla="*/ 324 h 324"/>
                <a:gd name="T18" fmla="*/ 55 w 403"/>
                <a:gd name="T19" fmla="*/ 324 h 324"/>
                <a:gd name="T20" fmla="*/ 67 w 403"/>
                <a:gd name="T21" fmla="*/ 324 h 324"/>
                <a:gd name="T22" fmla="*/ 79 w 403"/>
                <a:gd name="T23" fmla="*/ 319 h 324"/>
                <a:gd name="T24" fmla="*/ 98 w 403"/>
                <a:gd name="T25" fmla="*/ 312 h 324"/>
                <a:gd name="T26" fmla="*/ 110 w 403"/>
                <a:gd name="T27" fmla="*/ 300 h 324"/>
                <a:gd name="T28" fmla="*/ 129 w 403"/>
                <a:gd name="T29" fmla="*/ 293 h 324"/>
                <a:gd name="T30" fmla="*/ 141 w 403"/>
                <a:gd name="T31" fmla="*/ 281 h 324"/>
                <a:gd name="T32" fmla="*/ 153 w 403"/>
                <a:gd name="T33" fmla="*/ 269 h 324"/>
                <a:gd name="T34" fmla="*/ 172 w 403"/>
                <a:gd name="T35" fmla="*/ 257 h 324"/>
                <a:gd name="T36" fmla="*/ 196 w 403"/>
                <a:gd name="T37" fmla="*/ 233 h 324"/>
                <a:gd name="T38" fmla="*/ 239 w 403"/>
                <a:gd name="T39" fmla="*/ 190 h 324"/>
                <a:gd name="T40" fmla="*/ 269 w 403"/>
                <a:gd name="T41" fmla="*/ 160 h 324"/>
                <a:gd name="T42" fmla="*/ 288 w 403"/>
                <a:gd name="T43" fmla="*/ 141 h 324"/>
                <a:gd name="T44" fmla="*/ 319 w 403"/>
                <a:gd name="T45" fmla="*/ 105 h 324"/>
                <a:gd name="T46" fmla="*/ 343 w 403"/>
                <a:gd name="T47" fmla="*/ 80 h 324"/>
                <a:gd name="T48" fmla="*/ 379 w 403"/>
                <a:gd name="T49" fmla="*/ 38 h 324"/>
                <a:gd name="T50" fmla="*/ 403 w 403"/>
                <a:gd name="T51" fmla="*/ 14 h 324"/>
                <a:gd name="T52" fmla="*/ 403 w 403"/>
                <a:gd name="T53" fmla="*/ 0 h 324"/>
                <a:gd name="T54" fmla="*/ 398 w 403"/>
                <a:gd name="T55" fmla="*/ 7 h 324"/>
                <a:gd name="T56" fmla="*/ 374 w 403"/>
                <a:gd name="T57" fmla="*/ 31 h 324"/>
                <a:gd name="T58" fmla="*/ 336 w 403"/>
                <a:gd name="T59" fmla="*/ 74 h 324"/>
                <a:gd name="T60" fmla="*/ 312 w 403"/>
                <a:gd name="T61" fmla="*/ 98 h 324"/>
                <a:gd name="T62" fmla="*/ 281 w 403"/>
                <a:gd name="T63" fmla="*/ 135 h 324"/>
                <a:gd name="T64" fmla="*/ 263 w 403"/>
                <a:gd name="T65" fmla="*/ 154 h 324"/>
                <a:gd name="T66" fmla="*/ 233 w 403"/>
                <a:gd name="T67" fmla="*/ 184 h 324"/>
                <a:gd name="T68" fmla="*/ 190 w 403"/>
                <a:gd name="T69" fmla="*/ 226 h 324"/>
                <a:gd name="T70" fmla="*/ 165 w 403"/>
                <a:gd name="T71" fmla="*/ 252 h 324"/>
                <a:gd name="T72" fmla="*/ 153 w 403"/>
                <a:gd name="T73" fmla="*/ 264 h 324"/>
                <a:gd name="T74" fmla="*/ 134 w 403"/>
                <a:gd name="T75" fmla="*/ 276 h 324"/>
                <a:gd name="T76" fmla="*/ 122 w 403"/>
                <a:gd name="T77" fmla="*/ 288 h 324"/>
                <a:gd name="T78" fmla="*/ 110 w 403"/>
                <a:gd name="T79" fmla="*/ 293 h 324"/>
                <a:gd name="T80" fmla="*/ 98 w 403"/>
                <a:gd name="T81" fmla="*/ 300 h 324"/>
                <a:gd name="T82" fmla="*/ 86 w 403"/>
                <a:gd name="T83" fmla="*/ 307 h 324"/>
                <a:gd name="T84" fmla="*/ 74 w 403"/>
                <a:gd name="T85" fmla="*/ 312 h 324"/>
                <a:gd name="T86" fmla="*/ 62 w 403"/>
                <a:gd name="T87" fmla="*/ 319 h 324"/>
                <a:gd name="T88" fmla="*/ 43 w 403"/>
                <a:gd name="T89" fmla="*/ 319 h 324"/>
                <a:gd name="T90" fmla="*/ 38 w 403"/>
                <a:gd name="T91" fmla="*/ 312 h 324"/>
                <a:gd name="T92" fmla="*/ 26 w 403"/>
                <a:gd name="T93" fmla="*/ 307 h 324"/>
                <a:gd name="T94" fmla="*/ 19 w 403"/>
                <a:gd name="T95" fmla="*/ 300 h 324"/>
                <a:gd name="T96" fmla="*/ 19 w 403"/>
                <a:gd name="T97" fmla="*/ 288 h 324"/>
                <a:gd name="T98" fmla="*/ 13 w 403"/>
                <a:gd name="T99" fmla="*/ 281 h 324"/>
                <a:gd name="T100" fmla="*/ 13 w 403"/>
                <a:gd name="T101" fmla="*/ 269 h 324"/>
                <a:gd name="T102" fmla="*/ 13 w 403"/>
                <a:gd name="T103" fmla="*/ 257 h 3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3" h="324">
                  <a:moveTo>
                    <a:pt x="13" y="245"/>
                  </a:moveTo>
                  <a:lnTo>
                    <a:pt x="13" y="240"/>
                  </a:lnTo>
                  <a:lnTo>
                    <a:pt x="7" y="240"/>
                  </a:lnTo>
                  <a:lnTo>
                    <a:pt x="0" y="240"/>
                  </a:lnTo>
                  <a:lnTo>
                    <a:pt x="0" y="257"/>
                  </a:lnTo>
                  <a:lnTo>
                    <a:pt x="7" y="264"/>
                  </a:lnTo>
                  <a:lnTo>
                    <a:pt x="7" y="269"/>
                  </a:lnTo>
                  <a:lnTo>
                    <a:pt x="7" y="276"/>
                  </a:lnTo>
                  <a:lnTo>
                    <a:pt x="7" y="281"/>
                  </a:lnTo>
                  <a:lnTo>
                    <a:pt x="7" y="288"/>
                  </a:lnTo>
                  <a:lnTo>
                    <a:pt x="7" y="293"/>
                  </a:lnTo>
                  <a:lnTo>
                    <a:pt x="13" y="300"/>
                  </a:lnTo>
                  <a:lnTo>
                    <a:pt x="13" y="307"/>
                  </a:lnTo>
                  <a:lnTo>
                    <a:pt x="19" y="312"/>
                  </a:lnTo>
                  <a:lnTo>
                    <a:pt x="26" y="319"/>
                  </a:lnTo>
                  <a:lnTo>
                    <a:pt x="31" y="319"/>
                  </a:lnTo>
                  <a:lnTo>
                    <a:pt x="31" y="324"/>
                  </a:lnTo>
                  <a:lnTo>
                    <a:pt x="38" y="324"/>
                  </a:lnTo>
                  <a:lnTo>
                    <a:pt x="43" y="324"/>
                  </a:lnTo>
                  <a:lnTo>
                    <a:pt x="55" y="324"/>
                  </a:lnTo>
                  <a:lnTo>
                    <a:pt x="62" y="324"/>
                  </a:lnTo>
                  <a:lnTo>
                    <a:pt x="67" y="324"/>
                  </a:lnTo>
                  <a:lnTo>
                    <a:pt x="74" y="324"/>
                  </a:lnTo>
                  <a:lnTo>
                    <a:pt x="79" y="319"/>
                  </a:lnTo>
                  <a:lnTo>
                    <a:pt x="86" y="319"/>
                  </a:lnTo>
                  <a:lnTo>
                    <a:pt x="98" y="312"/>
                  </a:lnTo>
                  <a:lnTo>
                    <a:pt x="110" y="307"/>
                  </a:lnTo>
                  <a:lnTo>
                    <a:pt x="110" y="300"/>
                  </a:lnTo>
                  <a:lnTo>
                    <a:pt x="122" y="300"/>
                  </a:lnTo>
                  <a:lnTo>
                    <a:pt x="129" y="293"/>
                  </a:lnTo>
                  <a:lnTo>
                    <a:pt x="134" y="288"/>
                  </a:lnTo>
                  <a:lnTo>
                    <a:pt x="141" y="281"/>
                  </a:lnTo>
                  <a:lnTo>
                    <a:pt x="147" y="276"/>
                  </a:lnTo>
                  <a:lnTo>
                    <a:pt x="153" y="269"/>
                  </a:lnTo>
                  <a:lnTo>
                    <a:pt x="165" y="264"/>
                  </a:lnTo>
                  <a:lnTo>
                    <a:pt x="172" y="257"/>
                  </a:lnTo>
                  <a:lnTo>
                    <a:pt x="177" y="252"/>
                  </a:lnTo>
                  <a:lnTo>
                    <a:pt x="196" y="233"/>
                  </a:lnTo>
                  <a:lnTo>
                    <a:pt x="214" y="221"/>
                  </a:lnTo>
                  <a:lnTo>
                    <a:pt x="239" y="190"/>
                  </a:lnTo>
                  <a:lnTo>
                    <a:pt x="251" y="184"/>
                  </a:lnTo>
                  <a:lnTo>
                    <a:pt x="269" y="160"/>
                  </a:lnTo>
                  <a:lnTo>
                    <a:pt x="281" y="154"/>
                  </a:lnTo>
                  <a:lnTo>
                    <a:pt x="288" y="141"/>
                  </a:lnTo>
                  <a:lnTo>
                    <a:pt x="312" y="117"/>
                  </a:lnTo>
                  <a:lnTo>
                    <a:pt x="319" y="105"/>
                  </a:lnTo>
                  <a:lnTo>
                    <a:pt x="331" y="93"/>
                  </a:lnTo>
                  <a:lnTo>
                    <a:pt x="343" y="80"/>
                  </a:lnTo>
                  <a:lnTo>
                    <a:pt x="367" y="55"/>
                  </a:lnTo>
                  <a:lnTo>
                    <a:pt x="379" y="38"/>
                  </a:lnTo>
                  <a:lnTo>
                    <a:pt x="391" y="26"/>
                  </a:lnTo>
                  <a:lnTo>
                    <a:pt x="403" y="14"/>
                  </a:lnTo>
                  <a:lnTo>
                    <a:pt x="403" y="7"/>
                  </a:lnTo>
                  <a:lnTo>
                    <a:pt x="403" y="0"/>
                  </a:lnTo>
                  <a:lnTo>
                    <a:pt x="398" y="0"/>
                  </a:lnTo>
                  <a:lnTo>
                    <a:pt x="398" y="7"/>
                  </a:lnTo>
                  <a:lnTo>
                    <a:pt x="386" y="19"/>
                  </a:lnTo>
                  <a:lnTo>
                    <a:pt x="374" y="31"/>
                  </a:lnTo>
                  <a:lnTo>
                    <a:pt x="360" y="50"/>
                  </a:lnTo>
                  <a:lnTo>
                    <a:pt x="336" y="74"/>
                  </a:lnTo>
                  <a:lnTo>
                    <a:pt x="324" y="86"/>
                  </a:lnTo>
                  <a:lnTo>
                    <a:pt x="312" y="98"/>
                  </a:lnTo>
                  <a:lnTo>
                    <a:pt x="306" y="110"/>
                  </a:lnTo>
                  <a:lnTo>
                    <a:pt x="281" y="135"/>
                  </a:lnTo>
                  <a:lnTo>
                    <a:pt x="276" y="147"/>
                  </a:lnTo>
                  <a:lnTo>
                    <a:pt x="263" y="154"/>
                  </a:lnTo>
                  <a:lnTo>
                    <a:pt x="245" y="178"/>
                  </a:lnTo>
                  <a:lnTo>
                    <a:pt x="233" y="184"/>
                  </a:lnTo>
                  <a:lnTo>
                    <a:pt x="208" y="214"/>
                  </a:lnTo>
                  <a:lnTo>
                    <a:pt x="190" y="226"/>
                  </a:lnTo>
                  <a:lnTo>
                    <a:pt x="172" y="245"/>
                  </a:lnTo>
                  <a:lnTo>
                    <a:pt x="165" y="252"/>
                  </a:lnTo>
                  <a:lnTo>
                    <a:pt x="160" y="257"/>
                  </a:lnTo>
                  <a:lnTo>
                    <a:pt x="153" y="264"/>
                  </a:lnTo>
                  <a:lnTo>
                    <a:pt x="141" y="269"/>
                  </a:lnTo>
                  <a:lnTo>
                    <a:pt x="134" y="276"/>
                  </a:lnTo>
                  <a:lnTo>
                    <a:pt x="129" y="281"/>
                  </a:lnTo>
                  <a:lnTo>
                    <a:pt x="122" y="288"/>
                  </a:lnTo>
                  <a:lnTo>
                    <a:pt x="117" y="288"/>
                  </a:lnTo>
                  <a:lnTo>
                    <a:pt x="110" y="293"/>
                  </a:lnTo>
                  <a:lnTo>
                    <a:pt x="105" y="300"/>
                  </a:lnTo>
                  <a:lnTo>
                    <a:pt x="98" y="300"/>
                  </a:lnTo>
                  <a:lnTo>
                    <a:pt x="93" y="307"/>
                  </a:lnTo>
                  <a:lnTo>
                    <a:pt x="86" y="307"/>
                  </a:lnTo>
                  <a:lnTo>
                    <a:pt x="79" y="312"/>
                  </a:lnTo>
                  <a:lnTo>
                    <a:pt x="74" y="312"/>
                  </a:lnTo>
                  <a:lnTo>
                    <a:pt x="67" y="312"/>
                  </a:lnTo>
                  <a:lnTo>
                    <a:pt x="62" y="319"/>
                  </a:lnTo>
                  <a:lnTo>
                    <a:pt x="55" y="319"/>
                  </a:lnTo>
                  <a:lnTo>
                    <a:pt x="43" y="319"/>
                  </a:lnTo>
                  <a:lnTo>
                    <a:pt x="38" y="319"/>
                  </a:lnTo>
                  <a:lnTo>
                    <a:pt x="38" y="312"/>
                  </a:lnTo>
                  <a:lnTo>
                    <a:pt x="31" y="312"/>
                  </a:lnTo>
                  <a:lnTo>
                    <a:pt x="26" y="307"/>
                  </a:lnTo>
                  <a:lnTo>
                    <a:pt x="26" y="300"/>
                  </a:lnTo>
                  <a:lnTo>
                    <a:pt x="19" y="300"/>
                  </a:lnTo>
                  <a:lnTo>
                    <a:pt x="19" y="293"/>
                  </a:lnTo>
                  <a:lnTo>
                    <a:pt x="19" y="288"/>
                  </a:lnTo>
                  <a:lnTo>
                    <a:pt x="19" y="281"/>
                  </a:lnTo>
                  <a:lnTo>
                    <a:pt x="13" y="281"/>
                  </a:lnTo>
                  <a:lnTo>
                    <a:pt x="13" y="276"/>
                  </a:lnTo>
                  <a:lnTo>
                    <a:pt x="13" y="269"/>
                  </a:lnTo>
                  <a:lnTo>
                    <a:pt x="13" y="264"/>
                  </a:lnTo>
                  <a:lnTo>
                    <a:pt x="13" y="257"/>
                  </a:lnTo>
                  <a:lnTo>
                    <a:pt x="13"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1" name="Freeform 8"/>
            <p:cNvSpPr>
              <a:spLocks/>
            </p:cNvSpPr>
            <p:nvPr/>
          </p:nvSpPr>
          <p:spPr bwMode="auto">
            <a:xfrm>
              <a:off x="1826" y="1997"/>
              <a:ext cx="323" cy="402"/>
            </a:xfrm>
            <a:custGeom>
              <a:avLst/>
              <a:gdLst>
                <a:gd name="T0" fmla="*/ 85 w 323"/>
                <a:gd name="T1" fmla="*/ 402 h 402"/>
                <a:gd name="T2" fmla="*/ 85 w 323"/>
                <a:gd name="T3" fmla="*/ 390 h 402"/>
                <a:gd name="T4" fmla="*/ 73 w 323"/>
                <a:gd name="T5" fmla="*/ 390 h 402"/>
                <a:gd name="T6" fmla="*/ 61 w 323"/>
                <a:gd name="T7" fmla="*/ 390 h 402"/>
                <a:gd name="T8" fmla="*/ 49 w 323"/>
                <a:gd name="T9" fmla="*/ 390 h 402"/>
                <a:gd name="T10" fmla="*/ 42 w 323"/>
                <a:gd name="T11" fmla="*/ 385 h 402"/>
                <a:gd name="T12" fmla="*/ 30 w 323"/>
                <a:gd name="T13" fmla="*/ 385 h 402"/>
                <a:gd name="T14" fmla="*/ 18 w 323"/>
                <a:gd name="T15" fmla="*/ 378 h 402"/>
                <a:gd name="T16" fmla="*/ 12 w 323"/>
                <a:gd name="T17" fmla="*/ 366 h 402"/>
                <a:gd name="T18" fmla="*/ 6 w 323"/>
                <a:gd name="T19" fmla="*/ 347 h 402"/>
                <a:gd name="T20" fmla="*/ 12 w 323"/>
                <a:gd name="T21" fmla="*/ 335 h 402"/>
                <a:gd name="T22" fmla="*/ 12 w 323"/>
                <a:gd name="T23" fmla="*/ 323 h 402"/>
                <a:gd name="T24" fmla="*/ 18 w 323"/>
                <a:gd name="T25" fmla="*/ 311 h 402"/>
                <a:gd name="T26" fmla="*/ 24 w 323"/>
                <a:gd name="T27" fmla="*/ 299 h 402"/>
                <a:gd name="T28" fmla="*/ 37 w 323"/>
                <a:gd name="T29" fmla="*/ 287 h 402"/>
                <a:gd name="T30" fmla="*/ 42 w 323"/>
                <a:gd name="T31" fmla="*/ 274 h 402"/>
                <a:gd name="T32" fmla="*/ 54 w 323"/>
                <a:gd name="T33" fmla="*/ 262 h 402"/>
                <a:gd name="T34" fmla="*/ 67 w 323"/>
                <a:gd name="T35" fmla="*/ 243 h 402"/>
                <a:gd name="T36" fmla="*/ 92 w 323"/>
                <a:gd name="T37" fmla="*/ 226 h 402"/>
                <a:gd name="T38" fmla="*/ 109 w 323"/>
                <a:gd name="T39" fmla="*/ 195 h 402"/>
                <a:gd name="T40" fmla="*/ 128 w 323"/>
                <a:gd name="T41" fmla="*/ 176 h 402"/>
                <a:gd name="T42" fmla="*/ 171 w 323"/>
                <a:gd name="T43" fmla="*/ 140 h 402"/>
                <a:gd name="T44" fmla="*/ 188 w 323"/>
                <a:gd name="T45" fmla="*/ 121 h 402"/>
                <a:gd name="T46" fmla="*/ 226 w 323"/>
                <a:gd name="T47" fmla="*/ 91 h 402"/>
                <a:gd name="T48" fmla="*/ 250 w 323"/>
                <a:gd name="T49" fmla="*/ 66 h 402"/>
                <a:gd name="T50" fmla="*/ 293 w 323"/>
                <a:gd name="T51" fmla="*/ 30 h 402"/>
                <a:gd name="T52" fmla="*/ 323 w 323"/>
                <a:gd name="T53" fmla="*/ 5 h 402"/>
                <a:gd name="T54" fmla="*/ 317 w 323"/>
                <a:gd name="T55" fmla="*/ 0 h 402"/>
                <a:gd name="T56" fmla="*/ 287 w 323"/>
                <a:gd name="T57" fmla="*/ 24 h 402"/>
                <a:gd name="T58" fmla="*/ 244 w 323"/>
                <a:gd name="T59" fmla="*/ 61 h 402"/>
                <a:gd name="T60" fmla="*/ 219 w 323"/>
                <a:gd name="T61" fmla="*/ 85 h 402"/>
                <a:gd name="T62" fmla="*/ 183 w 323"/>
                <a:gd name="T63" fmla="*/ 116 h 402"/>
                <a:gd name="T64" fmla="*/ 164 w 323"/>
                <a:gd name="T65" fmla="*/ 133 h 402"/>
                <a:gd name="T66" fmla="*/ 104 w 323"/>
                <a:gd name="T67" fmla="*/ 188 h 402"/>
                <a:gd name="T68" fmla="*/ 80 w 323"/>
                <a:gd name="T69" fmla="*/ 213 h 402"/>
                <a:gd name="T70" fmla="*/ 61 w 323"/>
                <a:gd name="T71" fmla="*/ 238 h 402"/>
                <a:gd name="T72" fmla="*/ 49 w 323"/>
                <a:gd name="T73" fmla="*/ 256 h 402"/>
                <a:gd name="T74" fmla="*/ 37 w 323"/>
                <a:gd name="T75" fmla="*/ 268 h 402"/>
                <a:gd name="T76" fmla="*/ 24 w 323"/>
                <a:gd name="T77" fmla="*/ 280 h 402"/>
                <a:gd name="T78" fmla="*/ 18 w 323"/>
                <a:gd name="T79" fmla="*/ 293 h 402"/>
                <a:gd name="T80" fmla="*/ 18 w 323"/>
                <a:gd name="T81" fmla="*/ 305 h 402"/>
                <a:gd name="T82" fmla="*/ 12 w 323"/>
                <a:gd name="T83" fmla="*/ 317 h 402"/>
                <a:gd name="T84" fmla="*/ 6 w 323"/>
                <a:gd name="T85" fmla="*/ 323 h 402"/>
                <a:gd name="T86" fmla="*/ 0 w 323"/>
                <a:gd name="T87" fmla="*/ 335 h 402"/>
                <a:gd name="T88" fmla="*/ 0 w 323"/>
                <a:gd name="T89" fmla="*/ 347 h 402"/>
                <a:gd name="T90" fmla="*/ 0 w 323"/>
                <a:gd name="T91" fmla="*/ 366 h 402"/>
                <a:gd name="T92" fmla="*/ 6 w 323"/>
                <a:gd name="T93" fmla="*/ 378 h 402"/>
                <a:gd name="T94" fmla="*/ 18 w 323"/>
                <a:gd name="T95" fmla="*/ 390 h 402"/>
                <a:gd name="T96" fmla="*/ 30 w 323"/>
                <a:gd name="T97" fmla="*/ 390 h 402"/>
                <a:gd name="T98" fmla="*/ 37 w 323"/>
                <a:gd name="T99" fmla="*/ 397 h 402"/>
                <a:gd name="T100" fmla="*/ 49 w 323"/>
                <a:gd name="T101" fmla="*/ 397 h 402"/>
                <a:gd name="T102" fmla="*/ 61 w 323"/>
                <a:gd name="T103" fmla="*/ 402 h 402"/>
                <a:gd name="T104" fmla="*/ 73 w 323"/>
                <a:gd name="T105" fmla="*/ 402 h 4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23" h="402">
                  <a:moveTo>
                    <a:pt x="80" y="402"/>
                  </a:moveTo>
                  <a:lnTo>
                    <a:pt x="85" y="402"/>
                  </a:lnTo>
                  <a:lnTo>
                    <a:pt x="85" y="397"/>
                  </a:lnTo>
                  <a:lnTo>
                    <a:pt x="85" y="390"/>
                  </a:lnTo>
                  <a:lnTo>
                    <a:pt x="80" y="390"/>
                  </a:lnTo>
                  <a:lnTo>
                    <a:pt x="73" y="390"/>
                  </a:lnTo>
                  <a:lnTo>
                    <a:pt x="67" y="390"/>
                  </a:lnTo>
                  <a:lnTo>
                    <a:pt x="61" y="390"/>
                  </a:lnTo>
                  <a:lnTo>
                    <a:pt x="54" y="390"/>
                  </a:lnTo>
                  <a:lnTo>
                    <a:pt x="49" y="390"/>
                  </a:lnTo>
                  <a:lnTo>
                    <a:pt x="42" y="390"/>
                  </a:lnTo>
                  <a:lnTo>
                    <a:pt x="42" y="385"/>
                  </a:lnTo>
                  <a:lnTo>
                    <a:pt x="37" y="385"/>
                  </a:lnTo>
                  <a:lnTo>
                    <a:pt x="30" y="385"/>
                  </a:lnTo>
                  <a:lnTo>
                    <a:pt x="24" y="385"/>
                  </a:lnTo>
                  <a:lnTo>
                    <a:pt x="18" y="378"/>
                  </a:lnTo>
                  <a:lnTo>
                    <a:pt x="12" y="373"/>
                  </a:lnTo>
                  <a:lnTo>
                    <a:pt x="12" y="366"/>
                  </a:lnTo>
                  <a:lnTo>
                    <a:pt x="6" y="359"/>
                  </a:lnTo>
                  <a:lnTo>
                    <a:pt x="6" y="347"/>
                  </a:lnTo>
                  <a:lnTo>
                    <a:pt x="6" y="342"/>
                  </a:lnTo>
                  <a:lnTo>
                    <a:pt x="12" y="335"/>
                  </a:lnTo>
                  <a:lnTo>
                    <a:pt x="12" y="330"/>
                  </a:lnTo>
                  <a:lnTo>
                    <a:pt x="12" y="323"/>
                  </a:lnTo>
                  <a:lnTo>
                    <a:pt x="18" y="317"/>
                  </a:lnTo>
                  <a:lnTo>
                    <a:pt x="18" y="311"/>
                  </a:lnTo>
                  <a:lnTo>
                    <a:pt x="24" y="305"/>
                  </a:lnTo>
                  <a:lnTo>
                    <a:pt x="24" y="299"/>
                  </a:lnTo>
                  <a:lnTo>
                    <a:pt x="30" y="293"/>
                  </a:lnTo>
                  <a:lnTo>
                    <a:pt x="37" y="287"/>
                  </a:lnTo>
                  <a:lnTo>
                    <a:pt x="37" y="280"/>
                  </a:lnTo>
                  <a:lnTo>
                    <a:pt x="42" y="274"/>
                  </a:lnTo>
                  <a:lnTo>
                    <a:pt x="49" y="268"/>
                  </a:lnTo>
                  <a:lnTo>
                    <a:pt x="54" y="262"/>
                  </a:lnTo>
                  <a:lnTo>
                    <a:pt x="61" y="256"/>
                  </a:lnTo>
                  <a:lnTo>
                    <a:pt x="67" y="243"/>
                  </a:lnTo>
                  <a:lnTo>
                    <a:pt x="73" y="238"/>
                  </a:lnTo>
                  <a:lnTo>
                    <a:pt x="92" y="226"/>
                  </a:lnTo>
                  <a:lnTo>
                    <a:pt x="97" y="213"/>
                  </a:lnTo>
                  <a:lnTo>
                    <a:pt x="109" y="195"/>
                  </a:lnTo>
                  <a:lnTo>
                    <a:pt x="121" y="188"/>
                  </a:lnTo>
                  <a:lnTo>
                    <a:pt x="128" y="176"/>
                  </a:lnTo>
                  <a:lnTo>
                    <a:pt x="147" y="159"/>
                  </a:lnTo>
                  <a:lnTo>
                    <a:pt x="171" y="140"/>
                  </a:lnTo>
                  <a:lnTo>
                    <a:pt x="176" y="133"/>
                  </a:lnTo>
                  <a:lnTo>
                    <a:pt x="188" y="121"/>
                  </a:lnTo>
                  <a:lnTo>
                    <a:pt x="214" y="97"/>
                  </a:lnTo>
                  <a:lnTo>
                    <a:pt x="226" y="91"/>
                  </a:lnTo>
                  <a:lnTo>
                    <a:pt x="238" y="79"/>
                  </a:lnTo>
                  <a:lnTo>
                    <a:pt x="250" y="66"/>
                  </a:lnTo>
                  <a:lnTo>
                    <a:pt x="274" y="42"/>
                  </a:lnTo>
                  <a:lnTo>
                    <a:pt x="293" y="30"/>
                  </a:lnTo>
                  <a:lnTo>
                    <a:pt x="305" y="17"/>
                  </a:lnTo>
                  <a:lnTo>
                    <a:pt x="323" y="5"/>
                  </a:lnTo>
                  <a:lnTo>
                    <a:pt x="323" y="0"/>
                  </a:lnTo>
                  <a:lnTo>
                    <a:pt x="317" y="0"/>
                  </a:lnTo>
                  <a:lnTo>
                    <a:pt x="299" y="12"/>
                  </a:lnTo>
                  <a:lnTo>
                    <a:pt x="287" y="24"/>
                  </a:lnTo>
                  <a:lnTo>
                    <a:pt x="274" y="36"/>
                  </a:lnTo>
                  <a:lnTo>
                    <a:pt x="244" y="61"/>
                  </a:lnTo>
                  <a:lnTo>
                    <a:pt x="231" y="73"/>
                  </a:lnTo>
                  <a:lnTo>
                    <a:pt x="219" y="85"/>
                  </a:lnTo>
                  <a:lnTo>
                    <a:pt x="207" y="91"/>
                  </a:lnTo>
                  <a:lnTo>
                    <a:pt x="183" y="116"/>
                  </a:lnTo>
                  <a:lnTo>
                    <a:pt x="171" y="121"/>
                  </a:lnTo>
                  <a:lnTo>
                    <a:pt x="164" y="133"/>
                  </a:lnTo>
                  <a:lnTo>
                    <a:pt x="140" y="152"/>
                  </a:lnTo>
                  <a:lnTo>
                    <a:pt x="104" y="188"/>
                  </a:lnTo>
                  <a:lnTo>
                    <a:pt x="92" y="207"/>
                  </a:lnTo>
                  <a:lnTo>
                    <a:pt x="80" y="213"/>
                  </a:lnTo>
                  <a:lnTo>
                    <a:pt x="67" y="231"/>
                  </a:lnTo>
                  <a:lnTo>
                    <a:pt x="61" y="238"/>
                  </a:lnTo>
                  <a:lnTo>
                    <a:pt x="54" y="250"/>
                  </a:lnTo>
                  <a:lnTo>
                    <a:pt x="49" y="256"/>
                  </a:lnTo>
                  <a:lnTo>
                    <a:pt x="42" y="262"/>
                  </a:lnTo>
                  <a:lnTo>
                    <a:pt x="37" y="268"/>
                  </a:lnTo>
                  <a:lnTo>
                    <a:pt x="30" y="274"/>
                  </a:lnTo>
                  <a:lnTo>
                    <a:pt x="24" y="280"/>
                  </a:lnTo>
                  <a:lnTo>
                    <a:pt x="24" y="293"/>
                  </a:lnTo>
                  <a:lnTo>
                    <a:pt x="18" y="293"/>
                  </a:lnTo>
                  <a:lnTo>
                    <a:pt x="18" y="299"/>
                  </a:lnTo>
                  <a:lnTo>
                    <a:pt x="18" y="305"/>
                  </a:lnTo>
                  <a:lnTo>
                    <a:pt x="12" y="311"/>
                  </a:lnTo>
                  <a:lnTo>
                    <a:pt x="12" y="317"/>
                  </a:lnTo>
                  <a:lnTo>
                    <a:pt x="6" y="317"/>
                  </a:lnTo>
                  <a:lnTo>
                    <a:pt x="6" y="323"/>
                  </a:lnTo>
                  <a:lnTo>
                    <a:pt x="6" y="330"/>
                  </a:lnTo>
                  <a:lnTo>
                    <a:pt x="0" y="335"/>
                  </a:lnTo>
                  <a:lnTo>
                    <a:pt x="0" y="342"/>
                  </a:lnTo>
                  <a:lnTo>
                    <a:pt x="0" y="347"/>
                  </a:lnTo>
                  <a:lnTo>
                    <a:pt x="0" y="359"/>
                  </a:lnTo>
                  <a:lnTo>
                    <a:pt x="0" y="366"/>
                  </a:lnTo>
                  <a:lnTo>
                    <a:pt x="6" y="373"/>
                  </a:lnTo>
                  <a:lnTo>
                    <a:pt x="6" y="378"/>
                  </a:lnTo>
                  <a:lnTo>
                    <a:pt x="18" y="385"/>
                  </a:lnTo>
                  <a:lnTo>
                    <a:pt x="18" y="390"/>
                  </a:lnTo>
                  <a:lnTo>
                    <a:pt x="24" y="390"/>
                  </a:lnTo>
                  <a:lnTo>
                    <a:pt x="30" y="390"/>
                  </a:lnTo>
                  <a:lnTo>
                    <a:pt x="30" y="397"/>
                  </a:lnTo>
                  <a:lnTo>
                    <a:pt x="37" y="397"/>
                  </a:lnTo>
                  <a:lnTo>
                    <a:pt x="42" y="397"/>
                  </a:lnTo>
                  <a:lnTo>
                    <a:pt x="49" y="397"/>
                  </a:lnTo>
                  <a:lnTo>
                    <a:pt x="54" y="397"/>
                  </a:lnTo>
                  <a:lnTo>
                    <a:pt x="61" y="402"/>
                  </a:lnTo>
                  <a:lnTo>
                    <a:pt x="67" y="402"/>
                  </a:lnTo>
                  <a:lnTo>
                    <a:pt x="73" y="402"/>
                  </a:lnTo>
                  <a:lnTo>
                    <a:pt x="80"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2" name="Freeform 9"/>
            <p:cNvSpPr>
              <a:spLocks/>
            </p:cNvSpPr>
            <p:nvPr/>
          </p:nvSpPr>
          <p:spPr bwMode="auto">
            <a:xfrm>
              <a:off x="806" y="2173"/>
              <a:ext cx="1405" cy="1406"/>
            </a:xfrm>
            <a:custGeom>
              <a:avLst/>
              <a:gdLst>
                <a:gd name="T0" fmla="*/ 1393 w 1405"/>
                <a:gd name="T1" fmla="*/ 569 h 1406"/>
                <a:gd name="T2" fmla="*/ 1350 w 1405"/>
                <a:gd name="T3" fmla="*/ 428 h 1406"/>
                <a:gd name="T4" fmla="*/ 1276 w 1405"/>
                <a:gd name="T5" fmla="*/ 300 h 1406"/>
                <a:gd name="T6" fmla="*/ 1172 w 1405"/>
                <a:gd name="T7" fmla="*/ 178 h 1406"/>
                <a:gd name="T8" fmla="*/ 1057 w 1405"/>
                <a:gd name="T9" fmla="*/ 92 h 1406"/>
                <a:gd name="T10" fmla="*/ 922 w 1405"/>
                <a:gd name="T11" fmla="*/ 31 h 1406"/>
                <a:gd name="T12" fmla="*/ 776 w 1405"/>
                <a:gd name="T13" fmla="*/ 0 h 1406"/>
                <a:gd name="T14" fmla="*/ 617 w 1405"/>
                <a:gd name="T15" fmla="*/ 0 h 1406"/>
                <a:gd name="T16" fmla="*/ 476 w 1405"/>
                <a:gd name="T17" fmla="*/ 37 h 1406"/>
                <a:gd name="T18" fmla="*/ 342 w 1405"/>
                <a:gd name="T19" fmla="*/ 98 h 1406"/>
                <a:gd name="T20" fmla="*/ 226 w 1405"/>
                <a:gd name="T21" fmla="*/ 190 h 1406"/>
                <a:gd name="T22" fmla="*/ 123 w 1405"/>
                <a:gd name="T23" fmla="*/ 306 h 1406"/>
                <a:gd name="T24" fmla="*/ 49 w 1405"/>
                <a:gd name="T25" fmla="*/ 440 h 1406"/>
                <a:gd name="T26" fmla="*/ 12 w 1405"/>
                <a:gd name="T27" fmla="*/ 581 h 1406"/>
                <a:gd name="T28" fmla="*/ 0 w 1405"/>
                <a:gd name="T29" fmla="*/ 740 h 1406"/>
                <a:gd name="T30" fmla="*/ 25 w 1405"/>
                <a:gd name="T31" fmla="*/ 887 h 1406"/>
                <a:gd name="T32" fmla="*/ 80 w 1405"/>
                <a:gd name="T33" fmla="*/ 1021 h 1406"/>
                <a:gd name="T34" fmla="*/ 159 w 1405"/>
                <a:gd name="T35" fmla="*/ 1144 h 1406"/>
                <a:gd name="T36" fmla="*/ 269 w 1405"/>
                <a:gd name="T37" fmla="*/ 1259 h 1406"/>
                <a:gd name="T38" fmla="*/ 397 w 1405"/>
                <a:gd name="T39" fmla="*/ 1332 h 1406"/>
                <a:gd name="T40" fmla="*/ 531 w 1405"/>
                <a:gd name="T41" fmla="*/ 1387 h 1406"/>
                <a:gd name="T42" fmla="*/ 678 w 1405"/>
                <a:gd name="T43" fmla="*/ 1406 h 1406"/>
                <a:gd name="T44" fmla="*/ 836 w 1405"/>
                <a:gd name="T45" fmla="*/ 1394 h 1406"/>
                <a:gd name="T46" fmla="*/ 977 w 1405"/>
                <a:gd name="T47" fmla="*/ 1351 h 1406"/>
                <a:gd name="T48" fmla="*/ 1105 w 1405"/>
                <a:gd name="T49" fmla="*/ 1278 h 1406"/>
                <a:gd name="T50" fmla="*/ 1227 w 1405"/>
                <a:gd name="T51" fmla="*/ 1173 h 1406"/>
                <a:gd name="T52" fmla="*/ 1313 w 1405"/>
                <a:gd name="T53" fmla="*/ 1051 h 1406"/>
                <a:gd name="T54" fmla="*/ 1374 w 1405"/>
                <a:gd name="T55" fmla="*/ 918 h 1406"/>
                <a:gd name="T56" fmla="*/ 1405 w 1405"/>
                <a:gd name="T57" fmla="*/ 776 h 1406"/>
                <a:gd name="T58" fmla="*/ 1393 w 1405"/>
                <a:gd name="T59" fmla="*/ 630 h 1406"/>
                <a:gd name="T60" fmla="*/ 1362 w 1405"/>
                <a:gd name="T61" fmla="*/ 490 h 1406"/>
                <a:gd name="T62" fmla="*/ 1307 w 1405"/>
                <a:gd name="T63" fmla="*/ 355 h 1406"/>
                <a:gd name="T64" fmla="*/ 1221 w 1405"/>
                <a:gd name="T65" fmla="*/ 238 h 1406"/>
                <a:gd name="T66" fmla="*/ 1112 w 1405"/>
                <a:gd name="T67" fmla="*/ 141 h 1406"/>
                <a:gd name="T68" fmla="*/ 983 w 1405"/>
                <a:gd name="T69" fmla="*/ 67 h 1406"/>
                <a:gd name="T70" fmla="*/ 848 w 1405"/>
                <a:gd name="T71" fmla="*/ 24 h 1406"/>
                <a:gd name="T72" fmla="*/ 690 w 1405"/>
                <a:gd name="T73" fmla="*/ 7 h 1406"/>
                <a:gd name="T74" fmla="*/ 550 w 1405"/>
                <a:gd name="T75" fmla="*/ 24 h 1406"/>
                <a:gd name="T76" fmla="*/ 409 w 1405"/>
                <a:gd name="T77" fmla="*/ 74 h 1406"/>
                <a:gd name="T78" fmla="*/ 287 w 1405"/>
                <a:gd name="T79" fmla="*/ 147 h 1406"/>
                <a:gd name="T80" fmla="*/ 178 w 1405"/>
                <a:gd name="T81" fmla="*/ 245 h 1406"/>
                <a:gd name="T82" fmla="*/ 98 w 1405"/>
                <a:gd name="T83" fmla="*/ 367 h 1406"/>
                <a:gd name="T84" fmla="*/ 37 w 1405"/>
                <a:gd name="T85" fmla="*/ 495 h 1406"/>
                <a:gd name="T86" fmla="*/ 12 w 1405"/>
                <a:gd name="T87" fmla="*/ 642 h 1406"/>
                <a:gd name="T88" fmla="*/ 18 w 1405"/>
                <a:gd name="T89" fmla="*/ 801 h 1406"/>
                <a:gd name="T90" fmla="*/ 49 w 1405"/>
                <a:gd name="T91" fmla="*/ 942 h 1406"/>
                <a:gd name="T92" fmla="*/ 116 w 1405"/>
                <a:gd name="T93" fmla="*/ 1070 h 1406"/>
                <a:gd name="T94" fmla="*/ 202 w 1405"/>
                <a:gd name="T95" fmla="*/ 1185 h 1406"/>
                <a:gd name="T96" fmla="*/ 312 w 1405"/>
                <a:gd name="T97" fmla="*/ 1278 h 1406"/>
                <a:gd name="T98" fmla="*/ 445 w 1405"/>
                <a:gd name="T99" fmla="*/ 1344 h 1406"/>
                <a:gd name="T100" fmla="*/ 580 w 1405"/>
                <a:gd name="T101" fmla="*/ 1387 h 1406"/>
                <a:gd name="T102" fmla="*/ 739 w 1405"/>
                <a:gd name="T103" fmla="*/ 1394 h 1406"/>
                <a:gd name="T104" fmla="*/ 886 w 1405"/>
                <a:gd name="T105" fmla="*/ 1375 h 1406"/>
                <a:gd name="T106" fmla="*/ 1020 w 1405"/>
                <a:gd name="T107" fmla="*/ 1320 h 1406"/>
                <a:gd name="T108" fmla="*/ 1141 w 1405"/>
                <a:gd name="T109" fmla="*/ 1240 h 1406"/>
                <a:gd name="T110" fmla="*/ 1246 w 1405"/>
                <a:gd name="T111" fmla="*/ 1137 h 1406"/>
                <a:gd name="T112" fmla="*/ 1319 w 1405"/>
                <a:gd name="T113" fmla="*/ 1014 h 1406"/>
                <a:gd name="T114" fmla="*/ 1374 w 1405"/>
                <a:gd name="T115" fmla="*/ 880 h 1406"/>
                <a:gd name="T116" fmla="*/ 1398 w 1405"/>
                <a:gd name="T117" fmla="*/ 740 h 14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05" h="1406">
                  <a:moveTo>
                    <a:pt x="1405" y="704"/>
                  </a:moveTo>
                  <a:lnTo>
                    <a:pt x="1405" y="690"/>
                  </a:lnTo>
                  <a:lnTo>
                    <a:pt x="1405" y="678"/>
                  </a:lnTo>
                  <a:lnTo>
                    <a:pt x="1405" y="666"/>
                  </a:lnTo>
                  <a:lnTo>
                    <a:pt x="1405" y="654"/>
                  </a:lnTo>
                  <a:lnTo>
                    <a:pt x="1405" y="642"/>
                  </a:lnTo>
                  <a:lnTo>
                    <a:pt x="1405" y="630"/>
                  </a:lnTo>
                  <a:lnTo>
                    <a:pt x="1398" y="618"/>
                  </a:lnTo>
                  <a:lnTo>
                    <a:pt x="1398" y="606"/>
                  </a:lnTo>
                  <a:lnTo>
                    <a:pt x="1398" y="593"/>
                  </a:lnTo>
                  <a:lnTo>
                    <a:pt x="1398" y="581"/>
                  </a:lnTo>
                  <a:lnTo>
                    <a:pt x="1393" y="569"/>
                  </a:lnTo>
                  <a:lnTo>
                    <a:pt x="1393" y="557"/>
                  </a:lnTo>
                  <a:lnTo>
                    <a:pt x="1386" y="544"/>
                  </a:lnTo>
                  <a:lnTo>
                    <a:pt x="1386" y="532"/>
                  </a:lnTo>
                  <a:lnTo>
                    <a:pt x="1380" y="519"/>
                  </a:lnTo>
                  <a:lnTo>
                    <a:pt x="1380" y="507"/>
                  </a:lnTo>
                  <a:lnTo>
                    <a:pt x="1374" y="495"/>
                  </a:lnTo>
                  <a:lnTo>
                    <a:pt x="1374" y="483"/>
                  </a:lnTo>
                  <a:lnTo>
                    <a:pt x="1367" y="471"/>
                  </a:lnTo>
                  <a:lnTo>
                    <a:pt x="1362" y="459"/>
                  </a:lnTo>
                  <a:lnTo>
                    <a:pt x="1362" y="447"/>
                  </a:lnTo>
                  <a:lnTo>
                    <a:pt x="1355" y="440"/>
                  </a:lnTo>
                  <a:lnTo>
                    <a:pt x="1350" y="428"/>
                  </a:lnTo>
                  <a:lnTo>
                    <a:pt x="1343" y="416"/>
                  </a:lnTo>
                  <a:lnTo>
                    <a:pt x="1343" y="404"/>
                  </a:lnTo>
                  <a:lnTo>
                    <a:pt x="1337" y="392"/>
                  </a:lnTo>
                  <a:lnTo>
                    <a:pt x="1331" y="380"/>
                  </a:lnTo>
                  <a:lnTo>
                    <a:pt x="1325" y="373"/>
                  </a:lnTo>
                  <a:lnTo>
                    <a:pt x="1319" y="361"/>
                  </a:lnTo>
                  <a:lnTo>
                    <a:pt x="1313" y="349"/>
                  </a:lnTo>
                  <a:lnTo>
                    <a:pt x="1307" y="336"/>
                  </a:lnTo>
                  <a:lnTo>
                    <a:pt x="1301" y="330"/>
                  </a:lnTo>
                  <a:lnTo>
                    <a:pt x="1294" y="318"/>
                  </a:lnTo>
                  <a:lnTo>
                    <a:pt x="1288" y="306"/>
                  </a:lnTo>
                  <a:lnTo>
                    <a:pt x="1276" y="300"/>
                  </a:lnTo>
                  <a:lnTo>
                    <a:pt x="1270" y="288"/>
                  </a:lnTo>
                  <a:lnTo>
                    <a:pt x="1264" y="276"/>
                  </a:lnTo>
                  <a:lnTo>
                    <a:pt x="1258" y="269"/>
                  </a:lnTo>
                  <a:lnTo>
                    <a:pt x="1251" y="257"/>
                  </a:lnTo>
                  <a:lnTo>
                    <a:pt x="1239" y="250"/>
                  </a:lnTo>
                  <a:lnTo>
                    <a:pt x="1234" y="238"/>
                  </a:lnTo>
                  <a:lnTo>
                    <a:pt x="1227" y="233"/>
                  </a:lnTo>
                  <a:lnTo>
                    <a:pt x="1215" y="221"/>
                  </a:lnTo>
                  <a:lnTo>
                    <a:pt x="1208" y="214"/>
                  </a:lnTo>
                  <a:lnTo>
                    <a:pt x="1191" y="197"/>
                  </a:lnTo>
                  <a:lnTo>
                    <a:pt x="1184" y="190"/>
                  </a:lnTo>
                  <a:lnTo>
                    <a:pt x="1172" y="178"/>
                  </a:lnTo>
                  <a:lnTo>
                    <a:pt x="1167" y="171"/>
                  </a:lnTo>
                  <a:lnTo>
                    <a:pt x="1153" y="166"/>
                  </a:lnTo>
                  <a:lnTo>
                    <a:pt x="1148" y="154"/>
                  </a:lnTo>
                  <a:lnTo>
                    <a:pt x="1136" y="147"/>
                  </a:lnTo>
                  <a:lnTo>
                    <a:pt x="1124" y="141"/>
                  </a:lnTo>
                  <a:lnTo>
                    <a:pt x="1117" y="135"/>
                  </a:lnTo>
                  <a:lnTo>
                    <a:pt x="1105" y="123"/>
                  </a:lnTo>
                  <a:lnTo>
                    <a:pt x="1093" y="117"/>
                  </a:lnTo>
                  <a:lnTo>
                    <a:pt x="1087" y="111"/>
                  </a:lnTo>
                  <a:lnTo>
                    <a:pt x="1074" y="104"/>
                  </a:lnTo>
                  <a:lnTo>
                    <a:pt x="1062" y="98"/>
                  </a:lnTo>
                  <a:lnTo>
                    <a:pt x="1057" y="92"/>
                  </a:lnTo>
                  <a:lnTo>
                    <a:pt x="1044" y="86"/>
                  </a:lnTo>
                  <a:lnTo>
                    <a:pt x="1032" y="80"/>
                  </a:lnTo>
                  <a:lnTo>
                    <a:pt x="1020" y="74"/>
                  </a:lnTo>
                  <a:lnTo>
                    <a:pt x="1014" y="67"/>
                  </a:lnTo>
                  <a:lnTo>
                    <a:pt x="1001" y="62"/>
                  </a:lnTo>
                  <a:lnTo>
                    <a:pt x="989" y="55"/>
                  </a:lnTo>
                  <a:lnTo>
                    <a:pt x="977" y="55"/>
                  </a:lnTo>
                  <a:lnTo>
                    <a:pt x="965" y="50"/>
                  </a:lnTo>
                  <a:lnTo>
                    <a:pt x="953" y="43"/>
                  </a:lnTo>
                  <a:lnTo>
                    <a:pt x="946" y="37"/>
                  </a:lnTo>
                  <a:lnTo>
                    <a:pt x="934" y="37"/>
                  </a:lnTo>
                  <a:lnTo>
                    <a:pt x="922" y="31"/>
                  </a:lnTo>
                  <a:lnTo>
                    <a:pt x="910" y="31"/>
                  </a:lnTo>
                  <a:lnTo>
                    <a:pt x="898" y="24"/>
                  </a:lnTo>
                  <a:lnTo>
                    <a:pt x="886" y="19"/>
                  </a:lnTo>
                  <a:lnTo>
                    <a:pt x="872" y="19"/>
                  </a:lnTo>
                  <a:lnTo>
                    <a:pt x="860" y="12"/>
                  </a:lnTo>
                  <a:lnTo>
                    <a:pt x="848" y="12"/>
                  </a:lnTo>
                  <a:lnTo>
                    <a:pt x="836" y="12"/>
                  </a:lnTo>
                  <a:lnTo>
                    <a:pt x="824" y="7"/>
                  </a:lnTo>
                  <a:lnTo>
                    <a:pt x="812" y="7"/>
                  </a:lnTo>
                  <a:lnTo>
                    <a:pt x="800" y="7"/>
                  </a:lnTo>
                  <a:lnTo>
                    <a:pt x="788" y="0"/>
                  </a:lnTo>
                  <a:lnTo>
                    <a:pt x="776" y="0"/>
                  </a:lnTo>
                  <a:lnTo>
                    <a:pt x="764" y="0"/>
                  </a:lnTo>
                  <a:lnTo>
                    <a:pt x="752" y="0"/>
                  </a:lnTo>
                  <a:lnTo>
                    <a:pt x="739" y="0"/>
                  </a:lnTo>
                  <a:lnTo>
                    <a:pt x="726" y="0"/>
                  </a:lnTo>
                  <a:lnTo>
                    <a:pt x="714" y="0"/>
                  </a:lnTo>
                  <a:lnTo>
                    <a:pt x="690" y="0"/>
                  </a:lnTo>
                  <a:lnTo>
                    <a:pt x="678" y="0"/>
                  </a:lnTo>
                  <a:lnTo>
                    <a:pt x="666" y="0"/>
                  </a:lnTo>
                  <a:lnTo>
                    <a:pt x="653" y="0"/>
                  </a:lnTo>
                  <a:lnTo>
                    <a:pt x="641" y="0"/>
                  </a:lnTo>
                  <a:lnTo>
                    <a:pt x="629" y="0"/>
                  </a:lnTo>
                  <a:lnTo>
                    <a:pt x="617" y="0"/>
                  </a:lnTo>
                  <a:lnTo>
                    <a:pt x="605" y="7"/>
                  </a:lnTo>
                  <a:lnTo>
                    <a:pt x="593" y="7"/>
                  </a:lnTo>
                  <a:lnTo>
                    <a:pt x="580" y="7"/>
                  </a:lnTo>
                  <a:lnTo>
                    <a:pt x="567" y="12"/>
                  </a:lnTo>
                  <a:lnTo>
                    <a:pt x="555" y="12"/>
                  </a:lnTo>
                  <a:lnTo>
                    <a:pt x="543" y="12"/>
                  </a:lnTo>
                  <a:lnTo>
                    <a:pt x="531" y="19"/>
                  </a:lnTo>
                  <a:lnTo>
                    <a:pt x="519" y="19"/>
                  </a:lnTo>
                  <a:lnTo>
                    <a:pt x="507" y="24"/>
                  </a:lnTo>
                  <a:lnTo>
                    <a:pt x="495" y="31"/>
                  </a:lnTo>
                  <a:lnTo>
                    <a:pt x="488" y="31"/>
                  </a:lnTo>
                  <a:lnTo>
                    <a:pt x="476" y="37"/>
                  </a:lnTo>
                  <a:lnTo>
                    <a:pt x="464" y="37"/>
                  </a:lnTo>
                  <a:lnTo>
                    <a:pt x="452" y="43"/>
                  </a:lnTo>
                  <a:lnTo>
                    <a:pt x="440" y="50"/>
                  </a:lnTo>
                  <a:lnTo>
                    <a:pt x="428" y="55"/>
                  </a:lnTo>
                  <a:lnTo>
                    <a:pt x="416" y="55"/>
                  </a:lnTo>
                  <a:lnTo>
                    <a:pt x="404" y="62"/>
                  </a:lnTo>
                  <a:lnTo>
                    <a:pt x="397" y="67"/>
                  </a:lnTo>
                  <a:lnTo>
                    <a:pt x="385" y="74"/>
                  </a:lnTo>
                  <a:lnTo>
                    <a:pt x="373" y="80"/>
                  </a:lnTo>
                  <a:lnTo>
                    <a:pt x="361" y="86"/>
                  </a:lnTo>
                  <a:lnTo>
                    <a:pt x="354" y="92"/>
                  </a:lnTo>
                  <a:lnTo>
                    <a:pt x="342" y="98"/>
                  </a:lnTo>
                  <a:lnTo>
                    <a:pt x="330" y="104"/>
                  </a:lnTo>
                  <a:lnTo>
                    <a:pt x="318" y="111"/>
                  </a:lnTo>
                  <a:lnTo>
                    <a:pt x="312" y="117"/>
                  </a:lnTo>
                  <a:lnTo>
                    <a:pt x="299" y="123"/>
                  </a:lnTo>
                  <a:lnTo>
                    <a:pt x="287" y="135"/>
                  </a:lnTo>
                  <a:lnTo>
                    <a:pt x="281" y="141"/>
                  </a:lnTo>
                  <a:lnTo>
                    <a:pt x="269" y="147"/>
                  </a:lnTo>
                  <a:lnTo>
                    <a:pt x="262" y="154"/>
                  </a:lnTo>
                  <a:lnTo>
                    <a:pt x="250" y="166"/>
                  </a:lnTo>
                  <a:lnTo>
                    <a:pt x="245" y="171"/>
                  </a:lnTo>
                  <a:lnTo>
                    <a:pt x="232" y="178"/>
                  </a:lnTo>
                  <a:lnTo>
                    <a:pt x="226" y="190"/>
                  </a:lnTo>
                  <a:lnTo>
                    <a:pt x="214" y="197"/>
                  </a:lnTo>
                  <a:lnTo>
                    <a:pt x="195" y="214"/>
                  </a:lnTo>
                  <a:lnTo>
                    <a:pt x="190" y="221"/>
                  </a:lnTo>
                  <a:lnTo>
                    <a:pt x="183" y="233"/>
                  </a:lnTo>
                  <a:lnTo>
                    <a:pt x="171" y="238"/>
                  </a:lnTo>
                  <a:lnTo>
                    <a:pt x="164" y="250"/>
                  </a:lnTo>
                  <a:lnTo>
                    <a:pt x="159" y="257"/>
                  </a:lnTo>
                  <a:lnTo>
                    <a:pt x="147" y="269"/>
                  </a:lnTo>
                  <a:lnTo>
                    <a:pt x="140" y="276"/>
                  </a:lnTo>
                  <a:lnTo>
                    <a:pt x="135" y="288"/>
                  </a:lnTo>
                  <a:lnTo>
                    <a:pt x="128" y="300"/>
                  </a:lnTo>
                  <a:lnTo>
                    <a:pt x="123" y="306"/>
                  </a:lnTo>
                  <a:lnTo>
                    <a:pt x="116" y="318"/>
                  </a:lnTo>
                  <a:lnTo>
                    <a:pt x="111" y="330"/>
                  </a:lnTo>
                  <a:lnTo>
                    <a:pt x="98" y="336"/>
                  </a:lnTo>
                  <a:lnTo>
                    <a:pt x="92" y="349"/>
                  </a:lnTo>
                  <a:lnTo>
                    <a:pt x="85" y="361"/>
                  </a:lnTo>
                  <a:lnTo>
                    <a:pt x="80" y="373"/>
                  </a:lnTo>
                  <a:lnTo>
                    <a:pt x="80" y="380"/>
                  </a:lnTo>
                  <a:lnTo>
                    <a:pt x="73" y="392"/>
                  </a:lnTo>
                  <a:lnTo>
                    <a:pt x="68" y="404"/>
                  </a:lnTo>
                  <a:lnTo>
                    <a:pt x="61" y="416"/>
                  </a:lnTo>
                  <a:lnTo>
                    <a:pt x="55" y="428"/>
                  </a:lnTo>
                  <a:lnTo>
                    <a:pt x="49" y="440"/>
                  </a:lnTo>
                  <a:lnTo>
                    <a:pt x="49" y="447"/>
                  </a:lnTo>
                  <a:lnTo>
                    <a:pt x="43" y="459"/>
                  </a:lnTo>
                  <a:lnTo>
                    <a:pt x="37" y="471"/>
                  </a:lnTo>
                  <a:lnTo>
                    <a:pt x="37" y="483"/>
                  </a:lnTo>
                  <a:lnTo>
                    <a:pt x="31" y="495"/>
                  </a:lnTo>
                  <a:lnTo>
                    <a:pt x="25" y="507"/>
                  </a:lnTo>
                  <a:lnTo>
                    <a:pt x="25" y="519"/>
                  </a:lnTo>
                  <a:lnTo>
                    <a:pt x="18" y="532"/>
                  </a:lnTo>
                  <a:lnTo>
                    <a:pt x="18" y="544"/>
                  </a:lnTo>
                  <a:lnTo>
                    <a:pt x="18" y="557"/>
                  </a:lnTo>
                  <a:lnTo>
                    <a:pt x="12" y="569"/>
                  </a:lnTo>
                  <a:lnTo>
                    <a:pt x="12" y="581"/>
                  </a:lnTo>
                  <a:lnTo>
                    <a:pt x="6" y="593"/>
                  </a:lnTo>
                  <a:lnTo>
                    <a:pt x="6" y="606"/>
                  </a:lnTo>
                  <a:lnTo>
                    <a:pt x="6" y="618"/>
                  </a:lnTo>
                  <a:lnTo>
                    <a:pt x="6" y="630"/>
                  </a:lnTo>
                  <a:lnTo>
                    <a:pt x="0" y="642"/>
                  </a:lnTo>
                  <a:lnTo>
                    <a:pt x="0" y="654"/>
                  </a:lnTo>
                  <a:lnTo>
                    <a:pt x="0" y="666"/>
                  </a:lnTo>
                  <a:lnTo>
                    <a:pt x="0" y="678"/>
                  </a:lnTo>
                  <a:lnTo>
                    <a:pt x="0" y="690"/>
                  </a:lnTo>
                  <a:lnTo>
                    <a:pt x="0" y="716"/>
                  </a:lnTo>
                  <a:lnTo>
                    <a:pt x="0" y="728"/>
                  </a:lnTo>
                  <a:lnTo>
                    <a:pt x="0" y="740"/>
                  </a:lnTo>
                  <a:lnTo>
                    <a:pt x="0" y="752"/>
                  </a:lnTo>
                  <a:lnTo>
                    <a:pt x="0" y="764"/>
                  </a:lnTo>
                  <a:lnTo>
                    <a:pt x="6" y="776"/>
                  </a:lnTo>
                  <a:lnTo>
                    <a:pt x="6" y="788"/>
                  </a:lnTo>
                  <a:lnTo>
                    <a:pt x="6" y="801"/>
                  </a:lnTo>
                  <a:lnTo>
                    <a:pt x="6" y="813"/>
                  </a:lnTo>
                  <a:lnTo>
                    <a:pt x="12" y="825"/>
                  </a:lnTo>
                  <a:lnTo>
                    <a:pt x="12" y="837"/>
                  </a:lnTo>
                  <a:lnTo>
                    <a:pt x="18" y="850"/>
                  </a:lnTo>
                  <a:lnTo>
                    <a:pt x="18" y="862"/>
                  </a:lnTo>
                  <a:lnTo>
                    <a:pt x="18" y="875"/>
                  </a:lnTo>
                  <a:lnTo>
                    <a:pt x="25" y="887"/>
                  </a:lnTo>
                  <a:lnTo>
                    <a:pt x="25" y="899"/>
                  </a:lnTo>
                  <a:lnTo>
                    <a:pt x="31" y="904"/>
                  </a:lnTo>
                  <a:lnTo>
                    <a:pt x="37" y="918"/>
                  </a:lnTo>
                  <a:lnTo>
                    <a:pt x="37" y="930"/>
                  </a:lnTo>
                  <a:lnTo>
                    <a:pt x="43" y="942"/>
                  </a:lnTo>
                  <a:lnTo>
                    <a:pt x="49" y="954"/>
                  </a:lnTo>
                  <a:lnTo>
                    <a:pt x="49" y="966"/>
                  </a:lnTo>
                  <a:lnTo>
                    <a:pt x="55" y="978"/>
                  </a:lnTo>
                  <a:lnTo>
                    <a:pt x="61" y="990"/>
                  </a:lnTo>
                  <a:lnTo>
                    <a:pt x="68" y="997"/>
                  </a:lnTo>
                  <a:lnTo>
                    <a:pt x="73" y="1009"/>
                  </a:lnTo>
                  <a:lnTo>
                    <a:pt x="80" y="1021"/>
                  </a:lnTo>
                  <a:lnTo>
                    <a:pt x="80" y="1033"/>
                  </a:lnTo>
                  <a:lnTo>
                    <a:pt x="85" y="1045"/>
                  </a:lnTo>
                  <a:lnTo>
                    <a:pt x="92" y="1051"/>
                  </a:lnTo>
                  <a:lnTo>
                    <a:pt x="98" y="1064"/>
                  </a:lnTo>
                  <a:lnTo>
                    <a:pt x="111" y="1076"/>
                  </a:lnTo>
                  <a:lnTo>
                    <a:pt x="116" y="1082"/>
                  </a:lnTo>
                  <a:lnTo>
                    <a:pt x="123" y="1094"/>
                  </a:lnTo>
                  <a:lnTo>
                    <a:pt x="128" y="1106"/>
                  </a:lnTo>
                  <a:lnTo>
                    <a:pt x="135" y="1118"/>
                  </a:lnTo>
                  <a:lnTo>
                    <a:pt x="140" y="1125"/>
                  </a:lnTo>
                  <a:lnTo>
                    <a:pt x="147" y="1137"/>
                  </a:lnTo>
                  <a:lnTo>
                    <a:pt x="159" y="1144"/>
                  </a:lnTo>
                  <a:lnTo>
                    <a:pt x="164" y="1156"/>
                  </a:lnTo>
                  <a:lnTo>
                    <a:pt x="171" y="1161"/>
                  </a:lnTo>
                  <a:lnTo>
                    <a:pt x="183" y="1173"/>
                  </a:lnTo>
                  <a:lnTo>
                    <a:pt x="190" y="1180"/>
                  </a:lnTo>
                  <a:lnTo>
                    <a:pt x="195" y="1192"/>
                  </a:lnTo>
                  <a:lnTo>
                    <a:pt x="214" y="1211"/>
                  </a:lnTo>
                  <a:lnTo>
                    <a:pt x="226" y="1216"/>
                  </a:lnTo>
                  <a:lnTo>
                    <a:pt x="232" y="1223"/>
                  </a:lnTo>
                  <a:lnTo>
                    <a:pt x="245" y="1235"/>
                  </a:lnTo>
                  <a:lnTo>
                    <a:pt x="250" y="1240"/>
                  </a:lnTo>
                  <a:lnTo>
                    <a:pt x="262" y="1247"/>
                  </a:lnTo>
                  <a:lnTo>
                    <a:pt x="269" y="1259"/>
                  </a:lnTo>
                  <a:lnTo>
                    <a:pt x="281" y="1265"/>
                  </a:lnTo>
                  <a:lnTo>
                    <a:pt x="287" y="1271"/>
                  </a:lnTo>
                  <a:lnTo>
                    <a:pt x="299" y="1278"/>
                  </a:lnTo>
                  <a:lnTo>
                    <a:pt x="312" y="1283"/>
                  </a:lnTo>
                  <a:lnTo>
                    <a:pt x="318" y="1290"/>
                  </a:lnTo>
                  <a:lnTo>
                    <a:pt x="330" y="1296"/>
                  </a:lnTo>
                  <a:lnTo>
                    <a:pt x="342" y="1308"/>
                  </a:lnTo>
                  <a:lnTo>
                    <a:pt x="354" y="1314"/>
                  </a:lnTo>
                  <a:lnTo>
                    <a:pt x="361" y="1320"/>
                  </a:lnTo>
                  <a:lnTo>
                    <a:pt x="373" y="1326"/>
                  </a:lnTo>
                  <a:lnTo>
                    <a:pt x="385" y="1326"/>
                  </a:lnTo>
                  <a:lnTo>
                    <a:pt x="397" y="1332"/>
                  </a:lnTo>
                  <a:lnTo>
                    <a:pt x="404" y="1339"/>
                  </a:lnTo>
                  <a:lnTo>
                    <a:pt x="416" y="1344"/>
                  </a:lnTo>
                  <a:lnTo>
                    <a:pt x="428" y="1351"/>
                  </a:lnTo>
                  <a:lnTo>
                    <a:pt x="440" y="1357"/>
                  </a:lnTo>
                  <a:lnTo>
                    <a:pt x="452" y="1357"/>
                  </a:lnTo>
                  <a:lnTo>
                    <a:pt x="464" y="1363"/>
                  </a:lnTo>
                  <a:lnTo>
                    <a:pt x="476" y="1370"/>
                  </a:lnTo>
                  <a:lnTo>
                    <a:pt x="488" y="1370"/>
                  </a:lnTo>
                  <a:lnTo>
                    <a:pt x="495" y="1375"/>
                  </a:lnTo>
                  <a:lnTo>
                    <a:pt x="507" y="1382"/>
                  </a:lnTo>
                  <a:lnTo>
                    <a:pt x="519" y="1382"/>
                  </a:lnTo>
                  <a:lnTo>
                    <a:pt x="531" y="1387"/>
                  </a:lnTo>
                  <a:lnTo>
                    <a:pt x="543" y="1387"/>
                  </a:lnTo>
                  <a:lnTo>
                    <a:pt x="555" y="1387"/>
                  </a:lnTo>
                  <a:lnTo>
                    <a:pt x="567" y="1394"/>
                  </a:lnTo>
                  <a:lnTo>
                    <a:pt x="580" y="1394"/>
                  </a:lnTo>
                  <a:lnTo>
                    <a:pt x="593" y="1399"/>
                  </a:lnTo>
                  <a:lnTo>
                    <a:pt x="605" y="1399"/>
                  </a:lnTo>
                  <a:lnTo>
                    <a:pt x="617" y="1399"/>
                  </a:lnTo>
                  <a:lnTo>
                    <a:pt x="629" y="1399"/>
                  </a:lnTo>
                  <a:lnTo>
                    <a:pt x="641" y="1399"/>
                  </a:lnTo>
                  <a:lnTo>
                    <a:pt x="653" y="1406"/>
                  </a:lnTo>
                  <a:lnTo>
                    <a:pt x="666" y="1406"/>
                  </a:lnTo>
                  <a:lnTo>
                    <a:pt x="678" y="1406"/>
                  </a:lnTo>
                  <a:lnTo>
                    <a:pt x="690" y="1406"/>
                  </a:lnTo>
                  <a:lnTo>
                    <a:pt x="714" y="1406"/>
                  </a:lnTo>
                  <a:lnTo>
                    <a:pt x="726" y="1406"/>
                  </a:lnTo>
                  <a:lnTo>
                    <a:pt x="739" y="1406"/>
                  </a:lnTo>
                  <a:lnTo>
                    <a:pt x="752" y="1406"/>
                  </a:lnTo>
                  <a:lnTo>
                    <a:pt x="764" y="1399"/>
                  </a:lnTo>
                  <a:lnTo>
                    <a:pt x="776" y="1399"/>
                  </a:lnTo>
                  <a:lnTo>
                    <a:pt x="788" y="1399"/>
                  </a:lnTo>
                  <a:lnTo>
                    <a:pt x="800" y="1399"/>
                  </a:lnTo>
                  <a:lnTo>
                    <a:pt x="812" y="1399"/>
                  </a:lnTo>
                  <a:lnTo>
                    <a:pt x="824" y="1394"/>
                  </a:lnTo>
                  <a:lnTo>
                    <a:pt x="836" y="1394"/>
                  </a:lnTo>
                  <a:lnTo>
                    <a:pt x="848" y="1387"/>
                  </a:lnTo>
                  <a:lnTo>
                    <a:pt x="860" y="1387"/>
                  </a:lnTo>
                  <a:lnTo>
                    <a:pt x="872" y="1387"/>
                  </a:lnTo>
                  <a:lnTo>
                    <a:pt x="886" y="1382"/>
                  </a:lnTo>
                  <a:lnTo>
                    <a:pt x="898" y="1382"/>
                  </a:lnTo>
                  <a:lnTo>
                    <a:pt x="910" y="1375"/>
                  </a:lnTo>
                  <a:lnTo>
                    <a:pt x="922" y="1370"/>
                  </a:lnTo>
                  <a:lnTo>
                    <a:pt x="934" y="1370"/>
                  </a:lnTo>
                  <a:lnTo>
                    <a:pt x="946" y="1363"/>
                  </a:lnTo>
                  <a:lnTo>
                    <a:pt x="953" y="1357"/>
                  </a:lnTo>
                  <a:lnTo>
                    <a:pt x="965" y="1357"/>
                  </a:lnTo>
                  <a:lnTo>
                    <a:pt x="977" y="1351"/>
                  </a:lnTo>
                  <a:lnTo>
                    <a:pt x="989" y="1344"/>
                  </a:lnTo>
                  <a:lnTo>
                    <a:pt x="1001" y="1339"/>
                  </a:lnTo>
                  <a:lnTo>
                    <a:pt x="1014" y="1332"/>
                  </a:lnTo>
                  <a:lnTo>
                    <a:pt x="1020" y="1326"/>
                  </a:lnTo>
                  <a:lnTo>
                    <a:pt x="1032" y="1326"/>
                  </a:lnTo>
                  <a:lnTo>
                    <a:pt x="1044" y="1320"/>
                  </a:lnTo>
                  <a:lnTo>
                    <a:pt x="1057" y="1314"/>
                  </a:lnTo>
                  <a:lnTo>
                    <a:pt x="1062" y="1308"/>
                  </a:lnTo>
                  <a:lnTo>
                    <a:pt x="1074" y="1296"/>
                  </a:lnTo>
                  <a:lnTo>
                    <a:pt x="1087" y="1290"/>
                  </a:lnTo>
                  <a:lnTo>
                    <a:pt x="1093" y="1283"/>
                  </a:lnTo>
                  <a:lnTo>
                    <a:pt x="1105" y="1278"/>
                  </a:lnTo>
                  <a:lnTo>
                    <a:pt x="1117" y="1271"/>
                  </a:lnTo>
                  <a:lnTo>
                    <a:pt x="1124" y="1265"/>
                  </a:lnTo>
                  <a:lnTo>
                    <a:pt x="1136" y="1259"/>
                  </a:lnTo>
                  <a:lnTo>
                    <a:pt x="1148" y="1247"/>
                  </a:lnTo>
                  <a:lnTo>
                    <a:pt x="1153" y="1240"/>
                  </a:lnTo>
                  <a:lnTo>
                    <a:pt x="1167" y="1235"/>
                  </a:lnTo>
                  <a:lnTo>
                    <a:pt x="1172" y="1223"/>
                  </a:lnTo>
                  <a:lnTo>
                    <a:pt x="1184" y="1216"/>
                  </a:lnTo>
                  <a:lnTo>
                    <a:pt x="1191" y="1211"/>
                  </a:lnTo>
                  <a:lnTo>
                    <a:pt x="1208" y="1192"/>
                  </a:lnTo>
                  <a:lnTo>
                    <a:pt x="1215" y="1180"/>
                  </a:lnTo>
                  <a:lnTo>
                    <a:pt x="1227" y="1173"/>
                  </a:lnTo>
                  <a:lnTo>
                    <a:pt x="1234" y="1161"/>
                  </a:lnTo>
                  <a:lnTo>
                    <a:pt x="1239" y="1156"/>
                  </a:lnTo>
                  <a:lnTo>
                    <a:pt x="1251" y="1144"/>
                  </a:lnTo>
                  <a:lnTo>
                    <a:pt x="1258" y="1137"/>
                  </a:lnTo>
                  <a:lnTo>
                    <a:pt x="1264" y="1125"/>
                  </a:lnTo>
                  <a:lnTo>
                    <a:pt x="1270" y="1118"/>
                  </a:lnTo>
                  <a:lnTo>
                    <a:pt x="1276" y="1106"/>
                  </a:lnTo>
                  <a:lnTo>
                    <a:pt x="1288" y="1094"/>
                  </a:lnTo>
                  <a:lnTo>
                    <a:pt x="1294" y="1082"/>
                  </a:lnTo>
                  <a:lnTo>
                    <a:pt x="1301" y="1076"/>
                  </a:lnTo>
                  <a:lnTo>
                    <a:pt x="1307" y="1064"/>
                  </a:lnTo>
                  <a:lnTo>
                    <a:pt x="1313" y="1051"/>
                  </a:lnTo>
                  <a:lnTo>
                    <a:pt x="1319" y="1045"/>
                  </a:lnTo>
                  <a:lnTo>
                    <a:pt x="1325" y="1033"/>
                  </a:lnTo>
                  <a:lnTo>
                    <a:pt x="1331" y="1021"/>
                  </a:lnTo>
                  <a:lnTo>
                    <a:pt x="1337" y="1009"/>
                  </a:lnTo>
                  <a:lnTo>
                    <a:pt x="1343" y="997"/>
                  </a:lnTo>
                  <a:lnTo>
                    <a:pt x="1343" y="990"/>
                  </a:lnTo>
                  <a:lnTo>
                    <a:pt x="1350" y="978"/>
                  </a:lnTo>
                  <a:lnTo>
                    <a:pt x="1355" y="966"/>
                  </a:lnTo>
                  <a:lnTo>
                    <a:pt x="1362" y="954"/>
                  </a:lnTo>
                  <a:lnTo>
                    <a:pt x="1362" y="942"/>
                  </a:lnTo>
                  <a:lnTo>
                    <a:pt x="1367" y="930"/>
                  </a:lnTo>
                  <a:lnTo>
                    <a:pt x="1374" y="918"/>
                  </a:lnTo>
                  <a:lnTo>
                    <a:pt x="1374" y="904"/>
                  </a:lnTo>
                  <a:lnTo>
                    <a:pt x="1380" y="899"/>
                  </a:lnTo>
                  <a:lnTo>
                    <a:pt x="1380" y="887"/>
                  </a:lnTo>
                  <a:lnTo>
                    <a:pt x="1386" y="875"/>
                  </a:lnTo>
                  <a:lnTo>
                    <a:pt x="1386" y="862"/>
                  </a:lnTo>
                  <a:lnTo>
                    <a:pt x="1393" y="850"/>
                  </a:lnTo>
                  <a:lnTo>
                    <a:pt x="1393" y="837"/>
                  </a:lnTo>
                  <a:lnTo>
                    <a:pt x="1398" y="825"/>
                  </a:lnTo>
                  <a:lnTo>
                    <a:pt x="1398" y="813"/>
                  </a:lnTo>
                  <a:lnTo>
                    <a:pt x="1398" y="801"/>
                  </a:lnTo>
                  <a:lnTo>
                    <a:pt x="1398" y="788"/>
                  </a:lnTo>
                  <a:lnTo>
                    <a:pt x="1405" y="776"/>
                  </a:lnTo>
                  <a:lnTo>
                    <a:pt x="1405" y="764"/>
                  </a:lnTo>
                  <a:lnTo>
                    <a:pt x="1405" y="752"/>
                  </a:lnTo>
                  <a:lnTo>
                    <a:pt x="1405" y="740"/>
                  </a:lnTo>
                  <a:lnTo>
                    <a:pt x="1405" y="728"/>
                  </a:lnTo>
                  <a:lnTo>
                    <a:pt x="1405" y="704"/>
                  </a:lnTo>
                  <a:lnTo>
                    <a:pt x="1398" y="704"/>
                  </a:lnTo>
                  <a:lnTo>
                    <a:pt x="1398" y="690"/>
                  </a:lnTo>
                  <a:lnTo>
                    <a:pt x="1398" y="678"/>
                  </a:lnTo>
                  <a:lnTo>
                    <a:pt x="1398" y="666"/>
                  </a:lnTo>
                  <a:lnTo>
                    <a:pt x="1398" y="654"/>
                  </a:lnTo>
                  <a:lnTo>
                    <a:pt x="1393" y="642"/>
                  </a:lnTo>
                  <a:lnTo>
                    <a:pt x="1393" y="630"/>
                  </a:lnTo>
                  <a:lnTo>
                    <a:pt x="1393" y="618"/>
                  </a:lnTo>
                  <a:lnTo>
                    <a:pt x="1393" y="606"/>
                  </a:lnTo>
                  <a:lnTo>
                    <a:pt x="1386" y="593"/>
                  </a:lnTo>
                  <a:lnTo>
                    <a:pt x="1386" y="581"/>
                  </a:lnTo>
                  <a:lnTo>
                    <a:pt x="1386" y="569"/>
                  </a:lnTo>
                  <a:lnTo>
                    <a:pt x="1380" y="557"/>
                  </a:lnTo>
                  <a:lnTo>
                    <a:pt x="1380" y="544"/>
                  </a:lnTo>
                  <a:lnTo>
                    <a:pt x="1374" y="532"/>
                  </a:lnTo>
                  <a:lnTo>
                    <a:pt x="1374" y="519"/>
                  </a:lnTo>
                  <a:lnTo>
                    <a:pt x="1367" y="507"/>
                  </a:lnTo>
                  <a:lnTo>
                    <a:pt x="1367" y="495"/>
                  </a:lnTo>
                  <a:lnTo>
                    <a:pt x="1362" y="490"/>
                  </a:lnTo>
                  <a:lnTo>
                    <a:pt x="1362" y="478"/>
                  </a:lnTo>
                  <a:lnTo>
                    <a:pt x="1355" y="464"/>
                  </a:lnTo>
                  <a:lnTo>
                    <a:pt x="1350" y="452"/>
                  </a:lnTo>
                  <a:lnTo>
                    <a:pt x="1350" y="440"/>
                  </a:lnTo>
                  <a:lnTo>
                    <a:pt x="1343" y="428"/>
                  </a:lnTo>
                  <a:lnTo>
                    <a:pt x="1337" y="423"/>
                  </a:lnTo>
                  <a:lnTo>
                    <a:pt x="1331" y="410"/>
                  </a:lnTo>
                  <a:lnTo>
                    <a:pt x="1325" y="397"/>
                  </a:lnTo>
                  <a:lnTo>
                    <a:pt x="1319" y="385"/>
                  </a:lnTo>
                  <a:lnTo>
                    <a:pt x="1319" y="373"/>
                  </a:lnTo>
                  <a:lnTo>
                    <a:pt x="1313" y="367"/>
                  </a:lnTo>
                  <a:lnTo>
                    <a:pt x="1307" y="355"/>
                  </a:lnTo>
                  <a:lnTo>
                    <a:pt x="1301" y="343"/>
                  </a:lnTo>
                  <a:lnTo>
                    <a:pt x="1294" y="330"/>
                  </a:lnTo>
                  <a:lnTo>
                    <a:pt x="1282" y="324"/>
                  </a:lnTo>
                  <a:lnTo>
                    <a:pt x="1276" y="312"/>
                  </a:lnTo>
                  <a:lnTo>
                    <a:pt x="1270" y="306"/>
                  </a:lnTo>
                  <a:lnTo>
                    <a:pt x="1264" y="293"/>
                  </a:lnTo>
                  <a:lnTo>
                    <a:pt x="1258" y="281"/>
                  </a:lnTo>
                  <a:lnTo>
                    <a:pt x="1251" y="276"/>
                  </a:lnTo>
                  <a:lnTo>
                    <a:pt x="1246" y="264"/>
                  </a:lnTo>
                  <a:lnTo>
                    <a:pt x="1234" y="257"/>
                  </a:lnTo>
                  <a:lnTo>
                    <a:pt x="1227" y="245"/>
                  </a:lnTo>
                  <a:lnTo>
                    <a:pt x="1221" y="238"/>
                  </a:lnTo>
                  <a:lnTo>
                    <a:pt x="1208" y="226"/>
                  </a:lnTo>
                  <a:lnTo>
                    <a:pt x="1203" y="221"/>
                  </a:lnTo>
                  <a:lnTo>
                    <a:pt x="1196" y="209"/>
                  </a:lnTo>
                  <a:lnTo>
                    <a:pt x="1184" y="202"/>
                  </a:lnTo>
                  <a:lnTo>
                    <a:pt x="1179" y="197"/>
                  </a:lnTo>
                  <a:lnTo>
                    <a:pt x="1167" y="183"/>
                  </a:lnTo>
                  <a:lnTo>
                    <a:pt x="1160" y="178"/>
                  </a:lnTo>
                  <a:lnTo>
                    <a:pt x="1148" y="171"/>
                  </a:lnTo>
                  <a:lnTo>
                    <a:pt x="1141" y="159"/>
                  </a:lnTo>
                  <a:lnTo>
                    <a:pt x="1129" y="154"/>
                  </a:lnTo>
                  <a:lnTo>
                    <a:pt x="1124" y="147"/>
                  </a:lnTo>
                  <a:lnTo>
                    <a:pt x="1112" y="141"/>
                  </a:lnTo>
                  <a:lnTo>
                    <a:pt x="1100" y="135"/>
                  </a:lnTo>
                  <a:lnTo>
                    <a:pt x="1093" y="129"/>
                  </a:lnTo>
                  <a:lnTo>
                    <a:pt x="1081" y="117"/>
                  </a:lnTo>
                  <a:lnTo>
                    <a:pt x="1069" y="111"/>
                  </a:lnTo>
                  <a:lnTo>
                    <a:pt x="1062" y="104"/>
                  </a:lnTo>
                  <a:lnTo>
                    <a:pt x="1050" y="98"/>
                  </a:lnTo>
                  <a:lnTo>
                    <a:pt x="1038" y="92"/>
                  </a:lnTo>
                  <a:lnTo>
                    <a:pt x="1026" y="86"/>
                  </a:lnTo>
                  <a:lnTo>
                    <a:pt x="1020" y="80"/>
                  </a:lnTo>
                  <a:lnTo>
                    <a:pt x="1007" y="80"/>
                  </a:lnTo>
                  <a:lnTo>
                    <a:pt x="995" y="74"/>
                  </a:lnTo>
                  <a:lnTo>
                    <a:pt x="983" y="67"/>
                  </a:lnTo>
                  <a:lnTo>
                    <a:pt x="977" y="62"/>
                  </a:lnTo>
                  <a:lnTo>
                    <a:pt x="965" y="55"/>
                  </a:lnTo>
                  <a:lnTo>
                    <a:pt x="953" y="55"/>
                  </a:lnTo>
                  <a:lnTo>
                    <a:pt x="940" y="50"/>
                  </a:lnTo>
                  <a:lnTo>
                    <a:pt x="928" y="43"/>
                  </a:lnTo>
                  <a:lnTo>
                    <a:pt x="915" y="43"/>
                  </a:lnTo>
                  <a:lnTo>
                    <a:pt x="903" y="37"/>
                  </a:lnTo>
                  <a:lnTo>
                    <a:pt x="891" y="31"/>
                  </a:lnTo>
                  <a:lnTo>
                    <a:pt x="886" y="31"/>
                  </a:lnTo>
                  <a:lnTo>
                    <a:pt x="872" y="31"/>
                  </a:lnTo>
                  <a:lnTo>
                    <a:pt x="860" y="24"/>
                  </a:lnTo>
                  <a:lnTo>
                    <a:pt x="848" y="24"/>
                  </a:lnTo>
                  <a:lnTo>
                    <a:pt x="836" y="19"/>
                  </a:lnTo>
                  <a:lnTo>
                    <a:pt x="824" y="19"/>
                  </a:lnTo>
                  <a:lnTo>
                    <a:pt x="812" y="19"/>
                  </a:lnTo>
                  <a:lnTo>
                    <a:pt x="800" y="12"/>
                  </a:lnTo>
                  <a:lnTo>
                    <a:pt x="788" y="12"/>
                  </a:lnTo>
                  <a:lnTo>
                    <a:pt x="776" y="12"/>
                  </a:lnTo>
                  <a:lnTo>
                    <a:pt x="764" y="12"/>
                  </a:lnTo>
                  <a:lnTo>
                    <a:pt x="752" y="7"/>
                  </a:lnTo>
                  <a:lnTo>
                    <a:pt x="739" y="7"/>
                  </a:lnTo>
                  <a:lnTo>
                    <a:pt x="726" y="7"/>
                  </a:lnTo>
                  <a:lnTo>
                    <a:pt x="714" y="7"/>
                  </a:lnTo>
                  <a:lnTo>
                    <a:pt x="690" y="7"/>
                  </a:lnTo>
                  <a:lnTo>
                    <a:pt x="678" y="7"/>
                  </a:lnTo>
                  <a:lnTo>
                    <a:pt x="666" y="7"/>
                  </a:lnTo>
                  <a:lnTo>
                    <a:pt x="653" y="7"/>
                  </a:lnTo>
                  <a:lnTo>
                    <a:pt x="641" y="12"/>
                  </a:lnTo>
                  <a:lnTo>
                    <a:pt x="629" y="12"/>
                  </a:lnTo>
                  <a:lnTo>
                    <a:pt x="617" y="12"/>
                  </a:lnTo>
                  <a:lnTo>
                    <a:pt x="605" y="12"/>
                  </a:lnTo>
                  <a:lnTo>
                    <a:pt x="593" y="19"/>
                  </a:lnTo>
                  <a:lnTo>
                    <a:pt x="580" y="19"/>
                  </a:lnTo>
                  <a:lnTo>
                    <a:pt x="567" y="19"/>
                  </a:lnTo>
                  <a:lnTo>
                    <a:pt x="562" y="24"/>
                  </a:lnTo>
                  <a:lnTo>
                    <a:pt x="550" y="24"/>
                  </a:lnTo>
                  <a:lnTo>
                    <a:pt x="538" y="31"/>
                  </a:lnTo>
                  <a:lnTo>
                    <a:pt x="526" y="31"/>
                  </a:lnTo>
                  <a:lnTo>
                    <a:pt x="512" y="31"/>
                  </a:lnTo>
                  <a:lnTo>
                    <a:pt x="500" y="37"/>
                  </a:lnTo>
                  <a:lnTo>
                    <a:pt x="488" y="43"/>
                  </a:lnTo>
                  <a:lnTo>
                    <a:pt x="476" y="43"/>
                  </a:lnTo>
                  <a:lnTo>
                    <a:pt x="464" y="50"/>
                  </a:lnTo>
                  <a:lnTo>
                    <a:pt x="452" y="55"/>
                  </a:lnTo>
                  <a:lnTo>
                    <a:pt x="445" y="55"/>
                  </a:lnTo>
                  <a:lnTo>
                    <a:pt x="433" y="62"/>
                  </a:lnTo>
                  <a:lnTo>
                    <a:pt x="421" y="67"/>
                  </a:lnTo>
                  <a:lnTo>
                    <a:pt x="409" y="74"/>
                  </a:lnTo>
                  <a:lnTo>
                    <a:pt x="397" y="80"/>
                  </a:lnTo>
                  <a:lnTo>
                    <a:pt x="385" y="80"/>
                  </a:lnTo>
                  <a:lnTo>
                    <a:pt x="378" y="86"/>
                  </a:lnTo>
                  <a:lnTo>
                    <a:pt x="366" y="92"/>
                  </a:lnTo>
                  <a:lnTo>
                    <a:pt x="354" y="98"/>
                  </a:lnTo>
                  <a:lnTo>
                    <a:pt x="348" y="104"/>
                  </a:lnTo>
                  <a:lnTo>
                    <a:pt x="336" y="111"/>
                  </a:lnTo>
                  <a:lnTo>
                    <a:pt x="324" y="117"/>
                  </a:lnTo>
                  <a:lnTo>
                    <a:pt x="312" y="129"/>
                  </a:lnTo>
                  <a:lnTo>
                    <a:pt x="305" y="135"/>
                  </a:lnTo>
                  <a:lnTo>
                    <a:pt x="293" y="141"/>
                  </a:lnTo>
                  <a:lnTo>
                    <a:pt x="287" y="147"/>
                  </a:lnTo>
                  <a:lnTo>
                    <a:pt x="275" y="154"/>
                  </a:lnTo>
                  <a:lnTo>
                    <a:pt x="269" y="159"/>
                  </a:lnTo>
                  <a:lnTo>
                    <a:pt x="257" y="171"/>
                  </a:lnTo>
                  <a:lnTo>
                    <a:pt x="245" y="178"/>
                  </a:lnTo>
                  <a:lnTo>
                    <a:pt x="238" y="183"/>
                  </a:lnTo>
                  <a:lnTo>
                    <a:pt x="232" y="197"/>
                  </a:lnTo>
                  <a:lnTo>
                    <a:pt x="219" y="202"/>
                  </a:lnTo>
                  <a:lnTo>
                    <a:pt x="214" y="209"/>
                  </a:lnTo>
                  <a:lnTo>
                    <a:pt x="202" y="221"/>
                  </a:lnTo>
                  <a:lnTo>
                    <a:pt x="195" y="226"/>
                  </a:lnTo>
                  <a:lnTo>
                    <a:pt x="190" y="238"/>
                  </a:lnTo>
                  <a:lnTo>
                    <a:pt x="178" y="245"/>
                  </a:lnTo>
                  <a:lnTo>
                    <a:pt x="171" y="257"/>
                  </a:lnTo>
                  <a:lnTo>
                    <a:pt x="164" y="264"/>
                  </a:lnTo>
                  <a:lnTo>
                    <a:pt x="152" y="276"/>
                  </a:lnTo>
                  <a:lnTo>
                    <a:pt x="147" y="281"/>
                  </a:lnTo>
                  <a:lnTo>
                    <a:pt x="140" y="293"/>
                  </a:lnTo>
                  <a:lnTo>
                    <a:pt x="135" y="306"/>
                  </a:lnTo>
                  <a:lnTo>
                    <a:pt x="128" y="312"/>
                  </a:lnTo>
                  <a:lnTo>
                    <a:pt x="123" y="324"/>
                  </a:lnTo>
                  <a:lnTo>
                    <a:pt x="116" y="330"/>
                  </a:lnTo>
                  <a:lnTo>
                    <a:pt x="111" y="343"/>
                  </a:lnTo>
                  <a:lnTo>
                    <a:pt x="104" y="355"/>
                  </a:lnTo>
                  <a:lnTo>
                    <a:pt x="98" y="367"/>
                  </a:lnTo>
                  <a:lnTo>
                    <a:pt x="92" y="373"/>
                  </a:lnTo>
                  <a:lnTo>
                    <a:pt x="85" y="385"/>
                  </a:lnTo>
                  <a:lnTo>
                    <a:pt x="80" y="397"/>
                  </a:lnTo>
                  <a:lnTo>
                    <a:pt x="73" y="410"/>
                  </a:lnTo>
                  <a:lnTo>
                    <a:pt x="68" y="423"/>
                  </a:lnTo>
                  <a:lnTo>
                    <a:pt x="61" y="428"/>
                  </a:lnTo>
                  <a:lnTo>
                    <a:pt x="61" y="440"/>
                  </a:lnTo>
                  <a:lnTo>
                    <a:pt x="55" y="452"/>
                  </a:lnTo>
                  <a:lnTo>
                    <a:pt x="49" y="464"/>
                  </a:lnTo>
                  <a:lnTo>
                    <a:pt x="49" y="478"/>
                  </a:lnTo>
                  <a:lnTo>
                    <a:pt x="43" y="490"/>
                  </a:lnTo>
                  <a:lnTo>
                    <a:pt x="37" y="495"/>
                  </a:lnTo>
                  <a:lnTo>
                    <a:pt x="37" y="507"/>
                  </a:lnTo>
                  <a:lnTo>
                    <a:pt x="31" y="519"/>
                  </a:lnTo>
                  <a:lnTo>
                    <a:pt x="31" y="532"/>
                  </a:lnTo>
                  <a:lnTo>
                    <a:pt x="25" y="544"/>
                  </a:lnTo>
                  <a:lnTo>
                    <a:pt x="25" y="557"/>
                  </a:lnTo>
                  <a:lnTo>
                    <a:pt x="18" y="569"/>
                  </a:lnTo>
                  <a:lnTo>
                    <a:pt x="18" y="581"/>
                  </a:lnTo>
                  <a:lnTo>
                    <a:pt x="18" y="593"/>
                  </a:lnTo>
                  <a:lnTo>
                    <a:pt x="18" y="606"/>
                  </a:lnTo>
                  <a:lnTo>
                    <a:pt x="12" y="618"/>
                  </a:lnTo>
                  <a:lnTo>
                    <a:pt x="12" y="630"/>
                  </a:lnTo>
                  <a:lnTo>
                    <a:pt x="12" y="642"/>
                  </a:lnTo>
                  <a:lnTo>
                    <a:pt x="12" y="654"/>
                  </a:lnTo>
                  <a:lnTo>
                    <a:pt x="12" y="666"/>
                  </a:lnTo>
                  <a:lnTo>
                    <a:pt x="12" y="678"/>
                  </a:lnTo>
                  <a:lnTo>
                    <a:pt x="6" y="690"/>
                  </a:lnTo>
                  <a:lnTo>
                    <a:pt x="6" y="716"/>
                  </a:lnTo>
                  <a:lnTo>
                    <a:pt x="12" y="728"/>
                  </a:lnTo>
                  <a:lnTo>
                    <a:pt x="12" y="740"/>
                  </a:lnTo>
                  <a:lnTo>
                    <a:pt x="12" y="752"/>
                  </a:lnTo>
                  <a:lnTo>
                    <a:pt x="12" y="764"/>
                  </a:lnTo>
                  <a:lnTo>
                    <a:pt x="12" y="776"/>
                  </a:lnTo>
                  <a:lnTo>
                    <a:pt x="12" y="788"/>
                  </a:lnTo>
                  <a:lnTo>
                    <a:pt x="18" y="801"/>
                  </a:lnTo>
                  <a:lnTo>
                    <a:pt x="18" y="813"/>
                  </a:lnTo>
                  <a:lnTo>
                    <a:pt x="18" y="825"/>
                  </a:lnTo>
                  <a:lnTo>
                    <a:pt x="18" y="831"/>
                  </a:lnTo>
                  <a:lnTo>
                    <a:pt x="25" y="844"/>
                  </a:lnTo>
                  <a:lnTo>
                    <a:pt x="25" y="856"/>
                  </a:lnTo>
                  <a:lnTo>
                    <a:pt x="31" y="868"/>
                  </a:lnTo>
                  <a:lnTo>
                    <a:pt x="31" y="880"/>
                  </a:lnTo>
                  <a:lnTo>
                    <a:pt x="37" y="892"/>
                  </a:lnTo>
                  <a:lnTo>
                    <a:pt x="37" y="904"/>
                  </a:lnTo>
                  <a:lnTo>
                    <a:pt x="43" y="918"/>
                  </a:lnTo>
                  <a:lnTo>
                    <a:pt x="49" y="930"/>
                  </a:lnTo>
                  <a:lnTo>
                    <a:pt x="49" y="942"/>
                  </a:lnTo>
                  <a:lnTo>
                    <a:pt x="55" y="954"/>
                  </a:lnTo>
                  <a:lnTo>
                    <a:pt x="61" y="959"/>
                  </a:lnTo>
                  <a:lnTo>
                    <a:pt x="61" y="971"/>
                  </a:lnTo>
                  <a:lnTo>
                    <a:pt x="68" y="983"/>
                  </a:lnTo>
                  <a:lnTo>
                    <a:pt x="73" y="997"/>
                  </a:lnTo>
                  <a:lnTo>
                    <a:pt x="80" y="1009"/>
                  </a:lnTo>
                  <a:lnTo>
                    <a:pt x="85" y="1014"/>
                  </a:lnTo>
                  <a:lnTo>
                    <a:pt x="92" y="1027"/>
                  </a:lnTo>
                  <a:lnTo>
                    <a:pt x="98" y="1039"/>
                  </a:lnTo>
                  <a:lnTo>
                    <a:pt x="104" y="1051"/>
                  </a:lnTo>
                  <a:lnTo>
                    <a:pt x="111" y="1057"/>
                  </a:lnTo>
                  <a:lnTo>
                    <a:pt x="116" y="1070"/>
                  </a:lnTo>
                  <a:lnTo>
                    <a:pt x="123" y="1082"/>
                  </a:lnTo>
                  <a:lnTo>
                    <a:pt x="128" y="1088"/>
                  </a:lnTo>
                  <a:lnTo>
                    <a:pt x="135" y="1100"/>
                  </a:lnTo>
                  <a:lnTo>
                    <a:pt x="140" y="1113"/>
                  </a:lnTo>
                  <a:lnTo>
                    <a:pt x="147" y="1118"/>
                  </a:lnTo>
                  <a:lnTo>
                    <a:pt x="152" y="1131"/>
                  </a:lnTo>
                  <a:lnTo>
                    <a:pt x="164" y="1137"/>
                  </a:lnTo>
                  <a:lnTo>
                    <a:pt x="171" y="1149"/>
                  </a:lnTo>
                  <a:lnTo>
                    <a:pt x="178" y="1156"/>
                  </a:lnTo>
                  <a:lnTo>
                    <a:pt x="190" y="1168"/>
                  </a:lnTo>
                  <a:lnTo>
                    <a:pt x="195" y="1173"/>
                  </a:lnTo>
                  <a:lnTo>
                    <a:pt x="202" y="1185"/>
                  </a:lnTo>
                  <a:lnTo>
                    <a:pt x="214" y="1192"/>
                  </a:lnTo>
                  <a:lnTo>
                    <a:pt x="219" y="1197"/>
                  </a:lnTo>
                  <a:lnTo>
                    <a:pt x="232" y="1211"/>
                  </a:lnTo>
                  <a:lnTo>
                    <a:pt x="238" y="1216"/>
                  </a:lnTo>
                  <a:lnTo>
                    <a:pt x="245" y="1228"/>
                  </a:lnTo>
                  <a:lnTo>
                    <a:pt x="257" y="1235"/>
                  </a:lnTo>
                  <a:lnTo>
                    <a:pt x="269" y="1240"/>
                  </a:lnTo>
                  <a:lnTo>
                    <a:pt x="275" y="1247"/>
                  </a:lnTo>
                  <a:lnTo>
                    <a:pt x="287" y="1259"/>
                  </a:lnTo>
                  <a:lnTo>
                    <a:pt x="293" y="1265"/>
                  </a:lnTo>
                  <a:lnTo>
                    <a:pt x="305" y="1271"/>
                  </a:lnTo>
                  <a:lnTo>
                    <a:pt x="312" y="1278"/>
                  </a:lnTo>
                  <a:lnTo>
                    <a:pt x="324" y="1283"/>
                  </a:lnTo>
                  <a:lnTo>
                    <a:pt x="336" y="1290"/>
                  </a:lnTo>
                  <a:lnTo>
                    <a:pt x="348" y="1296"/>
                  </a:lnTo>
                  <a:lnTo>
                    <a:pt x="354" y="1302"/>
                  </a:lnTo>
                  <a:lnTo>
                    <a:pt x="366" y="1308"/>
                  </a:lnTo>
                  <a:lnTo>
                    <a:pt x="378" y="1314"/>
                  </a:lnTo>
                  <a:lnTo>
                    <a:pt x="385" y="1320"/>
                  </a:lnTo>
                  <a:lnTo>
                    <a:pt x="397" y="1326"/>
                  </a:lnTo>
                  <a:lnTo>
                    <a:pt x="409" y="1332"/>
                  </a:lnTo>
                  <a:lnTo>
                    <a:pt x="421" y="1339"/>
                  </a:lnTo>
                  <a:lnTo>
                    <a:pt x="433" y="1339"/>
                  </a:lnTo>
                  <a:lnTo>
                    <a:pt x="445" y="1344"/>
                  </a:lnTo>
                  <a:lnTo>
                    <a:pt x="452" y="1351"/>
                  </a:lnTo>
                  <a:lnTo>
                    <a:pt x="464" y="1357"/>
                  </a:lnTo>
                  <a:lnTo>
                    <a:pt x="476" y="1357"/>
                  </a:lnTo>
                  <a:lnTo>
                    <a:pt x="488" y="1363"/>
                  </a:lnTo>
                  <a:lnTo>
                    <a:pt x="500" y="1363"/>
                  </a:lnTo>
                  <a:lnTo>
                    <a:pt x="512" y="1370"/>
                  </a:lnTo>
                  <a:lnTo>
                    <a:pt x="526" y="1375"/>
                  </a:lnTo>
                  <a:lnTo>
                    <a:pt x="538" y="1375"/>
                  </a:lnTo>
                  <a:lnTo>
                    <a:pt x="550" y="1382"/>
                  </a:lnTo>
                  <a:lnTo>
                    <a:pt x="562" y="1382"/>
                  </a:lnTo>
                  <a:lnTo>
                    <a:pt x="567" y="1382"/>
                  </a:lnTo>
                  <a:lnTo>
                    <a:pt x="580" y="1387"/>
                  </a:lnTo>
                  <a:lnTo>
                    <a:pt x="593" y="1387"/>
                  </a:lnTo>
                  <a:lnTo>
                    <a:pt x="605" y="1387"/>
                  </a:lnTo>
                  <a:lnTo>
                    <a:pt x="617" y="1394"/>
                  </a:lnTo>
                  <a:lnTo>
                    <a:pt x="629" y="1394"/>
                  </a:lnTo>
                  <a:lnTo>
                    <a:pt x="641" y="1394"/>
                  </a:lnTo>
                  <a:lnTo>
                    <a:pt x="653" y="1394"/>
                  </a:lnTo>
                  <a:lnTo>
                    <a:pt x="666" y="1394"/>
                  </a:lnTo>
                  <a:lnTo>
                    <a:pt x="678" y="1394"/>
                  </a:lnTo>
                  <a:lnTo>
                    <a:pt x="690" y="1394"/>
                  </a:lnTo>
                  <a:lnTo>
                    <a:pt x="714" y="1394"/>
                  </a:lnTo>
                  <a:lnTo>
                    <a:pt x="726" y="1394"/>
                  </a:lnTo>
                  <a:lnTo>
                    <a:pt x="739" y="1394"/>
                  </a:lnTo>
                  <a:lnTo>
                    <a:pt x="752" y="1394"/>
                  </a:lnTo>
                  <a:lnTo>
                    <a:pt x="764" y="1394"/>
                  </a:lnTo>
                  <a:lnTo>
                    <a:pt x="776" y="1394"/>
                  </a:lnTo>
                  <a:lnTo>
                    <a:pt x="788" y="1394"/>
                  </a:lnTo>
                  <a:lnTo>
                    <a:pt x="800" y="1387"/>
                  </a:lnTo>
                  <a:lnTo>
                    <a:pt x="812" y="1387"/>
                  </a:lnTo>
                  <a:lnTo>
                    <a:pt x="824" y="1387"/>
                  </a:lnTo>
                  <a:lnTo>
                    <a:pt x="836" y="1382"/>
                  </a:lnTo>
                  <a:lnTo>
                    <a:pt x="848" y="1382"/>
                  </a:lnTo>
                  <a:lnTo>
                    <a:pt x="860" y="1382"/>
                  </a:lnTo>
                  <a:lnTo>
                    <a:pt x="872" y="1375"/>
                  </a:lnTo>
                  <a:lnTo>
                    <a:pt x="886" y="1375"/>
                  </a:lnTo>
                  <a:lnTo>
                    <a:pt x="891" y="1370"/>
                  </a:lnTo>
                  <a:lnTo>
                    <a:pt x="903" y="1363"/>
                  </a:lnTo>
                  <a:lnTo>
                    <a:pt x="915" y="1363"/>
                  </a:lnTo>
                  <a:lnTo>
                    <a:pt x="928" y="1357"/>
                  </a:lnTo>
                  <a:lnTo>
                    <a:pt x="940" y="1357"/>
                  </a:lnTo>
                  <a:lnTo>
                    <a:pt x="953" y="1351"/>
                  </a:lnTo>
                  <a:lnTo>
                    <a:pt x="965" y="1344"/>
                  </a:lnTo>
                  <a:lnTo>
                    <a:pt x="977" y="1339"/>
                  </a:lnTo>
                  <a:lnTo>
                    <a:pt x="983" y="1339"/>
                  </a:lnTo>
                  <a:lnTo>
                    <a:pt x="995" y="1332"/>
                  </a:lnTo>
                  <a:lnTo>
                    <a:pt x="1007" y="1326"/>
                  </a:lnTo>
                  <a:lnTo>
                    <a:pt x="1020" y="1320"/>
                  </a:lnTo>
                  <a:lnTo>
                    <a:pt x="1026" y="1314"/>
                  </a:lnTo>
                  <a:lnTo>
                    <a:pt x="1038" y="1308"/>
                  </a:lnTo>
                  <a:lnTo>
                    <a:pt x="1050" y="1302"/>
                  </a:lnTo>
                  <a:lnTo>
                    <a:pt x="1062" y="1296"/>
                  </a:lnTo>
                  <a:lnTo>
                    <a:pt x="1069" y="1290"/>
                  </a:lnTo>
                  <a:lnTo>
                    <a:pt x="1081" y="1283"/>
                  </a:lnTo>
                  <a:lnTo>
                    <a:pt x="1093" y="1278"/>
                  </a:lnTo>
                  <a:lnTo>
                    <a:pt x="1100" y="1271"/>
                  </a:lnTo>
                  <a:lnTo>
                    <a:pt x="1112" y="1265"/>
                  </a:lnTo>
                  <a:lnTo>
                    <a:pt x="1124" y="1259"/>
                  </a:lnTo>
                  <a:lnTo>
                    <a:pt x="1129" y="1247"/>
                  </a:lnTo>
                  <a:lnTo>
                    <a:pt x="1141" y="1240"/>
                  </a:lnTo>
                  <a:lnTo>
                    <a:pt x="1148" y="1235"/>
                  </a:lnTo>
                  <a:lnTo>
                    <a:pt x="1160" y="1228"/>
                  </a:lnTo>
                  <a:lnTo>
                    <a:pt x="1167" y="1216"/>
                  </a:lnTo>
                  <a:lnTo>
                    <a:pt x="1179" y="1211"/>
                  </a:lnTo>
                  <a:lnTo>
                    <a:pt x="1184" y="1197"/>
                  </a:lnTo>
                  <a:lnTo>
                    <a:pt x="1196" y="1192"/>
                  </a:lnTo>
                  <a:lnTo>
                    <a:pt x="1203" y="1185"/>
                  </a:lnTo>
                  <a:lnTo>
                    <a:pt x="1208" y="1173"/>
                  </a:lnTo>
                  <a:lnTo>
                    <a:pt x="1221" y="1168"/>
                  </a:lnTo>
                  <a:lnTo>
                    <a:pt x="1227" y="1156"/>
                  </a:lnTo>
                  <a:lnTo>
                    <a:pt x="1234" y="1149"/>
                  </a:lnTo>
                  <a:lnTo>
                    <a:pt x="1246" y="1137"/>
                  </a:lnTo>
                  <a:lnTo>
                    <a:pt x="1251" y="1131"/>
                  </a:lnTo>
                  <a:lnTo>
                    <a:pt x="1258" y="1118"/>
                  </a:lnTo>
                  <a:lnTo>
                    <a:pt x="1264" y="1113"/>
                  </a:lnTo>
                  <a:lnTo>
                    <a:pt x="1270" y="1100"/>
                  </a:lnTo>
                  <a:lnTo>
                    <a:pt x="1276" y="1088"/>
                  </a:lnTo>
                  <a:lnTo>
                    <a:pt x="1282" y="1082"/>
                  </a:lnTo>
                  <a:lnTo>
                    <a:pt x="1294" y="1070"/>
                  </a:lnTo>
                  <a:lnTo>
                    <a:pt x="1301" y="1057"/>
                  </a:lnTo>
                  <a:lnTo>
                    <a:pt x="1307" y="1051"/>
                  </a:lnTo>
                  <a:lnTo>
                    <a:pt x="1313" y="1039"/>
                  </a:lnTo>
                  <a:lnTo>
                    <a:pt x="1319" y="1027"/>
                  </a:lnTo>
                  <a:lnTo>
                    <a:pt x="1319" y="1014"/>
                  </a:lnTo>
                  <a:lnTo>
                    <a:pt x="1325" y="1009"/>
                  </a:lnTo>
                  <a:lnTo>
                    <a:pt x="1331" y="997"/>
                  </a:lnTo>
                  <a:lnTo>
                    <a:pt x="1337" y="983"/>
                  </a:lnTo>
                  <a:lnTo>
                    <a:pt x="1343" y="971"/>
                  </a:lnTo>
                  <a:lnTo>
                    <a:pt x="1350" y="959"/>
                  </a:lnTo>
                  <a:lnTo>
                    <a:pt x="1350" y="954"/>
                  </a:lnTo>
                  <a:lnTo>
                    <a:pt x="1355" y="942"/>
                  </a:lnTo>
                  <a:lnTo>
                    <a:pt x="1362" y="930"/>
                  </a:lnTo>
                  <a:lnTo>
                    <a:pt x="1362" y="918"/>
                  </a:lnTo>
                  <a:lnTo>
                    <a:pt x="1367" y="904"/>
                  </a:lnTo>
                  <a:lnTo>
                    <a:pt x="1367" y="892"/>
                  </a:lnTo>
                  <a:lnTo>
                    <a:pt x="1374" y="880"/>
                  </a:lnTo>
                  <a:lnTo>
                    <a:pt x="1374" y="868"/>
                  </a:lnTo>
                  <a:lnTo>
                    <a:pt x="1380" y="856"/>
                  </a:lnTo>
                  <a:lnTo>
                    <a:pt x="1380" y="844"/>
                  </a:lnTo>
                  <a:lnTo>
                    <a:pt x="1386" y="831"/>
                  </a:lnTo>
                  <a:lnTo>
                    <a:pt x="1386" y="825"/>
                  </a:lnTo>
                  <a:lnTo>
                    <a:pt x="1386" y="813"/>
                  </a:lnTo>
                  <a:lnTo>
                    <a:pt x="1393" y="801"/>
                  </a:lnTo>
                  <a:lnTo>
                    <a:pt x="1393" y="788"/>
                  </a:lnTo>
                  <a:lnTo>
                    <a:pt x="1393" y="776"/>
                  </a:lnTo>
                  <a:lnTo>
                    <a:pt x="1393" y="764"/>
                  </a:lnTo>
                  <a:lnTo>
                    <a:pt x="1398" y="752"/>
                  </a:lnTo>
                  <a:lnTo>
                    <a:pt x="1398" y="740"/>
                  </a:lnTo>
                  <a:lnTo>
                    <a:pt x="1398" y="728"/>
                  </a:lnTo>
                  <a:lnTo>
                    <a:pt x="1398" y="704"/>
                  </a:lnTo>
                  <a:lnTo>
                    <a:pt x="1405" y="704"/>
                  </a:lnTo>
                  <a:close/>
                </a:path>
              </a:pathLst>
            </a:custGeom>
            <a:solidFill>
              <a:srgbClr val="000000"/>
            </a:solidFill>
            <a:ln w="11">
              <a:solidFill>
                <a:srgbClr val="000000"/>
              </a:solidFill>
              <a:prstDash val="solid"/>
              <a:round/>
              <a:headEnd/>
              <a:tailEnd/>
            </a:ln>
          </p:spPr>
          <p:txBody>
            <a:bodyPr/>
            <a:lstStyle/>
            <a:p>
              <a:endParaRPr lang="es-AR"/>
            </a:p>
          </p:txBody>
        </p:sp>
        <p:sp>
          <p:nvSpPr>
            <p:cNvPr id="21523" name="Freeform 10"/>
            <p:cNvSpPr>
              <a:spLocks/>
            </p:cNvSpPr>
            <p:nvPr/>
          </p:nvSpPr>
          <p:spPr bwMode="auto">
            <a:xfrm>
              <a:off x="745" y="2827"/>
              <a:ext cx="116" cy="98"/>
            </a:xfrm>
            <a:custGeom>
              <a:avLst/>
              <a:gdLst>
                <a:gd name="T0" fmla="*/ 116 w 116"/>
                <a:gd name="T1" fmla="*/ 43 h 98"/>
                <a:gd name="T2" fmla="*/ 116 w 116"/>
                <a:gd name="T3" fmla="*/ 31 h 98"/>
                <a:gd name="T4" fmla="*/ 110 w 116"/>
                <a:gd name="T5" fmla="*/ 24 h 98"/>
                <a:gd name="T6" fmla="*/ 104 w 116"/>
                <a:gd name="T7" fmla="*/ 19 h 98"/>
                <a:gd name="T8" fmla="*/ 98 w 116"/>
                <a:gd name="T9" fmla="*/ 12 h 98"/>
                <a:gd name="T10" fmla="*/ 86 w 116"/>
                <a:gd name="T11" fmla="*/ 7 h 98"/>
                <a:gd name="T12" fmla="*/ 73 w 116"/>
                <a:gd name="T13" fmla="*/ 7 h 98"/>
                <a:gd name="T14" fmla="*/ 67 w 116"/>
                <a:gd name="T15" fmla="*/ 0 h 98"/>
                <a:gd name="T16" fmla="*/ 49 w 116"/>
                <a:gd name="T17" fmla="*/ 7 h 98"/>
                <a:gd name="T18" fmla="*/ 37 w 116"/>
                <a:gd name="T19" fmla="*/ 7 h 98"/>
                <a:gd name="T20" fmla="*/ 25 w 116"/>
                <a:gd name="T21" fmla="*/ 12 h 98"/>
                <a:gd name="T22" fmla="*/ 18 w 116"/>
                <a:gd name="T23" fmla="*/ 19 h 98"/>
                <a:gd name="T24" fmla="*/ 6 w 116"/>
                <a:gd name="T25" fmla="*/ 24 h 98"/>
                <a:gd name="T26" fmla="*/ 0 w 116"/>
                <a:gd name="T27" fmla="*/ 31 h 98"/>
                <a:gd name="T28" fmla="*/ 0 w 116"/>
                <a:gd name="T29" fmla="*/ 43 h 98"/>
                <a:gd name="T30" fmla="*/ 0 w 116"/>
                <a:gd name="T31" fmla="*/ 62 h 98"/>
                <a:gd name="T32" fmla="*/ 6 w 116"/>
                <a:gd name="T33" fmla="*/ 67 h 98"/>
                <a:gd name="T34" fmla="*/ 6 w 116"/>
                <a:gd name="T35" fmla="*/ 79 h 98"/>
                <a:gd name="T36" fmla="*/ 12 w 116"/>
                <a:gd name="T37" fmla="*/ 86 h 98"/>
                <a:gd name="T38" fmla="*/ 25 w 116"/>
                <a:gd name="T39" fmla="*/ 86 h 98"/>
                <a:gd name="T40" fmla="*/ 30 w 116"/>
                <a:gd name="T41" fmla="*/ 91 h 98"/>
                <a:gd name="T42" fmla="*/ 43 w 116"/>
                <a:gd name="T43" fmla="*/ 91 h 98"/>
                <a:gd name="T44" fmla="*/ 49 w 116"/>
                <a:gd name="T45" fmla="*/ 98 h 98"/>
                <a:gd name="T46" fmla="*/ 73 w 116"/>
                <a:gd name="T47" fmla="*/ 98 h 98"/>
                <a:gd name="T48" fmla="*/ 79 w 116"/>
                <a:gd name="T49" fmla="*/ 91 h 98"/>
                <a:gd name="T50" fmla="*/ 92 w 116"/>
                <a:gd name="T51" fmla="*/ 86 h 98"/>
                <a:gd name="T52" fmla="*/ 104 w 116"/>
                <a:gd name="T53" fmla="*/ 79 h 98"/>
                <a:gd name="T54" fmla="*/ 110 w 116"/>
                <a:gd name="T55" fmla="*/ 74 h 98"/>
                <a:gd name="T56" fmla="*/ 116 w 116"/>
                <a:gd name="T57" fmla="*/ 67 h 98"/>
                <a:gd name="T58" fmla="*/ 116 w 116"/>
                <a:gd name="T59" fmla="*/ 55 h 98"/>
                <a:gd name="T60" fmla="*/ 110 w 116"/>
                <a:gd name="T61" fmla="*/ 50 h 98"/>
                <a:gd name="T62" fmla="*/ 110 w 116"/>
                <a:gd name="T63" fmla="*/ 36 h 98"/>
                <a:gd name="T64" fmla="*/ 104 w 116"/>
                <a:gd name="T65" fmla="*/ 31 h 98"/>
                <a:gd name="T66" fmla="*/ 98 w 116"/>
                <a:gd name="T67" fmla="*/ 24 h 98"/>
                <a:gd name="T68" fmla="*/ 92 w 116"/>
                <a:gd name="T69" fmla="*/ 19 h 98"/>
                <a:gd name="T70" fmla="*/ 79 w 116"/>
                <a:gd name="T71" fmla="*/ 19 h 98"/>
                <a:gd name="T72" fmla="*/ 73 w 116"/>
                <a:gd name="T73" fmla="*/ 12 h 98"/>
                <a:gd name="T74" fmla="*/ 49 w 116"/>
                <a:gd name="T75" fmla="*/ 12 h 98"/>
                <a:gd name="T76" fmla="*/ 37 w 116"/>
                <a:gd name="T77" fmla="*/ 12 h 98"/>
                <a:gd name="T78" fmla="*/ 30 w 116"/>
                <a:gd name="T79" fmla="*/ 19 h 98"/>
                <a:gd name="T80" fmla="*/ 25 w 116"/>
                <a:gd name="T81" fmla="*/ 24 h 98"/>
                <a:gd name="T82" fmla="*/ 18 w 116"/>
                <a:gd name="T83" fmla="*/ 31 h 98"/>
                <a:gd name="T84" fmla="*/ 12 w 116"/>
                <a:gd name="T85" fmla="*/ 36 h 98"/>
                <a:gd name="T86" fmla="*/ 6 w 116"/>
                <a:gd name="T87" fmla="*/ 43 h 98"/>
                <a:gd name="T88" fmla="*/ 6 w 116"/>
                <a:gd name="T89" fmla="*/ 62 h 98"/>
                <a:gd name="T90" fmla="*/ 12 w 116"/>
                <a:gd name="T91" fmla="*/ 67 h 98"/>
                <a:gd name="T92" fmla="*/ 18 w 116"/>
                <a:gd name="T93" fmla="*/ 74 h 98"/>
                <a:gd name="T94" fmla="*/ 25 w 116"/>
                <a:gd name="T95" fmla="*/ 79 h 98"/>
                <a:gd name="T96" fmla="*/ 37 w 116"/>
                <a:gd name="T97" fmla="*/ 79 h 98"/>
                <a:gd name="T98" fmla="*/ 43 w 116"/>
                <a:gd name="T99" fmla="*/ 86 h 98"/>
                <a:gd name="T100" fmla="*/ 67 w 116"/>
                <a:gd name="T101" fmla="*/ 86 h 98"/>
                <a:gd name="T102" fmla="*/ 79 w 116"/>
                <a:gd name="T103" fmla="*/ 86 h 98"/>
                <a:gd name="T104" fmla="*/ 86 w 116"/>
                <a:gd name="T105" fmla="*/ 79 h 98"/>
                <a:gd name="T106" fmla="*/ 92 w 116"/>
                <a:gd name="T107" fmla="*/ 74 h 98"/>
                <a:gd name="T108" fmla="*/ 98 w 116"/>
                <a:gd name="T109" fmla="*/ 67 h 98"/>
                <a:gd name="T110" fmla="*/ 104 w 116"/>
                <a:gd name="T111" fmla="*/ 62 h 98"/>
                <a:gd name="T112" fmla="*/ 110 w 116"/>
                <a:gd name="T113" fmla="*/ 55 h 98"/>
                <a:gd name="T114" fmla="*/ 116 w 116"/>
                <a:gd name="T115" fmla="*/ 50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6" h="98">
                  <a:moveTo>
                    <a:pt x="116" y="50"/>
                  </a:moveTo>
                  <a:lnTo>
                    <a:pt x="116" y="43"/>
                  </a:lnTo>
                  <a:lnTo>
                    <a:pt x="116" y="36"/>
                  </a:lnTo>
                  <a:lnTo>
                    <a:pt x="116" y="31"/>
                  </a:lnTo>
                  <a:lnTo>
                    <a:pt x="110" y="31"/>
                  </a:lnTo>
                  <a:lnTo>
                    <a:pt x="110" y="24"/>
                  </a:lnTo>
                  <a:lnTo>
                    <a:pt x="104" y="24"/>
                  </a:lnTo>
                  <a:lnTo>
                    <a:pt x="104" y="19"/>
                  </a:lnTo>
                  <a:lnTo>
                    <a:pt x="98" y="19"/>
                  </a:lnTo>
                  <a:lnTo>
                    <a:pt x="98" y="12"/>
                  </a:lnTo>
                  <a:lnTo>
                    <a:pt x="92" y="12"/>
                  </a:lnTo>
                  <a:lnTo>
                    <a:pt x="86" y="7"/>
                  </a:lnTo>
                  <a:lnTo>
                    <a:pt x="79" y="7"/>
                  </a:lnTo>
                  <a:lnTo>
                    <a:pt x="73" y="7"/>
                  </a:lnTo>
                  <a:lnTo>
                    <a:pt x="67" y="7"/>
                  </a:lnTo>
                  <a:lnTo>
                    <a:pt x="67" y="0"/>
                  </a:lnTo>
                  <a:lnTo>
                    <a:pt x="49" y="0"/>
                  </a:lnTo>
                  <a:lnTo>
                    <a:pt x="49" y="7"/>
                  </a:lnTo>
                  <a:lnTo>
                    <a:pt x="43" y="7"/>
                  </a:lnTo>
                  <a:lnTo>
                    <a:pt x="37" y="7"/>
                  </a:lnTo>
                  <a:lnTo>
                    <a:pt x="30" y="7"/>
                  </a:lnTo>
                  <a:lnTo>
                    <a:pt x="25" y="12"/>
                  </a:lnTo>
                  <a:lnTo>
                    <a:pt x="18" y="12"/>
                  </a:lnTo>
                  <a:lnTo>
                    <a:pt x="18" y="19"/>
                  </a:lnTo>
                  <a:lnTo>
                    <a:pt x="12" y="19"/>
                  </a:lnTo>
                  <a:lnTo>
                    <a:pt x="6" y="24"/>
                  </a:lnTo>
                  <a:lnTo>
                    <a:pt x="6" y="31"/>
                  </a:lnTo>
                  <a:lnTo>
                    <a:pt x="0" y="31"/>
                  </a:lnTo>
                  <a:lnTo>
                    <a:pt x="0" y="36"/>
                  </a:lnTo>
                  <a:lnTo>
                    <a:pt x="0" y="43"/>
                  </a:lnTo>
                  <a:lnTo>
                    <a:pt x="0" y="55"/>
                  </a:lnTo>
                  <a:lnTo>
                    <a:pt x="0" y="62"/>
                  </a:lnTo>
                  <a:lnTo>
                    <a:pt x="0" y="67"/>
                  </a:lnTo>
                  <a:lnTo>
                    <a:pt x="6" y="67"/>
                  </a:lnTo>
                  <a:lnTo>
                    <a:pt x="6" y="74"/>
                  </a:lnTo>
                  <a:lnTo>
                    <a:pt x="6" y="79"/>
                  </a:lnTo>
                  <a:lnTo>
                    <a:pt x="12" y="79"/>
                  </a:lnTo>
                  <a:lnTo>
                    <a:pt x="12" y="86"/>
                  </a:lnTo>
                  <a:lnTo>
                    <a:pt x="18" y="86"/>
                  </a:lnTo>
                  <a:lnTo>
                    <a:pt x="25" y="86"/>
                  </a:lnTo>
                  <a:lnTo>
                    <a:pt x="25" y="91"/>
                  </a:lnTo>
                  <a:lnTo>
                    <a:pt x="30" y="91"/>
                  </a:lnTo>
                  <a:lnTo>
                    <a:pt x="37" y="91"/>
                  </a:lnTo>
                  <a:lnTo>
                    <a:pt x="43" y="91"/>
                  </a:lnTo>
                  <a:lnTo>
                    <a:pt x="43" y="98"/>
                  </a:lnTo>
                  <a:lnTo>
                    <a:pt x="49" y="98"/>
                  </a:lnTo>
                  <a:lnTo>
                    <a:pt x="67" y="98"/>
                  </a:lnTo>
                  <a:lnTo>
                    <a:pt x="73" y="98"/>
                  </a:lnTo>
                  <a:lnTo>
                    <a:pt x="73" y="91"/>
                  </a:lnTo>
                  <a:lnTo>
                    <a:pt x="79" y="91"/>
                  </a:lnTo>
                  <a:lnTo>
                    <a:pt x="86" y="91"/>
                  </a:lnTo>
                  <a:lnTo>
                    <a:pt x="92" y="86"/>
                  </a:lnTo>
                  <a:lnTo>
                    <a:pt x="98" y="86"/>
                  </a:lnTo>
                  <a:lnTo>
                    <a:pt x="104" y="79"/>
                  </a:lnTo>
                  <a:lnTo>
                    <a:pt x="104" y="74"/>
                  </a:lnTo>
                  <a:lnTo>
                    <a:pt x="110" y="74"/>
                  </a:lnTo>
                  <a:lnTo>
                    <a:pt x="110" y="67"/>
                  </a:lnTo>
                  <a:lnTo>
                    <a:pt x="116" y="67"/>
                  </a:lnTo>
                  <a:lnTo>
                    <a:pt x="116" y="62"/>
                  </a:lnTo>
                  <a:lnTo>
                    <a:pt x="116" y="55"/>
                  </a:lnTo>
                  <a:lnTo>
                    <a:pt x="116" y="50"/>
                  </a:lnTo>
                  <a:lnTo>
                    <a:pt x="110" y="50"/>
                  </a:lnTo>
                  <a:lnTo>
                    <a:pt x="110" y="43"/>
                  </a:lnTo>
                  <a:lnTo>
                    <a:pt x="110" y="36"/>
                  </a:lnTo>
                  <a:lnTo>
                    <a:pt x="104" y="36"/>
                  </a:lnTo>
                  <a:lnTo>
                    <a:pt x="104" y="31"/>
                  </a:lnTo>
                  <a:lnTo>
                    <a:pt x="98" y="31"/>
                  </a:lnTo>
                  <a:lnTo>
                    <a:pt x="98" y="24"/>
                  </a:lnTo>
                  <a:lnTo>
                    <a:pt x="92" y="24"/>
                  </a:lnTo>
                  <a:lnTo>
                    <a:pt x="92" y="19"/>
                  </a:lnTo>
                  <a:lnTo>
                    <a:pt x="86" y="19"/>
                  </a:lnTo>
                  <a:lnTo>
                    <a:pt x="79" y="19"/>
                  </a:lnTo>
                  <a:lnTo>
                    <a:pt x="79" y="12"/>
                  </a:lnTo>
                  <a:lnTo>
                    <a:pt x="73" y="12"/>
                  </a:lnTo>
                  <a:lnTo>
                    <a:pt x="67" y="12"/>
                  </a:lnTo>
                  <a:lnTo>
                    <a:pt x="49" y="12"/>
                  </a:lnTo>
                  <a:lnTo>
                    <a:pt x="43" y="12"/>
                  </a:lnTo>
                  <a:lnTo>
                    <a:pt x="37" y="12"/>
                  </a:lnTo>
                  <a:lnTo>
                    <a:pt x="37" y="19"/>
                  </a:lnTo>
                  <a:lnTo>
                    <a:pt x="30" y="19"/>
                  </a:lnTo>
                  <a:lnTo>
                    <a:pt x="25" y="19"/>
                  </a:lnTo>
                  <a:lnTo>
                    <a:pt x="25" y="24"/>
                  </a:lnTo>
                  <a:lnTo>
                    <a:pt x="18" y="24"/>
                  </a:lnTo>
                  <a:lnTo>
                    <a:pt x="18" y="31"/>
                  </a:lnTo>
                  <a:lnTo>
                    <a:pt x="12" y="31"/>
                  </a:lnTo>
                  <a:lnTo>
                    <a:pt x="12" y="36"/>
                  </a:lnTo>
                  <a:lnTo>
                    <a:pt x="6" y="36"/>
                  </a:lnTo>
                  <a:lnTo>
                    <a:pt x="6" y="43"/>
                  </a:lnTo>
                  <a:lnTo>
                    <a:pt x="6" y="55"/>
                  </a:lnTo>
                  <a:lnTo>
                    <a:pt x="6" y="62"/>
                  </a:lnTo>
                  <a:lnTo>
                    <a:pt x="12" y="62"/>
                  </a:lnTo>
                  <a:lnTo>
                    <a:pt x="12" y="67"/>
                  </a:lnTo>
                  <a:lnTo>
                    <a:pt x="18" y="67"/>
                  </a:lnTo>
                  <a:lnTo>
                    <a:pt x="18" y="74"/>
                  </a:lnTo>
                  <a:lnTo>
                    <a:pt x="25" y="74"/>
                  </a:lnTo>
                  <a:lnTo>
                    <a:pt x="25" y="79"/>
                  </a:lnTo>
                  <a:lnTo>
                    <a:pt x="30" y="79"/>
                  </a:lnTo>
                  <a:lnTo>
                    <a:pt x="37" y="79"/>
                  </a:lnTo>
                  <a:lnTo>
                    <a:pt x="37" y="86"/>
                  </a:lnTo>
                  <a:lnTo>
                    <a:pt x="43" y="86"/>
                  </a:lnTo>
                  <a:lnTo>
                    <a:pt x="49" y="86"/>
                  </a:lnTo>
                  <a:lnTo>
                    <a:pt x="67" y="86"/>
                  </a:lnTo>
                  <a:lnTo>
                    <a:pt x="73" y="86"/>
                  </a:lnTo>
                  <a:lnTo>
                    <a:pt x="79" y="86"/>
                  </a:lnTo>
                  <a:lnTo>
                    <a:pt x="79" y="79"/>
                  </a:lnTo>
                  <a:lnTo>
                    <a:pt x="86" y="79"/>
                  </a:lnTo>
                  <a:lnTo>
                    <a:pt x="92" y="79"/>
                  </a:lnTo>
                  <a:lnTo>
                    <a:pt x="92" y="74"/>
                  </a:lnTo>
                  <a:lnTo>
                    <a:pt x="98" y="74"/>
                  </a:lnTo>
                  <a:lnTo>
                    <a:pt x="98" y="67"/>
                  </a:lnTo>
                  <a:lnTo>
                    <a:pt x="104" y="67"/>
                  </a:lnTo>
                  <a:lnTo>
                    <a:pt x="104" y="62"/>
                  </a:lnTo>
                  <a:lnTo>
                    <a:pt x="110" y="62"/>
                  </a:lnTo>
                  <a:lnTo>
                    <a:pt x="110" y="55"/>
                  </a:lnTo>
                  <a:lnTo>
                    <a:pt x="110" y="50"/>
                  </a:lnTo>
                  <a:lnTo>
                    <a:pt x="1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4" name="Freeform 11"/>
            <p:cNvSpPr>
              <a:spLocks/>
            </p:cNvSpPr>
            <p:nvPr/>
          </p:nvSpPr>
          <p:spPr bwMode="auto">
            <a:xfrm>
              <a:off x="410" y="2760"/>
              <a:ext cx="488" cy="134"/>
            </a:xfrm>
            <a:custGeom>
              <a:avLst/>
              <a:gdLst>
                <a:gd name="T0" fmla="*/ 445 w 488"/>
                <a:gd name="T1" fmla="*/ 134 h 134"/>
                <a:gd name="T2" fmla="*/ 457 w 488"/>
                <a:gd name="T3" fmla="*/ 129 h 134"/>
                <a:gd name="T4" fmla="*/ 464 w 488"/>
                <a:gd name="T5" fmla="*/ 117 h 134"/>
                <a:gd name="T6" fmla="*/ 476 w 488"/>
                <a:gd name="T7" fmla="*/ 110 h 134"/>
                <a:gd name="T8" fmla="*/ 481 w 488"/>
                <a:gd name="T9" fmla="*/ 98 h 134"/>
                <a:gd name="T10" fmla="*/ 488 w 488"/>
                <a:gd name="T11" fmla="*/ 86 h 134"/>
                <a:gd name="T12" fmla="*/ 488 w 488"/>
                <a:gd name="T13" fmla="*/ 74 h 134"/>
                <a:gd name="T14" fmla="*/ 488 w 488"/>
                <a:gd name="T15" fmla="*/ 62 h 134"/>
                <a:gd name="T16" fmla="*/ 481 w 488"/>
                <a:gd name="T17" fmla="*/ 55 h 134"/>
                <a:gd name="T18" fmla="*/ 481 w 488"/>
                <a:gd name="T19" fmla="*/ 43 h 134"/>
                <a:gd name="T20" fmla="*/ 469 w 488"/>
                <a:gd name="T21" fmla="*/ 37 h 134"/>
                <a:gd name="T22" fmla="*/ 457 w 488"/>
                <a:gd name="T23" fmla="*/ 31 h 134"/>
                <a:gd name="T24" fmla="*/ 445 w 488"/>
                <a:gd name="T25" fmla="*/ 24 h 134"/>
                <a:gd name="T26" fmla="*/ 433 w 488"/>
                <a:gd name="T27" fmla="*/ 19 h 134"/>
                <a:gd name="T28" fmla="*/ 421 w 488"/>
                <a:gd name="T29" fmla="*/ 12 h 134"/>
                <a:gd name="T30" fmla="*/ 408 w 488"/>
                <a:gd name="T31" fmla="*/ 12 h 134"/>
                <a:gd name="T32" fmla="*/ 390 w 488"/>
                <a:gd name="T33" fmla="*/ 12 h 134"/>
                <a:gd name="T34" fmla="*/ 372 w 488"/>
                <a:gd name="T35" fmla="*/ 6 h 134"/>
                <a:gd name="T36" fmla="*/ 353 w 488"/>
                <a:gd name="T37" fmla="*/ 6 h 134"/>
                <a:gd name="T38" fmla="*/ 329 w 488"/>
                <a:gd name="T39" fmla="*/ 6 h 134"/>
                <a:gd name="T40" fmla="*/ 310 w 488"/>
                <a:gd name="T41" fmla="*/ 0 h 134"/>
                <a:gd name="T42" fmla="*/ 219 w 488"/>
                <a:gd name="T43" fmla="*/ 0 h 134"/>
                <a:gd name="T44" fmla="*/ 188 w 488"/>
                <a:gd name="T45" fmla="*/ 0 h 134"/>
                <a:gd name="T46" fmla="*/ 159 w 488"/>
                <a:gd name="T47" fmla="*/ 6 h 134"/>
                <a:gd name="T48" fmla="*/ 128 w 488"/>
                <a:gd name="T49" fmla="*/ 6 h 134"/>
                <a:gd name="T50" fmla="*/ 79 w 488"/>
                <a:gd name="T51" fmla="*/ 12 h 134"/>
                <a:gd name="T52" fmla="*/ 42 w 488"/>
                <a:gd name="T53" fmla="*/ 12 h 134"/>
                <a:gd name="T54" fmla="*/ 5 w 488"/>
                <a:gd name="T55" fmla="*/ 12 h 134"/>
                <a:gd name="T56" fmla="*/ 0 w 488"/>
                <a:gd name="T57" fmla="*/ 24 h 134"/>
                <a:gd name="T58" fmla="*/ 24 w 488"/>
                <a:gd name="T59" fmla="*/ 24 h 134"/>
                <a:gd name="T60" fmla="*/ 60 w 488"/>
                <a:gd name="T61" fmla="*/ 19 h 134"/>
                <a:gd name="T62" fmla="*/ 116 w 488"/>
                <a:gd name="T63" fmla="*/ 19 h 134"/>
                <a:gd name="T64" fmla="*/ 146 w 488"/>
                <a:gd name="T65" fmla="*/ 12 h 134"/>
                <a:gd name="T66" fmla="*/ 176 w 488"/>
                <a:gd name="T67" fmla="*/ 12 h 134"/>
                <a:gd name="T68" fmla="*/ 207 w 488"/>
                <a:gd name="T69" fmla="*/ 12 h 134"/>
                <a:gd name="T70" fmla="*/ 298 w 488"/>
                <a:gd name="T71" fmla="*/ 12 h 134"/>
                <a:gd name="T72" fmla="*/ 317 w 488"/>
                <a:gd name="T73" fmla="*/ 12 h 134"/>
                <a:gd name="T74" fmla="*/ 341 w 488"/>
                <a:gd name="T75" fmla="*/ 12 h 134"/>
                <a:gd name="T76" fmla="*/ 360 w 488"/>
                <a:gd name="T77" fmla="*/ 12 h 134"/>
                <a:gd name="T78" fmla="*/ 378 w 488"/>
                <a:gd name="T79" fmla="*/ 19 h 134"/>
                <a:gd name="T80" fmla="*/ 396 w 488"/>
                <a:gd name="T81" fmla="*/ 19 h 134"/>
                <a:gd name="T82" fmla="*/ 414 w 488"/>
                <a:gd name="T83" fmla="*/ 24 h 134"/>
                <a:gd name="T84" fmla="*/ 427 w 488"/>
                <a:gd name="T85" fmla="*/ 24 h 134"/>
                <a:gd name="T86" fmla="*/ 439 w 488"/>
                <a:gd name="T87" fmla="*/ 31 h 134"/>
                <a:gd name="T88" fmla="*/ 451 w 488"/>
                <a:gd name="T89" fmla="*/ 37 h 134"/>
                <a:gd name="T90" fmla="*/ 464 w 488"/>
                <a:gd name="T91" fmla="*/ 43 h 134"/>
                <a:gd name="T92" fmla="*/ 469 w 488"/>
                <a:gd name="T93" fmla="*/ 49 h 134"/>
                <a:gd name="T94" fmla="*/ 476 w 488"/>
                <a:gd name="T95" fmla="*/ 55 h 134"/>
                <a:gd name="T96" fmla="*/ 481 w 488"/>
                <a:gd name="T97" fmla="*/ 67 h 134"/>
                <a:gd name="T98" fmla="*/ 476 w 488"/>
                <a:gd name="T99" fmla="*/ 79 h 134"/>
                <a:gd name="T100" fmla="*/ 476 w 488"/>
                <a:gd name="T101" fmla="*/ 91 h 134"/>
                <a:gd name="T102" fmla="*/ 469 w 488"/>
                <a:gd name="T103" fmla="*/ 98 h 134"/>
                <a:gd name="T104" fmla="*/ 464 w 488"/>
                <a:gd name="T105" fmla="*/ 110 h 134"/>
                <a:gd name="T106" fmla="*/ 457 w 488"/>
                <a:gd name="T107" fmla="*/ 117 h 134"/>
                <a:gd name="T108" fmla="*/ 445 w 488"/>
                <a:gd name="T109" fmla="*/ 129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8" h="134">
                  <a:moveTo>
                    <a:pt x="445" y="129"/>
                  </a:moveTo>
                  <a:lnTo>
                    <a:pt x="445" y="134"/>
                  </a:lnTo>
                  <a:lnTo>
                    <a:pt x="451" y="134"/>
                  </a:lnTo>
                  <a:lnTo>
                    <a:pt x="457" y="129"/>
                  </a:lnTo>
                  <a:lnTo>
                    <a:pt x="464" y="122"/>
                  </a:lnTo>
                  <a:lnTo>
                    <a:pt x="464" y="117"/>
                  </a:lnTo>
                  <a:lnTo>
                    <a:pt x="469" y="110"/>
                  </a:lnTo>
                  <a:lnTo>
                    <a:pt x="476" y="110"/>
                  </a:lnTo>
                  <a:lnTo>
                    <a:pt x="476" y="103"/>
                  </a:lnTo>
                  <a:lnTo>
                    <a:pt x="481" y="98"/>
                  </a:lnTo>
                  <a:lnTo>
                    <a:pt x="481" y="91"/>
                  </a:lnTo>
                  <a:lnTo>
                    <a:pt x="488" y="86"/>
                  </a:lnTo>
                  <a:lnTo>
                    <a:pt x="488" y="79"/>
                  </a:lnTo>
                  <a:lnTo>
                    <a:pt x="488" y="74"/>
                  </a:lnTo>
                  <a:lnTo>
                    <a:pt x="488" y="67"/>
                  </a:lnTo>
                  <a:lnTo>
                    <a:pt x="488" y="62"/>
                  </a:lnTo>
                  <a:lnTo>
                    <a:pt x="488" y="55"/>
                  </a:lnTo>
                  <a:lnTo>
                    <a:pt x="481" y="55"/>
                  </a:lnTo>
                  <a:lnTo>
                    <a:pt x="481" y="49"/>
                  </a:lnTo>
                  <a:lnTo>
                    <a:pt x="481" y="43"/>
                  </a:lnTo>
                  <a:lnTo>
                    <a:pt x="476" y="37"/>
                  </a:lnTo>
                  <a:lnTo>
                    <a:pt x="469" y="37"/>
                  </a:lnTo>
                  <a:lnTo>
                    <a:pt x="464" y="31"/>
                  </a:lnTo>
                  <a:lnTo>
                    <a:pt x="457" y="31"/>
                  </a:lnTo>
                  <a:lnTo>
                    <a:pt x="451" y="24"/>
                  </a:lnTo>
                  <a:lnTo>
                    <a:pt x="445" y="24"/>
                  </a:lnTo>
                  <a:lnTo>
                    <a:pt x="439" y="19"/>
                  </a:lnTo>
                  <a:lnTo>
                    <a:pt x="433" y="19"/>
                  </a:lnTo>
                  <a:lnTo>
                    <a:pt x="427" y="19"/>
                  </a:lnTo>
                  <a:lnTo>
                    <a:pt x="421" y="12"/>
                  </a:lnTo>
                  <a:lnTo>
                    <a:pt x="414" y="12"/>
                  </a:lnTo>
                  <a:lnTo>
                    <a:pt x="408" y="12"/>
                  </a:lnTo>
                  <a:lnTo>
                    <a:pt x="396" y="12"/>
                  </a:lnTo>
                  <a:lnTo>
                    <a:pt x="390" y="12"/>
                  </a:lnTo>
                  <a:lnTo>
                    <a:pt x="378" y="6"/>
                  </a:lnTo>
                  <a:lnTo>
                    <a:pt x="372" y="6"/>
                  </a:lnTo>
                  <a:lnTo>
                    <a:pt x="360" y="6"/>
                  </a:lnTo>
                  <a:lnTo>
                    <a:pt x="353" y="6"/>
                  </a:lnTo>
                  <a:lnTo>
                    <a:pt x="341" y="6"/>
                  </a:lnTo>
                  <a:lnTo>
                    <a:pt x="329" y="6"/>
                  </a:lnTo>
                  <a:lnTo>
                    <a:pt x="317" y="0"/>
                  </a:lnTo>
                  <a:lnTo>
                    <a:pt x="310" y="0"/>
                  </a:lnTo>
                  <a:lnTo>
                    <a:pt x="298" y="0"/>
                  </a:lnTo>
                  <a:lnTo>
                    <a:pt x="219" y="0"/>
                  </a:lnTo>
                  <a:lnTo>
                    <a:pt x="207" y="0"/>
                  </a:lnTo>
                  <a:lnTo>
                    <a:pt x="188" y="0"/>
                  </a:lnTo>
                  <a:lnTo>
                    <a:pt x="176" y="6"/>
                  </a:lnTo>
                  <a:lnTo>
                    <a:pt x="159" y="6"/>
                  </a:lnTo>
                  <a:lnTo>
                    <a:pt x="146" y="6"/>
                  </a:lnTo>
                  <a:lnTo>
                    <a:pt x="128" y="6"/>
                  </a:lnTo>
                  <a:lnTo>
                    <a:pt x="116" y="6"/>
                  </a:lnTo>
                  <a:lnTo>
                    <a:pt x="79" y="12"/>
                  </a:lnTo>
                  <a:lnTo>
                    <a:pt x="60" y="12"/>
                  </a:lnTo>
                  <a:lnTo>
                    <a:pt x="42" y="12"/>
                  </a:lnTo>
                  <a:lnTo>
                    <a:pt x="24" y="12"/>
                  </a:lnTo>
                  <a:lnTo>
                    <a:pt x="5" y="12"/>
                  </a:lnTo>
                  <a:lnTo>
                    <a:pt x="0" y="19"/>
                  </a:lnTo>
                  <a:lnTo>
                    <a:pt x="0" y="24"/>
                  </a:lnTo>
                  <a:lnTo>
                    <a:pt x="5" y="24"/>
                  </a:lnTo>
                  <a:lnTo>
                    <a:pt x="24" y="24"/>
                  </a:lnTo>
                  <a:lnTo>
                    <a:pt x="42" y="19"/>
                  </a:lnTo>
                  <a:lnTo>
                    <a:pt x="60" y="19"/>
                  </a:lnTo>
                  <a:lnTo>
                    <a:pt x="79" y="19"/>
                  </a:lnTo>
                  <a:lnTo>
                    <a:pt x="116" y="19"/>
                  </a:lnTo>
                  <a:lnTo>
                    <a:pt x="128" y="12"/>
                  </a:lnTo>
                  <a:lnTo>
                    <a:pt x="146" y="12"/>
                  </a:lnTo>
                  <a:lnTo>
                    <a:pt x="159" y="12"/>
                  </a:lnTo>
                  <a:lnTo>
                    <a:pt x="176" y="12"/>
                  </a:lnTo>
                  <a:lnTo>
                    <a:pt x="188" y="12"/>
                  </a:lnTo>
                  <a:lnTo>
                    <a:pt x="207" y="12"/>
                  </a:lnTo>
                  <a:lnTo>
                    <a:pt x="219" y="12"/>
                  </a:lnTo>
                  <a:lnTo>
                    <a:pt x="298" y="12"/>
                  </a:lnTo>
                  <a:lnTo>
                    <a:pt x="310" y="12"/>
                  </a:lnTo>
                  <a:lnTo>
                    <a:pt x="317" y="12"/>
                  </a:lnTo>
                  <a:lnTo>
                    <a:pt x="329" y="12"/>
                  </a:lnTo>
                  <a:lnTo>
                    <a:pt x="341" y="12"/>
                  </a:lnTo>
                  <a:lnTo>
                    <a:pt x="353" y="12"/>
                  </a:lnTo>
                  <a:lnTo>
                    <a:pt x="360" y="12"/>
                  </a:lnTo>
                  <a:lnTo>
                    <a:pt x="372" y="19"/>
                  </a:lnTo>
                  <a:lnTo>
                    <a:pt x="378" y="19"/>
                  </a:lnTo>
                  <a:lnTo>
                    <a:pt x="390" y="19"/>
                  </a:lnTo>
                  <a:lnTo>
                    <a:pt x="396" y="19"/>
                  </a:lnTo>
                  <a:lnTo>
                    <a:pt x="402" y="19"/>
                  </a:lnTo>
                  <a:lnTo>
                    <a:pt x="414" y="24"/>
                  </a:lnTo>
                  <a:lnTo>
                    <a:pt x="421" y="24"/>
                  </a:lnTo>
                  <a:lnTo>
                    <a:pt x="427" y="24"/>
                  </a:lnTo>
                  <a:lnTo>
                    <a:pt x="433" y="24"/>
                  </a:lnTo>
                  <a:lnTo>
                    <a:pt x="439" y="31"/>
                  </a:lnTo>
                  <a:lnTo>
                    <a:pt x="445" y="31"/>
                  </a:lnTo>
                  <a:lnTo>
                    <a:pt x="451" y="37"/>
                  </a:lnTo>
                  <a:lnTo>
                    <a:pt x="457" y="37"/>
                  </a:lnTo>
                  <a:lnTo>
                    <a:pt x="464" y="43"/>
                  </a:lnTo>
                  <a:lnTo>
                    <a:pt x="469" y="43"/>
                  </a:lnTo>
                  <a:lnTo>
                    <a:pt x="469" y="49"/>
                  </a:lnTo>
                  <a:lnTo>
                    <a:pt x="476" y="49"/>
                  </a:lnTo>
                  <a:lnTo>
                    <a:pt x="476" y="55"/>
                  </a:lnTo>
                  <a:lnTo>
                    <a:pt x="476" y="62"/>
                  </a:lnTo>
                  <a:lnTo>
                    <a:pt x="481" y="67"/>
                  </a:lnTo>
                  <a:lnTo>
                    <a:pt x="481" y="74"/>
                  </a:lnTo>
                  <a:lnTo>
                    <a:pt x="476" y="79"/>
                  </a:lnTo>
                  <a:lnTo>
                    <a:pt x="476" y="86"/>
                  </a:lnTo>
                  <a:lnTo>
                    <a:pt x="476" y="91"/>
                  </a:lnTo>
                  <a:lnTo>
                    <a:pt x="469" y="91"/>
                  </a:lnTo>
                  <a:lnTo>
                    <a:pt x="469" y="98"/>
                  </a:lnTo>
                  <a:lnTo>
                    <a:pt x="464" y="103"/>
                  </a:lnTo>
                  <a:lnTo>
                    <a:pt x="464" y="110"/>
                  </a:lnTo>
                  <a:lnTo>
                    <a:pt x="457" y="110"/>
                  </a:lnTo>
                  <a:lnTo>
                    <a:pt x="457" y="117"/>
                  </a:lnTo>
                  <a:lnTo>
                    <a:pt x="451" y="122"/>
                  </a:lnTo>
                  <a:lnTo>
                    <a:pt x="445"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5" name="Freeform 12"/>
            <p:cNvSpPr>
              <a:spLocks/>
            </p:cNvSpPr>
            <p:nvPr/>
          </p:nvSpPr>
          <p:spPr bwMode="auto">
            <a:xfrm>
              <a:off x="410" y="2858"/>
              <a:ext cx="488" cy="134"/>
            </a:xfrm>
            <a:custGeom>
              <a:avLst/>
              <a:gdLst>
                <a:gd name="T0" fmla="*/ 445 w 488"/>
                <a:gd name="T1" fmla="*/ 0 h 134"/>
                <a:gd name="T2" fmla="*/ 457 w 488"/>
                <a:gd name="T3" fmla="*/ 19 h 134"/>
                <a:gd name="T4" fmla="*/ 464 w 488"/>
                <a:gd name="T5" fmla="*/ 24 h 134"/>
                <a:gd name="T6" fmla="*/ 469 w 488"/>
                <a:gd name="T7" fmla="*/ 36 h 134"/>
                <a:gd name="T8" fmla="*/ 476 w 488"/>
                <a:gd name="T9" fmla="*/ 43 h 134"/>
                <a:gd name="T10" fmla="*/ 476 w 488"/>
                <a:gd name="T11" fmla="*/ 55 h 134"/>
                <a:gd name="T12" fmla="*/ 481 w 488"/>
                <a:gd name="T13" fmla="*/ 67 h 134"/>
                <a:gd name="T14" fmla="*/ 476 w 488"/>
                <a:gd name="T15" fmla="*/ 79 h 134"/>
                <a:gd name="T16" fmla="*/ 464 w 488"/>
                <a:gd name="T17" fmla="*/ 91 h 134"/>
                <a:gd name="T18" fmla="*/ 451 w 488"/>
                <a:gd name="T19" fmla="*/ 98 h 134"/>
                <a:gd name="T20" fmla="*/ 445 w 488"/>
                <a:gd name="T21" fmla="*/ 103 h 134"/>
                <a:gd name="T22" fmla="*/ 433 w 488"/>
                <a:gd name="T23" fmla="*/ 110 h 134"/>
                <a:gd name="T24" fmla="*/ 421 w 488"/>
                <a:gd name="T25" fmla="*/ 110 h 134"/>
                <a:gd name="T26" fmla="*/ 402 w 488"/>
                <a:gd name="T27" fmla="*/ 116 h 134"/>
                <a:gd name="T28" fmla="*/ 390 w 488"/>
                <a:gd name="T29" fmla="*/ 116 h 134"/>
                <a:gd name="T30" fmla="*/ 372 w 488"/>
                <a:gd name="T31" fmla="*/ 122 h 134"/>
                <a:gd name="T32" fmla="*/ 353 w 488"/>
                <a:gd name="T33" fmla="*/ 122 h 134"/>
                <a:gd name="T34" fmla="*/ 329 w 488"/>
                <a:gd name="T35" fmla="*/ 122 h 134"/>
                <a:gd name="T36" fmla="*/ 310 w 488"/>
                <a:gd name="T37" fmla="*/ 122 h 134"/>
                <a:gd name="T38" fmla="*/ 274 w 488"/>
                <a:gd name="T39" fmla="*/ 122 h 134"/>
                <a:gd name="T40" fmla="*/ 250 w 488"/>
                <a:gd name="T41" fmla="*/ 122 h 134"/>
                <a:gd name="T42" fmla="*/ 188 w 488"/>
                <a:gd name="T43" fmla="*/ 122 h 134"/>
                <a:gd name="T44" fmla="*/ 159 w 488"/>
                <a:gd name="T45" fmla="*/ 122 h 134"/>
                <a:gd name="T46" fmla="*/ 128 w 488"/>
                <a:gd name="T47" fmla="*/ 122 h 134"/>
                <a:gd name="T48" fmla="*/ 97 w 488"/>
                <a:gd name="T49" fmla="*/ 116 h 134"/>
                <a:gd name="T50" fmla="*/ 42 w 488"/>
                <a:gd name="T51" fmla="*/ 116 h 134"/>
                <a:gd name="T52" fmla="*/ 5 w 488"/>
                <a:gd name="T53" fmla="*/ 110 h 134"/>
                <a:gd name="T54" fmla="*/ 0 w 488"/>
                <a:gd name="T55" fmla="*/ 116 h 134"/>
                <a:gd name="T56" fmla="*/ 5 w 488"/>
                <a:gd name="T57" fmla="*/ 122 h 134"/>
                <a:gd name="T58" fmla="*/ 42 w 488"/>
                <a:gd name="T59" fmla="*/ 122 h 134"/>
                <a:gd name="T60" fmla="*/ 97 w 488"/>
                <a:gd name="T61" fmla="*/ 128 h 134"/>
                <a:gd name="T62" fmla="*/ 128 w 488"/>
                <a:gd name="T63" fmla="*/ 128 h 134"/>
                <a:gd name="T64" fmla="*/ 159 w 488"/>
                <a:gd name="T65" fmla="*/ 128 h 134"/>
                <a:gd name="T66" fmla="*/ 188 w 488"/>
                <a:gd name="T67" fmla="*/ 134 h 134"/>
                <a:gd name="T68" fmla="*/ 250 w 488"/>
                <a:gd name="T69" fmla="*/ 134 h 134"/>
                <a:gd name="T70" fmla="*/ 274 w 488"/>
                <a:gd name="T71" fmla="*/ 134 h 134"/>
                <a:gd name="T72" fmla="*/ 310 w 488"/>
                <a:gd name="T73" fmla="*/ 134 h 134"/>
                <a:gd name="T74" fmla="*/ 329 w 488"/>
                <a:gd name="T75" fmla="*/ 128 h 134"/>
                <a:gd name="T76" fmla="*/ 353 w 488"/>
                <a:gd name="T77" fmla="*/ 128 h 134"/>
                <a:gd name="T78" fmla="*/ 372 w 488"/>
                <a:gd name="T79" fmla="*/ 128 h 134"/>
                <a:gd name="T80" fmla="*/ 390 w 488"/>
                <a:gd name="T81" fmla="*/ 122 h 134"/>
                <a:gd name="T82" fmla="*/ 408 w 488"/>
                <a:gd name="T83" fmla="*/ 122 h 134"/>
                <a:gd name="T84" fmla="*/ 421 w 488"/>
                <a:gd name="T85" fmla="*/ 122 h 134"/>
                <a:gd name="T86" fmla="*/ 433 w 488"/>
                <a:gd name="T87" fmla="*/ 116 h 134"/>
                <a:gd name="T88" fmla="*/ 445 w 488"/>
                <a:gd name="T89" fmla="*/ 110 h 134"/>
                <a:gd name="T90" fmla="*/ 457 w 488"/>
                <a:gd name="T91" fmla="*/ 103 h 134"/>
                <a:gd name="T92" fmla="*/ 469 w 488"/>
                <a:gd name="T93" fmla="*/ 98 h 134"/>
                <a:gd name="T94" fmla="*/ 481 w 488"/>
                <a:gd name="T95" fmla="*/ 91 h 134"/>
                <a:gd name="T96" fmla="*/ 481 w 488"/>
                <a:gd name="T97" fmla="*/ 79 h 134"/>
                <a:gd name="T98" fmla="*/ 488 w 488"/>
                <a:gd name="T99" fmla="*/ 72 h 134"/>
                <a:gd name="T100" fmla="*/ 488 w 488"/>
                <a:gd name="T101" fmla="*/ 60 h 134"/>
                <a:gd name="T102" fmla="*/ 488 w 488"/>
                <a:gd name="T103" fmla="*/ 48 h 134"/>
                <a:gd name="T104" fmla="*/ 481 w 488"/>
                <a:gd name="T105" fmla="*/ 36 h 134"/>
                <a:gd name="T106" fmla="*/ 476 w 488"/>
                <a:gd name="T107" fmla="*/ 24 h 134"/>
                <a:gd name="T108" fmla="*/ 464 w 488"/>
                <a:gd name="T109" fmla="*/ 19 h 134"/>
                <a:gd name="T110" fmla="*/ 457 w 488"/>
                <a:gd name="T111" fmla="*/ 5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8" h="134">
                  <a:moveTo>
                    <a:pt x="451" y="0"/>
                  </a:moveTo>
                  <a:lnTo>
                    <a:pt x="445" y="0"/>
                  </a:lnTo>
                  <a:lnTo>
                    <a:pt x="445" y="5"/>
                  </a:lnTo>
                  <a:lnTo>
                    <a:pt x="457" y="19"/>
                  </a:lnTo>
                  <a:lnTo>
                    <a:pt x="457" y="24"/>
                  </a:lnTo>
                  <a:lnTo>
                    <a:pt x="464" y="24"/>
                  </a:lnTo>
                  <a:lnTo>
                    <a:pt x="464" y="31"/>
                  </a:lnTo>
                  <a:lnTo>
                    <a:pt x="469" y="36"/>
                  </a:lnTo>
                  <a:lnTo>
                    <a:pt x="469" y="43"/>
                  </a:lnTo>
                  <a:lnTo>
                    <a:pt x="476" y="43"/>
                  </a:lnTo>
                  <a:lnTo>
                    <a:pt x="476" y="48"/>
                  </a:lnTo>
                  <a:lnTo>
                    <a:pt x="476" y="55"/>
                  </a:lnTo>
                  <a:lnTo>
                    <a:pt x="481" y="60"/>
                  </a:lnTo>
                  <a:lnTo>
                    <a:pt x="481" y="67"/>
                  </a:lnTo>
                  <a:lnTo>
                    <a:pt x="476" y="72"/>
                  </a:lnTo>
                  <a:lnTo>
                    <a:pt x="476" y="79"/>
                  </a:lnTo>
                  <a:lnTo>
                    <a:pt x="476" y="86"/>
                  </a:lnTo>
                  <a:lnTo>
                    <a:pt x="464" y="91"/>
                  </a:lnTo>
                  <a:lnTo>
                    <a:pt x="457" y="98"/>
                  </a:lnTo>
                  <a:lnTo>
                    <a:pt x="451" y="98"/>
                  </a:lnTo>
                  <a:lnTo>
                    <a:pt x="451" y="103"/>
                  </a:lnTo>
                  <a:lnTo>
                    <a:pt x="445" y="103"/>
                  </a:lnTo>
                  <a:lnTo>
                    <a:pt x="439" y="103"/>
                  </a:lnTo>
                  <a:lnTo>
                    <a:pt x="433" y="110"/>
                  </a:lnTo>
                  <a:lnTo>
                    <a:pt x="427" y="110"/>
                  </a:lnTo>
                  <a:lnTo>
                    <a:pt x="421" y="110"/>
                  </a:lnTo>
                  <a:lnTo>
                    <a:pt x="414" y="110"/>
                  </a:lnTo>
                  <a:lnTo>
                    <a:pt x="402" y="116"/>
                  </a:lnTo>
                  <a:lnTo>
                    <a:pt x="396" y="116"/>
                  </a:lnTo>
                  <a:lnTo>
                    <a:pt x="390" y="116"/>
                  </a:lnTo>
                  <a:lnTo>
                    <a:pt x="378" y="116"/>
                  </a:lnTo>
                  <a:lnTo>
                    <a:pt x="372" y="122"/>
                  </a:lnTo>
                  <a:lnTo>
                    <a:pt x="360" y="122"/>
                  </a:lnTo>
                  <a:lnTo>
                    <a:pt x="353" y="122"/>
                  </a:lnTo>
                  <a:lnTo>
                    <a:pt x="341" y="122"/>
                  </a:lnTo>
                  <a:lnTo>
                    <a:pt x="329" y="122"/>
                  </a:lnTo>
                  <a:lnTo>
                    <a:pt x="317" y="122"/>
                  </a:lnTo>
                  <a:lnTo>
                    <a:pt x="310" y="122"/>
                  </a:lnTo>
                  <a:lnTo>
                    <a:pt x="286" y="122"/>
                  </a:lnTo>
                  <a:lnTo>
                    <a:pt x="274" y="122"/>
                  </a:lnTo>
                  <a:lnTo>
                    <a:pt x="262" y="122"/>
                  </a:lnTo>
                  <a:lnTo>
                    <a:pt x="250" y="122"/>
                  </a:lnTo>
                  <a:lnTo>
                    <a:pt x="231" y="122"/>
                  </a:lnTo>
                  <a:lnTo>
                    <a:pt x="188" y="122"/>
                  </a:lnTo>
                  <a:lnTo>
                    <a:pt x="176" y="122"/>
                  </a:lnTo>
                  <a:lnTo>
                    <a:pt x="159" y="122"/>
                  </a:lnTo>
                  <a:lnTo>
                    <a:pt x="146" y="122"/>
                  </a:lnTo>
                  <a:lnTo>
                    <a:pt x="128" y="122"/>
                  </a:lnTo>
                  <a:lnTo>
                    <a:pt x="116" y="122"/>
                  </a:lnTo>
                  <a:lnTo>
                    <a:pt x="97" y="116"/>
                  </a:lnTo>
                  <a:lnTo>
                    <a:pt x="79" y="116"/>
                  </a:lnTo>
                  <a:lnTo>
                    <a:pt x="42" y="116"/>
                  </a:lnTo>
                  <a:lnTo>
                    <a:pt x="24" y="110"/>
                  </a:lnTo>
                  <a:lnTo>
                    <a:pt x="5" y="110"/>
                  </a:lnTo>
                  <a:lnTo>
                    <a:pt x="0" y="110"/>
                  </a:lnTo>
                  <a:lnTo>
                    <a:pt x="0" y="116"/>
                  </a:lnTo>
                  <a:lnTo>
                    <a:pt x="0" y="122"/>
                  </a:lnTo>
                  <a:lnTo>
                    <a:pt x="5" y="122"/>
                  </a:lnTo>
                  <a:lnTo>
                    <a:pt x="24" y="122"/>
                  </a:lnTo>
                  <a:lnTo>
                    <a:pt x="42" y="122"/>
                  </a:lnTo>
                  <a:lnTo>
                    <a:pt x="79" y="122"/>
                  </a:lnTo>
                  <a:lnTo>
                    <a:pt x="97" y="128"/>
                  </a:lnTo>
                  <a:lnTo>
                    <a:pt x="116" y="128"/>
                  </a:lnTo>
                  <a:lnTo>
                    <a:pt x="128" y="128"/>
                  </a:lnTo>
                  <a:lnTo>
                    <a:pt x="146" y="128"/>
                  </a:lnTo>
                  <a:lnTo>
                    <a:pt x="159" y="128"/>
                  </a:lnTo>
                  <a:lnTo>
                    <a:pt x="176" y="128"/>
                  </a:lnTo>
                  <a:lnTo>
                    <a:pt x="188" y="134"/>
                  </a:lnTo>
                  <a:lnTo>
                    <a:pt x="231" y="134"/>
                  </a:lnTo>
                  <a:lnTo>
                    <a:pt x="250" y="134"/>
                  </a:lnTo>
                  <a:lnTo>
                    <a:pt x="262" y="134"/>
                  </a:lnTo>
                  <a:lnTo>
                    <a:pt x="274" y="134"/>
                  </a:lnTo>
                  <a:lnTo>
                    <a:pt x="286" y="134"/>
                  </a:lnTo>
                  <a:lnTo>
                    <a:pt x="310" y="134"/>
                  </a:lnTo>
                  <a:lnTo>
                    <a:pt x="317" y="134"/>
                  </a:lnTo>
                  <a:lnTo>
                    <a:pt x="329" y="128"/>
                  </a:lnTo>
                  <a:lnTo>
                    <a:pt x="341" y="128"/>
                  </a:lnTo>
                  <a:lnTo>
                    <a:pt x="353" y="128"/>
                  </a:lnTo>
                  <a:lnTo>
                    <a:pt x="360" y="128"/>
                  </a:lnTo>
                  <a:lnTo>
                    <a:pt x="372" y="128"/>
                  </a:lnTo>
                  <a:lnTo>
                    <a:pt x="378" y="128"/>
                  </a:lnTo>
                  <a:lnTo>
                    <a:pt x="390" y="122"/>
                  </a:lnTo>
                  <a:lnTo>
                    <a:pt x="396" y="122"/>
                  </a:lnTo>
                  <a:lnTo>
                    <a:pt x="408" y="122"/>
                  </a:lnTo>
                  <a:lnTo>
                    <a:pt x="414" y="122"/>
                  </a:lnTo>
                  <a:lnTo>
                    <a:pt x="421" y="122"/>
                  </a:lnTo>
                  <a:lnTo>
                    <a:pt x="427" y="116"/>
                  </a:lnTo>
                  <a:lnTo>
                    <a:pt x="433" y="116"/>
                  </a:lnTo>
                  <a:lnTo>
                    <a:pt x="439" y="116"/>
                  </a:lnTo>
                  <a:lnTo>
                    <a:pt x="445" y="110"/>
                  </a:lnTo>
                  <a:lnTo>
                    <a:pt x="451" y="110"/>
                  </a:lnTo>
                  <a:lnTo>
                    <a:pt x="457" y="103"/>
                  </a:lnTo>
                  <a:lnTo>
                    <a:pt x="464" y="103"/>
                  </a:lnTo>
                  <a:lnTo>
                    <a:pt x="469" y="98"/>
                  </a:lnTo>
                  <a:lnTo>
                    <a:pt x="476" y="98"/>
                  </a:lnTo>
                  <a:lnTo>
                    <a:pt x="481" y="91"/>
                  </a:lnTo>
                  <a:lnTo>
                    <a:pt x="481" y="86"/>
                  </a:lnTo>
                  <a:lnTo>
                    <a:pt x="481" y="79"/>
                  </a:lnTo>
                  <a:lnTo>
                    <a:pt x="488" y="79"/>
                  </a:lnTo>
                  <a:lnTo>
                    <a:pt x="488" y="72"/>
                  </a:lnTo>
                  <a:lnTo>
                    <a:pt x="488" y="67"/>
                  </a:lnTo>
                  <a:lnTo>
                    <a:pt x="488" y="60"/>
                  </a:lnTo>
                  <a:lnTo>
                    <a:pt x="488" y="55"/>
                  </a:lnTo>
                  <a:lnTo>
                    <a:pt x="488" y="48"/>
                  </a:lnTo>
                  <a:lnTo>
                    <a:pt x="481" y="43"/>
                  </a:lnTo>
                  <a:lnTo>
                    <a:pt x="481" y="36"/>
                  </a:lnTo>
                  <a:lnTo>
                    <a:pt x="476" y="31"/>
                  </a:lnTo>
                  <a:lnTo>
                    <a:pt x="476" y="24"/>
                  </a:lnTo>
                  <a:lnTo>
                    <a:pt x="469" y="24"/>
                  </a:lnTo>
                  <a:lnTo>
                    <a:pt x="464" y="19"/>
                  </a:lnTo>
                  <a:lnTo>
                    <a:pt x="464" y="12"/>
                  </a:lnTo>
                  <a:lnTo>
                    <a:pt x="457" y="5"/>
                  </a:lnTo>
                  <a:lnTo>
                    <a:pt x="4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6" name="Freeform 13"/>
            <p:cNvSpPr>
              <a:spLocks/>
            </p:cNvSpPr>
            <p:nvPr/>
          </p:nvSpPr>
          <p:spPr bwMode="auto">
            <a:xfrm>
              <a:off x="1875" y="3370"/>
              <a:ext cx="103" cy="111"/>
            </a:xfrm>
            <a:custGeom>
              <a:avLst/>
              <a:gdLst>
                <a:gd name="T0" fmla="*/ 5 w 103"/>
                <a:gd name="T1" fmla="*/ 14 h 111"/>
                <a:gd name="T2" fmla="*/ 5 w 103"/>
                <a:gd name="T3" fmla="*/ 26 h 111"/>
                <a:gd name="T4" fmla="*/ 0 w 103"/>
                <a:gd name="T5" fmla="*/ 31 h 111"/>
                <a:gd name="T6" fmla="*/ 0 w 103"/>
                <a:gd name="T7" fmla="*/ 55 h 111"/>
                <a:gd name="T8" fmla="*/ 5 w 103"/>
                <a:gd name="T9" fmla="*/ 62 h 111"/>
                <a:gd name="T10" fmla="*/ 5 w 103"/>
                <a:gd name="T11" fmla="*/ 74 h 111"/>
                <a:gd name="T12" fmla="*/ 12 w 103"/>
                <a:gd name="T13" fmla="*/ 81 h 111"/>
                <a:gd name="T14" fmla="*/ 24 w 103"/>
                <a:gd name="T15" fmla="*/ 93 h 111"/>
                <a:gd name="T16" fmla="*/ 36 w 103"/>
                <a:gd name="T17" fmla="*/ 99 h 111"/>
                <a:gd name="T18" fmla="*/ 43 w 103"/>
                <a:gd name="T19" fmla="*/ 105 h 111"/>
                <a:gd name="T20" fmla="*/ 55 w 103"/>
                <a:gd name="T21" fmla="*/ 105 h 111"/>
                <a:gd name="T22" fmla="*/ 60 w 103"/>
                <a:gd name="T23" fmla="*/ 111 h 111"/>
                <a:gd name="T24" fmla="*/ 79 w 103"/>
                <a:gd name="T25" fmla="*/ 111 h 111"/>
                <a:gd name="T26" fmla="*/ 84 w 103"/>
                <a:gd name="T27" fmla="*/ 105 h 111"/>
                <a:gd name="T28" fmla="*/ 91 w 103"/>
                <a:gd name="T29" fmla="*/ 99 h 111"/>
                <a:gd name="T30" fmla="*/ 98 w 103"/>
                <a:gd name="T31" fmla="*/ 93 h 111"/>
                <a:gd name="T32" fmla="*/ 103 w 103"/>
                <a:gd name="T33" fmla="*/ 86 h 111"/>
                <a:gd name="T34" fmla="*/ 103 w 103"/>
                <a:gd name="T35" fmla="*/ 74 h 111"/>
                <a:gd name="T36" fmla="*/ 103 w 103"/>
                <a:gd name="T37" fmla="*/ 55 h 111"/>
                <a:gd name="T38" fmla="*/ 103 w 103"/>
                <a:gd name="T39" fmla="*/ 43 h 111"/>
                <a:gd name="T40" fmla="*/ 98 w 103"/>
                <a:gd name="T41" fmla="*/ 38 h 111"/>
                <a:gd name="T42" fmla="*/ 91 w 103"/>
                <a:gd name="T43" fmla="*/ 26 h 111"/>
                <a:gd name="T44" fmla="*/ 84 w 103"/>
                <a:gd name="T45" fmla="*/ 19 h 111"/>
                <a:gd name="T46" fmla="*/ 79 w 103"/>
                <a:gd name="T47" fmla="*/ 14 h 111"/>
                <a:gd name="T48" fmla="*/ 67 w 103"/>
                <a:gd name="T49" fmla="*/ 14 h 111"/>
                <a:gd name="T50" fmla="*/ 60 w 103"/>
                <a:gd name="T51" fmla="*/ 7 h 111"/>
                <a:gd name="T52" fmla="*/ 55 w 103"/>
                <a:gd name="T53" fmla="*/ 0 h 111"/>
                <a:gd name="T54" fmla="*/ 31 w 103"/>
                <a:gd name="T55" fmla="*/ 0 h 111"/>
                <a:gd name="T56" fmla="*/ 24 w 103"/>
                <a:gd name="T57" fmla="*/ 7 h 111"/>
                <a:gd name="T58" fmla="*/ 12 w 103"/>
                <a:gd name="T59" fmla="*/ 7 h 111"/>
                <a:gd name="T60" fmla="*/ 18 w 103"/>
                <a:gd name="T61" fmla="*/ 19 h 111"/>
                <a:gd name="T62" fmla="*/ 12 w 103"/>
                <a:gd name="T63" fmla="*/ 26 h 111"/>
                <a:gd name="T64" fmla="*/ 5 w 103"/>
                <a:gd name="T65" fmla="*/ 31 h 111"/>
                <a:gd name="T66" fmla="*/ 12 w 103"/>
                <a:gd name="T67" fmla="*/ 50 h 111"/>
                <a:gd name="T68" fmla="*/ 12 w 103"/>
                <a:gd name="T69" fmla="*/ 62 h 111"/>
                <a:gd name="T70" fmla="*/ 18 w 103"/>
                <a:gd name="T71" fmla="*/ 68 h 111"/>
                <a:gd name="T72" fmla="*/ 24 w 103"/>
                <a:gd name="T73" fmla="*/ 74 h 111"/>
                <a:gd name="T74" fmla="*/ 31 w 103"/>
                <a:gd name="T75" fmla="*/ 86 h 111"/>
                <a:gd name="T76" fmla="*/ 43 w 103"/>
                <a:gd name="T77" fmla="*/ 93 h 111"/>
                <a:gd name="T78" fmla="*/ 48 w 103"/>
                <a:gd name="T79" fmla="*/ 99 h 111"/>
                <a:gd name="T80" fmla="*/ 60 w 103"/>
                <a:gd name="T81" fmla="*/ 99 h 111"/>
                <a:gd name="T82" fmla="*/ 79 w 103"/>
                <a:gd name="T83" fmla="*/ 99 h 111"/>
                <a:gd name="T84" fmla="*/ 84 w 103"/>
                <a:gd name="T85" fmla="*/ 93 h 111"/>
                <a:gd name="T86" fmla="*/ 91 w 103"/>
                <a:gd name="T87" fmla="*/ 86 h 111"/>
                <a:gd name="T88" fmla="*/ 98 w 103"/>
                <a:gd name="T89" fmla="*/ 74 h 111"/>
                <a:gd name="T90" fmla="*/ 98 w 103"/>
                <a:gd name="T91" fmla="*/ 55 h 111"/>
                <a:gd name="T92" fmla="*/ 91 w 103"/>
                <a:gd name="T93" fmla="*/ 50 h 111"/>
                <a:gd name="T94" fmla="*/ 84 w 103"/>
                <a:gd name="T95" fmla="*/ 38 h 111"/>
                <a:gd name="T96" fmla="*/ 79 w 103"/>
                <a:gd name="T97" fmla="*/ 31 h 111"/>
                <a:gd name="T98" fmla="*/ 67 w 103"/>
                <a:gd name="T99" fmla="*/ 19 h 111"/>
                <a:gd name="T100" fmla="*/ 60 w 103"/>
                <a:gd name="T101" fmla="*/ 14 h 111"/>
                <a:gd name="T102" fmla="*/ 48 w 103"/>
                <a:gd name="T103" fmla="*/ 14 h 111"/>
                <a:gd name="T104" fmla="*/ 24 w 103"/>
                <a:gd name="T105" fmla="*/ 14 h 111"/>
                <a:gd name="T106" fmla="*/ 18 w 103"/>
                <a:gd name="T107" fmla="*/ 19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 h="111">
                  <a:moveTo>
                    <a:pt x="12" y="14"/>
                  </a:moveTo>
                  <a:lnTo>
                    <a:pt x="5" y="14"/>
                  </a:lnTo>
                  <a:lnTo>
                    <a:pt x="5" y="19"/>
                  </a:lnTo>
                  <a:lnTo>
                    <a:pt x="5" y="26"/>
                  </a:lnTo>
                  <a:lnTo>
                    <a:pt x="0" y="26"/>
                  </a:lnTo>
                  <a:lnTo>
                    <a:pt x="0" y="31"/>
                  </a:lnTo>
                  <a:lnTo>
                    <a:pt x="0" y="50"/>
                  </a:lnTo>
                  <a:lnTo>
                    <a:pt x="0" y="55"/>
                  </a:lnTo>
                  <a:lnTo>
                    <a:pt x="0" y="62"/>
                  </a:lnTo>
                  <a:lnTo>
                    <a:pt x="5" y="62"/>
                  </a:lnTo>
                  <a:lnTo>
                    <a:pt x="5" y="68"/>
                  </a:lnTo>
                  <a:lnTo>
                    <a:pt x="5" y="74"/>
                  </a:lnTo>
                  <a:lnTo>
                    <a:pt x="12" y="74"/>
                  </a:lnTo>
                  <a:lnTo>
                    <a:pt x="12" y="81"/>
                  </a:lnTo>
                  <a:lnTo>
                    <a:pt x="18" y="86"/>
                  </a:lnTo>
                  <a:lnTo>
                    <a:pt x="24" y="93"/>
                  </a:lnTo>
                  <a:lnTo>
                    <a:pt x="31" y="99"/>
                  </a:lnTo>
                  <a:lnTo>
                    <a:pt x="36" y="99"/>
                  </a:lnTo>
                  <a:lnTo>
                    <a:pt x="36" y="105"/>
                  </a:lnTo>
                  <a:lnTo>
                    <a:pt x="43" y="105"/>
                  </a:lnTo>
                  <a:lnTo>
                    <a:pt x="48" y="105"/>
                  </a:lnTo>
                  <a:lnTo>
                    <a:pt x="55" y="105"/>
                  </a:lnTo>
                  <a:lnTo>
                    <a:pt x="55" y="111"/>
                  </a:lnTo>
                  <a:lnTo>
                    <a:pt x="60" y="111"/>
                  </a:lnTo>
                  <a:lnTo>
                    <a:pt x="72" y="111"/>
                  </a:lnTo>
                  <a:lnTo>
                    <a:pt x="79" y="111"/>
                  </a:lnTo>
                  <a:lnTo>
                    <a:pt x="79" y="105"/>
                  </a:lnTo>
                  <a:lnTo>
                    <a:pt x="84" y="105"/>
                  </a:lnTo>
                  <a:lnTo>
                    <a:pt x="91" y="105"/>
                  </a:lnTo>
                  <a:lnTo>
                    <a:pt x="91" y="99"/>
                  </a:lnTo>
                  <a:lnTo>
                    <a:pt x="98" y="99"/>
                  </a:lnTo>
                  <a:lnTo>
                    <a:pt x="98" y="93"/>
                  </a:lnTo>
                  <a:lnTo>
                    <a:pt x="103" y="93"/>
                  </a:lnTo>
                  <a:lnTo>
                    <a:pt x="103" y="86"/>
                  </a:lnTo>
                  <a:lnTo>
                    <a:pt x="103" y="81"/>
                  </a:lnTo>
                  <a:lnTo>
                    <a:pt x="103" y="74"/>
                  </a:lnTo>
                  <a:lnTo>
                    <a:pt x="103" y="62"/>
                  </a:lnTo>
                  <a:lnTo>
                    <a:pt x="103" y="55"/>
                  </a:lnTo>
                  <a:lnTo>
                    <a:pt x="103" y="50"/>
                  </a:lnTo>
                  <a:lnTo>
                    <a:pt x="103" y="43"/>
                  </a:lnTo>
                  <a:lnTo>
                    <a:pt x="98" y="43"/>
                  </a:lnTo>
                  <a:lnTo>
                    <a:pt x="98" y="38"/>
                  </a:lnTo>
                  <a:lnTo>
                    <a:pt x="91" y="31"/>
                  </a:lnTo>
                  <a:lnTo>
                    <a:pt x="91" y="26"/>
                  </a:lnTo>
                  <a:lnTo>
                    <a:pt x="84" y="26"/>
                  </a:lnTo>
                  <a:lnTo>
                    <a:pt x="84" y="19"/>
                  </a:lnTo>
                  <a:lnTo>
                    <a:pt x="79" y="19"/>
                  </a:lnTo>
                  <a:lnTo>
                    <a:pt x="79" y="14"/>
                  </a:lnTo>
                  <a:lnTo>
                    <a:pt x="72" y="14"/>
                  </a:lnTo>
                  <a:lnTo>
                    <a:pt x="67" y="14"/>
                  </a:lnTo>
                  <a:lnTo>
                    <a:pt x="67" y="7"/>
                  </a:lnTo>
                  <a:lnTo>
                    <a:pt x="60" y="7"/>
                  </a:lnTo>
                  <a:lnTo>
                    <a:pt x="55" y="7"/>
                  </a:lnTo>
                  <a:lnTo>
                    <a:pt x="55" y="0"/>
                  </a:lnTo>
                  <a:lnTo>
                    <a:pt x="48" y="0"/>
                  </a:lnTo>
                  <a:lnTo>
                    <a:pt x="31" y="0"/>
                  </a:lnTo>
                  <a:lnTo>
                    <a:pt x="24" y="0"/>
                  </a:lnTo>
                  <a:lnTo>
                    <a:pt x="24" y="7"/>
                  </a:lnTo>
                  <a:lnTo>
                    <a:pt x="18" y="7"/>
                  </a:lnTo>
                  <a:lnTo>
                    <a:pt x="12" y="7"/>
                  </a:lnTo>
                  <a:lnTo>
                    <a:pt x="12" y="14"/>
                  </a:lnTo>
                  <a:lnTo>
                    <a:pt x="18" y="19"/>
                  </a:lnTo>
                  <a:lnTo>
                    <a:pt x="12" y="19"/>
                  </a:lnTo>
                  <a:lnTo>
                    <a:pt x="12" y="26"/>
                  </a:lnTo>
                  <a:lnTo>
                    <a:pt x="12" y="31"/>
                  </a:lnTo>
                  <a:lnTo>
                    <a:pt x="5" y="31"/>
                  </a:lnTo>
                  <a:lnTo>
                    <a:pt x="5" y="50"/>
                  </a:lnTo>
                  <a:lnTo>
                    <a:pt x="12" y="50"/>
                  </a:lnTo>
                  <a:lnTo>
                    <a:pt x="12" y="55"/>
                  </a:lnTo>
                  <a:lnTo>
                    <a:pt x="12" y="62"/>
                  </a:lnTo>
                  <a:lnTo>
                    <a:pt x="12" y="68"/>
                  </a:lnTo>
                  <a:lnTo>
                    <a:pt x="18" y="68"/>
                  </a:lnTo>
                  <a:lnTo>
                    <a:pt x="18" y="74"/>
                  </a:lnTo>
                  <a:lnTo>
                    <a:pt x="24" y="74"/>
                  </a:lnTo>
                  <a:lnTo>
                    <a:pt x="24" y="81"/>
                  </a:lnTo>
                  <a:lnTo>
                    <a:pt x="31" y="86"/>
                  </a:lnTo>
                  <a:lnTo>
                    <a:pt x="36" y="93"/>
                  </a:lnTo>
                  <a:lnTo>
                    <a:pt x="43" y="93"/>
                  </a:lnTo>
                  <a:lnTo>
                    <a:pt x="48" y="93"/>
                  </a:lnTo>
                  <a:lnTo>
                    <a:pt x="48" y="99"/>
                  </a:lnTo>
                  <a:lnTo>
                    <a:pt x="55" y="99"/>
                  </a:lnTo>
                  <a:lnTo>
                    <a:pt x="60" y="99"/>
                  </a:lnTo>
                  <a:lnTo>
                    <a:pt x="72" y="99"/>
                  </a:lnTo>
                  <a:lnTo>
                    <a:pt x="79" y="99"/>
                  </a:lnTo>
                  <a:lnTo>
                    <a:pt x="84" y="99"/>
                  </a:lnTo>
                  <a:lnTo>
                    <a:pt x="84" y="93"/>
                  </a:lnTo>
                  <a:lnTo>
                    <a:pt x="91" y="93"/>
                  </a:lnTo>
                  <a:lnTo>
                    <a:pt x="91" y="86"/>
                  </a:lnTo>
                  <a:lnTo>
                    <a:pt x="98" y="81"/>
                  </a:lnTo>
                  <a:lnTo>
                    <a:pt x="98" y="74"/>
                  </a:lnTo>
                  <a:lnTo>
                    <a:pt x="98" y="62"/>
                  </a:lnTo>
                  <a:lnTo>
                    <a:pt x="98" y="55"/>
                  </a:lnTo>
                  <a:lnTo>
                    <a:pt x="91" y="55"/>
                  </a:lnTo>
                  <a:lnTo>
                    <a:pt x="91" y="50"/>
                  </a:lnTo>
                  <a:lnTo>
                    <a:pt x="91" y="43"/>
                  </a:lnTo>
                  <a:lnTo>
                    <a:pt x="84" y="38"/>
                  </a:lnTo>
                  <a:lnTo>
                    <a:pt x="84" y="31"/>
                  </a:lnTo>
                  <a:lnTo>
                    <a:pt x="79" y="31"/>
                  </a:lnTo>
                  <a:lnTo>
                    <a:pt x="72" y="26"/>
                  </a:lnTo>
                  <a:lnTo>
                    <a:pt x="67" y="19"/>
                  </a:lnTo>
                  <a:lnTo>
                    <a:pt x="60" y="19"/>
                  </a:lnTo>
                  <a:lnTo>
                    <a:pt x="60" y="14"/>
                  </a:lnTo>
                  <a:lnTo>
                    <a:pt x="55" y="14"/>
                  </a:lnTo>
                  <a:lnTo>
                    <a:pt x="48" y="14"/>
                  </a:lnTo>
                  <a:lnTo>
                    <a:pt x="31" y="14"/>
                  </a:lnTo>
                  <a:lnTo>
                    <a:pt x="24" y="14"/>
                  </a:lnTo>
                  <a:lnTo>
                    <a:pt x="18" y="14"/>
                  </a:lnTo>
                  <a:lnTo>
                    <a:pt x="18" y="19"/>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7" name="Freeform 14"/>
            <p:cNvSpPr>
              <a:spLocks/>
            </p:cNvSpPr>
            <p:nvPr/>
          </p:nvSpPr>
          <p:spPr bwMode="auto">
            <a:xfrm>
              <a:off x="1813" y="3370"/>
              <a:ext cx="324" cy="404"/>
            </a:xfrm>
            <a:custGeom>
              <a:avLst/>
              <a:gdLst>
                <a:gd name="T0" fmla="*/ 93 w 324"/>
                <a:gd name="T1" fmla="*/ 7 h 404"/>
                <a:gd name="T2" fmla="*/ 74 w 324"/>
                <a:gd name="T3" fmla="*/ 0 h 404"/>
                <a:gd name="T4" fmla="*/ 55 w 324"/>
                <a:gd name="T5" fmla="*/ 0 h 404"/>
                <a:gd name="T6" fmla="*/ 43 w 324"/>
                <a:gd name="T7" fmla="*/ 7 h 404"/>
                <a:gd name="T8" fmla="*/ 31 w 324"/>
                <a:gd name="T9" fmla="*/ 7 h 404"/>
                <a:gd name="T10" fmla="*/ 19 w 324"/>
                <a:gd name="T11" fmla="*/ 19 h 404"/>
                <a:gd name="T12" fmla="*/ 7 w 324"/>
                <a:gd name="T13" fmla="*/ 31 h 404"/>
                <a:gd name="T14" fmla="*/ 0 w 324"/>
                <a:gd name="T15" fmla="*/ 38 h 404"/>
                <a:gd name="T16" fmla="*/ 0 w 324"/>
                <a:gd name="T17" fmla="*/ 55 h 404"/>
                <a:gd name="T18" fmla="*/ 7 w 324"/>
                <a:gd name="T19" fmla="*/ 68 h 404"/>
                <a:gd name="T20" fmla="*/ 7 w 324"/>
                <a:gd name="T21" fmla="*/ 81 h 404"/>
                <a:gd name="T22" fmla="*/ 19 w 324"/>
                <a:gd name="T23" fmla="*/ 93 h 404"/>
                <a:gd name="T24" fmla="*/ 25 w 324"/>
                <a:gd name="T25" fmla="*/ 105 h 404"/>
                <a:gd name="T26" fmla="*/ 31 w 324"/>
                <a:gd name="T27" fmla="*/ 117 h 404"/>
                <a:gd name="T28" fmla="*/ 43 w 324"/>
                <a:gd name="T29" fmla="*/ 135 h 404"/>
                <a:gd name="T30" fmla="*/ 50 w 324"/>
                <a:gd name="T31" fmla="*/ 147 h 404"/>
                <a:gd name="T32" fmla="*/ 62 w 324"/>
                <a:gd name="T33" fmla="*/ 166 h 404"/>
                <a:gd name="T34" fmla="*/ 86 w 324"/>
                <a:gd name="T35" fmla="*/ 185 h 404"/>
                <a:gd name="T36" fmla="*/ 98 w 324"/>
                <a:gd name="T37" fmla="*/ 202 h 404"/>
                <a:gd name="T38" fmla="*/ 146 w 324"/>
                <a:gd name="T39" fmla="*/ 252 h 404"/>
                <a:gd name="T40" fmla="*/ 177 w 324"/>
                <a:gd name="T41" fmla="*/ 276 h 404"/>
                <a:gd name="T42" fmla="*/ 201 w 324"/>
                <a:gd name="T43" fmla="*/ 300 h 404"/>
                <a:gd name="T44" fmla="*/ 239 w 324"/>
                <a:gd name="T45" fmla="*/ 331 h 404"/>
                <a:gd name="T46" fmla="*/ 275 w 324"/>
                <a:gd name="T47" fmla="*/ 368 h 404"/>
                <a:gd name="T48" fmla="*/ 306 w 324"/>
                <a:gd name="T49" fmla="*/ 392 h 404"/>
                <a:gd name="T50" fmla="*/ 324 w 324"/>
                <a:gd name="T51" fmla="*/ 404 h 404"/>
                <a:gd name="T52" fmla="*/ 324 w 324"/>
                <a:gd name="T53" fmla="*/ 392 h 404"/>
                <a:gd name="T54" fmla="*/ 294 w 324"/>
                <a:gd name="T55" fmla="*/ 368 h 404"/>
                <a:gd name="T56" fmla="*/ 257 w 324"/>
                <a:gd name="T57" fmla="*/ 337 h 404"/>
                <a:gd name="T58" fmla="*/ 227 w 324"/>
                <a:gd name="T59" fmla="*/ 312 h 404"/>
                <a:gd name="T60" fmla="*/ 196 w 324"/>
                <a:gd name="T61" fmla="*/ 281 h 404"/>
                <a:gd name="T62" fmla="*/ 172 w 324"/>
                <a:gd name="T63" fmla="*/ 264 h 404"/>
                <a:gd name="T64" fmla="*/ 141 w 324"/>
                <a:gd name="T65" fmla="*/ 233 h 404"/>
                <a:gd name="T66" fmla="*/ 117 w 324"/>
                <a:gd name="T67" fmla="*/ 209 h 404"/>
                <a:gd name="T68" fmla="*/ 98 w 324"/>
                <a:gd name="T69" fmla="*/ 190 h 404"/>
                <a:gd name="T70" fmla="*/ 80 w 324"/>
                <a:gd name="T71" fmla="*/ 166 h 404"/>
                <a:gd name="T72" fmla="*/ 67 w 324"/>
                <a:gd name="T73" fmla="*/ 147 h 404"/>
                <a:gd name="T74" fmla="*/ 55 w 324"/>
                <a:gd name="T75" fmla="*/ 135 h 404"/>
                <a:gd name="T76" fmla="*/ 43 w 324"/>
                <a:gd name="T77" fmla="*/ 123 h 404"/>
                <a:gd name="T78" fmla="*/ 37 w 324"/>
                <a:gd name="T79" fmla="*/ 111 h 404"/>
                <a:gd name="T80" fmla="*/ 25 w 324"/>
                <a:gd name="T81" fmla="*/ 99 h 404"/>
                <a:gd name="T82" fmla="*/ 19 w 324"/>
                <a:gd name="T83" fmla="*/ 86 h 404"/>
                <a:gd name="T84" fmla="*/ 19 w 324"/>
                <a:gd name="T85" fmla="*/ 74 h 404"/>
                <a:gd name="T86" fmla="*/ 13 w 324"/>
                <a:gd name="T87" fmla="*/ 62 h 404"/>
                <a:gd name="T88" fmla="*/ 13 w 324"/>
                <a:gd name="T89" fmla="*/ 50 h 404"/>
                <a:gd name="T90" fmla="*/ 13 w 324"/>
                <a:gd name="T91" fmla="*/ 38 h 404"/>
                <a:gd name="T92" fmla="*/ 19 w 324"/>
                <a:gd name="T93" fmla="*/ 26 h 404"/>
                <a:gd name="T94" fmla="*/ 25 w 324"/>
                <a:gd name="T95" fmla="*/ 19 h 404"/>
                <a:gd name="T96" fmla="*/ 37 w 324"/>
                <a:gd name="T97" fmla="*/ 19 h 404"/>
                <a:gd name="T98" fmla="*/ 50 w 324"/>
                <a:gd name="T99" fmla="*/ 14 h 404"/>
                <a:gd name="T100" fmla="*/ 62 w 324"/>
                <a:gd name="T101" fmla="*/ 14 h 404"/>
                <a:gd name="T102" fmla="*/ 74 w 324"/>
                <a:gd name="T103" fmla="*/ 14 h 4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4" h="404">
                  <a:moveTo>
                    <a:pt x="86" y="14"/>
                  </a:moveTo>
                  <a:lnTo>
                    <a:pt x="93" y="7"/>
                  </a:lnTo>
                  <a:lnTo>
                    <a:pt x="86" y="0"/>
                  </a:lnTo>
                  <a:lnTo>
                    <a:pt x="74" y="0"/>
                  </a:lnTo>
                  <a:lnTo>
                    <a:pt x="62" y="0"/>
                  </a:lnTo>
                  <a:lnTo>
                    <a:pt x="55" y="0"/>
                  </a:lnTo>
                  <a:lnTo>
                    <a:pt x="50" y="7"/>
                  </a:lnTo>
                  <a:lnTo>
                    <a:pt x="43" y="7"/>
                  </a:lnTo>
                  <a:lnTo>
                    <a:pt x="37" y="7"/>
                  </a:lnTo>
                  <a:lnTo>
                    <a:pt x="31" y="7"/>
                  </a:lnTo>
                  <a:lnTo>
                    <a:pt x="25" y="14"/>
                  </a:lnTo>
                  <a:lnTo>
                    <a:pt x="19" y="19"/>
                  </a:lnTo>
                  <a:lnTo>
                    <a:pt x="13" y="26"/>
                  </a:lnTo>
                  <a:lnTo>
                    <a:pt x="7" y="31"/>
                  </a:lnTo>
                  <a:lnTo>
                    <a:pt x="7" y="38"/>
                  </a:lnTo>
                  <a:lnTo>
                    <a:pt x="0" y="38"/>
                  </a:lnTo>
                  <a:lnTo>
                    <a:pt x="0" y="43"/>
                  </a:lnTo>
                  <a:lnTo>
                    <a:pt x="0" y="55"/>
                  </a:lnTo>
                  <a:lnTo>
                    <a:pt x="7" y="62"/>
                  </a:lnTo>
                  <a:lnTo>
                    <a:pt x="7" y="68"/>
                  </a:lnTo>
                  <a:lnTo>
                    <a:pt x="7" y="74"/>
                  </a:lnTo>
                  <a:lnTo>
                    <a:pt x="7" y="81"/>
                  </a:lnTo>
                  <a:lnTo>
                    <a:pt x="13" y="86"/>
                  </a:lnTo>
                  <a:lnTo>
                    <a:pt x="19" y="93"/>
                  </a:lnTo>
                  <a:lnTo>
                    <a:pt x="19" y="99"/>
                  </a:lnTo>
                  <a:lnTo>
                    <a:pt x="25" y="105"/>
                  </a:lnTo>
                  <a:lnTo>
                    <a:pt x="25" y="111"/>
                  </a:lnTo>
                  <a:lnTo>
                    <a:pt x="31" y="117"/>
                  </a:lnTo>
                  <a:lnTo>
                    <a:pt x="37" y="129"/>
                  </a:lnTo>
                  <a:lnTo>
                    <a:pt x="43" y="135"/>
                  </a:lnTo>
                  <a:lnTo>
                    <a:pt x="43" y="142"/>
                  </a:lnTo>
                  <a:lnTo>
                    <a:pt x="50" y="147"/>
                  </a:lnTo>
                  <a:lnTo>
                    <a:pt x="55" y="154"/>
                  </a:lnTo>
                  <a:lnTo>
                    <a:pt x="62" y="166"/>
                  </a:lnTo>
                  <a:lnTo>
                    <a:pt x="74" y="173"/>
                  </a:lnTo>
                  <a:lnTo>
                    <a:pt x="86" y="185"/>
                  </a:lnTo>
                  <a:lnTo>
                    <a:pt x="93" y="197"/>
                  </a:lnTo>
                  <a:lnTo>
                    <a:pt x="98" y="202"/>
                  </a:lnTo>
                  <a:lnTo>
                    <a:pt x="110" y="214"/>
                  </a:lnTo>
                  <a:lnTo>
                    <a:pt x="146" y="252"/>
                  </a:lnTo>
                  <a:lnTo>
                    <a:pt x="165" y="269"/>
                  </a:lnTo>
                  <a:lnTo>
                    <a:pt x="177" y="276"/>
                  </a:lnTo>
                  <a:lnTo>
                    <a:pt x="189" y="288"/>
                  </a:lnTo>
                  <a:lnTo>
                    <a:pt x="201" y="300"/>
                  </a:lnTo>
                  <a:lnTo>
                    <a:pt x="220" y="319"/>
                  </a:lnTo>
                  <a:lnTo>
                    <a:pt x="239" y="331"/>
                  </a:lnTo>
                  <a:lnTo>
                    <a:pt x="251" y="343"/>
                  </a:lnTo>
                  <a:lnTo>
                    <a:pt x="275" y="368"/>
                  </a:lnTo>
                  <a:lnTo>
                    <a:pt x="287" y="380"/>
                  </a:lnTo>
                  <a:lnTo>
                    <a:pt x="306" y="392"/>
                  </a:lnTo>
                  <a:lnTo>
                    <a:pt x="318" y="404"/>
                  </a:lnTo>
                  <a:lnTo>
                    <a:pt x="324" y="404"/>
                  </a:lnTo>
                  <a:lnTo>
                    <a:pt x="324" y="398"/>
                  </a:lnTo>
                  <a:lnTo>
                    <a:pt x="324" y="392"/>
                  </a:lnTo>
                  <a:lnTo>
                    <a:pt x="312" y="380"/>
                  </a:lnTo>
                  <a:lnTo>
                    <a:pt x="294" y="368"/>
                  </a:lnTo>
                  <a:lnTo>
                    <a:pt x="281" y="361"/>
                  </a:lnTo>
                  <a:lnTo>
                    <a:pt x="257" y="337"/>
                  </a:lnTo>
                  <a:lnTo>
                    <a:pt x="244" y="325"/>
                  </a:lnTo>
                  <a:lnTo>
                    <a:pt x="227" y="312"/>
                  </a:lnTo>
                  <a:lnTo>
                    <a:pt x="208" y="294"/>
                  </a:lnTo>
                  <a:lnTo>
                    <a:pt x="196" y="281"/>
                  </a:lnTo>
                  <a:lnTo>
                    <a:pt x="184" y="269"/>
                  </a:lnTo>
                  <a:lnTo>
                    <a:pt x="172" y="264"/>
                  </a:lnTo>
                  <a:lnTo>
                    <a:pt x="153" y="245"/>
                  </a:lnTo>
                  <a:lnTo>
                    <a:pt x="141" y="233"/>
                  </a:lnTo>
                  <a:lnTo>
                    <a:pt x="122" y="214"/>
                  </a:lnTo>
                  <a:lnTo>
                    <a:pt x="117" y="209"/>
                  </a:lnTo>
                  <a:lnTo>
                    <a:pt x="110" y="197"/>
                  </a:lnTo>
                  <a:lnTo>
                    <a:pt x="98" y="190"/>
                  </a:lnTo>
                  <a:lnTo>
                    <a:pt x="93" y="178"/>
                  </a:lnTo>
                  <a:lnTo>
                    <a:pt x="80" y="166"/>
                  </a:lnTo>
                  <a:lnTo>
                    <a:pt x="74" y="160"/>
                  </a:lnTo>
                  <a:lnTo>
                    <a:pt x="67" y="147"/>
                  </a:lnTo>
                  <a:lnTo>
                    <a:pt x="62" y="142"/>
                  </a:lnTo>
                  <a:lnTo>
                    <a:pt x="55" y="135"/>
                  </a:lnTo>
                  <a:lnTo>
                    <a:pt x="50" y="129"/>
                  </a:lnTo>
                  <a:lnTo>
                    <a:pt x="43" y="123"/>
                  </a:lnTo>
                  <a:lnTo>
                    <a:pt x="37" y="117"/>
                  </a:lnTo>
                  <a:lnTo>
                    <a:pt x="37" y="111"/>
                  </a:lnTo>
                  <a:lnTo>
                    <a:pt x="31" y="105"/>
                  </a:lnTo>
                  <a:lnTo>
                    <a:pt x="25" y="99"/>
                  </a:lnTo>
                  <a:lnTo>
                    <a:pt x="25" y="93"/>
                  </a:lnTo>
                  <a:lnTo>
                    <a:pt x="19" y="86"/>
                  </a:lnTo>
                  <a:lnTo>
                    <a:pt x="19" y="81"/>
                  </a:lnTo>
                  <a:lnTo>
                    <a:pt x="19" y="74"/>
                  </a:lnTo>
                  <a:lnTo>
                    <a:pt x="13" y="68"/>
                  </a:lnTo>
                  <a:lnTo>
                    <a:pt x="13" y="62"/>
                  </a:lnTo>
                  <a:lnTo>
                    <a:pt x="13" y="55"/>
                  </a:lnTo>
                  <a:lnTo>
                    <a:pt x="13" y="50"/>
                  </a:lnTo>
                  <a:lnTo>
                    <a:pt x="13" y="43"/>
                  </a:lnTo>
                  <a:lnTo>
                    <a:pt x="13" y="38"/>
                  </a:lnTo>
                  <a:lnTo>
                    <a:pt x="19" y="31"/>
                  </a:lnTo>
                  <a:lnTo>
                    <a:pt x="19" y="26"/>
                  </a:lnTo>
                  <a:lnTo>
                    <a:pt x="25" y="26"/>
                  </a:lnTo>
                  <a:lnTo>
                    <a:pt x="25" y="19"/>
                  </a:lnTo>
                  <a:lnTo>
                    <a:pt x="31" y="19"/>
                  </a:lnTo>
                  <a:lnTo>
                    <a:pt x="37" y="19"/>
                  </a:lnTo>
                  <a:lnTo>
                    <a:pt x="43" y="14"/>
                  </a:lnTo>
                  <a:lnTo>
                    <a:pt x="50" y="14"/>
                  </a:lnTo>
                  <a:lnTo>
                    <a:pt x="55" y="14"/>
                  </a:lnTo>
                  <a:lnTo>
                    <a:pt x="62" y="14"/>
                  </a:lnTo>
                  <a:lnTo>
                    <a:pt x="67" y="14"/>
                  </a:lnTo>
                  <a:lnTo>
                    <a:pt x="74" y="14"/>
                  </a:lnTo>
                  <a:lnTo>
                    <a:pt x="8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8" name="Freeform 15"/>
            <p:cNvSpPr>
              <a:spLocks/>
            </p:cNvSpPr>
            <p:nvPr/>
          </p:nvSpPr>
          <p:spPr bwMode="auto">
            <a:xfrm>
              <a:off x="1875" y="3317"/>
              <a:ext cx="403" cy="322"/>
            </a:xfrm>
            <a:custGeom>
              <a:avLst/>
              <a:gdLst>
                <a:gd name="T0" fmla="*/ 0 w 403"/>
                <a:gd name="T1" fmla="*/ 84 h 322"/>
                <a:gd name="T2" fmla="*/ 5 w 403"/>
                <a:gd name="T3" fmla="*/ 79 h 322"/>
                <a:gd name="T4" fmla="*/ 5 w 403"/>
                <a:gd name="T5" fmla="*/ 60 h 322"/>
                <a:gd name="T6" fmla="*/ 12 w 403"/>
                <a:gd name="T7" fmla="*/ 48 h 322"/>
                <a:gd name="T8" fmla="*/ 12 w 403"/>
                <a:gd name="T9" fmla="*/ 36 h 322"/>
                <a:gd name="T10" fmla="*/ 18 w 403"/>
                <a:gd name="T11" fmla="*/ 24 h 322"/>
                <a:gd name="T12" fmla="*/ 24 w 403"/>
                <a:gd name="T13" fmla="*/ 12 h 322"/>
                <a:gd name="T14" fmla="*/ 36 w 403"/>
                <a:gd name="T15" fmla="*/ 5 h 322"/>
                <a:gd name="T16" fmla="*/ 55 w 403"/>
                <a:gd name="T17" fmla="*/ 5 h 322"/>
                <a:gd name="T18" fmla="*/ 67 w 403"/>
                <a:gd name="T19" fmla="*/ 12 h 322"/>
                <a:gd name="T20" fmla="*/ 79 w 403"/>
                <a:gd name="T21" fmla="*/ 12 h 322"/>
                <a:gd name="T22" fmla="*/ 84 w 403"/>
                <a:gd name="T23" fmla="*/ 17 h 322"/>
                <a:gd name="T24" fmla="*/ 98 w 403"/>
                <a:gd name="T25" fmla="*/ 24 h 322"/>
                <a:gd name="T26" fmla="*/ 110 w 403"/>
                <a:gd name="T27" fmla="*/ 29 h 322"/>
                <a:gd name="T28" fmla="*/ 127 w 403"/>
                <a:gd name="T29" fmla="*/ 41 h 322"/>
                <a:gd name="T30" fmla="*/ 139 w 403"/>
                <a:gd name="T31" fmla="*/ 53 h 322"/>
                <a:gd name="T32" fmla="*/ 158 w 403"/>
                <a:gd name="T33" fmla="*/ 72 h 322"/>
                <a:gd name="T34" fmla="*/ 189 w 403"/>
                <a:gd name="T35" fmla="*/ 96 h 322"/>
                <a:gd name="T36" fmla="*/ 219 w 403"/>
                <a:gd name="T37" fmla="*/ 127 h 322"/>
                <a:gd name="T38" fmla="*/ 256 w 403"/>
                <a:gd name="T39" fmla="*/ 170 h 322"/>
                <a:gd name="T40" fmla="*/ 281 w 403"/>
                <a:gd name="T41" fmla="*/ 188 h 322"/>
                <a:gd name="T42" fmla="*/ 298 w 403"/>
                <a:gd name="T43" fmla="*/ 213 h 322"/>
                <a:gd name="T44" fmla="*/ 324 w 403"/>
                <a:gd name="T45" fmla="*/ 238 h 322"/>
                <a:gd name="T46" fmla="*/ 353 w 403"/>
                <a:gd name="T47" fmla="*/ 274 h 322"/>
                <a:gd name="T48" fmla="*/ 379 w 403"/>
                <a:gd name="T49" fmla="*/ 305 h 322"/>
                <a:gd name="T50" fmla="*/ 391 w 403"/>
                <a:gd name="T51" fmla="*/ 322 h 322"/>
                <a:gd name="T52" fmla="*/ 396 w 403"/>
                <a:gd name="T53" fmla="*/ 317 h 322"/>
                <a:gd name="T54" fmla="*/ 396 w 403"/>
                <a:gd name="T55" fmla="*/ 317 h 322"/>
                <a:gd name="T56" fmla="*/ 384 w 403"/>
                <a:gd name="T57" fmla="*/ 298 h 322"/>
                <a:gd name="T58" fmla="*/ 360 w 403"/>
                <a:gd name="T59" fmla="*/ 267 h 322"/>
                <a:gd name="T60" fmla="*/ 329 w 403"/>
                <a:gd name="T61" fmla="*/ 231 h 322"/>
                <a:gd name="T62" fmla="*/ 305 w 403"/>
                <a:gd name="T63" fmla="*/ 207 h 322"/>
                <a:gd name="T64" fmla="*/ 286 w 403"/>
                <a:gd name="T65" fmla="*/ 182 h 322"/>
                <a:gd name="T66" fmla="*/ 262 w 403"/>
                <a:gd name="T67" fmla="*/ 164 h 322"/>
                <a:gd name="T68" fmla="*/ 219 w 403"/>
                <a:gd name="T69" fmla="*/ 115 h 322"/>
                <a:gd name="T70" fmla="*/ 189 w 403"/>
                <a:gd name="T71" fmla="*/ 84 h 322"/>
                <a:gd name="T72" fmla="*/ 165 w 403"/>
                <a:gd name="T73" fmla="*/ 67 h 322"/>
                <a:gd name="T74" fmla="*/ 146 w 403"/>
                <a:gd name="T75" fmla="*/ 48 h 322"/>
                <a:gd name="T76" fmla="*/ 127 w 403"/>
                <a:gd name="T77" fmla="*/ 36 h 322"/>
                <a:gd name="T78" fmla="*/ 115 w 403"/>
                <a:gd name="T79" fmla="*/ 24 h 322"/>
                <a:gd name="T80" fmla="*/ 103 w 403"/>
                <a:gd name="T81" fmla="*/ 17 h 322"/>
                <a:gd name="T82" fmla="*/ 91 w 403"/>
                <a:gd name="T83" fmla="*/ 12 h 322"/>
                <a:gd name="T84" fmla="*/ 79 w 403"/>
                <a:gd name="T85" fmla="*/ 5 h 322"/>
                <a:gd name="T86" fmla="*/ 67 w 403"/>
                <a:gd name="T87" fmla="*/ 0 h 322"/>
                <a:gd name="T88" fmla="*/ 55 w 403"/>
                <a:gd name="T89" fmla="*/ 0 h 322"/>
                <a:gd name="T90" fmla="*/ 36 w 403"/>
                <a:gd name="T91" fmla="*/ 0 h 322"/>
                <a:gd name="T92" fmla="*/ 24 w 403"/>
                <a:gd name="T93" fmla="*/ 5 h 322"/>
                <a:gd name="T94" fmla="*/ 12 w 403"/>
                <a:gd name="T95" fmla="*/ 17 h 322"/>
                <a:gd name="T96" fmla="*/ 5 w 403"/>
                <a:gd name="T97" fmla="*/ 29 h 322"/>
                <a:gd name="T98" fmla="*/ 0 w 403"/>
                <a:gd name="T99" fmla="*/ 41 h 322"/>
                <a:gd name="T100" fmla="*/ 0 w 403"/>
                <a:gd name="T101" fmla="*/ 53 h 322"/>
                <a:gd name="T102" fmla="*/ 0 w 403"/>
                <a:gd name="T103" fmla="*/ 6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3" h="322">
                  <a:moveTo>
                    <a:pt x="0" y="79"/>
                  </a:moveTo>
                  <a:lnTo>
                    <a:pt x="0" y="84"/>
                  </a:lnTo>
                  <a:lnTo>
                    <a:pt x="5" y="84"/>
                  </a:lnTo>
                  <a:lnTo>
                    <a:pt x="5" y="79"/>
                  </a:lnTo>
                  <a:lnTo>
                    <a:pt x="5" y="67"/>
                  </a:lnTo>
                  <a:lnTo>
                    <a:pt x="5" y="60"/>
                  </a:lnTo>
                  <a:lnTo>
                    <a:pt x="12" y="53"/>
                  </a:lnTo>
                  <a:lnTo>
                    <a:pt x="12" y="48"/>
                  </a:lnTo>
                  <a:lnTo>
                    <a:pt x="12" y="41"/>
                  </a:lnTo>
                  <a:lnTo>
                    <a:pt x="12" y="36"/>
                  </a:lnTo>
                  <a:lnTo>
                    <a:pt x="18" y="29"/>
                  </a:lnTo>
                  <a:lnTo>
                    <a:pt x="18" y="24"/>
                  </a:lnTo>
                  <a:lnTo>
                    <a:pt x="18" y="17"/>
                  </a:lnTo>
                  <a:lnTo>
                    <a:pt x="24" y="12"/>
                  </a:lnTo>
                  <a:lnTo>
                    <a:pt x="31" y="12"/>
                  </a:lnTo>
                  <a:lnTo>
                    <a:pt x="36" y="5"/>
                  </a:lnTo>
                  <a:lnTo>
                    <a:pt x="43" y="5"/>
                  </a:lnTo>
                  <a:lnTo>
                    <a:pt x="55" y="5"/>
                  </a:lnTo>
                  <a:lnTo>
                    <a:pt x="60" y="5"/>
                  </a:lnTo>
                  <a:lnTo>
                    <a:pt x="67" y="12"/>
                  </a:lnTo>
                  <a:lnTo>
                    <a:pt x="72" y="12"/>
                  </a:lnTo>
                  <a:lnTo>
                    <a:pt x="79" y="12"/>
                  </a:lnTo>
                  <a:lnTo>
                    <a:pt x="79" y="17"/>
                  </a:lnTo>
                  <a:lnTo>
                    <a:pt x="84" y="17"/>
                  </a:lnTo>
                  <a:lnTo>
                    <a:pt x="91" y="24"/>
                  </a:lnTo>
                  <a:lnTo>
                    <a:pt x="98" y="24"/>
                  </a:lnTo>
                  <a:lnTo>
                    <a:pt x="103" y="29"/>
                  </a:lnTo>
                  <a:lnTo>
                    <a:pt x="110" y="29"/>
                  </a:lnTo>
                  <a:lnTo>
                    <a:pt x="115" y="36"/>
                  </a:lnTo>
                  <a:lnTo>
                    <a:pt x="127" y="41"/>
                  </a:lnTo>
                  <a:lnTo>
                    <a:pt x="134" y="48"/>
                  </a:lnTo>
                  <a:lnTo>
                    <a:pt x="139" y="53"/>
                  </a:lnTo>
                  <a:lnTo>
                    <a:pt x="146" y="60"/>
                  </a:lnTo>
                  <a:lnTo>
                    <a:pt x="158" y="72"/>
                  </a:lnTo>
                  <a:lnTo>
                    <a:pt x="170" y="79"/>
                  </a:lnTo>
                  <a:lnTo>
                    <a:pt x="189" y="96"/>
                  </a:lnTo>
                  <a:lnTo>
                    <a:pt x="201" y="108"/>
                  </a:lnTo>
                  <a:lnTo>
                    <a:pt x="219" y="127"/>
                  </a:lnTo>
                  <a:lnTo>
                    <a:pt x="238" y="146"/>
                  </a:lnTo>
                  <a:lnTo>
                    <a:pt x="256" y="170"/>
                  </a:lnTo>
                  <a:lnTo>
                    <a:pt x="268" y="176"/>
                  </a:lnTo>
                  <a:lnTo>
                    <a:pt x="281" y="188"/>
                  </a:lnTo>
                  <a:lnTo>
                    <a:pt x="286" y="200"/>
                  </a:lnTo>
                  <a:lnTo>
                    <a:pt x="298" y="213"/>
                  </a:lnTo>
                  <a:lnTo>
                    <a:pt x="311" y="226"/>
                  </a:lnTo>
                  <a:lnTo>
                    <a:pt x="324" y="238"/>
                  </a:lnTo>
                  <a:lnTo>
                    <a:pt x="336" y="250"/>
                  </a:lnTo>
                  <a:lnTo>
                    <a:pt x="353" y="274"/>
                  </a:lnTo>
                  <a:lnTo>
                    <a:pt x="365" y="293"/>
                  </a:lnTo>
                  <a:lnTo>
                    <a:pt x="379" y="305"/>
                  </a:lnTo>
                  <a:lnTo>
                    <a:pt x="391" y="317"/>
                  </a:lnTo>
                  <a:lnTo>
                    <a:pt x="391" y="322"/>
                  </a:lnTo>
                  <a:lnTo>
                    <a:pt x="396" y="322"/>
                  </a:lnTo>
                  <a:lnTo>
                    <a:pt x="396" y="317"/>
                  </a:lnTo>
                  <a:lnTo>
                    <a:pt x="403" y="317"/>
                  </a:lnTo>
                  <a:lnTo>
                    <a:pt x="396" y="317"/>
                  </a:lnTo>
                  <a:lnTo>
                    <a:pt x="396" y="310"/>
                  </a:lnTo>
                  <a:lnTo>
                    <a:pt x="384" y="298"/>
                  </a:lnTo>
                  <a:lnTo>
                    <a:pt x="372" y="286"/>
                  </a:lnTo>
                  <a:lnTo>
                    <a:pt x="360" y="267"/>
                  </a:lnTo>
                  <a:lnTo>
                    <a:pt x="341" y="243"/>
                  </a:lnTo>
                  <a:lnTo>
                    <a:pt x="329" y="231"/>
                  </a:lnTo>
                  <a:lnTo>
                    <a:pt x="317" y="219"/>
                  </a:lnTo>
                  <a:lnTo>
                    <a:pt x="305" y="207"/>
                  </a:lnTo>
                  <a:lnTo>
                    <a:pt x="298" y="195"/>
                  </a:lnTo>
                  <a:lnTo>
                    <a:pt x="286" y="182"/>
                  </a:lnTo>
                  <a:lnTo>
                    <a:pt x="274" y="170"/>
                  </a:lnTo>
                  <a:lnTo>
                    <a:pt x="262" y="164"/>
                  </a:lnTo>
                  <a:lnTo>
                    <a:pt x="244" y="139"/>
                  </a:lnTo>
                  <a:lnTo>
                    <a:pt x="219" y="115"/>
                  </a:lnTo>
                  <a:lnTo>
                    <a:pt x="207" y="103"/>
                  </a:lnTo>
                  <a:lnTo>
                    <a:pt x="189" y="84"/>
                  </a:lnTo>
                  <a:lnTo>
                    <a:pt x="177" y="72"/>
                  </a:lnTo>
                  <a:lnTo>
                    <a:pt x="165" y="67"/>
                  </a:lnTo>
                  <a:lnTo>
                    <a:pt x="152" y="53"/>
                  </a:lnTo>
                  <a:lnTo>
                    <a:pt x="146" y="48"/>
                  </a:lnTo>
                  <a:lnTo>
                    <a:pt x="134" y="41"/>
                  </a:lnTo>
                  <a:lnTo>
                    <a:pt x="127" y="36"/>
                  </a:lnTo>
                  <a:lnTo>
                    <a:pt x="122" y="29"/>
                  </a:lnTo>
                  <a:lnTo>
                    <a:pt x="115" y="24"/>
                  </a:lnTo>
                  <a:lnTo>
                    <a:pt x="110" y="24"/>
                  </a:lnTo>
                  <a:lnTo>
                    <a:pt x="103" y="17"/>
                  </a:lnTo>
                  <a:lnTo>
                    <a:pt x="98" y="12"/>
                  </a:lnTo>
                  <a:lnTo>
                    <a:pt x="91" y="12"/>
                  </a:lnTo>
                  <a:lnTo>
                    <a:pt x="84" y="5"/>
                  </a:lnTo>
                  <a:lnTo>
                    <a:pt x="79" y="5"/>
                  </a:lnTo>
                  <a:lnTo>
                    <a:pt x="72" y="5"/>
                  </a:lnTo>
                  <a:lnTo>
                    <a:pt x="67" y="0"/>
                  </a:lnTo>
                  <a:lnTo>
                    <a:pt x="60" y="0"/>
                  </a:lnTo>
                  <a:lnTo>
                    <a:pt x="55" y="0"/>
                  </a:lnTo>
                  <a:lnTo>
                    <a:pt x="43" y="0"/>
                  </a:lnTo>
                  <a:lnTo>
                    <a:pt x="36" y="0"/>
                  </a:lnTo>
                  <a:lnTo>
                    <a:pt x="31" y="0"/>
                  </a:lnTo>
                  <a:lnTo>
                    <a:pt x="24" y="5"/>
                  </a:lnTo>
                  <a:lnTo>
                    <a:pt x="12" y="12"/>
                  </a:lnTo>
                  <a:lnTo>
                    <a:pt x="12" y="17"/>
                  </a:lnTo>
                  <a:lnTo>
                    <a:pt x="5" y="24"/>
                  </a:lnTo>
                  <a:lnTo>
                    <a:pt x="5" y="29"/>
                  </a:lnTo>
                  <a:lnTo>
                    <a:pt x="5" y="36"/>
                  </a:lnTo>
                  <a:lnTo>
                    <a:pt x="0" y="41"/>
                  </a:lnTo>
                  <a:lnTo>
                    <a:pt x="0" y="48"/>
                  </a:lnTo>
                  <a:lnTo>
                    <a:pt x="0" y="53"/>
                  </a:lnTo>
                  <a:lnTo>
                    <a:pt x="0" y="60"/>
                  </a:lnTo>
                  <a:lnTo>
                    <a:pt x="0" y="67"/>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29" name="Freeform 16"/>
            <p:cNvSpPr>
              <a:spLocks/>
            </p:cNvSpPr>
            <p:nvPr/>
          </p:nvSpPr>
          <p:spPr bwMode="auto">
            <a:xfrm>
              <a:off x="422" y="2711"/>
              <a:ext cx="286" cy="6"/>
            </a:xfrm>
            <a:custGeom>
              <a:avLst/>
              <a:gdLst>
                <a:gd name="T0" fmla="*/ 5 w 286"/>
                <a:gd name="T1" fmla="*/ 0 h 6"/>
                <a:gd name="T2" fmla="*/ 0 w 286"/>
                <a:gd name="T3" fmla="*/ 0 h 6"/>
                <a:gd name="T4" fmla="*/ 0 w 286"/>
                <a:gd name="T5" fmla="*/ 6 h 6"/>
                <a:gd name="T6" fmla="*/ 5 w 286"/>
                <a:gd name="T7" fmla="*/ 6 h 6"/>
                <a:gd name="T8" fmla="*/ 281 w 286"/>
                <a:gd name="T9" fmla="*/ 6 h 6"/>
                <a:gd name="T10" fmla="*/ 286 w 286"/>
                <a:gd name="T11" fmla="*/ 6 h 6"/>
                <a:gd name="T12" fmla="*/ 286 w 286"/>
                <a:gd name="T13" fmla="*/ 0 h 6"/>
                <a:gd name="T14" fmla="*/ 281 w 286"/>
                <a:gd name="T15" fmla="*/ 0 h 6"/>
                <a:gd name="T16" fmla="*/ 5 w 28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6" h="6">
                  <a:moveTo>
                    <a:pt x="5" y="0"/>
                  </a:moveTo>
                  <a:lnTo>
                    <a:pt x="0" y="0"/>
                  </a:lnTo>
                  <a:lnTo>
                    <a:pt x="0" y="6"/>
                  </a:lnTo>
                  <a:lnTo>
                    <a:pt x="5" y="6"/>
                  </a:lnTo>
                  <a:lnTo>
                    <a:pt x="281" y="6"/>
                  </a:lnTo>
                  <a:lnTo>
                    <a:pt x="286" y="6"/>
                  </a:lnTo>
                  <a:lnTo>
                    <a:pt x="286" y="0"/>
                  </a:lnTo>
                  <a:lnTo>
                    <a:pt x="281"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0" name="Freeform 17"/>
            <p:cNvSpPr>
              <a:spLocks/>
            </p:cNvSpPr>
            <p:nvPr/>
          </p:nvSpPr>
          <p:spPr bwMode="auto">
            <a:xfrm>
              <a:off x="665" y="2692"/>
              <a:ext cx="62" cy="50"/>
            </a:xfrm>
            <a:custGeom>
              <a:avLst/>
              <a:gdLst>
                <a:gd name="T0" fmla="*/ 0 w 62"/>
                <a:gd name="T1" fmla="*/ 0 h 50"/>
                <a:gd name="T2" fmla="*/ 62 w 62"/>
                <a:gd name="T3" fmla="*/ 25 h 50"/>
                <a:gd name="T4" fmla="*/ 0 w 62"/>
                <a:gd name="T5" fmla="*/ 50 h 50"/>
                <a:gd name="T6" fmla="*/ 19 w 62"/>
                <a:gd name="T7" fmla="*/ 25 h 50"/>
                <a:gd name="T8" fmla="*/ 0 w 6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50">
                  <a:moveTo>
                    <a:pt x="0" y="0"/>
                  </a:moveTo>
                  <a:lnTo>
                    <a:pt x="62" y="25"/>
                  </a:lnTo>
                  <a:lnTo>
                    <a:pt x="0" y="50"/>
                  </a:lnTo>
                  <a:lnTo>
                    <a:pt x="19" y="25"/>
                  </a:lnTo>
                  <a:lnTo>
                    <a:pt x="0" y="0"/>
                  </a:lnTo>
                  <a:close/>
                </a:path>
              </a:pathLst>
            </a:custGeom>
            <a:solidFill>
              <a:srgbClr val="000000"/>
            </a:solidFill>
            <a:ln w="5">
              <a:solidFill>
                <a:srgbClr val="000000"/>
              </a:solidFill>
              <a:prstDash val="solid"/>
              <a:round/>
              <a:headEnd/>
              <a:tailEnd/>
            </a:ln>
          </p:spPr>
          <p:txBody>
            <a:bodyPr/>
            <a:lstStyle/>
            <a:p>
              <a:endParaRPr lang="es-AR"/>
            </a:p>
          </p:txBody>
        </p:sp>
        <p:sp>
          <p:nvSpPr>
            <p:cNvPr id="21531" name="Freeform 18"/>
            <p:cNvSpPr>
              <a:spLocks/>
            </p:cNvSpPr>
            <p:nvPr/>
          </p:nvSpPr>
          <p:spPr bwMode="auto">
            <a:xfrm>
              <a:off x="2143" y="2210"/>
              <a:ext cx="171" cy="177"/>
            </a:xfrm>
            <a:custGeom>
              <a:avLst/>
              <a:gdLst>
                <a:gd name="T0" fmla="*/ 171 w 171"/>
                <a:gd name="T1" fmla="*/ 13 h 177"/>
                <a:gd name="T2" fmla="*/ 171 w 171"/>
                <a:gd name="T3" fmla="*/ 6 h 177"/>
                <a:gd name="T4" fmla="*/ 171 w 171"/>
                <a:gd name="T5" fmla="*/ 0 h 177"/>
                <a:gd name="T6" fmla="*/ 164 w 171"/>
                <a:gd name="T7" fmla="*/ 0 h 177"/>
                <a:gd name="T8" fmla="*/ 0 w 171"/>
                <a:gd name="T9" fmla="*/ 172 h 177"/>
                <a:gd name="T10" fmla="*/ 0 w 171"/>
                <a:gd name="T11" fmla="*/ 177 h 177"/>
                <a:gd name="T12" fmla="*/ 6 w 171"/>
                <a:gd name="T13" fmla="*/ 177 h 177"/>
                <a:gd name="T14" fmla="*/ 171 w 171"/>
                <a:gd name="T15" fmla="*/ 13 h 1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 h="177">
                  <a:moveTo>
                    <a:pt x="171" y="13"/>
                  </a:moveTo>
                  <a:lnTo>
                    <a:pt x="171" y="6"/>
                  </a:lnTo>
                  <a:lnTo>
                    <a:pt x="171" y="0"/>
                  </a:lnTo>
                  <a:lnTo>
                    <a:pt x="164" y="0"/>
                  </a:lnTo>
                  <a:lnTo>
                    <a:pt x="0" y="172"/>
                  </a:lnTo>
                  <a:lnTo>
                    <a:pt x="0" y="177"/>
                  </a:lnTo>
                  <a:lnTo>
                    <a:pt x="6" y="177"/>
                  </a:lnTo>
                  <a:lnTo>
                    <a:pt x="17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2" name="Freeform 19"/>
            <p:cNvSpPr>
              <a:spLocks/>
            </p:cNvSpPr>
            <p:nvPr/>
          </p:nvSpPr>
          <p:spPr bwMode="auto">
            <a:xfrm>
              <a:off x="2131" y="2339"/>
              <a:ext cx="61" cy="60"/>
            </a:xfrm>
            <a:custGeom>
              <a:avLst/>
              <a:gdLst>
                <a:gd name="T0" fmla="*/ 61 w 61"/>
                <a:gd name="T1" fmla="*/ 36 h 60"/>
                <a:gd name="T2" fmla="*/ 0 w 61"/>
                <a:gd name="T3" fmla="*/ 60 h 60"/>
                <a:gd name="T4" fmla="*/ 25 w 61"/>
                <a:gd name="T5" fmla="*/ 0 h 60"/>
                <a:gd name="T6" fmla="*/ 30 w 61"/>
                <a:gd name="T7" fmla="*/ 31 h 60"/>
                <a:gd name="T8" fmla="*/ 61 w 61"/>
                <a:gd name="T9" fmla="*/ 36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0">
                  <a:moveTo>
                    <a:pt x="61" y="36"/>
                  </a:moveTo>
                  <a:lnTo>
                    <a:pt x="0" y="60"/>
                  </a:lnTo>
                  <a:lnTo>
                    <a:pt x="25" y="0"/>
                  </a:lnTo>
                  <a:lnTo>
                    <a:pt x="30" y="31"/>
                  </a:lnTo>
                  <a:lnTo>
                    <a:pt x="61" y="36"/>
                  </a:lnTo>
                  <a:close/>
                </a:path>
              </a:pathLst>
            </a:custGeom>
            <a:solidFill>
              <a:srgbClr val="000000"/>
            </a:solidFill>
            <a:ln w="5">
              <a:solidFill>
                <a:srgbClr val="000000"/>
              </a:solidFill>
              <a:prstDash val="solid"/>
              <a:round/>
              <a:headEnd/>
              <a:tailEnd/>
            </a:ln>
          </p:spPr>
          <p:txBody>
            <a:bodyPr/>
            <a:lstStyle/>
            <a:p>
              <a:endParaRPr lang="es-AR"/>
            </a:p>
          </p:txBody>
        </p:sp>
        <p:sp>
          <p:nvSpPr>
            <p:cNvPr id="21533" name="Freeform 20"/>
            <p:cNvSpPr>
              <a:spLocks/>
            </p:cNvSpPr>
            <p:nvPr/>
          </p:nvSpPr>
          <p:spPr bwMode="auto">
            <a:xfrm>
              <a:off x="1838" y="3572"/>
              <a:ext cx="202" cy="202"/>
            </a:xfrm>
            <a:custGeom>
              <a:avLst/>
              <a:gdLst>
                <a:gd name="T0" fmla="*/ 195 w 202"/>
                <a:gd name="T1" fmla="*/ 202 h 202"/>
                <a:gd name="T2" fmla="*/ 202 w 202"/>
                <a:gd name="T3" fmla="*/ 202 h 202"/>
                <a:gd name="T4" fmla="*/ 202 w 202"/>
                <a:gd name="T5" fmla="*/ 196 h 202"/>
                <a:gd name="T6" fmla="*/ 6 w 202"/>
                <a:gd name="T7" fmla="*/ 0 h 202"/>
                <a:gd name="T8" fmla="*/ 0 w 202"/>
                <a:gd name="T9" fmla="*/ 0 h 202"/>
                <a:gd name="T10" fmla="*/ 0 w 202"/>
                <a:gd name="T11" fmla="*/ 7 h 202"/>
                <a:gd name="T12" fmla="*/ 195 w 202"/>
                <a:gd name="T13" fmla="*/ 202 h 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 h="202">
                  <a:moveTo>
                    <a:pt x="195" y="202"/>
                  </a:moveTo>
                  <a:lnTo>
                    <a:pt x="202" y="202"/>
                  </a:lnTo>
                  <a:lnTo>
                    <a:pt x="202" y="196"/>
                  </a:lnTo>
                  <a:lnTo>
                    <a:pt x="6" y="0"/>
                  </a:lnTo>
                  <a:lnTo>
                    <a:pt x="0" y="0"/>
                  </a:lnTo>
                  <a:lnTo>
                    <a:pt x="0" y="7"/>
                  </a:lnTo>
                  <a:lnTo>
                    <a:pt x="195"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4" name="Freeform 21"/>
            <p:cNvSpPr>
              <a:spLocks/>
            </p:cNvSpPr>
            <p:nvPr/>
          </p:nvSpPr>
          <p:spPr bwMode="auto">
            <a:xfrm>
              <a:off x="1826" y="3560"/>
              <a:ext cx="61" cy="62"/>
            </a:xfrm>
            <a:custGeom>
              <a:avLst/>
              <a:gdLst>
                <a:gd name="T0" fmla="*/ 24 w 61"/>
                <a:gd name="T1" fmla="*/ 62 h 62"/>
                <a:gd name="T2" fmla="*/ 0 w 61"/>
                <a:gd name="T3" fmla="*/ 0 h 62"/>
                <a:gd name="T4" fmla="*/ 61 w 61"/>
                <a:gd name="T5" fmla="*/ 24 h 62"/>
                <a:gd name="T6" fmla="*/ 30 w 61"/>
                <a:gd name="T7" fmla="*/ 31 h 62"/>
                <a:gd name="T8" fmla="*/ 24 w 61"/>
                <a:gd name="T9" fmla="*/ 62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2">
                  <a:moveTo>
                    <a:pt x="24" y="62"/>
                  </a:moveTo>
                  <a:lnTo>
                    <a:pt x="0" y="0"/>
                  </a:lnTo>
                  <a:lnTo>
                    <a:pt x="61" y="24"/>
                  </a:lnTo>
                  <a:lnTo>
                    <a:pt x="30" y="31"/>
                  </a:lnTo>
                  <a:lnTo>
                    <a:pt x="24" y="62"/>
                  </a:lnTo>
                  <a:close/>
                </a:path>
              </a:pathLst>
            </a:custGeom>
            <a:solidFill>
              <a:srgbClr val="000000"/>
            </a:solidFill>
            <a:ln w="5">
              <a:solidFill>
                <a:srgbClr val="000000"/>
              </a:solidFill>
              <a:prstDash val="solid"/>
              <a:round/>
              <a:headEnd/>
              <a:tailEnd/>
            </a:ln>
          </p:spPr>
          <p:txBody>
            <a:bodyPr/>
            <a:lstStyle/>
            <a:p>
              <a:endParaRPr lang="es-AR"/>
            </a:p>
          </p:txBody>
        </p:sp>
        <p:sp>
          <p:nvSpPr>
            <p:cNvPr id="21535" name="Freeform 22"/>
            <p:cNvSpPr>
              <a:spLocks/>
            </p:cNvSpPr>
            <p:nvPr/>
          </p:nvSpPr>
          <p:spPr bwMode="auto">
            <a:xfrm>
              <a:off x="837" y="2797"/>
              <a:ext cx="12" cy="12"/>
            </a:xfrm>
            <a:custGeom>
              <a:avLst/>
              <a:gdLst>
                <a:gd name="T0" fmla="*/ 12 w 12"/>
                <a:gd name="T1" fmla="*/ 6 h 12"/>
                <a:gd name="T2" fmla="*/ 12 w 12"/>
                <a:gd name="T3" fmla="*/ 0 h 12"/>
                <a:gd name="T4" fmla="*/ 6 w 12"/>
                <a:gd name="T5" fmla="*/ 0 h 12"/>
                <a:gd name="T6" fmla="*/ 0 w 12"/>
                <a:gd name="T7" fmla="*/ 0 h 12"/>
                <a:gd name="T8" fmla="*/ 0 w 12"/>
                <a:gd name="T9" fmla="*/ 6 h 12"/>
                <a:gd name="T10" fmla="*/ 0 w 12"/>
                <a:gd name="T11" fmla="*/ 12 h 12"/>
                <a:gd name="T12" fmla="*/ 6 w 12"/>
                <a:gd name="T13" fmla="*/ 12 h 12"/>
                <a:gd name="T14" fmla="*/ 12 w 12"/>
                <a:gd name="T15" fmla="*/ 12 h 12"/>
                <a:gd name="T16" fmla="*/ 12 w 12"/>
                <a:gd name="T17" fmla="*/ 6 h 12"/>
                <a:gd name="T18" fmla="*/ 12 w 12"/>
                <a:gd name="T19" fmla="*/ 0 h 12"/>
                <a:gd name="T20" fmla="*/ 6 w 12"/>
                <a:gd name="T21" fmla="*/ 0 h 12"/>
                <a:gd name="T22" fmla="*/ 6 w 12"/>
                <a:gd name="T23" fmla="*/ 6 h 12"/>
                <a:gd name="T24" fmla="*/ 12 w 12"/>
                <a:gd name="T25" fmla="*/ 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2">
                  <a:moveTo>
                    <a:pt x="12" y="6"/>
                  </a:moveTo>
                  <a:lnTo>
                    <a:pt x="12" y="0"/>
                  </a:lnTo>
                  <a:lnTo>
                    <a:pt x="6" y="0"/>
                  </a:lnTo>
                  <a:lnTo>
                    <a:pt x="0" y="0"/>
                  </a:lnTo>
                  <a:lnTo>
                    <a:pt x="0" y="6"/>
                  </a:lnTo>
                  <a:lnTo>
                    <a:pt x="0" y="12"/>
                  </a:lnTo>
                  <a:lnTo>
                    <a:pt x="6" y="12"/>
                  </a:lnTo>
                  <a:lnTo>
                    <a:pt x="12" y="12"/>
                  </a:lnTo>
                  <a:lnTo>
                    <a:pt x="12" y="6"/>
                  </a:lnTo>
                  <a:lnTo>
                    <a:pt x="12" y="0"/>
                  </a:lnTo>
                  <a:lnTo>
                    <a:pt x="6" y="0"/>
                  </a:lnTo>
                  <a:lnTo>
                    <a:pt x="6"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6" name="Freeform 23"/>
            <p:cNvSpPr>
              <a:spLocks/>
            </p:cNvSpPr>
            <p:nvPr/>
          </p:nvSpPr>
          <p:spPr bwMode="auto">
            <a:xfrm>
              <a:off x="1959" y="2406"/>
              <a:ext cx="14" cy="12"/>
            </a:xfrm>
            <a:custGeom>
              <a:avLst/>
              <a:gdLst>
                <a:gd name="T0" fmla="*/ 14 w 14"/>
                <a:gd name="T1" fmla="*/ 5 h 12"/>
                <a:gd name="T2" fmla="*/ 14 w 14"/>
                <a:gd name="T3" fmla="*/ 0 h 12"/>
                <a:gd name="T4" fmla="*/ 7 w 14"/>
                <a:gd name="T5" fmla="*/ 0 h 12"/>
                <a:gd name="T6" fmla="*/ 0 w 14"/>
                <a:gd name="T7" fmla="*/ 0 h 12"/>
                <a:gd name="T8" fmla="*/ 0 w 14"/>
                <a:gd name="T9" fmla="*/ 5 h 12"/>
                <a:gd name="T10" fmla="*/ 0 w 14"/>
                <a:gd name="T11" fmla="*/ 12 h 12"/>
                <a:gd name="T12" fmla="*/ 7 w 14"/>
                <a:gd name="T13" fmla="*/ 12 h 12"/>
                <a:gd name="T14" fmla="*/ 14 w 14"/>
                <a:gd name="T15" fmla="*/ 12 h 12"/>
                <a:gd name="T16" fmla="*/ 14 w 14"/>
                <a:gd name="T17" fmla="*/ 5 h 12"/>
                <a:gd name="T18" fmla="*/ 7 w 14"/>
                <a:gd name="T19" fmla="*/ 5 h 12"/>
                <a:gd name="T20" fmla="*/ 7 w 14"/>
                <a:gd name="T21" fmla="*/ 12 h 12"/>
                <a:gd name="T22" fmla="*/ 14 w 14"/>
                <a:gd name="T23" fmla="*/ 12 h 12"/>
                <a:gd name="T24" fmla="*/ 14 w 14"/>
                <a:gd name="T25" fmla="*/ 5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2">
                  <a:moveTo>
                    <a:pt x="14" y="5"/>
                  </a:moveTo>
                  <a:lnTo>
                    <a:pt x="14" y="0"/>
                  </a:lnTo>
                  <a:lnTo>
                    <a:pt x="7" y="0"/>
                  </a:lnTo>
                  <a:lnTo>
                    <a:pt x="0" y="0"/>
                  </a:lnTo>
                  <a:lnTo>
                    <a:pt x="0" y="5"/>
                  </a:lnTo>
                  <a:lnTo>
                    <a:pt x="0" y="12"/>
                  </a:lnTo>
                  <a:lnTo>
                    <a:pt x="7" y="12"/>
                  </a:lnTo>
                  <a:lnTo>
                    <a:pt x="14" y="12"/>
                  </a:lnTo>
                  <a:lnTo>
                    <a:pt x="14" y="5"/>
                  </a:lnTo>
                  <a:lnTo>
                    <a:pt x="7" y="5"/>
                  </a:lnTo>
                  <a:lnTo>
                    <a:pt x="7" y="12"/>
                  </a:lnTo>
                  <a:lnTo>
                    <a:pt x="14" y="12"/>
                  </a:lnTo>
                  <a:lnTo>
                    <a:pt x="1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7" name="Freeform 24"/>
            <p:cNvSpPr>
              <a:spLocks/>
            </p:cNvSpPr>
            <p:nvPr/>
          </p:nvSpPr>
          <p:spPr bwMode="auto">
            <a:xfrm>
              <a:off x="1844" y="3432"/>
              <a:ext cx="12" cy="12"/>
            </a:xfrm>
            <a:custGeom>
              <a:avLst/>
              <a:gdLst>
                <a:gd name="T0" fmla="*/ 12 w 12"/>
                <a:gd name="T1" fmla="*/ 6 h 12"/>
                <a:gd name="T2" fmla="*/ 12 w 12"/>
                <a:gd name="T3" fmla="*/ 0 h 12"/>
                <a:gd name="T4" fmla="*/ 6 w 12"/>
                <a:gd name="T5" fmla="*/ 0 h 12"/>
                <a:gd name="T6" fmla="*/ 0 w 12"/>
                <a:gd name="T7" fmla="*/ 0 h 12"/>
                <a:gd name="T8" fmla="*/ 0 w 12"/>
                <a:gd name="T9" fmla="*/ 6 h 12"/>
                <a:gd name="T10" fmla="*/ 0 w 12"/>
                <a:gd name="T11" fmla="*/ 12 h 12"/>
                <a:gd name="T12" fmla="*/ 6 w 12"/>
                <a:gd name="T13" fmla="*/ 12 h 12"/>
                <a:gd name="T14" fmla="*/ 12 w 12"/>
                <a:gd name="T15" fmla="*/ 12 h 12"/>
                <a:gd name="T16" fmla="*/ 12 w 12"/>
                <a:gd name="T17" fmla="*/ 6 h 12"/>
                <a:gd name="T18" fmla="*/ 6 w 12"/>
                <a:gd name="T19" fmla="*/ 6 h 12"/>
                <a:gd name="T20" fmla="*/ 6 w 12"/>
                <a:gd name="T21" fmla="*/ 12 h 12"/>
                <a:gd name="T22" fmla="*/ 12 w 12"/>
                <a:gd name="T23" fmla="*/ 12 h 12"/>
                <a:gd name="T24" fmla="*/ 12 w 12"/>
                <a:gd name="T25" fmla="*/ 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2">
                  <a:moveTo>
                    <a:pt x="12" y="6"/>
                  </a:moveTo>
                  <a:lnTo>
                    <a:pt x="12" y="0"/>
                  </a:lnTo>
                  <a:lnTo>
                    <a:pt x="6" y="0"/>
                  </a:lnTo>
                  <a:lnTo>
                    <a:pt x="0" y="0"/>
                  </a:lnTo>
                  <a:lnTo>
                    <a:pt x="0" y="6"/>
                  </a:lnTo>
                  <a:lnTo>
                    <a:pt x="0" y="12"/>
                  </a:lnTo>
                  <a:lnTo>
                    <a:pt x="6" y="12"/>
                  </a:lnTo>
                  <a:lnTo>
                    <a:pt x="12" y="12"/>
                  </a:lnTo>
                  <a:lnTo>
                    <a:pt x="12" y="6"/>
                  </a:lnTo>
                  <a:lnTo>
                    <a:pt x="6" y="6"/>
                  </a:lnTo>
                  <a:lnTo>
                    <a:pt x="6" y="12"/>
                  </a:lnTo>
                  <a:lnTo>
                    <a:pt x="12" y="1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38" name="Rectangle 25"/>
            <p:cNvSpPr>
              <a:spLocks noChangeArrowheads="1"/>
            </p:cNvSpPr>
            <p:nvPr/>
          </p:nvSpPr>
          <p:spPr bwMode="auto">
            <a:xfrm>
              <a:off x="526" y="2561"/>
              <a:ext cx="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a</a:t>
              </a:r>
              <a:endParaRPr lang="es-AR" altLang="es-AR"/>
            </a:p>
          </p:txBody>
        </p:sp>
        <p:sp>
          <p:nvSpPr>
            <p:cNvPr id="21539" name="Rectangle 26"/>
            <p:cNvSpPr>
              <a:spLocks noChangeArrowheads="1"/>
            </p:cNvSpPr>
            <p:nvPr/>
          </p:nvSpPr>
          <p:spPr bwMode="auto">
            <a:xfrm>
              <a:off x="2318" y="2328"/>
              <a:ext cx="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b</a:t>
              </a:r>
              <a:endParaRPr lang="es-AR" altLang="es-AR"/>
            </a:p>
          </p:txBody>
        </p:sp>
        <p:sp>
          <p:nvSpPr>
            <p:cNvPr id="21540" name="Rectangle 27"/>
            <p:cNvSpPr>
              <a:spLocks noChangeArrowheads="1"/>
            </p:cNvSpPr>
            <p:nvPr/>
          </p:nvSpPr>
          <p:spPr bwMode="auto">
            <a:xfrm>
              <a:off x="1868" y="3684"/>
              <a:ext cx="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c</a:t>
              </a:r>
              <a:endParaRPr lang="es-AR" altLang="es-AR"/>
            </a:p>
          </p:txBody>
        </p:sp>
        <p:sp>
          <p:nvSpPr>
            <p:cNvPr id="21541" name="Freeform 28"/>
            <p:cNvSpPr>
              <a:spLocks/>
            </p:cNvSpPr>
            <p:nvPr/>
          </p:nvSpPr>
          <p:spPr bwMode="auto">
            <a:xfrm>
              <a:off x="1154" y="2522"/>
              <a:ext cx="714" cy="715"/>
            </a:xfrm>
            <a:custGeom>
              <a:avLst/>
              <a:gdLst>
                <a:gd name="T0" fmla="*/ 702 w 714"/>
                <a:gd name="T1" fmla="*/ 281 h 715"/>
                <a:gd name="T2" fmla="*/ 678 w 714"/>
                <a:gd name="T3" fmla="*/ 213 h 715"/>
                <a:gd name="T4" fmla="*/ 641 w 714"/>
                <a:gd name="T5" fmla="*/ 146 h 715"/>
                <a:gd name="T6" fmla="*/ 580 w 714"/>
                <a:gd name="T7" fmla="*/ 79 h 715"/>
                <a:gd name="T8" fmla="*/ 519 w 714"/>
                <a:gd name="T9" fmla="*/ 43 h 715"/>
                <a:gd name="T10" fmla="*/ 452 w 714"/>
                <a:gd name="T11" fmla="*/ 12 h 715"/>
                <a:gd name="T12" fmla="*/ 385 w 714"/>
                <a:gd name="T13" fmla="*/ 0 h 715"/>
                <a:gd name="T14" fmla="*/ 299 w 714"/>
                <a:gd name="T15" fmla="*/ 6 h 715"/>
                <a:gd name="T16" fmla="*/ 232 w 714"/>
                <a:gd name="T17" fmla="*/ 24 h 715"/>
                <a:gd name="T18" fmla="*/ 171 w 714"/>
                <a:gd name="T19" fmla="*/ 48 h 715"/>
                <a:gd name="T20" fmla="*/ 111 w 714"/>
                <a:gd name="T21" fmla="*/ 98 h 715"/>
                <a:gd name="T22" fmla="*/ 61 w 714"/>
                <a:gd name="T23" fmla="*/ 158 h 715"/>
                <a:gd name="T24" fmla="*/ 25 w 714"/>
                <a:gd name="T25" fmla="*/ 220 h 715"/>
                <a:gd name="T26" fmla="*/ 6 w 714"/>
                <a:gd name="T27" fmla="*/ 281 h 715"/>
                <a:gd name="T28" fmla="*/ 0 w 714"/>
                <a:gd name="T29" fmla="*/ 384 h 715"/>
                <a:gd name="T30" fmla="*/ 13 w 714"/>
                <a:gd name="T31" fmla="*/ 452 h 715"/>
                <a:gd name="T32" fmla="*/ 37 w 714"/>
                <a:gd name="T33" fmla="*/ 513 h 715"/>
                <a:gd name="T34" fmla="*/ 73 w 714"/>
                <a:gd name="T35" fmla="*/ 574 h 715"/>
                <a:gd name="T36" fmla="*/ 128 w 714"/>
                <a:gd name="T37" fmla="*/ 634 h 715"/>
                <a:gd name="T38" fmla="*/ 190 w 714"/>
                <a:gd name="T39" fmla="*/ 672 h 715"/>
                <a:gd name="T40" fmla="*/ 257 w 714"/>
                <a:gd name="T41" fmla="*/ 702 h 715"/>
                <a:gd name="T42" fmla="*/ 324 w 714"/>
                <a:gd name="T43" fmla="*/ 715 h 715"/>
                <a:gd name="T44" fmla="*/ 409 w 714"/>
                <a:gd name="T45" fmla="*/ 708 h 715"/>
                <a:gd name="T46" fmla="*/ 476 w 714"/>
                <a:gd name="T47" fmla="*/ 690 h 715"/>
                <a:gd name="T48" fmla="*/ 543 w 714"/>
                <a:gd name="T49" fmla="*/ 660 h 715"/>
                <a:gd name="T50" fmla="*/ 610 w 714"/>
                <a:gd name="T51" fmla="*/ 605 h 715"/>
                <a:gd name="T52" fmla="*/ 659 w 714"/>
                <a:gd name="T53" fmla="*/ 550 h 715"/>
                <a:gd name="T54" fmla="*/ 690 w 714"/>
                <a:gd name="T55" fmla="*/ 482 h 715"/>
                <a:gd name="T56" fmla="*/ 709 w 714"/>
                <a:gd name="T57" fmla="*/ 415 h 715"/>
                <a:gd name="T58" fmla="*/ 702 w 714"/>
                <a:gd name="T59" fmla="*/ 336 h 715"/>
                <a:gd name="T60" fmla="*/ 690 w 714"/>
                <a:gd name="T61" fmla="*/ 262 h 715"/>
                <a:gd name="T62" fmla="*/ 666 w 714"/>
                <a:gd name="T63" fmla="*/ 201 h 715"/>
                <a:gd name="T64" fmla="*/ 629 w 714"/>
                <a:gd name="T65" fmla="*/ 141 h 715"/>
                <a:gd name="T66" fmla="*/ 567 w 714"/>
                <a:gd name="T67" fmla="*/ 86 h 715"/>
                <a:gd name="T68" fmla="*/ 512 w 714"/>
                <a:gd name="T69" fmla="*/ 48 h 715"/>
                <a:gd name="T70" fmla="*/ 445 w 714"/>
                <a:gd name="T71" fmla="*/ 18 h 715"/>
                <a:gd name="T72" fmla="*/ 378 w 714"/>
                <a:gd name="T73" fmla="*/ 12 h 715"/>
                <a:gd name="T74" fmla="*/ 293 w 714"/>
                <a:gd name="T75" fmla="*/ 12 h 715"/>
                <a:gd name="T76" fmla="*/ 226 w 714"/>
                <a:gd name="T77" fmla="*/ 36 h 715"/>
                <a:gd name="T78" fmla="*/ 159 w 714"/>
                <a:gd name="T79" fmla="*/ 67 h 715"/>
                <a:gd name="T80" fmla="*/ 92 w 714"/>
                <a:gd name="T81" fmla="*/ 129 h 715"/>
                <a:gd name="T82" fmla="*/ 56 w 714"/>
                <a:gd name="T83" fmla="*/ 183 h 715"/>
                <a:gd name="T84" fmla="*/ 25 w 714"/>
                <a:gd name="T85" fmla="*/ 244 h 715"/>
                <a:gd name="T86" fmla="*/ 13 w 714"/>
                <a:gd name="T87" fmla="*/ 317 h 715"/>
                <a:gd name="T88" fmla="*/ 13 w 714"/>
                <a:gd name="T89" fmla="*/ 396 h 715"/>
                <a:gd name="T90" fmla="*/ 25 w 714"/>
                <a:gd name="T91" fmla="*/ 464 h 715"/>
                <a:gd name="T92" fmla="*/ 49 w 714"/>
                <a:gd name="T93" fmla="*/ 526 h 715"/>
                <a:gd name="T94" fmla="*/ 85 w 714"/>
                <a:gd name="T95" fmla="*/ 581 h 715"/>
                <a:gd name="T96" fmla="*/ 152 w 714"/>
                <a:gd name="T97" fmla="*/ 641 h 715"/>
                <a:gd name="T98" fmla="*/ 219 w 714"/>
                <a:gd name="T99" fmla="*/ 678 h 715"/>
                <a:gd name="T100" fmla="*/ 287 w 714"/>
                <a:gd name="T101" fmla="*/ 696 h 715"/>
                <a:gd name="T102" fmla="*/ 373 w 714"/>
                <a:gd name="T103" fmla="*/ 702 h 715"/>
                <a:gd name="T104" fmla="*/ 440 w 714"/>
                <a:gd name="T105" fmla="*/ 696 h 715"/>
                <a:gd name="T106" fmla="*/ 507 w 714"/>
                <a:gd name="T107" fmla="*/ 672 h 715"/>
                <a:gd name="T108" fmla="*/ 562 w 714"/>
                <a:gd name="T109" fmla="*/ 634 h 715"/>
                <a:gd name="T110" fmla="*/ 623 w 714"/>
                <a:gd name="T111" fmla="*/ 574 h 715"/>
                <a:gd name="T112" fmla="*/ 659 w 714"/>
                <a:gd name="T113" fmla="*/ 519 h 715"/>
                <a:gd name="T114" fmla="*/ 684 w 714"/>
                <a:gd name="T115" fmla="*/ 458 h 715"/>
                <a:gd name="T116" fmla="*/ 702 w 714"/>
                <a:gd name="T117" fmla="*/ 391 h 7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14" h="715">
                  <a:moveTo>
                    <a:pt x="714" y="360"/>
                  </a:moveTo>
                  <a:lnTo>
                    <a:pt x="714" y="341"/>
                  </a:lnTo>
                  <a:lnTo>
                    <a:pt x="709" y="341"/>
                  </a:lnTo>
                  <a:lnTo>
                    <a:pt x="709" y="329"/>
                  </a:lnTo>
                  <a:lnTo>
                    <a:pt x="709" y="324"/>
                  </a:lnTo>
                  <a:lnTo>
                    <a:pt x="709" y="312"/>
                  </a:lnTo>
                  <a:lnTo>
                    <a:pt x="709" y="305"/>
                  </a:lnTo>
                  <a:lnTo>
                    <a:pt x="709" y="300"/>
                  </a:lnTo>
                  <a:lnTo>
                    <a:pt x="709" y="293"/>
                  </a:lnTo>
                  <a:lnTo>
                    <a:pt x="702" y="287"/>
                  </a:lnTo>
                  <a:lnTo>
                    <a:pt x="702" y="281"/>
                  </a:lnTo>
                  <a:lnTo>
                    <a:pt x="702" y="275"/>
                  </a:lnTo>
                  <a:lnTo>
                    <a:pt x="702" y="269"/>
                  </a:lnTo>
                  <a:lnTo>
                    <a:pt x="702" y="262"/>
                  </a:lnTo>
                  <a:lnTo>
                    <a:pt x="696" y="257"/>
                  </a:lnTo>
                  <a:lnTo>
                    <a:pt x="696" y="250"/>
                  </a:lnTo>
                  <a:lnTo>
                    <a:pt x="690" y="244"/>
                  </a:lnTo>
                  <a:lnTo>
                    <a:pt x="690" y="238"/>
                  </a:lnTo>
                  <a:lnTo>
                    <a:pt x="690" y="232"/>
                  </a:lnTo>
                  <a:lnTo>
                    <a:pt x="684" y="226"/>
                  </a:lnTo>
                  <a:lnTo>
                    <a:pt x="684" y="220"/>
                  </a:lnTo>
                  <a:lnTo>
                    <a:pt x="678" y="213"/>
                  </a:lnTo>
                  <a:lnTo>
                    <a:pt x="678" y="208"/>
                  </a:lnTo>
                  <a:lnTo>
                    <a:pt x="678" y="201"/>
                  </a:lnTo>
                  <a:lnTo>
                    <a:pt x="672" y="195"/>
                  </a:lnTo>
                  <a:lnTo>
                    <a:pt x="672" y="189"/>
                  </a:lnTo>
                  <a:lnTo>
                    <a:pt x="666" y="183"/>
                  </a:lnTo>
                  <a:lnTo>
                    <a:pt x="666" y="177"/>
                  </a:lnTo>
                  <a:lnTo>
                    <a:pt x="659" y="170"/>
                  </a:lnTo>
                  <a:lnTo>
                    <a:pt x="653" y="165"/>
                  </a:lnTo>
                  <a:lnTo>
                    <a:pt x="653" y="158"/>
                  </a:lnTo>
                  <a:lnTo>
                    <a:pt x="647" y="153"/>
                  </a:lnTo>
                  <a:lnTo>
                    <a:pt x="641" y="146"/>
                  </a:lnTo>
                  <a:lnTo>
                    <a:pt x="641" y="141"/>
                  </a:lnTo>
                  <a:lnTo>
                    <a:pt x="635" y="141"/>
                  </a:lnTo>
                  <a:lnTo>
                    <a:pt x="629" y="134"/>
                  </a:lnTo>
                  <a:lnTo>
                    <a:pt x="629" y="129"/>
                  </a:lnTo>
                  <a:lnTo>
                    <a:pt x="623" y="122"/>
                  </a:lnTo>
                  <a:lnTo>
                    <a:pt x="617" y="115"/>
                  </a:lnTo>
                  <a:lnTo>
                    <a:pt x="610" y="110"/>
                  </a:lnTo>
                  <a:lnTo>
                    <a:pt x="605" y="103"/>
                  </a:lnTo>
                  <a:lnTo>
                    <a:pt x="598" y="98"/>
                  </a:lnTo>
                  <a:lnTo>
                    <a:pt x="586" y="86"/>
                  </a:lnTo>
                  <a:lnTo>
                    <a:pt x="580" y="79"/>
                  </a:lnTo>
                  <a:lnTo>
                    <a:pt x="574" y="74"/>
                  </a:lnTo>
                  <a:lnTo>
                    <a:pt x="567" y="74"/>
                  </a:lnTo>
                  <a:lnTo>
                    <a:pt x="562" y="67"/>
                  </a:lnTo>
                  <a:lnTo>
                    <a:pt x="555" y="61"/>
                  </a:lnTo>
                  <a:lnTo>
                    <a:pt x="550" y="61"/>
                  </a:lnTo>
                  <a:lnTo>
                    <a:pt x="543" y="55"/>
                  </a:lnTo>
                  <a:lnTo>
                    <a:pt x="538" y="48"/>
                  </a:lnTo>
                  <a:lnTo>
                    <a:pt x="531" y="48"/>
                  </a:lnTo>
                  <a:lnTo>
                    <a:pt x="524" y="48"/>
                  </a:lnTo>
                  <a:lnTo>
                    <a:pt x="524" y="43"/>
                  </a:lnTo>
                  <a:lnTo>
                    <a:pt x="519" y="43"/>
                  </a:lnTo>
                  <a:lnTo>
                    <a:pt x="512" y="36"/>
                  </a:lnTo>
                  <a:lnTo>
                    <a:pt x="507" y="36"/>
                  </a:lnTo>
                  <a:lnTo>
                    <a:pt x="500" y="31"/>
                  </a:lnTo>
                  <a:lnTo>
                    <a:pt x="495" y="31"/>
                  </a:lnTo>
                  <a:lnTo>
                    <a:pt x="488" y="24"/>
                  </a:lnTo>
                  <a:lnTo>
                    <a:pt x="483" y="24"/>
                  </a:lnTo>
                  <a:lnTo>
                    <a:pt x="476" y="24"/>
                  </a:lnTo>
                  <a:lnTo>
                    <a:pt x="471" y="18"/>
                  </a:lnTo>
                  <a:lnTo>
                    <a:pt x="464" y="18"/>
                  </a:lnTo>
                  <a:lnTo>
                    <a:pt x="459" y="18"/>
                  </a:lnTo>
                  <a:lnTo>
                    <a:pt x="452" y="12"/>
                  </a:lnTo>
                  <a:lnTo>
                    <a:pt x="445" y="12"/>
                  </a:lnTo>
                  <a:lnTo>
                    <a:pt x="440" y="12"/>
                  </a:lnTo>
                  <a:lnTo>
                    <a:pt x="433" y="12"/>
                  </a:lnTo>
                  <a:lnTo>
                    <a:pt x="428" y="6"/>
                  </a:lnTo>
                  <a:lnTo>
                    <a:pt x="421" y="6"/>
                  </a:lnTo>
                  <a:lnTo>
                    <a:pt x="416" y="6"/>
                  </a:lnTo>
                  <a:lnTo>
                    <a:pt x="409" y="6"/>
                  </a:lnTo>
                  <a:lnTo>
                    <a:pt x="404" y="6"/>
                  </a:lnTo>
                  <a:lnTo>
                    <a:pt x="397" y="6"/>
                  </a:lnTo>
                  <a:lnTo>
                    <a:pt x="391" y="0"/>
                  </a:lnTo>
                  <a:lnTo>
                    <a:pt x="385" y="0"/>
                  </a:lnTo>
                  <a:lnTo>
                    <a:pt x="378" y="0"/>
                  </a:lnTo>
                  <a:lnTo>
                    <a:pt x="373" y="0"/>
                  </a:lnTo>
                  <a:lnTo>
                    <a:pt x="366" y="0"/>
                  </a:lnTo>
                  <a:lnTo>
                    <a:pt x="342" y="0"/>
                  </a:lnTo>
                  <a:lnTo>
                    <a:pt x="336" y="0"/>
                  </a:lnTo>
                  <a:lnTo>
                    <a:pt x="330" y="0"/>
                  </a:lnTo>
                  <a:lnTo>
                    <a:pt x="324" y="0"/>
                  </a:lnTo>
                  <a:lnTo>
                    <a:pt x="318" y="0"/>
                  </a:lnTo>
                  <a:lnTo>
                    <a:pt x="311" y="6"/>
                  </a:lnTo>
                  <a:lnTo>
                    <a:pt x="305" y="6"/>
                  </a:lnTo>
                  <a:lnTo>
                    <a:pt x="299" y="6"/>
                  </a:lnTo>
                  <a:lnTo>
                    <a:pt x="293" y="6"/>
                  </a:lnTo>
                  <a:lnTo>
                    <a:pt x="287" y="6"/>
                  </a:lnTo>
                  <a:lnTo>
                    <a:pt x="281" y="6"/>
                  </a:lnTo>
                  <a:lnTo>
                    <a:pt x="275" y="12"/>
                  </a:lnTo>
                  <a:lnTo>
                    <a:pt x="269" y="12"/>
                  </a:lnTo>
                  <a:lnTo>
                    <a:pt x="262" y="12"/>
                  </a:lnTo>
                  <a:lnTo>
                    <a:pt x="257" y="12"/>
                  </a:lnTo>
                  <a:lnTo>
                    <a:pt x="250" y="18"/>
                  </a:lnTo>
                  <a:lnTo>
                    <a:pt x="245" y="18"/>
                  </a:lnTo>
                  <a:lnTo>
                    <a:pt x="238" y="18"/>
                  </a:lnTo>
                  <a:lnTo>
                    <a:pt x="232" y="24"/>
                  </a:lnTo>
                  <a:lnTo>
                    <a:pt x="226" y="24"/>
                  </a:lnTo>
                  <a:lnTo>
                    <a:pt x="219" y="24"/>
                  </a:lnTo>
                  <a:lnTo>
                    <a:pt x="214" y="31"/>
                  </a:lnTo>
                  <a:lnTo>
                    <a:pt x="207" y="31"/>
                  </a:lnTo>
                  <a:lnTo>
                    <a:pt x="202" y="36"/>
                  </a:lnTo>
                  <a:lnTo>
                    <a:pt x="195" y="36"/>
                  </a:lnTo>
                  <a:lnTo>
                    <a:pt x="195" y="43"/>
                  </a:lnTo>
                  <a:lnTo>
                    <a:pt x="190" y="43"/>
                  </a:lnTo>
                  <a:lnTo>
                    <a:pt x="183" y="48"/>
                  </a:lnTo>
                  <a:lnTo>
                    <a:pt x="178" y="48"/>
                  </a:lnTo>
                  <a:lnTo>
                    <a:pt x="171" y="48"/>
                  </a:lnTo>
                  <a:lnTo>
                    <a:pt x="164" y="55"/>
                  </a:lnTo>
                  <a:lnTo>
                    <a:pt x="159" y="61"/>
                  </a:lnTo>
                  <a:lnTo>
                    <a:pt x="152" y="61"/>
                  </a:lnTo>
                  <a:lnTo>
                    <a:pt x="152" y="67"/>
                  </a:lnTo>
                  <a:lnTo>
                    <a:pt x="147" y="67"/>
                  </a:lnTo>
                  <a:lnTo>
                    <a:pt x="140" y="74"/>
                  </a:lnTo>
                  <a:lnTo>
                    <a:pt x="135" y="74"/>
                  </a:lnTo>
                  <a:lnTo>
                    <a:pt x="128" y="79"/>
                  </a:lnTo>
                  <a:lnTo>
                    <a:pt x="128" y="86"/>
                  </a:lnTo>
                  <a:lnTo>
                    <a:pt x="123" y="86"/>
                  </a:lnTo>
                  <a:lnTo>
                    <a:pt x="111" y="98"/>
                  </a:lnTo>
                  <a:lnTo>
                    <a:pt x="104" y="103"/>
                  </a:lnTo>
                  <a:lnTo>
                    <a:pt x="97" y="110"/>
                  </a:lnTo>
                  <a:lnTo>
                    <a:pt x="92" y="115"/>
                  </a:lnTo>
                  <a:lnTo>
                    <a:pt x="85" y="122"/>
                  </a:lnTo>
                  <a:lnTo>
                    <a:pt x="80" y="129"/>
                  </a:lnTo>
                  <a:lnTo>
                    <a:pt x="80" y="134"/>
                  </a:lnTo>
                  <a:lnTo>
                    <a:pt x="73" y="141"/>
                  </a:lnTo>
                  <a:lnTo>
                    <a:pt x="68" y="141"/>
                  </a:lnTo>
                  <a:lnTo>
                    <a:pt x="68" y="146"/>
                  </a:lnTo>
                  <a:lnTo>
                    <a:pt x="61" y="153"/>
                  </a:lnTo>
                  <a:lnTo>
                    <a:pt x="61" y="158"/>
                  </a:lnTo>
                  <a:lnTo>
                    <a:pt x="56" y="165"/>
                  </a:lnTo>
                  <a:lnTo>
                    <a:pt x="56" y="170"/>
                  </a:lnTo>
                  <a:lnTo>
                    <a:pt x="49" y="170"/>
                  </a:lnTo>
                  <a:lnTo>
                    <a:pt x="49" y="177"/>
                  </a:lnTo>
                  <a:lnTo>
                    <a:pt x="43" y="183"/>
                  </a:lnTo>
                  <a:lnTo>
                    <a:pt x="43" y="189"/>
                  </a:lnTo>
                  <a:lnTo>
                    <a:pt x="37" y="195"/>
                  </a:lnTo>
                  <a:lnTo>
                    <a:pt x="37" y="201"/>
                  </a:lnTo>
                  <a:lnTo>
                    <a:pt x="30" y="208"/>
                  </a:lnTo>
                  <a:lnTo>
                    <a:pt x="30" y="213"/>
                  </a:lnTo>
                  <a:lnTo>
                    <a:pt x="25" y="220"/>
                  </a:lnTo>
                  <a:lnTo>
                    <a:pt x="25" y="226"/>
                  </a:lnTo>
                  <a:lnTo>
                    <a:pt x="25" y="232"/>
                  </a:lnTo>
                  <a:lnTo>
                    <a:pt x="18" y="238"/>
                  </a:lnTo>
                  <a:lnTo>
                    <a:pt x="18" y="244"/>
                  </a:lnTo>
                  <a:lnTo>
                    <a:pt x="18" y="250"/>
                  </a:lnTo>
                  <a:lnTo>
                    <a:pt x="13" y="250"/>
                  </a:lnTo>
                  <a:lnTo>
                    <a:pt x="13" y="257"/>
                  </a:lnTo>
                  <a:lnTo>
                    <a:pt x="13" y="262"/>
                  </a:lnTo>
                  <a:lnTo>
                    <a:pt x="6" y="269"/>
                  </a:lnTo>
                  <a:lnTo>
                    <a:pt x="6" y="275"/>
                  </a:lnTo>
                  <a:lnTo>
                    <a:pt x="6" y="281"/>
                  </a:lnTo>
                  <a:lnTo>
                    <a:pt x="6" y="287"/>
                  </a:lnTo>
                  <a:lnTo>
                    <a:pt x="6" y="293"/>
                  </a:lnTo>
                  <a:lnTo>
                    <a:pt x="0" y="300"/>
                  </a:lnTo>
                  <a:lnTo>
                    <a:pt x="0" y="305"/>
                  </a:lnTo>
                  <a:lnTo>
                    <a:pt x="0" y="312"/>
                  </a:lnTo>
                  <a:lnTo>
                    <a:pt x="0" y="324"/>
                  </a:lnTo>
                  <a:lnTo>
                    <a:pt x="0" y="329"/>
                  </a:lnTo>
                  <a:lnTo>
                    <a:pt x="0" y="341"/>
                  </a:lnTo>
                  <a:lnTo>
                    <a:pt x="0" y="372"/>
                  </a:lnTo>
                  <a:lnTo>
                    <a:pt x="0" y="379"/>
                  </a:lnTo>
                  <a:lnTo>
                    <a:pt x="0" y="384"/>
                  </a:lnTo>
                  <a:lnTo>
                    <a:pt x="0" y="391"/>
                  </a:lnTo>
                  <a:lnTo>
                    <a:pt x="0" y="396"/>
                  </a:lnTo>
                  <a:lnTo>
                    <a:pt x="0" y="403"/>
                  </a:lnTo>
                  <a:lnTo>
                    <a:pt x="0" y="408"/>
                  </a:lnTo>
                  <a:lnTo>
                    <a:pt x="0" y="415"/>
                  </a:lnTo>
                  <a:lnTo>
                    <a:pt x="6" y="422"/>
                  </a:lnTo>
                  <a:lnTo>
                    <a:pt x="6" y="427"/>
                  </a:lnTo>
                  <a:lnTo>
                    <a:pt x="6" y="434"/>
                  </a:lnTo>
                  <a:lnTo>
                    <a:pt x="6" y="439"/>
                  </a:lnTo>
                  <a:lnTo>
                    <a:pt x="6" y="446"/>
                  </a:lnTo>
                  <a:lnTo>
                    <a:pt x="13" y="452"/>
                  </a:lnTo>
                  <a:lnTo>
                    <a:pt x="13" y="458"/>
                  </a:lnTo>
                  <a:lnTo>
                    <a:pt x="13" y="464"/>
                  </a:lnTo>
                  <a:lnTo>
                    <a:pt x="18" y="470"/>
                  </a:lnTo>
                  <a:lnTo>
                    <a:pt x="18" y="476"/>
                  </a:lnTo>
                  <a:lnTo>
                    <a:pt x="18" y="482"/>
                  </a:lnTo>
                  <a:lnTo>
                    <a:pt x="25" y="482"/>
                  </a:lnTo>
                  <a:lnTo>
                    <a:pt x="25" y="488"/>
                  </a:lnTo>
                  <a:lnTo>
                    <a:pt x="25" y="495"/>
                  </a:lnTo>
                  <a:lnTo>
                    <a:pt x="30" y="501"/>
                  </a:lnTo>
                  <a:lnTo>
                    <a:pt x="30" y="507"/>
                  </a:lnTo>
                  <a:lnTo>
                    <a:pt x="37" y="513"/>
                  </a:lnTo>
                  <a:lnTo>
                    <a:pt x="37" y="519"/>
                  </a:lnTo>
                  <a:lnTo>
                    <a:pt x="43" y="526"/>
                  </a:lnTo>
                  <a:lnTo>
                    <a:pt x="43" y="531"/>
                  </a:lnTo>
                  <a:lnTo>
                    <a:pt x="49" y="538"/>
                  </a:lnTo>
                  <a:lnTo>
                    <a:pt x="49" y="543"/>
                  </a:lnTo>
                  <a:lnTo>
                    <a:pt x="56" y="550"/>
                  </a:lnTo>
                  <a:lnTo>
                    <a:pt x="61" y="555"/>
                  </a:lnTo>
                  <a:lnTo>
                    <a:pt x="61" y="562"/>
                  </a:lnTo>
                  <a:lnTo>
                    <a:pt x="68" y="569"/>
                  </a:lnTo>
                  <a:lnTo>
                    <a:pt x="68" y="574"/>
                  </a:lnTo>
                  <a:lnTo>
                    <a:pt x="73" y="574"/>
                  </a:lnTo>
                  <a:lnTo>
                    <a:pt x="80" y="581"/>
                  </a:lnTo>
                  <a:lnTo>
                    <a:pt x="80" y="586"/>
                  </a:lnTo>
                  <a:lnTo>
                    <a:pt x="85" y="593"/>
                  </a:lnTo>
                  <a:lnTo>
                    <a:pt x="92" y="598"/>
                  </a:lnTo>
                  <a:lnTo>
                    <a:pt x="97" y="605"/>
                  </a:lnTo>
                  <a:lnTo>
                    <a:pt x="104" y="610"/>
                  </a:lnTo>
                  <a:lnTo>
                    <a:pt x="104" y="617"/>
                  </a:lnTo>
                  <a:lnTo>
                    <a:pt x="111" y="617"/>
                  </a:lnTo>
                  <a:lnTo>
                    <a:pt x="123" y="629"/>
                  </a:lnTo>
                  <a:lnTo>
                    <a:pt x="128" y="629"/>
                  </a:lnTo>
                  <a:lnTo>
                    <a:pt x="128" y="634"/>
                  </a:lnTo>
                  <a:lnTo>
                    <a:pt x="135" y="641"/>
                  </a:lnTo>
                  <a:lnTo>
                    <a:pt x="140" y="641"/>
                  </a:lnTo>
                  <a:lnTo>
                    <a:pt x="147" y="648"/>
                  </a:lnTo>
                  <a:lnTo>
                    <a:pt x="152" y="648"/>
                  </a:lnTo>
                  <a:lnTo>
                    <a:pt x="152" y="653"/>
                  </a:lnTo>
                  <a:lnTo>
                    <a:pt x="159" y="660"/>
                  </a:lnTo>
                  <a:lnTo>
                    <a:pt x="164" y="660"/>
                  </a:lnTo>
                  <a:lnTo>
                    <a:pt x="171" y="665"/>
                  </a:lnTo>
                  <a:lnTo>
                    <a:pt x="178" y="665"/>
                  </a:lnTo>
                  <a:lnTo>
                    <a:pt x="183" y="672"/>
                  </a:lnTo>
                  <a:lnTo>
                    <a:pt x="190" y="672"/>
                  </a:lnTo>
                  <a:lnTo>
                    <a:pt x="195" y="678"/>
                  </a:lnTo>
                  <a:lnTo>
                    <a:pt x="202" y="684"/>
                  </a:lnTo>
                  <a:lnTo>
                    <a:pt x="207" y="684"/>
                  </a:lnTo>
                  <a:lnTo>
                    <a:pt x="214" y="684"/>
                  </a:lnTo>
                  <a:lnTo>
                    <a:pt x="219" y="690"/>
                  </a:lnTo>
                  <a:lnTo>
                    <a:pt x="226" y="690"/>
                  </a:lnTo>
                  <a:lnTo>
                    <a:pt x="232" y="690"/>
                  </a:lnTo>
                  <a:lnTo>
                    <a:pt x="238" y="696"/>
                  </a:lnTo>
                  <a:lnTo>
                    <a:pt x="245" y="696"/>
                  </a:lnTo>
                  <a:lnTo>
                    <a:pt x="250" y="696"/>
                  </a:lnTo>
                  <a:lnTo>
                    <a:pt x="257" y="702"/>
                  </a:lnTo>
                  <a:lnTo>
                    <a:pt x="262" y="702"/>
                  </a:lnTo>
                  <a:lnTo>
                    <a:pt x="269" y="702"/>
                  </a:lnTo>
                  <a:lnTo>
                    <a:pt x="275" y="708"/>
                  </a:lnTo>
                  <a:lnTo>
                    <a:pt x="281" y="708"/>
                  </a:lnTo>
                  <a:lnTo>
                    <a:pt x="287" y="708"/>
                  </a:lnTo>
                  <a:lnTo>
                    <a:pt x="293" y="708"/>
                  </a:lnTo>
                  <a:lnTo>
                    <a:pt x="299" y="708"/>
                  </a:lnTo>
                  <a:lnTo>
                    <a:pt x="305" y="708"/>
                  </a:lnTo>
                  <a:lnTo>
                    <a:pt x="311" y="715"/>
                  </a:lnTo>
                  <a:lnTo>
                    <a:pt x="318" y="715"/>
                  </a:lnTo>
                  <a:lnTo>
                    <a:pt x="324" y="715"/>
                  </a:lnTo>
                  <a:lnTo>
                    <a:pt x="330" y="715"/>
                  </a:lnTo>
                  <a:lnTo>
                    <a:pt x="336" y="715"/>
                  </a:lnTo>
                  <a:lnTo>
                    <a:pt x="342" y="715"/>
                  </a:lnTo>
                  <a:lnTo>
                    <a:pt x="366" y="715"/>
                  </a:lnTo>
                  <a:lnTo>
                    <a:pt x="373" y="715"/>
                  </a:lnTo>
                  <a:lnTo>
                    <a:pt x="378" y="715"/>
                  </a:lnTo>
                  <a:lnTo>
                    <a:pt x="385" y="715"/>
                  </a:lnTo>
                  <a:lnTo>
                    <a:pt x="391" y="715"/>
                  </a:lnTo>
                  <a:lnTo>
                    <a:pt x="397" y="715"/>
                  </a:lnTo>
                  <a:lnTo>
                    <a:pt x="404" y="708"/>
                  </a:lnTo>
                  <a:lnTo>
                    <a:pt x="409" y="708"/>
                  </a:lnTo>
                  <a:lnTo>
                    <a:pt x="416" y="708"/>
                  </a:lnTo>
                  <a:lnTo>
                    <a:pt x="421" y="708"/>
                  </a:lnTo>
                  <a:lnTo>
                    <a:pt x="428" y="708"/>
                  </a:lnTo>
                  <a:lnTo>
                    <a:pt x="433" y="708"/>
                  </a:lnTo>
                  <a:lnTo>
                    <a:pt x="440" y="702"/>
                  </a:lnTo>
                  <a:lnTo>
                    <a:pt x="445" y="702"/>
                  </a:lnTo>
                  <a:lnTo>
                    <a:pt x="452" y="702"/>
                  </a:lnTo>
                  <a:lnTo>
                    <a:pt x="459" y="696"/>
                  </a:lnTo>
                  <a:lnTo>
                    <a:pt x="464" y="696"/>
                  </a:lnTo>
                  <a:lnTo>
                    <a:pt x="471" y="696"/>
                  </a:lnTo>
                  <a:lnTo>
                    <a:pt x="476" y="690"/>
                  </a:lnTo>
                  <a:lnTo>
                    <a:pt x="483" y="690"/>
                  </a:lnTo>
                  <a:lnTo>
                    <a:pt x="488" y="690"/>
                  </a:lnTo>
                  <a:lnTo>
                    <a:pt x="495" y="684"/>
                  </a:lnTo>
                  <a:lnTo>
                    <a:pt x="500" y="684"/>
                  </a:lnTo>
                  <a:lnTo>
                    <a:pt x="507" y="684"/>
                  </a:lnTo>
                  <a:lnTo>
                    <a:pt x="512" y="678"/>
                  </a:lnTo>
                  <a:lnTo>
                    <a:pt x="519" y="678"/>
                  </a:lnTo>
                  <a:lnTo>
                    <a:pt x="524" y="672"/>
                  </a:lnTo>
                  <a:lnTo>
                    <a:pt x="531" y="665"/>
                  </a:lnTo>
                  <a:lnTo>
                    <a:pt x="538" y="665"/>
                  </a:lnTo>
                  <a:lnTo>
                    <a:pt x="543" y="660"/>
                  </a:lnTo>
                  <a:lnTo>
                    <a:pt x="550" y="660"/>
                  </a:lnTo>
                  <a:lnTo>
                    <a:pt x="555" y="653"/>
                  </a:lnTo>
                  <a:lnTo>
                    <a:pt x="562" y="648"/>
                  </a:lnTo>
                  <a:lnTo>
                    <a:pt x="567" y="641"/>
                  </a:lnTo>
                  <a:lnTo>
                    <a:pt x="574" y="641"/>
                  </a:lnTo>
                  <a:lnTo>
                    <a:pt x="580" y="634"/>
                  </a:lnTo>
                  <a:lnTo>
                    <a:pt x="586" y="629"/>
                  </a:lnTo>
                  <a:lnTo>
                    <a:pt x="598" y="617"/>
                  </a:lnTo>
                  <a:lnTo>
                    <a:pt x="605" y="617"/>
                  </a:lnTo>
                  <a:lnTo>
                    <a:pt x="605" y="610"/>
                  </a:lnTo>
                  <a:lnTo>
                    <a:pt x="610" y="605"/>
                  </a:lnTo>
                  <a:lnTo>
                    <a:pt x="617" y="598"/>
                  </a:lnTo>
                  <a:lnTo>
                    <a:pt x="623" y="593"/>
                  </a:lnTo>
                  <a:lnTo>
                    <a:pt x="629" y="586"/>
                  </a:lnTo>
                  <a:lnTo>
                    <a:pt x="629" y="581"/>
                  </a:lnTo>
                  <a:lnTo>
                    <a:pt x="635" y="574"/>
                  </a:lnTo>
                  <a:lnTo>
                    <a:pt x="641" y="574"/>
                  </a:lnTo>
                  <a:lnTo>
                    <a:pt x="641" y="569"/>
                  </a:lnTo>
                  <a:lnTo>
                    <a:pt x="647" y="562"/>
                  </a:lnTo>
                  <a:lnTo>
                    <a:pt x="653" y="555"/>
                  </a:lnTo>
                  <a:lnTo>
                    <a:pt x="653" y="550"/>
                  </a:lnTo>
                  <a:lnTo>
                    <a:pt x="659" y="550"/>
                  </a:lnTo>
                  <a:lnTo>
                    <a:pt x="659" y="543"/>
                  </a:lnTo>
                  <a:lnTo>
                    <a:pt x="666" y="538"/>
                  </a:lnTo>
                  <a:lnTo>
                    <a:pt x="666" y="531"/>
                  </a:lnTo>
                  <a:lnTo>
                    <a:pt x="672" y="526"/>
                  </a:lnTo>
                  <a:lnTo>
                    <a:pt x="672" y="519"/>
                  </a:lnTo>
                  <a:lnTo>
                    <a:pt x="678" y="513"/>
                  </a:lnTo>
                  <a:lnTo>
                    <a:pt x="678" y="507"/>
                  </a:lnTo>
                  <a:lnTo>
                    <a:pt x="678" y="501"/>
                  </a:lnTo>
                  <a:lnTo>
                    <a:pt x="684" y="495"/>
                  </a:lnTo>
                  <a:lnTo>
                    <a:pt x="684" y="488"/>
                  </a:lnTo>
                  <a:lnTo>
                    <a:pt x="690" y="482"/>
                  </a:lnTo>
                  <a:lnTo>
                    <a:pt x="690" y="476"/>
                  </a:lnTo>
                  <a:lnTo>
                    <a:pt x="696" y="470"/>
                  </a:lnTo>
                  <a:lnTo>
                    <a:pt x="696" y="464"/>
                  </a:lnTo>
                  <a:lnTo>
                    <a:pt x="696" y="458"/>
                  </a:lnTo>
                  <a:lnTo>
                    <a:pt x="702" y="452"/>
                  </a:lnTo>
                  <a:lnTo>
                    <a:pt x="702" y="446"/>
                  </a:lnTo>
                  <a:lnTo>
                    <a:pt x="702" y="439"/>
                  </a:lnTo>
                  <a:lnTo>
                    <a:pt x="702" y="434"/>
                  </a:lnTo>
                  <a:lnTo>
                    <a:pt x="702" y="427"/>
                  </a:lnTo>
                  <a:lnTo>
                    <a:pt x="709" y="422"/>
                  </a:lnTo>
                  <a:lnTo>
                    <a:pt x="709" y="415"/>
                  </a:lnTo>
                  <a:lnTo>
                    <a:pt x="709" y="408"/>
                  </a:lnTo>
                  <a:lnTo>
                    <a:pt x="709" y="403"/>
                  </a:lnTo>
                  <a:lnTo>
                    <a:pt x="709" y="396"/>
                  </a:lnTo>
                  <a:lnTo>
                    <a:pt x="709" y="391"/>
                  </a:lnTo>
                  <a:lnTo>
                    <a:pt x="709" y="384"/>
                  </a:lnTo>
                  <a:lnTo>
                    <a:pt x="709" y="379"/>
                  </a:lnTo>
                  <a:lnTo>
                    <a:pt x="714" y="372"/>
                  </a:lnTo>
                  <a:lnTo>
                    <a:pt x="714" y="360"/>
                  </a:lnTo>
                  <a:lnTo>
                    <a:pt x="702" y="360"/>
                  </a:lnTo>
                  <a:lnTo>
                    <a:pt x="702" y="341"/>
                  </a:lnTo>
                  <a:lnTo>
                    <a:pt x="702" y="336"/>
                  </a:lnTo>
                  <a:lnTo>
                    <a:pt x="702" y="329"/>
                  </a:lnTo>
                  <a:lnTo>
                    <a:pt x="702" y="324"/>
                  </a:lnTo>
                  <a:lnTo>
                    <a:pt x="702" y="317"/>
                  </a:lnTo>
                  <a:lnTo>
                    <a:pt x="696" y="312"/>
                  </a:lnTo>
                  <a:lnTo>
                    <a:pt x="696" y="300"/>
                  </a:lnTo>
                  <a:lnTo>
                    <a:pt x="696" y="293"/>
                  </a:lnTo>
                  <a:lnTo>
                    <a:pt x="696" y="287"/>
                  </a:lnTo>
                  <a:lnTo>
                    <a:pt x="696" y="281"/>
                  </a:lnTo>
                  <a:lnTo>
                    <a:pt x="690" y="275"/>
                  </a:lnTo>
                  <a:lnTo>
                    <a:pt x="690" y="269"/>
                  </a:lnTo>
                  <a:lnTo>
                    <a:pt x="690" y="262"/>
                  </a:lnTo>
                  <a:lnTo>
                    <a:pt x="684" y="257"/>
                  </a:lnTo>
                  <a:lnTo>
                    <a:pt x="684" y="250"/>
                  </a:lnTo>
                  <a:lnTo>
                    <a:pt x="684" y="244"/>
                  </a:lnTo>
                  <a:lnTo>
                    <a:pt x="684" y="238"/>
                  </a:lnTo>
                  <a:lnTo>
                    <a:pt x="678" y="232"/>
                  </a:lnTo>
                  <a:lnTo>
                    <a:pt x="678" y="226"/>
                  </a:lnTo>
                  <a:lnTo>
                    <a:pt x="678" y="220"/>
                  </a:lnTo>
                  <a:lnTo>
                    <a:pt x="672" y="213"/>
                  </a:lnTo>
                  <a:lnTo>
                    <a:pt x="672" y="208"/>
                  </a:lnTo>
                  <a:lnTo>
                    <a:pt x="666" y="208"/>
                  </a:lnTo>
                  <a:lnTo>
                    <a:pt x="666" y="201"/>
                  </a:lnTo>
                  <a:lnTo>
                    <a:pt x="659" y="195"/>
                  </a:lnTo>
                  <a:lnTo>
                    <a:pt x="659" y="189"/>
                  </a:lnTo>
                  <a:lnTo>
                    <a:pt x="653" y="183"/>
                  </a:lnTo>
                  <a:lnTo>
                    <a:pt x="653" y="177"/>
                  </a:lnTo>
                  <a:lnTo>
                    <a:pt x="647" y="170"/>
                  </a:lnTo>
                  <a:lnTo>
                    <a:pt x="647" y="165"/>
                  </a:lnTo>
                  <a:lnTo>
                    <a:pt x="641" y="165"/>
                  </a:lnTo>
                  <a:lnTo>
                    <a:pt x="641" y="158"/>
                  </a:lnTo>
                  <a:lnTo>
                    <a:pt x="635" y="153"/>
                  </a:lnTo>
                  <a:lnTo>
                    <a:pt x="629" y="146"/>
                  </a:lnTo>
                  <a:lnTo>
                    <a:pt x="629" y="141"/>
                  </a:lnTo>
                  <a:lnTo>
                    <a:pt x="623" y="141"/>
                  </a:lnTo>
                  <a:lnTo>
                    <a:pt x="623" y="134"/>
                  </a:lnTo>
                  <a:lnTo>
                    <a:pt x="617" y="129"/>
                  </a:lnTo>
                  <a:lnTo>
                    <a:pt x="610" y="122"/>
                  </a:lnTo>
                  <a:lnTo>
                    <a:pt x="605" y="115"/>
                  </a:lnTo>
                  <a:lnTo>
                    <a:pt x="598" y="110"/>
                  </a:lnTo>
                  <a:lnTo>
                    <a:pt x="592" y="103"/>
                  </a:lnTo>
                  <a:lnTo>
                    <a:pt x="586" y="98"/>
                  </a:lnTo>
                  <a:lnTo>
                    <a:pt x="580" y="91"/>
                  </a:lnTo>
                  <a:lnTo>
                    <a:pt x="574" y="86"/>
                  </a:lnTo>
                  <a:lnTo>
                    <a:pt x="567" y="86"/>
                  </a:lnTo>
                  <a:lnTo>
                    <a:pt x="562" y="79"/>
                  </a:lnTo>
                  <a:lnTo>
                    <a:pt x="562" y="74"/>
                  </a:lnTo>
                  <a:lnTo>
                    <a:pt x="555" y="74"/>
                  </a:lnTo>
                  <a:lnTo>
                    <a:pt x="550" y="67"/>
                  </a:lnTo>
                  <a:lnTo>
                    <a:pt x="543" y="67"/>
                  </a:lnTo>
                  <a:lnTo>
                    <a:pt x="538" y="61"/>
                  </a:lnTo>
                  <a:lnTo>
                    <a:pt x="531" y="61"/>
                  </a:lnTo>
                  <a:lnTo>
                    <a:pt x="531" y="55"/>
                  </a:lnTo>
                  <a:lnTo>
                    <a:pt x="524" y="55"/>
                  </a:lnTo>
                  <a:lnTo>
                    <a:pt x="519" y="48"/>
                  </a:lnTo>
                  <a:lnTo>
                    <a:pt x="512" y="48"/>
                  </a:lnTo>
                  <a:lnTo>
                    <a:pt x="507" y="43"/>
                  </a:lnTo>
                  <a:lnTo>
                    <a:pt x="500" y="43"/>
                  </a:lnTo>
                  <a:lnTo>
                    <a:pt x="495" y="43"/>
                  </a:lnTo>
                  <a:lnTo>
                    <a:pt x="488" y="36"/>
                  </a:lnTo>
                  <a:lnTo>
                    <a:pt x="483" y="36"/>
                  </a:lnTo>
                  <a:lnTo>
                    <a:pt x="476" y="31"/>
                  </a:lnTo>
                  <a:lnTo>
                    <a:pt x="471" y="31"/>
                  </a:lnTo>
                  <a:lnTo>
                    <a:pt x="464" y="24"/>
                  </a:lnTo>
                  <a:lnTo>
                    <a:pt x="459" y="24"/>
                  </a:lnTo>
                  <a:lnTo>
                    <a:pt x="452" y="24"/>
                  </a:lnTo>
                  <a:lnTo>
                    <a:pt x="445" y="18"/>
                  </a:lnTo>
                  <a:lnTo>
                    <a:pt x="440" y="18"/>
                  </a:lnTo>
                  <a:lnTo>
                    <a:pt x="433" y="18"/>
                  </a:lnTo>
                  <a:lnTo>
                    <a:pt x="428" y="18"/>
                  </a:lnTo>
                  <a:lnTo>
                    <a:pt x="421" y="18"/>
                  </a:lnTo>
                  <a:lnTo>
                    <a:pt x="416" y="12"/>
                  </a:lnTo>
                  <a:lnTo>
                    <a:pt x="409" y="12"/>
                  </a:lnTo>
                  <a:lnTo>
                    <a:pt x="404" y="12"/>
                  </a:lnTo>
                  <a:lnTo>
                    <a:pt x="397" y="12"/>
                  </a:lnTo>
                  <a:lnTo>
                    <a:pt x="391" y="12"/>
                  </a:lnTo>
                  <a:lnTo>
                    <a:pt x="385" y="12"/>
                  </a:lnTo>
                  <a:lnTo>
                    <a:pt x="378" y="12"/>
                  </a:lnTo>
                  <a:lnTo>
                    <a:pt x="373" y="12"/>
                  </a:lnTo>
                  <a:lnTo>
                    <a:pt x="366" y="12"/>
                  </a:lnTo>
                  <a:lnTo>
                    <a:pt x="342" y="12"/>
                  </a:lnTo>
                  <a:lnTo>
                    <a:pt x="336" y="12"/>
                  </a:lnTo>
                  <a:lnTo>
                    <a:pt x="330" y="12"/>
                  </a:lnTo>
                  <a:lnTo>
                    <a:pt x="324" y="12"/>
                  </a:lnTo>
                  <a:lnTo>
                    <a:pt x="318" y="12"/>
                  </a:lnTo>
                  <a:lnTo>
                    <a:pt x="311" y="12"/>
                  </a:lnTo>
                  <a:lnTo>
                    <a:pt x="305" y="12"/>
                  </a:lnTo>
                  <a:lnTo>
                    <a:pt x="299" y="12"/>
                  </a:lnTo>
                  <a:lnTo>
                    <a:pt x="293" y="12"/>
                  </a:lnTo>
                  <a:lnTo>
                    <a:pt x="287" y="18"/>
                  </a:lnTo>
                  <a:lnTo>
                    <a:pt x="281" y="18"/>
                  </a:lnTo>
                  <a:lnTo>
                    <a:pt x="275" y="18"/>
                  </a:lnTo>
                  <a:lnTo>
                    <a:pt x="269" y="18"/>
                  </a:lnTo>
                  <a:lnTo>
                    <a:pt x="262" y="18"/>
                  </a:lnTo>
                  <a:lnTo>
                    <a:pt x="257" y="24"/>
                  </a:lnTo>
                  <a:lnTo>
                    <a:pt x="250" y="24"/>
                  </a:lnTo>
                  <a:lnTo>
                    <a:pt x="245" y="24"/>
                  </a:lnTo>
                  <a:lnTo>
                    <a:pt x="238" y="31"/>
                  </a:lnTo>
                  <a:lnTo>
                    <a:pt x="232" y="31"/>
                  </a:lnTo>
                  <a:lnTo>
                    <a:pt x="226" y="36"/>
                  </a:lnTo>
                  <a:lnTo>
                    <a:pt x="219" y="36"/>
                  </a:lnTo>
                  <a:lnTo>
                    <a:pt x="214" y="43"/>
                  </a:lnTo>
                  <a:lnTo>
                    <a:pt x="207" y="43"/>
                  </a:lnTo>
                  <a:lnTo>
                    <a:pt x="202" y="43"/>
                  </a:lnTo>
                  <a:lnTo>
                    <a:pt x="195" y="48"/>
                  </a:lnTo>
                  <a:lnTo>
                    <a:pt x="190" y="48"/>
                  </a:lnTo>
                  <a:lnTo>
                    <a:pt x="183" y="55"/>
                  </a:lnTo>
                  <a:lnTo>
                    <a:pt x="178" y="61"/>
                  </a:lnTo>
                  <a:lnTo>
                    <a:pt x="171" y="61"/>
                  </a:lnTo>
                  <a:lnTo>
                    <a:pt x="164" y="67"/>
                  </a:lnTo>
                  <a:lnTo>
                    <a:pt x="159" y="67"/>
                  </a:lnTo>
                  <a:lnTo>
                    <a:pt x="152" y="74"/>
                  </a:lnTo>
                  <a:lnTo>
                    <a:pt x="147" y="79"/>
                  </a:lnTo>
                  <a:lnTo>
                    <a:pt x="140" y="86"/>
                  </a:lnTo>
                  <a:lnTo>
                    <a:pt x="135" y="86"/>
                  </a:lnTo>
                  <a:lnTo>
                    <a:pt x="128" y="91"/>
                  </a:lnTo>
                  <a:lnTo>
                    <a:pt x="123" y="98"/>
                  </a:lnTo>
                  <a:lnTo>
                    <a:pt x="116" y="103"/>
                  </a:lnTo>
                  <a:lnTo>
                    <a:pt x="116" y="110"/>
                  </a:lnTo>
                  <a:lnTo>
                    <a:pt x="104" y="115"/>
                  </a:lnTo>
                  <a:lnTo>
                    <a:pt x="97" y="122"/>
                  </a:lnTo>
                  <a:lnTo>
                    <a:pt x="92" y="129"/>
                  </a:lnTo>
                  <a:lnTo>
                    <a:pt x="85" y="134"/>
                  </a:lnTo>
                  <a:lnTo>
                    <a:pt x="85" y="141"/>
                  </a:lnTo>
                  <a:lnTo>
                    <a:pt x="80" y="141"/>
                  </a:lnTo>
                  <a:lnTo>
                    <a:pt x="80" y="146"/>
                  </a:lnTo>
                  <a:lnTo>
                    <a:pt x="73" y="153"/>
                  </a:lnTo>
                  <a:lnTo>
                    <a:pt x="68" y="158"/>
                  </a:lnTo>
                  <a:lnTo>
                    <a:pt x="68" y="165"/>
                  </a:lnTo>
                  <a:lnTo>
                    <a:pt x="61" y="165"/>
                  </a:lnTo>
                  <a:lnTo>
                    <a:pt x="61" y="170"/>
                  </a:lnTo>
                  <a:lnTo>
                    <a:pt x="56" y="177"/>
                  </a:lnTo>
                  <a:lnTo>
                    <a:pt x="56" y="183"/>
                  </a:lnTo>
                  <a:lnTo>
                    <a:pt x="49" y="189"/>
                  </a:lnTo>
                  <a:lnTo>
                    <a:pt x="49" y="195"/>
                  </a:lnTo>
                  <a:lnTo>
                    <a:pt x="43" y="201"/>
                  </a:lnTo>
                  <a:lnTo>
                    <a:pt x="43" y="208"/>
                  </a:lnTo>
                  <a:lnTo>
                    <a:pt x="37" y="208"/>
                  </a:lnTo>
                  <a:lnTo>
                    <a:pt x="37" y="213"/>
                  </a:lnTo>
                  <a:lnTo>
                    <a:pt x="37" y="220"/>
                  </a:lnTo>
                  <a:lnTo>
                    <a:pt x="30" y="226"/>
                  </a:lnTo>
                  <a:lnTo>
                    <a:pt x="30" y="232"/>
                  </a:lnTo>
                  <a:lnTo>
                    <a:pt x="30" y="238"/>
                  </a:lnTo>
                  <a:lnTo>
                    <a:pt x="25" y="244"/>
                  </a:lnTo>
                  <a:lnTo>
                    <a:pt x="25" y="250"/>
                  </a:lnTo>
                  <a:lnTo>
                    <a:pt x="25" y="257"/>
                  </a:lnTo>
                  <a:lnTo>
                    <a:pt x="18" y="262"/>
                  </a:lnTo>
                  <a:lnTo>
                    <a:pt x="18" y="269"/>
                  </a:lnTo>
                  <a:lnTo>
                    <a:pt x="18" y="275"/>
                  </a:lnTo>
                  <a:lnTo>
                    <a:pt x="18" y="281"/>
                  </a:lnTo>
                  <a:lnTo>
                    <a:pt x="13" y="287"/>
                  </a:lnTo>
                  <a:lnTo>
                    <a:pt x="13" y="293"/>
                  </a:lnTo>
                  <a:lnTo>
                    <a:pt x="13" y="300"/>
                  </a:lnTo>
                  <a:lnTo>
                    <a:pt x="13" y="312"/>
                  </a:lnTo>
                  <a:lnTo>
                    <a:pt x="13" y="317"/>
                  </a:lnTo>
                  <a:lnTo>
                    <a:pt x="13" y="324"/>
                  </a:lnTo>
                  <a:lnTo>
                    <a:pt x="6" y="324"/>
                  </a:lnTo>
                  <a:lnTo>
                    <a:pt x="6" y="329"/>
                  </a:lnTo>
                  <a:lnTo>
                    <a:pt x="6" y="336"/>
                  </a:lnTo>
                  <a:lnTo>
                    <a:pt x="6" y="341"/>
                  </a:lnTo>
                  <a:lnTo>
                    <a:pt x="6" y="367"/>
                  </a:lnTo>
                  <a:lnTo>
                    <a:pt x="6" y="379"/>
                  </a:lnTo>
                  <a:lnTo>
                    <a:pt x="6" y="384"/>
                  </a:lnTo>
                  <a:lnTo>
                    <a:pt x="6" y="391"/>
                  </a:lnTo>
                  <a:lnTo>
                    <a:pt x="13" y="391"/>
                  </a:lnTo>
                  <a:lnTo>
                    <a:pt x="13" y="396"/>
                  </a:lnTo>
                  <a:lnTo>
                    <a:pt x="13" y="403"/>
                  </a:lnTo>
                  <a:lnTo>
                    <a:pt x="13" y="408"/>
                  </a:lnTo>
                  <a:lnTo>
                    <a:pt x="13" y="415"/>
                  </a:lnTo>
                  <a:lnTo>
                    <a:pt x="13" y="422"/>
                  </a:lnTo>
                  <a:lnTo>
                    <a:pt x="13" y="427"/>
                  </a:lnTo>
                  <a:lnTo>
                    <a:pt x="18" y="434"/>
                  </a:lnTo>
                  <a:lnTo>
                    <a:pt x="18" y="439"/>
                  </a:lnTo>
                  <a:lnTo>
                    <a:pt x="18" y="446"/>
                  </a:lnTo>
                  <a:lnTo>
                    <a:pt x="18" y="452"/>
                  </a:lnTo>
                  <a:lnTo>
                    <a:pt x="25" y="458"/>
                  </a:lnTo>
                  <a:lnTo>
                    <a:pt x="25" y="464"/>
                  </a:lnTo>
                  <a:lnTo>
                    <a:pt x="25" y="470"/>
                  </a:lnTo>
                  <a:lnTo>
                    <a:pt x="30" y="476"/>
                  </a:lnTo>
                  <a:lnTo>
                    <a:pt x="30" y="482"/>
                  </a:lnTo>
                  <a:lnTo>
                    <a:pt x="30" y="488"/>
                  </a:lnTo>
                  <a:lnTo>
                    <a:pt x="37" y="495"/>
                  </a:lnTo>
                  <a:lnTo>
                    <a:pt x="37" y="501"/>
                  </a:lnTo>
                  <a:lnTo>
                    <a:pt x="37" y="507"/>
                  </a:lnTo>
                  <a:lnTo>
                    <a:pt x="43" y="507"/>
                  </a:lnTo>
                  <a:lnTo>
                    <a:pt x="43" y="513"/>
                  </a:lnTo>
                  <a:lnTo>
                    <a:pt x="49" y="519"/>
                  </a:lnTo>
                  <a:lnTo>
                    <a:pt x="49" y="526"/>
                  </a:lnTo>
                  <a:lnTo>
                    <a:pt x="56" y="531"/>
                  </a:lnTo>
                  <a:lnTo>
                    <a:pt x="56" y="538"/>
                  </a:lnTo>
                  <a:lnTo>
                    <a:pt x="61" y="543"/>
                  </a:lnTo>
                  <a:lnTo>
                    <a:pt x="61" y="550"/>
                  </a:lnTo>
                  <a:lnTo>
                    <a:pt x="68" y="550"/>
                  </a:lnTo>
                  <a:lnTo>
                    <a:pt x="68" y="555"/>
                  </a:lnTo>
                  <a:lnTo>
                    <a:pt x="73" y="562"/>
                  </a:lnTo>
                  <a:lnTo>
                    <a:pt x="80" y="569"/>
                  </a:lnTo>
                  <a:lnTo>
                    <a:pt x="80" y="574"/>
                  </a:lnTo>
                  <a:lnTo>
                    <a:pt x="85" y="574"/>
                  </a:lnTo>
                  <a:lnTo>
                    <a:pt x="85" y="581"/>
                  </a:lnTo>
                  <a:lnTo>
                    <a:pt x="92" y="586"/>
                  </a:lnTo>
                  <a:lnTo>
                    <a:pt x="97" y="593"/>
                  </a:lnTo>
                  <a:lnTo>
                    <a:pt x="104" y="598"/>
                  </a:lnTo>
                  <a:lnTo>
                    <a:pt x="116" y="605"/>
                  </a:lnTo>
                  <a:lnTo>
                    <a:pt x="116" y="610"/>
                  </a:lnTo>
                  <a:lnTo>
                    <a:pt x="123" y="617"/>
                  </a:lnTo>
                  <a:lnTo>
                    <a:pt x="128" y="622"/>
                  </a:lnTo>
                  <a:lnTo>
                    <a:pt x="135" y="629"/>
                  </a:lnTo>
                  <a:lnTo>
                    <a:pt x="140" y="629"/>
                  </a:lnTo>
                  <a:lnTo>
                    <a:pt x="147" y="634"/>
                  </a:lnTo>
                  <a:lnTo>
                    <a:pt x="152" y="641"/>
                  </a:lnTo>
                  <a:lnTo>
                    <a:pt x="159" y="648"/>
                  </a:lnTo>
                  <a:lnTo>
                    <a:pt x="164" y="648"/>
                  </a:lnTo>
                  <a:lnTo>
                    <a:pt x="171" y="653"/>
                  </a:lnTo>
                  <a:lnTo>
                    <a:pt x="178" y="653"/>
                  </a:lnTo>
                  <a:lnTo>
                    <a:pt x="183" y="660"/>
                  </a:lnTo>
                  <a:lnTo>
                    <a:pt x="190" y="665"/>
                  </a:lnTo>
                  <a:lnTo>
                    <a:pt x="195" y="665"/>
                  </a:lnTo>
                  <a:lnTo>
                    <a:pt x="202" y="672"/>
                  </a:lnTo>
                  <a:lnTo>
                    <a:pt x="207" y="672"/>
                  </a:lnTo>
                  <a:lnTo>
                    <a:pt x="214" y="672"/>
                  </a:lnTo>
                  <a:lnTo>
                    <a:pt x="219" y="678"/>
                  </a:lnTo>
                  <a:lnTo>
                    <a:pt x="226" y="678"/>
                  </a:lnTo>
                  <a:lnTo>
                    <a:pt x="232" y="684"/>
                  </a:lnTo>
                  <a:lnTo>
                    <a:pt x="238" y="684"/>
                  </a:lnTo>
                  <a:lnTo>
                    <a:pt x="245" y="690"/>
                  </a:lnTo>
                  <a:lnTo>
                    <a:pt x="250" y="690"/>
                  </a:lnTo>
                  <a:lnTo>
                    <a:pt x="257" y="690"/>
                  </a:lnTo>
                  <a:lnTo>
                    <a:pt x="262" y="690"/>
                  </a:lnTo>
                  <a:lnTo>
                    <a:pt x="269" y="696"/>
                  </a:lnTo>
                  <a:lnTo>
                    <a:pt x="275" y="696"/>
                  </a:lnTo>
                  <a:lnTo>
                    <a:pt x="281" y="696"/>
                  </a:lnTo>
                  <a:lnTo>
                    <a:pt x="287" y="696"/>
                  </a:lnTo>
                  <a:lnTo>
                    <a:pt x="293" y="702"/>
                  </a:lnTo>
                  <a:lnTo>
                    <a:pt x="299" y="702"/>
                  </a:lnTo>
                  <a:lnTo>
                    <a:pt x="305" y="702"/>
                  </a:lnTo>
                  <a:lnTo>
                    <a:pt x="311" y="702"/>
                  </a:lnTo>
                  <a:lnTo>
                    <a:pt x="318" y="702"/>
                  </a:lnTo>
                  <a:lnTo>
                    <a:pt x="324" y="702"/>
                  </a:lnTo>
                  <a:lnTo>
                    <a:pt x="330" y="702"/>
                  </a:lnTo>
                  <a:lnTo>
                    <a:pt x="336" y="702"/>
                  </a:lnTo>
                  <a:lnTo>
                    <a:pt x="342" y="702"/>
                  </a:lnTo>
                  <a:lnTo>
                    <a:pt x="366" y="702"/>
                  </a:lnTo>
                  <a:lnTo>
                    <a:pt x="373" y="702"/>
                  </a:lnTo>
                  <a:lnTo>
                    <a:pt x="378" y="702"/>
                  </a:lnTo>
                  <a:lnTo>
                    <a:pt x="385" y="702"/>
                  </a:lnTo>
                  <a:lnTo>
                    <a:pt x="391" y="702"/>
                  </a:lnTo>
                  <a:lnTo>
                    <a:pt x="397" y="702"/>
                  </a:lnTo>
                  <a:lnTo>
                    <a:pt x="404" y="702"/>
                  </a:lnTo>
                  <a:lnTo>
                    <a:pt x="409" y="702"/>
                  </a:lnTo>
                  <a:lnTo>
                    <a:pt x="416" y="702"/>
                  </a:lnTo>
                  <a:lnTo>
                    <a:pt x="421" y="696"/>
                  </a:lnTo>
                  <a:lnTo>
                    <a:pt x="428" y="696"/>
                  </a:lnTo>
                  <a:lnTo>
                    <a:pt x="433" y="696"/>
                  </a:lnTo>
                  <a:lnTo>
                    <a:pt x="440" y="696"/>
                  </a:lnTo>
                  <a:lnTo>
                    <a:pt x="445" y="690"/>
                  </a:lnTo>
                  <a:lnTo>
                    <a:pt x="452" y="690"/>
                  </a:lnTo>
                  <a:lnTo>
                    <a:pt x="459" y="690"/>
                  </a:lnTo>
                  <a:lnTo>
                    <a:pt x="464" y="690"/>
                  </a:lnTo>
                  <a:lnTo>
                    <a:pt x="471" y="684"/>
                  </a:lnTo>
                  <a:lnTo>
                    <a:pt x="476" y="684"/>
                  </a:lnTo>
                  <a:lnTo>
                    <a:pt x="483" y="678"/>
                  </a:lnTo>
                  <a:lnTo>
                    <a:pt x="488" y="678"/>
                  </a:lnTo>
                  <a:lnTo>
                    <a:pt x="495" y="672"/>
                  </a:lnTo>
                  <a:lnTo>
                    <a:pt x="500" y="672"/>
                  </a:lnTo>
                  <a:lnTo>
                    <a:pt x="507" y="672"/>
                  </a:lnTo>
                  <a:lnTo>
                    <a:pt x="512" y="665"/>
                  </a:lnTo>
                  <a:lnTo>
                    <a:pt x="519" y="665"/>
                  </a:lnTo>
                  <a:lnTo>
                    <a:pt x="524" y="660"/>
                  </a:lnTo>
                  <a:lnTo>
                    <a:pt x="531" y="660"/>
                  </a:lnTo>
                  <a:lnTo>
                    <a:pt x="531" y="653"/>
                  </a:lnTo>
                  <a:lnTo>
                    <a:pt x="538" y="653"/>
                  </a:lnTo>
                  <a:lnTo>
                    <a:pt x="543" y="648"/>
                  </a:lnTo>
                  <a:lnTo>
                    <a:pt x="550" y="648"/>
                  </a:lnTo>
                  <a:lnTo>
                    <a:pt x="555" y="641"/>
                  </a:lnTo>
                  <a:lnTo>
                    <a:pt x="562" y="641"/>
                  </a:lnTo>
                  <a:lnTo>
                    <a:pt x="562" y="634"/>
                  </a:lnTo>
                  <a:lnTo>
                    <a:pt x="567" y="629"/>
                  </a:lnTo>
                  <a:lnTo>
                    <a:pt x="574" y="629"/>
                  </a:lnTo>
                  <a:lnTo>
                    <a:pt x="580" y="622"/>
                  </a:lnTo>
                  <a:lnTo>
                    <a:pt x="586" y="617"/>
                  </a:lnTo>
                  <a:lnTo>
                    <a:pt x="592" y="610"/>
                  </a:lnTo>
                  <a:lnTo>
                    <a:pt x="598" y="605"/>
                  </a:lnTo>
                  <a:lnTo>
                    <a:pt x="605" y="598"/>
                  </a:lnTo>
                  <a:lnTo>
                    <a:pt x="610" y="593"/>
                  </a:lnTo>
                  <a:lnTo>
                    <a:pt x="617" y="586"/>
                  </a:lnTo>
                  <a:lnTo>
                    <a:pt x="623" y="581"/>
                  </a:lnTo>
                  <a:lnTo>
                    <a:pt x="623" y="574"/>
                  </a:lnTo>
                  <a:lnTo>
                    <a:pt x="629" y="574"/>
                  </a:lnTo>
                  <a:lnTo>
                    <a:pt x="629" y="569"/>
                  </a:lnTo>
                  <a:lnTo>
                    <a:pt x="635" y="562"/>
                  </a:lnTo>
                  <a:lnTo>
                    <a:pt x="641" y="555"/>
                  </a:lnTo>
                  <a:lnTo>
                    <a:pt x="641" y="550"/>
                  </a:lnTo>
                  <a:lnTo>
                    <a:pt x="647" y="550"/>
                  </a:lnTo>
                  <a:lnTo>
                    <a:pt x="647" y="543"/>
                  </a:lnTo>
                  <a:lnTo>
                    <a:pt x="653" y="538"/>
                  </a:lnTo>
                  <a:lnTo>
                    <a:pt x="653" y="531"/>
                  </a:lnTo>
                  <a:lnTo>
                    <a:pt x="659" y="526"/>
                  </a:lnTo>
                  <a:lnTo>
                    <a:pt x="659" y="519"/>
                  </a:lnTo>
                  <a:lnTo>
                    <a:pt x="666" y="513"/>
                  </a:lnTo>
                  <a:lnTo>
                    <a:pt x="666" y="507"/>
                  </a:lnTo>
                  <a:lnTo>
                    <a:pt x="672" y="507"/>
                  </a:lnTo>
                  <a:lnTo>
                    <a:pt x="672" y="501"/>
                  </a:lnTo>
                  <a:lnTo>
                    <a:pt x="678" y="495"/>
                  </a:lnTo>
                  <a:lnTo>
                    <a:pt x="678" y="488"/>
                  </a:lnTo>
                  <a:lnTo>
                    <a:pt x="678" y="482"/>
                  </a:lnTo>
                  <a:lnTo>
                    <a:pt x="684" y="476"/>
                  </a:lnTo>
                  <a:lnTo>
                    <a:pt x="684" y="470"/>
                  </a:lnTo>
                  <a:lnTo>
                    <a:pt x="684" y="464"/>
                  </a:lnTo>
                  <a:lnTo>
                    <a:pt x="684" y="458"/>
                  </a:lnTo>
                  <a:lnTo>
                    <a:pt x="690" y="452"/>
                  </a:lnTo>
                  <a:lnTo>
                    <a:pt x="690" y="446"/>
                  </a:lnTo>
                  <a:lnTo>
                    <a:pt x="690" y="439"/>
                  </a:lnTo>
                  <a:lnTo>
                    <a:pt x="696" y="434"/>
                  </a:lnTo>
                  <a:lnTo>
                    <a:pt x="696" y="427"/>
                  </a:lnTo>
                  <a:lnTo>
                    <a:pt x="696" y="422"/>
                  </a:lnTo>
                  <a:lnTo>
                    <a:pt x="696" y="415"/>
                  </a:lnTo>
                  <a:lnTo>
                    <a:pt x="696" y="408"/>
                  </a:lnTo>
                  <a:lnTo>
                    <a:pt x="696" y="403"/>
                  </a:lnTo>
                  <a:lnTo>
                    <a:pt x="702" y="396"/>
                  </a:lnTo>
                  <a:lnTo>
                    <a:pt x="702" y="391"/>
                  </a:lnTo>
                  <a:lnTo>
                    <a:pt x="702" y="384"/>
                  </a:lnTo>
                  <a:lnTo>
                    <a:pt x="702" y="379"/>
                  </a:lnTo>
                  <a:lnTo>
                    <a:pt x="702" y="367"/>
                  </a:lnTo>
                  <a:lnTo>
                    <a:pt x="702" y="360"/>
                  </a:lnTo>
                  <a:lnTo>
                    <a:pt x="714" y="360"/>
                  </a:lnTo>
                  <a:close/>
                </a:path>
              </a:pathLst>
            </a:custGeom>
            <a:solidFill>
              <a:srgbClr val="000000"/>
            </a:solidFill>
            <a:ln w="17">
              <a:solidFill>
                <a:srgbClr val="000000"/>
              </a:solidFill>
              <a:prstDash val="solid"/>
              <a:round/>
              <a:headEnd/>
              <a:tailEnd/>
            </a:ln>
          </p:spPr>
          <p:txBody>
            <a:bodyPr/>
            <a:lstStyle/>
            <a:p>
              <a:endParaRPr lang="es-AR"/>
            </a:p>
          </p:txBody>
        </p:sp>
        <p:sp>
          <p:nvSpPr>
            <p:cNvPr id="21542" name="Freeform 29"/>
            <p:cNvSpPr>
              <a:spLocks/>
            </p:cNvSpPr>
            <p:nvPr/>
          </p:nvSpPr>
          <p:spPr bwMode="auto">
            <a:xfrm>
              <a:off x="1447" y="2632"/>
              <a:ext cx="123" cy="31"/>
            </a:xfrm>
            <a:custGeom>
              <a:avLst/>
              <a:gdLst>
                <a:gd name="T0" fmla="*/ 18 w 123"/>
                <a:gd name="T1" fmla="*/ 0 h 31"/>
                <a:gd name="T2" fmla="*/ 6 w 123"/>
                <a:gd name="T3" fmla="*/ 0 h 31"/>
                <a:gd name="T4" fmla="*/ 6 w 123"/>
                <a:gd name="T5" fmla="*/ 0 h 31"/>
                <a:gd name="T6" fmla="*/ 0 w 123"/>
                <a:gd name="T7" fmla="*/ 5 h 31"/>
                <a:gd name="T8" fmla="*/ 6 w 123"/>
                <a:gd name="T9" fmla="*/ 12 h 31"/>
                <a:gd name="T10" fmla="*/ 18 w 123"/>
                <a:gd name="T11" fmla="*/ 19 h 31"/>
                <a:gd name="T12" fmla="*/ 31 w 123"/>
                <a:gd name="T13" fmla="*/ 19 h 31"/>
                <a:gd name="T14" fmla="*/ 43 w 123"/>
                <a:gd name="T15" fmla="*/ 19 h 31"/>
                <a:gd name="T16" fmla="*/ 55 w 123"/>
                <a:gd name="T17" fmla="*/ 19 h 31"/>
                <a:gd name="T18" fmla="*/ 68 w 123"/>
                <a:gd name="T19" fmla="*/ 19 h 31"/>
                <a:gd name="T20" fmla="*/ 80 w 123"/>
                <a:gd name="T21" fmla="*/ 24 h 31"/>
                <a:gd name="T22" fmla="*/ 92 w 123"/>
                <a:gd name="T23" fmla="*/ 24 h 31"/>
                <a:gd name="T24" fmla="*/ 104 w 123"/>
                <a:gd name="T25" fmla="*/ 24 h 31"/>
                <a:gd name="T26" fmla="*/ 116 w 123"/>
                <a:gd name="T27" fmla="*/ 24 h 31"/>
                <a:gd name="T28" fmla="*/ 116 w 123"/>
                <a:gd name="T29" fmla="*/ 24 h 31"/>
                <a:gd name="T30" fmla="*/ 123 w 123"/>
                <a:gd name="T31" fmla="*/ 31 h 31"/>
                <a:gd name="T32" fmla="*/ 111 w 123"/>
                <a:gd name="T33" fmla="*/ 31 h 31"/>
                <a:gd name="T34" fmla="*/ 111 w 123"/>
                <a:gd name="T35" fmla="*/ 31 h 31"/>
                <a:gd name="T36" fmla="*/ 98 w 123"/>
                <a:gd name="T37" fmla="*/ 31 h 31"/>
                <a:gd name="T38" fmla="*/ 111 w 123"/>
                <a:gd name="T39" fmla="*/ 31 h 31"/>
                <a:gd name="T40" fmla="*/ 123 w 123"/>
                <a:gd name="T41" fmla="*/ 31 h 31"/>
                <a:gd name="T42" fmla="*/ 116 w 123"/>
                <a:gd name="T43" fmla="*/ 24 h 31"/>
                <a:gd name="T44" fmla="*/ 104 w 123"/>
                <a:gd name="T45" fmla="*/ 24 h 31"/>
                <a:gd name="T46" fmla="*/ 92 w 123"/>
                <a:gd name="T47" fmla="*/ 24 h 31"/>
                <a:gd name="T48" fmla="*/ 85 w 123"/>
                <a:gd name="T49" fmla="*/ 19 h 31"/>
                <a:gd name="T50" fmla="*/ 73 w 123"/>
                <a:gd name="T51" fmla="*/ 19 h 31"/>
                <a:gd name="T52" fmla="*/ 61 w 123"/>
                <a:gd name="T53" fmla="*/ 19 h 31"/>
                <a:gd name="T54" fmla="*/ 49 w 123"/>
                <a:gd name="T55" fmla="*/ 19 h 31"/>
                <a:gd name="T56" fmla="*/ 37 w 123"/>
                <a:gd name="T57" fmla="*/ 19 h 31"/>
                <a:gd name="T58" fmla="*/ 31 w 123"/>
                <a:gd name="T59" fmla="*/ 12 h 31"/>
                <a:gd name="T60" fmla="*/ 18 w 123"/>
                <a:gd name="T61" fmla="*/ 12 h 31"/>
                <a:gd name="T62" fmla="*/ 6 w 123"/>
                <a:gd name="T63" fmla="*/ 12 h 31"/>
                <a:gd name="T64" fmla="*/ 12 w 123"/>
                <a:gd name="T65" fmla="*/ 5 h 31"/>
                <a:gd name="T66" fmla="*/ 12 w 123"/>
                <a:gd name="T67" fmla="*/ 0 h 31"/>
                <a:gd name="T68" fmla="*/ 25 w 123"/>
                <a:gd name="T69" fmla="*/ 0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31">
                  <a:moveTo>
                    <a:pt x="25" y="0"/>
                  </a:moveTo>
                  <a:lnTo>
                    <a:pt x="18" y="0"/>
                  </a:lnTo>
                  <a:lnTo>
                    <a:pt x="12" y="0"/>
                  </a:lnTo>
                  <a:lnTo>
                    <a:pt x="6" y="0"/>
                  </a:lnTo>
                  <a:lnTo>
                    <a:pt x="6" y="5"/>
                  </a:lnTo>
                  <a:lnTo>
                    <a:pt x="6" y="0"/>
                  </a:lnTo>
                  <a:lnTo>
                    <a:pt x="6" y="5"/>
                  </a:lnTo>
                  <a:lnTo>
                    <a:pt x="0" y="5"/>
                  </a:lnTo>
                  <a:lnTo>
                    <a:pt x="0" y="12"/>
                  </a:lnTo>
                  <a:lnTo>
                    <a:pt x="6" y="12"/>
                  </a:lnTo>
                  <a:lnTo>
                    <a:pt x="12" y="12"/>
                  </a:lnTo>
                  <a:lnTo>
                    <a:pt x="18" y="19"/>
                  </a:lnTo>
                  <a:lnTo>
                    <a:pt x="25" y="19"/>
                  </a:lnTo>
                  <a:lnTo>
                    <a:pt x="31" y="19"/>
                  </a:lnTo>
                  <a:lnTo>
                    <a:pt x="37" y="19"/>
                  </a:lnTo>
                  <a:lnTo>
                    <a:pt x="43" y="19"/>
                  </a:lnTo>
                  <a:lnTo>
                    <a:pt x="49" y="19"/>
                  </a:lnTo>
                  <a:lnTo>
                    <a:pt x="55" y="19"/>
                  </a:lnTo>
                  <a:lnTo>
                    <a:pt x="61" y="19"/>
                  </a:lnTo>
                  <a:lnTo>
                    <a:pt x="68" y="19"/>
                  </a:lnTo>
                  <a:lnTo>
                    <a:pt x="73" y="19"/>
                  </a:lnTo>
                  <a:lnTo>
                    <a:pt x="80" y="24"/>
                  </a:lnTo>
                  <a:lnTo>
                    <a:pt x="85" y="24"/>
                  </a:lnTo>
                  <a:lnTo>
                    <a:pt x="92" y="24"/>
                  </a:lnTo>
                  <a:lnTo>
                    <a:pt x="98" y="24"/>
                  </a:lnTo>
                  <a:lnTo>
                    <a:pt x="104" y="24"/>
                  </a:lnTo>
                  <a:lnTo>
                    <a:pt x="111" y="24"/>
                  </a:lnTo>
                  <a:lnTo>
                    <a:pt x="116" y="24"/>
                  </a:lnTo>
                  <a:lnTo>
                    <a:pt x="116" y="31"/>
                  </a:lnTo>
                  <a:lnTo>
                    <a:pt x="116" y="24"/>
                  </a:lnTo>
                  <a:lnTo>
                    <a:pt x="116" y="31"/>
                  </a:lnTo>
                  <a:lnTo>
                    <a:pt x="123" y="31"/>
                  </a:lnTo>
                  <a:lnTo>
                    <a:pt x="116" y="31"/>
                  </a:lnTo>
                  <a:lnTo>
                    <a:pt x="111" y="31"/>
                  </a:lnTo>
                  <a:lnTo>
                    <a:pt x="116" y="31"/>
                  </a:lnTo>
                  <a:lnTo>
                    <a:pt x="111" y="31"/>
                  </a:lnTo>
                  <a:lnTo>
                    <a:pt x="104" y="31"/>
                  </a:lnTo>
                  <a:lnTo>
                    <a:pt x="98" y="31"/>
                  </a:lnTo>
                  <a:lnTo>
                    <a:pt x="104" y="31"/>
                  </a:lnTo>
                  <a:lnTo>
                    <a:pt x="111" y="31"/>
                  </a:lnTo>
                  <a:lnTo>
                    <a:pt x="116" y="31"/>
                  </a:lnTo>
                  <a:lnTo>
                    <a:pt x="123" y="31"/>
                  </a:lnTo>
                  <a:lnTo>
                    <a:pt x="123" y="24"/>
                  </a:lnTo>
                  <a:lnTo>
                    <a:pt x="116" y="24"/>
                  </a:lnTo>
                  <a:lnTo>
                    <a:pt x="111" y="24"/>
                  </a:lnTo>
                  <a:lnTo>
                    <a:pt x="104" y="24"/>
                  </a:lnTo>
                  <a:lnTo>
                    <a:pt x="98" y="24"/>
                  </a:lnTo>
                  <a:lnTo>
                    <a:pt x="92" y="24"/>
                  </a:lnTo>
                  <a:lnTo>
                    <a:pt x="92" y="19"/>
                  </a:lnTo>
                  <a:lnTo>
                    <a:pt x="85" y="19"/>
                  </a:lnTo>
                  <a:lnTo>
                    <a:pt x="80" y="19"/>
                  </a:lnTo>
                  <a:lnTo>
                    <a:pt x="73" y="19"/>
                  </a:lnTo>
                  <a:lnTo>
                    <a:pt x="68" y="19"/>
                  </a:lnTo>
                  <a:lnTo>
                    <a:pt x="61" y="19"/>
                  </a:lnTo>
                  <a:lnTo>
                    <a:pt x="55" y="19"/>
                  </a:lnTo>
                  <a:lnTo>
                    <a:pt x="49" y="19"/>
                  </a:lnTo>
                  <a:lnTo>
                    <a:pt x="43" y="19"/>
                  </a:lnTo>
                  <a:lnTo>
                    <a:pt x="37" y="19"/>
                  </a:lnTo>
                  <a:lnTo>
                    <a:pt x="31" y="19"/>
                  </a:lnTo>
                  <a:lnTo>
                    <a:pt x="31" y="12"/>
                  </a:lnTo>
                  <a:lnTo>
                    <a:pt x="25" y="12"/>
                  </a:lnTo>
                  <a:lnTo>
                    <a:pt x="18" y="12"/>
                  </a:lnTo>
                  <a:lnTo>
                    <a:pt x="12" y="12"/>
                  </a:lnTo>
                  <a:lnTo>
                    <a:pt x="6" y="12"/>
                  </a:lnTo>
                  <a:lnTo>
                    <a:pt x="6" y="5"/>
                  </a:lnTo>
                  <a:lnTo>
                    <a:pt x="12" y="5"/>
                  </a:lnTo>
                  <a:lnTo>
                    <a:pt x="18" y="0"/>
                  </a:lnTo>
                  <a:lnTo>
                    <a:pt x="12" y="0"/>
                  </a:lnTo>
                  <a:lnTo>
                    <a:pt x="18"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3" name="Freeform 30"/>
            <p:cNvSpPr>
              <a:spLocks/>
            </p:cNvSpPr>
            <p:nvPr/>
          </p:nvSpPr>
          <p:spPr bwMode="auto">
            <a:xfrm>
              <a:off x="1447" y="2651"/>
              <a:ext cx="128" cy="36"/>
            </a:xfrm>
            <a:custGeom>
              <a:avLst/>
              <a:gdLst>
                <a:gd name="T0" fmla="*/ 31 w 128"/>
                <a:gd name="T1" fmla="*/ 0 h 36"/>
                <a:gd name="T2" fmla="*/ 18 w 128"/>
                <a:gd name="T3" fmla="*/ 0 h 36"/>
                <a:gd name="T4" fmla="*/ 12 w 128"/>
                <a:gd name="T5" fmla="*/ 5 h 36"/>
                <a:gd name="T6" fmla="*/ 0 w 128"/>
                <a:gd name="T7" fmla="*/ 12 h 36"/>
                <a:gd name="T8" fmla="*/ 12 w 128"/>
                <a:gd name="T9" fmla="*/ 12 h 36"/>
                <a:gd name="T10" fmla="*/ 18 w 128"/>
                <a:gd name="T11" fmla="*/ 17 h 36"/>
                <a:gd name="T12" fmla="*/ 31 w 128"/>
                <a:gd name="T13" fmla="*/ 17 h 36"/>
                <a:gd name="T14" fmla="*/ 43 w 128"/>
                <a:gd name="T15" fmla="*/ 17 h 36"/>
                <a:gd name="T16" fmla="*/ 55 w 128"/>
                <a:gd name="T17" fmla="*/ 24 h 36"/>
                <a:gd name="T18" fmla="*/ 68 w 128"/>
                <a:gd name="T19" fmla="*/ 24 h 36"/>
                <a:gd name="T20" fmla="*/ 80 w 128"/>
                <a:gd name="T21" fmla="*/ 24 h 36"/>
                <a:gd name="T22" fmla="*/ 92 w 128"/>
                <a:gd name="T23" fmla="*/ 24 h 36"/>
                <a:gd name="T24" fmla="*/ 104 w 128"/>
                <a:gd name="T25" fmla="*/ 24 h 36"/>
                <a:gd name="T26" fmla="*/ 111 w 128"/>
                <a:gd name="T27" fmla="*/ 29 h 36"/>
                <a:gd name="T28" fmla="*/ 116 w 128"/>
                <a:gd name="T29" fmla="*/ 29 h 36"/>
                <a:gd name="T30" fmla="*/ 116 w 128"/>
                <a:gd name="T31" fmla="*/ 29 h 36"/>
                <a:gd name="T32" fmla="*/ 116 w 128"/>
                <a:gd name="T33" fmla="*/ 29 h 36"/>
                <a:gd name="T34" fmla="*/ 104 w 128"/>
                <a:gd name="T35" fmla="*/ 29 h 36"/>
                <a:gd name="T36" fmla="*/ 111 w 128"/>
                <a:gd name="T37" fmla="*/ 36 h 36"/>
                <a:gd name="T38" fmla="*/ 123 w 128"/>
                <a:gd name="T39" fmla="*/ 36 h 36"/>
                <a:gd name="T40" fmla="*/ 128 w 128"/>
                <a:gd name="T41" fmla="*/ 29 h 36"/>
                <a:gd name="T42" fmla="*/ 123 w 128"/>
                <a:gd name="T43" fmla="*/ 24 h 36"/>
                <a:gd name="T44" fmla="*/ 111 w 128"/>
                <a:gd name="T45" fmla="*/ 24 h 36"/>
                <a:gd name="T46" fmla="*/ 98 w 128"/>
                <a:gd name="T47" fmla="*/ 24 h 36"/>
                <a:gd name="T48" fmla="*/ 85 w 128"/>
                <a:gd name="T49" fmla="*/ 24 h 36"/>
                <a:gd name="T50" fmla="*/ 73 w 128"/>
                <a:gd name="T51" fmla="*/ 24 h 36"/>
                <a:gd name="T52" fmla="*/ 61 w 128"/>
                <a:gd name="T53" fmla="*/ 17 h 36"/>
                <a:gd name="T54" fmla="*/ 49 w 128"/>
                <a:gd name="T55" fmla="*/ 17 h 36"/>
                <a:gd name="T56" fmla="*/ 37 w 128"/>
                <a:gd name="T57" fmla="*/ 17 h 36"/>
                <a:gd name="T58" fmla="*/ 25 w 128"/>
                <a:gd name="T59" fmla="*/ 17 h 36"/>
                <a:gd name="T60" fmla="*/ 18 w 128"/>
                <a:gd name="T61" fmla="*/ 12 h 36"/>
                <a:gd name="T62" fmla="*/ 6 w 128"/>
                <a:gd name="T63" fmla="*/ 12 h 36"/>
                <a:gd name="T64" fmla="*/ 6 w 128"/>
                <a:gd name="T65" fmla="*/ 12 h 36"/>
                <a:gd name="T66" fmla="*/ 12 w 128"/>
                <a:gd name="T67" fmla="*/ 5 h 36"/>
                <a:gd name="T68" fmla="*/ 25 w 128"/>
                <a:gd name="T69" fmla="*/ 5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36">
                  <a:moveTo>
                    <a:pt x="25" y="0"/>
                  </a:moveTo>
                  <a:lnTo>
                    <a:pt x="31" y="0"/>
                  </a:lnTo>
                  <a:lnTo>
                    <a:pt x="25" y="0"/>
                  </a:lnTo>
                  <a:lnTo>
                    <a:pt x="18" y="0"/>
                  </a:lnTo>
                  <a:lnTo>
                    <a:pt x="18" y="5"/>
                  </a:lnTo>
                  <a:lnTo>
                    <a:pt x="12" y="5"/>
                  </a:lnTo>
                  <a:lnTo>
                    <a:pt x="6" y="5"/>
                  </a:lnTo>
                  <a:lnTo>
                    <a:pt x="0" y="12"/>
                  </a:lnTo>
                  <a:lnTo>
                    <a:pt x="6" y="12"/>
                  </a:lnTo>
                  <a:lnTo>
                    <a:pt x="12" y="12"/>
                  </a:lnTo>
                  <a:lnTo>
                    <a:pt x="12" y="17"/>
                  </a:lnTo>
                  <a:lnTo>
                    <a:pt x="18" y="17"/>
                  </a:lnTo>
                  <a:lnTo>
                    <a:pt x="25" y="17"/>
                  </a:lnTo>
                  <a:lnTo>
                    <a:pt x="31" y="17"/>
                  </a:lnTo>
                  <a:lnTo>
                    <a:pt x="37" y="17"/>
                  </a:lnTo>
                  <a:lnTo>
                    <a:pt x="43" y="17"/>
                  </a:lnTo>
                  <a:lnTo>
                    <a:pt x="49" y="17"/>
                  </a:lnTo>
                  <a:lnTo>
                    <a:pt x="55" y="24"/>
                  </a:lnTo>
                  <a:lnTo>
                    <a:pt x="61" y="24"/>
                  </a:lnTo>
                  <a:lnTo>
                    <a:pt x="68" y="24"/>
                  </a:lnTo>
                  <a:lnTo>
                    <a:pt x="73" y="24"/>
                  </a:lnTo>
                  <a:lnTo>
                    <a:pt x="80" y="24"/>
                  </a:lnTo>
                  <a:lnTo>
                    <a:pt x="85" y="24"/>
                  </a:lnTo>
                  <a:lnTo>
                    <a:pt x="92" y="24"/>
                  </a:lnTo>
                  <a:lnTo>
                    <a:pt x="98" y="24"/>
                  </a:lnTo>
                  <a:lnTo>
                    <a:pt x="104" y="24"/>
                  </a:lnTo>
                  <a:lnTo>
                    <a:pt x="111" y="24"/>
                  </a:lnTo>
                  <a:lnTo>
                    <a:pt x="111" y="29"/>
                  </a:lnTo>
                  <a:lnTo>
                    <a:pt x="111" y="24"/>
                  </a:lnTo>
                  <a:lnTo>
                    <a:pt x="116" y="29"/>
                  </a:lnTo>
                  <a:lnTo>
                    <a:pt x="123" y="29"/>
                  </a:lnTo>
                  <a:lnTo>
                    <a:pt x="116" y="29"/>
                  </a:lnTo>
                  <a:lnTo>
                    <a:pt x="123" y="29"/>
                  </a:lnTo>
                  <a:lnTo>
                    <a:pt x="116" y="29"/>
                  </a:lnTo>
                  <a:lnTo>
                    <a:pt x="111" y="29"/>
                  </a:lnTo>
                  <a:lnTo>
                    <a:pt x="104" y="29"/>
                  </a:lnTo>
                  <a:lnTo>
                    <a:pt x="104" y="36"/>
                  </a:lnTo>
                  <a:lnTo>
                    <a:pt x="111" y="36"/>
                  </a:lnTo>
                  <a:lnTo>
                    <a:pt x="116" y="36"/>
                  </a:lnTo>
                  <a:lnTo>
                    <a:pt x="123" y="36"/>
                  </a:lnTo>
                  <a:lnTo>
                    <a:pt x="123" y="29"/>
                  </a:lnTo>
                  <a:lnTo>
                    <a:pt x="128" y="29"/>
                  </a:lnTo>
                  <a:lnTo>
                    <a:pt x="123" y="29"/>
                  </a:lnTo>
                  <a:lnTo>
                    <a:pt x="123" y="24"/>
                  </a:lnTo>
                  <a:lnTo>
                    <a:pt x="116" y="24"/>
                  </a:lnTo>
                  <a:lnTo>
                    <a:pt x="111" y="24"/>
                  </a:lnTo>
                  <a:lnTo>
                    <a:pt x="104" y="24"/>
                  </a:lnTo>
                  <a:lnTo>
                    <a:pt x="98" y="24"/>
                  </a:lnTo>
                  <a:lnTo>
                    <a:pt x="92" y="24"/>
                  </a:lnTo>
                  <a:lnTo>
                    <a:pt x="85" y="24"/>
                  </a:lnTo>
                  <a:lnTo>
                    <a:pt x="80" y="24"/>
                  </a:lnTo>
                  <a:lnTo>
                    <a:pt x="73" y="24"/>
                  </a:lnTo>
                  <a:lnTo>
                    <a:pt x="68" y="17"/>
                  </a:lnTo>
                  <a:lnTo>
                    <a:pt x="61" y="17"/>
                  </a:lnTo>
                  <a:lnTo>
                    <a:pt x="55" y="17"/>
                  </a:lnTo>
                  <a:lnTo>
                    <a:pt x="49" y="17"/>
                  </a:lnTo>
                  <a:lnTo>
                    <a:pt x="43" y="17"/>
                  </a:lnTo>
                  <a:lnTo>
                    <a:pt x="37" y="17"/>
                  </a:lnTo>
                  <a:lnTo>
                    <a:pt x="31" y="17"/>
                  </a:lnTo>
                  <a:lnTo>
                    <a:pt x="25" y="17"/>
                  </a:lnTo>
                  <a:lnTo>
                    <a:pt x="18" y="17"/>
                  </a:lnTo>
                  <a:lnTo>
                    <a:pt x="18" y="12"/>
                  </a:lnTo>
                  <a:lnTo>
                    <a:pt x="12" y="12"/>
                  </a:lnTo>
                  <a:lnTo>
                    <a:pt x="6" y="12"/>
                  </a:lnTo>
                  <a:lnTo>
                    <a:pt x="6" y="5"/>
                  </a:lnTo>
                  <a:lnTo>
                    <a:pt x="6" y="12"/>
                  </a:lnTo>
                  <a:lnTo>
                    <a:pt x="6" y="5"/>
                  </a:lnTo>
                  <a:lnTo>
                    <a:pt x="12" y="5"/>
                  </a:lnTo>
                  <a:lnTo>
                    <a:pt x="18" y="5"/>
                  </a:lnTo>
                  <a:lnTo>
                    <a:pt x="25" y="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4" name="Freeform 32"/>
            <p:cNvSpPr>
              <a:spLocks/>
            </p:cNvSpPr>
            <p:nvPr/>
          </p:nvSpPr>
          <p:spPr bwMode="auto">
            <a:xfrm>
              <a:off x="1447" y="2687"/>
              <a:ext cx="128" cy="36"/>
            </a:xfrm>
            <a:custGeom>
              <a:avLst/>
              <a:gdLst>
                <a:gd name="T0" fmla="*/ 31 w 128"/>
                <a:gd name="T1" fmla="*/ 5 h 36"/>
                <a:gd name="T2" fmla="*/ 25 w 128"/>
                <a:gd name="T3" fmla="*/ 0 h 36"/>
                <a:gd name="T4" fmla="*/ 12 w 128"/>
                <a:gd name="T5" fmla="*/ 5 h 36"/>
                <a:gd name="T6" fmla="*/ 6 w 128"/>
                <a:gd name="T7" fmla="*/ 12 h 36"/>
                <a:gd name="T8" fmla="*/ 6 w 128"/>
                <a:gd name="T9" fmla="*/ 12 h 36"/>
                <a:gd name="T10" fmla="*/ 12 w 128"/>
                <a:gd name="T11" fmla="*/ 18 h 36"/>
                <a:gd name="T12" fmla="*/ 25 w 128"/>
                <a:gd name="T13" fmla="*/ 18 h 36"/>
                <a:gd name="T14" fmla="*/ 37 w 128"/>
                <a:gd name="T15" fmla="*/ 18 h 36"/>
                <a:gd name="T16" fmla="*/ 49 w 128"/>
                <a:gd name="T17" fmla="*/ 24 h 36"/>
                <a:gd name="T18" fmla="*/ 61 w 128"/>
                <a:gd name="T19" fmla="*/ 24 h 36"/>
                <a:gd name="T20" fmla="*/ 73 w 128"/>
                <a:gd name="T21" fmla="*/ 24 h 36"/>
                <a:gd name="T22" fmla="*/ 85 w 128"/>
                <a:gd name="T23" fmla="*/ 24 h 36"/>
                <a:gd name="T24" fmla="*/ 98 w 128"/>
                <a:gd name="T25" fmla="*/ 24 h 36"/>
                <a:gd name="T26" fmla="*/ 111 w 128"/>
                <a:gd name="T27" fmla="*/ 30 h 36"/>
                <a:gd name="T28" fmla="*/ 123 w 128"/>
                <a:gd name="T29" fmla="*/ 30 h 36"/>
                <a:gd name="T30" fmla="*/ 123 w 128"/>
                <a:gd name="T31" fmla="*/ 30 h 36"/>
                <a:gd name="T32" fmla="*/ 111 w 128"/>
                <a:gd name="T33" fmla="*/ 30 h 36"/>
                <a:gd name="T34" fmla="*/ 104 w 128"/>
                <a:gd name="T35" fmla="*/ 36 h 36"/>
                <a:gd name="T36" fmla="*/ 116 w 128"/>
                <a:gd name="T37" fmla="*/ 36 h 36"/>
                <a:gd name="T38" fmla="*/ 123 w 128"/>
                <a:gd name="T39" fmla="*/ 30 h 36"/>
                <a:gd name="T40" fmla="*/ 123 w 128"/>
                <a:gd name="T41" fmla="*/ 30 h 36"/>
                <a:gd name="T42" fmla="*/ 116 w 128"/>
                <a:gd name="T43" fmla="*/ 24 h 36"/>
                <a:gd name="T44" fmla="*/ 104 w 128"/>
                <a:gd name="T45" fmla="*/ 24 h 36"/>
                <a:gd name="T46" fmla="*/ 92 w 128"/>
                <a:gd name="T47" fmla="*/ 24 h 36"/>
                <a:gd name="T48" fmla="*/ 80 w 128"/>
                <a:gd name="T49" fmla="*/ 24 h 36"/>
                <a:gd name="T50" fmla="*/ 68 w 128"/>
                <a:gd name="T51" fmla="*/ 24 h 36"/>
                <a:gd name="T52" fmla="*/ 61 w 128"/>
                <a:gd name="T53" fmla="*/ 18 h 36"/>
                <a:gd name="T54" fmla="*/ 49 w 128"/>
                <a:gd name="T55" fmla="*/ 18 h 36"/>
                <a:gd name="T56" fmla="*/ 37 w 128"/>
                <a:gd name="T57" fmla="*/ 18 h 36"/>
                <a:gd name="T58" fmla="*/ 25 w 128"/>
                <a:gd name="T59" fmla="*/ 18 h 36"/>
                <a:gd name="T60" fmla="*/ 12 w 128"/>
                <a:gd name="T61" fmla="*/ 18 h 36"/>
                <a:gd name="T62" fmla="*/ 6 w 128"/>
                <a:gd name="T63" fmla="*/ 12 h 36"/>
                <a:gd name="T64" fmla="*/ 12 w 128"/>
                <a:gd name="T65" fmla="*/ 5 h 36"/>
                <a:gd name="T66" fmla="*/ 25 w 128"/>
                <a:gd name="T67" fmla="*/ 5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36">
                  <a:moveTo>
                    <a:pt x="25" y="5"/>
                  </a:moveTo>
                  <a:lnTo>
                    <a:pt x="31" y="5"/>
                  </a:lnTo>
                  <a:lnTo>
                    <a:pt x="31" y="0"/>
                  </a:lnTo>
                  <a:lnTo>
                    <a:pt x="25" y="0"/>
                  </a:lnTo>
                  <a:lnTo>
                    <a:pt x="18" y="5"/>
                  </a:lnTo>
                  <a:lnTo>
                    <a:pt x="12" y="5"/>
                  </a:lnTo>
                  <a:lnTo>
                    <a:pt x="6" y="5"/>
                  </a:lnTo>
                  <a:lnTo>
                    <a:pt x="6" y="12"/>
                  </a:lnTo>
                  <a:lnTo>
                    <a:pt x="0" y="12"/>
                  </a:lnTo>
                  <a:lnTo>
                    <a:pt x="6" y="12"/>
                  </a:lnTo>
                  <a:lnTo>
                    <a:pt x="6" y="18"/>
                  </a:lnTo>
                  <a:lnTo>
                    <a:pt x="12" y="18"/>
                  </a:lnTo>
                  <a:lnTo>
                    <a:pt x="18" y="18"/>
                  </a:lnTo>
                  <a:lnTo>
                    <a:pt x="25" y="18"/>
                  </a:lnTo>
                  <a:lnTo>
                    <a:pt x="31" y="18"/>
                  </a:lnTo>
                  <a:lnTo>
                    <a:pt x="37" y="18"/>
                  </a:lnTo>
                  <a:lnTo>
                    <a:pt x="43" y="18"/>
                  </a:lnTo>
                  <a:lnTo>
                    <a:pt x="49" y="24"/>
                  </a:lnTo>
                  <a:lnTo>
                    <a:pt x="55" y="24"/>
                  </a:lnTo>
                  <a:lnTo>
                    <a:pt x="61" y="24"/>
                  </a:lnTo>
                  <a:lnTo>
                    <a:pt x="68" y="24"/>
                  </a:lnTo>
                  <a:lnTo>
                    <a:pt x="73" y="24"/>
                  </a:lnTo>
                  <a:lnTo>
                    <a:pt x="80" y="24"/>
                  </a:lnTo>
                  <a:lnTo>
                    <a:pt x="85" y="24"/>
                  </a:lnTo>
                  <a:lnTo>
                    <a:pt x="92" y="24"/>
                  </a:lnTo>
                  <a:lnTo>
                    <a:pt x="98" y="24"/>
                  </a:lnTo>
                  <a:lnTo>
                    <a:pt x="104" y="24"/>
                  </a:lnTo>
                  <a:lnTo>
                    <a:pt x="111" y="30"/>
                  </a:lnTo>
                  <a:lnTo>
                    <a:pt x="116" y="30"/>
                  </a:lnTo>
                  <a:lnTo>
                    <a:pt x="123" y="30"/>
                  </a:lnTo>
                  <a:lnTo>
                    <a:pt x="116" y="30"/>
                  </a:lnTo>
                  <a:lnTo>
                    <a:pt x="123" y="30"/>
                  </a:lnTo>
                  <a:lnTo>
                    <a:pt x="116" y="30"/>
                  </a:lnTo>
                  <a:lnTo>
                    <a:pt x="111" y="30"/>
                  </a:lnTo>
                  <a:lnTo>
                    <a:pt x="111" y="36"/>
                  </a:lnTo>
                  <a:lnTo>
                    <a:pt x="104" y="36"/>
                  </a:lnTo>
                  <a:lnTo>
                    <a:pt x="111" y="36"/>
                  </a:lnTo>
                  <a:lnTo>
                    <a:pt x="116" y="36"/>
                  </a:lnTo>
                  <a:lnTo>
                    <a:pt x="123" y="36"/>
                  </a:lnTo>
                  <a:lnTo>
                    <a:pt x="123" y="30"/>
                  </a:lnTo>
                  <a:lnTo>
                    <a:pt x="128" y="30"/>
                  </a:lnTo>
                  <a:lnTo>
                    <a:pt x="123" y="30"/>
                  </a:lnTo>
                  <a:lnTo>
                    <a:pt x="116" y="30"/>
                  </a:lnTo>
                  <a:lnTo>
                    <a:pt x="116" y="24"/>
                  </a:lnTo>
                  <a:lnTo>
                    <a:pt x="111" y="24"/>
                  </a:lnTo>
                  <a:lnTo>
                    <a:pt x="104" y="24"/>
                  </a:lnTo>
                  <a:lnTo>
                    <a:pt x="98" y="24"/>
                  </a:lnTo>
                  <a:lnTo>
                    <a:pt x="92" y="24"/>
                  </a:lnTo>
                  <a:lnTo>
                    <a:pt x="85" y="24"/>
                  </a:lnTo>
                  <a:lnTo>
                    <a:pt x="80" y="24"/>
                  </a:lnTo>
                  <a:lnTo>
                    <a:pt x="73" y="24"/>
                  </a:lnTo>
                  <a:lnTo>
                    <a:pt x="68" y="24"/>
                  </a:lnTo>
                  <a:lnTo>
                    <a:pt x="68" y="18"/>
                  </a:lnTo>
                  <a:lnTo>
                    <a:pt x="61" y="18"/>
                  </a:lnTo>
                  <a:lnTo>
                    <a:pt x="55" y="18"/>
                  </a:lnTo>
                  <a:lnTo>
                    <a:pt x="49" y="18"/>
                  </a:lnTo>
                  <a:lnTo>
                    <a:pt x="43" y="18"/>
                  </a:lnTo>
                  <a:lnTo>
                    <a:pt x="37" y="18"/>
                  </a:lnTo>
                  <a:lnTo>
                    <a:pt x="31" y="18"/>
                  </a:lnTo>
                  <a:lnTo>
                    <a:pt x="25" y="18"/>
                  </a:lnTo>
                  <a:lnTo>
                    <a:pt x="18" y="18"/>
                  </a:lnTo>
                  <a:lnTo>
                    <a:pt x="12" y="18"/>
                  </a:lnTo>
                  <a:lnTo>
                    <a:pt x="12" y="12"/>
                  </a:lnTo>
                  <a:lnTo>
                    <a:pt x="6" y="12"/>
                  </a:lnTo>
                  <a:lnTo>
                    <a:pt x="6" y="5"/>
                  </a:lnTo>
                  <a:lnTo>
                    <a:pt x="12" y="5"/>
                  </a:lnTo>
                  <a:lnTo>
                    <a:pt x="18" y="5"/>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5" name="Freeform 33"/>
            <p:cNvSpPr>
              <a:spLocks/>
            </p:cNvSpPr>
            <p:nvPr/>
          </p:nvSpPr>
          <p:spPr bwMode="auto">
            <a:xfrm>
              <a:off x="1447" y="2705"/>
              <a:ext cx="123" cy="30"/>
            </a:xfrm>
            <a:custGeom>
              <a:avLst/>
              <a:gdLst>
                <a:gd name="T0" fmla="*/ 18 w 123"/>
                <a:gd name="T1" fmla="*/ 0 h 30"/>
                <a:gd name="T2" fmla="*/ 6 w 123"/>
                <a:gd name="T3" fmla="*/ 0 h 30"/>
                <a:gd name="T4" fmla="*/ 0 w 123"/>
                <a:gd name="T5" fmla="*/ 6 h 30"/>
                <a:gd name="T6" fmla="*/ 6 w 123"/>
                <a:gd name="T7" fmla="*/ 12 h 30"/>
                <a:gd name="T8" fmla="*/ 18 w 123"/>
                <a:gd name="T9" fmla="*/ 12 h 30"/>
                <a:gd name="T10" fmla="*/ 31 w 123"/>
                <a:gd name="T11" fmla="*/ 18 h 30"/>
                <a:gd name="T12" fmla="*/ 43 w 123"/>
                <a:gd name="T13" fmla="*/ 18 h 30"/>
                <a:gd name="T14" fmla="*/ 55 w 123"/>
                <a:gd name="T15" fmla="*/ 18 h 30"/>
                <a:gd name="T16" fmla="*/ 68 w 123"/>
                <a:gd name="T17" fmla="*/ 18 h 30"/>
                <a:gd name="T18" fmla="*/ 80 w 123"/>
                <a:gd name="T19" fmla="*/ 18 h 30"/>
                <a:gd name="T20" fmla="*/ 92 w 123"/>
                <a:gd name="T21" fmla="*/ 25 h 30"/>
                <a:gd name="T22" fmla="*/ 104 w 123"/>
                <a:gd name="T23" fmla="*/ 25 h 30"/>
                <a:gd name="T24" fmla="*/ 116 w 123"/>
                <a:gd name="T25" fmla="*/ 25 h 30"/>
                <a:gd name="T26" fmla="*/ 123 w 123"/>
                <a:gd name="T27" fmla="*/ 30 h 30"/>
                <a:gd name="T28" fmla="*/ 123 w 123"/>
                <a:gd name="T29" fmla="*/ 30 h 30"/>
                <a:gd name="T30" fmla="*/ 123 w 123"/>
                <a:gd name="T31" fmla="*/ 30 h 30"/>
                <a:gd name="T32" fmla="*/ 123 w 123"/>
                <a:gd name="T33" fmla="*/ 30 h 30"/>
                <a:gd name="T34" fmla="*/ 111 w 123"/>
                <a:gd name="T35" fmla="*/ 30 h 30"/>
                <a:gd name="T36" fmla="*/ 111 w 123"/>
                <a:gd name="T37" fmla="*/ 30 h 30"/>
                <a:gd name="T38" fmla="*/ 98 w 123"/>
                <a:gd name="T39" fmla="*/ 30 h 30"/>
                <a:gd name="T40" fmla="*/ 111 w 123"/>
                <a:gd name="T41" fmla="*/ 30 h 30"/>
                <a:gd name="T42" fmla="*/ 123 w 123"/>
                <a:gd name="T43" fmla="*/ 30 h 30"/>
                <a:gd name="T44" fmla="*/ 116 w 123"/>
                <a:gd name="T45" fmla="*/ 25 h 30"/>
                <a:gd name="T46" fmla="*/ 104 w 123"/>
                <a:gd name="T47" fmla="*/ 25 h 30"/>
                <a:gd name="T48" fmla="*/ 98 w 123"/>
                <a:gd name="T49" fmla="*/ 18 h 30"/>
                <a:gd name="T50" fmla="*/ 85 w 123"/>
                <a:gd name="T51" fmla="*/ 18 h 30"/>
                <a:gd name="T52" fmla="*/ 73 w 123"/>
                <a:gd name="T53" fmla="*/ 18 h 30"/>
                <a:gd name="T54" fmla="*/ 61 w 123"/>
                <a:gd name="T55" fmla="*/ 18 h 30"/>
                <a:gd name="T56" fmla="*/ 49 w 123"/>
                <a:gd name="T57" fmla="*/ 18 h 30"/>
                <a:gd name="T58" fmla="*/ 37 w 123"/>
                <a:gd name="T59" fmla="*/ 12 h 30"/>
                <a:gd name="T60" fmla="*/ 25 w 123"/>
                <a:gd name="T61" fmla="*/ 12 h 30"/>
                <a:gd name="T62" fmla="*/ 12 w 123"/>
                <a:gd name="T63" fmla="*/ 12 h 30"/>
                <a:gd name="T64" fmla="*/ 6 w 123"/>
                <a:gd name="T65" fmla="*/ 6 h 30"/>
                <a:gd name="T66" fmla="*/ 6 w 123"/>
                <a:gd name="T67" fmla="*/ 6 h 30"/>
                <a:gd name="T68" fmla="*/ 12 w 123"/>
                <a:gd name="T69" fmla="*/ 0 h 30"/>
                <a:gd name="T70" fmla="*/ 12 w 123"/>
                <a:gd name="T71" fmla="*/ 0 h 30"/>
                <a:gd name="T72" fmla="*/ 25 w 123"/>
                <a:gd name="T73" fmla="*/ 0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30">
                  <a:moveTo>
                    <a:pt x="25" y="0"/>
                  </a:moveTo>
                  <a:lnTo>
                    <a:pt x="18" y="0"/>
                  </a:lnTo>
                  <a:lnTo>
                    <a:pt x="12" y="0"/>
                  </a:lnTo>
                  <a:lnTo>
                    <a:pt x="6" y="0"/>
                  </a:lnTo>
                  <a:lnTo>
                    <a:pt x="6" y="6"/>
                  </a:lnTo>
                  <a:lnTo>
                    <a:pt x="0" y="6"/>
                  </a:lnTo>
                  <a:lnTo>
                    <a:pt x="0" y="12"/>
                  </a:lnTo>
                  <a:lnTo>
                    <a:pt x="6" y="12"/>
                  </a:lnTo>
                  <a:lnTo>
                    <a:pt x="12" y="12"/>
                  </a:lnTo>
                  <a:lnTo>
                    <a:pt x="18" y="12"/>
                  </a:lnTo>
                  <a:lnTo>
                    <a:pt x="25" y="12"/>
                  </a:lnTo>
                  <a:lnTo>
                    <a:pt x="31" y="18"/>
                  </a:lnTo>
                  <a:lnTo>
                    <a:pt x="37" y="18"/>
                  </a:lnTo>
                  <a:lnTo>
                    <a:pt x="43" y="18"/>
                  </a:lnTo>
                  <a:lnTo>
                    <a:pt x="49" y="18"/>
                  </a:lnTo>
                  <a:lnTo>
                    <a:pt x="55" y="18"/>
                  </a:lnTo>
                  <a:lnTo>
                    <a:pt x="61" y="18"/>
                  </a:lnTo>
                  <a:lnTo>
                    <a:pt x="68" y="18"/>
                  </a:lnTo>
                  <a:lnTo>
                    <a:pt x="73" y="18"/>
                  </a:lnTo>
                  <a:lnTo>
                    <a:pt x="80" y="18"/>
                  </a:lnTo>
                  <a:lnTo>
                    <a:pt x="85" y="18"/>
                  </a:lnTo>
                  <a:lnTo>
                    <a:pt x="92" y="25"/>
                  </a:lnTo>
                  <a:lnTo>
                    <a:pt x="98" y="25"/>
                  </a:lnTo>
                  <a:lnTo>
                    <a:pt x="104" y="25"/>
                  </a:lnTo>
                  <a:lnTo>
                    <a:pt x="111" y="25"/>
                  </a:lnTo>
                  <a:lnTo>
                    <a:pt x="116" y="25"/>
                  </a:lnTo>
                  <a:lnTo>
                    <a:pt x="123" y="25"/>
                  </a:lnTo>
                  <a:lnTo>
                    <a:pt x="123" y="30"/>
                  </a:lnTo>
                  <a:lnTo>
                    <a:pt x="123" y="25"/>
                  </a:lnTo>
                  <a:lnTo>
                    <a:pt x="123" y="30"/>
                  </a:lnTo>
                  <a:lnTo>
                    <a:pt x="123" y="25"/>
                  </a:lnTo>
                  <a:lnTo>
                    <a:pt x="123" y="30"/>
                  </a:lnTo>
                  <a:lnTo>
                    <a:pt x="123" y="25"/>
                  </a:lnTo>
                  <a:lnTo>
                    <a:pt x="123" y="30"/>
                  </a:lnTo>
                  <a:lnTo>
                    <a:pt x="116" y="30"/>
                  </a:lnTo>
                  <a:lnTo>
                    <a:pt x="111" y="30"/>
                  </a:lnTo>
                  <a:lnTo>
                    <a:pt x="116" y="30"/>
                  </a:lnTo>
                  <a:lnTo>
                    <a:pt x="111" y="30"/>
                  </a:lnTo>
                  <a:lnTo>
                    <a:pt x="104" y="30"/>
                  </a:lnTo>
                  <a:lnTo>
                    <a:pt x="98" y="30"/>
                  </a:lnTo>
                  <a:lnTo>
                    <a:pt x="104" y="30"/>
                  </a:lnTo>
                  <a:lnTo>
                    <a:pt x="111" y="30"/>
                  </a:lnTo>
                  <a:lnTo>
                    <a:pt x="116" y="30"/>
                  </a:lnTo>
                  <a:lnTo>
                    <a:pt x="123" y="30"/>
                  </a:lnTo>
                  <a:lnTo>
                    <a:pt x="123" y="25"/>
                  </a:lnTo>
                  <a:lnTo>
                    <a:pt x="116" y="25"/>
                  </a:lnTo>
                  <a:lnTo>
                    <a:pt x="111" y="25"/>
                  </a:lnTo>
                  <a:lnTo>
                    <a:pt x="104" y="25"/>
                  </a:lnTo>
                  <a:lnTo>
                    <a:pt x="104" y="18"/>
                  </a:lnTo>
                  <a:lnTo>
                    <a:pt x="98" y="18"/>
                  </a:lnTo>
                  <a:lnTo>
                    <a:pt x="92" y="18"/>
                  </a:lnTo>
                  <a:lnTo>
                    <a:pt x="85" y="18"/>
                  </a:lnTo>
                  <a:lnTo>
                    <a:pt x="80" y="18"/>
                  </a:lnTo>
                  <a:lnTo>
                    <a:pt x="73" y="18"/>
                  </a:lnTo>
                  <a:lnTo>
                    <a:pt x="68" y="18"/>
                  </a:lnTo>
                  <a:lnTo>
                    <a:pt x="61" y="18"/>
                  </a:lnTo>
                  <a:lnTo>
                    <a:pt x="55" y="18"/>
                  </a:lnTo>
                  <a:lnTo>
                    <a:pt x="49" y="18"/>
                  </a:lnTo>
                  <a:lnTo>
                    <a:pt x="43" y="18"/>
                  </a:lnTo>
                  <a:lnTo>
                    <a:pt x="37" y="12"/>
                  </a:lnTo>
                  <a:lnTo>
                    <a:pt x="31" y="12"/>
                  </a:lnTo>
                  <a:lnTo>
                    <a:pt x="25" y="12"/>
                  </a:lnTo>
                  <a:lnTo>
                    <a:pt x="18" y="12"/>
                  </a:lnTo>
                  <a:lnTo>
                    <a:pt x="12" y="12"/>
                  </a:lnTo>
                  <a:lnTo>
                    <a:pt x="6" y="12"/>
                  </a:lnTo>
                  <a:lnTo>
                    <a:pt x="6" y="6"/>
                  </a:lnTo>
                  <a:lnTo>
                    <a:pt x="6" y="12"/>
                  </a:lnTo>
                  <a:lnTo>
                    <a:pt x="6" y="6"/>
                  </a:lnTo>
                  <a:lnTo>
                    <a:pt x="12" y="6"/>
                  </a:lnTo>
                  <a:lnTo>
                    <a:pt x="12" y="0"/>
                  </a:lnTo>
                  <a:lnTo>
                    <a:pt x="18" y="0"/>
                  </a:lnTo>
                  <a:lnTo>
                    <a:pt x="12" y="0"/>
                  </a:lnTo>
                  <a:lnTo>
                    <a:pt x="18"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6" name="Freeform 34"/>
            <p:cNvSpPr>
              <a:spLocks/>
            </p:cNvSpPr>
            <p:nvPr/>
          </p:nvSpPr>
          <p:spPr bwMode="auto">
            <a:xfrm>
              <a:off x="1447" y="2723"/>
              <a:ext cx="128" cy="31"/>
            </a:xfrm>
            <a:custGeom>
              <a:avLst/>
              <a:gdLst>
                <a:gd name="T0" fmla="*/ 31 w 128"/>
                <a:gd name="T1" fmla="*/ 0 h 31"/>
                <a:gd name="T2" fmla="*/ 18 w 128"/>
                <a:gd name="T3" fmla="*/ 0 h 31"/>
                <a:gd name="T4" fmla="*/ 12 w 128"/>
                <a:gd name="T5" fmla="*/ 7 h 31"/>
                <a:gd name="T6" fmla="*/ 0 w 128"/>
                <a:gd name="T7" fmla="*/ 7 h 31"/>
                <a:gd name="T8" fmla="*/ 6 w 128"/>
                <a:gd name="T9" fmla="*/ 12 h 31"/>
                <a:gd name="T10" fmla="*/ 18 w 128"/>
                <a:gd name="T11" fmla="*/ 19 h 31"/>
                <a:gd name="T12" fmla="*/ 31 w 128"/>
                <a:gd name="T13" fmla="*/ 19 h 31"/>
                <a:gd name="T14" fmla="*/ 43 w 128"/>
                <a:gd name="T15" fmla="*/ 19 h 31"/>
                <a:gd name="T16" fmla="*/ 55 w 128"/>
                <a:gd name="T17" fmla="*/ 19 h 31"/>
                <a:gd name="T18" fmla="*/ 68 w 128"/>
                <a:gd name="T19" fmla="*/ 19 h 31"/>
                <a:gd name="T20" fmla="*/ 73 w 128"/>
                <a:gd name="T21" fmla="*/ 25 h 31"/>
                <a:gd name="T22" fmla="*/ 85 w 128"/>
                <a:gd name="T23" fmla="*/ 25 h 31"/>
                <a:gd name="T24" fmla="*/ 98 w 128"/>
                <a:gd name="T25" fmla="*/ 25 h 31"/>
                <a:gd name="T26" fmla="*/ 111 w 128"/>
                <a:gd name="T27" fmla="*/ 25 h 31"/>
                <a:gd name="T28" fmla="*/ 116 w 128"/>
                <a:gd name="T29" fmla="*/ 31 h 31"/>
                <a:gd name="T30" fmla="*/ 116 w 128"/>
                <a:gd name="T31" fmla="*/ 31 h 31"/>
                <a:gd name="T32" fmla="*/ 116 w 128"/>
                <a:gd name="T33" fmla="*/ 31 h 31"/>
                <a:gd name="T34" fmla="*/ 104 w 128"/>
                <a:gd name="T35" fmla="*/ 31 h 31"/>
                <a:gd name="T36" fmla="*/ 116 w 128"/>
                <a:gd name="T37" fmla="*/ 31 h 31"/>
                <a:gd name="T38" fmla="*/ 128 w 128"/>
                <a:gd name="T39" fmla="*/ 31 h 31"/>
                <a:gd name="T40" fmla="*/ 123 w 128"/>
                <a:gd name="T41" fmla="*/ 25 h 31"/>
                <a:gd name="T42" fmla="*/ 111 w 128"/>
                <a:gd name="T43" fmla="*/ 25 h 31"/>
                <a:gd name="T44" fmla="*/ 98 w 128"/>
                <a:gd name="T45" fmla="*/ 25 h 31"/>
                <a:gd name="T46" fmla="*/ 85 w 128"/>
                <a:gd name="T47" fmla="*/ 19 h 31"/>
                <a:gd name="T48" fmla="*/ 73 w 128"/>
                <a:gd name="T49" fmla="*/ 19 h 31"/>
                <a:gd name="T50" fmla="*/ 61 w 128"/>
                <a:gd name="T51" fmla="*/ 19 h 31"/>
                <a:gd name="T52" fmla="*/ 49 w 128"/>
                <a:gd name="T53" fmla="*/ 19 h 31"/>
                <a:gd name="T54" fmla="*/ 37 w 128"/>
                <a:gd name="T55" fmla="*/ 19 h 31"/>
                <a:gd name="T56" fmla="*/ 31 w 128"/>
                <a:gd name="T57" fmla="*/ 12 h 31"/>
                <a:gd name="T58" fmla="*/ 18 w 128"/>
                <a:gd name="T59" fmla="*/ 12 h 31"/>
                <a:gd name="T60" fmla="*/ 6 w 128"/>
                <a:gd name="T61" fmla="*/ 12 h 31"/>
                <a:gd name="T62" fmla="*/ 12 w 128"/>
                <a:gd name="T63" fmla="*/ 7 h 31"/>
                <a:gd name="T64" fmla="*/ 18 w 128"/>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 h="31">
                  <a:moveTo>
                    <a:pt x="25" y="0"/>
                  </a:moveTo>
                  <a:lnTo>
                    <a:pt x="31" y="0"/>
                  </a:lnTo>
                  <a:lnTo>
                    <a:pt x="25" y="0"/>
                  </a:lnTo>
                  <a:lnTo>
                    <a:pt x="18" y="0"/>
                  </a:lnTo>
                  <a:lnTo>
                    <a:pt x="12" y="0"/>
                  </a:lnTo>
                  <a:lnTo>
                    <a:pt x="12" y="7"/>
                  </a:lnTo>
                  <a:lnTo>
                    <a:pt x="6" y="7"/>
                  </a:lnTo>
                  <a:lnTo>
                    <a:pt x="0" y="7"/>
                  </a:lnTo>
                  <a:lnTo>
                    <a:pt x="0" y="12"/>
                  </a:lnTo>
                  <a:lnTo>
                    <a:pt x="6" y="12"/>
                  </a:lnTo>
                  <a:lnTo>
                    <a:pt x="12" y="12"/>
                  </a:lnTo>
                  <a:lnTo>
                    <a:pt x="18" y="19"/>
                  </a:lnTo>
                  <a:lnTo>
                    <a:pt x="25" y="19"/>
                  </a:lnTo>
                  <a:lnTo>
                    <a:pt x="31" y="19"/>
                  </a:lnTo>
                  <a:lnTo>
                    <a:pt x="37" y="19"/>
                  </a:lnTo>
                  <a:lnTo>
                    <a:pt x="43" y="19"/>
                  </a:lnTo>
                  <a:lnTo>
                    <a:pt x="49" y="19"/>
                  </a:lnTo>
                  <a:lnTo>
                    <a:pt x="55" y="19"/>
                  </a:lnTo>
                  <a:lnTo>
                    <a:pt x="61" y="19"/>
                  </a:lnTo>
                  <a:lnTo>
                    <a:pt x="68" y="19"/>
                  </a:lnTo>
                  <a:lnTo>
                    <a:pt x="68" y="25"/>
                  </a:lnTo>
                  <a:lnTo>
                    <a:pt x="73" y="25"/>
                  </a:lnTo>
                  <a:lnTo>
                    <a:pt x="80" y="25"/>
                  </a:lnTo>
                  <a:lnTo>
                    <a:pt x="85" y="25"/>
                  </a:lnTo>
                  <a:lnTo>
                    <a:pt x="92" y="25"/>
                  </a:lnTo>
                  <a:lnTo>
                    <a:pt x="98" y="25"/>
                  </a:lnTo>
                  <a:lnTo>
                    <a:pt x="104" y="25"/>
                  </a:lnTo>
                  <a:lnTo>
                    <a:pt x="111" y="25"/>
                  </a:lnTo>
                  <a:lnTo>
                    <a:pt x="116" y="25"/>
                  </a:lnTo>
                  <a:lnTo>
                    <a:pt x="116" y="31"/>
                  </a:lnTo>
                  <a:lnTo>
                    <a:pt x="123" y="31"/>
                  </a:lnTo>
                  <a:lnTo>
                    <a:pt x="116" y="31"/>
                  </a:lnTo>
                  <a:lnTo>
                    <a:pt x="123" y="31"/>
                  </a:lnTo>
                  <a:lnTo>
                    <a:pt x="116" y="31"/>
                  </a:lnTo>
                  <a:lnTo>
                    <a:pt x="111" y="31"/>
                  </a:lnTo>
                  <a:lnTo>
                    <a:pt x="104" y="31"/>
                  </a:lnTo>
                  <a:lnTo>
                    <a:pt x="111" y="31"/>
                  </a:lnTo>
                  <a:lnTo>
                    <a:pt x="116" y="31"/>
                  </a:lnTo>
                  <a:lnTo>
                    <a:pt x="123" y="31"/>
                  </a:lnTo>
                  <a:lnTo>
                    <a:pt x="128" y="31"/>
                  </a:lnTo>
                  <a:lnTo>
                    <a:pt x="123" y="31"/>
                  </a:lnTo>
                  <a:lnTo>
                    <a:pt x="123" y="25"/>
                  </a:lnTo>
                  <a:lnTo>
                    <a:pt x="116" y="25"/>
                  </a:lnTo>
                  <a:lnTo>
                    <a:pt x="111" y="25"/>
                  </a:lnTo>
                  <a:lnTo>
                    <a:pt x="104" y="25"/>
                  </a:lnTo>
                  <a:lnTo>
                    <a:pt x="98" y="25"/>
                  </a:lnTo>
                  <a:lnTo>
                    <a:pt x="92" y="25"/>
                  </a:lnTo>
                  <a:lnTo>
                    <a:pt x="85" y="19"/>
                  </a:lnTo>
                  <a:lnTo>
                    <a:pt x="80" y="19"/>
                  </a:lnTo>
                  <a:lnTo>
                    <a:pt x="73" y="19"/>
                  </a:lnTo>
                  <a:lnTo>
                    <a:pt x="68" y="19"/>
                  </a:lnTo>
                  <a:lnTo>
                    <a:pt x="61" y="19"/>
                  </a:lnTo>
                  <a:lnTo>
                    <a:pt x="55" y="19"/>
                  </a:lnTo>
                  <a:lnTo>
                    <a:pt x="49" y="19"/>
                  </a:lnTo>
                  <a:lnTo>
                    <a:pt x="43" y="19"/>
                  </a:lnTo>
                  <a:lnTo>
                    <a:pt x="37" y="19"/>
                  </a:lnTo>
                  <a:lnTo>
                    <a:pt x="31" y="19"/>
                  </a:lnTo>
                  <a:lnTo>
                    <a:pt x="31" y="12"/>
                  </a:lnTo>
                  <a:lnTo>
                    <a:pt x="25" y="12"/>
                  </a:lnTo>
                  <a:lnTo>
                    <a:pt x="18" y="12"/>
                  </a:lnTo>
                  <a:lnTo>
                    <a:pt x="12" y="12"/>
                  </a:lnTo>
                  <a:lnTo>
                    <a:pt x="6" y="12"/>
                  </a:lnTo>
                  <a:lnTo>
                    <a:pt x="6" y="7"/>
                  </a:lnTo>
                  <a:lnTo>
                    <a:pt x="12" y="7"/>
                  </a:lnTo>
                  <a:lnTo>
                    <a:pt x="18" y="7"/>
                  </a:lnTo>
                  <a:lnTo>
                    <a:pt x="18"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7" name="Freeform 35"/>
            <p:cNvSpPr>
              <a:spLocks/>
            </p:cNvSpPr>
            <p:nvPr/>
          </p:nvSpPr>
          <p:spPr bwMode="auto">
            <a:xfrm>
              <a:off x="1447" y="2742"/>
              <a:ext cx="123" cy="30"/>
            </a:xfrm>
            <a:custGeom>
              <a:avLst/>
              <a:gdLst>
                <a:gd name="T0" fmla="*/ 18 w 123"/>
                <a:gd name="T1" fmla="*/ 0 h 30"/>
                <a:gd name="T2" fmla="*/ 6 w 123"/>
                <a:gd name="T3" fmla="*/ 0 h 30"/>
                <a:gd name="T4" fmla="*/ 6 w 123"/>
                <a:gd name="T5" fmla="*/ 0 h 30"/>
                <a:gd name="T6" fmla="*/ 0 w 123"/>
                <a:gd name="T7" fmla="*/ 6 h 30"/>
                <a:gd name="T8" fmla="*/ 6 w 123"/>
                <a:gd name="T9" fmla="*/ 12 h 30"/>
                <a:gd name="T10" fmla="*/ 18 w 123"/>
                <a:gd name="T11" fmla="*/ 18 h 30"/>
                <a:gd name="T12" fmla="*/ 31 w 123"/>
                <a:gd name="T13" fmla="*/ 18 h 30"/>
                <a:gd name="T14" fmla="*/ 43 w 123"/>
                <a:gd name="T15" fmla="*/ 18 h 30"/>
                <a:gd name="T16" fmla="*/ 55 w 123"/>
                <a:gd name="T17" fmla="*/ 18 h 30"/>
                <a:gd name="T18" fmla="*/ 68 w 123"/>
                <a:gd name="T19" fmla="*/ 18 h 30"/>
                <a:gd name="T20" fmla="*/ 80 w 123"/>
                <a:gd name="T21" fmla="*/ 24 h 30"/>
                <a:gd name="T22" fmla="*/ 92 w 123"/>
                <a:gd name="T23" fmla="*/ 24 h 30"/>
                <a:gd name="T24" fmla="*/ 104 w 123"/>
                <a:gd name="T25" fmla="*/ 24 h 30"/>
                <a:gd name="T26" fmla="*/ 116 w 123"/>
                <a:gd name="T27" fmla="*/ 24 h 30"/>
                <a:gd name="T28" fmla="*/ 116 w 123"/>
                <a:gd name="T29" fmla="*/ 24 h 30"/>
                <a:gd name="T30" fmla="*/ 123 w 123"/>
                <a:gd name="T31" fmla="*/ 30 h 30"/>
                <a:gd name="T32" fmla="*/ 111 w 123"/>
                <a:gd name="T33" fmla="*/ 30 h 30"/>
                <a:gd name="T34" fmla="*/ 111 w 123"/>
                <a:gd name="T35" fmla="*/ 30 h 30"/>
                <a:gd name="T36" fmla="*/ 98 w 123"/>
                <a:gd name="T37" fmla="*/ 30 h 30"/>
                <a:gd name="T38" fmla="*/ 111 w 123"/>
                <a:gd name="T39" fmla="*/ 30 h 30"/>
                <a:gd name="T40" fmla="*/ 123 w 123"/>
                <a:gd name="T41" fmla="*/ 30 h 30"/>
                <a:gd name="T42" fmla="*/ 116 w 123"/>
                <a:gd name="T43" fmla="*/ 24 h 30"/>
                <a:gd name="T44" fmla="*/ 104 w 123"/>
                <a:gd name="T45" fmla="*/ 24 h 30"/>
                <a:gd name="T46" fmla="*/ 92 w 123"/>
                <a:gd name="T47" fmla="*/ 24 h 30"/>
                <a:gd name="T48" fmla="*/ 85 w 123"/>
                <a:gd name="T49" fmla="*/ 18 h 30"/>
                <a:gd name="T50" fmla="*/ 73 w 123"/>
                <a:gd name="T51" fmla="*/ 18 h 30"/>
                <a:gd name="T52" fmla="*/ 61 w 123"/>
                <a:gd name="T53" fmla="*/ 18 h 30"/>
                <a:gd name="T54" fmla="*/ 49 w 123"/>
                <a:gd name="T55" fmla="*/ 18 h 30"/>
                <a:gd name="T56" fmla="*/ 37 w 123"/>
                <a:gd name="T57" fmla="*/ 18 h 30"/>
                <a:gd name="T58" fmla="*/ 31 w 123"/>
                <a:gd name="T59" fmla="*/ 12 h 30"/>
                <a:gd name="T60" fmla="*/ 18 w 123"/>
                <a:gd name="T61" fmla="*/ 12 h 30"/>
                <a:gd name="T62" fmla="*/ 6 w 123"/>
                <a:gd name="T63" fmla="*/ 12 h 30"/>
                <a:gd name="T64" fmla="*/ 12 w 123"/>
                <a:gd name="T65" fmla="*/ 6 h 30"/>
                <a:gd name="T66" fmla="*/ 12 w 123"/>
                <a:gd name="T67" fmla="*/ 0 h 30"/>
                <a:gd name="T68" fmla="*/ 25 w 123"/>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3" h="30">
                  <a:moveTo>
                    <a:pt x="25" y="0"/>
                  </a:moveTo>
                  <a:lnTo>
                    <a:pt x="18" y="0"/>
                  </a:lnTo>
                  <a:lnTo>
                    <a:pt x="12" y="0"/>
                  </a:lnTo>
                  <a:lnTo>
                    <a:pt x="6" y="0"/>
                  </a:lnTo>
                  <a:lnTo>
                    <a:pt x="6" y="6"/>
                  </a:lnTo>
                  <a:lnTo>
                    <a:pt x="6" y="0"/>
                  </a:lnTo>
                  <a:lnTo>
                    <a:pt x="6" y="6"/>
                  </a:lnTo>
                  <a:lnTo>
                    <a:pt x="0" y="6"/>
                  </a:lnTo>
                  <a:lnTo>
                    <a:pt x="0" y="12"/>
                  </a:lnTo>
                  <a:lnTo>
                    <a:pt x="6" y="12"/>
                  </a:lnTo>
                  <a:lnTo>
                    <a:pt x="12" y="12"/>
                  </a:lnTo>
                  <a:lnTo>
                    <a:pt x="18" y="18"/>
                  </a:lnTo>
                  <a:lnTo>
                    <a:pt x="25" y="18"/>
                  </a:lnTo>
                  <a:lnTo>
                    <a:pt x="31" y="18"/>
                  </a:lnTo>
                  <a:lnTo>
                    <a:pt x="37" y="18"/>
                  </a:lnTo>
                  <a:lnTo>
                    <a:pt x="43" y="18"/>
                  </a:lnTo>
                  <a:lnTo>
                    <a:pt x="49" y="18"/>
                  </a:lnTo>
                  <a:lnTo>
                    <a:pt x="55" y="18"/>
                  </a:lnTo>
                  <a:lnTo>
                    <a:pt x="61" y="18"/>
                  </a:lnTo>
                  <a:lnTo>
                    <a:pt x="68" y="18"/>
                  </a:lnTo>
                  <a:lnTo>
                    <a:pt x="73" y="18"/>
                  </a:lnTo>
                  <a:lnTo>
                    <a:pt x="80" y="24"/>
                  </a:lnTo>
                  <a:lnTo>
                    <a:pt x="85" y="24"/>
                  </a:lnTo>
                  <a:lnTo>
                    <a:pt x="92" y="24"/>
                  </a:lnTo>
                  <a:lnTo>
                    <a:pt x="98" y="24"/>
                  </a:lnTo>
                  <a:lnTo>
                    <a:pt x="104" y="24"/>
                  </a:lnTo>
                  <a:lnTo>
                    <a:pt x="111" y="24"/>
                  </a:lnTo>
                  <a:lnTo>
                    <a:pt x="116" y="24"/>
                  </a:lnTo>
                  <a:lnTo>
                    <a:pt x="116" y="30"/>
                  </a:lnTo>
                  <a:lnTo>
                    <a:pt x="116" y="24"/>
                  </a:lnTo>
                  <a:lnTo>
                    <a:pt x="116" y="30"/>
                  </a:lnTo>
                  <a:lnTo>
                    <a:pt x="123" y="30"/>
                  </a:lnTo>
                  <a:lnTo>
                    <a:pt x="116" y="30"/>
                  </a:lnTo>
                  <a:lnTo>
                    <a:pt x="111" y="30"/>
                  </a:lnTo>
                  <a:lnTo>
                    <a:pt x="116" y="30"/>
                  </a:lnTo>
                  <a:lnTo>
                    <a:pt x="111" y="30"/>
                  </a:lnTo>
                  <a:lnTo>
                    <a:pt x="104" y="30"/>
                  </a:lnTo>
                  <a:lnTo>
                    <a:pt x="98" y="30"/>
                  </a:lnTo>
                  <a:lnTo>
                    <a:pt x="104" y="30"/>
                  </a:lnTo>
                  <a:lnTo>
                    <a:pt x="111" y="30"/>
                  </a:lnTo>
                  <a:lnTo>
                    <a:pt x="116" y="30"/>
                  </a:lnTo>
                  <a:lnTo>
                    <a:pt x="123" y="30"/>
                  </a:lnTo>
                  <a:lnTo>
                    <a:pt x="123" y="24"/>
                  </a:lnTo>
                  <a:lnTo>
                    <a:pt x="116" y="24"/>
                  </a:lnTo>
                  <a:lnTo>
                    <a:pt x="111" y="24"/>
                  </a:lnTo>
                  <a:lnTo>
                    <a:pt x="104" y="24"/>
                  </a:lnTo>
                  <a:lnTo>
                    <a:pt x="98" y="24"/>
                  </a:lnTo>
                  <a:lnTo>
                    <a:pt x="92" y="24"/>
                  </a:lnTo>
                  <a:lnTo>
                    <a:pt x="92" y="18"/>
                  </a:lnTo>
                  <a:lnTo>
                    <a:pt x="85" y="18"/>
                  </a:lnTo>
                  <a:lnTo>
                    <a:pt x="80" y="18"/>
                  </a:lnTo>
                  <a:lnTo>
                    <a:pt x="73" y="18"/>
                  </a:lnTo>
                  <a:lnTo>
                    <a:pt x="68" y="18"/>
                  </a:lnTo>
                  <a:lnTo>
                    <a:pt x="61" y="18"/>
                  </a:lnTo>
                  <a:lnTo>
                    <a:pt x="55" y="18"/>
                  </a:lnTo>
                  <a:lnTo>
                    <a:pt x="49" y="18"/>
                  </a:lnTo>
                  <a:lnTo>
                    <a:pt x="43" y="18"/>
                  </a:lnTo>
                  <a:lnTo>
                    <a:pt x="37" y="18"/>
                  </a:lnTo>
                  <a:lnTo>
                    <a:pt x="31" y="18"/>
                  </a:lnTo>
                  <a:lnTo>
                    <a:pt x="31" y="12"/>
                  </a:lnTo>
                  <a:lnTo>
                    <a:pt x="25" y="12"/>
                  </a:lnTo>
                  <a:lnTo>
                    <a:pt x="18" y="12"/>
                  </a:lnTo>
                  <a:lnTo>
                    <a:pt x="12" y="12"/>
                  </a:lnTo>
                  <a:lnTo>
                    <a:pt x="6" y="12"/>
                  </a:lnTo>
                  <a:lnTo>
                    <a:pt x="6" y="6"/>
                  </a:lnTo>
                  <a:lnTo>
                    <a:pt x="12" y="6"/>
                  </a:lnTo>
                  <a:lnTo>
                    <a:pt x="18" y="0"/>
                  </a:lnTo>
                  <a:lnTo>
                    <a:pt x="12" y="0"/>
                  </a:lnTo>
                  <a:lnTo>
                    <a:pt x="18"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8" name="Freeform 37"/>
            <p:cNvSpPr>
              <a:spLocks/>
            </p:cNvSpPr>
            <p:nvPr/>
          </p:nvSpPr>
          <p:spPr bwMode="auto">
            <a:xfrm>
              <a:off x="1459" y="2784"/>
              <a:ext cx="13" cy="25"/>
            </a:xfrm>
            <a:custGeom>
              <a:avLst/>
              <a:gdLst>
                <a:gd name="T0" fmla="*/ 13 w 13"/>
                <a:gd name="T1" fmla="*/ 25 h 25"/>
                <a:gd name="T2" fmla="*/ 13 w 13"/>
                <a:gd name="T3" fmla="*/ 19 h 25"/>
                <a:gd name="T4" fmla="*/ 6 w 13"/>
                <a:gd name="T5" fmla="*/ 13 h 25"/>
                <a:gd name="T6" fmla="*/ 0 w 13"/>
                <a:gd name="T7" fmla="*/ 7 h 25"/>
                <a:gd name="T8" fmla="*/ 0 w 13"/>
                <a:gd name="T9" fmla="*/ 0 h 25"/>
                <a:gd name="T10" fmla="*/ 0 w 13"/>
                <a:gd name="T11" fmla="*/ 7 h 25"/>
                <a:gd name="T12" fmla="*/ 6 w 13"/>
                <a:gd name="T13" fmla="*/ 7 h 25"/>
                <a:gd name="T14" fmla="*/ 13 w 13"/>
                <a:gd name="T15" fmla="*/ 7 h 25"/>
                <a:gd name="T16" fmla="*/ 13 w 13"/>
                <a:gd name="T17" fmla="*/ 0 h 25"/>
                <a:gd name="T18" fmla="*/ 6 w 13"/>
                <a:gd name="T19" fmla="*/ 0 h 25"/>
                <a:gd name="T20" fmla="*/ 0 w 13"/>
                <a:gd name="T21" fmla="*/ 0 h 25"/>
                <a:gd name="T22" fmla="*/ 0 w 13"/>
                <a:gd name="T23" fmla="*/ 7 h 25"/>
                <a:gd name="T24" fmla="*/ 0 w 13"/>
                <a:gd name="T25" fmla="*/ 13 h 25"/>
                <a:gd name="T26" fmla="*/ 6 w 13"/>
                <a:gd name="T27" fmla="*/ 13 h 25"/>
                <a:gd name="T28" fmla="*/ 6 w 13"/>
                <a:gd name="T29" fmla="*/ 19 h 25"/>
                <a:gd name="T30" fmla="*/ 13 w 13"/>
                <a:gd name="T31" fmla="*/ 25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25">
                  <a:moveTo>
                    <a:pt x="13" y="25"/>
                  </a:moveTo>
                  <a:lnTo>
                    <a:pt x="13" y="19"/>
                  </a:lnTo>
                  <a:lnTo>
                    <a:pt x="6" y="13"/>
                  </a:lnTo>
                  <a:lnTo>
                    <a:pt x="0" y="7"/>
                  </a:lnTo>
                  <a:lnTo>
                    <a:pt x="0" y="0"/>
                  </a:lnTo>
                  <a:lnTo>
                    <a:pt x="0" y="7"/>
                  </a:lnTo>
                  <a:lnTo>
                    <a:pt x="6" y="7"/>
                  </a:lnTo>
                  <a:lnTo>
                    <a:pt x="13" y="7"/>
                  </a:lnTo>
                  <a:lnTo>
                    <a:pt x="13" y="0"/>
                  </a:lnTo>
                  <a:lnTo>
                    <a:pt x="6" y="0"/>
                  </a:lnTo>
                  <a:lnTo>
                    <a:pt x="0" y="0"/>
                  </a:lnTo>
                  <a:lnTo>
                    <a:pt x="0" y="7"/>
                  </a:lnTo>
                  <a:lnTo>
                    <a:pt x="0" y="13"/>
                  </a:lnTo>
                  <a:lnTo>
                    <a:pt x="6" y="13"/>
                  </a:lnTo>
                  <a:lnTo>
                    <a:pt x="6" y="19"/>
                  </a:lnTo>
                  <a:lnTo>
                    <a:pt x="1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49" name="Rectangle 38"/>
            <p:cNvSpPr>
              <a:spLocks noChangeArrowheads="1"/>
            </p:cNvSpPr>
            <p:nvPr/>
          </p:nvSpPr>
          <p:spPr bwMode="auto">
            <a:xfrm>
              <a:off x="1472" y="2632"/>
              <a:ext cx="7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endParaRPr lang="es-AR" altLang="es-AR"/>
            </a:p>
          </p:txBody>
        </p:sp>
        <p:sp>
          <p:nvSpPr>
            <p:cNvPr id="21550" name="Freeform 42"/>
            <p:cNvSpPr>
              <a:spLocks/>
            </p:cNvSpPr>
            <p:nvPr/>
          </p:nvSpPr>
          <p:spPr bwMode="auto">
            <a:xfrm>
              <a:off x="1472" y="2723"/>
              <a:ext cx="79" cy="19"/>
            </a:xfrm>
            <a:custGeom>
              <a:avLst/>
              <a:gdLst>
                <a:gd name="T0" fmla="*/ 0 w 79"/>
                <a:gd name="T1" fmla="*/ 0 h 19"/>
                <a:gd name="T2" fmla="*/ 0 w 79"/>
                <a:gd name="T3" fmla="*/ 7 h 19"/>
                <a:gd name="T4" fmla="*/ 79 w 79"/>
                <a:gd name="T5" fmla="*/ 19 h 19"/>
                <a:gd name="T6" fmla="*/ 79 w 79"/>
                <a:gd name="T7" fmla="*/ 12 h 19"/>
                <a:gd name="T8" fmla="*/ 0 w 7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9">
                  <a:moveTo>
                    <a:pt x="0" y="0"/>
                  </a:moveTo>
                  <a:lnTo>
                    <a:pt x="0" y="7"/>
                  </a:lnTo>
                  <a:lnTo>
                    <a:pt x="79" y="19"/>
                  </a:lnTo>
                  <a:lnTo>
                    <a:pt x="79"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1" name="Freeform 44"/>
            <p:cNvSpPr>
              <a:spLocks/>
            </p:cNvSpPr>
            <p:nvPr/>
          </p:nvSpPr>
          <p:spPr bwMode="auto">
            <a:xfrm>
              <a:off x="1472" y="2687"/>
              <a:ext cx="86" cy="18"/>
            </a:xfrm>
            <a:custGeom>
              <a:avLst/>
              <a:gdLst>
                <a:gd name="T0" fmla="*/ 0 w 86"/>
                <a:gd name="T1" fmla="*/ 0 h 18"/>
                <a:gd name="T2" fmla="*/ 0 w 86"/>
                <a:gd name="T3" fmla="*/ 5 h 18"/>
                <a:gd name="T4" fmla="*/ 79 w 86"/>
                <a:gd name="T5" fmla="*/ 18 h 18"/>
                <a:gd name="T6" fmla="*/ 86 w 86"/>
                <a:gd name="T7" fmla="*/ 18 h 18"/>
                <a:gd name="T8" fmla="*/ 79 w 86"/>
                <a:gd name="T9" fmla="*/ 12 h 18"/>
                <a:gd name="T10" fmla="*/ 0 w 86"/>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8">
                  <a:moveTo>
                    <a:pt x="0" y="0"/>
                  </a:moveTo>
                  <a:lnTo>
                    <a:pt x="0" y="5"/>
                  </a:lnTo>
                  <a:lnTo>
                    <a:pt x="79" y="18"/>
                  </a:lnTo>
                  <a:lnTo>
                    <a:pt x="86" y="18"/>
                  </a:lnTo>
                  <a:lnTo>
                    <a:pt x="79"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2" name="Freeform 47"/>
            <p:cNvSpPr>
              <a:spLocks/>
            </p:cNvSpPr>
            <p:nvPr/>
          </p:nvSpPr>
          <p:spPr bwMode="auto">
            <a:xfrm>
              <a:off x="1294" y="2968"/>
              <a:ext cx="86" cy="92"/>
            </a:xfrm>
            <a:custGeom>
              <a:avLst/>
              <a:gdLst>
                <a:gd name="T0" fmla="*/ 62 w 86"/>
                <a:gd name="T1" fmla="*/ 85 h 92"/>
                <a:gd name="T2" fmla="*/ 67 w 86"/>
                <a:gd name="T3" fmla="*/ 92 h 92"/>
                <a:gd name="T4" fmla="*/ 79 w 86"/>
                <a:gd name="T5" fmla="*/ 92 h 92"/>
                <a:gd name="T6" fmla="*/ 86 w 86"/>
                <a:gd name="T7" fmla="*/ 85 h 92"/>
                <a:gd name="T8" fmla="*/ 86 w 86"/>
                <a:gd name="T9" fmla="*/ 85 h 92"/>
                <a:gd name="T10" fmla="*/ 79 w 86"/>
                <a:gd name="T11" fmla="*/ 80 h 92"/>
                <a:gd name="T12" fmla="*/ 67 w 86"/>
                <a:gd name="T13" fmla="*/ 67 h 92"/>
                <a:gd name="T14" fmla="*/ 55 w 86"/>
                <a:gd name="T15" fmla="*/ 55 h 92"/>
                <a:gd name="T16" fmla="*/ 43 w 86"/>
                <a:gd name="T17" fmla="*/ 49 h 92"/>
                <a:gd name="T18" fmla="*/ 38 w 86"/>
                <a:gd name="T19" fmla="*/ 36 h 92"/>
                <a:gd name="T20" fmla="*/ 24 w 86"/>
                <a:gd name="T21" fmla="*/ 24 h 92"/>
                <a:gd name="T22" fmla="*/ 19 w 86"/>
                <a:gd name="T23" fmla="*/ 18 h 92"/>
                <a:gd name="T24" fmla="*/ 12 w 86"/>
                <a:gd name="T25" fmla="*/ 12 h 92"/>
                <a:gd name="T26" fmla="*/ 7 w 86"/>
                <a:gd name="T27" fmla="*/ 6 h 92"/>
                <a:gd name="T28" fmla="*/ 0 w 86"/>
                <a:gd name="T29" fmla="*/ 0 h 92"/>
                <a:gd name="T30" fmla="*/ 0 w 86"/>
                <a:gd name="T31" fmla="*/ 0 h 92"/>
                <a:gd name="T32" fmla="*/ 7 w 86"/>
                <a:gd name="T33" fmla="*/ 6 h 92"/>
                <a:gd name="T34" fmla="*/ 7 w 86"/>
                <a:gd name="T35" fmla="*/ 6 h 92"/>
                <a:gd name="T36" fmla="*/ 19 w 86"/>
                <a:gd name="T37" fmla="*/ 12 h 92"/>
                <a:gd name="T38" fmla="*/ 19 w 86"/>
                <a:gd name="T39" fmla="*/ 12 h 92"/>
                <a:gd name="T40" fmla="*/ 12 w 86"/>
                <a:gd name="T41" fmla="*/ 6 h 92"/>
                <a:gd name="T42" fmla="*/ 7 w 86"/>
                <a:gd name="T43" fmla="*/ 0 h 92"/>
                <a:gd name="T44" fmla="*/ 0 w 86"/>
                <a:gd name="T45" fmla="*/ 6 h 92"/>
                <a:gd name="T46" fmla="*/ 7 w 86"/>
                <a:gd name="T47" fmla="*/ 12 h 92"/>
                <a:gd name="T48" fmla="*/ 12 w 86"/>
                <a:gd name="T49" fmla="*/ 18 h 92"/>
                <a:gd name="T50" fmla="*/ 19 w 86"/>
                <a:gd name="T51" fmla="*/ 24 h 92"/>
                <a:gd name="T52" fmla="*/ 19 w 86"/>
                <a:gd name="T53" fmla="*/ 24 h 92"/>
                <a:gd name="T54" fmla="*/ 31 w 86"/>
                <a:gd name="T55" fmla="*/ 30 h 92"/>
                <a:gd name="T56" fmla="*/ 38 w 86"/>
                <a:gd name="T57" fmla="*/ 42 h 92"/>
                <a:gd name="T58" fmla="*/ 43 w 86"/>
                <a:gd name="T59" fmla="*/ 49 h 92"/>
                <a:gd name="T60" fmla="*/ 55 w 86"/>
                <a:gd name="T61" fmla="*/ 55 h 92"/>
                <a:gd name="T62" fmla="*/ 62 w 86"/>
                <a:gd name="T63" fmla="*/ 61 h 92"/>
                <a:gd name="T64" fmla="*/ 67 w 86"/>
                <a:gd name="T65" fmla="*/ 67 h 92"/>
                <a:gd name="T66" fmla="*/ 74 w 86"/>
                <a:gd name="T67" fmla="*/ 73 h 92"/>
                <a:gd name="T68" fmla="*/ 79 w 86"/>
                <a:gd name="T69" fmla="*/ 80 h 92"/>
                <a:gd name="T70" fmla="*/ 79 w 86"/>
                <a:gd name="T71" fmla="*/ 92 h 92"/>
                <a:gd name="T72" fmla="*/ 79 w 86"/>
                <a:gd name="T73" fmla="*/ 92 h 92"/>
                <a:gd name="T74" fmla="*/ 74 w 86"/>
                <a:gd name="T75" fmla="*/ 85 h 92"/>
                <a:gd name="T76" fmla="*/ 62 w 86"/>
                <a:gd name="T77" fmla="*/ 85 h 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 h="92">
                  <a:moveTo>
                    <a:pt x="62" y="80"/>
                  </a:moveTo>
                  <a:lnTo>
                    <a:pt x="62" y="85"/>
                  </a:lnTo>
                  <a:lnTo>
                    <a:pt x="67" y="85"/>
                  </a:lnTo>
                  <a:lnTo>
                    <a:pt x="67" y="92"/>
                  </a:lnTo>
                  <a:lnTo>
                    <a:pt x="74" y="92"/>
                  </a:lnTo>
                  <a:lnTo>
                    <a:pt x="79" y="92"/>
                  </a:lnTo>
                  <a:lnTo>
                    <a:pt x="86" y="92"/>
                  </a:lnTo>
                  <a:lnTo>
                    <a:pt x="86" y="85"/>
                  </a:lnTo>
                  <a:lnTo>
                    <a:pt x="79" y="85"/>
                  </a:lnTo>
                  <a:lnTo>
                    <a:pt x="86" y="85"/>
                  </a:lnTo>
                  <a:lnTo>
                    <a:pt x="79" y="85"/>
                  </a:lnTo>
                  <a:lnTo>
                    <a:pt x="79" y="80"/>
                  </a:lnTo>
                  <a:lnTo>
                    <a:pt x="74" y="73"/>
                  </a:lnTo>
                  <a:lnTo>
                    <a:pt x="67" y="67"/>
                  </a:lnTo>
                  <a:lnTo>
                    <a:pt x="62" y="61"/>
                  </a:lnTo>
                  <a:lnTo>
                    <a:pt x="55" y="55"/>
                  </a:lnTo>
                  <a:lnTo>
                    <a:pt x="50" y="49"/>
                  </a:lnTo>
                  <a:lnTo>
                    <a:pt x="43" y="49"/>
                  </a:lnTo>
                  <a:lnTo>
                    <a:pt x="43" y="42"/>
                  </a:lnTo>
                  <a:lnTo>
                    <a:pt x="38" y="36"/>
                  </a:lnTo>
                  <a:lnTo>
                    <a:pt x="31" y="30"/>
                  </a:lnTo>
                  <a:lnTo>
                    <a:pt x="24" y="24"/>
                  </a:lnTo>
                  <a:lnTo>
                    <a:pt x="19" y="24"/>
                  </a:lnTo>
                  <a:lnTo>
                    <a:pt x="19" y="18"/>
                  </a:lnTo>
                  <a:lnTo>
                    <a:pt x="12" y="18"/>
                  </a:lnTo>
                  <a:lnTo>
                    <a:pt x="12" y="12"/>
                  </a:lnTo>
                  <a:lnTo>
                    <a:pt x="7" y="12"/>
                  </a:lnTo>
                  <a:lnTo>
                    <a:pt x="7" y="6"/>
                  </a:lnTo>
                  <a:lnTo>
                    <a:pt x="7" y="0"/>
                  </a:lnTo>
                  <a:lnTo>
                    <a:pt x="0" y="0"/>
                  </a:lnTo>
                  <a:lnTo>
                    <a:pt x="7" y="0"/>
                  </a:lnTo>
                  <a:lnTo>
                    <a:pt x="0" y="0"/>
                  </a:lnTo>
                  <a:lnTo>
                    <a:pt x="7" y="0"/>
                  </a:lnTo>
                  <a:lnTo>
                    <a:pt x="7" y="6"/>
                  </a:lnTo>
                  <a:lnTo>
                    <a:pt x="12" y="6"/>
                  </a:lnTo>
                  <a:lnTo>
                    <a:pt x="7" y="6"/>
                  </a:lnTo>
                  <a:lnTo>
                    <a:pt x="12" y="6"/>
                  </a:lnTo>
                  <a:lnTo>
                    <a:pt x="19" y="12"/>
                  </a:lnTo>
                  <a:lnTo>
                    <a:pt x="24" y="12"/>
                  </a:lnTo>
                  <a:lnTo>
                    <a:pt x="19" y="12"/>
                  </a:lnTo>
                  <a:lnTo>
                    <a:pt x="19" y="6"/>
                  </a:lnTo>
                  <a:lnTo>
                    <a:pt x="12" y="6"/>
                  </a:lnTo>
                  <a:lnTo>
                    <a:pt x="12" y="0"/>
                  </a:lnTo>
                  <a:lnTo>
                    <a:pt x="7" y="0"/>
                  </a:lnTo>
                  <a:lnTo>
                    <a:pt x="0" y="0"/>
                  </a:lnTo>
                  <a:lnTo>
                    <a:pt x="0" y="6"/>
                  </a:lnTo>
                  <a:lnTo>
                    <a:pt x="7" y="6"/>
                  </a:lnTo>
                  <a:lnTo>
                    <a:pt x="7" y="12"/>
                  </a:lnTo>
                  <a:lnTo>
                    <a:pt x="12" y="12"/>
                  </a:lnTo>
                  <a:lnTo>
                    <a:pt x="12" y="18"/>
                  </a:lnTo>
                  <a:lnTo>
                    <a:pt x="19" y="18"/>
                  </a:lnTo>
                  <a:lnTo>
                    <a:pt x="19" y="24"/>
                  </a:lnTo>
                  <a:lnTo>
                    <a:pt x="24" y="24"/>
                  </a:lnTo>
                  <a:lnTo>
                    <a:pt x="19" y="24"/>
                  </a:lnTo>
                  <a:lnTo>
                    <a:pt x="24" y="30"/>
                  </a:lnTo>
                  <a:lnTo>
                    <a:pt x="31" y="30"/>
                  </a:lnTo>
                  <a:lnTo>
                    <a:pt x="31" y="36"/>
                  </a:lnTo>
                  <a:lnTo>
                    <a:pt x="38" y="42"/>
                  </a:lnTo>
                  <a:lnTo>
                    <a:pt x="43" y="42"/>
                  </a:lnTo>
                  <a:lnTo>
                    <a:pt x="43" y="49"/>
                  </a:lnTo>
                  <a:lnTo>
                    <a:pt x="50" y="49"/>
                  </a:lnTo>
                  <a:lnTo>
                    <a:pt x="55" y="55"/>
                  </a:lnTo>
                  <a:lnTo>
                    <a:pt x="55" y="61"/>
                  </a:lnTo>
                  <a:lnTo>
                    <a:pt x="62" y="61"/>
                  </a:lnTo>
                  <a:lnTo>
                    <a:pt x="62" y="67"/>
                  </a:lnTo>
                  <a:lnTo>
                    <a:pt x="67" y="67"/>
                  </a:lnTo>
                  <a:lnTo>
                    <a:pt x="67" y="73"/>
                  </a:lnTo>
                  <a:lnTo>
                    <a:pt x="74" y="73"/>
                  </a:lnTo>
                  <a:lnTo>
                    <a:pt x="74" y="80"/>
                  </a:lnTo>
                  <a:lnTo>
                    <a:pt x="79" y="80"/>
                  </a:lnTo>
                  <a:lnTo>
                    <a:pt x="79" y="85"/>
                  </a:lnTo>
                  <a:lnTo>
                    <a:pt x="79" y="92"/>
                  </a:lnTo>
                  <a:lnTo>
                    <a:pt x="79" y="85"/>
                  </a:lnTo>
                  <a:lnTo>
                    <a:pt x="79" y="92"/>
                  </a:lnTo>
                  <a:lnTo>
                    <a:pt x="74" y="92"/>
                  </a:lnTo>
                  <a:lnTo>
                    <a:pt x="74" y="85"/>
                  </a:lnTo>
                  <a:lnTo>
                    <a:pt x="67" y="85"/>
                  </a:lnTo>
                  <a:lnTo>
                    <a:pt x="62" y="85"/>
                  </a:lnTo>
                  <a:lnTo>
                    <a:pt x="62"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3" name="Freeform 48"/>
            <p:cNvSpPr>
              <a:spLocks/>
            </p:cNvSpPr>
            <p:nvPr/>
          </p:nvSpPr>
          <p:spPr bwMode="auto">
            <a:xfrm>
              <a:off x="1301" y="2949"/>
              <a:ext cx="85" cy="92"/>
            </a:xfrm>
            <a:custGeom>
              <a:avLst/>
              <a:gdLst>
                <a:gd name="T0" fmla="*/ 60 w 85"/>
                <a:gd name="T1" fmla="*/ 80 h 92"/>
                <a:gd name="T2" fmla="*/ 67 w 85"/>
                <a:gd name="T3" fmla="*/ 86 h 92"/>
                <a:gd name="T4" fmla="*/ 79 w 85"/>
                <a:gd name="T5" fmla="*/ 92 h 92"/>
                <a:gd name="T6" fmla="*/ 85 w 85"/>
                <a:gd name="T7" fmla="*/ 86 h 92"/>
                <a:gd name="T8" fmla="*/ 79 w 85"/>
                <a:gd name="T9" fmla="*/ 80 h 92"/>
                <a:gd name="T10" fmla="*/ 72 w 85"/>
                <a:gd name="T11" fmla="*/ 74 h 92"/>
                <a:gd name="T12" fmla="*/ 67 w 85"/>
                <a:gd name="T13" fmla="*/ 68 h 92"/>
                <a:gd name="T14" fmla="*/ 60 w 85"/>
                <a:gd name="T15" fmla="*/ 61 h 92"/>
                <a:gd name="T16" fmla="*/ 55 w 85"/>
                <a:gd name="T17" fmla="*/ 49 h 92"/>
                <a:gd name="T18" fmla="*/ 48 w 85"/>
                <a:gd name="T19" fmla="*/ 43 h 92"/>
                <a:gd name="T20" fmla="*/ 43 w 85"/>
                <a:gd name="T21" fmla="*/ 37 h 92"/>
                <a:gd name="T22" fmla="*/ 36 w 85"/>
                <a:gd name="T23" fmla="*/ 31 h 92"/>
                <a:gd name="T24" fmla="*/ 24 w 85"/>
                <a:gd name="T25" fmla="*/ 25 h 92"/>
                <a:gd name="T26" fmla="*/ 17 w 85"/>
                <a:gd name="T27" fmla="*/ 19 h 92"/>
                <a:gd name="T28" fmla="*/ 12 w 85"/>
                <a:gd name="T29" fmla="*/ 12 h 92"/>
                <a:gd name="T30" fmla="*/ 5 w 85"/>
                <a:gd name="T31" fmla="*/ 7 h 92"/>
                <a:gd name="T32" fmla="*/ 12 w 85"/>
                <a:gd name="T33" fmla="*/ 7 h 92"/>
                <a:gd name="T34" fmla="*/ 24 w 85"/>
                <a:gd name="T35" fmla="*/ 12 h 92"/>
                <a:gd name="T36" fmla="*/ 12 w 85"/>
                <a:gd name="T37" fmla="*/ 7 h 92"/>
                <a:gd name="T38" fmla="*/ 5 w 85"/>
                <a:gd name="T39" fmla="*/ 0 h 92"/>
                <a:gd name="T40" fmla="*/ 5 w 85"/>
                <a:gd name="T41" fmla="*/ 0 h 92"/>
                <a:gd name="T42" fmla="*/ 5 w 85"/>
                <a:gd name="T43" fmla="*/ 12 h 92"/>
                <a:gd name="T44" fmla="*/ 17 w 85"/>
                <a:gd name="T45" fmla="*/ 19 h 92"/>
                <a:gd name="T46" fmla="*/ 24 w 85"/>
                <a:gd name="T47" fmla="*/ 31 h 92"/>
                <a:gd name="T48" fmla="*/ 31 w 85"/>
                <a:gd name="T49" fmla="*/ 37 h 92"/>
                <a:gd name="T50" fmla="*/ 43 w 85"/>
                <a:gd name="T51" fmla="*/ 43 h 92"/>
                <a:gd name="T52" fmla="*/ 55 w 85"/>
                <a:gd name="T53" fmla="*/ 55 h 92"/>
                <a:gd name="T54" fmla="*/ 67 w 85"/>
                <a:gd name="T55" fmla="*/ 68 h 92"/>
                <a:gd name="T56" fmla="*/ 79 w 85"/>
                <a:gd name="T57" fmla="*/ 80 h 92"/>
                <a:gd name="T58" fmla="*/ 85 w 85"/>
                <a:gd name="T59" fmla="*/ 86 h 92"/>
                <a:gd name="T60" fmla="*/ 79 w 85"/>
                <a:gd name="T61" fmla="*/ 92 h 92"/>
                <a:gd name="T62" fmla="*/ 67 w 85"/>
                <a:gd name="T63" fmla="*/ 86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5" h="92">
                  <a:moveTo>
                    <a:pt x="60" y="86"/>
                  </a:moveTo>
                  <a:lnTo>
                    <a:pt x="60" y="80"/>
                  </a:lnTo>
                  <a:lnTo>
                    <a:pt x="60" y="86"/>
                  </a:lnTo>
                  <a:lnTo>
                    <a:pt x="67" y="86"/>
                  </a:lnTo>
                  <a:lnTo>
                    <a:pt x="72" y="92"/>
                  </a:lnTo>
                  <a:lnTo>
                    <a:pt x="79" y="92"/>
                  </a:lnTo>
                  <a:lnTo>
                    <a:pt x="85" y="92"/>
                  </a:lnTo>
                  <a:lnTo>
                    <a:pt x="85" y="86"/>
                  </a:lnTo>
                  <a:lnTo>
                    <a:pt x="85" y="80"/>
                  </a:lnTo>
                  <a:lnTo>
                    <a:pt x="79" y="80"/>
                  </a:lnTo>
                  <a:lnTo>
                    <a:pt x="79" y="74"/>
                  </a:lnTo>
                  <a:lnTo>
                    <a:pt x="72" y="74"/>
                  </a:lnTo>
                  <a:lnTo>
                    <a:pt x="72" y="68"/>
                  </a:lnTo>
                  <a:lnTo>
                    <a:pt x="67" y="68"/>
                  </a:lnTo>
                  <a:lnTo>
                    <a:pt x="67" y="61"/>
                  </a:lnTo>
                  <a:lnTo>
                    <a:pt x="60" y="61"/>
                  </a:lnTo>
                  <a:lnTo>
                    <a:pt x="60" y="55"/>
                  </a:lnTo>
                  <a:lnTo>
                    <a:pt x="55" y="49"/>
                  </a:lnTo>
                  <a:lnTo>
                    <a:pt x="48" y="49"/>
                  </a:lnTo>
                  <a:lnTo>
                    <a:pt x="48" y="43"/>
                  </a:lnTo>
                  <a:lnTo>
                    <a:pt x="43" y="43"/>
                  </a:lnTo>
                  <a:lnTo>
                    <a:pt x="43" y="37"/>
                  </a:lnTo>
                  <a:lnTo>
                    <a:pt x="36" y="37"/>
                  </a:lnTo>
                  <a:lnTo>
                    <a:pt x="36" y="31"/>
                  </a:lnTo>
                  <a:lnTo>
                    <a:pt x="31" y="31"/>
                  </a:lnTo>
                  <a:lnTo>
                    <a:pt x="24" y="25"/>
                  </a:lnTo>
                  <a:lnTo>
                    <a:pt x="24" y="19"/>
                  </a:lnTo>
                  <a:lnTo>
                    <a:pt x="17" y="19"/>
                  </a:lnTo>
                  <a:lnTo>
                    <a:pt x="17" y="12"/>
                  </a:lnTo>
                  <a:lnTo>
                    <a:pt x="12" y="12"/>
                  </a:lnTo>
                  <a:lnTo>
                    <a:pt x="12" y="7"/>
                  </a:lnTo>
                  <a:lnTo>
                    <a:pt x="5" y="7"/>
                  </a:lnTo>
                  <a:lnTo>
                    <a:pt x="5" y="0"/>
                  </a:lnTo>
                  <a:lnTo>
                    <a:pt x="12" y="7"/>
                  </a:lnTo>
                  <a:lnTo>
                    <a:pt x="17" y="7"/>
                  </a:lnTo>
                  <a:lnTo>
                    <a:pt x="24" y="12"/>
                  </a:lnTo>
                  <a:lnTo>
                    <a:pt x="17" y="7"/>
                  </a:lnTo>
                  <a:lnTo>
                    <a:pt x="12" y="7"/>
                  </a:lnTo>
                  <a:lnTo>
                    <a:pt x="12" y="0"/>
                  </a:lnTo>
                  <a:lnTo>
                    <a:pt x="5" y="0"/>
                  </a:lnTo>
                  <a:lnTo>
                    <a:pt x="0" y="0"/>
                  </a:lnTo>
                  <a:lnTo>
                    <a:pt x="5" y="0"/>
                  </a:lnTo>
                  <a:lnTo>
                    <a:pt x="5" y="7"/>
                  </a:lnTo>
                  <a:lnTo>
                    <a:pt x="5" y="12"/>
                  </a:lnTo>
                  <a:lnTo>
                    <a:pt x="12" y="12"/>
                  </a:lnTo>
                  <a:lnTo>
                    <a:pt x="17" y="19"/>
                  </a:lnTo>
                  <a:lnTo>
                    <a:pt x="24" y="25"/>
                  </a:lnTo>
                  <a:lnTo>
                    <a:pt x="24" y="31"/>
                  </a:lnTo>
                  <a:lnTo>
                    <a:pt x="31" y="31"/>
                  </a:lnTo>
                  <a:lnTo>
                    <a:pt x="31" y="37"/>
                  </a:lnTo>
                  <a:lnTo>
                    <a:pt x="36" y="37"/>
                  </a:lnTo>
                  <a:lnTo>
                    <a:pt x="43" y="43"/>
                  </a:lnTo>
                  <a:lnTo>
                    <a:pt x="48" y="49"/>
                  </a:lnTo>
                  <a:lnTo>
                    <a:pt x="55" y="55"/>
                  </a:lnTo>
                  <a:lnTo>
                    <a:pt x="60" y="61"/>
                  </a:lnTo>
                  <a:lnTo>
                    <a:pt x="67" y="68"/>
                  </a:lnTo>
                  <a:lnTo>
                    <a:pt x="72" y="74"/>
                  </a:lnTo>
                  <a:lnTo>
                    <a:pt x="79" y="80"/>
                  </a:lnTo>
                  <a:lnTo>
                    <a:pt x="79" y="86"/>
                  </a:lnTo>
                  <a:lnTo>
                    <a:pt x="85" y="86"/>
                  </a:lnTo>
                  <a:lnTo>
                    <a:pt x="85" y="92"/>
                  </a:lnTo>
                  <a:lnTo>
                    <a:pt x="79" y="92"/>
                  </a:lnTo>
                  <a:lnTo>
                    <a:pt x="72" y="86"/>
                  </a:lnTo>
                  <a:lnTo>
                    <a:pt x="67" y="86"/>
                  </a:lnTo>
                  <a:lnTo>
                    <a:pt x="6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4" name="Freeform 49"/>
            <p:cNvSpPr>
              <a:spLocks/>
            </p:cNvSpPr>
            <p:nvPr/>
          </p:nvSpPr>
          <p:spPr bwMode="auto">
            <a:xfrm>
              <a:off x="1313" y="2937"/>
              <a:ext cx="86" cy="92"/>
            </a:xfrm>
            <a:custGeom>
              <a:avLst/>
              <a:gdLst>
                <a:gd name="T0" fmla="*/ 67 w 86"/>
                <a:gd name="T1" fmla="*/ 86 h 92"/>
                <a:gd name="T2" fmla="*/ 79 w 86"/>
                <a:gd name="T3" fmla="*/ 92 h 92"/>
                <a:gd name="T4" fmla="*/ 86 w 86"/>
                <a:gd name="T5" fmla="*/ 86 h 92"/>
                <a:gd name="T6" fmla="*/ 79 w 86"/>
                <a:gd name="T7" fmla="*/ 80 h 92"/>
                <a:gd name="T8" fmla="*/ 73 w 86"/>
                <a:gd name="T9" fmla="*/ 73 h 92"/>
                <a:gd name="T10" fmla="*/ 67 w 86"/>
                <a:gd name="T11" fmla="*/ 67 h 92"/>
                <a:gd name="T12" fmla="*/ 60 w 86"/>
                <a:gd name="T13" fmla="*/ 61 h 92"/>
                <a:gd name="T14" fmla="*/ 55 w 86"/>
                <a:gd name="T15" fmla="*/ 49 h 92"/>
                <a:gd name="T16" fmla="*/ 48 w 86"/>
                <a:gd name="T17" fmla="*/ 43 h 92"/>
                <a:gd name="T18" fmla="*/ 36 w 86"/>
                <a:gd name="T19" fmla="*/ 37 h 92"/>
                <a:gd name="T20" fmla="*/ 31 w 86"/>
                <a:gd name="T21" fmla="*/ 31 h 92"/>
                <a:gd name="T22" fmla="*/ 24 w 86"/>
                <a:gd name="T23" fmla="*/ 19 h 92"/>
                <a:gd name="T24" fmla="*/ 19 w 86"/>
                <a:gd name="T25" fmla="*/ 12 h 92"/>
                <a:gd name="T26" fmla="*/ 12 w 86"/>
                <a:gd name="T27" fmla="*/ 7 h 92"/>
                <a:gd name="T28" fmla="*/ 5 w 86"/>
                <a:gd name="T29" fmla="*/ 0 h 92"/>
                <a:gd name="T30" fmla="*/ 12 w 86"/>
                <a:gd name="T31" fmla="*/ 7 h 92"/>
                <a:gd name="T32" fmla="*/ 24 w 86"/>
                <a:gd name="T33" fmla="*/ 12 h 92"/>
                <a:gd name="T34" fmla="*/ 12 w 86"/>
                <a:gd name="T35" fmla="*/ 7 h 92"/>
                <a:gd name="T36" fmla="*/ 5 w 86"/>
                <a:gd name="T37" fmla="*/ 0 h 92"/>
                <a:gd name="T38" fmla="*/ 5 w 86"/>
                <a:gd name="T39" fmla="*/ 0 h 92"/>
                <a:gd name="T40" fmla="*/ 5 w 86"/>
                <a:gd name="T41" fmla="*/ 12 h 92"/>
                <a:gd name="T42" fmla="*/ 12 w 86"/>
                <a:gd name="T43" fmla="*/ 19 h 92"/>
                <a:gd name="T44" fmla="*/ 19 w 86"/>
                <a:gd name="T45" fmla="*/ 24 h 92"/>
                <a:gd name="T46" fmla="*/ 24 w 86"/>
                <a:gd name="T47" fmla="*/ 24 h 92"/>
                <a:gd name="T48" fmla="*/ 31 w 86"/>
                <a:gd name="T49" fmla="*/ 31 h 92"/>
                <a:gd name="T50" fmla="*/ 36 w 86"/>
                <a:gd name="T51" fmla="*/ 37 h 92"/>
                <a:gd name="T52" fmla="*/ 48 w 86"/>
                <a:gd name="T53" fmla="*/ 49 h 92"/>
                <a:gd name="T54" fmla="*/ 60 w 86"/>
                <a:gd name="T55" fmla="*/ 61 h 92"/>
                <a:gd name="T56" fmla="*/ 60 w 86"/>
                <a:gd name="T57" fmla="*/ 67 h 92"/>
                <a:gd name="T58" fmla="*/ 73 w 86"/>
                <a:gd name="T59" fmla="*/ 73 h 92"/>
                <a:gd name="T60" fmla="*/ 79 w 86"/>
                <a:gd name="T61" fmla="*/ 86 h 92"/>
                <a:gd name="T62" fmla="*/ 86 w 86"/>
                <a:gd name="T63" fmla="*/ 92 h 92"/>
                <a:gd name="T64" fmla="*/ 73 w 86"/>
                <a:gd name="T65" fmla="*/ 92 h 92"/>
                <a:gd name="T66" fmla="*/ 73 w 86"/>
                <a:gd name="T67" fmla="*/ 86 h 92"/>
                <a:gd name="T68" fmla="*/ 73 w 86"/>
                <a:gd name="T69" fmla="*/ 86 h 92"/>
                <a:gd name="T70" fmla="*/ 60 w 86"/>
                <a:gd name="T71" fmla="*/ 86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6" h="92">
                  <a:moveTo>
                    <a:pt x="60" y="86"/>
                  </a:moveTo>
                  <a:lnTo>
                    <a:pt x="67" y="86"/>
                  </a:lnTo>
                  <a:lnTo>
                    <a:pt x="73" y="92"/>
                  </a:lnTo>
                  <a:lnTo>
                    <a:pt x="79" y="92"/>
                  </a:lnTo>
                  <a:lnTo>
                    <a:pt x="86" y="92"/>
                  </a:lnTo>
                  <a:lnTo>
                    <a:pt x="86" y="86"/>
                  </a:lnTo>
                  <a:lnTo>
                    <a:pt x="86" y="80"/>
                  </a:lnTo>
                  <a:lnTo>
                    <a:pt x="79" y="80"/>
                  </a:lnTo>
                  <a:lnTo>
                    <a:pt x="79" y="73"/>
                  </a:lnTo>
                  <a:lnTo>
                    <a:pt x="73" y="73"/>
                  </a:lnTo>
                  <a:lnTo>
                    <a:pt x="73" y="67"/>
                  </a:lnTo>
                  <a:lnTo>
                    <a:pt x="67" y="67"/>
                  </a:lnTo>
                  <a:lnTo>
                    <a:pt x="67" y="61"/>
                  </a:lnTo>
                  <a:lnTo>
                    <a:pt x="60" y="61"/>
                  </a:lnTo>
                  <a:lnTo>
                    <a:pt x="55" y="55"/>
                  </a:lnTo>
                  <a:lnTo>
                    <a:pt x="55" y="49"/>
                  </a:lnTo>
                  <a:lnTo>
                    <a:pt x="48" y="49"/>
                  </a:lnTo>
                  <a:lnTo>
                    <a:pt x="48" y="43"/>
                  </a:lnTo>
                  <a:lnTo>
                    <a:pt x="43" y="43"/>
                  </a:lnTo>
                  <a:lnTo>
                    <a:pt x="36" y="37"/>
                  </a:lnTo>
                  <a:lnTo>
                    <a:pt x="36" y="31"/>
                  </a:lnTo>
                  <a:lnTo>
                    <a:pt x="31" y="31"/>
                  </a:lnTo>
                  <a:lnTo>
                    <a:pt x="24" y="24"/>
                  </a:lnTo>
                  <a:lnTo>
                    <a:pt x="24" y="19"/>
                  </a:lnTo>
                  <a:lnTo>
                    <a:pt x="19" y="19"/>
                  </a:lnTo>
                  <a:lnTo>
                    <a:pt x="19" y="12"/>
                  </a:lnTo>
                  <a:lnTo>
                    <a:pt x="12" y="12"/>
                  </a:lnTo>
                  <a:lnTo>
                    <a:pt x="12" y="7"/>
                  </a:lnTo>
                  <a:lnTo>
                    <a:pt x="5" y="7"/>
                  </a:lnTo>
                  <a:lnTo>
                    <a:pt x="5" y="0"/>
                  </a:lnTo>
                  <a:lnTo>
                    <a:pt x="5" y="7"/>
                  </a:lnTo>
                  <a:lnTo>
                    <a:pt x="12" y="7"/>
                  </a:lnTo>
                  <a:lnTo>
                    <a:pt x="19" y="7"/>
                  </a:lnTo>
                  <a:lnTo>
                    <a:pt x="24" y="12"/>
                  </a:lnTo>
                  <a:lnTo>
                    <a:pt x="19" y="7"/>
                  </a:lnTo>
                  <a:lnTo>
                    <a:pt x="12" y="7"/>
                  </a:lnTo>
                  <a:lnTo>
                    <a:pt x="12" y="0"/>
                  </a:lnTo>
                  <a:lnTo>
                    <a:pt x="5" y="0"/>
                  </a:lnTo>
                  <a:lnTo>
                    <a:pt x="0" y="0"/>
                  </a:lnTo>
                  <a:lnTo>
                    <a:pt x="5" y="0"/>
                  </a:lnTo>
                  <a:lnTo>
                    <a:pt x="5" y="7"/>
                  </a:lnTo>
                  <a:lnTo>
                    <a:pt x="5" y="12"/>
                  </a:lnTo>
                  <a:lnTo>
                    <a:pt x="12" y="12"/>
                  </a:lnTo>
                  <a:lnTo>
                    <a:pt x="12" y="19"/>
                  </a:lnTo>
                  <a:lnTo>
                    <a:pt x="19" y="19"/>
                  </a:lnTo>
                  <a:lnTo>
                    <a:pt x="19" y="24"/>
                  </a:lnTo>
                  <a:lnTo>
                    <a:pt x="19" y="19"/>
                  </a:lnTo>
                  <a:lnTo>
                    <a:pt x="24" y="24"/>
                  </a:lnTo>
                  <a:lnTo>
                    <a:pt x="24" y="31"/>
                  </a:lnTo>
                  <a:lnTo>
                    <a:pt x="31" y="31"/>
                  </a:lnTo>
                  <a:lnTo>
                    <a:pt x="31" y="37"/>
                  </a:lnTo>
                  <a:lnTo>
                    <a:pt x="36" y="37"/>
                  </a:lnTo>
                  <a:lnTo>
                    <a:pt x="43" y="43"/>
                  </a:lnTo>
                  <a:lnTo>
                    <a:pt x="48" y="49"/>
                  </a:lnTo>
                  <a:lnTo>
                    <a:pt x="55" y="55"/>
                  </a:lnTo>
                  <a:lnTo>
                    <a:pt x="60" y="61"/>
                  </a:lnTo>
                  <a:lnTo>
                    <a:pt x="67" y="67"/>
                  </a:lnTo>
                  <a:lnTo>
                    <a:pt x="60" y="67"/>
                  </a:lnTo>
                  <a:lnTo>
                    <a:pt x="67" y="67"/>
                  </a:lnTo>
                  <a:lnTo>
                    <a:pt x="73" y="73"/>
                  </a:lnTo>
                  <a:lnTo>
                    <a:pt x="79" y="80"/>
                  </a:lnTo>
                  <a:lnTo>
                    <a:pt x="79" y="86"/>
                  </a:lnTo>
                  <a:lnTo>
                    <a:pt x="86" y="86"/>
                  </a:lnTo>
                  <a:lnTo>
                    <a:pt x="86" y="92"/>
                  </a:lnTo>
                  <a:lnTo>
                    <a:pt x="79" y="92"/>
                  </a:lnTo>
                  <a:lnTo>
                    <a:pt x="73" y="92"/>
                  </a:lnTo>
                  <a:lnTo>
                    <a:pt x="79" y="92"/>
                  </a:lnTo>
                  <a:lnTo>
                    <a:pt x="73" y="86"/>
                  </a:lnTo>
                  <a:lnTo>
                    <a:pt x="73" y="92"/>
                  </a:lnTo>
                  <a:lnTo>
                    <a:pt x="73" y="86"/>
                  </a:lnTo>
                  <a:lnTo>
                    <a:pt x="67" y="86"/>
                  </a:lnTo>
                  <a:lnTo>
                    <a:pt x="6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5" name="Freeform 50"/>
            <p:cNvSpPr>
              <a:spLocks/>
            </p:cNvSpPr>
            <p:nvPr/>
          </p:nvSpPr>
          <p:spPr bwMode="auto">
            <a:xfrm>
              <a:off x="1325" y="2918"/>
              <a:ext cx="86" cy="92"/>
            </a:xfrm>
            <a:custGeom>
              <a:avLst/>
              <a:gdLst>
                <a:gd name="T0" fmla="*/ 67 w 86"/>
                <a:gd name="T1" fmla="*/ 86 h 92"/>
                <a:gd name="T2" fmla="*/ 74 w 86"/>
                <a:gd name="T3" fmla="*/ 92 h 92"/>
                <a:gd name="T4" fmla="*/ 74 w 86"/>
                <a:gd name="T5" fmla="*/ 92 h 92"/>
                <a:gd name="T6" fmla="*/ 86 w 86"/>
                <a:gd name="T7" fmla="*/ 92 h 92"/>
                <a:gd name="T8" fmla="*/ 79 w 86"/>
                <a:gd name="T9" fmla="*/ 86 h 92"/>
                <a:gd name="T10" fmla="*/ 74 w 86"/>
                <a:gd name="T11" fmla="*/ 74 h 92"/>
                <a:gd name="T12" fmla="*/ 61 w 86"/>
                <a:gd name="T13" fmla="*/ 68 h 92"/>
                <a:gd name="T14" fmla="*/ 55 w 86"/>
                <a:gd name="T15" fmla="*/ 56 h 92"/>
                <a:gd name="T16" fmla="*/ 43 w 86"/>
                <a:gd name="T17" fmla="*/ 43 h 92"/>
                <a:gd name="T18" fmla="*/ 31 w 86"/>
                <a:gd name="T19" fmla="*/ 38 h 92"/>
                <a:gd name="T20" fmla="*/ 24 w 86"/>
                <a:gd name="T21" fmla="*/ 31 h 92"/>
                <a:gd name="T22" fmla="*/ 19 w 86"/>
                <a:gd name="T23" fmla="*/ 26 h 92"/>
                <a:gd name="T24" fmla="*/ 12 w 86"/>
                <a:gd name="T25" fmla="*/ 19 h 92"/>
                <a:gd name="T26" fmla="*/ 7 w 86"/>
                <a:gd name="T27" fmla="*/ 12 h 92"/>
                <a:gd name="T28" fmla="*/ 7 w 86"/>
                <a:gd name="T29" fmla="*/ 0 h 92"/>
                <a:gd name="T30" fmla="*/ 7 w 86"/>
                <a:gd name="T31" fmla="*/ 0 h 92"/>
                <a:gd name="T32" fmla="*/ 12 w 86"/>
                <a:gd name="T33" fmla="*/ 7 h 92"/>
                <a:gd name="T34" fmla="*/ 24 w 86"/>
                <a:gd name="T35" fmla="*/ 12 h 92"/>
                <a:gd name="T36" fmla="*/ 12 w 86"/>
                <a:gd name="T37" fmla="*/ 7 h 92"/>
                <a:gd name="T38" fmla="*/ 0 w 86"/>
                <a:gd name="T39" fmla="*/ 0 h 92"/>
                <a:gd name="T40" fmla="*/ 7 w 86"/>
                <a:gd name="T41" fmla="*/ 7 h 92"/>
                <a:gd name="T42" fmla="*/ 12 w 86"/>
                <a:gd name="T43" fmla="*/ 12 h 92"/>
                <a:gd name="T44" fmla="*/ 19 w 86"/>
                <a:gd name="T45" fmla="*/ 26 h 92"/>
                <a:gd name="T46" fmla="*/ 24 w 86"/>
                <a:gd name="T47" fmla="*/ 31 h 92"/>
                <a:gd name="T48" fmla="*/ 31 w 86"/>
                <a:gd name="T49" fmla="*/ 38 h 92"/>
                <a:gd name="T50" fmla="*/ 43 w 86"/>
                <a:gd name="T51" fmla="*/ 50 h 92"/>
                <a:gd name="T52" fmla="*/ 55 w 86"/>
                <a:gd name="T53" fmla="*/ 56 h 92"/>
                <a:gd name="T54" fmla="*/ 61 w 86"/>
                <a:gd name="T55" fmla="*/ 62 h 92"/>
                <a:gd name="T56" fmla="*/ 67 w 86"/>
                <a:gd name="T57" fmla="*/ 68 h 92"/>
                <a:gd name="T58" fmla="*/ 74 w 86"/>
                <a:gd name="T59" fmla="*/ 74 h 92"/>
                <a:gd name="T60" fmla="*/ 79 w 86"/>
                <a:gd name="T61" fmla="*/ 80 h 92"/>
                <a:gd name="T62" fmla="*/ 79 w 86"/>
                <a:gd name="T63" fmla="*/ 92 h 92"/>
                <a:gd name="T64" fmla="*/ 79 w 86"/>
                <a:gd name="T65" fmla="*/ 92 h 92"/>
                <a:gd name="T66" fmla="*/ 67 w 86"/>
                <a:gd name="T67" fmla="*/ 86 h 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92">
                  <a:moveTo>
                    <a:pt x="61" y="86"/>
                  </a:moveTo>
                  <a:lnTo>
                    <a:pt x="67" y="86"/>
                  </a:lnTo>
                  <a:lnTo>
                    <a:pt x="67" y="92"/>
                  </a:lnTo>
                  <a:lnTo>
                    <a:pt x="74" y="92"/>
                  </a:lnTo>
                  <a:lnTo>
                    <a:pt x="79" y="92"/>
                  </a:lnTo>
                  <a:lnTo>
                    <a:pt x="74" y="92"/>
                  </a:lnTo>
                  <a:lnTo>
                    <a:pt x="79" y="92"/>
                  </a:lnTo>
                  <a:lnTo>
                    <a:pt x="86" y="92"/>
                  </a:lnTo>
                  <a:lnTo>
                    <a:pt x="86" y="86"/>
                  </a:lnTo>
                  <a:lnTo>
                    <a:pt x="79" y="86"/>
                  </a:lnTo>
                  <a:lnTo>
                    <a:pt x="79" y="80"/>
                  </a:lnTo>
                  <a:lnTo>
                    <a:pt x="74" y="74"/>
                  </a:lnTo>
                  <a:lnTo>
                    <a:pt x="67" y="68"/>
                  </a:lnTo>
                  <a:lnTo>
                    <a:pt x="61" y="68"/>
                  </a:lnTo>
                  <a:lnTo>
                    <a:pt x="61" y="62"/>
                  </a:lnTo>
                  <a:lnTo>
                    <a:pt x="55" y="56"/>
                  </a:lnTo>
                  <a:lnTo>
                    <a:pt x="48" y="50"/>
                  </a:lnTo>
                  <a:lnTo>
                    <a:pt x="43" y="43"/>
                  </a:lnTo>
                  <a:lnTo>
                    <a:pt x="36" y="38"/>
                  </a:lnTo>
                  <a:lnTo>
                    <a:pt x="31" y="38"/>
                  </a:lnTo>
                  <a:lnTo>
                    <a:pt x="31" y="31"/>
                  </a:lnTo>
                  <a:lnTo>
                    <a:pt x="24" y="31"/>
                  </a:lnTo>
                  <a:lnTo>
                    <a:pt x="24" y="26"/>
                  </a:lnTo>
                  <a:lnTo>
                    <a:pt x="19" y="26"/>
                  </a:lnTo>
                  <a:lnTo>
                    <a:pt x="19" y="19"/>
                  </a:lnTo>
                  <a:lnTo>
                    <a:pt x="12" y="19"/>
                  </a:lnTo>
                  <a:lnTo>
                    <a:pt x="12" y="12"/>
                  </a:lnTo>
                  <a:lnTo>
                    <a:pt x="7" y="12"/>
                  </a:lnTo>
                  <a:lnTo>
                    <a:pt x="7" y="7"/>
                  </a:lnTo>
                  <a:lnTo>
                    <a:pt x="7" y="0"/>
                  </a:lnTo>
                  <a:lnTo>
                    <a:pt x="7" y="7"/>
                  </a:lnTo>
                  <a:lnTo>
                    <a:pt x="7" y="0"/>
                  </a:lnTo>
                  <a:lnTo>
                    <a:pt x="7" y="7"/>
                  </a:lnTo>
                  <a:lnTo>
                    <a:pt x="12" y="7"/>
                  </a:lnTo>
                  <a:lnTo>
                    <a:pt x="19" y="12"/>
                  </a:lnTo>
                  <a:lnTo>
                    <a:pt x="24" y="12"/>
                  </a:lnTo>
                  <a:lnTo>
                    <a:pt x="19" y="7"/>
                  </a:lnTo>
                  <a:lnTo>
                    <a:pt x="12" y="7"/>
                  </a:lnTo>
                  <a:lnTo>
                    <a:pt x="7" y="0"/>
                  </a:lnTo>
                  <a:lnTo>
                    <a:pt x="0" y="0"/>
                  </a:lnTo>
                  <a:lnTo>
                    <a:pt x="0" y="7"/>
                  </a:lnTo>
                  <a:lnTo>
                    <a:pt x="7" y="7"/>
                  </a:lnTo>
                  <a:lnTo>
                    <a:pt x="7" y="12"/>
                  </a:lnTo>
                  <a:lnTo>
                    <a:pt x="12" y="12"/>
                  </a:lnTo>
                  <a:lnTo>
                    <a:pt x="12" y="19"/>
                  </a:lnTo>
                  <a:lnTo>
                    <a:pt x="19" y="26"/>
                  </a:lnTo>
                  <a:lnTo>
                    <a:pt x="24" y="26"/>
                  </a:lnTo>
                  <a:lnTo>
                    <a:pt x="24" y="31"/>
                  </a:lnTo>
                  <a:lnTo>
                    <a:pt x="31" y="31"/>
                  </a:lnTo>
                  <a:lnTo>
                    <a:pt x="31" y="38"/>
                  </a:lnTo>
                  <a:lnTo>
                    <a:pt x="36" y="43"/>
                  </a:lnTo>
                  <a:lnTo>
                    <a:pt x="43" y="50"/>
                  </a:lnTo>
                  <a:lnTo>
                    <a:pt x="48" y="56"/>
                  </a:lnTo>
                  <a:lnTo>
                    <a:pt x="55" y="56"/>
                  </a:lnTo>
                  <a:lnTo>
                    <a:pt x="55" y="62"/>
                  </a:lnTo>
                  <a:lnTo>
                    <a:pt x="61" y="62"/>
                  </a:lnTo>
                  <a:lnTo>
                    <a:pt x="61" y="68"/>
                  </a:lnTo>
                  <a:lnTo>
                    <a:pt x="67" y="68"/>
                  </a:lnTo>
                  <a:lnTo>
                    <a:pt x="67" y="74"/>
                  </a:lnTo>
                  <a:lnTo>
                    <a:pt x="74" y="74"/>
                  </a:lnTo>
                  <a:lnTo>
                    <a:pt x="74" y="80"/>
                  </a:lnTo>
                  <a:lnTo>
                    <a:pt x="79" y="80"/>
                  </a:lnTo>
                  <a:lnTo>
                    <a:pt x="79" y="86"/>
                  </a:lnTo>
                  <a:lnTo>
                    <a:pt x="79" y="92"/>
                  </a:lnTo>
                  <a:lnTo>
                    <a:pt x="74" y="92"/>
                  </a:lnTo>
                  <a:lnTo>
                    <a:pt x="79" y="92"/>
                  </a:lnTo>
                  <a:lnTo>
                    <a:pt x="74" y="92"/>
                  </a:lnTo>
                  <a:lnTo>
                    <a:pt x="67" y="86"/>
                  </a:lnTo>
                  <a:lnTo>
                    <a:pt x="6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6" name="Freeform 51"/>
            <p:cNvSpPr>
              <a:spLocks/>
            </p:cNvSpPr>
            <p:nvPr/>
          </p:nvSpPr>
          <p:spPr bwMode="auto">
            <a:xfrm>
              <a:off x="1337" y="2906"/>
              <a:ext cx="86" cy="98"/>
            </a:xfrm>
            <a:custGeom>
              <a:avLst/>
              <a:gdLst>
                <a:gd name="T0" fmla="*/ 55 w 86"/>
                <a:gd name="T1" fmla="*/ 86 h 98"/>
                <a:gd name="T2" fmla="*/ 62 w 86"/>
                <a:gd name="T3" fmla="*/ 92 h 98"/>
                <a:gd name="T4" fmla="*/ 74 w 86"/>
                <a:gd name="T5" fmla="*/ 92 h 98"/>
                <a:gd name="T6" fmla="*/ 79 w 86"/>
                <a:gd name="T7" fmla="*/ 98 h 98"/>
                <a:gd name="T8" fmla="*/ 86 w 86"/>
                <a:gd name="T9" fmla="*/ 92 h 98"/>
                <a:gd name="T10" fmla="*/ 79 w 86"/>
                <a:gd name="T11" fmla="*/ 86 h 98"/>
                <a:gd name="T12" fmla="*/ 74 w 86"/>
                <a:gd name="T13" fmla="*/ 74 h 98"/>
                <a:gd name="T14" fmla="*/ 62 w 86"/>
                <a:gd name="T15" fmla="*/ 68 h 98"/>
                <a:gd name="T16" fmla="*/ 62 w 86"/>
                <a:gd name="T17" fmla="*/ 68 h 98"/>
                <a:gd name="T18" fmla="*/ 49 w 86"/>
                <a:gd name="T19" fmla="*/ 55 h 98"/>
                <a:gd name="T20" fmla="*/ 36 w 86"/>
                <a:gd name="T21" fmla="*/ 43 h 98"/>
                <a:gd name="T22" fmla="*/ 31 w 86"/>
                <a:gd name="T23" fmla="*/ 43 h 98"/>
                <a:gd name="T24" fmla="*/ 24 w 86"/>
                <a:gd name="T25" fmla="*/ 31 h 98"/>
                <a:gd name="T26" fmla="*/ 12 w 86"/>
                <a:gd name="T27" fmla="*/ 24 h 98"/>
                <a:gd name="T28" fmla="*/ 7 w 86"/>
                <a:gd name="T29" fmla="*/ 12 h 98"/>
                <a:gd name="T30" fmla="*/ 0 w 86"/>
                <a:gd name="T31" fmla="*/ 7 h 98"/>
                <a:gd name="T32" fmla="*/ 12 w 86"/>
                <a:gd name="T33" fmla="*/ 12 h 98"/>
                <a:gd name="T34" fmla="*/ 19 w 86"/>
                <a:gd name="T35" fmla="*/ 12 h 98"/>
                <a:gd name="T36" fmla="*/ 12 w 86"/>
                <a:gd name="T37" fmla="*/ 7 h 98"/>
                <a:gd name="T38" fmla="*/ 0 w 86"/>
                <a:gd name="T39" fmla="*/ 7 h 98"/>
                <a:gd name="T40" fmla="*/ 0 w 86"/>
                <a:gd name="T41" fmla="*/ 7 h 98"/>
                <a:gd name="T42" fmla="*/ 7 w 86"/>
                <a:gd name="T43" fmla="*/ 12 h 98"/>
                <a:gd name="T44" fmla="*/ 12 w 86"/>
                <a:gd name="T45" fmla="*/ 19 h 98"/>
                <a:gd name="T46" fmla="*/ 19 w 86"/>
                <a:gd name="T47" fmla="*/ 24 h 98"/>
                <a:gd name="T48" fmla="*/ 24 w 86"/>
                <a:gd name="T49" fmla="*/ 31 h 98"/>
                <a:gd name="T50" fmla="*/ 31 w 86"/>
                <a:gd name="T51" fmla="*/ 38 h 98"/>
                <a:gd name="T52" fmla="*/ 36 w 86"/>
                <a:gd name="T53" fmla="*/ 50 h 98"/>
                <a:gd name="T54" fmla="*/ 43 w 86"/>
                <a:gd name="T55" fmla="*/ 50 h 98"/>
                <a:gd name="T56" fmla="*/ 55 w 86"/>
                <a:gd name="T57" fmla="*/ 62 h 98"/>
                <a:gd name="T58" fmla="*/ 55 w 86"/>
                <a:gd name="T59" fmla="*/ 62 h 98"/>
                <a:gd name="T60" fmla="*/ 62 w 86"/>
                <a:gd name="T61" fmla="*/ 68 h 98"/>
                <a:gd name="T62" fmla="*/ 67 w 86"/>
                <a:gd name="T63" fmla="*/ 74 h 98"/>
                <a:gd name="T64" fmla="*/ 74 w 86"/>
                <a:gd name="T65" fmla="*/ 80 h 98"/>
                <a:gd name="T66" fmla="*/ 79 w 86"/>
                <a:gd name="T67" fmla="*/ 86 h 98"/>
                <a:gd name="T68" fmla="*/ 79 w 86"/>
                <a:gd name="T69" fmla="*/ 86 h 98"/>
                <a:gd name="T70" fmla="*/ 74 w 86"/>
                <a:gd name="T71" fmla="*/ 92 h 98"/>
                <a:gd name="T72" fmla="*/ 62 w 86"/>
                <a:gd name="T73" fmla="*/ 86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6" h="98">
                  <a:moveTo>
                    <a:pt x="62" y="86"/>
                  </a:moveTo>
                  <a:lnTo>
                    <a:pt x="55" y="86"/>
                  </a:lnTo>
                  <a:lnTo>
                    <a:pt x="62" y="86"/>
                  </a:lnTo>
                  <a:lnTo>
                    <a:pt x="62" y="92"/>
                  </a:lnTo>
                  <a:lnTo>
                    <a:pt x="67" y="92"/>
                  </a:lnTo>
                  <a:lnTo>
                    <a:pt x="74" y="92"/>
                  </a:lnTo>
                  <a:lnTo>
                    <a:pt x="74" y="98"/>
                  </a:lnTo>
                  <a:lnTo>
                    <a:pt x="79" y="98"/>
                  </a:lnTo>
                  <a:lnTo>
                    <a:pt x="86" y="98"/>
                  </a:lnTo>
                  <a:lnTo>
                    <a:pt x="86" y="92"/>
                  </a:lnTo>
                  <a:lnTo>
                    <a:pt x="79" y="92"/>
                  </a:lnTo>
                  <a:lnTo>
                    <a:pt x="79" y="86"/>
                  </a:lnTo>
                  <a:lnTo>
                    <a:pt x="74" y="80"/>
                  </a:lnTo>
                  <a:lnTo>
                    <a:pt x="74" y="74"/>
                  </a:lnTo>
                  <a:lnTo>
                    <a:pt x="67" y="74"/>
                  </a:lnTo>
                  <a:lnTo>
                    <a:pt x="62" y="68"/>
                  </a:lnTo>
                  <a:lnTo>
                    <a:pt x="67" y="68"/>
                  </a:lnTo>
                  <a:lnTo>
                    <a:pt x="62" y="68"/>
                  </a:lnTo>
                  <a:lnTo>
                    <a:pt x="55" y="62"/>
                  </a:lnTo>
                  <a:lnTo>
                    <a:pt x="49" y="55"/>
                  </a:lnTo>
                  <a:lnTo>
                    <a:pt x="43" y="50"/>
                  </a:lnTo>
                  <a:lnTo>
                    <a:pt x="36" y="43"/>
                  </a:lnTo>
                  <a:lnTo>
                    <a:pt x="31" y="38"/>
                  </a:lnTo>
                  <a:lnTo>
                    <a:pt x="31" y="43"/>
                  </a:lnTo>
                  <a:lnTo>
                    <a:pt x="31" y="38"/>
                  </a:lnTo>
                  <a:lnTo>
                    <a:pt x="24" y="31"/>
                  </a:lnTo>
                  <a:lnTo>
                    <a:pt x="19" y="24"/>
                  </a:lnTo>
                  <a:lnTo>
                    <a:pt x="12" y="24"/>
                  </a:lnTo>
                  <a:lnTo>
                    <a:pt x="12" y="19"/>
                  </a:lnTo>
                  <a:lnTo>
                    <a:pt x="7" y="12"/>
                  </a:lnTo>
                  <a:lnTo>
                    <a:pt x="7" y="7"/>
                  </a:lnTo>
                  <a:lnTo>
                    <a:pt x="0" y="7"/>
                  </a:lnTo>
                  <a:lnTo>
                    <a:pt x="7" y="7"/>
                  </a:lnTo>
                  <a:lnTo>
                    <a:pt x="12" y="12"/>
                  </a:lnTo>
                  <a:lnTo>
                    <a:pt x="19" y="19"/>
                  </a:lnTo>
                  <a:lnTo>
                    <a:pt x="19" y="12"/>
                  </a:lnTo>
                  <a:lnTo>
                    <a:pt x="12" y="12"/>
                  </a:lnTo>
                  <a:lnTo>
                    <a:pt x="12" y="7"/>
                  </a:lnTo>
                  <a:lnTo>
                    <a:pt x="7" y="7"/>
                  </a:lnTo>
                  <a:lnTo>
                    <a:pt x="0" y="7"/>
                  </a:lnTo>
                  <a:lnTo>
                    <a:pt x="0" y="0"/>
                  </a:lnTo>
                  <a:lnTo>
                    <a:pt x="0" y="7"/>
                  </a:lnTo>
                  <a:lnTo>
                    <a:pt x="0" y="12"/>
                  </a:lnTo>
                  <a:lnTo>
                    <a:pt x="7" y="12"/>
                  </a:lnTo>
                  <a:lnTo>
                    <a:pt x="7" y="19"/>
                  </a:lnTo>
                  <a:lnTo>
                    <a:pt x="12" y="19"/>
                  </a:lnTo>
                  <a:lnTo>
                    <a:pt x="12" y="24"/>
                  </a:lnTo>
                  <a:lnTo>
                    <a:pt x="19" y="24"/>
                  </a:lnTo>
                  <a:lnTo>
                    <a:pt x="19" y="31"/>
                  </a:lnTo>
                  <a:lnTo>
                    <a:pt x="24" y="31"/>
                  </a:lnTo>
                  <a:lnTo>
                    <a:pt x="24" y="38"/>
                  </a:lnTo>
                  <a:lnTo>
                    <a:pt x="31" y="38"/>
                  </a:lnTo>
                  <a:lnTo>
                    <a:pt x="31" y="43"/>
                  </a:lnTo>
                  <a:lnTo>
                    <a:pt x="36" y="50"/>
                  </a:lnTo>
                  <a:lnTo>
                    <a:pt x="36" y="43"/>
                  </a:lnTo>
                  <a:lnTo>
                    <a:pt x="43" y="50"/>
                  </a:lnTo>
                  <a:lnTo>
                    <a:pt x="49" y="55"/>
                  </a:lnTo>
                  <a:lnTo>
                    <a:pt x="55" y="62"/>
                  </a:lnTo>
                  <a:lnTo>
                    <a:pt x="49" y="62"/>
                  </a:lnTo>
                  <a:lnTo>
                    <a:pt x="55" y="62"/>
                  </a:lnTo>
                  <a:lnTo>
                    <a:pt x="55" y="68"/>
                  </a:lnTo>
                  <a:lnTo>
                    <a:pt x="62" y="68"/>
                  </a:lnTo>
                  <a:lnTo>
                    <a:pt x="62" y="74"/>
                  </a:lnTo>
                  <a:lnTo>
                    <a:pt x="67" y="74"/>
                  </a:lnTo>
                  <a:lnTo>
                    <a:pt x="67" y="80"/>
                  </a:lnTo>
                  <a:lnTo>
                    <a:pt x="74" y="80"/>
                  </a:lnTo>
                  <a:lnTo>
                    <a:pt x="74" y="86"/>
                  </a:lnTo>
                  <a:lnTo>
                    <a:pt x="79" y="86"/>
                  </a:lnTo>
                  <a:lnTo>
                    <a:pt x="74" y="86"/>
                  </a:lnTo>
                  <a:lnTo>
                    <a:pt x="79" y="86"/>
                  </a:lnTo>
                  <a:lnTo>
                    <a:pt x="79" y="92"/>
                  </a:lnTo>
                  <a:lnTo>
                    <a:pt x="74" y="92"/>
                  </a:lnTo>
                  <a:lnTo>
                    <a:pt x="67" y="92"/>
                  </a:lnTo>
                  <a:lnTo>
                    <a:pt x="6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7" name="Freeform 52"/>
            <p:cNvSpPr>
              <a:spLocks/>
            </p:cNvSpPr>
            <p:nvPr/>
          </p:nvSpPr>
          <p:spPr bwMode="auto">
            <a:xfrm>
              <a:off x="1344" y="2889"/>
              <a:ext cx="85" cy="97"/>
            </a:xfrm>
            <a:custGeom>
              <a:avLst/>
              <a:gdLst>
                <a:gd name="T0" fmla="*/ 60 w 85"/>
                <a:gd name="T1" fmla="*/ 91 h 97"/>
                <a:gd name="T2" fmla="*/ 72 w 85"/>
                <a:gd name="T3" fmla="*/ 91 h 97"/>
                <a:gd name="T4" fmla="*/ 72 w 85"/>
                <a:gd name="T5" fmla="*/ 91 h 97"/>
                <a:gd name="T6" fmla="*/ 79 w 85"/>
                <a:gd name="T7" fmla="*/ 97 h 97"/>
                <a:gd name="T8" fmla="*/ 85 w 85"/>
                <a:gd name="T9" fmla="*/ 91 h 97"/>
                <a:gd name="T10" fmla="*/ 79 w 85"/>
                <a:gd name="T11" fmla="*/ 85 h 97"/>
                <a:gd name="T12" fmla="*/ 72 w 85"/>
                <a:gd name="T13" fmla="*/ 79 h 97"/>
                <a:gd name="T14" fmla="*/ 67 w 85"/>
                <a:gd name="T15" fmla="*/ 72 h 97"/>
                <a:gd name="T16" fmla="*/ 60 w 85"/>
                <a:gd name="T17" fmla="*/ 67 h 97"/>
                <a:gd name="T18" fmla="*/ 55 w 85"/>
                <a:gd name="T19" fmla="*/ 60 h 97"/>
                <a:gd name="T20" fmla="*/ 48 w 85"/>
                <a:gd name="T21" fmla="*/ 48 h 97"/>
                <a:gd name="T22" fmla="*/ 42 w 85"/>
                <a:gd name="T23" fmla="*/ 41 h 97"/>
                <a:gd name="T24" fmla="*/ 36 w 85"/>
                <a:gd name="T25" fmla="*/ 36 h 97"/>
                <a:gd name="T26" fmla="*/ 29 w 85"/>
                <a:gd name="T27" fmla="*/ 29 h 97"/>
                <a:gd name="T28" fmla="*/ 24 w 85"/>
                <a:gd name="T29" fmla="*/ 24 h 97"/>
                <a:gd name="T30" fmla="*/ 17 w 85"/>
                <a:gd name="T31" fmla="*/ 17 h 97"/>
                <a:gd name="T32" fmla="*/ 12 w 85"/>
                <a:gd name="T33" fmla="*/ 12 h 97"/>
                <a:gd name="T34" fmla="*/ 12 w 85"/>
                <a:gd name="T35" fmla="*/ 12 h 97"/>
                <a:gd name="T36" fmla="*/ 5 w 85"/>
                <a:gd name="T37" fmla="*/ 5 h 97"/>
                <a:gd name="T38" fmla="*/ 5 w 85"/>
                <a:gd name="T39" fmla="*/ 5 h 97"/>
                <a:gd name="T40" fmla="*/ 12 w 85"/>
                <a:gd name="T41" fmla="*/ 12 h 97"/>
                <a:gd name="T42" fmla="*/ 24 w 85"/>
                <a:gd name="T43" fmla="*/ 17 h 97"/>
                <a:gd name="T44" fmla="*/ 17 w 85"/>
                <a:gd name="T45" fmla="*/ 12 h 97"/>
                <a:gd name="T46" fmla="*/ 5 w 85"/>
                <a:gd name="T47" fmla="*/ 5 h 97"/>
                <a:gd name="T48" fmla="*/ 0 w 85"/>
                <a:gd name="T49" fmla="*/ 5 h 97"/>
                <a:gd name="T50" fmla="*/ 5 w 85"/>
                <a:gd name="T51" fmla="*/ 12 h 97"/>
                <a:gd name="T52" fmla="*/ 17 w 85"/>
                <a:gd name="T53" fmla="*/ 24 h 97"/>
                <a:gd name="T54" fmla="*/ 29 w 85"/>
                <a:gd name="T55" fmla="*/ 36 h 97"/>
                <a:gd name="T56" fmla="*/ 42 w 85"/>
                <a:gd name="T57" fmla="*/ 48 h 97"/>
                <a:gd name="T58" fmla="*/ 55 w 85"/>
                <a:gd name="T59" fmla="*/ 60 h 97"/>
                <a:gd name="T60" fmla="*/ 60 w 85"/>
                <a:gd name="T61" fmla="*/ 67 h 97"/>
                <a:gd name="T62" fmla="*/ 72 w 85"/>
                <a:gd name="T63" fmla="*/ 72 h 97"/>
                <a:gd name="T64" fmla="*/ 79 w 85"/>
                <a:gd name="T65" fmla="*/ 79 h 97"/>
                <a:gd name="T66" fmla="*/ 79 w 85"/>
                <a:gd name="T67" fmla="*/ 91 h 97"/>
                <a:gd name="T68" fmla="*/ 85 w 85"/>
                <a:gd name="T69" fmla="*/ 97 h 97"/>
                <a:gd name="T70" fmla="*/ 79 w 85"/>
                <a:gd name="T71" fmla="*/ 97 h 97"/>
                <a:gd name="T72" fmla="*/ 79 w 85"/>
                <a:gd name="T73" fmla="*/ 97 h 97"/>
                <a:gd name="T74" fmla="*/ 72 w 85"/>
                <a:gd name="T75" fmla="*/ 91 h 97"/>
                <a:gd name="T76" fmla="*/ 72 w 85"/>
                <a:gd name="T77" fmla="*/ 91 h 97"/>
                <a:gd name="T78" fmla="*/ 67 w 85"/>
                <a:gd name="T79" fmla="*/ 85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 h="97">
                  <a:moveTo>
                    <a:pt x="60" y="85"/>
                  </a:moveTo>
                  <a:lnTo>
                    <a:pt x="60" y="91"/>
                  </a:lnTo>
                  <a:lnTo>
                    <a:pt x="67" y="91"/>
                  </a:lnTo>
                  <a:lnTo>
                    <a:pt x="72" y="91"/>
                  </a:lnTo>
                  <a:lnTo>
                    <a:pt x="72" y="97"/>
                  </a:lnTo>
                  <a:lnTo>
                    <a:pt x="72" y="91"/>
                  </a:lnTo>
                  <a:lnTo>
                    <a:pt x="72" y="97"/>
                  </a:lnTo>
                  <a:lnTo>
                    <a:pt x="79" y="97"/>
                  </a:lnTo>
                  <a:lnTo>
                    <a:pt x="85" y="97"/>
                  </a:lnTo>
                  <a:lnTo>
                    <a:pt x="85" y="91"/>
                  </a:lnTo>
                  <a:lnTo>
                    <a:pt x="85" y="85"/>
                  </a:lnTo>
                  <a:lnTo>
                    <a:pt x="79" y="85"/>
                  </a:lnTo>
                  <a:lnTo>
                    <a:pt x="79" y="79"/>
                  </a:lnTo>
                  <a:lnTo>
                    <a:pt x="72" y="79"/>
                  </a:lnTo>
                  <a:lnTo>
                    <a:pt x="72" y="72"/>
                  </a:lnTo>
                  <a:lnTo>
                    <a:pt x="67" y="72"/>
                  </a:lnTo>
                  <a:lnTo>
                    <a:pt x="67" y="67"/>
                  </a:lnTo>
                  <a:lnTo>
                    <a:pt x="60" y="67"/>
                  </a:lnTo>
                  <a:lnTo>
                    <a:pt x="60" y="60"/>
                  </a:lnTo>
                  <a:lnTo>
                    <a:pt x="55" y="60"/>
                  </a:lnTo>
                  <a:lnTo>
                    <a:pt x="55" y="55"/>
                  </a:lnTo>
                  <a:lnTo>
                    <a:pt x="48" y="48"/>
                  </a:lnTo>
                  <a:lnTo>
                    <a:pt x="42" y="48"/>
                  </a:lnTo>
                  <a:lnTo>
                    <a:pt x="42" y="41"/>
                  </a:lnTo>
                  <a:lnTo>
                    <a:pt x="36" y="41"/>
                  </a:lnTo>
                  <a:lnTo>
                    <a:pt x="36" y="36"/>
                  </a:lnTo>
                  <a:lnTo>
                    <a:pt x="29" y="36"/>
                  </a:lnTo>
                  <a:lnTo>
                    <a:pt x="29" y="29"/>
                  </a:lnTo>
                  <a:lnTo>
                    <a:pt x="24" y="29"/>
                  </a:lnTo>
                  <a:lnTo>
                    <a:pt x="24" y="24"/>
                  </a:lnTo>
                  <a:lnTo>
                    <a:pt x="17" y="24"/>
                  </a:lnTo>
                  <a:lnTo>
                    <a:pt x="17" y="17"/>
                  </a:lnTo>
                  <a:lnTo>
                    <a:pt x="12" y="17"/>
                  </a:lnTo>
                  <a:lnTo>
                    <a:pt x="12" y="12"/>
                  </a:lnTo>
                  <a:lnTo>
                    <a:pt x="12" y="17"/>
                  </a:lnTo>
                  <a:lnTo>
                    <a:pt x="12" y="12"/>
                  </a:lnTo>
                  <a:lnTo>
                    <a:pt x="5" y="12"/>
                  </a:lnTo>
                  <a:lnTo>
                    <a:pt x="5" y="5"/>
                  </a:lnTo>
                  <a:lnTo>
                    <a:pt x="5" y="12"/>
                  </a:lnTo>
                  <a:lnTo>
                    <a:pt x="5" y="5"/>
                  </a:lnTo>
                  <a:lnTo>
                    <a:pt x="12" y="5"/>
                  </a:lnTo>
                  <a:lnTo>
                    <a:pt x="12" y="12"/>
                  </a:lnTo>
                  <a:lnTo>
                    <a:pt x="17" y="12"/>
                  </a:lnTo>
                  <a:lnTo>
                    <a:pt x="24" y="17"/>
                  </a:lnTo>
                  <a:lnTo>
                    <a:pt x="24" y="12"/>
                  </a:lnTo>
                  <a:lnTo>
                    <a:pt x="17" y="12"/>
                  </a:lnTo>
                  <a:lnTo>
                    <a:pt x="12" y="5"/>
                  </a:lnTo>
                  <a:lnTo>
                    <a:pt x="5" y="5"/>
                  </a:lnTo>
                  <a:lnTo>
                    <a:pt x="5" y="0"/>
                  </a:lnTo>
                  <a:lnTo>
                    <a:pt x="0" y="5"/>
                  </a:lnTo>
                  <a:lnTo>
                    <a:pt x="5" y="5"/>
                  </a:lnTo>
                  <a:lnTo>
                    <a:pt x="5" y="12"/>
                  </a:lnTo>
                  <a:lnTo>
                    <a:pt x="12" y="17"/>
                  </a:lnTo>
                  <a:lnTo>
                    <a:pt x="17" y="24"/>
                  </a:lnTo>
                  <a:lnTo>
                    <a:pt x="24" y="29"/>
                  </a:lnTo>
                  <a:lnTo>
                    <a:pt x="29" y="36"/>
                  </a:lnTo>
                  <a:lnTo>
                    <a:pt x="36" y="41"/>
                  </a:lnTo>
                  <a:lnTo>
                    <a:pt x="42" y="48"/>
                  </a:lnTo>
                  <a:lnTo>
                    <a:pt x="48" y="55"/>
                  </a:lnTo>
                  <a:lnTo>
                    <a:pt x="55" y="60"/>
                  </a:lnTo>
                  <a:lnTo>
                    <a:pt x="60" y="60"/>
                  </a:lnTo>
                  <a:lnTo>
                    <a:pt x="60" y="67"/>
                  </a:lnTo>
                  <a:lnTo>
                    <a:pt x="67" y="72"/>
                  </a:lnTo>
                  <a:lnTo>
                    <a:pt x="72" y="72"/>
                  </a:lnTo>
                  <a:lnTo>
                    <a:pt x="72" y="79"/>
                  </a:lnTo>
                  <a:lnTo>
                    <a:pt x="79" y="79"/>
                  </a:lnTo>
                  <a:lnTo>
                    <a:pt x="79" y="85"/>
                  </a:lnTo>
                  <a:lnTo>
                    <a:pt x="79" y="91"/>
                  </a:lnTo>
                  <a:lnTo>
                    <a:pt x="85" y="91"/>
                  </a:lnTo>
                  <a:lnTo>
                    <a:pt x="85" y="97"/>
                  </a:lnTo>
                  <a:lnTo>
                    <a:pt x="85" y="91"/>
                  </a:lnTo>
                  <a:lnTo>
                    <a:pt x="79" y="97"/>
                  </a:lnTo>
                  <a:lnTo>
                    <a:pt x="79" y="91"/>
                  </a:lnTo>
                  <a:lnTo>
                    <a:pt x="79" y="97"/>
                  </a:lnTo>
                  <a:lnTo>
                    <a:pt x="79" y="91"/>
                  </a:lnTo>
                  <a:lnTo>
                    <a:pt x="72" y="91"/>
                  </a:lnTo>
                  <a:lnTo>
                    <a:pt x="79" y="91"/>
                  </a:lnTo>
                  <a:lnTo>
                    <a:pt x="72" y="91"/>
                  </a:lnTo>
                  <a:lnTo>
                    <a:pt x="67" y="91"/>
                  </a:lnTo>
                  <a:lnTo>
                    <a:pt x="67" y="85"/>
                  </a:lnTo>
                  <a:lnTo>
                    <a:pt x="6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8" name="Freeform 53"/>
            <p:cNvSpPr>
              <a:spLocks/>
            </p:cNvSpPr>
            <p:nvPr/>
          </p:nvSpPr>
          <p:spPr bwMode="auto">
            <a:xfrm>
              <a:off x="1356" y="2882"/>
              <a:ext cx="85" cy="92"/>
            </a:xfrm>
            <a:custGeom>
              <a:avLst/>
              <a:gdLst>
                <a:gd name="T0" fmla="*/ 60 w 85"/>
                <a:gd name="T1" fmla="*/ 86 h 92"/>
                <a:gd name="T2" fmla="*/ 73 w 85"/>
                <a:gd name="T3" fmla="*/ 86 h 92"/>
                <a:gd name="T4" fmla="*/ 79 w 85"/>
                <a:gd name="T5" fmla="*/ 92 h 92"/>
                <a:gd name="T6" fmla="*/ 85 w 85"/>
                <a:gd name="T7" fmla="*/ 86 h 92"/>
                <a:gd name="T8" fmla="*/ 79 w 85"/>
                <a:gd name="T9" fmla="*/ 79 h 92"/>
                <a:gd name="T10" fmla="*/ 73 w 85"/>
                <a:gd name="T11" fmla="*/ 74 h 92"/>
                <a:gd name="T12" fmla="*/ 67 w 85"/>
                <a:gd name="T13" fmla="*/ 67 h 92"/>
                <a:gd name="T14" fmla="*/ 60 w 85"/>
                <a:gd name="T15" fmla="*/ 62 h 92"/>
                <a:gd name="T16" fmla="*/ 55 w 85"/>
                <a:gd name="T17" fmla="*/ 55 h 92"/>
                <a:gd name="T18" fmla="*/ 48 w 85"/>
                <a:gd name="T19" fmla="*/ 43 h 92"/>
                <a:gd name="T20" fmla="*/ 36 w 85"/>
                <a:gd name="T21" fmla="*/ 36 h 92"/>
                <a:gd name="T22" fmla="*/ 30 w 85"/>
                <a:gd name="T23" fmla="*/ 31 h 92"/>
                <a:gd name="T24" fmla="*/ 24 w 85"/>
                <a:gd name="T25" fmla="*/ 24 h 92"/>
                <a:gd name="T26" fmla="*/ 24 w 85"/>
                <a:gd name="T27" fmla="*/ 24 h 92"/>
                <a:gd name="T28" fmla="*/ 17 w 85"/>
                <a:gd name="T29" fmla="*/ 19 h 92"/>
                <a:gd name="T30" fmla="*/ 12 w 85"/>
                <a:gd name="T31" fmla="*/ 12 h 92"/>
                <a:gd name="T32" fmla="*/ 5 w 85"/>
                <a:gd name="T33" fmla="*/ 7 h 92"/>
                <a:gd name="T34" fmla="*/ 5 w 85"/>
                <a:gd name="T35" fmla="*/ 7 h 92"/>
                <a:gd name="T36" fmla="*/ 12 w 85"/>
                <a:gd name="T37" fmla="*/ 0 h 92"/>
                <a:gd name="T38" fmla="*/ 12 w 85"/>
                <a:gd name="T39" fmla="*/ 0 h 92"/>
                <a:gd name="T40" fmla="*/ 17 w 85"/>
                <a:gd name="T41" fmla="*/ 7 h 92"/>
                <a:gd name="T42" fmla="*/ 24 w 85"/>
                <a:gd name="T43" fmla="*/ 7 h 92"/>
                <a:gd name="T44" fmla="*/ 12 w 85"/>
                <a:gd name="T45" fmla="*/ 0 h 92"/>
                <a:gd name="T46" fmla="*/ 0 w 85"/>
                <a:gd name="T47" fmla="*/ 0 h 92"/>
                <a:gd name="T48" fmla="*/ 5 w 85"/>
                <a:gd name="T49" fmla="*/ 7 h 92"/>
                <a:gd name="T50" fmla="*/ 12 w 85"/>
                <a:gd name="T51" fmla="*/ 19 h 92"/>
                <a:gd name="T52" fmla="*/ 24 w 85"/>
                <a:gd name="T53" fmla="*/ 24 h 92"/>
                <a:gd name="T54" fmla="*/ 36 w 85"/>
                <a:gd name="T55" fmla="*/ 36 h 92"/>
                <a:gd name="T56" fmla="*/ 48 w 85"/>
                <a:gd name="T57" fmla="*/ 48 h 92"/>
                <a:gd name="T58" fmla="*/ 60 w 85"/>
                <a:gd name="T59" fmla="*/ 55 h 92"/>
                <a:gd name="T60" fmla="*/ 67 w 85"/>
                <a:gd name="T61" fmla="*/ 67 h 92"/>
                <a:gd name="T62" fmla="*/ 73 w 85"/>
                <a:gd name="T63" fmla="*/ 74 h 92"/>
                <a:gd name="T64" fmla="*/ 79 w 85"/>
                <a:gd name="T65" fmla="*/ 86 h 92"/>
                <a:gd name="T66" fmla="*/ 85 w 85"/>
                <a:gd name="T67" fmla="*/ 92 h 92"/>
                <a:gd name="T68" fmla="*/ 85 w 85"/>
                <a:gd name="T69" fmla="*/ 92 h 92"/>
                <a:gd name="T70" fmla="*/ 79 w 85"/>
                <a:gd name="T71" fmla="*/ 86 h 92"/>
                <a:gd name="T72" fmla="*/ 67 w 85"/>
                <a:gd name="T73" fmla="*/ 86 h 92"/>
                <a:gd name="T74" fmla="*/ 60 w 85"/>
                <a:gd name="T75" fmla="*/ 79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92">
                  <a:moveTo>
                    <a:pt x="60" y="79"/>
                  </a:moveTo>
                  <a:lnTo>
                    <a:pt x="60" y="86"/>
                  </a:lnTo>
                  <a:lnTo>
                    <a:pt x="67" y="86"/>
                  </a:lnTo>
                  <a:lnTo>
                    <a:pt x="73" y="86"/>
                  </a:lnTo>
                  <a:lnTo>
                    <a:pt x="73" y="92"/>
                  </a:lnTo>
                  <a:lnTo>
                    <a:pt x="79" y="92"/>
                  </a:lnTo>
                  <a:lnTo>
                    <a:pt x="85" y="92"/>
                  </a:lnTo>
                  <a:lnTo>
                    <a:pt x="85" y="86"/>
                  </a:lnTo>
                  <a:lnTo>
                    <a:pt x="85" y="79"/>
                  </a:lnTo>
                  <a:lnTo>
                    <a:pt x="79" y="79"/>
                  </a:lnTo>
                  <a:lnTo>
                    <a:pt x="79" y="74"/>
                  </a:lnTo>
                  <a:lnTo>
                    <a:pt x="73" y="74"/>
                  </a:lnTo>
                  <a:lnTo>
                    <a:pt x="73" y="67"/>
                  </a:lnTo>
                  <a:lnTo>
                    <a:pt x="67" y="67"/>
                  </a:lnTo>
                  <a:lnTo>
                    <a:pt x="67" y="62"/>
                  </a:lnTo>
                  <a:lnTo>
                    <a:pt x="60" y="62"/>
                  </a:lnTo>
                  <a:lnTo>
                    <a:pt x="60" y="55"/>
                  </a:lnTo>
                  <a:lnTo>
                    <a:pt x="55" y="55"/>
                  </a:lnTo>
                  <a:lnTo>
                    <a:pt x="48" y="48"/>
                  </a:lnTo>
                  <a:lnTo>
                    <a:pt x="48" y="43"/>
                  </a:lnTo>
                  <a:lnTo>
                    <a:pt x="43" y="43"/>
                  </a:lnTo>
                  <a:lnTo>
                    <a:pt x="36" y="36"/>
                  </a:lnTo>
                  <a:lnTo>
                    <a:pt x="36" y="31"/>
                  </a:lnTo>
                  <a:lnTo>
                    <a:pt x="30" y="31"/>
                  </a:lnTo>
                  <a:lnTo>
                    <a:pt x="30" y="24"/>
                  </a:lnTo>
                  <a:lnTo>
                    <a:pt x="24" y="24"/>
                  </a:lnTo>
                  <a:lnTo>
                    <a:pt x="24" y="19"/>
                  </a:lnTo>
                  <a:lnTo>
                    <a:pt x="24" y="24"/>
                  </a:lnTo>
                  <a:lnTo>
                    <a:pt x="24" y="19"/>
                  </a:lnTo>
                  <a:lnTo>
                    <a:pt x="17" y="19"/>
                  </a:lnTo>
                  <a:lnTo>
                    <a:pt x="17" y="12"/>
                  </a:lnTo>
                  <a:lnTo>
                    <a:pt x="12" y="12"/>
                  </a:lnTo>
                  <a:lnTo>
                    <a:pt x="12" y="7"/>
                  </a:lnTo>
                  <a:lnTo>
                    <a:pt x="5" y="7"/>
                  </a:lnTo>
                  <a:lnTo>
                    <a:pt x="5" y="0"/>
                  </a:lnTo>
                  <a:lnTo>
                    <a:pt x="5" y="7"/>
                  </a:lnTo>
                  <a:lnTo>
                    <a:pt x="5" y="0"/>
                  </a:lnTo>
                  <a:lnTo>
                    <a:pt x="12" y="0"/>
                  </a:lnTo>
                  <a:lnTo>
                    <a:pt x="5" y="0"/>
                  </a:lnTo>
                  <a:lnTo>
                    <a:pt x="12" y="0"/>
                  </a:lnTo>
                  <a:lnTo>
                    <a:pt x="12" y="7"/>
                  </a:lnTo>
                  <a:lnTo>
                    <a:pt x="17" y="7"/>
                  </a:lnTo>
                  <a:lnTo>
                    <a:pt x="24" y="12"/>
                  </a:lnTo>
                  <a:lnTo>
                    <a:pt x="24" y="7"/>
                  </a:lnTo>
                  <a:lnTo>
                    <a:pt x="17" y="7"/>
                  </a:lnTo>
                  <a:lnTo>
                    <a:pt x="12" y="0"/>
                  </a:lnTo>
                  <a:lnTo>
                    <a:pt x="5" y="0"/>
                  </a:lnTo>
                  <a:lnTo>
                    <a:pt x="0" y="0"/>
                  </a:lnTo>
                  <a:lnTo>
                    <a:pt x="5" y="0"/>
                  </a:lnTo>
                  <a:lnTo>
                    <a:pt x="5" y="7"/>
                  </a:lnTo>
                  <a:lnTo>
                    <a:pt x="12" y="12"/>
                  </a:lnTo>
                  <a:lnTo>
                    <a:pt x="12" y="19"/>
                  </a:lnTo>
                  <a:lnTo>
                    <a:pt x="17" y="19"/>
                  </a:lnTo>
                  <a:lnTo>
                    <a:pt x="24" y="24"/>
                  </a:lnTo>
                  <a:lnTo>
                    <a:pt x="30" y="31"/>
                  </a:lnTo>
                  <a:lnTo>
                    <a:pt x="36" y="36"/>
                  </a:lnTo>
                  <a:lnTo>
                    <a:pt x="43" y="43"/>
                  </a:lnTo>
                  <a:lnTo>
                    <a:pt x="48" y="48"/>
                  </a:lnTo>
                  <a:lnTo>
                    <a:pt x="55" y="55"/>
                  </a:lnTo>
                  <a:lnTo>
                    <a:pt x="60" y="55"/>
                  </a:lnTo>
                  <a:lnTo>
                    <a:pt x="60" y="62"/>
                  </a:lnTo>
                  <a:lnTo>
                    <a:pt x="67" y="67"/>
                  </a:lnTo>
                  <a:lnTo>
                    <a:pt x="73" y="67"/>
                  </a:lnTo>
                  <a:lnTo>
                    <a:pt x="73" y="74"/>
                  </a:lnTo>
                  <a:lnTo>
                    <a:pt x="79" y="79"/>
                  </a:lnTo>
                  <a:lnTo>
                    <a:pt x="79" y="86"/>
                  </a:lnTo>
                  <a:lnTo>
                    <a:pt x="85" y="86"/>
                  </a:lnTo>
                  <a:lnTo>
                    <a:pt x="85" y="92"/>
                  </a:lnTo>
                  <a:lnTo>
                    <a:pt x="79" y="92"/>
                  </a:lnTo>
                  <a:lnTo>
                    <a:pt x="85" y="92"/>
                  </a:lnTo>
                  <a:lnTo>
                    <a:pt x="79" y="92"/>
                  </a:lnTo>
                  <a:lnTo>
                    <a:pt x="79" y="86"/>
                  </a:lnTo>
                  <a:lnTo>
                    <a:pt x="73" y="86"/>
                  </a:lnTo>
                  <a:lnTo>
                    <a:pt x="67" y="86"/>
                  </a:lnTo>
                  <a:lnTo>
                    <a:pt x="67" y="79"/>
                  </a:lnTo>
                  <a:lnTo>
                    <a:pt x="6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59" name="Freeform 54"/>
            <p:cNvSpPr>
              <a:spLocks/>
            </p:cNvSpPr>
            <p:nvPr/>
          </p:nvSpPr>
          <p:spPr bwMode="auto">
            <a:xfrm>
              <a:off x="1368" y="2863"/>
              <a:ext cx="85" cy="93"/>
            </a:xfrm>
            <a:custGeom>
              <a:avLst/>
              <a:gdLst>
                <a:gd name="T0" fmla="*/ 61 w 85"/>
                <a:gd name="T1" fmla="*/ 86 h 93"/>
                <a:gd name="T2" fmla="*/ 73 w 85"/>
                <a:gd name="T3" fmla="*/ 93 h 93"/>
                <a:gd name="T4" fmla="*/ 85 w 85"/>
                <a:gd name="T5" fmla="*/ 93 h 93"/>
                <a:gd name="T6" fmla="*/ 79 w 85"/>
                <a:gd name="T7" fmla="*/ 86 h 93"/>
                <a:gd name="T8" fmla="*/ 73 w 85"/>
                <a:gd name="T9" fmla="*/ 74 h 93"/>
                <a:gd name="T10" fmla="*/ 67 w 85"/>
                <a:gd name="T11" fmla="*/ 67 h 93"/>
                <a:gd name="T12" fmla="*/ 55 w 85"/>
                <a:gd name="T13" fmla="*/ 55 h 93"/>
                <a:gd name="T14" fmla="*/ 43 w 85"/>
                <a:gd name="T15" fmla="*/ 43 h 93"/>
                <a:gd name="T16" fmla="*/ 31 w 85"/>
                <a:gd name="T17" fmla="*/ 31 h 93"/>
                <a:gd name="T18" fmla="*/ 18 w 85"/>
                <a:gd name="T19" fmla="*/ 26 h 93"/>
                <a:gd name="T20" fmla="*/ 12 w 85"/>
                <a:gd name="T21" fmla="*/ 19 h 93"/>
                <a:gd name="T22" fmla="*/ 5 w 85"/>
                <a:gd name="T23" fmla="*/ 7 h 93"/>
                <a:gd name="T24" fmla="*/ 5 w 85"/>
                <a:gd name="T25" fmla="*/ 7 h 93"/>
                <a:gd name="T26" fmla="*/ 0 w 85"/>
                <a:gd name="T27" fmla="*/ 0 h 93"/>
                <a:gd name="T28" fmla="*/ 0 w 85"/>
                <a:gd name="T29" fmla="*/ 0 h 93"/>
                <a:gd name="T30" fmla="*/ 0 w 85"/>
                <a:gd name="T31" fmla="*/ 0 h 93"/>
                <a:gd name="T32" fmla="*/ 0 w 85"/>
                <a:gd name="T33" fmla="*/ 0 h 93"/>
                <a:gd name="T34" fmla="*/ 0 w 85"/>
                <a:gd name="T35" fmla="*/ 0 h 93"/>
                <a:gd name="T36" fmla="*/ 5 w 85"/>
                <a:gd name="T37" fmla="*/ 7 h 93"/>
                <a:gd name="T38" fmla="*/ 18 w 85"/>
                <a:gd name="T39" fmla="*/ 14 h 93"/>
                <a:gd name="T40" fmla="*/ 18 w 85"/>
                <a:gd name="T41" fmla="*/ 14 h 93"/>
                <a:gd name="T42" fmla="*/ 12 w 85"/>
                <a:gd name="T43" fmla="*/ 7 h 93"/>
                <a:gd name="T44" fmla="*/ 5 w 85"/>
                <a:gd name="T45" fmla="*/ 0 h 93"/>
                <a:gd name="T46" fmla="*/ 0 w 85"/>
                <a:gd name="T47" fmla="*/ 7 h 93"/>
                <a:gd name="T48" fmla="*/ 0 w 85"/>
                <a:gd name="T49" fmla="*/ 7 h 93"/>
                <a:gd name="T50" fmla="*/ 5 w 85"/>
                <a:gd name="T51" fmla="*/ 14 h 93"/>
                <a:gd name="T52" fmla="*/ 12 w 85"/>
                <a:gd name="T53" fmla="*/ 19 h 93"/>
                <a:gd name="T54" fmla="*/ 18 w 85"/>
                <a:gd name="T55" fmla="*/ 26 h 93"/>
                <a:gd name="T56" fmla="*/ 24 w 85"/>
                <a:gd name="T57" fmla="*/ 31 h 93"/>
                <a:gd name="T58" fmla="*/ 31 w 85"/>
                <a:gd name="T59" fmla="*/ 38 h 93"/>
                <a:gd name="T60" fmla="*/ 36 w 85"/>
                <a:gd name="T61" fmla="*/ 43 h 93"/>
                <a:gd name="T62" fmla="*/ 43 w 85"/>
                <a:gd name="T63" fmla="*/ 50 h 93"/>
                <a:gd name="T64" fmla="*/ 55 w 85"/>
                <a:gd name="T65" fmla="*/ 55 h 93"/>
                <a:gd name="T66" fmla="*/ 61 w 85"/>
                <a:gd name="T67" fmla="*/ 62 h 93"/>
                <a:gd name="T68" fmla="*/ 67 w 85"/>
                <a:gd name="T69" fmla="*/ 67 h 93"/>
                <a:gd name="T70" fmla="*/ 73 w 85"/>
                <a:gd name="T71" fmla="*/ 74 h 93"/>
                <a:gd name="T72" fmla="*/ 79 w 85"/>
                <a:gd name="T73" fmla="*/ 81 h 93"/>
                <a:gd name="T74" fmla="*/ 79 w 85"/>
                <a:gd name="T75" fmla="*/ 93 h 93"/>
                <a:gd name="T76" fmla="*/ 79 w 85"/>
                <a:gd name="T77" fmla="*/ 93 h 93"/>
                <a:gd name="T78" fmla="*/ 67 w 85"/>
                <a:gd name="T79" fmla="*/ 86 h 93"/>
                <a:gd name="T80" fmla="*/ 61 w 85"/>
                <a:gd name="T81" fmla="*/ 81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 h="93">
                  <a:moveTo>
                    <a:pt x="61" y="81"/>
                  </a:moveTo>
                  <a:lnTo>
                    <a:pt x="61" y="86"/>
                  </a:lnTo>
                  <a:lnTo>
                    <a:pt x="67" y="86"/>
                  </a:lnTo>
                  <a:lnTo>
                    <a:pt x="73" y="93"/>
                  </a:lnTo>
                  <a:lnTo>
                    <a:pt x="79" y="93"/>
                  </a:lnTo>
                  <a:lnTo>
                    <a:pt x="85" y="93"/>
                  </a:lnTo>
                  <a:lnTo>
                    <a:pt x="85" y="86"/>
                  </a:lnTo>
                  <a:lnTo>
                    <a:pt x="79" y="86"/>
                  </a:lnTo>
                  <a:lnTo>
                    <a:pt x="79" y="81"/>
                  </a:lnTo>
                  <a:lnTo>
                    <a:pt x="73" y="74"/>
                  </a:lnTo>
                  <a:lnTo>
                    <a:pt x="73" y="67"/>
                  </a:lnTo>
                  <a:lnTo>
                    <a:pt x="67" y="67"/>
                  </a:lnTo>
                  <a:lnTo>
                    <a:pt x="61" y="62"/>
                  </a:lnTo>
                  <a:lnTo>
                    <a:pt x="55" y="55"/>
                  </a:lnTo>
                  <a:lnTo>
                    <a:pt x="48" y="50"/>
                  </a:lnTo>
                  <a:lnTo>
                    <a:pt x="43" y="43"/>
                  </a:lnTo>
                  <a:lnTo>
                    <a:pt x="36" y="38"/>
                  </a:lnTo>
                  <a:lnTo>
                    <a:pt x="31" y="31"/>
                  </a:lnTo>
                  <a:lnTo>
                    <a:pt x="24" y="26"/>
                  </a:lnTo>
                  <a:lnTo>
                    <a:pt x="18" y="26"/>
                  </a:lnTo>
                  <a:lnTo>
                    <a:pt x="18" y="19"/>
                  </a:lnTo>
                  <a:lnTo>
                    <a:pt x="12" y="19"/>
                  </a:lnTo>
                  <a:lnTo>
                    <a:pt x="12" y="14"/>
                  </a:lnTo>
                  <a:lnTo>
                    <a:pt x="5" y="7"/>
                  </a:lnTo>
                  <a:lnTo>
                    <a:pt x="5" y="14"/>
                  </a:lnTo>
                  <a:lnTo>
                    <a:pt x="5" y="7"/>
                  </a:lnTo>
                  <a:lnTo>
                    <a:pt x="5" y="0"/>
                  </a:lnTo>
                  <a:lnTo>
                    <a:pt x="0" y="0"/>
                  </a:lnTo>
                  <a:lnTo>
                    <a:pt x="5" y="0"/>
                  </a:lnTo>
                  <a:lnTo>
                    <a:pt x="0" y="0"/>
                  </a:lnTo>
                  <a:lnTo>
                    <a:pt x="5" y="0"/>
                  </a:lnTo>
                  <a:lnTo>
                    <a:pt x="0" y="0"/>
                  </a:lnTo>
                  <a:lnTo>
                    <a:pt x="5" y="0"/>
                  </a:lnTo>
                  <a:lnTo>
                    <a:pt x="0" y="0"/>
                  </a:lnTo>
                  <a:lnTo>
                    <a:pt x="5" y="0"/>
                  </a:lnTo>
                  <a:lnTo>
                    <a:pt x="0" y="0"/>
                  </a:lnTo>
                  <a:lnTo>
                    <a:pt x="5" y="0"/>
                  </a:lnTo>
                  <a:lnTo>
                    <a:pt x="5" y="7"/>
                  </a:lnTo>
                  <a:lnTo>
                    <a:pt x="12" y="7"/>
                  </a:lnTo>
                  <a:lnTo>
                    <a:pt x="18" y="14"/>
                  </a:lnTo>
                  <a:lnTo>
                    <a:pt x="24" y="14"/>
                  </a:lnTo>
                  <a:lnTo>
                    <a:pt x="18" y="14"/>
                  </a:lnTo>
                  <a:lnTo>
                    <a:pt x="18" y="7"/>
                  </a:lnTo>
                  <a:lnTo>
                    <a:pt x="12" y="7"/>
                  </a:lnTo>
                  <a:lnTo>
                    <a:pt x="12" y="0"/>
                  </a:lnTo>
                  <a:lnTo>
                    <a:pt x="5" y="0"/>
                  </a:lnTo>
                  <a:lnTo>
                    <a:pt x="0" y="0"/>
                  </a:lnTo>
                  <a:lnTo>
                    <a:pt x="0" y="7"/>
                  </a:lnTo>
                  <a:lnTo>
                    <a:pt x="0" y="0"/>
                  </a:lnTo>
                  <a:lnTo>
                    <a:pt x="0" y="7"/>
                  </a:lnTo>
                  <a:lnTo>
                    <a:pt x="5" y="7"/>
                  </a:lnTo>
                  <a:lnTo>
                    <a:pt x="5" y="14"/>
                  </a:lnTo>
                  <a:lnTo>
                    <a:pt x="12" y="14"/>
                  </a:lnTo>
                  <a:lnTo>
                    <a:pt x="12" y="19"/>
                  </a:lnTo>
                  <a:lnTo>
                    <a:pt x="18" y="19"/>
                  </a:lnTo>
                  <a:lnTo>
                    <a:pt x="18" y="26"/>
                  </a:lnTo>
                  <a:lnTo>
                    <a:pt x="24" y="26"/>
                  </a:lnTo>
                  <a:lnTo>
                    <a:pt x="24" y="31"/>
                  </a:lnTo>
                  <a:lnTo>
                    <a:pt x="31" y="31"/>
                  </a:lnTo>
                  <a:lnTo>
                    <a:pt x="31" y="38"/>
                  </a:lnTo>
                  <a:lnTo>
                    <a:pt x="36" y="38"/>
                  </a:lnTo>
                  <a:lnTo>
                    <a:pt x="36" y="43"/>
                  </a:lnTo>
                  <a:lnTo>
                    <a:pt x="43" y="43"/>
                  </a:lnTo>
                  <a:lnTo>
                    <a:pt x="43" y="50"/>
                  </a:lnTo>
                  <a:lnTo>
                    <a:pt x="48" y="50"/>
                  </a:lnTo>
                  <a:lnTo>
                    <a:pt x="55" y="55"/>
                  </a:lnTo>
                  <a:lnTo>
                    <a:pt x="55" y="62"/>
                  </a:lnTo>
                  <a:lnTo>
                    <a:pt x="61" y="62"/>
                  </a:lnTo>
                  <a:lnTo>
                    <a:pt x="61" y="67"/>
                  </a:lnTo>
                  <a:lnTo>
                    <a:pt x="67" y="67"/>
                  </a:lnTo>
                  <a:lnTo>
                    <a:pt x="67" y="74"/>
                  </a:lnTo>
                  <a:lnTo>
                    <a:pt x="73" y="74"/>
                  </a:lnTo>
                  <a:lnTo>
                    <a:pt x="73" y="81"/>
                  </a:lnTo>
                  <a:lnTo>
                    <a:pt x="79" y="81"/>
                  </a:lnTo>
                  <a:lnTo>
                    <a:pt x="79" y="86"/>
                  </a:lnTo>
                  <a:lnTo>
                    <a:pt x="79" y="93"/>
                  </a:lnTo>
                  <a:lnTo>
                    <a:pt x="73" y="93"/>
                  </a:lnTo>
                  <a:lnTo>
                    <a:pt x="79" y="93"/>
                  </a:lnTo>
                  <a:lnTo>
                    <a:pt x="73" y="86"/>
                  </a:lnTo>
                  <a:lnTo>
                    <a:pt x="67" y="86"/>
                  </a:lnTo>
                  <a:lnTo>
                    <a:pt x="61" y="86"/>
                  </a:lnTo>
                  <a:lnTo>
                    <a:pt x="6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0" name="Freeform 55"/>
            <p:cNvSpPr>
              <a:spLocks/>
            </p:cNvSpPr>
            <p:nvPr/>
          </p:nvSpPr>
          <p:spPr bwMode="auto">
            <a:xfrm>
              <a:off x="1294" y="2998"/>
              <a:ext cx="62" cy="55"/>
            </a:xfrm>
            <a:custGeom>
              <a:avLst/>
              <a:gdLst>
                <a:gd name="T0" fmla="*/ 62 w 62"/>
                <a:gd name="T1" fmla="*/ 55 h 55"/>
                <a:gd name="T2" fmla="*/ 62 w 62"/>
                <a:gd name="T3" fmla="*/ 50 h 55"/>
                <a:gd name="T4" fmla="*/ 0 w 62"/>
                <a:gd name="T5" fmla="*/ 0 h 55"/>
                <a:gd name="T6" fmla="*/ 0 w 62"/>
                <a:gd name="T7" fmla="*/ 6 h 55"/>
                <a:gd name="T8" fmla="*/ 62 w 62"/>
                <a:gd name="T9" fmla="*/ 5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55">
                  <a:moveTo>
                    <a:pt x="62" y="55"/>
                  </a:moveTo>
                  <a:lnTo>
                    <a:pt x="62" y="50"/>
                  </a:lnTo>
                  <a:lnTo>
                    <a:pt x="0" y="0"/>
                  </a:lnTo>
                  <a:lnTo>
                    <a:pt x="0" y="6"/>
                  </a:lnTo>
                  <a:lnTo>
                    <a:pt x="6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1" name="Freeform 56"/>
            <p:cNvSpPr>
              <a:spLocks/>
            </p:cNvSpPr>
            <p:nvPr/>
          </p:nvSpPr>
          <p:spPr bwMode="auto">
            <a:xfrm>
              <a:off x="1386" y="2877"/>
              <a:ext cx="61" cy="53"/>
            </a:xfrm>
            <a:custGeom>
              <a:avLst/>
              <a:gdLst>
                <a:gd name="T0" fmla="*/ 61 w 61"/>
                <a:gd name="T1" fmla="*/ 53 h 53"/>
                <a:gd name="T2" fmla="*/ 61 w 61"/>
                <a:gd name="T3" fmla="*/ 48 h 53"/>
                <a:gd name="T4" fmla="*/ 6 w 61"/>
                <a:gd name="T5" fmla="*/ 0 h 53"/>
                <a:gd name="T6" fmla="*/ 0 w 61"/>
                <a:gd name="T7" fmla="*/ 0 h 53"/>
                <a:gd name="T8" fmla="*/ 61 w 61"/>
                <a:gd name="T9" fmla="*/ 53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53">
                  <a:moveTo>
                    <a:pt x="61" y="53"/>
                  </a:moveTo>
                  <a:lnTo>
                    <a:pt x="61" y="48"/>
                  </a:lnTo>
                  <a:lnTo>
                    <a:pt x="6" y="0"/>
                  </a:lnTo>
                  <a:lnTo>
                    <a:pt x="0" y="0"/>
                  </a:lnTo>
                  <a:lnTo>
                    <a:pt x="6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2" name="Freeform 57"/>
            <p:cNvSpPr>
              <a:spLocks/>
            </p:cNvSpPr>
            <p:nvPr/>
          </p:nvSpPr>
          <p:spPr bwMode="auto">
            <a:xfrm>
              <a:off x="1373" y="2889"/>
              <a:ext cx="56" cy="60"/>
            </a:xfrm>
            <a:custGeom>
              <a:avLst/>
              <a:gdLst>
                <a:gd name="T0" fmla="*/ 56 w 56"/>
                <a:gd name="T1" fmla="*/ 60 h 60"/>
                <a:gd name="T2" fmla="*/ 56 w 56"/>
                <a:gd name="T3" fmla="*/ 55 h 60"/>
                <a:gd name="T4" fmla="*/ 7 w 56"/>
                <a:gd name="T5" fmla="*/ 0 h 60"/>
                <a:gd name="T6" fmla="*/ 0 w 56"/>
                <a:gd name="T7" fmla="*/ 0 h 60"/>
                <a:gd name="T8" fmla="*/ 56 w 56"/>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60">
                  <a:moveTo>
                    <a:pt x="56" y="60"/>
                  </a:moveTo>
                  <a:lnTo>
                    <a:pt x="56" y="55"/>
                  </a:lnTo>
                  <a:lnTo>
                    <a:pt x="7" y="0"/>
                  </a:lnTo>
                  <a:lnTo>
                    <a:pt x="0" y="0"/>
                  </a:lnTo>
                  <a:lnTo>
                    <a:pt x="5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3" name="Freeform 58"/>
            <p:cNvSpPr>
              <a:spLocks/>
            </p:cNvSpPr>
            <p:nvPr/>
          </p:nvSpPr>
          <p:spPr bwMode="auto">
            <a:xfrm>
              <a:off x="1361" y="2901"/>
              <a:ext cx="62" cy="67"/>
            </a:xfrm>
            <a:custGeom>
              <a:avLst/>
              <a:gdLst>
                <a:gd name="T0" fmla="*/ 55 w 62"/>
                <a:gd name="T1" fmla="*/ 67 h 67"/>
                <a:gd name="T2" fmla="*/ 62 w 62"/>
                <a:gd name="T3" fmla="*/ 60 h 67"/>
                <a:gd name="T4" fmla="*/ 7 w 62"/>
                <a:gd name="T5" fmla="*/ 0 h 67"/>
                <a:gd name="T6" fmla="*/ 0 w 62"/>
                <a:gd name="T7" fmla="*/ 0 h 67"/>
                <a:gd name="T8" fmla="*/ 55 w 62"/>
                <a:gd name="T9" fmla="*/ 6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67">
                  <a:moveTo>
                    <a:pt x="55" y="67"/>
                  </a:moveTo>
                  <a:lnTo>
                    <a:pt x="62" y="60"/>
                  </a:lnTo>
                  <a:lnTo>
                    <a:pt x="7" y="0"/>
                  </a:lnTo>
                  <a:lnTo>
                    <a:pt x="0" y="0"/>
                  </a:lnTo>
                  <a:lnTo>
                    <a:pt x="5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4" name="Freeform 62"/>
            <p:cNvSpPr>
              <a:spLocks/>
            </p:cNvSpPr>
            <p:nvPr/>
          </p:nvSpPr>
          <p:spPr bwMode="auto">
            <a:xfrm>
              <a:off x="1318" y="2956"/>
              <a:ext cx="62" cy="67"/>
            </a:xfrm>
            <a:custGeom>
              <a:avLst/>
              <a:gdLst>
                <a:gd name="T0" fmla="*/ 55 w 62"/>
                <a:gd name="T1" fmla="*/ 67 h 67"/>
                <a:gd name="T2" fmla="*/ 62 w 62"/>
                <a:gd name="T3" fmla="*/ 67 h 67"/>
                <a:gd name="T4" fmla="*/ 62 w 62"/>
                <a:gd name="T5" fmla="*/ 61 h 67"/>
                <a:gd name="T6" fmla="*/ 7 w 62"/>
                <a:gd name="T7" fmla="*/ 0 h 67"/>
                <a:gd name="T8" fmla="*/ 0 w 62"/>
                <a:gd name="T9" fmla="*/ 0 h 67"/>
                <a:gd name="T10" fmla="*/ 0 w 62"/>
                <a:gd name="T11" fmla="*/ 5 h 67"/>
                <a:gd name="T12" fmla="*/ 55 w 62"/>
                <a:gd name="T13" fmla="*/ 67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7">
                  <a:moveTo>
                    <a:pt x="55" y="67"/>
                  </a:moveTo>
                  <a:lnTo>
                    <a:pt x="62" y="67"/>
                  </a:lnTo>
                  <a:lnTo>
                    <a:pt x="62" y="61"/>
                  </a:lnTo>
                  <a:lnTo>
                    <a:pt x="7" y="0"/>
                  </a:lnTo>
                  <a:lnTo>
                    <a:pt x="0" y="0"/>
                  </a:lnTo>
                  <a:lnTo>
                    <a:pt x="0" y="5"/>
                  </a:lnTo>
                  <a:lnTo>
                    <a:pt x="5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5" name="Freeform 64"/>
            <p:cNvSpPr>
              <a:spLocks/>
            </p:cNvSpPr>
            <p:nvPr/>
          </p:nvSpPr>
          <p:spPr bwMode="auto">
            <a:xfrm>
              <a:off x="1654" y="2956"/>
              <a:ext cx="98" cy="92"/>
            </a:xfrm>
            <a:custGeom>
              <a:avLst/>
              <a:gdLst>
                <a:gd name="T0" fmla="*/ 86 w 98"/>
                <a:gd name="T1" fmla="*/ 18 h 92"/>
                <a:gd name="T2" fmla="*/ 92 w 98"/>
                <a:gd name="T3" fmla="*/ 12 h 92"/>
                <a:gd name="T4" fmla="*/ 98 w 98"/>
                <a:gd name="T5" fmla="*/ 5 h 92"/>
                <a:gd name="T6" fmla="*/ 92 w 98"/>
                <a:gd name="T7" fmla="*/ 0 h 92"/>
                <a:gd name="T8" fmla="*/ 92 w 98"/>
                <a:gd name="T9" fmla="*/ 0 h 92"/>
                <a:gd name="T10" fmla="*/ 86 w 98"/>
                <a:gd name="T11" fmla="*/ 5 h 92"/>
                <a:gd name="T12" fmla="*/ 74 w 98"/>
                <a:gd name="T13" fmla="*/ 12 h 92"/>
                <a:gd name="T14" fmla="*/ 67 w 98"/>
                <a:gd name="T15" fmla="*/ 18 h 92"/>
                <a:gd name="T16" fmla="*/ 55 w 98"/>
                <a:gd name="T17" fmla="*/ 30 h 92"/>
                <a:gd name="T18" fmla="*/ 43 w 98"/>
                <a:gd name="T19" fmla="*/ 42 h 92"/>
                <a:gd name="T20" fmla="*/ 31 w 98"/>
                <a:gd name="T21" fmla="*/ 54 h 92"/>
                <a:gd name="T22" fmla="*/ 24 w 98"/>
                <a:gd name="T23" fmla="*/ 61 h 92"/>
                <a:gd name="T24" fmla="*/ 19 w 98"/>
                <a:gd name="T25" fmla="*/ 67 h 92"/>
                <a:gd name="T26" fmla="*/ 12 w 98"/>
                <a:gd name="T27" fmla="*/ 73 h 92"/>
                <a:gd name="T28" fmla="*/ 7 w 98"/>
                <a:gd name="T29" fmla="*/ 79 h 92"/>
                <a:gd name="T30" fmla="*/ 7 w 98"/>
                <a:gd name="T31" fmla="*/ 79 h 92"/>
                <a:gd name="T32" fmla="*/ 0 w 98"/>
                <a:gd name="T33" fmla="*/ 85 h 92"/>
                <a:gd name="T34" fmla="*/ 7 w 98"/>
                <a:gd name="T35" fmla="*/ 79 h 92"/>
                <a:gd name="T36" fmla="*/ 12 w 98"/>
                <a:gd name="T37" fmla="*/ 67 h 92"/>
                <a:gd name="T38" fmla="*/ 7 w 98"/>
                <a:gd name="T39" fmla="*/ 79 h 92"/>
                <a:gd name="T40" fmla="*/ 0 w 98"/>
                <a:gd name="T41" fmla="*/ 85 h 92"/>
                <a:gd name="T42" fmla="*/ 0 w 98"/>
                <a:gd name="T43" fmla="*/ 85 h 92"/>
                <a:gd name="T44" fmla="*/ 0 w 98"/>
                <a:gd name="T45" fmla="*/ 85 h 92"/>
                <a:gd name="T46" fmla="*/ 0 w 98"/>
                <a:gd name="T47" fmla="*/ 85 h 92"/>
                <a:gd name="T48" fmla="*/ 7 w 98"/>
                <a:gd name="T49" fmla="*/ 79 h 92"/>
                <a:gd name="T50" fmla="*/ 19 w 98"/>
                <a:gd name="T51" fmla="*/ 73 h 92"/>
                <a:gd name="T52" fmla="*/ 24 w 98"/>
                <a:gd name="T53" fmla="*/ 67 h 92"/>
                <a:gd name="T54" fmla="*/ 38 w 98"/>
                <a:gd name="T55" fmla="*/ 54 h 92"/>
                <a:gd name="T56" fmla="*/ 43 w 98"/>
                <a:gd name="T57" fmla="*/ 42 h 92"/>
                <a:gd name="T58" fmla="*/ 50 w 98"/>
                <a:gd name="T59" fmla="*/ 36 h 92"/>
                <a:gd name="T60" fmla="*/ 55 w 98"/>
                <a:gd name="T61" fmla="*/ 30 h 92"/>
                <a:gd name="T62" fmla="*/ 62 w 98"/>
                <a:gd name="T63" fmla="*/ 24 h 92"/>
                <a:gd name="T64" fmla="*/ 67 w 98"/>
                <a:gd name="T65" fmla="*/ 18 h 92"/>
                <a:gd name="T66" fmla="*/ 74 w 98"/>
                <a:gd name="T67" fmla="*/ 12 h 92"/>
                <a:gd name="T68" fmla="*/ 80 w 98"/>
                <a:gd name="T69" fmla="*/ 5 h 92"/>
                <a:gd name="T70" fmla="*/ 86 w 98"/>
                <a:gd name="T71" fmla="*/ 0 h 92"/>
                <a:gd name="T72" fmla="*/ 86 w 98"/>
                <a:gd name="T73" fmla="*/ 0 h 92"/>
                <a:gd name="T74" fmla="*/ 92 w 98"/>
                <a:gd name="T75" fmla="*/ 5 h 92"/>
                <a:gd name="T76" fmla="*/ 92 w 98"/>
                <a:gd name="T77" fmla="*/ 5 h 92"/>
                <a:gd name="T78" fmla="*/ 92 w 98"/>
                <a:gd name="T79" fmla="*/ 5 h 92"/>
                <a:gd name="T80" fmla="*/ 86 w 98"/>
                <a:gd name="T81" fmla="*/ 12 h 92"/>
                <a:gd name="T82" fmla="*/ 86 w 98"/>
                <a:gd name="T83" fmla="*/ 24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 h="92">
                  <a:moveTo>
                    <a:pt x="86" y="24"/>
                  </a:moveTo>
                  <a:lnTo>
                    <a:pt x="86" y="18"/>
                  </a:lnTo>
                  <a:lnTo>
                    <a:pt x="92" y="18"/>
                  </a:lnTo>
                  <a:lnTo>
                    <a:pt x="92" y="12"/>
                  </a:lnTo>
                  <a:lnTo>
                    <a:pt x="92" y="5"/>
                  </a:lnTo>
                  <a:lnTo>
                    <a:pt x="98" y="5"/>
                  </a:lnTo>
                  <a:lnTo>
                    <a:pt x="98" y="0"/>
                  </a:lnTo>
                  <a:lnTo>
                    <a:pt x="92" y="0"/>
                  </a:lnTo>
                  <a:lnTo>
                    <a:pt x="86" y="0"/>
                  </a:lnTo>
                  <a:lnTo>
                    <a:pt x="92" y="0"/>
                  </a:lnTo>
                  <a:lnTo>
                    <a:pt x="86" y="0"/>
                  </a:lnTo>
                  <a:lnTo>
                    <a:pt x="86" y="5"/>
                  </a:lnTo>
                  <a:lnTo>
                    <a:pt x="80" y="5"/>
                  </a:lnTo>
                  <a:lnTo>
                    <a:pt x="74" y="12"/>
                  </a:lnTo>
                  <a:lnTo>
                    <a:pt x="74" y="18"/>
                  </a:lnTo>
                  <a:lnTo>
                    <a:pt x="67" y="18"/>
                  </a:lnTo>
                  <a:lnTo>
                    <a:pt x="62" y="24"/>
                  </a:lnTo>
                  <a:lnTo>
                    <a:pt x="55" y="30"/>
                  </a:lnTo>
                  <a:lnTo>
                    <a:pt x="50" y="36"/>
                  </a:lnTo>
                  <a:lnTo>
                    <a:pt x="43" y="42"/>
                  </a:lnTo>
                  <a:lnTo>
                    <a:pt x="38" y="48"/>
                  </a:lnTo>
                  <a:lnTo>
                    <a:pt x="31" y="54"/>
                  </a:lnTo>
                  <a:lnTo>
                    <a:pt x="31" y="61"/>
                  </a:lnTo>
                  <a:lnTo>
                    <a:pt x="24" y="61"/>
                  </a:lnTo>
                  <a:lnTo>
                    <a:pt x="24" y="67"/>
                  </a:lnTo>
                  <a:lnTo>
                    <a:pt x="19" y="67"/>
                  </a:lnTo>
                  <a:lnTo>
                    <a:pt x="19" y="73"/>
                  </a:lnTo>
                  <a:lnTo>
                    <a:pt x="12" y="73"/>
                  </a:lnTo>
                  <a:lnTo>
                    <a:pt x="12" y="79"/>
                  </a:lnTo>
                  <a:lnTo>
                    <a:pt x="7" y="79"/>
                  </a:lnTo>
                  <a:lnTo>
                    <a:pt x="7" y="85"/>
                  </a:lnTo>
                  <a:lnTo>
                    <a:pt x="7" y="79"/>
                  </a:lnTo>
                  <a:lnTo>
                    <a:pt x="7" y="85"/>
                  </a:lnTo>
                  <a:lnTo>
                    <a:pt x="0" y="85"/>
                  </a:lnTo>
                  <a:lnTo>
                    <a:pt x="0" y="79"/>
                  </a:lnTo>
                  <a:lnTo>
                    <a:pt x="7" y="79"/>
                  </a:lnTo>
                  <a:lnTo>
                    <a:pt x="7" y="73"/>
                  </a:lnTo>
                  <a:lnTo>
                    <a:pt x="12" y="67"/>
                  </a:lnTo>
                  <a:lnTo>
                    <a:pt x="7" y="73"/>
                  </a:lnTo>
                  <a:lnTo>
                    <a:pt x="7" y="79"/>
                  </a:lnTo>
                  <a:lnTo>
                    <a:pt x="0" y="79"/>
                  </a:lnTo>
                  <a:lnTo>
                    <a:pt x="0" y="85"/>
                  </a:lnTo>
                  <a:lnTo>
                    <a:pt x="0" y="79"/>
                  </a:lnTo>
                  <a:lnTo>
                    <a:pt x="0" y="85"/>
                  </a:lnTo>
                  <a:lnTo>
                    <a:pt x="0" y="92"/>
                  </a:lnTo>
                  <a:lnTo>
                    <a:pt x="0" y="85"/>
                  </a:lnTo>
                  <a:lnTo>
                    <a:pt x="0" y="92"/>
                  </a:lnTo>
                  <a:lnTo>
                    <a:pt x="0" y="85"/>
                  </a:lnTo>
                  <a:lnTo>
                    <a:pt x="7" y="85"/>
                  </a:lnTo>
                  <a:lnTo>
                    <a:pt x="7" y="79"/>
                  </a:lnTo>
                  <a:lnTo>
                    <a:pt x="12" y="79"/>
                  </a:lnTo>
                  <a:lnTo>
                    <a:pt x="19" y="73"/>
                  </a:lnTo>
                  <a:lnTo>
                    <a:pt x="19" y="67"/>
                  </a:lnTo>
                  <a:lnTo>
                    <a:pt x="24" y="67"/>
                  </a:lnTo>
                  <a:lnTo>
                    <a:pt x="31" y="61"/>
                  </a:lnTo>
                  <a:lnTo>
                    <a:pt x="38" y="54"/>
                  </a:lnTo>
                  <a:lnTo>
                    <a:pt x="43" y="48"/>
                  </a:lnTo>
                  <a:lnTo>
                    <a:pt x="43" y="42"/>
                  </a:lnTo>
                  <a:lnTo>
                    <a:pt x="50" y="42"/>
                  </a:lnTo>
                  <a:lnTo>
                    <a:pt x="50" y="36"/>
                  </a:lnTo>
                  <a:lnTo>
                    <a:pt x="55" y="36"/>
                  </a:lnTo>
                  <a:lnTo>
                    <a:pt x="55" y="30"/>
                  </a:lnTo>
                  <a:lnTo>
                    <a:pt x="62" y="30"/>
                  </a:lnTo>
                  <a:lnTo>
                    <a:pt x="62" y="24"/>
                  </a:lnTo>
                  <a:lnTo>
                    <a:pt x="67" y="24"/>
                  </a:lnTo>
                  <a:lnTo>
                    <a:pt x="67" y="18"/>
                  </a:lnTo>
                  <a:lnTo>
                    <a:pt x="74" y="18"/>
                  </a:lnTo>
                  <a:lnTo>
                    <a:pt x="74" y="12"/>
                  </a:lnTo>
                  <a:lnTo>
                    <a:pt x="80" y="12"/>
                  </a:lnTo>
                  <a:lnTo>
                    <a:pt x="80" y="5"/>
                  </a:lnTo>
                  <a:lnTo>
                    <a:pt x="86" y="5"/>
                  </a:lnTo>
                  <a:lnTo>
                    <a:pt x="86" y="0"/>
                  </a:lnTo>
                  <a:lnTo>
                    <a:pt x="92" y="0"/>
                  </a:lnTo>
                  <a:lnTo>
                    <a:pt x="86" y="0"/>
                  </a:lnTo>
                  <a:lnTo>
                    <a:pt x="92" y="0"/>
                  </a:lnTo>
                  <a:lnTo>
                    <a:pt x="92" y="5"/>
                  </a:lnTo>
                  <a:lnTo>
                    <a:pt x="92" y="0"/>
                  </a:lnTo>
                  <a:lnTo>
                    <a:pt x="92" y="5"/>
                  </a:lnTo>
                  <a:lnTo>
                    <a:pt x="92" y="12"/>
                  </a:lnTo>
                  <a:lnTo>
                    <a:pt x="92" y="5"/>
                  </a:lnTo>
                  <a:lnTo>
                    <a:pt x="92" y="12"/>
                  </a:lnTo>
                  <a:lnTo>
                    <a:pt x="86" y="12"/>
                  </a:lnTo>
                  <a:lnTo>
                    <a:pt x="86" y="18"/>
                  </a:lnTo>
                  <a:lnTo>
                    <a:pt x="8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6" name="Freeform 65"/>
            <p:cNvSpPr>
              <a:spLocks/>
            </p:cNvSpPr>
            <p:nvPr/>
          </p:nvSpPr>
          <p:spPr bwMode="auto">
            <a:xfrm>
              <a:off x="1637" y="2944"/>
              <a:ext cx="97" cy="91"/>
            </a:xfrm>
            <a:custGeom>
              <a:avLst/>
              <a:gdLst>
                <a:gd name="T0" fmla="*/ 91 w 97"/>
                <a:gd name="T1" fmla="*/ 24 h 91"/>
                <a:gd name="T2" fmla="*/ 91 w 97"/>
                <a:gd name="T3" fmla="*/ 12 h 91"/>
                <a:gd name="T4" fmla="*/ 97 w 97"/>
                <a:gd name="T5" fmla="*/ 5 h 91"/>
                <a:gd name="T6" fmla="*/ 91 w 97"/>
                <a:gd name="T7" fmla="*/ 0 h 91"/>
                <a:gd name="T8" fmla="*/ 79 w 97"/>
                <a:gd name="T9" fmla="*/ 12 h 91"/>
                <a:gd name="T10" fmla="*/ 67 w 97"/>
                <a:gd name="T11" fmla="*/ 17 h 91"/>
                <a:gd name="T12" fmla="*/ 60 w 97"/>
                <a:gd name="T13" fmla="*/ 30 h 91"/>
                <a:gd name="T14" fmla="*/ 48 w 97"/>
                <a:gd name="T15" fmla="*/ 42 h 91"/>
                <a:gd name="T16" fmla="*/ 36 w 97"/>
                <a:gd name="T17" fmla="*/ 54 h 91"/>
                <a:gd name="T18" fmla="*/ 24 w 97"/>
                <a:gd name="T19" fmla="*/ 66 h 91"/>
                <a:gd name="T20" fmla="*/ 17 w 97"/>
                <a:gd name="T21" fmla="*/ 73 h 91"/>
                <a:gd name="T22" fmla="*/ 12 w 97"/>
                <a:gd name="T23" fmla="*/ 79 h 91"/>
                <a:gd name="T24" fmla="*/ 5 w 97"/>
                <a:gd name="T25" fmla="*/ 85 h 91"/>
                <a:gd name="T26" fmla="*/ 5 w 97"/>
                <a:gd name="T27" fmla="*/ 85 h 91"/>
                <a:gd name="T28" fmla="*/ 5 w 97"/>
                <a:gd name="T29" fmla="*/ 85 h 91"/>
                <a:gd name="T30" fmla="*/ 12 w 97"/>
                <a:gd name="T31" fmla="*/ 79 h 91"/>
                <a:gd name="T32" fmla="*/ 12 w 97"/>
                <a:gd name="T33" fmla="*/ 66 h 91"/>
                <a:gd name="T34" fmla="*/ 5 w 97"/>
                <a:gd name="T35" fmla="*/ 79 h 91"/>
                <a:gd name="T36" fmla="*/ 0 w 97"/>
                <a:gd name="T37" fmla="*/ 91 h 91"/>
                <a:gd name="T38" fmla="*/ 5 w 97"/>
                <a:gd name="T39" fmla="*/ 85 h 91"/>
                <a:gd name="T40" fmla="*/ 12 w 97"/>
                <a:gd name="T41" fmla="*/ 79 h 91"/>
                <a:gd name="T42" fmla="*/ 17 w 97"/>
                <a:gd name="T43" fmla="*/ 73 h 91"/>
                <a:gd name="T44" fmla="*/ 24 w 97"/>
                <a:gd name="T45" fmla="*/ 66 h 91"/>
                <a:gd name="T46" fmla="*/ 29 w 97"/>
                <a:gd name="T47" fmla="*/ 60 h 91"/>
                <a:gd name="T48" fmla="*/ 36 w 97"/>
                <a:gd name="T49" fmla="*/ 54 h 91"/>
                <a:gd name="T50" fmla="*/ 41 w 97"/>
                <a:gd name="T51" fmla="*/ 48 h 91"/>
                <a:gd name="T52" fmla="*/ 48 w 97"/>
                <a:gd name="T53" fmla="*/ 42 h 91"/>
                <a:gd name="T54" fmla="*/ 60 w 97"/>
                <a:gd name="T55" fmla="*/ 36 h 91"/>
                <a:gd name="T56" fmla="*/ 67 w 97"/>
                <a:gd name="T57" fmla="*/ 30 h 91"/>
                <a:gd name="T58" fmla="*/ 72 w 97"/>
                <a:gd name="T59" fmla="*/ 24 h 91"/>
                <a:gd name="T60" fmla="*/ 79 w 97"/>
                <a:gd name="T61" fmla="*/ 12 h 91"/>
                <a:gd name="T62" fmla="*/ 84 w 97"/>
                <a:gd name="T63" fmla="*/ 5 h 91"/>
                <a:gd name="T64" fmla="*/ 97 w 97"/>
                <a:gd name="T65" fmla="*/ 5 h 91"/>
                <a:gd name="T66" fmla="*/ 97 w 97"/>
                <a:gd name="T67" fmla="*/ 5 h 91"/>
                <a:gd name="T68" fmla="*/ 91 w 97"/>
                <a:gd name="T69" fmla="*/ 12 h 91"/>
                <a:gd name="T70" fmla="*/ 84 w 97"/>
                <a:gd name="T71" fmla="*/ 17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7" h="91">
                  <a:moveTo>
                    <a:pt x="84" y="24"/>
                  </a:moveTo>
                  <a:lnTo>
                    <a:pt x="91" y="24"/>
                  </a:lnTo>
                  <a:lnTo>
                    <a:pt x="91" y="17"/>
                  </a:lnTo>
                  <a:lnTo>
                    <a:pt x="91" y="12"/>
                  </a:lnTo>
                  <a:lnTo>
                    <a:pt x="97" y="12"/>
                  </a:lnTo>
                  <a:lnTo>
                    <a:pt x="97" y="5"/>
                  </a:lnTo>
                  <a:lnTo>
                    <a:pt x="97" y="0"/>
                  </a:lnTo>
                  <a:lnTo>
                    <a:pt x="91" y="0"/>
                  </a:lnTo>
                  <a:lnTo>
                    <a:pt x="84" y="5"/>
                  </a:lnTo>
                  <a:lnTo>
                    <a:pt x="79" y="12"/>
                  </a:lnTo>
                  <a:lnTo>
                    <a:pt x="72" y="17"/>
                  </a:lnTo>
                  <a:lnTo>
                    <a:pt x="67" y="17"/>
                  </a:lnTo>
                  <a:lnTo>
                    <a:pt x="67" y="24"/>
                  </a:lnTo>
                  <a:lnTo>
                    <a:pt x="60" y="30"/>
                  </a:lnTo>
                  <a:lnTo>
                    <a:pt x="55" y="36"/>
                  </a:lnTo>
                  <a:lnTo>
                    <a:pt x="48" y="42"/>
                  </a:lnTo>
                  <a:lnTo>
                    <a:pt x="41" y="48"/>
                  </a:lnTo>
                  <a:lnTo>
                    <a:pt x="36" y="54"/>
                  </a:lnTo>
                  <a:lnTo>
                    <a:pt x="29" y="60"/>
                  </a:lnTo>
                  <a:lnTo>
                    <a:pt x="24" y="66"/>
                  </a:lnTo>
                  <a:lnTo>
                    <a:pt x="24" y="73"/>
                  </a:lnTo>
                  <a:lnTo>
                    <a:pt x="17" y="73"/>
                  </a:lnTo>
                  <a:lnTo>
                    <a:pt x="17" y="79"/>
                  </a:lnTo>
                  <a:lnTo>
                    <a:pt x="12" y="79"/>
                  </a:lnTo>
                  <a:lnTo>
                    <a:pt x="12" y="85"/>
                  </a:lnTo>
                  <a:lnTo>
                    <a:pt x="5" y="85"/>
                  </a:lnTo>
                  <a:lnTo>
                    <a:pt x="0" y="85"/>
                  </a:lnTo>
                  <a:lnTo>
                    <a:pt x="5" y="85"/>
                  </a:lnTo>
                  <a:lnTo>
                    <a:pt x="0" y="85"/>
                  </a:lnTo>
                  <a:lnTo>
                    <a:pt x="5" y="85"/>
                  </a:lnTo>
                  <a:lnTo>
                    <a:pt x="5" y="79"/>
                  </a:lnTo>
                  <a:lnTo>
                    <a:pt x="12" y="79"/>
                  </a:lnTo>
                  <a:lnTo>
                    <a:pt x="12" y="73"/>
                  </a:lnTo>
                  <a:lnTo>
                    <a:pt x="12" y="66"/>
                  </a:lnTo>
                  <a:lnTo>
                    <a:pt x="5" y="73"/>
                  </a:lnTo>
                  <a:lnTo>
                    <a:pt x="5" y="79"/>
                  </a:lnTo>
                  <a:lnTo>
                    <a:pt x="0" y="85"/>
                  </a:lnTo>
                  <a:lnTo>
                    <a:pt x="0" y="91"/>
                  </a:lnTo>
                  <a:lnTo>
                    <a:pt x="5" y="91"/>
                  </a:lnTo>
                  <a:lnTo>
                    <a:pt x="5" y="85"/>
                  </a:lnTo>
                  <a:lnTo>
                    <a:pt x="12" y="85"/>
                  </a:lnTo>
                  <a:lnTo>
                    <a:pt x="12" y="79"/>
                  </a:lnTo>
                  <a:lnTo>
                    <a:pt x="17" y="79"/>
                  </a:lnTo>
                  <a:lnTo>
                    <a:pt x="17" y="73"/>
                  </a:lnTo>
                  <a:lnTo>
                    <a:pt x="24" y="73"/>
                  </a:lnTo>
                  <a:lnTo>
                    <a:pt x="24" y="66"/>
                  </a:lnTo>
                  <a:lnTo>
                    <a:pt x="29" y="66"/>
                  </a:lnTo>
                  <a:lnTo>
                    <a:pt x="29" y="60"/>
                  </a:lnTo>
                  <a:lnTo>
                    <a:pt x="36" y="60"/>
                  </a:lnTo>
                  <a:lnTo>
                    <a:pt x="36" y="54"/>
                  </a:lnTo>
                  <a:lnTo>
                    <a:pt x="41" y="54"/>
                  </a:lnTo>
                  <a:lnTo>
                    <a:pt x="41" y="48"/>
                  </a:lnTo>
                  <a:lnTo>
                    <a:pt x="48" y="48"/>
                  </a:lnTo>
                  <a:lnTo>
                    <a:pt x="48" y="42"/>
                  </a:lnTo>
                  <a:lnTo>
                    <a:pt x="55" y="42"/>
                  </a:lnTo>
                  <a:lnTo>
                    <a:pt x="60" y="36"/>
                  </a:lnTo>
                  <a:lnTo>
                    <a:pt x="60" y="30"/>
                  </a:lnTo>
                  <a:lnTo>
                    <a:pt x="67" y="30"/>
                  </a:lnTo>
                  <a:lnTo>
                    <a:pt x="67" y="24"/>
                  </a:lnTo>
                  <a:lnTo>
                    <a:pt x="72" y="24"/>
                  </a:lnTo>
                  <a:lnTo>
                    <a:pt x="72" y="17"/>
                  </a:lnTo>
                  <a:lnTo>
                    <a:pt x="79" y="12"/>
                  </a:lnTo>
                  <a:lnTo>
                    <a:pt x="84" y="12"/>
                  </a:lnTo>
                  <a:lnTo>
                    <a:pt x="84" y="5"/>
                  </a:lnTo>
                  <a:lnTo>
                    <a:pt x="91" y="5"/>
                  </a:lnTo>
                  <a:lnTo>
                    <a:pt x="97" y="5"/>
                  </a:lnTo>
                  <a:lnTo>
                    <a:pt x="91" y="5"/>
                  </a:lnTo>
                  <a:lnTo>
                    <a:pt x="97" y="5"/>
                  </a:lnTo>
                  <a:lnTo>
                    <a:pt x="91" y="5"/>
                  </a:lnTo>
                  <a:lnTo>
                    <a:pt x="91" y="12"/>
                  </a:lnTo>
                  <a:lnTo>
                    <a:pt x="91" y="17"/>
                  </a:lnTo>
                  <a:lnTo>
                    <a:pt x="84" y="17"/>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7" name="Freeform 66"/>
            <p:cNvSpPr>
              <a:spLocks/>
            </p:cNvSpPr>
            <p:nvPr/>
          </p:nvSpPr>
          <p:spPr bwMode="auto">
            <a:xfrm>
              <a:off x="1625" y="2930"/>
              <a:ext cx="96" cy="93"/>
            </a:xfrm>
            <a:custGeom>
              <a:avLst/>
              <a:gdLst>
                <a:gd name="T0" fmla="*/ 91 w 96"/>
                <a:gd name="T1" fmla="*/ 26 h 93"/>
                <a:gd name="T2" fmla="*/ 91 w 96"/>
                <a:gd name="T3" fmla="*/ 14 h 93"/>
                <a:gd name="T4" fmla="*/ 96 w 96"/>
                <a:gd name="T5" fmla="*/ 7 h 93"/>
                <a:gd name="T6" fmla="*/ 96 w 96"/>
                <a:gd name="T7" fmla="*/ 7 h 93"/>
                <a:gd name="T8" fmla="*/ 91 w 96"/>
                <a:gd name="T9" fmla="*/ 0 h 93"/>
                <a:gd name="T10" fmla="*/ 84 w 96"/>
                <a:gd name="T11" fmla="*/ 7 h 93"/>
                <a:gd name="T12" fmla="*/ 72 w 96"/>
                <a:gd name="T13" fmla="*/ 19 h 93"/>
                <a:gd name="T14" fmla="*/ 60 w 96"/>
                <a:gd name="T15" fmla="*/ 31 h 93"/>
                <a:gd name="T16" fmla="*/ 48 w 96"/>
                <a:gd name="T17" fmla="*/ 44 h 93"/>
                <a:gd name="T18" fmla="*/ 36 w 96"/>
                <a:gd name="T19" fmla="*/ 56 h 93"/>
                <a:gd name="T20" fmla="*/ 29 w 96"/>
                <a:gd name="T21" fmla="*/ 68 h 93"/>
                <a:gd name="T22" fmla="*/ 24 w 96"/>
                <a:gd name="T23" fmla="*/ 74 h 93"/>
                <a:gd name="T24" fmla="*/ 17 w 96"/>
                <a:gd name="T25" fmla="*/ 80 h 93"/>
                <a:gd name="T26" fmla="*/ 12 w 96"/>
                <a:gd name="T27" fmla="*/ 87 h 93"/>
                <a:gd name="T28" fmla="*/ 5 w 96"/>
                <a:gd name="T29" fmla="*/ 80 h 93"/>
                <a:gd name="T30" fmla="*/ 12 w 96"/>
                <a:gd name="T31" fmla="*/ 74 h 93"/>
                <a:gd name="T32" fmla="*/ 17 w 96"/>
                <a:gd name="T33" fmla="*/ 68 h 93"/>
                <a:gd name="T34" fmla="*/ 12 w 96"/>
                <a:gd name="T35" fmla="*/ 74 h 93"/>
                <a:gd name="T36" fmla="*/ 5 w 96"/>
                <a:gd name="T37" fmla="*/ 80 h 93"/>
                <a:gd name="T38" fmla="*/ 0 w 96"/>
                <a:gd name="T39" fmla="*/ 87 h 93"/>
                <a:gd name="T40" fmla="*/ 5 w 96"/>
                <a:gd name="T41" fmla="*/ 93 h 93"/>
                <a:gd name="T42" fmla="*/ 12 w 96"/>
                <a:gd name="T43" fmla="*/ 87 h 93"/>
                <a:gd name="T44" fmla="*/ 17 w 96"/>
                <a:gd name="T45" fmla="*/ 80 h 93"/>
                <a:gd name="T46" fmla="*/ 24 w 96"/>
                <a:gd name="T47" fmla="*/ 68 h 93"/>
                <a:gd name="T48" fmla="*/ 36 w 96"/>
                <a:gd name="T49" fmla="*/ 62 h 93"/>
                <a:gd name="T50" fmla="*/ 41 w 96"/>
                <a:gd name="T51" fmla="*/ 50 h 93"/>
                <a:gd name="T52" fmla="*/ 48 w 96"/>
                <a:gd name="T53" fmla="*/ 44 h 93"/>
                <a:gd name="T54" fmla="*/ 60 w 96"/>
                <a:gd name="T55" fmla="*/ 38 h 93"/>
                <a:gd name="T56" fmla="*/ 67 w 96"/>
                <a:gd name="T57" fmla="*/ 31 h 93"/>
                <a:gd name="T58" fmla="*/ 72 w 96"/>
                <a:gd name="T59" fmla="*/ 26 h 93"/>
                <a:gd name="T60" fmla="*/ 79 w 96"/>
                <a:gd name="T61" fmla="*/ 19 h 93"/>
                <a:gd name="T62" fmla="*/ 84 w 96"/>
                <a:gd name="T63" fmla="*/ 14 h 93"/>
                <a:gd name="T64" fmla="*/ 91 w 96"/>
                <a:gd name="T65" fmla="*/ 7 h 93"/>
                <a:gd name="T66" fmla="*/ 91 w 96"/>
                <a:gd name="T67" fmla="*/ 7 h 93"/>
                <a:gd name="T68" fmla="*/ 91 w 96"/>
                <a:gd name="T69" fmla="*/ 14 h 93"/>
                <a:gd name="T70" fmla="*/ 91 w 96"/>
                <a:gd name="T71" fmla="*/ 14 h 93"/>
                <a:gd name="T72" fmla="*/ 84 w 96"/>
                <a:gd name="T73" fmla="*/ 26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93">
                  <a:moveTo>
                    <a:pt x="84" y="26"/>
                  </a:moveTo>
                  <a:lnTo>
                    <a:pt x="91" y="26"/>
                  </a:lnTo>
                  <a:lnTo>
                    <a:pt x="91" y="19"/>
                  </a:lnTo>
                  <a:lnTo>
                    <a:pt x="91" y="14"/>
                  </a:lnTo>
                  <a:lnTo>
                    <a:pt x="96" y="14"/>
                  </a:lnTo>
                  <a:lnTo>
                    <a:pt x="96" y="7"/>
                  </a:lnTo>
                  <a:lnTo>
                    <a:pt x="96" y="14"/>
                  </a:lnTo>
                  <a:lnTo>
                    <a:pt x="96" y="7"/>
                  </a:lnTo>
                  <a:lnTo>
                    <a:pt x="96" y="0"/>
                  </a:lnTo>
                  <a:lnTo>
                    <a:pt x="91" y="0"/>
                  </a:lnTo>
                  <a:lnTo>
                    <a:pt x="91" y="7"/>
                  </a:lnTo>
                  <a:lnTo>
                    <a:pt x="84" y="7"/>
                  </a:lnTo>
                  <a:lnTo>
                    <a:pt x="79" y="14"/>
                  </a:lnTo>
                  <a:lnTo>
                    <a:pt x="72" y="19"/>
                  </a:lnTo>
                  <a:lnTo>
                    <a:pt x="67" y="26"/>
                  </a:lnTo>
                  <a:lnTo>
                    <a:pt x="60" y="31"/>
                  </a:lnTo>
                  <a:lnTo>
                    <a:pt x="53" y="38"/>
                  </a:lnTo>
                  <a:lnTo>
                    <a:pt x="48" y="44"/>
                  </a:lnTo>
                  <a:lnTo>
                    <a:pt x="41" y="50"/>
                  </a:lnTo>
                  <a:lnTo>
                    <a:pt x="36" y="56"/>
                  </a:lnTo>
                  <a:lnTo>
                    <a:pt x="29" y="62"/>
                  </a:lnTo>
                  <a:lnTo>
                    <a:pt x="29" y="68"/>
                  </a:lnTo>
                  <a:lnTo>
                    <a:pt x="24" y="68"/>
                  </a:lnTo>
                  <a:lnTo>
                    <a:pt x="24" y="74"/>
                  </a:lnTo>
                  <a:lnTo>
                    <a:pt x="17" y="74"/>
                  </a:lnTo>
                  <a:lnTo>
                    <a:pt x="17" y="80"/>
                  </a:lnTo>
                  <a:lnTo>
                    <a:pt x="12" y="80"/>
                  </a:lnTo>
                  <a:lnTo>
                    <a:pt x="12" y="87"/>
                  </a:lnTo>
                  <a:lnTo>
                    <a:pt x="5" y="87"/>
                  </a:lnTo>
                  <a:lnTo>
                    <a:pt x="5" y="80"/>
                  </a:lnTo>
                  <a:lnTo>
                    <a:pt x="12" y="80"/>
                  </a:lnTo>
                  <a:lnTo>
                    <a:pt x="12" y="74"/>
                  </a:lnTo>
                  <a:lnTo>
                    <a:pt x="12" y="68"/>
                  </a:lnTo>
                  <a:lnTo>
                    <a:pt x="17" y="68"/>
                  </a:lnTo>
                  <a:lnTo>
                    <a:pt x="12" y="68"/>
                  </a:lnTo>
                  <a:lnTo>
                    <a:pt x="12" y="74"/>
                  </a:lnTo>
                  <a:lnTo>
                    <a:pt x="5" y="74"/>
                  </a:lnTo>
                  <a:lnTo>
                    <a:pt x="5" y="80"/>
                  </a:lnTo>
                  <a:lnTo>
                    <a:pt x="5" y="87"/>
                  </a:lnTo>
                  <a:lnTo>
                    <a:pt x="0" y="87"/>
                  </a:lnTo>
                  <a:lnTo>
                    <a:pt x="0" y="93"/>
                  </a:lnTo>
                  <a:lnTo>
                    <a:pt x="5" y="93"/>
                  </a:lnTo>
                  <a:lnTo>
                    <a:pt x="5" y="87"/>
                  </a:lnTo>
                  <a:lnTo>
                    <a:pt x="12" y="87"/>
                  </a:lnTo>
                  <a:lnTo>
                    <a:pt x="12" y="80"/>
                  </a:lnTo>
                  <a:lnTo>
                    <a:pt x="17" y="80"/>
                  </a:lnTo>
                  <a:lnTo>
                    <a:pt x="24" y="74"/>
                  </a:lnTo>
                  <a:lnTo>
                    <a:pt x="24" y="68"/>
                  </a:lnTo>
                  <a:lnTo>
                    <a:pt x="29" y="68"/>
                  </a:lnTo>
                  <a:lnTo>
                    <a:pt x="36" y="62"/>
                  </a:lnTo>
                  <a:lnTo>
                    <a:pt x="41" y="56"/>
                  </a:lnTo>
                  <a:lnTo>
                    <a:pt x="41" y="50"/>
                  </a:lnTo>
                  <a:lnTo>
                    <a:pt x="48" y="50"/>
                  </a:lnTo>
                  <a:lnTo>
                    <a:pt x="48" y="44"/>
                  </a:lnTo>
                  <a:lnTo>
                    <a:pt x="53" y="44"/>
                  </a:lnTo>
                  <a:lnTo>
                    <a:pt x="60" y="38"/>
                  </a:lnTo>
                  <a:lnTo>
                    <a:pt x="60" y="31"/>
                  </a:lnTo>
                  <a:lnTo>
                    <a:pt x="67" y="31"/>
                  </a:lnTo>
                  <a:lnTo>
                    <a:pt x="67" y="26"/>
                  </a:lnTo>
                  <a:lnTo>
                    <a:pt x="72" y="26"/>
                  </a:lnTo>
                  <a:lnTo>
                    <a:pt x="72" y="19"/>
                  </a:lnTo>
                  <a:lnTo>
                    <a:pt x="79" y="19"/>
                  </a:lnTo>
                  <a:lnTo>
                    <a:pt x="79" y="14"/>
                  </a:lnTo>
                  <a:lnTo>
                    <a:pt x="84" y="14"/>
                  </a:lnTo>
                  <a:lnTo>
                    <a:pt x="84" y="7"/>
                  </a:lnTo>
                  <a:lnTo>
                    <a:pt x="91" y="7"/>
                  </a:lnTo>
                  <a:lnTo>
                    <a:pt x="96" y="7"/>
                  </a:lnTo>
                  <a:lnTo>
                    <a:pt x="91" y="7"/>
                  </a:lnTo>
                  <a:lnTo>
                    <a:pt x="96" y="7"/>
                  </a:lnTo>
                  <a:lnTo>
                    <a:pt x="91" y="14"/>
                  </a:lnTo>
                  <a:lnTo>
                    <a:pt x="91" y="7"/>
                  </a:lnTo>
                  <a:lnTo>
                    <a:pt x="91" y="14"/>
                  </a:lnTo>
                  <a:lnTo>
                    <a:pt x="91" y="19"/>
                  </a:lnTo>
                  <a:lnTo>
                    <a:pt x="8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8" name="Freeform 67"/>
            <p:cNvSpPr>
              <a:spLocks/>
            </p:cNvSpPr>
            <p:nvPr/>
          </p:nvSpPr>
          <p:spPr bwMode="auto">
            <a:xfrm>
              <a:off x="1606" y="2918"/>
              <a:ext cx="98" cy="92"/>
            </a:xfrm>
            <a:custGeom>
              <a:avLst/>
              <a:gdLst>
                <a:gd name="T0" fmla="*/ 86 w 98"/>
                <a:gd name="T1" fmla="*/ 31 h 92"/>
                <a:gd name="T2" fmla="*/ 91 w 98"/>
                <a:gd name="T3" fmla="*/ 26 h 92"/>
                <a:gd name="T4" fmla="*/ 98 w 98"/>
                <a:gd name="T5" fmla="*/ 19 h 92"/>
                <a:gd name="T6" fmla="*/ 98 w 98"/>
                <a:gd name="T7" fmla="*/ 7 h 92"/>
                <a:gd name="T8" fmla="*/ 98 w 98"/>
                <a:gd name="T9" fmla="*/ 7 h 92"/>
                <a:gd name="T10" fmla="*/ 86 w 98"/>
                <a:gd name="T11" fmla="*/ 7 h 92"/>
                <a:gd name="T12" fmla="*/ 79 w 98"/>
                <a:gd name="T13" fmla="*/ 12 h 92"/>
                <a:gd name="T14" fmla="*/ 72 w 98"/>
                <a:gd name="T15" fmla="*/ 19 h 92"/>
                <a:gd name="T16" fmla="*/ 67 w 98"/>
                <a:gd name="T17" fmla="*/ 26 h 92"/>
                <a:gd name="T18" fmla="*/ 60 w 98"/>
                <a:gd name="T19" fmla="*/ 38 h 92"/>
                <a:gd name="T20" fmla="*/ 48 w 98"/>
                <a:gd name="T21" fmla="*/ 50 h 92"/>
                <a:gd name="T22" fmla="*/ 36 w 98"/>
                <a:gd name="T23" fmla="*/ 62 h 92"/>
                <a:gd name="T24" fmla="*/ 24 w 98"/>
                <a:gd name="T25" fmla="*/ 74 h 92"/>
                <a:gd name="T26" fmla="*/ 24 w 98"/>
                <a:gd name="T27" fmla="*/ 74 h 92"/>
                <a:gd name="T28" fmla="*/ 12 w 98"/>
                <a:gd name="T29" fmla="*/ 86 h 92"/>
                <a:gd name="T30" fmla="*/ 7 w 98"/>
                <a:gd name="T31" fmla="*/ 92 h 92"/>
                <a:gd name="T32" fmla="*/ 12 w 98"/>
                <a:gd name="T33" fmla="*/ 80 h 92"/>
                <a:gd name="T34" fmla="*/ 19 w 98"/>
                <a:gd name="T35" fmla="*/ 68 h 92"/>
                <a:gd name="T36" fmla="*/ 12 w 98"/>
                <a:gd name="T37" fmla="*/ 80 h 92"/>
                <a:gd name="T38" fmla="*/ 7 w 98"/>
                <a:gd name="T39" fmla="*/ 86 h 92"/>
                <a:gd name="T40" fmla="*/ 0 w 98"/>
                <a:gd name="T41" fmla="*/ 92 h 92"/>
                <a:gd name="T42" fmla="*/ 12 w 98"/>
                <a:gd name="T43" fmla="*/ 92 h 92"/>
                <a:gd name="T44" fmla="*/ 19 w 98"/>
                <a:gd name="T45" fmla="*/ 86 h 92"/>
                <a:gd name="T46" fmla="*/ 24 w 98"/>
                <a:gd name="T47" fmla="*/ 80 h 92"/>
                <a:gd name="T48" fmla="*/ 31 w 98"/>
                <a:gd name="T49" fmla="*/ 74 h 92"/>
                <a:gd name="T50" fmla="*/ 36 w 98"/>
                <a:gd name="T51" fmla="*/ 68 h 92"/>
                <a:gd name="T52" fmla="*/ 43 w 98"/>
                <a:gd name="T53" fmla="*/ 62 h 92"/>
                <a:gd name="T54" fmla="*/ 48 w 98"/>
                <a:gd name="T55" fmla="*/ 50 h 92"/>
                <a:gd name="T56" fmla="*/ 60 w 98"/>
                <a:gd name="T57" fmla="*/ 38 h 92"/>
                <a:gd name="T58" fmla="*/ 72 w 98"/>
                <a:gd name="T59" fmla="*/ 26 h 92"/>
                <a:gd name="T60" fmla="*/ 86 w 98"/>
                <a:gd name="T61" fmla="*/ 12 h 92"/>
                <a:gd name="T62" fmla="*/ 86 w 98"/>
                <a:gd name="T63" fmla="*/ 12 h 92"/>
                <a:gd name="T64" fmla="*/ 91 w 98"/>
                <a:gd name="T65" fmla="*/ 7 h 92"/>
                <a:gd name="T66" fmla="*/ 98 w 98"/>
                <a:gd name="T67" fmla="*/ 12 h 92"/>
                <a:gd name="T68" fmla="*/ 91 w 98"/>
                <a:gd name="T69" fmla="*/ 26 h 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 h="92">
                  <a:moveTo>
                    <a:pt x="91" y="26"/>
                  </a:moveTo>
                  <a:lnTo>
                    <a:pt x="86" y="31"/>
                  </a:lnTo>
                  <a:lnTo>
                    <a:pt x="91" y="31"/>
                  </a:lnTo>
                  <a:lnTo>
                    <a:pt x="91" y="26"/>
                  </a:lnTo>
                  <a:lnTo>
                    <a:pt x="91" y="19"/>
                  </a:lnTo>
                  <a:lnTo>
                    <a:pt x="98" y="19"/>
                  </a:lnTo>
                  <a:lnTo>
                    <a:pt x="98" y="12"/>
                  </a:lnTo>
                  <a:lnTo>
                    <a:pt x="98" y="7"/>
                  </a:lnTo>
                  <a:lnTo>
                    <a:pt x="98" y="0"/>
                  </a:lnTo>
                  <a:lnTo>
                    <a:pt x="98" y="7"/>
                  </a:lnTo>
                  <a:lnTo>
                    <a:pt x="91" y="7"/>
                  </a:lnTo>
                  <a:lnTo>
                    <a:pt x="86" y="7"/>
                  </a:lnTo>
                  <a:lnTo>
                    <a:pt x="86" y="12"/>
                  </a:lnTo>
                  <a:lnTo>
                    <a:pt x="79" y="12"/>
                  </a:lnTo>
                  <a:lnTo>
                    <a:pt x="79" y="19"/>
                  </a:lnTo>
                  <a:lnTo>
                    <a:pt x="72" y="19"/>
                  </a:lnTo>
                  <a:lnTo>
                    <a:pt x="72" y="26"/>
                  </a:lnTo>
                  <a:lnTo>
                    <a:pt x="67" y="26"/>
                  </a:lnTo>
                  <a:lnTo>
                    <a:pt x="67" y="31"/>
                  </a:lnTo>
                  <a:lnTo>
                    <a:pt x="60" y="38"/>
                  </a:lnTo>
                  <a:lnTo>
                    <a:pt x="55" y="43"/>
                  </a:lnTo>
                  <a:lnTo>
                    <a:pt x="48" y="50"/>
                  </a:lnTo>
                  <a:lnTo>
                    <a:pt x="43" y="56"/>
                  </a:lnTo>
                  <a:lnTo>
                    <a:pt x="36" y="62"/>
                  </a:lnTo>
                  <a:lnTo>
                    <a:pt x="31" y="68"/>
                  </a:lnTo>
                  <a:lnTo>
                    <a:pt x="24" y="74"/>
                  </a:lnTo>
                  <a:lnTo>
                    <a:pt x="24" y="68"/>
                  </a:lnTo>
                  <a:lnTo>
                    <a:pt x="24" y="74"/>
                  </a:lnTo>
                  <a:lnTo>
                    <a:pt x="19" y="80"/>
                  </a:lnTo>
                  <a:lnTo>
                    <a:pt x="12" y="86"/>
                  </a:lnTo>
                  <a:lnTo>
                    <a:pt x="7" y="86"/>
                  </a:lnTo>
                  <a:lnTo>
                    <a:pt x="7" y="92"/>
                  </a:lnTo>
                  <a:lnTo>
                    <a:pt x="7" y="86"/>
                  </a:lnTo>
                  <a:lnTo>
                    <a:pt x="12" y="80"/>
                  </a:lnTo>
                  <a:lnTo>
                    <a:pt x="19" y="74"/>
                  </a:lnTo>
                  <a:lnTo>
                    <a:pt x="19" y="68"/>
                  </a:lnTo>
                  <a:lnTo>
                    <a:pt x="12" y="74"/>
                  </a:lnTo>
                  <a:lnTo>
                    <a:pt x="12" y="80"/>
                  </a:lnTo>
                  <a:lnTo>
                    <a:pt x="7" y="80"/>
                  </a:lnTo>
                  <a:lnTo>
                    <a:pt x="7" y="86"/>
                  </a:lnTo>
                  <a:lnTo>
                    <a:pt x="7" y="92"/>
                  </a:lnTo>
                  <a:lnTo>
                    <a:pt x="0" y="92"/>
                  </a:lnTo>
                  <a:lnTo>
                    <a:pt x="7" y="92"/>
                  </a:lnTo>
                  <a:lnTo>
                    <a:pt x="12" y="92"/>
                  </a:lnTo>
                  <a:lnTo>
                    <a:pt x="12" y="86"/>
                  </a:lnTo>
                  <a:lnTo>
                    <a:pt x="19" y="86"/>
                  </a:lnTo>
                  <a:lnTo>
                    <a:pt x="19" y="80"/>
                  </a:lnTo>
                  <a:lnTo>
                    <a:pt x="24" y="80"/>
                  </a:lnTo>
                  <a:lnTo>
                    <a:pt x="24" y="74"/>
                  </a:lnTo>
                  <a:lnTo>
                    <a:pt x="31" y="74"/>
                  </a:lnTo>
                  <a:lnTo>
                    <a:pt x="31" y="68"/>
                  </a:lnTo>
                  <a:lnTo>
                    <a:pt x="36" y="68"/>
                  </a:lnTo>
                  <a:lnTo>
                    <a:pt x="36" y="62"/>
                  </a:lnTo>
                  <a:lnTo>
                    <a:pt x="43" y="62"/>
                  </a:lnTo>
                  <a:lnTo>
                    <a:pt x="43" y="56"/>
                  </a:lnTo>
                  <a:lnTo>
                    <a:pt x="48" y="50"/>
                  </a:lnTo>
                  <a:lnTo>
                    <a:pt x="55" y="43"/>
                  </a:lnTo>
                  <a:lnTo>
                    <a:pt x="60" y="38"/>
                  </a:lnTo>
                  <a:lnTo>
                    <a:pt x="67" y="31"/>
                  </a:lnTo>
                  <a:lnTo>
                    <a:pt x="72" y="26"/>
                  </a:lnTo>
                  <a:lnTo>
                    <a:pt x="79" y="19"/>
                  </a:lnTo>
                  <a:lnTo>
                    <a:pt x="86" y="12"/>
                  </a:lnTo>
                  <a:lnTo>
                    <a:pt x="91" y="12"/>
                  </a:lnTo>
                  <a:lnTo>
                    <a:pt x="86" y="12"/>
                  </a:lnTo>
                  <a:lnTo>
                    <a:pt x="91" y="12"/>
                  </a:lnTo>
                  <a:lnTo>
                    <a:pt x="91" y="7"/>
                  </a:lnTo>
                  <a:lnTo>
                    <a:pt x="98" y="7"/>
                  </a:lnTo>
                  <a:lnTo>
                    <a:pt x="98" y="12"/>
                  </a:lnTo>
                  <a:lnTo>
                    <a:pt x="91" y="19"/>
                  </a:lnTo>
                  <a:lnTo>
                    <a:pt x="9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69" name="Freeform 68"/>
            <p:cNvSpPr>
              <a:spLocks/>
            </p:cNvSpPr>
            <p:nvPr/>
          </p:nvSpPr>
          <p:spPr bwMode="auto">
            <a:xfrm>
              <a:off x="1599" y="2913"/>
              <a:ext cx="98" cy="91"/>
            </a:xfrm>
            <a:custGeom>
              <a:avLst/>
              <a:gdLst>
                <a:gd name="T0" fmla="*/ 93 w 98"/>
                <a:gd name="T1" fmla="*/ 17 h 91"/>
                <a:gd name="T2" fmla="*/ 98 w 98"/>
                <a:gd name="T3" fmla="*/ 5 h 91"/>
                <a:gd name="T4" fmla="*/ 93 w 98"/>
                <a:gd name="T5" fmla="*/ 0 h 91"/>
                <a:gd name="T6" fmla="*/ 86 w 98"/>
                <a:gd name="T7" fmla="*/ 5 h 91"/>
                <a:gd name="T8" fmla="*/ 79 w 98"/>
                <a:gd name="T9" fmla="*/ 12 h 91"/>
                <a:gd name="T10" fmla="*/ 74 w 98"/>
                <a:gd name="T11" fmla="*/ 17 h 91"/>
                <a:gd name="T12" fmla="*/ 67 w 98"/>
                <a:gd name="T13" fmla="*/ 24 h 91"/>
                <a:gd name="T14" fmla="*/ 62 w 98"/>
                <a:gd name="T15" fmla="*/ 31 h 91"/>
                <a:gd name="T16" fmla="*/ 50 w 98"/>
                <a:gd name="T17" fmla="*/ 36 h 91"/>
                <a:gd name="T18" fmla="*/ 43 w 98"/>
                <a:gd name="T19" fmla="*/ 43 h 91"/>
                <a:gd name="T20" fmla="*/ 31 w 98"/>
                <a:gd name="T21" fmla="*/ 55 h 91"/>
                <a:gd name="T22" fmla="*/ 26 w 98"/>
                <a:gd name="T23" fmla="*/ 61 h 91"/>
                <a:gd name="T24" fmla="*/ 19 w 98"/>
                <a:gd name="T25" fmla="*/ 73 h 91"/>
                <a:gd name="T26" fmla="*/ 7 w 98"/>
                <a:gd name="T27" fmla="*/ 79 h 91"/>
                <a:gd name="T28" fmla="*/ 0 w 98"/>
                <a:gd name="T29" fmla="*/ 85 h 91"/>
                <a:gd name="T30" fmla="*/ 0 w 98"/>
                <a:gd name="T31" fmla="*/ 85 h 91"/>
                <a:gd name="T32" fmla="*/ 7 w 98"/>
                <a:gd name="T33" fmla="*/ 79 h 91"/>
                <a:gd name="T34" fmla="*/ 7 w 98"/>
                <a:gd name="T35" fmla="*/ 73 h 91"/>
                <a:gd name="T36" fmla="*/ 14 w 98"/>
                <a:gd name="T37" fmla="*/ 67 h 91"/>
                <a:gd name="T38" fmla="*/ 7 w 98"/>
                <a:gd name="T39" fmla="*/ 79 h 91"/>
                <a:gd name="T40" fmla="*/ 0 w 98"/>
                <a:gd name="T41" fmla="*/ 85 h 91"/>
                <a:gd name="T42" fmla="*/ 0 w 98"/>
                <a:gd name="T43" fmla="*/ 85 h 91"/>
                <a:gd name="T44" fmla="*/ 14 w 98"/>
                <a:gd name="T45" fmla="*/ 85 h 91"/>
                <a:gd name="T46" fmla="*/ 19 w 98"/>
                <a:gd name="T47" fmla="*/ 79 h 91"/>
                <a:gd name="T48" fmla="*/ 26 w 98"/>
                <a:gd name="T49" fmla="*/ 73 h 91"/>
                <a:gd name="T50" fmla="*/ 31 w 98"/>
                <a:gd name="T51" fmla="*/ 67 h 91"/>
                <a:gd name="T52" fmla="*/ 38 w 98"/>
                <a:gd name="T53" fmla="*/ 55 h 91"/>
                <a:gd name="T54" fmla="*/ 50 w 98"/>
                <a:gd name="T55" fmla="*/ 43 h 91"/>
                <a:gd name="T56" fmla="*/ 62 w 98"/>
                <a:gd name="T57" fmla="*/ 31 h 91"/>
                <a:gd name="T58" fmla="*/ 67 w 98"/>
                <a:gd name="T59" fmla="*/ 17 h 91"/>
                <a:gd name="T60" fmla="*/ 79 w 98"/>
                <a:gd name="T61" fmla="*/ 12 h 91"/>
                <a:gd name="T62" fmla="*/ 93 w 98"/>
                <a:gd name="T63" fmla="*/ 5 h 91"/>
                <a:gd name="T64" fmla="*/ 93 w 98"/>
                <a:gd name="T65" fmla="*/ 5 h 91"/>
                <a:gd name="T66" fmla="*/ 93 w 98"/>
                <a:gd name="T67" fmla="*/ 17 h 91"/>
                <a:gd name="T68" fmla="*/ 86 w 98"/>
                <a:gd name="T69" fmla="*/ 24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 h="91">
                  <a:moveTo>
                    <a:pt x="86" y="24"/>
                  </a:moveTo>
                  <a:lnTo>
                    <a:pt x="93" y="17"/>
                  </a:lnTo>
                  <a:lnTo>
                    <a:pt x="93" y="12"/>
                  </a:lnTo>
                  <a:lnTo>
                    <a:pt x="98" y="5"/>
                  </a:lnTo>
                  <a:lnTo>
                    <a:pt x="98" y="0"/>
                  </a:lnTo>
                  <a:lnTo>
                    <a:pt x="93" y="0"/>
                  </a:lnTo>
                  <a:lnTo>
                    <a:pt x="86" y="0"/>
                  </a:lnTo>
                  <a:lnTo>
                    <a:pt x="86" y="5"/>
                  </a:lnTo>
                  <a:lnTo>
                    <a:pt x="79" y="5"/>
                  </a:lnTo>
                  <a:lnTo>
                    <a:pt x="79" y="12"/>
                  </a:lnTo>
                  <a:lnTo>
                    <a:pt x="74" y="12"/>
                  </a:lnTo>
                  <a:lnTo>
                    <a:pt x="74" y="17"/>
                  </a:lnTo>
                  <a:lnTo>
                    <a:pt x="67" y="17"/>
                  </a:lnTo>
                  <a:lnTo>
                    <a:pt x="67" y="24"/>
                  </a:lnTo>
                  <a:lnTo>
                    <a:pt x="62" y="24"/>
                  </a:lnTo>
                  <a:lnTo>
                    <a:pt x="62" y="31"/>
                  </a:lnTo>
                  <a:lnTo>
                    <a:pt x="55" y="36"/>
                  </a:lnTo>
                  <a:lnTo>
                    <a:pt x="50" y="36"/>
                  </a:lnTo>
                  <a:lnTo>
                    <a:pt x="50" y="43"/>
                  </a:lnTo>
                  <a:lnTo>
                    <a:pt x="43" y="43"/>
                  </a:lnTo>
                  <a:lnTo>
                    <a:pt x="38" y="55"/>
                  </a:lnTo>
                  <a:lnTo>
                    <a:pt x="31" y="55"/>
                  </a:lnTo>
                  <a:lnTo>
                    <a:pt x="31" y="61"/>
                  </a:lnTo>
                  <a:lnTo>
                    <a:pt x="26" y="61"/>
                  </a:lnTo>
                  <a:lnTo>
                    <a:pt x="26" y="67"/>
                  </a:lnTo>
                  <a:lnTo>
                    <a:pt x="19" y="73"/>
                  </a:lnTo>
                  <a:lnTo>
                    <a:pt x="14" y="79"/>
                  </a:lnTo>
                  <a:lnTo>
                    <a:pt x="7" y="79"/>
                  </a:lnTo>
                  <a:lnTo>
                    <a:pt x="7" y="85"/>
                  </a:lnTo>
                  <a:lnTo>
                    <a:pt x="0" y="85"/>
                  </a:lnTo>
                  <a:lnTo>
                    <a:pt x="7" y="85"/>
                  </a:lnTo>
                  <a:lnTo>
                    <a:pt x="0" y="85"/>
                  </a:lnTo>
                  <a:lnTo>
                    <a:pt x="7" y="85"/>
                  </a:lnTo>
                  <a:lnTo>
                    <a:pt x="7" y="79"/>
                  </a:lnTo>
                  <a:lnTo>
                    <a:pt x="14" y="73"/>
                  </a:lnTo>
                  <a:lnTo>
                    <a:pt x="7" y="73"/>
                  </a:lnTo>
                  <a:lnTo>
                    <a:pt x="14" y="73"/>
                  </a:lnTo>
                  <a:lnTo>
                    <a:pt x="14" y="67"/>
                  </a:lnTo>
                  <a:lnTo>
                    <a:pt x="7" y="73"/>
                  </a:lnTo>
                  <a:lnTo>
                    <a:pt x="7" y="79"/>
                  </a:lnTo>
                  <a:lnTo>
                    <a:pt x="0" y="79"/>
                  </a:lnTo>
                  <a:lnTo>
                    <a:pt x="0" y="85"/>
                  </a:lnTo>
                  <a:lnTo>
                    <a:pt x="0" y="91"/>
                  </a:lnTo>
                  <a:lnTo>
                    <a:pt x="0" y="85"/>
                  </a:lnTo>
                  <a:lnTo>
                    <a:pt x="7" y="85"/>
                  </a:lnTo>
                  <a:lnTo>
                    <a:pt x="14" y="85"/>
                  </a:lnTo>
                  <a:lnTo>
                    <a:pt x="14" y="79"/>
                  </a:lnTo>
                  <a:lnTo>
                    <a:pt x="19" y="79"/>
                  </a:lnTo>
                  <a:lnTo>
                    <a:pt x="19" y="73"/>
                  </a:lnTo>
                  <a:lnTo>
                    <a:pt x="26" y="73"/>
                  </a:lnTo>
                  <a:lnTo>
                    <a:pt x="26" y="67"/>
                  </a:lnTo>
                  <a:lnTo>
                    <a:pt x="31" y="67"/>
                  </a:lnTo>
                  <a:lnTo>
                    <a:pt x="31" y="61"/>
                  </a:lnTo>
                  <a:lnTo>
                    <a:pt x="38" y="55"/>
                  </a:lnTo>
                  <a:lnTo>
                    <a:pt x="43" y="48"/>
                  </a:lnTo>
                  <a:lnTo>
                    <a:pt x="50" y="43"/>
                  </a:lnTo>
                  <a:lnTo>
                    <a:pt x="55" y="36"/>
                  </a:lnTo>
                  <a:lnTo>
                    <a:pt x="62" y="31"/>
                  </a:lnTo>
                  <a:lnTo>
                    <a:pt x="67" y="24"/>
                  </a:lnTo>
                  <a:lnTo>
                    <a:pt x="67" y="17"/>
                  </a:lnTo>
                  <a:lnTo>
                    <a:pt x="74" y="17"/>
                  </a:lnTo>
                  <a:lnTo>
                    <a:pt x="79" y="12"/>
                  </a:lnTo>
                  <a:lnTo>
                    <a:pt x="86" y="5"/>
                  </a:lnTo>
                  <a:lnTo>
                    <a:pt x="93" y="5"/>
                  </a:lnTo>
                  <a:lnTo>
                    <a:pt x="93" y="0"/>
                  </a:lnTo>
                  <a:lnTo>
                    <a:pt x="93" y="5"/>
                  </a:lnTo>
                  <a:lnTo>
                    <a:pt x="93" y="12"/>
                  </a:lnTo>
                  <a:lnTo>
                    <a:pt x="93" y="17"/>
                  </a:lnTo>
                  <a:lnTo>
                    <a:pt x="86" y="17"/>
                  </a:lnTo>
                  <a:lnTo>
                    <a:pt x="8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0" name="Freeform 69"/>
            <p:cNvSpPr>
              <a:spLocks/>
            </p:cNvSpPr>
            <p:nvPr/>
          </p:nvSpPr>
          <p:spPr bwMode="auto">
            <a:xfrm>
              <a:off x="1582" y="2901"/>
              <a:ext cx="96" cy="91"/>
            </a:xfrm>
            <a:custGeom>
              <a:avLst/>
              <a:gdLst>
                <a:gd name="T0" fmla="*/ 91 w 96"/>
                <a:gd name="T1" fmla="*/ 24 h 91"/>
                <a:gd name="T2" fmla="*/ 96 w 96"/>
                <a:gd name="T3" fmla="*/ 17 h 91"/>
                <a:gd name="T4" fmla="*/ 96 w 96"/>
                <a:gd name="T5" fmla="*/ 5 h 91"/>
                <a:gd name="T6" fmla="*/ 91 w 96"/>
                <a:gd name="T7" fmla="*/ 0 h 91"/>
                <a:gd name="T8" fmla="*/ 84 w 96"/>
                <a:gd name="T9" fmla="*/ 5 h 91"/>
                <a:gd name="T10" fmla="*/ 72 w 96"/>
                <a:gd name="T11" fmla="*/ 17 h 91"/>
                <a:gd name="T12" fmla="*/ 72 w 96"/>
                <a:gd name="T13" fmla="*/ 17 h 91"/>
                <a:gd name="T14" fmla="*/ 60 w 96"/>
                <a:gd name="T15" fmla="*/ 29 h 91"/>
                <a:gd name="T16" fmla="*/ 48 w 96"/>
                <a:gd name="T17" fmla="*/ 43 h 91"/>
                <a:gd name="T18" fmla="*/ 36 w 96"/>
                <a:gd name="T19" fmla="*/ 55 h 91"/>
                <a:gd name="T20" fmla="*/ 36 w 96"/>
                <a:gd name="T21" fmla="*/ 55 h 91"/>
                <a:gd name="T22" fmla="*/ 31 w 96"/>
                <a:gd name="T23" fmla="*/ 60 h 91"/>
                <a:gd name="T24" fmla="*/ 24 w 96"/>
                <a:gd name="T25" fmla="*/ 67 h 91"/>
                <a:gd name="T26" fmla="*/ 17 w 96"/>
                <a:gd name="T27" fmla="*/ 73 h 91"/>
                <a:gd name="T28" fmla="*/ 12 w 96"/>
                <a:gd name="T29" fmla="*/ 79 h 91"/>
                <a:gd name="T30" fmla="*/ 5 w 96"/>
                <a:gd name="T31" fmla="*/ 85 h 91"/>
                <a:gd name="T32" fmla="*/ 5 w 96"/>
                <a:gd name="T33" fmla="*/ 85 h 91"/>
                <a:gd name="T34" fmla="*/ 12 w 96"/>
                <a:gd name="T35" fmla="*/ 79 h 91"/>
                <a:gd name="T36" fmla="*/ 17 w 96"/>
                <a:gd name="T37" fmla="*/ 73 h 91"/>
                <a:gd name="T38" fmla="*/ 12 w 96"/>
                <a:gd name="T39" fmla="*/ 67 h 91"/>
                <a:gd name="T40" fmla="*/ 5 w 96"/>
                <a:gd name="T41" fmla="*/ 79 h 91"/>
                <a:gd name="T42" fmla="*/ 5 w 96"/>
                <a:gd name="T43" fmla="*/ 79 h 91"/>
                <a:gd name="T44" fmla="*/ 0 w 96"/>
                <a:gd name="T45" fmla="*/ 85 h 91"/>
                <a:gd name="T46" fmla="*/ 5 w 96"/>
                <a:gd name="T47" fmla="*/ 91 h 91"/>
                <a:gd name="T48" fmla="*/ 5 w 96"/>
                <a:gd name="T49" fmla="*/ 91 h 91"/>
                <a:gd name="T50" fmla="*/ 12 w 96"/>
                <a:gd name="T51" fmla="*/ 85 h 91"/>
                <a:gd name="T52" fmla="*/ 24 w 96"/>
                <a:gd name="T53" fmla="*/ 73 h 91"/>
                <a:gd name="T54" fmla="*/ 36 w 96"/>
                <a:gd name="T55" fmla="*/ 60 h 91"/>
                <a:gd name="T56" fmla="*/ 48 w 96"/>
                <a:gd name="T57" fmla="*/ 48 h 91"/>
                <a:gd name="T58" fmla="*/ 60 w 96"/>
                <a:gd name="T59" fmla="*/ 36 h 91"/>
                <a:gd name="T60" fmla="*/ 67 w 96"/>
                <a:gd name="T61" fmla="*/ 29 h 91"/>
                <a:gd name="T62" fmla="*/ 72 w 96"/>
                <a:gd name="T63" fmla="*/ 24 h 91"/>
                <a:gd name="T64" fmla="*/ 79 w 96"/>
                <a:gd name="T65" fmla="*/ 17 h 91"/>
                <a:gd name="T66" fmla="*/ 84 w 96"/>
                <a:gd name="T67" fmla="*/ 12 h 91"/>
                <a:gd name="T68" fmla="*/ 91 w 96"/>
                <a:gd name="T69" fmla="*/ 5 h 91"/>
                <a:gd name="T70" fmla="*/ 91 w 96"/>
                <a:gd name="T71" fmla="*/ 5 h 91"/>
                <a:gd name="T72" fmla="*/ 96 w 96"/>
                <a:gd name="T73" fmla="*/ 12 h 91"/>
                <a:gd name="T74" fmla="*/ 91 w 96"/>
                <a:gd name="T75" fmla="*/ 12 h 91"/>
                <a:gd name="T76" fmla="*/ 91 w 96"/>
                <a:gd name="T77" fmla="*/ 24 h 9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 h="91">
                  <a:moveTo>
                    <a:pt x="84" y="24"/>
                  </a:moveTo>
                  <a:lnTo>
                    <a:pt x="91" y="24"/>
                  </a:lnTo>
                  <a:lnTo>
                    <a:pt x="91" y="17"/>
                  </a:lnTo>
                  <a:lnTo>
                    <a:pt x="96" y="17"/>
                  </a:lnTo>
                  <a:lnTo>
                    <a:pt x="96" y="12"/>
                  </a:lnTo>
                  <a:lnTo>
                    <a:pt x="96" y="5"/>
                  </a:lnTo>
                  <a:lnTo>
                    <a:pt x="96" y="0"/>
                  </a:lnTo>
                  <a:lnTo>
                    <a:pt x="91" y="0"/>
                  </a:lnTo>
                  <a:lnTo>
                    <a:pt x="91" y="5"/>
                  </a:lnTo>
                  <a:lnTo>
                    <a:pt x="84" y="5"/>
                  </a:lnTo>
                  <a:lnTo>
                    <a:pt x="79" y="12"/>
                  </a:lnTo>
                  <a:lnTo>
                    <a:pt x="72" y="17"/>
                  </a:lnTo>
                  <a:lnTo>
                    <a:pt x="79" y="17"/>
                  </a:lnTo>
                  <a:lnTo>
                    <a:pt x="72" y="17"/>
                  </a:lnTo>
                  <a:lnTo>
                    <a:pt x="67" y="24"/>
                  </a:lnTo>
                  <a:lnTo>
                    <a:pt x="60" y="29"/>
                  </a:lnTo>
                  <a:lnTo>
                    <a:pt x="55" y="36"/>
                  </a:lnTo>
                  <a:lnTo>
                    <a:pt x="48" y="43"/>
                  </a:lnTo>
                  <a:lnTo>
                    <a:pt x="43" y="48"/>
                  </a:lnTo>
                  <a:lnTo>
                    <a:pt x="36" y="55"/>
                  </a:lnTo>
                  <a:lnTo>
                    <a:pt x="43" y="55"/>
                  </a:lnTo>
                  <a:lnTo>
                    <a:pt x="36" y="55"/>
                  </a:lnTo>
                  <a:lnTo>
                    <a:pt x="36" y="60"/>
                  </a:lnTo>
                  <a:lnTo>
                    <a:pt x="31" y="60"/>
                  </a:lnTo>
                  <a:lnTo>
                    <a:pt x="31" y="67"/>
                  </a:lnTo>
                  <a:lnTo>
                    <a:pt x="24" y="67"/>
                  </a:lnTo>
                  <a:lnTo>
                    <a:pt x="24" y="73"/>
                  </a:lnTo>
                  <a:lnTo>
                    <a:pt x="17" y="73"/>
                  </a:lnTo>
                  <a:lnTo>
                    <a:pt x="17" y="79"/>
                  </a:lnTo>
                  <a:lnTo>
                    <a:pt x="12" y="79"/>
                  </a:lnTo>
                  <a:lnTo>
                    <a:pt x="12" y="85"/>
                  </a:lnTo>
                  <a:lnTo>
                    <a:pt x="5" y="85"/>
                  </a:lnTo>
                  <a:lnTo>
                    <a:pt x="5" y="91"/>
                  </a:lnTo>
                  <a:lnTo>
                    <a:pt x="5" y="85"/>
                  </a:lnTo>
                  <a:lnTo>
                    <a:pt x="5" y="79"/>
                  </a:lnTo>
                  <a:lnTo>
                    <a:pt x="12" y="79"/>
                  </a:lnTo>
                  <a:lnTo>
                    <a:pt x="12" y="73"/>
                  </a:lnTo>
                  <a:lnTo>
                    <a:pt x="17" y="73"/>
                  </a:lnTo>
                  <a:lnTo>
                    <a:pt x="17" y="67"/>
                  </a:lnTo>
                  <a:lnTo>
                    <a:pt x="12" y="67"/>
                  </a:lnTo>
                  <a:lnTo>
                    <a:pt x="12" y="73"/>
                  </a:lnTo>
                  <a:lnTo>
                    <a:pt x="5" y="79"/>
                  </a:lnTo>
                  <a:lnTo>
                    <a:pt x="5" y="85"/>
                  </a:lnTo>
                  <a:lnTo>
                    <a:pt x="5" y="79"/>
                  </a:lnTo>
                  <a:lnTo>
                    <a:pt x="5" y="85"/>
                  </a:lnTo>
                  <a:lnTo>
                    <a:pt x="0" y="85"/>
                  </a:lnTo>
                  <a:lnTo>
                    <a:pt x="0" y="91"/>
                  </a:lnTo>
                  <a:lnTo>
                    <a:pt x="5" y="91"/>
                  </a:lnTo>
                  <a:lnTo>
                    <a:pt x="5" y="85"/>
                  </a:lnTo>
                  <a:lnTo>
                    <a:pt x="5" y="91"/>
                  </a:lnTo>
                  <a:lnTo>
                    <a:pt x="5" y="85"/>
                  </a:lnTo>
                  <a:lnTo>
                    <a:pt x="12" y="85"/>
                  </a:lnTo>
                  <a:lnTo>
                    <a:pt x="17" y="79"/>
                  </a:lnTo>
                  <a:lnTo>
                    <a:pt x="24" y="73"/>
                  </a:lnTo>
                  <a:lnTo>
                    <a:pt x="31" y="67"/>
                  </a:lnTo>
                  <a:lnTo>
                    <a:pt x="36" y="60"/>
                  </a:lnTo>
                  <a:lnTo>
                    <a:pt x="43" y="55"/>
                  </a:lnTo>
                  <a:lnTo>
                    <a:pt x="48" y="48"/>
                  </a:lnTo>
                  <a:lnTo>
                    <a:pt x="55" y="43"/>
                  </a:lnTo>
                  <a:lnTo>
                    <a:pt x="60" y="36"/>
                  </a:lnTo>
                  <a:lnTo>
                    <a:pt x="60" y="29"/>
                  </a:lnTo>
                  <a:lnTo>
                    <a:pt x="67" y="29"/>
                  </a:lnTo>
                  <a:lnTo>
                    <a:pt x="67" y="24"/>
                  </a:lnTo>
                  <a:lnTo>
                    <a:pt x="72" y="24"/>
                  </a:lnTo>
                  <a:lnTo>
                    <a:pt x="72" y="17"/>
                  </a:lnTo>
                  <a:lnTo>
                    <a:pt x="79" y="17"/>
                  </a:lnTo>
                  <a:lnTo>
                    <a:pt x="79" y="12"/>
                  </a:lnTo>
                  <a:lnTo>
                    <a:pt x="84" y="12"/>
                  </a:lnTo>
                  <a:lnTo>
                    <a:pt x="84" y="5"/>
                  </a:lnTo>
                  <a:lnTo>
                    <a:pt x="91" y="5"/>
                  </a:lnTo>
                  <a:lnTo>
                    <a:pt x="84" y="5"/>
                  </a:lnTo>
                  <a:lnTo>
                    <a:pt x="91" y="5"/>
                  </a:lnTo>
                  <a:lnTo>
                    <a:pt x="96" y="5"/>
                  </a:lnTo>
                  <a:lnTo>
                    <a:pt x="96" y="12"/>
                  </a:lnTo>
                  <a:lnTo>
                    <a:pt x="96" y="5"/>
                  </a:lnTo>
                  <a:lnTo>
                    <a:pt x="91" y="12"/>
                  </a:lnTo>
                  <a:lnTo>
                    <a:pt x="91" y="17"/>
                  </a:lnTo>
                  <a:lnTo>
                    <a:pt x="91" y="2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1" name="Freeform 70"/>
            <p:cNvSpPr>
              <a:spLocks/>
            </p:cNvSpPr>
            <p:nvPr/>
          </p:nvSpPr>
          <p:spPr bwMode="auto">
            <a:xfrm>
              <a:off x="1570" y="2889"/>
              <a:ext cx="96" cy="91"/>
            </a:xfrm>
            <a:custGeom>
              <a:avLst/>
              <a:gdLst>
                <a:gd name="T0" fmla="*/ 91 w 96"/>
                <a:gd name="T1" fmla="*/ 24 h 91"/>
                <a:gd name="T2" fmla="*/ 96 w 96"/>
                <a:gd name="T3" fmla="*/ 17 h 91"/>
                <a:gd name="T4" fmla="*/ 96 w 96"/>
                <a:gd name="T5" fmla="*/ 5 h 91"/>
                <a:gd name="T6" fmla="*/ 91 w 96"/>
                <a:gd name="T7" fmla="*/ 0 h 91"/>
                <a:gd name="T8" fmla="*/ 84 w 96"/>
                <a:gd name="T9" fmla="*/ 5 h 91"/>
                <a:gd name="T10" fmla="*/ 79 w 96"/>
                <a:gd name="T11" fmla="*/ 12 h 91"/>
                <a:gd name="T12" fmla="*/ 72 w 96"/>
                <a:gd name="T13" fmla="*/ 17 h 91"/>
                <a:gd name="T14" fmla="*/ 60 w 96"/>
                <a:gd name="T15" fmla="*/ 29 h 91"/>
                <a:gd name="T16" fmla="*/ 55 w 96"/>
                <a:gd name="T17" fmla="*/ 41 h 91"/>
                <a:gd name="T18" fmla="*/ 48 w 96"/>
                <a:gd name="T19" fmla="*/ 48 h 91"/>
                <a:gd name="T20" fmla="*/ 36 w 96"/>
                <a:gd name="T21" fmla="*/ 55 h 91"/>
                <a:gd name="T22" fmla="*/ 29 w 96"/>
                <a:gd name="T23" fmla="*/ 60 h 91"/>
                <a:gd name="T24" fmla="*/ 24 w 96"/>
                <a:gd name="T25" fmla="*/ 67 h 91"/>
                <a:gd name="T26" fmla="*/ 17 w 96"/>
                <a:gd name="T27" fmla="*/ 72 h 91"/>
                <a:gd name="T28" fmla="*/ 12 w 96"/>
                <a:gd name="T29" fmla="*/ 79 h 91"/>
                <a:gd name="T30" fmla="*/ 5 w 96"/>
                <a:gd name="T31" fmla="*/ 85 h 91"/>
                <a:gd name="T32" fmla="*/ 12 w 96"/>
                <a:gd name="T33" fmla="*/ 79 h 91"/>
                <a:gd name="T34" fmla="*/ 17 w 96"/>
                <a:gd name="T35" fmla="*/ 72 h 91"/>
                <a:gd name="T36" fmla="*/ 12 w 96"/>
                <a:gd name="T37" fmla="*/ 67 h 91"/>
                <a:gd name="T38" fmla="*/ 12 w 96"/>
                <a:gd name="T39" fmla="*/ 79 h 91"/>
                <a:gd name="T40" fmla="*/ 5 w 96"/>
                <a:gd name="T41" fmla="*/ 85 h 91"/>
                <a:gd name="T42" fmla="*/ 5 w 96"/>
                <a:gd name="T43" fmla="*/ 85 h 91"/>
                <a:gd name="T44" fmla="*/ 0 w 96"/>
                <a:gd name="T45" fmla="*/ 91 h 91"/>
                <a:gd name="T46" fmla="*/ 5 w 96"/>
                <a:gd name="T47" fmla="*/ 85 h 91"/>
                <a:gd name="T48" fmla="*/ 17 w 96"/>
                <a:gd name="T49" fmla="*/ 79 h 91"/>
                <a:gd name="T50" fmla="*/ 29 w 96"/>
                <a:gd name="T51" fmla="*/ 67 h 91"/>
                <a:gd name="T52" fmla="*/ 43 w 96"/>
                <a:gd name="T53" fmla="*/ 55 h 91"/>
                <a:gd name="T54" fmla="*/ 55 w 96"/>
                <a:gd name="T55" fmla="*/ 41 h 91"/>
                <a:gd name="T56" fmla="*/ 67 w 96"/>
                <a:gd name="T57" fmla="*/ 29 h 91"/>
                <a:gd name="T58" fmla="*/ 72 w 96"/>
                <a:gd name="T59" fmla="*/ 24 h 91"/>
                <a:gd name="T60" fmla="*/ 79 w 96"/>
                <a:gd name="T61" fmla="*/ 17 h 91"/>
                <a:gd name="T62" fmla="*/ 84 w 96"/>
                <a:gd name="T63" fmla="*/ 12 h 91"/>
                <a:gd name="T64" fmla="*/ 91 w 96"/>
                <a:gd name="T65" fmla="*/ 5 h 91"/>
                <a:gd name="T66" fmla="*/ 91 w 96"/>
                <a:gd name="T67" fmla="*/ 5 h 91"/>
                <a:gd name="T68" fmla="*/ 96 w 96"/>
                <a:gd name="T69" fmla="*/ 12 h 91"/>
                <a:gd name="T70" fmla="*/ 96 w 96"/>
                <a:gd name="T71" fmla="*/ 12 h 91"/>
                <a:gd name="T72" fmla="*/ 91 w 96"/>
                <a:gd name="T73" fmla="*/ 17 h 91"/>
                <a:gd name="T74" fmla="*/ 84 w 96"/>
                <a:gd name="T75" fmla="*/ 24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6" h="91">
                  <a:moveTo>
                    <a:pt x="84" y="24"/>
                  </a:moveTo>
                  <a:lnTo>
                    <a:pt x="91" y="24"/>
                  </a:lnTo>
                  <a:lnTo>
                    <a:pt x="91" y="17"/>
                  </a:lnTo>
                  <a:lnTo>
                    <a:pt x="96" y="17"/>
                  </a:lnTo>
                  <a:lnTo>
                    <a:pt x="96" y="12"/>
                  </a:lnTo>
                  <a:lnTo>
                    <a:pt x="96" y="5"/>
                  </a:lnTo>
                  <a:lnTo>
                    <a:pt x="96" y="0"/>
                  </a:lnTo>
                  <a:lnTo>
                    <a:pt x="91" y="0"/>
                  </a:lnTo>
                  <a:lnTo>
                    <a:pt x="91" y="5"/>
                  </a:lnTo>
                  <a:lnTo>
                    <a:pt x="84" y="5"/>
                  </a:lnTo>
                  <a:lnTo>
                    <a:pt x="84" y="12"/>
                  </a:lnTo>
                  <a:lnTo>
                    <a:pt x="79" y="12"/>
                  </a:lnTo>
                  <a:lnTo>
                    <a:pt x="79" y="17"/>
                  </a:lnTo>
                  <a:lnTo>
                    <a:pt x="72" y="17"/>
                  </a:lnTo>
                  <a:lnTo>
                    <a:pt x="67" y="24"/>
                  </a:lnTo>
                  <a:lnTo>
                    <a:pt x="60" y="29"/>
                  </a:lnTo>
                  <a:lnTo>
                    <a:pt x="55" y="36"/>
                  </a:lnTo>
                  <a:lnTo>
                    <a:pt x="55" y="41"/>
                  </a:lnTo>
                  <a:lnTo>
                    <a:pt x="48" y="41"/>
                  </a:lnTo>
                  <a:lnTo>
                    <a:pt x="48" y="48"/>
                  </a:lnTo>
                  <a:lnTo>
                    <a:pt x="43" y="55"/>
                  </a:lnTo>
                  <a:lnTo>
                    <a:pt x="36" y="55"/>
                  </a:lnTo>
                  <a:lnTo>
                    <a:pt x="36" y="60"/>
                  </a:lnTo>
                  <a:lnTo>
                    <a:pt x="29" y="60"/>
                  </a:lnTo>
                  <a:lnTo>
                    <a:pt x="29" y="67"/>
                  </a:lnTo>
                  <a:lnTo>
                    <a:pt x="24" y="67"/>
                  </a:lnTo>
                  <a:lnTo>
                    <a:pt x="24" y="72"/>
                  </a:lnTo>
                  <a:lnTo>
                    <a:pt x="17" y="72"/>
                  </a:lnTo>
                  <a:lnTo>
                    <a:pt x="17" y="79"/>
                  </a:lnTo>
                  <a:lnTo>
                    <a:pt x="12" y="79"/>
                  </a:lnTo>
                  <a:lnTo>
                    <a:pt x="12" y="85"/>
                  </a:lnTo>
                  <a:lnTo>
                    <a:pt x="5" y="85"/>
                  </a:lnTo>
                  <a:lnTo>
                    <a:pt x="5" y="79"/>
                  </a:lnTo>
                  <a:lnTo>
                    <a:pt x="12" y="79"/>
                  </a:lnTo>
                  <a:lnTo>
                    <a:pt x="12" y="72"/>
                  </a:lnTo>
                  <a:lnTo>
                    <a:pt x="17" y="72"/>
                  </a:lnTo>
                  <a:lnTo>
                    <a:pt x="17" y="67"/>
                  </a:lnTo>
                  <a:lnTo>
                    <a:pt x="12" y="67"/>
                  </a:lnTo>
                  <a:lnTo>
                    <a:pt x="12" y="72"/>
                  </a:lnTo>
                  <a:lnTo>
                    <a:pt x="12" y="79"/>
                  </a:lnTo>
                  <a:lnTo>
                    <a:pt x="5" y="79"/>
                  </a:lnTo>
                  <a:lnTo>
                    <a:pt x="5" y="85"/>
                  </a:lnTo>
                  <a:lnTo>
                    <a:pt x="0" y="85"/>
                  </a:lnTo>
                  <a:lnTo>
                    <a:pt x="5" y="85"/>
                  </a:lnTo>
                  <a:lnTo>
                    <a:pt x="0" y="85"/>
                  </a:lnTo>
                  <a:lnTo>
                    <a:pt x="0" y="91"/>
                  </a:lnTo>
                  <a:lnTo>
                    <a:pt x="5" y="91"/>
                  </a:lnTo>
                  <a:lnTo>
                    <a:pt x="5" y="85"/>
                  </a:lnTo>
                  <a:lnTo>
                    <a:pt x="12" y="85"/>
                  </a:lnTo>
                  <a:lnTo>
                    <a:pt x="17" y="79"/>
                  </a:lnTo>
                  <a:lnTo>
                    <a:pt x="24" y="72"/>
                  </a:lnTo>
                  <a:lnTo>
                    <a:pt x="29" y="67"/>
                  </a:lnTo>
                  <a:lnTo>
                    <a:pt x="36" y="60"/>
                  </a:lnTo>
                  <a:lnTo>
                    <a:pt x="43" y="55"/>
                  </a:lnTo>
                  <a:lnTo>
                    <a:pt x="48" y="48"/>
                  </a:lnTo>
                  <a:lnTo>
                    <a:pt x="55" y="41"/>
                  </a:lnTo>
                  <a:lnTo>
                    <a:pt x="60" y="36"/>
                  </a:lnTo>
                  <a:lnTo>
                    <a:pt x="67" y="29"/>
                  </a:lnTo>
                  <a:lnTo>
                    <a:pt x="67" y="24"/>
                  </a:lnTo>
                  <a:lnTo>
                    <a:pt x="72" y="24"/>
                  </a:lnTo>
                  <a:lnTo>
                    <a:pt x="72" y="17"/>
                  </a:lnTo>
                  <a:lnTo>
                    <a:pt x="79" y="17"/>
                  </a:lnTo>
                  <a:lnTo>
                    <a:pt x="79" y="12"/>
                  </a:lnTo>
                  <a:lnTo>
                    <a:pt x="84" y="12"/>
                  </a:lnTo>
                  <a:lnTo>
                    <a:pt x="84" y="5"/>
                  </a:lnTo>
                  <a:lnTo>
                    <a:pt x="91" y="5"/>
                  </a:lnTo>
                  <a:lnTo>
                    <a:pt x="96" y="5"/>
                  </a:lnTo>
                  <a:lnTo>
                    <a:pt x="91" y="5"/>
                  </a:lnTo>
                  <a:lnTo>
                    <a:pt x="96" y="5"/>
                  </a:lnTo>
                  <a:lnTo>
                    <a:pt x="96" y="12"/>
                  </a:lnTo>
                  <a:lnTo>
                    <a:pt x="91" y="12"/>
                  </a:lnTo>
                  <a:lnTo>
                    <a:pt x="96" y="12"/>
                  </a:lnTo>
                  <a:lnTo>
                    <a:pt x="91" y="12"/>
                  </a:lnTo>
                  <a:lnTo>
                    <a:pt x="91" y="17"/>
                  </a:lnTo>
                  <a:lnTo>
                    <a:pt x="91" y="24"/>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2" name="Freeform 71"/>
            <p:cNvSpPr>
              <a:spLocks/>
            </p:cNvSpPr>
            <p:nvPr/>
          </p:nvSpPr>
          <p:spPr bwMode="auto">
            <a:xfrm>
              <a:off x="1558" y="2877"/>
              <a:ext cx="96" cy="91"/>
            </a:xfrm>
            <a:custGeom>
              <a:avLst/>
              <a:gdLst>
                <a:gd name="T0" fmla="*/ 84 w 96"/>
                <a:gd name="T1" fmla="*/ 29 h 91"/>
                <a:gd name="T2" fmla="*/ 91 w 96"/>
                <a:gd name="T3" fmla="*/ 17 h 91"/>
                <a:gd name="T4" fmla="*/ 96 w 96"/>
                <a:gd name="T5" fmla="*/ 12 h 91"/>
                <a:gd name="T6" fmla="*/ 91 w 96"/>
                <a:gd name="T7" fmla="*/ 0 h 91"/>
                <a:gd name="T8" fmla="*/ 84 w 96"/>
                <a:gd name="T9" fmla="*/ 5 h 91"/>
                <a:gd name="T10" fmla="*/ 72 w 96"/>
                <a:gd name="T11" fmla="*/ 17 h 91"/>
                <a:gd name="T12" fmla="*/ 67 w 96"/>
                <a:gd name="T13" fmla="*/ 24 h 91"/>
                <a:gd name="T14" fmla="*/ 55 w 96"/>
                <a:gd name="T15" fmla="*/ 36 h 91"/>
                <a:gd name="T16" fmla="*/ 41 w 96"/>
                <a:gd name="T17" fmla="*/ 48 h 91"/>
                <a:gd name="T18" fmla="*/ 29 w 96"/>
                <a:gd name="T19" fmla="*/ 60 h 91"/>
                <a:gd name="T20" fmla="*/ 24 w 96"/>
                <a:gd name="T21" fmla="*/ 67 h 91"/>
                <a:gd name="T22" fmla="*/ 17 w 96"/>
                <a:gd name="T23" fmla="*/ 72 h 91"/>
                <a:gd name="T24" fmla="*/ 12 w 96"/>
                <a:gd name="T25" fmla="*/ 79 h 91"/>
                <a:gd name="T26" fmla="*/ 5 w 96"/>
                <a:gd name="T27" fmla="*/ 84 h 91"/>
                <a:gd name="T28" fmla="*/ 0 w 96"/>
                <a:gd name="T29" fmla="*/ 91 h 91"/>
                <a:gd name="T30" fmla="*/ 0 w 96"/>
                <a:gd name="T31" fmla="*/ 91 h 91"/>
                <a:gd name="T32" fmla="*/ 5 w 96"/>
                <a:gd name="T33" fmla="*/ 84 h 91"/>
                <a:gd name="T34" fmla="*/ 12 w 96"/>
                <a:gd name="T35" fmla="*/ 72 h 91"/>
                <a:gd name="T36" fmla="*/ 0 w 96"/>
                <a:gd name="T37" fmla="*/ 84 h 91"/>
                <a:gd name="T38" fmla="*/ 5 w 96"/>
                <a:gd name="T39" fmla="*/ 91 h 91"/>
                <a:gd name="T40" fmla="*/ 12 w 96"/>
                <a:gd name="T41" fmla="*/ 84 h 91"/>
                <a:gd name="T42" fmla="*/ 17 w 96"/>
                <a:gd name="T43" fmla="*/ 79 h 91"/>
                <a:gd name="T44" fmla="*/ 24 w 96"/>
                <a:gd name="T45" fmla="*/ 72 h 91"/>
                <a:gd name="T46" fmla="*/ 29 w 96"/>
                <a:gd name="T47" fmla="*/ 67 h 91"/>
                <a:gd name="T48" fmla="*/ 41 w 96"/>
                <a:gd name="T49" fmla="*/ 53 h 91"/>
                <a:gd name="T50" fmla="*/ 48 w 96"/>
                <a:gd name="T51" fmla="*/ 41 h 91"/>
                <a:gd name="T52" fmla="*/ 48 w 96"/>
                <a:gd name="T53" fmla="*/ 41 h 91"/>
                <a:gd name="T54" fmla="*/ 60 w 96"/>
                <a:gd name="T55" fmla="*/ 36 h 91"/>
                <a:gd name="T56" fmla="*/ 67 w 96"/>
                <a:gd name="T57" fmla="*/ 29 h 91"/>
                <a:gd name="T58" fmla="*/ 72 w 96"/>
                <a:gd name="T59" fmla="*/ 24 h 91"/>
                <a:gd name="T60" fmla="*/ 79 w 96"/>
                <a:gd name="T61" fmla="*/ 17 h 91"/>
                <a:gd name="T62" fmla="*/ 84 w 96"/>
                <a:gd name="T63" fmla="*/ 12 h 91"/>
                <a:gd name="T64" fmla="*/ 84 w 96"/>
                <a:gd name="T65" fmla="*/ 12 h 91"/>
                <a:gd name="T66" fmla="*/ 91 w 96"/>
                <a:gd name="T67" fmla="*/ 5 h 91"/>
                <a:gd name="T68" fmla="*/ 91 w 96"/>
                <a:gd name="T69" fmla="*/ 17 h 91"/>
                <a:gd name="T70" fmla="*/ 84 w 96"/>
                <a:gd name="T71" fmla="*/ 24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91">
                  <a:moveTo>
                    <a:pt x="84" y="24"/>
                  </a:moveTo>
                  <a:lnTo>
                    <a:pt x="84" y="29"/>
                  </a:lnTo>
                  <a:lnTo>
                    <a:pt x="84" y="24"/>
                  </a:lnTo>
                  <a:lnTo>
                    <a:pt x="91" y="17"/>
                  </a:lnTo>
                  <a:lnTo>
                    <a:pt x="91" y="12"/>
                  </a:lnTo>
                  <a:lnTo>
                    <a:pt x="96" y="12"/>
                  </a:lnTo>
                  <a:lnTo>
                    <a:pt x="96" y="5"/>
                  </a:lnTo>
                  <a:lnTo>
                    <a:pt x="91" y="0"/>
                  </a:lnTo>
                  <a:lnTo>
                    <a:pt x="91" y="5"/>
                  </a:lnTo>
                  <a:lnTo>
                    <a:pt x="84" y="5"/>
                  </a:lnTo>
                  <a:lnTo>
                    <a:pt x="79" y="12"/>
                  </a:lnTo>
                  <a:lnTo>
                    <a:pt x="72" y="17"/>
                  </a:lnTo>
                  <a:lnTo>
                    <a:pt x="67" y="17"/>
                  </a:lnTo>
                  <a:lnTo>
                    <a:pt x="67" y="24"/>
                  </a:lnTo>
                  <a:lnTo>
                    <a:pt x="60" y="29"/>
                  </a:lnTo>
                  <a:lnTo>
                    <a:pt x="55" y="36"/>
                  </a:lnTo>
                  <a:lnTo>
                    <a:pt x="48" y="41"/>
                  </a:lnTo>
                  <a:lnTo>
                    <a:pt x="41" y="48"/>
                  </a:lnTo>
                  <a:lnTo>
                    <a:pt x="36" y="53"/>
                  </a:lnTo>
                  <a:lnTo>
                    <a:pt x="29" y="60"/>
                  </a:lnTo>
                  <a:lnTo>
                    <a:pt x="29" y="67"/>
                  </a:lnTo>
                  <a:lnTo>
                    <a:pt x="24" y="67"/>
                  </a:lnTo>
                  <a:lnTo>
                    <a:pt x="24" y="72"/>
                  </a:lnTo>
                  <a:lnTo>
                    <a:pt x="17" y="72"/>
                  </a:lnTo>
                  <a:lnTo>
                    <a:pt x="17" y="79"/>
                  </a:lnTo>
                  <a:lnTo>
                    <a:pt x="12" y="79"/>
                  </a:lnTo>
                  <a:lnTo>
                    <a:pt x="12" y="84"/>
                  </a:lnTo>
                  <a:lnTo>
                    <a:pt x="5" y="84"/>
                  </a:lnTo>
                  <a:lnTo>
                    <a:pt x="5" y="91"/>
                  </a:lnTo>
                  <a:lnTo>
                    <a:pt x="0" y="91"/>
                  </a:lnTo>
                  <a:lnTo>
                    <a:pt x="0" y="84"/>
                  </a:lnTo>
                  <a:lnTo>
                    <a:pt x="0" y="91"/>
                  </a:lnTo>
                  <a:lnTo>
                    <a:pt x="0" y="84"/>
                  </a:lnTo>
                  <a:lnTo>
                    <a:pt x="5" y="84"/>
                  </a:lnTo>
                  <a:lnTo>
                    <a:pt x="5" y="79"/>
                  </a:lnTo>
                  <a:lnTo>
                    <a:pt x="12" y="72"/>
                  </a:lnTo>
                  <a:lnTo>
                    <a:pt x="5" y="79"/>
                  </a:lnTo>
                  <a:lnTo>
                    <a:pt x="0" y="84"/>
                  </a:lnTo>
                  <a:lnTo>
                    <a:pt x="0" y="91"/>
                  </a:lnTo>
                  <a:lnTo>
                    <a:pt x="5" y="91"/>
                  </a:lnTo>
                  <a:lnTo>
                    <a:pt x="5" y="84"/>
                  </a:lnTo>
                  <a:lnTo>
                    <a:pt x="12" y="84"/>
                  </a:lnTo>
                  <a:lnTo>
                    <a:pt x="12" y="79"/>
                  </a:lnTo>
                  <a:lnTo>
                    <a:pt x="17" y="79"/>
                  </a:lnTo>
                  <a:lnTo>
                    <a:pt x="17" y="72"/>
                  </a:lnTo>
                  <a:lnTo>
                    <a:pt x="24" y="72"/>
                  </a:lnTo>
                  <a:lnTo>
                    <a:pt x="24" y="67"/>
                  </a:lnTo>
                  <a:lnTo>
                    <a:pt x="29" y="67"/>
                  </a:lnTo>
                  <a:lnTo>
                    <a:pt x="36" y="60"/>
                  </a:lnTo>
                  <a:lnTo>
                    <a:pt x="41" y="53"/>
                  </a:lnTo>
                  <a:lnTo>
                    <a:pt x="41" y="48"/>
                  </a:lnTo>
                  <a:lnTo>
                    <a:pt x="48" y="41"/>
                  </a:lnTo>
                  <a:lnTo>
                    <a:pt x="48" y="48"/>
                  </a:lnTo>
                  <a:lnTo>
                    <a:pt x="48" y="41"/>
                  </a:lnTo>
                  <a:lnTo>
                    <a:pt x="55" y="36"/>
                  </a:lnTo>
                  <a:lnTo>
                    <a:pt x="60" y="36"/>
                  </a:lnTo>
                  <a:lnTo>
                    <a:pt x="60" y="29"/>
                  </a:lnTo>
                  <a:lnTo>
                    <a:pt x="67" y="29"/>
                  </a:lnTo>
                  <a:lnTo>
                    <a:pt x="67" y="24"/>
                  </a:lnTo>
                  <a:lnTo>
                    <a:pt x="72" y="24"/>
                  </a:lnTo>
                  <a:lnTo>
                    <a:pt x="72" y="17"/>
                  </a:lnTo>
                  <a:lnTo>
                    <a:pt x="79" y="17"/>
                  </a:lnTo>
                  <a:lnTo>
                    <a:pt x="79" y="12"/>
                  </a:lnTo>
                  <a:lnTo>
                    <a:pt x="84" y="12"/>
                  </a:lnTo>
                  <a:lnTo>
                    <a:pt x="84" y="5"/>
                  </a:lnTo>
                  <a:lnTo>
                    <a:pt x="84" y="12"/>
                  </a:lnTo>
                  <a:lnTo>
                    <a:pt x="84" y="5"/>
                  </a:lnTo>
                  <a:lnTo>
                    <a:pt x="91" y="5"/>
                  </a:lnTo>
                  <a:lnTo>
                    <a:pt x="91" y="12"/>
                  </a:lnTo>
                  <a:lnTo>
                    <a:pt x="91" y="17"/>
                  </a:lnTo>
                  <a:lnTo>
                    <a:pt x="84" y="17"/>
                  </a:lnTo>
                  <a:lnTo>
                    <a:pt x="8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3" name="Freeform 72"/>
            <p:cNvSpPr>
              <a:spLocks/>
            </p:cNvSpPr>
            <p:nvPr/>
          </p:nvSpPr>
          <p:spPr bwMode="auto">
            <a:xfrm>
              <a:off x="1613" y="2870"/>
              <a:ext cx="24" cy="19"/>
            </a:xfrm>
            <a:custGeom>
              <a:avLst/>
              <a:gdLst>
                <a:gd name="T0" fmla="*/ 0 w 24"/>
                <a:gd name="T1" fmla="*/ 7 h 19"/>
                <a:gd name="T2" fmla="*/ 5 w 24"/>
                <a:gd name="T3" fmla="*/ 7 h 19"/>
                <a:gd name="T4" fmla="*/ 12 w 24"/>
                <a:gd name="T5" fmla="*/ 7 h 19"/>
                <a:gd name="T6" fmla="*/ 17 w 24"/>
                <a:gd name="T7" fmla="*/ 7 h 19"/>
                <a:gd name="T8" fmla="*/ 17 w 24"/>
                <a:gd name="T9" fmla="*/ 12 h 19"/>
                <a:gd name="T10" fmla="*/ 12 w 24"/>
                <a:gd name="T11" fmla="*/ 12 h 19"/>
                <a:gd name="T12" fmla="*/ 12 w 24"/>
                <a:gd name="T13" fmla="*/ 19 h 19"/>
                <a:gd name="T14" fmla="*/ 17 w 24"/>
                <a:gd name="T15" fmla="*/ 19 h 19"/>
                <a:gd name="T16" fmla="*/ 17 w 24"/>
                <a:gd name="T17" fmla="*/ 12 h 19"/>
                <a:gd name="T18" fmla="*/ 24 w 24"/>
                <a:gd name="T19" fmla="*/ 7 h 19"/>
                <a:gd name="T20" fmla="*/ 17 w 24"/>
                <a:gd name="T21" fmla="*/ 7 h 19"/>
                <a:gd name="T22" fmla="*/ 17 w 24"/>
                <a:gd name="T23" fmla="*/ 0 h 19"/>
                <a:gd name="T24" fmla="*/ 12 w 24"/>
                <a:gd name="T25" fmla="*/ 0 h 19"/>
                <a:gd name="T26" fmla="*/ 5 w 24"/>
                <a:gd name="T27" fmla="*/ 0 h 19"/>
                <a:gd name="T28" fmla="*/ 0 w 24"/>
                <a:gd name="T29" fmla="*/ 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19">
                  <a:moveTo>
                    <a:pt x="0" y="7"/>
                  </a:moveTo>
                  <a:lnTo>
                    <a:pt x="5" y="7"/>
                  </a:lnTo>
                  <a:lnTo>
                    <a:pt x="12" y="7"/>
                  </a:lnTo>
                  <a:lnTo>
                    <a:pt x="17" y="7"/>
                  </a:lnTo>
                  <a:lnTo>
                    <a:pt x="17" y="12"/>
                  </a:lnTo>
                  <a:lnTo>
                    <a:pt x="12" y="12"/>
                  </a:lnTo>
                  <a:lnTo>
                    <a:pt x="12" y="19"/>
                  </a:lnTo>
                  <a:lnTo>
                    <a:pt x="17" y="19"/>
                  </a:lnTo>
                  <a:lnTo>
                    <a:pt x="17" y="12"/>
                  </a:lnTo>
                  <a:lnTo>
                    <a:pt x="24" y="7"/>
                  </a:lnTo>
                  <a:lnTo>
                    <a:pt x="17" y="7"/>
                  </a:lnTo>
                  <a:lnTo>
                    <a:pt x="17" y="0"/>
                  </a:lnTo>
                  <a:lnTo>
                    <a:pt x="12"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4" name="Freeform 73"/>
            <p:cNvSpPr>
              <a:spLocks/>
            </p:cNvSpPr>
            <p:nvPr/>
          </p:nvSpPr>
          <p:spPr bwMode="auto">
            <a:xfrm>
              <a:off x="1685" y="2974"/>
              <a:ext cx="55" cy="67"/>
            </a:xfrm>
            <a:custGeom>
              <a:avLst/>
              <a:gdLst>
                <a:gd name="T0" fmla="*/ 55 w 55"/>
                <a:gd name="T1" fmla="*/ 6 h 67"/>
                <a:gd name="T2" fmla="*/ 55 w 55"/>
                <a:gd name="T3" fmla="*/ 0 h 67"/>
                <a:gd name="T4" fmla="*/ 0 w 55"/>
                <a:gd name="T5" fmla="*/ 67 h 67"/>
                <a:gd name="T6" fmla="*/ 7 w 55"/>
                <a:gd name="T7" fmla="*/ 67 h 67"/>
                <a:gd name="T8" fmla="*/ 55 w 55"/>
                <a:gd name="T9" fmla="*/ 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7">
                  <a:moveTo>
                    <a:pt x="55" y="6"/>
                  </a:moveTo>
                  <a:lnTo>
                    <a:pt x="55" y="0"/>
                  </a:lnTo>
                  <a:lnTo>
                    <a:pt x="0" y="67"/>
                  </a:lnTo>
                  <a:lnTo>
                    <a:pt x="7" y="67"/>
                  </a:lnTo>
                  <a:lnTo>
                    <a:pt x="5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5" name="Freeform 74"/>
            <p:cNvSpPr>
              <a:spLocks/>
            </p:cNvSpPr>
            <p:nvPr/>
          </p:nvSpPr>
          <p:spPr bwMode="auto">
            <a:xfrm>
              <a:off x="1570" y="2882"/>
              <a:ext cx="60" cy="67"/>
            </a:xfrm>
            <a:custGeom>
              <a:avLst/>
              <a:gdLst>
                <a:gd name="T0" fmla="*/ 55 w 60"/>
                <a:gd name="T1" fmla="*/ 7 h 67"/>
                <a:gd name="T2" fmla="*/ 60 w 60"/>
                <a:gd name="T3" fmla="*/ 7 h 67"/>
                <a:gd name="T4" fmla="*/ 55 w 60"/>
                <a:gd name="T5" fmla="*/ 0 h 67"/>
                <a:gd name="T6" fmla="*/ 0 w 60"/>
                <a:gd name="T7" fmla="*/ 62 h 67"/>
                <a:gd name="T8" fmla="*/ 0 w 60"/>
                <a:gd name="T9" fmla="*/ 67 h 67"/>
                <a:gd name="T10" fmla="*/ 55 w 60"/>
                <a:gd name="T11" fmla="*/ 7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7">
                  <a:moveTo>
                    <a:pt x="55" y="7"/>
                  </a:moveTo>
                  <a:lnTo>
                    <a:pt x="60" y="7"/>
                  </a:lnTo>
                  <a:lnTo>
                    <a:pt x="55" y="0"/>
                  </a:lnTo>
                  <a:lnTo>
                    <a:pt x="0" y="62"/>
                  </a:lnTo>
                  <a:lnTo>
                    <a:pt x="0" y="67"/>
                  </a:lnTo>
                  <a:lnTo>
                    <a:pt x="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6" name="Freeform 75"/>
            <p:cNvSpPr>
              <a:spLocks/>
            </p:cNvSpPr>
            <p:nvPr/>
          </p:nvSpPr>
          <p:spPr bwMode="auto">
            <a:xfrm>
              <a:off x="1582" y="2901"/>
              <a:ext cx="60" cy="60"/>
            </a:xfrm>
            <a:custGeom>
              <a:avLst/>
              <a:gdLst>
                <a:gd name="T0" fmla="*/ 60 w 60"/>
                <a:gd name="T1" fmla="*/ 5 h 60"/>
                <a:gd name="T2" fmla="*/ 60 w 60"/>
                <a:gd name="T3" fmla="*/ 0 h 60"/>
                <a:gd name="T4" fmla="*/ 55 w 60"/>
                <a:gd name="T5" fmla="*/ 0 h 60"/>
                <a:gd name="T6" fmla="*/ 0 w 60"/>
                <a:gd name="T7" fmla="*/ 60 h 60"/>
                <a:gd name="T8" fmla="*/ 60 w 60"/>
                <a:gd name="T9" fmla="*/ 5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60" y="5"/>
                  </a:moveTo>
                  <a:lnTo>
                    <a:pt x="60" y="0"/>
                  </a:lnTo>
                  <a:lnTo>
                    <a:pt x="55" y="0"/>
                  </a:lnTo>
                  <a:lnTo>
                    <a:pt x="0" y="60"/>
                  </a:lnTo>
                  <a:lnTo>
                    <a:pt x="6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7" name="Freeform 79"/>
            <p:cNvSpPr>
              <a:spLocks/>
            </p:cNvSpPr>
            <p:nvPr/>
          </p:nvSpPr>
          <p:spPr bwMode="auto">
            <a:xfrm>
              <a:off x="1630" y="2944"/>
              <a:ext cx="67" cy="60"/>
            </a:xfrm>
            <a:custGeom>
              <a:avLst/>
              <a:gdLst>
                <a:gd name="T0" fmla="*/ 67 w 67"/>
                <a:gd name="T1" fmla="*/ 5 h 60"/>
                <a:gd name="T2" fmla="*/ 67 w 67"/>
                <a:gd name="T3" fmla="*/ 0 h 60"/>
                <a:gd name="T4" fmla="*/ 62 w 67"/>
                <a:gd name="T5" fmla="*/ 0 h 60"/>
                <a:gd name="T6" fmla="*/ 0 w 67"/>
                <a:gd name="T7" fmla="*/ 60 h 60"/>
                <a:gd name="T8" fmla="*/ 7 w 67"/>
                <a:gd name="T9" fmla="*/ 60 h 60"/>
                <a:gd name="T10" fmla="*/ 67 w 67"/>
                <a:gd name="T11" fmla="*/ 5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0">
                  <a:moveTo>
                    <a:pt x="67" y="5"/>
                  </a:moveTo>
                  <a:lnTo>
                    <a:pt x="67" y="0"/>
                  </a:lnTo>
                  <a:lnTo>
                    <a:pt x="62" y="0"/>
                  </a:lnTo>
                  <a:lnTo>
                    <a:pt x="0" y="60"/>
                  </a:lnTo>
                  <a:lnTo>
                    <a:pt x="7" y="60"/>
                  </a:lnTo>
                  <a:lnTo>
                    <a:pt x="6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8" name="Freeform 81"/>
            <p:cNvSpPr>
              <a:spLocks/>
            </p:cNvSpPr>
            <p:nvPr/>
          </p:nvSpPr>
          <p:spPr bwMode="auto">
            <a:xfrm>
              <a:off x="1661" y="2961"/>
              <a:ext cx="67" cy="62"/>
            </a:xfrm>
            <a:custGeom>
              <a:avLst/>
              <a:gdLst>
                <a:gd name="T0" fmla="*/ 67 w 67"/>
                <a:gd name="T1" fmla="*/ 7 h 62"/>
                <a:gd name="T2" fmla="*/ 60 w 67"/>
                <a:gd name="T3" fmla="*/ 7 h 62"/>
                <a:gd name="T4" fmla="*/ 60 w 67"/>
                <a:gd name="T5" fmla="*/ 0 h 62"/>
                <a:gd name="T6" fmla="*/ 60 w 67"/>
                <a:gd name="T7" fmla="*/ 7 h 62"/>
                <a:gd name="T8" fmla="*/ 0 w 67"/>
                <a:gd name="T9" fmla="*/ 62 h 62"/>
                <a:gd name="T10" fmla="*/ 5 w 67"/>
                <a:gd name="T11" fmla="*/ 62 h 62"/>
                <a:gd name="T12" fmla="*/ 67 w 67"/>
                <a:gd name="T13" fmla="*/ 7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2">
                  <a:moveTo>
                    <a:pt x="67" y="7"/>
                  </a:moveTo>
                  <a:lnTo>
                    <a:pt x="60" y="7"/>
                  </a:lnTo>
                  <a:lnTo>
                    <a:pt x="60" y="0"/>
                  </a:lnTo>
                  <a:lnTo>
                    <a:pt x="60" y="7"/>
                  </a:lnTo>
                  <a:lnTo>
                    <a:pt x="0" y="62"/>
                  </a:lnTo>
                  <a:lnTo>
                    <a:pt x="5" y="62"/>
                  </a:lnTo>
                  <a:lnTo>
                    <a:pt x="6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a:p>
          </p:txBody>
        </p:sp>
        <p:sp>
          <p:nvSpPr>
            <p:cNvPr id="21579" name="Line 85"/>
            <p:cNvSpPr>
              <a:spLocks noChangeShapeType="1"/>
            </p:cNvSpPr>
            <p:nvPr/>
          </p:nvSpPr>
          <p:spPr bwMode="auto">
            <a:xfrm flipV="1">
              <a:off x="1551" y="2589"/>
              <a:ext cx="0" cy="4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1580" name="Line 86"/>
            <p:cNvSpPr>
              <a:spLocks noChangeShapeType="1"/>
            </p:cNvSpPr>
            <p:nvPr/>
          </p:nvSpPr>
          <p:spPr bwMode="auto">
            <a:xfrm>
              <a:off x="1685" y="3041"/>
              <a:ext cx="36"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1581" name="Line 87"/>
            <p:cNvSpPr>
              <a:spLocks noChangeShapeType="1"/>
            </p:cNvSpPr>
            <p:nvPr/>
          </p:nvSpPr>
          <p:spPr bwMode="auto">
            <a:xfrm flipH="1">
              <a:off x="1265" y="3004"/>
              <a:ext cx="29" cy="1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1582" name="Rectangle 88"/>
            <p:cNvSpPr>
              <a:spLocks noChangeArrowheads="1"/>
            </p:cNvSpPr>
            <p:nvPr/>
          </p:nvSpPr>
          <p:spPr bwMode="auto">
            <a:xfrm>
              <a:off x="1829" y="3626"/>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i</a:t>
              </a:r>
              <a:endParaRPr lang="es-AR" altLang="es-AR"/>
            </a:p>
          </p:txBody>
        </p:sp>
        <p:sp>
          <p:nvSpPr>
            <p:cNvPr id="21583" name="Rectangle 89"/>
            <p:cNvSpPr>
              <a:spLocks noChangeArrowheads="1"/>
            </p:cNvSpPr>
            <p:nvPr/>
          </p:nvSpPr>
          <p:spPr bwMode="auto">
            <a:xfrm>
              <a:off x="2280" y="2270"/>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i</a:t>
              </a:r>
              <a:endParaRPr lang="es-AR" altLang="es-AR"/>
            </a:p>
          </p:txBody>
        </p:sp>
        <p:sp>
          <p:nvSpPr>
            <p:cNvPr id="21584" name="Rectangle 90"/>
            <p:cNvSpPr>
              <a:spLocks noChangeArrowheads="1"/>
            </p:cNvSpPr>
            <p:nvPr/>
          </p:nvSpPr>
          <p:spPr bwMode="auto">
            <a:xfrm>
              <a:off x="474" y="2529"/>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Times New Roman" panose="02020603050405020304" pitchFamily="18" charset="0"/>
                </a:rPr>
                <a:t>i</a:t>
              </a:r>
              <a:endParaRPr lang="es-AR" altLang="es-AR"/>
            </a:p>
          </p:txBody>
        </p:sp>
        <p:sp>
          <p:nvSpPr>
            <p:cNvPr id="21585" name="Rectangle 91"/>
            <p:cNvSpPr>
              <a:spLocks noChangeArrowheads="1"/>
            </p:cNvSpPr>
            <p:nvPr/>
          </p:nvSpPr>
          <p:spPr bwMode="auto">
            <a:xfrm>
              <a:off x="2345" y="3301"/>
              <a:ext cx="57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Arial" panose="020B0604020202020204" pitchFamily="34" charset="0"/>
                </a:rPr>
                <a:t>Stator coil</a:t>
              </a:r>
              <a:endParaRPr lang="es-AR" altLang="es-AR"/>
            </a:p>
          </p:txBody>
        </p:sp>
        <p:sp>
          <p:nvSpPr>
            <p:cNvPr id="21586" name="Line 92"/>
            <p:cNvSpPr>
              <a:spLocks noChangeShapeType="1"/>
            </p:cNvSpPr>
            <p:nvPr/>
          </p:nvSpPr>
          <p:spPr bwMode="auto">
            <a:xfrm flipV="1">
              <a:off x="2216" y="3417"/>
              <a:ext cx="129" cy="1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1587" name="Freeform 93"/>
            <p:cNvSpPr>
              <a:spLocks/>
            </p:cNvSpPr>
            <p:nvPr/>
          </p:nvSpPr>
          <p:spPr bwMode="auto">
            <a:xfrm>
              <a:off x="2196" y="3501"/>
              <a:ext cx="60" cy="60"/>
            </a:xfrm>
            <a:custGeom>
              <a:avLst/>
              <a:gdLst>
                <a:gd name="T0" fmla="*/ 60 w 60"/>
                <a:gd name="T1" fmla="*/ 36 h 60"/>
                <a:gd name="T2" fmla="*/ 0 w 60"/>
                <a:gd name="T3" fmla="*/ 60 h 60"/>
                <a:gd name="T4" fmla="*/ 24 w 60"/>
                <a:gd name="T5" fmla="*/ 0 h 60"/>
                <a:gd name="T6" fmla="*/ 29 w 60"/>
                <a:gd name="T7" fmla="*/ 31 h 60"/>
                <a:gd name="T8" fmla="*/ 60 w 60"/>
                <a:gd name="T9" fmla="*/ 36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60">
                  <a:moveTo>
                    <a:pt x="60" y="36"/>
                  </a:moveTo>
                  <a:lnTo>
                    <a:pt x="0" y="60"/>
                  </a:lnTo>
                  <a:lnTo>
                    <a:pt x="24" y="0"/>
                  </a:lnTo>
                  <a:lnTo>
                    <a:pt x="29" y="31"/>
                  </a:lnTo>
                  <a:lnTo>
                    <a:pt x="60" y="36"/>
                  </a:lnTo>
                  <a:close/>
                </a:path>
              </a:pathLst>
            </a:custGeom>
            <a:solidFill>
              <a:srgbClr val="000000"/>
            </a:solidFill>
            <a:ln w="5">
              <a:solidFill>
                <a:srgbClr val="000000"/>
              </a:solidFill>
              <a:prstDash val="solid"/>
              <a:round/>
              <a:headEnd/>
              <a:tailEnd/>
            </a:ln>
          </p:spPr>
          <p:txBody>
            <a:bodyPr/>
            <a:lstStyle/>
            <a:p>
              <a:endParaRPr lang="es-AR"/>
            </a:p>
          </p:txBody>
        </p:sp>
        <p:sp>
          <p:nvSpPr>
            <p:cNvPr id="21588" name="Rectangle 94"/>
            <p:cNvSpPr>
              <a:spLocks noChangeArrowheads="1"/>
            </p:cNvSpPr>
            <p:nvPr/>
          </p:nvSpPr>
          <p:spPr bwMode="auto">
            <a:xfrm>
              <a:off x="1125" y="2285"/>
              <a:ext cx="3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z="1600" b="0">
                  <a:solidFill>
                    <a:srgbClr val="000000"/>
                  </a:solidFill>
                  <a:latin typeface="Arial" panose="020B0604020202020204" pitchFamily="34" charset="0"/>
                </a:rPr>
                <a:t>Rotor </a:t>
              </a:r>
              <a:endParaRPr lang="es-AR" altLang="es-AR"/>
            </a:p>
          </p:txBody>
        </p:sp>
        <p:sp>
          <p:nvSpPr>
            <p:cNvPr id="21589" name="Freeform 95"/>
            <p:cNvSpPr>
              <a:spLocks/>
            </p:cNvSpPr>
            <p:nvPr/>
          </p:nvSpPr>
          <p:spPr bwMode="auto">
            <a:xfrm>
              <a:off x="1357" y="2596"/>
              <a:ext cx="61" cy="60"/>
            </a:xfrm>
            <a:custGeom>
              <a:avLst/>
              <a:gdLst>
                <a:gd name="T0" fmla="*/ 37 w 61"/>
                <a:gd name="T1" fmla="*/ 0 h 60"/>
                <a:gd name="T2" fmla="*/ 61 w 61"/>
                <a:gd name="T3" fmla="*/ 60 h 60"/>
                <a:gd name="T4" fmla="*/ 0 w 61"/>
                <a:gd name="T5" fmla="*/ 36 h 60"/>
                <a:gd name="T6" fmla="*/ 31 w 61"/>
                <a:gd name="T7" fmla="*/ 31 h 60"/>
                <a:gd name="T8" fmla="*/ 37 w 6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60">
                  <a:moveTo>
                    <a:pt x="37" y="0"/>
                  </a:moveTo>
                  <a:lnTo>
                    <a:pt x="61" y="60"/>
                  </a:lnTo>
                  <a:lnTo>
                    <a:pt x="0" y="36"/>
                  </a:lnTo>
                  <a:lnTo>
                    <a:pt x="31" y="31"/>
                  </a:lnTo>
                  <a:lnTo>
                    <a:pt x="37" y="0"/>
                  </a:lnTo>
                  <a:close/>
                </a:path>
              </a:pathLst>
            </a:custGeom>
            <a:solidFill>
              <a:srgbClr val="000000"/>
            </a:solidFill>
            <a:ln w="5">
              <a:solidFill>
                <a:srgbClr val="000000"/>
              </a:solidFill>
              <a:prstDash val="solid"/>
              <a:round/>
              <a:headEnd/>
              <a:tailEnd/>
            </a:ln>
          </p:spPr>
          <p:txBody>
            <a:bodyPr/>
            <a:lstStyle/>
            <a:p>
              <a:endParaRPr lang="es-AR"/>
            </a:p>
          </p:txBody>
        </p:sp>
        <p:sp>
          <p:nvSpPr>
            <p:cNvPr id="21590" name="Line 96"/>
            <p:cNvSpPr>
              <a:spLocks noChangeShapeType="1"/>
            </p:cNvSpPr>
            <p:nvPr/>
          </p:nvSpPr>
          <p:spPr bwMode="auto">
            <a:xfrm>
              <a:off x="1253" y="2465"/>
              <a:ext cx="133" cy="1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35883" name="35882 Conector"/>
          <p:cNvSpPr/>
          <p:nvPr/>
        </p:nvSpPr>
        <p:spPr>
          <a:xfrm>
            <a:off x="3422651" y="4167189"/>
            <a:ext cx="969963" cy="9159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extLst>
      <p:ext uri="{BB962C8B-B14F-4D97-AF65-F5344CB8AC3E}">
        <p14:creationId xmlns:p14="http://schemas.microsoft.com/office/powerpoint/2010/main" val="872280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ext Box 1026"/>
          <p:cNvSpPr txBox="1">
            <a:spLocks noChangeArrowheads="1"/>
          </p:cNvSpPr>
          <p:nvPr/>
        </p:nvSpPr>
        <p:spPr bwMode="auto">
          <a:xfrm>
            <a:off x="5749925" y="1050926"/>
            <a:ext cx="4033838" cy="1006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l">
              <a:spcBef>
                <a:spcPct val="0"/>
              </a:spcBef>
            </a:pPr>
            <a:r>
              <a:rPr lang="es-ES_tradnl" altLang="es-AR" sz="2000"/>
              <a:t>ESTATOR= Devanado trifásico</a:t>
            </a:r>
          </a:p>
          <a:p>
            <a:pPr algn="l">
              <a:spcBef>
                <a:spcPct val="0"/>
              </a:spcBef>
            </a:pPr>
            <a:r>
              <a:rPr lang="es-ES_tradnl" altLang="es-AR" sz="2000"/>
              <a:t>distribuido alimentado con un</a:t>
            </a:r>
          </a:p>
          <a:p>
            <a:pPr algn="l">
              <a:spcBef>
                <a:spcPct val="0"/>
              </a:spcBef>
            </a:pPr>
            <a:r>
              <a:rPr lang="es-ES_tradnl" altLang="es-AR" sz="2000"/>
              <a:t>sistema trifásico de tensiones</a:t>
            </a:r>
            <a:endParaRPr lang="es-ES_tradnl" altLang="es-AR" sz="2000" b="0">
              <a:latin typeface="Times New Roman" panose="02020603050405020304" pitchFamily="18" charset="0"/>
            </a:endParaRPr>
          </a:p>
        </p:txBody>
      </p:sp>
      <p:sp>
        <p:nvSpPr>
          <p:cNvPr id="505859" name="Text Box 1027"/>
          <p:cNvSpPr txBox="1">
            <a:spLocks noChangeArrowheads="1"/>
          </p:cNvSpPr>
          <p:nvPr/>
        </p:nvSpPr>
        <p:spPr bwMode="auto">
          <a:xfrm>
            <a:off x="5718175" y="3405189"/>
            <a:ext cx="4217988" cy="1006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l">
              <a:spcBef>
                <a:spcPct val="0"/>
              </a:spcBef>
            </a:pPr>
            <a:r>
              <a:rPr lang="es-ES_tradnl" altLang="es-AR" sz="2000"/>
              <a:t>ROTOR= Devanado alimentado</a:t>
            </a:r>
          </a:p>
          <a:p>
            <a:pPr algn="l">
              <a:spcBef>
                <a:spcPct val="0"/>
              </a:spcBef>
            </a:pPr>
            <a:r>
              <a:rPr lang="es-ES_tradnl" altLang="es-AR" sz="2000"/>
              <a:t>con corriente continua que crea</a:t>
            </a:r>
          </a:p>
          <a:p>
            <a:pPr algn="l">
              <a:spcBef>
                <a:spcPct val="0"/>
              </a:spcBef>
            </a:pPr>
            <a:r>
              <a:rPr lang="es-ES_tradnl" altLang="es-AR" sz="2000"/>
              <a:t>un campo magnético fijo</a:t>
            </a:r>
            <a:endParaRPr lang="es-ES_tradnl" altLang="es-AR" sz="2000" b="0">
              <a:latin typeface="Times New Roman" panose="02020603050405020304" pitchFamily="18" charset="0"/>
            </a:endParaRPr>
          </a:p>
        </p:txBody>
      </p:sp>
      <p:sp>
        <p:nvSpPr>
          <p:cNvPr id="505860" name="Text Box 1028"/>
          <p:cNvSpPr txBox="1">
            <a:spLocks noChangeArrowheads="1"/>
          </p:cNvSpPr>
          <p:nvPr/>
        </p:nvSpPr>
        <p:spPr bwMode="auto">
          <a:xfrm>
            <a:off x="5600700" y="2571750"/>
            <a:ext cx="4376738" cy="400050"/>
          </a:xfrm>
          <a:prstGeom prst="rect">
            <a:avLst/>
          </a:prstGeom>
          <a:noFill/>
          <a:ln w="31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l">
              <a:spcBef>
                <a:spcPct val="0"/>
              </a:spcBef>
            </a:pPr>
            <a:r>
              <a:rPr lang="es-ES_tradnl" altLang="es-AR" sz="2000"/>
              <a:t>CAMPO MAGNÉTICO GIRATORIO</a:t>
            </a:r>
            <a:endParaRPr lang="es-ES_tradnl" altLang="es-AR" sz="2400" b="0">
              <a:latin typeface="Times New Roman" panose="02020603050405020304" pitchFamily="18" charset="0"/>
            </a:endParaRPr>
          </a:p>
        </p:txBody>
      </p:sp>
      <p:sp>
        <p:nvSpPr>
          <p:cNvPr id="505861" name="AutoShape 1029"/>
          <p:cNvSpPr>
            <a:spLocks noChangeArrowheads="1"/>
          </p:cNvSpPr>
          <p:nvPr/>
        </p:nvSpPr>
        <p:spPr bwMode="auto">
          <a:xfrm>
            <a:off x="7467600" y="20383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5862" name="AutoShape 1030"/>
          <p:cNvSpPr>
            <a:spLocks noChangeArrowheads="1"/>
          </p:cNvSpPr>
          <p:nvPr/>
        </p:nvSpPr>
        <p:spPr bwMode="auto">
          <a:xfrm>
            <a:off x="7467600" y="30289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5863" name="Text Box 1031"/>
          <p:cNvSpPr txBox="1">
            <a:spLocks noChangeArrowheads="1"/>
          </p:cNvSpPr>
          <p:nvPr/>
        </p:nvSpPr>
        <p:spPr bwMode="auto">
          <a:xfrm>
            <a:off x="5600701" y="5011738"/>
            <a:ext cx="4456113" cy="400050"/>
          </a:xfrm>
          <a:prstGeom prst="rect">
            <a:avLst/>
          </a:prstGeom>
          <a:noFill/>
          <a:ln w="317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wrap="none">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l">
              <a:spcBef>
                <a:spcPct val="0"/>
              </a:spcBef>
            </a:pPr>
            <a:r>
              <a:rPr lang="es-ES_tradnl" altLang="es-AR" sz="2000"/>
              <a:t>INTERACCIÓN ROTOR - ESTATOR</a:t>
            </a:r>
            <a:endParaRPr lang="es-ES_tradnl" altLang="es-AR" sz="2400" b="0">
              <a:latin typeface="Times New Roman" panose="02020603050405020304" pitchFamily="18" charset="0"/>
            </a:endParaRPr>
          </a:p>
        </p:txBody>
      </p:sp>
      <p:sp>
        <p:nvSpPr>
          <p:cNvPr id="505864" name="AutoShape 1032"/>
          <p:cNvSpPr>
            <a:spLocks noChangeArrowheads="1"/>
          </p:cNvSpPr>
          <p:nvPr/>
        </p:nvSpPr>
        <p:spPr bwMode="auto">
          <a:xfrm>
            <a:off x="7467600" y="4497388"/>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5865" name="Text Box 1033"/>
          <p:cNvSpPr txBox="1">
            <a:spLocks noChangeArrowheads="1"/>
          </p:cNvSpPr>
          <p:nvPr/>
        </p:nvSpPr>
        <p:spPr bwMode="auto">
          <a:xfrm>
            <a:off x="5364164" y="6000750"/>
            <a:ext cx="4198201" cy="400110"/>
          </a:xfrm>
          <a:prstGeom prst="rect">
            <a:avLst/>
          </a:prstGeom>
          <a:solidFill>
            <a:srgbClr val="FF0000"/>
          </a:solidFill>
          <a:ln w="3175">
            <a:solidFill>
              <a:srgbClr val="FF0000"/>
            </a:solidFill>
            <a:miter lim="800000"/>
            <a:headEnd/>
            <a:tailEnd/>
          </a:ln>
          <a:effectLst>
            <a:outerShdw dist="35921" dir="2700000" algn="ctr" rotWithShape="0">
              <a:schemeClr val="bg2"/>
            </a:outerShdw>
          </a:effectLst>
        </p:spPr>
        <p:txBody>
          <a:bodyPr wrap="none">
            <a:spAutoFit/>
          </a:bodyPr>
          <a:lstStyle/>
          <a:p>
            <a:pPr algn="l">
              <a:spcBef>
                <a:spcPct val="0"/>
              </a:spcBef>
              <a:defRPr/>
            </a:pPr>
            <a:r>
              <a:rPr lang="es-ES_tradnl" sz="2000" dirty="0">
                <a:solidFill>
                  <a:schemeClr val="bg1">
                    <a:lumMod val="85000"/>
                  </a:schemeClr>
                </a:solidFill>
                <a:effectLst>
                  <a:outerShdw blurRad="38100" dist="38100" dir="2700000" algn="tl">
                    <a:srgbClr val="000000"/>
                  </a:outerShdw>
                </a:effectLst>
              </a:rPr>
              <a:t>PAR MOTOR Y GIRO DE LA MÁQUINA</a:t>
            </a:r>
            <a:endParaRPr lang="es-ES_tradnl" sz="2400" dirty="0">
              <a:solidFill>
                <a:schemeClr val="bg1">
                  <a:lumMod val="85000"/>
                </a:schemeClr>
              </a:solidFill>
              <a:effectLst>
                <a:outerShdw blurRad="38100" dist="38100" dir="2700000" algn="tl">
                  <a:srgbClr val="000000"/>
                </a:outerShdw>
              </a:effectLst>
              <a:latin typeface="Times New Roman" pitchFamily="18" charset="0"/>
            </a:endParaRPr>
          </a:p>
        </p:txBody>
      </p:sp>
      <p:sp>
        <p:nvSpPr>
          <p:cNvPr id="505866" name="AutoShape 1034"/>
          <p:cNvSpPr>
            <a:spLocks noChangeArrowheads="1"/>
          </p:cNvSpPr>
          <p:nvPr/>
        </p:nvSpPr>
        <p:spPr bwMode="auto">
          <a:xfrm>
            <a:off x="7467600" y="5467350"/>
            <a:ext cx="457200" cy="457200"/>
          </a:xfrm>
          <a:prstGeom prst="downArrow">
            <a:avLst>
              <a:gd name="adj1" fmla="val 50000"/>
              <a:gd name="adj2" fmla="val 38542"/>
            </a:avLst>
          </a:prstGeom>
          <a:solidFill>
            <a:schemeClr val="tx1"/>
          </a:solidFill>
          <a:ln w="3175">
            <a:solidFill>
              <a:schemeClr val="bg2"/>
            </a:solidFill>
            <a:miter lim="800000"/>
            <a:headEnd/>
            <a:tailEnd/>
          </a:ln>
          <a:effectLst>
            <a:outerShdw dist="35921" dir="2700000" algn="ctr" rotWithShape="0">
              <a:schemeClr val="bg2"/>
            </a:outerShdw>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05867" name="Rectangle 1035"/>
          <p:cNvSpPr>
            <a:spLocks noChangeArrowheads="1"/>
          </p:cNvSpPr>
          <p:nvPr/>
        </p:nvSpPr>
        <p:spPr bwMode="auto">
          <a:xfrm>
            <a:off x="18288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l">
              <a:spcBef>
                <a:spcPct val="0"/>
              </a:spcBef>
              <a:defRPr/>
            </a:pPr>
            <a:r>
              <a:rPr lang="es-ES_tradnl" sz="4300" dirty="0">
                <a:solidFill>
                  <a:schemeClr val="tx2"/>
                </a:solidFill>
                <a:effectLst>
                  <a:outerShdw blurRad="38100" dist="38100" dir="2700000" algn="tl">
                    <a:srgbClr val="000000"/>
                  </a:outerShdw>
                </a:effectLst>
              </a:rPr>
              <a:t>Principio de funcionamiento: motor</a:t>
            </a:r>
          </a:p>
        </p:txBody>
      </p:sp>
      <p:grpSp>
        <p:nvGrpSpPr>
          <p:cNvPr id="505871" name="Group 1039"/>
          <p:cNvGrpSpPr>
            <a:grpSpLocks/>
          </p:cNvGrpSpPr>
          <p:nvPr/>
        </p:nvGrpSpPr>
        <p:grpSpPr bwMode="auto">
          <a:xfrm>
            <a:off x="1905000" y="1752601"/>
            <a:ext cx="3124200" cy="2316163"/>
            <a:chOff x="288" y="1112"/>
            <a:chExt cx="1968" cy="1459"/>
          </a:xfrm>
          <a:solidFill>
            <a:schemeClr val="tx1"/>
          </a:solidFill>
        </p:grpSpPr>
        <p:sp>
          <p:nvSpPr>
            <p:cNvPr id="505868" name="Text Box 1036"/>
            <p:cNvSpPr txBox="1">
              <a:spLocks noChangeArrowheads="1"/>
            </p:cNvSpPr>
            <p:nvPr/>
          </p:nvSpPr>
          <p:spPr bwMode="auto">
            <a:xfrm>
              <a:off x="288" y="1112"/>
              <a:ext cx="1968" cy="582"/>
            </a:xfrm>
            <a:prstGeom prst="rect">
              <a:avLst/>
            </a:prstGeom>
            <a:grpFill/>
            <a:ln>
              <a:noFill/>
            </a:ln>
            <a:effectLst/>
            <a:scene3d>
              <a:camera prst="legacyObliqueTopRight"/>
              <a:lightRig rig="legacyFlat3" dir="b"/>
            </a:scene3d>
            <a:sp3d extrusionH="176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dirty="0">
                  <a:solidFill>
                    <a:schemeClr val="bg1">
                      <a:lumMod val="85000"/>
                    </a:schemeClr>
                  </a:solidFill>
                </a:rPr>
                <a:t>EL ROTOR GIRA A LA MISMA VELOCIDAD QUE EL CAMPO: VELOCIDAD DE SINCRONISMO</a:t>
              </a:r>
              <a:endParaRPr lang="es-ES" dirty="0">
                <a:solidFill>
                  <a:schemeClr val="bg1">
                    <a:lumMod val="85000"/>
                  </a:schemeClr>
                </a:solidFill>
              </a:endParaRPr>
            </a:p>
          </p:txBody>
        </p:sp>
        <p:pic>
          <p:nvPicPr>
            <p:cNvPr id="11279" name="Picture 1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920"/>
              <a:ext cx="1244" cy="651"/>
            </a:xfrm>
            <a:prstGeom prst="rect">
              <a:avLst/>
            </a:prstGeom>
            <a:grpFill/>
            <a:ln>
              <a:noFill/>
            </a:ln>
            <a:effectLst>
              <a:outerShdw dist="35921" dir="2700000" algn="ctr" rotWithShape="0">
                <a:schemeClr val="bg2"/>
              </a:outerShdw>
            </a:effectLst>
            <a:extLst>
              <a:ext uri="{91240B29-F687-4F45-9708-019B960494DF}">
                <a14:hiddenLine xmlns:a14="http://schemas.microsoft.com/office/drawing/2010/main" w="12700">
                  <a:solidFill>
                    <a:schemeClr val="tx1"/>
                  </a:solidFill>
                  <a:miter lim="800000"/>
                  <a:headEnd type="none" w="sm" len="sm"/>
                  <a:tailEnd type="none" w="med" len="lg"/>
                </a14:hiddenLine>
              </a:ext>
            </a:extLst>
          </p:spPr>
        </p:pic>
      </p:grpSp>
      <p:sp>
        <p:nvSpPr>
          <p:cNvPr id="505870" name="Text Box 1038"/>
          <p:cNvSpPr txBox="1">
            <a:spLocks noChangeArrowheads="1"/>
          </p:cNvSpPr>
          <p:nvPr/>
        </p:nvSpPr>
        <p:spPr bwMode="auto">
          <a:xfrm>
            <a:off x="1905000" y="4373563"/>
            <a:ext cx="3124200" cy="2043112"/>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rPr>
              <a:t>Controlando la excitación (tensión de alimentación del rotor) se consigue que la máquina trabaje con cualquier factor de potencia: </a:t>
            </a:r>
            <a:r>
              <a:rPr lang="es-ES_tradnl" sz="1900" u="sng">
                <a:solidFill>
                  <a:schemeClr val="bg1">
                    <a:lumMod val="85000"/>
                  </a:schemeClr>
                </a:solidFill>
              </a:rPr>
              <a:t>PUEDE ABSORBER O CEDER Q</a:t>
            </a:r>
            <a:endParaRPr lang="es-ES" sz="1900" u="sng">
              <a:solidFill>
                <a:schemeClr val="bg1">
                  <a:lumMod val="85000"/>
                </a:schemeClr>
              </a:solidFill>
            </a:endParaRPr>
          </a:p>
        </p:txBody>
      </p:sp>
      <p:sp>
        <p:nvSpPr>
          <p:cNvPr id="22543" name="2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ES_tradnl" altLang="es-AR" sz="1200">
                <a:solidFill>
                  <a:srgbClr val="FFFFFF"/>
                </a:solidFill>
              </a:rPr>
              <a:t>Benitez Leonardo</a:t>
            </a:r>
          </a:p>
        </p:txBody>
      </p:sp>
    </p:spTree>
    <p:extLst>
      <p:ext uri="{BB962C8B-B14F-4D97-AF65-F5344CB8AC3E}">
        <p14:creationId xmlns:p14="http://schemas.microsoft.com/office/powerpoint/2010/main" val="4048004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kumimoji="1" lang="es-MX" altLang="es-MX" smtClean="0">
                <a:solidFill>
                  <a:srgbClr val="990099"/>
                </a:solidFill>
              </a:rPr>
              <a:t>Los motores Síncronos se usan en:</a:t>
            </a:r>
            <a:endParaRPr kumimoji="1" lang="es-CL" altLang="es-MX" smtClean="0">
              <a:solidFill>
                <a:srgbClr val="990099"/>
              </a:solidFill>
            </a:endParaRPr>
          </a:p>
        </p:txBody>
      </p:sp>
      <p:sp>
        <p:nvSpPr>
          <p:cNvPr id="23555" name="Rectangle 3"/>
          <p:cNvSpPr>
            <a:spLocks noGrp="1" noChangeArrowheads="1"/>
          </p:cNvSpPr>
          <p:nvPr>
            <p:ph type="body" idx="1"/>
          </p:nvPr>
        </p:nvSpPr>
        <p:spPr>
          <a:xfrm>
            <a:off x="1825625" y="1527175"/>
            <a:ext cx="8504238" cy="4572000"/>
          </a:xfrm>
        </p:spPr>
        <p:txBody>
          <a:bodyPr/>
          <a:lstStyle/>
          <a:p>
            <a:pPr eaLnBrk="1" hangingPunct="1"/>
            <a:r>
              <a:rPr kumimoji="1" lang="es-MX" altLang="es-MX" smtClean="0"/>
              <a:t>Aplicaciones donde no existan arranques frecuentes, y se requiera de velocidad constante.</a:t>
            </a:r>
          </a:p>
          <a:p>
            <a:pPr eaLnBrk="1" hangingPunct="1"/>
            <a:r>
              <a:rPr kumimoji="1" lang="es-MX" altLang="es-MX" smtClean="0"/>
              <a:t>Donde la carga sea substancialmente constante</a:t>
            </a:r>
          </a:p>
          <a:p>
            <a:pPr eaLnBrk="1" hangingPunct="1"/>
            <a:r>
              <a:rPr kumimoji="1" lang="es-MX" altLang="es-MX" smtClean="0"/>
              <a:t>Donde un alto factor de potencia ó corrección de éste sea deasable ó provechoso económicamente.</a:t>
            </a:r>
            <a:endParaRPr kumimoji="1" lang="es-ES" altLang="es-MX" smtClean="0"/>
          </a:p>
          <a:p>
            <a:pPr eaLnBrk="1" hangingPunct="1"/>
            <a:endParaRPr lang="es-CL" altLang="es-MX" smtClean="0"/>
          </a:p>
        </p:txBody>
      </p:sp>
    </p:spTree>
    <p:extLst>
      <p:ext uri="{BB962C8B-B14F-4D97-AF65-F5344CB8AC3E}">
        <p14:creationId xmlns:p14="http://schemas.microsoft.com/office/powerpoint/2010/main" val="3182242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1026"/>
          <p:cNvSpPr>
            <a:spLocks noChangeArrowheads="1"/>
          </p:cNvSpPr>
          <p:nvPr/>
        </p:nvSpPr>
        <p:spPr bwMode="auto">
          <a:xfrm>
            <a:off x="1600200" y="544513"/>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400" dirty="0">
                <a:solidFill>
                  <a:schemeClr val="tx2"/>
                </a:solidFill>
                <a:effectLst>
                  <a:outerShdw blurRad="38100" dist="38100" dir="2700000" algn="tl">
                    <a:srgbClr val="000000"/>
                  </a:outerShdw>
                </a:effectLst>
              </a:rPr>
              <a:t>El generador síncrono en carga: reacción de inducido I</a:t>
            </a:r>
          </a:p>
        </p:txBody>
      </p:sp>
      <p:sp>
        <p:nvSpPr>
          <p:cNvPr id="512004" name="Rectangle 1028"/>
          <p:cNvSpPr>
            <a:spLocks noChangeArrowheads="1"/>
          </p:cNvSpPr>
          <p:nvPr/>
        </p:nvSpPr>
        <p:spPr bwMode="auto">
          <a:xfrm>
            <a:off x="1981200" y="2068514"/>
            <a:ext cx="8305800" cy="7016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 sz="2000" dirty="0">
                <a:solidFill>
                  <a:schemeClr val="bg1">
                    <a:lumMod val="85000"/>
                  </a:schemeClr>
                </a:solidFill>
                <a:effectLst>
                  <a:outerShdw blurRad="38100" dist="38100" dir="2700000" algn="tl">
                    <a:srgbClr val="000000"/>
                  </a:outerShdw>
                </a:effectLst>
              </a:rPr>
              <a:t>Cuando el alternador trabaja en vacío </a:t>
            </a:r>
            <a:r>
              <a:rPr lang="es-ES" sz="2000" u="sng" dirty="0">
                <a:solidFill>
                  <a:schemeClr val="bg1">
                    <a:lumMod val="85000"/>
                  </a:schemeClr>
                </a:solidFill>
                <a:effectLst>
                  <a:outerShdw blurRad="38100" dist="38100" dir="2700000" algn="tl">
                    <a:srgbClr val="000000"/>
                  </a:outerShdw>
                </a:effectLst>
              </a:rPr>
              <a:t>el único flujo existente</a:t>
            </a:r>
            <a:r>
              <a:rPr lang="es-ES" sz="2000" dirty="0">
                <a:solidFill>
                  <a:schemeClr val="bg1">
                    <a:lumMod val="85000"/>
                  </a:schemeClr>
                </a:solidFill>
                <a:effectLst>
                  <a:outerShdw blurRad="38100" dist="38100" dir="2700000" algn="tl">
                    <a:srgbClr val="000000"/>
                  </a:outerShdw>
                </a:effectLst>
              </a:rPr>
              <a:t> es el producido por la corriente continua de excitación del rotor</a:t>
            </a:r>
            <a:endParaRPr lang="es-ES" sz="2000" i="1" dirty="0">
              <a:solidFill>
                <a:schemeClr val="bg1">
                  <a:lumMod val="85000"/>
                </a:schemeClr>
              </a:solidFill>
              <a:effectLst>
                <a:outerShdw blurRad="38100" dist="38100" dir="2700000" algn="tl">
                  <a:srgbClr val="000000"/>
                </a:outerShdw>
              </a:effectLst>
            </a:endParaRPr>
          </a:p>
        </p:txBody>
      </p:sp>
      <p:sp>
        <p:nvSpPr>
          <p:cNvPr id="512005" name="Rectangle 1029"/>
          <p:cNvSpPr>
            <a:spLocks noChangeArrowheads="1"/>
          </p:cNvSpPr>
          <p:nvPr/>
        </p:nvSpPr>
        <p:spPr bwMode="auto">
          <a:xfrm>
            <a:off x="6629400" y="3298826"/>
            <a:ext cx="3352800" cy="1200329"/>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dirty="0">
                <a:solidFill>
                  <a:schemeClr val="bg1">
                    <a:lumMod val="85000"/>
                  </a:schemeClr>
                </a:solidFill>
                <a:effectLst>
                  <a:outerShdw blurRad="38100" dist="38100" dir="2700000" algn="tl">
                    <a:srgbClr val="000000"/>
                  </a:outerShdw>
                </a:effectLst>
              </a:rPr>
              <a:t>E</a:t>
            </a:r>
            <a:r>
              <a:rPr lang="es-ES" dirty="0">
                <a:solidFill>
                  <a:schemeClr val="bg1">
                    <a:lumMod val="85000"/>
                  </a:schemeClr>
                </a:solidFill>
                <a:effectLst>
                  <a:outerShdw blurRad="38100" dist="38100" dir="2700000" algn="tl">
                    <a:srgbClr val="000000"/>
                  </a:outerShdw>
                </a:effectLst>
              </a:rPr>
              <a:t>l flujo total de la máquina se verá disminuido o aumentado dependiendo que la carga sea inductiva o capacitiva</a:t>
            </a:r>
            <a:endParaRPr lang="es-ES" i="1" dirty="0">
              <a:solidFill>
                <a:schemeClr val="bg1">
                  <a:lumMod val="85000"/>
                </a:schemeClr>
              </a:solidFill>
              <a:effectLst>
                <a:outerShdw blurRad="38100" dist="38100" dir="2700000" algn="tl">
                  <a:srgbClr val="000000"/>
                </a:outerShdw>
              </a:effectLst>
            </a:endParaRPr>
          </a:p>
        </p:txBody>
      </p:sp>
      <p:sp>
        <p:nvSpPr>
          <p:cNvPr id="512006" name="Rectangle 1030"/>
          <p:cNvSpPr>
            <a:spLocks noChangeArrowheads="1"/>
          </p:cNvSpPr>
          <p:nvPr/>
        </p:nvSpPr>
        <p:spPr bwMode="auto">
          <a:xfrm>
            <a:off x="2209800" y="3059113"/>
            <a:ext cx="3886200" cy="2862322"/>
          </a:xfrm>
          <a:prstGeom prst="rect">
            <a:avLst/>
          </a:prstGeom>
          <a:gradFill rotWithShape="0">
            <a:gsLst>
              <a:gs pos="0">
                <a:srgbClr val="CC0099">
                  <a:gamma/>
                  <a:shade val="46275"/>
                  <a:invGamma/>
                </a:srgbClr>
              </a:gs>
              <a:gs pos="100000">
                <a:srgbClr val="CC0099"/>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dirty="0">
                <a:solidFill>
                  <a:schemeClr val="bg1">
                    <a:lumMod val="85000"/>
                  </a:schemeClr>
                </a:solidFill>
                <a:effectLst>
                  <a:outerShdw blurRad="38100" dist="38100" dir="2700000" algn="tl">
                    <a:srgbClr val="000000"/>
                  </a:outerShdw>
                </a:effectLst>
              </a:rPr>
              <a:t>C</a:t>
            </a:r>
            <a:r>
              <a:rPr lang="es-ES" dirty="0" err="1">
                <a:solidFill>
                  <a:schemeClr val="bg1">
                    <a:lumMod val="85000"/>
                  </a:schemeClr>
                </a:solidFill>
                <a:effectLst>
                  <a:outerShdw blurRad="38100" dist="38100" dir="2700000" algn="tl">
                    <a:srgbClr val="000000"/>
                  </a:outerShdw>
                </a:effectLst>
              </a:rPr>
              <a:t>uando</a:t>
            </a:r>
            <a:r>
              <a:rPr lang="es-ES" dirty="0">
                <a:solidFill>
                  <a:schemeClr val="bg1">
                    <a:lumMod val="85000"/>
                  </a:schemeClr>
                </a:solidFill>
                <a:effectLst>
                  <a:outerShdw blurRad="38100" dist="38100" dir="2700000" algn="tl">
                    <a:srgbClr val="000000"/>
                  </a:outerShdw>
                </a:effectLst>
              </a:rPr>
              <a:t> suministra corriente a una carga, dicha corriente produce un campo magnético giratorio al circular por los devanados del estator. </a:t>
            </a:r>
            <a:endParaRPr lang="es-ES_tradnl" dirty="0">
              <a:solidFill>
                <a:schemeClr val="bg1">
                  <a:lumMod val="85000"/>
                </a:schemeClr>
              </a:solidFill>
              <a:effectLst>
                <a:outerShdw blurRad="38100" dist="38100" dir="2700000" algn="tl">
                  <a:srgbClr val="000000"/>
                </a:outerShdw>
              </a:effectLst>
            </a:endParaRPr>
          </a:p>
          <a:p>
            <a:pPr algn="ctr">
              <a:defRPr/>
            </a:pPr>
            <a:r>
              <a:rPr lang="es-ES" dirty="0">
                <a:solidFill>
                  <a:schemeClr val="bg1">
                    <a:lumMod val="85000"/>
                  </a:schemeClr>
                </a:solidFill>
                <a:effectLst>
                  <a:outerShdw blurRad="38100" dist="38100" dir="2700000" algn="tl">
                    <a:srgbClr val="000000"/>
                  </a:outerShdw>
                </a:effectLst>
              </a:rPr>
              <a:t>Este campo produce un par opuesto al de giro de la máquina, que es necesario contrarrestar mediante la aportación exterior de potencia mecánica. </a:t>
            </a:r>
          </a:p>
        </p:txBody>
      </p:sp>
      <p:sp>
        <p:nvSpPr>
          <p:cNvPr id="512007" name="Rectangle 1031"/>
          <p:cNvSpPr>
            <a:spLocks noChangeArrowheads="1"/>
          </p:cNvSpPr>
          <p:nvPr/>
        </p:nvSpPr>
        <p:spPr bwMode="auto">
          <a:xfrm>
            <a:off x="6654800" y="4916489"/>
            <a:ext cx="3327400" cy="1190625"/>
          </a:xfrm>
          <a:prstGeom prst="rect">
            <a:avLst/>
          </a:prstGeom>
          <a:gradFill rotWithShape="0">
            <a:gsLst>
              <a:gs pos="0">
                <a:srgbClr val="FF0000">
                  <a:gamma/>
                  <a:shade val="46275"/>
                  <a:invGamma/>
                </a:srgbClr>
              </a:gs>
              <a:gs pos="100000">
                <a:srgbClr val="FF0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 dirty="0">
                <a:solidFill>
                  <a:schemeClr val="bg1">
                    <a:lumMod val="85000"/>
                  </a:schemeClr>
                </a:solidFill>
                <a:effectLst>
                  <a:outerShdw blurRad="38100" dist="38100" dir="2700000" algn="tl">
                    <a:srgbClr val="000000"/>
                  </a:outerShdw>
                </a:effectLst>
              </a:rPr>
              <a:t>A este efecto creado por el campo del estator se le conoce con el nombre de “</a:t>
            </a:r>
            <a:r>
              <a:rPr lang="es-ES" i="1" dirty="0">
                <a:solidFill>
                  <a:schemeClr val="bg1">
                    <a:lumMod val="85000"/>
                  </a:schemeClr>
                </a:solidFill>
                <a:effectLst>
                  <a:outerShdw blurRad="38100" dist="38100" dir="2700000" algn="tl">
                    <a:srgbClr val="000000"/>
                  </a:outerShdw>
                </a:effectLst>
              </a:rPr>
              <a:t>reacción de inducido”</a:t>
            </a:r>
          </a:p>
        </p:txBody>
      </p:sp>
    </p:spTree>
    <p:extLst>
      <p:ext uri="{BB962C8B-B14F-4D97-AF65-F5344CB8AC3E}">
        <p14:creationId xmlns:p14="http://schemas.microsoft.com/office/powerpoint/2010/main" val="757876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61" name="Rectangle 1037"/>
          <p:cNvSpPr>
            <a:spLocks noChangeArrowheads="1"/>
          </p:cNvSpPr>
          <p:nvPr/>
        </p:nvSpPr>
        <p:spPr bwMode="auto">
          <a:xfrm>
            <a:off x="1600200" y="4572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400" dirty="0">
                <a:solidFill>
                  <a:schemeClr val="tx2"/>
                </a:solidFill>
                <a:effectLst>
                  <a:outerShdw blurRad="38100" dist="38100" dir="2700000" algn="tl">
                    <a:srgbClr val="000000"/>
                  </a:outerShdw>
                </a:effectLst>
              </a:rPr>
              <a:t>El generador síncrono en carga: funcionamiento aislado</a:t>
            </a:r>
          </a:p>
        </p:txBody>
      </p:sp>
      <p:grpSp>
        <p:nvGrpSpPr>
          <p:cNvPr id="25603" name="Group 1062"/>
          <p:cNvGrpSpPr>
            <a:grpSpLocks/>
          </p:cNvGrpSpPr>
          <p:nvPr/>
        </p:nvGrpSpPr>
        <p:grpSpPr bwMode="auto">
          <a:xfrm>
            <a:off x="2755900" y="1981200"/>
            <a:ext cx="7023100" cy="915988"/>
            <a:chOff x="776" y="1248"/>
            <a:chExt cx="4424" cy="577"/>
          </a:xfrm>
        </p:grpSpPr>
        <p:sp>
          <p:nvSpPr>
            <p:cNvPr id="514066" name="Text Box 1042"/>
            <p:cNvSpPr txBox="1">
              <a:spLocks noChangeArrowheads="1"/>
            </p:cNvSpPr>
            <p:nvPr/>
          </p:nvSpPr>
          <p:spPr bwMode="auto">
            <a:xfrm>
              <a:off x="3040" y="1248"/>
              <a:ext cx="2160" cy="57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EL GENERADOR ALIMENTA A UNA CARGA DE FORMA INDEPENDIENTE</a:t>
              </a:r>
              <a:endParaRPr lang="es-ES">
                <a:solidFill>
                  <a:schemeClr val="bg1">
                    <a:lumMod val="85000"/>
                  </a:schemeClr>
                </a:solidFill>
                <a:effectLst>
                  <a:outerShdw blurRad="38100" dist="38100" dir="2700000" algn="tl">
                    <a:srgbClr val="000000"/>
                  </a:outerShdw>
                </a:effectLst>
              </a:endParaRPr>
            </a:p>
          </p:txBody>
        </p:sp>
        <p:sp>
          <p:nvSpPr>
            <p:cNvPr id="514067" name="Rectangle 1043"/>
            <p:cNvSpPr>
              <a:spLocks noChangeArrowheads="1"/>
            </p:cNvSpPr>
            <p:nvPr/>
          </p:nvSpPr>
          <p:spPr bwMode="auto">
            <a:xfrm>
              <a:off x="776" y="1320"/>
              <a:ext cx="1680" cy="442"/>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sz="2000" dirty="0">
                  <a:solidFill>
                    <a:schemeClr val="bg1">
                      <a:lumMod val="85000"/>
                    </a:schemeClr>
                  </a:solidFill>
                  <a:effectLst>
                    <a:outerShdw blurRad="38100" dist="38100" dir="2700000" algn="tl">
                      <a:srgbClr val="000000"/>
                    </a:outerShdw>
                  </a:effectLst>
                </a:rPr>
                <a:t>FUNCIONAMIENTO AISLADO</a:t>
              </a:r>
              <a:endParaRPr lang="es-ES" sz="2000" dirty="0">
                <a:solidFill>
                  <a:schemeClr val="bg1">
                    <a:lumMod val="85000"/>
                  </a:schemeClr>
                </a:solidFill>
                <a:effectLst>
                  <a:outerShdw blurRad="38100" dist="38100" dir="2700000" algn="tl">
                    <a:srgbClr val="000000"/>
                  </a:outerShdw>
                </a:effectLst>
              </a:endParaRPr>
            </a:p>
          </p:txBody>
        </p:sp>
        <p:sp>
          <p:nvSpPr>
            <p:cNvPr id="514069" name="AutoShape 1045"/>
            <p:cNvSpPr>
              <a:spLocks noChangeArrowheads="1"/>
            </p:cNvSpPr>
            <p:nvPr/>
          </p:nvSpPr>
          <p:spPr bwMode="auto">
            <a:xfrm>
              <a:off x="2829" y="1304"/>
              <a:ext cx="155" cy="462"/>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solidFill>
                  <a:schemeClr val="bg1">
                    <a:lumMod val="85000"/>
                  </a:schemeClr>
                </a:solidFill>
                <a:effectLst>
                  <a:outerShdw blurRad="38100" dist="38100" dir="2700000" algn="tl">
                    <a:srgbClr val="000000">
                      <a:alpha val="43137"/>
                    </a:srgbClr>
                  </a:outerShdw>
                </a:effectLst>
              </a:endParaRPr>
            </a:p>
          </p:txBody>
        </p:sp>
      </p:grpSp>
      <p:sp>
        <p:nvSpPr>
          <p:cNvPr id="514070" name="Text Box 1046"/>
          <p:cNvSpPr txBox="1">
            <a:spLocks noChangeArrowheads="1"/>
          </p:cNvSpPr>
          <p:nvPr/>
        </p:nvSpPr>
        <p:spPr bwMode="auto">
          <a:xfrm>
            <a:off x="6375400" y="3427414"/>
            <a:ext cx="1752600" cy="9159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La tensión de alimentación puede variar</a:t>
            </a:r>
            <a:endParaRPr lang="es-ES">
              <a:solidFill>
                <a:schemeClr val="bg1">
                  <a:lumMod val="85000"/>
                </a:schemeClr>
              </a:solidFill>
              <a:effectLst>
                <a:outerShdw blurRad="38100" dist="38100" dir="2700000" algn="tl">
                  <a:srgbClr val="000000"/>
                </a:outerShdw>
              </a:effectLst>
            </a:endParaRPr>
          </a:p>
        </p:txBody>
      </p:sp>
      <p:sp>
        <p:nvSpPr>
          <p:cNvPr id="514072" name="Text Box 1048"/>
          <p:cNvSpPr txBox="1">
            <a:spLocks noChangeArrowheads="1"/>
          </p:cNvSpPr>
          <p:nvPr/>
        </p:nvSpPr>
        <p:spPr bwMode="auto">
          <a:xfrm>
            <a:off x="7848600" y="4508500"/>
            <a:ext cx="2133600" cy="915988"/>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El factor de potencia de la carga es fijo</a:t>
            </a:r>
            <a:endParaRPr lang="es-ES">
              <a:solidFill>
                <a:schemeClr val="bg1">
                  <a:lumMod val="85000"/>
                </a:schemeClr>
              </a:solidFill>
              <a:effectLst>
                <a:outerShdw blurRad="38100" dist="38100" dir="2700000" algn="tl">
                  <a:srgbClr val="000000"/>
                </a:outerShdw>
              </a:effectLst>
            </a:endParaRPr>
          </a:p>
        </p:txBody>
      </p:sp>
      <p:sp>
        <p:nvSpPr>
          <p:cNvPr id="514073" name="AutoShape 1049"/>
          <p:cNvSpPr>
            <a:spLocks noChangeArrowheads="1"/>
          </p:cNvSpPr>
          <p:nvPr/>
        </p:nvSpPr>
        <p:spPr bwMode="auto">
          <a:xfrm rot="5400000">
            <a:off x="8178800" y="3323512"/>
            <a:ext cx="1447800" cy="744379"/>
          </a:xfrm>
          <a:prstGeom prst="rightArrow">
            <a:avLst>
              <a:gd name="adj1" fmla="val 49167"/>
              <a:gd name="adj2" fmla="val 65427"/>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4074" name="AutoShape 1050"/>
          <p:cNvSpPr>
            <a:spLocks noChangeArrowheads="1"/>
          </p:cNvSpPr>
          <p:nvPr/>
        </p:nvSpPr>
        <p:spPr bwMode="auto">
          <a:xfrm rot="5400000">
            <a:off x="7092950" y="2787731"/>
            <a:ext cx="419100" cy="787241"/>
          </a:xfrm>
          <a:prstGeom prst="rightArrow">
            <a:avLst>
              <a:gd name="adj1" fmla="val 46667"/>
              <a:gd name="adj2" fmla="val 4250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4075" name="AutoShape 1051"/>
          <p:cNvSpPr>
            <a:spLocks noChangeArrowheads="1"/>
          </p:cNvSpPr>
          <p:nvPr/>
        </p:nvSpPr>
        <p:spPr bwMode="auto">
          <a:xfrm rot="5400000">
            <a:off x="3001463" y="28589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4076" name="Text Box 1052"/>
          <p:cNvSpPr txBox="1">
            <a:spLocks noChangeArrowheads="1"/>
          </p:cNvSpPr>
          <p:nvPr/>
        </p:nvSpPr>
        <p:spPr bwMode="auto">
          <a:xfrm>
            <a:off x="2235200" y="3657600"/>
            <a:ext cx="1752600" cy="641350"/>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excitación</a:t>
            </a:r>
            <a:endParaRPr lang="es-ES">
              <a:solidFill>
                <a:schemeClr val="bg1">
                  <a:lumMod val="85000"/>
                </a:schemeClr>
              </a:solidFill>
              <a:effectLst>
                <a:outerShdw blurRad="38100" dist="38100" dir="2700000" algn="tl">
                  <a:srgbClr val="000000"/>
                </a:outerShdw>
              </a:effectLst>
            </a:endParaRPr>
          </a:p>
        </p:txBody>
      </p:sp>
      <p:sp>
        <p:nvSpPr>
          <p:cNvPr id="514077" name="Text Box 1053"/>
          <p:cNvSpPr txBox="1">
            <a:spLocks noChangeArrowheads="1"/>
          </p:cNvSpPr>
          <p:nvPr/>
        </p:nvSpPr>
        <p:spPr bwMode="auto">
          <a:xfrm>
            <a:off x="2197100" y="5180014"/>
            <a:ext cx="1752600" cy="915987"/>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tensión de salida</a:t>
            </a:r>
            <a:endParaRPr lang="es-ES">
              <a:solidFill>
                <a:schemeClr val="bg1">
                  <a:lumMod val="85000"/>
                </a:schemeClr>
              </a:solidFill>
              <a:effectLst>
                <a:outerShdw blurRad="38100" dist="38100" dir="2700000" algn="tl">
                  <a:srgbClr val="000000"/>
                </a:outerShdw>
              </a:effectLst>
            </a:endParaRPr>
          </a:p>
        </p:txBody>
      </p:sp>
      <p:sp>
        <p:nvSpPr>
          <p:cNvPr id="514078" name="Text Box 1054"/>
          <p:cNvSpPr txBox="1">
            <a:spLocks noChangeArrowheads="1"/>
          </p:cNvSpPr>
          <p:nvPr/>
        </p:nvSpPr>
        <p:spPr bwMode="auto">
          <a:xfrm>
            <a:off x="4241800" y="36576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potencia mecánica</a:t>
            </a:r>
            <a:endParaRPr lang="es-ES">
              <a:solidFill>
                <a:schemeClr val="bg1">
                  <a:lumMod val="85000"/>
                </a:schemeClr>
              </a:solidFill>
              <a:effectLst>
                <a:outerShdw blurRad="38100" dist="38100" dir="2700000" algn="tl">
                  <a:srgbClr val="000000"/>
                </a:outerShdw>
              </a:effectLst>
            </a:endParaRPr>
          </a:p>
        </p:txBody>
      </p:sp>
      <p:sp>
        <p:nvSpPr>
          <p:cNvPr id="514079" name="AutoShape 1055"/>
          <p:cNvSpPr>
            <a:spLocks noChangeArrowheads="1"/>
          </p:cNvSpPr>
          <p:nvPr/>
        </p:nvSpPr>
        <p:spPr bwMode="auto">
          <a:xfrm rot="5400000">
            <a:off x="4969963" y="28716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4080" name="Text Box 1056"/>
          <p:cNvSpPr txBox="1">
            <a:spLocks noChangeArrowheads="1"/>
          </p:cNvSpPr>
          <p:nvPr/>
        </p:nvSpPr>
        <p:spPr bwMode="auto">
          <a:xfrm>
            <a:off x="4279900" y="53975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velocidad de giro</a:t>
            </a:r>
            <a:endParaRPr lang="es-ES">
              <a:solidFill>
                <a:schemeClr val="bg1">
                  <a:lumMod val="85000"/>
                </a:schemeClr>
              </a:solidFill>
              <a:effectLst>
                <a:outerShdw blurRad="38100" dist="38100" dir="2700000" algn="tl">
                  <a:srgbClr val="000000"/>
                </a:outerShdw>
              </a:effectLst>
            </a:endParaRPr>
          </a:p>
        </p:txBody>
      </p:sp>
      <p:sp>
        <p:nvSpPr>
          <p:cNvPr id="514081" name="Text Box 1057"/>
          <p:cNvSpPr txBox="1">
            <a:spLocks noChangeArrowheads="1"/>
          </p:cNvSpPr>
          <p:nvPr/>
        </p:nvSpPr>
        <p:spPr bwMode="auto">
          <a:xfrm>
            <a:off x="6934200" y="5607050"/>
            <a:ext cx="1752600" cy="641350"/>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frecuencia</a:t>
            </a:r>
            <a:endParaRPr lang="es-ES">
              <a:solidFill>
                <a:schemeClr val="bg1">
                  <a:lumMod val="85000"/>
                </a:schemeClr>
              </a:solidFill>
              <a:effectLst>
                <a:outerShdw blurRad="38100" dist="38100" dir="2700000" algn="tl">
                  <a:srgbClr val="000000"/>
                </a:outerShdw>
              </a:effectLst>
            </a:endParaRPr>
          </a:p>
        </p:txBody>
      </p:sp>
      <p:sp>
        <p:nvSpPr>
          <p:cNvPr id="514083" name="AutoShape 1059"/>
          <p:cNvSpPr>
            <a:spLocks noChangeArrowheads="1"/>
          </p:cNvSpPr>
          <p:nvPr/>
        </p:nvSpPr>
        <p:spPr bwMode="auto">
          <a:xfrm rot="5400000">
            <a:off x="2950663" y="43575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4084" name="AutoShape 1060"/>
          <p:cNvSpPr>
            <a:spLocks noChangeArrowheads="1"/>
          </p:cNvSpPr>
          <p:nvPr/>
        </p:nvSpPr>
        <p:spPr bwMode="auto">
          <a:xfrm rot="5400000">
            <a:off x="5008063" y="46242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4085" name="AutoShape 1061"/>
          <p:cNvSpPr>
            <a:spLocks noChangeArrowheads="1"/>
          </p:cNvSpPr>
          <p:nvPr/>
        </p:nvSpPr>
        <p:spPr bwMode="auto">
          <a:xfrm>
            <a:off x="6108700" y="55640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860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1026"/>
          <p:cNvSpPr>
            <a:spLocks noChangeArrowheads="1"/>
          </p:cNvSpPr>
          <p:nvPr/>
        </p:nvSpPr>
        <p:spPr bwMode="auto">
          <a:xfrm>
            <a:off x="1600200" y="1524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3900" dirty="0">
                <a:solidFill>
                  <a:schemeClr val="tx2"/>
                </a:solidFill>
                <a:effectLst>
                  <a:outerShdw blurRad="38100" dist="38100" dir="2700000" algn="tl">
                    <a:srgbClr val="000000"/>
                  </a:outerShdw>
                </a:effectLst>
              </a:rPr>
              <a:t>El generador síncrono en carga: conexión a red de P. infinita</a:t>
            </a:r>
          </a:p>
        </p:txBody>
      </p:sp>
      <p:grpSp>
        <p:nvGrpSpPr>
          <p:cNvPr id="26627" name="Group 1044"/>
          <p:cNvGrpSpPr>
            <a:grpSpLocks/>
          </p:cNvGrpSpPr>
          <p:nvPr/>
        </p:nvGrpSpPr>
        <p:grpSpPr bwMode="auto">
          <a:xfrm>
            <a:off x="2362200" y="1524001"/>
            <a:ext cx="7899400" cy="1465263"/>
            <a:chOff x="528" y="960"/>
            <a:chExt cx="4976" cy="923"/>
          </a:xfrm>
        </p:grpSpPr>
        <p:sp>
          <p:nvSpPr>
            <p:cNvPr id="516099" name="Text Box 1027"/>
            <p:cNvSpPr txBox="1">
              <a:spLocks noChangeArrowheads="1"/>
            </p:cNvSpPr>
            <p:nvPr/>
          </p:nvSpPr>
          <p:spPr bwMode="auto">
            <a:xfrm>
              <a:off x="2784" y="960"/>
              <a:ext cx="2720" cy="923"/>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EL GENERADOR ESTÁ CONECTADO A OTRA RED EN LA QUE ACTÚAN OTROS GENERADORES: SU POTENCIA ES MUY PEQUEÑA RESPECTO DE LA TOTAL DE LA RED</a:t>
              </a:r>
              <a:endParaRPr lang="es-ES">
                <a:solidFill>
                  <a:schemeClr val="bg1">
                    <a:lumMod val="85000"/>
                  </a:schemeClr>
                </a:solidFill>
                <a:effectLst>
                  <a:outerShdw blurRad="38100" dist="38100" dir="2700000" algn="tl">
                    <a:srgbClr val="000000"/>
                  </a:outerShdw>
                </a:effectLst>
              </a:endParaRPr>
            </a:p>
          </p:txBody>
        </p:sp>
        <p:sp>
          <p:nvSpPr>
            <p:cNvPr id="516100" name="Rectangle 1028"/>
            <p:cNvSpPr>
              <a:spLocks noChangeArrowheads="1"/>
            </p:cNvSpPr>
            <p:nvPr/>
          </p:nvSpPr>
          <p:spPr bwMode="auto">
            <a:xfrm>
              <a:off x="528" y="1104"/>
              <a:ext cx="1680" cy="446"/>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sz="2000">
                  <a:solidFill>
                    <a:schemeClr val="bg1">
                      <a:lumMod val="85000"/>
                    </a:schemeClr>
                  </a:solidFill>
                  <a:effectLst>
                    <a:outerShdw blurRad="38100" dist="38100" dir="2700000" algn="tl">
                      <a:srgbClr val="000000"/>
                    </a:outerShdw>
                  </a:effectLst>
                </a:rPr>
                <a:t>CONEXIÓN A RED DE POTENCIA INFINITA</a:t>
              </a:r>
              <a:endParaRPr lang="es-ES" sz="2000">
                <a:solidFill>
                  <a:schemeClr val="bg1">
                    <a:lumMod val="85000"/>
                  </a:schemeClr>
                </a:solidFill>
                <a:effectLst>
                  <a:outerShdw blurRad="38100" dist="38100" dir="2700000" algn="tl">
                    <a:srgbClr val="000000"/>
                  </a:outerShdw>
                </a:effectLst>
              </a:endParaRPr>
            </a:p>
          </p:txBody>
        </p:sp>
        <p:sp>
          <p:nvSpPr>
            <p:cNvPr id="516101" name="AutoShape 1029"/>
            <p:cNvSpPr>
              <a:spLocks noChangeArrowheads="1"/>
            </p:cNvSpPr>
            <p:nvPr/>
          </p:nvSpPr>
          <p:spPr bwMode="auto">
            <a:xfrm>
              <a:off x="2573" y="1184"/>
              <a:ext cx="155" cy="462"/>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solidFill>
                  <a:schemeClr val="bg1">
                    <a:lumMod val="85000"/>
                  </a:schemeClr>
                </a:solidFill>
                <a:effectLst>
                  <a:outerShdw blurRad="38100" dist="38100" dir="2700000" algn="tl">
                    <a:srgbClr val="000000">
                      <a:alpha val="43137"/>
                    </a:srgbClr>
                  </a:outerShdw>
                </a:effectLst>
              </a:endParaRPr>
            </a:p>
          </p:txBody>
        </p:sp>
      </p:grpSp>
      <p:sp>
        <p:nvSpPr>
          <p:cNvPr id="516102" name="Text Box 1030"/>
          <p:cNvSpPr txBox="1">
            <a:spLocks noChangeArrowheads="1"/>
          </p:cNvSpPr>
          <p:nvPr/>
        </p:nvSpPr>
        <p:spPr bwMode="auto">
          <a:xfrm>
            <a:off x="6527800" y="3541714"/>
            <a:ext cx="1752600" cy="1190625"/>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La tensión de alimentación ESTÁ FIJADA POR LA RED</a:t>
            </a:r>
            <a:endParaRPr lang="es-ES">
              <a:solidFill>
                <a:schemeClr val="bg1">
                  <a:lumMod val="85000"/>
                </a:schemeClr>
              </a:solidFill>
              <a:effectLst>
                <a:outerShdw blurRad="38100" dist="38100" dir="2700000" algn="tl">
                  <a:srgbClr val="000000"/>
                </a:outerShdw>
              </a:effectLst>
            </a:endParaRPr>
          </a:p>
        </p:txBody>
      </p:sp>
      <p:sp>
        <p:nvSpPr>
          <p:cNvPr id="516103" name="Text Box 1031"/>
          <p:cNvSpPr txBox="1">
            <a:spLocks noChangeArrowheads="1"/>
          </p:cNvSpPr>
          <p:nvPr/>
        </p:nvSpPr>
        <p:spPr bwMode="auto">
          <a:xfrm>
            <a:off x="8001000" y="4875214"/>
            <a:ext cx="2133600" cy="9159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La frecuencia ESTÁ FIJADA POR LA RED</a:t>
            </a:r>
            <a:endParaRPr lang="es-ES">
              <a:solidFill>
                <a:schemeClr val="bg1">
                  <a:lumMod val="85000"/>
                </a:schemeClr>
              </a:solidFill>
              <a:effectLst>
                <a:outerShdw blurRad="38100" dist="38100" dir="2700000" algn="tl">
                  <a:srgbClr val="000000"/>
                </a:outerShdw>
              </a:effectLst>
            </a:endParaRPr>
          </a:p>
        </p:txBody>
      </p:sp>
      <p:sp>
        <p:nvSpPr>
          <p:cNvPr id="516104" name="AutoShape 1032"/>
          <p:cNvSpPr>
            <a:spLocks noChangeArrowheads="1"/>
          </p:cNvSpPr>
          <p:nvPr/>
        </p:nvSpPr>
        <p:spPr bwMode="auto">
          <a:xfrm rot="5400000">
            <a:off x="8178800" y="3552112"/>
            <a:ext cx="1752600" cy="744379"/>
          </a:xfrm>
          <a:prstGeom prst="rightArrow">
            <a:avLst>
              <a:gd name="adj1" fmla="val 49167"/>
              <a:gd name="adj2" fmla="val 79201"/>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6105" name="AutoShape 1033"/>
          <p:cNvSpPr>
            <a:spLocks noChangeArrowheads="1"/>
          </p:cNvSpPr>
          <p:nvPr/>
        </p:nvSpPr>
        <p:spPr bwMode="auto">
          <a:xfrm rot="5400000">
            <a:off x="7194550" y="2856787"/>
            <a:ext cx="419100" cy="801529"/>
          </a:xfrm>
          <a:prstGeom prst="rightArrow">
            <a:avLst>
              <a:gd name="adj1" fmla="val 45833"/>
              <a:gd name="adj2" fmla="val 5625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6106" name="AutoShape 1034"/>
          <p:cNvSpPr>
            <a:spLocks noChangeArrowheads="1"/>
          </p:cNvSpPr>
          <p:nvPr/>
        </p:nvSpPr>
        <p:spPr bwMode="auto">
          <a:xfrm rot="5400000">
            <a:off x="2582363" y="28589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07" name="Text Box 1035"/>
          <p:cNvSpPr txBox="1">
            <a:spLocks noChangeArrowheads="1"/>
          </p:cNvSpPr>
          <p:nvPr/>
        </p:nvSpPr>
        <p:spPr bwMode="auto">
          <a:xfrm>
            <a:off x="1866900" y="3657600"/>
            <a:ext cx="1752600" cy="641350"/>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excitación</a:t>
            </a:r>
            <a:endParaRPr lang="es-ES">
              <a:solidFill>
                <a:schemeClr val="bg1">
                  <a:lumMod val="85000"/>
                </a:schemeClr>
              </a:solidFill>
              <a:effectLst>
                <a:outerShdw blurRad="38100" dist="38100" dir="2700000" algn="tl">
                  <a:srgbClr val="000000"/>
                </a:outerShdw>
              </a:effectLst>
            </a:endParaRPr>
          </a:p>
        </p:txBody>
      </p:sp>
      <p:sp>
        <p:nvSpPr>
          <p:cNvPr id="516108" name="Text Box 1036"/>
          <p:cNvSpPr txBox="1">
            <a:spLocks noChangeArrowheads="1"/>
          </p:cNvSpPr>
          <p:nvPr/>
        </p:nvSpPr>
        <p:spPr bwMode="auto">
          <a:xfrm>
            <a:off x="1828800" y="5180014"/>
            <a:ext cx="17526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POTENCIA REACTIVA ENTREGADA</a:t>
            </a:r>
            <a:endParaRPr lang="es-ES">
              <a:solidFill>
                <a:schemeClr val="bg1">
                  <a:lumMod val="85000"/>
                </a:schemeClr>
              </a:solidFill>
              <a:effectLst>
                <a:outerShdw blurRad="38100" dist="38100" dir="2700000" algn="tl">
                  <a:srgbClr val="000000"/>
                </a:outerShdw>
              </a:effectLst>
            </a:endParaRPr>
          </a:p>
        </p:txBody>
      </p:sp>
      <p:sp>
        <p:nvSpPr>
          <p:cNvPr id="516109" name="Text Box 1037"/>
          <p:cNvSpPr txBox="1">
            <a:spLocks noChangeArrowheads="1"/>
          </p:cNvSpPr>
          <p:nvPr/>
        </p:nvSpPr>
        <p:spPr bwMode="auto">
          <a:xfrm>
            <a:off x="3886200" y="36703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potencia mecánica</a:t>
            </a:r>
            <a:endParaRPr lang="es-ES">
              <a:solidFill>
                <a:schemeClr val="bg1">
                  <a:lumMod val="85000"/>
                </a:schemeClr>
              </a:solidFill>
              <a:effectLst>
                <a:outerShdw blurRad="38100" dist="38100" dir="2700000" algn="tl">
                  <a:srgbClr val="000000"/>
                </a:outerShdw>
              </a:effectLst>
            </a:endParaRPr>
          </a:p>
        </p:txBody>
      </p:sp>
      <p:sp>
        <p:nvSpPr>
          <p:cNvPr id="516110" name="AutoShape 1038"/>
          <p:cNvSpPr>
            <a:spLocks noChangeArrowheads="1"/>
          </p:cNvSpPr>
          <p:nvPr/>
        </p:nvSpPr>
        <p:spPr bwMode="auto">
          <a:xfrm rot="5400000">
            <a:off x="4601663" y="28589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12" name="Text Box 1040"/>
          <p:cNvSpPr txBox="1">
            <a:spLocks noChangeArrowheads="1"/>
          </p:cNvSpPr>
          <p:nvPr/>
        </p:nvSpPr>
        <p:spPr bwMode="auto">
          <a:xfrm>
            <a:off x="3810000" y="5299076"/>
            <a:ext cx="18288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de la POTENCIA ACTIVA ENTREGADA</a:t>
            </a:r>
            <a:endParaRPr lang="es-ES">
              <a:solidFill>
                <a:schemeClr val="bg1">
                  <a:lumMod val="85000"/>
                </a:schemeClr>
              </a:solidFill>
              <a:effectLst>
                <a:outerShdw blurRad="38100" dist="38100" dir="2700000" algn="tl">
                  <a:srgbClr val="000000"/>
                </a:outerShdw>
              </a:effectLst>
            </a:endParaRPr>
          </a:p>
        </p:txBody>
      </p:sp>
      <p:sp>
        <p:nvSpPr>
          <p:cNvPr id="516113" name="AutoShape 1041"/>
          <p:cNvSpPr>
            <a:spLocks noChangeArrowheads="1"/>
          </p:cNvSpPr>
          <p:nvPr/>
        </p:nvSpPr>
        <p:spPr bwMode="auto">
          <a:xfrm rot="5400000">
            <a:off x="2582363" y="43575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14" name="AutoShape 1042"/>
          <p:cNvSpPr>
            <a:spLocks noChangeArrowheads="1"/>
          </p:cNvSpPr>
          <p:nvPr/>
        </p:nvSpPr>
        <p:spPr bwMode="auto">
          <a:xfrm rot="5400000">
            <a:off x="4413250" y="4521876"/>
            <a:ext cx="609600" cy="862251"/>
          </a:xfrm>
          <a:prstGeom prst="rightArrow">
            <a:avLst>
              <a:gd name="adj1" fmla="val 42500"/>
              <a:gd name="adj2" fmla="val 4893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26640" name="1 Marcador de fecha"/>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mtClean="0">
                <a:solidFill>
                  <a:srgbClr val="FFFFFF"/>
                </a:solidFill>
              </a:rPr>
              <a:t>3/11/2015</a:t>
            </a:r>
            <a:endParaRPr lang="es-ES_tradnl" altLang="es-AR" smtClean="0">
              <a:solidFill>
                <a:srgbClr val="FFFFFF"/>
              </a:solidFill>
            </a:endParaRPr>
          </a:p>
        </p:txBody>
      </p:sp>
      <p:sp>
        <p:nvSpPr>
          <p:cNvPr id="2664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000DA3EE-8AA6-47E4-8B19-96883282273E}" type="slidenum">
              <a:rPr lang="es-ES_tradnl" altLang="es-AR" sz="1600">
                <a:solidFill>
                  <a:srgbClr val="FFFFFF"/>
                </a:solidFill>
              </a:rPr>
              <a:pPr/>
              <a:t>26</a:t>
            </a:fld>
            <a:endParaRPr lang="es-ES_tradnl" altLang="es-AR" sz="1600">
              <a:solidFill>
                <a:srgbClr val="FFFFFF"/>
              </a:solidFill>
            </a:endParaRPr>
          </a:p>
        </p:txBody>
      </p:sp>
    </p:spTree>
    <p:extLst>
      <p:ext uri="{BB962C8B-B14F-4D97-AF65-F5344CB8AC3E}">
        <p14:creationId xmlns:p14="http://schemas.microsoft.com/office/powerpoint/2010/main" val="108411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116"/>
          <p:cNvSpPr>
            <a:spLocks noChangeShapeType="1"/>
          </p:cNvSpPr>
          <p:nvPr/>
        </p:nvSpPr>
        <p:spPr bwMode="auto">
          <a:xfrm>
            <a:off x="7391400" y="3429000"/>
            <a:ext cx="0" cy="182880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39" name="Line 105"/>
          <p:cNvSpPr>
            <a:spLocks noChangeShapeType="1"/>
          </p:cNvSpPr>
          <p:nvPr/>
        </p:nvSpPr>
        <p:spPr bwMode="auto">
          <a:xfrm>
            <a:off x="5334000" y="6427788"/>
            <a:ext cx="2819400" cy="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0" name="Rectangle 4"/>
          <p:cNvSpPr>
            <a:spLocks noGrp="1" noChangeArrowheads="1"/>
          </p:cNvSpPr>
          <p:nvPr>
            <p:ph type="title"/>
          </p:nvPr>
        </p:nvSpPr>
        <p:spPr>
          <a:xfrm>
            <a:off x="1828800" y="152400"/>
            <a:ext cx="8610600" cy="381000"/>
          </a:xfrm>
        </p:spPr>
        <p:txBody>
          <a:bodyPr>
            <a:normAutofit fontScale="90000"/>
          </a:bodyPr>
          <a:lstStyle/>
          <a:p>
            <a:r>
              <a:rPr lang="es-ES_tradnl" altLang="es-AR" sz="2800" b="1">
                <a:solidFill>
                  <a:srgbClr val="3333FF"/>
                </a:solidFill>
                <a:latin typeface="Verdana" panose="020B0604030504040204" pitchFamily="34" charset="0"/>
              </a:rPr>
              <a:t>Condensador Síncrono </a:t>
            </a:r>
          </a:p>
        </p:txBody>
      </p:sp>
      <p:sp>
        <p:nvSpPr>
          <p:cNvPr id="14341" name="Line 62"/>
          <p:cNvSpPr>
            <a:spLocks noChangeShapeType="1"/>
          </p:cNvSpPr>
          <p:nvPr/>
        </p:nvSpPr>
        <p:spPr bwMode="auto">
          <a:xfrm>
            <a:off x="5410200" y="2209800"/>
            <a:ext cx="1981200" cy="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2" name="Line 63"/>
          <p:cNvSpPr>
            <a:spLocks noChangeShapeType="1"/>
          </p:cNvSpPr>
          <p:nvPr/>
        </p:nvSpPr>
        <p:spPr bwMode="auto">
          <a:xfrm flipV="1">
            <a:off x="5410200" y="1066800"/>
            <a:ext cx="2743200" cy="11430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3" name="Line 64"/>
          <p:cNvSpPr>
            <a:spLocks noChangeShapeType="1"/>
          </p:cNvSpPr>
          <p:nvPr/>
        </p:nvSpPr>
        <p:spPr bwMode="auto">
          <a:xfrm>
            <a:off x="5410200" y="2209800"/>
            <a:ext cx="914400" cy="7620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4" name="Line 66"/>
          <p:cNvSpPr>
            <a:spLocks noChangeShapeType="1"/>
          </p:cNvSpPr>
          <p:nvPr/>
        </p:nvSpPr>
        <p:spPr bwMode="auto">
          <a:xfrm flipV="1">
            <a:off x="7391400" y="1066800"/>
            <a:ext cx="762000" cy="11430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5" name="Arc 67"/>
          <p:cNvSpPr>
            <a:spLocks/>
          </p:cNvSpPr>
          <p:nvPr/>
        </p:nvSpPr>
        <p:spPr bwMode="auto">
          <a:xfrm flipV="1">
            <a:off x="5561014" y="2209800"/>
            <a:ext cx="180975" cy="152400"/>
          </a:xfrm>
          <a:custGeom>
            <a:avLst/>
            <a:gdLst>
              <a:gd name="T0" fmla="*/ 0 w 25582"/>
              <a:gd name="T1" fmla="*/ 2611 h 21600"/>
              <a:gd name="T2" fmla="*/ 180975 w 25582"/>
              <a:gd name="T3" fmla="*/ 152400 h 21600"/>
              <a:gd name="T4" fmla="*/ 28170 w 25582"/>
              <a:gd name="T5" fmla="*/ 152400 h 21600"/>
              <a:gd name="T6" fmla="*/ 0 60000 65536"/>
              <a:gd name="T7" fmla="*/ 0 60000 65536"/>
              <a:gd name="T8" fmla="*/ 0 60000 65536"/>
            </a:gdLst>
            <a:ahLst/>
            <a:cxnLst>
              <a:cxn ang="T6">
                <a:pos x="T0" y="T1"/>
              </a:cxn>
              <a:cxn ang="T7">
                <a:pos x="T2" y="T3"/>
              </a:cxn>
              <a:cxn ang="T8">
                <a:pos x="T4" y="T5"/>
              </a:cxn>
            </a:cxnLst>
            <a:rect l="0" t="0" r="r" b="b"/>
            <a:pathLst>
              <a:path w="25582" h="21600" fill="none" extrusionOk="0">
                <a:moveTo>
                  <a:pt x="0" y="370"/>
                </a:moveTo>
                <a:cubicBezTo>
                  <a:pt x="1313" y="123"/>
                  <a:pt x="2646" y="-1"/>
                  <a:pt x="3982" y="0"/>
                </a:cubicBezTo>
                <a:cubicBezTo>
                  <a:pt x="15911" y="0"/>
                  <a:pt x="25582" y="9670"/>
                  <a:pt x="25582" y="21600"/>
                </a:cubicBezTo>
              </a:path>
              <a:path w="25582" h="21600" stroke="0" extrusionOk="0">
                <a:moveTo>
                  <a:pt x="0" y="370"/>
                </a:moveTo>
                <a:cubicBezTo>
                  <a:pt x="1313" y="123"/>
                  <a:pt x="2646" y="-1"/>
                  <a:pt x="3982" y="0"/>
                </a:cubicBezTo>
                <a:cubicBezTo>
                  <a:pt x="15911" y="0"/>
                  <a:pt x="25582" y="9670"/>
                  <a:pt x="25582" y="21600"/>
                </a:cubicBezTo>
                <a:lnTo>
                  <a:pt x="3982" y="21600"/>
                </a:lnTo>
                <a:lnTo>
                  <a:pt x="0" y="37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46" name="Arc 68"/>
          <p:cNvSpPr>
            <a:spLocks/>
          </p:cNvSpPr>
          <p:nvPr/>
        </p:nvSpPr>
        <p:spPr bwMode="auto">
          <a:xfrm>
            <a:off x="5892800" y="1993901"/>
            <a:ext cx="76200" cy="200025"/>
          </a:xfrm>
          <a:custGeom>
            <a:avLst/>
            <a:gdLst>
              <a:gd name="T0" fmla="*/ 0 w 21600"/>
              <a:gd name="T1" fmla="*/ 0 h 28431"/>
              <a:gd name="T2" fmla="*/ 72291 w 21600"/>
              <a:gd name="T3" fmla="*/ 200025 h 28431"/>
              <a:gd name="T4" fmla="*/ 0 w 21600"/>
              <a:gd name="T5" fmla="*/ 151966 h 28431"/>
              <a:gd name="T6" fmla="*/ 0 60000 65536"/>
              <a:gd name="T7" fmla="*/ 0 60000 65536"/>
              <a:gd name="T8" fmla="*/ 0 60000 65536"/>
            </a:gdLst>
            <a:ahLst/>
            <a:cxnLst>
              <a:cxn ang="T6">
                <a:pos x="T0" y="T1"/>
              </a:cxn>
              <a:cxn ang="T7">
                <a:pos x="T2" y="T3"/>
              </a:cxn>
              <a:cxn ang="T8">
                <a:pos x="T4" y="T5"/>
              </a:cxn>
            </a:cxnLst>
            <a:rect l="0" t="0" r="r" b="b"/>
            <a:pathLst>
              <a:path w="21600" h="28431" fill="none" extrusionOk="0">
                <a:moveTo>
                  <a:pt x="-1" y="0"/>
                </a:moveTo>
                <a:cubicBezTo>
                  <a:pt x="11929" y="0"/>
                  <a:pt x="21600" y="9670"/>
                  <a:pt x="21600" y="21600"/>
                </a:cubicBezTo>
                <a:cubicBezTo>
                  <a:pt x="21600" y="23921"/>
                  <a:pt x="21225" y="26228"/>
                  <a:pt x="20491" y="28430"/>
                </a:cubicBezTo>
              </a:path>
              <a:path w="21600" h="28431" stroke="0" extrusionOk="0">
                <a:moveTo>
                  <a:pt x="-1" y="0"/>
                </a:moveTo>
                <a:cubicBezTo>
                  <a:pt x="11929" y="0"/>
                  <a:pt x="21600" y="9670"/>
                  <a:pt x="21600" y="21600"/>
                </a:cubicBezTo>
                <a:cubicBezTo>
                  <a:pt x="21600" y="23921"/>
                  <a:pt x="21225" y="26228"/>
                  <a:pt x="20491" y="28430"/>
                </a:cubicBezTo>
                <a:lnTo>
                  <a:pt x="0" y="21600"/>
                </a:lnTo>
                <a:lnTo>
                  <a:pt x="-1" y="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47" name="Object 69"/>
          <p:cNvGraphicFramePr>
            <a:graphicFrameLocks noChangeAspect="1"/>
          </p:cNvGraphicFramePr>
          <p:nvPr/>
        </p:nvGraphicFramePr>
        <p:xfrm>
          <a:off x="6400800" y="2794001"/>
          <a:ext cx="173038" cy="277813"/>
        </p:xfrm>
        <a:graphic>
          <a:graphicData uri="http://schemas.openxmlformats.org/presentationml/2006/ole">
            <mc:AlternateContent xmlns:mc="http://schemas.openxmlformats.org/markup-compatibility/2006">
              <mc:Choice xmlns:v="urn:schemas-microsoft-com:vml" Requires="v">
                <p:oleObj spid="_x0000_s3096" name="Ecuación" r:id="rId3" imgW="126835" imgH="202936" progId="Equation.3">
                  <p:embed/>
                </p:oleObj>
              </mc:Choice>
              <mc:Fallback>
                <p:oleObj name="Ecuación" r:id="rId3" imgW="126835" imgH="202936" progId="Equation.3">
                  <p:embed/>
                  <p:pic>
                    <p:nvPicPr>
                      <p:cNvPr id="14347" name="Object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94001"/>
                        <a:ext cx="17303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8" name="Object 70"/>
          <p:cNvGraphicFramePr>
            <a:graphicFrameLocks noChangeAspect="1"/>
          </p:cNvGraphicFramePr>
          <p:nvPr/>
        </p:nvGraphicFramePr>
        <p:xfrm>
          <a:off x="8153401" y="1066801"/>
          <a:ext cx="207963" cy="277813"/>
        </p:xfrm>
        <a:graphic>
          <a:graphicData uri="http://schemas.openxmlformats.org/presentationml/2006/ole">
            <mc:AlternateContent xmlns:mc="http://schemas.openxmlformats.org/markup-compatibility/2006">
              <mc:Choice xmlns:v="urn:schemas-microsoft-com:vml" Requires="v">
                <p:oleObj spid="_x0000_s3097" name="Ecuación" r:id="rId5" imgW="152268" imgH="203024" progId="Equation.3">
                  <p:embed/>
                </p:oleObj>
              </mc:Choice>
              <mc:Fallback>
                <p:oleObj name="Ecuación" r:id="rId5" imgW="152268" imgH="203024" progId="Equation.3">
                  <p:embed/>
                  <p:pic>
                    <p:nvPicPr>
                      <p:cNvPr id="14348" name="Object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1066801"/>
                        <a:ext cx="207963"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9" name="Object 71"/>
          <p:cNvGraphicFramePr>
            <a:graphicFrameLocks noChangeAspect="1"/>
          </p:cNvGraphicFramePr>
          <p:nvPr/>
        </p:nvGraphicFramePr>
        <p:xfrm>
          <a:off x="7010401" y="2209801"/>
          <a:ext cx="207963" cy="295275"/>
        </p:xfrm>
        <a:graphic>
          <a:graphicData uri="http://schemas.openxmlformats.org/presentationml/2006/ole">
            <mc:AlternateContent xmlns:mc="http://schemas.openxmlformats.org/markup-compatibility/2006">
              <mc:Choice xmlns:v="urn:schemas-microsoft-com:vml" Requires="v">
                <p:oleObj spid="_x0000_s3098" name="Ecuación" r:id="rId7" imgW="152268" imgH="215713" progId="Equation.3">
                  <p:embed/>
                </p:oleObj>
              </mc:Choice>
              <mc:Fallback>
                <p:oleObj name="Ecuación" r:id="rId7" imgW="152268" imgH="215713" progId="Equation.3">
                  <p:embed/>
                  <p:pic>
                    <p:nvPicPr>
                      <p:cNvPr id="14349" name="Object 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1" y="2209801"/>
                        <a:ext cx="20796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0" name="Object 72"/>
          <p:cNvGraphicFramePr>
            <a:graphicFrameLocks noChangeAspect="1"/>
          </p:cNvGraphicFramePr>
          <p:nvPr/>
        </p:nvGraphicFramePr>
        <p:xfrm>
          <a:off x="5715000" y="2222501"/>
          <a:ext cx="173038" cy="277813"/>
        </p:xfrm>
        <a:graphic>
          <a:graphicData uri="http://schemas.openxmlformats.org/presentationml/2006/ole">
            <mc:AlternateContent xmlns:mc="http://schemas.openxmlformats.org/markup-compatibility/2006">
              <mc:Choice xmlns:v="urn:schemas-microsoft-com:vml" Requires="v">
                <p:oleObj spid="_x0000_s3099" name="Ecuación" r:id="rId9" imgW="126835" imgH="202936" progId="Equation.3">
                  <p:embed/>
                </p:oleObj>
              </mc:Choice>
              <mc:Fallback>
                <p:oleObj name="Ecuación" r:id="rId9" imgW="126835" imgH="202936" progId="Equation.3">
                  <p:embed/>
                  <p:pic>
                    <p:nvPicPr>
                      <p:cNvPr id="14350" name="Object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2222501"/>
                        <a:ext cx="173038"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73"/>
          <p:cNvGraphicFramePr>
            <a:graphicFrameLocks noChangeAspect="1"/>
          </p:cNvGraphicFramePr>
          <p:nvPr/>
        </p:nvGraphicFramePr>
        <p:xfrm>
          <a:off x="7391401" y="2286001"/>
          <a:ext cx="911225" cy="314325"/>
        </p:xfrm>
        <a:graphic>
          <a:graphicData uri="http://schemas.openxmlformats.org/presentationml/2006/ole">
            <mc:AlternateContent xmlns:mc="http://schemas.openxmlformats.org/markup-compatibility/2006">
              <mc:Choice xmlns:v="urn:schemas-microsoft-com:vml" Requires="v">
                <p:oleObj spid="_x0000_s3100" name="Ecuación" r:id="rId11" imgW="660400" imgH="228600" progId="Equation.3">
                  <p:embed/>
                </p:oleObj>
              </mc:Choice>
              <mc:Fallback>
                <p:oleObj name="Ecuación" r:id="rId11" imgW="660400" imgH="228600" progId="Equation.3">
                  <p:embed/>
                  <p:pic>
                    <p:nvPicPr>
                      <p:cNvPr id="14351" name="Object 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1401" y="2286001"/>
                        <a:ext cx="9112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2" name="Object 74"/>
          <p:cNvGraphicFramePr>
            <a:graphicFrameLocks noChangeAspect="1"/>
          </p:cNvGraphicFramePr>
          <p:nvPr/>
        </p:nvGraphicFramePr>
        <p:xfrm>
          <a:off x="6019800" y="1981200"/>
          <a:ext cx="192088" cy="242888"/>
        </p:xfrm>
        <a:graphic>
          <a:graphicData uri="http://schemas.openxmlformats.org/presentationml/2006/ole">
            <mc:AlternateContent xmlns:mc="http://schemas.openxmlformats.org/markup-compatibility/2006">
              <mc:Choice xmlns:v="urn:schemas-microsoft-com:vml" Requires="v">
                <p:oleObj spid="_x0000_s3101" name="Ecuación" r:id="rId13" imgW="139579" imgH="177646" progId="Equation.3">
                  <p:embed/>
                </p:oleObj>
              </mc:Choice>
              <mc:Fallback>
                <p:oleObj name="Ecuación" r:id="rId13" imgW="139579" imgH="177646" progId="Equation.3">
                  <p:embed/>
                  <p:pic>
                    <p:nvPicPr>
                      <p:cNvPr id="14352" name="Object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9800" y="1981200"/>
                        <a:ext cx="192088"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3" name="Object 75"/>
          <p:cNvGraphicFramePr>
            <a:graphicFrameLocks noChangeAspect="1"/>
          </p:cNvGraphicFramePr>
          <p:nvPr/>
        </p:nvGraphicFramePr>
        <p:xfrm>
          <a:off x="7205663" y="1600201"/>
          <a:ext cx="527050" cy="347663"/>
        </p:xfrm>
        <a:graphic>
          <a:graphicData uri="http://schemas.openxmlformats.org/presentationml/2006/ole">
            <mc:AlternateContent xmlns:mc="http://schemas.openxmlformats.org/markup-compatibility/2006">
              <mc:Choice xmlns:v="urn:schemas-microsoft-com:vml" Requires="v">
                <p:oleObj spid="_x0000_s3102" name="Ecuación" r:id="rId15" imgW="380835" imgH="253890" progId="Equation.3">
                  <p:embed/>
                </p:oleObj>
              </mc:Choice>
              <mc:Fallback>
                <p:oleObj name="Ecuación" r:id="rId15" imgW="380835" imgH="253890" progId="Equation.3">
                  <p:embed/>
                  <p:pic>
                    <p:nvPicPr>
                      <p:cNvPr id="14353" name="Object 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5663" y="1600201"/>
                        <a:ext cx="5270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4" name="Text Box 76"/>
          <p:cNvSpPr txBox="1">
            <a:spLocks noChangeArrowheads="1"/>
          </p:cNvSpPr>
          <p:nvPr/>
        </p:nvSpPr>
        <p:spPr bwMode="auto">
          <a:xfrm>
            <a:off x="1981200" y="762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1400" i="1"/>
              <a:t>Suponiendo:</a:t>
            </a:r>
            <a:endParaRPr lang="es-ES_tradnl" altLang="es-AR"/>
          </a:p>
        </p:txBody>
      </p:sp>
      <p:graphicFrame>
        <p:nvGraphicFramePr>
          <p:cNvPr id="14355" name="Object 77"/>
          <p:cNvGraphicFramePr>
            <a:graphicFrameLocks noChangeAspect="1"/>
          </p:cNvGraphicFramePr>
          <p:nvPr/>
        </p:nvGraphicFramePr>
        <p:xfrm>
          <a:off x="3048001" y="777875"/>
          <a:ext cx="593725" cy="312738"/>
        </p:xfrm>
        <a:graphic>
          <a:graphicData uri="http://schemas.openxmlformats.org/presentationml/2006/ole">
            <mc:AlternateContent xmlns:mc="http://schemas.openxmlformats.org/markup-compatibility/2006">
              <mc:Choice xmlns:v="urn:schemas-microsoft-com:vml" Requires="v">
                <p:oleObj spid="_x0000_s3103" name="Ecuación" r:id="rId17" imgW="431613" imgH="228501" progId="Equation.3">
                  <p:embed/>
                </p:oleObj>
              </mc:Choice>
              <mc:Fallback>
                <p:oleObj name="Ecuación" r:id="rId17" imgW="431613" imgH="228501" progId="Equation.3">
                  <p:embed/>
                  <p:pic>
                    <p:nvPicPr>
                      <p:cNvPr id="14355" name="Object 7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1" y="777875"/>
                        <a:ext cx="593725"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6" name="Line 78"/>
          <p:cNvSpPr>
            <a:spLocks noChangeShapeType="1"/>
          </p:cNvSpPr>
          <p:nvPr/>
        </p:nvSpPr>
        <p:spPr bwMode="auto">
          <a:xfrm>
            <a:off x="5410200" y="990600"/>
            <a:ext cx="0" cy="548640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57" name="Line 79"/>
          <p:cNvSpPr>
            <a:spLocks noChangeShapeType="1"/>
          </p:cNvSpPr>
          <p:nvPr/>
        </p:nvSpPr>
        <p:spPr bwMode="auto">
          <a:xfrm>
            <a:off x="7391400" y="2209800"/>
            <a:ext cx="762000" cy="0"/>
          </a:xfrm>
          <a:prstGeom prst="line">
            <a:avLst/>
          </a:prstGeom>
          <a:noFill/>
          <a:ln w="9525">
            <a:solidFill>
              <a:srgbClr val="FF33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58" name="Line 80"/>
          <p:cNvSpPr>
            <a:spLocks noChangeShapeType="1"/>
          </p:cNvSpPr>
          <p:nvPr/>
        </p:nvSpPr>
        <p:spPr bwMode="auto">
          <a:xfrm>
            <a:off x="8153400" y="1066800"/>
            <a:ext cx="0" cy="1143000"/>
          </a:xfrm>
          <a:prstGeom prst="line">
            <a:avLst/>
          </a:prstGeom>
          <a:noFill/>
          <a:ln w="9525">
            <a:solidFill>
              <a:srgbClr val="FF33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59" name="Object 81"/>
          <p:cNvGraphicFramePr>
            <a:graphicFrameLocks noChangeAspect="1"/>
          </p:cNvGraphicFramePr>
          <p:nvPr/>
        </p:nvGraphicFramePr>
        <p:xfrm>
          <a:off x="8229601" y="1600201"/>
          <a:ext cx="911225" cy="314325"/>
        </p:xfrm>
        <a:graphic>
          <a:graphicData uri="http://schemas.openxmlformats.org/presentationml/2006/ole">
            <mc:AlternateContent xmlns:mc="http://schemas.openxmlformats.org/markup-compatibility/2006">
              <mc:Choice xmlns:v="urn:schemas-microsoft-com:vml" Requires="v">
                <p:oleObj spid="_x0000_s3104" name="Ecuación" r:id="rId19" imgW="660400" imgH="228600" progId="Equation.3">
                  <p:embed/>
                </p:oleObj>
              </mc:Choice>
              <mc:Fallback>
                <p:oleObj name="Ecuación" r:id="rId19" imgW="660400" imgH="228600" progId="Equation.3">
                  <p:embed/>
                  <p:pic>
                    <p:nvPicPr>
                      <p:cNvPr id="14359" name="Object 8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29601" y="1600201"/>
                        <a:ext cx="9112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0" name="Line 82"/>
          <p:cNvSpPr>
            <a:spLocks noChangeShapeType="1"/>
          </p:cNvSpPr>
          <p:nvPr/>
        </p:nvSpPr>
        <p:spPr bwMode="auto">
          <a:xfrm>
            <a:off x="6324600" y="1066800"/>
            <a:ext cx="0" cy="533400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1" name="Line 83"/>
          <p:cNvSpPr>
            <a:spLocks noChangeShapeType="1"/>
          </p:cNvSpPr>
          <p:nvPr/>
        </p:nvSpPr>
        <p:spPr bwMode="auto">
          <a:xfrm>
            <a:off x="5334000" y="1066800"/>
            <a:ext cx="2819400" cy="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2" name="Line 84"/>
          <p:cNvSpPr>
            <a:spLocks noChangeShapeType="1"/>
          </p:cNvSpPr>
          <p:nvPr/>
        </p:nvSpPr>
        <p:spPr bwMode="auto">
          <a:xfrm>
            <a:off x="5410200" y="6427788"/>
            <a:ext cx="1981200" cy="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3" name="Line 85"/>
          <p:cNvSpPr>
            <a:spLocks noChangeShapeType="1"/>
          </p:cNvSpPr>
          <p:nvPr/>
        </p:nvSpPr>
        <p:spPr bwMode="auto">
          <a:xfrm flipV="1">
            <a:off x="5410200" y="5284788"/>
            <a:ext cx="1143000" cy="11430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4" name="Line 86"/>
          <p:cNvSpPr>
            <a:spLocks noChangeShapeType="1"/>
          </p:cNvSpPr>
          <p:nvPr/>
        </p:nvSpPr>
        <p:spPr bwMode="auto">
          <a:xfrm>
            <a:off x="5410200" y="5284788"/>
            <a:ext cx="1143000" cy="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5" name="Line 87"/>
          <p:cNvSpPr>
            <a:spLocks noChangeShapeType="1"/>
          </p:cNvSpPr>
          <p:nvPr/>
        </p:nvSpPr>
        <p:spPr bwMode="auto">
          <a:xfrm flipH="1" flipV="1">
            <a:off x="6553200" y="5284788"/>
            <a:ext cx="838200" cy="11430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6" name="Line 88"/>
          <p:cNvSpPr>
            <a:spLocks noChangeShapeType="1"/>
          </p:cNvSpPr>
          <p:nvPr/>
        </p:nvSpPr>
        <p:spPr bwMode="auto">
          <a:xfrm flipV="1">
            <a:off x="5410200" y="5818188"/>
            <a:ext cx="914400" cy="60960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67" name="Arc 89"/>
          <p:cNvSpPr>
            <a:spLocks/>
          </p:cNvSpPr>
          <p:nvPr/>
        </p:nvSpPr>
        <p:spPr bwMode="auto">
          <a:xfrm>
            <a:off x="5791200" y="6199189"/>
            <a:ext cx="76200" cy="200025"/>
          </a:xfrm>
          <a:custGeom>
            <a:avLst/>
            <a:gdLst>
              <a:gd name="T0" fmla="*/ 0 w 21600"/>
              <a:gd name="T1" fmla="*/ 0 h 28431"/>
              <a:gd name="T2" fmla="*/ 72291 w 21600"/>
              <a:gd name="T3" fmla="*/ 200025 h 28431"/>
              <a:gd name="T4" fmla="*/ 0 w 21600"/>
              <a:gd name="T5" fmla="*/ 151966 h 28431"/>
              <a:gd name="T6" fmla="*/ 0 60000 65536"/>
              <a:gd name="T7" fmla="*/ 0 60000 65536"/>
              <a:gd name="T8" fmla="*/ 0 60000 65536"/>
            </a:gdLst>
            <a:ahLst/>
            <a:cxnLst>
              <a:cxn ang="T6">
                <a:pos x="T0" y="T1"/>
              </a:cxn>
              <a:cxn ang="T7">
                <a:pos x="T2" y="T3"/>
              </a:cxn>
              <a:cxn ang="T8">
                <a:pos x="T4" y="T5"/>
              </a:cxn>
            </a:cxnLst>
            <a:rect l="0" t="0" r="r" b="b"/>
            <a:pathLst>
              <a:path w="21600" h="28431" fill="none" extrusionOk="0">
                <a:moveTo>
                  <a:pt x="-1" y="0"/>
                </a:moveTo>
                <a:cubicBezTo>
                  <a:pt x="11929" y="0"/>
                  <a:pt x="21600" y="9670"/>
                  <a:pt x="21600" y="21600"/>
                </a:cubicBezTo>
                <a:cubicBezTo>
                  <a:pt x="21600" y="23921"/>
                  <a:pt x="21225" y="26228"/>
                  <a:pt x="20491" y="28430"/>
                </a:cubicBezTo>
              </a:path>
              <a:path w="21600" h="28431" stroke="0" extrusionOk="0">
                <a:moveTo>
                  <a:pt x="-1" y="0"/>
                </a:moveTo>
                <a:cubicBezTo>
                  <a:pt x="11929" y="0"/>
                  <a:pt x="21600" y="9670"/>
                  <a:pt x="21600" y="21600"/>
                </a:cubicBezTo>
                <a:cubicBezTo>
                  <a:pt x="21600" y="23921"/>
                  <a:pt x="21225" y="26228"/>
                  <a:pt x="20491" y="28430"/>
                </a:cubicBezTo>
                <a:lnTo>
                  <a:pt x="0" y="21600"/>
                </a:lnTo>
                <a:lnTo>
                  <a:pt x="-1" y="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68" name="Object 90"/>
          <p:cNvGraphicFramePr>
            <a:graphicFrameLocks noChangeAspect="1"/>
          </p:cNvGraphicFramePr>
          <p:nvPr/>
        </p:nvGraphicFramePr>
        <p:xfrm>
          <a:off x="5638800" y="6199188"/>
          <a:ext cx="173038" cy="277812"/>
        </p:xfrm>
        <a:graphic>
          <a:graphicData uri="http://schemas.openxmlformats.org/presentationml/2006/ole">
            <mc:AlternateContent xmlns:mc="http://schemas.openxmlformats.org/markup-compatibility/2006">
              <mc:Choice xmlns:v="urn:schemas-microsoft-com:vml" Requires="v">
                <p:oleObj spid="_x0000_s3105" name="Ecuación" r:id="rId21" imgW="126835" imgH="202936" progId="Equation.3">
                  <p:embed/>
                </p:oleObj>
              </mc:Choice>
              <mc:Fallback>
                <p:oleObj name="Ecuación" r:id="rId21" imgW="126835" imgH="202936" progId="Equation.3">
                  <p:embed/>
                  <p:pic>
                    <p:nvPicPr>
                      <p:cNvPr id="14368" name="Object 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6199188"/>
                        <a:ext cx="173038"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9" name="Arc 93"/>
          <p:cNvSpPr>
            <a:spLocks/>
          </p:cNvSpPr>
          <p:nvPr/>
        </p:nvSpPr>
        <p:spPr bwMode="auto">
          <a:xfrm rot="21000000">
            <a:off x="5843589" y="6021388"/>
            <a:ext cx="168275" cy="406400"/>
          </a:xfrm>
          <a:custGeom>
            <a:avLst/>
            <a:gdLst>
              <a:gd name="T0" fmla="*/ 0 w 21600"/>
              <a:gd name="T1" fmla="*/ 0 h 34577"/>
              <a:gd name="T2" fmla="*/ 134527 w 21600"/>
              <a:gd name="T3" fmla="*/ 406400 h 34577"/>
              <a:gd name="T4" fmla="*/ 0 w 21600"/>
              <a:gd name="T5" fmla="*/ 253875 h 34577"/>
              <a:gd name="T6" fmla="*/ 0 60000 65536"/>
              <a:gd name="T7" fmla="*/ 0 60000 65536"/>
              <a:gd name="T8" fmla="*/ 0 60000 65536"/>
            </a:gdLst>
            <a:ahLst/>
            <a:cxnLst>
              <a:cxn ang="T6">
                <a:pos x="T0" y="T1"/>
              </a:cxn>
              <a:cxn ang="T7">
                <a:pos x="T2" y="T3"/>
              </a:cxn>
              <a:cxn ang="T8">
                <a:pos x="T4" y="T5"/>
              </a:cxn>
            </a:cxnLst>
            <a:rect l="0" t="0" r="r" b="b"/>
            <a:pathLst>
              <a:path w="21600" h="34577" fill="none" extrusionOk="0">
                <a:moveTo>
                  <a:pt x="-1" y="0"/>
                </a:moveTo>
                <a:cubicBezTo>
                  <a:pt x="11929" y="0"/>
                  <a:pt x="21600" y="9670"/>
                  <a:pt x="21600" y="21600"/>
                </a:cubicBezTo>
                <a:cubicBezTo>
                  <a:pt x="21600" y="26280"/>
                  <a:pt x="20079" y="30834"/>
                  <a:pt x="17267" y="34576"/>
                </a:cubicBezTo>
              </a:path>
              <a:path w="21600" h="34577" stroke="0" extrusionOk="0">
                <a:moveTo>
                  <a:pt x="-1" y="0"/>
                </a:moveTo>
                <a:cubicBezTo>
                  <a:pt x="11929" y="0"/>
                  <a:pt x="21600" y="9670"/>
                  <a:pt x="21600" y="21600"/>
                </a:cubicBezTo>
                <a:cubicBezTo>
                  <a:pt x="21600" y="26280"/>
                  <a:pt x="20079" y="30834"/>
                  <a:pt x="17267" y="34576"/>
                </a:cubicBezTo>
                <a:lnTo>
                  <a:pt x="0" y="21600"/>
                </a:lnTo>
                <a:lnTo>
                  <a:pt x="-1" y="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70" name="Object 94"/>
          <p:cNvGraphicFramePr>
            <a:graphicFrameLocks noChangeAspect="1"/>
          </p:cNvGraphicFramePr>
          <p:nvPr/>
        </p:nvGraphicFramePr>
        <p:xfrm>
          <a:off x="6045200" y="6122989"/>
          <a:ext cx="192088" cy="242887"/>
        </p:xfrm>
        <a:graphic>
          <a:graphicData uri="http://schemas.openxmlformats.org/presentationml/2006/ole">
            <mc:AlternateContent xmlns:mc="http://schemas.openxmlformats.org/markup-compatibility/2006">
              <mc:Choice xmlns:v="urn:schemas-microsoft-com:vml" Requires="v">
                <p:oleObj spid="_x0000_s3106" name="Ecuación" r:id="rId22" imgW="139579" imgH="177646" progId="Equation.3">
                  <p:embed/>
                </p:oleObj>
              </mc:Choice>
              <mc:Fallback>
                <p:oleObj name="Ecuación" r:id="rId22" imgW="139579" imgH="177646" progId="Equation.3">
                  <p:embed/>
                  <p:pic>
                    <p:nvPicPr>
                      <p:cNvPr id="14370" name="Object 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5200" y="6122989"/>
                        <a:ext cx="192088"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1" name="Object 95"/>
          <p:cNvGraphicFramePr>
            <a:graphicFrameLocks noChangeAspect="1"/>
          </p:cNvGraphicFramePr>
          <p:nvPr/>
        </p:nvGraphicFramePr>
        <p:xfrm>
          <a:off x="6400800" y="5665788"/>
          <a:ext cx="173038" cy="277812"/>
        </p:xfrm>
        <a:graphic>
          <a:graphicData uri="http://schemas.openxmlformats.org/presentationml/2006/ole">
            <mc:AlternateContent xmlns:mc="http://schemas.openxmlformats.org/markup-compatibility/2006">
              <mc:Choice xmlns:v="urn:schemas-microsoft-com:vml" Requires="v">
                <p:oleObj spid="_x0000_s3107" name="Ecuación" r:id="rId23" imgW="126835" imgH="202936" progId="Equation.3">
                  <p:embed/>
                </p:oleObj>
              </mc:Choice>
              <mc:Fallback>
                <p:oleObj name="Ecuación" r:id="rId23" imgW="126835" imgH="202936" progId="Equation.3">
                  <p:embed/>
                  <p:pic>
                    <p:nvPicPr>
                      <p:cNvPr id="14371"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665788"/>
                        <a:ext cx="173038"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2" name="Object 96"/>
          <p:cNvGraphicFramePr>
            <a:graphicFrameLocks noChangeAspect="1"/>
          </p:cNvGraphicFramePr>
          <p:nvPr/>
        </p:nvGraphicFramePr>
        <p:xfrm>
          <a:off x="5867401" y="5437188"/>
          <a:ext cx="207963" cy="277812"/>
        </p:xfrm>
        <a:graphic>
          <a:graphicData uri="http://schemas.openxmlformats.org/presentationml/2006/ole">
            <mc:AlternateContent xmlns:mc="http://schemas.openxmlformats.org/markup-compatibility/2006">
              <mc:Choice xmlns:v="urn:schemas-microsoft-com:vml" Requires="v">
                <p:oleObj spid="_x0000_s3108" name="Ecuación" r:id="rId24" imgW="152268" imgH="203024" progId="Equation.3">
                  <p:embed/>
                </p:oleObj>
              </mc:Choice>
              <mc:Fallback>
                <p:oleObj name="Ecuación" r:id="rId24" imgW="152268" imgH="203024" progId="Equation.3">
                  <p:embed/>
                  <p:pic>
                    <p:nvPicPr>
                      <p:cNvPr id="14372" name="Object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5437188"/>
                        <a:ext cx="207963"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3" name="Object 97"/>
          <p:cNvGraphicFramePr>
            <a:graphicFrameLocks noChangeAspect="1"/>
          </p:cNvGraphicFramePr>
          <p:nvPr/>
        </p:nvGraphicFramePr>
        <p:xfrm>
          <a:off x="6553200" y="5894388"/>
          <a:ext cx="527050" cy="347662"/>
        </p:xfrm>
        <a:graphic>
          <a:graphicData uri="http://schemas.openxmlformats.org/presentationml/2006/ole">
            <mc:AlternateContent xmlns:mc="http://schemas.openxmlformats.org/markup-compatibility/2006">
              <mc:Choice xmlns:v="urn:schemas-microsoft-com:vml" Requires="v">
                <p:oleObj spid="_x0000_s3109" name="Ecuación" r:id="rId25" imgW="380835" imgH="253890" progId="Equation.3">
                  <p:embed/>
                </p:oleObj>
              </mc:Choice>
              <mc:Fallback>
                <p:oleObj name="Ecuación" r:id="rId25" imgW="380835" imgH="253890" progId="Equation.3">
                  <p:embed/>
                  <p:pic>
                    <p:nvPicPr>
                      <p:cNvPr id="14373" name="Object 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5894388"/>
                        <a:ext cx="5270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4" name="Line 98"/>
          <p:cNvSpPr>
            <a:spLocks noChangeShapeType="1"/>
          </p:cNvSpPr>
          <p:nvPr/>
        </p:nvSpPr>
        <p:spPr bwMode="auto">
          <a:xfrm>
            <a:off x="7391400" y="2209800"/>
            <a:ext cx="0" cy="129540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75" name="Line 99"/>
          <p:cNvSpPr>
            <a:spLocks noChangeShapeType="1"/>
          </p:cNvSpPr>
          <p:nvPr/>
        </p:nvSpPr>
        <p:spPr bwMode="auto">
          <a:xfrm>
            <a:off x="7391400" y="5284788"/>
            <a:ext cx="0" cy="1143000"/>
          </a:xfrm>
          <a:prstGeom prst="line">
            <a:avLst/>
          </a:prstGeom>
          <a:noFill/>
          <a:ln w="9525">
            <a:solidFill>
              <a:srgbClr val="FF33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76" name="Line 100"/>
          <p:cNvSpPr>
            <a:spLocks noChangeShapeType="1"/>
          </p:cNvSpPr>
          <p:nvPr/>
        </p:nvSpPr>
        <p:spPr bwMode="auto">
          <a:xfrm>
            <a:off x="6553200" y="5284788"/>
            <a:ext cx="838200" cy="0"/>
          </a:xfrm>
          <a:prstGeom prst="line">
            <a:avLst/>
          </a:prstGeom>
          <a:noFill/>
          <a:ln w="9525">
            <a:solidFill>
              <a:srgbClr val="FF33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77" name="Text Box 101"/>
          <p:cNvSpPr txBox="1">
            <a:spLocks noChangeArrowheads="1"/>
          </p:cNvSpPr>
          <p:nvPr/>
        </p:nvSpPr>
        <p:spPr bwMode="auto">
          <a:xfrm>
            <a:off x="1905000" y="15240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1800" b="1" i="1"/>
              <a:t>Generador sobreexcitado:</a:t>
            </a:r>
            <a:endParaRPr lang="es-ES_tradnl" altLang="es-AR"/>
          </a:p>
        </p:txBody>
      </p:sp>
      <p:sp>
        <p:nvSpPr>
          <p:cNvPr id="14378" name="Text Box 102"/>
          <p:cNvSpPr txBox="1">
            <a:spLocks noChangeArrowheads="1"/>
          </p:cNvSpPr>
          <p:nvPr/>
        </p:nvSpPr>
        <p:spPr bwMode="auto">
          <a:xfrm>
            <a:off x="1828800" y="58674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1800" b="1" i="1"/>
              <a:t>Generador subexcitado:</a:t>
            </a:r>
            <a:endParaRPr lang="es-ES_tradnl" altLang="es-AR"/>
          </a:p>
        </p:txBody>
      </p:sp>
      <p:graphicFrame>
        <p:nvGraphicFramePr>
          <p:cNvPr id="14379" name="Object 103"/>
          <p:cNvGraphicFramePr>
            <a:graphicFrameLocks noChangeAspect="1"/>
          </p:cNvGraphicFramePr>
          <p:nvPr/>
        </p:nvGraphicFramePr>
        <p:xfrm>
          <a:off x="6400801" y="4979989"/>
          <a:ext cx="911225" cy="314325"/>
        </p:xfrm>
        <a:graphic>
          <a:graphicData uri="http://schemas.openxmlformats.org/presentationml/2006/ole">
            <mc:AlternateContent xmlns:mc="http://schemas.openxmlformats.org/markup-compatibility/2006">
              <mc:Choice xmlns:v="urn:schemas-microsoft-com:vml" Requires="v">
                <p:oleObj spid="_x0000_s3110" name="Ecuación" r:id="rId26" imgW="660400" imgH="228600" progId="Equation.3">
                  <p:embed/>
                </p:oleObj>
              </mc:Choice>
              <mc:Fallback>
                <p:oleObj name="Ecuación" r:id="rId26" imgW="660400" imgH="228600" progId="Equation.3">
                  <p:embed/>
                  <p:pic>
                    <p:nvPicPr>
                      <p:cNvPr id="14379" name="Object 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1" y="4979989"/>
                        <a:ext cx="9112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0" name="Object 104"/>
          <p:cNvGraphicFramePr>
            <a:graphicFrameLocks noChangeAspect="1"/>
          </p:cNvGraphicFramePr>
          <p:nvPr/>
        </p:nvGraphicFramePr>
        <p:xfrm>
          <a:off x="7391401" y="5741989"/>
          <a:ext cx="911225" cy="314325"/>
        </p:xfrm>
        <a:graphic>
          <a:graphicData uri="http://schemas.openxmlformats.org/presentationml/2006/ole">
            <mc:AlternateContent xmlns:mc="http://schemas.openxmlformats.org/markup-compatibility/2006">
              <mc:Choice xmlns:v="urn:schemas-microsoft-com:vml" Requires="v">
                <p:oleObj spid="_x0000_s3111" name="Ecuación" r:id="rId27" imgW="660400" imgH="228600" progId="Equation.3">
                  <p:embed/>
                </p:oleObj>
              </mc:Choice>
              <mc:Fallback>
                <p:oleObj name="Ecuación" r:id="rId27" imgW="660400" imgH="228600" progId="Equation.3">
                  <p:embed/>
                  <p:pic>
                    <p:nvPicPr>
                      <p:cNvPr id="14380" name="Object 10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91401" y="5741989"/>
                        <a:ext cx="9112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81" name="Text Box 120"/>
          <p:cNvSpPr txBox="1">
            <a:spLocks noChangeArrowheads="1"/>
          </p:cNvSpPr>
          <p:nvPr/>
        </p:nvSpPr>
        <p:spPr bwMode="auto">
          <a:xfrm>
            <a:off x="8915400" y="3048001"/>
            <a:ext cx="12192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1600" i="1"/>
              <a:t>Lugares geométricos de potencia constante para :</a:t>
            </a:r>
          </a:p>
          <a:p>
            <a:pPr algn="ctr">
              <a:spcBef>
                <a:spcPct val="50000"/>
              </a:spcBef>
            </a:pPr>
            <a:r>
              <a:rPr lang="es-ES_tradnl" altLang="es-AR" sz="1600" i="1"/>
              <a:t>E, I</a:t>
            </a:r>
            <a:endParaRPr lang="es-ES_tradnl" altLang="es-AR" sz="1600"/>
          </a:p>
        </p:txBody>
      </p:sp>
      <p:sp>
        <p:nvSpPr>
          <p:cNvPr id="14382" name="Line 121"/>
          <p:cNvSpPr>
            <a:spLocks noChangeShapeType="1"/>
          </p:cNvSpPr>
          <p:nvPr/>
        </p:nvSpPr>
        <p:spPr bwMode="auto">
          <a:xfrm flipH="1" flipV="1">
            <a:off x="6781800" y="1066800"/>
            <a:ext cx="2209800" cy="2133600"/>
          </a:xfrm>
          <a:prstGeom prst="line">
            <a:avLst/>
          </a:prstGeom>
          <a:noFill/>
          <a:ln w="9525" cap="rnd">
            <a:solidFill>
              <a:schemeClr val="accent2"/>
            </a:solidFill>
            <a:prstDash val="sysDot"/>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83" name="Line 122"/>
          <p:cNvSpPr>
            <a:spLocks noChangeShapeType="1"/>
          </p:cNvSpPr>
          <p:nvPr/>
        </p:nvSpPr>
        <p:spPr bwMode="auto">
          <a:xfrm flipH="1" flipV="1">
            <a:off x="6324600" y="1371600"/>
            <a:ext cx="2667000" cy="1905000"/>
          </a:xfrm>
          <a:prstGeom prst="line">
            <a:avLst/>
          </a:prstGeom>
          <a:noFill/>
          <a:ln w="9525" cap="rnd">
            <a:solidFill>
              <a:schemeClr val="accent2"/>
            </a:solidFill>
            <a:prstDash val="sysDot"/>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nvGrpSpPr>
          <p:cNvPr id="14384" name="Group 125"/>
          <p:cNvGrpSpPr>
            <a:grpSpLocks/>
          </p:cNvGrpSpPr>
          <p:nvPr/>
        </p:nvGrpSpPr>
        <p:grpSpPr bwMode="auto">
          <a:xfrm>
            <a:off x="1905000" y="3276601"/>
            <a:ext cx="6027738" cy="1573213"/>
            <a:chOff x="240" y="2064"/>
            <a:chExt cx="3797" cy="991"/>
          </a:xfrm>
        </p:grpSpPr>
        <p:sp>
          <p:nvSpPr>
            <p:cNvPr id="14385" name="Line 106"/>
            <p:cNvSpPr>
              <a:spLocks noChangeShapeType="1"/>
            </p:cNvSpPr>
            <p:nvPr/>
          </p:nvSpPr>
          <p:spPr bwMode="auto">
            <a:xfrm>
              <a:off x="2448" y="2880"/>
              <a:ext cx="1248" cy="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86" name="Line 107"/>
            <p:cNvSpPr>
              <a:spLocks noChangeShapeType="1"/>
            </p:cNvSpPr>
            <p:nvPr/>
          </p:nvSpPr>
          <p:spPr bwMode="auto">
            <a:xfrm flipV="1">
              <a:off x="2448" y="2160"/>
              <a:ext cx="1248" cy="72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4387" name="Arc 108"/>
            <p:cNvSpPr>
              <a:spLocks/>
            </p:cNvSpPr>
            <p:nvPr/>
          </p:nvSpPr>
          <p:spPr bwMode="auto">
            <a:xfrm>
              <a:off x="2696" y="2744"/>
              <a:ext cx="48" cy="126"/>
            </a:xfrm>
            <a:custGeom>
              <a:avLst/>
              <a:gdLst>
                <a:gd name="T0" fmla="*/ 0 w 21600"/>
                <a:gd name="T1" fmla="*/ 0 h 28431"/>
                <a:gd name="T2" fmla="*/ 46 w 21600"/>
                <a:gd name="T3" fmla="*/ 126 h 28431"/>
                <a:gd name="T4" fmla="*/ 0 w 21600"/>
                <a:gd name="T5" fmla="*/ 96 h 28431"/>
                <a:gd name="T6" fmla="*/ 0 60000 65536"/>
                <a:gd name="T7" fmla="*/ 0 60000 65536"/>
                <a:gd name="T8" fmla="*/ 0 60000 65536"/>
              </a:gdLst>
              <a:ahLst/>
              <a:cxnLst>
                <a:cxn ang="T6">
                  <a:pos x="T0" y="T1"/>
                </a:cxn>
                <a:cxn ang="T7">
                  <a:pos x="T2" y="T3"/>
                </a:cxn>
                <a:cxn ang="T8">
                  <a:pos x="T4" y="T5"/>
                </a:cxn>
              </a:cxnLst>
              <a:rect l="0" t="0" r="r" b="b"/>
              <a:pathLst>
                <a:path w="21600" h="28431" fill="none" extrusionOk="0">
                  <a:moveTo>
                    <a:pt x="-1" y="0"/>
                  </a:moveTo>
                  <a:cubicBezTo>
                    <a:pt x="11929" y="0"/>
                    <a:pt x="21600" y="9670"/>
                    <a:pt x="21600" y="21600"/>
                  </a:cubicBezTo>
                  <a:cubicBezTo>
                    <a:pt x="21600" y="23921"/>
                    <a:pt x="21225" y="26228"/>
                    <a:pt x="20491" y="28430"/>
                  </a:cubicBezTo>
                </a:path>
                <a:path w="21600" h="28431" stroke="0" extrusionOk="0">
                  <a:moveTo>
                    <a:pt x="-1" y="0"/>
                  </a:moveTo>
                  <a:cubicBezTo>
                    <a:pt x="11929" y="0"/>
                    <a:pt x="21600" y="9670"/>
                    <a:pt x="21600" y="21600"/>
                  </a:cubicBezTo>
                  <a:cubicBezTo>
                    <a:pt x="21600" y="23921"/>
                    <a:pt x="21225" y="26228"/>
                    <a:pt x="20491" y="28430"/>
                  </a:cubicBezTo>
                  <a:lnTo>
                    <a:pt x="0" y="21600"/>
                  </a:lnTo>
                  <a:lnTo>
                    <a:pt x="-1" y="0"/>
                  </a:lnTo>
                  <a:close/>
                </a:path>
              </a:pathLst>
            </a:custGeom>
            <a:noFill/>
            <a:ln w="9525">
              <a:solidFill>
                <a:schemeClr val="tx1"/>
              </a:solidFill>
              <a:round/>
              <a:headEnd type="stealth" w="sm"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88" name="Object 109"/>
            <p:cNvGraphicFramePr>
              <a:graphicFrameLocks noChangeAspect="1"/>
            </p:cNvGraphicFramePr>
            <p:nvPr/>
          </p:nvGraphicFramePr>
          <p:xfrm>
            <a:off x="2784" y="2688"/>
            <a:ext cx="121" cy="153"/>
          </p:xfrm>
          <a:graphic>
            <a:graphicData uri="http://schemas.openxmlformats.org/presentationml/2006/ole">
              <mc:AlternateContent xmlns:mc="http://schemas.openxmlformats.org/markup-compatibility/2006">
                <mc:Choice xmlns:v="urn:schemas-microsoft-com:vml" Requires="v">
                  <p:oleObj spid="_x0000_s3112" name="Ecuación" r:id="rId29" imgW="139579" imgH="177646" progId="Equation.3">
                    <p:embed/>
                  </p:oleObj>
                </mc:Choice>
                <mc:Fallback>
                  <p:oleObj name="Ecuación" r:id="rId29" imgW="139579" imgH="177646" progId="Equation.3">
                    <p:embed/>
                    <p:pic>
                      <p:nvPicPr>
                        <p:cNvPr id="14388" name="Object 10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4" y="2688"/>
                          <a:ext cx="121"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9" name="Object 110"/>
            <p:cNvGraphicFramePr>
              <a:graphicFrameLocks noChangeAspect="1"/>
            </p:cNvGraphicFramePr>
            <p:nvPr/>
          </p:nvGraphicFramePr>
          <p:xfrm>
            <a:off x="3744" y="2784"/>
            <a:ext cx="131" cy="186"/>
          </p:xfrm>
          <a:graphic>
            <a:graphicData uri="http://schemas.openxmlformats.org/presentationml/2006/ole">
              <mc:AlternateContent xmlns:mc="http://schemas.openxmlformats.org/markup-compatibility/2006">
                <mc:Choice xmlns:v="urn:schemas-microsoft-com:vml" Requires="v">
                  <p:oleObj spid="_x0000_s3113" name="Ecuación" r:id="rId30" imgW="152268" imgH="215713" progId="Equation.3">
                    <p:embed/>
                  </p:oleObj>
                </mc:Choice>
                <mc:Fallback>
                  <p:oleObj name="Ecuación" r:id="rId30" imgW="152268" imgH="215713" progId="Equation.3">
                    <p:embed/>
                    <p:pic>
                      <p:nvPicPr>
                        <p:cNvPr id="14389" name="Object 1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 y="2784"/>
                          <a:ext cx="13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0" name="Line 111"/>
            <p:cNvSpPr>
              <a:spLocks noChangeShapeType="1"/>
            </p:cNvSpPr>
            <p:nvPr/>
          </p:nvSpPr>
          <p:spPr bwMode="auto">
            <a:xfrm>
              <a:off x="2448" y="2880"/>
              <a:ext cx="576" cy="0"/>
            </a:xfrm>
            <a:prstGeom prst="line">
              <a:avLst/>
            </a:prstGeom>
            <a:noFill/>
            <a:ln w="9525">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91" name="Object 112"/>
            <p:cNvGraphicFramePr>
              <a:graphicFrameLocks noChangeAspect="1"/>
            </p:cNvGraphicFramePr>
            <p:nvPr/>
          </p:nvGraphicFramePr>
          <p:xfrm>
            <a:off x="2928" y="2880"/>
            <a:ext cx="109" cy="175"/>
          </p:xfrm>
          <a:graphic>
            <a:graphicData uri="http://schemas.openxmlformats.org/presentationml/2006/ole">
              <mc:AlternateContent xmlns:mc="http://schemas.openxmlformats.org/markup-compatibility/2006">
                <mc:Choice xmlns:v="urn:schemas-microsoft-com:vml" Requires="v">
                  <p:oleObj spid="_x0000_s3114" name="Ecuación" r:id="rId31" imgW="126835" imgH="202936" progId="Equation.3">
                    <p:embed/>
                  </p:oleObj>
                </mc:Choice>
                <mc:Fallback>
                  <p:oleObj name="Ecuación" r:id="rId31" imgW="126835" imgH="202936" progId="Equation.3">
                    <p:embed/>
                    <p:pic>
                      <p:nvPicPr>
                        <p:cNvPr id="14391" name="Object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880"/>
                          <a:ext cx="109"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2" name="Object 113"/>
            <p:cNvGraphicFramePr>
              <a:graphicFrameLocks noChangeAspect="1"/>
            </p:cNvGraphicFramePr>
            <p:nvPr/>
          </p:nvGraphicFramePr>
          <p:xfrm>
            <a:off x="3168" y="2736"/>
            <a:ext cx="419" cy="153"/>
          </p:xfrm>
          <a:graphic>
            <a:graphicData uri="http://schemas.openxmlformats.org/presentationml/2006/ole">
              <mc:AlternateContent xmlns:mc="http://schemas.openxmlformats.org/markup-compatibility/2006">
                <mc:Choice xmlns:v="urn:schemas-microsoft-com:vml" Requires="v">
                  <p:oleObj spid="_x0000_s3115" name="Ecuación" r:id="rId32" imgW="482181" imgH="177646" progId="Equation.3">
                    <p:embed/>
                  </p:oleObj>
                </mc:Choice>
                <mc:Fallback>
                  <p:oleObj name="Ecuación" r:id="rId32" imgW="482181" imgH="177646" progId="Equation.3">
                    <p:embed/>
                    <p:pic>
                      <p:nvPicPr>
                        <p:cNvPr id="14392" name="Object 11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68" y="2736"/>
                          <a:ext cx="419"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3" name="Line 114"/>
            <p:cNvSpPr>
              <a:spLocks noChangeShapeType="1"/>
            </p:cNvSpPr>
            <p:nvPr/>
          </p:nvSpPr>
          <p:spPr bwMode="auto">
            <a:xfrm>
              <a:off x="3696" y="2160"/>
              <a:ext cx="0" cy="720"/>
            </a:xfrm>
            <a:prstGeom prst="line">
              <a:avLst/>
            </a:prstGeom>
            <a:noFill/>
            <a:ln w="9525">
              <a:solidFill>
                <a:srgbClr val="FF3300"/>
              </a:solidFill>
              <a:prstDash val="sysDot"/>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94" name="Object 115"/>
            <p:cNvGraphicFramePr>
              <a:graphicFrameLocks noChangeAspect="1"/>
            </p:cNvGraphicFramePr>
            <p:nvPr/>
          </p:nvGraphicFramePr>
          <p:xfrm>
            <a:off x="3744" y="2064"/>
            <a:ext cx="131" cy="175"/>
          </p:xfrm>
          <a:graphic>
            <a:graphicData uri="http://schemas.openxmlformats.org/presentationml/2006/ole">
              <mc:AlternateContent xmlns:mc="http://schemas.openxmlformats.org/markup-compatibility/2006">
                <mc:Choice xmlns:v="urn:schemas-microsoft-com:vml" Requires="v">
                  <p:oleObj spid="_x0000_s3116" name="Ecuación" r:id="rId34" imgW="152268" imgH="203024" progId="Equation.3">
                    <p:embed/>
                  </p:oleObj>
                </mc:Choice>
                <mc:Fallback>
                  <p:oleObj name="Ecuación" r:id="rId34" imgW="152268" imgH="203024" progId="Equation.3">
                    <p:embed/>
                    <p:pic>
                      <p:nvPicPr>
                        <p:cNvPr id="14394" name="Object 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 y="2064"/>
                          <a:ext cx="131"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5" name="Text Box 118"/>
            <p:cNvSpPr txBox="1">
              <a:spLocks noChangeArrowheads="1"/>
            </p:cNvSpPr>
            <p:nvPr/>
          </p:nvSpPr>
          <p:spPr bwMode="auto">
            <a:xfrm>
              <a:off x="240" y="2256"/>
              <a:ext cx="17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_tradnl" altLang="es-AR" sz="1800" b="1" i="1"/>
                <a:t>Generador con excitación normal:</a:t>
              </a:r>
              <a:endParaRPr lang="es-ES_tradnl" altLang="es-AR"/>
            </a:p>
          </p:txBody>
        </p:sp>
        <p:sp>
          <p:nvSpPr>
            <p:cNvPr id="14396" name="Line 119"/>
            <p:cNvSpPr>
              <a:spLocks noChangeShapeType="1"/>
            </p:cNvSpPr>
            <p:nvPr/>
          </p:nvSpPr>
          <p:spPr bwMode="auto">
            <a:xfrm>
              <a:off x="2448" y="2160"/>
              <a:ext cx="1248" cy="0"/>
            </a:xfrm>
            <a:prstGeom prst="line">
              <a:avLst/>
            </a:prstGeom>
            <a:noFill/>
            <a:ln w="9525">
              <a:solidFill>
                <a:schemeClr val="bg2"/>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14397" name="Object 123"/>
            <p:cNvGraphicFramePr>
              <a:graphicFrameLocks noChangeAspect="1"/>
            </p:cNvGraphicFramePr>
            <p:nvPr/>
          </p:nvGraphicFramePr>
          <p:xfrm>
            <a:off x="3696" y="2448"/>
            <a:ext cx="341" cy="198"/>
          </p:xfrm>
          <a:graphic>
            <a:graphicData uri="http://schemas.openxmlformats.org/presentationml/2006/ole">
              <mc:AlternateContent xmlns:mc="http://schemas.openxmlformats.org/markup-compatibility/2006">
                <mc:Choice xmlns:v="urn:schemas-microsoft-com:vml" Requires="v">
                  <p:oleObj spid="_x0000_s3117" name="Ecuación" r:id="rId35" imgW="393529" imgH="228501" progId="Equation.3">
                    <p:embed/>
                  </p:oleObj>
                </mc:Choice>
                <mc:Fallback>
                  <p:oleObj name="Ecuación" r:id="rId35" imgW="393529" imgH="228501" progId="Equation.3">
                    <p:embed/>
                    <p:pic>
                      <p:nvPicPr>
                        <p:cNvPr id="14397" name="Object 12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696" y="2448"/>
                          <a:ext cx="34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763848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ChangeArrowheads="1"/>
          </p:cNvSpPr>
          <p:nvPr/>
        </p:nvSpPr>
        <p:spPr bwMode="auto">
          <a:xfrm>
            <a:off x="1676400" y="3810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4500" dirty="0">
                <a:solidFill>
                  <a:schemeClr val="tx2"/>
                </a:solidFill>
                <a:effectLst>
                  <a:outerShdw blurRad="38100" dist="38100" dir="2700000" algn="tl">
                    <a:srgbClr val="000000"/>
                  </a:outerShdw>
                </a:effectLst>
              </a:rPr>
              <a:t>Variación de la velocidad en los motores síncronos</a:t>
            </a:r>
          </a:p>
        </p:txBody>
      </p:sp>
      <p:sp>
        <p:nvSpPr>
          <p:cNvPr id="525320" name="Text Box 8"/>
          <p:cNvSpPr txBox="1">
            <a:spLocks noChangeArrowheads="1"/>
          </p:cNvSpPr>
          <p:nvPr/>
        </p:nvSpPr>
        <p:spPr bwMode="auto">
          <a:xfrm>
            <a:off x="4876800" y="4572000"/>
            <a:ext cx="2057400" cy="7620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Motores gran potencia</a:t>
            </a:r>
          </a:p>
        </p:txBody>
      </p:sp>
      <p:sp>
        <p:nvSpPr>
          <p:cNvPr id="525324" name="Text Box 12"/>
          <p:cNvSpPr txBox="1">
            <a:spLocks noChangeArrowheads="1"/>
          </p:cNvSpPr>
          <p:nvPr/>
        </p:nvSpPr>
        <p:spPr bwMode="auto">
          <a:xfrm>
            <a:off x="2057400" y="5943600"/>
            <a:ext cx="2286000" cy="457200"/>
          </a:xfrm>
          <a:prstGeom prst="rect">
            <a:avLst/>
          </a:prstGeom>
          <a:solidFill>
            <a:srgbClr val="FF0000"/>
          </a:solidFill>
          <a:ln>
            <a:noFill/>
          </a:ln>
          <a:effectLst/>
          <a:scene3d>
            <a:camera prst="legacyObliqueTopRight"/>
            <a:lightRig rig="legacyFlat3" dir="b"/>
          </a:scene3d>
          <a:sp3d extrusionH="176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400">
                <a:solidFill>
                  <a:schemeClr val="bg1">
                    <a:lumMod val="85000"/>
                  </a:schemeClr>
                </a:solidFill>
                <a:effectLst>
                  <a:outerShdw blurRad="38100" dist="38100" dir="2700000" algn="tl">
                    <a:srgbClr val="000000">
                      <a:alpha val="43137"/>
                    </a:srgbClr>
                  </a:outerShdw>
                </a:effectLst>
              </a:rPr>
              <a:t>INVERSORES</a:t>
            </a:r>
          </a:p>
        </p:txBody>
      </p:sp>
      <p:sp>
        <p:nvSpPr>
          <p:cNvPr id="525327" name="Rectangle 15"/>
          <p:cNvSpPr>
            <a:spLocks noChangeArrowheads="1"/>
          </p:cNvSpPr>
          <p:nvPr/>
        </p:nvSpPr>
        <p:spPr bwMode="auto">
          <a:xfrm>
            <a:off x="6934201" y="4946134"/>
            <a:ext cx="184731" cy="3693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sp>
        <p:nvSpPr>
          <p:cNvPr id="525329" name="Rectangle 17"/>
          <p:cNvSpPr>
            <a:spLocks noChangeArrowheads="1"/>
          </p:cNvSpPr>
          <p:nvPr/>
        </p:nvSpPr>
        <p:spPr bwMode="auto">
          <a:xfrm rot="5400000">
            <a:off x="5067300" y="4082534"/>
            <a:ext cx="635000" cy="3693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defRPr/>
            </a:pPr>
            <a:endParaRPr lang="es-AR">
              <a:effectLst>
                <a:outerShdw blurRad="38100" dist="38100" dir="2700000" algn="tl">
                  <a:srgbClr val="000000">
                    <a:alpha val="43137"/>
                  </a:srgbClr>
                </a:outerShdw>
              </a:effectLst>
            </a:endParaRPr>
          </a:p>
        </p:txBody>
      </p:sp>
      <p:sp>
        <p:nvSpPr>
          <p:cNvPr id="525323" name="Text Box 11"/>
          <p:cNvSpPr txBox="1">
            <a:spLocks noChangeArrowheads="1"/>
          </p:cNvSpPr>
          <p:nvPr/>
        </p:nvSpPr>
        <p:spPr bwMode="auto">
          <a:xfrm>
            <a:off x="1905000" y="3505200"/>
            <a:ext cx="3962400" cy="457200"/>
          </a:xfrm>
          <a:prstGeom prst="rect">
            <a:avLst/>
          </a:prstGeom>
          <a:solidFill>
            <a:srgbClr val="FF0000"/>
          </a:solidFill>
          <a:ln>
            <a:noFill/>
          </a:ln>
          <a:effectLst/>
          <a:scene3d>
            <a:camera prst="legacyObliqueTopRight"/>
            <a:lightRig rig="legacyFlat3" dir="b"/>
          </a:scene3d>
          <a:sp3d extrusionH="176200" prstMaterial="legacyMatte">
            <a:bevelT w="13500" h="13500" prst="angle"/>
            <a:bevelB w="13500" h="13500" prst="angle"/>
            <a:extrusionClr>
              <a:srgbClr val="FF0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400" dirty="0">
                <a:solidFill>
                  <a:schemeClr val="bg1">
                    <a:lumMod val="85000"/>
                  </a:schemeClr>
                </a:solidFill>
                <a:effectLst>
                  <a:outerShdw blurRad="38100" dist="38100" dir="2700000" algn="tl">
                    <a:srgbClr val="000000">
                      <a:alpha val="43137"/>
                    </a:srgbClr>
                  </a:outerShdw>
                </a:effectLst>
              </a:rPr>
              <a:t>CICLOCONVERTIDORES</a:t>
            </a:r>
          </a:p>
        </p:txBody>
      </p:sp>
      <p:sp>
        <p:nvSpPr>
          <p:cNvPr id="525330" name="Rectangle 18"/>
          <p:cNvSpPr>
            <a:spLocks noChangeArrowheads="1"/>
          </p:cNvSpPr>
          <p:nvPr/>
        </p:nvSpPr>
        <p:spPr bwMode="auto">
          <a:xfrm>
            <a:off x="4343400" y="5987534"/>
            <a:ext cx="469900" cy="3693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defRPr/>
            </a:pPr>
            <a:endParaRPr lang="es-AR">
              <a:effectLst>
                <a:outerShdw blurRad="38100" dist="38100" dir="2700000" algn="tl">
                  <a:srgbClr val="000000">
                    <a:alpha val="43137"/>
                  </a:srgbClr>
                </a:outerShdw>
              </a:effectLst>
            </a:endParaRPr>
          </a:p>
        </p:txBody>
      </p:sp>
      <p:sp>
        <p:nvSpPr>
          <p:cNvPr id="525322" name="Text Box 10"/>
          <p:cNvSpPr txBox="1">
            <a:spLocks noChangeArrowheads="1"/>
          </p:cNvSpPr>
          <p:nvPr/>
        </p:nvSpPr>
        <p:spPr bwMode="auto">
          <a:xfrm>
            <a:off x="4800600" y="5791200"/>
            <a:ext cx="2133600" cy="762000"/>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Motores baja potencia</a:t>
            </a:r>
          </a:p>
        </p:txBody>
      </p:sp>
      <p:sp>
        <p:nvSpPr>
          <p:cNvPr id="525328" name="Rectangle 16"/>
          <p:cNvSpPr>
            <a:spLocks noChangeArrowheads="1"/>
          </p:cNvSpPr>
          <p:nvPr/>
        </p:nvSpPr>
        <p:spPr bwMode="auto">
          <a:xfrm>
            <a:off x="6921501" y="5987534"/>
            <a:ext cx="184731" cy="3693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effectLst>
                <a:outerShdw blurRad="38100" dist="38100" dir="2700000" algn="tl">
                  <a:srgbClr val="000000">
                    <a:alpha val="43137"/>
                  </a:srgbClr>
                </a:outerShdw>
              </a:effectLst>
            </a:endParaRPr>
          </a:p>
        </p:txBody>
      </p:sp>
      <p:sp>
        <p:nvSpPr>
          <p:cNvPr id="525318" name="Text Box 6"/>
          <p:cNvSpPr txBox="1">
            <a:spLocks noChangeArrowheads="1"/>
          </p:cNvSpPr>
          <p:nvPr/>
        </p:nvSpPr>
        <p:spPr bwMode="auto">
          <a:xfrm>
            <a:off x="7543800" y="4953000"/>
            <a:ext cx="2514600" cy="1107996"/>
          </a:xfrm>
          <a:prstGeom prst="rect">
            <a:avLst/>
          </a:prstGeom>
          <a:solidFill>
            <a:srgbClr val="808080"/>
          </a:solidFill>
          <a:ln>
            <a:noFill/>
          </a:ln>
          <a:effectLst/>
          <a:scene3d>
            <a:camera prst="legacyObliqueTopRight"/>
            <a:lightRig rig="legacyFlat3" dir="b"/>
          </a:scene3d>
          <a:sp3d extrusionH="176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UTILIZACIÓN DE</a:t>
            </a:r>
          </a:p>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EQUIPOS ELECTRÓNICOS </a:t>
            </a:r>
            <a:endParaRPr lang="es-ES_tradnl" sz="2400">
              <a:solidFill>
                <a:schemeClr val="bg1">
                  <a:lumMod val="85000"/>
                </a:schemeClr>
              </a:solidFill>
              <a:effectLst>
                <a:outerShdw blurRad="38100" dist="38100" dir="2700000" algn="tl">
                  <a:srgbClr val="000000">
                    <a:alpha val="43137"/>
                  </a:srgbClr>
                </a:outerShdw>
              </a:effectLst>
              <a:latin typeface="Times New Roman" pitchFamily="18" charset="0"/>
            </a:endParaRPr>
          </a:p>
        </p:txBody>
      </p:sp>
      <p:sp>
        <p:nvSpPr>
          <p:cNvPr id="525326" name="Rectangle 14"/>
          <p:cNvSpPr>
            <a:spLocks noChangeArrowheads="1"/>
          </p:cNvSpPr>
          <p:nvPr/>
        </p:nvSpPr>
        <p:spPr bwMode="auto">
          <a:xfrm rot="5400000">
            <a:off x="8166100" y="4165084"/>
            <a:ext cx="1181100" cy="3693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defRPr/>
            </a:pPr>
            <a:endParaRPr lang="es-AR">
              <a:effectLst>
                <a:outerShdw blurRad="38100" dist="38100" dir="2700000" algn="tl">
                  <a:srgbClr val="000000">
                    <a:alpha val="43137"/>
                  </a:srgbClr>
                </a:outerShdw>
              </a:effectLst>
            </a:endParaRPr>
          </a:p>
        </p:txBody>
      </p:sp>
      <p:grpSp>
        <p:nvGrpSpPr>
          <p:cNvPr id="27661" name="Group 20"/>
          <p:cNvGrpSpPr>
            <a:grpSpLocks/>
          </p:cNvGrpSpPr>
          <p:nvPr/>
        </p:nvGrpSpPr>
        <p:grpSpPr bwMode="auto">
          <a:xfrm>
            <a:off x="2095501" y="1951038"/>
            <a:ext cx="8191500" cy="1814512"/>
            <a:chOff x="360" y="1229"/>
            <a:chExt cx="5160" cy="1143"/>
          </a:xfrm>
        </p:grpSpPr>
        <p:sp>
          <p:nvSpPr>
            <p:cNvPr id="525315" name="Text Box 3"/>
            <p:cNvSpPr txBox="1">
              <a:spLocks noChangeArrowheads="1"/>
            </p:cNvSpPr>
            <p:nvPr/>
          </p:nvSpPr>
          <p:spPr bwMode="auto">
            <a:xfrm>
              <a:off x="360" y="1229"/>
              <a:ext cx="2263" cy="737"/>
            </a:xfrm>
            <a:prstGeom prst="rect">
              <a:avLst/>
            </a:prstGeom>
            <a:solidFill>
              <a:srgbClr val="008000"/>
            </a:solidFill>
            <a:ln>
              <a:noFill/>
            </a:ln>
            <a:effectLst/>
            <a:scene3d>
              <a:camera prst="legacyObliqueTopRight"/>
              <a:lightRig rig="legacyFlat3" dir="b"/>
            </a:scene3d>
            <a:sp3d extrusionH="176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flatTx/>
            </a:bodyPr>
            <a:lstStyle/>
            <a:p>
              <a:pPr algn="ctr">
                <a:spcBef>
                  <a:spcPct val="0"/>
                </a:spcBef>
                <a:defRPr/>
              </a:pPr>
              <a:r>
                <a:rPr lang="es-ES_tradnl" sz="2200" dirty="0">
                  <a:solidFill>
                    <a:schemeClr val="bg1">
                      <a:lumMod val="85000"/>
                    </a:schemeClr>
                  </a:solidFill>
                  <a:effectLst>
                    <a:outerShdw blurRad="38100" dist="38100" dir="2700000" algn="tl">
                      <a:srgbClr val="000000">
                        <a:alpha val="43137"/>
                      </a:srgbClr>
                    </a:outerShdw>
                  </a:effectLst>
                </a:rPr>
                <a:t>El motor síncrono gira a la </a:t>
              </a:r>
            </a:p>
            <a:p>
              <a:pPr algn="ctr">
                <a:spcBef>
                  <a:spcPct val="0"/>
                </a:spcBef>
                <a:defRPr/>
              </a:pPr>
              <a:r>
                <a:rPr lang="es-ES_tradnl" sz="2200" dirty="0">
                  <a:solidFill>
                    <a:schemeClr val="bg1">
                      <a:lumMod val="85000"/>
                    </a:schemeClr>
                  </a:solidFill>
                  <a:effectLst>
                    <a:outerShdw blurRad="38100" dist="38100" dir="2700000" algn="tl">
                      <a:srgbClr val="000000">
                        <a:alpha val="43137"/>
                      </a:srgbClr>
                    </a:outerShdw>
                  </a:effectLst>
                </a:rPr>
                <a:t>velocidad de sincronismo</a:t>
              </a:r>
            </a:p>
            <a:p>
              <a:pPr algn="ctr">
                <a:spcBef>
                  <a:spcPct val="0"/>
                </a:spcBef>
                <a:defRPr/>
              </a:pPr>
              <a:r>
                <a:rPr lang="es-ES_tradnl" sz="2600" dirty="0">
                  <a:solidFill>
                    <a:schemeClr val="bg1">
                      <a:lumMod val="85000"/>
                    </a:schemeClr>
                  </a:solidFill>
                  <a:effectLst>
                    <a:outerShdw blurRad="38100" dist="38100" dir="2700000" algn="tl">
                      <a:srgbClr val="000000">
                        <a:alpha val="43137"/>
                      </a:srgbClr>
                    </a:outerShdw>
                  </a:effectLst>
                </a:rPr>
                <a:t>60*f/p</a:t>
              </a:r>
              <a:r>
                <a:rPr lang="es-ES_tradnl" sz="2200" dirty="0">
                  <a:solidFill>
                    <a:schemeClr val="bg1">
                      <a:lumMod val="85000"/>
                    </a:schemeClr>
                  </a:solidFill>
                  <a:effectLst>
                    <a:outerShdw blurRad="38100" dist="38100" dir="2700000" algn="tl">
                      <a:srgbClr val="000000">
                        <a:alpha val="43137"/>
                      </a:srgbClr>
                    </a:outerShdw>
                  </a:effectLst>
                </a:rPr>
                <a:t> </a:t>
              </a:r>
            </a:p>
          </p:txBody>
        </p:sp>
        <p:sp>
          <p:nvSpPr>
            <p:cNvPr id="525325" name="Rectangle 13"/>
            <p:cNvSpPr>
              <a:spLocks noChangeArrowheads="1"/>
            </p:cNvSpPr>
            <p:nvPr/>
          </p:nvSpPr>
          <p:spPr bwMode="auto">
            <a:xfrm>
              <a:off x="3436" y="1516"/>
              <a:ext cx="116" cy="233"/>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defRPr/>
              </a:pPr>
              <a:endParaRPr lang="es-AR">
                <a:solidFill>
                  <a:schemeClr val="bg1">
                    <a:lumMod val="85000"/>
                  </a:schemeClr>
                </a:solidFill>
                <a:effectLst>
                  <a:outerShdw blurRad="38100" dist="38100" dir="2700000" algn="tl">
                    <a:srgbClr val="000000">
                      <a:alpha val="43137"/>
                    </a:srgbClr>
                  </a:outerShdw>
                </a:effectLst>
              </a:endParaRPr>
            </a:p>
          </p:txBody>
        </p:sp>
        <p:sp>
          <p:nvSpPr>
            <p:cNvPr id="525316" name="Text Box 4"/>
            <p:cNvSpPr txBox="1">
              <a:spLocks noChangeArrowheads="1"/>
            </p:cNvSpPr>
            <p:nvPr/>
          </p:nvSpPr>
          <p:spPr bwMode="auto">
            <a:xfrm>
              <a:off x="3559" y="1248"/>
              <a:ext cx="1961" cy="1124"/>
            </a:xfrm>
            <a:prstGeom prst="rect">
              <a:avLst/>
            </a:prstGeom>
            <a:solidFill>
              <a:srgbClr val="808080"/>
            </a:solidFill>
            <a:ln>
              <a:noFill/>
            </a:ln>
            <a:effectLst/>
            <a:scene3d>
              <a:camera prst="legacyObliqueTopRight"/>
              <a:lightRig rig="legacyFlat3" dir="b"/>
            </a:scene3d>
            <a:sp3d extrusionH="176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flatTx/>
            </a:bodyPr>
            <a:lstStyle/>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PARA VARIAR LA</a:t>
              </a:r>
            </a:p>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VELOCIDAD ES</a:t>
              </a:r>
            </a:p>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NECESARIO VARIAR</a:t>
              </a:r>
            </a:p>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LA FRECUENCIA</a:t>
              </a:r>
            </a:p>
            <a:p>
              <a:pPr algn="ctr">
                <a:spcBef>
                  <a:spcPct val="0"/>
                </a:spcBef>
                <a:defRPr/>
              </a:pPr>
              <a:r>
                <a:rPr lang="es-ES_tradnl" sz="2200">
                  <a:solidFill>
                    <a:schemeClr val="bg1">
                      <a:lumMod val="85000"/>
                    </a:schemeClr>
                  </a:solidFill>
                  <a:effectLst>
                    <a:outerShdw blurRad="38100" dist="38100" dir="2700000" algn="tl">
                      <a:srgbClr val="000000">
                        <a:alpha val="43137"/>
                      </a:srgbClr>
                    </a:outerShdw>
                  </a:effectLst>
                </a:rPr>
                <a:t>DE ALIMENTACIÓN </a:t>
              </a:r>
              <a:endParaRPr lang="es-ES_tradnl" sz="2400">
                <a:solidFill>
                  <a:schemeClr val="bg1">
                    <a:lumMod val="85000"/>
                  </a:schemeClr>
                </a:solidFill>
                <a:effectLst>
                  <a:outerShdw blurRad="38100" dist="38100" dir="2700000" algn="tl">
                    <a:srgbClr val="000000">
                      <a:alpha val="43137"/>
                    </a:srgbClr>
                  </a:outerShdw>
                </a:effectLst>
                <a:latin typeface="Times New Roman" pitchFamily="18" charset="0"/>
              </a:endParaRPr>
            </a:p>
          </p:txBody>
        </p:sp>
      </p:grpSp>
      <p:sp>
        <p:nvSpPr>
          <p:cNvPr id="525331" name="Text Box 19"/>
          <p:cNvSpPr txBox="1">
            <a:spLocks noChangeArrowheads="1"/>
          </p:cNvSpPr>
          <p:nvPr/>
        </p:nvSpPr>
        <p:spPr bwMode="auto">
          <a:xfrm>
            <a:off x="1828800" y="3962401"/>
            <a:ext cx="3048000" cy="1662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algn="l"/>
            <a:r>
              <a:rPr lang="es-ES_tradnl" altLang="es-AR" sz="1700"/>
              <a:t>APLICACIONES DE ELEVA-DA POTENCIA (&gt;1 MW): GRANDES MÁQUINAS (Soplantes, compresores, etc.) Y PROPULSIÓN ELÉCTRICA BUQUES</a:t>
            </a:r>
            <a:endParaRPr lang="es-ES" altLang="es-AR" sz="1700"/>
          </a:p>
        </p:txBody>
      </p:sp>
    </p:spTree>
    <p:extLst>
      <p:ext uri="{BB962C8B-B14F-4D97-AF65-F5344CB8AC3E}">
        <p14:creationId xmlns:p14="http://schemas.microsoft.com/office/powerpoint/2010/main" val="1817003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sp>
        <p:nvSpPr>
          <p:cNvPr id="5" name="Rectángulo 4"/>
          <p:cNvSpPr/>
          <p:nvPr/>
        </p:nvSpPr>
        <p:spPr>
          <a:xfrm>
            <a:off x="443974" y="1964034"/>
            <a:ext cx="7086600" cy="1200329"/>
          </a:xfrm>
          <a:prstGeom prst="rect">
            <a:avLst/>
          </a:prstGeom>
        </p:spPr>
        <p:txBody>
          <a:bodyPr wrap="square">
            <a:spAutoFit/>
          </a:bodyPr>
          <a:lstStyle/>
          <a:p>
            <a:r>
              <a:rPr lang="es-MX" sz="2400" dirty="0" smtClean="0">
                <a:latin typeface="Arial" panose="020B0604020202020204" pitchFamily="34" charset="0"/>
                <a:cs typeface="Arial" panose="020B0604020202020204" pitchFamily="34" charset="0"/>
              </a:rPr>
              <a:t>Su velocidad de rotación se mantiene constante y tiene un vínculo rígido con la frecuencia f de la red. Su relación fundamental es:</a:t>
            </a:r>
            <a:endParaRPr lang="es-AR" sz="24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940" y="3693297"/>
            <a:ext cx="2305617" cy="154500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673" y="1112157"/>
            <a:ext cx="3614583" cy="5448848"/>
          </a:xfrm>
          <a:prstGeom prst="rect">
            <a:avLst/>
          </a:prstGeom>
        </p:spPr>
      </p:pic>
    </p:spTree>
    <p:extLst>
      <p:ext uri="{BB962C8B-B14F-4D97-AF65-F5344CB8AC3E}">
        <p14:creationId xmlns:p14="http://schemas.microsoft.com/office/powerpoint/2010/main" val="3185251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sp>
        <p:nvSpPr>
          <p:cNvPr id="2" name="Rectángulo 1"/>
          <p:cNvSpPr/>
          <p:nvPr/>
        </p:nvSpPr>
        <p:spPr>
          <a:xfrm>
            <a:off x="914400" y="1447800"/>
            <a:ext cx="8077200" cy="2534027"/>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La razón por la que se llama generador síncrono es la igualdad entre la frecuencia eléctrica como la frecuencia angular es decir el generador girara a la velocidad del campo magnético a esta igualdad de frecuencias se le denomina sincronismo. Esta máquina funciona alimentando al rotor o circuito de campo por medio de una batería es decir por este devanado fluirá CC. mientras q en el estator o circuito de armadura la corriente es alterna CA</a:t>
            </a:r>
            <a:endParaRPr lang="es-AR"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26302" b="22917"/>
          <a:stretch/>
        </p:blipFill>
        <p:spPr>
          <a:xfrm>
            <a:off x="4304774" y="3994527"/>
            <a:ext cx="5017026" cy="2547708"/>
          </a:xfrm>
          <a:prstGeom prst="rect">
            <a:avLst/>
          </a:prstGeom>
        </p:spPr>
      </p:pic>
    </p:spTree>
    <p:extLst>
      <p:ext uri="{BB962C8B-B14F-4D97-AF65-F5344CB8AC3E}">
        <p14:creationId xmlns:p14="http://schemas.microsoft.com/office/powerpoint/2010/main" val="104949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309699" y="551237"/>
            <a:ext cx="5331875" cy="785590"/>
          </a:xfrm>
        </p:spPr>
        <p:txBody>
          <a:bodyPr/>
          <a:lstStyle/>
          <a:p>
            <a:r>
              <a:rPr lang="es-AR" dirty="0"/>
              <a:t>Generadores </a:t>
            </a:r>
            <a:r>
              <a:rPr lang="es-AR" dirty="0" smtClean="0"/>
              <a:t>síncronos</a:t>
            </a:r>
            <a:endParaRPr lang="es-AR" dirty="0"/>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8063" r="5485" b="1399"/>
          <a:stretch/>
        </p:blipFill>
        <p:spPr>
          <a:xfrm rot="214064">
            <a:off x="7126867" y="37526"/>
            <a:ext cx="5226514" cy="6664313"/>
          </a:xfrm>
          <a:prstGeom prst="rect">
            <a:avLst/>
          </a:prstGeom>
        </p:spPr>
      </p:pic>
      <p:sp>
        <p:nvSpPr>
          <p:cNvPr id="5" name="Rectángulo 4"/>
          <p:cNvSpPr/>
          <p:nvPr/>
        </p:nvSpPr>
        <p:spPr>
          <a:xfrm>
            <a:off x="545574" y="1714198"/>
            <a:ext cx="6096000" cy="4196020"/>
          </a:xfrm>
          <a:prstGeom prst="rect">
            <a:avLst/>
          </a:prstGeom>
        </p:spPr>
        <p:txBody>
          <a:bodyPr>
            <a:spAutoFit/>
          </a:bodyPr>
          <a:lstStyle/>
          <a:p>
            <a:pPr>
              <a:lnSpc>
                <a:spcPct val="150000"/>
              </a:lnSpc>
            </a:pPr>
            <a:r>
              <a:rPr lang="es-MX" dirty="0" smtClean="0">
                <a:latin typeface="Arial" panose="020B0604020202020204" pitchFamily="34" charset="0"/>
                <a:cs typeface="Arial" panose="020B0604020202020204" pitchFamily="34" charset="0"/>
              </a:rPr>
              <a:t>El principio de funcionamiento de un G.S se basa en la ley de Faraday. Para crear tensión inducida en el circuito de armadura (estator), debemos crear un campo magnético en el rotor o circuito de campo, esto lo lograremos alimentado el rotor con una batería, este campo magnético inducirá una tensión en el devanado de armadura por lo que tendremos una corriente alterna fluyendo a través de el. La velocidad angular de rotación del campo, está determinada por la frecuencia de la corriente alterna y del número de pares de polos</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29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150"/>
          <a:stretch/>
        </p:blipFill>
        <p:spPr>
          <a:xfrm>
            <a:off x="2368823" y="1631043"/>
            <a:ext cx="9356178" cy="5226957"/>
          </a:xfrm>
          <a:prstGeom prst="rect">
            <a:avLst/>
          </a:prstGeom>
        </p:spPr>
      </p:pic>
    </p:spTree>
    <p:extLst>
      <p:ext uri="{BB962C8B-B14F-4D97-AF65-F5344CB8AC3E}">
        <p14:creationId xmlns:p14="http://schemas.microsoft.com/office/powerpoint/2010/main" val="391516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47" y="1304331"/>
            <a:ext cx="10302310" cy="5553669"/>
          </a:xfrm>
          <a:prstGeom prst="rect">
            <a:avLst/>
          </a:prstGeom>
        </p:spPr>
      </p:pic>
    </p:spTree>
    <p:extLst>
      <p:ext uri="{BB962C8B-B14F-4D97-AF65-F5344CB8AC3E}">
        <p14:creationId xmlns:p14="http://schemas.microsoft.com/office/powerpoint/2010/main" val="423191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15037" y="649510"/>
            <a:ext cx="5331875" cy="785590"/>
          </a:xfrm>
        </p:spPr>
        <p:txBody>
          <a:bodyPr/>
          <a:lstStyle/>
          <a:p>
            <a:r>
              <a:rPr lang="es-AR" dirty="0"/>
              <a:t>Generadores </a:t>
            </a:r>
            <a:r>
              <a:rPr lang="es-AR" dirty="0" smtClean="0"/>
              <a:t>síncronos</a:t>
            </a:r>
            <a:endParaRPr lang="es-AR"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603" t="3957"/>
          <a:stretch/>
        </p:blipFill>
        <p:spPr>
          <a:xfrm>
            <a:off x="2813579" y="1431010"/>
            <a:ext cx="9378421" cy="5426990"/>
          </a:xfrm>
          <a:prstGeom prst="rect">
            <a:avLst/>
          </a:prstGeom>
        </p:spPr>
      </p:pic>
    </p:spTree>
    <p:extLst>
      <p:ext uri="{BB962C8B-B14F-4D97-AF65-F5344CB8AC3E}">
        <p14:creationId xmlns:p14="http://schemas.microsoft.com/office/powerpoint/2010/main" val="1343848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65094" y="562424"/>
            <a:ext cx="8894906" cy="7855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a:solidFill>
                  <a:schemeClr val="accent1"/>
                </a:solidFill>
              </a:rPr>
              <a:t>Generadores síncronos: Polos salientes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678" y="1523588"/>
            <a:ext cx="8729821" cy="5334412"/>
          </a:xfrm>
          <a:prstGeom prst="rect">
            <a:avLst/>
          </a:prstGeom>
        </p:spPr>
      </p:pic>
    </p:spTree>
    <p:extLst>
      <p:ext uri="{BB962C8B-B14F-4D97-AF65-F5344CB8AC3E}">
        <p14:creationId xmlns:p14="http://schemas.microsoft.com/office/powerpoint/2010/main" val="1041372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160</TotalTime>
  <Words>1228</Words>
  <Application>Microsoft Office PowerPoint</Application>
  <PresentationFormat>Panorámica</PresentationFormat>
  <Paragraphs>169</Paragraphs>
  <Slides>28</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3</vt:i4>
      </vt:variant>
      <vt:variant>
        <vt:lpstr>Títulos de diapositiva</vt:lpstr>
      </vt:variant>
      <vt:variant>
        <vt:i4>28</vt:i4>
      </vt:variant>
    </vt:vector>
  </HeadingPairs>
  <TitlesOfParts>
    <vt:vector size="41" baseType="lpstr">
      <vt:lpstr>ＭＳ Ｐゴシック</vt:lpstr>
      <vt:lpstr>Arial</vt:lpstr>
      <vt:lpstr>Calibri</vt:lpstr>
      <vt:lpstr>Symbol</vt:lpstr>
      <vt:lpstr>Tahoma</vt:lpstr>
      <vt:lpstr>Times New Roman</vt:lpstr>
      <vt:lpstr>Trebuchet MS</vt:lpstr>
      <vt:lpstr>Verdana</vt:lpstr>
      <vt:lpstr>Wingdings 3</vt:lpstr>
      <vt:lpstr>Faceta</vt:lpstr>
      <vt:lpstr>Imagen de Microsoft Word</vt:lpstr>
      <vt:lpstr>Ecuación de MS Editor de ecuaciones 3.0</vt:lpstr>
      <vt:lpstr>Microsoft Editor de ecuaciones 3.0</vt:lpstr>
      <vt:lpstr>MÁQUINAS ELÉCTRICAS</vt:lpstr>
      <vt:lpstr>Generadores síncronos</vt:lpstr>
      <vt:lpstr>Generadores síncronos</vt:lpstr>
      <vt:lpstr>Generadores síncronos</vt:lpstr>
      <vt:lpstr>Generadores síncronos</vt:lpstr>
      <vt:lpstr>Generadores síncronos</vt:lpstr>
      <vt:lpstr>Generadores síncronos</vt:lpstr>
      <vt:lpstr>Generadores síncronos</vt:lpstr>
      <vt:lpstr>Presentación de PowerPoint</vt:lpstr>
      <vt:lpstr>Presentación de PowerPoint</vt:lpstr>
      <vt:lpstr>Presentación de PowerPoint</vt:lpstr>
      <vt:lpstr>Presentación de PowerPoint</vt:lpstr>
      <vt:lpstr>Presentación de PowerPoint</vt:lpstr>
      <vt:lpstr>Generador síncrono (Tipos de rotor)</vt:lpstr>
      <vt:lpstr>Generador síncrono de polos lisos (Rotor Cilíndrico)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motores Síncronos se usan en:</vt:lpstr>
      <vt:lpstr>Presentación de PowerPoint</vt:lpstr>
      <vt:lpstr>Presentación de PowerPoint</vt:lpstr>
      <vt:lpstr>Presentación de PowerPoint</vt:lpstr>
      <vt:lpstr>Condensador Síncrono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22</cp:revision>
  <dcterms:created xsi:type="dcterms:W3CDTF">2020-06-02T18:16:04Z</dcterms:created>
  <dcterms:modified xsi:type="dcterms:W3CDTF">2020-06-09T21:05:10Z</dcterms:modified>
</cp:coreProperties>
</file>