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85"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1525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16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47887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1807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52760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8920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6087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566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9671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8409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679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14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7135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2130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7785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0576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753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a:bodyPr>
          <a:lstStyle/>
          <a:p>
            <a:r>
              <a:rPr lang="es-AR" dirty="0" smtClean="0"/>
              <a:t>MÁQUINAS ELÉCTRICAS</a:t>
            </a:r>
            <a:endParaRPr lang="en-US" dirty="0"/>
          </a:p>
        </p:txBody>
      </p:sp>
      <p:sp>
        <p:nvSpPr>
          <p:cNvPr id="3" name="Subtítulo 2"/>
          <p:cNvSpPr>
            <a:spLocks noGrp="1"/>
          </p:cNvSpPr>
          <p:nvPr>
            <p:ph type="subTitle" idx="1"/>
          </p:nvPr>
        </p:nvSpPr>
        <p:spPr>
          <a:xfrm>
            <a:off x="1923289" y="4202565"/>
            <a:ext cx="3474211" cy="1126283"/>
          </a:xfrm>
        </p:spPr>
        <p:txBody>
          <a:bodyPr>
            <a:normAutofit/>
          </a:bodyPr>
          <a:lstStyle/>
          <a:p>
            <a:r>
              <a:rPr lang="es-AR" sz="4000" dirty="0" smtClean="0"/>
              <a:t>T.U.M.I. 2020</a:t>
            </a:r>
            <a:endParaRPr lang="en-US" sz="4000" dirty="0"/>
          </a:p>
        </p:txBody>
      </p:sp>
      <p:sp>
        <p:nvSpPr>
          <p:cNvPr id="5" name="Rectángulo 4"/>
          <p:cNvSpPr/>
          <p:nvPr/>
        </p:nvSpPr>
        <p:spPr>
          <a:xfrm>
            <a:off x="7670710" y="58368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srgbClr val="000000"/>
                </a:solidFill>
                <a:effectLst/>
                <a:uLnTx/>
                <a:uFillTx/>
                <a:latin typeface="Calibri" panose="020F0502020204030204"/>
                <a:ea typeface="+mn-ea"/>
                <a:cs typeface="+mn-cs"/>
              </a:rPr>
              <a:t>CRISTALDO JAVIER</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16473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6485466" cy="723900"/>
          </a:xfrm>
        </p:spPr>
        <p:txBody>
          <a:bodyPr/>
          <a:lstStyle/>
          <a:p>
            <a:r>
              <a:rPr lang="es-AR" dirty="0"/>
              <a:t>Principio de funcionamiento</a:t>
            </a:r>
          </a:p>
        </p:txBody>
      </p:sp>
      <p:sp>
        <p:nvSpPr>
          <p:cNvPr id="3" name="Marcador de contenido 2"/>
          <p:cNvSpPr>
            <a:spLocks noGrp="1"/>
          </p:cNvSpPr>
          <p:nvPr>
            <p:ph idx="1"/>
          </p:nvPr>
        </p:nvSpPr>
        <p:spPr>
          <a:xfrm>
            <a:off x="423334" y="1538289"/>
            <a:ext cx="10206566" cy="2678111"/>
          </a:xfrm>
        </p:spPr>
        <p:txBody>
          <a:bodyPr>
            <a:normAutofit fontScale="92500" lnSpcReduction="10000"/>
          </a:bodyPr>
          <a:lstStyle/>
          <a:p>
            <a:pPr>
              <a:lnSpc>
                <a:spcPct val="160000"/>
              </a:lnSpc>
            </a:pPr>
            <a:r>
              <a:rPr lang="es-MX" dirty="0"/>
              <a:t>Si por algún medio, en cambio, se impulsara el rotor en un sentido cualquiera se induciría instantáneamente un par en el eje que aceleraría la máquina hasta alguna velocidad de equilibrio con el par </a:t>
            </a:r>
            <a:r>
              <a:rPr lang="es-MX" dirty="0" smtClean="0"/>
              <a:t>resistente. De </a:t>
            </a:r>
            <a:r>
              <a:rPr lang="es-MX" dirty="0"/>
              <a:t>ésta forma los rotores no </a:t>
            </a:r>
            <a:r>
              <a:rPr lang="es-MX" dirty="0" smtClean="0"/>
              <a:t>giran por si solos, </a:t>
            </a:r>
            <a:r>
              <a:rPr lang="es-MX" dirty="0"/>
              <a:t>ya que en un caso ideal los momentos inducidos a cada lado del eje son iguales y opuestos. </a:t>
            </a:r>
            <a:endParaRPr lang="es-MX" dirty="0" smtClean="0"/>
          </a:p>
          <a:p>
            <a:pPr>
              <a:lnSpc>
                <a:spcPct val="160000"/>
              </a:lnSpc>
            </a:pPr>
            <a:r>
              <a:rPr lang="es-MX" dirty="0"/>
              <a:t>Así llegamos a la característica principal de los motores de inducción monofásicos: no pueden arrancar por sí solos. </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626" y="3963969"/>
            <a:ext cx="3054174" cy="289403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663" y="5070475"/>
            <a:ext cx="3425606" cy="1431925"/>
          </a:xfrm>
          <a:prstGeom prst="rect">
            <a:avLst/>
          </a:prstGeom>
        </p:spPr>
      </p:pic>
    </p:spTree>
    <p:extLst>
      <p:ext uri="{BB962C8B-B14F-4D97-AF65-F5344CB8AC3E}">
        <p14:creationId xmlns:p14="http://schemas.microsoft.com/office/powerpoint/2010/main" val="76540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84463"/>
            <a:ext cx="8596668" cy="800100"/>
          </a:xfrm>
        </p:spPr>
        <p:txBody>
          <a:bodyPr/>
          <a:lstStyle/>
          <a:p>
            <a:r>
              <a:rPr lang="es-AR" dirty="0" smtClean="0"/>
              <a:t>Métodos de puesta en marcha</a:t>
            </a:r>
            <a:endParaRPr lang="es-AR" dirty="0"/>
          </a:p>
        </p:txBody>
      </p:sp>
      <p:sp>
        <p:nvSpPr>
          <p:cNvPr id="3" name="Marcador de contenido 2"/>
          <p:cNvSpPr>
            <a:spLocks noGrp="1"/>
          </p:cNvSpPr>
          <p:nvPr>
            <p:ph idx="1"/>
          </p:nvPr>
        </p:nvSpPr>
        <p:spPr>
          <a:xfrm>
            <a:off x="677334" y="1246331"/>
            <a:ext cx="8596668" cy="938211"/>
          </a:xfrm>
        </p:spPr>
        <p:txBody>
          <a:bodyPr/>
          <a:lstStyle/>
          <a:p>
            <a:pPr>
              <a:lnSpc>
                <a:spcPct val="150000"/>
              </a:lnSpc>
            </a:pPr>
            <a:r>
              <a:rPr lang="es-AR" dirty="0" smtClean="0"/>
              <a:t>El hecho de que esta maquina no tenga par de arranque propio, ha originado diversos sistemas auxiliares para ponerlos en marcha.</a:t>
            </a:r>
            <a:endParaRPr lang="es-AR" dirty="0"/>
          </a:p>
        </p:txBody>
      </p:sp>
      <p:sp>
        <p:nvSpPr>
          <p:cNvPr id="4" name="Rectángulo 3"/>
          <p:cNvSpPr/>
          <p:nvPr/>
        </p:nvSpPr>
        <p:spPr>
          <a:xfrm>
            <a:off x="1122222" y="2569585"/>
            <a:ext cx="8042586" cy="584775"/>
          </a:xfrm>
          <a:prstGeom prst="rect">
            <a:avLst/>
          </a:prstGeom>
        </p:spPr>
        <p:txBody>
          <a:bodyPr wrap="none">
            <a:spAutoFit/>
          </a:bodyPr>
          <a:lstStyle/>
          <a:p>
            <a:pPr defTabSz="457200">
              <a:spcBef>
                <a:spcPct val="0"/>
              </a:spcBef>
            </a:pPr>
            <a:r>
              <a:rPr lang="es-AR" sz="3200" dirty="0">
                <a:solidFill>
                  <a:schemeClr val="accent1"/>
                </a:solidFill>
                <a:latin typeface="+mj-lt"/>
                <a:ea typeface="+mj-ea"/>
                <a:cs typeface="+mj-cs"/>
              </a:rPr>
              <a:t>Método de bobina auxiliar en cortocircuito</a:t>
            </a:r>
            <a:endParaRPr lang="es-AR" sz="3200" dirty="0">
              <a:solidFill>
                <a:schemeClr val="accent1"/>
              </a:solidFill>
              <a:latin typeface="+mj-lt"/>
              <a:ea typeface="+mj-ea"/>
              <a:cs typeface="+mj-cs"/>
            </a:endParaRPr>
          </a:p>
        </p:txBody>
      </p:sp>
      <p:pic>
        <p:nvPicPr>
          <p:cNvPr id="5" name="Imagen 4"/>
          <p:cNvPicPr>
            <a:picLocks noChangeAspect="1"/>
          </p:cNvPicPr>
          <p:nvPr/>
        </p:nvPicPr>
        <p:blipFill>
          <a:blip r:embed="rId2"/>
          <a:stretch>
            <a:fillRect/>
          </a:stretch>
        </p:blipFill>
        <p:spPr>
          <a:xfrm>
            <a:off x="1861324" y="3513791"/>
            <a:ext cx="7069778" cy="3047142"/>
          </a:xfrm>
          <a:prstGeom prst="rect">
            <a:avLst/>
          </a:prstGeom>
        </p:spPr>
      </p:pic>
    </p:spTree>
    <p:extLst>
      <p:ext uri="{BB962C8B-B14F-4D97-AF65-F5344CB8AC3E}">
        <p14:creationId xmlns:p14="http://schemas.microsoft.com/office/powerpoint/2010/main" val="88842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385" y="406400"/>
            <a:ext cx="9190566" cy="622300"/>
          </a:xfrm>
        </p:spPr>
        <p:txBody>
          <a:bodyPr>
            <a:normAutofit fontScale="90000"/>
          </a:bodyPr>
          <a:lstStyle/>
          <a:p>
            <a:r>
              <a:rPr lang="es-AR" sz="2800" dirty="0"/>
              <a:t>Método de bobina auxiliar en cortocircuito</a:t>
            </a:r>
            <a:r>
              <a:rPr lang="es-AR" dirty="0"/>
              <a:t/>
            </a:r>
            <a:br>
              <a:rPr lang="es-AR" dirty="0"/>
            </a:br>
            <a:endParaRPr lang="es-AR" dirty="0"/>
          </a:p>
        </p:txBody>
      </p:sp>
      <p:sp>
        <p:nvSpPr>
          <p:cNvPr id="3" name="Marcador de contenido 2"/>
          <p:cNvSpPr>
            <a:spLocks noGrp="1"/>
          </p:cNvSpPr>
          <p:nvPr>
            <p:ph idx="1"/>
          </p:nvPr>
        </p:nvSpPr>
        <p:spPr>
          <a:xfrm>
            <a:off x="266084" y="1028700"/>
            <a:ext cx="10338415" cy="3567111"/>
          </a:xfrm>
        </p:spPr>
        <p:txBody>
          <a:bodyPr>
            <a:noAutofit/>
          </a:bodyPr>
          <a:lstStyle/>
          <a:p>
            <a:pPr>
              <a:lnSpc>
                <a:spcPct val="160000"/>
              </a:lnSpc>
            </a:pPr>
            <a:r>
              <a:rPr lang="es-MX" sz="1600" b="1" dirty="0"/>
              <a:t>El método de la espira de sombra, se usa para los motores muy pequeños, Consiste en utilizar un estator con </a:t>
            </a:r>
            <a:r>
              <a:rPr lang="es-MX" sz="1600" b="1" dirty="0" smtClean="0"/>
              <a:t>polos salientes</a:t>
            </a:r>
            <a:r>
              <a:rPr lang="es-MX" sz="1600" b="1" dirty="0"/>
              <a:t>. Cada polo saliente se divide en dos partes, y en una de ellas se coloca una bobina conductora que lo </a:t>
            </a:r>
            <a:r>
              <a:rPr lang="es-MX" sz="1600" b="1" dirty="0" smtClean="0"/>
              <a:t>abraza. Por </a:t>
            </a:r>
            <a:r>
              <a:rPr lang="es-MX" sz="1600" b="1" dirty="0"/>
              <a:t>esas bobinas, cuando el flujo que pasa por ella varíe, aparecerán sendas corrientes que crearán otros tantos </a:t>
            </a:r>
            <a:r>
              <a:rPr lang="es-MX" sz="1600" b="1" dirty="0" smtClean="0"/>
              <a:t>campos magnéticos</a:t>
            </a:r>
            <a:r>
              <a:rPr lang="es-MX" sz="1600" b="1" dirty="0"/>
              <a:t>, debilitando al flujo que los crearon oponiéndose a ellos. De esta forma se consigue debilitar el </a:t>
            </a:r>
            <a:r>
              <a:rPr lang="es-MX" sz="1600" b="1" dirty="0" smtClean="0"/>
              <a:t>campo magnético </a:t>
            </a:r>
            <a:r>
              <a:rPr lang="es-MX" sz="1600" b="1" dirty="0"/>
              <a:t>en los polos sombreados cuando el campo está creciendo, y aguantar la magnitud del campo cuando éste </a:t>
            </a:r>
            <a:r>
              <a:rPr lang="es-MX" sz="1600" b="1" dirty="0" smtClean="0"/>
              <a:t>está disminuyendo</a:t>
            </a:r>
            <a:r>
              <a:rPr lang="es-MX" sz="1600" b="1" dirty="0"/>
              <a:t>. El efecto total es que se tiene dos campos magnéticos pulsantes; no están desplazados en el espacio </a:t>
            </a:r>
            <a:r>
              <a:rPr lang="es-MX" sz="1600" b="1" dirty="0" smtClean="0"/>
              <a:t>90 grados </a:t>
            </a:r>
            <a:r>
              <a:rPr lang="es-MX" sz="1600" b="1" dirty="0"/>
              <a:t>(como mucho 45 grados), pero su efecto conjunto es la creación de un débil campo giratorio que posibilite </a:t>
            </a:r>
            <a:r>
              <a:rPr lang="es-MX" sz="1600" b="1" dirty="0" smtClean="0"/>
              <a:t>el arranque </a:t>
            </a:r>
            <a:r>
              <a:rPr lang="es-MX" sz="1600" b="1" dirty="0"/>
              <a:t>del motor.</a:t>
            </a:r>
            <a:endParaRPr lang="es-AR" sz="1600" b="1"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087" y="4711701"/>
            <a:ext cx="2284413" cy="191707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199" y="4711701"/>
            <a:ext cx="3023223" cy="1917070"/>
          </a:xfrm>
          <a:prstGeom prst="rect">
            <a:avLst/>
          </a:prstGeom>
        </p:spPr>
      </p:pic>
    </p:spTree>
    <p:extLst>
      <p:ext uri="{BB962C8B-B14F-4D97-AF65-F5344CB8AC3E}">
        <p14:creationId xmlns:p14="http://schemas.microsoft.com/office/powerpoint/2010/main" val="3179492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434" y="444500"/>
            <a:ext cx="10663766" cy="1320800"/>
          </a:xfrm>
        </p:spPr>
        <p:txBody>
          <a:bodyPr>
            <a:normAutofit/>
          </a:bodyPr>
          <a:lstStyle/>
          <a:p>
            <a:r>
              <a:rPr lang="es-AR" sz="3200" dirty="0"/>
              <a:t>Método de bobina auxiliar en cortocircuito</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4543"/>
          <a:stretch/>
        </p:blipFill>
        <p:spPr>
          <a:xfrm>
            <a:off x="474063" y="1333501"/>
            <a:ext cx="4146980" cy="30099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376" y="1498439"/>
            <a:ext cx="4024218" cy="44704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956" y="4868777"/>
            <a:ext cx="2921144" cy="1717525"/>
          </a:xfrm>
          <a:prstGeom prst="rect">
            <a:avLst/>
          </a:prstGeom>
        </p:spPr>
      </p:pic>
    </p:spTree>
    <p:extLst>
      <p:ext uri="{BB962C8B-B14F-4D97-AF65-F5344CB8AC3E}">
        <p14:creationId xmlns:p14="http://schemas.microsoft.com/office/powerpoint/2010/main" val="4234046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10473266" cy="685800"/>
          </a:xfrm>
        </p:spPr>
        <p:txBody>
          <a:bodyPr>
            <a:normAutofit fontScale="90000"/>
          </a:bodyPr>
          <a:lstStyle/>
          <a:p>
            <a:r>
              <a:rPr lang="es-AR" sz="3200" dirty="0" smtClean="0"/>
              <a:t>Motor de fase cortada</a:t>
            </a:r>
            <a:r>
              <a:rPr lang="es-AR" dirty="0"/>
              <a:t/>
            </a:r>
            <a:br>
              <a:rPr lang="es-AR" dirty="0"/>
            </a:br>
            <a:endParaRPr lang="es-AR" dirty="0"/>
          </a:p>
        </p:txBody>
      </p:sp>
      <p:sp>
        <p:nvSpPr>
          <p:cNvPr id="3" name="Marcador de contenido 2"/>
          <p:cNvSpPr>
            <a:spLocks noGrp="1"/>
          </p:cNvSpPr>
          <p:nvPr>
            <p:ph idx="1"/>
          </p:nvPr>
        </p:nvSpPr>
        <p:spPr>
          <a:xfrm>
            <a:off x="397934" y="1576389"/>
            <a:ext cx="11260666" cy="1941511"/>
          </a:xfrm>
        </p:spPr>
        <p:txBody>
          <a:bodyPr/>
          <a:lstStyle/>
          <a:p>
            <a:pPr>
              <a:lnSpc>
                <a:spcPct val="150000"/>
              </a:lnSpc>
            </a:pPr>
            <a:r>
              <a:rPr lang="es-MX" dirty="0"/>
              <a:t>Se basa en colocar un bobinado auxiliar desplazado físicamente 90º del principal. Además se lo construye de conductor más fino y suele tener diferente cantidad de </a:t>
            </a:r>
            <a:r>
              <a:rPr lang="es-MX" dirty="0" smtClean="0"/>
              <a:t>vueltas</a:t>
            </a:r>
          </a:p>
          <a:p>
            <a:pPr>
              <a:lnSpc>
                <a:spcPct val="150000"/>
              </a:lnSpc>
            </a:pPr>
            <a:r>
              <a:rPr lang="es-MX" dirty="0"/>
              <a:t>Al sumar los campos principal y auxiliar se tiene un vector giratorio que describe una elipse. No es un campo rotante de magnitud constante pero alcanza para impulsar por sí sólo al rotor en el arranque.</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060" y="3798889"/>
            <a:ext cx="3997539" cy="2731237"/>
          </a:xfrm>
          <a:prstGeom prst="rect">
            <a:avLst/>
          </a:prstGeom>
        </p:spPr>
      </p:pic>
    </p:spTree>
    <p:extLst>
      <p:ext uri="{BB962C8B-B14F-4D97-AF65-F5344CB8AC3E}">
        <p14:creationId xmlns:p14="http://schemas.microsoft.com/office/powerpoint/2010/main" val="3600948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022166" cy="749300"/>
          </a:xfrm>
        </p:spPr>
        <p:txBody>
          <a:bodyPr/>
          <a:lstStyle/>
          <a:p>
            <a:r>
              <a:rPr lang="es-AR" dirty="0"/>
              <a:t>Motor de fase cortada</a:t>
            </a:r>
          </a:p>
        </p:txBody>
      </p:sp>
      <p:sp>
        <p:nvSpPr>
          <p:cNvPr id="3" name="Marcador de contenido 2"/>
          <p:cNvSpPr>
            <a:spLocks noGrp="1"/>
          </p:cNvSpPr>
          <p:nvPr>
            <p:ph idx="1"/>
          </p:nvPr>
        </p:nvSpPr>
        <p:spPr>
          <a:xfrm>
            <a:off x="563034" y="1716089"/>
            <a:ext cx="10651066" cy="3880773"/>
          </a:xfrm>
        </p:spPr>
        <p:txBody>
          <a:bodyPr/>
          <a:lstStyle/>
          <a:p>
            <a:pPr>
              <a:lnSpc>
                <a:spcPct val="150000"/>
              </a:lnSpc>
            </a:pPr>
            <a:r>
              <a:rPr lang="es-MX" dirty="0"/>
              <a:t>Ya que el devanado auxiliar es de sección pequeña, no puede funcionar por mucho tiempo. Se recurre a un interruptor centrífugo que desconecta el circuito auxiliar una vez que el rotor alcanza aproximadamente el 70% de la velocidad asignada. Este sistema se aplica en potencias entre 50W y 500W.</a:t>
            </a:r>
            <a:endParaRPr lang="es-AR" dirty="0"/>
          </a:p>
        </p:txBody>
      </p:sp>
      <p:pic>
        <p:nvPicPr>
          <p:cNvPr id="4" name="Imagen 3"/>
          <p:cNvPicPr>
            <a:picLocks noChangeAspect="1"/>
          </p:cNvPicPr>
          <p:nvPr/>
        </p:nvPicPr>
        <p:blipFill>
          <a:blip r:embed="rId2"/>
          <a:stretch>
            <a:fillRect/>
          </a:stretch>
        </p:blipFill>
        <p:spPr>
          <a:xfrm>
            <a:off x="3201912" y="3453275"/>
            <a:ext cx="5764287" cy="3135458"/>
          </a:xfrm>
          <a:prstGeom prst="rect">
            <a:avLst/>
          </a:prstGeom>
        </p:spPr>
      </p:pic>
    </p:spTree>
    <p:extLst>
      <p:ext uri="{BB962C8B-B14F-4D97-AF65-F5344CB8AC3E}">
        <p14:creationId xmlns:p14="http://schemas.microsoft.com/office/powerpoint/2010/main" val="170452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934" y="419100"/>
            <a:ext cx="8047566" cy="685800"/>
          </a:xfrm>
        </p:spPr>
        <p:txBody>
          <a:bodyPr/>
          <a:lstStyle/>
          <a:p>
            <a:r>
              <a:rPr lang="es-AR" dirty="0"/>
              <a:t>Motor de fase cortada</a:t>
            </a:r>
          </a:p>
        </p:txBody>
      </p:sp>
      <p:sp>
        <p:nvSpPr>
          <p:cNvPr id="3" name="Marcador de contenido 2"/>
          <p:cNvSpPr>
            <a:spLocks noGrp="1"/>
          </p:cNvSpPr>
          <p:nvPr>
            <p:ph idx="1"/>
          </p:nvPr>
        </p:nvSpPr>
        <p:spPr>
          <a:xfrm>
            <a:off x="397934" y="1104900"/>
            <a:ext cx="10778066" cy="3880773"/>
          </a:xfrm>
        </p:spPr>
        <p:txBody>
          <a:bodyPr>
            <a:normAutofit/>
          </a:bodyPr>
          <a:lstStyle/>
          <a:p>
            <a:pPr marL="0" indent="0">
              <a:lnSpc>
                <a:spcPct val="150000"/>
              </a:lnSpc>
              <a:buNone/>
            </a:pPr>
            <a:r>
              <a:rPr lang="es-MX" sz="1600" b="1" dirty="0" smtClean="0"/>
              <a:t>Las </a:t>
            </a:r>
            <a:r>
              <a:rPr lang="es-MX" sz="1600" b="1" dirty="0"/>
              <a:t>principales desventajas del motor son: </a:t>
            </a:r>
            <a:endParaRPr lang="es-MX" sz="1600" b="1" dirty="0" smtClean="0"/>
          </a:p>
          <a:p>
            <a:pPr>
              <a:lnSpc>
                <a:spcPct val="150000"/>
              </a:lnSpc>
            </a:pPr>
            <a:r>
              <a:rPr lang="es-MX" sz="1600" b="1" dirty="0" smtClean="0"/>
              <a:t>1</a:t>
            </a:r>
            <a:r>
              <a:rPr lang="es-MX" sz="1600" b="1" dirty="0"/>
              <a:t>) su bajo par de </a:t>
            </a:r>
            <a:r>
              <a:rPr lang="es-MX" sz="1600" b="1" dirty="0" smtClean="0"/>
              <a:t>arranque</a:t>
            </a:r>
          </a:p>
          <a:p>
            <a:pPr>
              <a:lnSpc>
                <a:spcPct val="150000"/>
              </a:lnSpc>
            </a:pPr>
            <a:r>
              <a:rPr lang="es-MX" sz="1600" b="1" dirty="0" smtClean="0"/>
              <a:t>2</a:t>
            </a:r>
            <a:r>
              <a:rPr lang="es-MX" sz="1600" b="1" dirty="0"/>
              <a:t>) que cuando tiene mucha carga se produce un par elíptico o pulsante que hace que el rotor emita ruidos</a:t>
            </a:r>
            <a:r>
              <a:rPr lang="es-MX" sz="1600" b="1" dirty="0" smtClean="0"/>
              <a:t>.</a:t>
            </a:r>
          </a:p>
          <a:p>
            <a:pPr marL="0" indent="0">
              <a:lnSpc>
                <a:spcPct val="150000"/>
              </a:lnSpc>
              <a:buNone/>
            </a:pPr>
            <a:r>
              <a:rPr lang="es-MX" sz="1600" b="1" dirty="0" smtClean="0"/>
              <a:t> </a:t>
            </a:r>
            <a:r>
              <a:rPr lang="es-MX" sz="1600" b="1" dirty="0"/>
              <a:t>Por </a:t>
            </a:r>
            <a:r>
              <a:rPr lang="es-MX" sz="1600" b="1" dirty="0" smtClean="0"/>
              <a:t>estos </a:t>
            </a:r>
            <a:r>
              <a:rPr lang="es-MX" sz="1600" b="1" dirty="0"/>
              <a:t>motivo, el motor de fase partida se usa en aparatos electrodomésticos para impulsar cargas que producen ruido, como por ejemplo, quemadores de aceite, pulidoras, lavadoras de ropa, lavadoras de vajillas, ventiladores, sopladores de aire, compresores de aire y bombas de agua pequeñas.</a:t>
            </a:r>
            <a:endParaRPr lang="es-AR" sz="1600" b="1" dirty="0"/>
          </a:p>
        </p:txBody>
      </p:sp>
      <p:pic>
        <p:nvPicPr>
          <p:cNvPr id="4" name="Imagen 3"/>
          <p:cNvPicPr>
            <a:picLocks noChangeAspect="1"/>
          </p:cNvPicPr>
          <p:nvPr/>
        </p:nvPicPr>
        <p:blipFill>
          <a:blip r:embed="rId2"/>
          <a:stretch>
            <a:fillRect/>
          </a:stretch>
        </p:blipFill>
        <p:spPr>
          <a:xfrm>
            <a:off x="1599636" y="4406636"/>
            <a:ext cx="2822081" cy="2273564"/>
          </a:xfrm>
          <a:prstGeom prst="rect">
            <a:avLst/>
          </a:prstGeom>
        </p:spPr>
      </p:pic>
      <p:pic>
        <p:nvPicPr>
          <p:cNvPr id="5" name="Imagen 4"/>
          <p:cNvPicPr>
            <a:picLocks noChangeAspect="1"/>
          </p:cNvPicPr>
          <p:nvPr/>
        </p:nvPicPr>
        <p:blipFill>
          <a:blip r:embed="rId3"/>
          <a:stretch>
            <a:fillRect/>
          </a:stretch>
        </p:blipFill>
        <p:spPr>
          <a:xfrm>
            <a:off x="5623419" y="4550325"/>
            <a:ext cx="2299935" cy="1968200"/>
          </a:xfrm>
          <a:prstGeom prst="rect">
            <a:avLst/>
          </a:prstGeom>
        </p:spPr>
      </p:pic>
    </p:spTree>
    <p:extLst>
      <p:ext uri="{BB962C8B-B14F-4D97-AF65-F5344CB8AC3E}">
        <p14:creationId xmlns:p14="http://schemas.microsoft.com/office/powerpoint/2010/main" val="4144885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734" y="635000"/>
            <a:ext cx="10270066" cy="1320800"/>
          </a:xfrm>
        </p:spPr>
        <p:txBody>
          <a:bodyPr>
            <a:normAutofit/>
          </a:bodyPr>
          <a:lstStyle/>
          <a:p>
            <a:r>
              <a:rPr lang="es-AR" sz="3200" dirty="0"/>
              <a:t>Motor de fase partida arranque por capacitor</a:t>
            </a:r>
          </a:p>
        </p:txBody>
      </p:sp>
      <p:sp>
        <p:nvSpPr>
          <p:cNvPr id="3" name="Marcador de contenido 2"/>
          <p:cNvSpPr>
            <a:spLocks noGrp="1"/>
          </p:cNvSpPr>
          <p:nvPr>
            <p:ph idx="1"/>
          </p:nvPr>
        </p:nvSpPr>
        <p:spPr>
          <a:xfrm>
            <a:off x="461434" y="1728789"/>
            <a:ext cx="10498666" cy="1878011"/>
          </a:xfrm>
        </p:spPr>
        <p:txBody>
          <a:bodyPr/>
          <a:lstStyle/>
          <a:p>
            <a:pPr>
              <a:lnSpc>
                <a:spcPct val="150000"/>
              </a:lnSpc>
            </a:pPr>
            <a:r>
              <a:rPr lang="es-MX" dirty="0"/>
              <a:t>Como medio de mejorar el par relativamente bajo del motor de fase partida por resistencia se agrega un capacitor al devanado auxiliar para producir una relación casi real de 90° entre las corrientes de los devanados de arranque y de marcha, en lugar de aproximadamente 30°, elevando el par de arranque a los límites normales del par nominal.</a:t>
            </a:r>
            <a:endParaRPr lang="es-AR" dirty="0"/>
          </a:p>
        </p:txBody>
      </p:sp>
      <p:pic>
        <p:nvPicPr>
          <p:cNvPr id="4" name="Imagen 3"/>
          <p:cNvPicPr>
            <a:picLocks noChangeAspect="1"/>
          </p:cNvPicPr>
          <p:nvPr/>
        </p:nvPicPr>
        <p:blipFill>
          <a:blip r:embed="rId2"/>
          <a:stretch>
            <a:fillRect/>
          </a:stretch>
        </p:blipFill>
        <p:spPr>
          <a:xfrm>
            <a:off x="873308" y="3661894"/>
            <a:ext cx="4131254" cy="2657801"/>
          </a:xfrm>
          <a:prstGeom prst="rect">
            <a:avLst/>
          </a:prstGeom>
        </p:spPr>
      </p:pic>
      <p:pic>
        <p:nvPicPr>
          <p:cNvPr id="5" name="Imagen 4"/>
          <p:cNvPicPr>
            <a:picLocks noChangeAspect="1"/>
          </p:cNvPicPr>
          <p:nvPr/>
        </p:nvPicPr>
        <p:blipFill>
          <a:blip r:embed="rId3"/>
          <a:stretch>
            <a:fillRect/>
          </a:stretch>
        </p:blipFill>
        <p:spPr>
          <a:xfrm>
            <a:off x="6156470" y="3661894"/>
            <a:ext cx="3914630" cy="2892416"/>
          </a:xfrm>
          <a:prstGeom prst="rect">
            <a:avLst/>
          </a:prstGeom>
        </p:spPr>
      </p:pic>
    </p:spTree>
    <p:extLst>
      <p:ext uri="{BB962C8B-B14F-4D97-AF65-F5344CB8AC3E}">
        <p14:creationId xmlns:p14="http://schemas.microsoft.com/office/powerpoint/2010/main" val="416219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334" y="279400"/>
            <a:ext cx="10968566" cy="776289"/>
          </a:xfrm>
        </p:spPr>
        <p:txBody>
          <a:bodyPr>
            <a:normAutofit/>
          </a:bodyPr>
          <a:lstStyle/>
          <a:p>
            <a:r>
              <a:rPr lang="es-AR" sz="3200" dirty="0"/>
              <a:t>Motor de fase partida arranque por capacitor</a:t>
            </a:r>
          </a:p>
        </p:txBody>
      </p:sp>
      <p:sp>
        <p:nvSpPr>
          <p:cNvPr id="3" name="Marcador de contenido 2"/>
          <p:cNvSpPr>
            <a:spLocks noGrp="1"/>
          </p:cNvSpPr>
          <p:nvPr>
            <p:ph idx="1"/>
          </p:nvPr>
        </p:nvSpPr>
        <p:spPr>
          <a:xfrm>
            <a:off x="397934" y="1055689"/>
            <a:ext cx="11159066" cy="3008311"/>
          </a:xfrm>
        </p:spPr>
        <p:txBody>
          <a:bodyPr>
            <a:normAutofit/>
          </a:bodyPr>
          <a:lstStyle/>
          <a:p>
            <a:pPr>
              <a:lnSpc>
                <a:spcPct val="150000"/>
              </a:lnSpc>
            </a:pPr>
            <a:r>
              <a:rPr lang="es-MX" dirty="0"/>
              <a:t>Debido a su mayor par de arranque, que es de 3.5 a 4.5 veces el par nominal, y a su reducida corriente de arranque para la misma potencia al instante del arranque, el motor de arranque por capacitor se fabrica hoy en tamaños de potencia integral hasta de 7.5 hp</a:t>
            </a:r>
            <a:r>
              <a:rPr lang="es-MX" dirty="0" smtClean="0"/>
              <a:t>.</a:t>
            </a:r>
          </a:p>
          <a:p>
            <a:pPr>
              <a:lnSpc>
                <a:spcPct val="170000"/>
              </a:lnSpc>
            </a:pPr>
            <a:r>
              <a:rPr lang="es-MX" dirty="0"/>
              <a:t>El condensador suele ir montado en la carcasa del motor. Si el arrollamiento auxiliar no es de tipo dividido, el condensador se conecta antes del arrollamiento auxiliar, y en el caso de arrollamiento auxiliar partido, va situado entre sus bobinas parciales.</a:t>
            </a:r>
            <a:endParaRPr lang="es-AR" dirty="0"/>
          </a:p>
        </p:txBody>
      </p:sp>
      <p:pic>
        <p:nvPicPr>
          <p:cNvPr id="5" name="Imagen 4"/>
          <p:cNvPicPr>
            <a:picLocks noChangeAspect="1"/>
          </p:cNvPicPr>
          <p:nvPr/>
        </p:nvPicPr>
        <p:blipFill>
          <a:blip r:embed="rId2"/>
          <a:stretch>
            <a:fillRect/>
          </a:stretch>
        </p:blipFill>
        <p:spPr>
          <a:xfrm>
            <a:off x="901078" y="4257020"/>
            <a:ext cx="2807322" cy="2493739"/>
          </a:xfrm>
          <a:prstGeom prst="rect">
            <a:avLst/>
          </a:prstGeom>
        </p:spPr>
      </p:pic>
      <p:pic>
        <p:nvPicPr>
          <p:cNvPr id="6" name="Imagen 5"/>
          <p:cNvPicPr>
            <a:picLocks noChangeAspect="1"/>
          </p:cNvPicPr>
          <p:nvPr/>
        </p:nvPicPr>
        <p:blipFill>
          <a:blip r:embed="rId3"/>
          <a:stretch>
            <a:fillRect/>
          </a:stretch>
        </p:blipFill>
        <p:spPr>
          <a:xfrm>
            <a:off x="4664394" y="4257020"/>
            <a:ext cx="2828606" cy="2252759"/>
          </a:xfrm>
          <a:prstGeom prst="rect">
            <a:avLst/>
          </a:prstGeom>
        </p:spPr>
      </p:pic>
      <p:pic>
        <p:nvPicPr>
          <p:cNvPr id="7" name="Imagen 6"/>
          <p:cNvPicPr>
            <a:picLocks noChangeAspect="1"/>
          </p:cNvPicPr>
          <p:nvPr/>
        </p:nvPicPr>
        <p:blipFill>
          <a:blip r:embed="rId4"/>
          <a:stretch>
            <a:fillRect/>
          </a:stretch>
        </p:blipFill>
        <p:spPr>
          <a:xfrm>
            <a:off x="8084811" y="4257020"/>
            <a:ext cx="3268989" cy="2175914"/>
          </a:xfrm>
          <a:prstGeom prst="rect">
            <a:avLst/>
          </a:prstGeom>
        </p:spPr>
      </p:pic>
    </p:spTree>
    <p:extLst>
      <p:ext uri="{BB962C8B-B14F-4D97-AF65-F5344CB8AC3E}">
        <p14:creationId xmlns:p14="http://schemas.microsoft.com/office/powerpoint/2010/main" val="356124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34" y="546100"/>
            <a:ext cx="11019366" cy="660400"/>
          </a:xfrm>
        </p:spPr>
        <p:txBody>
          <a:bodyPr/>
          <a:lstStyle/>
          <a:p>
            <a:r>
              <a:rPr lang="es-AR" dirty="0"/>
              <a:t>Motor de fase partida arranque por capacitor</a:t>
            </a:r>
          </a:p>
        </p:txBody>
      </p:sp>
      <p:sp>
        <p:nvSpPr>
          <p:cNvPr id="3" name="Marcador de contenido 2"/>
          <p:cNvSpPr>
            <a:spLocks noGrp="1"/>
          </p:cNvSpPr>
          <p:nvPr>
            <p:ph idx="1"/>
          </p:nvPr>
        </p:nvSpPr>
        <p:spPr>
          <a:xfrm>
            <a:off x="283634" y="1206501"/>
            <a:ext cx="10104966" cy="1866900"/>
          </a:xfrm>
        </p:spPr>
        <p:txBody>
          <a:bodyPr>
            <a:normAutofit/>
          </a:bodyPr>
          <a:lstStyle/>
          <a:p>
            <a:pPr>
              <a:lnSpc>
                <a:spcPct val="150000"/>
              </a:lnSpc>
            </a:pPr>
            <a:r>
              <a:rPr lang="es-MX" dirty="0"/>
              <a:t>En virtud de su mayor par de arranque, los motores de fase partida y arranque por capacitor se emplean para bombas, compresores, unidades de refrigeración, acondicionadores de aire y lavadoras grandes, en los que se necesita un motor monofásico que desarrolla alto par de arranque bajo carga y cuando se requiere un motor reversible.</a:t>
            </a:r>
            <a:endParaRPr lang="es-AR"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676" y="3073401"/>
            <a:ext cx="4407324" cy="3640123"/>
          </a:xfrm>
          <a:prstGeom prst="rect">
            <a:avLst/>
          </a:prstGeom>
        </p:spPr>
      </p:pic>
    </p:spTree>
    <p:extLst>
      <p:ext uri="{BB962C8B-B14F-4D97-AF65-F5344CB8AC3E}">
        <p14:creationId xmlns:p14="http://schemas.microsoft.com/office/powerpoint/2010/main" val="332795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33984"/>
          </a:xfrm>
        </p:spPr>
        <p:txBody>
          <a:bodyPr>
            <a:normAutofit fontScale="90000"/>
          </a:bodyPr>
          <a:lstStyle/>
          <a:p>
            <a:r>
              <a:rPr lang="es-AR" dirty="0"/>
              <a:t>MOTORES </a:t>
            </a:r>
            <a:r>
              <a:rPr lang="es-AR" dirty="0" smtClean="0"/>
              <a:t> ASINCRÓNICOS MONOFÁSICOS</a:t>
            </a:r>
            <a:endParaRPr lang="es-AR" dirty="0"/>
          </a:p>
        </p:txBody>
      </p:sp>
      <p:sp>
        <p:nvSpPr>
          <p:cNvPr id="3" name="Marcador de contenido 2"/>
          <p:cNvSpPr>
            <a:spLocks noGrp="1"/>
          </p:cNvSpPr>
          <p:nvPr>
            <p:ph idx="1"/>
          </p:nvPr>
        </p:nvSpPr>
        <p:spPr>
          <a:xfrm>
            <a:off x="409110" y="1458246"/>
            <a:ext cx="8596668" cy="2740595"/>
          </a:xfrm>
        </p:spPr>
        <p:txBody>
          <a:bodyPr/>
          <a:lstStyle/>
          <a:p>
            <a:pPr>
              <a:lnSpc>
                <a:spcPct val="150000"/>
              </a:lnSpc>
            </a:pPr>
            <a:r>
              <a:rPr lang="es-MX" dirty="0"/>
              <a:t>Los motores de inducción monofásicos existen en muchas instalaciones, tanto industriales como residenciales a las que la compañía eléctrica sólo suministra un servicio de corriente alterna (CA) monofásica. Además, en todo lugar casi siempre hay necesidad de motores pequeños que trabajen con suministro monofásico para impulsar diversos artefactos electrodomésticos tales como máquinas de coser, taladros, aspiradoras, acondicionadores de aire, etc.</a:t>
            </a:r>
            <a:endParaRPr lang="es-AR" dirty="0"/>
          </a:p>
        </p:txBody>
      </p:sp>
      <p:pic>
        <p:nvPicPr>
          <p:cNvPr id="4" name="Imagen 3"/>
          <p:cNvPicPr>
            <a:picLocks noChangeAspect="1"/>
          </p:cNvPicPr>
          <p:nvPr/>
        </p:nvPicPr>
        <p:blipFill>
          <a:blip r:embed="rId2"/>
          <a:stretch>
            <a:fillRect/>
          </a:stretch>
        </p:blipFill>
        <p:spPr>
          <a:xfrm>
            <a:off x="3996842" y="4198841"/>
            <a:ext cx="4194658" cy="2568186"/>
          </a:xfrm>
          <a:prstGeom prst="rect">
            <a:avLst/>
          </a:prstGeom>
        </p:spPr>
      </p:pic>
    </p:spTree>
    <p:extLst>
      <p:ext uri="{BB962C8B-B14F-4D97-AF65-F5344CB8AC3E}">
        <p14:creationId xmlns:p14="http://schemas.microsoft.com/office/powerpoint/2010/main" val="2603253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934" y="546100"/>
            <a:ext cx="10854266" cy="711200"/>
          </a:xfrm>
        </p:spPr>
        <p:txBody>
          <a:bodyPr>
            <a:normAutofit/>
          </a:bodyPr>
          <a:lstStyle/>
          <a:p>
            <a:r>
              <a:rPr lang="es-AR" sz="3200" dirty="0"/>
              <a:t>Motor de fase partida arranque por capacitor</a:t>
            </a:r>
          </a:p>
        </p:txBody>
      </p:sp>
      <p:sp>
        <p:nvSpPr>
          <p:cNvPr id="3" name="Marcador de contenido 2"/>
          <p:cNvSpPr>
            <a:spLocks noGrp="1"/>
          </p:cNvSpPr>
          <p:nvPr>
            <p:ph idx="1"/>
          </p:nvPr>
        </p:nvSpPr>
        <p:spPr>
          <a:xfrm>
            <a:off x="626534" y="1690689"/>
            <a:ext cx="8596668" cy="1458911"/>
          </a:xfrm>
        </p:spPr>
        <p:txBody>
          <a:bodyPr/>
          <a:lstStyle/>
          <a:p>
            <a:pPr>
              <a:lnSpc>
                <a:spcPct val="150000"/>
              </a:lnSpc>
            </a:pPr>
            <a:r>
              <a:rPr lang="es-MX" dirty="0"/>
              <a:t>Para cambiar el sentido de giro del motor, es necesario invertir la polaridad de la corriente del arrollamiento auxiliar. Esto se hace cambiando la conexión del condensador en la placa de bornes como se indica en la figura </a:t>
            </a:r>
            <a:endParaRPr lang="es-AR" dirty="0"/>
          </a:p>
        </p:txBody>
      </p:sp>
      <p:pic>
        <p:nvPicPr>
          <p:cNvPr id="4" name="Imagen 3"/>
          <p:cNvPicPr>
            <a:picLocks noChangeAspect="1"/>
          </p:cNvPicPr>
          <p:nvPr/>
        </p:nvPicPr>
        <p:blipFill>
          <a:blip r:embed="rId2"/>
          <a:stretch>
            <a:fillRect/>
          </a:stretch>
        </p:blipFill>
        <p:spPr>
          <a:xfrm>
            <a:off x="3201162" y="3240088"/>
            <a:ext cx="4037838" cy="3324825"/>
          </a:xfrm>
          <a:prstGeom prst="rect">
            <a:avLst/>
          </a:prstGeom>
        </p:spPr>
      </p:pic>
    </p:spTree>
    <p:extLst>
      <p:ext uri="{BB962C8B-B14F-4D97-AF65-F5344CB8AC3E}">
        <p14:creationId xmlns:p14="http://schemas.microsoft.com/office/powerpoint/2010/main" val="3468899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034" y="469900"/>
            <a:ext cx="6866466" cy="901700"/>
          </a:xfrm>
        </p:spPr>
        <p:txBody>
          <a:bodyPr/>
          <a:lstStyle/>
          <a:p>
            <a:r>
              <a:rPr lang="es-AR" dirty="0"/>
              <a:t>Motor de fase partida </a:t>
            </a:r>
            <a:r>
              <a:rPr lang="es-AR" dirty="0" smtClean="0"/>
              <a:t>arranque</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0" y="1649095"/>
            <a:ext cx="5007213" cy="422396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1547"/>
            <a:ext cx="6475809" cy="3590753"/>
          </a:xfrm>
          <a:prstGeom prst="rect">
            <a:avLst/>
          </a:prstGeom>
        </p:spPr>
      </p:pic>
    </p:spTree>
    <p:extLst>
      <p:ext uri="{BB962C8B-B14F-4D97-AF65-F5344CB8AC3E}">
        <p14:creationId xmlns:p14="http://schemas.microsoft.com/office/powerpoint/2010/main" val="2181983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10168466" cy="1320800"/>
          </a:xfrm>
        </p:spPr>
        <p:txBody>
          <a:bodyPr/>
          <a:lstStyle/>
          <a:p>
            <a:r>
              <a:rPr lang="es-AR" dirty="0"/>
              <a:t>Motor de fase partida arranque por capacitor</a:t>
            </a:r>
          </a:p>
        </p:txBody>
      </p:sp>
      <p:sp>
        <p:nvSpPr>
          <p:cNvPr id="3" name="Marcador de contenido 2"/>
          <p:cNvSpPr>
            <a:spLocks noGrp="1"/>
          </p:cNvSpPr>
          <p:nvPr>
            <p:ph idx="1"/>
          </p:nvPr>
        </p:nvSpPr>
        <p:spPr>
          <a:xfrm>
            <a:off x="677334" y="1550989"/>
            <a:ext cx="10168466" cy="2754311"/>
          </a:xfrm>
        </p:spPr>
        <p:txBody>
          <a:bodyPr/>
          <a:lstStyle/>
          <a:p>
            <a:pPr>
              <a:lnSpc>
                <a:spcPct val="150000"/>
              </a:lnSpc>
            </a:pPr>
            <a:r>
              <a:rPr lang="es-MX" dirty="0"/>
              <a:t>El condensador y la inductividad del arrollamiento auxiliar forman un circuito oscilante en serie. Por eso la tensión aplicada al condensador es superior a la tensión de la red. La máxima tensión en el condensador aparece cuando el motor gira en vacío.</a:t>
            </a:r>
          </a:p>
          <a:p>
            <a:pPr>
              <a:lnSpc>
                <a:spcPct val="150000"/>
              </a:lnSpc>
            </a:pPr>
            <a:r>
              <a:rPr lang="es-MX" dirty="0"/>
              <a:t>Los capacitores para el motor de condensador tienen que estar dimensionados para la máxima tensión que se pueda producir. En la tabla se muestran algunos valores comerciales usados</a:t>
            </a:r>
            <a:endParaRPr lang="es-AR" dirty="0"/>
          </a:p>
        </p:txBody>
      </p:sp>
      <p:pic>
        <p:nvPicPr>
          <p:cNvPr id="4" name="Imagen 3"/>
          <p:cNvPicPr>
            <a:picLocks noChangeAspect="1"/>
          </p:cNvPicPr>
          <p:nvPr/>
        </p:nvPicPr>
        <p:blipFill>
          <a:blip r:embed="rId2"/>
          <a:stretch>
            <a:fillRect/>
          </a:stretch>
        </p:blipFill>
        <p:spPr>
          <a:xfrm>
            <a:off x="1561204" y="4385687"/>
            <a:ext cx="8548409" cy="1722004"/>
          </a:xfrm>
          <a:prstGeom prst="rect">
            <a:avLst/>
          </a:prstGeom>
        </p:spPr>
      </p:pic>
    </p:spTree>
    <p:extLst>
      <p:ext uri="{BB962C8B-B14F-4D97-AF65-F5344CB8AC3E}">
        <p14:creationId xmlns:p14="http://schemas.microsoft.com/office/powerpoint/2010/main" val="413695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734" y="317500"/>
            <a:ext cx="11616266" cy="1092200"/>
          </a:xfrm>
        </p:spPr>
        <p:txBody>
          <a:bodyPr>
            <a:normAutofit fontScale="90000"/>
          </a:bodyPr>
          <a:lstStyle/>
          <a:p>
            <a:r>
              <a:rPr lang="es-AR" dirty="0"/>
              <a:t/>
            </a:r>
            <a:br>
              <a:rPr lang="es-AR" dirty="0"/>
            </a:br>
            <a:r>
              <a:rPr lang="es-MX" sz="2700" b="1" dirty="0"/>
              <a:t>Motor de fase partida y capacitor permanente de un valor</a:t>
            </a:r>
            <a:r>
              <a:rPr lang="es-MX" dirty="0"/>
              <a:t>. </a:t>
            </a:r>
            <a:br>
              <a:rPr lang="es-MX" dirty="0"/>
            </a:br>
            <a:endParaRPr lang="es-AR" dirty="0"/>
          </a:p>
        </p:txBody>
      </p:sp>
      <p:sp>
        <p:nvSpPr>
          <p:cNvPr id="3" name="Marcador de contenido 2"/>
          <p:cNvSpPr>
            <a:spLocks noGrp="1"/>
          </p:cNvSpPr>
          <p:nvPr>
            <p:ph idx="1"/>
          </p:nvPr>
        </p:nvSpPr>
        <p:spPr>
          <a:xfrm>
            <a:off x="359834" y="1409700"/>
            <a:ext cx="11324166" cy="3880773"/>
          </a:xfrm>
        </p:spPr>
        <p:txBody>
          <a:bodyPr/>
          <a:lstStyle/>
          <a:p>
            <a:pPr>
              <a:lnSpc>
                <a:spcPct val="150000"/>
              </a:lnSpc>
            </a:pPr>
            <a:r>
              <a:rPr lang="es-MX" dirty="0"/>
              <a:t>Este tipo de motor tiene dos devanados permanentes que, en general, se arrollan con alambre del mismo diámetro y el mismo número de </a:t>
            </a:r>
            <a:r>
              <a:rPr lang="es-MX" dirty="0" smtClean="0"/>
              <a:t>vueltas</a:t>
            </a:r>
          </a:p>
          <a:p>
            <a:pPr>
              <a:lnSpc>
                <a:spcPct val="150000"/>
              </a:lnSpc>
            </a:pPr>
            <a:r>
              <a:rPr lang="es-AR" dirty="0"/>
              <a:t>Ya que trabaja en forma continua como motor de arranque por capacitor no se necesita interruptor centrífugo. </a:t>
            </a:r>
            <a:endParaRPr lang="es-AR" dirty="0" smtClean="0"/>
          </a:p>
          <a:p>
            <a:pPr>
              <a:lnSpc>
                <a:spcPct val="150000"/>
              </a:lnSpc>
            </a:pPr>
            <a:r>
              <a:rPr lang="es-MX" dirty="0"/>
              <a:t>El capacitor que se usa se diseña para servicio continuo y es del tipo de baño de aceite. </a:t>
            </a:r>
            <a:endParaRPr lang="es-MX" dirty="0" smtClean="0"/>
          </a:p>
          <a:p>
            <a:pPr>
              <a:lnSpc>
                <a:spcPct val="150000"/>
              </a:lnSpc>
            </a:pPr>
            <a:r>
              <a:rPr lang="es-MX" dirty="0"/>
              <a:t>Se recomienda utilizarlos cuando se requiere accionar cargas con mínimo par de arranque. </a:t>
            </a:r>
            <a:endParaRPr lang="es-AR" dirty="0"/>
          </a:p>
        </p:txBody>
      </p:sp>
      <p:pic>
        <p:nvPicPr>
          <p:cNvPr id="4" name="Imagen 3"/>
          <p:cNvPicPr>
            <a:picLocks noChangeAspect="1"/>
          </p:cNvPicPr>
          <p:nvPr/>
        </p:nvPicPr>
        <p:blipFill>
          <a:blip r:embed="rId2"/>
          <a:stretch>
            <a:fillRect/>
          </a:stretch>
        </p:blipFill>
        <p:spPr>
          <a:xfrm>
            <a:off x="1004774" y="4397475"/>
            <a:ext cx="4126026" cy="2330129"/>
          </a:xfrm>
          <a:prstGeom prst="rect">
            <a:avLst/>
          </a:prstGeom>
        </p:spPr>
      </p:pic>
      <p:pic>
        <p:nvPicPr>
          <p:cNvPr id="5" name="Imagen 4"/>
          <p:cNvPicPr>
            <a:picLocks noChangeAspect="1"/>
          </p:cNvPicPr>
          <p:nvPr/>
        </p:nvPicPr>
        <p:blipFill>
          <a:blip r:embed="rId3"/>
          <a:stretch>
            <a:fillRect/>
          </a:stretch>
        </p:blipFill>
        <p:spPr>
          <a:xfrm>
            <a:off x="6294538" y="4571624"/>
            <a:ext cx="3332498" cy="1968875"/>
          </a:xfrm>
          <a:prstGeom prst="rect">
            <a:avLst/>
          </a:prstGeom>
        </p:spPr>
      </p:pic>
    </p:spTree>
    <p:extLst>
      <p:ext uri="{BB962C8B-B14F-4D97-AF65-F5344CB8AC3E}">
        <p14:creationId xmlns:p14="http://schemas.microsoft.com/office/powerpoint/2010/main" val="3108422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1340" y="317499"/>
            <a:ext cx="7818966" cy="1081089"/>
          </a:xfrm>
        </p:spPr>
        <p:txBody>
          <a:bodyPr>
            <a:normAutofit/>
          </a:bodyPr>
          <a:lstStyle/>
          <a:p>
            <a:r>
              <a:rPr lang="es-AR" sz="2400" b="1" i="1" dirty="0"/>
              <a:t>Motor de fase partida por condensador de arranque y de marcha </a:t>
            </a:r>
            <a:endParaRPr lang="es-AR" sz="2400" dirty="0"/>
          </a:p>
        </p:txBody>
      </p:sp>
      <p:sp>
        <p:nvSpPr>
          <p:cNvPr id="3" name="Marcador de contenido 2"/>
          <p:cNvSpPr>
            <a:spLocks noGrp="1"/>
          </p:cNvSpPr>
          <p:nvPr>
            <p:ph idx="1"/>
          </p:nvPr>
        </p:nvSpPr>
        <p:spPr>
          <a:xfrm>
            <a:off x="563034" y="1398589"/>
            <a:ext cx="10587566" cy="3880773"/>
          </a:xfrm>
        </p:spPr>
        <p:txBody>
          <a:bodyPr/>
          <a:lstStyle/>
          <a:p>
            <a:pPr>
              <a:lnSpc>
                <a:spcPct val="150000"/>
              </a:lnSpc>
            </a:pPr>
            <a:r>
              <a:rPr lang="es-MX" dirty="0"/>
              <a:t>El motor produce un par de arranque elevado si se utiliza un condensador de arranque CA y un condensador de servicio Cm. Mediante la capacidad de ambos condensadores se puede incrementar el par de arranque hasta un valor que sea 2 a 3 veces superior al par nominal. Por este motivo el motor puede arrancar en carga</a:t>
            </a:r>
            <a:r>
              <a:rPr lang="es-MX" dirty="0" smtClean="0"/>
              <a:t>.</a:t>
            </a:r>
          </a:p>
          <a:p>
            <a:pPr>
              <a:lnSpc>
                <a:spcPct val="150000"/>
              </a:lnSpc>
            </a:pPr>
            <a:r>
              <a:rPr lang="es-MX" dirty="0"/>
              <a:t>Una vez que se haya acelerado, se desconecta el condensador de arranque quedando sólo el condensador de servicio o de marcha</a:t>
            </a:r>
            <a:endParaRPr lang="es-AR" dirty="0"/>
          </a:p>
        </p:txBody>
      </p:sp>
      <p:pic>
        <p:nvPicPr>
          <p:cNvPr id="4" name="Imagen 3"/>
          <p:cNvPicPr>
            <a:picLocks noChangeAspect="1"/>
          </p:cNvPicPr>
          <p:nvPr/>
        </p:nvPicPr>
        <p:blipFill>
          <a:blip r:embed="rId2"/>
          <a:stretch>
            <a:fillRect/>
          </a:stretch>
        </p:blipFill>
        <p:spPr>
          <a:xfrm>
            <a:off x="781340" y="4082687"/>
            <a:ext cx="4511724" cy="2393349"/>
          </a:xfrm>
          <a:prstGeom prst="rect">
            <a:avLst/>
          </a:prstGeom>
        </p:spPr>
      </p:pic>
      <p:pic>
        <p:nvPicPr>
          <p:cNvPr id="5" name="Imagen 4"/>
          <p:cNvPicPr>
            <a:picLocks noChangeAspect="1"/>
          </p:cNvPicPr>
          <p:nvPr/>
        </p:nvPicPr>
        <p:blipFill>
          <a:blip r:embed="rId3"/>
          <a:stretch>
            <a:fillRect/>
          </a:stretch>
        </p:blipFill>
        <p:spPr>
          <a:xfrm>
            <a:off x="6323460" y="3930357"/>
            <a:ext cx="4331840" cy="2698010"/>
          </a:xfrm>
          <a:prstGeom prst="rect">
            <a:avLst/>
          </a:prstGeom>
        </p:spPr>
      </p:pic>
    </p:spTree>
    <p:extLst>
      <p:ext uri="{BB962C8B-B14F-4D97-AF65-F5344CB8AC3E}">
        <p14:creationId xmlns:p14="http://schemas.microsoft.com/office/powerpoint/2010/main" val="2643081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134" y="723900"/>
            <a:ext cx="9444566" cy="1320800"/>
          </a:xfrm>
        </p:spPr>
        <p:txBody>
          <a:bodyPr>
            <a:normAutofit/>
          </a:bodyPr>
          <a:lstStyle/>
          <a:p>
            <a:r>
              <a:rPr lang="es-AR" sz="2800" b="1" i="1" dirty="0"/>
              <a:t>Motor de fase partida por condensador de arranque y de marcha </a:t>
            </a:r>
            <a:endParaRPr lang="es-AR" sz="2800" dirty="0"/>
          </a:p>
        </p:txBody>
      </p:sp>
      <p:sp>
        <p:nvSpPr>
          <p:cNvPr id="3" name="Marcador de contenido 2"/>
          <p:cNvSpPr>
            <a:spLocks noGrp="1"/>
          </p:cNvSpPr>
          <p:nvPr>
            <p:ph idx="1"/>
          </p:nvPr>
        </p:nvSpPr>
        <p:spPr/>
        <p:txBody>
          <a:bodyPr/>
          <a:lstStyle/>
          <a:p>
            <a:pPr>
              <a:lnSpc>
                <a:spcPct val="150000"/>
              </a:lnSpc>
            </a:pPr>
            <a:r>
              <a:rPr lang="es-MX" dirty="0"/>
              <a:t>El motor de capacitor de arranque y de marcha, combina las ventajas de funcionamiento casi sin ruido y de control limitado de velocidad del capacitor de marcha con el alto par de arranque del motor de arranque por capacitor.</a:t>
            </a:r>
            <a:endParaRPr lang="es-AR" dirty="0"/>
          </a:p>
        </p:txBody>
      </p:sp>
      <p:pic>
        <p:nvPicPr>
          <p:cNvPr id="4" name="Imagen 3"/>
          <p:cNvPicPr>
            <a:picLocks noChangeAspect="1"/>
          </p:cNvPicPr>
          <p:nvPr/>
        </p:nvPicPr>
        <p:blipFill>
          <a:blip r:embed="rId2"/>
          <a:stretch>
            <a:fillRect/>
          </a:stretch>
        </p:blipFill>
        <p:spPr>
          <a:xfrm>
            <a:off x="1357928" y="3796175"/>
            <a:ext cx="2553672" cy="2560712"/>
          </a:xfrm>
          <a:prstGeom prst="rect">
            <a:avLst/>
          </a:prstGeom>
        </p:spPr>
      </p:pic>
      <p:pic>
        <p:nvPicPr>
          <p:cNvPr id="5" name="Imagen 4"/>
          <p:cNvPicPr>
            <a:picLocks noChangeAspect="1"/>
          </p:cNvPicPr>
          <p:nvPr/>
        </p:nvPicPr>
        <p:blipFill>
          <a:blip r:embed="rId3"/>
          <a:stretch>
            <a:fillRect/>
          </a:stretch>
        </p:blipFill>
        <p:spPr>
          <a:xfrm>
            <a:off x="5920996" y="4100975"/>
            <a:ext cx="2349491" cy="2233263"/>
          </a:xfrm>
          <a:prstGeom prst="rect">
            <a:avLst/>
          </a:prstGeom>
        </p:spPr>
      </p:pic>
    </p:spTree>
    <p:extLst>
      <p:ext uri="{BB962C8B-B14F-4D97-AF65-F5344CB8AC3E}">
        <p14:creationId xmlns:p14="http://schemas.microsoft.com/office/powerpoint/2010/main" val="891267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28600"/>
            <a:ext cx="3526366" cy="1092200"/>
          </a:xfrm>
        </p:spPr>
        <p:txBody>
          <a:bodyPr>
            <a:normAutofit fontScale="90000"/>
          </a:bodyPr>
          <a:lstStyle/>
          <a:p>
            <a:r>
              <a:rPr lang="es-AR" dirty="0"/>
              <a:t/>
            </a:r>
            <a:br>
              <a:rPr lang="es-AR" dirty="0"/>
            </a:br>
            <a:r>
              <a:rPr lang="es-AR" sz="3100" b="1" dirty="0"/>
              <a:t>El motor universal </a:t>
            </a:r>
            <a:r>
              <a:rPr lang="es-AR" dirty="0"/>
              <a:t/>
            </a:r>
            <a:br>
              <a:rPr lang="es-AR" dirty="0"/>
            </a:br>
            <a:endParaRPr lang="es-AR" dirty="0"/>
          </a:p>
        </p:txBody>
      </p:sp>
      <p:sp>
        <p:nvSpPr>
          <p:cNvPr id="3" name="Marcador de contenido 2"/>
          <p:cNvSpPr>
            <a:spLocks noGrp="1"/>
          </p:cNvSpPr>
          <p:nvPr>
            <p:ph idx="1"/>
          </p:nvPr>
        </p:nvSpPr>
        <p:spPr>
          <a:xfrm>
            <a:off x="588434" y="1320800"/>
            <a:ext cx="10104966" cy="3109911"/>
          </a:xfrm>
        </p:spPr>
        <p:txBody>
          <a:bodyPr>
            <a:normAutofit/>
          </a:bodyPr>
          <a:lstStyle/>
          <a:p>
            <a:pPr>
              <a:lnSpc>
                <a:spcPct val="150000"/>
              </a:lnSpc>
            </a:pPr>
            <a:r>
              <a:rPr lang="es-MX" dirty="0"/>
              <a:t>Funcionan con </a:t>
            </a:r>
            <a:r>
              <a:rPr lang="es-MX" dirty="0" err="1"/>
              <a:t>c.a.</a:t>
            </a:r>
            <a:r>
              <a:rPr lang="es-MX" dirty="0"/>
              <a:t> y c.c. y son de fracción de 1 hp y son usados principalmente en aparatos electrodomésticos. El inducido es igual al de un motor de c.c. </a:t>
            </a:r>
            <a:endParaRPr lang="es-MX" dirty="0" smtClean="0"/>
          </a:p>
          <a:p>
            <a:pPr>
              <a:lnSpc>
                <a:spcPct val="150000"/>
              </a:lnSpc>
            </a:pPr>
            <a:r>
              <a:rPr lang="es-MX" dirty="0" smtClean="0"/>
              <a:t>Funciona </a:t>
            </a:r>
            <a:r>
              <a:rPr lang="es-MX" dirty="0"/>
              <a:t>con corriente alterna y con corriente directa.</a:t>
            </a:r>
          </a:p>
          <a:p>
            <a:pPr>
              <a:lnSpc>
                <a:spcPct val="150000"/>
              </a:lnSpc>
            </a:pPr>
            <a:r>
              <a:rPr lang="es-MX" dirty="0"/>
              <a:t>Posee un par de arranque muy elevado.</a:t>
            </a:r>
          </a:p>
          <a:p>
            <a:pPr>
              <a:lnSpc>
                <a:spcPct val="150000"/>
              </a:lnSpc>
            </a:pPr>
            <a:r>
              <a:rPr lang="es-MX" dirty="0"/>
              <a:t>La velocidad es directamente proporcional a la corriente.</a:t>
            </a:r>
          </a:p>
          <a:p>
            <a:pPr>
              <a:lnSpc>
                <a:spcPct val="150000"/>
              </a:lnSpc>
            </a:pPr>
            <a:r>
              <a:rPr lang="es-MX" dirty="0"/>
              <a:t>Se utiliza en herramientas manuales, electrodomésticos</a:t>
            </a:r>
            <a:endParaRPr lang="es-AR"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7709" t="41297" r="31250" b="19629"/>
          <a:stretch/>
        </p:blipFill>
        <p:spPr>
          <a:xfrm>
            <a:off x="5816600" y="4342891"/>
            <a:ext cx="4406900" cy="2360040"/>
          </a:xfrm>
          <a:prstGeom prst="rect">
            <a:avLst/>
          </a:prstGeom>
        </p:spPr>
      </p:pic>
    </p:spTree>
    <p:extLst>
      <p:ext uri="{BB962C8B-B14F-4D97-AF65-F5344CB8AC3E}">
        <p14:creationId xmlns:p14="http://schemas.microsoft.com/office/powerpoint/2010/main" val="3548871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303"/>
          <a:stretch/>
        </p:blipFill>
        <p:spPr>
          <a:xfrm>
            <a:off x="1739900" y="0"/>
            <a:ext cx="8013700" cy="6333719"/>
          </a:xfrm>
        </p:spPr>
      </p:pic>
    </p:spTree>
    <p:extLst>
      <p:ext uri="{BB962C8B-B14F-4D97-AF65-F5344CB8AC3E}">
        <p14:creationId xmlns:p14="http://schemas.microsoft.com/office/powerpoint/2010/main" val="3095191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6700"/>
            <a:ext cx="8596668" cy="1320800"/>
          </a:xfrm>
        </p:spPr>
        <p:txBody>
          <a:bodyPr/>
          <a:lstStyle/>
          <a:p>
            <a:r>
              <a:rPr lang="es-AR" b="1" dirty="0"/>
              <a:t>El motor universal</a:t>
            </a:r>
            <a:endParaRPr lang="es-AR" dirty="0"/>
          </a:p>
        </p:txBody>
      </p:sp>
      <p:sp>
        <p:nvSpPr>
          <p:cNvPr id="3" name="Marcador de contenido 2"/>
          <p:cNvSpPr>
            <a:spLocks noGrp="1"/>
          </p:cNvSpPr>
          <p:nvPr>
            <p:ph idx="1"/>
          </p:nvPr>
        </p:nvSpPr>
        <p:spPr>
          <a:xfrm>
            <a:off x="359834" y="1284289"/>
            <a:ext cx="10816166" cy="2132011"/>
          </a:xfrm>
        </p:spPr>
        <p:txBody>
          <a:bodyPr/>
          <a:lstStyle/>
          <a:p>
            <a:pPr>
              <a:lnSpc>
                <a:spcPct val="150000"/>
              </a:lnSpc>
            </a:pPr>
            <a:r>
              <a:rPr lang="es-AR" sz="2000" b="1" dirty="0"/>
              <a:t>Regulación de </a:t>
            </a:r>
            <a:r>
              <a:rPr lang="es-AR" sz="2000" b="1" dirty="0" smtClean="0"/>
              <a:t>velocidad</a:t>
            </a:r>
          </a:p>
          <a:p>
            <a:pPr marL="0" indent="0">
              <a:lnSpc>
                <a:spcPct val="150000"/>
              </a:lnSpc>
              <a:buNone/>
            </a:pPr>
            <a:r>
              <a:rPr lang="es-MX" sz="2000" b="1" dirty="0"/>
              <a:t>La velocidad se puede regular por medio de reóstatos y bobinas de tomas múltiples devanadas en torno del campo. Como es un motor serie, la carga siempre debe estar conectada al motor.</a:t>
            </a:r>
            <a:endParaRPr lang="es-AR" sz="2000" dirty="0"/>
          </a:p>
          <a:p>
            <a:endParaRPr lang="es-AR"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439" y="3124200"/>
            <a:ext cx="5027861" cy="3248564"/>
          </a:xfrm>
          <a:prstGeom prst="rect">
            <a:avLst/>
          </a:prstGeom>
        </p:spPr>
      </p:pic>
    </p:spTree>
    <p:extLst>
      <p:ext uri="{BB962C8B-B14F-4D97-AF65-F5344CB8AC3E}">
        <p14:creationId xmlns:p14="http://schemas.microsoft.com/office/powerpoint/2010/main" val="4211975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El motor universal</a:t>
            </a:r>
            <a:endParaRPr lang="es-AR" dirty="0"/>
          </a:p>
        </p:txBody>
      </p:sp>
      <p:sp>
        <p:nvSpPr>
          <p:cNvPr id="3" name="Marcador de contenido 2"/>
          <p:cNvSpPr>
            <a:spLocks noGrp="1"/>
          </p:cNvSpPr>
          <p:nvPr>
            <p:ph idx="1"/>
          </p:nvPr>
        </p:nvSpPr>
        <p:spPr>
          <a:xfrm>
            <a:off x="524934" y="1352513"/>
            <a:ext cx="8596668" cy="1077911"/>
          </a:xfrm>
        </p:spPr>
        <p:txBody>
          <a:bodyPr/>
          <a:lstStyle/>
          <a:p>
            <a:pPr>
              <a:lnSpc>
                <a:spcPct val="150000"/>
              </a:lnSpc>
            </a:pPr>
            <a:r>
              <a:rPr lang="es-MX" dirty="0"/>
              <a:t>La rotación se puede invertir cambiando la dirección de la corriente ya sea en el circuito de campo o en el inducido. </a:t>
            </a:r>
            <a:endParaRPr lang="es-AR" dirty="0"/>
          </a:p>
        </p:txBody>
      </p:sp>
      <p:pic>
        <p:nvPicPr>
          <p:cNvPr id="4" name="Imagen 3"/>
          <p:cNvPicPr>
            <a:picLocks noChangeAspect="1"/>
          </p:cNvPicPr>
          <p:nvPr/>
        </p:nvPicPr>
        <p:blipFill rotWithShape="1">
          <a:blip r:embed="rId2"/>
          <a:srcRect b="4085"/>
          <a:stretch/>
        </p:blipFill>
        <p:spPr>
          <a:xfrm>
            <a:off x="2745360" y="2673313"/>
            <a:ext cx="4709540" cy="2801976"/>
          </a:xfrm>
          <a:prstGeom prst="rect">
            <a:avLst/>
          </a:prstGeom>
        </p:spPr>
      </p:pic>
    </p:spTree>
    <p:extLst>
      <p:ext uri="{BB962C8B-B14F-4D97-AF65-F5344CB8AC3E}">
        <p14:creationId xmlns:p14="http://schemas.microsoft.com/office/powerpoint/2010/main" val="106805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9300"/>
          </a:xfrm>
        </p:spPr>
        <p:txBody>
          <a:bodyPr/>
          <a:lstStyle/>
          <a:p>
            <a:r>
              <a:rPr lang="es-AR" dirty="0"/>
              <a:t>MOTORES MONOFÁSICOS DE INDUCCIÓN</a:t>
            </a:r>
          </a:p>
        </p:txBody>
      </p:sp>
      <p:sp>
        <p:nvSpPr>
          <p:cNvPr id="3" name="Marcador de contenido 2"/>
          <p:cNvSpPr>
            <a:spLocks noGrp="1"/>
          </p:cNvSpPr>
          <p:nvPr>
            <p:ph idx="1"/>
          </p:nvPr>
        </p:nvSpPr>
        <p:spPr>
          <a:xfrm>
            <a:off x="563034" y="1689100"/>
            <a:ext cx="8596668" cy="2616200"/>
          </a:xfrm>
        </p:spPr>
        <p:txBody>
          <a:bodyPr>
            <a:normAutofit/>
          </a:bodyPr>
          <a:lstStyle/>
          <a:p>
            <a:pPr>
              <a:lnSpc>
                <a:spcPct val="150000"/>
              </a:lnSpc>
            </a:pPr>
            <a:endParaRPr lang="es-AR" dirty="0"/>
          </a:p>
          <a:p>
            <a:pPr>
              <a:lnSpc>
                <a:spcPct val="150000"/>
              </a:lnSpc>
            </a:pPr>
            <a:r>
              <a:rPr lang="es-MX" dirty="0"/>
              <a:t> La mayoría de los motores monofásicos son “motores de pequeña potencia de un valor fraccionario” (menos de 1 hp). Sin embargo, algunos se fabrican en tamaños normales de potencia integral: 1.5, 2, 3, 5, 7.5 y 10 hp tanto para </a:t>
            </a:r>
            <a:r>
              <a:rPr lang="es-MX" dirty="0" smtClean="0"/>
              <a:t>110 </a:t>
            </a:r>
            <a:r>
              <a:rPr lang="es-MX" dirty="0"/>
              <a:t>V como para 230 V en servicio </a:t>
            </a:r>
            <a:r>
              <a:rPr lang="es-MX" dirty="0" smtClean="0"/>
              <a:t>monofásico.</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650" y="4102099"/>
            <a:ext cx="2965450" cy="262328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062" y="4237402"/>
            <a:ext cx="2962275" cy="2352675"/>
          </a:xfrm>
          <a:prstGeom prst="rect">
            <a:avLst/>
          </a:prstGeom>
        </p:spPr>
      </p:pic>
    </p:spTree>
    <p:extLst>
      <p:ext uri="{BB962C8B-B14F-4D97-AF65-F5344CB8AC3E}">
        <p14:creationId xmlns:p14="http://schemas.microsoft.com/office/powerpoint/2010/main" val="66848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Aspectos constructivos</a:t>
            </a:r>
          </a:p>
        </p:txBody>
      </p:sp>
      <p:sp>
        <p:nvSpPr>
          <p:cNvPr id="3" name="Marcador de contenido 2"/>
          <p:cNvSpPr>
            <a:spLocks noGrp="1"/>
          </p:cNvSpPr>
          <p:nvPr>
            <p:ph idx="1"/>
          </p:nvPr>
        </p:nvSpPr>
        <p:spPr>
          <a:xfrm>
            <a:off x="385234" y="1608377"/>
            <a:ext cx="8596668" cy="1954211"/>
          </a:xfrm>
        </p:spPr>
        <p:txBody>
          <a:bodyPr/>
          <a:lstStyle/>
          <a:p>
            <a:pPr>
              <a:lnSpc>
                <a:spcPct val="150000"/>
              </a:lnSpc>
            </a:pPr>
            <a:r>
              <a:rPr lang="es-MX" b="1" dirty="0"/>
              <a:t>Fundamentalmente los motores monofásicos de inducción cuentan con un estator construido de material ferromagnético (por ejemplo, chapas de hierro al silicio) sobre el que se colocan las bobinas principales, tantas como polos tenga el </a:t>
            </a:r>
            <a:r>
              <a:rPr lang="es-MX" b="1" dirty="0" smtClean="0"/>
              <a:t>motor.</a:t>
            </a:r>
            <a:endParaRPr lang="es-AR" b="1" dirty="0"/>
          </a:p>
        </p:txBody>
      </p:sp>
      <p:pic>
        <p:nvPicPr>
          <p:cNvPr id="4" name="Imagen 3"/>
          <p:cNvPicPr>
            <a:picLocks noChangeAspect="1"/>
          </p:cNvPicPr>
          <p:nvPr/>
        </p:nvPicPr>
        <p:blipFill>
          <a:blip r:embed="rId2"/>
          <a:stretch>
            <a:fillRect/>
          </a:stretch>
        </p:blipFill>
        <p:spPr>
          <a:xfrm>
            <a:off x="2502312" y="3683000"/>
            <a:ext cx="2385503" cy="3148550"/>
          </a:xfrm>
          <a:prstGeom prst="rect">
            <a:avLst/>
          </a:prstGeom>
        </p:spPr>
      </p:pic>
      <p:sp>
        <p:nvSpPr>
          <p:cNvPr id="5" name="Rectángulo 4"/>
          <p:cNvSpPr/>
          <p:nvPr/>
        </p:nvSpPr>
        <p:spPr>
          <a:xfrm>
            <a:off x="5384800" y="4125436"/>
            <a:ext cx="6248400" cy="2118978"/>
          </a:xfrm>
          <a:prstGeom prst="rect">
            <a:avLst/>
          </a:prstGeom>
        </p:spPr>
        <p:txBody>
          <a:bodyPr wrap="square">
            <a:spAutoFit/>
          </a:bodyPr>
          <a:lstStyle/>
          <a:p>
            <a:pPr>
              <a:lnSpc>
                <a:spcPct val="150000"/>
              </a:lnSpc>
            </a:pPr>
            <a:r>
              <a:rPr lang="es-MX" dirty="0" smtClean="0"/>
              <a:t>En la figura se puede ver, además, un rotor de características similares al estator, rodeado de barras conductoras cortocircuitadas en los extremos por anillos formando una “jaula de ardilla” típica de los motores de inducción</a:t>
            </a:r>
            <a:endParaRPr lang="es-AR" dirty="0"/>
          </a:p>
        </p:txBody>
      </p:sp>
    </p:spTree>
    <p:extLst>
      <p:ext uri="{BB962C8B-B14F-4D97-AF65-F5344CB8AC3E}">
        <p14:creationId xmlns:p14="http://schemas.microsoft.com/office/powerpoint/2010/main" val="898878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27000"/>
            <a:ext cx="8596668" cy="1320800"/>
          </a:xfrm>
        </p:spPr>
        <p:txBody>
          <a:bodyPr/>
          <a:lstStyle/>
          <a:p>
            <a:r>
              <a:rPr lang="es-AR" dirty="0"/>
              <a:t/>
            </a:r>
            <a:br>
              <a:rPr lang="es-AR" dirty="0"/>
            </a:br>
            <a:r>
              <a:rPr lang="es-AR" dirty="0"/>
              <a:t>M</a:t>
            </a:r>
            <a:r>
              <a:rPr lang="es-AR" dirty="0" smtClean="0"/>
              <a:t>otores  Asíncronos Monofásicos</a:t>
            </a:r>
            <a:endParaRPr lang="es-AR" dirty="0"/>
          </a:p>
        </p:txBody>
      </p:sp>
      <p:sp>
        <p:nvSpPr>
          <p:cNvPr id="3" name="Marcador de contenido 2"/>
          <p:cNvSpPr>
            <a:spLocks noGrp="1"/>
          </p:cNvSpPr>
          <p:nvPr>
            <p:ph idx="1"/>
          </p:nvPr>
        </p:nvSpPr>
        <p:spPr>
          <a:xfrm>
            <a:off x="677334" y="1538289"/>
            <a:ext cx="8596668" cy="1509711"/>
          </a:xfrm>
        </p:spPr>
        <p:txBody>
          <a:bodyPr/>
          <a:lstStyle/>
          <a:p>
            <a:pPr>
              <a:lnSpc>
                <a:spcPct val="150000"/>
              </a:lnSpc>
            </a:pPr>
            <a:r>
              <a:rPr lang="es-MX" dirty="0"/>
              <a:t>Estas sencillas máquinas conservan la propiedad fundamental de no poseer contactos eléctricos </a:t>
            </a:r>
            <a:r>
              <a:rPr lang="es-MX" dirty="0" err="1"/>
              <a:t>rozantes</a:t>
            </a:r>
            <a:r>
              <a:rPr lang="es-MX" dirty="0"/>
              <a:t> lo que les confiere una </a:t>
            </a:r>
            <a:r>
              <a:rPr lang="es-MX" dirty="0" smtClean="0"/>
              <a:t>durabilidad </a:t>
            </a:r>
            <a:r>
              <a:rPr lang="es-MX" dirty="0"/>
              <a:t>muy alta y muy bajo mantenimiento.</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987" y="3048000"/>
            <a:ext cx="6439015" cy="3803951"/>
          </a:xfrm>
          <a:prstGeom prst="rect">
            <a:avLst/>
          </a:prstGeom>
        </p:spPr>
      </p:pic>
    </p:spTree>
    <p:extLst>
      <p:ext uri="{BB962C8B-B14F-4D97-AF65-F5344CB8AC3E}">
        <p14:creationId xmlns:p14="http://schemas.microsoft.com/office/powerpoint/2010/main" val="1222107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23900"/>
          </a:xfrm>
        </p:spPr>
        <p:txBody>
          <a:bodyPr/>
          <a:lstStyle/>
          <a:p>
            <a:r>
              <a:rPr lang="es-AR" dirty="0"/>
              <a:t>Principio de funcionamiento</a:t>
            </a:r>
          </a:p>
        </p:txBody>
      </p:sp>
      <p:sp>
        <p:nvSpPr>
          <p:cNvPr id="3" name="Marcador de contenido 2"/>
          <p:cNvSpPr>
            <a:spLocks noGrp="1"/>
          </p:cNvSpPr>
          <p:nvPr>
            <p:ph idx="1"/>
          </p:nvPr>
        </p:nvSpPr>
        <p:spPr>
          <a:xfrm>
            <a:off x="677334" y="1754189"/>
            <a:ext cx="8596668" cy="2284411"/>
          </a:xfrm>
        </p:spPr>
        <p:txBody>
          <a:bodyPr/>
          <a:lstStyle/>
          <a:p>
            <a:pPr>
              <a:lnSpc>
                <a:spcPct val="150000"/>
              </a:lnSpc>
            </a:pPr>
            <a:r>
              <a:rPr lang="es-MX" dirty="0"/>
              <a:t>Los motores monofásicos de inducción experimentan una grave desventaja. Puesto que sólo hay una fase en el devanado del estator, el campo magnético en un motor monofásico de inducción no </a:t>
            </a:r>
            <a:r>
              <a:rPr lang="es-MX" dirty="0" smtClean="0"/>
              <a:t>rota. </a:t>
            </a:r>
            <a:r>
              <a:rPr lang="es-MX" dirty="0"/>
              <a:t>Puesto que no hay campo magnético rotacional en el estator, un motor monofásico de inducción no tiene par de arranque.</a:t>
            </a:r>
            <a:endParaRPr lang="es-AR" dirty="0"/>
          </a:p>
        </p:txBody>
      </p:sp>
      <p:pic>
        <p:nvPicPr>
          <p:cNvPr id="7" name="Imagen 6"/>
          <p:cNvPicPr>
            <a:picLocks noChangeAspect="1"/>
          </p:cNvPicPr>
          <p:nvPr/>
        </p:nvPicPr>
        <p:blipFill>
          <a:blip r:embed="rId2"/>
          <a:stretch>
            <a:fillRect/>
          </a:stretch>
        </p:blipFill>
        <p:spPr>
          <a:xfrm>
            <a:off x="2256197" y="4217988"/>
            <a:ext cx="5438941" cy="2402783"/>
          </a:xfrm>
          <a:prstGeom prst="rect">
            <a:avLst/>
          </a:prstGeom>
        </p:spPr>
      </p:pic>
    </p:spTree>
    <p:extLst>
      <p:ext uri="{BB962C8B-B14F-4D97-AF65-F5344CB8AC3E}">
        <p14:creationId xmlns:p14="http://schemas.microsoft.com/office/powerpoint/2010/main" val="304214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Principio de funcionamiento</a:t>
            </a:r>
          </a:p>
        </p:txBody>
      </p:sp>
      <p:sp>
        <p:nvSpPr>
          <p:cNvPr id="3" name="Marcador de contenido 2"/>
          <p:cNvSpPr>
            <a:spLocks noGrp="1"/>
          </p:cNvSpPr>
          <p:nvPr>
            <p:ph idx="1"/>
          </p:nvPr>
        </p:nvSpPr>
        <p:spPr>
          <a:xfrm>
            <a:off x="677334" y="1625600"/>
            <a:ext cx="8596668" cy="2132011"/>
          </a:xfrm>
        </p:spPr>
        <p:txBody>
          <a:bodyPr/>
          <a:lstStyle/>
          <a:p>
            <a:pPr>
              <a:lnSpc>
                <a:spcPct val="150000"/>
              </a:lnSpc>
            </a:pPr>
            <a:r>
              <a:rPr lang="es-MX" dirty="0"/>
              <a:t>Si pensamos en un motor de un solo par de polos, podemos ver fácilmente que el campo generado por el devanado principal al conectarse a una fuente de tensión alterna, tiene una dirección fija y un signo cambiante en forma sinusoidal. Los motores de inducción requieren un campo magnético rotante para inducir las corrientes adecuadas en el rotor y producir un par mecánico.</a:t>
            </a:r>
            <a:endParaRPr lang="es-AR" dirty="0"/>
          </a:p>
        </p:txBody>
      </p:sp>
      <p:pic>
        <p:nvPicPr>
          <p:cNvPr id="4" name="Imagen 3"/>
          <p:cNvPicPr>
            <a:picLocks noChangeAspect="1"/>
          </p:cNvPicPr>
          <p:nvPr/>
        </p:nvPicPr>
        <p:blipFill>
          <a:blip r:embed="rId2"/>
          <a:stretch>
            <a:fillRect/>
          </a:stretch>
        </p:blipFill>
        <p:spPr>
          <a:xfrm>
            <a:off x="2943758" y="4071078"/>
            <a:ext cx="4866742" cy="2522666"/>
          </a:xfrm>
          <a:prstGeom prst="rect">
            <a:avLst/>
          </a:prstGeom>
        </p:spPr>
      </p:pic>
    </p:spTree>
    <p:extLst>
      <p:ext uri="{BB962C8B-B14F-4D97-AF65-F5344CB8AC3E}">
        <p14:creationId xmlns:p14="http://schemas.microsoft.com/office/powerpoint/2010/main" val="334767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Principio de funcionamiento</a:t>
            </a:r>
          </a:p>
        </p:txBody>
      </p:sp>
      <p:sp>
        <p:nvSpPr>
          <p:cNvPr id="3" name="Marcador de contenido 2"/>
          <p:cNvSpPr>
            <a:spLocks noGrp="1"/>
          </p:cNvSpPr>
          <p:nvPr>
            <p:ph idx="1"/>
          </p:nvPr>
        </p:nvSpPr>
        <p:spPr>
          <a:xfrm>
            <a:off x="550334" y="1270001"/>
            <a:ext cx="10536766" cy="2628900"/>
          </a:xfrm>
        </p:spPr>
        <p:txBody>
          <a:bodyPr>
            <a:normAutofit lnSpcReduction="10000"/>
          </a:bodyPr>
          <a:lstStyle/>
          <a:p>
            <a:pPr>
              <a:lnSpc>
                <a:spcPct val="150000"/>
              </a:lnSpc>
            </a:pPr>
            <a:r>
              <a:rPr lang="es-MX" dirty="0"/>
              <a:t>Si el campo magnético es fijo en el espacio y alterno en el tiempo y el rotor se halla detenido (por ejemplo al intentar arrancarlo) el circuito electromagnético resultante se asemeja mucho al de un transformador en </a:t>
            </a:r>
            <a:r>
              <a:rPr lang="es-MX" dirty="0" smtClean="0"/>
              <a:t>cortocircuito.</a:t>
            </a:r>
          </a:p>
          <a:p>
            <a:pPr>
              <a:lnSpc>
                <a:spcPct val="150000"/>
              </a:lnSpc>
            </a:pPr>
            <a:r>
              <a:rPr lang="es-MX" dirty="0"/>
              <a:t>Para comprender el funcionamiento de éstas máquinas debemos imaginar que el campo magnético alterno es en realidad la composición de dos campos de módulos constantes pero rotantes en sentidos opuestos.</a:t>
            </a:r>
            <a:endParaRPr lang="es-AR" dirty="0"/>
          </a:p>
        </p:txBody>
      </p:sp>
      <p:pic>
        <p:nvPicPr>
          <p:cNvPr id="4" name="Imagen 3"/>
          <p:cNvPicPr>
            <a:picLocks noChangeAspect="1"/>
          </p:cNvPicPr>
          <p:nvPr/>
        </p:nvPicPr>
        <p:blipFill>
          <a:blip r:embed="rId2"/>
          <a:stretch>
            <a:fillRect/>
          </a:stretch>
        </p:blipFill>
        <p:spPr>
          <a:xfrm>
            <a:off x="1217928" y="4152901"/>
            <a:ext cx="7192474" cy="245672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663" y="4676775"/>
            <a:ext cx="2713038" cy="1134067"/>
          </a:xfrm>
          <a:prstGeom prst="rect">
            <a:avLst/>
          </a:prstGeom>
        </p:spPr>
      </p:pic>
    </p:spTree>
    <p:extLst>
      <p:ext uri="{BB962C8B-B14F-4D97-AF65-F5344CB8AC3E}">
        <p14:creationId xmlns:p14="http://schemas.microsoft.com/office/powerpoint/2010/main" val="1761989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3100"/>
          </a:xfrm>
        </p:spPr>
        <p:txBody>
          <a:bodyPr/>
          <a:lstStyle/>
          <a:p>
            <a:r>
              <a:rPr lang="es-AR" dirty="0"/>
              <a:t>Principio de funcionamiento</a:t>
            </a:r>
          </a:p>
        </p:txBody>
      </p:sp>
      <p:sp>
        <p:nvSpPr>
          <p:cNvPr id="3" name="Marcador de contenido 2"/>
          <p:cNvSpPr>
            <a:spLocks noGrp="1"/>
          </p:cNvSpPr>
          <p:nvPr>
            <p:ph idx="1"/>
          </p:nvPr>
        </p:nvSpPr>
        <p:spPr>
          <a:xfrm>
            <a:off x="677334" y="1487489"/>
            <a:ext cx="8596668" cy="2220911"/>
          </a:xfrm>
        </p:spPr>
        <p:txBody>
          <a:bodyPr/>
          <a:lstStyle/>
          <a:p>
            <a:pPr>
              <a:lnSpc>
                <a:spcPct val="150000"/>
              </a:lnSpc>
            </a:pPr>
            <a:r>
              <a:rPr lang="es-MX" dirty="0"/>
              <a:t>El Teorema de </a:t>
            </a:r>
            <a:r>
              <a:rPr lang="es-MX" dirty="0" err="1"/>
              <a:t>Leblanc</a:t>
            </a:r>
            <a:r>
              <a:rPr lang="es-MX" dirty="0"/>
              <a:t> señala que un devanado monofásico recorrido por </a:t>
            </a:r>
            <a:r>
              <a:rPr lang="es-MX" dirty="0" smtClean="0"/>
              <a:t>una corriente </a:t>
            </a:r>
            <a:r>
              <a:rPr lang="es-MX" dirty="0"/>
              <a:t>alterna monofásica crea un campo magnético pulsante, el cual equivale a </a:t>
            </a:r>
            <a:r>
              <a:rPr lang="es-MX" dirty="0" smtClean="0"/>
              <a:t>dos campos </a:t>
            </a:r>
            <a:r>
              <a:rPr lang="es-MX" dirty="0"/>
              <a:t>magnéticos giratorios iguales que rotan en sentidos opuestos. Cada uno </a:t>
            </a:r>
            <a:r>
              <a:rPr lang="es-MX" dirty="0" smtClean="0"/>
              <a:t>de estos </a:t>
            </a:r>
            <a:r>
              <a:rPr lang="es-MX" dirty="0"/>
              <a:t>campos giratorios origina un par similar al de una máquina asíncrona polifásica.</a:t>
            </a:r>
            <a:endParaRPr lang="es-AR" dirty="0"/>
          </a:p>
        </p:txBody>
      </p:sp>
      <p:pic>
        <p:nvPicPr>
          <p:cNvPr id="4" name="Imagen 3"/>
          <p:cNvPicPr>
            <a:picLocks noChangeAspect="1"/>
          </p:cNvPicPr>
          <p:nvPr/>
        </p:nvPicPr>
        <p:blipFill>
          <a:blip r:embed="rId2"/>
          <a:stretch>
            <a:fillRect/>
          </a:stretch>
        </p:blipFill>
        <p:spPr>
          <a:xfrm>
            <a:off x="869443" y="3913189"/>
            <a:ext cx="8212449" cy="2805111"/>
          </a:xfrm>
          <a:prstGeom prst="rect">
            <a:avLst/>
          </a:prstGeom>
        </p:spPr>
      </p:pic>
    </p:spTree>
    <p:extLst>
      <p:ext uri="{BB962C8B-B14F-4D97-AF65-F5344CB8AC3E}">
        <p14:creationId xmlns:p14="http://schemas.microsoft.com/office/powerpoint/2010/main" val="4185804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220</TotalTime>
  <Words>1760</Words>
  <Application>Microsoft Office PowerPoint</Application>
  <PresentationFormat>Panorámica</PresentationFormat>
  <Paragraphs>75</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Trebuchet MS</vt:lpstr>
      <vt:lpstr>Wingdings 3</vt:lpstr>
      <vt:lpstr>Faceta</vt:lpstr>
      <vt:lpstr>MÁQUINAS ELÉCTRICAS</vt:lpstr>
      <vt:lpstr>MOTORES  ASINCRÓNICOS MONOFÁSICOS</vt:lpstr>
      <vt:lpstr>MOTORES MONOFÁSICOS DE INDUCCIÓN</vt:lpstr>
      <vt:lpstr>Aspectos constructivos</vt:lpstr>
      <vt:lpstr> Motores  Asíncronos Monofásicos</vt:lpstr>
      <vt:lpstr>Principio de funcionamiento</vt:lpstr>
      <vt:lpstr>Principio de funcionamiento</vt:lpstr>
      <vt:lpstr>Principio de funcionamiento</vt:lpstr>
      <vt:lpstr>Principio de funcionamiento</vt:lpstr>
      <vt:lpstr>Principio de funcionamiento</vt:lpstr>
      <vt:lpstr>Métodos de puesta en marcha</vt:lpstr>
      <vt:lpstr>Método de bobina auxiliar en cortocircuito </vt:lpstr>
      <vt:lpstr>Método de bobina auxiliar en cortocircuito</vt:lpstr>
      <vt:lpstr>Motor de fase cortada </vt:lpstr>
      <vt:lpstr>Motor de fase cortada</vt:lpstr>
      <vt:lpstr>Motor de fase cortada</vt:lpstr>
      <vt:lpstr>Motor de fase partida arranque por capacitor</vt:lpstr>
      <vt:lpstr>Motor de fase partida arranque por capacitor</vt:lpstr>
      <vt:lpstr>Motor de fase partida arranque por capacitor</vt:lpstr>
      <vt:lpstr>Motor de fase partida arranque por capacitor</vt:lpstr>
      <vt:lpstr>Motor de fase partida arranque</vt:lpstr>
      <vt:lpstr>Motor de fase partida arranque por capacitor</vt:lpstr>
      <vt:lpstr> Motor de fase partida y capacitor permanente de un valor.  </vt:lpstr>
      <vt:lpstr>Motor de fase partida por condensador de arranque y de marcha </vt:lpstr>
      <vt:lpstr>Motor de fase partida por condensador de arranque y de marcha </vt:lpstr>
      <vt:lpstr> El motor universal  </vt:lpstr>
      <vt:lpstr>Presentación de PowerPoint</vt:lpstr>
      <vt:lpstr>El motor universal</vt:lpstr>
      <vt:lpstr>El motor universal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46</cp:revision>
  <dcterms:created xsi:type="dcterms:W3CDTF">2020-06-23T18:17:39Z</dcterms:created>
  <dcterms:modified xsi:type="dcterms:W3CDTF">2020-06-23T21:58:37Z</dcterms:modified>
</cp:coreProperties>
</file>