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7"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3" r:id="rId16"/>
    <p:sldId id="271" r:id="rId17"/>
    <p:sldId id="272" r:id="rId18"/>
    <p:sldId id="274" r:id="rId19"/>
    <p:sldId id="276" r:id="rId20"/>
    <p:sldId id="279" r:id="rId21"/>
    <p:sldId id="280" r:id="rId22"/>
    <p:sldId id="282" r:id="rId23"/>
    <p:sldId id="283" r:id="rId24"/>
    <p:sldId id="284" r:id="rId25"/>
    <p:sldId id="281" r:id="rId26"/>
    <p:sldId id="278" r:id="rId27"/>
    <p:sldId id="286" r:id="rId28"/>
    <p:sldId id="285" r:id="rId2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40E21-029E-4B0C-944B-7E10D232D96C}" type="datetimeFigureOut">
              <a:rPr lang="es-AR" smtClean="0"/>
              <a:t>28/5/2020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2CBD7-5A35-4470-991D-260CB659C1CE}" type="slidenum">
              <a:rPr lang="es-AR" smtClean="0"/>
              <a:t>‹Nº›</a:t>
            </a:fld>
            <a:endParaRPr lang="es-AR"/>
          </a:p>
        </p:txBody>
      </p:sp>
    </p:spTree>
    <p:extLst>
      <p:ext uri="{BB962C8B-B14F-4D97-AF65-F5344CB8AC3E}">
        <p14:creationId xmlns:p14="http://schemas.microsoft.com/office/powerpoint/2010/main" val="70788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Acción reacción </a:t>
            </a:r>
            <a:endParaRPr lang="es-AR"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9</a:t>
            </a:fld>
            <a:endParaRPr lang="es-ES"/>
          </a:p>
        </p:txBody>
      </p:sp>
    </p:spTree>
    <p:extLst>
      <p:ext uri="{BB962C8B-B14F-4D97-AF65-F5344CB8AC3E}">
        <p14:creationId xmlns:p14="http://schemas.microsoft.com/office/powerpoint/2010/main" val="205803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mtClean="0"/>
              <a:t>14-03</a:t>
            </a:r>
            <a:r>
              <a:rPr lang="es-AR" baseline="0" smtClean="0"/>
              <a:t> </a:t>
            </a:r>
            <a:r>
              <a:rPr lang="es-AR" baseline="0" dirty="0" err="1" smtClean="0"/>
              <a:t>epet</a:t>
            </a:r>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4ADBF0-7669-4561-A4E8-2A79B265988F}"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592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Sin embargo, a veces, </a:t>
            </a:r>
            <a:r>
              <a:rPr lang="es-AR" sz="1200" b="1" kern="1200" dirty="0" smtClean="0">
                <a:solidFill>
                  <a:schemeClr val="tx1"/>
                </a:solidFill>
                <a:effectLst/>
                <a:latin typeface="+mn-lt"/>
                <a:ea typeface="+mn-ea"/>
                <a:cs typeface="+mn-cs"/>
              </a:rPr>
              <a:t>se desconoce la polaridad relativa de los terminales del secundario respecto al primario</a:t>
            </a:r>
            <a:r>
              <a:rPr lang="es-AR" sz="1200" kern="1200" dirty="0" smtClean="0">
                <a:solidFill>
                  <a:schemeClr val="tx1"/>
                </a:solidFill>
                <a:effectLst/>
                <a:latin typeface="+mn-lt"/>
                <a:ea typeface="+mn-ea"/>
                <a:cs typeface="+mn-cs"/>
              </a:rPr>
              <a:t> y, por tanto antes de realizar los ensayos de vacío y cortocircuito, se requiere de un </a:t>
            </a:r>
            <a:r>
              <a:rPr lang="es-AR" sz="1200" b="1" kern="1200" dirty="0" smtClean="0">
                <a:solidFill>
                  <a:schemeClr val="tx1"/>
                </a:solidFill>
                <a:effectLst/>
                <a:latin typeface="+mn-lt"/>
                <a:ea typeface="+mn-ea"/>
                <a:cs typeface="+mn-cs"/>
              </a:rPr>
              <a:t>ensayo adicional</a:t>
            </a:r>
            <a:r>
              <a:rPr lang="es-AR" sz="1200" kern="1200" dirty="0" smtClean="0">
                <a:solidFill>
                  <a:schemeClr val="tx1"/>
                </a:solidFill>
                <a:effectLst/>
                <a:latin typeface="+mn-lt"/>
                <a:ea typeface="+mn-ea"/>
                <a:cs typeface="+mn-cs"/>
              </a:rPr>
              <a:t> para determinar la polaridad de los bornes secundarios respecto a los bornes primarios.</a:t>
            </a:r>
            <a:endParaRPr lang="es-AR" dirty="0"/>
          </a:p>
        </p:txBody>
      </p:sp>
      <p:sp>
        <p:nvSpPr>
          <p:cNvPr id="4" name="Marcador de número de diapositiva 3"/>
          <p:cNvSpPr>
            <a:spLocks noGrp="1"/>
          </p:cNvSpPr>
          <p:nvPr>
            <p:ph type="sldNum" sz="quarter" idx="10"/>
          </p:nvPr>
        </p:nvSpPr>
        <p:spPr/>
        <p:txBody>
          <a:bodyPr/>
          <a:lstStyle/>
          <a:p>
            <a:fld id="{DC00A21A-2BA5-4900-B8AE-629029E6C0E1}" type="slidenum">
              <a:rPr lang="es-AR" smtClean="0"/>
              <a:t>20</a:t>
            </a:fld>
            <a:endParaRPr lang="es-AR"/>
          </a:p>
        </p:txBody>
      </p:sp>
    </p:spTree>
    <p:extLst>
      <p:ext uri="{BB962C8B-B14F-4D97-AF65-F5344CB8AC3E}">
        <p14:creationId xmlns:p14="http://schemas.microsoft.com/office/powerpoint/2010/main" val="51104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DC00A21A-2BA5-4900-B8AE-629029E6C0E1}" type="slidenum">
              <a:rPr lang="es-AR" smtClean="0"/>
              <a:t>21</a:t>
            </a:fld>
            <a:endParaRPr lang="es-AR"/>
          </a:p>
        </p:txBody>
      </p:sp>
    </p:spTree>
    <p:extLst>
      <p:ext uri="{BB962C8B-B14F-4D97-AF65-F5344CB8AC3E}">
        <p14:creationId xmlns:p14="http://schemas.microsoft.com/office/powerpoint/2010/main" val="213537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22</a:t>
            </a:fld>
            <a:endParaRPr lang="es-ES"/>
          </a:p>
        </p:txBody>
      </p:sp>
    </p:spTree>
    <p:extLst>
      <p:ext uri="{BB962C8B-B14F-4D97-AF65-F5344CB8AC3E}">
        <p14:creationId xmlns:p14="http://schemas.microsoft.com/office/powerpoint/2010/main" val="392620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CC75781-9B63-4591-A5FC-886E09E17753}"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5B6E098-F0CA-4F9A-A066-9E35A0832602}"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64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C75781-9B63-4591-A5FC-886E09E17753}"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422733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C75781-9B63-4591-A5FC-886E09E17753}"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404012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C75781-9B63-4591-A5FC-886E09E17753}"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45684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CC75781-9B63-4591-A5FC-886E09E17753}"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5B6E098-F0CA-4F9A-A066-9E35A0832602}"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9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C75781-9B63-4591-A5FC-886E09E17753}" type="datetimeFigureOut">
              <a:rPr lang="es-AR" smtClean="0"/>
              <a:t>28/5/2020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351521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C75781-9B63-4591-A5FC-886E09E17753}" type="datetimeFigureOut">
              <a:rPr lang="es-AR" smtClean="0"/>
              <a:t>28/5/2020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143360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C75781-9B63-4591-A5FC-886E09E17753}" type="datetimeFigureOut">
              <a:rPr lang="es-AR" smtClean="0"/>
              <a:t>28/5/2020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238626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C75781-9B63-4591-A5FC-886E09E17753}" type="datetimeFigureOut">
              <a:rPr lang="es-AR" smtClean="0"/>
              <a:t>28/5/2020</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176362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C75781-9B63-4591-A5FC-886E09E17753}" type="datetimeFigureOut">
              <a:rPr lang="es-AR" smtClean="0"/>
              <a:t>28/5/2020</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B6E098-F0CA-4F9A-A066-9E35A0832602}" type="slidenum">
              <a:rPr lang="es-AR" smtClean="0"/>
              <a:t>‹Nº›</a:t>
            </a:fld>
            <a:endParaRPr lang="es-AR"/>
          </a:p>
        </p:txBody>
      </p:sp>
    </p:spTree>
    <p:extLst>
      <p:ext uri="{BB962C8B-B14F-4D97-AF65-F5344CB8AC3E}">
        <p14:creationId xmlns:p14="http://schemas.microsoft.com/office/powerpoint/2010/main" val="415793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CC75781-9B63-4591-A5FC-886E09E17753}" type="datetimeFigureOut">
              <a:rPr lang="es-AR" smtClean="0"/>
              <a:t>28/5/2020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5B6E098-F0CA-4F9A-A066-9E35A0832602}" type="slidenum">
              <a:rPr lang="es-AR" smtClean="0"/>
              <a:t>‹Nº›</a:t>
            </a:fld>
            <a:endParaRPr lang="es-AR"/>
          </a:p>
        </p:txBody>
      </p:sp>
    </p:spTree>
    <p:extLst>
      <p:ext uri="{BB962C8B-B14F-4D97-AF65-F5344CB8AC3E}">
        <p14:creationId xmlns:p14="http://schemas.microsoft.com/office/powerpoint/2010/main" val="19400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C75781-9B63-4591-A5FC-886E09E17753}" type="datetimeFigureOut">
              <a:rPr lang="es-AR" smtClean="0"/>
              <a:t>28/5/2020</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B6E098-F0CA-4F9A-A066-9E35A0832602}"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202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2.bp.blogspot.com/-uFDrdEFhnHY/VBw5fJtqWGI/AAAAAAAAAjQ/fgRn1PSrq1Q/s1600/Ensayo+de+Vac%C3%ADo.bm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file:///D:\GABRIEL\ILC\AREAS%202013\LABORATORIO%20DE%20M&#193;QUINAS%20EL&#201;CTRICAS\C&#225;lculos%20de%20transformadores.xmcd\Selection%2075%2031%20421%20202"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oleObject" Target="file:///D:\GABRIEL\ILC\AREAS%202013\LABORATORIO%20DE%20M&#193;QUINAS%20EL&#201;CTRICAS\C&#225;lculos%20de%20transformadores.xmcd\Selection%2075%20207%20298%20242"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4.bp.blogspot.com/-gtt0ou0U8P8/VBxzrfUUBVI/AAAAAAAAAjg/7YQ3Lg6m6yA/s1600/Ensayo+de+Corto.bm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10.gi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fontScale="90000"/>
          </a:bodyPr>
          <a:lstStyle/>
          <a:p>
            <a:r>
              <a:rPr lang="es-AR" dirty="0" smtClean="0"/>
              <a:t>MÁQUINAS ELÉCTRICAS</a:t>
            </a:r>
            <a:endParaRPr lang="en-US"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r>
              <a:rPr lang="es-AR" sz="3600" dirty="0"/>
              <a:t>CRISTALDO JAVIER</a:t>
            </a:r>
            <a:endParaRPr lang="en-US" sz="3600" dirty="0"/>
          </a:p>
        </p:txBody>
      </p:sp>
    </p:spTree>
    <p:extLst>
      <p:ext uri="{BB962C8B-B14F-4D97-AF65-F5344CB8AC3E}">
        <p14:creationId xmlns:p14="http://schemas.microsoft.com/office/powerpoint/2010/main" val="31373529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99516" y="740664"/>
            <a:ext cx="9078468" cy="771144"/>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AR" sz="4000" dirty="0"/>
              <a:t>Circuito equivalente reducido al primario</a:t>
            </a:r>
          </a:p>
        </p:txBody>
      </p:sp>
      <p:pic>
        <p:nvPicPr>
          <p:cNvPr id="7170" name="Picture 2" descr="C:\Users\AHP\Downloads\Circuito equivalente reducido al prima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04" y="2059686"/>
            <a:ext cx="89154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9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4317"/>
            <a:ext cx="11972543" cy="6872317"/>
          </a:xfrm>
          <a:prstGeom prst="rect">
            <a:avLst/>
          </a:prstGeom>
          <a:noFill/>
          <a:ln w="9525">
            <a:noFill/>
            <a:miter lim="800000"/>
            <a:headEnd/>
            <a:tailEnd/>
          </a:ln>
        </p:spPr>
      </p:pic>
      <p:sp>
        <p:nvSpPr>
          <p:cNvPr id="3" name="2 Rectángulo"/>
          <p:cNvSpPr/>
          <p:nvPr/>
        </p:nvSpPr>
        <p:spPr>
          <a:xfrm>
            <a:off x="2412152" y="370160"/>
            <a:ext cx="1296144"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latin typeface="Constantia"/>
            </a:endParaRPr>
          </a:p>
        </p:txBody>
      </p:sp>
    </p:spTree>
    <p:extLst>
      <p:ext uri="{BB962C8B-B14F-4D97-AF65-F5344CB8AC3E}">
        <p14:creationId xmlns:p14="http://schemas.microsoft.com/office/powerpoint/2010/main" val="1947973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5072" y="0"/>
            <a:ext cx="11826240" cy="6858000"/>
          </a:xfrm>
          <a:prstGeom prst="rect">
            <a:avLst/>
          </a:prstGeom>
          <a:noFill/>
          <a:ln w="9525">
            <a:noFill/>
            <a:miter lim="800000"/>
            <a:headEnd/>
            <a:tailEnd/>
          </a:ln>
        </p:spPr>
      </p:pic>
      <p:sp>
        <p:nvSpPr>
          <p:cNvPr id="3" name="2 Rectángulo"/>
          <p:cNvSpPr/>
          <p:nvPr/>
        </p:nvSpPr>
        <p:spPr>
          <a:xfrm>
            <a:off x="801304" y="0"/>
            <a:ext cx="1296144"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latin typeface="Constantia"/>
            </a:endParaRPr>
          </a:p>
        </p:txBody>
      </p:sp>
    </p:spTree>
    <p:extLst>
      <p:ext uri="{BB962C8B-B14F-4D97-AF65-F5344CB8AC3E}">
        <p14:creationId xmlns:p14="http://schemas.microsoft.com/office/powerpoint/2010/main" val="142503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3219" t="32794" r="19962" b="9681"/>
          <a:stretch>
            <a:fillRect/>
          </a:stretch>
        </p:blipFill>
        <p:spPr bwMode="auto">
          <a:xfrm>
            <a:off x="451104" y="2013616"/>
            <a:ext cx="4641540" cy="2753456"/>
          </a:xfrm>
          <a:prstGeom prst="rect">
            <a:avLst/>
          </a:prstGeom>
          <a:noFill/>
          <a:ln w="9525">
            <a:noFill/>
            <a:miter lim="800000"/>
            <a:headEnd/>
            <a:tailEnd/>
          </a:ln>
        </p:spPr>
      </p:pic>
      <p:sp>
        <p:nvSpPr>
          <p:cNvPr id="3" name="1 Título"/>
          <p:cNvSpPr txBox="1">
            <a:spLocks/>
          </p:cNvSpPr>
          <p:nvPr/>
        </p:nvSpPr>
        <p:spPr>
          <a:xfrm>
            <a:off x="191460" y="469483"/>
            <a:ext cx="4815840" cy="82286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5400" b="1" dirty="0" smtClean="0"/>
              <a:t>Transformador</a:t>
            </a:r>
            <a:r>
              <a:rPr lang="es-AR" sz="5400" dirty="0" smtClean="0"/>
              <a:t> </a:t>
            </a:r>
            <a:endParaRPr lang="es-AR" sz="54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5194" b="720"/>
          <a:stretch/>
        </p:blipFill>
        <p:spPr>
          <a:xfrm>
            <a:off x="5337428" y="1860995"/>
            <a:ext cx="6766295" cy="4271581"/>
          </a:xfrm>
          <a:prstGeom prst="rect">
            <a:avLst/>
          </a:prstGeom>
        </p:spPr>
      </p:pic>
    </p:spTree>
    <p:extLst>
      <p:ext uri="{BB962C8B-B14F-4D97-AF65-F5344CB8AC3E}">
        <p14:creationId xmlns:p14="http://schemas.microsoft.com/office/powerpoint/2010/main" val="270394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255776" y="-4781"/>
            <a:ext cx="9137630" cy="6862781"/>
          </a:xfrm>
          <a:prstGeom prst="rect">
            <a:avLst/>
          </a:prstGeom>
          <a:noFill/>
          <a:ln w="9525">
            <a:noFill/>
            <a:miter lim="800000"/>
            <a:headEnd/>
            <a:tailEnd/>
          </a:ln>
        </p:spPr>
      </p:pic>
      <p:sp>
        <p:nvSpPr>
          <p:cNvPr id="3" name="2 Rectángulo"/>
          <p:cNvSpPr/>
          <p:nvPr/>
        </p:nvSpPr>
        <p:spPr>
          <a:xfrm>
            <a:off x="1471864" y="89572"/>
            <a:ext cx="1296144"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latin typeface="Constantia"/>
            </a:endParaRPr>
          </a:p>
        </p:txBody>
      </p:sp>
    </p:spTree>
    <p:extLst>
      <p:ext uri="{BB962C8B-B14F-4D97-AF65-F5344CB8AC3E}">
        <p14:creationId xmlns:p14="http://schemas.microsoft.com/office/powerpoint/2010/main" val="412481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326" y="903029"/>
            <a:ext cx="8318754" cy="5340640"/>
          </a:xfrm>
          <a:prstGeom prst="rect">
            <a:avLst/>
          </a:prstGeom>
        </p:spPr>
      </p:pic>
      <p:sp>
        <p:nvSpPr>
          <p:cNvPr id="3" name="Rectángulo 2"/>
          <p:cNvSpPr/>
          <p:nvPr/>
        </p:nvSpPr>
        <p:spPr>
          <a:xfrm>
            <a:off x="1154430" y="318254"/>
            <a:ext cx="4738428" cy="584775"/>
          </a:xfrm>
          <a:prstGeom prst="rect">
            <a:avLst/>
          </a:prstGeom>
        </p:spPr>
        <p:txBody>
          <a:bodyPr wrap="square">
            <a:spAutoFit/>
          </a:bodyPr>
          <a:lstStyle/>
          <a:p>
            <a:r>
              <a:rPr lang="es-ES" sz="3200" dirty="0">
                <a:latin typeface="Constantia"/>
              </a:rPr>
              <a:t>Aspectos constructivos</a:t>
            </a:r>
            <a:endParaRPr lang="es-AR" sz="3200" dirty="0"/>
          </a:p>
        </p:txBody>
      </p:sp>
    </p:spTree>
    <p:extLst>
      <p:ext uri="{BB962C8B-B14F-4D97-AF65-F5344CB8AC3E}">
        <p14:creationId xmlns:p14="http://schemas.microsoft.com/office/powerpoint/2010/main" val="352458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fld id="{BF676972-2D06-4F72-AE71-60A554C6351A}" type="slidenum">
              <a:rPr lang="es-ES">
                <a:solidFill>
                  <a:srgbClr val="04617B">
                    <a:shade val="90000"/>
                  </a:srgbClr>
                </a:solidFill>
                <a:latin typeface="Constantia"/>
              </a:rPr>
              <a:pPr/>
              <a:t>16</a:t>
            </a:fld>
            <a:endParaRPr lang="es-ES">
              <a:solidFill>
                <a:srgbClr val="04617B">
                  <a:shade val="90000"/>
                </a:srgbClr>
              </a:solidFill>
              <a:latin typeface="Constantia"/>
            </a:endParaRPr>
          </a:p>
        </p:txBody>
      </p:sp>
      <p:grpSp>
        <p:nvGrpSpPr>
          <p:cNvPr id="2" name="Group 6"/>
          <p:cNvGrpSpPr>
            <a:grpSpLocks/>
          </p:cNvGrpSpPr>
          <p:nvPr/>
        </p:nvGrpSpPr>
        <p:grpSpPr bwMode="auto">
          <a:xfrm>
            <a:off x="1850640" y="1928897"/>
            <a:ext cx="5630946" cy="4021054"/>
            <a:chOff x="192" y="1208"/>
            <a:chExt cx="3743" cy="2831"/>
          </a:xfrm>
        </p:grpSpPr>
        <p:sp>
          <p:nvSpPr>
            <p:cNvPr id="277509" name="Rectangle 5"/>
            <p:cNvSpPr>
              <a:spLocks noChangeArrowheads="1"/>
            </p:cNvSpPr>
            <p:nvPr/>
          </p:nvSpPr>
          <p:spPr bwMode="auto">
            <a:xfrm>
              <a:off x="192" y="2490"/>
              <a:ext cx="123" cy="260"/>
            </a:xfrm>
            <a:prstGeom prst="rect">
              <a:avLst/>
            </a:prstGeom>
            <a:solidFill>
              <a:schemeClr val="folHlink"/>
            </a:solidFill>
            <a:ln w="3175">
              <a:miter lim="800000"/>
              <a:headEnd/>
              <a:tailEnd/>
            </a:ln>
            <a:effectLst/>
            <a:scene3d>
              <a:camera prst="legacyObliqueTopRight"/>
              <a:lightRig rig="legacyFlat3" dir="b"/>
            </a:scene3d>
            <a:sp3d extrusionH="2016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flatTx/>
            </a:bodyPr>
            <a:lstStyle/>
            <a:p>
              <a:endParaRPr lang="es-AR">
                <a:solidFill>
                  <a:prstClr val="black"/>
                </a:solidFill>
                <a:latin typeface="Constantia"/>
              </a:endParaRPr>
            </a:p>
          </p:txBody>
        </p:sp>
        <p:pic>
          <p:nvPicPr>
            <p:cNvPr id="277508" name="Picture 4" descr="Refrige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208"/>
              <a:ext cx="3743" cy="2831"/>
            </a:xfrm>
            <a:prstGeom prst="rect">
              <a:avLst/>
            </a:prstGeom>
            <a:solidFill>
              <a:schemeClr val="folHlink"/>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77511" name="Rectangle 7"/>
          <p:cNvSpPr>
            <a:spLocks noChangeArrowheads="1"/>
          </p:cNvSpPr>
          <p:nvPr/>
        </p:nvSpPr>
        <p:spPr bwMode="auto">
          <a:xfrm>
            <a:off x="7212014" y="1793876"/>
            <a:ext cx="3563937" cy="4587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lvl="2">
              <a:spcBef>
                <a:spcPct val="24000"/>
              </a:spcBef>
            </a:pPr>
            <a:r>
              <a:rPr lang="es-ES" sz="1200" dirty="0">
                <a:solidFill>
                  <a:srgbClr val="009DD9"/>
                </a:solidFill>
                <a:effectLst>
                  <a:outerShdw blurRad="38100" dist="38100" dir="2700000" algn="tl">
                    <a:srgbClr val="C0C0C0"/>
                  </a:outerShdw>
                </a:effectLst>
                <a:latin typeface="Constantia"/>
              </a:rPr>
              <a:t>1    </a:t>
            </a:r>
            <a:r>
              <a:rPr lang="es-ES" sz="1200" dirty="0">
                <a:solidFill>
                  <a:prstClr val="black"/>
                </a:solidFill>
                <a:effectLst>
                  <a:outerShdw blurRad="38100" dist="38100" dir="2700000" algn="tl">
                    <a:srgbClr val="C0C0C0"/>
                  </a:outerShdw>
                </a:effectLst>
                <a:latin typeface="Constantia"/>
              </a:rPr>
              <a:t>Núcleo</a:t>
            </a:r>
          </a:p>
          <a:p>
            <a:pPr lvl="2">
              <a:spcBef>
                <a:spcPct val="24000"/>
              </a:spcBef>
            </a:pPr>
            <a:r>
              <a:rPr lang="es-ES" sz="1200" dirty="0">
                <a:solidFill>
                  <a:srgbClr val="009DD9"/>
                </a:solidFill>
                <a:effectLst>
                  <a:outerShdw blurRad="38100" dist="38100" dir="2700000" algn="tl">
                    <a:srgbClr val="C0C0C0"/>
                  </a:outerShdw>
                </a:effectLst>
                <a:latin typeface="Constantia"/>
              </a:rPr>
              <a:t>1’</a:t>
            </a:r>
            <a:r>
              <a:rPr lang="es-ES" sz="1200" dirty="0">
                <a:solidFill>
                  <a:prstClr val="black"/>
                </a:solidFill>
                <a:effectLst>
                  <a:outerShdw blurRad="38100" dist="38100" dir="2700000" algn="tl">
                    <a:srgbClr val="C0C0C0"/>
                  </a:outerShdw>
                </a:effectLst>
                <a:latin typeface="Constantia"/>
              </a:rPr>
              <a:t>   </a:t>
            </a:r>
            <a:r>
              <a:rPr lang="es-ES" sz="1200" dirty="0" err="1">
                <a:solidFill>
                  <a:prstClr val="black"/>
                </a:solidFill>
                <a:effectLst>
                  <a:outerShdw blurRad="38100" dist="38100" dir="2700000" algn="tl">
                    <a:srgbClr val="C0C0C0"/>
                  </a:outerShdw>
                </a:effectLst>
                <a:latin typeface="Constantia"/>
              </a:rPr>
              <a:t>Prensaculatas</a:t>
            </a:r>
            <a:endParaRPr lang="es-ES" sz="1200" dirty="0">
              <a:solidFill>
                <a:prstClr val="black"/>
              </a:solidFill>
              <a:effectLst>
                <a:outerShdw blurRad="38100" dist="38100" dir="2700000" algn="tl">
                  <a:srgbClr val="C0C0C0"/>
                </a:outerShdw>
              </a:effectLst>
              <a:latin typeface="Constantia"/>
            </a:endParaRPr>
          </a:p>
          <a:p>
            <a:pPr lvl="2">
              <a:spcBef>
                <a:spcPct val="24000"/>
              </a:spcBef>
            </a:pPr>
            <a:r>
              <a:rPr lang="es-ES" sz="1200" dirty="0">
                <a:solidFill>
                  <a:srgbClr val="009DD9"/>
                </a:solidFill>
                <a:effectLst>
                  <a:outerShdw blurRad="38100" dist="38100" dir="2700000" algn="tl">
                    <a:srgbClr val="C0C0C0"/>
                  </a:outerShdw>
                </a:effectLst>
                <a:latin typeface="Constantia"/>
              </a:rPr>
              <a:t>2</a:t>
            </a:r>
            <a:r>
              <a:rPr lang="es-ES" sz="1200" dirty="0">
                <a:solidFill>
                  <a:prstClr val="black"/>
                </a:solidFill>
                <a:effectLst>
                  <a:outerShdw blurRad="38100" dist="38100" dir="2700000" algn="tl">
                    <a:srgbClr val="C0C0C0"/>
                  </a:outerShdw>
                </a:effectLst>
                <a:latin typeface="Constantia"/>
              </a:rPr>
              <a:t>    Devanados</a:t>
            </a:r>
          </a:p>
          <a:p>
            <a:pPr lvl="2">
              <a:spcBef>
                <a:spcPct val="24000"/>
              </a:spcBef>
            </a:pPr>
            <a:r>
              <a:rPr lang="es-ES" sz="1200" dirty="0">
                <a:solidFill>
                  <a:srgbClr val="009DD9"/>
                </a:solidFill>
                <a:effectLst>
                  <a:outerShdw blurRad="38100" dist="38100" dir="2700000" algn="tl">
                    <a:srgbClr val="C0C0C0"/>
                  </a:outerShdw>
                </a:effectLst>
                <a:latin typeface="Constantia"/>
              </a:rPr>
              <a:t>3</a:t>
            </a:r>
            <a:r>
              <a:rPr lang="es-ES" sz="1200" dirty="0">
                <a:solidFill>
                  <a:prstClr val="black"/>
                </a:solidFill>
                <a:effectLst>
                  <a:outerShdw blurRad="38100" dist="38100" dir="2700000" algn="tl">
                    <a:srgbClr val="C0C0C0"/>
                  </a:outerShdw>
                </a:effectLst>
                <a:latin typeface="Constantia"/>
              </a:rPr>
              <a:t>    Cuba</a:t>
            </a:r>
          </a:p>
          <a:p>
            <a:pPr lvl="2">
              <a:spcBef>
                <a:spcPct val="24000"/>
              </a:spcBef>
            </a:pPr>
            <a:r>
              <a:rPr lang="es-ES" sz="1200" dirty="0">
                <a:solidFill>
                  <a:srgbClr val="009DD9"/>
                </a:solidFill>
                <a:effectLst>
                  <a:outerShdw blurRad="38100" dist="38100" dir="2700000" algn="tl">
                    <a:srgbClr val="C0C0C0"/>
                  </a:outerShdw>
                </a:effectLst>
                <a:latin typeface="Constantia"/>
              </a:rPr>
              <a:t>4    </a:t>
            </a:r>
            <a:r>
              <a:rPr lang="es-ES" sz="1200" dirty="0">
                <a:solidFill>
                  <a:prstClr val="black"/>
                </a:solidFill>
                <a:effectLst>
                  <a:outerShdw blurRad="38100" dist="38100" dir="2700000" algn="tl">
                    <a:srgbClr val="C0C0C0"/>
                  </a:outerShdw>
                </a:effectLst>
                <a:latin typeface="Constantia"/>
              </a:rPr>
              <a:t>Aletas refrigeración</a:t>
            </a:r>
          </a:p>
          <a:p>
            <a:pPr lvl="2">
              <a:spcBef>
                <a:spcPct val="24000"/>
              </a:spcBef>
            </a:pPr>
            <a:r>
              <a:rPr lang="es-ES" sz="1200" dirty="0">
                <a:solidFill>
                  <a:srgbClr val="009DD9"/>
                </a:solidFill>
                <a:effectLst>
                  <a:outerShdw blurRad="38100" dist="38100" dir="2700000" algn="tl">
                    <a:srgbClr val="C0C0C0"/>
                  </a:outerShdw>
                </a:effectLst>
                <a:latin typeface="Constantia"/>
              </a:rPr>
              <a:t>5</a:t>
            </a:r>
            <a:r>
              <a:rPr lang="es-ES" sz="1200" dirty="0">
                <a:solidFill>
                  <a:prstClr val="black"/>
                </a:solidFill>
                <a:effectLst>
                  <a:outerShdw blurRad="38100" dist="38100" dir="2700000" algn="tl">
                    <a:srgbClr val="C0C0C0"/>
                  </a:outerShdw>
                </a:effectLst>
                <a:latin typeface="Constantia"/>
              </a:rPr>
              <a:t>    Aceite</a:t>
            </a:r>
          </a:p>
          <a:p>
            <a:pPr lvl="2">
              <a:spcBef>
                <a:spcPct val="24000"/>
              </a:spcBef>
            </a:pPr>
            <a:r>
              <a:rPr lang="es-ES" sz="1200" dirty="0">
                <a:solidFill>
                  <a:srgbClr val="009DD9"/>
                </a:solidFill>
                <a:effectLst>
                  <a:outerShdw blurRad="38100" dist="38100" dir="2700000" algn="tl">
                    <a:srgbClr val="C0C0C0"/>
                  </a:outerShdw>
                </a:effectLst>
                <a:latin typeface="Constantia"/>
              </a:rPr>
              <a:t>6</a:t>
            </a:r>
            <a:r>
              <a:rPr lang="es-ES" sz="1200" dirty="0">
                <a:solidFill>
                  <a:prstClr val="black"/>
                </a:solidFill>
                <a:effectLst>
                  <a:outerShdw blurRad="38100" dist="38100" dir="2700000" algn="tl">
                    <a:srgbClr val="C0C0C0"/>
                  </a:outerShdw>
                </a:effectLst>
                <a:latin typeface="Constantia"/>
              </a:rPr>
              <a:t>    Depósito expansión</a:t>
            </a:r>
          </a:p>
          <a:p>
            <a:pPr lvl="2">
              <a:spcBef>
                <a:spcPct val="24000"/>
              </a:spcBef>
            </a:pPr>
            <a:r>
              <a:rPr lang="es-ES" sz="1200" dirty="0">
                <a:solidFill>
                  <a:srgbClr val="009DD9"/>
                </a:solidFill>
                <a:effectLst>
                  <a:outerShdw blurRad="38100" dist="38100" dir="2700000" algn="tl">
                    <a:srgbClr val="C0C0C0"/>
                  </a:outerShdw>
                </a:effectLst>
                <a:latin typeface="Constantia"/>
              </a:rPr>
              <a:t>7</a:t>
            </a:r>
            <a:r>
              <a:rPr lang="es-ES" sz="1200" dirty="0">
                <a:solidFill>
                  <a:prstClr val="black"/>
                </a:solidFill>
                <a:effectLst>
                  <a:outerShdw blurRad="38100" dist="38100" dir="2700000" algn="tl">
                    <a:srgbClr val="C0C0C0"/>
                  </a:outerShdw>
                </a:effectLst>
                <a:latin typeface="Constantia"/>
              </a:rPr>
              <a:t>    Aisladores (BT y AT)</a:t>
            </a:r>
          </a:p>
          <a:p>
            <a:pPr lvl="2">
              <a:spcBef>
                <a:spcPct val="24000"/>
              </a:spcBef>
            </a:pPr>
            <a:r>
              <a:rPr lang="es-ES" sz="1200" dirty="0">
                <a:solidFill>
                  <a:srgbClr val="009DD9"/>
                </a:solidFill>
                <a:effectLst>
                  <a:outerShdw blurRad="38100" dist="38100" dir="2700000" algn="tl">
                    <a:srgbClr val="C0C0C0"/>
                  </a:outerShdw>
                </a:effectLst>
                <a:latin typeface="Constantia"/>
              </a:rPr>
              <a:t>8</a:t>
            </a:r>
            <a:r>
              <a:rPr lang="es-ES" sz="1200" dirty="0">
                <a:solidFill>
                  <a:prstClr val="black"/>
                </a:solidFill>
                <a:effectLst>
                  <a:outerShdw blurRad="38100" dist="38100" dir="2700000" algn="tl">
                    <a:srgbClr val="C0C0C0"/>
                  </a:outerShdw>
                </a:effectLst>
                <a:latin typeface="Constantia"/>
              </a:rPr>
              <a:t>    Junta</a:t>
            </a:r>
          </a:p>
          <a:p>
            <a:pPr lvl="2">
              <a:spcBef>
                <a:spcPct val="24000"/>
              </a:spcBef>
            </a:pPr>
            <a:r>
              <a:rPr lang="es-ES" sz="1200" dirty="0">
                <a:solidFill>
                  <a:srgbClr val="009DD9"/>
                </a:solidFill>
                <a:effectLst>
                  <a:outerShdw blurRad="38100" dist="38100" dir="2700000" algn="tl">
                    <a:srgbClr val="C0C0C0"/>
                  </a:outerShdw>
                </a:effectLst>
                <a:latin typeface="Constantia"/>
              </a:rPr>
              <a:t>9</a:t>
            </a:r>
            <a:r>
              <a:rPr lang="es-ES" sz="1200" dirty="0">
                <a:solidFill>
                  <a:prstClr val="black"/>
                </a:solidFill>
                <a:effectLst>
                  <a:outerShdw blurRad="38100" dist="38100" dir="2700000" algn="tl">
                    <a:srgbClr val="C0C0C0"/>
                  </a:outerShdw>
                </a:effectLst>
                <a:latin typeface="Constantia"/>
              </a:rPr>
              <a:t>    Conexiones</a:t>
            </a:r>
          </a:p>
          <a:p>
            <a:pPr lvl="2">
              <a:spcBef>
                <a:spcPct val="24000"/>
              </a:spcBef>
            </a:pPr>
            <a:r>
              <a:rPr lang="es-ES" sz="1200" dirty="0">
                <a:solidFill>
                  <a:srgbClr val="009DD9"/>
                </a:solidFill>
                <a:effectLst>
                  <a:outerShdw blurRad="38100" dist="38100" dir="2700000" algn="tl">
                    <a:srgbClr val="C0C0C0"/>
                  </a:outerShdw>
                </a:effectLst>
                <a:latin typeface="Constantia"/>
              </a:rPr>
              <a:t>10</a:t>
            </a:r>
            <a:r>
              <a:rPr lang="es-ES" sz="1200" dirty="0">
                <a:solidFill>
                  <a:prstClr val="black"/>
                </a:solidFill>
                <a:effectLst>
                  <a:outerShdw blurRad="38100" dist="38100" dir="2700000" algn="tl">
                    <a:srgbClr val="C0C0C0"/>
                  </a:outerShdw>
                </a:effectLst>
                <a:latin typeface="Constantia"/>
              </a:rPr>
              <a:t>  Nivel aceite</a:t>
            </a:r>
          </a:p>
          <a:p>
            <a:pPr lvl="2">
              <a:spcBef>
                <a:spcPct val="24000"/>
              </a:spcBef>
            </a:pPr>
            <a:r>
              <a:rPr lang="es-ES" sz="1200" dirty="0">
                <a:solidFill>
                  <a:srgbClr val="009DD9"/>
                </a:solidFill>
                <a:effectLst>
                  <a:outerShdw blurRad="38100" dist="38100" dir="2700000" algn="tl">
                    <a:srgbClr val="C0C0C0"/>
                  </a:outerShdw>
                </a:effectLst>
                <a:latin typeface="Constantia"/>
              </a:rPr>
              <a:t>11</a:t>
            </a:r>
            <a:r>
              <a:rPr lang="es-ES" sz="1200" dirty="0">
                <a:solidFill>
                  <a:prstClr val="black"/>
                </a:solidFill>
                <a:effectLst>
                  <a:outerShdw blurRad="38100" dist="38100" dir="2700000" algn="tl">
                    <a:srgbClr val="C0C0C0"/>
                  </a:outerShdw>
                </a:effectLst>
                <a:latin typeface="Constantia"/>
              </a:rPr>
              <a:t> </a:t>
            </a:r>
            <a:r>
              <a:rPr lang="es-ES" sz="1200" dirty="0">
                <a:solidFill>
                  <a:srgbClr val="009DD9"/>
                </a:solidFill>
                <a:effectLst>
                  <a:outerShdw blurRad="38100" dist="38100" dir="2700000" algn="tl">
                    <a:srgbClr val="C0C0C0"/>
                  </a:outerShdw>
                </a:effectLst>
                <a:latin typeface="Constantia"/>
              </a:rPr>
              <a:t>- 12</a:t>
            </a:r>
            <a:r>
              <a:rPr lang="es-ES" sz="1200" dirty="0">
                <a:solidFill>
                  <a:prstClr val="black"/>
                </a:solidFill>
                <a:effectLst>
                  <a:outerShdw blurRad="38100" dist="38100" dir="2700000" algn="tl">
                    <a:srgbClr val="C0C0C0"/>
                  </a:outerShdw>
                </a:effectLst>
                <a:latin typeface="Constantia"/>
              </a:rPr>
              <a:t> Termómetro</a:t>
            </a:r>
          </a:p>
          <a:p>
            <a:pPr lvl="2">
              <a:spcBef>
                <a:spcPct val="24000"/>
              </a:spcBef>
            </a:pPr>
            <a:r>
              <a:rPr lang="es-ES" sz="1200" dirty="0">
                <a:solidFill>
                  <a:srgbClr val="009DD9"/>
                </a:solidFill>
                <a:effectLst>
                  <a:outerShdw blurRad="38100" dist="38100" dir="2700000" algn="tl">
                    <a:srgbClr val="C0C0C0"/>
                  </a:outerShdw>
                </a:effectLst>
                <a:latin typeface="Constantia"/>
              </a:rPr>
              <a:t>13 - 14</a:t>
            </a:r>
            <a:r>
              <a:rPr lang="es-ES" sz="1200" dirty="0">
                <a:solidFill>
                  <a:prstClr val="black"/>
                </a:solidFill>
                <a:effectLst>
                  <a:outerShdw blurRad="38100" dist="38100" dir="2700000" algn="tl">
                    <a:srgbClr val="C0C0C0"/>
                  </a:outerShdw>
                </a:effectLst>
                <a:latin typeface="Constantia"/>
              </a:rPr>
              <a:t>  Grifo de vaciado</a:t>
            </a:r>
          </a:p>
          <a:p>
            <a:pPr lvl="2">
              <a:spcBef>
                <a:spcPct val="24000"/>
              </a:spcBef>
            </a:pPr>
            <a:r>
              <a:rPr lang="es-ES" sz="1200" dirty="0">
                <a:solidFill>
                  <a:srgbClr val="009DD9"/>
                </a:solidFill>
                <a:effectLst>
                  <a:outerShdw blurRad="38100" dist="38100" dir="2700000" algn="tl">
                    <a:srgbClr val="C0C0C0"/>
                  </a:outerShdw>
                </a:effectLst>
                <a:latin typeface="Constantia"/>
              </a:rPr>
              <a:t>15</a:t>
            </a:r>
            <a:r>
              <a:rPr lang="es-ES" sz="1200" dirty="0">
                <a:solidFill>
                  <a:prstClr val="black"/>
                </a:solidFill>
                <a:effectLst>
                  <a:outerShdw blurRad="38100" dist="38100" dir="2700000" algn="tl">
                    <a:srgbClr val="C0C0C0"/>
                  </a:outerShdw>
                </a:effectLst>
                <a:latin typeface="Constantia"/>
              </a:rPr>
              <a:t>  Cambio tensión</a:t>
            </a:r>
          </a:p>
          <a:p>
            <a:pPr lvl="2">
              <a:spcBef>
                <a:spcPct val="24000"/>
              </a:spcBef>
            </a:pPr>
            <a:r>
              <a:rPr lang="es-ES" sz="1200" dirty="0">
                <a:solidFill>
                  <a:srgbClr val="009DD9"/>
                </a:solidFill>
                <a:effectLst>
                  <a:outerShdw blurRad="38100" dist="38100" dir="2700000" algn="tl">
                    <a:srgbClr val="C0C0C0"/>
                  </a:outerShdw>
                </a:effectLst>
                <a:latin typeface="Constantia"/>
              </a:rPr>
              <a:t>16</a:t>
            </a:r>
            <a:r>
              <a:rPr lang="es-ES" sz="1200" dirty="0">
                <a:solidFill>
                  <a:prstClr val="black"/>
                </a:solidFill>
                <a:effectLst>
                  <a:outerShdw blurRad="38100" dist="38100" dir="2700000" algn="tl">
                    <a:srgbClr val="C0C0C0"/>
                  </a:outerShdw>
                </a:effectLst>
                <a:latin typeface="Constantia"/>
              </a:rPr>
              <a:t>  Relé </a:t>
            </a:r>
            <a:r>
              <a:rPr lang="es-ES" sz="1200" dirty="0" err="1">
                <a:solidFill>
                  <a:prstClr val="black"/>
                </a:solidFill>
                <a:effectLst>
                  <a:outerShdw blurRad="38100" dist="38100" dir="2700000" algn="tl">
                    <a:srgbClr val="C0C0C0"/>
                  </a:outerShdw>
                </a:effectLst>
                <a:latin typeface="Constantia"/>
              </a:rPr>
              <a:t>Buchholz</a:t>
            </a:r>
            <a:endParaRPr lang="es-ES" sz="1200" dirty="0">
              <a:solidFill>
                <a:prstClr val="black"/>
              </a:solidFill>
              <a:effectLst>
                <a:outerShdw blurRad="38100" dist="38100" dir="2700000" algn="tl">
                  <a:srgbClr val="C0C0C0"/>
                </a:outerShdw>
              </a:effectLst>
              <a:latin typeface="Constantia"/>
            </a:endParaRPr>
          </a:p>
          <a:p>
            <a:pPr lvl="2">
              <a:spcBef>
                <a:spcPct val="24000"/>
              </a:spcBef>
            </a:pPr>
            <a:r>
              <a:rPr lang="es-ES" sz="1200" dirty="0">
                <a:solidFill>
                  <a:srgbClr val="009DD9"/>
                </a:solidFill>
                <a:effectLst>
                  <a:outerShdw blurRad="38100" dist="38100" dir="2700000" algn="tl">
                    <a:srgbClr val="C0C0C0"/>
                  </a:outerShdw>
                </a:effectLst>
                <a:latin typeface="Constantia"/>
              </a:rPr>
              <a:t>17</a:t>
            </a:r>
            <a:r>
              <a:rPr lang="es-ES" sz="1200" dirty="0">
                <a:solidFill>
                  <a:prstClr val="black"/>
                </a:solidFill>
                <a:effectLst>
                  <a:outerShdw blurRad="38100" dist="38100" dir="2700000" algn="tl">
                    <a:srgbClr val="C0C0C0"/>
                  </a:outerShdw>
                </a:effectLst>
                <a:latin typeface="Constantia"/>
              </a:rPr>
              <a:t>  Cáncamos transporte</a:t>
            </a:r>
          </a:p>
          <a:p>
            <a:pPr lvl="2">
              <a:spcBef>
                <a:spcPct val="24000"/>
              </a:spcBef>
            </a:pPr>
            <a:r>
              <a:rPr lang="es-ES" sz="1200" dirty="0">
                <a:solidFill>
                  <a:srgbClr val="009DD9"/>
                </a:solidFill>
                <a:effectLst>
                  <a:outerShdw blurRad="38100" dist="38100" dir="2700000" algn="tl">
                    <a:srgbClr val="C0C0C0"/>
                  </a:outerShdw>
                </a:effectLst>
                <a:latin typeface="Constantia"/>
              </a:rPr>
              <a:t>18</a:t>
            </a:r>
            <a:r>
              <a:rPr lang="es-ES" sz="1200" dirty="0">
                <a:solidFill>
                  <a:prstClr val="black"/>
                </a:solidFill>
                <a:effectLst>
                  <a:outerShdw blurRad="38100" dist="38100" dir="2700000" algn="tl">
                    <a:srgbClr val="C0C0C0"/>
                  </a:outerShdw>
                </a:effectLst>
                <a:latin typeface="Constantia"/>
              </a:rPr>
              <a:t>  Desecador aire</a:t>
            </a:r>
          </a:p>
          <a:p>
            <a:pPr lvl="2">
              <a:spcBef>
                <a:spcPct val="24000"/>
              </a:spcBef>
            </a:pPr>
            <a:r>
              <a:rPr lang="es-ES" sz="1200" dirty="0">
                <a:solidFill>
                  <a:srgbClr val="009DD9"/>
                </a:solidFill>
                <a:effectLst>
                  <a:outerShdw blurRad="38100" dist="38100" dir="2700000" algn="tl">
                    <a:srgbClr val="C0C0C0"/>
                  </a:outerShdw>
                </a:effectLst>
                <a:latin typeface="Constantia"/>
              </a:rPr>
              <a:t>19</a:t>
            </a:r>
            <a:r>
              <a:rPr lang="es-ES" sz="1200" dirty="0">
                <a:solidFill>
                  <a:prstClr val="black"/>
                </a:solidFill>
                <a:effectLst>
                  <a:outerShdw blurRad="38100" dist="38100" dir="2700000" algn="tl">
                    <a:srgbClr val="C0C0C0"/>
                  </a:outerShdw>
                </a:effectLst>
                <a:latin typeface="Constantia"/>
              </a:rPr>
              <a:t>  Tapón llenado</a:t>
            </a:r>
          </a:p>
          <a:p>
            <a:pPr lvl="2">
              <a:spcBef>
                <a:spcPct val="24000"/>
              </a:spcBef>
            </a:pPr>
            <a:r>
              <a:rPr lang="es-ES" sz="1200" dirty="0">
                <a:solidFill>
                  <a:srgbClr val="009DD9"/>
                </a:solidFill>
                <a:effectLst>
                  <a:outerShdw blurRad="38100" dist="38100" dir="2700000" algn="tl">
                    <a:srgbClr val="C0C0C0"/>
                  </a:outerShdw>
                </a:effectLst>
                <a:latin typeface="Constantia"/>
              </a:rPr>
              <a:t>20</a:t>
            </a:r>
            <a:r>
              <a:rPr lang="es-ES" sz="1200" dirty="0">
                <a:solidFill>
                  <a:prstClr val="black"/>
                </a:solidFill>
                <a:effectLst>
                  <a:outerShdw blurRad="38100" dist="38100" dir="2700000" algn="tl">
                    <a:srgbClr val="C0C0C0"/>
                  </a:outerShdw>
                </a:effectLst>
                <a:latin typeface="Constantia"/>
              </a:rPr>
              <a:t>  Puesta a tierra</a:t>
            </a:r>
          </a:p>
          <a:p>
            <a:pPr lvl="2">
              <a:spcBef>
                <a:spcPct val="24000"/>
              </a:spcBef>
            </a:pPr>
            <a:endParaRPr lang="es-ES" sz="1200" dirty="0">
              <a:solidFill>
                <a:prstClr val="black"/>
              </a:solidFill>
              <a:effectLst>
                <a:outerShdw blurRad="38100" dist="38100" dir="2700000" algn="tl">
                  <a:srgbClr val="C0C0C0"/>
                </a:outerShdw>
              </a:effectLst>
              <a:latin typeface="Arial" charset="0"/>
            </a:endParaRPr>
          </a:p>
        </p:txBody>
      </p:sp>
      <p:sp>
        <p:nvSpPr>
          <p:cNvPr id="277512" name="Text Box 8"/>
          <p:cNvSpPr txBox="1">
            <a:spLocks noChangeArrowheads="1"/>
          </p:cNvSpPr>
          <p:nvPr/>
        </p:nvSpPr>
        <p:spPr bwMode="auto">
          <a:xfrm>
            <a:off x="3076576" y="5949951"/>
            <a:ext cx="31790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600"/>
              </a:spcBef>
            </a:pPr>
            <a:r>
              <a:rPr lang="es-ES" sz="1000" dirty="0">
                <a:solidFill>
                  <a:prstClr val="black"/>
                </a:solidFill>
                <a:effectLst>
                  <a:outerShdw blurRad="38100" dist="38100" dir="2700000" algn="tl">
                    <a:srgbClr val="C0C0C0"/>
                  </a:outerShdw>
                </a:effectLst>
                <a:latin typeface="Constantia"/>
                <a:sym typeface="Symbol" pitchFamily="18" charset="2"/>
              </a:rPr>
              <a:t></a:t>
            </a:r>
            <a:r>
              <a:rPr lang="es-ES_tradnl" sz="1000" dirty="0">
                <a:solidFill>
                  <a:prstClr val="black"/>
                </a:solidFill>
                <a:effectLst>
                  <a:outerShdw blurRad="38100" dist="38100" dir="2700000" algn="tl">
                    <a:srgbClr val="C0C0C0"/>
                  </a:outerShdw>
                </a:effectLst>
                <a:latin typeface="Constantia"/>
                <a:sym typeface="Symbol" pitchFamily="18" charset="2"/>
              </a:rPr>
              <a:t> Transformadores de potencia medida... E. Ras Oliva</a:t>
            </a:r>
            <a:endParaRPr lang="es-ES" sz="1000" dirty="0">
              <a:solidFill>
                <a:prstClr val="black"/>
              </a:solidFill>
              <a:effectLst>
                <a:outerShdw blurRad="38100" dist="38100" dir="2700000" algn="tl">
                  <a:srgbClr val="C0C0C0"/>
                </a:outerShdw>
              </a:effectLst>
              <a:latin typeface="Constantia"/>
            </a:endParaRPr>
          </a:p>
        </p:txBody>
      </p:sp>
      <p:sp>
        <p:nvSpPr>
          <p:cNvPr id="277515" name="Rectangle 11"/>
          <p:cNvSpPr>
            <a:spLocks noChangeArrowheads="1"/>
          </p:cNvSpPr>
          <p:nvPr/>
        </p:nvSpPr>
        <p:spPr bwMode="auto">
          <a:xfrm>
            <a:off x="670814" y="430226"/>
            <a:ext cx="5754370" cy="954107"/>
          </a:xfrm>
          <a:prstGeom prst="rect">
            <a:avLst/>
          </a:prstGeom>
          <a:noFill/>
          <a:ln w="9525">
            <a:solidFill>
              <a:schemeClr val="tx1"/>
            </a:solidFill>
            <a:miter lim="800000"/>
            <a:headEnd/>
            <a:tailEnd/>
          </a:ln>
          <a:effectLst/>
          <a:extLst/>
        </p:spPr>
        <p:txBody>
          <a:bodyPr wrap="square" anchor="ctr">
            <a:spAutoFit/>
          </a:bodyPr>
          <a:lstStyle/>
          <a:p>
            <a:r>
              <a:rPr lang="es-ES" sz="2800" dirty="0">
                <a:latin typeface="Constantia"/>
              </a:rPr>
              <a:t>Aspectos constructivos:</a:t>
            </a:r>
          </a:p>
          <a:p>
            <a:r>
              <a:rPr lang="es-ES" sz="2800" dirty="0">
                <a:latin typeface="Constantia"/>
              </a:rPr>
              <a:t>refrigeración.</a:t>
            </a:r>
          </a:p>
        </p:txBody>
      </p:sp>
    </p:spTree>
    <p:extLst>
      <p:ext uri="{BB962C8B-B14F-4D97-AF65-F5344CB8AC3E}">
        <p14:creationId xmlns:p14="http://schemas.microsoft.com/office/powerpoint/2010/main" val="381389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12" y="585216"/>
            <a:ext cx="3038856" cy="499872"/>
          </a:xfrm>
        </p:spPr>
        <p:txBody>
          <a:bodyPr>
            <a:normAutofit fontScale="90000"/>
          </a:bodyPr>
          <a:lstStyle/>
          <a:p>
            <a:pPr lvl="2" algn="l" rtl="0">
              <a:lnSpc>
                <a:spcPct val="90000"/>
              </a:lnSpc>
              <a:spcBef>
                <a:spcPct val="0"/>
              </a:spcBef>
            </a:pPr>
            <a:r>
              <a:rPr lang="es-ES" sz="2700" dirty="0" smtClean="0">
                <a:solidFill>
                  <a:prstClr val="black"/>
                </a:solidFill>
                <a:effectLst>
                  <a:outerShdw blurRad="38100" dist="38100" dir="2700000" algn="tl">
                    <a:srgbClr val="C0C0C0"/>
                  </a:outerShdw>
                </a:effectLst>
                <a:latin typeface="Constantia"/>
              </a:rPr>
              <a:t>RELÉ BUCHHOLZ</a:t>
            </a:r>
            <a:r>
              <a:rPr lang="es-ES" sz="1200" dirty="0" smtClean="0">
                <a:solidFill>
                  <a:prstClr val="black"/>
                </a:solidFill>
                <a:effectLst>
                  <a:outerShdw blurRad="38100" dist="38100" dir="2700000" algn="tl">
                    <a:srgbClr val="C0C0C0"/>
                  </a:outerShdw>
                </a:effectLst>
                <a:latin typeface="Constantia"/>
              </a:rPr>
              <a:t/>
            </a:r>
            <a:br>
              <a:rPr lang="es-ES" sz="1200" dirty="0" smtClean="0">
                <a:solidFill>
                  <a:prstClr val="black"/>
                </a:solidFill>
                <a:effectLst>
                  <a:outerShdw blurRad="38100" dist="38100" dir="2700000" algn="tl">
                    <a:srgbClr val="C0C0C0"/>
                  </a:outerShdw>
                </a:effectLst>
                <a:latin typeface="Constantia"/>
              </a:rPr>
            </a:b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44" y="1856232"/>
            <a:ext cx="4448937" cy="428168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056" y="2192372"/>
            <a:ext cx="6296473" cy="3609404"/>
          </a:xfrm>
          <a:prstGeom prst="rect">
            <a:avLst/>
          </a:prstGeom>
        </p:spPr>
      </p:pic>
    </p:spTree>
    <p:extLst>
      <p:ext uri="{BB962C8B-B14F-4D97-AF65-F5344CB8AC3E}">
        <p14:creationId xmlns:p14="http://schemas.microsoft.com/office/powerpoint/2010/main" val="331587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3502152" cy="780923"/>
          </a:xfrm>
        </p:spPr>
        <p:txBody>
          <a:bodyPr>
            <a:normAutofit/>
          </a:bodyPr>
          <a:lstStyle/>
          <a:p>
            <a:pPr lvl="2" algn="l" rtl="0">
              <a:lnSpc>
                <a:spcPct val="90000"/>
              </a:lnSpc>
              <a:spcBef>
                <a:spcPct val="0"/>
              </a:spcBef>
            </a:pPr>
            <a:r>
              <a:rPr lang="es-ES" sz="2700" dirty="0" smtClean="0">
                <a:solidFill>
                  <a:prstClr val="black"/>
                </a:solidFill>
                <a:effectLst>
                  <a:outerShdw blurRad="38100" dist="38100" dir="2700000" algn="tl">
                    <a:srgbClr val="C0C0C0"/>
                  </a:outerShdw>
                </a:effectLst>
                <a:latin typeface="Constantia"/>
              </a:rPr>
              <a:t>RELÉ BUCHHOLZ</a:t>
            </a:r>
            <a:r>
              <a:rPr lang="es-ES" sz="1200" dirty="0" smtClean="0">
                <a:solidFill>
                  <a:prstClr val="black"/>
                </a:solidFill>
                <a:effectLst>
                  <a:outerShdw blurRad="38100" dist="38100" dir="2700000" algn="tl">
                    <a:srgbClr val="C0C0C0"/>
                  </a:outerShdw>
                </a:effectLst>
                <a:latin typeface="Constantia"/>
              </a:rPr>
              <a:t/>
            </a:r>
            <a:br>
              <a:rPr lang="es-ES" sz="1200" dirty="0" smtClean="0">
                <a:solidFill>
                  <a:prstClr val="black"/>
                </a:solidFill>
                <a:effectLst>
                  <a:outerShdw blurRad="38100" dist="38100" dir="2700000" algn="tl">
                    <a:srgbClr val="C0C0C0"/>
                  </a:outerShdw>
                </a:effectLst>
                <a:latin typeface="Constantia"/>
              </a:rPr>
            </a:br>
            <a:endParaRPr lang="es-AR"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3674" y="2107692"/>
            <a:ext cx="5886450" cy="3648075"/>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1" y="1827276"/>
            <a:ext cx="5084064" cy="4573371"/>
          </a:xfrm>
          <a:prstGeom prst="rect">
            <a:avLst/>
          </a:prstGeom>
        </p:spPr>
      </p:pic>
    </p:spTree>
    <p:extLst>
      <p:ext uri="{BB962C8B-B14F-4D97-AF65-F5344CB8AC3E}">
        <p14:creationId xmlns:p14="http://schemas.microsoft.com/office/powerpoint/2010/main" val="251566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l="24223" t="56672" r="17873" b="10941"/>
          <a:stretch>
            <a:fillRect/>
          </a:stretch>
        </p:blipFill>
        <p:spPr bwMode="auto">
          <a:xfrm>
            <a:off x="1372744" y="1426213"/>
            <a:ext cx="8324848" cy="2728311"/>
          </a:xfrm>
          <a:prstGeom prst="rect">
            <a:avLst/>
          </a:prstGeom>
          <a:noFill/>
          <a:ln w="9525">
            <a:noFill/>
            <a:miter lim="800000"/>
            <a:headEnd/>
            <a:tailEnd/>
          </a:ln>
        </p:spPr>
      </p:pic>
      <p:sp>
        <p:nvSpPr>
          <p:cNvPr id="3" name="2 CuadroTexto"/>
          <p:cNvSpPr txBox="1"/>
          <p:nvPr/>
        </p:nvSpPr>
        <p:spPr>
          <a:xfrm>
            <a:off x="402336" y="542254"/>
            <a:ext cx="10064628" cy="461665"/>
          </a:xfrm>
          <a:prstGeom prst="rect">
            <a:avLst/>
          </a:prstGeom>
          <a:noFill/>
        </p:spPr>
        <p:txBody>
          <a:bodyPr wrap="square" rtlCol="0">
            <a:spAutoFit/>
          </a:bodyPr>
          <a:lstStyle/>
          <a:p>
            <a:pPr algn="ctr"/>
            <a:r>
              <a:rPr lang="es-AR" sz="2400" b="1" dirty="0">
                <a:solidFill>
                  <a:prstClr val="black"/>
                </a:solidFill>
                <a:latin typeface="Constantia"/>
              </a:rPr>
              <a:t>DESIGNACIÓN DE LA REFRIGERACIÓN  DE TRANSFORMADORES </a:t>
            </a:r>
            <a:endParaRPr lang="es-ES" b="1" dirty="0">
              <a:solidFill>
                <a:prstClr val="black"/>
              </a:solidFill>
              <a:latin typeface="Constantia"/>
            </a:endParaRPr>
          </a:p>
        </p:txBody>
      </p:sp>
      <p:sp>
        <p:nvSpPr>
          <p:cNvPr id="6" name="5 CuadroTexto"/>
          <p:cNvSpPr txBox="1"/>
          <p:nvPr/>
        </p:nvSpPr>
        <p:spPr>
          <a:xfrm>
            <a:off x="402336" y="4365982"/>
            <a:ext cx="10265664" cy="1938992"/>
          </a:xfrm>
          <a:prstGeom prst="rect">
            <a:avLst/>
          </a:prstGeom>
          <a:noFill/>
        </p:spPr>
        <p:txBody>
          <a:bodyPr wrap="square" rtlCol="0">
            <a:spAutoFit/>
          </a:bodyPr>
          <a:lstStyle/>
          <a:p>
            <a:r>
              <a:rPr lang="es-AR" sz="2000" dirty="0">
                <a:solidFill>
                  <a:prstClr val="black"/>
                </a:solidFill>
                <a:latin typeface="Constantia"/>
              </a:rPr>
              <a:t>ONAN: </a:t>
            </a:r>
            <a:r>
              <a:rPr lang="es-AR" sz="2000" dirty="0" err="1">
                <a:solidFill>
                  <a:prstClr val="black"/>
                </a:solidFill>
                <a:latin typeface="Constantia"/>
              </a:rPr>
              <a:t>trafo</a:t>
            </a:r>
            <a:r>
              <a:rPr lang="es-AR" sz="2000" dirty="0">
                <a:solidFill>
                  <a:prstClr val="black"/>
                </a:solidFill>
                <a:latin typeface="Constantia"/>
              </a:rPr>
              <a:t> en baño de aceite, convección natural; refrigerante secundario, aire con convección natural</a:t>
            </a:r>
            <a:r>
              <a:rPr lang="es-AR" sz="2000" dirty="0" smtClean="0">
                <a:solidFill>
                  <a:prstClr val="black"/>
                </a:solidFill>
                <a:latin typeface="Constantia"/>
              </a:rPr>
              <a:t>.</a:t>
            </a:r>
          </a:p>
          <a:p>
            <a:endParaRPr lang="es-AR" sz="2000" dirty="0">
              <a:solidFill>
                <a:prstClr val="black"/>
              </a:solidFill>
              <a:latin typeface="Constantia"/>
            </a:endParaRPr>
          </a:p>
          <a:p>
            <a:r>
              <a:rPr lang="es-AR" sz="2000" dirty="0">
                <a:solidFill>
                  <a:prstClr val="black"/>
                </a:solidFill>
                <a:latin typeface="Constantia"/>
              </a:rPr>
              <a:t>ONAF: </a:t>
            </a:r>
            <a:r>
              <a:rPr lang="es-AR" sz="2000" dirty="0" err="1">
                <a:solidFill>
                  <a:prstClr val="black"/>
                </a:solidFill>
                <a:latin typeface="Constantia"/>
              </a:rPr>
              <a:t>trafo</a:t>
            </a:r>
            <a:r>
              <a:rPr lang="es-AR" sz="2000" dirty="0">
                <a:solidFill>
                  <a:prstClr val="black"/>
                </a:solidFill>
                <a:latin typeface="Constantia"/>
              </a:rPr>
              <a:t> en baño de aceite, convección natural; refrigerante secundario, aire con convección forzada.</a:t>
            </a:r>
          </a:p>
          <a:p>
            <a:r>
              <a:rPr lang="es-AR" sz="2000" dirty="0">
                <a:solidFill>
                  <a:prstClr val="black"/>
                </a:solidFill>
                <a:latin typeface="Constantia"/>
              </a:rPr>
              <a:t>Para transformadores secos se usan dos letras, ej. AN: aire, convección natural.</a:t>
            </a:r>
            <a:endParaRPr lang="es-ES" sz="2000" dirty="0">
              <a:solidFill>
                <a:prstClr val="black"/>
              </a:solidFill>
              <a:latin typeface="Constantia"/>
            </a:endParaRPr>
          </a:p>
        </p:txBody>
      </p:sp>
    </p:spTree>
    <p:extLst>
      <p:ext uri="{BB962C8B-B14F-4D97-AF65-F5344CB8AC3E}">
        <p14:creationId xmlns:p14="http://schemas.microsoft.com/office/powerpoint/2010/main" val="243033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689" y="1314406"/>
            <a:ext cx="7415275" cy="460800"/>
          </a:xfrm>
        </p:spPr>
        <p:txBody>
          <a:bodyPr>
            <a:normAutofit fontScale="90000"/>
          </a:bodyPr>
          <a:lstStyle/>
          <a:p>
            <a:r>
              <a:rPr lang="es-AR" sz="4000" b="1" dirty="0"/>
              <a:t>Introducción a las máquinas eléctricas</a:t>
            </a:r>
            <a:r>
              <a:rPr lang="es-AR" sz="3600" dirty="0"/>
              <a:t>.</a:t>
            </a:r>
            <a:r>
              <a:rPr lang="es-AR" dirty="0"/>
              <a:t/>
            </a:r>
            <a:br>
              <a:rPr lang="es-AR" dirty="0"/>
            </a:br>
            <a:endParaRPr lang="es-AR" dirty="0"/>
          </a:p>
        </p:txBody>
      </p:sp>
      <p:sp>
        <p:nvSpPr>
          <p:cNvPr id="3" name="Marcador de contenido 2"/>
          <p:cNvSpPr>
            <a:spLocks noGrp="1"/>
          </p:cNvSpPr>
          <p:nvPr>
            <p:ph idx="1"/>
          </p:nvPr>
        </p:nvSpPr>
        <p:spPr>
          <a:xfrm>
            <a:off x="1382268" y="1775206"/>
            <a:ext cx="5971540" cy="1692148"/>
          </a:xfrm>
        </p:spPr>
        <p:txBody>
          <a:bodyPr>
            <a:normAutofit fontScale="85000" lnSpcReduction="20000"/>
          </a:bodyPr>
          <a:lstStyle/>
          <a:p>
            <a:r>
              <a:rPr lang="es-AR" sz="2800" dirty="0" smtClean="0"/>
              <a:t>1820 Hans Oersted descubrió que una corriente genera un campo magnético</a:t>
            </a:r>
          </a:p>
          <a:p>
            <a:r>
              <a:rPr lang="es-AR" sz="2800" dirty="0" smtClean="0"/>
              <a:t>1831 Michael Faraday descubrió que un campo magnético variable produce una fuerza electromotriz inducida.</a:t>
            </a:r>
          </a:p>
          <a:p>
            <a:pPr marL="0" indent="0">
              <a:buNone/>
            </a:pPr>
            <a:endParaRPr lang="es-AR" dirty="0"/>
          </a:p>
        </p:txBody>
      </p:sp>
      <p:sp>
        <p:nvSpPr>
          <p:cNvPr id="6" name="Cerrar llave 5"/>
          <p:cNvSpPr/>
          <p:nvPr/>
        </p:nvSpPr>
        <p:spPr>
          <a:xfrm>
            <a:off x="7258304" y="1775206"/>
            <a:ext cx="655320" cy="16555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b="1" dirty="0"/>
          </a:p>
        </p:txBody>
      </p:sp>
      <p:sp>
        <p:nvSpPr>
          <p:cNvPr id="7" name="CuadroTexto 6"/>
          <p:cNvSpPr txBox="1"/>
          <p:nvPr/>
        </p:nvSpPr>
        <p:spPr>
          <a:xfrm>
            <a:off x="8172195" y="2107339"/>
            <a:ext cx="2365248" cy="1323439"/>
          </a:xfrm>
          <a:prstGeom prst="rect">
            <a:avLst/>
          </a:prstGeom>
          <a:noFill/>
        </p:spPr>
        <p:txBody>
          <a:bodyPr wrap="square" rtlCol="0">
            <a:spAutoFit/>
          </a:bodyPr>
          <a:lstStyle/>
          <a:p>
            <a:r>
              <a:rPr lang="es-AR" sz="2000" dirty="0" smtClean="0"/>
              <a:t>Sobre estos dos pilares se edifica toda la teoría de las maquinas eléctricas</a:t>
            </a:r>
            <a:endParaRPr lang="es-AR" sz="2000" dirty="0"/>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t="15475"/>
          <a:stretch/>
        </p:blipFill>
        <p:spPr>
          <a:xfrm>
            <a:off x="6888480" y="4279900"/>
            <a:ext cx="3012203" cy="1909543"/>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85" y="4041649"/>
            <a:ext cx="4569775" cy="2147794"/>
          </a:xfrm>
          <a:prstGeom prst="rect">
            <a:avLst/>
          </a:prstGeom>
        </p:spPr>
      </p:pic>
    </p:spTree>
    <p:extLst>
      <p:ext uri="{BB962C8B-B14F-4D97-AF65-F5344CB8AC3E}">
        <p14:creationId xmlns:p14="http://schemas.microsoft.com/office/powerpoint/2010/main" val="67417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8368" y="426720"/>
            <a:ext cx="6717792" cy="646331"/>
          </a:xfrm>
          <a:prstGeom prst="rect">
            <a:avLst/>
          </a:prstGeom>
          <a:noFill/>
        </p:spPr>
        <p:txBody>
          <a:bodyPr wrap="square" rtlCol="0">
            <a:spAutoFit/>
          </a:bodyPr>
          <a:lstStyle/>
          <a:p>
            <a:r>
              <a:rPr lang="es-AR" sz="3600" b="1" dirty="0" smtClean="0"/>
              <a:t>ENSAYOS DE TRANSFORMADORES</a:t>
            </a:r>
            <a:endParaRPr lang="es-AR" sz="3600" b="1" dirty="0"/>
          </a:p>
        </p:txBody>
      </p:sp>
      <p:sp>
        <p:nvSpPr>
          <p:cNvPr id="5" name="Marcador de contenido 4"/>
          <p:cNvSpPr>
            <a:spLocks noGrp="1"/>
          </p:cNvSpPr>
          <p:nvPr>
            <p:ph idx="1"/>
          </p:nvPr>
        </p:nvSpPr>
        <p:spPr>
          <a:xfrm>
            <a:off x="658368" y="1845734"/>
            <a:ext cx="10058400" cy="2245003"/>
          </a:xfrm>
        </p:spPr>
        <p:txBody>
          <a:bodyPr>
            <a:normAutofit/>
          </a:bodyPr>
          <a:lstStyle/>
          <a:p>
            <a:r>
              <a:rPr lang="es-AR" dirty="0" smtClean="0"/>
              <a:t>- La</a:t>
            </a:r>
            <a:r>
              <a:rPr lang="es-AR" dirty="0"/>
              <a:t> </a:t>
            </a:r>
            <a:r>
              <a:rPr lang="es-AR" b="1" dirty="0"/>
              <a:t>determinación de los parámetros del circuito equivalente del transformador</a:t>
            </a:r>
            <a:r>
              <a:rPr lang="es-AR" dirty="0"/>
              <a:t> se obtienen con unos ensayos bastante simples que requieren un consumo de energía relativamente bajo ya que se realizan sin carga real</a:t>
            </a:r>
            <a:r>
              <a:rPr lang="es-AR" dirty="0" smtClean="0"/>
              <a:t>.</a:t>
            </a:r>
          </a:p>
          <a:p>
            <a:r>
              <a:rPr lang="es-AR" dirty="0" smtClean="0"/>
              <a:t>- </a:t>
            </a:r>
            <a:r>
              <a:rPr lang="es-AR" dirty="0"/>
              <a:t>Los ensayos fundamentales que se utilizan en la práctica para determinar los parámetros del circuito equivalente del transformador son dos: </a:t>
            </a:r>
            <a:r>
              <a:rPr lang="es-AR" b="1" dirty="0"/>
              <a:t>el ensayo de vacío y el ensayo de cortocircuito</a:t>
            </a:r>
            <a:r>
              <a:rPr lang="es-AR" dirty="0"/>
              <a:t>.</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772" y="3966091"/>
            <a:ext cx="2921591" cy="2188373"/>
          </a:xfrm>
          <a:prstGeom prst="rect">
            <a:avLst/>
          </a:prstGeom>
        </p:spPr>
      </p:pic>
    </p:spTree>
    <p:extLst>
      <p:ext uri="{BB962C8B-B14F-4D97-AF65-F5344CB8AC3E}">
        <p14:creationId xmlns:p14="http://schemas.microsoft.com/office/powerpoint/2010/main" val="126569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8718" y="1840731"/>
            <a:ext cx="11132580" cy="1999750"/>
          </a:xfrm>
        </p:spPr>
        <p:txBody>
          <a:bodyPr>
            <a:noAutofit/>
          </a:bodyPr>
          <a:lstStyle/>
          <a:p>
            <a:r>
              <a:rPr lang="es-AR" sz="2400" dirty="0"/>
              <a:t>En el ensayo de vacío </a:t>
            </a:r>
            <a:r>
              <a:rPr lang="es-AR" sz="2400" b="1" dirty="0"/>
              <a:t>se aplica la tensión nominal en el lado de baja tensión</a:t>
            </a:r>
            <a:r>
              <a:rPr lang="es-AR" sz="2400" dirty="0"/>
              <a:t> del transformador mientras que </a:t>
            </a:r>
            <a:r>
              <a:rPr lang="es-AR" sz="2400" b="1" dirty="0"/>
              <a:t>el lado de alta tensión queda en circuito </a:t>
            </a:r>
            <a:r>
              <a:rPr lang="es-AR" sz="2400" b="1" dirty="0" smtClean="0"/>
              <a:t>abierto</a:t>
            </a:r>
          </a:p>
          <a:p>
            <a:r>
              <a:rPr lang="es-AR" sz="2400" dirty="0"/>
              <a:t>El </a:t>
            </a:r>
            <a:r>
              <a:rPr lang="es-AR" sz="2400" b="1" dirty="0"/>
              <a:t>ensayo de vacío del transformado</a:t>
            </a:r>
            <a:r>
              <a:rPr lang="es-AR" sz="2400" dirty="0"/>
              <a:t>r permite obtener las pérdidas en el hierro, </a:t>
            </a:r>
            <a:r>
              <a:rPr lang="es-AR" sz="2400" dirty="0" err="1"/>
              <a:t>PFe</a:t>
            </a:r>
            <a:r>
              <a:rPr lang="es-AR" sz="2400" dirty="0"/>
              <a:t>, lo parámetros de la rama paralelo del circuito equivalente, </a:t>
            </a:r>
            <a:r>
              <a:rPr lang="es-AR" sz="2400" dirty="0" err="1"/>
              <a:t>RFe</a:t>
            </a:r>
            <a:r>
              <a:rPr lang="es-AR" sz="2400" dirty="0"/>
              <a:t> y </a:t>
            </a:r>
            <a:r>
              <a:rPr lang="es-AR" sz="2400" dirty="0" err="1"/>
              <a:t>Xμ</a:t>
            </a:r>
            <a:r>
              <a:rPr lang="es-AR" sz="2400" dirty="0"/>
              <a:t>, y la relación de transformación, m.</a:t>
            </a:r>
          </a:p>
        </p:txBody>
      </p:sp>
      <p:sp>
        <p:nvSpPr>
          <p:cNvPr id="4" name="CuadroTexto 3"/>
          <p:cNvSpPr txBox="1"/>
          <p:nvPr/>
        </p:nvSpPr>
        <p:spPr>
          <a:xfrm>
            <a:off x="364062" y="347036"/>
            <a:ext cx="3534142" cy="707886"/>
          </a:xfrm>
          <a:prstGeom prst="rect">
            <a:avLst/>
          </a:prstGeom>
          <a:noFill/>
        </p:spPr>
        <p:txBody>
          <a:bodyPr wrap="square" rtlCol="0">
            <a:spAutoFit/>
          </a:bodyPr>
          <a:lstStyle/>
          <a:p>
            <a:r>
              <a:rPr lang="es-AR" sz="4000" b="1" dirty="0" smtClean="0"/>
              <a:t>Ensayo de vacío</a:t>
            </a:r>
            <a:endParaRPr lang="es-AR" sz="4000" b="1" dirty="0"/>
          </a:p>
        </p:txBody>
      </p:sp>
      <p:pic>
        <p:nvPicPr>
          <p:cNvPr id="5" name="Imagen 4" descr="http://2.bp.blogspot.com/-uFDrdEFhnHY/VBw5fJtqWGI/AAAAAAAAAjQ/fgRn1PSrq1Q/s1600/Ensayo%2Bde%2BVac%C3%ADo.bm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328256" y="3840481"/>
            <a:ext cx="6681337" cy="2552111"/>
          </a:xfrm>
          <a:prstGeom prst="rect">
            <a:avLst/>
          </a:prstGeom>
          <a:noFill/>
          <a:ln>
            <a:noFill/>
          </a:ln>
        </p:spPr>
      </p:pic>
      <p:sp>
        <p:nvSpPr>
          <p:cNvPr id="6" name="CuadroTexto 5"/>
          <p:cNvSpPr txBox="1"/>
          <p:nvPr/>
        </p:nvSpPr>
        <p:spPr>
          <a:xfrm>
            <a:off x="1588168" y="5630779"/>
            <a:ext cx="184731" cy="369332"/>
          </a:xfrm>
          <a:prstGeom prst="rect">
            <a:avLst/>
          </a:prstGeom>
          <a:noFill/>
        </p:spPr>
        <p:txBody>
          <a:bodyPr wrap="none" rtlCol="0">
            <a:spAutoFit/>
          </a:bodyPr>
          <a:lstStyle/>
          <a:p>
            <a:endParaRPr lang="es-AR" dirty="0"/>
          </a:p>
        </p:txBody>
      </p:sp>
    </p:spTree>
    <p:extLst>
      <p:ext uri="{BB962C8B-B14F-4D97-AF65-F5344CB8AC3E}">
        <p14:creationId xmlns:p14="http://schemas.microsoft.com/office/powerpoint/2010/main" val="23825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36609" y="1201052"/>
            <a:ext cx="7681303" cy="5090020"/>
          </a:xfrm>
          <a:prstGeom prst="rect">
            <a:avLst/>
          </a:prstGeom>
          <a:noFill/>
          <a:ln w="9525">
            <a:noFill/>
            <a:miter lim="800000"/>
            <a:headEnd/>
            <a:tailEnd/>
          </a:ln>
        </p:spPr>
      </p:pic>
      <p:sp>
        <p:nvSpPr>
          <p:cNvPr id="4" name="3 CuadroTexto"/>
          <p:cNvSpPr txBox="1"/>
          <p:nvPr/>
        </p:nvSpPr>
        <p:spPr>
          <a:xfrm>
            <a:off x="492680" y="469973"/>
            <a:ext cx="4701112" cy="523220"/>
          </a:xfrm>
          <a:prstGeom prst="rect">
            <a:avLst/>
          </a:prstGeom>
          <a:noFill/>
        </p:spPr>
        <p:txBody>
          <a:bodyPr wrap="square" rtlCol="0">
            <a:spAutoFit/>
          </a:bodyPr>
          <a:lstStyle/>
          <a:p>
            <a:r>
              <a:rPr lang="es-AR" sz="2800" b="1" dirty="0"/>
              <a:t>TRANSFORMADOR EN VACÍO</a:t>
            </a:r>
            <a:endParaRPr lang="es-ES" sz="2800" b="1" dirty="0"/>
          </a:p>
        </p:txBody>
      </p:sp>
    </p:spTree>
    <p:extLst>
      <p:ext uri="{BB962C8B-B14F-4D97-AF65-F5344CB8AC3E}">
        <p14:creationId xmlns:p14="http://schemas.microsoft.com/office/powerpoint/2010/main" val="3585558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03375" y="510064"/>
            <a:ext cx="4518232" cy="523220"/>
          </a:xfrm>
          <a:prstGeom prst="rect">
            <a:avLst/>
          </a:prstGeom>
          <a:noFill/>
        </p:spPr>
        <p:txBody>
          <a:bodyPr wrap="square" rtlCol="0">
            <a:spAutoFit/>
          </a:bodyPr>
          <a:lstStyle/>
          <a:p>
            <a:r>
              <a:rPr lang="es-AR" sz="2800" b="1" dirty="0"/>
              <a:t>TRANSFORMADOR EN VACÍO</a:t>
            </a:r>
            <a:endParaRPr lang="es-ES" sz="2800" b="1" dirty="0"/>
          </a:p>
        </p:txBody>
      </p:sp>
      <p:sp>
        <p:nvSpPr>
          <p:cNvPr id="3" name="2 CuadroTexto"/>
          <p:cNvSpPr txBox="1"/>
          <p:nvPr/>
        </p:nvSpPr>
        <p:spPr>
          <a:xfrm>
            <a:off x="317808" y="1181654"/>
            <a:ext cx="8765232" cy="1446550"/>
          </a:xfrm>
          <a:prstGeom prst="rect">
            <a:avLst/>
          </a:prstGeom>
          <a:noFill/>
        </p:spPr>
        <p:txBody>
          <a:bodyPr wrap="square" rtlCol="0">
            <a:spAutoFit/>
          </a:bodyPr>
          <a:lstStyle/>
          <a:p>
            <a:r>
              <a:rPr lang="es-AR" sz="2000" dirty="0"/>
              <a:t>Con estos datos podemos calcular:</a:t>
            </a:r>
          </a:p>
          <a:p>
            <a:pPr>
              <a:buFont typeface="Arial" pitchFamily="34" charset="0"/>
              <a:buChar char="•"/>
            </a:pPr>
            <a:r>
              <a:rPr lang="es-AR" sz="2000" dirty="0"/>
              <a:t> La impedancia Z.</a:t>
            </a:r>
          </a:p>
          <a:p>
            <a:pPr>
              <a:buFont typeface="Arial" pitchFamily="34" charset="0"/>
              <a:buChar char="•"/>
            </a:pPr>
            <a:r>
              <a:rPr lang="es-AR" sz="2000" dirty="0"/>
              <a:t> La potencia aparente S.</a:t>
            </a:r>
          </a:p>
          <a:p>
            <a:pPr>
              <a:buFont typeface="Arial" pitchFamily="34" charset="0"/>
              <a:buChar char="•"/>
            </a:pPr>
            <a:r>
              <a:rPr lang="es-AR" sz="2000" dirty="0"/>
              <a:t> El ángulo de desfase </a:t>
            </a:r>
            <a:r>
              <a:rPr lang="el-GR" sz="2000" dirty="0">
                <a:latin typeface="Arial"/>
                <a:cs typeface="Arial"/>
              </a:rPr>
              <a:t>φ</a:t>
            </a:r>
            <a:r>
              <a:rPr lang="es-AR" sz="2000" dirty="0">
                <a:latin typeface="Arial"/>
                <a:cs typeface="Arial"/>
              </a:rPr>
              <a:t> entre la tensión y la corriente</a:t>
            </a:r>
            <a:r>
              <a:rPr lang="es-AR" sz="2800" dirty="0">
                <a:latin typeface="Arial"/>
                <a:cs typeface="Arial"/>
              </a:rPr>
              <a:t>.</a:t>
            </a:r>
            <a:endParaRPr lang="es-ES" sz="2800" dirty="0"/>
          </a:p>
        </p:txBody>
      </p:sp>
      <p:graphicFrame>
        <p:nvGraphicFramePr>
          <p:cNvPr id="2050" name="Object 2"/>
          <p:cNvGraphicFramePr>
            <a:graphicFrameLocks noChangeAspect="1"/>
          </p:cNvGraphicFramePr>
          <p:nvPr>
            <p:extLst>
              <p:ext uri="{D42A27DB-BD31-4B8C-83A1-F6EECF244321}">
                <p14:modId xmlns:p14="http://schemas.microsoft.com/office/powerpoint/2010/main" val="2762501155"/>
              </p:ext>
            </p:extLst>
          </p:nvPr>
        </p:nvGraphicFramePr>
        <p:xfrm>
          <a:off x="1922575" y="2924944"/>
          <a:ext cx="6768753" cy="3345250"/>
        </p:xfrm>
        <a:graphic>
          <a:graphicData uri="http://schemas.openxmlformats.org/presentationml/2006/ole">
            <mc:AlternateContent xmlns:mc="http://schemas.openxmlformats.org/markup-compatibility/2006">
              <mc:Choice xmlns:v="urn:schemas-microsoft-com:vml" Requires="v">
                <p:oleObj spid="_x0000_s1037" name="Mathcad" r:id="rId3" imgW="3295650" imgH="1628775" progId="Mathcad">
                  <p:link updateAutomatic="1"/>
                </p:oleObj>
              </mc:Choice>
              <mc:Fallback>
                <p:oleObj name="Mathcad" r:id="rId3" imgW="3295650" imgH="1628775" progId="Mathcad">
                  <p:link updateAutomatic="1"/>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575" y="2924944"/>
                        <a:ext cx="6768753" cy="33452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975258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568" y="503094"/>
            <a:ext cx="6552728" cy="523220"/>
          </a:xfrm>
          <a:prstGeom prst="rect">
            <a:avLst/>
          </a:prstGeom>
          <a:noFill/>
        </p:spPr>
        <p:txBody>
          <a:bodyPr wrap="square" rtlCol="0">
            <a:spAutoFit/>
          </a:bodyPr>
          <a:lstStyle/>
          <a:p>
            <a:r>
              <a:rPr lang="es-AR" sz="2800" b="1" dirty="0"/>
              <a:t>TRANSFORMADOR EN VACÍO</a:t>
            </a:r>
            <a:endParaRPr lang="es-ES" sz="2800" b="1" dirty="0"/>
          </a:p>
        </p:txBody>
      </p:sp>
      <p:sp>
        <p:nvSpPr>
          <p:cNvPr id="3" name="2 CuadroTexto"/>
          <p:cNvSpPr txBox="1"/>
          <p:nvPr/>
        </p:nvSpPr>
        <p:spPr>
          <a:xfrm>
            <a:off x="616136" y="2023406"/>
            <a:ext cx="8532440" cy="3785652"/>
          </a:xfrm>
          <a:prstGeom prst="rect">
            <a:avLst/>
          </a:prstGeom>
          <a:noFill/>
        </p:spPr>
        <p:txBody>
          <a:bodyPr wrap="square" rtlCol="0">
            <a:spAutoFit/>
          </a:bodyPr>
          <a:lstStyle/>
          <a:p>
            <a:r>
              <a:rPr lang="es-AR" sz="2400" dirty="0"/>
              <a:t>La pérdida de potencia en el cobre </a:t>
            </a:r>
            <a:r>
              <a:rPr lang="es-AR" sz="2400" dirty="0" err="1"/>
              <a:t>Ppcu</a:t>
            </a:r>
            <a:r>
              <a:rPr lang="es-AR" sz="2400" dirty="0"/>
              <a:t> puede calcularse mediante la resistencia del devanado (medida con un puente de </a:t>
            </a:r>
            <a:r>
              <a:rPr lang="es-AR" sz="2400" dirty="0" err="1"/>
              <a:t>Wheatstone</a:t>
            </a:r>
            <a:r>
              <a:rPr lang="es-AR" sz="2400" dirty="0"/>
              <a:t>.</a:t>
            </a:r>
          </a:p>
          <a:p>
            <a:endParaRPr lang="es-AR" sz="2400" dirty="0"/>
          </a:p>
          <a:p>
            <a:endParaRPr lang="es-AR" sz="2400" dirty="0"/>
          </a:p>
          <a:p>
            <a:r>
              <a:rPr lang="es-AR" sz="2400" dirty="0"/>
              <a:t>Valor despreciable frente a los 2 W, que fue la potencia medida.</a:t>
            </a:r>
          </a:p>
          <a:p>
            <a:endParaRPr lang="es-AR" sz="2400" dirty="0" smtClean="0"/>
          </a:p>
          <a:p>
            <a:endParaRPr lang="es-AR" sz="2400" dirty="0"/>
          </a:p>
          <a:p>
            <a:endParaRPr lang="es-AR" sz="2400" dirty="0"/>
          </a:p>
          <a:p>
            <a:r>
              <a:rPr lang="es-AR" sz="2400" dirty="0"/>
              <a:t>Conclusión: </a:t>
            </a:r>
            <a:r>
              <a:rPr lang="es-AR" sz="2400" b="1" dirty="0"/>
              <a:t>La potencia que se mide en el transformador en vacío es debida a las pérdidas por imanación (pérdidas en el hierro).</a:t>
            </a:r>
            <a:endParaRPr lang="es-ES" sz="2400" b="1" dirty="0"/>
          </a:p>
        </p:txBody>
      </p:sp>
      <p:graphicFrame>
        <p:nvGraphicFramePr>
          <p:cNvPr id="3074" name="Object 2"/>
          <p:cNvGraphicFramePr>
            <a:graphicFrameLocks noChangeAspect="1"/>
          </p:cNvGraphicFramePr>
          <p:nvPr>
            <p:extLst>
              <p:ext uri="{D42A27DB-BD31-4B8C-83A1-F6EECF244321}">
                <p14:modId xmlns:p14="http://schemas.microsoft.com/office/powerpoint/2010/main" val="914468257"/>
              </p:ext>
            </p:extLst>
          </p:nvPr>
        </p:nvGraphicFramePr>
        <p:xfrm>
          <a:off x="1279605" y="2596430"/>
          <a:ext cx="5505526" cy="864096"/>
        </p:xfrm>
        <a:graphic>
          <a:graphicData uri="http://schemas.openxmlformats.org/presentationml/2006/ole">
            <mc:AlternateContent xmlns:mc="http://schemas.openxmlformats.org/markup-compatibility/2006">
              <mc:Choice xmlns:v="urn:schemas-microsoft-com:vml" Requires="v">
                <p:oleObj spid="_x0000_s2061" name="Mathcad" r:id="rId3" imgW="2124075" imgH="333375" progId="Mathcad">
                  <p:link updateAutomatic="1"/>
                </p:oleObj>
              </mc:Choice>
              <mc:Fallback>
                <p:oleObj name="Mathcad" r:id="rId3" imgW="2124075" imgH="333375" progId="Mathcad">
                  <p:link updateAutomatic="1"/>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605" y="2596430"/>
                        <a:ext cx="550552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0479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780" y="570026"/>
            <a:ext cx="6085572" cy="688049"/>
          </a:xfrm>
        </p:spPr>
        <p:txBody>
          <a:bodyPr>
            <a:normAutofit fontScale="90000"/>
          </a:bodyPr>
          <a:lstStyle/>
          <a:p>
            <a:r>
              <a:rPr lang="es-AR" b="1" dirty="0"/>
              <a:t>Ensayo de cortocircuito</a:t>
            </a:r>
          </a:p>
        </p:txBody>
      </p:sp>
      <p:sp>
        <p:nvSpPr>
          <p:cNvPr id="3" name="Marcador de contenido 2"/>
          <p:cNvSpPr>
            <a:spLocks noGrp="1"/>
          </p:cNvSpPr>
          <p:nvPr>
            <p:ph idx="1"/>
          </p:nvPr>
        </p:nvSpPr>
        <p:spPr>
          <a:xfrm>
            <a:off x="332780" y="1864122"/>
            <a:ext cx="10370195" cy="2012934"/>
          </a:xfrm>
        </p:spPr>
        <p:txBody>
          <a:bodyPr>
            <a:noAutofit/>
          </a:bodyPr>
          <a:lstStyle/>
          <a:p>
            <a:r>
              <a:rPr lang="es-AR" sz="2400" dirty="0"/>
              <a:t>El ensayo de cortocircuito se realiza </a:t>
            </a:r>
            <a:r>
              <a:rPr lang="es-AR" sz="2400" b="1" dirty="0"/>
              <a:t>a tensión reducida alimentando el transformador por el lado de alta tensión hasta que circule la corriente nominal por ellos</a:t>
            </a:r>
            <a:r>
              <a:rPr lang="es-AR" sz="2400" dirty="0"/>
              <a:t>. </a:t>
            </a:r>
            <a:r>
              <a:rPr lang="es-AR" sz="2400" b="1" dirty="0"/>
              <a:t>Los devanados de baja tensión se cortocircuitan en este ensayo</a:t>
            </a:r>
            <a:r>
              <a:rPr lang="es-AR" sz="2400" dirty="0" smtClean="0"/>
              <a:t>.</a:t>
            </a:r>
          </a:p>
          <a:p>
            <a:r>
              <a:rPr lang="es-AR" sz="2400" dirty="0"/>
              <a:t>El </a:t>
            </a:r>
            <a:r>
              <a:rPr lang="es-AR" sz="2400" b="1" dirty="0"/>
              <a:t>ensayo de cortocircuito del transformador</a:t>
            </a:r>
            <a:r>
              <a:rPr lang="es-AR" sz="2400" dirty="0"/>
              <a:t> permite obtener los parámetros de la rama serie del circuito equivalente del transformador, R1, R2, X1 y X2</a:t>
            </a:r>
          </a:p>
        </p:txBody>
      </p:sp>
      <p:pic>
        <p:nvPicPr>
          <p:cNvPr id="4" name="Imagen 3" descr="http://4.bp.blogspot.com/-gtt0ou0U8P8/VBxzrfUUBVI/AAAAAAAAAjg/7YQ3Lg6m6yA/s1600/Ensayo%2Bde%2BCorto.bmp">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313" y="4027396"/>
            <a:ext cx="6565627" cy="2297153"/>
          </a:xfrm>
          <a:prstGeom prst="rect">
            <a:avLst/>
          </a:prstGeom>
          <a:noFill/>
          <a:ln>
            <a:noFill/>
          </a:ln>
        </p:spPr>
      </p:pic>
    </p:spTree>
    <p:extLst>
      <p:ext uri="{BB962C8B-B14F-4D97-AF65-F5344CB8AC3E}">
        <p14:creationId xmlns:p14="http://schemas.microsoft.com/office/powerpoint/2010/main" val="34623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41376" y="852594"/>
            <a:ext cx="8521700" cy="853440"/>
          </a:xfrm>
        </p:spPr>
        <p:txBody>
          <a:bodyPr>
            <a:normAutofit fontScale="90000"/>
          </a:bodyPr>
          <a:lstStyle/>
          <a:p>
            <a:pPr algn="ctr"/>
            <a:r>
              <a:rPr lang="es-AR" sz="3600" b="1" dirty="0" smtClean="0"/>
              <a:t>RENDIMIENTO DE </a:t>
            </a:r>
            <a:r>
              <a:rPr lang="es-AR" sz="3600" b="1" dirty="0"/>
              <a:t>TRANSFORMADORES </a:t>
            </a:r>
            <a:r>
              <a:rPr lang="es-AR" b="1" dirty="0"/>
              <a:t/>
            </a:r>
            <a:br>
              <a:rPr lang="es-AR" b="1" dirty="0"/>
            </a:br>
            <a:endParaRPr lang="es-AR" b="1" dirty="0"/>
          </a:p>
        </p:txBody>
      </p:sp>
      <p:sp>
        <p:nvSpPr>
          <p:cNvPr id="3" name="2 Marcador de contenido"/>
          <p:cNvSpPr>
            <a:spLocks noGrp="1"/>
          </p:cNvSpPr>
          <p:nvPr>
            <p:ph idx="1"/>
          </p:nvPr>
        </p:nvSpPr>
        <p:spPr>
          <a:xfrm>
            <a:off x="817880" y="1706034"/>
            <a:ext cx="9786620" cy="1646766"/>
          </a:xfrm>
        </p:spPr>
        <p:txBody>
          <a:bodyPr>
            <a:normAutofit/>
          </a:bodyPr>
          <a:lstStyle/>
          <a:p>
            <a:endParaRPr lang="es-AR" dirty="0"/>
          </a:p>
          <a:p>
            <a:r>
              <a:rPr lang="es-AR" dirty="0"/>
              <a:t> El conocimiento del rendimiento de cualquier </a:t>
            </a:r>
            <a:r>
              <a:rPr lang="es-AR" dirty="0" smtClean="0"/>
              <a:t>máquina </a:t>
            </a:r>
            <a:r>
              <a:rPr lang="es-AR" dirty="0"/>
              <a:t>tiene una gran importancia por el valor económico que ello reporta, tanto desde el punto de vista del costo de operación como del ambiental. En general el rendimiento de una máquina, normalmente indicado con la letra griega eta η</a:t>
            </a:r>
            <a:r>
              <a:rPr lang="es-AR" i="1" dirty="0"/>
              <a:t>, </a:t>
            </a:r>
            <a:r>
              <a:rPr lang="es-AR" dirty="0"/>
              <a:t>está dado por el cociente de las potencias de salida y de entrada: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576" y="3895514"/>
            <a:ext cx="4319614" cy="127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876" y="3981028"/>
            <a:ext cx="5382538" cy="124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4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112" y="633984"/>
            <a:ext cx="3249872" cy="755184"/>
          </a:xfrm>
        </p:spPr>
        <p:txBody>
          <a:bodyPr>
            <a:normAutofit/>
          </a:bodyPr>
          <a:lstStyle/>
          <a:p>
            <a:pPr algn="ctr"/>
            <a:r>
              <a:rPr lang="es-AR" sz="4000" dirty="0" smtClean="0">
                <a:latin typeface="Arial" panose="020B0604020202020204" pitchFamily="34" charset="0"/>
                <a:cs typeface="Arial" panose="020B0604020202020204" pitchFamily="34" charset="0"/>
              </a:rPr>
              <a:t>EJERCICIOS</a:t>
            </a:r>
            <a:endParaRPr lang="es-ES" sz="40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530352" y="1874744"/>
            <a:ext cx="8406384" cy="1173256"/>
          </a:xfrm>
        </p:spPr>
        <p:txBody>
          <a:bodyPr/>
          <a:lstStyle/>
          <a:p>
            <a:pPr>
              <a:buNone/>
            </a:pPr>
            <a:r>
              <a:rPr lang="es-ES" dirty="0" smtClean="0"/>
              <a:t>Ejercicio 8: Calcule el voltaje E y la corriente I en el circuito de la Figura, sabiendo que el transformador ideal T tiene una relación de vueltas del primario al secundario de 1:100.</a:t>
            </a:r>
            <a:endParaRPr lang="es-ES" dirty="0"/>
          </a:p>
        </p:txBody>
      </p:sp>
      <p:pic>
        <p:nvPicPr>
          <p:cNvPr id="17410" name="Picture 2"/>
          <p:cNvPicPr>
            <a:picLocks noChangeAspect="1" noChangeArrowheads="1"/>
          </p:cNvPicPr>
          <p:nvPr/>
        </p:nvPicPr>
        <p:blipFill>
          <a:blip r:embed="rId2" cstate="print"/>
          <a:srcRect/>
          <a:stretch>
            <a:fillRect/>
          </a:stretch>
        </p:blipFill>
        <p:spPr bwMode="auto">
          <a:xfrm>
            <a:off x="836344" y="3291840"/>
            <a:ext cx="6149672" cy="2803027"/>
          </a:xfrm>
          <a:prstGeom prst="rect">
            <a:avLst/>
          </a:prstGeom>
          <a:noFill/>
          <a:ln w="9525">
            <a:noFill/>
            <a:miter lim="800000"/>
            <a:headEnd/>
            <a:tailEnd/>
          </a:ln>
        </p:spPr>
      </p:pic>
    </p:spTree>
    <p:extLst>
      <p:ext uri="{BB962C8B-B14F-4D97-AF65-F5344CB8AC3E}">
        <p14:creationId xmlns:p14="http://schemas.microsoft.com/office/powerpoint/2010/main" val="4130320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658368" y="1809158"/>
            <a:ext cx="10058400" cy="2896954"/>
          </a:xfrm>
        </p:spPr>
        <p:txBody>
          <a:bodyPr/>
          <a:lstStyle/>
          <a:p>
            <a:r>
              <a:rPr lang="es-MX" dirty="0"/>
              <a:t>Los ensayos de un transformador monofásico de 10 </a:t>
            </a:r>
            <a:r>
              <a:rPr lang="es-MX" dirty="0" err="1"/>
              <a:t>kVA</a:t>
            </a:r>
            <a:r>
              <a:rPr lang="es-MX" dirty="0"/>
              <a:t>, 230/2300 V han dado los</a:t>
            </a:r>
          </a:p>
          <a:p>
            <a:r>
              <a:rPr lang="es-AR" dirty="0"/>
              <a:t>siguientes resultados:</a:t>
            </a:r>
          </a:p>
          <a:p>
            <a:r>
              <a:rPr lang="es-MX" dirty="0"/>
              <a:t>Vacío (medidas en el lado de B.T.): 230 </a:t>
            </a:r>
            <a:r>
              <a:rPr lang="es-MX" dirty="0" smtClean="0"/>
              <a:t>V; </a:t>
            </a:r>
            <a:r>
              <a:rPr lang="es-MX" dirty="0"/>
              <a:t>0,45 A </a:t>
            </a:r>
            <a:r>
              <a:rPr lang="es-MX" dirty="0" smtClean="0"/>
              <a:t>; 70 </a:t>
            </a:r>
            <a:r>
              <a:rPr lang="es-MX" dirty="0"/>
              <a:t>W</a:t>
            </a:r>
          </a:p>
          <a:p>
            <a:r>
              <a:rPr lang="es-MX" dirty="0"/>
              <a:t>Cortocircuito (medidas en el lado de A.T.): 120 V </a:t>
            </a:r>
            <a:r>
              <a:rPr lang="es-MX" dirty="0" smtClean="0"/>
              <a:t>;4,5 A; </a:t>
            </a:r>
            <a:r>
              <a:rPr lang="es-MX" dirty="0"/>
              <a:t>240 W</a:t>
            </a:r>
          </a:p>
          <a:p>
            <a:r>
              <a:rPr lang="es-MX" b="1" dirty="0"/>
              <a:t>a) </a:t>
            </a:r>
            <a:r>
              <a:rPr lang="es-MX" dirty="0"/>
              <a:t>Calcular los parámetros del circuito equivalente</a:t>
            </a:r>
            <a:r>
              <a:rPr lang="es-MX" dirty="0" smtClean="0"/>
              <a:t>. </a:t>
            </a:r>
            <a:r>
              <a:rPr lang="es-MX" dirty="0" err="1"/>
              <a:t>RFe</a:t>
            </a:r>
            <a:r>
              <a:rPr lang="es-MX" dirty="0"/>
              <a:t>, </a:t>
            </a:r>
            <a:r>
              <a:rPr lang="es-MX" dirty="0" smtClean="0"/>
              <a:t>Xµ, </a:t>
            </a:r>
            <a:r>
              <a:rPr lang="es-MX" dirty="0" err="1"/>
              <a:t>Rcc</a:t>
            </a:r>
            <a:r>
              <a:rPr lang="es-MX" dirty="0"/>
              <a:t> y </a:t>
            </a:r>
            <a:r>
              <a:rPr lang="es-MX" dirty="0" err="1"/>
              <a:t>Xcc</a:t>
            </a:r>
            <a:r>
              <a:rPr lang="es-MX" dirty="0"/>
              <a:t>.</a:t>
            </a:r>
          </a:p>
          <a:p>
            <a:r>
              <a:rPr lang="es-MX" b="1" dirty="0"/>
              <a:t>b) </a:t>
            </a:r>
            <a:r>
              <a:rPr lang="es-MX" dirty="0"/>
              <a:t>Calcular las tensiones relativas </a:t>
            </a:r>
            <a:r>
              <a:rPr lang="az-Cyrl-AZ" dirty="0" smtClean="0"/>
              <a:t>Є</a:t>
            </a:r>
            <a:r>
              <a:rPr lang="es-MX" dirty="0" err="1" smtClean="0"/>
              <a:t>Rcc</a:t>
            </a:r>
            <a:r>
              <a:rPr lang="es-MX" dirty="0"/>
              <a:t>, </a:t>
            </a:r>
            <a:r>
              <a:rPr lang="az-Cyrl-AZ" dirty="0" smtClean="0"/>
              <a:t>Є</a:t>
            </a:r>
            <a:r>
              <a:rPr lang="es-MX" dirty="0" err="1" smtClean="0"/>
              <a:t>Xcc</a:t>
            </a:r>
            <a:r>
              <a:rPr lang="es-MX" dirty="0" smtClean="0"/>
              <a:t> </a:t>
            </a:r>
            <a:r>
              <a:rPr lang="es-MX" dirty="0"/>
              <a:t>y </a:t>
            </a:r>
            <a:r>
              <a:rPr lang="az-Cyrl-AZ" dirty="0" smtClean="0"/>
              <a:t>Є</a:t>
            </a:r>
            <a:r>
              <a:rPr lang="es-MX" dirty="0" err="1" smtClean="0"/>
              <a:t>cc</a:t>
            </a:r>
            <a:r>
              <a:rPr lang="es-MX" dirty="0" err="1"/>
              <a:t>.</a:t>
            </a:r>
            <a:endParaRPr lang="es-AR" dirty="0"/>
          </a:p>
        </p:txBody>
      </p:sp>
      <p:sp>
        <p:nvSpPr>
          <p:cNvPr id="6" name="Rectángulo 5"/>
          <p:cNvSpPr/>
          <p:nvPr/>
        </p:nvSpPr>
        <p:spPr>
          <a:xfrm>
            <a:off x="867350" y="781550"/>
            <a:ext cx="2058730" cy="584775"/>
          </a:xfrm>
          <a:prstGeom prst="rect">
            <a:avLst/>
          </a:prstGeom>
        </p:spPr>
        <p:txBody>
          <a:bodyPr wrap="square">
            <a:spAutoFit/>
          </a:bodyPr>
          <a:lstStyle/>
          <a:p>
            <a:r>
              <a:rPr lang="es-AR" sz="3200" b="1" dirty="0"/>
              <a:t>Ejercicios</a:t>
            </a:r>
            <a:endParaRPr lang="es-AR" sz="3200" dirty="0"/>
          </a:p>
        </p:txBody>
      </p:sp>
    </p:spTree>
    <p:extLst>
      <p:ext uri="{BB962C8B-B14F-4D97-AF65-F5344CB8AC3E}">
        <p14:creationId xmlns:p14="http://schemas.microsoft.com/office/powerpoint/2010/main" val="20801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952" y="665988"/>
            <a:ext cx="7874000" cy="622300"/>
          </a:xfrm>
        </p:spPr>
        <p:txBody>
          <a:bodyPr>
            <a:noAutofit/>
          </a:bodyPr>
          <a:lstStyle/>
          <a:p>
            <a:r>
              <a:rPr lang="es-AR" sz="3600" dirty="0"/>
              <a:t>Introducción a las máquinas eléctricas.</a:t>
            </a:r>
          </a:p>
        </p:txBody>
      </p:sp>
      <p:sp>
        <p:nvSpPr>
          <p:cNvPr id="3" name="Marcador de contenido 2"/>
          <p:cNvSpPr>
            <a:spLocks noGrp="1"/>
          </p:cNvSpPr>
          <p:nvPr>
            <p:ph idx="1"/>
          </p:nvPr>
        </p:nvSpPr>
        <p:spPr>
          <a:xfrm>
            <a:off x="492760" y="1726184"/>
            <a:ext cx="9601200" cy="2540000"/>
          </a:xfrm>
        </p:spPr>
        <p:txBody>
          <a:bodyPr>
            <a:noAutofit/>
          </a:bodyPr>
          <a:lstStyle/>
          <a:p>
            <a:r>
              <a:rPr lang="es-AR" sz="2400" dirty="0" smtClean="0"/>
              <a:t>Las maquinas eléctricas son dispositivos técnicos antiguos y tradicionales, y se  utilizan actualmente en forma masiva.</a:t>
            </a:r>
          </a:p>
          <a:p>
            <a:r>
              <a:rPr lang="es-AR" sz="2400" dirty="0" smtClean="0"/>
              <a:t>Nuevos materiales metálicos, nuevos aislantes y nuevas formas estructurales aparecen continuamente en la construcción de estas maquinas, con lo que se puede afirmar que su evolución no se detiene y acompaña el progreso tecnológico.</a:t>
            </a:r>
            <a:endParaRPr lang="es-AR" sz="24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57794"/>
          <a:stretch/>
        </p:blipFill>
        <p:spPr>
          <a:xfrm>
            <a:off x="2613532" y="4266184"/>
            <a:ext cx="6556375" cy="2077555"/>
          </a:xfrm>
          <a:prstGeom prst="rect">
            <a:avLst/>
          </a:prstGeom>
        </p:spPr>
      </p:pic>
    </p:spTree>
    <p:extLst>
      <p:ext uri="{BB962C8B-B14F-4D97-AF65-F5344CB8AC3E}">
        <p14:creationId xmlns:p14="http://schemas.microsoft.com/office/powerpoint/2010/main" val="901317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568" y="696129"/>
            <a:ext cx="9309100" cy="622300"/>
          </a:xfrm>
        </p:spPr>
        <p:txBody>
          <a:bodyPr>
            <a:noAutofit/>
          </a:bodyPr>
          <a:lstStyle/>
          <a:p>
            <a:r>
              <a:rPr lang="es-AR" sz="3600" dirty="0" smtClean="0"/>
              <a:t>Clasificación de las </a:t>
            </a:r>
            <a:r>
              <a:rPr lang="es-AR" sz="3600" dirty="0"/>
              <a:t>máquinas eléctricas.</a:t>
            </a:r>
          </a:p>
        </p:txBody>
      </p:sp>
      <p:sp>
        <p:nvSpPr>
          <p:cNvPr id="3" name="Marcador de contenido 2"/>
          <p:cNvSpPr>
            <a:spLocks noGrp="1"/>
          </p:cNvSpPr>
          <p:nvPr>
            <p:ph idx="1"/>
          </p:nvPr>
        </p:nvSpPr>
        <p:spPr>
          <a:xfrm>
            <a:off x="348996" y="1837944"/>
            <a:ext cx="9601200" cy="1283208"/>
          </a:xfrm>
        </p:spPr>
        <p:txBody>
          <a:bodyPr>
            <a:normAutofit/>
          </a:bodyPr>
          <a:lstStyle/>
          <a:p>
            <a:r>
              <a:rPr lang="es-AR" sz="2800" dirty="0" smtClean="0"/>
              <a:t>Maquina eléctrica: mecanismo destinado a transformar energía de </a:t>
            </a:r>
            <a:r>
              <a:rPr lang="es-AR" sz="2800" dirty="0"/>
              <a:t>u</a:t>
            </a:r>
            <a:r>
              <a:rPr lang="es-AR" sz="2800" dirty="0" smtClean="0"/>
              <a:t>na forma en otra, una de las cuales, por lo menos, es eléctrica.</a:t>
            </a:r>
            <a:endParaRPr lang="es-AR" sz="2800" dirty="0"/>
          </a:p>
        </p:txBody>
      </p:sp>
      <p:graphicFrame>
        <p:nvGraphicFramePr>
          <p:cNvPr id="4" name="Tabla 3"/>
          <p:cNvGraphicFramePr>
            <a:graphicFrameLocks noGrp="1"/>
          </p:cNvGraphicFramePr>
          <p:nvPr>
            <p:extLst/>
          </p:nvPr>
        </p:nvGraphicFramePr>
        <p:xfrm>
          <a:off x="1968500" y="3640667"/>
          <a:ext cx="8458200" cy="2023533"/>
        </p:xfrm>
        <a:graphic>
          <a:graphicData uri="http://schemas.openxmlformats.org/drawingml/2006/table">
            <a:tbl>
              <a:tblPr bandRow="1">
                <a:tableStyleId>{F5AB1C69-6EDB-4FF4-983F-18BD219EF322}</a:tableStyleId>
              </a:tblPr>
              <a:tblGrid>
                <a:gridCol w="4229100">
                  <a:extLst>
                    <a:ext uri="{9D8B030D-6E8A-4147-A177-3AD203B41FA5}">
                      <a16:colId xmlns:a16="http://schemas.microsoft.com/office/drawing/2014/main" val="3911371557"/>
                    </a:ext>
                  </a:extLst>
                </a:gridCol>
                <a:gridCol w="4229100">
                  <a:extLst>
                    <a:ext uri="{9D8B030D-6E8A-4147-A177-3AD203B41FA5}">
                      <a16:colId xmlns:a16="http://schemas.microsoft.com/office/drawing/2014/main" val="861179788"/>
                    </a:ext>
                  </a:extLst>
                </a:gridCol>
              </a:tblGrid>
              <a:tr h="674511">
                <a:tc>
                  <a:txBody>
                    <a:bodyPr/>
                    <a:lstStyle/>
                    <a:p>
                      <a:pPr algn="ctr"/>
                      <a:r>
                        <a:rPr lang="es-AR" dirty="0" smtClean="0"/>
                        <a:t>GENERADORES</a:t>
                      </a:r>
                      <a:endParaRPr lang="es-AR" dirty="0"/>
                    </a:p>
                  </a:txBody>
                  <a:tcPr anchor="ctr"/>
                </a:tc>
                <a:tc>
                  <a:txBody>
                    <a:bodyPr/>
                    <a:lstStyle/>
                    <a:p>
                      <a:pPr algn="ctr"/>
                      <a:r>
                        <a:rPr lang="es-AR" dirty="0" smtClean="0"/>
                        <a:t>Maquinas que</a:t>
                      </a:r>
                      <a:r>
                        <a:rPr lang="es-AR" baseline="0" dirty="0" smtClean="0"/>
                        <a:t> transforman energía mecánica en eléctrica</a:t>
                      </a:r>
                      <a:endParaRPr lang="es-AR" dirty="0"/>
                    </a:p>
                  </a:txBody>
                  <a:tcPr anchor="ctr"/>
                </a:tc>
                <a:extLst>
                  <a:ext uri="{0D108BD9-81ED-4DB2-BD59-A6C34878D82A}">
                    <a16:rowId xmlns:a16="http://schemas.microsoft.com/office/drawing/2014/main" val="1053445221"/>
                  </a:ext>
                </a:extLst>
              </a:tr>
              <a:tr h="674511">
                <a:tc>
                  <a:txBody>
                    <a:bodyPr/>
                    <a:lstStyle/>
                    <a:p>
                      <a:pPr algn="ctr"/>
                      <a:r>
                        <a:rPr lang="es-AR" dirty="0" smtClean="0"/>
                        <a:t>MOTORES</a:t>
                      </a:r>
                      <a:endParaRPr lang="es-AR" dirty="0"/>
                    </a:p>
                  </a:txBody>
                  <a:tcPr anchor="ctr"/>
                </a:tc>
                <a:tc>
                  <a:txBody>
                    <a:bodyPr/>
                    <a:lstStyle/>
                    <a:p>
                      <a:pPr algn="ctr"/>
                      <a:r>
                        <a:rPr lang="es-AR" dirty="0" smtClean="0"/>
                        <a:t>Maquinas que transforman energía eléctrica en mecánica</a:t>
                      </a:r>
                      <a:endParaRPr lang="es-AR" dirty="0"/>
                    </a:p>
                  </a:txBody>
                  <a:tcPr anchor="ctr"/>
                </a:tc>
                <a:extLst>
                  <a:ext uri="{0D108BD9-81ED-4DB2-BD59-A6C34878D82A}">
                    <a16:rowId xmlns:a16="http://schemas.microsoft.com/office/drawing/2014/main" val="3824414138"/>
                  </a:ext>
                </a:extLst>
              </a:tr>
              <a:tr h="674511">
                <a:tc>
                  <a:txBody>
                    <a:bodyPr/>
                    <a:lstStyle/>
                    <a:p>
                      <a:pPr algn="ctr"/>
                      <a:r>
                        <a:rPr lang="es-AR" dirty="0" smtClean="0"/>
                        <a:t>TRANSFORMADORES</a:t>
                      </a:r>
                      <a:endParaRPr lang="es-AR" dirty="0"/>
                    </a:p>
                  </a:txBody>
                  <a:tcPr anchor="ctr"/>
                </a:tc>
                <a:tc>
                  <a:txBody>
                    <a:bodyPr/>
                    <a:lstStyle/>
                    <a:p>
                      <a:pPr algn="ctr"/>
                      <a:r>
                        <a:rPr lang="es-AR" dirty="0" smtClean="0"/>
                        <a:t>Maquinas que transforman energía eléctrica de una forma en otra</a:t>
                      </a:r>
                      <a:endParaRPr lang="es-AR" dirty="0"/>
                    </a:p>
                  </a:txBody>
                  <a:tcPr anchor="ctr"/>
                </a:tc>
                <a:extLst>
                  <a:ext uri="{0D108BD9-81ED-4DB2-BD59-A6C34878D82A}">
                    <a16:rowId xmlns:a16="http://schemas.microsoft.com/office/drawing/2014/main" val="1834471277"/>
                  </a:ext>
                </a:extLst>
              </a:tr>
            </a:tbl>
          </a:graphicData>
        </a:graphic>
      </p:graphicFrame>
    </p:spTree>
    <p:extLst>
      <p:ext uri="{BB962C8B-B14F-4D97-AF65-F5344CB8AC3E}">
        <p14:creationId xmlns:p14="http://schemas.microsoft.com/office/powerpoint/2010/main" val="24012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934" y="617220"/>
            <a:ext cx="9309100" cy="622300"/>
          </a:xfrm>
        </p:spPr>
        <p:txBody>
          <a:bodyPr>
            <a:noAutofit/>
          </a:bodyPr>
          <a:lstStyle/>
          <a:p>
            <a:r>
              <a:rPr lang="es-AR" sz="3600" dirty="0" smtClean="0"/>
              <a:t>Clasificación de las </a:t>
            </a:r>
            <a:r>
              <a:rPr lang="es-AR" sz="3600" dirty="0"/>
              <a:t>máquinas eléctricas.</a:t>
            </a:r>
          </a:p>
        </p:txBody>
      </p:sp>
      <p:sp>
        <p:nvSpPr>
          <p:cNvPr id="3" name="Marcador de contenido 2"/>
          <p:cNvSpPr>
            <a:spLocks noGrp="1"/>
          </p:cNvSpPr>
          <p:nvPr>
            <p:ph idx="1"/>
          </p:nvPr>
        </p:nvSpPr>
        <p:spPr>
          <a:xfrm>
            <a:off x="787400" y="1770888"/>
            <a:ext cx="8710168" cy="557784"/>
          </a:xfrm>
        </p:spPr>
        <p:txBody>
          <a:bodyPr>
            <a:normAutofit/>
          </a:bodyPr>
          <a:lstStyle/>
          <a:p>
            <a:r>
              <a:rPr lang="es-AR" dirty="0" smtClean="0"/>
              <a:t>Otra forma de agruparlas es conforme tengan o no órganos en movimiento: </a:t>
            </a:r>
            <a:endParaRPr lang="es-AR" dirty="0"/>
          </a:p>
        </p:txBody>
      </p:sp>
      <p:pic>
        <p:nvPicPr>
          <p:cNvPr id="4" name="Picture 2" descr="D:\Mis Cosas\Descargas\mquinas-elctricas-rotativas-52-638.jpg"/>
          <p:cNvPicPr>
            <a:picLocks noChangeAspect="1" noChangeArrowheads="1"/>
          </p:cNvPicPr>
          <p:nvPr/>
        </p:nvPicPr>
        <p:blipFill rotWithShape="1">
          <a:blip r:embed="rId2">
            <a:extLst>
              <a:ext uri="{28A0092B-C50C-407E-A947-70E740481C1C}">
                <a14:useLocalDpi xmlns:a14="http://schemas.microsoft.com/office/drawing/2010/main" val="0"/>
              </a:ext>
            </a:extLst>
          </a:blip>
          <a:srcRect t="42427"/>
          <a:stretch/>
        </p:blipFill>
        <p:spPr bwMode="auto">
          <a:xfrm>
            <a:off x="1520611" y="2462784"/>
            <a:ext cx="8830397" cy="381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1944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240" y="665988"/>
            <a:ext cx="7874000" cy="622300"/>
          </a:xfrm>
        </p:spPr>
        <p:txBody>
          <a:bodyPr>
            <a:noAutofit/>
          </a:bodyPr>
          <a:lstStyle/>
          <a:p>
            <a:r>
              <a:rPr lang="es-AR" sz="3600" dirty="0" smtClean="0"/>
              <a:t>Perdidas en las máquinas.</a:t>
            </a:r>
            <a:endParaRPr lang="es-AR" sz="3600" dirty="0"/>
          </a:p>
        </p:txBody>
      </p:sp>
      <p:sp>
        <p:nvSpPr>
          <p:cNvPr id="3" name="Marcador de contenido 2"/>
          <p:cNvSpPr>
            <a:spLocks noGrp="1"/>
          </p:cNvSpPr>
          <p:nvPr>
            <p:ph idx="1"/>
          </p:nvPr>
        </p:nvSpPr>
        <p:spPr>
          <a:xfrm>
            <a:off x="250952" y="2017776"/>
            <a:ext cx="3955288" cy="2749296"/>
          </a:xfrm>
        </p:spPr>
        <p:txBody>
          <a:bodyPr>
            <a:normAutofit/>
          </a:bodyPr>
          <a:lstStyle/>
          <a:p>
            <a:r>
              <a:rPr lang="es-AR" sz="2400" dirty="0" smtClean="0"/>
              <a:t>Perdidas eléctricas. (Perdidas en el cobre)</a:t>
            </a:r>
          </a:p>
          <a:p>
            <a:r>
              <a:rPr lang="es-AR" sz="2400" dirty="0" smtClean="0"/>
              <a:t>Perdidas magnéticas. (Perdidas en el hierro)</a:t>
            </a:r>
          </a:p>
          <a:p>
            <a:r>
              <a:rPr lang="es-AR" sz="2400" dirty="0" smtClean="0"/>
              <a:t>Perdidas mecánicas. (Perdidas por rozamiento)</a:t>
            </a:r>
          </a:p>
          <a:p>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488" y="1773936"/>
            <a:ext cx="5957824" cy="4468368"/>
          </a:xfrm>
          <a:prstGeom prst="rect">
            <a:avLst/>
          </a:prstGeom>
        </p:spPr>
      </p:pic>
    </p:spTree>
    <p:extLst>
      <p:ext uri="{BB962C8B-B14F-4D97-AF65-F5344CB8AC3E}">
        <p14:creationId xmlns:p14="http://schemas.microsoft.com/office/powerpoint/2010/main" val="352687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608" y="631072"/>
            <a:ext cx="4815840" cy="822869"/>
          </a:xfrm>
        </p:spPr>
        <p:txBody>
          <a:bodyPr>
            <a:normAutofit/>
          </a:bodyPr>
          <a:lstStyle/>
          <a:p>
            <a:pPr algn="ctr"/>
            <a:r>
              <a:rPr lang="es-AR" sz="5400" b="1" dirty="0" smtClean="0"/>
              <a:t>Transformador</a:t>
            </a:r>
            <a:r>
              <a:rPr lang="es-AR" sz="5400" dirty="0" smtClean="0"/>
              <a:t> </a:t>
            </a:r>
            <a:endParaRPr lang="es-AR" sz="5400" dirty="0"/>
          </a:p>
        </p:txBody>
      </p:sp>
      <p:sp>
        <p:nvSpPr>
          <p:cNvPr id="3" name="2 Marcador de contenido"/>
          <p:cNvSpPr>
            <a:spLocks noGrp="1"/>
          </p:cNvSpPr>
          <p:nvPr>
            <p:ph idx="1"/>
          </p:nvPr>
        </p:nvSpPr>
        <p:spPr>
          <a:xfrm>
            <a:off x="713232" y="1863096"/>
            <a:ext cx="5077968" cy="2708904"/>
          </a:xfrm>
        </p:spPr>
        <p:txBody>
          <a:bodyPr>
            <a:noAutofit/>
          </a:bodyPr>
          <a:lstStyle/>
          <a:p>
            <a:r>
              <a:rPr lang="es-AR" sz="2800" dirty="0" smtClean="0"/>
              <a:t>Es un aparato estático de inducción</a:t>
            </a:r>
            <a:r>
              <a:rPr lang="es-AR" sz="2800" dirty="0" smtClean="0"/>
              <a:t>, </a:t>
            </a:r>
            <a:r>
              <a:rPr lang="es-AR" sz="2800" dirty="0" smtClean="0"/>
              <a:t>destinado a transformar un sistema primario de corriente alterna en otro secundario de tensión e intensidad generalmente diferente.  </a:t>
            </a:r>
            <a:endParaRPr lang="es-AR"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951" y="1863096"/>
            <a:ext cx="2921591" cy="218837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2091" r="18543" b="12442"/>
          <a:stretch/>
        </p:blipFill>
        <p:spPr>
          <a:xfrm>
            <a:off x="7316769" y="3914355"/>
            <a:ext cx="2302955" cy="21336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123" y="3742905"/>
            <a:ext cx="1847850" cy="2476500"/>
          </a:xfrm>
          <a:prstGeom prst="rect">
            <a:avLst/>
          </a:prstGeom>
        </p:spPr>
      </p:pic>
    </p:spTree>
    <p:extLst>
      <p:ext uri="{BB962C8B-B14F-4D97-AF65-F5344CB8AC3E}">
        <p14:creationId xmlns:p14="http://schemas.microsoft.com/office/powerpoint/2010/main" val="751686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688939"/>
            <a:ext cx="6790944" cy="615605"/>
          </a:xfrm>
        </p:spPr>
        <p:txBody>
          <a:bodyPr>
            <a:normAutofit/>
          </a:bodyPr>
          <a:lstStyle/>
          <a:p>
            <a:r>
              <a:rPr lang="es-AR" sz="3200" b="1" dirty="0" smtClean="0"/>
              <a:t>Transformador: Relaciones fundamentales</a:t>
            </a:r>
            <a:endParaRPr lang="es-AR" sz="3200" dirty="0"/>
          </a:p>
        </p:txBody>
      </p:sp>
      <p:sp>
        <p:nvSpPr>
          <p:cNvPr id="4" name="CuadroTexto 3"/>
          <p:cNvSpPr txBox="1"/>
          <p:nvPr/>
        </p:nvSpPr>
        <p:spPr>
          <a:xfrm>
            <a:off x="768096" y="2170176"/>
            <a:ext cx="5401056" cy="2554545"/>
          </a:xfrm>
          <a:prstGeom prst="rect">
            <a:avLst/>
          </a:prstGeom>
          <a:noFill/>
        </p:spPr>
        <p:txBody>
          <a:bodyPr wrap="square" rtlCol="0">
            <a:spAutoFit/>
          </a:bodyPr>
          <a:lstStyle/>
          <a:p>
            <a:r>
              <a:rPr lang="es-AR" sz="2000" b="1" dirty="0" smtClean="0"/>
              <a:t>Comenzamos con el estudio del transformador ideal, llamando así a la maquina que cumpla con las siguientes condiciones:</a:t>
            </a:r>
          </a:p>
          <a:p>
            <a:r>
              <a:rPr lang="es-AR" sz="2000" dirty="0" smtClean="0"/>
              <a:t>1- Arrollamientos de resistencia nula</a:t>
            </a:r>
          </a:p>
          <a:p>
            <a:r>
              <a:rPr lang="es-AR" sz="2000" dirty="0" smtClean="0"/>
              <a:t>2- Núcleo magnético sin perdidas</a:t>
            </a:r>
          </a:p>
          <a:p>
            <a:r>
              <a:rPr lang="es-AR" sz="2000" dirty="0" smtClean="0"/>
              <a:t>3- Dispersión nula en ambos bobinados</a:t>
            </a:r>
          </a:p>
          <a:p>
            <a:r>
              <a:rPr lang="es-AR" sz="2000" dirty="0" smtClean="0"/>
              <a:t>4- Reactancia nula</a:t>
            </a:r>
          </a:p>
          <a:p>
            <a:r>
              <a:rPr lang="es-AR" sz="2000" dirty="0" smtClean="0"/>
              <a:t>5- Ningún fenómeno de capacidad</a:t>
            </a:r>
            <a:endParaRPr lang="es-AR" sz="2000" dirty="0"/>
          </a:p>
        </p:txBody>
      </p:sp>
      <p:pic>
        <p:nvPicPr>
          <p:cNvPr id="5" name="Picture 2" descr="C:\Users\Le0\Pictures\idtra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480" y="2023872"/>
            <a:ext cx="4070312" cy="363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6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2 Marcador de contenido"/>
              <p:cNvSpPr txBox="1">
                <a:spLocks/>
              </p:cNvSpPr>
              <p:nvPr/>
            </p:nvSpPr>
            <p:spPr>
              <a:xfrm>
                <a:off x="5185284" y="1847088"/>
                <a:ext cx="5482716" cy="453424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s-AR" dirty="0"/>
                  <a:t>Una I</a:t>
                </a:r>
                <a:r>
                  <a:rPr lang="es-AR" sz="1800" dirty="0"/>
                  <a:t>0 (</a:t>
                </a:r>
                <a:r>
                  <a:rPr lang="es-AR" dirty="0"/>
                  <a:t>intensidad de  corriente) origina una flujo </a:t>
                </a:r>
                <a14:m>
                  <m:oMath xmlns:m="http://schemas.openxmlformats.org/officeDocument/2006/math">
                    <m:r>
                      <a:rPr lang="es-AR" i="1">
                        <a:latin typeface="Cambria Math"/>
                        <a:ea typeface="Cambria Math"/>
                      </a:rPr>
                      <m:t>∅</m:t>
                    </m:r>
                  </m:oMath>
                </a14:m>
                <a:r>
                  <a:rPr lang="es-AR" dirty="0"/>
                  <a:t>: (minúscula instantáneo)</a:t>
                </a:r>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r>
                  <a:rPr lang="es-AR" dirty="0"/>
                  <a:t>Mayúscula eficaz:</a:t>
                </a:r>
              </a:p>
              <a:p>
                <a:pPr marL="0" indent="0">
                  <a:buNone/>
                </a:pPr>
                <a:endParaRPr lang="es-AR" dirty="0"/>
              </a:p>
            </p:txBody>
          </p:sp>
        </mc:Choice>
        <mc:Fallback xmlns="">
          <p:sp>
            <p:nvSpPr>
              <p:cNvPr id="6" name="2 Marcador de contenido"/>
              <p:cNvSpPr txBox="1">
                <a:spLocks noRot="1" noChangeAspect="1" noMove="1" noResize="1" noEditPoints="1" noAdjustHandles="1" noChangeArrowheads="1" noChangeShapeType="1" noTextEdit="1"/>
              </p:cNvSpPr>
              <p:nvPr/>
            </p:nvSpPr>
            <p:spPr>
              <a:xfrm>
                <a:off x="5185284" y="1847088"/>
                <a:ext cx="5482716" cy="4534240"/>
              </a:xfrm>
              <a:prstGeom prst="rect">
                <a:avLst/>
              </a:prstGeom>
              <a:blipFill>
                <a:blip r:embed="rId3"/>
                <a:stretch>
                  <a:fillRect l="-2002" t="-1075" r="-2113"/>
                </a:stretch>
              </a:blipFill>
            </p:spPr>
            <p:txBody>
              <a:bodyPr/>
              <a:lstStyle/>
              <a:p>
                <a:r>
                  <a:rPr lang="es-AR">
                    <a:noFill/>
                  </a:rPr>
                  <a:t> </a:t>
                </a:r>
              </a:p>
            </p:txBody>
          </p:sp>
        </mc:Fallback>
      </mc:AlternateContent>
      <p:sp>
        <p:nvSpPr>
          <p:cNvPr id="2" name="1 Título"/>
          <p:cNvSpPr txBox="1">
            <a:spLocks/>
          </p:cNvSpPr>
          <p:nvPr/>
        </p:nvSpPr>
        <p:spPr>
          <a:xfrm>
            <a:off x="-302958" y="667175"/>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AR" b="1" dirty="0"/>
              <a:t>Transformador Ideal</a:t>
            </a:r>
            <a:endParaRPr lang="es-AR" dirty="0"/>
          </a:p>
        </p:txBody>
      </p:sp>
      <p:sp>
        <p:nvSpPr>
          <p:cNvPr id="3" name="2 Marcador de contenido"/>
          <p:cNvSpPr txBox="1">
            <a:spLocks/>
          </p:cNvSpPr>
          <p:nvPr/>
        </p:nvSpPr>
        <p:spPr>
          <a:xfrm>
            <a:off x="1981200" y="1556792"/>
            <a:ext cx="8686800" cy="4824536"/>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pPr>
            <a:endParaRPr lang="es-AR" dirty="0"/>
          </a:p>
        </p:txBody>
      </p:sp>
      <p:pic>
        <p:nvPicPr>
          <p:cNvPr id="4" name="Picture 2" descr="C:\Users\Le0\Pictures\idtra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83" y="2015247"/>
            <a:ext cx="4129874" cy="36873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4 CuadroTexto"/>
              <p:cNvSpPr txBox="1"/>
              <p:nvPr/>
            </p:nvSpPr>
            <p:spPr>
              <a:xfrm>
                <a:off x="5638801" y="3489609"/>
                <a:ext cx="11507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AR" i="1" dirty="0">
                              <a:latin typeface="Cambria Math" panose="02040503050406030204" pitchFamily="18" charset="0"/>
                            </a:rPr>
                          </m:ctrlPr>
                        </m:sSubPr>
                        <m:e>
                          <m:r>
                            <a:rPr lang="es-AR" i="1" dirty="0">
                              <a:latin typeface="Cambria Math"/>
                            </a:rPr>
                            <m:t>𝑣</m:t>
                          </m:r>
                        </m:e>
                        <m:sub>
                          <m:r>
                            <a:rPr lang="es-AR" i="1" dirty="0">
                              <a:latin typeface="Cambria Math"/>
                            </a:rPr>
                            <m:t>1</m:t>
                          </m:r>
                        </m:sub>
                      </m:sSub>
                      <m:r>
                        <a:rPr lang="es-AR" i="1" dirty="0">
                          <a:latin typeface="Cambria Math"/>
                        </a:rPr>
                        <m:t>=</m:t>
                      </m:r>
                      <m:sSub>
                        <m:sSubPr>
                          <m:ctrlPr>
                            <a:rPr lang="es-AR" i="1" dirty="0">
                              <a:latin typeface="Cambria Math" panose="02040503050406030204" pitchFamily="18" charset="0"/>
                            </a:rPr>
                          </m:ctrlPr>
                        </m:sSubPr>
                        <m:e>
                          <m:r>
                            <a:rPr lang="es-AR" i="1" dirty="0">
                              <a:latin typeface="Cambria Math"/>
                            </a:rPr>
                            <m:t>−</m:t>
                          </m:r>
                          <m:r>
                            <a:rPr lang="es-AR" i="1" dirty="0">
                              <a:latin typeface="Cambria Math"/>
                            </a:rPr>
                            <m:t>𝑒</m:t>
                          </m:r>
                        </m:e>
                        <m:sub>
                          <m:r>
                            <a:rPr lang="es-AR" i="1" dirty="0">
                              <a:latin typeface="Cambria Math"/>
                            </a:rPr>
                            <m:t>1</m:t>
                          </m:r>
                        </m:sub>
                      </m:sSub>
                    </m:oMath>
                  </m:oMathPara>
                </a14:m>
                <a:endParaRPr lang="es-AR" dirty="0"/>
              </a:p>
            </p:txBody>
          </p:sp>
        </mc:Choice>
        <mc:Fallback xmlns="">
          <p:sp>
            <p:nvSpPr>
              <p:cNvPr id="5" name="4 CuadroTexto"/>
              <p:cNvSpPr txBox="1">
                <a:spLocks noRot="1" noChangeAspect="1" noMove="1" noResize="1" noEditPoints="1" noAdjustHandles="1" noChangeArrowheads="1" noChangeShapeType="1" noTextEdit="1"/>
              </p:cNvSpPr>
              <p:nvPr/>
            </p:nvSpPr>
            <p:spPr>
              <a:xfrm>
                <a:off x="5638801" y="3489609"/>
                <a:ext cx="1150763" cy="369332"/>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5243246" y="3137416"/>
                <a:ext cx="21627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AR" i="1" dirty="0">
                          <a:latin typeface="Cambria Math"/>
                        </a:rPr>
                        <m:t>𝑎𝑐𝑐𝑖</m:t>
                      </m:r>
                      <m:r>
                        <a:rPr lang="es-AR" i="1" dirty="0">
                          <a:latin typeface="Cambria Math"/>
                        </a:rPr>
                        <m:t>ó</m:t>
                      </m:r>
                      <m:r>
                        <a:rPr lang="es-AR" i="1" dirty="0">
                          <a:latin typeface="Cambria Math"/>
                        </a:rPr>
                        <m:t>𝑛</m:t>
                      </m:r>
                      <m:r>
                        <a:rPr lang="es-AR" i="1" dirty="0">
                          <a:latin typeface="Cambria Math"/>
                        </a:rPr>
                        <m:t> =</m:t>
                      </m:r>
                      <m:r>
                        <a:rPr lang="es-AR" i="1" dirty="0">
                          <a:latin typeface="Cambria Math"/>
                        </a:rPr>
                        <m:t>𝑟𝑒𝑎𝑐𝑐𝑖</m:t>
                      </m:r>
                      <m:r>
                        <a:rPr lang="es-AR" i="1" dirty="0">
                          <a:latin typeface="Cambria Math"/>
                        </a:rPr>
                        <m:t>ó</m:t>
                      </m:r>
                      <m:r>
                        <a:rPr lang="es-AR" i="1" dirty="0">
                          <a:latin typeface="Cambria Math"/>
                        </a:rPr>
                        <m:t>𝑛</m:t>
                      </m:r>
                    </m:oMath>
                  </m:oMathPara>
                </a14:m>
                <a:endParaRPr lang="es-AR" dirty="0"/>
              </a:p>
            </p:txBody>
          </p:sp>
        </mc:Choice>
        <mc:Fallback xmlns="">
          <p:sp>
            <p:nvSpPr>
              <p:cNvPr id="7" name="6 CuadroTexto"/>
              <p:cNvSpPr txBox="1">
                <a:spLocks noRot="1" noChangeAspect="1" noMove="1" noResize="1" noEditPoints="1" noAdjustHandles="1" noChangeArrowheads="1" noChangeShapeType="1" noTextEdit="1"/>
              </p:cNvSpPr>
              <p:nvPr/>
            </p:nvSpPr>
            <p:spPr>
              <a:xfrm>
                <a:off x="5243246" y="3137416"/>
                <a:ext cx="2162708" cy="369332"/>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5679969" y="3945002"/>
                <a:ext cx="9985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AR" i="1" dirty="0">
                              <a:latin typeface="Cambria Math" panose="02040503050406030204" pitchFamily="18" charset="0"/>
                            </a:rPr>
                          </m:ctrlPr>
                        </m:sSubPr>
                        <m:e>
                          <m:r>
                            <a:rPr lang="es-AR" i="1" dirty="0">
                              <a:latin typeface="Cambria Math"/>
                            </a:rPr>
                            <m:t>𝑒</m:t>
                          </m:r>
                        </m:e>
                        <m:sub>
                          <m:r>
                            <a:rPr lang="es-AR" i="1" dirty="0">
                              <a:latin typeface="Cambria Math"/>
                            </a:rPr>
                            <m:t>2</m:t>
                          </m:r>
                        </m:sub>
                      </m:sSub>
                      <m:r>
                        <a:rPr lang="es-AR" i="1" dirty="0">
                          <a:latin typeface="Cambria Math"/>
                        </a:rPr>
                        <m:t>=</m:t>
                      </m:r>
                      <m:sSub>
                        <m:sSubPr>
                          <m:ctrlPr>
                            <a:rPr lang="es-AR" i="1" dirty="0">
                              <a:latin typeface="Cambria Math" panose="02040503050406030204" pitchFamily="18" charset="0"/>
                            </a:rPr>
                          </m:ctrlPr>
                        </m:sSubPr>
                        <m:e>
                          <m:r>
                            <a:rPr lang="es-AR" i="1" dirty="0">
                              <a:latin typeface="Cambria Math"/>
                            </a:rPr>
                            <m:t>𝑢</m:t>
                          </m:r>
                        </m:e>
                        <m:sub>
                          <m:r>
                            <a:rPr lang="es-AR" i="1" dirty="0">
                              <a:latin typeface="Cambria Math"/>
                            </a:rPr>
                            <m:t>2</m:t>
                          </m:r>
                        </m:sub>
                      </m:sSub>
                    </m:oMath>
                  </m:oMathPara>
                </a14:m>
                <a:endParaRPr lang="es-AR" dirty="0"/>
              </a:p>
            </p:txBody>
          </p:sp>
        </mc:Choice>
        <mc:Fallback xmlns="">
          <p:sp>
            <p:nvSpPr>
              <p:cNvPr id="8" name="7 CuadroTexto"/>
              <p:cNvSpPr txBox="1">
                <a:spLocks noRot="1" noChangeAspect="1" noMove="1" noResize="1" noEditPoints="1" noAdjustHandles="1" noChangeArrowheads="1" noChangeShapeType="1" noTextEdit="1"/>
              </p:cNvSpPr>
              <p:nvPr/>
            </p:nvSpPr>
            <p:spPr>
              <a:xfrm>
                <a:off x="5679969" y="3945002"/>
                <a:ext cx="998542" cy="369332"/>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8 CuadroTexto"/>
              <p:cNvSpPr txBox="1"/>
              <p:nvPr/>
            </p:nvSpPr>
            <p:spPr>
              <a:xfrm>
                <a:off x="5197492" y="3760335"/>
                <a:ext cx="21627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AR" i="1" dirty="0">
                          <a:latin typeface="Cambria Math"/>
                        </a:rPr>
                        <m:t>𝑎𝑐𝑐𝑖</m:t>
                      </m:r>
                      <m:r>
                        <a:rPr lang="es-AR" i="1" dirty="0">
                          <a:latin typeface="Cambria Math"/>
                        </a:rPr>
                        <m:t>ó</m:t>
                      </m:r>
                      <m:r>
                        <a:rPr lang="es-AR" i="1" dirty="0">
                          <a:latin typeface="Cambria Math"/>
                        </a:rPr>
                        <m:t>𝑛</m:t>
                      </m:r>
                      <m:r>
                        <a:rPr lang="es-AR" i="1" dirty="0">
                          <a:latin typeface="Cambria Math"/>
                        </a:rPr>
                        <m:t> =</m:t>
                      </m:r>
                      <m:r>
                        <a:rPr lang="es-AR" i="1" dirty="0">
                          <a:latin typeface="Cambria Math"/>
                        </a:rPr>
                        <m:t>𝑟𝑒𝑎𝑐𝑐𝑖</m:t>
                      </m:r>
                      <m:r>
                        <a:rPr lang="es-AR" i="1" dirty="0">
                          <a:latin typeface="Cambria Math"/>
                        </a:rPr>
                        <m:t>ó</m:t>
                      </m:r>
                      <m:r>
                        <a:rPr lang="es-AR" i="1" dirty="0">
                          <a:latin typeface="Cambria Math"/>
                        </a:rPr>
                        <m:t>𝑛</m:t>
                      </m:r>
                    </m:oMath>
                  </m:oMathPara>
                </a14:m>
                <a:endParaRPr lang="es-AR" dirty="0"/>
              </a:p>
            </p:txBody>
          </p:sp>
        </mc:Choice>
        <mc:Fallback xmlns="">
          <p:sp>
            <p:nvSpPr>
              <p:cNvPr id="9" name="8 CuadroTexto"/>
              <p:cNvSpPr txBox="1">
                <a:spLocks noRot="1" noChangeAspect="1" noMove="1" noResize="1" noEditPoints="1" noAdjustHandles="1" noChangeArrowheads="1" noChangeShapeType="1" noTextEdit="1"/>
              </p:cNvSpPr>
              <p:nvPr/>
            </p:nvSpPr>
            <p:spPr>
              <a:xfrm>
                <a:off x="5197492" y="3760335"/>
                <a:ext cx="2162708" cy="369332"/>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9 CuadroTexto"/>
              <p:cNvSpPr txBox="1"/>
              <p:nvPr/>
            </p:nvSpPr>
            <p:spPr>
              <a:xfrm>
                <a:off x="5413042" y="5531160"/>
                <a:ext cx="3243517" cy="850169"/>
              </a:xfrm>
              <a:prstGeom prst="rect">
                <a:avLst/>
              </a:prstGeom>
              <a:noFill/>
            </p:spPr>
            <p:txBody>
              <a:bodyPr wrap="none" rtlCol="0">
                <a:spAutoFit/>
              </a:bodyPr>
              <a:lstStyle/>
              <a:p>
                <a14:m>
                  <m:oMath xmlns:m="http://schemas.openxmlformats.org/officeDocument/2006/math">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𝑉</m:t>
                            </m:r>
                          </m:e>
                          <m:sub>
                            <m:r>
                              <a:rPr lang="es-AR" sz="3200" i="1" dirty="0">
                                <a:latin typeface="Cambria Math"/>
                              </a:rPr>
                              <m:t>1</m:t>
                            </m:r>
                          </m:sub>
                        </m:sSub>
                      </m:num>
                      <m:den>
                        <m:sSub>
                          <m:sSubPr>
                            <m:ctrlPr>
                              <a:rPr lang="es-AR" sz="3200" i="1" dirty="0">
                                <a:latin typeface="Cambria Math" panose="02040503050406030204" pitchFamily="18" charset="0"/>
                              </a:rPr>
                            </m:ctrlPr>
                          </m:sSubPr>
                          <m:e>
                            <m:r>
                              <a:rPr lang="es-AR" sz="3200" i="1" dirty="0">
                                <a:latin typeface="Cambria Math"/>
                              </a:rPr>
                              <m:t>𝑉</m:t>
                            </m:r>
                          </m:e>
                          <m:sub>
                            <m:r>
                              <a:rPr lang="es-AR" sz="3200" i="1" dirty="0">
                                <a:latin typeface="Cambria Math"/>
                              </a:rPr>
                              <m:t>2</m:t>
                            </m:r>
                          </m:sub>
                        </m:sSub>
                      </m:den>
                    </m:f>
                    <m:r>
                      <a:rPr lang="es-AR" sz="3200" i="1" dirty="0">
                        <a:latin typeface="Cambria Math"/>
                      </a:rPr>
                      <m:t>=</m:t>
                    </m:r>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𝐸</m:t>
                            </m:r>
                          </m:e>
                          <m:sub>
                            <m:r>
                              <a:rPr lang="es-AR" sz="3200" i="1" dirty="0">
                                <a:latin typeface="Cambria Math"/>
                              </a:rPr>
                              <m:t>1</m:t>
                            </m:r>
                          </m:sub>
                        </m:sSub>
                      </m:num>
                      <m:den>
                        <m:sSub>
                          <m:sSubPr>
                            <m:ctrlPr>
                              <a:rPr lang="es-AR" sz="3200" i="1" dirty="0">
                                <a:latin typeface="Cambria Math" panose="02040503050406030204" pitchFamily="18" charset="0"/>
                              </a:rPr>
                            </m:ctrlPr>
                          </m:sSubPr>
                          <m:e>
                            <m:r>
                              <a:rPr lang="es-AR" sz="3200" i="1" dirty="0">
                                <a:latin typeface="Cambria Math"/>
                              </a:rPr>
                              <m:t>𝐸</m:t>
                            </m:r>
                          </m:e>
                          <m:sub>
                            <m:r>
                              <a:rPr lang="es-AR" sz="3200" i="1" dirty="0">
                                <a:latin typeface="Cambria Math"/>
                              </a:rPr>
                              <m:t>2</m:t>
                            </m:r>
                          </m:sub>
                        </m:sSub>
                      </m:den>
                    </m:f>
                    <m:r>
                      <a:rPr lang="es-AR" sz="3200" i="1" dirty="0">
                        <a:latin typeface="Cambria Math"/>
                      </a:rPr>
                      <m:t>=</m:t>
                    </m:r>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𝑁</m:t>
                            </m:r>
                          </m:e>
                          <m:sub>
                            <m:r>
                              <a:rPr lang="es-AR" sz="3200" i="1" dirty="0">
                                <a:latin typeface="Cambria Math"/>
                              </a:rPr>
                              <m:t>1</m:t>
                            </m:r>
                          </m:sub>
                        </m:sSub>
                      </m:num>
                      <m:den>
                        <m:sSub>
                          <m:sSubPr>
                            <m:ctrlPr>
                              <a:rPr lang="es-AR" sz="3200" i="1" dirty="0">
                                <a:latin typeface="Cambria Math" panose="02040503050406030204" pitchFamily="18" charset="0"/>
                              </a:rPr>
                            </m:ctrlPr>
                          </m:sSubPr>
                          <m:e>
                            <m:r>
                              <a:rPr lang="es-AR" sz="3200" i="1" dirty="0">
                                <a:latin typeface="Cambria Math"/>
                              </a:rPr>
                              <m:t>𝑁</m:t>
                            </m:r>
                          </m:e>
                          <m:sub>
                            <m:r>
                              <a:rPr lang="es-AR" sz="3200" i="1" dirty="0">
                                <a:latin typeface="Cambria Math"/>
                              </a:rPr>
                              <m:t>2</m:t>
                            </m:r>
                          </m:sub>
                        </m:sSub>
                      </m:den>
                    </m:f>
                  </m:oMath>
                </a14:m>
                <a:r>
                  <a:rPr lang="es-AR" sz="3200" dirty="0"/>
                  <a:t>=</a:t>
                </a:r>
                <a14:m>
                  <m:oMath xmlns:m="http://schemas.openxmlformats.org/officeDocument/2006/math">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𝐼</m:t>
                            </m:r>
                          </m:e>
                          <m:sub>
                            <m:r>
                              <a:rPr lang="es-AR" sz="3200" i="1" dirty="0">
                                <a:latin typeface="Cambria Math"/>
                              </a:rPr>
                              <m:t>2</m:t>
                            </m:r>
                          </m:sub>
                        </m:sSub>
                      </m:num>
                      <m:den>
                        <m:sSub>
                          <m:sSubPr>
                            <m:ctrlPr>
                              <a:rPr lang="es-AR" sz="3200" i="1" dirty="0">
                                <a:latin typeface="Cambria Math" panose="02040503050406030204" pitchFamily="18" charset="0"/>
                              </a:rPr>
                            </m:ctrlPr>
                          </m:sSubPr>
                          <m:e>
                            <m:r>
                              <a:rPr lang="es-AR" sz="3200" i="1" dirty="0">
                                <a:latin typeface="Cambria Math"/>
                              </a:rPr>
                              <m:t>𝐼</m:t>
                            </m:r>
                          </m:e>
                          <m:sub>
                            <m:r>
                              <a:rPr lang="es-AR" sz="3200" i="1" dirty="0">
                                <a:latin typeface="Cambria Math"/>
                              </a:rPr>
                              <m:t>1</m:t>
                            </m:r>
                          </m:sub>
                        </m:sSub>
                      </m:den>
                    </m:f>
                  </m:oMath>
                </a14:m>
                <a:r>
                  <a:rPr lang="es-AR" sz="3200" dirty="0"/>
                  <a:t>=K</a:t>
                </a:r>
              </a:p>
            </p:txBody>
          </p:sp>
        </mc:Choice>
        <mc:Fallback xmlns="">
          <p:sp>
            <p:nvSpPr>
              <p:cNvPr id="10" name="9 CuadroTexto"/>
              <p:cNvSpPr txBox="1">
                <a:spLocks noRot="1" noChangeAspect="1" noMove="1" noResize="1" noEditPoints="1" noAdjustHandles="1" noChangeArrowheads="1" noChangeShapeType="1" noTextEdit="1"/>
              </p:cNvSpPr>
              <p:nvPr/>
            </p:nvSpPr>
            <p:spPr>
              <a:xfrm>
                <a:off x="5413042" y="5531160"/>
                <a:ext cx="3243517" cy="850169"/>
              </a:xfrm>
              <a:prstGeom prst="rect">
                <a:avLst/>
              </a:prstGeom>
              <a:blipFill>
                <a:blip r:embed="rId9"/>
                <a:stretch>
                  <a:fillRect r="-564" b="-4286"/>
                </a:stretch>
              </a:blipFill>
            </p:spPr>
            <p:txBody>
              <a:bodyPr/>
              <a:lstStyle/>
              <a:p>
                <a:r>
                  <a:rPr lang="es-AR">
                    <a:noFill/>
                  </a:rPr>
                  <a:t> </a:t>
                </a:r>
              </a:p>
            </p:txBody>
          </p:sp>
        </mc:Fallback>
      </mc:AlternateContent>
    </p:spTree>
    <p:extLst>
      <p:ext uri="{BB962C8B-B14F-4D97-AF65-F5344CB8AC3E}">
        <p14:creationId xmlns:p14="http://schemas.microsoft.com/office/powerpoint/2010/main" val="34859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TotalTime>
  <Words>809</Words>
  <Application>Microsoft Office PowerPoint</Application>
  <PresentationFormat>Panorámica</PresentationFormat>
  <Paragraphs>122</Paragraphs>
  <Slides>28</Slides>
  <Notes>5</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2</vt:i4>
      </vt:variant>
      <vt:variant>
        <vt:lpstr>Títulos de diapositiva</vt:lpstr>
      </vt:variant>
      <vt:variant>
        <vt:i4>28</vt:i4>
      </vt:variant>
    </vt:vector>
  </HeadingPairs>
  <TitlesOfParts>
    <vt:vector size="38" baseType="lpstr">
      <vt:lpstr>Arial</vt:lpstr>
      <vt:lpstr>Calibri</vt:lpstr>
      <vt:lpstr>Calibri Light</vt:lpstr>
      <vt:lpstr>Cambria Math</vt:lpstr>
      <vt:lpstr>Constantia</vt:lpstr>
      <vt:lpstr>Symbol</vt:lpstr>
      <vt:lpstr>Wingdings 2</vt:lpstr>
      <vt:lpstr>Retrospección</vt:lpstr>
      <vt:lpstr>file:///D:\GABRIEL\ILC\AREAS%202013\LABORATORIO%20DE%20MÁQUINAS%20ELÉCTRICAS\Cálculos%20de%20transformadores.xmcd\Selection%2075%2031%20421%20202</vt:lpstr>
      <vt:lpstr>file:///D:\GABRIEL\ILC\AREAS%202013\LABORATORIO%20DE%20MÁQUINAS%20ELÉCTRICAS\Cálculos%20de%20transformadores.xmcd\Selection%2075%20207%20298%20242</vt:lpstr>
      <vt:lpstr>MÁQUINAS ELÉCTRICAS</vt:lpstr>
      <vt:lpstr>Introducción a las máquinas eléctricas. </vt:lpstr>
      <vt:lpstr>Introducción a las máquinas eléctricas.</vt:lpstr>
      <vt:lpstr>Clasificación de las máquinas eléctricas.</vt:lpstr>
      <vt:lpstr>Clasificación de las máquinas eléctricas.</vt:lpstr>
      <vt:lpstr>Perdidas en las máquinas.</vt:lpstr>
      <vt:lpstr>Transformador </vt:lpstr>
      <vt:lpstr>Transformador: Relaciones fundamentales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RELÉ BUCHHOLZ </vt:lpstr>
      <vt:lpstr>RELÉ BUCHHOLZ </vt:lpstr>
      <vt:lpstr>Presentación de PowerPoint</vt:lpstr>
      <vt:lpstr>Presentación de PowerPoint</vt:lpstr>
      <vt:lpstr>Presentación de PowerPoint</vt:lpstr>
      <vt:lpstr>Presentación de PowerPoint</vt:lpstr>
      <vt:lpstr>Presentación de PowerPoint</vt:lpstr>
      <vt:lpstr>Presentación de PowerPoint</vt:lpstr>
      <vt:lpstr>Ensayo de cortocircuito</vt:lpstr>
      <vt:lpstr>RENDIMIENTO DE TRANSFORMADORES  </vt:lpstr>
      <vt:lpstr>EJERCICIOS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Alumno</cp:lastModifiedBy>
  <cp:revision>22</cp:revision>
  <dcterms:created xsi:type="dcterms:W3CDTF">2020-05-28T19:29:00Z</dcterms:created>
  <dcterms:modified xsi:type="dcterms:W3CDTF">2020-05-28T21:15:17Z</dcterms:modified>
</cp:coreProperties>
</file>