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3" r:id="rId2"/>
    <p:sldId id="264" r:id="rId3"/>
    <p:sldId id="265" r:id="rId4"/>
    <p:sldId id="266" r:id="rId5"/>
    <p:sldId id="267" r:id="rId6"/>
    <p:sldId id="257" r:id="rId7"/>
    <p:sldId id="258" r:id="rId8"/>
    <p:sldId id="259" r:id="rId9"/>
    <p:sldId id="268" r:id="rId10"/>
    <p:sldId id="269" r:id="rId11"/>
    <p:sldId id="270" r:id="rId12"/>
    <p:sldId id="271" r:id="rId13"/>
    <p:sldId id="272" r:id="rId14"/>
    <p:sldId id="273" r:id="rId15"/>
    <p:sldId id="261" r:id="rId16"/>
    <p:sldId id="262" r:id="rId17"/>
    <p:sldId id="278" r:id="rId18"/>
    <p:sldId id="274" r:id="rId19"/>
    <p:sldId id="275" r:id="rId20"/>
    <p:sldId id="276" r:id="rId21"/>
    <p:sldId id="277" r:id="rId22"/>
    <p:sldId id="279" r:id="rId23"/>
    <p:sldId id="281" r:id="rId24"/>
    <p:sldId id="280" r:id="rId25"/>
    <p:sldId id="282" r:id="rId26"/>
    <p:sldId id="286" r:id="rId27"/>
    <p:sldId id="287" r:id="rId2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82E59-6F0F-4BFF-A89E-291B284EEB2C}" type="datetimeFigureOut">
              <a:rPr lang="es-AR" smtClean="0"/>
              <a:t>26/5/2020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1A4E3-AB71-44D2-9FF7-C070726CF301}" type="slidenum">
              <a:rPr lang="es-AR" smtClean="0"/>
              <a:t>‹Nº›</a:t>
            </a:fld>
            <a:endParaRPr lang="es-AR"/>
          </a:p>
        </p:txBody>
      </p:sp>
    </p:spTree>
    <p:extLst>
      <p:ext uri="{BB962C8B-B14F-4D97-AF65-F5344CB8AC3E}">
        <p14:creationId xmlns:p14="http://schemas.microsoft.com/office/powerpoint/2010/main" val="29989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8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78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71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93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49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57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11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05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13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637052"/>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6370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6370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93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69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C9F150-8D35-4650-B19E-B8A5F0CB98CC}" type="datetimeFigureOut">
              <a:rPr kumimoji="0" lang="es-A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26/5/2020</a:t>
            </a:fld>
            <a:endParaRPr kumimoji="0" lang="es-A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BA362C-8EBC-4314-8359-C155BB4125F8}" type="slidenum">
              <a:rPr kumimoji="0" lang="es-AR"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99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fontScale="90000"/>
          </a:bodyPr>
          <a:lstStyle/>
          <a:p>
            <a:r>
              <a:rPr lang="es-AR" dirty="0" smtClean="0"/>
              <a:t>MÁQUINAS ELÉCTRICAS</a:t>
            </a:r>
            <a:endParaRPr lang="en-US"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srgbClr val="000000"/>
                </a:solidFill>
                <a:effectLst/>
                <a:uLnTx/>
                <a:uFillTx/>
                <a:latin typeface="Calibri" panose="020F0502020204030204"/>
                <a:ea typeface="+mn-ea"/>
                <a:cs typeface="+mn-cs"/>
              </a:rPr>
              <a:t>CRISTALDO JAVIER</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2354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9100" t="19363" r="15300" b="5579"/>
          <a:stretch/>
        </p:blipFill>
        <p:spPr>
          <a:xfrm>
            <a:off x="2011680" y="1097280"/>
            <a:ext cx="8119872" cy="5223454"/>
          </a:xfrm>
          <a:prstGeom prst="rect">
            <a:avLst/>
          </a:prstGeom>
        </p:spPr>
      </p:pic>
      <p:sp>
        <p:nvSpPr>
          <p:cNvPr id="3" name="Título 1"/>
          <p:cNvSpPr txBox="1">
            <a:spLocks/>
          </p:cNvSpPr>
          <p:nvPr/>
        </p:nvSpPr>
        <p:spPr>
          <a:xfrm>
            <a:off x="499872" y="323179"/>
            <a:ext cx="6571488"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TRANSFORMADOR CON TOMAS</a:t>
            </a:r>
            <a:endParaRPr lang="es-AR" sz="3600" dirty="0"/>
          </a:p>
        </p:txBody>
      </p:sp>
    </p:spTree>
    <p:extLst>
      <p:ext uri="{BB962C8B-B14F-4D97-AF65-F5344CB8AC3E}">
        <p14:creationId xmlns:p14="http://schemas.microsoft.com/office/powerpoint/2010/main" val="2064277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900" t="15169" r="14480" b="7648"/>
          <a:stretch/>
        </p:blipFill>
        <p:spPr>
          <a:xfrm>
            <a:off x="1770888" y="1028700"/>
            <a:ext cx="8732012" cy="5290670"/>
          </a:xfrm>
          <a:prstGeom prst="rect">
            <a:avLst/>
          </a:prstGeom>
        </p:spPr>
      </p:pic>
      <p:sp>
        <p:nvSpPr>
          <p:cNvPr id="3" name="Título 1"/>
          <p:cNvSpPr txBox="1">
            <a:spLocks/>
          </p:cNvSpPr>
          <p:nvPr/>
        </p:nvSpPr>
        <p:spPr>
          <a:xfrm>
            <a:off x="499872" y="323179"/>
            <a:ext cx="6571488"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TRANSFORMADOR CON TOMAS</a:t>
            </a:r>
            <a:endParaRPr lang="es-AR" sz="3600" dirty="0"/>
          </a:p>
        </p:txBody>
      </p:sp>
    </p:spTree>
    <p:extLst>
      <p:ext uri="{BB962C8B-B14F-4D97-AF65-F5344CB8AC3E}">
        <p14:creationId xmlns:p14="http://schemas.microsoft.com/office/powerpoint/2010/main" val="141022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6146" t="2014" r="26146" b="4422"/>
          <a:stretch/>
        </p:blipFill>
        <p:spPr>
          <a:xfrm>
            <a:off x="114300" y="254000"/>
            <a:ext cx="6617832" cy="6032500"/>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25105" t="21653" r="24896" b="3681"/>
          <a:stretch/>
        </p:blipFill>
        <p:spPr>
          <a:xfrm>
            <a:off x="6909932" y="1524000"/>
            <a:ext cx="5173280" cy="4343400"/>
          </a:xfrm>
          <a:prstGeom prst="rect">
            <a:avLst/>
          </a:prstGeom>
        </p:spPr>
      </p:pic>
    </p:spTree>
    <p:extLst>
      <p:ext uri="{BB962C8B-B14F-4D97-AF65-F5344CB8AC3E}">
        <p14:creationId xmlns:p14="http://schemas.microsoft.com/office/powerpoint/2010/main" val="85623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6979" t="3682" r="25416" b="12759"/>
          <a:stretch/>
        </p:blipFill>
        <p:spPr>
          <a:xfrm>
            <a:off x="304800" y="254000"/>
            <a:ext cx="5964185" cy="4864100"/>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9583" t="17391" r="24896" b="5164"/>
          <a:stretch/>
        </p:blipFill>
        <p:spPr>
          <a:xfrm>
            <a:off x="7594601" y="749300"/>
            <a:ext cx="3789400" cy="2971800"/>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4479" t="16280" r="15209" b="8869"/>
          <a:stretch/>
        </p:blipFill>
        <p:spPr>
          <a:xfrm>
            <a:off x="8006461" y="4330700"/>
            <a:ext cx="3161640" cy="1892300"/>
          </a:xfrm>
          <a:prstGeom prst="rect">
            <a:avLst/>
          </a:prstGeom>
        </p:spPr>
      </p:pic>
    </p:spTree>
    <p:extLst>
      <p:ext uri="{BB962C8B-B14F-4D97-AF65-F5344CB8AC3E}">
        <p14:creationId xmlns:p14="http://schemas.microsoft.com/office/powerpoint/2010/main" val="3781099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9792" y="374134"/>
            <a:ext cx="5112008" cy="400110"/>
          </a:xfrm>
          <a:prstGeom prst="rect">
            <a:avLst/>
          </a:prstGeom>
        </p:spPr>
        <p:txBody>
          <a:bodyPr wrap="square">
            <a:spAutoFit/>
          </a:bodyPr>
          <a:lstStyle/>
          <a:p>
            <a:r>
              <a:rPr lang="es-MX" sz="2000" dirty="0" smtClean="0">
                <a:solidFill>
                  <a:srgbClr val="000000"/>
                </a:solidFill>
                <a:latin typeface="Linux Libertine"/>
              </a:rPr>
              <a:t>CAMBIADOR DE TOMAS BAJO CARGA</a:t>
            </a:r>
            <a:endParaRPr lang="es-MX" sz="2000" dirty="0">
              <a:solidFill>
                <a:srgbClr val="000000"/>
              </a:solidFill>
              <a:latin typeface="Linux Libertine"/>
            </a:endParaRPr>
          </a:p>
        </p:txBody>
      </p:sp>
      <p:sp>
        <p:nvSpPr>
          <p:cNvPr id="3" name="Rectángulo 2"/>
          <p:cNvSpPr/>
          <p:nvPr/>
        </p:nvSpPr>
        <p:spPr>
          <a:xfrm>
            <a:off x="139700" y="1332637"/>
            <a:ext cx="10744200" cy="923330"/>
          </a:xfrm>
          <a:prstGeom prst="rect">
            <a:avLst/>
          </a:prstGeom>
        </p:spPr>
        <p:txBody>
          <a:bodyPr wrap="square">
            <a:spAutoFit/>
          </a:bodyPr>
          <a:lstStyle/>
          <a:p>
            <a:r>
              <a:rPr lang="es-MX" dirty="0" smtClean="0"/>
              <a:t>Como la interrupción de suministro usualmente es inaceptable, los transformadores comúnmente vienen equipados con un mecanismo más complejo y costoso que permite hacer los cambios en caliente. Existen dos clasificaciones de éstos: mecánico o electrónico; el segundo a su vez se divide en asistido o de estado sólido.</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9111"/>
            <a:ext cx="4803904" cy="411763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112" y="2659111"/>
            <a:ext cx="4234482" cy="295257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802" y="2659111"/>
            <a:ext cx="2655398" cy="3286055"/>
          </a:xfrm>
          <a:prstGeom prst="rect">
            <a:avLst/>
          </a:prstGeom>
        </p:spPr>
      </p:pic>
    </p:spTree>
    <p:extLst>
      <p:ext uri="{BB962C8B-B14F-4D97-AF65-F5344CB8AC3E}">
        <p14:creationId xmlns:p14="http://schemas.microsoft.com/office/powerpoint/2010/main" val="1407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501527" y="0"/>
            <a:ext cx="9188949" cy="6858000"/>
          </a:xfrm>
          <a:prstGeom prst="rect">
            <a:avLst/>
          </a:prstGeom>
          <a:noFill/>
          <a:ln w="9525">
            <a:noFill/>
            <a:miter lim="800000"/>
            <a:headEnd/>
            <a:tailEnd/>
          </a:ln>
        </p:spPr>
      </p:pic>
    </p:spTree>
    <p:extLst>
      <p:ext uri="{BB962C8B-B14F-4D97-AF65-F5344CB8AC3E}">
        <p14:creationId xmlns:p14="http://schemas.microsoft.com/office/powerpoint/2010/main" val="288207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524001" y="11931"/>
            <a:ext cx="9159964" cy="6846069"/>
          </a:xfrm>
          <a:prstGeom prst="rect">
            <a:avLst/>
          </a:prstGeom>
          <a:noFill/>
          <a:ln w="9525">
            <a:noFill/>
            <a:miter lim="800000"/>
            <a:headEnd/>
            <a:tailEnd/>
          </a:ln>
        </p:spPr>
      </p:pic>
    </p:spTree>
    <p:extLst>
      <p:ext uri="{BB962C8B-B14F-4D97-AF65-F5344CB8AC3E}">
        <p14:creationId xmlns:p14="http://schemas.microsoft.com/office/powerpoint/2010/main" val="145282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284162"/>
            <a:ext cx="9572981" cy="6167438"/>
          </a:xfrm>
          <a:prstGeom prst="rect">
            <a:avLst/>
          </a:prstGeom>
        </p:spPr>
      </p:pic>
    </p:spTree>
    <p:extLst>
      <p:ext uri="{BB962C8B-B14F-4D97-AF65-F5344CB8AC3E}">
        <p14:creationId xmlns:p14="http://schemas.microsoft.com/office/powerpoint/2010/main" val="4206835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524001" y="4782"/>
            <a:ext cx="9150385" cy="6853218"/>
          </a:xfrm>
          <a:prstGeom prst="rect">
            <a:avLst/>
          </a:prstGeom>
          <a:noFill/>
          <a:ln w="9525">
            <a:noFill/>
            <a:miter lim="800000"/>
            <a:headEnd/>
            <a:tailEnd/>
          </a:ln>
        </p:spPr>
      </p:pic>
    </p:spTree>
    <p:extLst>
      <p:ext uri="{BB962C8B-B14F-4D97-AF65-F5344CB8AC3E}">
        <p14:creationId xmlns:p14="http://schemas.microsoft.com/office/powerpoint/2010/main" val="401675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530367" y="1"/>
            <a:ext cx="9131263" cy="6857999"/>
          </a:xfrm>
          <a:prstGeom prst="rect">
            <a:avLst/>
          </a:prstGeom>
          <a:noFill/>
          <a:ln w="9525">
            <a:noFill/>
            <a:miter lim="800000"/>
            <a:headEnd/>
            <a:tailEnd/>
          </a:ln>
        </p:spPr>
      </p:pic>
    </p:spTree>
    <p:extLst>
      <p:ext uri="{BB962C8B-B14F-4D97-AF65-F5344CB8AC3E}">
        <p14:creationId xmlns:p14="http://schemas.microsoft.com/office/powerpoint/2010/main" val="394972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9872" y="262219"/>
            <a:ext cx="4693920" cy="542453"/>
          </a:xfrm>
        </p:spPr>
        <p:txBody>
          <a:bodyPr>
            <a:noAutofit/>
          </a:bodyPr>
          <a:lstStyle/>
          <a:p>
            <a:r>
              <a:rPr lang="es-AR" sz="3600" dirty="0" smtClean="0"/>
              <a:t>AUTOTRANSFORMADOR</a:t>
            </a:r>
            <a:endParaRPr lang="es-AR" sz="3600" dirty="0"/>
          </a:p>
        </p:txBody>
      </p:sp>
      <p:sp>
        <p:nvSpPr>
          <p:cNvPr id="3" name="Marcador de contenido 2"/>
          <p:cNvSpPr>
            <a:spLocks noGrp="1"/>
          </p:cNvSpPr>
          <p:nvPr>
            <p:ph idx="1"/>
          </p:nvPr>
        </p:nvSpPr>
        <p:spPr>
          <a:xfrm>
            <a:off x="207264" y="1114214"/>
            <a:ext cx="10765536" cy="897466"/>
          </a:xfrm>
        </p:spPr>
        <p:txBody>
          <a:bodyPr/>
          <a:lstStyle/>
          <a:p>
            <a:r>
              <a:rPr lang="es-MX" dirty="0"/>
              <a:t>Un autotransformador es un transformador especial que para cada fase tiene un </a:t>
            </a:r>
            <a:r>
              <a:rPr lang="es-MX" dirty="0" smtClean="0"/>
              <a:t>único devanado </a:t>
            </a:r>
            <a:r>
              <a:rPr lang="es-MX" dirty="0"/>
              <a:t>que actúa a la vez de primario y de secundario</a:t>
            </a:r>
            <a:endParaRPr lang="es-AR" dirty="0"/>
          </a:p>
        </p:txBody>
      </p:sp>
      <p:pic>
        <p:nvPicPr>
          <p:cNvPr id="4" name="Imagen 3"/>
          <p:cNvPicPr>
            <a:picLocks noChangeAspect="1"/>
          </p:cNvPicPr>
          <p:nvPr/>
        </p:nvPicPr>
        <p:blipFill>
          <a:blip r:embed="rId2"/>
          <a:stretch>
            <a:fillRect/>
          </a:stretch>
        </p:blipFill>
        <p:spPr>
          <a:xfrm>
            <a:off x="834720" y="2011679"/>
            <a:ext cx="3298368" cy="417220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759" y="2838259"/>
            <a:ext cx="4509624" cy="3257741"/>
          </a:xfrm>
          <a:prstGeom prst="rect">
            <a:avLst/>
          </a:prstGeom>
        </p:spPr>
      </p:pic>
    </p:spTree>
    <p:extLst>
      <p:ext uri="{BB962C8B-B14F-4D97-AF65-F5344CB8AC3E}">
        <p14:creationId xmlns:p14="http://schemas.microsoft.com/office/powerpoint/2010/main" val="2095865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530367" y="1"/>
            <a:ext cx="9131263" cy="6857999"/>
          </a:xfrm>
          <a:prstGeom prst="rect">
            <a:avLst/>
          </a:prstGeom>
          <a:noFill/>
          <a:ln w="9525">
            <a:noFill/>
            <a:miter lim="800000"/>
            <a:headEnd/>
            <a:tailEnd/>
          </a:ln>
        </p:spPr>
      </p:pic>
    </p:spTree>
    <p:extLst>
      <p:ext uri="{BB962C8B-B14F-4D97-AF65-F5344CB8AC3E}">
        <p14:creationId xmlns:p14="http://schemas.microsoft.com/office/powerpoint/2010/main" val="4107033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26" y="813323"/>
            <a:ext cx="3233738" cy="323373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64" y="813323"/>
            <a:ext cx="3233738" cy="323373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514" y="4254500"/>
            <a:ext cx="2894471" cy="1961004"/>
          </a:xfrm>
          <a:prstGeom prst="rect">
            <a:avLst/>
          </a:prstGeom>
        </p:spPr>
      </p:pic>
      <p:sp>
        <p:nvSpPr>
          <p:cNvPr id="5" name="Rectángulo 4"/>
          <p:cNvSpPr/>
          <p:nvPr/>
        </p:nvSpPr>
        <p:spPr>
          <a:xfrm>
            <a:off x="336292" y="167404"/>
            <a:ext cx="5112008" cy="400110"/>
          </a:xfrm>
          <a:prstGeom prst="rect">
            <a:avLst/>
          </a:prstGeom>
        </p:spPr>
        <p:txBody>
          <a:bodyPr wrap="square">
            <a:spAutoFit/>
          </a:bodyPr>
          <a:lstStyle/>
          <a:p>
            <a:r>
              <a:rPr lang="es-MX" sz="2000" dirty="0" smtClean="0">
                <a:solidFill>
                  <a:srgbClr val="000000"/>
                </a:solidFill>
                <a:latin typeface="Linux Libertine"/>
              </a:rPr>
              <a:t>TRANSFORMADORES DE MEDIDA</a:t>
            </a:r>
            <a:endParaRPr lang="es-MX" sz="2000" dirty="0">
              <a:solidFill>
                <a:srgbClr val="000000"/>
              </a:solidFill>
              <a:latin typeface="Linux Libertine"/>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7199" y="464834"/>
            <a:ext cx="4699000" cy="4414889"/>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12933" t="28091" r="15867" b="12754"/>
          <a:stretch/>
        </p:blipFill>
        <p:spPr>
          <a:xfrm>
            <a:off x="313772" y="4615304"/>
            <a:ext cx="3390900" cy="1600200"/>
          </a:xfrm>
          <a:prstGeom prst="rect">
            <a:avLst/>
          </a:prstGeom>
        </p:spPr>
      </p:pic>
    </p:spTree>
    <p:extLst>
      <p:ext uri="{BB962C8B-B14F-4D97-AF65-F5344CB8AC3E}">
        <p14:creationId xmlns:p14="http://schemas.microsoft.com/office/powerpoint/2010/main" val="3437326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1300" y="1133039"/>
            <a:ext cx="11277600" cy="1477328"/>
          </a:xfrm>
          <a:prstGeom prst="rect">
            <a:avLst/>
          </a:prstGeom>
        </p:spPr>
        <p:txBody>
          <a:bodyPr wrap="square">
            <a:spAutoFit/>
          </a:bodyPr>
          <a:lstStyle/>
          <a:p>
            <a:r>
              <a:rPr lang="es-MX" dirty="0" smtClean="0"/>
              <a:t>Las bobinas secundarias de los transformadores monofásicos se arrollan ya sea en el mismo sentido de la bobina primaria o en el sentido opuesto, esto según el criterio del fabricante.</a:t>
            </a:r>
          </a:p>
          <a:p>
            <a:endParaRPr lang="es-MX" dirty="0" smtClean="0"/>
          </a:p>
          <a:p>
            <a:r>
              <a:rPr lang="es-MX" dirty="0" smtClean="0"/>
              <a:t>Debido a esta situación, podría ser que la intensidades de corriente eléctrica en la bobina primaria y la intensidad de corriente en la bobina secundaria circulen en un mismo sentido, o en sentido opuesto.</a:t>
            </a:r>
            <a:endParaRPr lang="es-AR" dirty="0"/>
          </a:p>
        </p:txBody>
      </p:sp>
      <p:sp>
        <p:nvSpPr>
          <p:cNvPr id="3" name="Rectángulo 2"/>
          <p:cNvSpPr/>
          <p:nvPr/>
        </p:nvSpPr>
        <p:spPr>
          <a:xfrm>
            <a:off x="389552" y="272534"/>
            <a:ext cx="7179647" cy="523220"/>
          </a:xfrm>
          <a:prstGeom prst="rect">
            <a:avLst/>
          </a:prstGeom>
        </p:spPr>
        <p:txBody>
          <a:bodyPr wrap="square">
            <a:spAutoFit/>
          </a:bodyPr>
          <a:lstStyle/>
          <a:p>
            <a:r>
              <a:rPr lang="es-MX" sz="2800" b="1" dirty="0" smtClean="0"/>
              <a:t>¿Qué es polaridad en un transformador?</a:t>
            </a:r>
            <a:endParaRPr lang="es-MX" sz="2800" b="1"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359" r="4742"/>
          <a:stretch/>
        </p:blipFill>
        <p:spPr>
          <a:xfrm>
            <a:off x="1521418" y="2782552"/>
            <a:ext cx="8717363" cy="3351548"/>
          </a:xfrm>
          <a:prstGeom prst="rect">
            <a:avLst/>
          </a:prstGeom>
        </p:spPr>
      </p:pic>
    </p:spTree>
    <p:extLst>
      <p:ext uri="{BB962C8B-B14F-4D97-AF65-F5344CB8AC3E}">
        <p14:creationId xmlns:p14="http://schemas.microsoft.com/office/powerpoint/2010/main" val="2329493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75" y="290948"/>
            <a:ext cx="5780365" cy="461665"/>
          </a:xfrm>
          <a:prstGeom prst="rect">
            <a:avLst/>
          </a:prstGeom>
        </p:spPr>
        <p:txBody>
          <a:bodyPr wrap="none">
            <a:spAutoFit/>
          </a:bodyPr>
          <a:lstStyle/>
          <a:p>
            <a:r>
              <a:rPr lang="es-AR" sz="2400" b="1" dirty="0" smtClean="0"/>
              <a:t>TERMINALES HOMÓLOGOS U HOMÓNIMOS</a:t>
            </a:r>
            <a:endParaRPr lang="es-AR" sz="2400" b="1" dirty="0"/>
          </a:p>
        </p:txBody>
      </p:sp>
      <p:sp>
        <p:nvSpPr>
          <p:cNvPr id="3" name="Rectángulo 2"/>
          <p:cNvSpPr/>
          <p:nvPr/>
        </p:nvSpPr>
        <p:spPr>
          <a:xfrm>
            <a:off x="206375" y="836354"/>
            <a:ext cx="10312400" cy="2585323"/>
          </a:xfrm>
          <a:prstGeom prst="rect">
            <a:avLst/>
          </a:prstGeom>
        </p:spPr>
        <p:txBody>
          <a:bodyPr wrap="square">
            <a:spAutoFit/>
          </a:bodyPr>
          <a:lstStyle/>
          <a:p>
            <a:r>
              <a:rPr lang="es-MX" dirty="0" smtClean="0"/>
              <a:t>Se denominan terminales homólogos u homónimos a los bornes de ambos devanados de un transformador en los que el sentido de la corriente es el mismo para un instante determinado de la corriente.</a:t>
            </a:r>
          </a:p>
          <a:p>
            <a:endParaRPr lang="es-MX" dirty="0" smtClean="0"/>
          </a:p>
          <a:p>
            <a:r>
              <a:rPr lang="es-MX" dirty="0" smtClean="0"/>
              <a:t>La asignación de dos terminales homólogos se establece en el momento de realizar el arrollamiento de los devanados. Los terminales que se arrollan en el mismo sentido son homólogos.</a:t>
            </a:r>
          </a:p>
          <a:p>
            <a:endParaRPr lang="es-MX" dirty="0" smtClean="0"/>
          </a:p>
          <a:p>
            <a:r>
              <a:rPr lang="es-MX" dirty="0" smtClean="0"/>
              <a:t>La identificación de los terminales homólogos es importante en todo tipo de transformadores, pero en especial en aquellos cuyos devanados constan de varios grupos de bobinas que se conectan entre sí para conseguir diferentes valores de tensión.</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075" y="3167677"/>
            <a:ext cx="5195980" cy="3352582"/>
          </a:xfrm>
          <a:prstGeom prst="rect">
            <a:avLst/>
          </a:prstGeom>
        </p:spPr>
      </p:pic>
    </p:spTree>
    <p:extLst>
      <p:ext uri="{BB962C8B-B14F-4D97-AF65-F5344CB8AC3E}">
        <p14:creationId xmlns:p14="http://schemas.microsoft.com/office/powerpoint/2010/main" val="3752312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5" y="1819129"/>
            <a:ext cx="5772792" cy="410695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612" y="1936905"/>
            <a:ext cx="5674558" cy="3989182"/>
          </a:xfrm>
          <a:prstGeom prst="rect">
            <a:avLst/>
          </a:prstGeom>
        </p:spPr>
      </p:pic>
      <p:sp>
        <p:nvSpPr>
          <p:cNvPr id="4" name="Rectángulo 3"/>
          <p:cNvSpPr/>
          <p:nvPr/>
        </p:nvSpPr>
        <p:spPr>
          <a:xfrm>
            <a:off x="206375" y="865223"/>
            <a:ext cx="9699626" cy="369332"/>
          </a:xfrm>
          <a:prstGeom prst="rect">
            <a:avLst/>
          </a:prstGeom>
        </p:spPr>
        <p:txBody>
          <a:bodyPr wrap="square">
            <a:spAutoFit/>
          </a:bodyPr>
          <a:lstStyle/>
          <a:p>
            <a:r>
              <a:rPr lang="es-MX" dirty="0"/>
              <a:t>L</a:t>
            </a:r>
            <a:r>
              <a:rPr lang="es-MX" dirty="0" smtClean="0"/>
              <a:t>os 2 transformadores deben tener  polaridad idéntica, ser los dos sustractivos o los dos ser aditivos</a:t>
            </a:r>
            <a:endParaRPr lang="es-AR" dirty="0"/>
          </a:p>
        </p:txBody>
      </p:sp>
      <p:sp>
        <p:nvSpPr>
          <p:cNvPr id="5" name="Rectángulo 4"/>
          <p:cNvSpPr/>
          <p:nvPr/>
        </p:nvSpPr>
        <p:spPr>
          <a:xfrm>
            <a:off x="206375" y="290948"/>
            <a:ext cx="5780365" cy="461665"/>
          </a:xfrm>
          <a:prstGeom prst="rect">
            <a:avLst/>
          </a:prstGeom>
        </p:spPr>
        <p:txBody>
          <a:bodyPr wrap="none">
            <a:spAutoFit/>
          </a:bodyPr>
          <a:lstStyle/>
          <a:p>
            <a:r>
              <a:rPr lang="es-AR" sz="2400" b="1" dirty="0" smtClean="0"/>
              <a:t>TERMINALES HOMÓLOGOS U HOMÓNIMOS</a:t>
            </a:r>
            <a:endParaRPr lang="es-AR" sz="2400" b="1" dirty="0"/>
          </a:p>
        </p:txBody>
      </p:sp>
    </p:spTree>
    <p:extLst>
      <p:ext uri="{BB962C8B-B14F-4D97-AF65-F5344CB8AC3E}">
        <p14:creationId xmlns:p14="http://schemas.microsoft.com/office/powerpoint/2010/main" val="185644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0" y="353039"/>
            <a:ext cx="4914900" cy="503781"/>
          </a:xfrm>
        </p:spPr>
        <p:txBody>
          <a:bodyPr>
            <a:normAutofit fontScale="90000"/>
          </a:bodyPr>
          <a:lstStyle/>
          <a:p>
            <a:pPr algn="ctr"/>
            <a:r>
              <a:rPr lang="es-ES" sz="3600" b="1" dirty="0" smtClean="0"/>
              <a:t>PRUEBAS DE POLARIDAD</a:t>
            </a:r>
            <a:endParaRPr lang="es-ES" sz="3600" b="1" dirty="0"/>
          </a:p>
        </p:txBody>
      </p:sp>
      <p:sp>
        <p:nvSpPr>
          <p:cNvPr id="3" name="2 Marcador de contenido"/>
          <p:cNvSpPr>
            <a:spLocks noGrp="1"/>
          </p:cNvSpPr>
          <p:nvPr>
            <p:ph idx="1"/>
          </p:nvPr>
        </p:nvSpPr>
        <p:spPr>
          <a:xfrm>
            <a:off x="569824" y="990600"/>
            <a:ext cx="8219256" cy="780132"/>
          </a:xfrm>
        </p:spPr>
        <p:txBody>
          <a:bodyPr/>
          <a:lstStyle/>
          <a:p>
            <a:pPr>
              <a:buNone/>
            </a:pPr>
            <a:r>
              <a:rPr lang="es-ES" dirty="0" smtClean="0"/>
              <a:t>Para determinar si un transformador posee polaridad aditiva o sustractiva, procedemos como sigue</a:t>
            </a:r>
            <a:endParaRPr lang="es-ES" dirty="0"/>
          </a:p>
        </p:txBody>
      </p:sp>
      <p:pic>
        <p:nvPicPr>
          <p:cNvPr id="17410" name="Picture 2"/>
          <p:cNvPicPr>
            <a:picLocks noChangeAspect="1" noChangeArrowheads="1"/>
          </p:cNvPicPr>
          <p:nvPr/>
        </p:nvPicPr>
        <p:blipFill>
          <a:blip r:embed="rId2" cstate="print"/>
          <a:srcRect/>
          <a:stretch>
            <a:fillRect/>
          </a:stretch>
        </p:blipFill>
        <p:spPr bwMode="auto">
          <a:xfrm>
            <a:off x="406400" y="2038292"/>
            <a:ext cx="4096334" cy="2152903"/>
          </a:xfrm>
          <a:prstGeom prst="rect">
            <a:avLst/>
          </a:prstGeom>
          <a:noFill/>
          <a:ln w="9525">
            <a:noFill/>
            <a:miter lim="800000"/>
            <a:headEnd/>
            <a:tailEnd/>
          </a:ln>
        </p:spPr>
      </p:pic>
      <p:sp>
        <p:nvSpPr>
          <p:cNvPr id="5" name="2 Marcador de contenido"/>
          <p:cNvSpPr txBox="1">
            <a:spLocks/>
          </p:cNvSpPr>
          <p:nvPr/>
        </p:nvSpPr>
        <p:spPr>
          <a:xfrm>
            <a:off x="5182280" y="1762067"/>
            <a:ext cx="6781120" cy="379100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s-ES" dirty="0" smtClean="0"/>
              <a:t>1.Conectamos el devanado de alto voltaje a una fuente de </a:t>
            </a:r>
            <a:r>
              <a:rPr lang="es-ES" dirty="0" err="1" smtClean="0"/>
              <a:t>ca</a:t>
            </a:r>
            <a:r>
              <a:rPr lang="es-ES" dirty="0" smtClean="0"/>
              <a:t> </a:t>
            </a:r>
            <a:r>
              <a:rPr lang="es-ES" dirty="0" err="1" smtClean="0"/>
              <a:t>Eg</a:t>
            </a:r>
            <a:r>
              <a:rPr lang="es-ES" dirty="0" smtClean="0"/>
              <a:t> de bajo voltaje (por ejemplo, de 120 V).</a:t>
            </a:r>
          </a:p>
          <a:p>
            <a:pPr>
              <a:buFont typeface="Calibri" panose="020F0502020204030204" pitchFamily="34" charset="0"/>
              <a:buNone/>
            </a:pPr>
            <a:r>
              <a:rPr lang="es-ES" dirty="0" smtClean="0"/>
              <a:t>2.Conectamos un alambre de cierre o puente J entre dos terminales AV y BV adyacentes cualesquiera.</a:t>
            </a:r>
          </a:p>
          <a:p>
            <a:pPr>
              <a:buFont typeface="Calibri" panose="020F0502020204030204" pitchFamily="34" charset="0"/>
              <a:buNone/>
            </a:pPr>
            <a:r>
              <a:rPr lang="es-ES" dirty="0" smtClean="0"/>
              <a:t>3.Conectamos un voltímetro Ex entre las otras dos terminales AV y BV adyacentes.</a:t>
            </a:r>
          </a:p>
          <a:p>
            <a:pPr>
              <a:buFont typeface="Calibri" panose="020F0502020204030204" pitchFamily="34" charset="0"/>
              <a:buNone/>
            </a:pPr>
            <a:r>
              <a:rPr lang="es-ES" dirty="0" smtClean="0"/>
              <a:t>4.Conectamos otro voltímetro </a:t>
            </a:r>
            <a:r>
              <a:rPr lang="es-ES" dirty="0" err="1" smtClean="0"/>
              <a:t>Ep</a:t>
            </a:r>
            <a:r>
              <a:rPr lang="es-ES" dirty="0" smtClean="0"/>
              <a:t> a través del devanando AV. Si Ex da una lectura más alta que </a:t>
            </a:r>
            <a:r>
              <a:rPr lang="es-ES" dirty="0" err="1" smtClean="0"/>
              <a:t>Ep</a:t>
            </a:r>
            <a:r>
              <a:rPr lang="es-ES" dirty="0" smtClean="0"/>
              <a:t>, la polaridad es aditiva. Esto quiere decir que H1 y X1 están diagonalmente opuestas. Por otra parte, si Ex da una lectura más baja que </a:t>
            </a:r>
            <a:r>
              <a:rPr lang="es-ES" dirty="0" err="1" smtClean="0"/>
              <a:t>Ep</a:t>
            </a:r>
            <a:r>
              <a:rPr lang="es-ES" dirty="0" smtClean="0"/>
              <a:t>, la polaridad es sustractiva y las terminales H1 y X1 son adyacentes.</a:t>
            </a:r>
            <a:endParaRPr lang="es-E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24" y="4458755"/>
            <a:ext cx="4075272" cy="170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054" b="20115"/>
          <a:stretch/>
        </p:blipFill>
        <p:spPr bwMode="auto">
          <a:xfrm>
            <a:off x="6429277" y="5579334"/>
            <a:ext cx="3451324" cy="69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997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1884" y="904137"/>
            <a:ext cx="10058400" cy="916801"/>
          </a:xfrm>
        </p:spPr>
        <p:txBody>
          <a:bodyPr/>
          <a:lstStyle/>
          <a:p>
            <a:r>
              <a:rPr lang="es-AR" dirty="0"/>
              <a:t>Como ya se dijo la polaridad está relacionada con los bornes homólogos y la designación </a:t>
            </a:r>
            <a:r>
              <a:rPr lang="es-AR" dirty="0" smtClean="0"/>
              <a:t>de los </a:t>
            </a:r>
            <a:r>
              <a:rPr lang="es-AR" dirty="0"/>
              <a:t>terminales; En la figura </a:t>
            </a:r>
            <a:r>
              <a:rPr lang="es-AR" dirty="0" smtClean="0"/>
              <a:t>siguiente </a:t>
            </a:r>
            <a:r>
              <a:rPr lang="es-AR" dirty="0"/>
              <a:t>se muestran las dos posibilidades y los sentidos de las tensiones </a:t>
            </a:r>
            <a:r>
              <a:rPr lang="es-AR" dirty="0" smtClean="0"/>
              <a:t>que justifican la </a:t>
            </a:r>
            <a:r>
              <a:rPr lang="es-AR" dirty="0"/>
              <a:t>medición anterior</a:t>
            </a:r>
            <a:r>
              <a:rPr lang="es-AR" dirty="0" smtClean="0"/>
              <a:t>. </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61" y="2047466"/>
            <a:ext cx="4806434" cy="200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16637" y="4527101"/>
            <a:ext cx="9144000" cy="646331"/>
          </a:xfrm>
          <a:prstGeom prst="rect">
            <a:avLst/>
          </a:prstGeom>
        </p:spPr>
        <p:txBody>
          <a:bodyPr wrap="square">
            <a:spAutoFit/>
          </a:bodyPr>
          <a:lstStyle/>
          <a:p>
            <a:r>
              <a:rPr lang="es-AR" dirty="0"/>
              <a:t>Como regla nemotécnica se puede decir que cuando los bornes homólogos (</a:t>
            </a:r>
            <a:r>
              <a:rPr lang="es-AR" dirty="0"/>
              <a:t>correspondientes) la </a:t>
            </a:r>
            <a:r>
              <a:rPr lang="es-AR" dirty="0"/>
              <a:t>polaridad es sustractiva.</a:t>
            </a:r>
          </a:p>
        </p:txBody>
      </p:sp>
      <p:sp>
        <p:nvSpPr>
          <p:cNvPr id="5" name="Rectángulo 4"/>
          <p:cNvSpPr/>
          <p:nvPr/>
        </p:nvSpPr>
        <p:spPr>
          <a:xfrm>
            <a:off x="516637" y="424934"/>
            <a:ext cx="4423663" cy="461665"/>
          </a:xfrm>
          <a:prstGeom prst="rect">
            <a:avLst/>
          </a:prstGeom>
        </p:spPr>
        <p:txBody>
          <a:bodyPr wrap="square">
            <a:spAutoFit/>
          </a:bodyPr>
          <a:lstStyle/>
          <a:p>
            <a:r>
              <a:rPr lang="es-ES" sz="2400" b="1" dirty="0"/>
              <a:t>PRUEBAS DE POLARIDAD</a:t>
            </a:r>
            <a:endParaRPr lang="es-AR" sz="2400"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609" y="2293676"/>
            <a:ext cx="5601372" cy="1871924"/>
          </a:xfrm>
          <a:prstGeom prst="rect">
            <a:avLst/>
          </a:prstGeom>
        </p:spPr>
      </p:pic>
      <p:sp>
        <p:nvSpPr>
          <p:cNvPr id="7" name="Rectángulo 6"/>
          <p:cNvSpPr/>
          <p:nvPr/>
        </p:nvSpPr>
        <p:spPr>
          <a:xfrm>
            <a:off x="406400" y="5534933"/>
            <a:ext cx="10375900" cy="646331"/>
          </a:xfrm>
          <a:prstGeom prst="rect">
            <a:avLst/>
          </a:prstGeom>
        </p:spPr>
        <p:txBody>
          <a:bodyPr wrap="square">
            <a:spAutoFit/>
          </a:bodyPr>
          <a:lstStyle/>
          <a:p>
            <a:r>
              <a:rPr lang="es-MX" dirty="0" smtClean="0"/>
              <a:t>Para un transformador monofásico, estos se marcan con H1, H2 en el primario y X1, X2, X3 en el secundario. Si es trifásico se marca H1, H2, H3 en el primario y X1, X2, X3, X0 en el secundario, siendo X0 el neutro.</a:t>
            </a:r>
            <a:endParaRPr lang="es-AR" dirty="0"/>
          </a:p>
        </p:txBody>
      </p:sp>
    </p:spTree>
    <p:extLst>
      <p:ext uri="{BB962C8B-B14F-4D97-AF65-F5344CB8AC3E}">
        <p14:creationId xmlns:p14="http://schemas.microsoft.com/office/powerpoint/2010/main" val="2669379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89000"/>
            <a:ext cx="4826000" cy="4826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950" y="88900"/>
            <a:ext cx="3729849" cy="2590913"/>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13125" r="6296" b="12917"/>
          <a:stretch/>
        </p:blipFill>
        <p:spPr>
          <a:xfrm>
            <a:off x="7050563" y="2876550"/>
            <a:ext cx="2639537" cy="3703698"/>
          </a:xfrm>
          <a:prstGeom prst="rect">
            <a:avLst/>
          </a:prstGeom>
        </p:spPr>
      </p:pic>
    </p:spTree>
    <p:extLst>
      <p:ext uri="{BB962C8B-B14F-4D97-AF65-F5344CB8AC3E}">
        <p14:creationId xmlns:p14="http://schemas.microsoft.com/office/powerpoint/2010/main" val="715643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9872" y="323179"/>
            <a:ext cx="4693920"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AUTOTRANSFORMADOR</a:t>
            </a:r>
            <a:endParaRPr lang="es-AR" sz="3600" dirty="0"/>
          </a:p>
        </p:txBody>
      </p:sp>
      <p:sp>
        <p:nvSpPr>
          <p:cNvPr id="5" name="Rectángulo 4"/>
          <p:cNvSpPr/>
          <p:nvPr/>
        </p:nvSpPr>
        <p:spPr>
          <a:xfrm>
            <a:off x="219456" y="1349216"/>
            <a:ext cx="11692128" cy="1754326"/>
          </a:xfrm>
          <a:prstGeom prst="rect">
            <a:avLst/>
          </a:prstGeom>
        </p:spPr>
        <p:txBody>
          <a:bodyPr wrap="square">
            <a:spAutoFit/>
          </a:bodyPr>
          <a:lstStyle/>
          <a:p>
            <a:pPr>
              <a:lnSpc>
                <a:spcPct val="150000"/>
              </a:lnSpc>
            </a:pPr>
            <a:r>
              <a:rPr lang="es-MX" dirty="0" smtClean="0"/>
              <a:t>En un autotransformador, la porción común (llamada por ello "devanado común") del devanado único forma parte tanto del devanado "primario" como del "secundario". La porción restante del devanado recibe el nombre de "devanado serie" y es la que proporciona la diferencia de tensión entre ambos circuitos, mediante la adición en serie (de allí su nombre) con la tensión del devanado común.</a:t>
            </a:r>
            <a:endParaRPr lang="es-AR"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250" y="2710413"/>
            <a:ext cx="3767709" cy="3635523"/>
          </a:xfrm>
          <a:prstGeom prst="rect">
            <a:avLst/>
          </a:prstGeom>
        </p:spPr>
      </p:pic>
    </p:spTree>
    <p:extLst>
      <p:ext uri="{BB962C8B-B14F-4D97-AF65-F5344CB8AC3E}">
        <p14:creationId xmlns:p14="http://schemas.microsoft.com/office/powerpoint/2010/main" val="407702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9872" y="323179"/>
            <a:ext cx="4693920"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AUTOTRANSFORMADOR</a:t>
            </a:r>
            <a:endParaRPr lang="es-AR" sz="3600" dirty="0"/>
          </a:p>
        </p:txBody>
      </p:sp>
      <p:sp>
        <p:nvSpPr>
          <p:cNvPr id="5" name="Rectángulo 4"/>
          <p:cNvSpPr/>
          <p:nvPr/>
        </p:nvSpPr>
        <p:spPr>
          <a:xfrm>
            <a:off x="201168" y="1999781"/>
            <a:ext cx="5291328" cy="2664640"/>
          </a:xfrm>
          <a:prstGeom prst="rect">
            <a:avLst/>
          </a:prstGeom>
        </p:spPr>
        <p:txBody>
          <a:bodyPr wrap="square">
            <a:spAutoFit/>
          </a:bodyPr>
          <a:lstStyle/>
          <a:p>
            <a:pPr>
              <a:lnSpc>
                <a:spcPct val="107000"/>
              </a:lnSpc>
              <a:spcAft>
                <a:spcPts val="800"/>
              </a:spcAft>
            </a:pPr>
            <a:r>
              <a:rPr lang="es-AR" sz="2400" b="1" dirty="0">
                <a:latin typeface="Calibri" panose="020F0502020204030204" pitchFamily="34" charset="0"/>
                <a:ea typeface="Calibri" panose="020F0502020204030204" pitchFamily="34" charset="0"/>
                <a:cs typeface="Times New Roman" panose="02020603050405020304" pitchFamily="18" charset="0"/>
              </a:rPr>
              <a:t>Tipos de construcción</a:t>
            </a:r>
          </a:p>
          <a:p>
            <a:pPr>
              <a:lnSpc>
                <a:spcPct val="107000"/>
              </a:lnSpc>
              <a:spcAft>
                <a:spcPts val="800"/>
              </a:spcAft>
            </a:pPr>
            <a:r>
              <a:rPr lang="es-AR" dirty="0" smtClean="0">
                <a:latin typeface="Calibri" panose="020F0502020204030204" pitchFamily="34" charset="0"/>
                <a:ea typeface="Calibri" panose="020F0502020204030204" pitchFamily="34" charset="0"/>
                <a:cs typeface="Times New Roman" panose="02020603050405020304" pitchFamily="18" charset="0"/>
              </a:rPr>
              <a:t>Existen </a:t>
            </a:r>
            <a:r>
              <a:rPr lang="es-AR" dirty="0">
                <a:latin typeface="Calibri" panose="020F0502020204030204" pitchFamily="34" charset="0"/>
                <a:ea typeface="Calibri" panose="020F0502020204030204" pitchFamily="34" charset="0"/>
                <a:cs typeface="Times New Roman" panose="02020603050405020304" pitchFamily="18" charset="0"/>
              </a:rPr>
              <a:t>autotransformadores con varias tomas en el secundario y por lo tanto, con varias relaciones de transformación. De la misma manera que los transformadores, los autotransformadores también pueden equiparse con cambiadores de toma automáticos y utilizarlos en sistemas de transmisión y distribución para regular la tensión de la red eléctrica.</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26551" b="23849"/>
          <a:stretch/>
        </p:blipFill>
        <p:spPr>
          <a:xfrm>
            <a:off x="7032498" y="1780032"/>
            <a:ext cx="3306865" cy="2133600"/>
          </a:xfrm>
          <a:prstGeom prst="rect">
            <a:avLst/>
          </a:prstGeom>
        </p:spPr>
      </p:pic>
      <p:pic>
        <p:nvPicPr>
          <p:cNvPr id="7" name="Picture 2"/>
          <p:cNvPicPr>
            <a:picLocks noChangeAspect="1" noChangeArrowheads="1"/>
          </p:cNvPicPr>
          <p:nvPr/>
        </p:nvPicPr>
        <p:blipFill rotWithShape="1">
          <a:blip r:embed="rId3" cstate="print"/>
          <a:srcRect l="43734" t="15080" b="69164"/>
          <a:stretch/>
        </p:blipFill>
        <p:spPr bwMode="auto">
          <a:xfrm>
            <a:off x="6613290" y="4522939"/>
            <a:ext cx="4761846" cy="1085089"/>
          </a:xfrm>
          <a:prstGeom prst="rect">
            <a:avLst/>
          </a:prstGeom>
          <a:noFill/>
          <a:ln w="9525">
            <a:noFill/>
            <a:miter lim="800000"/>
            <a:headEnd/>
            <a:tailEnd/>
          </a:ln>
        </p:spPr>
      </p:pic>
    </p:spTree>
    <p:extLst>
      <p:ext uri="{BB962C8B-B14F-4D97-AF65-F5344CB8AC3E}">
        <p14:creationId xmlns:p14="http://schemas.microsoft.com/office/powerpoint/2010/main" val="341084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728" y="865632"/>
            <a:ext cx="8205216" cy="1200329"/>
          </a:xfrm>
          <a:prstGeom prst="rect">
            <a:avLst/>
          </a:prstGeom>
        </p:spPr>
        <p:txBody>
          <a:bodyPr wrap="square">
            <a:spAutoFit/>
          </a:bodyPr>
          <a:lstStyle/>
          <a:p>
            <a:endParaRPr lang="es-MX" b="1" dirty="0" smtClean="0"/>
          </a:p>
          <a:p>
            <a:r>
              <a:rPr lang="es-MX" b="1" dirty="0" smtClean="0"/>
              <a:t>También existen autotransformadores en los que la toma secundaria se logra a través de una escobilla deslizante, permitiendo una gama continua de tensiones secundarias que van desde cero hasta la tensión de la fuente: VARIAC</a:t>
            </a:r>
            <a:endParaRPr lang="es-AR" b="1" dirty="0"/>
          </a:p>
        </p:txBody>
      </p:sp>
      <p:sp>
        <p:nvSpPr>
          <p:cNvPr id="5" name="Título 1"/>
          <p:cNvSpPr txBox="1">
            <a:spLocks/>
          </p:cNvSpPr>
          <p:nvPr/>
        </p:nvSpPr>
        <p:spPr>
          <a:xfrm>
            <a:off x="499872" y="323179"/>
            <a:ext cx="4693920"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AUTOTRANSFORMADOR</a:t>
            </a:r>
            <a:endParaRPr lang="es-AR" sz="36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55" y="2065961"/>
            <a:ext cx="4404754" cy="4082903"/>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178" y="2809621"/>
            <a:ext cx="2783078" cy="2195316"/>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8355" t="7822" r="16933" b="13778"/>
          <a:stretch/>
        </p:blipFill>
        <p:spPr>
          <a:xfrm>
            <a:off x="8956097" y="2809621"/>
            <a:ext cx="1841785" cy="2231393"/>
          </a:xfrm>
          <a:prstGeom prst="rect">
            <a:avLst/>
          </a:prstGeom>
        </p:spPr>
      </p:pic>
    </p:spTree>
    <p:extLst>
      <p:ext uri="{BB962C8B-B14F-4D97-AF65-F5344CB8AC3E}">
        <p14:creationId xmlns:p14="http://schemas.microsoft.com/office/powerpoint/2010/main" val="19326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524000" y="-14347"/>
            <a:ext cx="9144000" cy="6886694"/>
          </a:xfrm>
          <a:prstGeom prst="rect">
            <a:avLst/>
          </a:prstGeom>
          <a:noFill/>
          <a:ln w="9525">
            <a:noFill/>
            <a:miter lim="800000"/>
            <a:headEnd/>
            <a:tailEnd/>
          </a:ln>
        </p:spPr>
      </p:pic>
    </p:spTree>
    <p:extLst>
      <p:ext uri="{BB962C8B-B14F-4D97-AF65-F5344CB8AC3E}">
        <p14:creationId xmlns:p14="http://schemas.microsoft.com/office/powerpoint/2010/main" val="2707907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1560577" y="207264"/>
            <a:ext cx="8692895" cy="6515135"/>
          </a:xfrm>
          <a:prstGeom prst="rect">
            <a:avLst/>
          </a:prstGeom>
          <a:noFill/>
          <a:ln w="9525">
            <a:noFill/>
            <a:miter lim="800000"/>
            <a:headEnd/>
            <a:tailEnd/>
          </a:ln>
        </p:spPr>
      </p:pic>
    </p:spTree>
    <p:extLst>
      <p:ext uri="{BB962C8B-B14F-4D97-AF65-F5344CB8AC3E}">
        <p14:creationId xmlns:p14="http://schemas.microsoft.com/office/powerpoint/2010/main" val="226358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524001" y="23912"/>
            <a:ext cx="9176107" cy="6834088"/>
          </a:xfrm>
          <a:prstGeom prst="rect">
            <a:avLst/>
          </a:prstGeom>
          <a:noFill/>
          <a:ln w="9525">
            <a:noFill/>
            <a:miter lim="800000"/>
            <a:headEnd/>
            <a:tailEnd/>
          </a:ln>
        </p:spPr>
      </p:pic>
    </p:spTree>
    <p:extLst>
      <p:ext uri="{BB962C8B-B14F-4D97-AF65-F5344CB8AC3E}">
        <p14:creationId xmlns:p14="http://schemas.microsoft.com/office/powerpoint/2010/main" val="1556152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9103" t="23454" r="15000" b="16606"/>
          <a:stretch/>
        </p:blipFill>
        <p:spPr>
          <a:xfrm>
            <a:off x="134112" y="1896402"/>
            <a:ext cx="6205728" cy="3173620"/>
          </a:xfrm>
          <a:prstGeom prst="rect">
            <a:avLst/>
          </a:prstGeom>
        </p:spPr>
      </p:pic>
      <p:sp>
        <p:nvSpPr>
          <p:cNvPr id="3" name="Título 1"/>
          <p:cNvSpPr txBox="1">
            <a:spLocks/>
          </p:cNvSpPr>
          <p:nvPr/>
        </p:nvSpPr>
        <p:spPr>
          <a:xfrm>
            <a:off x="499872" y="323179"/>
            <a:ext cx="6571488" cy="54245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600" dirty="0" smtClean="0"/>
              <a:t>TRANSFORMADOR CON TOMAS</a:t>
            </a:r>
            <a:endParaRPr lang="es-AR" sz="36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5899" t="20609" r="16701" b="16249"/>
          <a:stretch/>
        </p:blipFill>
        <p:spPr>
          <a:xfrm>
            <a:off x="6473952" y="2026268"/>
            <a:ext cx="5532283" cy="2913888"/>
          </a:xfrm>
          <a:prstGeom prst="rect">
            <a:avLst/>
          </a:prstGeom>
        </p:spPr>
      </p:pic>
    </p:spTree>
    <p:extLst>
      <p:ext uri="{BB962C8B-B14F-4D97-AF65-F5344CB8AC3E}">
        <p14:creationId xmlns:p14="http://schemas.microsoft.com/office/powerpoint/2010/main" val="162032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731</Words>
  <Application>Microsoft Office PowerPoint</Application>
  <PresentationFormat>Panorámica</PresentationFormat>
  <Paragraphs>41</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Linux Libertine</vt:lpstr>
      <vt:lpstr>Times New Roman</vt:lpstr>
      <vt:lpstr>Retrospección</vt:lpstr>
      <vt:lpstr>MÁQUINAS ELÉCTRICAS</vt:lpstr>
      <vt:lpstr>AUTOTRANSFORMADOR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DE POLARIDAD</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32</cp:revision>
  <dcterms:created xsi:type="dcterms:W3CDTF">2020-05-26T15:41:36Z</dcterms:created>
  <dcterms:modified xsi:type="dcterms:W3CDTF">2020-05-26T20:52:02Z</dcterms:modified>
</cp:coreProperties>
</file>