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6" r:id="rId3"/>
    <p:sldId id="258" r:id="rId4"/>
    <p:sldId id="259" r:id="rId5"/>
    <p:sldId id="260" r:id="rId6"/>
    <p:sldId id="261" r:id="rId7"/>
    <p:sldId id="262" r:id="rId8"/>
    <p:sldId id="263" r:id="rId9"/>
    <p:sldId id="264" r:id="rId10"/>
    <p:sldId id="265" r:id="rId11"/>
    <p:sldId id="277" r:id="rId12"/>
    <p:sldId id="278" r:id="rId13"/>
    <p:sldId id="280" r:id="rId14"/>
    <p:sldId id="279" r:id="rId15"/>
    <p:sldId id="283" r:id="rId16"/>
    <p:sldId id="281" r:id="rId17"/>
    <p:sldId id="282" r:id="rId18"/>
    <p:sldId id="284" r:id="rId19"/>
    <p:sldId id="285" r:id="rId20"/>
    <p:sldId id="286" r:id="rId21"/>
    <p:sldId id="287" r:id="rId22"/>
    <p:sldId id="288" r:id="rId23"/>
    <p:sldId id="289" r:id="rId24"/>
    <p:sldId id="290" r:id="rId25"/>
    <p:sldId id="291" r:id="rId26"/>
    <p:sldId id="267" r:id="rId27"/>
    <p:sldId id="268" r:id="rId28"/>
    <p:sldId id="269" r:id="rId29"/>
    <p:sldId id="270" r:id="rId30"/>
    <p:sldId id="271" r:id="rId31"/>
    <p:sldId id="272" r:id="rId3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8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26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68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5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8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1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4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637052"/>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6370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69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01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96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fontScale="90000"/>
          </a:bodyPr>
          <a:lstStyle/>
          <a:p>
            <a:r>
              <a:rPr lang="es-AR" dirty="0" smtClean="0"/>
              <a:t>MÁQUINAS ELÉCTRICAS</a:t>
            </a:r>
            <a:endParaRPr lang="en-US"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srgbClr val="000000"/>
                </a:solidFill>
                <a:effectLst/>
                <a:uLnTx/>
                <a:uFillTx/>
                <a:latin typeface="Calibri" panose="020F0502020204030204"/>
                <a:ea typeface="+mn-ea"/>
                <a:cs typeface="+mn-cs"/>
              </a:rPr>
              <a:t>CRISTALDO JAVIER</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37388330"/>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524000" y="-2398"/>
            <a:ext cx="9140808" cy="6860397"/>
          </a:xfrm>
          <a:prstGeom prst="rect">
            <a:avLst/>
          </a:prstGeom>
          <a:noFill/>
          <a:ln w="9525">
            <a:noFill/>
            <a:miter lim="800000"/>
            <a:headEnd/>
            <a:tailEnd/>
          </a:ln>
        </p:spPr>
      </p:pic>
    </p:spTree>
    <p:extLst>
      <p:ext uri="{BB962C8B-B14F-4D97-AF65-F5344CB8AC3E}">
        <p14:creationId xmlns:p14="http://schemas.microsoft.com/office/powerpoint/2010/main" val="427544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9184" y="310987"/>
            <a:ext cx="6156960" cy="688757"/>
          </a:xfrm>
          <a:prstGeom prst="rect">
            <a:avLst/>
          </a:prstGeom>
        </p:spPr>
        <p:txBody>
          <a:bodyPr>
            <a:normAutofit fontScale="6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dirty="0" smtClean="0"/>
              <a:t>Conexiones en transformadores trifásicos</a:t>
            </a:r>
            <a:endParaRPr lang="es-AR"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13" y="1232916"/>
            <a:ext cx="9353550" cy="4343400"/>
          </a:xfrm>
          <a:prstGeom prst="rect">
            <a:avLst/>
          </a:prstGeom>
        </p:spPr>
      </p:pic>
    </p:spTree>
    <p:extLst>
      <p:ext uri="{BB962C8B-B14F-4D97-AF65-F5344CB8AC3E}">
        <p14:creationId xmlns:p14="http://schemas.microsoft.com/office/powerpoint/2010/main" val="10247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9184" y="310987"/>
            <a:ext cx="6156960" cy="688757"/>
          </a:xfrm>
          <a:prstGeom prst="rect">
            <a:avLst/>
          </a:prstGeom>
        </p:spPr>
        <p:txBody>
          <a:bodyPr>
            <a:normAutofit fontScale="6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dirty="0" smtClean="0"/>
              <a:t>Conexiones en transformadores trifásicos</a:t>
            </a:r>
            <a:endParaRPr lang="es-AR"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02" y="999744"/>
            <a:ext cx="9295258" cy="5140846"/>
          </a:xfrm>
          <a:prstGeom prst="rect">
            <a:avLst/>
          </a:prstGeom>
        </p:spPr>
      </p:pic>
    </p:spTree>
    <p:extLst>
      <p:ext uri="{BB962C8B-B14F-4D97-AF65-F5344CB8AC3E}">
        <p14:creationId xmlns:p14="http://schemas.microsoft.com/office/powerpoint/2010/main" val="301553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9184" y="310987"/>
            <a:ext cx="7656576" cy="68875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b="1" dirty="0" smtClean="0"/>
              <a:t>Conexiones en transformadores trifásicos</a:t>
            </a:r>
            <a:endParaRPr lang="es-AR" sz="3600" b="1" dirty="0"/>
          </a:p>
        </p:txBody>
      </p:sp>
      <p:sp>
        <p:nvSpPr>
          <p:cNvPr id="3" name="Rectángulo 2"/>
          <p:cNvSpPr/>
          <p:nvPr/>
        </p:nvSpPr>
        <p:spPr>
          <a:xfrm>
            <a:off x="243840" y="1024420"/>
            <a:ext cx="9436608" cy="923330"/>
          </a:xfrm>
          <a:prstGeom prst="rect">
            <a:avLst/>
          </a:prstGeom>
        </p:spPr>
        <p:txBody>
          <a:bodyPr wrap="square">
            <a:spAutoFit/>
          </a:bodyPr>
          <a:lstStyle/>
          <a:p>
            <a:r>
              <a:rPr lang="es-MX" dirty="0"/>
              <a:t> Las conexiones de las bobinas, además de modificar la relación de transformación en el </a:t>
            </a:r>
            <a:r>
              <a:rPr lang="es-MX" dirty="0" smtClean="0"/>
              <a:t>transformador, </a:t>
            </a:r>
            <a:r>
              <a:rPr lang="es-MX" dirty="0"/>
              <a:t>puede provocar un desfase de las tensiones de fase entre el primario y el secundario provocando que tengamos el llamado índice horario</a:t>
            </a:r>
            <a:endParaRPr lang="es-AR" dirty="0"/>
          </a:p>
        </p:txBody>
      </p:sp>
      <p:sp>
        <p:nvSpPr>
          <p:cNvPr id="4" name="Rectángulo 3"/>
          <p:cNvSpPr/>
          <p:nvPr/>
        </p:nvSpPr>
        <p:spPr>
          <a:xfrm>
            <a:off x="170688" y="2106538"/>
            <a:ext cx="10668000" cy="2585323"/>
          </a:xfrm>
          <a:prstGeom prst="rect">
            <a:avLst/>
          </a:prstGeom>
        </p:spPr>
        <p:txBody>
          <a:bodyPr wrap="square">
            <a:spAutoFit/>
          </a:bodyPr>
          <a:lstStyle/>
          <a:p>
            <a:r>
              <a:rPr lang="es-MX" dirty="0"/>
              <a:t>¿Qué es el índice horario de un Transformador?</a:t>
            </a:r>
          </a:p>
          <a:p>
            <a:endParaRPr lang="es-MX" dirty="0"/>
          </a:p>
          <a:p>
            <a:r>
              <a:rPr lang="es-MX" dirty="0"/>
              <a:t> Es el desfase entre el diagrama vectorial de las fuerzas electromotrices (tensiones) del primario y del secundario. Así de sencillo, el problema es determinar el índice horario de un transformador concreto. Eso es lo que aprenderemos aquí.</a:t>
            </a:r>
          </a:p>
          <a:p>
            <a:endParaRPr lang="es-MX" dirty="0"/>
          </a:p>
          <a:p>
            <a:r>
              <a:rPr lang="es-MX" dirty="0"/>
              <a:t> Lo primero que tenemos que conocer es que el índice horario se llama así porque el desfase se expresa según las horas de un reloj. Cada hora, desde las 12 en punto, representa un desfase de 30º. Veamos el reloj que se toma como referencia y con algún ejemplo:</a:t>
            </a:r>
            <a:endParaRPr lang="es-AR" dirty="0"/>
          </a:p>
        </p:txBody>
      </p:sp>
      <p:pic>
        <p:nvPicPr>
          <p:cNvPr id="1026" name="Picture 2" descr="reloj del indice hor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122" y="5203354"/>
            <a:ext cx="5555742" cy="165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6631" y="1656602"/>
            <a:ext cx="7921353" cy="4671046"/>
          </a:xfrm>
          <a:prstGeom prst="rect">
            <a:avLst/>
          </a:prstGeom>
        </p:spPr>
      </p:pic>
      <p:sp>
        <p:nvSpPr>
          <p:cNvPr id="3" name="CuadroTexto 2"/>
          <p:cNvSpPr txBox="1"/>
          <p:nvPr/>
        </p:nvSpPr>
        <p:spPr>
          <a:xfrm>
            <a:off x="316992" y="316992"/>
            <a:ext cx="9460992" cy="1077218"/>
          </a:xfrm>
          <a:prstGeom prst="rect">
            <a:avLst/>
          </a:prstGeom>
          <a:noFill/>
        </p:spPr>
        <p:txBody>
          <a:bodyPr wrap="square" rtlCol="0">
            <a:spAutoFit/>
          </a:bodyPr>
          <a:lstStyle/>
          <a:p>
            <a:r>
              <a:rPr lang="es-MX" sz="2800" b="1" dirty="0"/>
              <a:t>Nomenclatura</a:t>
            </a:r>
          </a:p>
          <a:p>
            <a:r>
              <a:rPr lang="es-MX" dirty="0"/>
              <a:t>Un transformador conectado en su primario en triángulo (A.T.) y en su secundario en estrella (B.T), y</a:t>
            </a:r>
          </a:p>
          <a:p>
            <a:r>
              <a:rPr lang="es-MX" dirty="0"/>
              <a:t>cuyas tensiones compuestas están desfasadas 330º, se identificaría como:</a:t>
            </a:r>
            <a:endParaRPr lang="es-AR" dirty="0"/>
          </a:p>
        </p:txBody>
      </p:sp>
    </p:spTree>
    <p:extLst>
      <p:ext uri="{BB962C8B-B14F-4D97-AF65-F5344CB8AC3E}">
        <p14:creationId xmlns:p14="http://schemas.microsoft.com/office/powerpoint/2010/main" val="196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0500" y="207139"/>
            <a:ext cx="11480800" cy="3847207"/>
          </a:xfrm>
          <a:prstGeom prst="rect">
            <a:avLst/>
          </a:prstGeom>
        </p:spPr>
        <p:txBody>
          <a:bodyPr wrap="square">
            <a:spAutoFit/>
          </a:bodyPr>
          <a:lstStyle/>
          <a:p>
            <a:r>
              <a:rPr lang="es-MX" sz="2800" b="1" dirty="0"/>
              <a:t>Pasos que deben seguirse para determinar el índice horario</a:t>
            </a:r>
            <a:r>
              <a:rPr lang="es-MX" sz="2800" b="1" dirty="0" smtClean="0"/>
              <a:t>:</a:t>
            </a:r>
            <a:endParaRPr lang="es-MX" dirty="0" smtClean="0"/>
          </a:p>
          <a:p>
            <a:pPr marL="285750" indent="-285750">
              <a:lnSpc>
                <a:spcPct val="150000"/>
              </a:lnSpc>
              <a:buFont typeface="Arial" panose="020B0604020202020204" pitchFamily="34" charset="0"/>
              <a:buChar char="•"/>
            </a:pPr>
            <a:r>
              <a:rPr lang="es-MX" dirty="0" smtClean="0"/>
              <a:t>Se </a:t>
            </a:r>
            <a:r>
              <a:rPr lang="es-MX" dirty="0"/>
              <a:t>representan las </a:t>
            </a:r>
            <a:r>
              <a:rPr lang="es-MX" dirty="0" err="1"/>
              <a:t>f.e.m.s</a:t>
            </a:r>
            <a:r>
              <a:rPr lang="es-MX" dirty="0"/>
              <a:t>. simples del devanado primario, de tal forma que el terminal U se sitúa en </a:t>
            </a:r>
            <a:r>
              <a:rPr lang="es-MX" dirty="0" smtClean="0"/>
              <a:t>la parte </a:t>
            </a:r>
            <a:r>
              <a:rPr lang="es-MX" dirty="0"/>
              <a:t>superior del diagrama (coincidiendo con el nº 12 del reloj imaginario</a:t>
            </a:r>
            <a:r>
              <a:rPr lang="es-MX" dirty="0" smtClean="0"/>
              <a:t>).</a:t>
            </a:r>
          </a:p>
          <a:p>
            <a:pPr marL="285750" indent="-285750">
              <a:lnSpc>
                <a:spcPct val="150000"/>
              </a:lnSpc>
              <a:buFont typeface="Arial" panose="020B0604020202020204" pitchFamily="34" charset="0"/>
              <a:buChar char="•"/>
            </a:pPr>
            <a:r>
              <a:rPr lang="es-MX" dirty="0" smtClean="0"/>
              <a:t>Se </a:t>
            </a:r>
            <a:r>
              <a:rPr lang="es-MX" dirty="0"/>
              <a:t>representan las </a:t>
            </a:r>
            <a:r>
              <a:rPr lang="es-MX" dirty="0" err="1"/>
              <a:t>f.e.m.s</a:t>
            </a:r>
            <a:r>
              <a:rPr lang="es-MX" dirty="0"/>
              <a:t>. simples secundarias. Para ello debe tenerse en cuenta que los </a:t>
            </a:r>
            <a:r>
              <a:rPr lang="es-MX" dirty="0" smtClean="0"/>
              <a:t>devanados primario </a:t>
            </a:r>
            <a:r>
              <a:rPr lang="es-MX" dirty="0"/>
              <a:t>y secundario situados en la misma columna del núcleo producen </a:t>
            </a:r>
            <a:r>
              <a:rPr lang="es-MX" dirty="0" err="1"/>
              <a:t>f.e.m.s</a:t>
            </a:r>
            <a:r>
              <a:rPr lang="es-MX" dirty="0"/>
              <a:t>. en fase, para </a:t>
            </a:r>
            <a:r>
              <a:rPr lang="es-MX" dirty="0" smtClean="0"/>
              <a:t>los pares </a:t>
            </a:r>
            <a:r>
              <a:rPr lang="es-MX" dirty="0"/>
              <a:t>homólogos, y </a:t>
            </a:r>
            <a:r>
              <a:rPr lang="es-MX" dirty="0" smtClean="0"/>
              <a:t>en contrafase </a:t>
            </a:r>
            <a:r>
              <a:rPr lang="es-MX" dirty="0"/>
              <a:t>para pares no homólogos</a:t>
            </a:r>
            <a:r>
              <a:rPr lang="es-MX" dirty="0" smtClean="0"/>
              <a:t>.</a:t>
            </a:r>
          </a:p>
          <a:p>
            <a:pPr marL="285750" indent="-285750">
              <a:lnSpc>
                <a:spcPct val="150000"/>
              </a:lnSpc>
              <a:buFont typeface="Arial" panose="020B0604020202020204" pitchFamily="34" charset="0"/>
              <a:buChar char="•"/>
            </a:pPr>
            <a:r>
              <a:rPr lang="es-MX" dirty="0"/>
              <a:t>Se superponen ambos diagramas. El ángulo horario es el que forman dos vectores, uno que pasa por </a:t>
            </a:r>
            <a:r>
              <a:rPr lang="es-MX" dirty="0" smtClean="0"/>
              <a:t>el punto </a:t>
            </a:r>
            <a:r>
              <a:rPr lang="es-MX" dirty="0"/>
              <a:t>U, y el centro del diagrama y el otro el que pasa por u y ese mismo centro. Este ángulo </a:t>
            </a:r>
            <a:r>
              <a:rPr lang="es-MX" dirty="0" smtClean="0"/>
              <a:t>coincide con </a:t>
            </a:r>
            <a:r>
              <a:rPr lang="es-MX" dirty="0"/>
              <a:t>el que forman las tensiones compuestas. De aquí se deduce el índice horario.</a:t>
            </a:r>
            <a:endParaRPr lang="es-AR" dirty="0"/>
          </a:p>
        </p:txBody>
      </p:sp>
      <p:pic>
        <p:nvPicPr>
          <p:cNvPr id="4" name="Imagen 3"/>
          <p:cNvPicPr>
            <a:picLocks noChangeAspect="1"/>
          </p:cNvPicPr>
          <p:nvPr/>
        </p:nvPicPr>
        <p:blipFill>
          <a:blip r:embed="rId2"/>
          <a:stretch>
            <a:fillRect/>
          </a:stretch>
        </p:blipFill>
        <p:spPr>
          <a:xfrm>
            <a:off x="327170" y="4777434"/>
            <a:ext cx="2911330" cy="1530593"/>
          </a:xfrm>
          <a:prstGeom prst="rect">
            <a:avLst/>
          </a:prstGeom>
        </p:spPr>
      </p:pic>
      <p:pic>
        <p:nvPicPr>
          <p:cNvPr id="5" name="Imagen 4"/>
          <p:cNvPicPr>
            <a:picLocks noChangeAspect="1"/>
          </p:cNvPicPr>
          <p:nvPr/>
        </p:nvPicPr>
        <p:blipFill>
          <a:blip r:embed="rId3"/>
          <a:stretch>
            <a:fillRect/>
          </a:stretch>
        </p:blipFill>
        <p:spPr>
          <a:xfrm>
            <a:off x="3837496" y="4455835"/>
            <a:ext cx="1991803" cy="1852192"/>
          </a:xfrm>
          <a:prstGeom prst="rect">
            <a:avLst/>
          </a:prstGeom>
        </p:spPr>
      </p:pic>
      <p:pic>
        <p:nvPicPr>
          <p:cNvPr id="6" name="Imagen 5"/>
          <p:cNvPicPr>
            <a:picLocks noChangeAspect="1"/>
          </p:cNvPicPr>
          <p:nvPr/>
        </p:nvPicPr>
        <p:blipFill rotWithShape="1">
          <a:blip r:embed="rId4"/>
          <a:srcRect b="56772"/>
          <a:stretch/>
        </p:blipFill>
        <p:spPr>
          <a:xfrm>
            <a:off x="6428295" y="4455835"/>
            <a:ext cx="2626805" cy="1856645"/>
          </a:xfrm>
          <a:prstGeom prst="rect">
            <a:avLst/>
          </a:prstGeom>
        </p:spPr>
      </p:pic>
      <p:pic>
        <p:nvPicPr>
          <p:cNvPr id="7" name="Imagen 6"/>
          <p:cNvPicPr>
            <a:picLocks noChangeAspect="1"/>
          </p:cNvPicPr>
          <p:nvPr/>
        </p:nvPicPr>
        <p:blipFill rotWithShape="1">
          <a:blip r:embed="rId4"/>
          <a:srcRect t="39998"/>
          <a:stretch/>
        </p:blipFill>
        <p:spPr>
          <a:xfrm>
            <a:off x="9369530" y="4224235"/>
            <a:ext cx="2123970" cy="2083792"/>
          </a:xfrm>
          <a:prstGeom prst="rect">
            <a:avLst/>
          </a:prstGeom>
        </p:spPr>
      </p:pic>
    </p:spTree>
    <p:extLst>
      <p:ext uri="{BB962C8B-B14F-4D97-AF65-F5344CB8AC3E}">
        <p14:creationId xmlns:p14="http://schemas.microsoft.com/office/powerpoint/2010/main" val="407585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0"/>
            <a:ext cx="7656576" cy="68875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2800" b="1" dirty="0" smtClean="0"/>
              <a:t>Conexiones en transformadores trifásicos</a:t>
            </a:r>
            <a:endParaRPr lang="es-AR" sz="2800" b="1" dirty="0"/>
          </a:p>
        </p:txBody>
      </p:sp>
      <p:pic>
        <p:nvPicPr>
          <p:cNvPr id="2052" name="Picture 4" descr="tabla indices horarios"/>
          <p:cNvPicPr>
            <a:picLocks noChangeAspect="1" noChangeArrowheads="1"/>
          </p:cNvPicPr>
          <p:nvPr/>
        </p:nvPicPr>
        <p:blipFill rotWithShape="1">
          <a:blip r:embed="rId2">
            <a:extLst>
              <a:ext uri="{28A0092B-C50C-407E-A947-70E740481C1C}">
                <a14:useLocalDpi xmlns:a14="http://schemas.microsoft.com/office/drawing/2010/main" val="0"/>
              </a:ext>
            </a:extLst>
          </a:blip>
          <a:srcRect b="43046"/>
          <a:stretch/>
        </p:blipFill>
        <p:spPr bwMode="auto">
          <a:xfrm>
            <a:off x="2289810" y="688757"/>
            <a:ext cx="7482840" cy="580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0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79719"/>
            <a:ext cx="5778500" cy="68875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2800" b="1" dirty="0" smtClean="0"/>
              <a:t>Conexiones en transformadores trifásicos</a:t>
            </a:r>
            <a:endParaRPr lang="es-AR" sz="2800" b="1" dirty="0"/>
          </a:p>
        </p:txBody>
      </p:sp>
      <p:pic>
        <p:nvPicPr>
          <p:cNvPr id="2052" name="Picture 4" descr="tabla indices horarios"/>
          <p:cNvPicPr>
            <a:picLocks noChangeAspect="1" noChangeArrowheads="1"/>
          </p:cNvPicPr>
          <p:nvPr/>
        </p:nvPicPr>
        <p:blipFill rotWithShape="1">
          <a:blip r:embed="rId2">
            <a:extLst>
              <a:ext uri="{28A0092B-C50C-407E-A947-70E740481C1C}">
                <a14:useLocalDpi xmlns:a14="http://schemas.microsoft.com/office/drawing/2010/main" val="0"/>
              </a:ext>
            </a:extLst>
          </a:blip>
          <a:srcRect l="1577" t="56630" r="-1577" b="533"/>
          <a:stretch/>
        </p:blipFill>
        <p:spPr bwMode="auto">
          <a:xfrm>
            <a:off x="1670377" y="1120876"/>
            <a:ext cx="8623997" cy="503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2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790" y="272534"/>
            <a:ext cx="5684810" cy="461665"/>
          </a:xfrm>
          <a:prstGeom prst="rect">
            <a:avLst/>
          </a:prstGeom>
        </p:spPr>
        <p:txBody>
          <a:bodyPr wrap="square">
            <a:spAutoFit/>
          </a:bodyPr>
          <a:lstStyle/>
          <a:p>
            <a:r>
              <a:rPr lang="es-AR" sz="2400" b="1" dirty="0"/>
              <a:t>Conexiones en transformadores trifásicos</a:t>
            </a:r>
          </a:p>
        </p:txBody>
      </p:sp>
      <p:sp>
        <p:nvSpPr>
          <p:cNvPr id="3" name="Rectángulo 2"/>
          <p:cNvSpPr/>
          <p:nvPr/>
        </p:nvSpPr>
        <p:spPr>
          <a:xfrm>
            <a:off x="258790" y="1022669"/>
            <a:ext cx="10947400" cy="1508105"/>
          </a:xfrm>
          <a:prstGeom prst="rect">
            <a:avLst/>
          </a:prstGeom>
        </p:spPr>
        <p:txBody>
          <a:bodyPr wrap="square">
            <a:spAutoFit/>
          </a:bodyPr>
          <a:lstStyle/>
          <a:p>
            <a:r>
              <a:rPr lang="es-MX" sz="2000" b="1" dirty="0"/>
              <a:t>Conexión D - d</a:t>
            </a:r>
          </a:p>
          <a:p>
            <a:r>
              <a:rPr lang="es-MX" dirty="0"/>
              <a:t>Se utiliza mucho en transformadores de B.T., ya que se necesitan más espiras de menor sección. </a:t>
            </a:r>
            <a:r>
              <a:rPr lang="es-MX" dirty="0" smtClean="0"/>
              <a:t>Esto es </a:t>
            </a:r>
            <a:r>
              <a:rPr lang="es-MX" dirty="0"/>
              <a:t>así porque la corriente por los devanados del transformador es un 58% menor que la de línea. </a:t>
            </a:r>
            <a:r>
              <a:rPr lang="es-MX" dirty="0" smtClean="0"/>
              <a:t>Sin embargo la tensión </a:t>
            </a:r>
            <a:r>
              <a:rPr lang="es-MX" dirty="0"/>
              <a:t>que soportan es la propia tensión compuesta de la línea</a:t>
            </a:r>
            <a:r>
              <a:rPr lang="es-MX" dirty="0" smtClean="0"/>
              <a:t>.</a:t>
            </a:r>
          </a:p>
          <a:p>
            <a:endParaRPr lang="es-AR" dirty="0"/>
          </a:p>
        </p:txBody>
      </p:sp>
      <p:pic>
        <p:nvPicPr>
          <p:cNvPr id="4" name="Imagen 3"/>
          <p:cNvPicPr>
            <a:picLocks noChangeAspect="1"/>
          </p:cNvPicPr>
          <p:nvPr/>
        </p:nvPicPr>
        <p:blipFill rotWithShape="1">
          <a:blip r:embed="rId2"/>
          <a:srcRect t="21713" b="20344"/>
          <a:stretch/>
        </p:blipFill>
        <p:spPr>
          <a:xfrm>
            <a:off x="3396296" y="2333428"/>
            <a:ext cx="4280535" cy="469900"/>
          </a:xfrm>
          <a:prstGeom prst="rect">
            <a:avLst/>
          </a:prstGeom>
        </p:spPr>
      </p:pic>
      <p:sp>
        <p:nvSpPr>
          <p:cNvPr id="5" name="Rectángulo 4"/>
          <p:cNvSpPr/>
          <p:nvPr/>
        </p:nvSpPr>
        <p:spPr>
          <a:xfrm>
            <a:off x="329564" y="3145413"/>
            <a:ext cx="10071736" cy="646331"/>
          </a:xfrm>
          <a:prstGeom prst="rect">
            <a:avLst/>
          </a:prstGeom>
        </p:spPr>
        <p:txBody>
          <a:bodyPr wrap="square">
            <a:spAutoFit/>
          </a:bodyPr>
          <a:lstStyle/>
          <a:p>
            <a:r>
              <a:rPr lang="es-MX" dirty="0"/>
              <a:t>Como primario y secundario están en triángulo la relación </a:t>
            </a:r>
            <a:r>
              <a:rPr lang="es-MX" dirty="0" smtClean="0"/>
              <a:t>de transformación </a:t>
            </a:r>
            <a:r>
              <a:rPr lang="es-MX" dirty="0"/>
              <a:t>será directamente </a:t>
            </a:r>
            <a:r>
              <a:rPr lang="es-MX" dirty="0" smtClean="0"/>
              <a:t>la relación </a:t>
            </a:r>
            <a:r>
              <a:rPr lang="es-MX" dirty="0"/>
              <a:t>entre el </a:t>
            </a:r>
            <a:r>
              <a:rPr lang="es-MX" dirty="0" smtClean="0"/>
              <a:t>número de </a:t>
            </a:r>
            <a:r>
              <a:rPr lang="es-MX" dirty="0"/>
              <a:t>espiras</a:t>
            </a:r>
            <a:endParaRPr lang="es-AR" dirty="0"/>
          </a:p>
        </p:txBody>
      </p:sp>
      <p:pic>
        <p:nvPicPr>
          <p:cNvPr id="6" name="Imagen 5"/>
          <p:cNvPicPr>
            <a:picLocks noChangeAspect="1"/>
          </p:cNvPicPr>
          <p:nvPr/>
        </p:nvPicPr>
        <p:blipFill rotWithShape="1">
          <a:blip r:embed="rId3"/>
          <a:srcRect t="19901" b="11496"/>
          <a:stretch/>
        </p:blipFill>
        <p:spPr>
          <a:xfrm>
            <a:off x="3542665" y="3762446"/>
            <a:ext cx="2667635" cy="850900"/>
          </a:xfrm>
          <a:prstGeom prst="rect">
            <a:avLst/>
          </a:prstGeom>
        </p:spPr>
      </p:pic>
      <p:sp>
        <p:nvSpPr>
          <p:cNvPr id="7" name="Rectángulo 6"/>
          <p:cNvSpPr/>
          <p:nvPr/>
        </p:nvSpPr>
        <p:spPr>
          <a:xfrm>
            <a:off x="329564" y="4613346"/>
            <a:ext cx="10414000" cy="1709571"/>
          </a:xfrm>
          <a:prstGeom prst="rect">
            <a:avLst/>
          </a:prstGeom>
        </p:spPr>
        <p:txBody>
          <a:bodyPr wrap="square">
            <a:spAutoFit/>
          </a:bodyPr>
          <a:lstStyle/>
          <a:p>
            <a:pPr>
              <a:lnSpc>
                <a:spcPct val="150000"/>
              </a:lnSpc>
            </a:pPr>
            <a:r>
              <a:rPr lang="es-AR" b="1" dirty="0">
                <a:latin typeface="Helvetica-Bold"/>
              </a:rPr>
              <a:t>Ventajas</a:t>
            </a:r>
          </a:p>
          <a:p>
            <a:pPr>
              <a:lnSpc>
                <a:spcPct val="150000"/>
              </a:lnSpc>
            </a:pPr>
            <a:r>
              <a:rPr lang="es-MX" dirty="0">
                <a:latin typeface="Helvetica" panose="020B0604020202020204" pitchFamily="34" charset="0"/>
              </a:rPr>
              <a:t>La conexión D-d tiene la ventaja de que, en caso de avería, </a:t>
            </a:r>
            <a:r>
              <a:rPr lang="es-MX" dirty="0" smtClean="0">
                <a:latin typeface="Helvetica" panose="020B0604020202020204" pitchFamily="34" charset="0"/>
              </a:rPr>
              <a:t>uno de </a:t>
            </a:r>
            <a:r>
              <a:rPr lang="es-MX" dirty="0">
                <a:latin typeface="Helvetica" panose="020B0604020202020204" pitchFamily="34" charset="0"/>
              </a:rPr>
              <a:t>los transformadores puede ser separado del conjunto </a:t>
            </a:r>
            <a:r>
              <a:rPr lang="es-MX" dirty="0" smtClean="0">
                <a:latin typeface="Helvetica" panose="020B0604020202020204" pitchFamily="34" charset="0"/>
              </a:rPr>
              <a:t>sin que </a:t>
            </a:r>
            <a:r>
              <a:rPr lang="es-MX" dirty="0">
                <a:latin typeface="Helvetica" panose="020B0604020202020204" pitchFamily="34" charset="0"/>
              </a:rPr>
              <a:t>esto impida la continuidad en el funcionamiento del </a:t>
            </a:r>
            <a:r>
              <a:rPr lang="es-MX" dirty="0" smtClean="0">
                <a:latin typeface="Helvetica" panose="020B0604020202020204" pitchFamily="34" charset="0"/>
              </a:rPr>
              <a:t>sistema trifásico</a:t>
            </a:r>
            <a:r>
              <a:rPr lang="es-MX" dirty="0">
                <a:latin typeface="Helvetica" panose="020B0604020202020204" pitchFamily="34" charset="0"/>
              </a:rPr>
              <a:t>, aunque con una potencia total menor.</a:t>
            </a:r>
            <a:endParaRPr lang="es-AR" dirty="0"/>
          </a:p>
        </p:txBody>
      </p:sp>
    </p:spTree>
    <p:extLst>
      <p:ext uri="{BB962C8B-B14F-4D97-AF65-F5344CB8AC3E}">
        <p14:creationId xmlns:p14="http://schemas.microsoft.com/office/powerpoint/2010/main" val="27136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7990" y="189527"/>
            <a:ext cx="11425210" cy="1615827"/>
          </a:xfrm>
          <a:prstGeom prst="rect">
            <a:avLst/>
          </a:prstGeom>
        </p:spPr>
        <p:txBody>
          <a:bodyPr wrap="square">
            <a:spAutoFit/>
          </a:bodyPr>
          <a:lstStyle/>
          <a:p>
            <a:r>
              <a:rPr lang="es-AR" b="1" dirty="0">
                <a:latin typeface="Helvetica-Bold"/>
              </a:rPr>
              <a:t>Conexión Y - y</a:t>
            </a:r>
          </a:p>
          <a:p>
            <a:pPr>
              <a:lnSpc>
                <a:spcPct val="150000"/>
              </a:lnSpc>
            </a:pPr>
            <a:r>
              <a:rPr lang="es-MX" dirty="0">
                <a:latin typeface="Helvetica" panose="020B0604020202020204" pitchFamily="34" charset="0"/>
              </a:rPr>
              <a:t>Para las conexiones estrella Y, la corriente de línea es la misma que la que circula por cada </a:t>
            </a:r>
            <a:r>
              <a:rPr lang="es-MX" dirty="0" smtClean="0">
                <a:latin typeface="Helvetica" panose="020B0604020202020204" pitchFamily="34" charset="0"/>
              </a:rPr>
              <a:t>devanado del </a:t>
            </a:r>
            <a:r>
              <a:rPr lang="es-MX" dirty="0">
                <a:latin typeface="Helvetica" panose="020B0604020202020204" pitchFamily="34" charset="0"/>
              </a:rPr>
              <a:t>transformador. En cambio la tensión en bornes de una bobina del devanado es un 58% menor </a:t>
            </a:r>
            <a:r>
              <a:rPr lang="es-MX" dirty="0" smtClean="0">
                <a:latin typeface="Helvetica" panose="020B0604020202020204" pitchFamily="34" charset="0"/>
              </a:rPr>
              <a:t>que </a:t>
            </a:r>
            <a:r>
              <a:rPr lang="es-AR" dirty="0" smtClean="0">
                <a:latin typeface="Helvetica" panose="020B0604020202020204" pitchFamily="34" charset="0"/>
              </a:rPr>
              <a:t>la </a:t>
            </a:r>
            <a:r>
              <a:rPr lang="es-AR" dirty="0">
                <a:latin typeface="Helvetica" panose="020B0604020202020204" pitchFamily="34" charset="0"/>
              </a:rPr>
              <a:t>tensión compuesta:</a:t>
            </a:r>
            <a:endParaRPr lang="es-AR" dirty="0"/>
          </a:p>
        </p:txBody>
      </p:sp>
      <p:pic>
        <p:nvPicPr>
          <p:cNvPr id="4" name="Imagen 3"/>
          <p:cNvPicPr>
            <a:picLocks noChangeAspect="1"/>
          </p:cNvPicPr>
          <p:nvPr/>
        </p:nvPicPr>
        <p:blipFill rotWithShape="1">
          <a:blip r:embed="rId2"/>
          <a:srcRect t="17279" b="23634"/>
          <a:stretch/>
        </p:blipFill>
        <p:spPr>
          <a:xfrm>
            <a:off x="2221878" y="1453753"/>
            <a:ext cx="4429890" cy="444500"/>
          </a:xfrm>
          <a:prstGeom prst="rect">
            <a:avLst/>
          </a:prstGeom>
        </p:spPr>
      </p:pic>
      <p:sp>
        <p:nvSpPr>
          <p:cNvPr id="5" name="Rectángulo 4"/>
          <p:cNvSpPr/>
          <p:nvPr/>
        </p:nvSpPr>
        <p:spPr>
          <a:xfrm>
            <a:off x="221887" y="2161768"/>
            <a:ext cx="11397415" cy="646331"/>
          </a:xfrm>
          <a:prstGeom prst="rect">
            <a:avLst/>
          </a:prstGeom>
        </p:spPr>
        <p:txBody>
          <a:bodyPr wrap="square">
            <a:spAutoFit/>
          </a:bodyPr>
          <a:lstStyle/>
          <a:p>
            <a:r>
              <a:rPr lang="es-MX" dirty="0">
                <a:latin typeface="Helvetica" panose="020B0604020202020204" pitchFamily="34" charset="0"/>
              </a:rPr>
              <a:t>Como primario y secundario están en estrella, la relación de transformación será directamente </a:t>
            </a:r>
            <a:r>
              <a:rPr lang="es-MX" dirty="0" smtClean="0">
                <a:latin typeface="Helvetica" panose="020B0604020202020204" pitchFamily="34" charset="0"/>
              </a:rPr>
              <a:t>la relación </a:t>
            </a:r>
            <a:r>
              <a:rPr lang="es-MX" dirty="0">
                <a:latin typeface="Helvetica" panose="020B0604020202020204" pitchFamily="34" charset="0"/>
              </a:rPr>
              <a:t>entre el número de espiras:</a:t>
            </a:r>
            <a:endParaRPr lang="es-AR" dirty="0"/>
          </a:p>
        </p:txBody>
      </p:sp>
      <p:pic>
        <p:nvPicPr>
          <p:cNvPr id="6" name="Imagen 5"/>
          <p:cNvPicPr>
            <a:picLocks noChangeAspect="1"/>
          </p:cNvPicPr>
          <p:nvPr/>
        </p:nvPicPr>
        <p:blipFill>
          <a:blip r:embed="rId3"/>
          <a:stretch>
            <a:fillRect/>
          </a:stretch>
        </p:blipFill>
        <p:spPr>
          <a:xfrm>
            <a:off x="3719020" y="2808099"/>
            <a:ext cx="2349134" cy="845604"/>
          </a:xfrm>
          <a:prstGeom prst="rect">
            <a:avLst/>
          </a:prstGeom>
        </p:spPr>
      </p:pic>
      <p:sp>
        <p:nvSpPr>
          <p:cNvPr id="7" name="Rectángulo 6"/>
          <p:cNvSpPr/>
          <p:nvPr/>
        </p:nvSpPr>
        <p:spPr>
          <a:xfrm>
            <a:off x="273050" y="3376704"/>
            <a:ext cx="11379200" cy="923330"/>
          </a:xfrm>
          <a:prstGeom prst="rect">
            <a:avLst/>
          </a:prstGeom>
        </p:spPr>
        <p:txBody>
          <a:bodyPr wrap="square">
            <a:spAutoFit/>
          </a:bodyPr>
          <a:lstStyle/>
          <a:p>
            <a:r>
              <a:rPr lang="es-AR" b="1" dirty="0">
                <a:latin typeface="Helvetica-Bold"/>
              </a:rPr>
              <a:t>Ventajas</a:t>
            </a:r>
          </a:p>
          <a:p>
            <a:r>
              <a:rPr lang="es-MX" dirty="0">
                <a:latin typeface="Helvetica" panose="020B0604020202020204" pitchFamily="34" charset="0"/>
              </a:rPr>
              <a:t>La conexión Y-y permite disponer del neutro tanto en </a:t>
            </a:r>
            <a:r>
              <a:rPr lang="es-MX" dirty="0" smtClean="0">
                <a:latin typeface="Helvetica" panose="020B0604020202020204" pitchFamily="34" charset="0"/>
              </a:rPr>
              <a:t>el devanado </a:t>
            </a:r>
            <a:r>
              <a:rPr lang="es-MX" dirty="0">
                <a:latin typeface="Helvetica" panose="020B0604020202020204" pitchFamily="34" charset="0"/>
              </a:rPr>
              <a:t>de </a:t>
            </a:r>
            <a:r>
              <a:rPr lang="es-MX" dirty="0" smtClean="0">
                <a:latin typeface="Helvetica" panose="020B0604020202020204" pitchFamily="34" charset="0"/>
              </a:rPr>
              <a:t>alta tensión </a:t>
            </a:r>
            <a:r>
              <a:rPr lang="es-MX" dirty="0">
                <a:latin typeface="Helvetica" panose="020B0604020202020204" pitchFamily="34" charset="0"/>
              </a:rPr>
              <a:t>como en el de baja, y </a:t>
            </a:r>
            <a:r>
              <a:rPr lang="es-MX" dirty="0" smtClean="0">
                <a:latin typeface="Helvetica" panose="020B0604020202020204" pitchFamily="34" charset="0"/>
              </a:rPr>
              <a:t>conectar así </a:t>
            </a:r>
            <a:r>
              <a:rPr lang="es-MX" dirty="0">
                <a:latin typeface="Helvetica" panose="020B0604020202020204" pitchFamily="34" charset="0"/>
              </a:rPr>
              <a:t>el neutro del primario del transformador con el </a:t>
            </a:r>
            <a:r>
              <a:rPr lang="es-MX" dirty="0" smtClean="0">
                <a:latin typeface="Helvetica" panose="020B0604020202020204" pitchFamily="34" charset="0"/>
              </a:rPr>
              <a:t>neutro de </a:t>
            </a:r>
            <a:r>
              <a:rPr lang="es-MX" dirty="0">
                <a:latin typeface="Helvetica" panose="020B0604020202020204" pitchFamily="34" charset="0"/>
              </a:rPr>
              <a:t>la fuente de energía (alternador).</a:t>
            </a:r>
            <a:endParaRPr lang="es-AR" dirty="0"/>
          </a:p>
        </p:txBody>
      </p:sp>
      <p:sp>
        <p:nvSpPr>
          <p:cNvPr id="8" name="Rectángulo 7"/>
          <p:cNvSpPr/>
          <p:nvPr/>
        </p:nvSpPr>
        <p:spPr>
          <a:xfrm>
            <a:off x="207990" y="4715557"/>
            <a:ext cx="11444260" cy="1477328"/>
          </a:xfrm>
          <a:prstGeom prst="rect">
            <a:avLst/>
          </a:prstGeom>
        </p:spPr>
        <p:txBody>
          <a:bodyPr wrap="square">
            <a:spAutoFit/>
          </a:bodyPr>
          <a:lstStyle/>
          <a:p>
            <a:r>
              <a:rPr lang="es-MX" b="1" dirty="0">
                <a:latin typeface="Helvetica" panose="020B0604020202020204" pitchFamily="34" charset="0"/>
              </a:rPr>
              <a:t>Inconvenientes</a:t>
            </a:r>
          </a:p>
          <a:p>
            <a:r>
              <a:rPr lang="es-MX" dirty="0">
                <a:latin typeface="Helvetica" panose="020B0604020202020204" pitchFamily="34" charset="0"/>
              </a:rPr>
              <a:t>La conexión Y-Y debe evitarse a menos que se haga una conexión neutra muy sólida (de baja impedancia) entre el primario y la fuente de potencia. Si no se proporciona neutro, los voltajes de fase tienden a desequilibrarse severamente cuando la carga es desequilibrada. También surgen problemas con las armónicas terceras.</a:t>
            </a:r>
            <a:endParaRPr lang="es-AR" dirty="0">
              <a:latin typeface="Helvetica" panose="020B0604020202020204" pitchFamily="34" charset="0"/>
            </a:endParaRPr>
          </a:p>
        </p:txBody>
      </p:sp>
    </p:spTree>
    <p:extLst>
      <p:ext uri="{BB962C8B-B14F-4D97-AF65-F5344CB8AC3E}">
        <p14:creationId xmlns:p14="http://schemas.microsoft.com/office/powerpoint/2010/main" val="117589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164683"/>
            <a:ext cx="5888736" cy="688757"/>
          </a:xfrm>
        </p:spPr>
        <p:txBody>
          <a:bodyPr>
            <a:normAutofit fontScale="90000"/>
          </a:bodyPr>
          <a:lstStyle/>
          <a:p>
            <a:r>
              <a:rPr lang="es-AR" dirty="0" smtClean="0"/>
              <a:t>Transformadores trifásicos</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839658"/>
            <a:ext cx="5541645" cy="409784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412" y="1743455"/>
            <a:ext cx="5340667" cy="4535425"/>
          </a:xfrm>
          <a:prstGeom prst="rect">
            <a:avLst/>
          </a:prstGeom>
        </p:spPr>
      </p:pic>
    </p:spTree>
    <p:extLst>
      <p:ext uri="{BB962C8B-B14F-4D97-AF65-F5344CB8AC3E}">
        <p14:creationId xmlns:p14="http://schemas.microsoft.com/office/powerpoint/2010/main" val="91535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6700" y="367436"/>
            <a:ext cx="10414000" cy="1200329"/>
          </a:xfrm>
          <a:prstGeom prst="rect">
            <a:avLst/>
          </a:prstGeom>
        </p:spPr>
        <p:txBody>
          <a:bodyPr wrap="square">
            <a:spAutoFit/>
          </a:bodyPr>
          <a:lstStyle/>
          <a:p>
            <a:r>
              <a:rPr lang="es-AR" b="1" dirty="0">
                <a:latin typeface="Helvetica-Bold"/>
              </a:rPr>
              <a:t>Conexión D </a:t>
            </a:r>
            <a:r>
              <a:rPr lang="es-AR" b="1" dirty="0" smtClean="0">
                <a:latin typeface="Helvetica-Bold"/>
              </a:rPr>
              <a:t>– y</a:t>
            </a:r>
          </a:p>
          <a:p>
            <a:endParaRPr lang="es-AR" b="1" dirty="0">
              <a:latin typeface="Helvetica-Bold"/>
            </a:endParaRPr>
          </a:p>
          <a:p>
            <a:r>
              <a:rPr lang="es-MX" dirty="0">
                <a:latin typeface="Helvetica" panose="020B0604020202020204" pitchFamily="34" charset="0"/>
              </a:rPr>
              <a:t>La conexión D-y se utiliza para elevar la tensión, ya </a:t>
            </a:r>
            <a:r>
              <a:rPr lang="es-MX" dirty="0" smtClean="0">
                <a:latin typeface="Helvetica" panose="020B0604020202020204" pitchFamily="34" charset="0"/>
              </a:rPr>
              <a:t>que, además </a:t>
            </a:r>
            <a:r>
              <a:rPr lang="es-MX" dirty="0">
                <a:latin typeface="Helvetica" panose="020B0604020202020204" pitchFamily="34" charset="0"/>
              </a:rPr>
              <a:t>de la propia relación </a:t>
            </a:r>
            <a:r>
              <a:rPr lang="es-MX" dirty="0" smtClean="0">
                <a:latin typeface="Helvetica" panose="020B0604020202020204" pitchFamily="34" charset="0"/>
              </a:rPr>
              <a:t>de transformación </a:t>
            </a:r>
            <a:r>
              <a:rPr lang="es-MX" dirty="0">
                <a:latin typeface="Helvetica" panose="020B0604020202020204" pitchFamily="34" charset="0"/>
              </a:rPr>
              <a:t>debida a </a:t>
            </a:r>
            <a:r>
              <a:rPr lang="es-MX" dirty="0" smtClean="0">
                <a:latin typeface="Helvetica" panose="020B0604020202020204" pitchFamily="34" charset="0"/>
              </a:rPr>
              <a:t>las espiras</a:t>
            </a:r>
            <a:r>
              <a:rPr lang="es-MX" dirty="0">
                <a:latin typeface="Helvetica" panose="020B0604020202020204" pitchFamily="34" charset="0"/>
              </a:rPr>
              <a:t>, interviene el factor </a:t>
            </a:r>
            <a:r>
              <a:rPr lang="es-MX" b="1" dirty="0">
                <a:latin typeface="Helvetica-Bold"/>
              </a:rPr>
              <a:t>3 </a:t>
            </a:r>
            <a:r>
              <a:rPr lang="es-MX" dirty="0">
                <a:latin typeface="Helvetica" panose="020B0604020202020204" pitchFamily="34" charset="0"/>
              </a:rPr>
              <a:t>que multiplica la tensión </a:t>
            </a:r>
            <a:r>
              <a:rPr lang="es-MX" dirty="0" smtClean="0">
                <a:latin typeface="Helvetica" panose="020B0604020202020204" pitchFamily="34" charset="0"/>
              </a:rPr>
              <a:t>del </a:t>
            </a:r>
            <a:r>
              <a:rPr lang="es-AR" dirty="0" smtClean="0">
                <a:latin typeface="Helvetica" panose="020B0604020202020204" pitchFamily="34" charset="0"/>
              </a:rPr>
              <a:t>secundario</a:t>
            </a:r>
            <a:r>
              <a:rPr lang="es-AR" dirty="0">
                <a:latin typeface="Helvetica" panose="020B0604020202020204" pitchFamily="34" charset="0"/>
              </a:rPr>
              <a:t>.</a:t>
            </a:r>
            <a:endParaRPr lang="es-AR" dirty="0"/>
          </a:p>
        </p:txBody>
      </p:sp>
      <p:pic>
        <p:nvPicPr>
          <p:cNvPr id="3" name="Imagen 2"/>
          <p:cNvPicPr>
            <a:picLocks noChangeAspect="1"/>
          </p:cNvPicPr>
          <p:nvPr/>
        </p:nvPicPr>
        <p:blipFill>
          <a:blip r:embed="rId2"/>
          <a:stretch>
            <a:fillRect/>
          </a:stretch>
        </p:blipFill>
        <p:spPr>
          <a:xfrm>
            <a:off x="3387869" y="1978456"/>
            <a:ext cx="3203431" cy="1122776"/>
          </a:xfrm>
          <a:prstGeom prst="rect">
            <a:avLst/>
          </a:prstGeom>
        </p:spPr>
      </p:pic>
      <p:sp>
        <p:nvSpPr>
          <p:cNvPr id="4" name="Rectángulo 3"/>
          <p:cNvSpPr/>
          <p:nvPr/>
        </p:nvSpPr>
        <p:spPr>
          <a:xfrm>
            <a:off x="266700" y="3101232"/>
            <a:ext cx="10464800" cy="923330"/>
          </a:xfrm>
          <a:prstGeom prst="rect">
            <a:avLst/>
          </a:prstGeom>
        </p:spPr>
        <p:txBody>
          <a:bodyPr wrap="square">
            <a:spAutoFit/>
          </a:bodyPr>
          <a:lstStyle/>
          <a:p>
            <a:r>
              <a:rPr lang="es-MX" dirty="0"/>
              <a:t>Esta conexión se utiliza mucho como </a:t>
            </a:r>
            <a:r>
              <a:rPr lang="es-MX" dirty="0" smtClean="0"/>
              <a:t>transformador elevador </a:t>
            </a:r>
            <a:r>
              <a:rPr lang="es-MX" dirty="0"/>
              <a:t>en las redes de A.T. En este caso la </a:t>
            </a:r>
            <a:r>
              <a:rPr lang="es-MX" dirty="0" smtClean="0"/>
              <a:t>alta tensión está </a:t>
            </a:r>
            <a:r>
              <a:rPr lang="es-MX" dirty="0"/>
              <a:t>en el lado de la estrella, lo cual permite poner a tierra </a:t>
            </a:r>
            <a:r>
              <a:rPr lang="es-MX" dirty="0" smtClean="0"/>
              <a:t>el punto </a:t>
            </a:r>
            <a:r>
              <a:rPr lang="es-MX" dirty="0"/>
              <a:t>neutro, con lo que queda limitado del potencial </a:t>
            </a:r>
            <a:r>
              <a:rPr lang="es-MX" dirty="0" smtClean="0"/>
              <a:t>sobre cualquiera </a:t>
            </a:r>
            <a:r>
              <a:rPr lang="es-MX" dirty="0"/>
              <a:t>de las fases a la tensión simple del sistema</a:t>
            </a:r>
            <a:endParaRPr lang="es-AR" dirty="0"/>
          </a:p>
        </p:txBody>
      </p:sp>
      <p:sp>
        <p:nvSpPr>
          <p:cNvPr id="5" name="Rectángulo 4"/>
          <p:cNvSpPr/>
          <p:nvPr/>
        </p:nvSpPr>
        <p:spPr>
          <a:xfrm>
            <a:off x="266700" y="4311533"/>
            <a:ext cx="10236200" cy="646331"/>
          </a:xfrm>
          <a:prstGeom prst="rect">
            <a:avLst/>
          </a:prstGeom>
        </p:spPr>
        <p:txBody>
          <a:bodyPr wrap="square">
            <a:spAutoFit/>
          </a:bodyPr>
          <a:lstStyle/>
          <a:p>
            <a:r>
              <a:rPr lang="es-MX" dirty="0"/>
              <a:t>También se usa mucho esta configuración </a:t>
            </a:r>
            <a:r>
              <a:rPr lang="es-MX" dirty="0" smtClean="0"/>
              <a:t>en transformadores </a:t>
            </a:r>
            <a:r>
              <a:rPr lang="es-MX" dirty="0"/>
              <a:t>de distribución, colocando la estrella al lado</a:t>
            </a:r>
          </a:p>
          <a:p>
            <a:r>
              <a:rPr lang="es-MX" dirty="0"/>
              <a:t>de baja tensión. Esto permite alimentar cargas trifásicas </a:t>
            </a:r>
            <a:r>
              <a:rPr lang="es-MX" dirty="0" smtClean="0"/>
              <a:t>y monofásicas </a:t>
            </a:r>
            <a:r>
              <a:rPr lang="es-MX" dirty="0"/>
              <a:t>(entre fase y neutro)</a:t>
            </a:r>
            <a:endParaRPr lang="es-AR" dirty="0"/>
          </a:p>
        </p:txBody>
      </p:sp>
    </p:spTree>
    <p:extLst>
      <p:ext uri="{BB962C8B-B14F-4D97-AF65-F5344CB8AC3E}">
        <p14:creationId xmlns:p14="http://schemas.microsoft.com/office/powerpoint/2010/main" val="375426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239236"/>
            <a:ext cx="11163300" cy="1200329"/>
          </a:xfrm>
          <a:prstGeom prst="rect">
            <a:avLst/>
          </a:prstGeom>
        </p:spPr>
        <p:txBody>
          <a:bodyPr wrap="square">
            <a:spAutoFit/>
          </a:bodyPr>
          <a:lstStyle/>
          <a:p>
            <a:r>
              <a:rPr lang="es-AR" b="1" dirty="0">
                <a:latin typeface="Helvetica-Bold"/>
              </a:rPr>
              <a:t>Conexión Y </a:t>
            </a:r>
            <a:r>
              <a:rPr lang="es-AR" b="1" dirty="0" smtClean="0">
                <a:latin typeface="Helvetica-Bold"/>
              </a:rPr>
              <a:t>– d</a:t>
            </a:r>
          </a:p>
          <a:p>
            <a:endParaRPr lang="es-AR" b="1" dirty="0">
              <a:latin typeface="Helvetica-Bold"/>
            </a:endParaRPr>
          </a:p>
          <a:p>
            <a:r>
              <a:rPr lang="es-MX" dirty="0">
                <a:latin typeface="Helvetica" panose="020B0604020202020204" pitchFamily="34" charset="0"/>
              </a:rPr>
              <a:t>La conexión Y-d se utiliza para reducir la tensión, ya que, además de la propia relación </a:t>
            </a:r>
            <a:r>
              <a:rPr lang="es-MX" dirty="0" smtClean="0">
                <a:latin typeface="Helvetica" panose="020B0604020202020204" pitchFamily="34" charset="0"/>
              </a:rPr>
              <a:t>de transformación debida </a:t>
            </a:r>
            <a:r>
              <a:rPr lang="es-MX" dirty="0">
                <a:latin typeface="Helvetica" panose="020B0604020202020204" pitchFamily="34" charset="0"/>
              </a:rPr>
              <a:t>a las espiras, interviene el valor </a:t>
            </a:r>
            <a:r>
              <a:rPr lang="es-MX" b="1" dirty="0">
                <a:latin typeface="Helvetica-Bold"/>
              </a:rPr>
              <a:t>3 </a:t>
            </a:r>
            <a:r>
              <a:rPr lang="es-MX" dirty="0">
                <a:latin typeface="Helvetica" panose="020B0604020202020204" pitchFamily="34" charset="0"/>
              </a:rPr>
              <a:t>para reducir la tensión del secundario.</a:t>
            </a:r>
            <a:endParaRPr lang="es-AR" dirty="0"/>
          </a:p>
        </p:txBody>
      </p:sp>
      <p:pic>
        <p:nvPicPr>
          <p:cNvPr id="3" name="Imagen 2"/>
          <p:cNvPicPr>
            <a:picLocks noChangeAspect="1"/>
          </p:cNvPicPr>
          <p:nvPr/>
        </p:nvPicPr>
        <p:blipFill>
          <a:blip r:embed="rId2"/>
          <a:stretch>
            <a:fillRect/>
          </a:stretch>
        </p:blipFill>
        <p:spPr>
          <a:xfrm>
            <a:off x="3368295" y="1439565"/>
            <a:ext cx="3319221" cy="1194800"/>
          </a:xfrm>
          <a:prstGeom prst="rect">
            <a:avLst/>
          </a:prstGeom>
        </p:spPr>
      </p:pic>
      <p:sp>
        <p:nvSpPr>
          <p:cNvPr id="4" name="Rectángulo 3"/>
          <p:cNvSpPr/>
          <p:nvPr/>
        </p:nvSpPr>
        <p:spPr>
          <a:xfrm>
            <a:off x="152400" y="2652530"/>
            <a:ext cx="11417300" cy="646331"/>
          </a:xfrm>
          <a:prstGeom prst="rect">
            <a:avLst/>
          </a:prstGeom>
        </p:spPr>
        <p:txBody>
          <a:bodyPr wrap="square">
            <a:spAutoFit/>
          </a:bodyPr>
          <a:lstStyle/>
          <a:p>
            <a:r>
              <a:rPr lang="es-MX" dirty="0"/>
              <a:t>Debido a este factor reductor añadido, esta conexión </a:t>
            </a:r>
            <a:r>
              <a:rPr lang="es-MX" dirty="0" smtClean="0"/>
              <a:t>se usa </a:t>
            </a:r>
            <a:r>
              <a:rPr lang="es-MX" dirty="0"/>
              <a:t>en subestaciones </a:t>
            </a:r>
            <a:r>
              <a:rPr lang="es-MX" dirty="0" smtClean="0"/>
              <a:t>de alta </a:t>
            </a:r>
            <a:r>
              <a:rPr lang="es-MX" dirty="0"/>
              <a:t>tensión </a:t>
            </a:r>
            <a:r>
              <a:rPr lang="es-MX" dirty="0" smtClean="0"/>
              <a:t>reductoras, subestaciones </a:t>
            </a:r>
            <a:r>
              <a:rPr lang="es-MX" dirty="0"/>
              <a:t>de reparto y de distribución.</a:t>
            </a:r>
            <a:endParaRPr lang="es-AR" dirty="0"/>
          </a:p>
        </p:txBody>
      </p:sp>
      <p:sp>
        <p:nvSpPr>
          <p:cNvPr id="5" name="Rectángulo 4"/>
          <p:cNvSpPr/>
          <p:nvPr/>
        </p:nvSpPr>
        <p:spPr>
          <a:xfrm>
            <a:off x="152400" y="3385665"/>
            <a:ext cx="11295684" cy="923330"/>
          </a:xfrm>
          <a:prstGeom prst="rect">
            <a:avLst/>
          </a:prstGeom>
        </p:spPr>
        <p:txBody>
          <a:bodyPr wrap="square">
            <a:spAutoFit/>
          </a:bodyPr>
          <a:lstStyle/>
          <a:p>
            <a:r>
              <a:rPr lang="es-MX" b="1" dirty="0"/>
              <a:t>Ventajas</a:t>
            </a:r>
          </a:p>
          <a:p>
            <a:r>
              <a:rPr lang="es-MX" dirty="0"/>
              <a:t>No tiene problemas de armónicos de tensión. </a:t>
            </a:r>
            <a:r>
              <a:rPr lang="es-MX" dirty="0" smtClean="0"/>
              <a:t>Se comporta </a:t>
            </a:r>
            <a:r>
              <a:rPr lang="es-MX" dirty="0"/>
              <a:t>bien ante cargas desequilibradas, ya que </a:t>
            </a:r>
            <a:r>
              <a:rPr lang="es-MX" dirty="0" smtClean="0"/>
              <a:t>el triángulo redistribuye </a:t>
            </a:r>
            <a:r>
              <a:rPr lang="es-MX" dirty="0"/>
              <a:t>posibles desequilibrios</a:t>
            </a:r>
            <a:endParaRPr lang="es-AR" dirty="0"/>
          </a:p>
        </p:txBody>
      </p:sp>
      <p:sp>
        <p:nvSpPr>
          <p:cNvPr id="6" name="Rectángulo 5"/>
          <p:cNvSpPr/>
          <p:nvPr/>
        </p:nvSpPr>
        <p:spPr>
          <a:xfrm>
            <a:off x="0" y="4702326"/>
            <a:ext cx="10995406" cy="923330"/>
          </a:xfrm>
          <a:prstGeom prst="rect">
            <a:avLst/>
          </a:prstGeom>
        </p:spPr>
        <p:txBody>
          <a:bodyPr wrap="square">
            <a:spAutoFit/>
          </a:bodyPr>
          <a:lstStyle/>
          <a:p>
            <a:r>
              <a:rPr lang="es-MX" b="1" dirty="0"/>
              <a:t>Inconvenientes</a:t>
            </a:r>
          </a:p>
          <a:p>
            <a:r>
              <a:rPr lang="es-MX" dirty="0"/>
              <a:t>La conexión Y-d da como resultado un desplazamiento </a:t>
            </a:r>
            <a:r>
              <a:rPr lang="es-MX" dirty="0" smtClean="0"/>
              <a:t>de fase </a:t>
            </a:r>
            <a:r>
              <a:rPr lang="es-MX" dirty="0"/>
              <a:t>de 30º entre los voltajes primarios y secundarios, </a:t>
            </a:r>
            <a:r>
              <a:rPr lang="es-MX" dirty="0" smtClean="0"/>
              <a:t>lo cual </a:t>
            </a:r>
            <a:r>
              <a:rPr lang="es-MX" dirty="0"/>
              <a:t>puede dar inconvenientes al conectar en paralelo </a:t>
            </a:r>
            <a:r>
              <a:rPr lang="es-MX" dirty="0" smtClean="0"/>
              <a:t>dos grupos de transformadores</a:t>
            </a:r>
            <a:r>
              <a:rPr lang="es-MX" dirty="0"/>
              <a:t>.</a:t>
            </a:r>
            <a:endParaRPr lang="es-AR" dirty="0"/>
          </a:p>
        </p:txBody>
      </p:sp>
    </p:spTree>
    <p:extLst>
      <p:ext uri="{BB962C8B-B14F-4D97-AF65-F5344CB8AC3E}">
        <p14:creationId xmlns:p14="http://schemas.microsoft.com/office/powerpoint/2010/main" val="337897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900" y="523439"/>
            <a:ext cx="11036300" cy="2031325"/>
          </a:xfrm>
          <a:prstGeom prst="rect">
            <a:avLst/>
          </a:prstGeom>
        </p:spPr>
        <p:txBody>
          <a:bodyPr wrap="square">
            <a:spAutoFit/>
          </a:bodyPr>
          <a:lstStyle/>
          <a:p>
            <a:r>
              <a:rPr lang="es-AR" b="1" dirty="0">
                <a:latin typeface="Helvetica-Bold"/>
              </a:rPr>
              <a:t>Conexión Y - z</a:t>
            </a:r>
          </a:p>
          <a:p>
            <a:pPr>
              <a:lnSpc>
                <a:spcPct val="150000"/>
              </a:lnSpc>
            </a:pPr>
            <a:r>
              <a:rPr lang="es-MX" dirty="0">
                <a:latin typeface="Helvetica" panose="020B0604020202020204" pitchFamily="34" charset="0"/>
              </a:rPr>
              <a:t>La conexión </a:t>
            </a:r>
            <a:r>
              <a:rPr lang="es-MX" dirty="0" err="1">
                <a:latin typeface="Helvetica" panose="020B0604020202020204" pitchFamily="34" charset="0"/>
              </a:rPr>
              <a:t>zig-zag</a:t>
            </a:r>
            <a:r>
              <a:rPr lang="es-MX" dirty="0">
                <a:latin typeface="Helvetica" panose="020B0604020202020204" pitchFamily="34" charset="0"/>
              </a:rPr>
              <a:t> se emplea únicamente en el lado de B.T. Este montaje se utiliza en </a:t>
            </a:r>
            <a:r>
              <a:rPr lang="es-MX" dirty="0" smtClean="0">
                <a:latin typeface="Helvetica" panose="020B0604020202020204" pitchFamily="34" charset="0"/>
              </a:rPr>
              <a:t>redes de distribución </a:t>
            </a:r>
            <a:r>
              <a:rPr lang="es-MX" dirty="0">
                <a:latin typeface="Helvetica" panose="020B0604020202020204" pitchFamily="34" charset="0"/>
              </a:rPr>
              <a:t>ya que permite el uso de un neutro en el secundario. Se comporta bien frente a</a:t>
            </a:r>
          </a:p>
          <a:p>
            <a:pPr>
              <a:lnSpc>
                <a:spcPct val="150000"/>
              </a:lnSpc>
            </a:pPr>
            <a:r>
              <a:rPr lang="es-MX" dirty="0">
                <a:latin typeface="Helvetica" panose="020B0604020202020204" pitchFamily="34" charset="0"/>
              </a:rPr>
              <a:t>desequilibrios de cargas. Debido a la composición de tensiones del lado secundario se requiere un </a:t>
            </a:r>
            <a:r>
              <a:rPr lang="es-MX" dirty="0" smtClean="0">
                <a:latin typeface="Helvetica" panose="020B0604020202020204" pitchFamily="34" charset="0"/>
              </a:rPr>
              <a:t>15% más </a:t>
            </a:r>
            <a:r>
              <a:rPr lang="es-MX" dirty="0">
                <a:latin typeface="Helvetica" panose="020B0604020202020204" pitchFamily="34" charset="0"/>
              </a:rPr>
              <a:t>de espiras que una conexión en estrella convencional.</a:t>
            </a:r>
            <a:endParaRPr lang="es-AR" dirty="0"/>
          </a:p>
        </p:txBody>
      </p:sp>
      <p:sp>
        <p:nvSpPr>
          <p:cNvPr id="3" name="Rectángulo 2"/>
          <p:cNvSpPr/>
          <p:nvPr/>
        </p:nvSpPr>
        <p:spPr>
          <a:xfrm>
            <a:off x="330200" y="3058636"/>
            <a:ext cx="9499600" cy="1200329"/>
          </a:xfrm>
          <a:prstGeom prst="rect">
            <a:avLst/>
          </a:prstGeom>
        </p:spPr>
        <p:txBody>
          <a:bodyPr wrap="square">
            <a:spAutoFit/>
          </a:bodyPr>
          <a:lstStyle/>
          <a:p>
            <a:r>
              <a:rPr lang="es-MX" dirty="0">
                <a:latin typeface="Helvetica" panose="020B0604020202020204" pitchFamily="34" charset="0"/>
              </a:rPr>
              <a:t>Principales aplicaciones de transformadores con grupo de conexión Yz5:</a:t>
            </a:r>
          </a:p>
          <a:p>
            <a:r>
              <a:rPr lang="es-AR" dirty="0">
                <a:latin typeface="Helvetica" panose="020B0604020202020204" pitchFamily="34" charset="0"/>
              </a:rPr>
              <a:t>Transformadores de red.</a:t>
            </a:r>
          </a:p>
          <a:p>
            <a:r>
              <a:rPr lang="es-MX" dirty="0">
                <a:latin typeface="Helvetica" panose="020B0604020202020204" pitchFamily="34" charset="0"/>
              </a:rPr>
              <a:t>Carga en neutro = carga nominal.</a:t>
            </a:r>
          </a:p>
          <a:p>
            <a:r>
              <a:rPr lang="es-AR" dirty="0">
                <a:latin typeface="Helvetica" panose="020B0604020202020204" pitchFamily="34" charset="0"/>
              </a:rPr>
              <a:t>Potencia limitada a 400 </a:t>
            </a:r>
            <a:r>
              <a:rPr lang="es-AR" dirty="0" err="1">
                <a:latin typeface="Helvetica" panose="020B0604020202020204" pitchFamily="34" charset="0"/>
              </a:rPr>
              <a:t>kVA</a:t>
            </a:r>
            <a:r>
              <a:rPr lang="es-AR" dirty="0">
                <a:latin typeface="Helvetica" panose="020B0604020202020204" pitchFamily="34" charset="0"/>
              </a:rPr>
              <a:t>.</a:t>
            </a:r>
            <a:endParaRPr lang="es-AR"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5396" y="2554764"/>
            <a:ext cx="2876804" cy="3535910"/>
          </a:xfrm>
          <a:prstGeom prst="rect">
            <a:avLst/>
          </a:prstGeom>
        </p:spPr>
      </p:pic>
    </p:spTree>
    <p:extLst>
      <p:ext uri="{BB962C8B-B14F-4D97-AF65-F5344CB8AC3E}">
        <p14:creationId xmlns:p14="http://schemas.microsoft.com/office/powerpoint/2010/main" val="302735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1947" y="424934"/>
            <a:ext cx="6441453" cy="369332"/>
          </a:xfrm>
          <a:prstGeom prst="rect">
            <a:avLst/>
          </a:prstGeom>
        </p:spPr>
        <p:txBody>
          <a:bodyPr wrap="square">
            <a:spAutoFit/>
          </a:bodyPr>
          <a:lstStyle/>
          <a:p>
            <a:r>
              <a:rPr lang="es-AR" b="1" dirty="0">
                <a:latin typeface="TimesNewRomanPS-BoldMT"/>
              </a:rPr>
              <a:t>Acoplamiento de </a:t>
            </a:r>
            <a:r>
              <a:rPr lang="es-AR" b="1" dirty="0" smtClean="0">
                <a:latin typeface="TimesNewRomanPS-BoldMT"/>
              </a:rPr>
              <a:t>transformadores. Conexión paralelo</a:t>
            </a:r>
            <a:endParaRPr lang="es-AR" dirty="0"/>
          </a:p>
        </p:txBody>
      </p:sp>
      <p:sp>
        <p:nvSpPr>
          <p:cNvPr id="3" name="Rectángulo 2"/>
          <p:cNvSpPr/>
          <p:nvPr/>
        </p:nvSpPr>
        <p:spPr>
          <a:xfrm>
            <a:off x="441947" y="1154236"/>
            <a:ext cx="9761227" cy="646331"/>
          </a:xfrm>
          <a:prstGeom prst="rect">
            <a:avLst/>
          </a:prstGeom>
        </p:spPr>
        <p:txBody>
          <a:bodyPr wrap="square">
            <a:spAutoFit/>
          </a:bodyPr>
          <a:lstStyle/>
          <a:p>
            <a:r>
              <a:rPr lang="es-MX" dirty="0"/>
              <a:t>El acoplamiento de dos transformadores en paralelo consiste en </a:t>
            </a:r>
            <a:r>
              <a:rPr lang="es-MX" dirty="0" smtClean="0"/>
              <a:t>conectar eléctricamente </a:t>
            </a:r>
            <a:r>
              <a:rPr lang="es-MX" dirty="0"/>
              <a:t>sus </a:t>
            </a:r>
            <a:r>
              <a:rPr lang="es-MX" dirty="0" smtClean="0"/>
              <a:t>bornes homólogos </a:t>
            </a:r>
            <a:r>
              <a:rPr lang="es-MX" dirty="0"/>
              <a:t>entre sí, tanto el arrollamiento de mayor </a:t>
            </a:r>
            <a:r>
              <a:rPr lang="es-MX" dirty="0" smtClean="0"/>
              <a:t>tensión como </a:t>
            </a:r>
            <a:r>
              <a:rPr lang="es-MX" dirty="0"/>
              <a:t>el arrollamiento de menor tensión.</a:t>
            </a:r>
            <a:endParaRPr lang="es-AR" dirty="0"/>
          </a:p>
        </p:txBody>
      </p:sp>
      <p:sp>
        <p:nvSpPr>
          <p:cNvPr id="4" name="Rectángulo 3"/>
          <p:cNvSpPr/>
          <p:nvPr/>
        </p:nvSpPr>
        <p:spPr>
          <a:xfrm>
            <a:off x="441947" y="2160537"/>
            <a:ext cx="10287000" cy="1200329"/>
          </a:xfrm>
          <a:prstGeom prst="rect">
            <a:avLst/>
          </a:prstGeom>
        </p:spPr>
        <p:txBody>
          <a:bodyPr wrap="square">
            <a:spAutoFit/>
          </a:bodyPr>
          <a:lstStyle/>
          <a:p>
            <a:r>
              <a:rPr lang="es-MX" dirty="0"/>
              <a:t>La conexión de transformadores en paralelo se hace necesaria debido a </a:t>
            </a:r>
            <a:r>
              <a:rPr lang="es-MX" dirty="0" smtClean="0"/>
              <a:t>los incrementos </a:t>
            </a:r>
            <a:r>
              <a:rPr lang="es-MX" dirty="0"/>
              <a:t>de la demanda que superan la capacidad existente o cuando </a:t>
            </a:r>
            <a:r>
              <a:rPr lang="es-MX" dirty="0" smtClean="0"/>
              <a:t>los requerimientos </a:t>
            </a:r>
            <a:r>
              <a:rPr lang="es-MX" dirty="0"/>
              <a:t>de fiabilidad y continuidad de operación lo exigen. Este es el caso, </a:t>
            </a:r>
            <a:r>
              <a:rPr lang="es-MX" dirty="0" smtClean="0"/>
              <a:t>que si </a:t>
            </a:r>
            <a:r>
              <a:rPr lang="es-MX" dirty="0"/>
              <a:t>un transformador falla, el otro continuará alimentando la carga sin interrupción.</a:t>
            </a:r>
            <a:endParaRPr lang="es-AR"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6667"/>
          <a:stretch/>
        </p:blipFill>
        <p:spPr>
          <a:xfrm>
            <a:off x="2946400" y="3360866"/>
            <a:ext cx="6273800" cy="2940844"/>
          </a:xfrm>
          <a:prstGeom prst="rect">
            <a:avLst/>
          </a:prstGeom>
        </p:spPr>
      </p:pic>
    </p:spTree>
    <p:extLst>
      <p:ext uri="{BB962C8B-B14F-4D97-AF65-F5344CB8AC3E}">
        <p14:creationId xmlns:p14="http://schemas.microsoft.com/office/powerpoint/2010/main" val="80064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1950" y="443111"/>
            <a:ext cx="7899400" cy="400110"/>
          </a:xfrm>
          <a:prstGeom prst="rect">
            <a:avLst/>
          </a:prstGeom>
        </p:spPr>
        <p:txBody>
          <a:bodyPr wrap="square">
            <a:spAutoFit/>
          </a:bodyPr>
          <a:lstStyle/>
          <a:p>
            <a:r>
              <a:rPr lang="es-MX" sz="2000" b="1" dirty="0">
                <a:latin typeface="TimesNewRomanPSMT"/>
              </a:rPr>
              <a:t>CONDICIONES PARA EL FUNCIONAMIENTO EN PARALELO</a:t>
            </a:r>
            <a:endParaRPr lang="es-AR" sz="2000" b="1" dirty="0"/>
          </a:p>
        </p:txBody>
      </p:sp>
      <p:sp>
        <p:nvSpPr>
          <p:cNvPr id="4" name="Rectángulo 3"/>
          <p:cNvSpPr/>
          <p:nvPr/>
        </p:nvSpPr>
        <p:spPr>
          <a:xfrm>
            <a:off x="387350" y="1191979"/>
            <a:ext cx="3924300" cy="923330"/>
          </a:xfrm>
          <a:prstGeom prst="rect">
            <a:avLst/>
          </a:prstGeom>
        </p:spPr>
        <p:txBody>
          <a:bodyPr wrap="square">
            <a:spAutoFit/>
          </a:bodyPr>
          <a:lstStyle/>
          <a:p>
            <a:r>
              <a:rPr lang="es-AR" dirty="0">
                <a:latin typeface="TimesNewRomanPSMT"/>
              </a:rPr>
              <a:t>Condiciones obligatorias:</a:t>
            </a:r>
          </a:p>
          <a:p>
            <a:r>
              <a:rPr lang="es-AR" dirty="0">
                <a:latin typeface="SymbolMT"/>
              </a:rPr>
              <a:t>− </a:t>
            </a:r>
            <a:r>
              <a:rPr lang="es-AR" dirty="0">
                <a:latin typeface="TimesNewRomanPSMT"/>
              </a:rPr>
              <a:t>Igual índice horario.</a:t>
            </a:r>
          </a:p>
          <a:p>
            <a:r>
              <a:rPr lang="es-AR" dirty="0">
                <a:latin typeface="SymbolMT"/>
              </a:rPr>
              <a:t>− </a:t>
            </a:r>
            <a:r>
              <a:rPr lang="es-AR" dirty="0">
                <a:latin typeface="TimesNewRomanPSMT"/>
              </a:rPr>
              <a:t>Igual secuencia de fases.</a:t>
            </a:r>
            <a:endParaRPr lang="es-AR" dirty="0"/>
          </a:p>
        </p:txBody>
      </p:sp>
      <p:sp>
        <p:nvSpPr>
          <p:cNvPr id="5" name="Rectángulo 4"/>
          <p:cNvSpPr/>
          <p:nvPr/>
        </p:nvSpPr>
        <p:spPr>
          <a:xfrm>
            <a:off x="361950" y="2182505"/>
            <a:ext cx="6096000" cy="1200329"/>
          </a:xfrm>
          <a:prstGeom prst="rect">
            <a:avLst/>
          </a:prstGeom>
        </p:spPr>
        <p:txBody>
          <a:bodyPr>
            <a:spAutoFit/>
          </a:bodyPr>
          <a:lstStyle/>
          <a:p>
            <a:r>
              <a:rPr lang="es-AR" dirty="0">
                <a:latin typeface="TimesNewRomanPSMT"/>
              </a:rPr>
              <a:t>Condiciones convenientes:</a:t>
            </a:r>
          </a:p>
          <a:p>
            <a:r>
              <a:rPr lang="es-MX" dirty="0">
                <a:latin typeface="SymbolMT"/>
              </a:rPr>
              <a:t>− </a:t>
            </a:r>
            <a:r>
              <a:rPr lang="es-MX" dirty="0">
                <a:latin typeface="TimesNewRomanPSMT"/>
              </a:rPr>
              <a:t>Igual relación de transformación ( en todos los escalones de regulación)</a:t>
            </a:r>
          </a:p>
          <a:p>
            <a:r>
              <a:rPr lang="es-MX" dirty="0">
                <a:latin typeface="SymbolMT"/>
              </a:rPr>
              <a:t>− </a:t>
            </a:r>
            <a:r>
              <a:rPr lang="es-MX" dirty="0">
                <a:latin typeface="TimesNewRomanPSMT"/>
              </a:rPr>
              <a:t>Igual tensión de cortocircuito, expresada en % o en </a:t>
            </a:r>
            <a:r>
              <a:rPr lang="es-MX" dirty="0" err="1">
                <a:latin typeface="TimesNewRomanPSMT"/>
              </a:rPr>
              <a:t>p.u</a:t>
            </a:r>
            <a:r>
              <a:rPr lang="es-MX" dirty="0">
                <a:latin typeface="TimesNewRomanPSMT"/>
              </a:rPr>
              <a:t>.</a:t>
            </a:r>
            <a:endParaRPr lang="es-AR"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619" t="6598" r="73942" b="5310"/>
          <a:stretch/>
        </p:blipFill>
        <p:spPr>
          <a:xfrm>
            <a:off x="8864600" y="241299"/>
            <a:ext cx="2336800" cy="4241801"/>
          </a:xfrm>
          <a:prstGeom prst="rect">
            <a:avLst/>
          </a:prstGeom>
        </p:spPr>
      </p:pic>
      <p:sp>
        <p:nvSpPr>
          <p:cNvPr id="7" name="Rectángulo 6"/>
          <p:cNvSpPr/>
          <p:nvPr/>
        </p:nvSpPr>
        <p:spPr>
          <a:xfrm>
            <a:off x="171450" y="4130015"/>
            <a:ext cx="11550650" cy="2125069"/>
          </a:xfrm>
          <a:prstGeom prst="rect">
            <a:avLst/>
          </a:prstGeom>
        </p:spPr>
        <p:txBody>
          <a:bodyPr wrap="square">
            <a:spAutoFit/>
          </a:bodyPr>
          <a:lstStyle/>
          <a:p>
            <a:pPr>
              <a:lnSpc>
                <a:spcPct val="150000"/>
              </a:lnSpc>
            </a:pPr>
            <a:r>
              <a:rPr lang="es-MX" dirty="0">
                <a:latin typeface="TimesNewRomanPSMT"/>
              </a:rPr>
              <a:t>Los transformadores no deberían operar en paralelo </a:t>
            </a:r>
            <a:r>
              <a:rPr lang="es-MX" dirty="0" smtClean="0">
                <a:latin typeface="TimesNewRomanPSMT"/>
              </a:rPr>
              <a:t>cuando:</a:t>
            </a:r>
            <a:endParaRPr lang="es-MX" dirty="0">
              <a:latin typeface="TimesNewRomanPSMT"/>
            </a:endParaRPr>
          </a:p>
          <a:p>
            <a:pPr>
              <a:lnSpc>
                <a:spcPct val="150000"/>
              </a:lnSpc>
            </a:pPr>
            <a:r>
              <a:rPr lang="es-MX" dirty="0">
                <a:latin typeface="Courier New" panose="02070309020205020404" pitchFamily="49" charset="0"/>
              </a:rPr>
              <a:t>o </a:t>
            </a:r>
            <a:r>
              <a:rPr lang="es-MX" dirty="0">
                <a:latin typeface="TimesNewRomanPSMT"/>
              </a:rPr>
              <a:t>El reparto de carga es tal que uno de ellos esta sobrecargado.</a:t>
            </a:r>
          </a:p>
          <a:p>
            <a:pPr>
              <a:lnSpc>
                <a:spcPct val="150000"/>
              </a:lnSpc>
            </a:pPr>
            <a:r>
              <a:rPr lang="es-MX" dirty="0">
                <a:latin typeface="Courier New" panose="02070309020205020404" pitchFamily="49" charset="0"/>
              </a:rPr>
              <a:t>o </a:t>
            </a:r>
            <a:r>
              <a:rPr lang="es-MX" dirty="0">
                <a:latin typeface="TimesNewRomanPSMT"/>
              </a:rPr>
              <a:t>La corriente de recirculación en uno de los transformadores es mayor al </a:t>
            </a:r>
            <a:r>
              <a:rPr lang="es-MX" dirty="0" smtClean="0">
                <a:latin typeface="TimesNewRomanPSMT"/>
              </a:rPr>
              <a:t>10% de </a:t>
            </a:r>
            <a:r>
              <a:rPr lang="es-MX" dirty="0">
                <a:latin typeface="TimesNewRomanPSMT"/>
              </a:rPr>
              <a:t>la corriente nominal de éste.</a:t>
            </a:r>
          </a:p>
          <a:p>
            <a:pPr>
              <a:lnSpc>
                <a:spcPct val="150000"/>
              </a:lnSpc>
            </a:pPr>
            <a:r>
              <a:rPr lang="es-MX" dirty="0">
                <a:latin typeface="Courier New" panose="02070309020205020404" pitchFamily="49" charset="0"/>
              </a:rPr>
              <a:t>o </a:t>
            </a:r>
            <a:r>
              <a:rPr lang="es-MX" dirty="0">
                <a:latin typeface="TimesNewRomanPSMT"/>
              </a:rPr>
              <a:t>La suma de la corriente de recirculación y de la corriente destinada </a:t>
            </a:r>
            <a:r>
              <a:rPr lang="es-MX" dirty="0" smtClean="0">
                <a:latin typeface="TimesNewRomanPSMT"/>
              </a:rPr>
              <a:t>a alimentar </a:t>
            </a:r>
            <a:r>
              <a:rPr lang="es-MX" dirty="0">
                <a:latin typeface="TimesNewRomanPSMT"/>
              </a:rPr>
              <a:t>la carga supera el valor de la corriente nominal del transformador.</a:t>
            </a:r>
            <a:endParaRPr lang="es-AR" dirty="0"/>
          </a:p>
        </p:txBody>
      </p:sp>
    </p:spTree>
    <p:extLst>
      <p:ext uri="{BB962C8B-B14F-4D97-AF65-F5344CB8AC3E}">
        <p14:creationId xmlns:p14="http://schemas.microsoft.com/office/powerpoint/2010/main" val="196350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2639" t="18518" r="10417" b="24260"/>
          <a:stretch/>
        </p:blipFill>
        <p:spPr>
          <a:xfrm>
            <a:off x="1409700" y="1270000"/>
            <a:ext cx="8991600" cy="5015170"/>
          </a:xfrm>
          <a:prstGeom prst="rect">
            <a:avLst/>
          </a:prstGeom>
        </p:spPr>
      </p:pic>
      <p:sp>
        <p:nvSpPr>
          <p:cNvPr id="3" name="Rectángulo 2"/>
          <p:cNvSpPr/>
          <p:nvPr/>
        </p:nvSpPr>
        <p:spPr>
          <a:xfrm>
            <a:off x="558800" y="235635"/>
            <a:ext cx="7950200" cy="369332"/>
          </a:xfrm>
          <a:prstGeom prst="rect">
            <a:avLst/>
          </a:prstGeom>
        </p:spPr>
        <p:txBody>
          <a:bodyPr wrap="square">
            <a:spAutoFit/>
          </a:bodyPr>
          <a:lstStyle/>
          <a:p>
            <a:r>
              <a:rPr lang="es-MX" b="1" dirty="0">
                <a:latin typeface="TimesNewRomanPSMT"/>
              </a:rPr>
              <a:t>CONDICIONES PARA EL FUNCIONAMIENTO EN PARALELO</a:t>
            </a:r>
            <a:endParaRPr lang="es-AR" b="1" dirty="0"/>
          </a:p>
        </p:txBody>
      </p:sp>
    </p:spTree>
    <p:extLst>
      <p:ext uri="{BB962C8B-B14F-4D97-AF65-F5344CB8AC3E}">
        <p14:creationId xmlns:p14="http://schemas.microsoft.com/office/powerpoint/2010/main" val="203179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524000" y="-14347"/>
            <a:ext cx="9144000" cy="6886694"/>
          </a:xfrm>
          <a:prstGeom prst="rect">
            <a:avLst/>
          </a:prstGeom>
          <a:noFill/>
          <a:ln w="9525">
            <a:noFill/>
            <a:miter lim="800000"/>
            <a:headEnd/>
            <a:tailEnd/>
          </a:ln>
        </p:spPr>
      </p:pic>
    </p:spTree>
    <p:extLst>
      <p:ext uri="{BB962C8B-B14F-4D97-AF65-F5344CB8AC3E}">
        <p14:creationId xmlns:p14="http://schemas.microsoft.com/office/powerpoint/2010/main" val="4016847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524001" y="2387"/>
            <a:ext cx="9147182" cy="6855613"/>
          </a:xfrm>
          <a:prstGeom prst="rect">
            <a:avLst/>
          </a:prstGeom>
          <a:noFill/>
          <a:ln w="9525">
            <a:noFill/>
            <a:miter lim="800000"/>
            <a:headEnd/>
            <a:tailEnd/>
          </a:ln>
        </p:spPr>
      </p:pic>
    </p:spTree>
    <p:extLst>
      <p:ext uri="{BB962C8B-B14F-4D97-AF65-F5344CB8AC3E}">
        <p14:creationId xmlns:p14="http://schemas.microsoft.com/office/powerpoint/2010/main" val="900614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524001" y="23912"/>
            <a:ext cx="9176107" cy="6834088"/>
          </a:xfrm>
          <a:prstGeom prst="rect">
            <a:avLst/>
          </a:prstGeom>
          <a:noFill/>
          <a:ln w="9525">
            <a:noFill/>
            <a:miter lim="800000"/>
            <a:headEnd/>
            <a:tailEnd/>
          </a:ln>
        </p:spPr>
      </p:pic>
    </p:spTree>
    <p:extLst>
      <p:ext uri="{BB962C8B-B14F-4D97-AF65-F5344CB8AC3E}">
        <p14:creationId xmlns:p14="http://schemas.microsoft.com/office/powerpoint/2010/main" val="2317340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524000" y="-19210"/>
            <a:ext cx="9144000" cy="6896421"/>
          </a:xfrm>
          <a:prstGeom prst="rect">
            <a:avLst/>
          </a:prstGeom>
          <a:noFill/>
          <a:ln w="9525">
            <a:noFill/>
            <a:miter lim="800000"/>
            <a:headEnd/>
            <a:tailEnd/>
          </a:ln>
        </p:spPr>
      </p:pic>
    </p:spTree>
    <p:extLst>
      <p:ext uri="{BB962C8B-B14F-4D97-AF65-F5344CB8AC3E}">
        <p14:creationId xmlns:p14="http://schemas.microsoft.com/office/powerpoint/2010/main" val="573883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cstate="print"/>
          <a:srcRect t="11911"/>
          <a:stretch/>
        </p:blipFill>
        <p:spPr bwMode="auto">
          <a:xfrm>
            <a:off x="1527194" y="816864"/>
            <a:ext cx="9137615" cy="6041136"/>
          </a:xfrm>
          <a:prstGeom prst="rect">
            <a:avLst/>
          </a:prstGeom>
          <a:noFill/>
          <a:ln w="9525">
            <a:noFill/>
            <a:miter lim="800000"/>
            <a:headEnd/>
            <a:tailEnd/>
          </a:ln>
        </p:spPr>
      </p:pic>
      <p:sp>
        <p:nvSpPr>
          <p:cNvPr id="3" name="Título 1"/>
          <p:cNvSpPr txBox="1">
            <a:spLocks/>
          </p:cNvSpPr>
          <p:nvPr/>
        </p:nvSpPr>
        <p:spPr>
          <a:xfrm>
            <a:off x="365760" y="164683"/>
            <a:ext cx="5888736" cy="688757"/>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mtClean="0"/>
              <a:t>Transformadores trifásicos</a:t>
            </a:r>
            <a:endParaRPr lang="es-AR" dirty="0"/>
          </a:p>
        </p:txBody>
      </p:sp>
    </p:spTree>
    <p:extLst>
      <p:ext uri="{BB962C8B-B14F-4D97-AF65-F5344CB8AC3E}">
        <p14:creationId xmlns:p14="http://schemas.microsoft.com/office/powerpoint/2010/main" val="2737348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501527" y="0"/>
            <a:ext cx="9188949" cy="6858000"/>
          </a:xfrm>
          <a:prstGeom prst="rect">
            <a:avLst/>
          </a:prstGeom>
          <a:noFill/>
          <a:ln w="9525">
            <a:noFill/>
            <a:miter lim="800000"/>
            <a:headEnd/>
            <a:tailEnd/>
          </a:ln>
        </p:spPr>
      </p:pic>
    </p:spTree>
    <p:extLst>
      <p:ext uri="{BB962C8B-B14F-4D97-AF65-F5344CB8AC3E}">
        <p14:creationId xmlns:p14="http://schemas.microsoft.com/office/powerpoint/2010/main" val="857190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524001" y="11931"/>
            <a:ext cx="9159964" cy="6846069"/>
          </a:xfrm>
          <a:prstGeom prst="rect">
            <a:avLst/>
          </a:prstGeom>
          <a:noFill/>
          <a:ln w="9525">
            <a:noFill/>
            <a:miter lim="800000"/>
            <a:headEnd/>
            <a:tailEnd/>
          </a:ln>
        </p:spPr>
      </p:pic>
    </p:spTree>
    <p:extLst>
      <p:ext uri="{BB962C8B-B14F-4D97-AF65-F5344CB8AC3E}">
        <p14:creationId xmlns:p14="http://schemas.microsoft.com/office/powerpoint/2010/main" val="206005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2" cstate="print"/>
          <a:srcRect t="12316"/>
          <a:stretch/>
        </p:blipFill>
        <p:spPr bwMode="auto">
          <a:xfrm>
            <a:off x="621792" y="865632"/>
            <a:ext cx="10924031" cy="5992368"/>
          </a:xfrm>
          <a:prstGeom prst="rect">
            <a:avLst/>
          </a:prstGeom>
          <a:noFill/>
          <a:ln w="9525">
            <a:noFill/>
            <a:miter lim="800000"/>
            <a:headEnd/>
            <a:tailEnd/>
          </a:ln>
        </p:spPr>
      </p:pic>
      <p:sp>
        <p:nvSpPr>
          <p:cNvPr id="3" name="Título 1"/>
          <p:cNvSpPr txBox="1">
            <a:spLocks/>
          </p:cNvSpPr>
          <p:nvPr/>
        </p:nvSpPr>
        <p:spPr>
          <a:xfrm>
            <a:off x="365760" y="164683"/>
            <a:ext cx="5888736" cy="688757"/>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mtClean="0"/>
              <a:t>Transformadores trifásicos</a:t>
            </a:r>
            <a:endParaRPr lang="es-AR" dirty="0"/>
          </a:p>
        </p:txBody>
      </p:sp>
    </p:spTree>
    <p:extLst>
      <p:ext uri="{BB962C8B-B14F-4D97-AF65-F5344CB8AC3E}">
        <p14:creationId xmlns:p14="http://schemas.microsoft.com/office/powerpoint/2010/main" val="2131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2" cstate="print"/>
          <a:srcRect t="14815"/>
          <a:stretch/>
        </p:blipFill>
        <p:spPr bwMode="auto">
          <a:xfrm>
            <a:off x="1524000" y="1011936"/>
            <a:ext cx="9137630" cy="5846063"/>
          </a:xfrm>
          <a:prstGeom prst="rect">
            <a:avLst/>
          </a:prstGeom>
          <a:noFill/>
          <a:ln w="9525">
            <a:noFill/>
            <a:miter lim="800000"/>
            <a:headEnd/>
            <a:tailEnd/>
          </a:ln>
        </p:spPr>
      </p:pic>
      <p:sp>
        <p:nvSpPr>
          <p:cNvPr id="3" name="Título 1"/>
          <p:cNvSpPr txBox="1">
            <a:spLocks/>
          </p:cNvSpPr>
          <p:nvPr/>
        </p:nvSpPr>
        <p:spPr>
          <a:xfrm>
            <a:off x="365760" y="164683"/>
            <a:ext cx="5888736" cy="688757"/>
          </a:xfrm>
          <a:prstGeom prst="rect">
            <a:avLst/>
          </a:prstGeom>
        </p:spPr>
        <p:txBody>
          <a:bodyPr>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mtClean="0"/>
              <a:t>Transformadores trifásicos</a:t>
            </a:r>
            <a:endParaRPr lang="es-AR" dirty="0"/>
          </a:p>
        </p:txBody>
      </p:sp>
    </p:spTree>
    <p:extLst>
      <p:ext uri="{BB962C8B-B14F-4D97-AF65-F5344CB8AC3E}">
        <p14:creationId xmlns:p14="http://schemas.microsoft.com/office/powerpoint/2010/main" val="232143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cstate="print"/>
          <a:srcRect/>
          <a:stretch/>
        </p:blipFill>
        <p:spPr bwMode="auto">
          <a:xfrm>
            <a:off x="1530367" y="1"/>
            <a:ext cx="9131263" cy="6858000"/>
          </a:xfrm>
          <a:prstGeom prst="rect">
            <a:avLst/>
          </a:prstGeom>
          <a:noFill/>
          <a:ln w="9525">
            <a:noFill/>
            <a:miter lim="800000"/>
            <a:headEnd/>
            <a:tailEnd/>
          </a:ln>
        </p:spPr>
      </p:pic>
    </p:spTree>
    <p:extLst>
      <p:ext uri="{BB962C8B-B14F-4D97-AF65-F5344CB8AC3E}">
        <p14:creationId xmlns:p14="http://schemas.microsoft.com/office/powerpoint/2010/main" val="245365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514396" y="0"/>
            <a:ext cx="9163210" cy="6858000"/>
          </a:xfrm>
          <a:prstGeom prst="rect">
            <a:avLst/>
          </a:prstGeom>
          <a:noFill/>
          <a:ln w="9525">
            <a:noFill/>
            <a:miter lim="800000"/>
            <a:headEnd/>
            <a:tailEnd/>
          </a:ln>
        </p:spPr>
      </p:pic>
    </p:spTree>
    <p:extLst>
      <p:ext uri="{BB962C8B-B14F-4D97-AF65-F5344CB8AC3E}">
        <p14:creationId xmlns:p14="http://schemas.microsoft.com/office/powerpoint/2010/main" val="191429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524001" y="-11981"/>
            <a:ext cx="9128081" cy="6869981"/>
          </a:xfrm>
          <a:prstGeom prst="rect">
            <a:avLst/>
          </a:prstGeom>
          <a:noFill/>
          <a:ln w="9525">
            <a:noFill/>
            <a:miter lim="800000"/>
            <a:headEnd/>
            <a:tailEnd/>
          </a:ln>
        </p:spPr>
      </p:pic>
    </p:spTree>
    <p:extLst>
      <p:ext uri="{BB962C8B-B14F-4D97-AF65-F5344CB8AC3E}">
        <p14:creationId xmlns:p14="http://schemas.microsoft.com/office/powerpoint/2010/main" val="1066314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524001" y="4782"/>
            <a:ext cx="9150385" cy="6853218"/>
          </a:xfrm>
          <a:prstGeom prst="rect">
            <a:avLst/>
          </a:prstGeom>
          <a:noFill/>
          <a:ln w="9525">
            <a:noFill/>
            <a:miter lim="800000"/>
            <a:headEnd/>
            <a:tailEnd/>
          </a:ln>
        </p:spPr>
      </p:pic>
    </p:spTree>
    <p:extLst>
      <p:ext uri="{BB962C8B-B14F-4D97-AF65-F5344CB8AC3E}">
        <p14:creationId xmlns:p14="http://schemas.microsoft.com/office/powerpoint/2010/main" val="3784318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339</TotalTime>
  <Words>1227</Words>
  <Application>Microsoft Office PowerPoint</Application>
  <PresentationFormat>Panorámica</PresentationFormat>
  <Paragraphs>74</Paragraphs>
  <Slides>31</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Calibri</vt:lpstr>
      <vt:lpstr>Calibri Light</vt:lpstr>
      <vt:lpstr>Courier New</vt:lpstr>
      <vt:lpstr>Helvetica</vt:lpstr>
      <vt:lpstr>Helvetica-Bold</vt:lpstr>
      <vt:lpstr>SymbolMT</vt:lpstr>
      <vt:lpstr>TimesNewRomanPS-BoldMT</vt:lpstr>
      <vt:lpstr>TimesNewRomanPSMT</vt:lpstr>
      <vt:lpstr>Retrospección</vt:lpstr>
      <vt:lpstr>MÁQUINAS ELÉCTRICAS</vt:lpstr>
      <vt:lpstr>Transformadores trifásicos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28</cp:revision>
  <dcterms:created xsi:type="dcterms:W3CDTF">2020-05-19T15:09:35Z</dcterms:created>
  <dcterms:modified xsi:type="dcterms:W3CDTF">2020-05-23T23:28:58Z</dcterms:modified>
</cp:coreProperties>
</file>