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81155" autoAdjust="0"/>
  </p:normalViewPr>
  <p:slideViewPr>
    <p:cSldViewPr snapToGrid="0">
      <p:cViewPr varScale="1">
        <p:scale>
          <a:sx n="64" d="100"/>
          <a:sy n="64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9AD29-A4AC-4ADF-9E8D-0AF263368DAE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0A21A-2BA5-4900-B8AE-629029E6C0E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068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 embargo, a veces, </a:t>
            </a:r>
            <a:r>
              <a:rPr lang="es-A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desconoce la polaridad relativa de los terminales del secundario respecto al primario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y, por tanto antes de realizar los ensayos de vacío y cortocircuito, se requiere de un </a:t>
            </a:r>
            <a:r>
              <a:rPr lang="es-A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ensayo adicional</a:t>
            </a:r>
            <a:r>
              <a:rPr lang="es-A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para determinar la polaridad de los bornes secundarios respecto a los bornes primarios.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A21A-2BA5-4900-B8AE-629029E6C0E1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69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A21A-2BA5-4900-B8AE-629029E6C0E1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48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8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810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894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2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719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0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5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199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801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648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4C15FB-00CC-4DE6-ACC0-1364379FBD5F}" type="datetimeFigureOut">
              <a:rPr lang="es-AR" smtClean="0"/>
              <a:t>5/5/2020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80A0D9-1685-45BC-A6E7-8C68859EB64C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FDrdEFhnHY/VBw5fJtqWGI/AAAAAAAAAjQ/fgRn1PSrq1Q/s1600/Ensayo+de+Vac%C3%ADo.bm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4.bp.blogspot.com/-gtt0ou0U8P8/VBxzrfUUBVI/AAAAAAAAAjg/7YQ3Lg6m6yA/s1600/Ensayo+de+Corto.bm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.bp.blogspot.com/-1ZP1M_lePPI/VBwdUTeVfNI/AAAAAAAAAiw/dODLe9O9qQs/s1600/Polaridad+Terminales.bm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6803" y="682751"/>
            <a:ext cx="9371885" cy="103632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MÁQUINAS ELÉCTRICAS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T.U.M.I. 2020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6756310" y="5239948"/>
            <a:ext cx="429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/>
              <a:t>CRISTALDO JAVIER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3277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75012" r="8750" b="5811"/>
          <a:stretch/>
        </p:blipFill>
        <p:spPr>
          <a:xfrm>
            <a:off x="0" y="1257300"/>
            <a:ext cx="12206633" cy="34099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87714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6" t="21375" r="53594" b="52501"/>
          <a:stretch/>
        </p:blipFill>
        <p:spPr>
          <a:xfrm>
            <a:off x="495299" y="921257"/>
            <a:ext cx="10906329" cy="41338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95299" y="16698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4151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22169" r="7188" b="68170"/>
          <a:stretch/>
        </p:blipFill>
        <p:spPr>
          <a:xfrm>
            <a:off x="341671" y="805160"/>
            <a:ext cx="10690123" cy="14516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37767" r="20525" b="38914"/>
          <a:stretch/>
        </p:blipFill>
        <p:spPr>
          <a:xfrm>
            <a:off x="1462286" y="2853851"/>
            <a:ext cx="7125929" cy="35038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2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01828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37646" r="6875" b="37769"/>
          <a:stretch/>
        </p:blipFill>
        <p:spPr>
          <a:xfrm>
            <a:off x="97536" y="401427"/>
            <a:ext cx="11058889" cy="3733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4" t="44487" r="21807" b="38914"/>
          <a:stretch/>
        </p:blipFill>
        <p:spPr>
          <a:xfrm>
            <a:off x="4150605" y="4135227"/>
            <a:ext cx="2952750" cy="249417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3568" y="0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2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90861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63340" r="9688" b="9425"/>
          <a:stretch/>
        </p:blipFill>
        <p:spPr>
          <a:xfrm>
            <a:off x="914399" y="1409700"/>
            <a:ext cx="9983755" cy="4076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2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15415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t="21390" r="61989" b="54328"/>
          <a:stretch/>
        </p:blipFill>
        <p:spPr>
          <a:xfrm>
            <a:off x="6011692" y="437095"/>
            <a:ext cx="5992240" cy="33956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44536" r="57713" b="38150"/>
          <a:stretch/>
        </p:blipFill>
        <p:spPr>
          <a:xfrm>
            <a:off x="0" y="3832697"/>
            <a:ext cx="10029219" cy="28192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43256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t="48794" r="52287" b="8348"/>
          <a:stretch/>
        </p:blipFill>
        <p:spPr>
          <a:xfrm>
            <a:off x="915955" y="751175"/>
            <a:ext cx="10272410" cy="61068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50750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16721" r="9043" b="60856"/>
          <a:stretch/>
        </p:blipFill>
        <p:spPr>
          <a:xfrm>
            <a:off x="214008" y="914400"/>
            <a:ext cx="11692648" cy="39987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93727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0" t="39428" r="10479" b="26797"/>
          <a:stretch/>
        </p:blipFill>
        <p:spPr>
          <a:xfrm>
            <a:off x="1575880" y="778212"/>
            <a:ext cx="9474741" cy="54206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70865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9" t="54754" r="8564" b="7781"/>
          <a:stretch/>
        </p:blipFill>
        <p:spPr>
          <a:xfrm>
            <a:off x="471855" y="633465"/>
            <a:ext cx="11011711" cy="60313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64273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HP\Downloads\Circuito real transform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1613"/>
            <a:ext cx="9144000" cy="27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981200" y="7040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Circuito real transformador</a:t>
            </a:r>
          </a:p>
        </p:txBody>
      </p:sp>
    </p:spTree>
    <p:extLst>
      <p:ext uri="{BB962C8B-B14F-4D97-AF65-F5344CB8AC3E}">
        <p14:creationId xmlns:p14="http://schemas.microsoft.com/office/powerpoint/2010/main" val="175064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3533" r="54362" b="42124"/>
          <a:stretch/>
        </p:blipFill>
        <p:spPr>
          <a:xfrm>
            <a:off x="158496" y="840210"/>
            <a:ext cx="11451621" cy="57976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34739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37157" r="55568" b="33429"/>
          <a:stretch/>
        </p:blipFill>
        <p:spPr>
          <a:xfrm>
            <a:off x="432557" y="963116"/>
            <a:ext cx="11484540" cy="52098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6952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66286" r="55227" b="7213"/>
          <a:stretch/>
        </p:blipFill>
        <p:spPr>
          <a:xfrm>
            <a:off x="234273" y="759971"/>
            <a:ext cx="11575732" cy="46875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3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76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P\Downloads\Circuito equivalente reducido al pri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852422"/>
            <a:ext cx="8915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39752" y="379214"/>
            <a:ext cx="344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ENSAYOS DE TRANSFORMADORES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81914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8368" y="426720"/>
            <a:ext cx="671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/>
              <a:t>ENSAYOS DE TRANSFORMADORES</a:t>
            </a:r>
            <a:endParaRPr lang="es-AR" sz="36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58368" y="1845734"/>
            <a:ext cx="10058400" cy="2245003"/>
          </a:xfrm>
        </p:spPr>
        <p:txBody>
          <a:bodyPr/>
          <a:lstStyle/>
          <a:p>
            <a:r>
              <a:rPr lang="es-AR" dirty="0" smtClean="0"/>
              <a:t>- La</a:t>
            </a:r>
            <a:r>
              <a:rPr lang="es-AR" dirty="0"/>
              <a:t> </a:t>
            </a:r>
            <a:r>
              <a:rPr lang="es-AR" b="1" dirty="0"/>
              <a:t>determinación de los parámetros del circuito equivalente del transformador</a:t>
            </a:r>
            <a:r>
              <a:rPr lang="es-AR" dirty="0"/>
              <a:t> se obtienen con unos ensayos bastante simples que requieren un consumo de energía relativamente bajo ya que se realizan sin carga real</a:t>
            </a:r>
            <a:r>
              <a:rPr lang="es-AR" dirty="0" smtClean="0"/>
              <a:t>.</a:t>
            </a:r>
          </a:p>
          <a:p>
            <a:r>
              <a:rPr lang="es-AR" dirty="0" smtClean="0"/>
              <a:t>- </a:t>
            </a:r>
            <a:r>
              <a:rPr lang="es-AR" dirty="0"/>
              <a:t>Los ensayos fundamentales que se utilizan en la práctica para determinar los parámetros del circuito equivalente del transformador son dos: </a:t>
            </a:r>
            <a:r>
              <a:rPr lang="es-AR" b="1" dirty="0"/>
              <a:t>el ensayo de vacío y el ensayo de cortocircuito</a:t>
            </a:r>
            <a:r>
              <a:rPr lang="es-AR" dirty="0"/>
              <a:t>.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72" y="3966091"/>
            <a:ext cx="2921591" cy="21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2" y="1645658"/>
            <a:ext cx="11132580" cy="2686499"/>
          </a:xfrm>
        </p:spPr>
        <p:txBody>
          <a:bodyPr>
            <a:noAutofit/>
          </a:bodyPr>
          <a:lstStyle/>
          <a:p>
            <a:r>
              <a:rPr lang="es-AR" sz="2800" dirty="0"/>
              <a:t>En el ensayo de vacío </a:t>
            </a:r>
            <a:r>
              <a:rPr lang="es-AR" sz="2800" b="1" dirty="0"/>
              <a:t>se aplica la tensión nominal en el lado de baja tensión</a:t>
            </a:r>
            <a:r>
              <a:rPr lang="es-AR" sz="2800" dirty="0"/>
              <a:t> del transformador mientras que </a:t>
            </a:r>
            <a:r>
              <a:rPr lang="es-AR" sz="2800" b="1" dirty="0"/>
              <a:t>el lado de alta tensión queda en circuito </a:t>
            </a:r>
            <a:r>
              <a:rPr lang="es-AR" sz="2800" b="1" dirty="0" smtClean="0"/>
              <a:t>abierto</a:t>
            </a:r>
          </a:p>
          <a:p>
            <a:r>
              <a:rPr lang="es-AR" sz="2800" dirty="0"/>
              <a:t>El </a:t>
            </a:r>
            <a:r>
              <a:rPr lang="es-AR" sz="2800" b="1" dirty="0"/>
              <a:t>ensayo de vacío del transformado</a:t>
            </a:r>
            <a:r>
              <a:rPr lang="es-AR" sz="2800" dirty="0"/>
              <a:t>r permite obtener las pérdidas en el hierro, </a:t>
            </a:r>
            <a:r>
              <a:rPr lang="es-AR" sz="2800" dirty="0" err="1"/>
              <a:t>PFe</a:t>
            </a:r>
            <a:r>
              <a:rPr lang="es-AR" sz="2800" dirty="0"/>
              <a:t>, lo parámetros de la rama paralelo del circuito equivalente, </a:t>
            </a:r>
            <a:r>
              <a:rPr lang="es-AR" sz="2800" dirty="0" err="1"/>
              <a:t>RFe</a:t>
            </a:r>
            <a:r>
              <a:rPr lang="es-AR" sz="2800" dirty="0"/>
              <a:t> y </a:t>
            </a:r>
            <a:r>
              <a:rPr lang="es-AR" sz="2800" dirty="0" err="1"/>
              <a:t>Xμ</a:t>
            </a:r>
            <a:r>
              <a:rPr lang="es-AR" sz="2800" dirty="0"/>
              <a:t>, y la relación de transformación, m.</a:t>
            </a:r>
            <a:endParaRPr lang="es-AR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13202" y="145461"/>
            <a:ext cx="3534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/>
              <a:t>Ensayo de vacío</a:t>
            </a:r>
            <a:endParaRPr lang="es-AR" sz="4000" b="1" dirty="0"/>
          </a:p>
        </p:txBody>
      </p:sp>
      <p:pic>
        <p:nvPicPr>
          <p:cNvPr id="5" name="Imagen 4" descr="http://2.bp.blogspot.com/-uFDrdEFhnHY/VBw5fJtqWGI/AAAAAAAAAjQ/fgRn1PSrq1Q/s1600/Ensayo%2Bde%2BVac%C3%ADo.bm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2" y="4332157"/>
            <a:ext cx="6681337" cy="2552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1588168" y="56307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55306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64" y="1770783"/>
            <a:ext cx="10058400" cy="4023360"/>
          </a:xfrm>
        </p:spPr>
        <p:txBody>
          <a:bodyPr>
            <a:normAutofit/>
          </a:bodyPr>
          <a:lstStyle/>
          <a:p>
            <a:r>
              <a:rPr lang="es-AR" sz="2400" dirty="0"/>
              <a:t>Las </a:t>
            </a:r>
            <a:r>
              <a:rPr lang="es-AR" sz="2400" b="1" dirty="0"/>
              <a:t>medidas que se deben realizar</a:t>
            </a:r>
            <a:r>
              <a:rPr lang="es-AR" sz="2400" dirty="0"/>
              <a:t> son la tensión aplicada al primario, V10, que deberá coincidir con la tensión nominal del devanado de baja </a:t>
            </a:r>
            <a:r>
              <a:rPr lang="es-AR" sz="2400" dirty="0" err="1" smtClean="0"/>
              <a:t>tensión,la</a:t>
            </a:r>
            <a:r>
              <a:rPr lang="es-AR" sz="2400" dirty="0" smtClean="0"/>
              <a:t> </a:t>
            </a:r>
            <a:r>
              <a:rPr lang="es-AR" sz="2400" dirty="0"/>
              <a:t>potencia activa absorbida por el </a:t>
            </a:r>
            <a:r>
              <a:rPr lang="es-AR" sz="2400" dirty="0" smtClean="0"/>
              <a:t>transformador </a:t>
            </a:r>
            <a:r>
              <a:rPr lang="es-AR" sz="2400" dirty="0"/>
              <a:t>en vacío, </a:t>
            </a:r>
            <a:r>
              <a:rPr lang="es-AR" sz="2400" dirty="0" smtClean="0"/>
              <a:t>Po, </a:t>
            </a:r>
            <a:r>
              <a:rPr lang="es-AR" sz="2400" dirty="0"/>
              <a:t>la corriente de vacío, </a:t>
            </a:r>
            <a:r>
              <a:rPr lang="es-AR" sz="2400" dirty="0" err="1" smtClean="0"/>
              <a:t>Io</a:t>
            </a:r>
            <a:r>
              <a:rPr lang="es-AR" sz="2400" dirty="0"/>
              <a:t> y la tensión del secundario en vacío </a:t>
            </a:r>
            <a:r>
              <a:rPr lang="es-AR" sz="2400" dirty="0" smtClean="0"/>
              <a:t>V20.</a:t>
            </a:r>
          </a:p>
          <a:p>
            <a:endParaRPr lang="es-AR" sz="2400" dirty="0"/>
          </a:p>
          <a:p>
            <a:r>
              <a:rPr lang="es-AR" sz="2400" dirty="0"/>
              <a:t>En el ensayo de vacío, la potencia de pérdidas</a:t>
            </a:r>
          </a:p>
          <a:p>
            <a:pPr algn="ctr"/>
            <a:r>
              <a:rPr lang="es-AR" sz="2400" dirty="0" err="1"/>
              <a:t>Pp</a:t>
            </a:r>
            <a:r>
              <a:rPr lang="es-AR" sz="2400" dirty="0"/>
              <a:t>=R1⋅</a:t>
            </a:r>
            <a:r>
              <a:rPr lang="es-AR" sz="2400" dirty="0" smtClean="0"/>
              <a:t>Io</a:t>
            </a:r>
            <a:endParaRPr lang="es-AR" sz="2400" dirty="0"/>
          </a:p>
          <a:p>
            <a:r>
              <a:rPr lang="es-AR" sz="2400" dirty="0"/>
              <a:t>es despreciable ya que el valor de la resistencia del devanado, R1 y la corriente de vacío, I0, son muy pequeños.</a:t>
            </a:r>
            <a:endParaRPr lang="es-AR" sz="24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2664" y="226643"/>
            <a:ext cx="3639612" cy="1302354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Ensayo de vacío</a:t>
            </a:r>
            <a:br>
              <a:rPr lang="es-AR" b="1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0396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780" y="179882"/>
            <a:ext cx="6085572" cy="688049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Ensayo de cortocircuito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780" y="1291098"/>
            <a:ext cx="10370195" cy="2535230"/>
          </a:xfrm>
        </p:spPr>
        <p:txBody>
          <a:bodyPr>
            <a:noAutofit/>
          </a:bodyPr>
          <a:lstStyle/>
          <a:p>
            <a:r>
              <a:rPr lang="es-AR" sz="2800" dirty="0"/>
              <a:t>El ensayo de cortocircuito se realiza </a:t>
            </a:r>
            <a:r>
              <a:rPr lang="es-AR" sz="2800" b="1" dirty="0"/>
              <a:t>a tensión reducida alimentando el transformador por el lado de alta tensión hasta que circule la corriente nominal por ellos</a:t>
            </a:r>
            <a:r>
              <a:rPr lang="es-AR" sz="2800" dirty="0"/>
              <a:t>. </a:t>
            </a:r>
            <a:r>
              <a:rPr lang="es-AR" sz="2800" b="1" dirty="0"/>
              <a:t>Los devanados de baja tensión se cortocircuitan en este ensayo</a:t>
            </a:r>
            <a:r>
              <a:rPr lang="es-AR" sz="2800" dirty="0" smtClean="0"/>
              <a:t>.</a:t>
            </a:r>
          </a:p>
          <a:p>
            <a:r>
              <a:rPr lang="es-AR" sz="2800" dirty="0"/>
              <a:t>El </a:t>
            </a:r>
            <a:r>
              <a:rPr lang="es-AR" sz="2800" b="1" dirty="0"/>
              <a:t>ensayo de cortocircuito del transformador</a:t>
            </a:r>
            <a:r>
              <a:rPr lang="es-AR" sz="2800" dirty="0"/>
              <a:t> permite obtener los parámetros de la rama serie del circuito equivalente del transformador, R1, R2, X1 y X2</a:t>
            </a:r>
            <a:endParaRPr lang="es-AR" sz="2800" dirty="0"/>
          </a:p>
        </p:txBody>
      </p:sp>
      <p:pic>
        <p:nvPicPr>
          <p:cNvPr id="4" name="Imagen 3" descr="http://4.bp.blogspot.com/-gtt0ou0U8P8/VBxzrfUUBVI/AAAAAAAAAjg/7YQ3Lg6m6yA/s1600/Ensayo%2Bde%2BCorto.bmp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13" y="4380964"/>
            <a:ext cx="6565627" cy="2297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100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8206" y="63613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AR" sz="4400" b="1" dirty="0"/>
              <a:t>Determinación de la polaridad de los terminales secundarios respecto a los terminales de primario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pic>
        <p:nvPicPr>
          <p:cNvPr id="4" name="Marcador de contenido 3" descr="http://1.bp.blogspot.com/-1ZP1M_lePPI/VBwdUTeVfNI/AAAAAAAAAiw/dODLe9O9qQs/s1600/Polaridad%2BTerminales.bmp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53" y="2086895"/>
            <a:ext cx="656013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48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638300" y="26517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Circuito equivalente reducido al primario</a:t>
            </a:r>
          </a:p>
        </p:txBody>
      </p:sp>
      <p:pic>
        <p:nvPicPr>
          <p:cNvPr id="7170" name="Picture 2" descr="C:\Users\AHP\Downloads\Circuito equivalente reducido al pri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04" y="2059686"/>
            <a:ext cx="8915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1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85937" y="16764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dirty="0"/>
              <a:t>Circuito equivalente reducido al secundario</a:t>
            </a:r>
          </a:p>
        </p:txBody>
      </p:sp>
      <p:pic>
        <p:nvPicPr>
          <p:cNvPr id="8194" name="Picture 2" descr="C:\Users\AHP\Downloads\Circuito equivalente reducido al secund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13966"/>
            <a:ext cx="88487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1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8" t="28074" r="12075" b="37299"/>
          <a:stretch/>
        </p:blipFill>
        <p:spPr>
          <a:xfrm>
            <a:off x="3750822" y="410997"/>
            <a:ext cx="6674769" cy="37354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1" t="63269" r="8085" b="24556"/>
          <a:stretch/>
        </p:blipFill>
        <p:spPr>
          <a:xfrm>
            <a:off x="190500" y="4146417"/>
            <a:ext cx="10090623" cy="173152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61915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57782" r="7500" b="13315"/>
          <a:stretch/>
        </p:blipFill>
        <p:spPr>
          <a:xfrm>
            <a:off x="266699" y="831341"/>
            <a:ext cx="10877551" cy="45615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24987" r="65313" b="58918"/>
          <a:stretch/>
        </p:blipFill>
        <p:spPr>
          <a:xfrm>
            <a:off x="7901178" y="4090543"/>
            <a:ext cx="3352800" cy="20438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3568" y="89822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7688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44615" r="52812" b="18318"/>
          <a:stretch/>
        </p:blipFill>
        <p:spPr>
          <a:xfrm>
            <a:off x="875070" y="1012502"/>
            <a:ext cx="10401771" cy="547718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138582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56392" r="54219" b="16373"/>
          <a:stretch/>
        </p:blipFill>
        <p:spPr>
          <a:xfrm>
            <a:off x="0" y="963168"/>
            <a:ext cx="12068910" cy="4495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99753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4" t="25822" r="18437" b="37216"/>
          <a:stretch/>
        </p:blipFill>
        <p:spPr>
          <a:xfrm>
            <a:off x="0" y="1570959"/>
            <a:ext cx="3886200" cy="38888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4" t="37494" r="9661" b="25266"/>
          <a:stretch/>
        </p:blipFill>
        <p:spPr>
          <a:xfrm>
            <a:off x="3257549" y="744278"/>
            <a:ext cx="8941164" cy="55422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3296" y="180164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EJEMPLO 1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54713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</TotalTime>
  <Words>107</Words>
  <Application>Microsoft Office PowerPoint</Application>
  <PresentationFormat>Panorámica</PresentationFormat>
  <Paragraphs>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Retrospección</vt:lpstr>
      <vt:lpstr>MÁQUINAS ELÉCTRICAS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Ensayo de vacío </vt:lpstr>
      <vt:lpstr>Ensayo de cortocircuito</vt:lpstr>
      <vt:lpstr>Determinación de la polaridad de los terminales secundarios respecto a los terminales de primario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ELÉCTRICAS</dc:title>
  <dc:creator>Alumno</dc:creator>
  <cp:lastModifiedBy>Alumno</cp:lastModifiedBy>
  <cp:revision>24</cp:revision>
  <dcterms:created xsi:type="dcterms:W3CDTF">2020-05-05T18:26:26Z</dcterms:created>
  <dcterms:modified xsi:type="dcterms:W3CDTF">2020-05-05T20:59:57Z</dcterms:modified>
</cp:coreProperties>
</file>