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9" r:id="rId3"/>
    <p:sldId id="260" r:id="rId4"/>
    <p:sldId id="271" r:id="rId5"/>
    <p:sldId id="272" r:id="rId6"/>
    <p:sldId id="273" r:id="rId7"/>
    <p:sldId id="274" r:id="rId8"/>
    <p:sldId id="275" r:id="rId9"/>
    <p:sldId id="276"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6" r:id="rId27"/>
    <p:sldId id="297" r:id="rId28"/>
    <p:sldId id="300" r:id="rId29"/>
    <p:sldId id="301" r:id="rId30"/>
    <p:sldId id="302" r:id="rId31"/>
    <p:sldId id="303" r:id="rId32"/>
    <p:sldId id="304" r:id="rId33"/>
    <p:sldId id="305" r:id="rId34"/>
    <p:sldId id="306" r:id="rId35"/>
    <p:sldId id="308" r:id="rId36"/>
    <p:sldId id="310" r:id="rId37"/>
    <p:sldId id="311" r:id="rId38"/>
    <p:sldId id="313" r:id="rId39"/>
    <p:sldId id="314" r:id="rId4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612D2-F457-4284-9562-AEA064198DDC}" type="datetimeFigureOut">
              <a:rPr lang="es-AR" smtClean="0"/>
              <a:t>28/5/2020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045D-ADFA-4CB6-97A1-0579AC05A29E}" type="slidenum">
              <a:rPr lang="es-AR" smtClean="0"/>
              <a:t>‹Nº›</a:t>
            </a:fld>
            <a:endParaRPr lang="es-AR"/>
          </a:p>
        </p:txBody>
      </p:sp>
    </p:spTree>
    <p:extLst>
      <p:ext uri="{BB962C8B-B14F-4D97-AF65-F5344CB8AC3E}">
        <p14:creationId xmlns:p14="http://schemas.microsoft.com/office/powerpoint/2010/main" val="248812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Acción reacción </a:t>
            </a:r>
            <a:endParaRPr lang="es-AR"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4</a:t>
            </a:fld>
            <a:endParaRPr lang="es-ES"/>
          </a:p>
        </p:txBody>
      </p:sp>
    </p:spTree>
    <p:extLst>
      <p:ext uri="{BB962C8B-B14F-4D97-AF65-F5344CB8AC3E}">
        <p14:creationId xmlns:p14="http://schemas.microsoft.com/office/powerpoint/2010/main" val="61456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10</a:t>
            </a:fld>
            <a:endParaRPr lang="es-ES"/>
          </a:p>
        </p:txBody>
      </p:sp>
    </p:spTree>
    <p:extLst>
      <p:ext uri="{BB962C8B-B14F-4D97-AF65-F5344CB8AC3E}">
        <p14:creationId xmlns:p14="http://schemas.microsoft.com/office/powerpoint/2010/main" val="341859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050045D-ADFA-4CB6-97A1-0579AC05A29E}" type="slidenum">
              <a:rPr lang="es-AR" smtClean="0"/>
              <a:t>11</a:t>
            </a:fld>
            <a:endParaRPr lang="es-AR"/>
          </a:p>
        </p:txBody>
      </p:sp>
    </p:spTree>
    <p:extLst>
      <p:ext uri="{BB962C8B-B14F-4D97-AF65-F5344CB8AC3E}">
        <p14:creationId xmlns:p14="http://schemas.microsoft.com/office/powerpoint/2010/main" val="280431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Para poder eliminar el del</a:t>
            </a:r>
            <a:r>
              <a:rPr lang="es-AR" baseline="0" dirty="0" smtClean="0"/>
              <a:t> circuito magnético el núcleo y pasar al circuito eléctrico, se remplaza el mismo por una rama en paralelo de una resistencia y </a:t>
            </a:r>
            <a:r>
              <a:rPr lang="es-AR" baseline="0" smtClean="0"/>
              <a:t>una reactancia.</a:t>
            </a:r>
            <a:endParaRPr lang="es-AR" dirty="0" smtClean="0"/>
          </a:p>
          <a:p>
            <a:endParaRPr lang="es-ES"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17</a:t>
            </a:fld>
            <a:endParaRPr lang="es-ES"/>
          </a:p>
        </p:txBody>
      </p:sp>
    </p:spTree>
    <p:extLst>
      <p:ext uri="{BB962C8B-B14F-4D97-AF65-F5344CB8AC3E}">
        <p14:creationId xmlns:p14="http://schemas.microsoft.com/office/powerpoint/2010/main" val="244764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19</a:t>
            </a:fld>
            <a:endParaRPr lang="es-ES"/>
          </a:p>
        </p:txBody>
      </p:sp>
    </p:spTree>
    <p:extLst>
      <p:ext uri="{BB962C8B-B14F-4D97-AF65-F5344CB8AC3E}">
        <p14:creationId xmlns:p14="http://schemas.microsoft.com/office/powerpoint/2010/main" val="282878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B4ADBF0-7669-4561-A4E8-2A79B265988F}" type="slidenum">
              <a:rPr lang="es-ES" smtClean="0"/>
              <a:pPr/>
              <a:t>31</a:t>
            </a:fld>
            <a:endParaRPr lang="es-ES"/>
          </a:p>
        </p:txBody>
      </p:sp>
    </p:spTree>
    <p:extLst>
      <p:ext uri="{BB962C8B-B14F-4D97-AF65-F5344CB8AC3E}">
        <p14:creationId xmlns:p14="http://schemas.microsoft.com/office/powerpoint/2010/main" val="139848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A050045D-ADFA-4CB6-97A1-0579AC05A29E}" type="slidenum">
              <a:rPr lang="es-AR" smtClean="0"/>
              <a:t>38</a:t>
            </a:fld>
            <a:endParaRPr lang="es-AR"/>
          </a:p>
        </p:txBody>
      </p:sp>
    </p:spTree>
    <p:extLst>
      <p:ext uri="{BB962C8B-B14F-4D97-AF65-F5344CB8AC3E}">
        <p14:creationId xmlns:p14="http://schemas.microsoft.com/office/powerpoint/2010/main" val="204458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AC9F150-8D35-4650-B19E-B8A5F0CB98CC}"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BA362C-8EBC-4314-8359-C155BB4125F8}"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9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C9F150-8D35-4650-B19E-B8A5F0CB98CC}"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43730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C9F150-8D35-4650-B19E-B8A5F0CB98CC}"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5761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C9F150-8D35-4650-B19E-B8A5F0CB98CC}"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236954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C9F150-8D35-4650-B19E-B8A5F0CB98CC}" type="datetimeFigureOut">
              <a:rPr lang="es-AR" smtClean="0"/>
              <a:t>28/5/2020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BA362C-8EBC-4314-8359-C155BB4125F8}"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48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C9F150-8D35-4650-B19E-B8A5F0CB98CC}" type="datetimeFigureOut">
              <a:rPr lang="es-AR" smtClean="0"/>
              <a:t>28/5/2020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12315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C9F150-8D35-4650-B19E-B8A5F0CB98CC}" type="datetimeFigureOut">
              <a:rPr lang="es-AR" smtClean="0"/>
              <a:t>28/5/2020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214471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C9F150-8D35-4650-B19E-B8A5F0CB98CC}" type="datetimeFigureOut">
              <a:rPr lang="es-AR" smtClean="0"/>
              <a:t>28/5/2020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287166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C9F150-8D35-4650-B19E-B8A5F0CB98CC}" type="datetimeFigureOut">
              <a:rPr lang="es-AR" smtClean="0"/>
              <a:t>28/5/2020</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264851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C9F150-8D35-4650-B19E-B8A5F0CB98CC}" type="datetimeFigureOut">
              <a:rPr lang="es-AR" smtClean="0"/>
              <a:t>28/5/2020</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BA362C-8EBC-4314-8359-C155BB4125F8}" type="slidenum">
              <a:rPr lang="es-AR" smtClean="0"/>
              <a:t>‹Nº›</a:t>
            </a:fld>
            <a:endParaRPr lang="es-AR"/>
          </a:p>
        </p:txBody>
      </p:sp>
    </p:spTree>
    <p:extLst>
      <p:ext uri="{BB962C8B-B14F-4D97-AF65-F5344CB8AC3E}">
        <p14:creationId xmlns:p14="http://schemas.microsoft.com/office/powerpoint/2010/main" val="259977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C9F150-8D35-4650-B19E-B8A5F0CB98CC}" type="datetimeFigureOut">
              <a:rPr lang="es-AR" smtClean="0"/>
              <a:t>28/5/2020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BBA362C-8EBC-4314-8359-C155BB4125F8}" type="slidenum">
              <a:rPr lang="es-AR" smtClean="0"/>
              <a:t>‹Nº›</a:t>
            </a:fld>
            <a:endParaRPr lang="es-AR"/>
          </a:p>
        </p:txBody>
      </p:sp>
    </p:spTree>
    <p:extLst>
      <p:ext uri="{BB962C8B-B14F-4D97-AF65-F5344CB8AC3E}">
        <p14:creationId xmlns:p14="http://schemas.microsoft.com/office/powerpoint/2010/main" val="264344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C9F150-8D35-4650-B19E-B8A5F0CB98CC}" type="datetimeFigureOut">
              <a:rPr lang="es-AR" smtClean="0"/>
              <a:t>28/5/2020</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BA362C-8EBC-4314-8359-C155BB4125F8}"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06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file:///D:\GABRIEL\ILC\AREAS%202013\LABORATORIO%20DE%20M&#193;QUINAS%20EL&#201;CTRICAS\C&#225;lculos%20de%20transformadores.xmcd\Selection%2075%2031%20421%20202"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33.xml.rels><?xml version="1.0" encoding="UTF-8" standalone="yes"?>
<Relationships xmlns="http://schemas.openxmlformats.org/package/2006/relationships"><Relationship Id="rId3" Type="http://schemas.openxmlformats.org/officeDocument/2006/relationships/oleObject" Target="file:///D:\GABRIEL\ILC\AREAS%202013\LABORATORIO%20DE%20M&#193;QUINAS%20EL&#201;CTRICAS\C&#225;lculos%20de%20transformadores.xmcd\Selection%2075%20207%20298%20242"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gi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fontScale="90000"/>
          </a:bodyPr>
          <a:lstStyle/>
          <a:p>
            <a:r>
              <a:rPr lang="es-AR" dirty="0" smtClean="0"/>
              <a:t>MÁQUINAS ELÉCTRICAS</a:t>
            </a:r>
            <a:endParaRPr lang="en-US" dirty="0"/>
          </a:p>
        </p:txBody>
      </p:sp>
      <p:sp>
        <p:nvSpPr>
          <p:cNvPr id="3" name="Subtítulo 2"/>
          <p:cNvSpPr>
            <a:spLocks noGrp="1"/>
          </p:cNvSpPr>
          <p:nvPr>
            <p:ph type="subTitle" idx="1"/>
          </p:nvPr>
        </p:nvSpPr>
        <p:spPr/>
        <p:txBody>
          <a:bodyPr>
            <a:normAutofit/>
          </a:bodyPr>
          <a:lstStyle/>
          <a:p>
            <a:r>
              <a:rPr lang="es-AR" sz="4000" dirty="0" smtClean="0"/>
              <a:t>T.U.M.I. 2020</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r>
              <a:rPr lang="es-AR" sz="3600" dirty="0"/>
              <a:t>CRISTALDO JAVIER</a:t>
            </a:r>
            <a:endParaRPr lang="en-US" sz="3600" dirty="0"/>
          </a:p>
        </p:txBody>
      </p:sp>
    </p:spTree>
    <p:extLst>
      <p:ext uri="{BB962C8B-B14F-4D97-AF65-F5344CB8AC3E}">
        <p14:creationId xmlns:p14="http://schemas.microsoft.com/office/powerpoint/2010/main" val="357658232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536701" y="23912"/>
            <a:ext cx="9176107" cy="6834088"/>
          </a:xfrm>
          <a:prstGeom prst="rect">
            <a:avLst/>
          </a:prstGeom>
          <a:noFill/>
          <a:ln w="9525">
            <a:noFill/>
            <a:miter lim="800000"/>
            <a:headEnd/>
            <a:tailEnd/>
          </a:ln>
        </p:spPr>
      </p:pic>
      <p:sp>
        <p:nvSpPr>
          <p:cNvPr id="3" name="2 Rectángulo"/>
          <p:cNvSpPr/>
          <p:nvPr/>
        </p:nvSpPr>
        <p:spPr>
          <a:xfrm>
            <a:off x="1991544" y="188640"/>
            <a:ext cx="1296144"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CuadroTexto 1"/>
          <p:cNvSpPr txBox="1"/>
          <p:nvPr/>
        </p:nvSpPr>
        <p:spPr>
          <a:xfrm>
            <a:off x="5459311" y="2095500"/>
            <a:ext cx="1487589" cy="523220"/>
          </a:xfrm>
          <a:prstGeom prst="rect">
            <a:avLst/>
          </a:prstGeom>
          <a:noFill/>
        </p:spPr>
        <p:txBody>
          <a:bodyPr wrap="square" rtlCol="0">
            <a:spAutoFit/>
          </a:bodyPr>
          <a:lstStyle/>
          <a:p>
            <a:r>
              <a:rPr lang="es-AR" sz="2800" b="1" dirty="0" smtClean="0"/>
              <a:t>C.I.V.I.L.</a:t>
            </a:r>
            <a:endParaRPr lang="es-AR" sz="2800" b="1" dirty="0"/>
          </a:p>
        </p:txBody>
      </p:sp>
    </p:spTree>
    <p:extLst>
      <p:ext uri="{BB962C8B-B14F-4D97-AF65-F5344CB8AC3E}">
        <p14:creationId xmlns:p14="http://schemas.microsoft.com/office/powerpoint/2010/main" val="159480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1508038" y="0"/>
            <a:ext cx="9175927" cy="6858000"/>
          </a:xfrm>
          <a:prstGeom prst="rect">
            <a:avLst/>
          </a:prstGeom>
          <a:noFill/>
          <a:ln w="9525">
            <a:noFill/>
            <a:miter lim="800000"/>
            <a:headEnd/>
            <a:tailEnd/>
          </a:ln>
        </p:spPr>
      </p:pic>
      <p:sp>
        <p:nvSpPr>
          <p:cNvPr id="3" name="2 Rectángulo"/>
          <p:cNvSpPr/>
          <p:nvPr/>
        </p:nvSpPr>
        <p:spPr>
          <a:xfrm>
            <a:off x="2351584" y="260648"/>
            <a:ext cx="1296144"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7268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511264" y="27386"/>
            <a:ext cx="9169469" cy="6857999"/>
          </a:xfrm>
          <a:prstGeom prst="rect">
            <a:avLst/>
          </a:prstGeom>
          <a:noFill/>
          <a:ln w="9525">
            <a:noFill/>
            <a:miter lim="800000"/>
            <a:headEnd/>
            <a:tailEnd/>
          </a:ln>
        </p:spPr>
      </p:pic>
      <p:sp>
        <p:nvSpPr>
          <p:cNvPr id="3" name="2 Rectángulo"/>
          <p:cNvSpPr/>
          <p:nvPr/>
        </p:nvSpPr>
        <p:spPr>
          <a:xfrm>
            <a:off x="2927648" y="0"/>
            <a:ext cx="108012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838761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517615" y="0"/>
            <a:ext cx="9156770" cy="6858000"/>
          </a:xfrm>
          <a:prstGeom prst="rect">
            <a:avLst/>
          </a:prstGeom>
          <a:noFill/>
          <a:ln w="9525">
            <a:noFill/>
            <a:miter lim="800000"/>
            <a:headEnd/>
            <a:tailEnd/>
          </a:ln>
        </p:spPr>
      </p:pic>
      <p:sp>
        <p:nvSpPr>
          <p:cNvPr id="3" name="2 Rectángulo"/>
          <p:cNvSpPr/>
          <p:nvPr/>
        </p:nvSpPr>
        <p:spPr>
          <a:xfrm>
            <a:off x="2513120" y="195072"/>
            <a:ext cx="108012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73656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524000" y="-4782"/>
            <a:ext cx="9137630" cy="6862781"/>
          </a:xfrm>
          <a:prstGeom prst="rect">
            <a:avLst/>
          </a:prstGeom>
          <a:noFill/>
          <a:ln w="9525">
            <a:noFill/>
            <a:miter lim="800000"/>
            <a:headEnd/>
            <a:tailEnd/>
          </a:ln>
        </p:spPr>
      </p:pic>
      <p:sp>
        <p:nvSpPr>
          <p:cNvPr id="3" name="2 Rectángulo"/>
          <p:cNvSpPr/>
          <p:nvPr/>
        </p:nvSpPr>
        <p:spPr>
          <a:xfrm>
            <a:off x="1524000" y="0"/>
            <a:ext cx="108012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65861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518175" y="1"/>
            <a:ext cx="9137633" cy="6862783"/>
          </a:xfrm>
          <a:prstGeom prst="rect">
            <a:avLst/>
          </a:prstGeom>
          <a:noFill/>
          <a:ln w="9525">
            <a:noFill/>
            <a:miter lim="800000"/>
            <a:headEnd/>
            <a:tailEnd/>
          </a:ln>
        </p:spPr>
      </p:pic>
      <p:sp>
        <p:nvSpPr>
          <p:cNvPr id="3" name="2 Rectángulo"/>
          <p:cNvSpPr/>
          <p:nvPr/>
        </p:nvSpPr>
        <p:spPr>
          <a:xfrm>
            <a:off x="2572556" y="12701"/>
            <a:ext cx="138832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7988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517615" y="0"/>
            <a:ext cx="9156770" cy="6858000"/>
          </a:xfrm>
          <a:prstGeom prst="rect">
            <a:avLst/>
          </a:prstGeom>
          <a:noFill/>
          <a:ln w="9525">
            <a:noFill/>
            <a:miter lim="800000"/>
            <a:headEnd/>
            <a:tailEnd/>
          </a:ln>
        </p:spPr>
      </p:pic>
      <p:sp>
        <p:nvSpPr>
          <p:cNvPr id="3" name="2 Rectángulo"/>
          <p:cNvSpPr/>
          <p:nvPr/>
        </p:nvSpPr>
        <p:spPr>
          <a:xfrm>
            <a:off x="3183680" y="109729"/>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17814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533526" y="0"/>
            <a:ext cx="9124951" cy="6858000"/>
          </a:xfrm>
          <a:prstGeom prst="rect">
            <a:avLst/>
          </a:prstGeom>
          <a:noFill/>
          <a:ln w="9525">
            <a:noFill/>
            <a:miter lim="800000"/>
            <a:headEnd/>
            <a:tailEnd/>
          </a:ln>
        </p:spPr>
      </p:pic>
      <p:sp>
        <p:nvSpPr>
          <p:cNvPr id="3" name="2 Rectángulo"/>
          <p:cNvSpPr/>
          <p:nvPr/>
        </p:nvSpPr>
        <p:spPr>
          <a:xfrm>
            <a:off x="2062016" y="195073"/>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7949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511264" y="1"/>
            <a:ext cx="9169469" cy="6857999"/>
          </a:xfrm>
          <a:prstGeom prst="rect">
            <a:avLst/>
          </a:prstGeom>
          <a:noFill/>
          <a:ln w="9525">
            <a:noFill/>
            <a:miter lim="800000"/>
            <a:headEnd/>
            <a:tailEnd/>
          </a:ln>
        </p:spPr>
      </p:pic>
      <p:sp>
        <p:nvSpPr>
          <p:cNvPr id="3" name="2 Rectángulo"/>
          <p:cNvSpPr/>
          <p:nvPr/>
        </p:nvSpPr>
        <p:spPr>
          <a:xfrm>
            <a:off x="2013248" y="146305"/>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83667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524001" y="-7159"/>
            <a:ext cx="9134476" cy="6865159"/>
          </a:xfrm>
          <a:prstGeom prst="rect">
            <a:avLst/>
          </a:prstGeom>
          <a:noFill/>
          <a:ln w="9525">
            <a:noFill/>
            <a:miter lim="800000"/>
            <a:headEnd/>
            <a:tailEnd/>
          </a:ln>
        </p:spPr>
      </p:pic>
      <p:sp>
        <p:nvSpPr>
          <p:cNvPr id="3" name="2 Rectángulo"/>
          <p:cNvSpPr/>
          <p:nvPr/>
        </p:nvSpPr>
        <p:spPr>
          <a:xfrm>
            <a:off x="1793792" y="195073"/>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5343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760" y="359755"/>
            <a:ext cx="4815840" cy="822869"/>
          </a:xfrm>
        </p:spPr>
        <p:txBody>
          <a:bodyPr>
            <a:normAutofit/>
          </a:bodyPr>
          <a:lstStyle/>
          <a:p>
            <a:pPr algn="ctr"/>
            <a:r>
              <a:rPr lang="es-AR" sz="5400" b="1" dirty="0" smtClean="0"/>
              <a:t>Transformador</a:t>
            </a:r>
            <a:r>
              <a:rPr lang="es-AR" sz="5400" dirty="0" smtClean="0"/>
              <a:t> </a:t>
            </a:r>
            <a:endParaRPr lang="es-AR" sz="5400" dirty="0"/>
          </a:p>
        </p:txBody>
      </p:sp>
      <p:sp>
        <p:nvSpPr>
          <p:cNvPr id="3" name="2 Marcador de contenido"/>
          <p:cNvSpPr>
            <a:spLocks noGrp="1"/>
          </p:cNvSpPr>
          <p:nvPr>
            <p:ph idx="1"/>
          </p:nvPr>
        </p:nvSpPr>
        <p:spPr>
          <a:xfrm>
            <a:off x="713232" y="1863096"/>
            <a:ext cx="5077968" cy="3854952"/>
          </a:xfrm>
        </p:spPr>
        <p:txBody>
          <a:bodyPr>
            <a:noAutofit/>
          </a:bodyPr>
          <a:lstStyle/>
          <a:p>
            <a:r>
              <a:rPr lang="es-AR" sz="2800" dirty="0" smtClean="0"/>
              <a:t>Es un aparato estático de inducción, exclusivamente para corriente alterna, destinado a transformar un sistema primario de corriente alterna en otro secundario de tensión e intensidad generalmente diferente.  </a:t>
            </a:r>
            <a:endParaRPr lang="es-AR"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224" y="359755"/>
            <a:ext cx="2921591" cy="218837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2091" r="18543" b="12442"/>
          <a:stretch/>
        </p:blipFill>
        <p:spPr>
          <a:xfrm>
            <a:off x="8963541" y="2548128"/>
            <a:ext cx="2302955" cy="21336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120" y="3443478"/>
            <a:ext cx="1847850" cy="2476500"/>
          </a:xfrm>
          <a:prstGeom prst="rect">
            <a:avLst/>
          </a:prstGeom>
        </p:spPr>
      </p:pic>
    </p:spTree>
    <p:extLst>
      <p:ext uri="{BB962C8B-B14F-4D97-AF65-F5344CB8AC3E}">
        <p14:creationId xmlns:p14="http://schemas.microsoft.com/office/powerpoint/2010/main" val="3637349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520817" y="1"/>
            <a:ext cx="9150366" cy="6857999"/>
          </a:xfrm>
          <a:prstGeom prst="rect">
            <a:avLst/>
          </a:prstGeom>
          <a:noFill/>
          <a:ln w="9525">
            <a:noFill/>
            <a:miter lim="800000"/>
            <a:headEnd/>
            <a:tailEnd/>
          </a:ln>
        </p:spPr>
      </p:pic>
      <p:sp>
        <p:nvSpPr>
          <p:cNvPr id="3" name="2 Rectángulo"/>
          <p:cNvSpPr/>
          <p:nvPr/>
        </p:nvSpPr>
        <p:spPr>
          <a:xfrm>
            <a:off x="3610400" y="304801"/>
            <a:ext cx="1400512"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9907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520817" y="1"/>
            <a:ext cx="9150366" cy="6857999"/>
          </a:xfrm>
          <a:prstGeom prst="rect">
            <a:avLst/>
          </a:prstGeom>
          <a:noFill/>
          <a:ln w="9525">
            <a:noFill/>
            <a:miter lim="800000"/>
            <a:headEnd/>
            <a:tailEnd/>
          </a:ln>
        </p:spPr>
      </p:pic>
      <p:sp>
        <p:nvSpPr>
          <p:cNvPr id="3" name="2 Rectángulo"/>
          <p:cNvSpPr/>
          <p:nvPr/>
        </p:nvSpPr>
        <p:spPr>
          <a:xfrm>
            <a:off x="3427520" y="256033"/>
            <a:ext cx="1924768"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4380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524001" y="11931"/>
            <a:ext cx="9159964" cy="6846069"/>
          </a:xfrm>
          <a:prstGeom prst="rect">
            <a:avLst/>
          </a:prstGeom>
          <a:noFill/>
          <a:ln w="9525">
            <a:noFill/>
            <a:miter lim="800000"/>
            <a:headEnd/>
            <a:tailEnd/>
          </a:ln>
        </p:spPr>
      </p:pic>
      <p:sp>
        <p:nvSpPr>
          <p:cNvPr id="3" name="2 Rectángulo"/>
          <p:cNvSpPr/>
          <p:nvPr/>
        </p:nvSpPr>
        <p:spPr>
          <a:xfrm>
            <a:off x="3500672" y="195073"/>
            <a:ext cx="1949152"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89095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17615" y="0"/>
            <a:ext cx="9156770" cy="6858000"/>
          </a:xfrm>
          <a:prstGeom prst="rect">
            <a:avLst/>
          </a:prstGeom>
          <a:noFill/>
          <a:ln w="9525">
            <a:noFill/>
            <a:miter lim="800000"/>
            <a:headEnd/>
            <a:tailEnd/>
          </a:ln>
        </p:spPr>
      </p:pic>
      <p:sp>
        <p:nvSpPr>
          <p:cNvPr id="3" name="2 Rectángulo"/>
          <p:cNvSpPr/>
          <p:nvPr/>
        </p:nvSpPr>
        <p:spPr>
          <a:xfrm>
            <a:off x="1891328" y="158497"/>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04580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524000" y="-4782"/>
            <a:ext cx="9137630" cy="6862781"/>
          </a:xfrm>
          <a:prstGeom prst="rect">
            <a:avLst/>
          </a:prstGeom>
          <a:noFill/>
          <a:ln w="9525">
            <a:noFill/>
            <a:miter lim="800000"/>
            <a:headEnd/>
            <a:tailEnd/>
          </a:ln>
        </p:spPr>
      </p:pic>
      <p:sp>
        <p:nvSpPr>
          <p:cNvPr id="3" name="2 Rectángulo"/>
          <p:cNvSpPr/>
          <p:nvPr/>
        </p:nvSpPr>
        <p:spPr>
          <a:xfrm>
            <a:off x="1891328" y="158497"/>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67780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530367" y="1"/>
            <a:ext cx="9131263" cy="6857999"/>
          </a:xfrm>
          <a:prstGeom prst="rect">
            <a:avLst/>
          </a:prstGeom>
          <a:noFill/>
          <a:ln w="9525">
            <a:noFill/>
            <a:miter lim="800000"/>
            <a:headEnd/>
            <a:tailEnd/>
          </a:ln>
        </p:spPr>
      </p:pic>
      <p:sp>
        <p:nvSpPr>
          <p:cNvPr id="3" name="2 Rectángulo"/>
          <p:cNvSpPr/>
          <p:nvPr/>
        </p:nvSpPr>
        <p:spPr>
          <a:xfrm>
            <a:off x="1713528" y="94997"/>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43436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524000" y="7190"/>
            <a:ext cx="9153604" cy="6850810"/>
          </a:xfrm>
          <a:prstGeom prst="rect">
            <a:avLst/>
          </a:prstGeom>
          <a:noFill/>
          <a:ln w="9525">
            <a:noFill/>
            <a:miter lim="800000"/>
            <a:headEnd/>
            <a:tailEnd/>
          </a:ln>
        </p:spPr>
      </p:pic>
      <p:sp>
        <p:nvSpPr>
          <p:cNvPr id="3" name="2 Rectángulo"/>
          <p:cNvSpPr/>
          <p:nvPr/>
        </p:nvSpPr>
        <p:spPr>
          <a:xfrm>
            <a:off x="2818428" y="7190"/>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13387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517615" y="0"/>
            <a:ext cx="9156770" cy="6858000"/>
          </a:xfrm>
          <a:prstGeom prst="rect">
            <a:avLst/>
          </a:prstGeom>
          <a:noFill/>
          <a:ln w="9525">
            <a:noFill/>
            <a:miter lim="800000"/>
            <a:headEnd/>
            <a:tailEnd/>
          </a:ln>
        </p:spPr>
      </p:pic>
      <p:sp>
        <p:nvSpPr>
          <p:cNvPr id="3" name="2 Rectángulo"/>
          <p:cNvSpPr/>
          <p:nvPr/>
        </p:nvSpPr>
        <p:spPr>
          <a:xfrm>
            <a:off x="2158028" y="0"/>
            <a:ext cx="1449280" cy="76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11235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1631504" y="620689"/>
                <a:ext cx="8712968" cy="4832092"/>
              </a:xfrm>
              <a:prstGeom prst="rect">
                <a:avLst/>
              </a:prstGeom>
              <a:noFill/>
            </p:spPr>
            <p:txBody>
              <a:bodyPr wrap="square" rtlCol="0">
                <a:spAutoFit/>
              </a:bodyPr>
              <a:lstStyle/>
              <a:p>
                <a:r>
                  <a:rPr lang="es-AR" sz="2400" dirty="0"/>
                  <a:t>POTENCIA ACTIVA(P</a:t>
                </a:r>
                <a:r>
                  <a:rPr lang="es-AR" dirty="0"/>
                  <a:t>): es igual al producto eficaz de la tensión por el valor eficaz de la corriente y por el coseno del desfasaje entre ambos. Y  el valor </a:t>
                </a:r>
                <a14:m>
                  <m:oMath xmlns:m="http://schemas.openxmlformats.org/officeDocument/2006/math">
                    <m:r>
                      <a:rPr lang="es-AR" i="1">
                        <a:latin typeface="Cambria Math"/>
                      </a:rPr>
                      <m:t>𝑐𝑜𝑠</m:t>
                    </m:r>
                    <m:r>
                      <a:rPr lang="es-AR" i="1">
                        <a:latin typeface="Cambria Math"/>
                        <a:ea typeface="Cambria Math"/>
                      </a:rPr>
                      <m:t>𝜑</m:t>
                    </m:r>
                  </m:oMath>
                </a14:m>
                <a:r>
                  <a:rPr lang="es-AR" dirty="0"/>
                  <a:t> se lo llama factor de potencia. (W)</a:t>
                </a:r>
              </a:p>
              <a:p>
                <a:endParaRPr lang="es-AR" dirty="0"/>
              </a:p>
              <a:p>
                <a:r>
                  <a:rPr lang="es-AR" dirty="0"/>
                  <a:t>Grafico:</a:t>
                </a:r>
              </a:p>
              <a:p>
                <a:endParaRPr lang="es-AR" dirty="0"/>
              </a:p>
              <a:p>
                <a:endParaRPr lang="es-AR" dirty="0"/>
              </a:p>
              <a:p>
                <a:r>
                  <a:rPr lang="es-AR" dirty="0"/>
                  <a:t>POTENCIA REACTIVA(Q): hay una cierta es la energía que va y viene del generador y cuyo balance o promedio resulta nulo. A esa energía de vaivén, computada a lo largo de un tiempo se la denomina potencia reactiva. Esta es la potencia que se necesita para crear campos magnéticos en las bobinas y campos eléctricos en los capacitores. (VAR)</a:t>
                </a:r>
              </a:p>
              <a:p>
                <a:endParaRPr lang="es-AR" dirty="0"/>
              </a:p>
              <a:p>
                <a:endParaRPr lang="es-AR" dirty="0"/>
              </a:p>
              <a:p>
                <a:r>
                  <a:rPr lang="es-AR" dirty="0"/>
                  <a:t>Grafico: </a:t>
                </a:r>
              </a:p>
              <a:p>
                <a:endParaRPr lang="es-AR" dirty="0"/>
              </a:p>
              <a:p>
                <a:r>
                  <a:rPr lang="es-AR" dirty="0"/>
                  <a:t>POTENCA APARENTE (S) (VA)</a:t>
                </a:r>
              </a:p>
              <a:p>
                <a:endParaRPr lang="es-AR" sz="1400" dirty="0"/>
              </a:p>
            </p:txBody>
          </p:sp>
        </mc:Choice>
        <mc:Fallback xmlns="">
          <p:sp>
            <p:nvSpPr>
              <p:cNvPr id="2" name="1 CuadroTexto"/>
              <p:cNvSpPr txBox="1">
                <a:spLocks noRot="1" noChangeAspect="1" noMove="1" noResize="1" noEditPoints="1" noAdjustHandles="1" noChangeArrowheads="1" noChangeShapeType="1" noTextEdit="1"/>
              </p:cNvSpPr>
              <p:nvPr/>
            </p:nvSpPr>
            <p:spPr>
              <a:xfrm>
                <a:off x="1631504" y="620689"/>
                <a:ext cx="8712968" cy="4832092"/>
              </a:xfrm>
              <a:prstGeom prst="rect">
                <a:avLst/>
              </a:prstGeom>
              <a:blipFill>
                <a:blip r:embed="rId2"/>
                <a:stretch>
                  <a:fillRect l="-1120" t="-1010" r="-770"/>
                </a:stretch>
              </a:blipFill>
            </p:spPr>
            <p:txBody>
              <a:bodyPr/>
              <a:lstStyle/>
              <a:p>
                <a:r>
                  <a:rPr lang="es-AR">
                    <a:noFill/>
                  </a:rPr>
                  <a:t> </a:t>
                </a:r>
              </a:p>
            </p:txBody>
          </p:sp>
        </mc:Fallback>
      </mc:AlternateContent>
      <p:pic>
        <p:nvPicPr>
          <p:cNvPr id="4098" name="Picture 2" descr="C:\Users\Le0\Pictur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12" y="3863616"/>
            <a:ext cx="4104456" cy="264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14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1631504" y="620688"/>
                <a:ext cx="8712968" cy="5724644"/>
              </a:xfrm>
              <a:prstGeom prst="rect">
                <a:avLst/>
              </a:prstGeom>
              <a:noFill/>
            </p:spPr>
            <p:txBody>
              <a:bodyPr wrap="square" rtlCol="0">
                <a:spAutoFit/>
              </a:bodyPr>
              <a:lstStyle/>
              <a:p>
                <a:pPr algn="ctr"/>
                <a:r>
                  <a:rPr lang="es-AR" sz="2400" b="1" u="sng" dirty="0"/>
                  <a:t>Ley de Ohm generalizada</a:t>
                </a:r>
                <a:r>
                  <a:rPr lang="es-AR" dirty="0"/>
                  <a:t>:</a:t>
                </a:r>
              </a:p>
              <a:p>
                <a:endParaRPr lang="es-AR" dirty="0"/>
              </a:p>
              <a:p>
                <a:endParaRPr lang="es-AR" dirty="0"/>
              </a:p>
              <a:p>
                <a:endParaRPr lang="es-AR" dirty="0"/>
              </a:p>
              <a:p>
                <a:endParaRPr lang="es-AR" dirty="0"/>
              </a:p>
              <a:p>
                <a:endParaRPr lang="es-AR" dirty="0"/>
              </a:p>
              <a:p>
                <a:endParaRPr lang="es-AR" dirty="0"/>
              </a:p>
              <a:p>
                <a:endParaRPr lang="es-AR" dirty="0"/>
              </a:p>
              <a:p>
                <a:r>
                  <a:rPr lang="es-AR" dirty="0"/>
                  <a:t>Circuito de CA en el cual se representan los tres receptores en serie, </a:t>
                </a:r>
                <a:r>
                  <a:rPr lang="es-AR" dirty="0" err="1"/>
                  <a:t>resistenca</a:t>
                </a:r>
                <a:r>
                  <a:rPr lang="es-AR" dirty="0"/>
                  <a:t>, capacitor, inductor.</a:t>
                </a:r>
              </a:p>
              <a:p>
                <a:r>
                  <a:rPr lang="es-AR" dirty="0"/>
                  <a:t>La tensión U aplicada al circuito deberá ser la suma de las tensiones de cada elemento:</a:t>
                </a:r>
              </a:p>
              <a:p>
                <a:endParaRPr lang="es-AR" dirty="0"/>
              </a:p>
              <a:p>
                <a:pPr/>
                <a14:m>
                  <m:oMathPara xmlns:m="http://schemas.openxmlformats.org/officeDocument/2006/math">
                    <m:oMathParaPr>
                      <m:jc m:val="centerGroup"/>
                    </m:oMathParaPr>
                    <m:oMath xmlns:m="http://schemas.openxmlformats.org/officeDocument/2006/math">
                      <m:acc>
                        <m:accPr>
                          <m:chr m:val="̅"/>
                          <m:ctrlPr>
                            <a:rPr lang="es-AR" sz="2400" i="1">
                              <a:latin typeface="Cambria Math" panose="02040503050406030204" pitchFamily="18" charset="0"/>
                            </a:rPr>
                          </m:ctrlPr>
                        </m:accPr>
                        <m:e>
                          <m:r>
                            <a:rPr lang="es-AR" sz="2400" i="1">
                              <a:latin typeface="Cambria Math"/>
                            </a:rPr>
                            <m:t>𝑈</m:t>
                          </m:r>
                        </m:e>
                      </m:acc>
                      <m:r>
                        <a:rPr lang="es-AR" sz="2400" i="1">
                          <a:latin typeface="Cambria Math"/>
                        </a:rPr>
                        <m:t>=</m:t>
                      </m:r>
                      <m:sSub>
                        <m:sSubPr>
                          <m:ctrlPr>
                            <a:rPr lang="es-AR" sz="2400" i="1">
                              <a:latin typeface="Cambria Math" panose="02040503050406030204" pitchFamily="18" charset="0"/>
                            </a:rPr>
                          </m:ctrlPr>
                        </m:sSubPr>
                        <m:e>
                          <m:acc>
                            <m:accPr>
                              <m:chr m:val="̅"/>
                              <m:ctrlPr>
                                <a:rPr lang="es-AR" sz="2400" i="1">
                                  <a:latin typeface="Cambria Math" panose="02040503050406030204" pitchFamily="18" charset="0"/>
                                </a:rPr>
                              </m:ctrlPr>
                            </m:accPr>
                            <m:e>
                              <m:r>
                                <a:rPr lang="es-AR" sz="2400" i="1">
                                  <a:latin typeface="Cambria Math"/>
                                </a:rPr>
                                <m:t>𝑈</m:t>
                              </m:r>
                            </m:e>
                          </m:acc>
                        </m:e>
                        <m:sub>
                          <m:r>
                            <a:rPr lang="es-AR" sz="2400" i="1">
                              <a:latin typeface="Cambria Math"/>
                            </a:rPr>
                            <m:t>𝑅</m:t>
                          </m:r>
                        </m:sub>
                      </m:sSub>
                      <m:r>
                        <a:rPr lang="es-AR" sz="2400" i="1">
                          <a:latin typeface="Cambria Math"/>
                        </a:rPr>
                        <m:t>+</m:t>
                      </m:r>
                      <m:sSub>
                        <m:sSubPr>
                          <m:ctrlPr>
                            <a:rPr lang="es-AR" sz="2400" i="1">
                              <a:latin typeface="Cambria Math" panose="02040503050406030204" pitchFamily="18" charset="0"/>
                            </a:rPr>
                          </m:ctrlPr>
                        </m:sSubPr>
                        <m:e>
                          <m:acc>
                            <m:accPr>
                              <m:chr m:val="̅"/>
                              <m:ctrlPr>
                                <a:rPr lang="es-AR" sz="2400" i="1">
                                  <a:latin typeface="Cambria Math" panose="02040503050406030204" pitchFamily="18" charset="0"/>
                                </a:rPr>
                              </m:ctrlPr>
                            </m:accPr>
                            <m:e>
                              <m:r>
                                <a:rPr lang="es-AR" sz="2400" i="1">
                                  <a:latin typeface="Cambria Math"/>
                                </a:rPr>
                                <m:t>𝑈</m:t>
                              </m:r>
                            </m:e>
                          </m:acc>
                        </m:e>
                        <m:sub>
                          <m:r>
                            <a:rPr lang="es-AR" sz="2400" i="1">
                              <a:latin typeface="Cambria Math"/>
                            </a:rPr>
                            <m:t>𝐿</m:t>
                          </m:r>
                        </m:sub>
                      </m:sSub>
                      <m:r>
                        <a:rPr lang="es-AR" sz="2400" i="1">
                          <a:latin typeface="Cambria Math"/>
                        </a:rPr>
                        <m:t>+</m:t>
                      </m:r>
                      <m:sSub>
                        <m:sSubPr>
                          <m:ctrlPr>
                            <a:rPr lang="es-AR" sz="2400" i="1">
                              <a:latin typeface="Cambria Math" panose="02040503050406030204" pitchFamily="18" charset="0"/>
                            </a:rPr>
                          </m:ctrlPr>
                        </m:sSubPr>
                        <m:e>
                          <m:acc>
                            <m:accPr>
                              <m:chr m:val="̅"/>
                              <m:ctrlPr>
                                <a:rPr lang="es-AR" sz="2400" i="1">
                                  <a:latin typeface="Cambria Math" panose="02040503050406030204" pitchFamily="18" charset="0"/>
                                </a:rPr>
                              </m:ctrlPr>
                            </m:accPr>
                            <m:e>
                              <m:r>
                                <a:rPr lang="es-AR" sz="2400" i="1">
                                  <a:latin typeface="Cambria Math"/>
                                </a:rPr>
                                <m:t>𝑈</m:t>
                              </m:r>
                            </m:e>
                          </m:acc>
                        </m:e>
                        <m:sub>
                          <m:r>
                            <a:rPr lang="es-AR" sz="2400" i="1">
                              <a:latin typeface="Cambria Math"/>
                            </a:rPr>
                            <m:t>𝐶</m:t>
                          </m:r>
                        </m:sub>
                      </m:sSub>
                    </m:oMath>
                  </m:oMathPara>
                </a14:m>
                <a:endParaRPr lang="es-AR" sz="2400" dirty="0"/>
              </a:p>
              <a:p>
                <a:r>
                  <a:rPr lang="es-AR" dirty="0"/>
                  <a:t>Pero recordando los temas de </a:t>
                </a:r>
                <a:r>
                  <a:rPr lang="es-AR" dirty="0" err="1"/>
                  <a:t>electrotecnica</a:t>
                </a:r>
                <a:endParaRPr lang="es-AR" dirty="0"/>
              </a:p>
              <a:p>
                <a:pPr algn="ctr"/>
                <a14:m>
                  <m:oMathPara xmlns:m="http://schemas.openxmlformats.org/officeDocument/2006/math">
                    <m:oMathParaPr>
                      <m:jc m:val="centerGroup"/>
                    </m:oMathParaPr>
                    <m:oMath xmlns:m="http://schemas.openxmlformats.org/officeDocument/2006/math">
                      <m:sSub>
                        <m:sSubPr>
                          <m:ctrlPr>
                            <a:rPr lang="es-AR" sz="2800" i="1">
                              <a:latin typeface="Cambria Math" panose="02040503050406030204" pitchFamily="18" charset="0"/>
                            </a:rPr>
                          </m:ctrlPr>
                        </m:sSubPr>
                        <m:e>
                          <m:acc>
                            <m:accPr>
                              <m:chr m:val="̅"/>
                              <m:ctrlPr>
                                <a:rPr lang="es-AR" sz="2800" i="1">
                                  <a:latin typeface="Cambria Math" panose="02040503050406030204" pitchFamily="18" charset="0"/>
                                </a:rPr>
                              </m:ctrlPr>
                            </m:accPr>
                            <m:e>
                              <m:r>
                                <a:rPr lang="es-AR" sz="2800" i="1">
                                  <a:latin typeface="Cambria Math"/>
                                </a:rPr>
                                <m:t>𝑈</m:t>
                              </m:r>
                            </m:e>
                          </m:acc>
                        </m:e>
                        <m:sub>
                          <m:r>
                            <a:rPr lang="es-AR" sz="2800" i="1">
                              <a:latin typeface="Cambria Math"/>
                            </a:rPr>
                            <m:t>𝑅</m:t>
                          </m:r>
                        </m:sub>
                      </m:sSub>
                      <m:r>
                        <a:rPr lang="es-AR" sz="2800" i="1">
                          <a:latin typeface="Cambria Math"/>
                        </a:rPr>
                        <m:t>=</m:t>
                      </m:r>
                      <m:acc>
                        <m:accPr>
                          <m:chr m:val="̅"/>
                          <m:ctrlPr>
                            <a:rPr lang="es-AR" sz="2800" i="1">
                              <a:latin typeface="Cambria Math" panose="02040503050406030204" pitchFamily="18" charset="0"/>
                            </a:rPr>
                          </m:ctrlPr>
                        </m:accPr>
                        <m:e>
                          <m:r>
                            <a:rPr lang="es-AR" sz="2800" i="1">
                              <a:latin typeface="Cambria Math"/>
                            </a:rPr>
                            <m:t>𝐼</m:t>
                          </m:r>
                        </m:e>
                      </m:acc>
                      <m:r>
                        <a:rPr lang="es-AR" sz="2800" i="1">
                          <a:latin typeface="Cambria Math"/>
                        </a:rPr>
                        <m:t>.</m:t>
                      </m:r>
                      <m:r>
                        <a:rPr lang="es-AR" sz="2800" i="1">
                          <a:latin typeface="Cambria Math"/>
                        </a:rPr>
                        <m:t>𝑅</m:t>
                      </m:r>
                    </m:oMath>
                  </m:oMathPara>
                </a14:m>
                <a:endParaRPr lang="es-AR" sz="2800" dirty="0"/>
              </a:p>
              <a:p>
                <a:pPr algn="ctr"/>
                <a14:m>
                  <m:oMathPara xmlns:m="http://schemas.openxmlformats.org/officeDocument/2006/math">
                    <m:oMathParaPr>
                      <m:jc m:val="center"/>
                    </m:oMathParaPr>
                    <m:oMath xmlns:m="http://schemas.openxmlformats.org/officeDocument/2006/math">
                      <m:sSub>
                        <m:sSubPr>
                          <m:ctrlPr>
                            <a:rPr lang="es-AR" sz="2800" i="1">
                              <a:latin typeface="Cambria Math" panose="02040503050406030204" pitchFamily="18" charset="0"/>
                            </a:rPr>
                          </m:ctrlPr>
                        </m:sSubPr>
                        <m:e>
                          <m:acc>
                            <m:accPr>
                              <m:chr m:val="̅"/>
                              <m:ctrlPr>
                                <a:rPr lang="es-AR" sz="2800" i="1">
                                  <a:latin typeface="Cambria Math" panose="02040503050406030204" pitchFamily="18" charset="0"/>
                                </a:rPr>
                              </m:ctrlPr>
                            </m:accPr>
                            <m:e>
                              <m:r>
                                <a:rPr lang="es-AR" sz="2800" i="1">
                                  <a:latin typeface="Cambria Math"/>
                                </a:rPr>
                                <m:t>𝑈</m:t>
                              </m:r>
                            </m:e>
                          </m:acc>
                        </m:e>
                        <m:sub>
                          <m:r>
                            <a:rPr lang="es-AR" sz="2800" i="1">
                              <a:latin typeface="Cambria Math"/>
                            </a:rPr>
                            <m:t>𝐿</m:t>
                          </m:r>
                        </m:sub>
                      </m:sSub>
                      <m:r>
                        <a:rPr lang="es-AR" sz="2800" i="1">
                          <a:latin typeface="Cambria Math"/>
                        </a:rPr>
                        <m:t>=</m:t>
                      </m:r>
                      <m:r>
                        <a:rPr lang="es-AR" sz="2800" i="1">
                          <a:latin typeface="Cambria Math"/>
                        </a:rPr>
                        <m:t>𝑗</m:t>
                      </m:r>
                      <m:r>
                        <a:rPr lang="es-AR" sz="2800" i="1">
                          <a:latin typeface="Cambria Math"/>
                        </a:rPr>
                        <m:t>.</m:t>
                      </m:r>
                      <m:acc>
                        <m:accPr>
                          <m:chr m:val="̅"/>
                          <m:ctrlPr>
                            <a:rPr lang="es-AR" sz="2800" i="1">
                              <a:latin typeface="Cambria Math" panose="02040503050406030204" pitchFamily="18" charset="0"/>
                            </a:rPr>
                          </m:ctrlPr>
                        </m:accPr>
                        <m:e>
                          <m:r>
                            <a:rPr lang="es-AR" sz="2800" i="1">
                              <a:latin typeface="Cambria Math"/>
                            </a:rPr>
                            <m:t>𝐼</m:t>
                          </m:r>
                        </m:e>
                      </m:acc>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𝐿</m:t>
                          </m:r>
                        </m:sub>
                      </m:sSub>
                    </m:oMath>
                  </m:oMathPara>
                </a14:m>
                <a:endParaRPr lang="es-AR" sz="2800" dirty="0"/>
              </a:p>
              <a:p>
                <a:pPr algn="ctr"/>
                <a14:m>
                  <m:oMathPara xmlns:m="http://schemas.openxmlformats.org/officeDocument/2006/math">
                    <m:oMathParaPr>
                      <m:jc m:val="center"/>
                    </m:oMathParaPr>
                    <m:oMath xmlns:m="http://schemas.openxmlformats.org/officeDocument/2006/math">
                      <m:sSub>
                        <m:sSubPr>
                          <m:ctrlPr>
                            <a:rPr lang="es-AR" sz="2800" i="1">
                              <a:latin typeface="Cambria Math" panose="02040503050406030204" pitchFamily="18" charset="0"/>
                            </a:rPr>
                          </m:ctrlPr>
                        </m:sSubPr>
                        <m:e>
                          <m:acc>
                            <m:accPr>
                              <m:chr m:val="̅"/>
                              <m:ctrlPr>
                                <a:rPr lang="es-AR" sz="2800" i="1">
                                  <a:latin typeface="Cambria Math" panose="02040503050406030204" pitchFamily="18" charset="0"/>
                                </a:rPr>
                              </m:ctrlPr>
                            </m:accPr>
                            <m:e>
                              <m:r>
                                <a:rPr lang="es-AR" sz="2800" i="1">
                                  <a:latin typeface="Cambria Math"/>
                                </a:rPr>
                                <m:t>𝑈</m:t>
                              </m:r>
                            </m:e>
                          </m:acc>
                        </m:e>
                        <m:sub>
                          <m:r>
                            <a:rPr lang="es-AR" sz="2800" i="1">
                              <a:latin typeface="Cambria Math"/>
                            </a:rPr>
                            <m:t>𝐶</m:t>
                          </m:r>
                        </m:sub>
                      </m:sSub>
                      <m:r>
                        <a:rPr lang="es-AR" sz="2800" i="1">
                          <a:latin typeface="Cambria Math"/>
                        </a:rPr>
                        <m:t>=−</m:t>
                      </m:r>
                      <m:r>
                        <a:rPr lang="es-AR" sz="2800" i="1">
                          <a:latin typeface="Cambria Math"/>
                        </a:rPr>
                        <m:t>𝑗</m:t>
                      </m:r>
                      <m:r>
                        <a:rPr lang="es-AR" sz="2800" i="1">
                          <a:latin typeface="Cambria Math"/>
                        </a:rPr>
                        <m:t>.</m:t>
                      </m:r>
                      <m:acc>
                        <m:accPr>
                          <m:chr m:val="̅"/>
                          <m:ctrlPr>
                            <a:rPr lang="es-AR" sz="2800" i="1">
                              <a:latin typeface="Cambria Math" panose="02040503050406030204" pitchFamily="18" charset="0"/>
                            </a:rPr>
                          </m:ctrlPr>
                        </m:accPr>
                        <m:e>
                          <m:r>
                            <a:rPr lang="es-AR" sz="2800" i="1">
                              <a:latin typeface="Cambria Math"/>
                            </a:rPr>
                            <m:t>𝐼</m:t>
                          </m:r>
                        </m:e>
                      </m:acc>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𝐶</m:t>
                          </m:r>
                        </m:sub>
                      </m:sSub>
                    </m:oMath>
                  </m:oMathPara>
                </a14:m>
                <a:endParaRPr lang="es-AR" sz="2800" dirty="0"/>
              </a:p>
              <a:p>
                <a:endParaRPr lang="es-AR" dirty="0"/>
              </a:p>
            </p:txBody>
          </p:sp>
        </mc:Choice>
        <mc:Fallback xmlns="">
          <p:sp>
            <p:nvSpPr>
              <p:cNvPr id="2" name="1 CuadroTexto"/>
              <p:cNvSpPr txBox="1">
                <a:spLocks noRot="1" noChangeAspect="1" noMove="1" noResize="1" noEditPoints="1" noAdjustHandles="1" noChangeArrowheads="1" noChangeShapeType="1" noTextEdit="1"/>
              </p:cNvSpPr>
              <p:nvPr/>
            </p:nvSpPr>
            <p:spPr>
              <a:xfrm>
                <a:off x="1631504" y="620688"/>
                <a:ext cx="8712968" cy="5724644"/>
              </a:xfrm>
              <a:prstGeom prst="rect">
                <a:avLst/>
              </a:prstGeom>
              <a:blipFill>
                <a:blip r:embed="rId2"/>
                <a:stretch>
                  <a:fillRect l="-630" t="-852"/>
                </a:stretch>
              </a:blipFill>
            </p:spPr>
            <p:txBody>
              <a:bodyPr/>
              <a:lstStyle/>
              <a:p>
                <a:r>
                  <a:rPr lang="es-AR">
                    <a:noFill/>
                  </a:rPr>
                  <a:t> </a:t>
                </a:r>
              </a:p>
            </p:txBody>
          </p:sp>
        </mc:Fallback>
      </mc:AlternateContent>
      <p:pic>
        <p:nvPicPr>
          <p:cNvPr id="5122" name="Picture 2" descr="C:\Users\Le0\Pictures\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282" y="1100088"/>
            <a:ext cx="3469412" cy="150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0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6790944" cy="615605"/>
          </a:xfrm>
        </p:spPr>
        <p:txBody>
          <a:bodyPr>
            <a:normAutofit/>
          </a:bodyPr>
          <a:lstStyle/>
          <a:p>
            <a:r>
              <a:rPr lang="es-AR" sz="3200" b="1" dirty="0" smtClean="0"/>
              <a:t>Transformador: Relaciones fundamentales</a:t>
            </a:r>
            <a:endParaRPr lang="es-AR" sz="3200" dirty="0"/>
          </a:p>
        </p:txBody>
      </p:sp>
      <p:sp>
        <p:nvSpPr>
          <p:cNvPr id="4" name="CuadroTexto 3"/>
          <p:cNvSpPr txBox="1"/>
          <p:nvPr/>
        </p:nvSpPr>
        <p:spPr>
          <a:xfrm>
            <a:off x="768096" y="2170176"/>
            <a:ext cx="5401056" cy="2554545"/>
          </a:xfrm>
          <a:prstGeom prst="rect">
            <a:avLst/>
          </a:prstGeom>
          <a:noFill/>
        </p:spPr>
        <p:txBody>
          <a:bodyPr wrap="square" rtlCol="0">
            <a:spAutoFit/>
          </a:bodyPr>
          <a:lstStyle/>
          <a:p>
            <a:r>
              <a:rPr lang="es-AR" sz="2000" b="1" dirty="0" smtClean="0"/>
              <a:t>Comenzamos con el estudio del transformador ideal, llamando así a la maquina que cumpla con las siguientes condiciones:</a:t>
            </a:r>
          </a:p>
          <a:p>
            <a:r>
              <a:rPr lang="es-AR" sz="2000" dirty="0" smtClean="0"/>
              <a:t>1- Arrollamientos de resistencia nula</a:t>
            </a:r>
          </a:p>
          <a:p>
            <a:r>
              <a:rPr lang="es-AR" sz="2000" dirty="0" smtClean="0"/>
              <a:t>2- Núcleo magnético sin perdidas</a:t>
            </a:r>
          </a:p>
          <a:p>
            <a:r>
              <a:rPr lang="es-AR" sz="2000" dirty="0" smtClean="0"/>
              <a:t>3- Dispersión nula en ambos bobinados</a:t>
            </a:r>
          </a:p>
          <a:p>
            <a:r>
              <a:rPr lang="es-AR" sz="2000" dirty="0" smtClean="0"/>
              <a:t>4- Reactancia nula</a:t>
            </a:r>
          </a:p>
          <a:p>
            <a:r>
              <a:rPr lang="es-AR" sz="2000" dirty="0" smtClean="0"/>
              <a:t>5- Ningún fenómeno de capacidad</a:t>
            </a:r>
            <a:endParaRPr lang="es-AR" sz="2000" dirty="0"/>
          </a:p>
        </p:txBody>
      </p:sp>
      <p:pic>
        <p:nvPicPr>
          <p:cNvPr id="5" name="Picture 2" descr="C:\Users\Le0\Pictures\idtra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480" y="2023872"/>
            <a:ext cx="4070312" cy="363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7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1703512" y="476674"/>
                <a:ext cx="8856984" cy="6155531"/>
              </a:xfrm>
              <a:prstGeom prst="rect">
                <a:avLst/>
              </a:prstGeom>
            </p:spPr>
            <p:txBody>
              <a:bodyPr wrap="square">
                <a:spAutoFit/>
              </a:bodyPr>
              <a:lstStyle/>
              <a:p>
                <a:r>
                  <a:rPr lang="es-AR" sz="2800" b="1" dirty="0"/>
                  <a:t>ENTONCES REEMPLAZANDO:</a:t>
                </a:r>
              </a:p>
              <a:p>
                <a:endParaRPr lang="es-AR" b="1" dirty="0"/>
              </a:p>
              <a:p>
                <a:pPr/>
                <a14:m>
                  <m:oMathPara xmlns:m="http://schemas.openxmlformats.org/officeDocument/2006/math">
                    <m:oMathParaPr>
                      <m:jc m:val="centerGroup"/>
                    </m:oMathParaPr>
                    <m:oMath xmlns:m="http://schemas.openxmlformats.org/officeDocument/2006/math">
                      <m:acc>
                        <m:accPr>
                          <m:chr m:val="̅"/>
                          <m:ctrlPr>
                            <a:rPr lang="es-AR" sz="2800" i="1">
                              <a:latin typeface="Cambria Math" panose="02040503050406030204" pitchFamily="18" charset="0"/>
                            </a:rPr>
                          </m:ctrlPr>
                        </m:accPr>
                        <m:e>
                          <m:r>
                            <a:rPr lang="es-AR" sz="2800" i="1">
                              <a:latin typeface="Cambria Math"/>
                            </a:rPr>
                            <m:t>𝑈</m:t>
                          </m:r>
                        </m:e>
                      </m:acc>
                      <m:r>
                        <a:rPr lang="es-AR" sz="2800" i="1">
                          <a:latin typeface="Cambria Math"/>
                        </a:rPr>
                        <m:t>=</m:t>
                      </m:r>
                      <m:acc>
                        <m:accPr>
                          <m:chr m:val="̅"/>
                          <m:ctrlPr>
                            <a:rPr lang="es-AR" sz="2800" i="1">
                              <a:latin typeface="Cambria Math" panose="02040503050406030204" pitchFamily="18" charset="0"/>
                            </a:rPr>
                          </m:ctrlPr>
                        </m:accPr>
                        <m:e>
                          <m:r>
                            <a:rPr lang="es-AR" sz="2800" i="1">
                              <a:latin typeface="Cambria Math"/>
                            </a:rPr>
                            <m:t>𝐼</m:t>
                          </m:r>
                        </m:e>
                      </m:acc>
                      <m:r>
                        <a:rPr lang="es-AR" sz="2800" i="1">
                          <a:latin typeface="Cambria Math"/>
                        </a:rPr>
                        <m:t>.</m:t>
                      </m:r>
                      <m:r>
                        <a:rPr lang="es-AR" sz="2800" i="1">
                          <a:latin typeface="Cambria Math"/>
                        </a:rPr>
                        <m:t>𝑅</m:t>
                      </m:r>
                      <m:r>
                        <a:rPr lang="es-AR" sz="2800" i="1">
                          <a:latin typeface="Cambria Math"/>
                        </a:rPr>
                        <m:t>+</m:t>
                      </m:r>
                      <m:r>
                        <a:rPr lang="es-AR" sz="2800" i="1">
                          <a:latin typeface="Cambria Math"/>
                        </a:rPr>
                        <m:t>𝑗</m:t>
                      </m:r>
                      <m:r>
                        <a:rPr lang="es-AR" sz="2800" i="1">
                          <a:latin typeface="Cambria Math"/>
                        </a:rPr>
                        <m:t>.</m:t>
                      </m:r>
                      <m:acc>
                        <m:accPr>
                          <m:chr m:val="̅"/>
                          <m:ctrlPr>
                            <a:rPr lang="es-AR" sz="2800" i="1">
                              <a:latin typeface="Cambria Math" panose="02040503050406030204" pitchFamily="18" charset="0"/>
                            </a:rPr>
                          </m:ctrlPr>
                        </m:accPr>
                        <m:e>
                          <m:r>
                            <a:rPr lang="es-AR" sz="2800" i="1">
                              <a:latin typeface="Cambria Math"/>
                            </a:rPr>
                            <m:t>𝐼</m:t>
                          </m:r>
                        </m:e>
                      </m:acc>
                      <m:r>
                        <a:rPr lang="es-AR" sz="2800" i="1">
                          <a:latin typeface="Cambria Math"/>
                        </a:rPr>
                        <m:t>.</m:t>
                      </m:r>
                      <m:d>
                        <m:dPr>
                          <m:ctrlPr>
                            <a:rPr lang="es-AR" sz="2800" i="1">
                              <a:latin typeface="Cambria Math" panose="02040503050406030204" pitchFamily="18" charset="0"/>
                            </a:rPr>
                          </m:ctrlPr>
                        </m:dPr>
                        <m:e>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𝐿</m:t>
                              </m:r>
                            </m:sub>
                          </m:sSub>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𝐿</m:t>
                              </m:r>
                            </m:sub>
                          </m:sSub>
                        </m:e>
                      </m:d>
                    </m:oMath>
                  </m:oMathPara>
                </a14:m>
                <a:endParaRPr lang="es-AR" sz="2800" dirty="0"/>
              </a:p>
              <a:p>
                <a:endParaRPr lang="es-AR" sz="2800" dirty="0"/>
              </a:p>
              <a:p>
                <a:r>
                  <a:rPr lang="es-AR" sz="2800" dirty="0"/>
                  <a:t>SIENDO</a:t>
                </a:r>
              </a:p>
              <a:p>
                <a:pPr/>
                <a14:m>
                  <m:oMathPara xmlns:m="http://schemas.openxmlformats.org/officeDocument/2006/math">
                    <m:oMathParaPr>
                      <m:jc m:val="centerGroup"/>
                    </m:oMathParaPr>
                    <m:oMath xmlns:m="http://schemas.openxmlformats.org/officeDocument/2006/math">
                      <m:d>
                        <m:dPr>
                          <m:ctrlPr>
                            <a:rPr lang="es-AR" sz="2800" i="1">
                              <a:latin typeface="Cambria Math" panose="02040503050406030204" pitchFamily="18" charset="0"/>
                            </a:rPr>
                          </m:ctrlPr>
                        </m:dPr>
                        <m:e>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𝐿</m:t>
                              </m:r>
                            </m:sub>
                          </m:sSub>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𝐶</m:t>
                              </m:r>
                            </m:sub>
                          </m:sSub>
                        </m:e>
                      </m:d>
                      <m:r>
                        <a:rPr lang="es-AR" sz="2800" i="1">
                          <a:latin typeface="Cambria Math"/>
                        </a:rPr>
                        <m:t> </m:t>
                      </m:r>
                      <m:r>
                        <a:rPr lang="es-AR" sz="2800" i="1">
                          <a:latin typeface="Cambria Math"/>
                        </a:rPr>
                        <m:t>𝑑𝑖𝑓𝑒𝑟𝑒𝑛𝑐𝑖𝑎𝑠</m:t>
                      </m:r>
                      <m:r>
                        <a:rPr lang="es-AR" sz="2800" i="1">
                          <a:latin typeface="Cambria Math"/>
                        </a:rPr>
                        <m:t> </m:t>
                      </m:r>
                      <m:r>
                        <a:rPr lang="es-AR" sz="2800" i="1">
                          <a:latin typeface="Cambria Math"/>
                        </a:rPr>
                        <m:t>𝑑𝑒</m:t>
                      </m:r>
                      <m:r>
                        <a:rPr lang="es-AR" sz="2800" i="1">
                          <a:latin typeface="Cambria Math"/>
                        </a:rPr>
                        <m:t> </m:t>
                      </m:r>
                      <m:r>
                        <a:rPr lang="es-AR" sz="2800" i="1">
                          <a:latin typeface="Cambria Math"/>
                        </a:rPr>
                        <m:t>𝑟𝑒𝑎𝑐𝑡𝑎𝑛𝑐𝑖𝑎𝑠</m:t>
                      </m:r>
                    </m:oMath>
                  </m:oMathPara>
                </a14:m>
                <a:endParaRPr lang="es-AR" sz="2800" dirty="0"/>
              </a:p>
              <a:p>
                <a:endParaRPr lang="es-AR" sz="2800" dirty="0"/>
              </a:p>
              <a:p>
                <a:endParaRPr lang="es-AR" sz="2800" dirty="0"/>
              </a:p>
              <a:p>
                <a:r>
                  <a:rPr lang="es-AR" sz="2800" dirty="0"/>
                  <a:t>Y el grupo</a:t>
                </a:r>
              </a:p>
              <a:p>
                <a14:m>
                  <m:oMath xmlns:m="http://schemas.openxmlformats.org/officeDocument/2006/math">
                    <m:acc>
                      <m:accPr>
                        <m:chr m:val="̅"/>
                        <m:ctrlPr>
                          <a:rPr lang="es-AR" sz="2800" i="1">
                            <a:latin typeface="Cambria Math" panose="02040503050406030204" pitchFamily="18" charset="0"/>
                          </a:rPr>
                        </m:ctrlPr>
                      </m:accPr>
                      <m:e>
                        <m:r>
                          <a:rPr lang="es-AR" sz="2800" i="1">
                            <a:latin typeface="Cambria Math"/>
                          </a:rPr>
                          <m:t>𝑍</m:t>
                        </m:r>
                      </m:e>
                    </m:acc>
                    <m:r>
                      <a:rPr lang="es-AR" sz="2800" i="1">
                        <a:latin typeface="Cambria Math"/>
                      </a:rPr>
                      <m:t>=</m:t>
                    </m:r>
                    <m:r>
                      <a:rPr lang="es-AR" sz="2800" i="1">
                        <a:latin typeface="Cambria Math"/>
                      </a:rPr>
                      <m:t>𝑅</m:t>
                    </m:r>
                    <m:r>
                      <a:rPr lang="es-AR" sz="2800" i="1">
                        <a:latin typeface="Cambria Math"/>
                      </a:rPr>
                      <m:t>+</m:t>
                    </m:r>
                    <m:r>
                      <a:rPr lang="es-AR" sz="2800" i="1">
                        <a:latin typeface="Cambria Math"/>
                      </a:rPr>
                      <m:t>𝑗</m:t>
                    </m:r>
                    <m:r>
                      <a:rPr lang="es-AR" sz="2800" i="1">
                        <a:latin typeface="Cambria Math"/>
                      </a:rPr>
                      <m:t>.</m:t>
                    </m:r>
                    <m:d>
                      <m:dPr>
                        <m:ctrlPr>
                          <a:rPr lang="es-AR" sz="2800" i="1">
                            <a:latin typeface="Cambria Math" panose="02040503050406030204" pitchFamily="18" charset="0"/>
                          </a:rPr>
                        </m:ctrlPr>
                      </m:dPr>
                      <m:e>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𝐿</m:t>
                            </m:r>
                          </m:sub>
                        </m:sSub>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𝑋</m:t>
                            </m:r>
                          </m:e>
                          <m:sub>
                            <m:r>
                              <a:rPr lang="es-AR" sz="2800" i="1">
                                <a:latin typeface="Cambria Math"/>
                              </a:rPr>
                              <m:t>𝐶</m:t>
                            </m:r>
                          </m:sub>
                        </m:sSub>
                      </m:e>
                    </m:d>
                  </m:oMath>
                </a14:m>
                <a:r>
                  <a:rPr lang="es-AR" sz="2400" dirty="0"/>
                  <a:t>lo llamaremos impedancia</a:t>
                </a:r>
              </a:p>
              <a:p>
                <a:endParaRPr lang="es-AR" sz="2400" dirty="0"/>
              </a:p>
              <a:p>
                <a:endParaRPr lang="es-AR" sz="2400" dirty="0"/>
              </a:p>
              <a:p>
                <a:endParaRPr lang="es-AR" sz="2400" dirty="0"/>
              </a:p>
              <a:p>
                <a:endParaRPr lang="es-AR" sz="2400" dirty="0"/>
              </a:p>
              <a:p>
                <a:endParaRPr lang="es-AR" sz="2800" dirty="0"/>
              </a:p>
            </p:txBody>
          </p:sp>
        </mc:Choice>
        <mc:Fallback xmlns="">
          <p:sp>
            <p:nvSpPr>
              <p:cNvPr id="2" name="1 Rectángulo"/>
              <p:cNvSpPr>
                <a:spLocks noRot="1" noChangeAspect="1" noMove="1" noResize="1" noEditPoints="1" noAdjustHandles="1" noChangeArrowheads="1" noChangeShapeType="1" noTextEdit="1"/>
              </p:cNvSpPr>
              <p:nvPr/>
            </p:nvSpPr>
            <p:spPr>
              <a:xfrm>
                <a:off x="1703512" y="476674"/>
                <a:ext cx="8856984" cy="6155531"/>
              </a:xfrm>
              <a:prstGeom prst="rect">
                <a:avLst/>
              </a:prstGeom>
              <a:blipFill>
                <a:blip r:embed="rId2"/>
                <a:stretch>
                  <a:fillRect l="-1376" t="-891"/>
                </a:stretch>
              </a:blipFill>
            </p:spPr>
            <p:txBody>
              <a:bodyPr/>
              <a:lstStyle/>
              <a:p>
                <a:r>
                  <a:rPr lang="es-AR">
                    <a:noFill/>
                  </a:rPr>
                  <a:t> </a:t>
                </a:r>
              </a:p>
            </p:txBody>
          </p:sp>
        </mc:Fallback>
      </mc:AlternateContent>
    </p:spTree>
    <p:extLst>
      <p:ext uri="{BB962C8B-B14F-4D97-AF65-F5344CB8AC3E}">
        <p14:creationId xmlns:p14="http://schemas.microsoft.com/office/powerpoint/2010/main" val="606570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75521" y="981596"/>
            <a:ext cx="8800686" cy="5831780"/>
          </a:xfrm>
          <a:prstGeom prst="rect">
            <a:avLst/>
          </a:prstGeom>
          <a:noFill/>
          <a:ln w="9525">
            <a:noFill/>
            <a:miter lim="800000"/>
            <a:headEnd/>
            <a:tailEnd/>
          </a:ln>
        </p:spPr>
      </p:pic>
      <p:sp>
        <p:nvSpPr>
          <p:cNvPr id="4" name="3 CuadroTexto"/>
          <p:cNvSpPr txBox="1"/>
          <p:nvPr/>
        </p:nvSpPr>
        <p:spPr>
          <a:xfrm>
            <a:off x="2711624" y="404665"/>
            <a:ext cx="6552728" cy="584775"/>
          </a:xfrm>
          <a:prstGeom prst="rect">
            <a:avLst/>
          </a:prstGeom>
          <a:noFill/>
        </p:spPr>
        <p:txBody>
          <a:bodyPr wrap="square" rtlCol="0">
            <a:spAutoFit/>
          </a:bodyPr>
          <a:lstStyle/>
          <a:p>
            <a:r>
              <a:rPr lang="es-AR" sz="3200" b="1" dirty="0"/>
              <a:t>TRANSFORMADOR EN VACÍO</a:t>
            </a:r>
            <a:endParaRPr lang="es-ES" sz="3200" b="1" dirty="0"/>
          </a:p>
        </p:txBody>
      </p:sp>
    </p:spTree>
    <p:extLst>
      <p:ext uri="{BB962C8B-B14F-4D97-AF65-F5344CB8AC3E}">
        <p14:creationId xmlns:p14="http://schemas.microsoft.com/office/powerpoint/2010/main" val="2446368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11624" y="260649"/>
            <a:ext cx="6552728" cy="584775"/>
          </a:xfrm>
          <a:prstGeom prst="rect">
            <a:avLst/>
          </a:prstGeom>
          <a:noFill/>
        </p:spPr>
        <p:txBody>
          <a:bodyPr wrap="square" rtlCol="0">
            <a:spAutoFit/>
          </a:bodyPr>
          <a:lstStyle/>
          <a:p>
            <a:r>
              <a:rPr lang="es-AR" sz="3200" b="1" dirty="0"/>
              <a:t>TRANSFORMADOR EN VACÍO</a:t>
            </a:r>
            <a:endParaRPr lang="es-ES" sz="3200" b="1" dirty="0"/>
          </a:p>
        </p:txBody>
      </p:sp>
      <p:sp>
        <p:nvSpPr>
          <p:cNvPr id="3" name="2 CuadroTexto"/>
          <p:cNvSpPr txBox="1"/>
          <p:nvPr/>
        </p:nvSpPr>
        <p:spPr>
          <a:xfrm>
            <a:off x="531168" y="636460"/>
            <a:ext cx="7776864" cy="2246769"/>
          </a:xfrm>
          <a:prstGeom prst="rect">
            <a:avLst/>
          </a:prstGeom>
          <a:noFill/>
        </p:spPr>
        <p:txBody>
          <a:bodyPr wrap="square" rtlCol="0">
            <a:spAutoFit/>
          </a:bodyPr>
          <a:lstStyle/>
          <a:p>
            <a:r>
              <a:rPr lang="es-AR" sz="2800" dirty="0"/>
              <a:t>Con estos datos podemos calcular:</a:t>
            </a:r>
          </a:p>
          <a:p>
            <a:pPr>
              <a:buFont typeface="Arial" pitchFamily="34" charset="0"/>
              <a:buChar char="•"/>
            </a:pPr>
            <a:r>
              <a:rPr lang="es-AR" sz="2800" dirty="0"/>
              <a:t> La impedancia Z.</a:t>
            </a:r>
          </a:p>
          <a:p>
            <a:pPr>
              <a:buFont typeface="Arial" pitchFamily="34" charset="0"/>
              <a:buChar char="•"/>
            </a:pPr>
            <a:r>
              <a:rPr lang="es-AR" sz="2800" dirty="0"/>
              <a:t> La potencia aparente S.</a:t>
            </a:r>
          </a:p>
          <a:p>
            <a:pPr>
              <a:buFont typeface="Arial" pitchFamily="34" charset="0"/>
              <a:buChar char="•"/>
            </a:pPr>
            <a:r>
              <a:rPr lang="es-AR" sz="2800" dirty="0"/>
              <a:t> El ángulo de desfase </a:t>
            </a:r>
            <a:r>
              <a:rPr lang="el-GR" sz="2800" dirty="0">
                <a:latin typeface="Arial"/>
                <a:cs typeface="Arial"/>
              </a:rPr>
              <a:t>φ</a:t>
            </a:r>
            <a:r>
              <a:rPr lang="es-AR" sz="2800" dirty="0">
                <a:latin typeface="Arial"/>
                <a:cs typeface="Arial"/>
              </a:rPr>
              <a:t> entre la tensión y la corriente.</a:t>
            </a:r>
            <a:endParaRPr lang="es-ES" sz="2800" dirty="0"/>
          </a:p>
        </p:txBody>
      </p:sp>
      <p:graphicFrame>
        <p:nvGraphicFramePr>
          <p:cNvPr id="2050" name="Object 2"/>
          <p:cNvGraphicFramePr>
            <a:graphicFrameLocks noChangeAspect="1"/>
          </p:cNvGraphicFramePr>
          <p:nvPr>
            <p:extLst>
              <p:ext uri="{D42A27DB-BD31-4B8C-83A1-F6EECF244321}">
                <p14:modId xmlns:p14="http://schemas.microsoft.com/office/powerpoint/2010/main" val="100741966"/>
              </p:ext>
            </p:extLst>
          </p:nvPr>
        </p:nvGraphicFramePr>
        <p:xfrm>
          <a:off x="2495599" y="2924944"/>
          <a:ext cx="6673801" cy="3298323"/>
        </p:xfrm>
        <a:graphic>
          <a:graphicData uri="http://schemas.openxmlformats.org/presentationml/2006/ole">
            <mc:AlternateContent xmlns:mc="http://schemas.openxmlformats.org/markup-compatibility/2006">
              <mc:Choice xmlns:v="urn:schemas-microsoft-com:vml" Requires="v">
                <p:oleObj spid="_x0000_s1043" name="Mathcad" r:id="rId3" imgW="3295650" imgH="1628775" progId="Mathcad">
                  <p:link updateAutomatic="1"/>
                </p:oleObj>
              </mc:Choice>
              <mc:Fallback>
                <p:oleObj name="Mathcad" r:id="rId3" imgW="3295650" imgH="1628775" progId="Mathcad">
                  <p:link updateAutomatic="1"/>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99" y="2924944"/>
                        <a:ext cx="6673801" cy="329832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63857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11624" y="260649"/>
            <a:ext cx="6552728" cy="584775"/>
          </a:xfrm>
          <a:prstGeom prst="rect">
            <a:avLst/>
          </a:prstGeom>
          <a:noFill/>
        </p:spPr>
        <p:txBody>
          <a:bodyPr wrap="square" rtlCol="0">
            <a:spAutoFit/>
          </a:bodyPr>
          <a:lstStyle/>
          <a:p>
            <a:r>
              <a:rPr lang="es-AR" sz="3200" b="1" dirty="0"/>
              <a:t>TRANSFORMADOR EN VACÍO</a:t>
            </a:r>
            <a:endParaRPr lang="es-ES" sz="3200" b="1" dirty="0"/>
          </a:p>
        </p:txBody>
      </p:sp>
      <p:sp>
        <p:nvSpPr>
          <p:cNvPr id="3" name="2 CuadroTexto"/>
          <p:cNvSpPr txBox="1"/>
          <p:nvPr/>
        </p:nvSpPr>
        <p:spPr>
          <a:xfrm>
            <a:off x="1847528" y="1412776"/>
            <a:ext cx="8532440" cy="4832092"/>
          </a:xfrm>
          <a:prstGeom prst="rect">
            <a:avLst/>
          </a:prstGeom>
          <a:noFill/>
        </p:spPr>
        <p:txBody>
          <a:bodyPr wrap="square" rtlCol="0">
            <a:spAutoFit/>
          </a:bodyPr>
          <a:lstStyle/>
          <a:p>
            <a:r>
              <a:rPr lang="es-AR" sz="2800" dirty="0"/>
              <a:t>La pérdida de potencia en el cobre </a:t>
            </a:r>
            <a:r>
              <a:rPr lang="es-AR" sz="2800" dirty="0" err="1"/>
              <a:t>Ppcu</a:t>
            </a:r>
            <a:r>
              <a:rPr lang="es-AR" sz="2800" dirty="0"/>
              <a:t> puede calcularse mediante la resistencia del devanado (medida con un puente de </a:t>
            </a:r>
            <a:r>
              <a:rPr lang="es-AR" sz="2800" dirty="0" err="1"/>
              <a:t>Wheatstone</a:t>
            </a:r>
            <a:r>
              <a:rPr lang="es-AR" sz="2800" dirty="0"/>
              <a:t>.</a:t>
            </a:r>
          </a:p>
          <a:p>
            <a:endParaRPr lang="es-AR" sz="2800" dirty="0"/>
          </a:p>
          <a:p>
            <a:endParaRPr lang="es-AR" sz="2800" dirty="0"/>
          </a:p>
          <a:p>
            <a:r>
              <a:rPr lang="es-AR" sz="2800" dirty="0"/>
              <a:t>Valor despreciable frente a los 2 W, que fue la potencia medida.</a:t>
            </a:r>
          </a:p>
          <a:p>
            <a:endParaRPr lang="es-AR" sz="2800" dirty="0"/>
          </a:p>
          <a:p>
            <a:r>
              <a:rPr lang="es-AR" sz="2800" dirty="0"/>
              <a:t>Conclusión: </a:t>
            </a:r>
            <a:r>
              <a:rPr lang="es-AR" sz="2800" b="1" dirty="0"/>
              <a:t>La potencia que se mide en el transformador en vacío es debida a las pérdidas por imanación (pérdidas en el hierro).</a:t>
            </a:r>
            <a:endParaRPr lang="es-ES" sz="2800" b="1" dirty="0"/>
          </a:p>
        </p:txBody>
      </p:sp>
      <p:graphicFrame>
        <p:nvGraphicFramePr>
          <p:cNvPr id="3074" name="Object 2"/>
          <p:cNvGraphicFramePr>
            <a:graphicFrameLocks noChangeAspect="1"/>
          </p:cNvGraphicFramePr>
          <p:nvPr/>
        </p:nvGraphicFramePr>
        <p:xfrm>
          <a:off x="2425653" y="2708920"/>
          <a:ext cx="5505526" cy="864096"/>
        </p:xfrm>
        <a:graphic>
          <a:graphicData uri="http://schemas.openxmlformats.org/presentationml/2006/ole">
            <mc:AlternateContent xmlns:mc="http://schemas.openxmlformats.org/markup-compatibility/2006">
              <mc:Choice xmlns:v="urn:schemas-microsoft-com:vml" Requires="v">
                <p:oleObj spid="_x0000_s2066" name="Mathcad" r:id="rId3" imgW="2124075" imgH="333375" progId="Mathcad">
                  <p:link updateAutomatic="1"/>
                </p:oleObj>
              </mc:Choice>
              <mc:Fallback>
                <p:oleObj name="Mathcad" r:id="rId3" imgW="2124075" imgH="333375" progId="Mathcad">
                  <p:link updateAutomatic="1"/>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653" y="2708920"/>
                        <a:ext cx="550552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2368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1144" y="139700"/>
            <a:ext cx="6276156" cy="762000"/>
          </a:xfrm>
        </p:spPr>
        <p:txBody>
          <a:bodyPr/>
          <a:lstStyle/>
          <a:p>
            <a:pPr algn="ctr"/>
            <a:r>
              <a:rPr lang="es-ES" dirty="0" smtClean="0"/>
              <a:t>Pruebas de polaridad</a:t>
            </a:r>
            <a:endParaRPr lang="es-ES" dirty="0"/>
          </a:p>
        </p:txBody>
      </p:sp>
      <p:sp>
        <p:nvSpPr>
          <p:cNvPr id="3" name="2 Marcador de contenido"/>
          <p:cNvSpPr>
            <a:spLocks noGrp="1"/>
          </p:cNvSpPr>
          <p:nvPr>
            <p:ph idx="1"/>
          </p:nvPr>
        </p:nvSpPr>
        <p:spPr>
          <a:xfrm>
            <a:off x="461144" y="1143000"/>
            <a:ext cx="8219256" cy="653132"/>
          </a:xfrm>
        </p:spPr>
        <p:txBody>
          <a:bodyPr/>
          <a:lstStyle/>
          <a:p>
            <a:pPr>
              <a:buNone/>
            </a:pPr>
            <a:r>
              <a:rPr lang="es-ES" dirty="0" smtClean="0"/>
              <a:t>Para determinar si un transformador posee polaridad aditiva o sustractiva, procedemos como sigue</a:t>
            </a:r>
            <a:endParaRPr lang="es-ES" dirty="0"/>
          </a:p>
        </p:txBody>
      </p:sp>
      <p:pic>
        <p:nvPicPr>
          <p:cNvPr id="17410" name="Picture 2"/>
          <p:cNvPicPr>
            <a:picLocks noChangeAspect="1" noChangeArrowheads="1"/>
          </p:cNvPicPr>
          <p:nvPr/>
        </p:nvPicPr>
        <p:blipFill rotWithShape="1">
          <a:blip r:embed="rId2" cstate="print"/>
          <a:srcRect t="4396"/>
          <a:stretch/>
        </p:blipFill>
        <p:spPr bwMode="auto">
          <a:xfrm>
            <a:off x="7319380" y="2628900"/>
            <a:ext cx="4296840" cy="2159000"/>
          </a:xfrm>
          <a:prstGeom prst="rect">
            <a:avLst/>
          </a:prstGeom>
          <a:noFill/>
          <a:ln w="9525">
            <a:noFill/>
            <a:miter lim="800000"/>
            <a:headEnd/>
            <a:tailEnd/>
          </a:ln>
        </p:spPr>
      </p:pic>
      <p:sp>
        <p:nvSpPr>
          <p:cNvPr id="5" name="2 Marcador de contenido"/>
          <p:cNvSpPr txBox="1">
            <a:spLocks/>
          </p:cNvSpPr>
          <p:nvPr/>
        </p:nvSpPr>
        <p:spPr>
          <a:xfrm>
            <a:off x="238944" y="2162634"/>
            <a:ext cx="6238056" cy="309153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s-ES" b="1" dirty="0" smtClean="0"/>
              <a:t>1.Conectamos el devanado de alto voltaje a una fuente de </a:t>
            </a:r>
            <a:r>
              <a:rPr lang="es-ES" b="1" dirty="0" err="1" smtClean="0"/>
              <a:t>ca</a:t>
            </a:r>
            <a:r>
              <a:rPr lang="es-ES" b="1" dirty="0" smtClean="0"/>
              <a:t> </a:t>
            </a:r>
            <a:r>
              <a:rPr lang="es-ES" b="1" dirty="0" err="1" smtClean="0"/>
              <a:t>Eg</a:t>
            </a:r>
            <a:r>
              <a:rPr lang="es-ES" b="1" dirty="0" smtClean="0"/>
              <a:t> de bajo voltaje (por ejemplo, de 120 V).</a:t>
            </a:r>
          </a:p>
          <a:p>
            <a:pPr>
              <a:buFont typeface="Calibri" panose="020F0502020204030204" pitchFamily="34" charset="0"/>
              <a:buNone/>
            </a:pPr>
            <a:r>
              <a:rPr lang="es-ES" b="1" dirty="0" smtClean="0"/>
              <a:t>2.Conectamos un alambre de cierre o puente J entre dos terminales AV y BV adyacentes cualesquiera.</a:t>
            </a:r>
          </a:p>
          <a:p>
            <a:pPr>
              <a:buFont typeface="Calibri" panose="020F0502020204030204" pitchFamily="34" charset="0"/>
              <a:buNone/>
            </a:pPr>
            <a:r>
              <a:rPr lang="es-ES" b="1" dirty="0" smtClean="0"/>
              <a:t>3.Conectamos un voltímetro Ex entre las otras dos terminales AV y BV adyacentes.</a:t>
            </a:r>
          </a:p>
          <a:p>
            <a:pPr>
              <a:buFont typeface="Calibri" panose="020F0502020204030204" pitchFamily="34" charset="0"/>
              <a:buNone/>
            </a:pPr>
            <a:r>
              <a:rPr lang="es-ES" b="1" dirty="0" smtClean="0"/>
              <a:t>4.Conectamos otro voltímetro </a:t>
            </a:r>
            <a:r>
              <a:rPr lang="es-ES" b="1" dirty="0" err="1" smtClean="0"/>
              <a:t>Ep</a:t>
            </a:r>
            <a:r>
              <a:rPr lang="es-ES" b="1" dirty="0" smtClean="0"/>
              <a:t> a través del devanando AV. Si Ex da una lectura más alta que </a:t>
            </a:r>
            <a:r>
              <a:rPr lang="es-ES" b="1" dirty="0" err="1" smtClean="0"/>
              <a:t>Ep</a:t>
            </a:r>
            <a:r>
              <a:rPr lang="es-ES" b="1" dirty="0" smtClean="0"/>
              <a:t>, la polaridad es aditiva. Esto quiere decir que H1 y X1 están diagonalmente opuestas. Por otra parte, si Ex da una lectura más baja que </a:t>
            </a:r>
            <a:r>
              <a:rPr lang="es-ES" b="1" dirty="0" err="1" smtClean="0"/>
              <a:t>Ep</a:t>
            </a:r>
            <a:r>
              <a:rPr lang="es-ES" b="1" dirty="0" smtClean="0"/>
              <a:t>, la polaridad es sustractiva y las terminales H1 y X1 son adyacentes.</a:t>
            </a:r>
            <a:endParaRPr lang="es-ES" b="1" dirty="0"/>
          </a:p>
        </p:txBody>
      </p:sp>
    </p:spTree>
    <p:extLst>
      <p:ext uri="{BB962C8B-B14F-4D97-AF65-F5344CB8AC3E}">
        <p14:creationId xmlns:p14="http://schemas.microsoft.com/office/powerpoint/2010/main" val="3719343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93700"/>
            <a:ext cx="9862820" cy="546100"/>
          </a:xfrm>
        </p:spPr>
        <p:txBody>
          <a:bodyPr>
            <a:normAutofit fontScale="90000"/>
          </a:bodyPr>
          <a:lstStyle/>
          <a:p>
            <a:pPr algn="ctr"/>
            <a:r>
              <a:rPr lang="es-AR" dirty="0" smtClean="0"/>
              <a:t>Puntos homólogos y su determinación  </a:t>
            </a:r>
            <a:endParaRPr lang="es-AR" dirty="0"/>
          </a:p>
        </p:txBody>
      </p:sp>
      <mc:AlternateContent xmlns:mc="http://schemas.openxmlformats.org/markup-compatibility/2006" xmlns:a14="http://schemas.microsoft.com/office/drawing/2010/main">
        <mc:Choice Requires="a14">
          <p:sp>
            <p:nvSpPr>
              <p:cNvPr id="4" name="3 Rectángulo"/>
              <p:cNvSpPr/>
              <p:nvPr/>
            </p:nvSpPr>
            <p:spPr>
              <a:xfrm>
                <a:off x="292100" y="1892300"/>
                <a:ext cx="8597900" cy="2862322"/>
              </a:xfrm>
              <a:prstGeom prst="rect">
                <a:avLst/>
              </a:prstGeom>
            </p:spPr>
            <p:txBody>
              <a:bodyPr wrap="square">
                <a:spAutoFit/>
              </a:bodyPr>
              <a:lstStyle/>
              <a:p>
                <a:pPr algn="ctr"/>
                <a:r>
                  <a:rPr lang="es-AR" b="1" u="sng" dirty="0">
                    <a:solidFill>
                      <a:srgbClr val="FF0000"/>
                    </a:solidFill>
                  </a:rPr>
                  <a:t>Determinación de la Polaridad con Voltímetros</a:t>
                </a:r>
              </a:p>
              <a:p>
                <a:r>
                  <a:rPr lang="es-AR" b="1" dirty="0"/>
                  <a:t>Si un transformador monofásico se lo conecta como se muestra en la figura, con un puente entre los bornes U y u, se lo alimenta preferentemente por el lado de mayor tensión (puede hacerse con tensión reducida) y se miden las tensiones indicadas; el voltímetro conectado entre los bornes V y v, puede indicar la </a:t>
                </a:r>
                <a:r>
                  <a:rPr lang="es-AR" b="1" i="1" dirty="0"/>
                  <a:t>suma </a:t>
                </a:r>
                <a:r>
                  <a:rPr lang="es-AR" b="1" dirty="0"/>
                  <a:t>o la </a:t>
                </a:r>
                <a:r>
                  <a:rPr lang="es-AR" b="1" i="1" dirty="0"/>
                  <a:t>diferencia </a:t>
                </a:r>
                <a:r>
                  <a:rPr lang="es-AR" b="1" dirty="0"/>
                  <a:t>de las tensiones primaria y secundaria. </a:t>
                </a:r>
              </a:p>
              <a:p>
                <a:r>
                  <a:rPr lang="es-AR" b="1" dirty="0"/>
                  <a:t>Enel primer caso se dice que el transformador tiene polaridad </a:t>
                </a:r>
                <a:r>
                  <a:rPr lang="es-AR" b="1" i="1" dirty="0"/>
                  <a:t>aditiva </a:t>
                </a:r>
                <a:r>
                  <a:rPr lang="es-AR" b="1" dirty="0"/>
                  <a:t>y en el segundo </a:t>
                </a:r>
                <a:r>
                  <a:rPr lang="es-AR" b="1" i="1" dirty="0"/>
                  <a:t>sustractiva</a:t>
                </a:r>
                <a:r>
                  <a:rPr lang="es-AR" b="1" dirty="0"/>
                  <a:t>.</a:t>
                </a:r>
              </a:p>
              <a:p>
                <a:r>
                  <a:rPr lang="es-AR" b="1" dirty="0"/>
                  <a:t>Este procedimiento no es recomendado si la relación de transformación es superior a 30, debido a que las tensiones </a:t>
                </a:r>
                <a14:m>
                  <m:oMath xmlns:m="http://schemas.openxmlformats.org/officeDocument/2006/math">
                    <m:r>
                      <a:rPr lang="es-AR" b="1" i="1">
                        <a:latin typeface="Cambria Math"/>
                        <a:ea typeface="Cambria Math"/>
                      </a:rPr>
                      <m:t>∆</m:t>
                    </m:r>
                  </m:oMath>
                </a14:m>
                <a:r>
                  <a:rPr lang="es-AR" b="1" i="1" dirty="0"/>
                  <a:t>U</a:t>
                </a:r>
                <a:r>
                  <a:rPr lang="es-AR" b="1" dirty="0"/>
                  <a:t>, para ambas polaridades, son muy semejantes.</a:t>
                </a:r>
              </a:p>
            </p:txBody>
          </p:sp>
        </mc:Choice>
        <mc:Fallback xmlns="">
          <p:sp>
            <p:nvSpPr>
              <p:cNvPr id="4" name="3 Rectángulo"/>
              <p:cNvSpPr>
                <a:spLocks noRot="1" noChangeAspect="1" noMove="1" noResize="1" noEditPoints="1" noAdjustHandles="1" noChangeArrowheads="1" noChangeShapeType="1" noTextEdit="1"/>
              </p:cNvSpPr>
              <p:nvPr/>
            </p:nvSpPr>
            <p:spPr>
              <a:xfrm>
                <a:off x="292100" y="1892300"/>
                <a:ext cx="8597900" cy="2862322"/>
              </a:xfrm>
              <a:prstGeom prst="rect">
                <a:avLst/>
              </a:prstGeom>
              <a:blipFill>
                <a:blip r:embed="rId2"/>
                <a:stretch>
                  <a:fillRect l="-638" t="-1064" r="-638" b="-2340"/>
                </a:stretch>
              </a:blipFill>
            </p:spPr>
            <p:txBody>
              <a:bodyPr/>
              <a:lstStyle/>
              <a:p>
                <a:r>
                  <a:rPr lang="es-AR">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876" y="5269927"/>
            <a:ext cx="4015717" cy="87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36" t="17417" r="9687"/>
          <a:stretch/>
        </p:blipFill>
        <p:spPr bwMode="auto">
          <a:xfrm>
            <a:off x="8356600" y="4533327"/>
            <a:ext cx="3594100" cy="180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16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dirty="0"/>
              <a:t>Como ya se dijo la polaridad está relacionada con los bornes homólogos y la designación </a:t>
            </a:r>
            <a:r>
              <a:rPr lang="es-AR" dirty="0" smtClean="0"/>
              <a:t>de los </a:t>
            </a:r>
            <a:r>
              <a:rPr lang="es-AR" dirty="0"/>
              <a:t>terminales; En la figura </a:t>
            </a:r>
            <a:r>
              <a:rPr lang="es-AR" dirty="0" smtClean="0"/>
              <a:t>siguiente </a:t>
            </a:r>
            <a:r>
              <a:rPr lang="es-AR" dirty="0"/>
              <a:t>se muestran las dos posibilidades y los sentidos de las tensiones </a:t>
            </a:r>
            <a:r>
              <a:rPr lang="es-AR" dirty="0" smtClean="0"/>
              <a:t>que justifican la </a:t>
            </a:r>
            <a:r>
              <a:rPr lang="es-AR" dirty="0"/>
              <a:t>medición anterior</a:t>
            </a:r>
            <a:r>
              <a:rPr lang="es-AR" dirty="0" smtClean="0"/>
              <a:t>. </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070" y="3177285"/>
            <a:ext cx="5163730" cy="215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097280" y="5490625"/>
            <a:ext cx="9144000" cy="646331"/>
          </a:xfrm>
          <a:prstGeom prst="rect">
            <a:avLst/>
          </a:prstGeom>
        </p:spPr>
        <p:txBody>
          <a:bodyPr wrap="square">
            <a:spAutoFit/>
          </a:bodyPr>
          <a:lstStyle/>
          <a:p>
            <a:r>
              <a:rPr lang="es-AR" dirty="0"/>
              <a:t>Como regla nemotécnica se puede decir que cuando los bornes homólogos (correspondientes) la polaridad es sustractiva.</a:t>
            </a:r>
          </a:p>
        </p:txBody>
      </p:sp>
      <p:sp>
        <p:nvSpPr>
          <p:cNvPr id="6" name="1 Título"/>
          <p:cNvSpPr>
            <a:spLocks noGrp="1"/>
          </p:cNvSpPr>
          <p:nvPr>
            <p:ph type="title"/>
          </p:nvPr>
        </p:nvSpPr>
        <p:spPr>
          <a:xfrm>
            <a:off x="0" y="393700"/>
            <a:ext cx="9862820" cy="546100"/>
          </a:xfrm>
        </p:spPr>
        <p:txBody>
          <a:bodyPr>
            <a:normAutofit fontScale="90000"/>
          </a:bodyPr>
          <a:lstStyle/>
          <a:p>
            <a:pPr algn="ctr"/>
            <a:r>
              <a:rPr lang="es-AR" dirty="0" smtClean="0"/>
              <a:t>Puntos homólogos y su determinación  </a:t>
            </a:r>
            <a:endParaRPr lang="es-AR" dirty="0"/>
          </a:p>
        </p:txBody>
      </p:sp>
    </p:spTree>
    <p:extLst>
      <p:ext uri="{BB962C8B-B14F-4D97-AF65-F5344CB8AC3E}">
        <p14:creationId xmlns:p14="http://schemas.microsoft.com/office/powerpoint/2010/main" val="873034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17880" y="1706034"/>
            <a:ext cx="9786620" cy="1646766"/>
          </a:xfrm>
        </p:spPr>
        <p:txBody>
          <a:bodyPr>
            <a:normAutofit/>
          </a:bodyPr>
          <a:lstStyle/>
          <a:p>
            <a:endParaRPr lang="es-AR" dirty="0"/>
          </a:p>
          <a:p>
            <a:r>
              <a:rPr lang="es-AR" dirty="0"/>
              <a:t> El conocimiento del rendimiento de cualquier </a:t>
            </a:r>
            <a:r>
              <a:rPr lang="es-AR" dirty="0" smtClean="0"/>
              <a:t>máquina </a:t>
            </a:r>
            <a:r>
              <a:rPr lang="es-AR" dirty="0"/>
              <a:t>tiene una gran importancia por el valor económico que ello reporta, tanto desde el punto de vista del costo de operación como del ambiental. En general el rendimiento de una máquina, normalmente indicado con la letra griega eta η</a:t>
            </a:r>
            <a:r>
              <a:rPr lang="es-AR" i="1" dirty="0"/>
              <a:t>, </a:t>
            </a:r>
            <a:r>
              <a:rPr lang="es-AR" dirty="0"/>
              <a:t>está dado por el cociente de las potencias de salida y de entrada: </a:t>
            </a:r>
          </a:p>
        </p:txBody>
      </p:sp>
      <p:sp>
        <p:nvSpPr>
          <p:cNvPr id="4" name="3 Título"/>
          <p:cNvSpPr>
            <a:spLocks noGrp="1"/>
          </p:cNvSpPr>
          <p:nvPr>
            <p:ph type="title"/>
          </p:nvPr>
        </p:nvSpPr>
        <p:spPr>
          <a:xfrm>
            <a:off x="0" y="716788"/>
            <a:ext cx="8521700" cy="642112"/>
          </a:xfrm>
        </p:spPr>
        <p:txBody>
          <a:bodyPr>
            <a:normAutofit fontScale="90000"/>
          </a:bodyPr>
          <a:lstStyle/>
          <a:p>
            <a:pPr algn="ctr"/>
            <a:r>
              <a:rPr lang="es-AR" sz="3600" b="1" dirty="0"/>
              <a:t>RENDIMIENTO de TRANSFORMADORES </a:t>
            </a:r>
            <a:r>
              <a:rPr lang="es-AR" b="1" dirty="0"/>
              <a:t/>
            </a:r>
            <a:br>
              <a:rPr lang="es-AR" b="1" dirty="0"/>
            </a:br>
            <a:endParaRPr lang="es-AR"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576" y="3895514"/>
            <a:ext cx="4319614" cy="127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876" y="3981028"/>
            <a:ext cx="5382538" cy="124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7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AR" b="1" dirty="0"/>
              <a:t>Determinación a partir del circuito equivalente </a:t>
            </a:r>
            <a:r>
              <a:rPr lang="es-AR" b="1" dirty="0" smtClean="0"/>
              <a:t>:</a:t>
            </a:r>
          </a:p>
          <a:p>
            <a:pPr marL="0" indent="0">
              <a:buNone/>
            </a:pPr>
            <a:r>
              <a:rPr lang="es-AR" dirty="0"/>
              <a:t>Como en el caso del transformador el circuito equivalente es un modelo que se aproxima mucho a la realidad y sus parámetros se pueden determinar con facilidad y exactitud, aún en unidades de gran potencia, es preferible determinar el rendimiento a partir del mismo, que es la forma indicada en las normas y por lo tanto se denomina “convencional”. </a:t>
            </a:r>
          </a:p>
        </p:txBody>
      </p:sp>
      <p:sp>
        <p:nvSpPr>
          <p:cNvPr id="5" name="3 Título"/>
          <p:cNvSpPr>
            <a:spLocks noGrp="1"/>
          </p:cNvSpPr>
          <p:nvPr>
            <p:ph type="title"/>
          </p:nvPr>
        </p:nvSpPr>
        <p:spPr>
          <a:xfrm>
            <a:off x="292100" y="627888"/>
            <a:ext cx="8801100" cy="807212"/>
          </a:xfrm>
        </p:spPr>
        <p:txBody>
          <a:bodyPr>
            <a:normAutofit fontScale="90000"/>
          </a:bodyPr>
          <a:lstStyle/>
          <a:p>
            <a:pPr algn="ctr"/>
            <a:r>
              <a:rPr lang="es-AR" b="1" dirty="0"/>
              <a:t>RENDIMIENTO de TRANSFORMADORES </a:t>
            </a:r>
            <a:br>
              <a:rPr lang="es-AR" b="1" dirty="0"/>
            </a:br>
            <a:endParaRPr lang="es-AR" b="1" dirty="0"/>
          </a:p>
        </p:txBody>
      </p:sp>
    </p:spTree>
    <p:extLst>
      <p:ext uri="{BB962C8B-B14F-4D97-AF65-F5344CB8AC3E}">
        <p14:creationId xmlns:p14="http://schemas.microsoft.com/office/powerpoint/2010/main" val="233679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524001" y="23912"/>
            <a:ext cx="9176107" cy="6834088"/>
          </a:xfrm>
          <a:prstGeom prst="rect">
            <a:avLst/>
          </a:prstGeom>
          <a:noFill/>
          <a:ln w="9525">
            <a:noFill/>
            <a:miter lim="800000"/>
            <a:headEnd/>
            <a:tailEnd/>
          </a:ln>
        </p:spPr>
      </p:pic>
    </p:spTree>
    <p:extLst>
      <p:ext uri="{BB962C8B-B14F-4D97-AF65-F5344CB8AC3E}">
        <p14:creationId xmlns:p14="http://schemas.microsoft.com/office/powerpoint/2010/main" val="252889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2 Marcador de contenido"/>
              <p:cNvSpPr txBox="1">
                <a:spLocks/>
              </p:cNvSpPr>
              <p:nvPr/>
            </p:nvSpPr>
            <p:spPr>
              <a:xfrm>
                <a:off x="5185284" y="1847088"/>
                <a:ext cx="5482716" cy="453424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s-AR" dirty="0"/>
                  <a:t>Una I</a:t>
                </a:r>
                <a:r>
                  <a:rPr lang="es-AR" sz="1800" dirty="0"/>
                  <a:t>0 (</a:t>
                </a:r>
                <a:r>
                  <a:rPr lang="es-AR" dirty="0"/>
                  <a:t>intensidad de  corriente) origina una flujo </a:t>
                </a:r>
                <a14:m>
                  <m:oMath xmlns:m="http://schemas.openxmlformats.org/officeDocument/2006/math">
                    <m:r>
                      <a:rPr lang="es-AR" i="1">
                        <a:latin typeface="Cambria Math"/>
                        <a:ea typeface="Cambria Math"/>
                      </a:rPr>
                      <m:t>∅</m:t>
                    </m:r>
                  </m:oMath>
                </a14:m>
                <a:r>
                  <a:rPr lang="es-AR" dirty="0"/>
                  <a:t>: (minúscula instantáneo)</a:t>
                </a:r>
              </a:p>
              <a:p>
                <a:pPr marL="0" indent="0">
                  <a:buNone/>
                </a:pPr>
                <a:endParaRPr lang="es-AR" dirty="0"/>
              </a:p>
              <a:p>
                <a:pPr marL="0" indent="0">
                  <a:buNone/>
                </a:pPr>
                <a:endParaRPr lang="es-AR" dirty="0"/>
              </a:p>
              <a:p>
                <a:pPr marL="0" indent="0">
                  <a:buNone/>
                </a:pPr>
                <a:endParaRPr lang="es-AR" dirty="0"/>
              </a:p>
              <a:p>
                <a:pPr marL="0" indent="0">
                  <a:buNone/>
                </a:pPr>
                <a:endParaRPr lang="es-AR" dirty="0"/>
              </a:p>
              <a:p>
                <a:pPr marL="0" indent="0">
                  <a:buNone/>
                </a:pPr>
                <a:r>
                  <a:rPr lang="es-AR" dirty="0"/>
                  <a:t>Mayúscula eficaz:</a:t>
                </a:r>
              </a:p>
              <a:p>
                <a:pPr marL="0" indent="0">
                  <a:buNone/>
                </a:pPr>
                <a:endParaRPr lang="es-AR" dirty="0"/>
              </a:p>
            </p:txBody>
          </p:sp>
        </mc:Choice>
        <mc:Fallback xmlns="">
          <p:sp>
            <p:nvSpPr>
              <p:cNvPr id="6" name="2 Marcador de contenido"/>
              <p:cNvSpPr txBox="1">
                <a:spLocks noRot="1" noChangeAspect="1" noMove="1" noResize="1" noEditPoints="1" noAdjustHandles="1" noChangeArrowheads="1" noChangeShapeType="1" noTextEdit="1"/>
              </p:cNvSpPr>
              <p:nvPr/>
            </p:nvSpPr>
            <p:spPr>
              <a:xfrm>
                <a:off x="5185284" y="1847088"/>
                <a:ext cx="5482716" cy="4534240"/>
              </a:xfrm>
              <a:prstGeom prst="rect">
                <a:avLst/>
              </a:prstGeom>
              <a:blipFill>
                <a:blip r:embed="rId3"/>
                <a:stretch>
                  <a:fillRect l="-2002" t="-1075" r="-2113"/>
                </a:stretch>
              </a:blipFill>
            </p:spPr>
            <p:txBody>
              <a:bodyPr/>
              <a:lstStyle/>
              <a:p>
                <a:r>
                  <a:rPr lang="es-AR">
                    <a:noFill/>
                  </a:rPr>
                  <a:t> </a:t>
                </a:r>
              </a:p>
            </p:txBody>
          </p:sp>
        </mc:Fallback>
      </mc:AlternateContent>
      <p:sp>
        <p:nvSpPr>
          <p:cNvPr id="2" name="1 Título"/>
          <p:cNvSpPr txBox="1">
            <a:spLocks/>
          </p:cNvSpPr>
          <p:nvPr/>
        </p:nvSpPr>
        <p:spPr>
          <a:xfrm>
            <a:off x="1981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AR" b="1" dirty="0"/>
              <a:t>Transformador Ideal</a:t>
            </a:r>
            <a:endParaRPr lang="es-AR" dirty="0"/>
          </a:p>
        </p:txBody>
      </p:sp>
      <p:sp>
        <p:nvSpPr>
          <p:cNvPr id="3" name="2 Marcador de contenido"/>
          <p:cNvSpPr txBox="1">
            <a:spLocks/>
          </p:cNvSpPr>
          <p:nvPr/>
        </p:nvSpPr>
        <p:spPr>
          <a:xfrm>
            <a:off x="1981200" y="1556792"/>
            <a:ext cx="8686800" cy="4824536"/>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pPr>
            <a:endParaRPr lang="es-AR" dirty="0"/>
          </a:p>
        </p:txBody>
      </p:sp>
      <p:pic>
        <p:nvPicPr>
          <p:cNvPr id="4" name="Picture 2" descr="C:\Users\Le0\Pictures\idtra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83" y="2015247"/>
            <a:ext cx="4129874" cy="36873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4 CuadroTexto"/>
              <p:cNvSpPr txBox="1"/>
              <p:nvPr/>
            </p:nvSpPr>
            <p:spPr>
              <a:xfrm>
                <a:off x="5638801" y="3489609"/>
                <a:ext cx="11507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AR" i="1" dirty="0">
                              <a:latin typeface="Cambria Math" panose="02040503050406030204" pitchFamily="18" charset="0"/>
                            </a:rPr>
                          </m:ctrlPr>
                        </m:sSubPr>
                        <m:e>
                          <m:r>
                            <a:rPr lang="es-AR" i="1" dirty="0">
                              <a:latin typeface="Cambria Math"/>
                            </a:rPr>
                            <m:t>𝑣</m:t>
                          </m:r>
                        </m:e>
                        <m:sub>
                          <m:r>
                            <a:rPr lang="es-AR" i="1" dirty="0">
                              <a:latin typeface="Cambria Math"/>
                            </a:rPr>
                            <m:t>1</m:t>
                          </m:r>
                        </m:sub>
                      </m:sSub>
                      <m:r>
                        <a:rPr lang="es-AR" i="1" dirty="0">
                          <a:latin typeface="Cambria Math"/>
                        </a:rPr>
                        <m:t>=</m:t>
                      </m:r>
                      <m:sSub>
                        <m:sSubPr>
                          <m:ctrlPr>
                            <a:rPr lang="es-AR" i="1" dirty="0">
                              <a:latin typeface="Cambria Math" panose="02040503050406030204" pitchFamily="18" charset="0"/>
                            </a:rPr>
                          </m:ctrlPr>
                        </m:sSubPr>
                        <m:e>
                          <m:r>
                            <a:rPr lang="es-AR" i="1" dirty="0">
                              <a:latin typeface="Cambria Math"/>
                            </a:rPr>
                            <m:t>−</m:t>
                          </m:r>
                          <m:r>
                            <a:rPr lang="es-AR" i="1" dirty="0">
                              <a:latin typeface="Cambria Math"/>
                            </a:rPr>
                            <m:t>𝑒</m:t>
                          </m:r>
                        </m:e>
                        <m:sub>
                          <m:r>
                            <a:rPr lang="es-AR" i="1" dirty="0">
                              <a:latin typeface="Cambria Math"/>
                            </a:rPr>
                            <m:t>1</m:t>
                          </m:r>
                        </m:sub>
                      </m:sSub>
                    </m:oMath>
                  </m:oMathPara>
                </a14:m>
                <a:endParaRPr lang="es-AR" dirty="0"/>
              </a:p>
            </p:txBody>
          </p:sp>
        </mc:Choice>
        <mc:Fallback xmlns="">
          <p:sp>
            <p:nvSpPr>
              <p:cNvPr id="5" name="4 CuadroTexto"/>
              <p:cNvSpPr txBox="1">
                <a:spLocks noRot="1" noChangeAspect="1" noMove="1" noResize="1" noEditPoints="1" noAdjustHandles="1" noChangeArrowheads="1" noChangeShapeType="1" noTextEdit="1"/>
              </p:cNvSpPr>
              <p:nvPr/>
            </p:nvSpPr>
            <p:spPr>
              <a:xfrm>
                <a:off x="5638801" y="3489609"/>
                <a:ext cx="1150763" cy="369332"/>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5243246" y="3137416"/>
                <a:ext cx="21627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AR" i="1" dirty="0">
                          <a:latin typeface="Cambria Math"/>
                        </a:rPr>
                        <m:t>𝑎𝑐𝑐𝑖</m:t>
                      </m:r>
                      <m:r>
                        <a:rPr lang="es-AR" i="1" dirty="0">
                          <a:latin typeface="Cambria Math"/>
                        </a:rPr>
                        <m:t>ó</m:t>
                      </m:r>
                      <m:r>
                        <a:rPr lang="es-AR" i="1" dirty="0">
                          <a:latin typeface="Cambria Math"/>
                        </a:rPr>
                        <m:t>𝑛</m:t>
                      </m:r>
                      <m:r>
                        <a:rPr lang="es-AR" i="1" dirty="0">
                          <a:latin typeface="Cambria Math"/>
                        </a:rPr>
                        <m:t> =</m:t>
                      </m:r>
                      <m:r>
                        <a:rPr lang="es-AR" i="1" dirty="0">
                          <a:latin typeface="Cambria Math"/>
                        </a:rPr>
                        <m:t>𝑟𝑒𝑎𝑐𝑐𝑖</m:t>
                      </m:r>
                      <m:r>
                        <a:rPr lang="es-AR" i="1" dirty="0">
                          <a:latin typeface="Cambria Math"/>
                        </a:rPr>
                        <m:t>ó</m:t>
                      </m:r>
                      <m:r>
                        <a:rPr lang="es-AR" i="1" dirty="0">
                          <a:latin typeface="Cambria Math"/>
                        </a:rPr>
                        <m:t>𝑛</m:t>
                      </m:r>
                    </m:oMath>
                  </m:oMathPara>
                </a14:m>
                <a:endParaRPr lang="es-AR" dirty="0"/>
              </a:p>
            </p:txBody>
          </p:sp>
        </mc:Choice>
        <mc:Fallback xmlns="">
          <p:sp>
            <p:nvSpPr>
              <p:cNvPr id="7" name="6 CuadroTexto"/>
              <p:cNvSpPr txBox="1">
                <a:spLocks noRot="1" noChangeAspect="1" noMove="1" noResize="1" noEditPoints="1" noAdjustHandles="1" noChangeArrowheads="1" noChangeShapeType="1" noTextEdit="1"/>
              </p:cNvSpPr>
              <p:nvPr/>
            </p:nvSpPr>
            <p:spPr>
              <a:xfrm>
                <a:off x="5243246" y="3137416"/>
                <a:ext cx="2162708" cy="369332"/>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5679969" y="3945002"/>
                <a:ext cx="9985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AR" i="1" dirty="0">
                              <a:latin typeface="Cambria Math" panose="02040503050406030204" pitchFamily="18" charset="0"/>
                            </a:rPr>
                          </m:ctrlPr>
                        </m:sSubPr>
                        <m:e>
                          <m:r>
                            <a:rPr lang="es-AR" i="1" dirty="0">
                              <a:latin typeface="Cambria Math"/>
                            </a:rPr>
                            <m:t>𝑒</m:t>
                          </m:r>
                        </m:e>
                        <m:sub>
                          <m:r>
                            <a:rPr lang="es-AR" i="1" dirty="0">
                              <a:latin typeface="Cambria Math"/>
                            </a:rPr>
                            <m:t>2</m:t>
                          </m:r>
                        </m:sub>
                      </m:sSub>
                      <m:r>
                        <a:rPr lang="es-AR" i="1" dirty="0">
                          <a:latin typeface="Cambria Math"/>
                        </a:rPr>
                        <m:t>=</m:t>
                      </m:r>
                      <m:sSub>
                        <m:sSubPr>
                          <m:ctrlPr>
                            <a:rPr lang="es-AR" i="1" dirty="0">
                              <a:latin typeface="Cambria Math" panose="02040503050406030204" pitchFamily="18" charset="0"/>
                            </a:rPr>
                          </m:ctrlPr>
                        </m:sSubPr>
                        <m:e>
                          <m:r>
                            <a:rPr lang="es-AR" i="1" dirty="0">
                              <a:latin typeface="Cambria Math"/>
                            </a:rPr>
                            <m:t>𝑢</m:t>
                          </m:r>
                        </m:e>
                        <m:sub>
                          <m:r>
                            <a:rPr lang="es-AR" i="1" dirty="0">
                              <a:latin typeface="Cambria Math"/>
                            </a:rPr>
                            <m:t>2</m:t>
                          </m:r>
                        </m:sub>
                      </m:sSub>
                    </m:oMath>
                  </m:oMathPara>
                </a14:m>
                <a:endParaRPr lang="es-AR" dirty="0"/>
              </a:p>
            </p:txBody>
          </p:sp>
        </mc:Choice>
        <mc:Fallback xmlns="">
          <p:sp>
            <p:nvSpPr>
              <p:cNvPr id="8" name="7 CuadroTexto"/>
              <p:cNvSpPr txBox="1">
                <a:spLocks noRot="1" noChangeAspect="1" noMove="1" noResize="1" noEditPoints="1" noAdjustHandles="1" noChangeArrowheads="1" noChangeShapeType="1" noTextEdit="1"/>
              </p:cNvSpPr>
              <p:nvPr/>
            </p:nvSpPr>
            <p:spPr>
              <a:xfrm>
                <a:off x="5679969" y="3945002"/>
                <a:ext cx="998542" cy="369332"/>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8 CuadroTexto"/>
              <p:cNvSpPr txBox="1"/>
              <p:nvPr/>
            </p:nvSpPr>
            <p:spPr>
              <a:xfrm>
                <a:off x="5197492" y="3760335"/>
                <a:ext cx="21627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AR" i="1" dirty="0">
                          <a:latin typeface="Cambria Math"/>
                        </a:rPr>
                        <m:t>𝑎𝑐𝑐𝑖</m:t>
                      </m:r>
                      <m:r>
                        <a:rPr lang="es-AR" i="1" dirty="0">
                          <a:latin typeface="Cambria Math"/>
                        </a:rPr>
                        <m:t>ó</m:t>
                      </m:r>
                      <m:r>
                        <a:rPr lang="es-AR" i="1" dirty="0">
                          <a:latin typeface="Cambria Math"/>
                        </a:rPr>
                        <m:t>𝑛</m:t>
                      </m:r>
                      <m:r>
                        <a:rPr lang="es-AR" i="1" dirty="0">
                          <a:latin typeface="Cambria Math"/>
                        </a:rPr>
                        <m:t> =</m:t>
                      </m:r>
                      <m:r>
                        <a:rPr lang="es-AR" i="1" dirty="0">
                          <a:latin typeface="Cambria Math"/>
                        </a:rPr>
                        <m:t>𝑟𝑒𝑎𝑐𝑐𝑖</m:t>
                      </m:r>
                      <m:r>
                        <a:rPr lang="es-AR" i="1" dirty="0">
                          <a:latin typeface="Cambria Math"/>
                        </a:rPr>
                        <m:t>ó</m:t>
                      </m:r>
                      <m:r>
                        <a:rPr lang="es-AR" i="1" dirty="0">
                          <a:latin typeface="Cambria Math"/>
                        </a:rPr>
                        <m:t>𝑛</m:t>
                      </m:r>
                    </m:oMath>
                  </m:oMathPara>
                </a14:m>
                <a:endParaRPr lang="es-AR" dirty="0"/>
              </a:p>
            </p:txBody>
          </p:sp>
        </mc:Choice>
        <mc:Fallback xmlns="">
          <p:sp>
            <p:nvSpPr>
              <p:cNvPr id="9" name="8 CuadroTexto"/>
              <p:cNvSpPr txBox="1">
                <a:spLocks noRot="1" noChangeAspect="1" noMove="1" noResize="1" noEditPoints="1" noAdjustHandles="1" noChangeArrowheads="1" noChangeShapeType="1" noTextEdit="1"/>
              </p:cNvSpPr>
              <p:nvPr/>
            </p:nvSpPr>
            <p:spPr>
              <a:xfrm>
                <a:off x="5197492" y="3760335"/>
                <a:ext cx="2162708" cy="369332"/>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9 CuadroTexto"/>
              <p:cNvSpPr txBox="1"/>
              <p:nvPr/>
            </p:nvSpPr>
            <p:spPr>
              <a:xfrm>
                <a:off x="5413042" y="5531160"/>
                <a:ext cx="3243517" cy="850169"/>
              </a:xfrm>
              <a:prstGeom prst="rect">
                <a:avLst/>
              </a:prstGeom>
              <a:noFill/>
            </p:spPr>
            <p:txBody>
              <a:bodyPr wrap="none" rtlCol="0">
                <a:spAutoFit/>
              </a:bodyPr>
              <a:lstStyle/>
              <a:p>
                <a14:m>
                  <m:oMath xmlns:m="http://schemas.openxmlformats.org/officeDocument/2006/math">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𝑉</m:t>
                            </m:r>
                          </m:e>
                          <m:sub>
                            <m:r>
                              <a:rPr lang="es-AR" sz="3200" i="1" dirty="0">
                                <a:latin typeface="Cambria Math"/>
                              </a:rPr>
                              <m:t>1</m:t>
                            </m:r>
                          </m:sub>
                        </m:sSub>
                      </m:num>
                      <m:den>
                        <m:sSub>
                          <m:sSubPr>
                            <m:ctrlPr>
                              <a:rPr lang="es-AR" sz="3200" i="1" dirty="0">
                                <a:latin typeface="Cambria Math" panose="02040503050406030204" pitchFamily="18" charset="0"/>
                              </a:rPr>
                            </m:ctrlPr>
                          </m:sSubPr>
                          <m:e>
                            <m:r>
                              <a:rPr lang="es-AR" sz="3200" i="1" dirty="0">
                                <a:latin typeface="Cambria Math"/>
                              </a:rPr>
                              <m:t>𝑉</m:t>
                            </m:r>
                          </m:e>
                          <m:sub>
                            <m:r>
                              <a:rPr lang="es-AR" sz="3200" i="1" dirty="0">
                                <a:latin typeface="Cambria Math"/>
                              </a:rPr>
                              <m:t>2</m:t>
                            </m:r>
                          </m:sub>
                        </m:sSub>
                      </m:den>
                    </m:f>
                    <m:r>
                      <a:rPr lang="es-AR" sz="3200" i="1" dirty="0">
                        <a:latin typeface="Cambria Math"/>
                      </a:rPr>
                      <m:t>=</m:t>
                    </m:r>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𝐸</m:t>
                            </m:r>
                          </m:e>
                          <m:sub>
                            <m:r>
                              <a:rPr lang="es-AR" sz="3200" i="1" dirty="0">
                                <a:latin typeface="Cambria Math"/>
                              </a:rPr>
                              <m:t>1</m:t>
                            </m:r>
                          </m:sub>
                        </m:sSub>
                      </m:num>
                      <m:den>
                        <m:sSub>
                          <m:sSubPr>
                            <m:ctrlPr>
                              <a:rPr lang="es-AR" sz="3200" i="1" dirty="0">
                                <a:latin typeface="Cambria Math" panose="02040503050406030204" pitchFamily="18" charset="0"/>
                              </a:rPr>
                            </m:ctrlPr>
                          </m:sSubPr>
                          <m:e>
                            <m:r>
                              <a:rPr lang="es-AR" sz="3200" i="1" dirty="0">
                                <a:latin typeface="Cambria Math"/>
                              </a:rPr>
                              <m:t>𝐸</m:t>
                            </m:r>
                          </m:e>
                          <m:sub>
                            <m:r>
                              <a:rPr lang="es-AR" sz="3200" i="1" dirty="0">
                                <a:latin typeface="Cambria Math"/>
                              </a:rPr>
                              <m:t>2</m:t>
                            </m:r>
                          </m:sub>
                        </m:sSub>
                      </m:den>
                    </m:f>
                    <m:r>
                      <a:rPr lang="es-AR" sz="3200" i="1" dirty="0">
                        <a:latin typeface="Cambria Math"/>
                      </a:rPr>
                      <m:t>=</m:t>
                    </m:r>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𝑁</m:t>
                            </m:r>
                          </m:e>
                          <m:sub>
                            <m:r>
                              <a:rPr lang="es-AR" sz="3200" i="1" dirty="0">
                                <a:latin typeface="Cambria Math"/>
                              </a:rPr>
                              <m:t>1</m:t>
                            </m:r>
                          </m:sub>
                        </m:sSub>
                      </m:num>
                      <m:den>
                        <m:sSub>
                          <m:sSubPr>
                            <m:ctrlPr>
                              <a:rPr lang="es-AR" sz="3200" i="1" dirty="0">
                                <a:latin typeface="Cambria Math" panose="02040503050406030204" pitchFamily="18" charset="0"/>
                              </a:rPr>
                            </m:ctrlPr>
                          </m:sSubPr>
                          <m:e>
                            <m:r>
                              <a:rPr lang="es-AR" sz="3200" i="1" dirty="0">
                                <a:latin typeface="Cambria Math"/>
                              </a:rPr>
                              <m:t>𝑁</m:t>
                            </m:r>
                          </m:e>
                          <m:sub>
                            <m:r>
                              <a:rPr lang="es-AR" sz="3200" i="1" dirty="0">
                                <a:latin typeface="Cambria Math"/>
                              </a:rPr>
                              <m:t>2</m:t>
                            </m:r>
                          </m:sub>
                        </m:sSub>
                      </m:den>
                    </m:f>
                  </m:oMath>
                </a14:m>
                <a:r>
                  <a:rPr lang="es-AR" sz="3200" dirty="0"/>
                  <a:t>=</a:t>
                </a:r>
                <a14:m>
                  <m:oMath xmlns:m="http://schemas.openxmlformats.org/officeDocument/2006/math">
                    <m:f>
                      <m:fPr>
                        <m:ctrlPr>
                          <a:rPr lang="es-AR" sz="3200" i="1" dirty="0">
                            <a:latin typeface="Cambria Math" panose="02040503050406030204" pitchFamily="18" charset="0"/>
                          </a:rPr>
                        </m:ctrlPr>
                      </m:fPr>
                      <m:num>
                        <m:sSub>
                          <m:sSubPr>
                            <m:ctrlPr>
                              <a:rPr lang="es-AR" sz="3200" i="1" dirty="0">
                                <a:latin typeface="Cambria Math" panose="02040503050406030204" pitchFamily="18" charset="0"/>
                              </a:rPr>
                            </m:ctrlPr>
                          </m:sSubPr>
                          <m:e>
                            <m:r>
                              <a:rPr lang="es-AR" sz="3200" i="1" dirty="0">
                                <a:latin typeface="Cambria Math"/>
                              </a:rPr>
                              <m:t>𝐼</m:t>
                            </m:r>
                          </m:e>
                          <m:sub>
                            <m:r>
                              <a:rPr lang="es-AR" sz="3200" i="1" dirty="0">
                                <a:latin typeface="Cambria Math"/>
                              </a:rPr>
                              <m:t>2</m:t>
                            </m:r>
                          </m:sub>
                        </m:sSub>
                      </m:num>
                      <m:den>
                        <m:sSub>
                          <m:sSubPr>
                            <m:ctrlPr>
                              <a:rPr lang="es-AR" sz="3200" i="1" dirty="0">
                                <a:latin typeface="Cambria Math" panose="02040503050406030204" pitchFamily="18" charset="0"/>
                              </a:rPr>
                            </m:ctrlPr>
                          </m:sSubPr>
                          <m:e>
                            <m:r>
                              <a:rPr lang="es-AR" sz="3200" i="1" dirty="0">
                                <a:latin typeface="Cambria Math"/>
                              </a:rPr>
                              <m:t>𝐼</m:t>
                            </m:r>
                          </m:e>
                          <m:sub>
                            <m:r>
                              <a:rPr lang="es-AR" sz="3200" i="1" dirty="0">
                                <a:latin typeface="Cambria Math"/>
                              </a:rPr>
                              <m:t>1</m:t>
                            </m:r>
                          </m:sub>
                        </m:sSub>
                      </m:den>
                    </m:f>
                  </m:oMath>
                </a14:m>
                <a:r>
                  <a:rPr lang="es-AR" sz="3200" dirty="0"/>
                  <a:t>=K</a:t>
                </a:r>
              </a:p>
            </p:txBody>
          </p:sp>
        </mc:Choice>
        <mc:Fallback xmlns="">
          <p:sp>
            <p:nvSpPr>
              <p:cNvPr id="10" name="9 CuadroTexto"/>
              <p:cNvSpPr txBox="1">
                <a:spLocks noRot="1" noChangeAspect="1" noMove="1" noResize="1" noEditPoints="1" noAdjustHandles="1" noChangeArrowheads="1" noChangeShapeType="1" noTextEdit="1"/>
              </p:cNvSpPr>
              <p:nvPr/>
            </p:nvSpPr>
            <p:spPr>
              <a:xfrm>
                <a:off x="5413042" y="5531160"/>
                <a:ext cx="3243517" cy="850169"/>
              </a:xfrm>
              <a:prstGeom prst="rect">
                <a:avLst/>
              </a:prstGeom>
              <a:blipFill>
                <a:blip r:embed="rId9"/>
                <a:stretch>
                  <a:fillRect r="-564" b="-4286"/>
                </a:stretch>
              </a:blipFill>
            </p:spPr>
            <p:txBody>
              <a:bodyPr/>
              <a:lstStyle/>
              <a:p>
                <a:r>
                  <a:rPr lang="es-AR">
                    <a:noFill/>
                  </a:rPr>
                  <a:t> </a:t>
                </a:r>
              </a:p>
            </p:txBody>
          </p:sp>
        </mc:Fallback>
      </mc:AlternateContent>
    </p:spTree>
    <p:extLst>
      <p:ext uri="{BB962C8B-B14F-4D97-AF65-F5344CB8AC3E}">
        <p14:creationId xmlns:p14="http://schemas.microsoft.com/office/powerpoint/2010/main" val="3753964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HP\Downloads\Circuito real transformad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31613"/>
            <a:ext cx="9144000" cy="2794774"/>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1981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AR" dirty="0"/>
              <a:t>Circuito real transformador</a:t>
            </a:r>
          </a:p>
        </p:txBody>
      </p:sp>
    </p:spTree>
    <p:extLst>
      <p:ext uri="{BB962C8B-B14F-4D97-AF65-F5344CB8AC3E}">
        <p14:creationId xmlns:p14="http://schemas.microsoft.com/office/powerpoint/2010/main" val="53968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37384" y="826959"/>
            <a:ext cx="6552728" cy="584775"/>
          </a:xfrm>
          <a:prstGeom prst="rect">
            <a:avLst/>
          </a:prstGeom>
          <a:noFill/>
        </p:spPr>
        <p:txBody>
          <a:bodyPr wrap="square" rtlCol="0">
            <a:spAutoFit/>
          </a:bodyPr>
          <a:lstStyle/>
          <a:p>
            <a:pPr algn="ctr"/>
            <a:r>
              <a:rPr lang="es-AR" sz="3200" b="1" dirty="0"/>
              <a:t>Circuito equivalente</a:t>
            </a:r>
            <a:endParaRPr lang="es-ES" sz="3200" b="1" dirty="0"/>
          </a:p>
        </p:txBody>
      </p:sp>
      <p:sp>
        <p:nvSpPr>
          <p:cNvPr id="3" name="2 CuadroTexto"/>
          <p:cNvSpPr txBox="1"/>
          <p:nvPr/>
        </p:nvSpPr>
        <p:spPr>
          <a:xfrm>
            <a:off x="1847528" y="2348881"/>
            <a:ext cx="8532440" cy="3108543"/>
          </a:xfrm>
          <a:prstGeom prst="rect">
            <a:avLst/>
          </a:prstGeom>
          <a:noFill/>
        </p:spPr>
        <p:txBody>
          <a:bodyPr wrap="square" rtlCol="0">
            <a:spAutoFit/>
          </a:bodyPr>
          <a:lstStyle/>
          <a:p>
            <a:r>
              <a:rPr lang="es-AR" sz="2800" dirty="0"/>
              <a:t>Se inicia reduciendo ambos de devanados al mismo número de espiras. Generalmente se reduce el secundario al primario.</a:t>
            </a:r>
          </a:p>
          <a:p>
            <a:r>
              <a:rPr lang="es-AR" sz="2800" dirty="0"/>
              <a:t>Quiere decir que se sustituye el transformador original por otro, que tiene el mismo primario con N1 espiras y un  nuevo secundario con un número de espiras N´2 igual a N1 </a:t>
            </a:r>
            <a:endParaRPr lang="es-ES" sz="2800" dirty="0"/>
          </a:p>
        </p:txBody>
      </p:sp>
    </p:spTree>
    <p:extLst>
      <p:ext uri="{BB962C8B-B14F-4D97-AF65-F5344CB8AC3E}">
        <p14:creationId xmlns:p14="http://schemas.microsoft.com/office/powerpoint/2010/main" val="63244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4464" y="617156"/>
            <a:ext cx="6552728" cy="584775"/>
          </a:xfrm>
          <a:prstGeom prst="rect">
            <a:avLst/>
          </a:prstGeom>
          <a:noFill/>
        </p:spPr>
        <p:txBody>
          <a:bodyPr wrap="square" rtlCol="0">
            <a:spAutoFit/>
          </a:bodyPr>
          <a:lstStyle/>
          <a:p>
            <a:pPr algn="ctr"/>
            <a:r>
              <a:rPr lang="es-AR" sz="3200" b="1" dirty="0"/>
              <a:t>Reducción del secundario al primario </a:t>
            </a:r>
            <a:endParaRPr lang="es-ES" sz="3200" b="1" dirty="0"/>
          </a:p>
        </p:txBody>
      </p:sp>
      <mc:AlternateContent xmlns:mc="http://schemas.openxmlformats.org/markup-compatibility/2006" xmlns:a14="http://schemas.microsoft.com/office/drawing/2010/main">
        <mc:Choice Requires="a14">
          <p:sp>
            <p:nvSpPr>
              <p:cNvPr id="3" name="2 CuadroTexto"/>
              <p:cNvSpPr txBox="1"/>
              <p:nvPr/>
            </p:nvSpPr>
            <p:spPr>
              <a:xfrm>
                <a:off x="1847528" y="2348881"/>
                <a:ext cx="8532440" cy="3355919"/>
              </a:xfrm>
              <a:prstGeom prst="rect">
                <a:avLst/>
              </a:prstGeom>
              <a:noFill/>
            </p:spPr>
            <p:txBody>
              <a:bodyPr wrap="square" rtlCol="0">
                <a:spAutoFit/>
              </a:bodyPr>
              <a:lstStyle/>
              <a:p>
                <a:r>
                  <a:rPr lang="es-AR" sz="2800" i="1" dirty="0">
                    <a:latin typeface="Cambria Math"/>
                  </a:rPr>
                  <a:t>En el transformador real se cumple que :</a:t>
                </a:r>
              </a:p>
              <a:p>
                <a:endParaRPr lang="es-AR" sz="2800" i="1" dirty="0">
                  <a:latin typeface="Cambria Math"/>
                </a:endParaRPr>
              </a:p>
              <a:p>
                <a:pPr/>
                <a14:m>
                  <m:oMathPara xmlns:m="http://schemas.openxmlformats.org/officeDocument/2006/math">
                    <m:oMathParaPr>
                      <m:jc m:val="centerGroup"/>
                    </m:oMathParaPr>
                    <m:oMath xmlns:m="http://schemas.openxmlformats.org/officeDocument/2006/math">
                      <m:f>
                        <m:fPr>
                          <m:ctrlPr>
                            <a:rPr lang="es-AR" sz="2800" i="1">
                              <a:latin typeface="Cambria Math" panose="02040503050406030204" pitchFamily="18" charset="0"/>
                            </a:rPr>
                          </m:ctrlPr>
                        </m:fPr>
                        <m:num>
                          <m:sSub>
                            <m:sSubPr>
                              <m:ctrlPr>
                                <a:rPr lang="es-AR" sz="2800" i="1">
                                  <a:latin typeface="Cambria Math" panose="02040503050406030204" pitchFamily="18" charset="0"/>
                                </a:rPr>
                              </m:ctrlPr>
                            </m:sSubPr>
                            <m:e>
                              <m:r>
                                <a:rPr lang="es-AR" sz="2800" i="1">
                                  <a:latin typeface="Cambria Math"/>
                                </a:rPr>
                                <m:t>𝐸</m:t>
                              </m:r>
                            </m:e>
                            <m:sub>
                              <m:r>
                                <a:rPr lang="es-AR" sz="2800" i="1">
                                  <a:latin typeface="Cambria Math"/>
                                </a:rPr>
                                <m:t>1</m:t>
                              </m:r>
                            </m:sub>
                          </m:sSub>
                        </m:num>
                        <m:den>
                          <m:sSub>
                            <m:sSubPr>
                              <m:ctrlPr>
                                <a:rPr lang="es-AR" sz="2800" i="1">
                                  <a:latin typeface="Cambria Math" panose="02040503050406030204" pitchFamily="18" charset="0"/>
                                </a:rPr>
                              </m:ctrlPr>
                            </m:sSubPr>
                            <m:e>
                              <m:r>
                                <a:rPr lang="es-AR" sz="2800" i="1">
                                  <a:latin typeface="Cambria Math"/>
                                </a:rPr>
                                <m:t>𝐸</m:t>
                              </m:r>
                            </m:e>
                            <m:sub>
                              <m:r>
                                <a:rPr lang="es-AR" sz="2800" i="1">
                                  <a:latin typeface="Cambria Math"/>
                                </a:rPr>
                                <m:t>2</m:t>
                              </m:r>
                            </m:sub>
                          </m:sSub>
                        </m:den>
                      </m:f>
                      <m:r>
                        <a:rPr lang="es-AR" sz="2800" i="1">
                          <a:latin typeface="Cambria Math"/>
                        </a:rPr>
                        <m:t>=</m:t>
                      </m:r>
                      <m:f>
                        <m:fPr>
                          <m:ctrlPr>
                            <a:rPr lang="es-AR" sz="2800" i="1">
                              <a:latin typeface="Cambria Math" panose="02040503050406030204" pitchFamily="18" charset="0"/>
                            </a:rPr>
                          </m:ctrlPr>
                        </m:fPr>
                        <m:num>
                          <m:sSub>
                            <m:sSubPr>
                              <m:ctrlPr>
                                <a:rPr lang="es-AR" sz="2800" i="1">
                                  <a:latin typeface="Cambria Math" panose="02040503050406030204" pitchFamily="18" charset="0"/>
                                </a:rPr>
                              </m:ctrlPr>
                            </m:sSubPr>
                            <m:e>
                              <m:r>
                                <a:rPr lang="es-AR" sz="2800" i="1">
                                  <a:latin typeface="Cambria Math"/>
                                </a:rPr>
                                <m:t>𝑁</m:t>
                              </m:r>
                            </m:e>
                            <m:sub>
                              <m:r>
                                <a:rPr lang="es-AR" sz="2800" i="1">
                                  <a:latin typeface="Cambria Math"/>
                                </a:rPr>
                                <m:t>1</m:t>
                              </m:r>
                            </m:sub>
                          </m:sSub>
                        </m:num>
                        <m:den>
                          <m:sSub>
                            <m:sSubPr>
                              <m:ctrlPr>
                                <a:rPr lang="es-AR" sz="2800" i="1">
                                  <a:latin typeface="Cambria Math" panose="02040503050406030204" pitchFamily="18" charset="0"/>
                                </a:rPr>
                              </m:ctrlPr>
                            </m:sSubPr>
                            <m:e>
                              <m:r>
                                <a:rPr lang="es-AR" sz="2800" i="1">
                                  <a:latin typeface="Cambria Math"/>
                                </a:rPr>
                                <m:t>𝑁</m:t>
                              </m:r>
                            </m:e>
                            <m:sub>
                              <m:r>
                                <a:rPr lang="es-AR" sz="2800" i="1">
                                  <a:latin typeface="Cambria Math"/>
                                </a:rPr>
                                <m:t>2</m:t>
                              </m:r>
                            </m:sub>
                          </m:sSub>
                        </m:den>
                      </m:f>
                      <m:r>
                        <a:rPr lang="es-AR" sz="2800" i="1">
                          <a:latin typeface="Cambria Math"/>
                        </a:rPr>
                        <m:t>=</m:t>
                      </m:r>
                      <m:r>
                        <a:rPr lang="es-AR" sz="2800" i="1">
                          <a:latin typeface="Cambria Math"/>
                        </a:rPr>
                        <m:t>𝑚</m:t>
                      </m:r>
                    </m:oMath>
                  </m:oMathPara>
                </a14:m>
                <a:endParaRPr lang="es-AR" sz="2800" dirty="0"/>
              </a:p>
              <a:p>
                <a:endParaRPr lang="es-AR" sz="2800" dirty="0"/>
              </a:p>
              <a:p>
                <a:r>
                  <a:rPr lang="es-ES" sz="2800" dirty="0"/>
                  <a:t>El transformador equivalente: </a:t>
                </a:r>
              </a:p>
              <a:p>
                <a14:m>
                  <m:oMath xmlns:m="http://schemas.openxmlformats.org/officeDocument/2006/math">
                    <m:f>
                      <m:fPr>
                        <m:ctrlPr>
                          <a:rPr lang="es-AR" sz="2800" i="1">
                            <a:latin typeface="Cambria Math" panose="02040503050406030204" pitchFamily="18" charset="0"/>
                          </a:rPr>
                        </m:ctrlPr>
                      </m:fPr>
                      <m:num>
                        <m:sSub>
                          <m:sSubPr>
                            <m:ctrlPr>
                              <a:rPr lang="es-AR" sz="2800" i="1">
                                <a:latin typeface="Cambria Math" panose="02040503050406030204" pitchFamily="18" charset="0"/>
                              </a:rPr>
                            </m:ctrlPr>
                          </m:sSubPr>
                          <m:e>
                            <m:r>
                              <a:rPr lang="es-AR" sz="2800" i="1">
                                <a:latin typeface="Cambria Math"/>
                              </a:rPr>
                              <m:t>𝐸</m:t>
                            </m:r>
                          </m:e>
                          <m:sub>
                            <m:r>
                              <a:rPr lang="es-AR" sz="2800" i="1">
                                <a:latin typeface="Cambria Math"/>
                              </a:rPr>
                              <m:t>1</m:t>
                            </m:r>
                          </m:sub>
                        </m:sSub>
                      </m:num>
                      <m:den>
                        <m:sSub>
                          <m:sSubPr>
                            <m:ctrlPr>
                              <a:rPr lang="es-AR" sz="2800" i="1">
                                <a:latin typeface="Cambria Math" panose="02040503050406030204" pitchFamily="18" charset="0"/>
                              </a:rPr>
                            </m:ctrlPr>
                          </m:sSubPr>
                          <m:e>
                            <m:r>
                              <a:rPr lang="es-AR" sz="2800" i="1">
                                <a:latin typeface="Cambria Math"/>
                              </a:rPr>
                              <m:t>𝐸</m:t>
                            </m:r>
                          </m:e>
                          <m:sub>
                            <m:r>
                              <a:rPr lang="es-AR" sz="2800" i="1">
                                <a:latin typeface="Cambria Math"/>
                              </a:rPr>
                              <m:t>2</m:t>
                            </m:r>
                          </m:sub>
                        </m:sSub>
                      </m:den>
                    </m:f>
                    <m:r>
                      <a:rPr lang="es-AR" sz="2800" i="1">
                        <a:latin typeface="Cambria Math"/>
                      </a:rPr>
                      <m:t>=</m:t>
                    </m:r>
                    <m:f>
                      <m:fPr>
                        <m:ctrlPr>
                          <a:rPr lang="es-AR" sz="2800" i="1">
                            <a:latin typeface="Cambria Math" panose="02040503050406030204" pitchFamily="18" charset="0"/>
                          </a:rPr>
                        </m:ctrlPr>
                      </m:fPr>
                      <m:num>
                        <m:sSub>
                          <m:sSubPr>
                            <m:ctrlPr>
                              <a:rPr lang="es-AR" sz="2800" i="1">
                                <a:latin typeface="Cambria Math" panose="02040503050406030204" pitchFamily="18" charset="0"/>
                              </a:rPr>
                            </m:ctrlPr>
                          </m:sSubPr>
                          <m:e>
                            <m:r>
                              <a:rPr lang="es-AR" sz="2800" i="1">
                                <a:latin typeface="Cambria Math"/>
                              </a:rPr>
                              <m:t>𝑁</m:t>
                            </m:r>
                          </m:e>
                          <m:sub>
                            <m:r>
                              <a:rPr lang="es-AR" sz="2800" i="1">
                                <a:latin typeface="Cambria Math"/>
                              </a:rPr>
                              <m:t>1</m:t>
                            </m:r>
                          </m:sub>
                        </m:sSub>
                      </m:num>
                      <m:den>
                        <m:sSub>
                          <m:sSubPr>
                            <m:ctrlPr>
                              <a:rPr lang="es-AR" sz="2800" i="1">
                                <a:latin typeface="Cambria Math" panose="02040503050406030204" pitchFamily="18" charset="0"/>
                              </a:rPr>
                            </m:ctrlPr>
                          </m:sSubPr>
                          <m:e>
                            <m:r>
                              <a:rPr lang="es-AR" sz="2800" i="1">
                                <a:latin typeface="Cambria Math"/>
                              </a:rPr>
                              <m:t>𝑁</m:t>
                            </m:r>
                          </m:e>
                          <m:sub>
                            <m:r>
                              <a:rPr lang="es-AR" sz="2800" i="1">
                                <a:latin typeface="Cambria Math"/>
                              </a:rPr>
                              <m:t>2</m:t>
                            </m:r>
                          </m:sub>
                        </m:sSub>
                      </m:den>
                    </m:f>
                    <m:r>
                      <a:rPr lang="es-AR" sz="2800" i="1">
                        <a:latin typeface="Cambria Math"/>
                      </a:rPr>
                      <m:t>=1       </m:t>
                    </m:r>
                  </m:oMath>
                </a14:m>
                <a:r>
                  <a:rPr lang="es-ES" sz="2800" dirty="0"/>
                  <a:t>    =&gt;</a:t>
                </a:r>
                <a14:m>
                  <m:oMath xmlns:m="http://schemas.openxmlformats.org/officeDocument/2006/math">
                    <m:sSub>
                      <m:sSubPr>
                        <m:ctrlPr>
                          <a:rPr lang="es-AR" sz="2800" i="1">
                            <a:latin typeface="Cambria Math" panose="02040503050406030204" pitchFamily="18" charset="0"/>
                          </a:rPr>
                        </m:ctrlPr>
                      </m:sSubPr>
                      <m:e>
                        <m:r>
                          <a:rPr lang="es-AR" sz="2800" i="1">
                            <a:latin typeface="Cambria Math"/>
                          </a:rPr>
                          <m:t>𝐸</m:t>
                        </m:r>
                        <m:r>
                          <a:rPr lang="es-AR" sz="2800" i="1">
                            <a:latin typeface="Cambria Math"/>
                          </a:rPr>
                          <m:t>´</m:t>
                        </m:r>
                      </m:e>
                      <m:sub>
                        <m:r>
                          <a:rPr lang="es-AR" sz="2800" i="1">
                            <a:latin typeface="Cambria Math"/>
                          </a:rPr>
                          <m:t>2</m:t>
                        </m:r>
                      </m:sub>
                    </m:sSub>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𝐸</m:t>
                        </m:r>
                      </m:e>
                      <m:sub>
                        <m:r>
                          <a:rPr lang="es-AR" sz="2800" i="1">
                            <a:latin typeface="Cambria Math"/>
                          </a:rPr>
                          <m:t>1</m:t>
                        </m:r>
                      </m:sub>
                    </m:sSub>
                    <m:r>
                      <a:rPr lang="es-AR" sz="2800" i="1">
                        <a:latin typeface="Cambria Math"/>
                      </a:rPr>
                      <m:t>=</m:t>
                    </m:r>
                    <m:r>
                      <a:rPr lang="es-AR" sz="2800" i="1">
                        <a:latin typeface="Cambria Math"/>
                      </a:rPr>
                      <m:t>𝑚</m:t>
                    </m:r>
                    <m:r>
                      <a:rPr lang="es-AR" sz="2800" i="1">
                        <a:latin typeface="Cambria Math"/>
                      </a:rPr>
                      <m:t>.</m:t>
                    </m:r>
                    <m:sSub>
                      <m:sSubPr>
                        <m:ctrlPr>
                          <a:rPr lang="es-AR" sz="2800" i="1">
                            <a:latin typeface="Cambria Math" panose="02040503050406030204" pitchFamily="18" charset="0"/>
                          </a:rPr>
                        </m:ctrlPr>
                      </m:sSubPr>
                      <m:e>
                        <m:r>
                          <a:rPr lang="es-AR" sz="2800" i="1">
                            <a:latin typeface="Cambria Math"/>
                          </a:rPr>
                          <m:t>𝐸</m:t>
                        </m:r>
                      </m:e>
                      <m:sub>
                        <m:r>
                          <a:rPr lang="es-AR" sz="2800" i="1">
                            <a:latin typeface="Cambria Math"/>
                          </a:rPr>
                          <m:t>2</m:t>
                        </m:r>
                      </m:sub>
                    </m:sSub>
                  </m:oMath>
                </a14:m>
                <a:endParaRPr lang="es-ES" sz="28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1847528" y="2348881"/>
                <a:ext cx="8532440" cy="3355919"/>
              </a:xfrm>
              <a:prstGeom prst="rect">
                <a:avLst/>
              </a:prstGeom>
              <a:blipFill>
                <a:blip r:embed="rId2"/>
                <a:stretch>
                  <a:fillRect l="-1429" t="-1815"/>
                </a:stretch>
              </a:blipFill>
            </p:spPr>
            <p:txBody>
              <a:bodyPr/>
              <a:lstStyle/>
              <a:p>
                <a:r>
                  <a:rPr lang="es-AR">
                    <a:noFill/>
                  </a:rPr>
                  <a:t> </a:t>
                </a:r>
              </a:p>
            </p:txBody>
          </p:sp>
        </mc:Fallback>
      </mc:AlternateContent>
      <p:sp>
        <p:nvSpPr>
          <p:cNvPr id="4" name="3 CuadroTexto"/>
          <p:cNvSpPr txBox="1"/>
          <p:nvPr/>
        </p:nvSpPr>
        <p:spPr>
          <a:xfrm>
            <a:off x="2063552" y="1741683"/>
            <a:ext cx="6552728" cy="584775"/>
          </a:xfrm>
          <a:prstGeom prst="rect">
            <a:avLst/>
          </a:prstGeom>
          <a:noFill/>
        </p:spPr>
        <p:txBody>
          <a:bodyPr wrap="square" rtlCol="0">
            <a:spAutoFit/>
          </a:bodyPr>
          <a:lstStyle/>
          <a:p>
            <a:pPr algn="ctr"/>
            <a:r>
              <a:rPr lang="es-AR" sz="3200" b="1" dirty="0" err="1"/>
              <a:t>F.e.m.s</a:t>
            </a:r>
            <a:r>
              <a:rPr lang="es-AR" sz="3200" b="1" dirty="0"/>
              <a:t>. y tensiones:</a:t>
            </a:r>
            <a:endParaRPr lang="es-ES" sz="3200" b="1" dirty="0"/>
          </a:p>
        </p:txBody>
      </p:sp>
    </p:spTree>
    <p:extLst>
      <p:ext uri="{BB962C8B-B14F-4D97-AF65-F5344CB8AC3E}">
        <p14:creationId xmlns:p14="http://schemas.microsoft.com/office/powerpoint/2010/main" val="1659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38300" y="265176"/>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AR" dirty="0"/>
              <a:t>Circuito equivalente reducido al primario</a:t>
            </a:r>
          </a:p>
        </p:txBody>
      </p:sp>
      <p:pic>
        <p:nvPicPr>
          <p:cNvPr id="7170" name="Picture 2" descr="C:\Users\AHP\Downloads\Circuito equivalente reducido al prima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804" y="2059686"/>
            <a:ext cx="89154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0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85937" y="16764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AR" dirty="0"/>
              <a:t>Circuito equivalente reducido al secundario</a:t>
            </a:r>
          </a:p>
        </p:txBody>
      </p:sp>
      <p:pic>
        <p:nvPicPr>
          <p:cNvPr id="8194" name="Picture 2" descr="C:\Users\AHP\Downloads\Circuito equivalente reducido al secunda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7" y="2013966"/>
            <a:ext cx="8848725"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54362"/>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571</TotalTime>
  <Words>985</Words>
  <Application>Microsoft Office PowerPoint</Application>
  <PresentationFormat>Panorámica</PresentationFormat>
  <Paragraphs>121</Paragraphs>
  <Slides>39</Slides>
  <Notes>7</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Vínculos</vt:lpstr>
      </vt:variant>
      <vt:variant>
        <vt:i4>2</vt:i4>
      </vt:variant>
      <vt:variant>
        <vt:lpstr>Títulos de diapositiva</vt:lpstr>
      </vt:variant>
      <vt:variant>
        <vt:i4>39</vt:i4>
      </vt:variant>
    </vt:vector>
  </HeadingPairs>
  <TitlesOfParts>
    <vt:vector size="47" baseType="lpstr">
      <vt:lpstr>Arial</vt:lpstr>
      <vt:lpstr>Calibri</vt:lpstr>
      <vt:lpstr>Calibri Light</vt:lpstr>
      <vt:lpstr>Cambria Math</vt:lpstr>
      <vt:lpstr>Wingdings 2</vt:lpstr>
      <vt:lpstr>Retrospección</vt:lpstr>
      <vt:lpstr>file:///D:\GABRIEL\ILC\AREAS%202013\LABORATORIO%20DE%20MÁQUINAS%20ELÉCTRICAS\Cálculos%20de%20transformadores.xmcd\Selection%2075%2031%20421%20202</vt:lpstr>
      <vt:lpstr>file:///D:\GABRIEL\ILC\AREAS%202013\LABORATORIO%20DE%20MÁQUINAS%20ELÉCTRICAS\Cálculos%20de%20transformadores.xmcd\Selection%2075%20207%20298%20242</vt:lpstr>
      <vt:lpstr>MÁQUINAS ELÉCTRICAS</vt:lpstr>
      <vt:lpstr>Transformador </vt:lpstr>
      <vt:lpstr>Transformador: Relaciones fundamentales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de polaridad</vt:lpstr>
      <vt:lpstr>Puntos homólogos y su determinación  </vt:lpstr>
      <vt:lpstr>Puntos homólogos y su determinación  </vt:lpstr>
      <vt:lpstr>RENDIMIENTO de TRANSFORMADORES  </vt:lpstr>
      <vt:lpstr>RENDIMIENTO de TRANSFORMADORES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17</cp:revision>
  <dcterms:created xsi:type="dcterms:W3CDTF">2020-04-21T12:45:32Z</dcterms:created>
  <dcterms:modified xsi:type="dcterms:W3CDTF">2020-05-28T21:07:33Z</dcterms:modified>
</cp:coreProperties>
</file>