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sldIdLst>
    <p:sldId id="258" r:id="rId2"/>
    <p:sldId id="264" r:id="rId3"/>
    <p:sldId id="259" r:id="rId4"/>
    <p:sldId id="260" r:id="rId5"/>
    <p:sldId id="261" r:id="rId6"/>
    <p:sldId id="262" r:id="rId7"/>
    <p:sldId id="263" r:id="rId8"/>
    <p:sldId id="265" r:id="rId9"/>
    <p:sldId id="293" r:id="rId10"/>
    <p:sldId id="290" r:id="rId11"/>
    <p:sldId id="291" r:id="rId12"/>
    <p:sldId id="292" r:id="rId13"/>
    <p:sldId id="266" r:id="rId14"/>
    <p:sldId id="282" r:id="rId15"/>
    <p:sldId id="267" r:id="rId16"/>
    <p:sldId id="268" r:id="rId17"/>
    <p:sldId id="285" r:id="rId18"/>
    <p:sldId id="284" r:id="rId19"/>
    <p:sldId id="294" r:id="rId20"/>
    <p:sldId id="269" r:id="rId21"/>
    <p:sldId id="270" r:id="rId22"/>
    <p:sldId id="271" r:id="rId23"/>
    <p:sldId id="272" r:id="rId24"/>
    <p:sldId id="273" r:id="rId25"/>
    <p:sldId id="295" r:id="rId26"/>
    <p:sldId id="297" r:id="rId27"/>
    <p:sldId id="298" r:id="rId28"/>
    <p:sldId id="300" r:id="rId2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73" d="100"/>
          <a:sy n="73" d="100"/>
        </p:scale>
        <p:origin x="60" y="192"/>
      </p:cViewPr>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AC07AC4-7D40-40F8-AC6C-BA4103FEC2E3}" type="datetimeFigureOut">
              <a:rPr lang="es-AR" smtClean="0"/>
              <a:t>9/3/2020</a:t>
            </a:fld>
            <a:endParaRPr lang="es-A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C96E52A-B2AB-412F-BEB5-EAB66DCDB6EF}" type="slidenum">
              <a:rPr lang="es-AR" smtClean="0"/>
              <a:t>‹Nº›</a:t>
            </a:fld>
            <a:endParaRPr lang="es-A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9760551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C07AC4-7D40-40F8-AC6C-BA4103FEC2E3}" type="datetimeFigureOut">
              <a:rPr lang="es-AR" smtClean="0"/>
              <a:t>9/3/2020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C96E52A-B2AB-412F-BEB5-EAB66DCDB6EF}" type="slidenum">
              <a:rPr lang="es-AR" smtClean="0"/>
              <a:t>‹Nº›</a:t>
            </a:fld>
            <a:endParaRPr lang="es-AR"/>
          </a:p>
        </p:txBody>
      </p:sp>
    </p:spTree>
    <p:extLst>
      <p:ext uri="{BB962C8B-B14F-4D97-AF65-F5344CB8AC3E}">
        <p14:creationId xmlns:p14="http://schemas.microsoft.com/office/powerpoint/2010/main" val="246480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C07AC4-7D40-40F8-AC6C-BA4103FEC2E3}" type="datetimeFigureOut">
              <a:rPr lang="es-AR" smtClean="0"/>
              <a:t>9/3/2020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C96E52A-B2AB-412F-BEB5-EAB66DCDB6EF}" type="slidenum">
              <a:rPr lang="es-AR" smtClean="0"/>
              <a:t>‹Nº›</a:t>
            </a:fld>
            <a:endParaRPr lang="es-AR"/>
          </a:p>
        </p:txBody>
      </p:sp>
    </p:spTree>
    <p:extLst>
      <p:ext uri="{BB962C8B-B14F-4D97-AF65-F5344CB8AC3E}">
        <p14:creationId xmlns:p14="http://schemas.microsoft.com/office/powerpoint/2010/main" val="295015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C07AC4-7D40-40F8-AC6C-BA4103FEC2E3}" type="datetimeFigureOut">
              <a:rPr lang="es-AR" smtClean="0"/>
              <a:t>9/3/2020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C96E52A-B2AB-412F-BEB5-EAB66DCDB6EF}" type="slidenum">
              <a:rPr lang="es-AR" smtClean="0"/>
              <a:t>‹Nº›</a:t>
            </a:fld>
            <a:endParaRPr lang="es-AR"/>
          </a:p>
        </p:txBody>
      </p:sp>
    </p:spTree>
    <p:extLst>
      <p:ext uri="{BB962C8B-B14F-4D97-AF65-F5344CB8AC3E}">
        <p14:creationId xmlns:p14="http://schemas.microsoft.com/office/powerpoint/2010/main" val="387595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AC07AC4-7D40-40F8-AC6C-BA4103FEC2E3}" type="datetimeFigureOut">
              <a:rPr lang="es-AR" smtClean="0"/>
              <a:t>9/3/2020</a:t>
            </a:fld>
            <a:endParaRPr lang="es-A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C96E52A-B2AB-412F-BEB5-EAB66DCDB6EF}" type="slidenum">
              <a:rPr lang="es-AR" smtClean="0"/>
              <a:t>‹Nº›</a:t>
            </a:fld>
            <a:endParaRPr lang="es-A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0969619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AC07AC4-7D40-40F8-AC6C-BA4103FEC2E3}" type="datetimeFigureOut">
              <a:rPr lang="es-AR" smtClean="0"/>
              <a:t>9/3/2020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C96E52A-B2AB-412F-BEB5-EAB66DCDB6EF}" type="slidenum">
              <a:rPr lang="es-AR" smtClean="0"/>
              <a:t>‹Nº›</a:t>
            </a:fld>
            <a:endParaRPr lang="es-AR"/>
          </a:p>
        </p:txBody>
      </p:sp>
    </p:spTree>
    <p:extLst>
      <p:ext uri="{BB962C8B-B14F-4D97-AF65-F5344CB8AC3E}">
        <p14:creationId xmlns:p14="http://schemas.microsoft.com/office/powerpoint/2010/main" val="54793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AC07AC4-7D40-40F8-AC6C-BA4103FEC2E3}" type="datetimeFigureOut">
              <a:rPr lang="es-AR" smtClean="0"/>
              <a:t>9/3/2020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2C96E52A-B2AB-412F-BEB5-EAB66DCDB6EF}" type="slidenum">
              <a:rPr lang="es-AR" smtClean="0"/>
              <a:t>‹Nº›</a:t>
            </a:fld>
            <a:endParaRPr lang="es-AR"/>
          </a:p>
        </p:txBody>
      </p:sp>
    </p:spTree>
    <p:extLst>
      <p:ext uri="{BB962C8B-B14F-4D97-AF65-F5344CB8AC3E}">
        <p14:creationId xmlns:p14="http://schemas.microsoft.com/office/powerpoint/2010/main" val="36224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AC07AC4-7D40-40F8-AC6C-BA4103FEC2E3}" type="datetimeFigureOut">
              <a:rPr lang="es-AR" smtClean="0"/>
              <a:t>9/3/2020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2C96E52A-B2AB-412F-BEB5-EAB66DCDB6EF}" type="slidenum">
              <a:rPr lang="es-AR" smtClean="0"/>
              <a:t>‹Nº›</a:t>
            </a:fld>
            <a:endParaRPr lang="es-AR"/>
          </a:p>
        </p:txBody>
      </p:sp>
    </p:spTree>
    <p:extLst>
      <p:ext uri="{BB962C8B-B14F-4D97-AF65-F5344CB8AC3E}">
        <p14:creationId xmlns:p14="http://schemas.microsoft.com/office/powerpoint/2010/main" val="113970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07AC4-7D40-40F8-AC6C-BA4103FEC2E3}" type="datetimeFigureOut">
              <a:rPr lang="es-AR" smtClean="0"/>
              <a:t>9/3/2020</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2C96E52A-B2AB-412F-BEB5-EAB66DCDB6EF}" type="slidenum">
              <a:rPr lang="es-AR" smtClean="0"/>
              <a:t>‹Nº›</a:t>
            </a:fld>
            <a:endParaRPr lang="es-AR"/>
          </a:p>
        </p:txBody>
      </p:sp>
    </p:spTree>
    <p:extLst>
      <p:ext uri="{BB962C8B-B14F-4D97-AF65-F5344CB8AC3E}">
        <p14:creationId xmlns:p14="http://schemas.microsoft.com/office/powerpoint/2010/main" val="327581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AC07AC4-7D40-40F8-AC6C-BA4103FEC2E3}" type="datetimeFigureOut">
              <a:rPr lang="es-AR" smtClean="0"/>
              <a:t>9/3/2020</a:t>
            </a:fld>
            <a:endParaRPr lang="es-A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C96E52A-B2AB-412F-BEB5-EAB66DCDB6EF}" type="slidenum">
              <a:rPr lang="es-AR" smtClean="0"/>
              <a:t>‹Nº›</a:t>
            </a:fld>
            <a:endParaRPr lang="es-A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3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AC07AC4-7D40-40F8-AC6C-BA4103FEC2E3}" type="datetimeFigureOut">
              <a:rPr lang="es-AR" smtClean="0"/>
              <a:t>9/3/2020</a:t>
            </a:fld>
            <a:endParaRPr lang="es-A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C96E52A-B2AB-412F-BEB5-EAB66DCDB6EF}" type="slidenum">
              <a:rPr lang="es-AR" smtClean="0"/>
              <a:t>‹Nº›</a:t>
            </a:fld>
            <a:endParaRPr lang="es-A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844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AC07AC4-7D40-40F8-AC6C-BA4103FEC2E3}" type="datetimeFigureOut">
              <a:rPr lang="es-AR" smtClean="0"/>
              <a:t>9/3/2020</a:t>
            </a:fld>
            <a:endParaRPr lang="es-A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C96E52A-B2AB-412F-BEB5-EAB66DCDB6EF}" type="slidenum">
              <a:rPr lang="es-AR" smtClean="0"/>
              <a:t>‹Nº›</a:t>
            </a:fld>
            <a:endParaRPr lang="es-A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243286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75944" y="1316735"/>
            <a:ext cx="9371885" cy="1036321"/>
          </a:xfrm>
        </p:spPr>
        <p:txBody>
          <a:bodyPr>
            <a:normAutofit fontScale="90000"/>
          </a:bodyPr>
          <a:lstStyle/>
          <a:p>
            <a:r>
              <a:rPr lang="es-AR" dirty="0" smtClean="0"/>
              <a:t>MÁQUINAS ELÉCTRICAS</a:t>
            </a:r>
            <a:endParaRPr lang="en-US" dirty="0"/>
          </a:p>
        </p:txBody>
      </p:sp>
      <p:sp>
        <p:nvSpPr>
          <p:cNvPr id="3" name="Subtítulo 2"/>
          <p:cNvSpPr>
            <a:spLocks noGrp="1"/>
          </p:cNvSpPr>
          <p:nvPr>
            <p:ph type="subTitle" idx="1"/>
          </p:nvPr>
        </p:nvSpPr>
        <p:spPr>
          <a:xfrm>
            <a:off x="1170433" y="2852928"/>
            <a:ext cx="9582912" cy="1926336"/>
          </a:xfrm>
        </p:spPr>
        <p:txBody>
          <a:bodyPr>
            <a:normAutofit fontScale="85000" lnSpcReduction="10000"/>
          </a:bodyPr>
          <a:lstStyle/>
          <a:p>
            <a:r>
              <a:rPr lang="es-AR" sz="4000" dirty="0" smtClean="0"/>
              <a:t>Unidad 1: Introducción a las Maquinas Eléctricas</a:t>
            </a:r>
          </a:p>
          <a:p>
            <a:endParaRPr lang="es-AR" sz="4000" dirty="0" smtClean="0"/>
          </a:p>
          <a:p>
            <a:r>
              <a:rPr lang="es-AR" sz="4000" dirty="0" smtClean="0"/>
              <a:t>T.U.M.I. 2020</a:t>
            </a:r>
            <a:endParaRPr lang="en-US" sz="4000" dirty="0"/>
          </a:p>
        </p:txBody>
      </p:sp>
      <p:sp>
        <p:nvSpPr>
          <p:cNvPr id="5" name="Rectángulo 4"/>
          <p:cNvSpPr/>
          <p:nvPr/>
        </p:nvSpPr>
        <p:spPr>
          <a:xfrm>
            <a:off x="7378102" y="6211669"/>
            <a:ext cx="4298542" cy="646331"/>
          </a:xfrm>
          <a:prstGeom prst="rect">
            <a:avLst/>
          </a:prstGeom>
        </p:spPr>
        <p:txBody>
          <a:bodyPr wrap="square">
            <a:spAutoFit/>
          </a:bodyPr>
          <a:lstStyle/>
          <a:p>
            <a:r>
              <a:rPr lang="es-AR" sz="3600" dirty="0"/>
              <a:t>CRISTALDO JAVIER</a:t>
            </a:r>
            <a:endParaRPr lang="en-US" sz="3600" dirty="0"/>
          </a:p>
        </p:txBody>
      </p:sp>
    </p:spTree>
    <p:extLst>
      <p:ext uri="{BB962C8B-B14F-4D97-AF65-F5344CB8AC3E}">
        <p14:creationId xmlns:p14="http://schemas.microsoft.com/office/powerpoint/2010/main" val="11495443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flipH="1">
            <a:off x="6954139" y="2024262"/>
            <a:ext cx="533400" cy="2432050"/>
            <a:chOff x="2744" y="1299"/>
            <a:chExt cx="771" cy="1532"/>
          </a:xfrm>
        </p:grpSpPr>
        <p:sp>
          <p:nvSpPr>
            <p:cNvPr id="17411" name="Arc 3"/>
            <p:cNvSpPr>
              <a:spLocks/>
            </p:cNvSpPr>
            <p:nvPr/>
          </p:nvSpPr>
          <p:spPr bwMode="auto">
            <a:xfrm flipH="1">
              <a:off x="2744" y="1299"/>
              <a:ext cx="771" cy="7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77800">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PE">
                <a:solidFill>
                  <a:srgbClr val="000000"/>
                </a:solidFill>
              </a:endParaRPr>
            </a:p>
          </p:txBody>
        </p:sp>
        <p:sp>
          <p:nvSpPr>
            <p:cNvPr id="17412" name="Arc 4"/>
            <p:cNvSpPr>
              <a:spLocks/>
            </p:cNvSpPr>
            <p:nvPr/>
          </p:nvSpPr>
          <p:spPr bwMode="auto">
            <a:xfrm flipH="1" flipV="1">
              <a:off x="2744" y="2060"/>
              <a:ext cx="771" cy="7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77800">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PE">
                <a:solidFill>
                  <a:srgbClr val="000000"/>
                </a:solidFill>
              </a:endParaRPr>
            </a:p>
          </p:txBody>
        </p:sp>
      </p:grpSp>
      <p:grpSp>
        <p:nvGrpSpPr>
          <p:cNvPr id="17415" name="Group 7"/>
          <p:cNvGrpSpPr>
            <a:grpSpLocks/>
          </p:cNvGrpSpPr>
          <p:nvPr/>
        </p:nvGrpSpPr>
        <p:grpSpPr bwMode="auto">
          <a:xfrm>
            <a:off x="1789239" y="1571427"/>
            <a:ext cx="7561263" cy="3278188"/>
            <a:chOff x="-295" y="1141"/>
            <a:chExt cx="3549" cy="1539"/>
          </a:xfrm>
        </p:grpSpPr>
        <p:grpSp>
          <p:nvGrpSpPr>
            <p:cNvPr id="17416" name="Group 8"/>
            <p:cNvGrpSpPr>
              <a:grpSpLocks/>
            </p:cNvGrpSpPr>
            <p:nvPr/>
          </p:nvGrpSpPr>
          <p:grpSpPr bwMode="auto">
            <a:xfrm>
              <a:off x="-295" y="1141"/>
              <a:ext cx="3549" cy="1539"/>
              <a:chOff x="646" y="1298"/>
              <a:chExt cx="2914" cy="1264"/>
            </a:xfrm>
          </p:grpSpPr>
          <p:grpSp>
            <p:nvGrpSpPr>
              <p:cNvPr id="17417" name="Group 9"/>
              <p:cNvGrpSpPr>
                <a:grpSpLocks/>
              </p:cNvGrpSpPr>
              <p:nvPr/>
            </p:nvGrpSpPr>
            <p:grpSpPr bwMode="auto">
              <a:xfrm>
                <a:off x="646" y="1298"/>
                <a:ext cx="1035" cy="1261"/>
                <a:chOff x="-67" y="1071"/>
                <a:chExt cx="1542" cy="1715"/>
              </a:xfrm>
            </p:grpSpPr>
            <p:grpSp>
              <p:nvGrpSpPr>
                <p:cNvPr id="17418" name="Group 10"/>
                <p:cNvGrpSpPr>
                  <a:grpSpLocks/>
                </p:cNvGrpSpPr>
                <p:nvPr/>
              </p:nvGrpSpPr>
              <p:grpSpPr bwMode="auto">
                <a:xfrm flipH="1">
                  <a:off x="-67" y="1071"/>
                  <a:ext cx="1542" cy="1715"/>
                  <a:chOff x="2730" y="1075"/>
                  <a:chExt cx="1542" cy="1715"/>
                </a:xfrm>
              </p:grpSpPr>
              <p:sp>
                <p:nvSpPr>
                  <p:cNvPr id="17419" name="Freeform 11"/>
                  <p:cNvSpPr>
                    <a:spLocks/>
                  </p:cNvSpPr>
                  <p:nvPr/>
                </p:nvSpPr>
                <p:spPr bwMode="auto">
                  <a:xfrm>
                    <a:off x="2796" y="1729"/>
                    <a:ext cx="1465" cy="155"/>
                  </a:xfrm>
                  <a:custGeom>
                    <a:avLst/>
                    <a:gdLst>
                      <a:gd name="T0" fmla="*/ 0 w 1465"/>
                      <a:gd name="T1" fmla="*/ 155 h 155"/>
                      <a:gd name="T2" fmla="*/ 323 w 1465"/>
                      <a:gd name="T3" fmla="*/ 139 h 155"/>
                      <a:gd name="T4" fmla="*/ 934 w 1465"/>
                      <a:gd name="T5" fmla="*/ 86 h 155"/>
                      <a:gd name="T6" fmla="*/ 1465 w 1465"/>
                      <a:gd name="T7" fmla="*/ 0 h 155"/>
                    </a:gdLst>
                    <a:ahLst/>
                    <a:cxnLst>
                      <a:cxn ang="0">
                        <a:pos x="T0" y="T1"/>
                      </a:cxn>
                      <a:cxn ang="0">
                        <a:pos x="T2" y="T3"/>
                      </a:cxn>
                      <a:cxn ang="0">
                        <a:pos x="T4" y="T5"/>
                      </a:cxn>
                      <a:cxn ang="0">
                        <a:pos x="T6" y="T7"/>
                      </a:cxn>
                    </a:cxnLst>
                    <a:rect l="0" t="0" r="r" b="b"/>
                    <a:pathLst>
                      <a:path w="1465" h="155">
                        <a:moveTo>
                          <a:pt x="0" y="155"/>
                        </a:moveTo>
                        <a:cubicBezTo>
                          <a:pt x="54" y="152"/>
                          <a:pt x="167" y="151"/>
                          <a:pt x="323" y="139"/>
                        </a:cubicBezTo>
                        <a:cubicBezTo>
                          <a:pt x="479" y="127"/>
                          <a:pt x="744" y="109"/>
                          <a:pt x="934" y="86"/>
                        </a:cubicBezTo>
                        <a:cubicBezTo>
                          <a:pt x="1124" y="63"/>
                          <a:pt x="1354" y="18"/>
                          <a:pt x="1465" y="0"/>
                        </a:cubicBezTo>
                      </a:path>
                    </a:pathLst>
                  </a:custGeom>
                  <a:noFill/>
                  <a:ln w="28575" cmpd="sng">
                    <a:solidFill>
                      <a:srgbClr val="336699"/>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20" name="Freeform 12"/>
                  <p:cNvSpPr>
                    <a:spLocks/>
                  </p:cNvSpPr>
                  <p:nvPr/>
                </p:nvSpPr>
                <p:spPr bwMode="auto">
                  <a:xfrm>
                    <a:off x="2730" y="1451"/>
                    <a:ext cx="1517" cy="382"/>
                  </a:xfrm>
                  <a:custGeom>
                    <a:avLst/>
                    <a:gdLst>
                      <a:gd name="T0" fmla="*/ 0 w 1517"/>
                      <a:gd name="T1" fmla="*/ 376 h 382"/>
                      <a:gd name="T2" fmla="*/ 376 w 1517"/>
                      <a:gd name="T3" fmla="*/ 359 h 382"/>
                      <a:gd name="T4" fmla="*/ 961 w 1517"/>
                      <a:gd name="T5" fmla="*/ 236 h 382"/>
                      <a:gd name="T6" fmla="*/ 1517 w 1517"/>
                      <a:gd name="T7" fmla="*/ 0 h 382"/>
                    </a:gdLst>
                    <a:ahLst/>
                    <a:cxnLst>
                      <a:cxn ang="0">
                        <a:pos x="T0" y="T1"/>
                      </a:cxn>
                      <a:cxn ang="0">
                        <a:pos x="T2" y="T3"/>
                      </a:cxn>
                      <a:cxn ang="0">
                        <a:pos x="T4" y="T5"/>
                      </a:cxn>
                      <a:cxn ang="0">
                        <a:pos x="T6" y="T7"/>
                      </a:cxn>
                    </a:cxnLst>
                    <a:rect l="0" t="0" r="r" b="b"/>
                    <a:pathLst>
                      <a:path w="1517" h="382">
                        <a:moveTo>
                          <a:pt x="0" y="376"/>
                        </a:moveTo>
                        <a:cubicBezTo>
                          <a:pt x="63" y="373"/>
                          <a:pt x="216" y="382"/>
                          <a:pt x="376" y="359"/>
                        </a:cubicBezTo>
                        <a:cubicBezTo>
                          <a:pt x="536" y="336"/>
                          <a:pt x="771" y="295"/>
                          <a:pt x="961" y="236"/>
                        </a:cubicBezTo>
                        <a:cubicBezTo>
                          <a:pt x="1151" y="176"/>
                          <a:pt x="1401" y="49"/>
                          <a:pt x="1517" y="0"/>
                        </a:cubicBezTo>
                      </a:path>
                    </a:pathLst>
                  </a:custGeom>
                  <a:noFill/>
                  <a:ln w="28575" cmpd="sng">
                    <a:solidFill>
                      <a:srgbClr val="336699"/>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21" name="Freeform 13"/>
                  <p:cNvSpPr>
                    <a:spLocks/>
                  </p:cNvSpPr>
                  <p:nvPr/>
                </p:nvSpPr>
                <p:spPr bwMode="auto">
                  <a:xfrm>
                    <a:off x="2766" y="1228"/>
                    <a:ext cx="1276" cy="548"/>
                  </a:xfrm>
                  <a:custGeom>
                    <a:avLst/>
                    <a:gdLst>
                      <a:gd name="T0" fmla="*/ 0 w 2308"/>
                      <a:gd name="T1" fmla="*/ 931 h 935"/>
                      <a:gd name="T2" fmla="*/ 546 w 2308"/>
                      <a:gd name="T3" fmla="*/ 899 h 935"/>
                      <a:gd name="T4" fmla="*/ 1168 w 2308"/>
                      <a:gd name="T5" fmla="*/ 716 h 935"/>
                      <a:gd name="T6" fmla="*/ 1759 w 2308"/>
                      <a:gd name="T7" fmla="*/ 441 h 935"/>
                      <a:gd name="T8" fmla="*/ 2308 w 2308"/>
                      <a:gd name="T9" fmla="*/ 0 h 935"/>
                    </a:gdLst>
                    <a:ahLst/>
                    <a:cxnLst>
                      <a:cxn ang="0">
                        <a:pos x="T0" y="T1"/>
                      </a:cxn>
                      <a:cxn ang="0">
                        <a:pos x="T2" y="T3"/>
                      </a:cxn>
                      <a:cxn ang="0">
                        <a:pos x="T4" y="T5"/>
                      </a:cxn>
                      <a:cxn ang="0">
                        <a:pos x="T6" y="T7"/>
                      </a:cxn>
                      <a:cxn ang="0">
                        <a:pos x="T8" y="T9"/>
                      </a:cxn>
                    </a:cxnLst>
                    <a:rect l="0" t="0" r="r" b="b"/>
                    <a:pathLst>
                      <a:path w="2308" h="935">
                        <a:moveTo>
                          <a:pt x="0" y="931"/>
                        </a:moveTo>
                        <a:cubicBezTo>
                          <a:pt x="91" y="926"/>
                          <a:pt x="351" y="935"/>
                          <a:pt x="546" y="899"/>
                        </a:cubicBezTo>
                        <a:cubicBezTo>
                          <a:pt x="741" y="863"/>
                          <a:pt x="966" y="792"/>
                          <a:pt x="1168" y="716"/>
                        </a:cubicBezTo>
                        <a:cubicBezTo>
                          <a:pt x="1370" y="640"/>
                          <a:pt x="1569" y="560"/>
                          <a:pt x="1759" y="441"/>
                        </a:cubicBezTo>
                        <a:cubicBezTo>
                          <a:pt x="1949" y="322"/>
                          <a:pt x="2194" y="92"/>
                          <a:pt x="2308" y="0"/>
                        </a:cubicBezTo>
                      </a:path>
                    </a:pathLst>
                  </a:custGeom>
                  <a:noFill/>
                  <a:ln w="28575" cmpd="sng">
                    <a:solidFill>
                      <a:srgbClr val="336699"/>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22" name="Freeform 14"/>
                  <p:cNvSpPr>
                    <a:spLocks/>
                  </p:cNvSpPr>
                  <p:nvPr/>
                </p:nvSpPr>
                <p:spPr bwMode="auto">
                  <a:xfrm>
                    <a:off x="2766" y="1075"/>
                    <a:ext cx="969" cy="653"/>
                  </a:xfrm>
                  <a:custGeom>
                    <a:avLst/>
                    <a:gdLst>
                      <a:gd name="T0" fmla="*/ 0 w 1753"/>
                      <a:gd name="T1" fmla="*/ 1102 h 1115"/>
                      <a:gd name="T2" fmla="*/ 500 w 1753"/>
                      <a:gd name="T3" fmla="*/ 1070 h 1115"/>
                      <a:gd name="T4" fmla="*/ 1031 w 1753"/>
                      <a:gd name="T5" fmla="*/ 832 h 1115"/>
                      <a:gd name="T6" fmla="*/ 1433 w 1753"/>
                      <a:gd name="T7" fmla="*/ 503 h 1115"/>
                      <a:gd name="T8" fmla="*/ 1753 w 1753"/>
                      <a:gd name="T9" fmla="*/ 0 h 1115"/>
                    </a:gdLst>
                    <a:ahLst/>
                    <a:cxnLst>
                      <a:cxn ang="0">
                        <a:pos x="T0" y="T1"/>
                      </a:cxn>
                      <a:cxn ang="0">
                        <a:pos x="T2" y="T3"/>
                      </a:cxn>
                      <a:cxn ang="0">
                        <a:pos x="T4" y="T5"/>
                      </a:cxn>
                      <a:cxn ang="0">
                        <a:pos x="T6" y="T7"/>
                      </a:cxn>
                      <a:cxn ang="0">
                        <a:pos x="T8" y="T9"/>
                      </a:cxn>
                    </a:cxnLst>
                    <a:rect l="0" t="0" r="r" b="b"/>
                    <a:pathLst>
                      <a:path w="1753" h="1115">
                        <a:moveTo>
                          <a:pt x="0" y="1102"/>
                        </a:moveTo>
                        <a:cubicBezTo>
                          <a:pt x="83" y="1097"/>
                          <a:pt x="328" y="1115"/>
                          <a:pt x="500" y="1070"/>
                        </a:cubicBezTo>
                        <a:cubicBezTo>
                          <a:pt x="672" y="1025"/>
                          <a:pt x="876" y="926"/>
                          <a:pt x="1031" y="832"/>
                        </a:cubicBezTo>
                        <a:cubicBezTo>
                          <a:pt x="1186" y="738"/>
                          <a:pt x="1313" y="642"/>
                          <a:pt x="1433" y="503"/>
                        </a:cubicBezTo>
                        <a:cubicBezTo>
                          <a:pt x="1553" y="364"/>
                          <a:pt x="1686" y="105"/>
                          <a:pt x="1753" y="0"/>
                        </a:cubicBezTo>
                      </a:path>
                    </a:pathLst>
                  </a:custGeom>
                  <a:noFill/>
                  <a:ln w="28575" cmpd="sng">
                    <a:solidFill>
                      <a:srgbClr val="336699"/>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23" name="Freeform 15"/>
                  <p:cNvSpPr>
                    <a:spLocks/>
                  </p:cNvSpPr>
                  <p:nvPr/>
                </p:nvSpPr>
                <p:spPr bwMode="auto">
                  <a:xfrm>
                    <a:off x="2733" y="1987"/>
                    <a:ext cx="1526" cy="149"/>
                  </a:xfrm>
                  <a:custGeom>
                    <a:avLst/>
                    <a:gdLst>
                      <a:gd name="T0" fmla="*/ 0 w 1526"/>
                      <a:gd name="T1" fmla="*/ 5 h 149"/>
                      <a:gd name="T2" fmla="*/ 384 w 1526"/>
                      <a:gd name="T3" fmla="*/ 10 h 149"/>
                      <a:gd name="T4" fmla="*/ 995 w 1526"/>
                      <a:gd name="T5" fmla="*/ 63 h 149"/>
                      <a:gd name="T6" fmla="*/ 1526 w 1526"/>
                      <a:gd name="T7" fmla="*/ 149 h 149"/>
                    </a:gdLst>
                    <a:ahLst/>
                    <a:cxnLst>
                      <a:cxn ang="0">
                        <a:pos x="T0" y="T1"/>
                      </a:cxn>
                      <a:cxn ang="0">
                        <a:pos x="T2" y="T3"/>
                      </a:cxn>
                      <a:cxn ang="0">
                        <a:pos x="T4" y="T5"/>
                      </a:cxn>
                      <a:cxn ang="0">
                        <a:pos x="T6" y="T7"/>
                      </a:cxn>
                    </a:cxnLst>
                    <a:rect l="0" t="0" r="r" b="b"/>
                    <a:pathLst>
                      <a:path w="1526" h="149">
                        <a:moveTo>
                          <a:pt x="0" y="5"/>
                        </a:moveTo>
                        <a:cubicBezTo>
                          <a:pt x="63" y="6"/>
                          <a:pt x="218" y="0"/>
                          <a:pt x="384" y="10"/>
                        </a:cubicBezTo>
                        <a:cubicBezTo>
                          <a:pt x="550" y="20"/>
                          <a:pt x="805" y="40"/>
                          <a:pt x="995" y="63"/>
                        </a:cubicBezTo>
                        <a:cubicBezTo>
                          <a:pt x="1185" y="86"/>
                          <a:pt x="1415" y="131"/>
                          <a:pt x="1526" y="149"/>
                        </a:cubicBezTo>
                      </a:path>
                    </a:pathLst>
                  </a:custGeom>
                  <a:noFill/>
                  <a:ln w="28575" cmpd="sng">
                    <a:solidFill>
                      <a:srgbClr val="336699"/>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24" name="Freeform 16"/>
                  <p:cNvSpPr>
                    <a:spLocks/>
                  </p:cNvSpPr>
                  <p:nvPr/>
                </p:nvSpPr>
                <p:spPr bwMode="auto">
                  <a:xfrm>
                    <a:off x="2805" y="2032"/>
                    <a:ext cx="1440" cy="382"/>
                  </a:xfrm>
                  <a:custGeom>
                    <a:avLst/>
                    <a:gdLst>
                      <a:gd name="T0" fmla="*/ 0 w 1440"/>
                      <a:gd name="T1" fmla="*/ 8 h 382"/>
                      <a:gd name="T2" fmla="*/ 299 w 1440"/>
                      <a:gd name="T3" fmla="*/ 23 h 382"/>
                      <a:gd name="T4" fmla="*/ 884 w 1440"/>
                      <a:gd name="T5" fmla="*/ 146 h 382"/>
                      <a:gd name="T6" fmla="*/ 1440 w 1440"/>
                      <a:gd name="T7" fmla="*/ 382 h 382"/>
                    </a:gdLst>
                    <a:ahLst/>
                    <a:cxnLst>
                      <a:cxn ang="0">
                        <a:pos x="T0" y="T1"/>
                      </a:cxn>
                      <a:cxn ang="0">
                        <a:pos x="T2" y="T3"/>
                      </a:cxn>
                      <a:cxn ang="0">
                        <a:pos x="T4" y="T5"/>
                      </a:cxn>
                      <a:cxn ang="0">
                        <a:pos x="T6" y="T7"/>
                      </a:cxn>
                    </a:cxnLst>
                    <a:rect l="0" t="0" r="r" b="b"/>
                    <a:pathLst>
                      <a:path w="1440" h="382">
                        <a:moveTo>
                          <a:pt x="0" y="8"/>
                        </a:moveTo>
                        <a:cubicBezTo>
                          <a:pt x="50" y="10"/>
                          <a:pt x="152" y="0"/>
                          <a:pt x="299" y="23"/>
                        </a:cubicBezTo>
                        <a:cubicBezTo>
                          <a:pt x="446" y="46"/>
                          <a:pt x="694" y="87"/>
                          <a:pt x="884" y="146"/>
                        </a:cubicBezTo>
                        <a:cubicBezTo>
                          <a:pt x="1074" y="206"/>
                          <a:pt x="1324" y="333"/>
                          <a:pt x="1440" y="382"/>
                        </a:cubicBezTo>
                      </a:path>
                    </a:pathLst>
                  </a:custGeom>
                  <a:noFill/>
                  <a:ln w="28575" cmpd="sng">
                    <a:solidFill>
                      <a:srgbClr val="336699"/>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25" name="Freeform 17"/>
                  <p:cNvSpPr>
                    <a:spLocks/>
                  </p:cNvSpPr>
                  <p:nvPr/>
                </p:nvSpPr>
                <p:spPr bwMode="auto">
                  <a:xfrm>
                    <a:off x="2757" y="2082"/>
                    <a:ext cx="1263" cy="535"/>
                  </a:xfrm>
                  <a:custGeom>
                    <a:avLst/>
                    <a:gdLst>
                      <a:gd name="T0" fmla="*/ 0 w 1263"/>
                      <a:gd name="T1" fmla="*/ 9 h 535"/>
                      <a:gd name="T2" fmla="*/ 282 w 1263"/>
                      <a:gd name="T3" fmla="*/ 18 h 535"/>
                      <a:gd name="T4" fmla="*/ 633 w 1263"/>
                      <a:gd name="T5" fmla="*/ 115 h 535"/>
                      <a:gd name="T6" fmla="*/ 959 w 1263"/>
                      <a:gd name="T7" fmla="*/ 277 h 535"/>
                      <a:gd name="T8" fmla="*/ 1263 w 1263"/>
                      <a:gd name="T9" fmla="*/ 535 h 535"/>
                    </a:gdLst>
                    <a:ahLst/>
                    <a:cxnLst>
                      <a:cxn ang="0">
                        <a:pos x="T0" y="T1"/>
                      </a:cxn>
                      <a:cxn ang="0">
                        <a:pos x="T2" y="T3"/>
                      </a:cxn>
                      <a:cxn ang="0">
                        <a:pos x="T4" y="T5"/>
                      </a:cxn>
                      <a:cxn ang="0">
                        <a:pos x="T6" y="T7"/>
                      </a:cxn>
                      <a:cxn ang="0">
                        <a:pos x="T8" y="T9"/>
                      </a:cxn>
                    </a:cxnLst>
                    <a:rect l="0" t="0" r="r" b="b"/>
                    <a:pathLst>
                      <a:path w="1263" h="535">
                        <a:moveTo>
                          <a:pt x="0" y="9"/>
                        </a:moveTo>
                        <a:cubicBezTo>
                          <a:pt x="47" y="10"/>
                          <a:pt x="177" y="0"/>
                          <a:pt x="282" y="18"/>
                        </a:cubicBezTo>
                        <a:cubicBezTo>
                          <a:pt x="387" y="36"/>
                          <a:pt x="520" y="72"/>
                          <a:pt x="633" y="115"/>
                        </a:cubicBezTo>
                        <a:cubicBezTo>
                          <a:pt x="746" y="158"/>
                          <a:pt x="854" y="207"/>
                          <a:pt x="959" y="277"/>
                        </a:cubicBezTo>
                        <a:cubicBezTo>
                          <a:pt x="1065" y="346"/>
                          <a:pt x="1200" y="481"/>
                          <a:pt x="1263" y="535"/>
                        </a:cubicBezTo>
                      </a:path>
                    </a:pathLst>
                  </a:custGeom>
                  <a:noFill/>
                  <a:ln w="28575" cmpd="sng">
                    <a:solidFill>
                      <a:srgbClr val="336699"/>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26" name="Freeform 18"/>
                  <p:cNvSpPr>
                    <a:spLocks/>
                  </p:cNvSpPr>
                  <p:nvPr/>
                </p:nvSpPr>
                <p:spPr bwMode="auto">
                  <a:xfrm flipV="1">
                    <a:off x="2764" y="2137"/>
                    <a:ext cx="969" cy="653"/>
                  </a:xfrm>
                  <a:custGeom>
                    <a:avLst/>
                    <a:gdLst>
                      <a:gd name="T0" fmla="*/ 0 w 1753"/>
                      <a:gd name="T1" fmla="*/ 1102 h 1115"/>
                      <a:gd name="T2" fmla="*/ 500 w 1753"/>
                      <a:gd name="T3" fmla="*/ 1070 h 1115"/>
                      <a:gd name="T4" fmla="*/ 1031 w 1753"/>
                      <a:gd name="T5" fmla="*/ 832 h 1115"/>
                      <a:gd name="T6" fmla="*/ 1433 w 1753"/>
                      <a:gd name="T7" fmla="*/ 503 h 1115"/>
                      <a:gd name="T8" fmla="*/ 1753 w 1753"/>
                      <a:gd name="T9" fmla="*/ 0 h 1115"/>
                    </a:gdLst>
                    <a:ahLst/>
                    <a:cxnLst>
                      <a:cxn ang="0">
                        <a:pos x="T0" y="T1"/>
                      </a:cxn>
                      <a:cxn ang="0">
                        <a:pos x="T2" y="T3"/>
                      </a:cxn>
                      <a:cxn ang="0">
                        <a:pos x="T4" y="T5"/>
                      </a:cxn>
                      <a:cxn ang="0">
                        <a:pos x="T6" y="T7"/>
                      </a:cxn>
                      <a:cxn ang="0">
                        <a:pos x="T8" y="T9"/>
                      </a:cxn>
                    </a:cxnLst>
                    <a:rect l="0" t="0" r="r" b="b"/>
                    <a:pathLst>
                      <a:path w="1753" h="1115">
                        <a:moveTo>
                          <a:pt x="0" y="1102"/>
                        </a:moveTo>
                        <a:cubicBezTo>
                          <a:pt x="83" y="1097"/>
                          <a:pt x="328" y="1115"/>
                          <a:pt x="500" y="1070"/>
                        </a:cubicBezTo>
                        <a:cubicBezTo>
                          <a:pt x="672" y="1025"/>
                          <a:pt x="876" y="926"/>
                          <a:pt x="1031" y="832"/>
                        </a:cubicBezTo>
                        <a:cubicBezTo>
                          <a:pt x="1186" y="738"/>
                          <a:pt x="1313" y="642"/>
                          <a:pt x="1433" y="503"/>
                        </a:cubicBezTo>
                        <a:cubicBezTo>
                          <a:pt x="1553" y="364"/>
                          <a:pt x="1686" y="105"/>
                          <a:pt x="1753" y="0"/>
                        </a:cubicBezTo>
                      </a:path>
                    </a:pathLst>
                  </a:custGeom>
                  <a:noFill/>
                  <a:ln w="28575" cmpd="sng">
                    <a:solidFill>
                      <a:srgbClr val="336699"/>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27" name="Freeform 19"/>
                  <p:cNvSpPr>
                    <a:spLocks/>
                  </p:cNvSpPr>
                  <p:nvPr/>
                </p:nvSpPr>
                <p:spPr bwMode="auto">
                  <a:xfrm flipV="1">
                    <a:off x="2764" y="1932"/>
                    <a:ext cx="1508" cy="1"/>
                  </a:xfrm>
                  <a:custGeom>
                    <a:avLst/>
                    <a:gdLst>
                      <a:gd name="T0" fmla="*/ 0 w 2727"/>
                      <a:gd name="T1" fmla="*/ 0 h 1"/>
                      <a:gd name="T2" fmla="*/ 2727 w 2727"/>
                      <a:gd name="T3" fmla="*/ 1 h 1"/>
                    </a:gdLst>
                    <a:ahLst/>
                    <a:cxnLst>
                      <a:cxn ang="0">
                        <a:pos x="T0" y="T1"/>
                      </a:cxn>
                      <a:cxn ang="0">
                        <a:pos x="T2" y="T3"/>
                      </a:cxn>
                    </a:cxnLst>
                    <a:rect l="0" t="0" r="r" b="b"/>
                    <a:pathLst>
                      <a:path w="2727" h="1">
                        <a:moveTo>
                          <a:pt x="0" y="0"/>
                        </a:moveTo>
                        <a:lnTo>
                          <a:pt x="2727" y="1"/>
                        </a:lnTo>
                      </a:path>
                    </a:pathLst>
                  </a:custGeom>
                  <a:noFill/>
                  <a:ln w="28575" cmpd="sng">
                    <a:solidFill>
                      <a:srgbClr val="3366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grpSp>
            <p:sp>
              <p:nvSpPr>
                <p:cNvPr id="17428" name="Freeform 20"/>
                <p:cNvSpPr>
                  <a:spLocks/>
                </p:cNvSpPr>
                <p:nvPr/>
              </p:nvSpPr>
              <p:spPr bwMode="auto">
                <a:xfrm>
                  <a:off x="387" y="1929"/>
                  <a:ext cx="159" cy="1"/>
                </a:xfrm>
                <a:custGeom>
                  <a:avLst/>
                  <a:gdLst>
                    <a:gd name="T0" fmla="*/ 0 w 159"/>
                    <a:gd name="T1" fmla="*/ 0 h 1"/>
                    <a:gd name="T2" fmla="*/ 159 w 159"/>
                    <a:gd name="T3" fmla="*/ 0 h 1"/>
                  </a:gdLst>
                  <a:ahLst/>
                  <a:cxnLst>
                    <a:cxn ang="0">
                      <a:pos x="T0" y="T1"/>
                    </a:cxn>
                    <a:cxn ang="0">
                      <a:pos x="T2" y="T3"/>
                    </a:cxn>
                  </a:cxnLst>
                  <a:rect l="0" t="0" r="r" b="b"/>
                  <a:pathLst>
                    <a:path w="159" h="1">
                      <a:moveTo>
                        <a:pt x="0" y="0"/>
                      </a:moveTo>
                      <a:lnTo>
                        <a:pt x="159" y="0"/>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29" name="Freeform 21"/>
                <p:cNvSpPr>
                  <a:spLocks/>
                </p:cNvSpPr>
                <p:nvPr/>
              </p:nvSpPr>
              <p:spPr bwMode="auto">
                <a:xfrm>
                  <a:off x="375" y="2037"/>
                  <a:ext cx="168" cy="24"/>
                </a:xfrm>
                <a:custGeom>
                  <a:avLst/>
                  <a:gdLst>
                    <a:gd name="T0" fmla="*/ 0 w 168"/>
                    <a:gd name="T1" fmla="*/ 24 h 24"/>
                    <a:gd name="T2" fmla="*/ 168 w 168"/>
                    <a:gd name="T3" fmla="*/ 0 h 24"/>
                  </a:gdLst>
                  <a:ahLst/>
                  <a:cxnLst>
                    <a:cxn ang="0">
                      <a:pos x="T0" y="T1"/>
                    </a:cxn>
                    <a:cxn ang="0">
                      <a:pos x="T2" y="T3"/>
                    </a:cxn>
                  </a:cxnLst>
                  <a:rect l="0" t="0" r="r" b="b"/>
                  <a:pathLst>
                    <a:path w="168" h="24">
                      <a:moveTo>
                        <a:pt x="0" y="24"/>
                      </a:moveTo>
                      <a:lnTo>
                        <a:pt x="168" y="0"/>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30" name="Freeform 22"/>
                <p:cNvSpPr>
                  <a:spLocks/>
                </p:cNvSpPr>
                <p:nvPr/>
              </p:nvSpPr>
              <p:spPr bwMode="auto">
                <a:xfrm>
                  <a:off x="363" y="2163"/>
                  <a:ext cx="198" cy="66"/>
                </a:xfrm>
                <a:custGeom>
                  <a:avLst/>
                  <a:gdLst>
                    <a:gd name="T0" fmla="*/ 0 w 198"/>
                    <a:gd name="T1" fmla="*/ 66 h 66"/>
                    <a:gd name="T2" fmla="*/ 198 w 198"/>
                    <a:gd name="T3" fmla="*/ 0 h 66"/>
                  </a:gdLst>
                  <a:ahLst/>
                  <a:cxnLst>
                    <a:cxn ang="0">
                      <a:pos x="T0" y="T1"/>
                    </a:cxn>
                    <a:cxn ang="0">
                      <a:pos x="T2" y="T3"/>
                    </a:cxn>
                  </a:cxnLst>
                  <a:rect l="0" t="0" r="r" b="b"/>
                  <a:pathLst>
                    <a:path w="198" h="66">
                      <a:moveTo>
                        <a:pt x="0" y="66"/>
                      </a:moveTo>
                      <a:lnTo>
                        <a:pt x="198" y="0"/>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31" name="Freeform 23"/>
                <p:cNvSpPr>
                  <a:spLocks/>
                </p:cNvSpPr>
                <p:nvPr/>
              </p:nvSpPr>
              <p:spPr bwMode="auto">
                <a:xfrm>
                  <a:off x="489" y="2286"/>
                  <a:ext cx="120" cy="66"/>
                </a:xfrm>
                <a:custGeom>
                  <a:avLst/>
                  <a:gdLst>
                    <a:gd name="T0" fmla="*/ 0 w 120"/>
                    <a:gd name="T1" fmla="*/ 66 h 66"/>
                    <a:gd name="T2" fmla="*/ 120 w 120"/>
                    <a:gd name="T3" fmla="*/ 0 h 66"/>
                  </a:gdLst>
                  <a:ahLst/>
                  <a:cxnLst>
                    <a:cxn ang="0">
                      <a:pos x="T0" y="T1"/>
                    </a:cxn>
                    <a:cxn ang="0">
                      <a:pos x="T2" y="T3"/>
                    </a:cxn>
                  </a:cxnLst>
                  <a:rect l="0" t="0" r="r" b="b"/>
                  <a:pathLst>
                    <a:path w="120" h="66">
                      <a:moveTo>
                        <a:pt x="0" y="66"/>
                      </a:moveTo>
                      <a:lnTo>
                        <a:pt x="120" y="0"/>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32" name="Freeform 24"/>
                <p:cNvSpPr>
                  <a:spLocks/>
                </p:cNvSpPr>
                <p:nvPr/>
              </p:nvSpPr>
              <p:spPr bwMode="auto">
                <a:xfrm>
                  <a:off x="621" y="2439"/>
                  <a:ext cx="69" cy="87"/>
                </a:xfrm>
                <a:custGeom>
                  <a:avLst/>
                  <a:gdLst>
                    <a:gd name="T0" fmla="*/ 0 w 69"/>
                    <a:gd name="T1" fmla="*/ 87 h 87"/>
                    <a:gd name="T2" fmla="*/ 69 w 69"/>
                    <a:gd name="T3" fmla="*/ 0 h 87"/>
                  </a:gdLst>
                  <a:ahLst/>
                  <a:cxnLst>
                    <a:cxn ang="0">
                      <a:pos x="T0" y="T1"/>
                    </a:cxn>
                    <a:cxn ang="0">
                      <a:pos x="T2" y="T3"/>
                    </a:cxn>
                  </a:cxnLst>
                  <a:rect l="0" t="0" r="r" b="b"/>
                  <a:pathLst>
                    <a:path w="69" h="87">
                      <a:moveTo>
                        <a:pt x="0" y="87"/>
                      </a:moveTo>
                      <a:lnTo>
                        <a:pt x="69" y="0"/>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33" name="Freeform 25"/>
                <p:cNvSpPr>
                  <a:spLocks/>
                </p:cNvSpPr>
                <p:nvPr/>
              </p:nvSpPr>
              <p:spPr bwMode="auto">
                <a:xfrm>
                  <a:off x="390" y="1800"/>
                  <a:ext cx="156" cy="18"/>
                </a:xfrm>
                <a:custGeom>
                  <a:avLst/>
                  <a:gdLst>
                    <a:gd name="T0" fmla="*/ 0 w 156"/>
                    <a:gd name="T1" fmla="*/ 0 h 18"/>
                    <a:gd name="T2" fmla="*/ 156 w 156"/>
                    <a:gd name="T3" fmla="*/ 18 h 18"/>
                  </a:gdLst>
                  <a:ahLst/>
                  <a:cxnLst>
                    <a:cxn ang="0">
                      <a:pos x="T0" y="T1"/>
                    </a:cxn>
                    <a:cxn ang="0">
                      <a:pos x="T2" y="T3"/>
                    </a:cxn>
                  </a:cxnLst>
                  <a:rect l="0" t="0" r="r" b="b"/>
                  <a:pathLst>
                    <a:path w="156" h="18">
                      <a:moveTo>
                        <a:pt x="0" y="0"/>
                      </a:moveTo>
                      <a:lnTo>
                        <a:pt x="156" y="18"/>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34" name="Freeform 26"/>
                <p:cNvSpPr>
                  <a:spLocks/>
                </p:cNvSpPr>
                <p:nvPr/>
              </p:nvSpPr>
              <p:spPr bwMode="auto">
                <a:xfrm>
                  <a:off x="417" y="1650"/>
                  <a:ext cx="159" cy="51"/>
                </a:xfrm>
                <a:custGeom>
                  <a:avLst/>
                  <a:gdLst>
                    <a:gd name="T0" fmla="*/ 0 w 159"/>
                    <a:gd name="T1" fmla="*/ 0 h 51"/>
                    <a:gd name="T2" fmla="*/ 159 w 159"/>
                    <a:gd name="T3" fmla="*/ 51 h 51"/>
                  </a:gdLst>
                  <a:ahLst/>
                  <a:cxnLst>
                    <a:cxn ang="0">
                      <a:pos x="T0" y="T1"/>
                    </a:cxn>
                    <a:cxn ang="0">
                      <a:pos x="T2" y="T3"/>
                    </a:cxn>
                  </a:cxnLst>
                  <a:rect l="0" t="0" r="r" b="b"/>
                  <a:pathLst>
                    <a:path w="159" h="51">
                      <a:moveTo>
                        <a:pt x="0" y="0"/>
                      </a:moveTo>
                      <a:lnTo>
                        <a:pt x="159" y="51"/>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35" name="Freeform 27"/>
                <p:cNvSpPr>
                  <a:spLocks/>
                </p:cNvSpPr>
                <p:nvPr/>
              </p:nvSpPr>
              <p:spPr bwMode="auto">
                <a:xfrm>
                  <a:off x="525" y="1521"/>
                  <a:ext cx="101" cy="55"/>
                </a:xfrm>
                <a:custGeom>
                  <a:avLst/>
                  <a:gdLst>
                    <a:gd name="T0" fmla="*/ 0 w 101"/>
                    <a:gd name="T1" fmla="*/ 0 h 55"/>
                    <a:gd name="T2" fmla="*/ 101 w 101"/>
                    <a:gd name="T3" fmla="*/ 55 h 55"/>
                  </a:gdLst>
                  <a:ahLst/>
                  <a:cxnLst>
                    <a:cxn ang="0">
                      <a:pos x="T0" y="T1"/>
                    </a:cxn>
                    <a:cxn ang="0">
                      <a:pos x="T2" y="T3"/>
                    </a:cxn>
                  </a:cxnLst>
                  <a:rect l="0" t="0" r="r" b="b"/>
                  <a:pathLst>
                    <a:path w="101" h="55">
                      <a:moveTo>
                        <a:pt x="0" y="0"/>
                      </a:moveTo>
                      <a:lnTo>
                        <a:pt x="101" y="55"/>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36" name="Freeform 28"/>
                <p:cNvSpPr>
                  <a:spLocks/>
                </p:cNvSpPr>
                <p:nvPr/>
              </p:nvSpPr>
              <p:spPr bwMode="auto">
                <a:xfrm>
                  <a:off x="621" y="1329"/>
                  <a:ext cx="81" cy="96"/>
                </a:xfrm>
                <a:custGeom>
                  <a:avLst/>
                  <a:gdLst>
                    <a:gd name="T0" fmla="*/ 0 w 81"/>
                    <a:gd name="T1" fmla="*/ 0 h 96"/>
                    <a:gd name="T2" fmla="*/ 81 w 81"/>
                    <a:gd name="T3" fmla="*/ 96 h 96"/>
                  </a:gdLst>
                  <a:ahLst/>
                  <a:cxnLst>
                    <a:cxn ang="0">
                      <a:pos x="T0" y="T1"/>
                    </a:cxn>
                    <a:cxn ang="0">
                      <a:pos x="T2" y="T3"/>
                    </a:cxn>
                  </a:cxnLst>
                  <a:rect l="0" t="0" r="r" b="b"/>
                  <a:pathLst>
                    <a:path w="81" h="96">
                      <a:moveTo>
                        <a:pt x="0" y="0"/>
                      </a:moveTo>
                      <a:lnTo>
                        <a:pt x="81" y="96"/>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grpSp>
          <p:sp>
            <p:nvSpPr>
              <p:cNvPr id="17437" name="AutoShape 29"/>
              <p:cNvSpPr>
                <a:spLocks noChangeArrowheads="1"/>
              </p:cNvSpPr>
              <p:nvPr/>
            </p:nvSpPr>
            <p:spPr bwMode="auto">
              <a:xfrm rot="5400000">
                <a:off x="1712" y="1666"/>
                <a:ext cx="333" cy="532"/>
              </a:xfrm>
              <a:prstGeom prst="can">
                <a:avLst>
                  <a:gd name="adj" fmla="val 25177"/>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PE">
                  <a:solidFill>
                    <a:srgbClr val="000000"/>
                  </a:solidFill>
                </a:endParaRPr>
              </a:p>
            </p:txBody>
          </p:sp>
          <p:sp>
            <p:nvSpPr>
              <p:cNvPr id="17438" name="AutoShape 30"/>
              <p:cNvSpPr>
                <a:spLocks noChangeArrowheads="1"/>
              </p:cNvSpPr>
              <p:nvPr/>
            </p:nvSpPr>
            <p:spPr bwMode="auto">
              <a:xfrm rot="5400000">
                <a:off x="2152" y="1667"/>
                <a:ext cx="333" cy="532"/>
              </a:xfrm>
              <a:prstGeom prst="can">
                <a:avLst>
                  <a:gd name="adj" fmla="val 25177"/>
                </a:avLst>
              </a:prstGeom>
              <a:gradFill rotWithShape="1">
                <a:gsLst>
                  <a:gs pos="0">
                    <a:srgbClr val="FF3300">
                      <a:gamma/>
                      <a:shade val="69804"/>
                      <a:invGamma/>
                    </a:srgbClr>
                  </a:gs>
                  <a:gs pos="50000">
                    <a:srgbClr val="FF3300"/>
                  </a:gs>
                  <a:gs pos="100000">
                    <a:srgbClr val="FF3300">
                      <a:gamma/>
                      <a:shade val="69804"/>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PE">
                  <a:solidFill>
                    <a:srgbClr val="000000"/>
                  </a:solidFill>
                </a:endParaRPr>
              </a:p>
            </p:txBody>
          </p:sp>
          <p:grpSp>
            <p:nvGrpSpPr>
              <p:cNvPr id="17439" name="Group 31"/>
              <p:cNvGrpSpPr>
                <a:grpSpLocks/>
              </p:cNvGrpSpPr>
              <p:nvPr/>
            </p:nvGrpSpPr>
            <p:grpSpPr bwMode="auto">
              <a:xfrm>
                <a:off x="2524" y="1301"/>
                <a:ext cx="1036" cy="1261"/>
                <a:chOff x="2524" y="1301"/>
                <a:chExt cx="1036" cy="1261"/>
              </a:xfrm>
            </p:grpSpPr>
            <p:sp>
              <p:nvSpPr>
                <p:cNvPr id="17440" name="Freeform 32"/>
                <p:cNvSpPr>
                  <a:spLocks/>
                </p:cNvSpPr>
                <p:nvPr/>
              </p:nvSpPr>
              <p:spPr bwMode="auto">
                <a:xfrm>
                  <a:off x="2990" y="1929"/>
                  <a:ext cx="109" cy="2"/>
                </a:xfrm>
                <a:custGeom>
                  <a:avLst/>
                  <a:gdLst>
                    <a:gd name="T0" fmla="*/ 0 w 109"/>
                    <a:gd name="T1" fmla="*/ 2 h 2"/>
                    <a:gd name="T2" fmla="*/ 109 w 109"/>
                    <a:gd name="T3" fmla="*/ 0 h 2"/>
                  </a:gdLst>
                  <a:ahLst/>
                  <a:cxnLst>
                    <a:cxn ang="0">
                      <a:pos x="T0" y="T1"/>
                    </a:cxn>
                    <a:cxn ang="0">
                      <a:pos x="T2" y="T3"/>
                    </a:cxn>
                  </a:cxnLst>
                  <a:rect l="0" t="0" r="r" b="b"/>
                  <a:pathLst>
                    <a:path w="109" h="2">
                      <a:moveTo>
                        <a:pt x="0" y="2"/>
                      </a:moveTo>
                      <a:lnTo>
                        <a:pt x="109" y="0"/>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41" name="Freeform 33"/>
                <p:cNvSpPr>
                  <a:spLocks/>
                </p:cNvSpPr>
                <p:nvPr/>
              </p:nvSpPr>
              <p:spPr bwMode="auto">
                <a:xfrm>
                  <a:off x="2548" y="1931"/>
                  <a:ext cx="1012" cy="1"/>
                </a:xfrm>
                <a:custGeom>
                  <a:avLst/>
                  <a:gdLst>
                    <a:gd name="T0" fmla="*/ 0 w 2727"/>
                    <a:gd name="T1" fmla="*/ 0 h 1"/>
                    <a:gd name="T2" fmla="*/ 2727 w 2727"/>
                    <a:gd name="T3" fmla="*/ 1 h 1"/>
                  </a:gdLst>
                  <a:ahLst/>
                  <a:cxnLst>
                    <a:cxn ang="0">
                      <a:pos x="T0" y="T1"/>
                    </a:cxn>
                    <a:cxn ang="0">
                      <a:pos x="T2" y="T3"/>
                    </a:cxn>
                  </a:cxnLst>
                  <a:rect l="0" t="0" r="r" b="b"/>
                  <a:pathLst>
                    <a:path w="2727" h="1">
                      <a:moveTo>
                        <a:pt x="0" y="0"/>
                      </a:moveTo>
                      <a:lnTo>
                        <a:pt x="2727" y="1"/>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42" name="Freeform 34"/>
                <p:cNvSpPr>
                  <a:spLocks/>
                </p:cNvSpPr>
                <p:nvPr/>
              </p:nvSpPr>
              <p:spPr bwMode="auto">
                <a:xfrm>
                  <a:off x="3009" y="1857"/>
                  <a:ext cx="90" cy="9"/>
                </a:xfrm>
                <a:custGeom>
                  <a:avLst/>
                  <a:gdLst>
                    <a:gd name="T0" fmla="*/ 0 w 90"/>
                    <a:gd name="T1" fmla="*/ 9 h 9"/>
                    <a:gd name="T2" fmla="*/ 90 w 90"/>
                    <a:gd name="T3" fmla="*/ 0 h 9"/>
                  </a:gdLst>
                  <a:ahLst/>
                  <a:cxnLst>
                    <a:cxn ang="0">
                      <a:pos x="T0" y="T1"/>
                    </a:cxn>
                    <a:cxn ang="0">
                      <a:pos x="T2" y="T3"/>
                    </a:cxn>
                  </a:cxnLst>
                  <a:rect l="0" t="0" r="r" b="b"/>
                  <a:pathLst>
                    <a:path w="90" h="9">
                      <a:moveTo>
                        <a:pt x="0" y="9"/>
                      </a:moveTo>
                      <a:lnTo>
                        <a:pt x="90" y="0"/>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43" name="Freeform 35"/>
                <p:cNvSpPr>
                  <a:spLocks/>
                </p:cNvSpPr>
                <p:nvPr/>
              </p:nvSpPr>
              <p:spPr bwMode="auto">
                <a:xfrm>
                  <a:off x="3000" y="1773"/>
                  <a:ext cx="81" cy="25"/>
                </a:xfrm>
                <a:custGeom>
                  <a:avLst/>
                  <a:gdLst>
                    <a:gd name="T0" fmla="*/ 0 w 81"/>
                    <a:gd name="T1" fmla="*/ 25 h 25"/>
                    <a:gd name="T2" fmla="*/ 81 w 81"/>
                    <a:gd name="T3" fmla="*/ 0 h 25"/>
                  </a:gdLst>
                  <a:ahLst/>
                  <a:cxnLst>
                    <a:cxn ang="0">
                      <a:pos x="T0" y="T1"/>
                    </a:cxn>
                    <a:cxn ang="0">
                      <a:pos x="T2" y="T3"/>
                    </a:cxn>
                  </a:cxnLst>
                  <a:rect l="0" t="0" r="r" b="b"/>
                  <a:pathLst>
                    <a:path w="81" h="25">
                      <a:moveTo>
                        <a:pt x="0" y="25"/>
                      </a:moveTo>
                      <a:lnTo>
                        <a:pt x="81" y="0"/>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44" name="Freeform 36"/>
                <p:cNvSpPr>
                  <a:spLocks/>
                </p:cNvSpPr>
                <p:nvPr/>
              </p:nvSpPr>
              <p:spPr bwMode="auto">
                <a:xfrm>
                  <a:off x="2952" y="1695"/>
                  <a:ext cx="96" cy="39"/>
                </a:xfrm>
                <a:custGeom>
                  <a:avLst/>
                  <a:gdLst>
                    <a:gd name="T0" fmla="*/ 0 w 96"/>
                    <a:gd name="T1" fmla="*/ 39 h 39"/>
                    <a:gd name="T2" fmla="*/ 96 w 96"/>
                    <a:gd name="T3" fmla="*/ 0 h 39"/>
                  </a:gdLst>
                  <a:ahLst/>
                  <a:cxnLst>
                    <a:cxn ang="0">
                      <a:pos x="T0" y="T1"/>
                    </a:cxn>
                    <a:cxn ang="0">
                      <a:pos x="T2" y="T3"/>
                    </a:cxn>
                  </a:cxnLst>
                  <a:rect l="0" t="0" r="r" b="b"/>
                  <a:pathLst>
                    <a:path w="96" h="39">
                      <a:moveTo>
                        <a:pt x="0" y="39"/>
                      </a:moveTo>
                      <a:lnTo>
                        <a:pt x="96" y="0"/>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45" name="Freeform 37"/>
                <p:cNvSpPr>
                  <a:spLocks/>
                </p:cNvSpPr>
                <p:nvPr/>
              </p:nvSpPr>
              <p:spPr bwMode="auto">
                <a:xfrm>
                  <a:off x="2904" y="1614"/>
                  <a:ext cx="87" cy="60"/>
                </a:xfrm>
                <a:custGeom>
                  <a:avLst/>
                  <a:gdLst>
                    <a:gd name="T0" fmla="*/ 0 w 87"/>
                    <a:gd name="T1" fmla="*/ 60 h 60"/>
                    <a:gd name="T2" fmla="*/ 87 w 87"/>
                    <a:gd name="T3" fmla="*/ 0 h 60"/>
                  </a:gdLst>
                  <a:ahLst/>
                  <a:cxnLst>
                    <a:cxn ang="0">
                      <a:pos x="T0" y="T1"/>
                    </a:cxn>
                    <a:cxn ang="0">
                      <a:pos x="T2" y="T3"/>
                    </a:cxn>
                  </a:cxnLst>
                  <a:rect l="0" t="0" r="r" b="b"/>
                  <a:pathLst>
                    <a:path w="87" h="60">
                      <a:moveTo>
                        <a:pt x="0" y="60"/>
                      </a:moveTo>
                      <a:lnTo>
                        <a:pt x="87" y="0"/>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46" name="Freeform 38"/>
                <p:cNvSpPr>
                  <a:spLocks/>
                </p:cNvSpPr>
                <p:nvPr/>
              </p:nvSpPr>
              <p:spPr bwMode="auto">
                <a:xfrm>
                  <a:off x="2989" y="1932"/>
                  <a:ext cx="113" cy="1"/>
                </a:xfrm>
                <a:custGeom>
                  <a:avLst/>
                  <a:gdLst>
                    <a:gd name="T0" fmla="*/ 0 w 113"/>
                    <a:gd name="T1" fmla="*/ 1 h 1"/>
                    <a:gd name="T2" fmla="*/ 113 w 113"/>
                    <a:gd name="T3" fmla="*/ 0 h 1"/>
                  </a:gdLst>
                  <a:ahLst/>
                  <a:cxnLst>
                    <a:cxn ang="0">
                      <a:pos x="T0" y="T1"/>
                    </a:cxn>
                    <a:cxn ang="0">
                      <a:pos x="T2" y="T3"/>
                    </a:cxn>
                  </a:cxnLst>
                  <a:rect l="0" t="0" r="r" b="b"/>
                  <a:pathLst>
                    <a:path w="113" h="1">
                      <a:moveTo>
                        <a:pt x="0" y="1"/>
                      </a:moveTo>
                      <a:lnTo>
                        <a:pt x="113" y="0"/>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47" name="Freeform 39"/>
                <p:cNvSpPr>
                  <a:spLocks/>
                </p:cNvSpPr>
                <p:nvPr/>
              </p:nvSpPr>
              <p:spPr bwMode="auto">
                <a:xfrm>
                  <a:off x="2568" y="1782"/>
                  <a:ext cx="984" cy="114"/>
                </a:xfrm>
                <a:custGeom>
                  <a:avLst/>
                  <a:gdLst>
                    <a:gd name="T0" fmla="*/ 0 w 1465"/>
                    <a:gd name="T1" fmla="*/ 155 h 155"/>
                    <a:gd name="T2" fmla="*/ 323 w 1465"/>
                    <a:gd name="T3" fmla="*/ 139 h 155"/>
                    <a:gd name="T4" fmla="*/ 934 w 1465"/>
                    <a:gd name="T5" fmla="*/ 86 h 155"/>
                    <a:gd name="T6" fmla="*/ 1465 w 1465"/>
                    <a:gd name="T7" fmla="*/ 0 h 155"/>
                  </a:gdLst>
                  <a:ahLst/>
                  <a:cxnLst>
                    <a:cxn ang="0">
                      <a:pos x="T0" y="T1"/>
                    </a:cxn>
                    <a:cxn ang="0">
                      <a:pos x="T2" y="T3"/>
                    </a:cxn>
                    <a:cxn ang="0">
                      <a:pos x="T4" y="T5"/>
                    </a:cxn>
                    <a:cxn ang="0">
                      <a:pos x="T6" y="T7"/>
                    </a:cxn>
                  </a:cxnLst>
                  <a:rect l="0" t="0" r="r" b="b"/>
                  <a:pathLst>
                    <a:path w="1465" h="155">
                      <a:moveTo>
                        <a:pt x="0" y="155"/>
                      </a:moveTo>
                      <a:cubicBezTo>
                        <a:pt x="54" y="152"/>
                        <a:pt x="167" y="151"/>
                        <a:pt x="323" y="139"/>
                      </a:cubicBezTo>
                      <a:cubicBezTo>
                        <a:pt x="479" y="127"/>
                        <a:pt x="744" y="109"/>
                        <a:pt x="934" y="86"/>
                      </a:cubicBezTo>
                      <a:cubicBezTo>
                        <a:pt x="1124" y="63"/>
                        <a:pt x="1354" y="18"/>
                        <a:pt x="1465" y="0"/>
                      </a:cubicBez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48" name="Freeform 40"/>
                <p:cNvSpPr>
                  <a:spLocks/>
                </p:cNvSpPr>
                <p:nvPr/>
              </p:nvSpPr>
              <p:spPr bwMode="auto">
                <a:xfrm>
                  <a:off x="2524" y="1577"/>
                  <a:ext cx="1018" cy="281"/>
                </a:xfrm>
                <a:custGeom>
                  <a:avLst/>
                  <a:gdLst>
                    <a:gd name="T0" fmla="*/ 0 w 1517"/>
                    <a:gd name="T1" fmla="*/ 376 h 382"/>
                    <a:gd name="T2" fmla="*/ 376 w 1517"/>
                    <a:gd name="T3" fmla="*/ 359 h 382"/>
                    <a:gd name="T4" fmla="*/ 961 w 1517"/>
                    <a:gd name="T5" fmla="*/ 236 h 382"/>
                    <a:gd name="T6" fmla="*/ 1517 w 1517"/>
                    <a:gd name="T7" fmla="*/ 0 h 382"/>
                  </a:gdLst>
                  <a:ahLst/>
                  <a:cxnLst>
                    <a:cxn ang="0">
                      <a:pos x="T0" y="T1"/>
                    </a:cxn>
                    <a:cxn ang="0">
                      <a:pos x="T2" y="T3"/>
                    </a:cxn>
                    <a:cxn ang="0">
                      <a:pos x="T4" y="T5"/>
                    </a:cxn>
                    <a:cxn ang="0">
                      <a:pos x="T6" y="T7"/>
                    </a:cxn>
                  </a:cxnLst>
                  <a:rect l="0" t="0" r="r" b="b"/>
                  <a:pathLst>
                    <a:path w="1517" h="382">
                      <a:moveTo>
                        <a:pt x="0" y="376"/>
                      </a:moveTo>
                      <a:cubicBezTo>
                        <a:pt x="63" y="373"/>
                        <a:pt x="216" y="382"/>
                        <a:pt x="376" y="359"/>
                      </a:cubicBezTo>
                      <a:cubicBezTo>
                        <a:pt x="536" y="336"/>
                        <a:pt x="771" y="295"/>
                        <a:pt x="961" y="236"/>
                      </a:cubicBezTo>
                      <a:cubicBezTo>
                        <a:pt x="1151" y="176"/>
                        <a:pt x="1401" y="49"/>
                        <a:pt x="1517" y="0"/>
                      </a:cubicBez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49" name="Freeform 41"/>
                <p:cNvSpPr>
                  <a:spLocks/>
                </p:cNvSpPr>
                <p:nvPr/>
              </p:nvSpPr>
              <p:spPr bwMode="auto">
                <a:xfrm>
                  <a:off x="2548" y="1413"/>
                  <a:ext cx="857" cy="403"/>
                </a:xfrm>
                <a:custGeom>
                  <a:avLst/>
                  <a:gdLst>
                    <a:gd name="T0" fmla="*/ 0 w 2308"/>
                    <a:gd name="T1" fmla="*/ 931 h 935"/>
                    <a:gd name="T2" fmla="*/ 546 w 2308"/>
                    <a:gd name="T3" fmla="*/ 899 h 935"/>
                    <a:gd name="T4" fmla="*/ 1168 w 2308"/>
                    <a:gd name="T5" fmla="*/ 716 h 935"/>
                    <a:gd name="T6" fmla="*/ 1759 w 2308"/>
                    <a:gd name="T7" fmla="*/ 441 h 935"/>
                    <a:gd name="T8" fmla="*/ 2308 w 2308"/>
                    <a:gd name="T9" fmla="*/ 0 h 935"/>
                  </a:gdLst>
                  <a:ahLst/>
                  <a:cxnLst>
                    <a:cxn ang="0">
                      <a:pos x="T0" y="T1"/>
                    </a:cxn>
                    <a:cxn ang="0">
                      <a:pos x="T2" y="T3"/>
                    </a:cxn>
                    <a:cxn ang="0">
                      <a:pos x="T4" y="T5"/>
                    </a:cxn>
                    <a:cxn ang="0">
                      <a:pos x="T6" y="T7"/>
                    </a:cxn>
                    <a:cxn ang="0">
                      <a:pos x="T8" y="T9"/>
                    </a:cxn>
                  </a:cxnLst>
                  <a:rect l="0" t="0" r="r" b="b"/>
                  <a:pathLst>
                    <a:path w="2308" h="935">
                      <a:moveTo>
                        <a:pt x="0" y="931"/>
                      </a:moveTo>
                      <a:cubicBezTo>
                        <a:pt x="91" y="926"/>
                        <a:pt x="351" y="935"/>
                        <a:pt x="546" y="899"/>
                      </a:cubicBezTo>
                      <a:cubicBezTo>
                        <a:pt x="741" y="863"/>
                        <a:pt x="966" y="792"/>
                        <a:pt x="1168" y="716"/>
                      </a:cubicBezTo>
                      <a:cubicBezTo>
                        <a:pt x="1370" y="640"/>
                        <a:pt x="1569" y="560"/>
                        <a:pt x="1759" y="441"/>
                      </a:cubicBezTo>
                      <a:cubicBezTo>
                        <a:pt x="1949" y="322"/>
                        <a:pt x="2194" y="92"/>
                        <a:pt x="2308" y="0"/>
                      </a:cubicBez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50" name="Freeform 42"/>
                <p:cNvSpPr>
                  <a:spLocks/>
                </p:cNvSpPr>
                <p:nvPr/>
              </p:nvSpPr>
              <p:spPr bwMode="auto">
                <a:xfrm>
                  <a:off x="2548" y="1301"/>
                  <a:ext cx="651" cy="480"/>
                </a:xfrm>
                <a:custGeom>
                  <a:avLst/>
                  <a:gdLst>
                    <a:gd name="T0" fmla="*/ 0 w 1753"/>
                    <a:gd name="T1" fmla="*/ 1102 h 1115"/>
                    <a:gd name="T2" fmla="*/ 500 w 1753"/>
                    <a:gd name="T3" fmla="*/ 1070 h 1115"/>
                    <a:gd name="T4" fmla="*/ 1031 w 1753"/>
                    <a:gd name="T5" fmla="*/ 832 h 1115"/>
                    <a:gd name="T6" fmla="*/ 1433 w 1753"/>
                    <a:gd name="T7" fmla="*/ 503 h 1115"/>
                    <a:gd name="T8" fmla="*/ 1753 w 1753"/>
                    <a:gd name="T9" fmla="*/ 0 h 1115"/>
                  </a:gdLst>
                  <a:ahLst/>
                  <a:cxnLst>
                    <a:cxn ang="0">
                      <a:pos x="T0" y="T1"/>
                    </a:cxn>
                    <a:cxn ang="0">
                      <a:pos x="T2" y="T3"/>
                    </a:cxn>
                    <a:cxn ang="0">
                      <a:pos x="T4" y="T5"/>
                    </a:cxn>
                    <a:cxn ang="0">
                      <a:pos x="T6" y="T7"/>
                    </a:cxn>
                    <a:cxn ang="0">
                      <a:pos x="T8" y="T9"/>
                    </a:cxn>
                  </a:cxnLst>
                  <a:rect l="0" t="0" r="r" b="b"/>
                  <a:pathLst>
                    <a:path w="1753" h="1115">
                      <a:moveTo>
                        <a:pt x="0" y="1102"/>
                      </a:moveTo>
                      <a:cubicBezTo>
                        <a:pt x="83" y="1097"/>
                        <a:pt x="328" y="1115"/>
                        <a:pt x="500" y="1070"/>
                      </a:cubicBezTo>
                      <a:cubicBezTo>
                        <a:pt x="672" y="1025"/>
                        <a:pt x="876" y="926"/>
                        <a:pt x="1031" y="832"/>
                      </a:cubicBezTo>
                      <a:cubicBezTo>
                        <a:pt x="1186" y="738"/>
                        <a:pt x="1313" y="642"/>
                        <a:pt x="1433" y="503"/>
                      </a:cubicBezTo>
                      <a:cubicBezTo>
                        <a:pt x="1553" y="364"/>
                        <a:pt x="1686" y="105"/>
                        <a:pt x="1753" y="0"/>
                      </a:cubicBez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51" name="Freeform 43"/>
                <p:cNvSpPr>
                  <a:spLocks/>
                </p:cNvSpPr>
                <p:nvPr/>
              </p:nvSpPr>
              <p:spPr bwMode="auto">
                <a:xfrm>
                  <a:off x="2526" y="1972"/>
                  <a:ext cx="1024" cy="109"/>
                </a:xfrm>
                <a:custGeom>
                  <a:avLst/>
                  <a:gdLst>
                    <a:gd name="T0" fmla="*/ 0 w 1526"/>
                    <a:gd name="T1" fmla="*/ 5 h 149"/>
                    <a:gd name="T2" fmla="*/ 384 w 1526"/>
                    <a:gd name="T3" fmla="*/ 10 h 149"/>
                    <a:gd name="T4" fmla="*/ 995 w 1526"/>
                    <a:gd name="T5" fmla="*/ 63 h 149"/>
                    <a:gd name="T6" fmla="*/ 1526 w 1526"/>
                    <a:gd name="T7" fmla="*/ 149 h 149"/>
                  </a:gdLst>
                  <a:ahLst/>
                  <a:cxnLst>
                    <a:cxn ang="0">
                      <a:pos x="T0" y="T1"/>
                    </a:cxn>
                    <a:cxn ang="0">
                      <a:pos x="T2" y="T3"/>
                    </a:cxn>
                    <a:cxn ang="0">
                      <a:pos x="T4" y="T5"/>
                    </a:cxn>
                    <a:cxn ang="0">
                      <a:pos x="T6" y="T7"/>
                    </a:cxn>
                  </a:cxnLst>
                  <a:rect l="0" t="0" r="r" b="b"/>
                  <a:pathLst>
                    <a:path w="1526" h="149">
                      <a:moveTo>
                        <a:pt x="0" y="5"/>
                      </a:moveTo>
                      <a:cubicBezTo>
                        <a:pt x="63" y="6"/>
                        <a:pt x="218" y="0"/>
                        <a:pt x="384" y="10"/>
                      </a:cubicBezTo>
                      <a:cubicBezTo>
                        <a:pt x="550" y="20"/>
                        <a:pt x="805" y="40"/>
                        <a:pt x="995" y="63"/>
                      </a:cubicBezTo>
                      <a:cubicBezTo>
                        <a:pt x="1185" y="86"/>
                        <a:pt x="1415" y="131"/>
                        <a:pt x="1526" y="149"/>
                      </a:cubicBez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52" name="Freeform 44"/>
                <p:cNvSpPr>
                  <a:spLocks/>
                </p:cNvSpPr>
                <p:nvPr/>
              </p:nvSpPr>
              <p:spPr bwMode="auto">
                <a:xfrm>
                  <a:off x="2574" y="2005"/>
                  <a:ext cx="967" cy="281"/>
                </a:xfrm>
                <a:custGeom>
                  <a:avLst/>
                  <a:gdLst>
                    <a:gd name="T0" fmla="*/ 0 w 1440"/>
                    <a:gd name="T1" fmla="*/ 8 h 382"/>
                    <a:gd name="T2" fmla="*/ 299 w 1440"/>
                    <a:gd name="T3" fmla="*/ 23 h 382"/>
                    <a:gd name="T4" fmla="*/ 884 w 1440"/>
                    <a:gd name="T5" fmla="*/ 146 h 382"/>
                    <a:gd name="T6" fmla="*/ 1440 w 1440"/>
                    <a:gd name="T7" fmla="*/ 382 h 382"/>
                  </a:gdLst>
                  <a:ahLst/>
                  <a:cxnLst>
                    <a:cxn ang="0">
                      <a:pos x="T0" y="T1"/>
                    </a:cxn>
                    <a:cxn ang="0">
                      <a:pos x="T2" y="T3"/>
                    </a:cxn>
                    <a:cxn ang="0">
                      <a:pos x="T4" y="T5"/>
                    </a:cxn>
                    <a:cxn ang="0">
                      <a:pos x="T6" y="T7"/>
                    </a:cxn>
                  </a:cxnLst>
                  <a:rect l="0" t="0" r="r" b="b"/>
                  <a:pathLst>
                    <a:path w="1440" h="382">
                      <a:moveTo>
                        <a:pt x="0" y="8"/>
                      </a:moveTo>
                      <a:cubicBezTo>
                        <a:pt x="50" y="10"/>
                        <a:pt x="152" y="0"/>
                        <a:pt x="299" y="23"/>
                      </a:cubicBezTo>
                      <a:cubicBezTo>
                        <a:pt x="446" y="46"/>
                        <a:pt x="694" y="87"/>
                        <a:pt x="884" y="146"/>
                      </a:cubicBezTo>
                      <a:cubicBezTo>
                        <a:pt x="1074" y="206"/>
                        <a:pt x="1324" y="333"/>
                        <a:pt x="1440" y="382"/>
                      </a:cubicBez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53" name="Freeform 45"/>
                <p:cNvSpPr>
                  <a:spLocks/>
                </p:cNvSpPr>
                <p:nvPr/>
              </p:nvSpPr>
              <p:spPr bwMode="auto">
                <a:xfrm>
                  <a:off x="2542" y="2041"/>
                  <a:ext cx="848" cy="394"/>
                </a:xfrm>
                <a:custGeom>
                  <a:avLst/>
                  <a:gdLst>
                    <a:gd name="T0" fmla="*/ 0 w 1263"/>
                    <a:gd name="T1" fmla="*/ 9 h 535"/>
                    <a:gd name="T2" fmla="*/ 282 w 1263"/>
                    <a:gd name="T3" fmla="*/ 18 h 535"/>
                    <a:gd name="T4" fmla="*/ 633 w 1263"/>
                    <a:gd name="T5" fmla="*/ 115 h 535"/>
                    <a:gd name="T6" fmla="*/ 959 w 1263"/>
                    <a:gd name="T7" fmla="*/ 277 h 535"/>
                    <a:gd name="T8" fmla="*/ 1263 w 1263"/>
                    <a:gd name="T9" fmla="*/ 535 h 535"/>
                  </a:gdLst>
                  <a:ahLst/>
                  <a:cxnLst>
                    <a:cxn ang="0">
                      <a:pos x="T0" y="T1"/>
                    </a:cxn>
                    <a:cxn ang="0">
                      <a:pos x="T2" y="T3"/>
                    </a:cxn>
                    <a:cxn ang="0">
                      <a:pos x="T4" y="T5"/>
                    </a:cxn>
                    <a:cxn ang="0">
                      <a:pos x="T6" y="T7"/>
                    </a:cxn>
                    <a:cxn ang="0">
                      <a:pos x="T8" y="T9"/>
                    </a:cxn>
                  </a:cxnLst>
                  <a:rect l="0" t="0" r="r" b="b"/>
                  <a:pathLst>
                    <a:path w="1263" h="535">
                      <a:moveTo>
                        <a:pt x="0" y="9"/>
                      </a:moveTo>
                      <a:cubicBezTo>
                        <a:pt x="47" y="10"/>
                        <a:pt x="177" y="0"/>
                        <a:pt x="282" y="18"/>
                      </a:cubicBezTo>
                      <a:cubicBezTo>
                        <a:pt x="387" y="36"/>
                        <a:pt x="520" y="72"/>
                        <a:pt x="633" y="115"/>
                      </a:cubicBezTo>
                      <a:cubicBezTo>
                        <a:pt x="746" y="158"/>
                        <a:pt x="854" y="207"/>
                        <a:pt x="959" y="277"/>
                      </a:cubicBezTo>
                      <a:cubicBezTo>
                        <a:pt x="1065" y="346"/>
                        <a:pt x="1200" y="481"/>
                        <a:pt x="1263" y="535"/>
                      </a:cubicBez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54" name="Freeform 46"/>
                <p:cNvSpPr>
                  <a:spLocks/>
                </p:cNvSpPr>
                <p:nvPr/>
              </p:nvSpPr>
              <p:spPr bwMode="auto">
                <a:xfrm flipV="1">
                  <a:off x="2547" y="2082"/>
                  <a:ext cx="650" cy="480"/>
                </a:xfrm>
                <a:custGeom>
                  <a:avLst/>
                  <a:gdLst>
                    <a:gd name="T0" fmla="*/ 0 w 1753"/>
                    <a:gd name="T1" fmla="*/ 1102 h 1115"/>
                    <a:gd name="T2" fmla="*/ 500 w 1753"/>
                    <a:gd name="T3" fmla="*/ 1070 h 1115"/>
                    <a:gd name="T4" fmla="*/ 1031 w 1753"/>
                    <a:gd name="T5" fmla="*/ 832 h 1115"/>
                    <a:gd name="T6" fmla="*/ 1433 w 1753"/>
                    <a:gd name="T7" fmla="*/ 503 h 1115"/>
                    <a:gd name="T8" fmla="*/ 1753 w 1753"/>
                    <a:gd name="T9" fmla="*/ 0 h 1115"/>
                  </a:gdLst>
                  <a:ahLst/>
                  <a:cxnLst>
                    <a:cxn ang="0">
                      <a:pos x="T0" y="T1"/>
                    </a:cxn>
                    <a:cxn ang="0">
                      <a:pos x="T2" y="T3"/>
                    </a:cxn>
                    <a:cxn ang="0">
                      <a:pos x="T4" y="T5"/>
                    </a:cxn>
                    <a:cxn ang="0">
                      <a:pos x="T6" y="T7"/>
                    </a:cxn>
                    <a:cxn ang="0">
                      <a:pos x="T8" y="T9"/>
                    </a:cxn>
                  </a:cxnLst>
                  <a:rect l="0" t="0" r="r" b="b"/>
                  <a:pathLst>
                    <a:path w="1753" h="1115">
                      <a:moveTo>
                        <a:pt x="0" y="1102"/>
                      </a:moveTo>
                      <a:cubicBezTo>
                        <a:pt x="83" y="1097"/>
                        <a:pt x="328" y="1115"/>
                        <a:pt x="500" y="1070"/>
                      </a:cubicBezTo>
                      <a:cubicBezTo>
                        <a:pt x="672" y="1025"/>
                        <a:pt x="876" y="926"/>
                        <a:pt x="1031" y="832"/>
                      </a:cubicBezTo>
                      <a:cubicBezTo>
                        <a:pt x="1186" y="738"/>
                        <a:pt x="1313" y="642"/>
                        <a:pt x="1433" y="503"/>
                      </a:cubicBezTo>
                      <a:cubicBezTo>
                        <a:pt x="1553" y="364"/>
                        <a:pt x="1686" y="105"/>
                        <a:pt x="1753" y="0"/>
                      </a:cubicBez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55" name="Freeform 47"/>
                <p:cNvSpPr>
                  <a:spLocks/>
                </p:cNvSpPr>
                <p:nvPr/>
              </p:nvSpPr>
              <p:spPr bwMode="auto">
                <a:xfrm flipV="1">
                  <a:off x="2547" y="1931"/>
                  <a:ext cx="1012" cy="1"/>
                </a:xfrm>
                <a:custGeom>
                  <a:avLst/>
                  <a:gdLst>
                    <a:gd name="T0" fmla="*/ 0 w 2727"/>
                    <a:gd name="T1" fmla="*/ 0 h 1"/>
                    <a:gd name="T2" fmla="*/ 2727 w 2727"/>
                    <a:gd name="T3" fmla="*/ 1 h 1"/>
                  </a:gdLst>
                  <a:ahLst/>
                  <a:cxnLst>
                    <a:cxn ang="0">
                      <a:pos x="T0" y="T1"/>
                    </a:cxn>
                    <a:cxn ang="0">
                      <a:pos x="T2" y="T3"/>
                    </a:cxn>
                  </a:cxnLst>
                  <a:rect l="0" t="0" r="r" b="b"/>
                  <a:pathLst>
                    <a:path w="2727" h="1">
                      <a:moveTo>
                        <a:pt x="0" y="0"/>
                      </a:moveTo>
                      <a:lnTo>
                        <a:pt x="2727" y="1"/>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56" name="Freeform 48"/>
                <p:cNvSpPr>
                  <a:spLocks/>
                </p:cNvSpPr>
                <p:nvPr/>
              </p:nvSpPr>
              <p:spPr bwMode="auto">
                <a:xfrm>
                  <a:off x="2999" y="1998"/>
                  <a:ext cx="94" cy="6"/>
                </a:xfrm>
                <a:custGeom>
                  <a:avLst/>
                  <a:gdLst>
                    <a:gd name="T0" fmla="*/ 0 w 94"/>
                    <a:gd name="T1" fmla="*/ 0 h 6"/>
                    <a:gd name="T2" fmla="*/ 94 w 94"/>
                    <a:gd name="T3" fmla="*/ 6 h 6"/>
                  </a:gdLst>
                  <a:ahLst/>
                  <a:cxnLst>
                    <a:cxn ang="0">
                      <a:pos x="T0" y="T1"/>
                    </a:cxn>
                    <a:cxn ang="0">
                      <a:pos x="T2" y="T3"/>
                    </a:cxn>
                  </a:cxnLst>
                  <a:rect l="0" t="0" r="r" b="b"/>
                  <a:pathLst>
                    <a:path w="94" h="6">
                      <a:moveTo>
                        <a:pt x="0" y="0"/>
                      </a:moveTo>
                      <a:lnTo>
                        <a:pt x="94" y="6"/>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57" name="Freeform 49"/>
                <p:cNvSpPr>
                  <a:spLocks/>
                </p:cNvSpPr>
                <p:nvPr/>
              </p:nvSpPr>
              <p:spPr bwMode="auto">
                <a:xfrm>
                  <a:off x="2999" y="2066"/>
                  <a:ext cx="97" cy="28"/>
                </a:xfrm>
                <a:custGeom>
                  <a:avLst/>
                  <a:gdLst>
                    <a:gd name="T0" fmla="*/ 0 w 97"/>
                    <a:gd name="T1" fmla="*/ 0 h 28"/>
                    <a:gd name="T2" fmla="*/ 97 w 97"/>
                    <a:gd name="T3" fmla="*/ 28 h 28"/>
                  </a:gdLst>
                  <a:ahLst/>
                  <a:cxnLst>
                    <a:cxn ang="0">
                      <a:pos x="T0" y="T1"/>
                    </a:cxn>
                    <a:cxn ang="0">
                      <a:pos x="T2" y="T3"/>
                    </a:cxn>
                  </a:cxnLst>
                  <a:rect l="0" t="0" r="r" b="b"/>
                  <a:pathLst>
                    <a:path w="97" h="28">
                      <a:moveTo>
                        <a:pt x="0" y="0"/>
                      </a:moveTo>
                      <a:lnTo>
                        <a:pt x="97" y="28"/>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58" name="Freeform 50"/>
                <p:cNvSpPr>
                  <a:spLocks/>
                </p:cNvSpPr>
                <p:nvPr/>
              </p:nvSpPr>
              <p:spPr bwMode="auto">
                <a:xfrm>
                  <a:off x="2961" y="2124"/>
                  <a:ext cx="96" cy="39"/>
                </a:xfrm>
                <a:custGeom>
                  <a:avLst/>
                  <a:gdLst>
                    <a:gd name="T0" fmla="*/ 0 w 96"/>
                    <a:gd name="T1" fmla="*/ 0 h 39"/>
                    <a:gd name="T2" fmla="*/ 96 w 96"/>
                    <a:gd name="T3" fmla="*/ 39 h 39"/>
                  </a:gdLst>
                  <a:ahLst/>
                  <a:cxnLst>
                    <a:cxn ang="0">
                      <a:pos x="T0" y="T1"/>
                    </a:cxn>
                    <a:cxn ang="0">
                      <a:pos x="T2" y="T3"/>
                    </a:cxn>
                  </a:cxnLst>
                  <a:rect l="0" t="0" r="r" b="b"/>
                  <a:pathLst>
                    <a:path w="96" h="39">
                      <a:moveTo>
                        <a:pt x="0" y="0"/>
                      </a:moveTo>
                      <a:lnTo>
                        <a:pt x="96" y="39"/>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59" name="Freeform 51"/>
                <p:cNvSpPr>
                  <a:spLocks/>
                </p:cNvSpPr>
                <p:nvPr/>
              </p:nvSpPr>
              <p:spPr bwMode="auto">
                <a:xfrm>
                  <a:off x="2922" y="2202"/>
                  <a:ext cx="93" cy="63"/>
                </a:xfrm>
                <a:custGeom>
                  <a:avLst/>
                  <a:gdLst>
                    <a:gd name="T0" fmla="*/ 0 w 93"/>
                    <a:gd name="T1" fmla="*/ 0 h 63"/>
                    <a:gd name="T2" fmla="*/ 93 w 93"/>
                    <a:gd name="T3" fmla="*/ 63 h 63"/>
                  </a:gdLst>
                  <a:ahLst/>
                  <a:cxnLst>
                    <a:cxn ang="0">
                      <a:pos x="T0" y="T1"/>
                    </a:cxn>
                    <a:cxn ang="0">
                      <a:pos x="T2" y="T3"/>
                    </a:cxn>
                  </a:cxnLst>
                  <a:rect l="0" t="0" r="r" b="b"/>
                  <a:pathLst>
                    <a:path w="93" h="63">
                      <a:moveTo>
                        <a:pt x="0" y="0"/>
                      </a:moveTo>
                      <a:lnTo>
                        <a:pt x="93" y="63"/>
                      </a:lnTo>
                    </a:path>
                  </a:pathLst>
                </a:custGeom>
                <a:noFill/>
                <a:ln w="28575" cmpd="sng">
                  <a:solidFill>
                    <a:srgbClr val="336699"/>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grpSp>
        </p:grpSp>
        <p:sp>
          <p:nvSpPr>
            <p:cNvPr id="17460" name="Text Box 52"/>
            <p:cNvSpPr txBox="1">
              <a:spLocks noChangeArrowheads="1"/>
            </p:cNvSpPr>
            <p:nvPr/>
          </p:nvSpPr>
          <p:spPr bwMode="auto">
            <a:xfrm>
              <a:off x="1726" y="1767"/>
              <a:ext cx="317"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s-ES" altLang="es-PE" sz="3200" b="1">
                  <a:solidFill>
                    <a:srgbClr val="000000"/>
                  </a:solidFill>
                </a:rPr>
                <a:t>N</a:t>
              </a:r>
            </a:p>
          </p:txBody>
        </p:sp>
        <p:sp>
          <p:nvSpPr>
            <p:cNvPr id="17461" name="Text Box 53"/>
            <p:cNvSpPr txBox="1">
              <a:spLocks noChangeArrowheads="1"/>
            </p:cNvSpPr>
            <p:nvPr/>
          </p:nvSpPr>
          <p:spPr bwMode="auto">
            <a:xfrm>
              <a:off x="901" y="1766"/>
              <a:ext cx="317"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s-ES" altLang="es-PE" sz="3200" b="1">
                  <a:solidFill>
                    <a:srgbClr val="000000"/>
                  </a:solidFill>
                </a:rPr>
                <a:t>S</a:t>
              </a:r>
            </a:p>
          </p:txBody>
        </p:sp>
      </p:grpSp>
      <p:grpSp>
        <p:nvGrpSpPr>
          <p:cNvPr id="17462" name="Group 54"/>
          <p:cNvGrpSpPr>
            <a:grpSpLocks/>
          </p:cNvGrpSpPr>
          <p:nvPr/>
        </p:nvGrpSpPr>
        <p:grpSpPr bwMode="auto">
          <a:xfrm>
            <a:off x="6408040" y="2024262"/>
            <a:ext cx="574675" cy="2432050"/>
            <a:chOff x="2744" y="1299"/>
            <a:chExt cx="771" cy="1532"/>
          </a:xfrm>
        </p:grpSpPr>
        <p:sp>
          <p:nvSpPr>
            <p:cNvPr id="17463" name="Arc 55"/>
            <p:cNvSpPr>
              <a:spLocks/>
            </p:cNvSpPr>
            <p:nvPr/>
          </p:nvSpPr>
          <p:spPr bwMode="auto">
            <a:xfrm flipH="1">
              <a:off x="2744" y="1299"/>
              <a:ext cx="771" cy="7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77800">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PE">
                <a:solidFill>
                  <a:srgbClr val="000000"/>
                </a:solidFill>
              </a:endParaRPr>
            </a:p>
          </p:txBody>
        </p:sp>
        <p:sp>
          <p:nvSpPr>
            <p:cNvPr id="17464" name="Arc 56"/>
            <p:cNvSpPr>
              <a:spLocks/>
            </p:cNvSpPr>
            <p:nvPr/>
          </p:nvSpPr>
          <p:spPr bwMode="auto">
            <a:xfrm flipH="1" flipV="1">
              <a:off x="2744" y="2060"/>
              <a:ext cx="771" cy="7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77800">
              <a:solidFill>
                <a:srgbClr val="CC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PE">
                <a:solidFill>
                  <a:srgbClr val="000000"/>
                </a:solidFill>
              </a:endParaRPr>
            </a:p>
          </p:txBody>
        </p:sp>
      </p:grpSp>
      <p:sp>
        <p:nvSpPr>
          <p:cNvPr id="17465" name="Freeform 57"/>
          <p:cNvSpPr>
            <a:spLocks/>
          </p:cNvSpPr>
          <p:nvPr/>
        </p:nvSpPr>
        <p:spPr bwMode="auto">
          <a:xfrm>
            <a:off x="6424970" y="1986009"/>
            <a:ext cx="792163" cy="858838"/>
          </a:xfrm>
          <a:custGeom>
            <a:avLst/>
            <a:gdLst>
              <a:gd name="T0" fmla="*/ 0 w 499"/>
              <a:gd name="T1" fmla="*/ 541 h 541"/>
              <a:gd name="T2" fmla="*/ 66 w 499"/>
              <a:gd name="T3" fmla="*/ 276 h 541"/>
              <a:gd name="T4" fmla="*/ 182 w 499"/>
              <a:gd name="T5" fmla="*/ 88 h 541"/>
              <a:gd name="T6" fmla="*/ 342 w 499"/>
              <a:gd name="T7" fmla="*/ 0 h 541"/>
              <a:gd name="T8" fmla="*/ 499 w 499"/>
              <a:gd name="T9" fmla="*/ 88 h 541"/>
            </a:gdLst>
            <a:ahLst/>
            <a:cxnLst>
              <a:cxn ang="0">
                <a:pos x="T0" y="T1"/>
              </a:cxn>
              <a:cxn ang="0">
                <a:pos x="T2" y="T3"/>
              </a:cxn>
              <a:cxn ang="0">
                <a:pos x="T4" y="T5"/>
              </a:cxn>
              <a:cxn ang="0">
                <a:pos x="T6" y="T7"/>
              </a:cxn>
              <a:cxn ang="0">
                <a:pos x="T8" y="T9"/>
              </a:cxn>
            </a:cxnLst>
            <a:rect l="0" t="0" r="r" b="b"/>
            <a:pathLst>
              <a:path w="499" h="541">
                <a:moveTo>
                  <a:pt x="0" y="541"/>
                </a:moveTo>
                <a:cubicBezTo>
                  <a:pt x="11" y="497"/>
                  <a:pt x="36" y="352"/>
                  <a:pt x="66" y="276"/>
                </a:cubicBezTo>
                <a:cubicBezTo>
                  <a:pt x="96" y="200"/>
                  <a:pt x="136" y="134"/>
                  <a:pt x="182" y="88"/>
                </a:cubicBezTo>
                <a:cubicBezTo>
                  <a:pt x="228" y="42"/>
                  <a:pt x="289" y="0"/>
                  <a:pt x="342" y="0"/>
                </a:cubicBezTo>
                <a:cubicBezTo>
                  <a:pt x="395" y="0"/>
                  <a:pt x="466" y="70"/>
                  <a:pt x="499" y="88"/>
                </a:cubicBezTo>
              </a:path>
            </a:pathLst>
          </a:custGeom>
          <a:noFill/>
          <a:ln w="28575" cmpd="sng">
            <a:solidFill>
              <a:srgbClr val="0000FF"/>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66" name="Freeform 58"/>
          <p:cNvSpPr>
            <a:spLocks/>
          </p:cNvSpPr>
          <p:nvPr/>
        </p:nvSpPr>
        <p:spPr bwMode="auto">
          <a:xfrm flipH="1" flipV="1">
            <a:off x="6696965" y="3587949"/>
            <a:ext cx="792163" cy="858838"/>
          </a:xfrm>
          <a:custGeom>
            <a:avLst/>
            <a:gdLst>
              <a:gd name="T0" fmla="*/ 0 w 499"/>
              <a:gd name="T1" fmla="*/ 541 h 541"/>
              <a:gd name="T2" fmla="*/ 66 w 499"/>
              <a:gd name="T3" fmla="*/ 276 h 541"/>
              <a:gd name="T4" fmla="*/ 182 w 499"/>
              <a:gd name="T5" fmla="*/ 88 h 541"/>
              <a:gd name="T6" fmla="*/ 342 w 499"/>
              <a:gd name="T7" fmla="*/ 0 h 541"/>
              <a:gd name="T8" fmla="*/ 499 w 499"/>
              <a:gd name="T9" fmla="*/ 88 h 541"/>
            </a:gdLst>
            <a:ahLst/>
            <a:cxnLst>
              <a:cxn ang="0">
                <a:pos x="T0" y="T1"/>
              </a:cxn>
              <a:cxn ang="0">
                <a:pos x="T2" y="T3"/>
              </a:cxn>
              <a:cxn ang="0">
                <a:pos x="T4" y="T5"/>
              </a:cxn>
              <a:cxn ang="0">
                <a:pos x="T6" y="T7"/>
              </a:cxn>
              <a:cxn ang="0">
                <a:pos x="T8" y="T9"/>
              </a:cxn>
            </a:cxnLst>
            <a:rect l="0" t="0" r="r" b="b"/>
            <a:pathLst>
              <a:path w="499" h="541">
                <a:moveTo>
                  <a:pt x="0" y="541"/>
                </a:moveTo>
                <a:cubicBezTo>
                  <a:pt x="11" y="497"/>
                  <a:pt x="36" y="352"/>
                  <a:pt x="66" y="276"/>
                </a:cubicBezTo>
                <a:cubicBezTo>
                  <a:pt x="96" y="200"/>
                  <a:pt x="136" y="134"/>
                  <a:pt x="182" y="88"/>
                </a:cubicBezTo>
                <a:cubicBezTo>
                  <a:pt x="228" y="42"/>
                  <a:pt x="289" y="0"/>
                  <a:pt x="342" y="0"/>
                </a:cubicBezTo>
                <a:cubicBezTo>
                  <a:pt x="395" y="0"/>
                  <a:pt x="466" y="70"/>
                  <a:pt x="499" y="88"/>
                </a:cubicBezTo>
              </a:path>
            </a:pathLst>
          </a:custGeom>
          <a:noFill/>
          <a:ln w="28575" cmpd="sng">
            <a:solidFill>
              <a:srgbClr val="0000FF"/>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67" name="Freeform 59"/>
          <p:cNvSpPr>
            <a:spLocks/>
          </p:cNvSpPr>
          <p:nvPr/>
        </p:nvSpPr>
        <p:spPr bwMode="auto">
          <a:xfrm>
            <a:off x="6433440" y="2008388"/>
            <a:ext cx="792163" cy="858837"/>
          </a:xfrm>
          <a:custGeom>
            <a:avLst/>
            <a:gdLst>
              <a:gd name="T0" fmla="*/ 0 w 499"/>
              <a:gd name="T1" fmla="*/ 541 h 541"/>
              <a:gd name="T2" fmla="*/ 66 w 499"/>
              <a:gd name="T3" fmla="*/ 276 h 541"/>
              <a:gd name="T4" fmla="*/ 182 w 499"/>
              <a:gd name="T5" fmla="*/ 88 h 541"/>
              <a:gd name="T6" fmla="*/ 342 w 499"/>
              <a:gd name="T7" fmla="*/ 0 h 541"/>
              <a:gd name="T8" fmla="*/ 499 w 499"/>
              <a:gd name="T9" fmla="*/ 88 h 541"/>
            </a:gdLst>
            <a:ahLst/>
            <a:cxnLst>
              <a:cxn ang="0">
                <a:pos x="T0" y="T1"/>
              </a:cxn>
              <a:cxn ang="0">
                <a:pos x="T2" y="T3"/>
              </a:cxn>
              <a:cxn ang="0">
                <a:pos x="T4" y="T5"/>
              </a:cxn>
              <a:cxn ang="0">
                <a:pos x="T6" y="T7"/>
              </a:cxn>
              <a:cxn ang="0">
                <a:pos x="T8" y="T9"/>
              </a:cxn>
            </a:cxnLst>
            <a:rect l="0" t="0" r="r" b="b"/>
            <a:pathLst>
              <a:path w="499" h="541">
                <a:moveTo>
                  <a:pt x="0" y="541"/>
                </a:moveTo>
                <a:cubicBezTo>
                  <a:pt x="11" y="497"/>
                  <a:pt x="36" y="352"/>
                  <a:pt x="66" y="276"/>
                </a:cubicBezTo>
                <a:cubicBezTo>
                  <a:pt x="96" y="200"/>
                  <a:pt x="136" y="134"/>
                  <a:pt x="182" y="88"/>
                </a:cubicBezTo>
                <a:cubicBezTo>
                  <a:pt x="228" y="42"/>
                  <a:pt x="289" y="0"/>
                  <a:pt x="342" y="0"/>
                </a:cubicBezTo>
                <a:cubicBezTo>
                  <a:pt x="395" y="0"/>
                  <a:pt x="466" y="70"/>
                  <a:pt x="499" y="88"/>
                </a:cubicBezTo>
              </a:path>
            </a:pathLst>
          </a:custGeom>
          <a:noFill/>
          <a:ln w="28575" cmpd="sng">
            <a:solidFill>
              <a:srgbClr val="0000FF"/>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68" name="Freeform 60"/>
          <p:cNvSpPr>
            <a:spLocks/>
          </p:cNvSpPr>
          <p:nvPr/>
        </p:nvSpPr>
        <p:spPr bwMode="auto">
          <a:xfrm flipH="1" flipV="1">
            <a:off x="6693790" y="3573663"/>
            <a:ext cx="792163" cy="858837"/>
          </a:xfrm>
          <a:custGeom>
            <a:avLst/>
            <a:gdLst>
              <a:gd name="T0" fmla="*/ 0 w 499"/>
              <a:gd name="T1" fmla="*/ 541 h 541"/>
              <a:gd name="T2" fmla="*/ 66 w 499"/>
              <a:gd name="T3" fmla="*/ 276 h 541"/>
              <a:gd name="T4" fmla="*/ 182 w 499"/>
              <a:gd name="T5" fmla="*/ 88 h 541"/>
              <a:gd name="T6" fmla="*/ 342 w 499"/>
              <a:gd name="T7" fmla="*/ 0 h 541"/>
              <a:gd name="T8" fmla="*/ 499 w 499"/>
              <a:gd name="T9" fmla="*/ 88 h 541"/>
            </a:gdLst>
            <a:ahLst/>
            <a:cxnLst>
              <a:cxn ang="0">
                <a:pos x="T0" y="T1"/>
              </a:cxn>
              <a:cxn ang="0">
                <a:pos x="T2" y="T3"/>
              </a:cxn>
              <a:cxn ang="0">
                <a:pos x="T4" y="T5"/>
              </a:cxn>
              <a:cxn ang="0">
                <a:pos x="T6" y="T7"/>
              </a:cxn>
              <a:cxn ang="0">
                <a:pos x="T8" y="T9"/>
              </a:cxn>
            </a:cxnLst>
            <a:rect l="0" t="0" r="r" b="b"/>
            <a:pathLst>
              <a:path w="499" h="541">
                <a:moveTo>
                  <a:pt x="0" y="541"/>
                </a:moveTo>
                <a:cubicBezTo>
                  <a:pt x="11" y="497"/>
                  <a:pt x="36" y="352"/>
                  <a:pt x="66" y="276"/>
                </a:cubicBezTo>
                <a:cubicBezTo>
                  <a:pt x="96" y="200"/>
                  <a:pt x="136" y="134"/>
                  <a:pt x="182" y="88"/>
                </a:cubicBezTo>
                <a:cubicBezTo>
                  <a:pt x="228" y="42"/>
                  <a:pt x="289" y="0"/>
                  <a:pt x="342" y="0"/>
                </a:cubicBezTo>
                <a:cubicBezTo>
                  <a:pt x="395" y="0"/>
                  <a:pt x="466" y="70"/>
                  <a:pt x="499" y="88"/>
                </a:cubicBezTo>
              </a:path>
            </a:pathLst>
          </a:custGeom>
          <a:noFill/>
          <a:ln w="28575" cmpd="sng">
            <a:solidFill>
              <a:srgbClr val="0000FF"/>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PE">
              <a:solidFill>
                <a:srgbClr val="000000"/>
              </a:solidFill>
            </a:endParaRPr>
          </a:p>
        </p:txBody>
      </p:sp>
      <p:sp>
        <p:nvSpPr>
          <p:cNvPr id="17472" name="Text Box 64"/>
          <p:cNvSpPr txBox="1">
            <a:spLocks noChangeArrowheads="1"/>
          </p:cNvSpPr>
          <p:nvPr/>
        </p:nvSpPr>
        <p:spPr bwMode="auto">
          <a:xfrm>
            <a:off x="10056813" y="6527801"/>
            <a:ext cx="79216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s-ES" altLang="es-PE" sz="800" b="1">
                <a:solidFill>
                  <a:srgbClr val="FFFFFF"/>
                </a:solidFill>
              </a:rPr>
              <a:t>MHH</a:t>
            </a:r>
          </a:p>
        </p:txBody>
      </p:sp>
      <p:sp>
        <p:nvSpPr>
          <p:cNvPr id="66" name="Rectangle 5"/>
          <p:cNvSpPr>
            <a:spLocks noChangeArrowheads="1"/>
          </p:cNvSpPr>
          <p:nvPr/>
        </p:nvSpPr>
        <p:spPr bwMode="auto">
          <a:xfrm>
            <a:off x="1524000" y="-27384"/>
            <a:ext cx="9144000" cy="863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s-MX" altLang="es-PE" sz="2400" dirty="0">
                <a:solidFill>
                  <a:srgbClr val="FFFF66"/>
                </a:solidFill>
                <a:latin typeface="Times New Roman" pitchFamily="18" charset="0"/>
              </a:rPr>
              <a:t>VARIANDO EL CAMPO MAGNETICO</a:t>
            </a:r>
            <a:endParaRPr lang="es-ES" altLang="es-PE" sz="2400" dirty="0">
              <a:solidFill>
                <a:srgbClr val="FFFF66"/>
              </a:solidFill>
              <a:latin typeface="Times New Roman" pitchFamily="18" charset="0"/>
            </a:endParaRPr>
          </a:p>
        </p:txBody>
      </p:sp>
    </p:spTree>
    <p:extLst>
      <p:ext uri="{BB962C8B-B14F-4D97-AF65-F5344CB8AC3E}">
        <p14:creationId xmlns:p14="http://schemas.microsoft.com/office/powerpoint/2010/main" val="372805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3.33333E-6 -2.96296E-6 L 0.14965 -2.96296E-6 " pathEditMode="relative" ptsTypes="AA">
                                      <p:cBhvr>
                                        <p:cTn id="6" dur="2000" fill="hold"/>
                                        <p:tgtEl>
                                          <p:spTgt spid="17415"/>
                                        </p:tgtEl>
                                        <p:attrNameLst>
                                          <p:attrName>ppt_x</p:attrName>
                                          <p:attrName>ppt_y</p:attrName>
                                        </p:attrNameLst>
                                      </p:cBhvr>
                                    </p:animMotion>
                                  </p:childTnLst>
                                </p:cTn>
                              </p:par>
                              <p:par>
                                <p:cTn id="7" presetID="1" presetClass="entr" presetSubtype="0" fill="hold" grpId="0" nodeType="withEffect">
                                  <p:stCondLst>
                                    <p:cond delay="0"/>
                                  </p:stCondLst>
                                  <p:childTnLst>
                                    <p:set>
                                      <p:cBhvr>
                                        <p:cTn id="8" dur="1" fill="hold">
                                          <p:stCondLst>
                                            <p:cond delay="0"/>
                                          </p:stCondLst>
                                        </p:cTn>
                                        <p:tgtEl>
                                          <p:spTgt spid="174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65"/>
                                        </p:tgtEl>
                                        <p:attrNameLst>
                                          <p:attrName>style.visibility</p:attrName>
                                        </p:attrNameLst>
                                      </p:cBhvr>
                                      <p:to>
                                        <p:strVal val="visible"/>
                                      </p:to>
                                    </p:set>
                                  </p:childTnLst>
                                </p:cTn>
                              </p:par>
                            </p:childTnLst>
                          </p:cTn>
                        </p:par>
                        <p:par>
                          <p:cTn id="11" fill="hold" nodeType="afterGroup">
                            <p:stCondLst>
                              <p:cond delay="2000"/>
                            </p:stCondLst>
                            <p:childTnLst>
                              <p:par>
                                <p:cTn id="12" presetID="1" presetClass="exit" presetSubtype="0" fill="hold" grpId="1" nodeType="afterEffect">
                                  <p:stCondLst>
                                    <p:cond delay="0"/>
                                  </p:stCondLst>
                                  <p:childTnLst>
                                    <p:set>
                                      <p:cBhvr>
                                        <p:cTn id="13" dur="1" fill="hold">
                                          <p:stCondLst>
                                            <p:cond delay="0"/>
                                          </p:stCondLst>
                                        </p:cTn>
                                        <p:tgtEl>
                                          <p:spTgt spid="17465"/>
                                        </p:tgtEl>
                                        <p:attrNameLst>
                                          <p:attrName>style.visibility</p:attrName>
                                        </p:attrNameLst>
                                      </p:cBhvr>
                                      <p:to>
                                        <p:strVal val="hidden"/>
                                      </p:to>
                                    </p:set>
                                  </p:childTnLst>
                                </p:cTn>
                              </p:par>
                            </p:childTnLst>
                          </p:cTn>
                        </p:par>
                        <p:par>
                          <p:cTn id="14" fill="hold" nodeType="afterGroup">
                            <p:stCondLst>
                              <p:cond delay="2000"/>
                            </p:stCondLst>
                            <p:childTnLst>
                              <p:par>
                                <p:cTn id="15" presetID="1" presetClass="exit" presetSubtype="0" fill="hold" grpId="1" nodeType="afterEffect">
                                  <p:stCondLst>
                                    <p:cond delay="0"/>
                                  </p:stCondLst>
                                  <p:childTnLst>
                                    <p:set>
                                      <p:cBhvr>
                                        <p:cTn id="16" dur="1" fill="hold">
                                          <p:stCondLst>
                                            <p:cond delay="0"/>
                                          </p:stCondLst>
                                        </p:cTn>
                                        <p:tgtEl>
                                          <p:spTgt spid="1746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nodeType="clickEffect">
                                  <p:stCondLst>
                                    <p:cond delay="0"/>
                                  </p:stCondLst>
                                  <p:childTnLst>
                                    <p:animMotion origin="layout" path="M 0.14965 2.96296E-6 L 0.0059 0.00046 " pathEditMode="relative" rAng="0" ptsTypes="AA">
                                      <p:cBhvr>
                                        <p:cTn id="20" dur="2000" fill="hold"/>
                                        <p:tgtEl>
                                          <p:spTgt spid="17415"/>
                                        </p:tgtEl>
                                        <p:attrNameLst>
                                          <p:attrName>ppt_x</p:attrName>
                                          <p:attrName>ppt_y</p:attrName>
                                        </p:attrNameLst>
                                      </p:cBhvr>
                                      <p:rCtr x="-7187" y="23"/>
                                    </p:animMotion>
                                  </p:childTnLst>
                                </p:cTn>
                              </p:par>
                              <p:par>
                                <p:cTn id="21" presetID="1" presetClass="entr" presetSubtype="0" fill="hold" grpId="0" nodeType="withEffect">
                                  <p:stCondLst>
                                    <p:cond delay="0"/>
                                  </p:stCondLst>
                                  <p:childTnLst>
                                    <p:set>
                                      <p:cBhvr>
                                        <p:cTn id="22" dur="1" fill="hold">
                                          <p:stCondLst>
                                            <p:cond delay="0"/>
                                          </p:stCondLst>
                                        </p:cTn>
                                        <p:tgtEl>
                                          <p:spTgt spid="174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67"/>
                                        </p:tgtEl>
                                        <p:attrNameLst>
                                          <p:attrName>style.visibility</p:attrName>
                                        </p:attrNameLst>
                                      </p:cBhvr>
                                      <p:to>
                                        <p:strVal val="visible"/>
                                      </p:to>
                                    </p:set>
                                  </p:childTnLst>
                                </p:cTn>
                              </p:par>
                            </p:childTnLst>
                          </p:cTn>
                        </p:par>
                        <p:par>
                          <p:cTn id="25" fill="hold" nodeType="afterGroup">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17467"/>
                                        </p:tgtEl>
                                        <p:attrNameLst>
                                          <p:attrName>style.visibility</p:attrName>
                                        </p:attrNameLst>
                                      </p:cBhvr>
                                      <p:to>
                                        <p:strVal val="hidden"/>
                                      </p:to>
                                    </p:set>
                                  </p:childTnLst>
                                </p:cTn>
                              </p:par>
                            </p:childTnLst>
                          </p:cTn>
                        </p:par>
                        <p:par>
                          <p:cTn id="28" fill="hold" nodeType="afterGroup">
                            <p:stCondLst>
                              <p:cond delay="2000"/>
                            </p:stCondLst>
                            <p:childTnLst>
                              <p:par>
                                <p:cTn id="29" presetID="1" presetClass="exit" presetSubtype="0" fill="hold" grpId="1" nodeType="afterEffect">
                                  <p:stCondLst>
                                    <p:cond delay="0"/>
                                  </p:stCondLst>
                                  <p:childTnLst>
                                    <p:set>
                                      <p:cBhvr>
                                        <p:cTn id="30" dur="1" fill="hold">
                                          <p:stCondLst>
                                            <p:cond delay="0"/>
                                          </p:stCondLst>
                                        </p:cTn>
                                        <p:tgtEl>
                                          <p:spTgt spid="174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5" grpId="0" animBg="1"/>
      <p:bldP spid="17465" grpId="1" animBg="1"/>
      <p:bldP spid="17466" grpId="0" animBg="1"/>
      <p:bldP spid="17466" grpId="1" animBg="1"/>
      <p:bldP spid="17467" grpId="0" animBg="1"/>
      <p:bldP spid="17467" grpId="1" animBg="1"/>
      <p:bldP spid="17468" grpId="0" animBg="1"/>
      <p:bldP spid="1746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6" name="Object 4"/>
          <p:cNvGraphicFramePr>
            <a:graphicFrameLocks noChangeAspect="1"/>
          </p:cNvGraphicFramePr>
          <p:nvPr>
            <p:extLst/>
          </p:nvPr>
        </p:nvGraphicFramePr>
        <p:xfrm>
          <a:off x="1524000" y="836216"/>
          <a:ext cx="9144000" cy="6021784"/>
        </p:xfrm>
        <a:graphic>
          <a:graphicData uri="http://schemas.openxmlformats.org/presentationml/2006/ole">
            <mc:AlternateContent xmlns:mc="http://schemas.openxmlformats.org/markup-compatibility/2006">
              <mc:Choice xmlns:v="urn:schemas-microsoft-com:vml" Requires="v">
                <p:oleObj spid="_x0000_s3095" name="Documento de imagen" r:id="rId3" imgW="5543640" imgH="2933640" progId="Documento de Imaging">
                  <p:embed/>
                </p:oleObj>
              </mc:Choice>
              <mc:Fallback>
                <p:oleObj name="Documento de imagen" r:id="rId3" imgW="5543640" imgH="2933640" progId="Documento de Imaging">
                  <p:embed/>
                  <p:pic>
                    <p:nvPicPr>
                      <p:cNvPr id="389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836216"/>
                        <a:ext cx="9144000" cy="6021784"/>
                      </a:xfrm>
                      <a:prstGeom prst="rect">
                        <a:avLst/>
                      </a:prstGeom>
                      <a:noFill/>
                      <a:ln>
                        <a:noFill/>
                      </a:ln>
                      <a:effectLst/>
                    </p:spPr>
                  </p:pic>
                </p:oleObj>
              </mc:Fallback>
            </mc:AlternateContent>
          </a:graphicData>
        </a:graphic>
      </p:graphicFrame>
      <p:sp>
        <p:nvSpPr>
          <p:cNvPr id="38917" name="Rectangle 5"/>
          <p:cNvSpPr>
            <a:spLocks noChangeArrowheads="1"/>
          </p:cNvSpPr>
          <p:nvPr/>
        </p:nvSpPr>
        <p:spPr bwMode="auto">
          <a:xfrm>
            <a:off x="1524000" y="-27384"/>
            <a:ext cx="9144000" cy="863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s-MX" altLang="es-PE" sz="2400" dirty="0">
                <a:solidFill>
                  <a:srgbClr val="FFFF66"/>
                </a:solidFill>
                <a:latin typeface="Times New Roman" pitchFamily="18" charset="0"/>
              </a:rPr>
              <a:t>VARIANDO EL CAMPO MAGNETICO</a:t>
            </a:r>
            <a:endParaRPr lang="es-ES" altLang="es-PE" sz="2400" dirty="0">
              <a:solidFill>
                <a:srgbClr val="FFFF66"/>
              </a:solidFill>
              <a:latin typeface="Times New Roman" pitchFamily="18" charset="0"/>
            </a:endParaRPr>
          </a:p>
        </p:txBody>
      </p:sp>
    </p:spTree>
    <p:extLst>
      <p:ext uri="{BB962C8B-B14F-4D97-AF65-F5344CB8AC3E}">
        <p14:creationId xmlns:p14="http://schemas.microsoft.com/office/powerpoint/2010/main" val="4056514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j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628800"/>
            <a:ext cx="8784976" cy="5040560"/>
          </a:xfrm>
          <a:prstGeom prst="rect">
            <a:avLst/>
          </a:prstGeom>
          <a:noFill/>
          <a:extLst>
            <a:ext uri="{909E8E84-426E-40DD-AFC4-6F175D3DCCD1}">
              <a14:hiddenFill xmlns:a14="http://schemas.microsoft.com/office/drawing/2010/main">
                <a:solidFill>
                  <a:srgbClr val="FFFFFF"/>
                </a:solidFill>
              </a14:hiddenFill>
            </a:ext>
          </a:extLst>
        </p:spPr>
      </p:pic>
      <p:sp>
        <p:nvSpPr>
          <p:cNvPr id="39939" name="Rectangle 3"/>
          <p:cNvSpPr>
            <a:spLocks noChangeArrowheads="1"/>
          </p:cNvSpPr>
          <p:nvPr/>
        </p:nvSpPr>
        <p:spPr bwMode="auto">
          <a:xfrm>
            <a:off x="1524000" y="1"/>
            <a:ext cx="9144000" cy="10527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s-MX" altLang="es-PE" sz="2400" dirty="0">
                <a:solidFill>
                  <a:srgbClr val="FFFF66"/>
                </a:solidFill>
                <a:latin typeface="Times New Roman" pitchFamily="18" charset="0"/>
              </a:rPr>
              <a:t>VARIANDO EL AREA</a:t>
            </a:r>
            <a:endParaRPr lang="es-ES" altLang="es-PE" sz="2400" dirty="0">
              <a:solidFill>
                <a:srgbClr val="FFFF66"/>
              </a:solidFill>
              <a:latin typeface="Times New Roman" pitchFamily="18" charset="0"/>
            </a:endParaRPr>
          </a:p>
        </p:txBody>
      </p:sp>
    </p:spTree>
    <p:extLst>
      <p:ext uri="{BB962C8B-B14F-4D97-AF65-F5344CB8AC3E}">
        <p14:creationId xmlns:p14="http://schemas.microsoft.com/office/powerpoint/2010/main" val="220205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2696" y="101600"/>
            <a:ext cx="8782304" cy="546100"/>
          </a:xfrm>
        </p:spPr>
        <p:txBody>
          <a:bodyPr>
            <a:noAutofit/>
          </a:bodyPr>
          <a:lstStyle/>
          <a:p>
            <a:r>
              <a:rPr lang="es-AR" sz="3600" dirty="0"/>
              <a:t>Introducción a las máquinas eléctricas.</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9896" y="800099"/>
            <a:ext cx="7537704" cy="5852805"/>
          </a:xfrm>
        </p:spPr>
      </p:pic>
    </p:spTree>
    <p:extLst>
      <p:ext uri="{BB962C8B-B14F-4D97-AF65-F5344CB8AC3E}">
        <p14:creationId xmlns:p14="http://schemas.microsoft.com/office/powerpoint/2010/main" val="3087541384"/>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981200" y="122238"/>
            <a:ext cx="8229600" cy="639762"/>
          </a:xfrm>
        </p:spPr>
        <p:txBody>
          <a:bodyPr/>
          <a:lstStyle/>
          <a:p>
            <a:pPr algn="l"/>
            <a:r>
              <a:rPr lang="es-ES" altLang="es-PE" sz="3200" b="1" dirty="0">
                <a:solidFill>
                  <a:srgbClr val="000066"/>
                </a:solidFill>
                <a:latin typeface="Eurostile" pitchFamily="34" charset="0"/>
              </a:rPr>
              <a:t>De los experimentos de Faraday </a:t>
            </a:r>
            <a:endParaRPr lang="es-ES_tradnl" altLang="es-PE" sz="3200" b="1" dirty="0">
              <a:solidFill>
                <a:srgbClr val="000066"/>
              </a:solidFill>
              <a:latin typeface="Eurostile" pitchFamily="34" charset="0"/>
            </a:endParaRPr>
          </a:p>
        </p:txBody>
      </p:sp>
      <p:sp>
        <p:nvSpPr>
          <p:cNvPr id="146435" name="Line 3"/>
          <p:cNvSpPr>
            <a:spLocks noChangeShapeType="1"/>
          </p:cNvSpPr>
          <p:nvPr/>
        </p:nvSpPr>
        <p:spPr bwMode="auto">
          <a:xfrm>
            <a:off x="1524000" y="762000"/>
            <a:ext cx="9144000"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80000"/>
              </a:lnSpc>
              <a:spcBef>
                <a:spcPct val="20000"/>
              </a:spcBef>
              <a:spcAft>
                <a:spcPct val="0"/>
              </a:spcAft>
            </a:pPr>
            <a:endParaRPr lang="es-PE" baseline="-25000">
              <a:solidFill>
                <a:srgbClr val="000000"/>
              </a:solidFill>
            </a:endParaRPr>
          </a:p>
        </p:txBody>
      </p:sp>
      <p:sp>
        <p:nvSpPr>
          <p:cNvPr id="146436" name="Rectangle 4"/>
          <p:cNvSpPr>
            <a:spLocks noChangeArrowheads="1"/>
          </p:cNvSpPr>
          <p:nvPr/>
        </p:nvSpPr>
        <p:spPr bwMode="auto">
          <a:xfrm>
            <a:off x="1981200" y="838200"/>
            <a:ext cx="8458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buChar char="•"/>
              <a:defRPr sz="3200">
                <a:solidFill>
                  <a:schemeClr val="tx1"/>
                </a:solidFill>
                <a:latin typeface="Arial" pitchFamily="34" charset="0"/>
              </a:defRPr>
            </a:lvl1pPr>
            <a:lvl2pPr marL="742950" indent="-285750">
              <a:buChar char="–"/>
              <a:defRPr sz="2800">
                <a:solidFill>
                  <a:schemeClr val="tx1"/>
                </a:solidFill>
                <a:latin typeface="Arial" pitchFamily="34" charset="0"/>
              </a:defRPr>
            </a:lvl2pPr>
            <a:lvl3pPr marL="1143000" indent="-228600">
              <a:buChar char="•"/>
              <a:defRPr sz="2400">
                <a:solidFill>
                  <a:schemeClr val="tx1"/>
                </a:solidFill>
                <a:latin typeface="Arial" pitchFamily="34" charset="0"/>
              </a:defRPr>
            </a:lvl3pPr>
            <a:lvl4pPr marL="1600200" indent="-228600">
              <a:buChar char="–"/>
              <a:defRPr sz="2000">
                <a:solidFill>
                  <a:schemeClr val="tx1"/>
                </a:solidFill>
                <a:latin typeface="Arial" pitchFamily="34" charset="0"/>
              </a:defRPr>
            </a:lvl4pPr>
            <a:lvl5pPr marL="2057400" indent="-228600">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fontAlgn="base">
              <a:spcBef>
                <a:spcPct val="20000"/>
              </a:spcBef>
              <a:spcAft>
                <a:spcPct val="0"/>
              </a:spcAft>
              <a:buClr>
                <a:srgbClr val="990000"/>
              </a:buClr>
              <a:buFont typeface="Wingdings" pitchFamily="2" charset="2"/>
              <a:buNone/>
            </a:pPr>
            <a:endParaRPr lang="es-ES_tradnl" altLang="es-PE" sz="2000" b="1">
              <a:solidFill>
                <a:srgbClr val="3366CC"/>
              </a:solidFill>
              <a:latin typeface="Eurostile" pitchFamily="34" charset="0"/>
            </a:endParaRPr>
          </a:p>
          <a:p>
            <a:pPr fontAlgn="base">
              <a:spcBef>
                <a:spcPct val="20000"/>
              </a:spcBef>
              <a:spcAft>
                <a:spcPct val="0"/>
              </a:spcAft>
              <a:buClr>
                <a:srgbClr val="990000"/>
              </a:buClr>
              <a:buFont typeface="Wingdings" pitchFamily="2" charset="2"/>
              <a:buNone/>
            </a:pPr>
            <a:endParaRPr lang="es-ES_tradnl" altLang="es-PE" sz="2000" b="1">
              <a:solidFill>
                <a:srgbClr val="6699FF"/>
              </a:solidFill>
              <a:latin typeface="Eurostile" pitchFamily="34" charset="0"/>
            </a:endParaRPr>
          </a:p>
        </p:txBody>
      </p:sp>
      <p:sp>
        <p:nvSpPr>
          <p:cNvPr id="146444" name="Rectangle 12"/>
          <p:cNvSpPr>
            <a:spLocks noChangeArrowheads="1"/>
          </p:cNvSpPr>
          <p:nvPr/>
        </p:nvSpPr>
        <p:spPr bwMode="auto">
          <a:xfrm>
            <a:off x="1905000" y="836712"/>
            <a:ext cx="845820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buChar char="•"/>
              <a:defRPr sz="3200">
                <a:solidFill>
                  <a:schemeClr val="tx1"/>
                </a:solidFill>
                <a:latin typeface="Arial" pitchFamily="34" charset="0"/>
              </a:defRPr>
            </a:lvl1pPr>
            <a:lvl2pPr marL="742950" indent="-285750">
              <a:buChar char="–"/>
              <a:defRPr sz="2800">
                <a:solidFill>
                  <a:schemeClr val="tx1"/>
                </a:solidFill>
                <a:latin typeface="Arial" pitchFamily="34" charset="0"/>
              </a:defRPr>
            </a:lvl2pPr>
            <a:lvl3pPr marL="1143000" indent="-228600">
              <a:buChar char="•"/>
              <a:defRPr sz="2400">
                <a:solidFill>
                  <a:schemeClr val="tx1"/>
                </a:solidFill>
                <a:latin typeface="Arial" pitchFamily="34" charset="0"/>
              </a:defRPr>
            </a:lvl3pPr>
            <a:lvl4pPr marL="1600200" indent="-228600">
              <a:buChar char="–"/>
              <a:defRPr sz="2000">
                <a:solidFill>
                  <a:schemeClr val="tx1"/>
                </a:solidFill>
                <a:latin typeface="Arial" pitchFamily="34" charset="0"/>
              </a:defRPr>
            </a:lvl4pPr>
            <a:lvl5pPr marL="2057400" indent="-228600">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algn="just" fontAlgn="base">
              <a:lnSpc>
                <a:spcPct val="150000"/>
              </a:lnSpc>
              <a:spcBef>
                <a:spcPct val="20000"/>
              </a:spcBef>
              <a:spcAft>
                <a:spcPct val="0"/>
              </a:spcAft>
              <a:buClr>
                <a:srgbClr val="990000"/>
              </a:buClr>
              <a:buFont typeface="Arial" panose="020B0604020202020204" pitchFamily="34" charset="0"/>
              <a:buChar char="•"/>
              <a:tabLst>
                <a:tab pos="363538" algn="l"/>
              </a:tabLst>
            </a:pPr>
            <a:r>
              <a:rPr lang="es-ES_tradnl" altLang="es-PE" sz="2000" dirty="0">
                <a:cs typeface="Arial" panose="020B0604020202020204" pitchFamily="34" charset="0"/>
              </a:rPr>
              <a:t>A la corriente eléctrica que se genera se le llama: “corriente inducida”.</a:t>
            </a:r>
          </a:p>
          <a:p>
            <a:pPr fontAlgn="base">
              <a:spcBef>
                <a:spcPct val="20000"/>
              </a:spcBef>
              <a:spcAft>
                <a:spcPct val="0"/>
              </a:spcAft>
              <a:buClr>
                <a:srgbClr val="990000"/>
              </a:buClr>
              <a:buFont typeface="Arial" panose="020B0604020202020204" pitchFamily="34" charset="0"/>
              <a:buChar char="•"/>
            </a:pPr>
            <a:r>
              <a:rPr lang="es-ES_tradnl" altLang="es-PE" sz="2000" dirty="0">
                <a:cs typeface="Arial" panose="020B0604020202020204" pitchFamily="34" charset="0"/>
              </a:rPr>
              <a:t>Al circuito donde aparece la corriente se le denomina circuito inducido, y al dispositivo que produce (induce) la corriente se denomina inductor.</a:t>
            </a:r>
          </a:p>
          <a:p>
            <a:pPr algn="just" fontAlgn="base">
              <a:spcBef>
                <a:spcPct val="20000"/>
              </a:spcBef>
              <a:spcAft>
                <a:spcPct val="0"/>
              </a:spcAft>
              <a:buClr>
                <a:srgbClr val="990000"/>
              </a:buClr>
              <a:buFont typeface="Arial" panose="020B0604020202020204" pitchFamily="34" charset="0"/>
              <a:buChar char="•"/>
            </a:pPr>
            <a:r>
              <a:rPr lang="es-ES_tradnl" altLang="es-PE" sz="2000" dirty="0"/>
              <a:t>Faraday observo que la corriente inducida depende de los siguientes factores:</a:t>
            </a:r>
          </a:p>
          <a:p>
            <a:pPr marL="536575" lvl="1" indent="-173038" algn="just" fontAlgn="base">
              <a:spcBef>
                <a:spcPct val="20000"/>
              </a:spcBef>
              <a:spcAft>
                <a:spcPct val="0"/>
              </a:spcAft>
              <a:buClr>
                <a:srgbClr val="990000"/>
              </a:buClr>
              <a:buFontTx/>
              <a:buChar char="o"/>
            </a:pPr>
            <a:r>
              <a:rPr lang="es-ES_tradnl" altLang="es-PE" sz="2000" dirty="0"/>
              <a:t>Sólo aparece corriente cuando hay variación en el campo magnético (cambio espacial: el imán o el circuito se mueven o cambio temporal el campo magnético aparece y desaparece)</a:t>
            </a:r>
          </a:p>
          <a:p>
            <a:pPr marL="536575" lvl="1" indent="-173038" algn="just" fontAlgn="base">
              <a:spcBef>
                <a:spcPct val="20000"/>
              </a:spcBef>
              <a:spcAft>
                <a:spcPct val="0"/>
              </a:spcAft>
              <a:buClr>
                <a:srgbClr val="990000"/>
              </a:buClr>
              <a:buFontTx/>
              <a:buChar char="o"/>
            </a:pPr>
            <a:r>
              <a:rPr lang="es-ES_tradnl" altLang="es-PE" sz="2000" dirty="0"/>
              <a:t>La corriente es mayor si:</a:t>
            </a:r>
          </a:p>
          <a:p>
            <a:pPr marL="711200" lvl="2" indent="-174625" algn="just" fontAlgn="base">
              <a:spcBef>
                <a:spcPct val="20000"/>
              </a:spcBef>
              <a:spcAft>
                <a:spcPct val="0"/>
              </a:spcAft>
              <a:buClr>
                <a:srgbClr val="990000"/>
              </a:buClr>
            </a:pPr>
            <a:r>
              <a:rPr lang="es-ES_tradnl" altLang="es-PE" sz="2000" dirty="0"/>
              <a:t>El campo B es más intenso</a:t>
            </a:r>
          </a:p>
          <a:p>
            <a:pPr marL="711200" lvl="2" indent="-174625" algn="just" fontAlgn="base">
              <a:spcBef>
                <a:spcPct val="20000"/>
              </a:spcBef>
              <a:spcAft>
                <a:spcPct val="0"/>
              </a:spcAft>
              <a:buClr>
                <a:srgbClr val="990000"/>
              </a:buClr>
            </a:pPr>
            <a:r>
              <a:rPr lang="es-ES_tradnl" altLang="es-PE" sz="2000" dirty="0"/>
              <a:t>El circuito tiene una superficie (área) mayor</a:t>
            </a:r>
          </a:p>
          <a:p>
            <a:pPr marL="711200" lvl="2" indent="-174625" algn="just" fontAlgn="base">
              <a:spcBef>
                <a:spcPct val="20000"/>
              </a:spcBef>
              <a:spcAft>
                <a:spcPct val="0"/>
              </a:spcAft>
              <a:buClr>
                <a:srgbClr val="990000"/>
              </a:buClr>
            </a:pPr>
            <a:r>
              <a:rPr lang="es-ES_tradnl" altLang="es-PE" sz="2000" dirty="0"/>
              <a:t>El cambio es más rápido</a:t>
            </a:r>
          </a:p>
          <a:p>
            <a:pPr marL="363538" lvl="2" indent="-363538" algn="just" fontAlgn="base">
              <a:spcBef>
                <a:spcPct val="20000"/>
              </a:spcBef>
              <a:spcAft>
                <a:spcPct val="0"/>
              </a:spcAft>
              <a:buClr>
                <a:srgbClr val="990000"/>
              </a:buClr>
              <a:buFont typeface="Arial" panose="020B0604020202020204" pitchFamily="34" charset="0"/>
              <a:buChar char="•"/>
            </a:pPr>
            <a:r>
              <a:rPr lang="es-MX" altLang="es-PE" sz="2000" dirty="0">
                <a:cs typeface="Arial" panose="020B0604020202020204" pitchFamily="34" charset="0"/>
              </a:rPr>
              <a:t>La inducción electromagnética es el fenómeno que da origen a la producción de una fuerza electromotriz (fem) y de una corriente eléctrica inducida</a:t>
            </a:r>
            <a:endParaRPr lang="es-ES_tradnl" altLang="es-PE" sz="2000" dirty="0"/>
          </a:p>
          <a:p>
            <a:pPr marL="0" indent="0" algn="just" fontAlgn="base">
              <a:spcBef>
                <a:spcPct val="20000"/>
              </a:spcBef>
              <a:spcAft>
                <a:spcPct val="0"/>
              </a:spcAft>
              <a:buClr>
                <a:srgbClr val="990000"/>
              </a:buClr>
              <a:buNone/>
            </a:pPr>
            <a:endParaRPr lang="es-ES_tradnl" altLang="es-PE" sz="2000" dirty="0"/>
          </a:p>
        </p:txBody>
      </p:sp>
    </p:spTree>
    <p:extLst>
      <p:ext uri="{BB962C8B-B14F-4D97-AF65-F5344CB8AC3E}">
        <p14:creationId xmlns:p14="http://schemas.microsoft.com/office/powerpoint/2010/main" val="231847828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4100" y="266700"/>
            <a:ext cx="7912100" cy="685800"/>
          </a:xfrm>
        </p:spPr>
        <p:txBody>
          <a:bodyPr>
            <a:normAutofit/>
          </a:bodyPr>
          <a:lstStyle/>
          <a:p>
            <a:r>
              <a:rPr lang="es-AR" sz="3600" dirty="0"/>
              <a:t>Introducción a las máquinas eléctricas.</a:t>
            </a:r>
          </a:p>
        </p:txBody>
      </p:sp>
      <p:pic>
        <p:nvPicPr>
          <p:cNvPr id="6"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r="24651"/>
          <a:stretch/>
        </p:blipFill>
        <p:spPr>
          <a:xfrm>
            <a:off x="825500" y="1778000"/>
            <a:ext cx="5578025" cy="3771900"/>
          </a:xfr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815" y="1778000"/>
            <a:ext cx="4928857" cy="3792910"/>
          </a:xfrm>
          <a:prstGeom prst="rect">
            <a:avLst/>
          </a:prstGeom>
        </p:spPr>
      </p:pic>
    </p:spTree>
    <p:extLst>
      <p:ext uri="{BB962C8B-B14F-4D97-AF65-F5344CB8AC3E}">
        <p14:creationId xmlns:p14="http://schemas.microsoft.com/office/powerpoint/2010/main" val="2517825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9500" y="215900"/>
            <a:ext cx="7785100" cy="647700"/>
          </a:xfrm>
        </p:spPr>
        <p:txBody>
          <a:bodyPr>
            <a:normAutofit/>
          </a:bodyPr>
          <a:lstStyle/>
          <a:p>
            <a:r>
              <a:rPr lang="es-AR" sz="3600" dirty="0"/>
              <a:t>Introducción a las máquinas eléctricas.</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4782" y="1099718"/>
            <a:ext cx="4415367" cy="2838450"/>
          </a:xfr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138" y="1836318"/>
            <a:ext cx="3793862" cy="3710296"/>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7130" y="4174286"/>
            <a:ext cx="3294939" cy="2322932"/>
          </a:xfrm>
          <a:prstGeom prst="rect">
            <a:avLst/>
          </a:prstGeom>
        </p:spPr>
      </p:pic>
    </p:spTree>
    <p:extLst>
      <p:ext uri="{BB962C8B-B14F-4D97-AF65-F5344CB8AC3E}">
        <p14:creationId xmlns:p14="http://schemas.microsoft.com/office/powerpoint/2010/main" val="182258748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Grp="1" noChangeArrowheads="1"/>
          </p:cNvSpPr>
          <p:nvPr>
            <p:ph type="title"/>
          </p:nvPr>
        </p:nvSpPr>
        <p:spPr bwMode="auto">
          <a:xfrm>
            <a:off x="1225296" y="210312"/>
            <a:ext cx="9601200" cy="475836"/>
          </a:xfrm>
          <a:prstGeom prst="rect">
            <a:avLst/>
          </a:prstGeom>
          <a:solidFill>
            <a:srgbClr val="A50021"/>
          </a:solidFill>
          <a:ln>
            <a:noFill/>
          </a:ln>
          <a:effectLst/>
        </p:spPr>
        <p:txBody>
          <a:bodyPr wrap="square">
            <a:spAutoFit/>
          </a:bodyPr>
          <a:lstStyle/>
          <a:p>
            <a:pPr algn="ctr" fontAlgn="base">
              <a:spcBef>
                <a:spcPct val="50000"/>
              </a:spcBef>
              <a:spcAft>
                <a:spcPct val="0"/>
              </a:spcAft>
            </a:pPr>
            <a:r>
              <a:rPr lang="es-ES" altLang="es-PE" sz="2800" b="1" dirty="0">
                <a:solidFill>
                  <a:srgbClr val="FFFF00"/>
                </a:solidFill>
                <a:latin typeface="Arial" charset="0"/>
              </a:rPr>
              <a:t>FLUJO  MAGNETICO  ( </a:t>
            </a:r>
            <a:r>
              <a:rPr lang="es-ES" altLang="es-PE" sz="2800" b="1" dirty="0">
                <a:solidFill>
                  <a:srgbClr val="FFFF00"/>
                </a:solidFill>
                <a:latin typeface="Arial" charset="0"/>
                <a:sym typeface="Symbol" pitchFamily="18" charset="2"/>
              </a:rPr>
              <a:t></a:t>
            </a:r>
            <a:r>
              <a:rPr lang="es-ES" altLang="es-PE" sz="2800" b="1" dirty="0">
                <a:solidFill>
                  <a:srgbClr val="FFFF00"/>
                </a:solidFill>
                <a:latin typeface="Arial" charset="0"/>
                <a:sym typeface="simbolo" pitchFamily="2" charset="2"/>
              </a:rPr>
              <a:t> )</a:t>
            </a:r>
          </a:p>
        </p:txBody>
      </p:sp>
      <p:sp>
        <p:nvSpPr>
          <p:cNvPr id="3" name="Marcador de contenido 2"/>
          <p:cNvSpPr>
            <a:spLocks noGrp="1"/>
          </p:cNvSpPr>
          <p:nvPr>
            <p:ph idx="1"/>
          </p:nvPr>
        </p:nvSpPr>
        <p:spPr>
          <a:xfrm>
            <a:off x="1225296" y="1274064"/>
            <a:ext cx="9601200" cy="2712720"/>
          </a:xfrm>
        </p:spPr>
        <p:txBody>
          <a:bodyPr>
            <a:noAutofit/>
          </a:bodyPr>
          <a:lstStyle/>
          <a:p>
            <a:r>
              <a:rPr lang="es-MX" sz="2400" dirty="0">
                <a:solidFill>
                  <a:schemeClr val="tx1"/>
                </a:solidFill>
              </a:rPr>
              <a:t>El flujo magnético (representado por la letra griega fi Φ), es una medida de la cantidad de magnetismo, y se calcula a partir del campo magnético, la superficie sobre la cual actúa y el ángulo de incidencia formado entre las líneas de campo magnético y los diferentes elementos de dicha superficie. La unidad de flujo magnético en el Sistema Internacional de Unidades es el weber y se designa por Wb</a:t>
            </a:r>
            <a:endParaRPr lang="es-AR" sz="2400" dirty="0">
              <a:solidFill>
                <a:schemeClr val="tx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5896" y="3760661"/>
            <a:ext cx="4011168" cy="2675418"/>
          </a:xfrm>
          <a:prstGeom prst="rect">
            <a:avLst/>
          </a:prstGeom>
        </p:spPr>
      </p:pic>
      <p:sp>
        <p:nvSpPr>
          <p:cNvPr id="6" name="Rectángulo 5"/>
          <p:cNvSpPr/>
          <p:nvPr/>
        </p:nvSpPr>
        <p:spPr>
          <a:xfrm>
            <a:off x="2288392" y="4518934"/>
            <a:ext cx="3100472" cy="646331"/>
          </a:xfrm>
          <a:prstGeom prst="rect">
            <a:avLst/>
          </a:prstGeom>
        </p:spPr>
        <p:txBody>
          <a:bodyPr wrap="square">
            <a:spAutoFit/>
          </a:bodyPr>
          <a:lstStyle/>
          <a:p>
            <a:r>
              <a:rPr lang="es-ES" altLang="es-PE" sz="3600" b="1" dirty="0">
                <a:solidFill>
                  <a:srgbClr val="1F497D">
                    <a:lumMod val="50000"/>
                  </a:srgbClr>
                </a:solidFill>
                <a:latin typeface="Arial" charset="0"/>
                <a:sym typeface="Symbol" pitchFamily="18" charset="2"/>
              </a:rPr>
              <a:t> </a:t>
            </a:r>
            <a:r>
              <a:rPr lang="es-ES" altLang="es-PE" sz="3200" b="1" dirty="0">
                <a:solidFill>
                  <a:srgbClr val="1F497D">
                    <a:lumMod val="50000"/>
                  </a:srgbClr>
                </a:solidFill>
                <a:latin typeface="Arial" charset="0"/>
                <a:sym typeface="simbolo" pitchFamily="2" charset="2"/>
              </a:rPr>
              <a:t>= </a:t>
            </a:r>
            <a:r>
              <a:rPr lang="es-ES" altLang="es-PE" sz="2800" b="1" dirty="0">
                <a:solidFill>
                  <a:schemeClr val="tx2">
                    <a:lumMod val="50000"/>
                  </a:schemeClr>
                </a:solidFill>
                <a:latin typeface="Arial" charset="0"/>
                <a:sym typeface="simbolo" pitchFamily="2" charset="2"/>
              </a:rPr>
              <a:t> B A </a:t>
            </a:r>
            <a:r>
              <a:rPr lang="es-ES" altLang="es-PE" sz="2800" b="1" dirty="0" err="1">
                <a:solidFill>
                  <a:schemeClr val="tx2">
                    <a:lumMod val="50000"/>
                  </a:schemeClr>
                </a:solidFill>
                <a:latin typeface="Arial" charset="0"/>
                <a:sym typeface="simbolo" pitchFamily="2" charset="2"/>
              </a:rPr>
              <a:t>Cos</a:t>
            </a:r>
            <a:r>
              <a:rPr lang="es-ES" altLang="es-PE" sz="2800" b="1" dirty="0">
                <a:solidFill>
                  <a:schemeClr val="tx2">
                    <a:lumMod val="50000"/>
                  </a:schemeClr>
                </a:solidFill>
                <a:latin typeface="Arial" charset="0"/>
                <a:sym typeface="simbolo" pitchFamily="2" charset="2"/>
              </a:rPr>
              <a:t> </a:t>
            </a:r>
            <a:r>
              <a:rPr lang="es-ES" altLang="es-PE" sz="2800" b="1" dirty="0">
                <a:solidFill>
                  <a:schemeClr val="tx2">
                    <a:lumMod val="50000"/>
                  </a:schemeClr>
                </a:solidFill>
                <a:latin typeface="Symbol" pitchFamily="18" charset="2"/>
                <a:sym typeface="Symbol" pitchFamily="18" charset="2"/>
              </a:rPr>
              <a:t></a:t>
            </a:r>
            <a:r>
              <a:rPr lang="es-ES" altLang="es-PE" sz="2800" b="1" dirty="0">
                <a:solidFill>
                  <a:schemeClr val="tx2">
                    <a:lumMod val="50000"/>
                  </a:schemeClr>
                </a:solidFill>
                <a:latin typeface="Symbol" pitchFamily="18" charset="2"/>
                <a:sym typeface="simbolof" pitchFamily="2" charset="2"/>
              </a:rPr>
              <a:t> </a:t>
            </a:r>
            <a:endParaRPr lang="es-AR" sz="2800" dirty="0"/>
          </a:p>
        </p:txBody>
      </p:sp>
    </p:spTree>
    <p:extLst>
      <p:ext uri="{BB962C8B-B14F-4D97-AF65-F5344CB8AC3E}">
        <p14:creationId xmlns:p14="http://schemas.microsoft.com/office/powerpoint/2010/main" val="22447671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3726720" y="914737"/>
            <a:ext cx="481755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fontAlgn="base">
              <a:spcBef>
                <a:spcPct val="50000"/>
              </a:spcBef>
              <a:spcAft>
                <a:spcPct val="0"/>
              </a:spcAft>
            </a:pPr>
            <a:r>
              <a:rPr lang="es-ES" altLang="es-PE" sz="3600" b="1" dirty="0">
                <a:solidFill>
                  <a:schemeClr val="tx2">
                    <a:lumMod val="50000"/>
                  </a:schemeClr>
                </a:solidFill>
                <a:latin typeface="Arial" charset="0"/>
                <a:sym typeface="Symbol" pitchFamily="18" charset="2"/>
              </a:rPr>
              <a:t></a:t>
            </a:r>
            <a:r>
              <a:rPr lang="es-ES" altLang="es-PE" sz="3200" b="1" dirty="0">
                <a:solidFill>
                  <a:schemeClr val="tx2">
                    <a:lumMod val="50000"/>
                  </a:schemeClr>
                </a:solidFill>
                <a:latin typeface="Arial" charset="0"/>
                <a:sym typeface="simbolo" pitchFamily="2" charset="2"/>
              </a:rPr>
              <a:t> =  B </a:t>
            </a:r>
            <a:r>
              <a:rPr lang="es-ES" altLang="es-PE" sz="4400" b="1" dirty="0">
                <a:solidFill>
                  <a:schemeClr val="tx2">
                    <a:lumMod val="50000"/>
                  </a:schemeClr>
                </a:solidFill>
                <a:latin typeface="Arial" charset="0"/>
                <a:sym typeface="simbolo" pitchFamily="2" charset="2"/>
              </a:rPr>
              <a:t>.</a:t>
            </a:r>
            <a:r>
              <a:rPr lang="es-ES" altLang="es-PE" sz="3200" b="1" dirty="0">
                <a:solidFill>
                  <a:schemeClr val="tx2">
                    <a:lumMod val="50000"/>
                  </a:schemeClr>
                </a:solidFill>
                <a:latin typeface="Arial" charset="0"/>
                <a:sym typeface="simbolo" pitchFamily="2" charset="2"/>
              </a:rPr>
              <a:t> A</a:t>
            </a:r>
          </a:p>
          <a:p>
            <a:pPr algn="ctr" fontAlgn="base">
              <a:spcBef>
                <a:spcPct val="50000"/>
              </a:spcBef>
              <a:spcAft>
                <a:spcPct val="0"/>
              </a:spcAft>
            </a:pPr>
            <a:r>
              <a:rPr lang="es-ES" altLang="es-PE" sz="3600" b="1" dirty="0">
                <a:solidFill>
                  <a:srgbClr val="1F497D">
                    <a:lumMod val="50000"/>
                  </a:srgbClr>
                </a:solidFill>
                <a:latin typeface="Arial" charset="0"/>
                <a:sym typeface="Symbol" pitchFamily="18" charset="2"/>
              </a:rPr>
              <a:t> </a:t>
            </a:r>
            <a:r>
              <a:rPr lang="es-ES" altLang="es-PE" sz="3200" b="1" dirty="0">
                <a:solidFill>
                  <a:srgbClr val="1F497D">
                    <a:lumMod val="50000"/>
                  </a:srgbClr>
                </a:solidFill>
                <a:latin typeface="Arial" charset="0"/>
                <a:sym typeface="simbolo" pitchFamily="2" charset="2"/>
              </a:rPr>
              <a:t>= </a:t>
            </a:r>
            <a:r>
              <a:rPr lang="es-ES" altLang="es-PE" sz="2800" b="1" dirty="0">
                <a:solidFill>
                  <a:schemeClr val="tx2">
                    <a:lumMod val="50000"/>
                  </a:schemeClr>
                </a:solidFill>
                <a:latin typeface="Arial" charset="0"/>
                <a:sym typeface="simbolo" pitchFamily="2" charset="2"/>
              </a:rPr>
              <a:t> B A Cos </a:t>
            </a:r>
            <a:r>
              <a:rPr lang="es-ES" altLang="es-PE" sz="2800" b="1" dirty="0">
                <a:solidFill>
                  <a:schemeClr val="tx2">
                    <a:lumMod val="50000"/>
                  </a:schemeClr>
                </a:solidFill>
                <a:latin typeface="Symbol" pitchFamily="18" charset="2"/>
                <a:sym typeface="Symbol" pitchFamily="18" charset="2"/>
              </a:rPr>
              <a:t></a:t>
            </a:r>
            <a:r>
              <a:rPr lang="es-ES" altLang="es-PE" sz="2800" b="1" dirty="0">
                <a:solidFill>
                  <a:schemeClr val="tx2">
                    <a:lumMod val="50000"/>
                  </a:schemeClr>
                </a:solidFill>
                <a:latin typeface="Symbol" pitchFamily="18" charset="2"/>
                <a:sym typeface="simbolof" pitchFamily="2" charset="2"/>
              </a:rPr>
              <a:t> </a:t>
            </a:r>
            <a:r>
              <a:rPr lang="es-ES" altLang="es-PE" sz="2800" b="1" dirty="0">
                <a:solidFill>
                  <a:schemeClr val="tx2">
                    <a:lumMod val="50000"/>
                  </a:schemeClr>
                </a:solidFill>
                <a:latin typeface="Arial" charset="0"/>
                <a:sym typeface="simbolof" pitchFamily="2" charset="2"/>
              </a:rPr>
              <a:t>  en Weber</a:t>
            </a:r>
            <a:endParaRPr lang="es-ES" altLang="es-PE" sz="2800" b="1" baseline="30000" dirty="0">
              <a:solidFill>
                <a:schemeClr val="tx2">
                  <a:lumMod val="50000"/>
                </a:schemeClr>
              </a:solidFill>
              <a:latin typeface="Arial" charset="0"/>
              <a:sym typeface="simbolof" pitchFamily="2" charset="2"/>
            </a:endParaRPr>
          </a:p>
        </p:txBody>
      </p:sp>
      <p:cxnSp>
        <p:nvCxnSpPr>
          <p:cNvPr id="4" name="3 Conector recto de flecha"/>
          <p:cNvCxnSpPr/>
          <p:nvPr/>
        </p:nvCxnSpPr>
        <p:spPr>
          <a:xfrm>
            <a:off x="6023992" y="980728"/>
            <a:ext cx="360040" cy="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6672064" y="980728"/>
            <a:ext cx="360040" cy="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pic>
        <p:nvPicPr>
          <p:cNvPr id="6148" name="Picture 4" descr="http://4.bp.blogspot.com/-Q3aKst51Qfk/UBWlYuVONQI/AAAAAAAAAdo/pQsx1a1wQ3M/s1600/Fisic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2877858"/>
            <a:ext cx="9172037" cy="36914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4"/>
          <p:cNvSpPr txBox="1">
            <a:spLocks noChangeArrowheads="1"/>
          </p:cNvSpPr>
          <p:nvPr/>
        </p:nvSpPr>
        <p:spPr bwMode="auto">
          <a:xfrm>
            <a:off x="1524002" y="-27384"/>
            <a:ext cx="9143999" cy="579438"/>
          </a:xfrm>
          <a:prstGeom prst="rect">
            <a:avLst/>
          </a:prstGeom>
          <a:solidFill>
            <a:srgbClr val="A50021"/>
          </a:solidFill>
          <a:ln>
            <a:noFill/>
          </a:ln>
          <a:effectLst/>
        </p:spPr>
        <p:txBody>
          <a:bodyPr wrap="square">
            <a:spAutoFit/>
          </a:bodyPr>
          <a:lstStyle/>
          <a:p>
            <a:pPr algn="ctr" fontAlgn="base">
              <a:spcBef>
                <a:spcPct val="50000"/>
              </a:spcBef>
              <a:spcAft>
                <a:spcPct val="0"/>
              </a:spcAft>
            </a:pPr>
            <a:r>
              <a:rPr lang="es-ES" altLang="es-PE" sz="3200" b="1" dirty="0">
                <a:solidFill>
                  <a:srgbClr val="FFFF00"/>
                </a:solidFill>
                <a:latin typeface="Arial" charset="0"/>
              </a:rPr>
              <a:t>FLUJO  MAGNETICO  ( </a:t>
            </a:r>
            <a:r>
              <a:rPr lang="es-ES" altLang="es-PE" sz="3200" b="1" dirty="0">
                <a:solidFill>
                  <a:srgbClr val="FFFF00"/>
                </a:solidFill>
                <a:latin typeface="Arial" charset="0"/>
                <a:sym typeface="Symbol" pitchFamily="18" charset="2"/>
              </a:rPr>
              <a:t></a:t>
            </a:r>
            <a:r>
              <a:rPr lang="es-ES" altLang="es-PE" sz="3200" b="1" dirty="0">
                <a:solidFill>
                  <a:srgbClr val="FFFF00"/>
                </a:solidFill>
                <a:latin typeface="Arial" charset="0"/>
                <a:sym typeface="simbolo" pitchFamily="2" charset="2"/>
              </a:rPr>
              <a:t> )</a:t>
            </a:r>
          </a:p>
        </p:txBody>
      </p:sp>
    </p:spTree>
    <p:extLst>
      <p:ext uri="{BB962C8B-B14F-4D97-AF65-F5344CB8AC3E}">
        <p14:creationId xmlns:p14="http://schemas.microsoft.com/office/powerpoint/2010/main" val="375227647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33102" y="757064"/>
            <a:ext cx="8655496" cy="231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3038" indent="-173038">
              <a:buChar char="•"/>
              <a:defRPr sz="3200">
                <a:solidFill>
                  <a:schemeClr val="tx1"/>
                </a:solidFill>
                <a:latin typeface="Arial" pitchFamily="34" charset="0"/>
              </a:defRPr>
            </a:lvl1pPr>
            <a:lvl2pPr marL="361950">
              <a:buChar char="–"/>
              <a:defRPr sz="2800">
                <a:solidFill>
                  <a:schemeClr val="tx1"/>
                </a:solidFill>
                <a:latin typeface="Arial" pitchFamily="34" charset="0"/>
              </a:defRPr>
            </a:lvl2pPr>
            <a:lvl3pPr marL="1216025" indent="-228600">
              <a:buChar char="•"/>
              <a:defRPr sz="2400">
                <a:solidFill>
                  <a:schemeClr val="tx1"/>
                </a:solidFill>
                <a:latin typeface="Arial" pitchFamily="34" charset="0"/>
              </a:defRPr>
            </a:lvl3pPr>
            <a:lvl4pPr marL="1624013" indent="-228600">
              <a:buChar char="–"/>
              <a:defRPr sz="2000">
                <a:solidFill>
                  <a:schemeClr val="tx1"/>
                </a:solidFill>
                <a:latin typeface="Arial" pitchFamily="34" charset="0"/>
              </a:defRPr>
            </a:lvl4pPr>
            <a:lvl5pPr marL="2057400" indent="-228600">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marL="0" indent="0" algn="just">
              <a:lnSpc>
                <a:spcPts val="3600"/>
              </a:lnSpc>
              <a:buClr>
                <a:srgbClr val="990000"/>
              </a:buClr>
              <a:buNone/>
            </a:pPr>
            <a:r>
              <a:rPr lang="es-ES_tradnl" altLang="es-PE" sz="2800" b="1" i="1" u="sng" dirty="0">
                <a:solidFill>
                  <a:srgbClr val="000066"/>
                </a:solidFill>
                <a:latin typeface="+mj-lt"/>
              </a:rPr>
              <a:t>La Ley de inducción electromagnética de Faraday:</a:t>
            </a:r>
          </a:p>
          <a:p>
            <a:pPr marL="0" indent="0" algn="just">
              <a:lnSpc>
                <a:spcPts val="3600"/>
              </a:lnSpc>
              <a:buClr>
                <a:srgbClr val="990000"/>
              </a:buClr>
              <a:buNone/>
            </a:pPr>
            <a:r>
              <a:rPr lang="es-ES_tradnl" altLang="es-PE" sz="2800" b="1" i="1" dirty="0">
                <a:solidFill>
                  <a:srgbClr val="3366CC"/>
                </a:solidFill>
                <a:latin typeface="+mj-lt"/>
              </a:rPr>
              <a:t>“ La fuerza electromotriz inducida (fem, ε) en un circuito cerrado es directamente proporcional a la rapidez con que cambia en el tiempo el flujo magnético que atraviesa la superficie del circuito”. </a:t>
            </a:r>
            <a:endParaRPr lang="es-ES_tradnl" altLang="es-PE" sz="2800" b="1" i="1" u="sng" dirty="0">
              <a:solidFill>
                <a:srgbClr val="000066"/>
              </a:solidFill>
              <a:latin typeface="+mj-lt"/>
            </a:endParaRPr>
          </a:p>
          <a:p>
            <a:pPr marL="0" indent="0">
              <a:buClr>
                <a:srgbClr val="990000"/>
              </a:buClr>
              <a:buNone/>
            </a:pPr>
            <a:endParaRPr lang="es-ES_tradnl" altLang="es-PE" sz="1800" b="1" u="sng" dirty="0">
              <a:solidFill>
                <a:srgbClr val="000066"/>
              </a:solidFill>
            </a:endParaRPr>
          </a:p>
          <a:p>
            <a:pPr>
              <a:lnSpc>
                <a:spcPct val="100000"/>
              </a:lnSpc>
              <a:buClr>
                <a:srgbClr val="990000"/>
              </a:buClr>
              <a:buFont typeface="Wingdings" pitchFamily="2" charset="2"/>
              <a:buChar char="à"/>
            </a:pPr>
            <a:endParaRPr lang="es-ES_tradnl" altLang="es-PE" sz="1800" b="1" u="sng" dirty="0">
              <a:solidFill>
                <a:srgbClr val="000066"/>
              </a:solidFill>
            </a:endParaRPr>
          </a:p>
          <a:p>
            <a:pPr marL="0" indent="0">
              <a:buClr>
                <a:srgbClr val="990000"/>
              </a:buClr>
              <a:buNone/>
            </a:pPr>
            <a:endParaRPr lang="es-ES_tradnl" altLang="es-PE" sz="1800" b="1" u="sng" dirty="0">
              <a:solidFill>
                <a:srgbClr val="000066"/>
              </a:solidFill>
            </a:endParaRPr>
          </a:p>
        </p:txBody>
      </p:sp>
      <p:sp>
        <p:nvSpPr>
          <p:cNvPr id="5" name="Text Box 4"/>
          <p:cNvSpPr txBox="1">
            <a:spLocks noChangeArrowheads="1"/>
          </p:cNvSpPr>
          <p:nvPr/>
        </p:nvSpPr>
        <p:spPr bwMode="auto">
          <a:xfrm>
            <a:off x="1524002" y="-27384"/>
            <a:ext cx="9143999" cy="584775"/>
          </a:xfrm>
          <a:prstGeom prst="rect">
            <a:avLst/>
          </a:prstGeom>
          <a:solidFill>
            <a:srgbClr val="A50021"/>
          </a:solidFill>
          <a:ln>
            <a:noFill/>
          </a:ln>
          <a:effectLst/>
        </p:spPr>
        <p:txBody>
          <a:bodyPr wrap="square">
            <a:spAutoFit/>
          </a:bodyPr>
          <a:lstStyle/>
          <a:p>
            <a:pPr algn="ctr" fontAlgn="base">
              <a:spcBef>
                <a:spcPct val="50000"/>
              </a:spcBef>
              <a:spcAft>
                <a:spcPct val="0"/>
              </a:spcAft>
            </a:pPr>
            <a:r>
              <a:rPr lang="es-ES" altLang="es-PE" sz="3200" b="1" dirty="0">
                <a:solidFill>
                  <a:srgbClr val="FFFF00"/>
                </a:solidFill>
                <a:latin typeface="Arial" charset="0"/>
              </a:rPr>
              <a:t>LEY de FARADAY</a:t>
            </a:r>
            <a:endParaRPr lang="es-ES" altLang="es-PE" sz="3200" b="1" dirty="0">
              <a:solidFill>
                <a:srgbClr val="FFFF00"/>
              </a:solidFill>
              <a:latin typeface="Arial" charset="0"/>
              <a:sym typeface="simbolo" pitchFamily="2" charset="2"/>
            </a:endParaRP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564" y="3294112"/>
            <a:ext cx="2455540" cy="143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1733102" y="4755232"/>
            <a:ext cx="865549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3038" indent="-173038">
              <a:buChar char="•"/>
              <a:defRPr sz="3200">
                <a:solidFill>
                  <a:schemeClr val="tx1"/>
                </a:solidFill>
                <a:latin typeface="Arial" pitchFamily="34" charset="0"/>
              </a:defRPr>
            </a:lvl1pPr>
            <a:lvl2pPr marL="361950">
              <a:buChar char="–"/>
              <a:defRPr sz="2800">
                <a:solidFill>
                  <a:schemeClr val="tx1"/>
                </a:solidFill>
                <a:latin typeface="Arial" pitchFamily="34" charset="0"/>
              </a:defRPr>
            </a:lvl2pPr>
            <a:lvl3pPr marL="1216025" indent="-228600">
              <a:buChar char="•"/>
              <a:defRPr sz="2400">
                <a:solidFill>
                  <a:schemeClr val="tx1"/>
                </a:solidFill>
                <a:latin typeface="Arial" pitchFamily="34" charset="0"/>
              </a:defRPr>
            </a:lvl3pPr>
            <a:lvl4pPr marL="1624013" indent="-228600">
              <a:buChar char="–"/>
              <a:defRPr sz="2000">
                <a:solidFill>
                  <a:schemeClr val="tx1"/>
                </a:solidFill>
                <a:latin typeface="Arial" pitchFamily="34" charset="0"/>
              </a:defRPr>
            </a:lvl4pPr>
            <a:lvl5pPr marL="2057400" indent="-228600">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marL="0" indent="0">
              <a:buClr>
                <a:srgbClr val="990000"/>
              </a:buClr>
              <a:buNone/>
            </a:pPr>
            <a:r>
              <a:rPr lang="es-ES_tradnl" altLang="es-PE" sz="2400" i="1" dirty="0">
                <a:solidFill>
                  <a:srgbClr val="3366CC"/>
                </a:solidFill>
                <a:latin typeface="+mn-lt"/>
              </a:rPr>
              <a:t>Si  </a:t>
            </a:r>
            <a:r>
              <a:rPr lang="es-ES" altLang="es-PE" sz="2400" i="1" dirty="0">
                <a:solidFill>
                  <a:srgbClr val="3366CC"/>
                </a:solidFill>
                <a:latin typeface="+mn-lt"/>
                <a:cs typeface="Arial" pitchFamily="34" charset="0"/>
              </a:rPr>
              <a:t> hay N espiras y tomando la ecuación del flujo, esta expresión se puede escribir:</a:t>
            </a:r>
            <a:endParaRPr lang="es-ES" altLang="es-PE" sz="2400" dirty="0">
              <a:solidFill>
                <a:srgbClr val="3366CC"/>
              </a:solidFill>
              <a:latin typeface="+mn-lt"/>
            </a:endParaRPr>
          </a:p>
        </p:txBody>
      </p:sp>
      <p:graphicFrame>
        <p:nvGraphicFramePr>
          <p:cNvPr id="6" name="5 Objeto"/>
          <p:cNvGraphicFramePr>
            <a:graphicFrameLocks noChangeAspect="1"/>
          </p:cNvGraphicFramePr>
          <p:nvPr>
            <p:extLst/>
          </p:nvPr>
        </p:nvGraphicFramePr>
        <p:xfrm>
          <a:off x="4219575" y="5584826"/>
          <a:ext cx="3168650" cy="1012825"/>
        </p:xfrm>
        <a:graphic>
          <a:graphicData uri="http://schemas.openxmlformats.org/presentationml/2006/ole">
            <mc:AlternateContent xmlns:mc="http://schemas.openxmlformats.org/markup-compatibility/2006">
              <mc:Choice xmlns:v="urn:schemas-microsoft-com:vml" Requires="v">
                <p:oleObj spid="_x0000_s4117" name="Equation" r:id="rId4" imgW="1231560" imgH="393480" progId="Equation.DSMT4">
                  <p:embed/>
                </p:oleObj>
              </mc:Choice>
              <mc:Fallback>
                <p:oleObj name="Equation" r:id="rId4" imgW="1231560" imgH="393480" progId="Equation.DSMT4">
                  <p:embed/>
                  <p:pic>
                    <p:nvPicPr>
                      <p:cNvPr id="6" name="5 Objeto"/>
                      <p:cNvPicPr>
                        <a:picLocks noChangeAspect="1" noChangeArrowheads="1"/>
                      </p:cNvPicPr>
                      <p:nvPr/>
                    </p:nvPicPr>
                    <p:blipFill>
                      <a:blip r:embed="rId5"/>
                      <a:srcRect/>
                      <a:stretch>
                        <a:fillRect/>
                      </a:stretch>
                    </p:blipFill>
                    <p:spPr bwMode="auto">
                      <a:xfrm>
                        <a:off x="4219575" y="5584826"/>
                        <a:ext cx="3168650" cy="10128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14022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599" y="685800"/>
            <a:ext cx="11255829" cy="1485900"/>
          </a:xfrm>
        </p:spPr>
        <p:txBody>
          <a:bodyPr>
            <a:normAutofit/>
          </a:bodyPr>
          <a:lstStyle/>
          <a:p>
            <a:r>
              <a:rPr lang="es-AR" dirty="0"/>
              <a:t/>
            </a:r>
            <a:br>
              <a:rPr lang="es-AR" dirty="0"/>
            </a:br>
            <a:endParaRPr lang="es-AR" dirty="0"/>
          </a:p>
        </p:txBody>
      </p:sp>
      <p:sp>
        <p:nvSpPr>
          <p:cNvPr id="6" name="Subtítulo 2"/>
          <p:cNvSpPr>
            <a:spLocks noGrp="1"/>
          </p:cNvSpPr>
          <p:nvPr>
            <p:ph idx="1"/>
          </p:nvPr>
        </p:nvSpPr>
        <p:spPr>
          <a:xfrm>
            <a:off x="1153886" y="2171700"/>
            <a:ext cx="4463143" cy="3581400"/>
          </a:xfrm>
        </p:spPr>
        <p:txBody>
          <a:bodyPr>
            <a:noAutofit/>
          </a:bodyPr>
          <a:lstStyle/>
          <a:p>
            <a:pPr marL="457200" indent="-457200" algn="l">
              <a:buFont typeface="+mj-lt"/>
              <a:buAutoNum type="arabicPeriod"/>
            </a:pPr>
            <a:r>
              <a:rPr lang="es-AR" sz="3200" dirty="0" smtClean="0">
                <a:solidFill>
                  <a:srgbClr val="FF0000"/>
                </a:solidFill>
              </a:rPr>
              <a:t>Matemática</a:t>
            </a:r>
          </a:p>
          <a:p>
            <a:pPr marL="457200" indent="-457200" algn="l">
              <a:buFont typeface="+mj-lt"/>
              <a:buAutoNum type="arabicPeriod"/>
            </a:pPr>
            <a:r>
              <a:rPr lang="es-AR" sz="3200" dirty="0" smtClean="0">
                <a:solidFill>
                  <a:srgbClr val="FF0000"/>
                </a:solidFill>
              </a:rPr>
              <a:t>Física</a:t>
            </a:r>
          </a:p>
          <a:p>
            <a:pPr marL="457200" indent="-457200" algn="l">
              <a:buFont typeface="+mj-lt"/>
              <a:buAutoNum type="arabicPeriod"/>
            </a:pPr>
            <a:r>
              <a:rPr lang="es-AR" sz="3200" dirty="0" smtClean="0"/>
              <a:t>Taller de Ingles</a:t>
            </a:r>
          </a:p>
          <a:p>
            <a:pPr marL="457200" indent="-457200" algn="l">
              <a:buFont typeface="+mj-lt"/>
              <a:buAutoNum type="arabicPeriod"/>
            </a:pPr>
            <a:r>
              <a:rPr lang="es-AR" sz="3200" dirty="0" smtClean="0"/>
              <a:t>Elementos de Mecánica</a:t>
            </a:r>
          </a:p>
          <a:p>
            <a:pPr marL="457200" indent="-457200" algn="l">
              <a:buFont typeface="+mj-lt"/>
              <a:buAutoNum type="arabicPeriod"/>
            </a:pPr>
            <a:r>
              <a:rPr lang="es-AR" sz="3200" dirty="0" smtClean="0">
                <a:solidFill>
                  <a:srgbClr val="FF0000"/>
                </a:solidFill>
              </a:rPr>
              <a:t>Dibujo</a:t>
            </a:r>
          </a:p>
        </p:txBody>
      </p:sp>
      <p:sp>
        <p:nvSpPr>
          <p:cNvPr id="4" name="Rectángulo 3"/>
          <p:cNvSpPr/>
          <p:nvPr/>
        </p:nvSpPr>
        <p:spPr>
          <a:xfrm>
            <a:off x="1269078" y="134421"/>
            <a:ext cx="10922921" cy="584775"/>
          </a:xfrm>
          <a:prstGeom prst="rect">
            <a:avLst/>
          </a:prstGeom>
        </p:spPr>
        <p:txBody>
          <a:bodyPr wrap="square">
            <a:spAutoFit/>
          </a:bodyPr>
          <a:lstStyle/>
          <a:p>
            <a:r>
              <a:rPr lang="es-AR" sz="3200" b="1" dirty="0"/>
              <a:t>Carrera: </a:t>
            </a:r>
            <a:r>
              <a:rPr lang="es-AR" sz="3200" dirty="0"/>
              <a:t>Técnico Universitario en Mantenimiento Industrial</a:t>
            </a:r>
          </a:p>
        </p:txBody>
      </p:sp>
      <p:sp>
        <p:nvSpPr>
          <p:cNvPr id="5" name="Rectángulo 4"/>
          <p:cNvSpPr/>
          <p:nvPr/>
        </p:nvSpPr>
        <p:spPr>
          <a:xfrm>
            <a:off x="1269078" y="1428750"/>
            <a:ext cx="2606236" cy="584775"/>
          </a:xfrm>
          <a:prstGeom prst="rect">
            <a:avLst/>
          </a:prstGeom>
        </p:spPr>
        <p:txBody>
          <a:bodyPr wrap="square">
            <a:spAutoFit/>
          </a:bodyPr>
          <a:lstStyle/>
          <a:p>
            <a:r>
              <a:rPr lang="es-AR" sz="3200" b="1" dirty="0"/>
              <a:t>Materias</a:t>
            </a:r>
            <a:r>
              <a:rPr lang="es-AR" dirty="0"/>
              <a:t>:</a:t>
            </a:r>
          </a:p>
        </p:txBody>
      </p:sp>
      <p:sp>
        <p:nvSpPr>
          <p:cNvPr id="7" name="CuadroTexto 6"/>
          <p:cNvSpPr txBox="1"/>
          <p:nvPr/>
        </p:nvSpPr>
        <p:spPr>
          <a:xfrm>
            <a:off x="7201988" y="2431384"/>
            <a:ext cx="3840480" cy="2831544"/>
          </a:xfrm>
          <a:prstGeom prst="rect">
            <a:avLst/>
          </a:prstGeom>
          <a:noFill/>
        </p:spPr>
        <p:txBody>
          <a:bodyPr wrap="square" rtlCol="0">
            <a:spAutoFit/>
          </a:bodyPr>
          <a:lstStyle/>
          <a:p>
            <a:pPr marL="457200" indent="-457200">
              <a:buFont typeface="+mj-lt"/>
              <a:buAutoNum type="arabicPeriod"/>
            </a:pPr>
            <a:r>
              <a:rPr lang="es-AR" sz="3200" dirty="0" smtClean="0"/>
              <a:t>Computación</a:t>
            </a:r>
          </a:p>
          <a:p>
            <a:pPr marL="457200" indent="-457200">
              <a:buFont typeface="+mj-lt"/>
              <a:buAutoNum type="arabicPeriod"/>
            </a:pPr>
            <a:r>
              <a:rPr lang="es-AR" sz="3200" dirty="0" smtClean="0"/>
              <a:t>Equipos de vapor</a:t>
            </a:r>
          </a:p>
          <a:p>
            <a:pPr marL="457200" indent="-457200">
              <a:buFont typeface="+mj-lt"/>
              <a:buAutoNum type="arabicPeriod"/>
            </a:pPr>
            <a:r>
              <a:rPr lang="es-AR" sz="3200" dirty="0" smtClean="0"/>
              <a:t>HYS industrial</a:t>
            </a:r>
          </a:p>
          <a:p>
            <a:pPr marL="457200" indent="-457200">
              <a:buFont typeface="+mj-lt"/>
              <a:buAutoNum type="arabicPeriod"/>
            </a:pPr>
            <a:r>
              <a:rPr lang="es-AR" sz="3200" dirty="0" smtClean="0">
                <a:solidFill>
                  <a:srgbClr val="FF0000"/>
                </a:solidFill>
              </a:rPr>
              <a:t>Electrotecnia</a:t>
            </a:r>
          </a:p>
          <a:p>
            <a:pPr marL="457200" indent="-457200">
              <a:buFont typeface="+mj-lt"/>
              <a:buAutoNum type="arabicPeriod"/>
            </a:pPr>
            <a:r>
              <a:rPr lang="es-AR" sz="3200" dirty="0" smtClean="0"/>
              <a:t>Taller I</a:t>
            </a:r>
          </a:p>
          <a:p>
            <a:endParaRPr lang="es-AR" dirty="0"/>
          </a:p>
        </p:txBody>
      </p:sp>
    </p:spTree>
    <p:extLst>
      <p:ext uri="{BB962C8B-B14F-4D97-AF65-F5344CB8AC3E}">
        <p14:creationId xmlns:p14="http://schemas.microsoft.com/office/powerpoint/2010/main" val="328303086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00" y="190500"/>
            <a:ext cx="7874000" cy="622300"/>
          </a:xfrm>
        </p:spPr>
        <p:txBody>
          <a:bodyPr>
            <a:noAutofit/>
          </a:bodyPr>
          <a:lstStyle/>
          <a:p>
            <a:r>
              <a:rPr lang="es-AR" sz="3600" dirty="0"/>
              <a:t>Introducción a las máquinas eléctricas.</a:t>
            </a:r>
          </a:p>
        </p:txBody>
      </p:sp>
      <p:sp>
        <p:nvSpPr>
          <p:cNvPr id="3" name="Marcador de contenido 2"/>
          <p:cNvSpPr>
            <a:spLocks noGrp="1"/>
          </p:cNvSpPr>
          <p:nvPr>
            <p:ph idx="1"/>
          </p:nvPr>
        </p:nvSpPr>
        <p:spPr>
          <a:xfrm>
            <a:off x="1041400" y="1092200"/>
            <a:ext cx="9601200" cy="2540000"/>
          </a:xfrm>
        </p:spPr>
        <p:txBody>
          <a:bodyPr>
            <a:noAutofit/>
          </a:bodyPr>
          <a:lstStyle/>
          <a:p>
            <a:r>
              <a:rPr lang="es-AR" sz="2800" dirty="0" smtClean="0"/>
              <a:t>Las maquinas eléctricas son dispositivos técnicos antiguos y tradicionales, y se  utilizan actualmente en forma masiva.</a:t>
            </a:r>
          </a:p>
          <a:p>
            <a:r>
              <a:rPr lang="es-AR" sz="2800" dirty="0" smtClean="0"/>
              <a:t>Nuevos materiales metálicos, nuevos aislantes y nuevas formas estructurales aparecen continuamente en la construcción de estas maquinas, con lo que se puede afirmar que su evolución no se detiene y acompaña el progreso tecnológico.</a:t>
            </a:r>
            <a:endParaRPr lang="es-AR" sz="2800"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57794"/>
          <a:stretch/>
        </p:blipFill>
        <p:spPr>
          <a:xfrm>
            <a:off x="4454524" y="4419600"/>
            <a:ext cx="6556375" cy="2077555"/>
          </a:xfrm>
          <a:prstGeom prst="rect">
            <a:avLst/>
          </a:prstGeom>
        </p:spPr>
      </p:pic>
    </p:spTree>
    <p:extLst>
      <p:ext uri="{BB962C8B-B14F-4D97-AF65-F5344CB8AC3E}">
        <p14:creationId xmlns:p14="http://schemas.microsoft.com/office/powerpoint/2010/main" val="2683282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00" y="190500"/>
            <a:ext cx="9309100" cy="622300"/>
          </a:xfrm>
        </p:spPr>
        <p:txBody>
          <a:bodyPr>
            <a:noAutofit/>
          </a:bodyPr>
          <a:lstStyle/>
          <a:p>
            <a:r>
              <a:rPr lang="es-AR" sz="3600" dirty="0" smtClean="0"/>
              <a:t>Clasificación de las </a:t>
            </a:r>
            <a:r>
              <a:rPr lang="es-AR" sz="3600" dirty="0"/>
              <a:t>máquinas eléctricas.</a:t>
            </a:r>
          </a:p>
        </p:txBody>
      </p:sp>
      <p:sp>
        <p:nvSpPr>
          <p:cNvPr id="3" name="Marcador de contenido 2"/>
          <p:cNvSpPr>
            <a:spLocks noGrp="1"/>
          </p:cNvSpPr>
          <p:nvPr>
            <p:ph idx="1"/>
          </p:nvPr>
        </p:nvSpPr>
        <p:spPr>
          <a:xfrm>
            <a:off x="1104900" y="1447800"/>
            <a:ext cx="9601200" cy="3581400"/>
          </a:xfrm>
        </p:spPr>
        <p:txBody>
          <a:bodyPr>
            <a:normAutofit/>
          </a:bodyPr>
          <a:lstStyle/>
          <a:p>
            <a:r>
              <a:rPr lang="es-AR" sz="2800" dirty="0" smtClean="0"/>
              <a:t>Maquina eléctrica: mecanismo destinado a transformar energía de </a:t>
            </a:r>
            <a:r>
              <a:rPr lang="es-AR" sz="2800" dirty="0"/>
              <a:t>u</a:t>
            </a:r>
            <a:r>
              <a:rPr lang="es-AR" sz="2800" dirty="0" smtClean="0"/>
              <a:t>na forma en otra, una de las cuales, por lo menos, es eléctrica.</a:t>
            </a:r>
            <a:endParaRPr lang="es-AR" sz="2800" dirty="0"/>
          </a:p>
        </p:txBody>
      </p:sp>
      <p:graphicFrame>
        <p:nvGraphicFramePr>
          <p:cNvPr id="4" name="Tabla 3"/>
          <p:cNvGraphicFramePr>
            <a:graphicFrameLocks noGrp="1"/>
          </p:cNvGraphicFramePr>
          <p:nvPr>
            <p:extLst>
              <p:ext uri="{D42A27DB-BD31-4B8C-83A1-F6EECF244321}">
                <p14:modId xmlns:p14="http://schemas.microsoft.com/office/powerpoint/2010/main" val="1455364086"/>
              </p:ext>
            </p:extLst>
          </p:nvPr>
        </p:nvGraphicFramePr>
        <p:xfrm>
          <a:off x="1968500" y="3640667"/>
          <a:ext cx="8458200" cy="2023533"/>
        </p:xfrm>
        <a:graphic>
          <a:graphicData uri="http://schemas.openxmlformats.org/drawingml/2006/table">
            <a:tbl>
              <a:tblPr bandRow="1">
                <a:tableStyleId>{F5AB1C69-6EDB-4FF4-983F-18BD219EF322}</a:tableStyleId>
              </a:tblPr>
              <a:tblGrid>
                <a:gridCol w="4229100">
                  <a:extLst>
                    <a:ext uri="{9D8B030D-6E8A-4147-A177-3AD203B41FA5}">
                      <a16:colId xmlns:a16="http://schemas.microsoft.com/office/drawing/2014/main" val="3911371557"/>
                    </a:ext>
                  </a:extLst>
                </a:gridCol>
                <a:gridCol w="4229100">
                  <a:extLst>
                    <a:ext uri="{9D8B030D-6E8A-4147-A177-3AD203B41FA5}">
                      <a16:colId xmlns:a16="http://schemas.microsoft.com/office/drawing/2014/main" val="861179788"/>
                    </a:ext>
                  </a:extLst>
                </a:gridCol>
              </a:tblGrid>
              <a:tr h="674511">
                <a:tc>
                  <a:txBody>
                    <a:bodyPr/>
                    <a:lstStyle/>
                    <a:p>
                      <a:pPr algn="ctr"/>
                      <a:r>
                        <a:rPr lang="es-AR" dirty="0" smtClean="0"/>
                        <a:t>GENERADORES</a:t>
                      </a:r>
                      <a:endParaRPr lang="es-AR" dirty="0"/>
                    </a:p>
                  </a:txBody>
                  <a:tcPr anchor="ctr"/>
                </a:tc>
                <a:tc>
                  <a:txBody>
                    <a:bodyPr/>
                    <a:lstStyle/>
                    <a:p>
                      <a:pPr algn="ctr"/>
                      <a:r>
                        <a:rPr lang="es-AR" dirty="0" smtClean="0"/>
                        <a:t>Maquinas que</a:t>
                      </a:r>
                      <a:r>
                        <a:rPr lang="es-AR" baseline="0" dirty="0" smtClean="0"/>
                        <a:t> transforman energía mecánica en eléctrica</a:t>
                      </a:r>
                      <a:endParaRPr lang="es-AR" dirty="0"/>
                    </a:p>
                  </a:txBody>
                  <a:tcPr anchor="ctr"/>
                </a:tc>
                <a:extLst>
                  <a:ext uri="{0D108BD9-81ED-4DB2-BD59-A6C34878D82A}">
                    <a16:rowId xmlns:a16="http://schemas.microsoft.com/office/drawing/2014/main" val="1053445221"/>
                  </a:ext>
                </a:extLst>
              </a:tr>
              <a:tr h="674511">
                <a:tc>
                  <a:txBody>
                    <a:bodyPr/>
                    <a:lstStyle/>
                    <a:p>
                      <a:pPr algn="ctr"/>
                      <a:r>
                        <a:rPr lang="es-AR" dirty="0" smtClean="0"/>
                        <a:t>MOTORES</a:t>
                      </a:r>
                      <a:endParaRPr lang="es-AR" dirty="0"/>
                    </a:p>
                  </a:txBody>
                  <a:tcPr anchor="ctr"/>
                </a:tc>
                <a:tc>
                  <a:txBody>
                    <a:bodyPr/>
                    <a:lstStyle/>
                    <a:p>
                      <a:pPr algn="ctr"/>
                      <a:r>
                        <a:rPr lang="es-AR" dirty="0" smtClean="0"/>
                        <a:t>Maquinas que transforman energía eléctrica en mecánica</a:t>
                      </a:r>
                      <a:endParaRPr lang="es-AR" dirty="0"/>
                    </a:p>
                  </a:txBody>
                  <a:tcPr anchor="ctr"/>
                </a:tc>
                <a:extLst>
                  <a:ext uri="{0D108BD9-81ED-4DB2-BD59-A6C34878D82A}">
                    <a16:rowId xmlns:a16="http://schemas.microsoft.com/office/drawing/2014/main" val="3824414138"/>
                  </a:ext>
                </a:extLst>
              </a:tr>
              <a:tr h="674511">
                <a:tc>
                  <a:txBody>
                    <a:bodyPr/>
                    <a:lstStyle/>
                    <a:p>
                      <a:pPr algn="ctr"/>
                      <a:r>
                        <a:rPr lang="es-AR" dirty="0" smtClean="0"/>
                        <a:t>TRANSFORMADORES</a:t>
                      </a:r>
                      <a:endParaRPr lang="es-AR" dirty="0"/>
                    </a:p>
                  </a:txBody>
                  <a:tcPr anchor="ctr"/>
                </a:tc>
                <a:tc>
                  <a:txBody>
                    <a:bodyPr/>
                    <a:lstStyle/>
                    <a:p>
                      <a:pPr algn="ctr"/>
                      <a:r>
                        <a:rPr lang="es-AR" dirty="0" smtClean="0"/>
                        <a:t>Maquinas que transforman energía eléctrica de una forma en otra</a:t>
                      </a:r>
                      <a:endParaRPr lang="es-AR" dirty="0"/>
                    </a:p>
                  </a:txBody>
                  <a:tcPr anchor="ctr"/>
                </a:tc>
                <a:extLst>
                  <a:ext uri="{0D108BD9-81ED-4DB2-BD59-A6C34878D82A}">
                    <a16:rowId xmlns:a16="http://schemas.microsoft.com/office/drawing/2014/main" val="1834471277"/>
                  </a:ext>
                </a:extLst>
              </a:tr>
            </a:tbl>
          </a:graphicData>
        </a:graphic>
      </p:graphicFrame>
    </p:spTree>
    <p:extLst>
      <p:ext uri="{BB962C8B-B14F-4D97-AF65-F5344CB8AC3E}">
        <p14:creationId xmlns:p14="http://schemas.microsoft.com/office/powerpoint/2010/main" val="2264382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00" y="190500"/>
            <a:ext cx="9309100" cy="622300"/>
          </a:xfrm>
        </p:spPr>
        <p:txBody>
          <a:bodyPr>
            <a:noAutofit/>
          </a:bodyPr>
          <a:lstStyle/>
          <a:p>
            <a:r>
              <a:rPr lang="es-AR" sz="3600" dirty="0" smtClean="0"/>
              <a:t>Clasificación de las </a:t>
            </a:r>
            <a:r>
              <a:rPr lang="es-AR" sz="3600" dirty="0"/>
              <a:t>máquinas eléctricas.</a:t>
            </a:r>
          </a:p>
        </p:txBody>
      </p:sp>
      <p:sp>
        <p:nvSpPr>
          <p:cNvPr id="3" name="Marcador de contenido 2"/>
          <p:cNvSpPr>
            <a:spLocks noGrp="1"/>
          </p:cNvSpPr>
          <p:nvPr>
            <p:ph idx="1"/>
          </p:nvPr>
        </p:nvSpPr>
        <p:spPr>
          <a:xfrm>
            <a:off x="787400" y="1539240"/>
            <a:ext cx="8710168" cy="557784"/>
          </a:xfrm>
        </p:spPr>
        <p:txBody>
          <a:bodyPr>
            <a:normAutofit/>
          </a:bodyPr>
          <a:lstStyle/>
          <a:p>
            <a:r>
              <a:rPr lang="es-AR" dirty="0" smtClean="0"/>
              <a:t>Otra forma de agruparlas es conforme tengan o no órganos en movimiento: </a:t>
            </a:r>
            <a:endParaRPr lang="es-AR" dirty="0"/>
          </a:p>
        </p:txBody>
      </p:sp>
      <p:pic>
        <p:nvPicPr>
          <p:cNvPr id="4" name="Picture 2" descr="D:\Mis Cosas\Descargas\mquinas-elctricas-rotativas-52-638.jpg"/>
          <p:cNvPicPr>
            <a:picLocks noChangeAspect="1" noChangeArrowheads="1"/>
          </p:cNvPicPr>
          <p:nvPr/>
        </p:nvPicPr>
        <p:blipFill rotWithShape="1">
          <a:blip r:embed="rId2">
            <a:extLst>
              <a:ext uri="{28A0092B-C50C-407E-A947-70E740481C1C}">
                <a14:useLocalDpi xmlns:a14="http://schemas.microsoft.com/office/drawing/2010/main" val="0"/>
              </a:ext>
            </a:extLst>
          </a:blip>
          <a:srcRect t="42427"/>
          <a:stretch/>
        </p:blipFill>
        <p:spPr bwMode="auto">
          <a:xfrm>
            <a:off x="2020483" y="2097024"/>
            <a:ext cx="8830397" cy="3816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36663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00" y="190500"/>
            <a:ext cx="7874000" cy="622300"/>
          </a:xfrm>
        </p:spPr>
        <p:txBody>
          <a:bodyPr>
            <a:noAutofit/>
          </a:bodyPr>
          <a:lstStyle/>
          <a:p>
            <a:r>
              <a:rPr lang="es-AR" sz="3600" dirty="0" smtClean="0"/>
              <a:t>Perdidas en las máquinas.</a:t>
            </a:r>
            <a:endParaRPr lang="es-AR" sz="3600" dirty="0"/>
          </a:p>
        </p:txBody>
      </p:sp>
      <p:sp>
        <p:nvSpPr>
          <p:cNvPr id="3" name="Marcador de contenido 2"/>
          <p:cNvSpPr>
            <a:spLocks noGrp="1"/>
          </p:cNvSpPr>
          <p:nvPr>
            <p:ph idx="1"/>
          </p:nvPr>
        </p:nvSpPr>
        <p:spPr>
          <a:xfrm>
            <a:off x="665480" y="1383792"/>
            <a:ext cx="3955288" cy="2749296"/>
          </a:xfrm>
        </p:spPr>
        <p:txBody>
          <a:bodyPr>
            <a:normAutofit/>
          </a:bodyPr>
          <a:lstStyle/>
          <a:p>
            <a:r>
              <a:rPr lang="es-AR" sz="2400" dirty="0" smtClean="0"/>
              <a:t>Perdidas eléctricas. (Perdidas en el cobre)</a:t>
            </a:r>
          </a:p>
          <a:p>
            <a:r>
              <a:rPr lang="es-AR" sz="2400" dirty="0" smtClean="0"/>
              <a:t>Perdidas magnéticas. (Perdidas en el hierro)</a:t>
            </a:r>
          </a:p>
          <a:p>
            <a:r>
              <a:rPr lang="es-AR" sz="2400" dirty="0" smtClean="0"/>
              <a:t>Perdidas mecánicas. (Perdidas por rozamiento)</a:t>
            </a:r>
          </a:p>
          <a:p>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768" y="1005840"/>
            <a:ext cx="7327392" cy="5495544"/>
          </a:xfrm>
          <a:prstGeom prst="rect">
            <a:avLst/>
          </a:prstGeom>
        </p:spPr>
      </p:pic>
    </p:spTree>
    <p:extLst>
      <p:ext uri="{BB962C8B-B14F-4D97-AF65-F5344CB8AC3E}">
        <p14:creationId xmlns:p14="http://schemas.microsoft.com/office/powerpoint/2010/main" val="1379152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00" y="190500"/>
            <a:ext cx="9441688" cy="622300"/>
          </a:xfrm>
        </p:spPr>
        <p:txBody>
          <a:bodyPr>
            <a:noAutofit/>
          </a:bodyPr>
          <a:lstStyle/>
          <a:p>
            <a:r>
              <a:rPr lang="es-AR" sz="3200" dirty="0"/>
              <a:t>Perdidas eléctricas. (Perdidas en el cobre</a:t>
            </a:r>
            <a:r>
              <a:rPr lang="es-AR" sz="3200" dirty="0" smtClean="0"/>
              <a:t>)</a:t>
            </a:r>
            <a:endParaRPr lang="es-AR" sz="36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920496" y="1554480"/>
                <a:ext cx="9601200" cy="4175760"/>
              </a:xfrm>
            </p:spPr>
            <p:txBody>
              <a:bodyPr>
                <a:noAutofit/>
              </a:bodyPr>
              <a:lstStyle/>
              <a:p>
                <a:r>
                  <a:rPr lang="es-AR" sz="2400" dirty="0" smtClean="0"/>
                  <a:t>Por los circuitos eléctricos de las maquinas circulan corrientes que, a consecuencia de la inevitable resistencia que presentan, desarrollan una potencia que se transforma en calor por efecto Joule. A esas potencias, que no se pueden aprovechar, las llamamos perdidas eléctricas o perdidas en el cobre.</a:t>
                </a:r>
              </a:p>
              <a:p>
                <a:endParaRPr lang="es-AR" sz="2400" dirty="0"/>
              </a:p>
              <a:p>
                <a:endParaRPr lang="es-AR" sz="2400" dirty="0" smtClean="0"/>
              </a:p>
              <a:p>
                <a:pPr marL="3730752" lvl="8" indent="0">
                  <a:buNone/>
                </a:pPr>
                <a14:m>
                  <m:oMathPara xmlns:m="http://schemas.openxmlformats.org/officeDocument/2006/math">
                    <m:oMathParaPr>
                      <m:jc m:val="center"/>
                    </m:oMathParaPr>
                    <m:oMath xmlns:m="http://schemas.openxmlformats.org/officeDocument/2006/math">
                      <m:sSub>
                        <m:sSubPr>
                          <m:ctrlPr>
                            <a:rPr lang="es-AR" sz="4800" i="1" smtClean="0">
                              <a:latin typeface="Cambria Math" panose="02040503050406030204" pitchFamily="18" charset="0"/>
                            </a:rPr>
                          </m:ctrlPr>
                        </m:sSubPr>
                        <m:e>
                          <m:r>
                            <a:rPr lang="es-AR" sz="4800" b="0" i="1" smtClean="0">
                              <a:latin typeface="Cambria Math" panose="02040503050406030204" pitchFamily="18" charset="0"/>
                            </a:rPr>
                            <m:t>𝑃</m:t>
                          </m:r>
                        </m:e>
                        <m:sub>
                          <m:r>
                            <a:rPr lang="es-AR" sz="4800" b="0" i="1" smtClean="0">
                              <a:latin typeface="Cambria Math" panose="02040503050406030204" pitchFamily="18" charset="0"/>
                            </a:rPr>
                            <m:t>𝐶𝑢</m:t>
                          </m:r>
                        </m:sub>
                      </m:sSub>
                      <m:r>
                        <a:rPr lang="es-AR" sz="4800" b="0" i="1" smtClean="0">
                          <a:latin typeface="Cambria Math" panose="02040503050406030204" pitchFamily="18" charset="0"/>
                        </a:rPr>
                        <m:t>= </m:t>
                      </m:r>
                      <m:nary>
                        <m:naryPr>
                          <m:chr m:val="∑"/>
                          <m:subHide m:val="on"/>
                          <m:supHide m:val="on"/>
                          <m:ctrlPr>
                            <a:rPr lang="es-AR" sz="4800" b="0" i="1" smtClean="0">
                              <a:latin typeface="Cambria Math" panose="02040503050406030204" pitchFamily="18" charset="0"/>
                            </a:rPr>
                          </m:ctrlPr>
                        </m:naryPr>
                        <m:sub/>
                        <m:sup/>
                        <m:e>
                          <m:sSup>
                            <m:sSupPr>
                              <m:ctrlPr>
                                <a:rPr lang="es-AR" sz="4800" b="0" i="1" smtClean="0">
                                  <a:latin typeface="Cambria Math" panose="02040503050406030204" pitchFamily="18" charset="0"/>
                                </a:rPr>
                              </m:ctrlPr>
                            </m:sSupPr>
                            <m:e>
                              <m:sSub>
                                <m:sSubPr>
                                  <m:ctrlPr>
                                    <a:rPr lang="es-AR" sz="4800" b="0" i="1" smtClean="0">
                                      <a:latin typeface="Cambria Math" panose="02040503050406030204" pitchFamily="18" charset="0"/>
                                    </a:rPr>
                                  </m:ctrlPr>
                                </m:sSubPr>
                                <m:e>
                                  <m:r>
                                    <a:rPr lang="es-AR" sz="4800" b="0" i="1" smtClean="0">
                                      <a:latin typeface="Cambria Math" panose="02040503050406030204" pitchFamily="18" charset="0"/>
                                    </a:rPr>
                                    <m:t>𝑖</m:t>
                                  </m:r>
                                </m:e>
                                <m:sub>
                                  <m:r>
                                    <a:rPr lang="es-AR" sz="4800" b="0" i="1" smtClean="0">
                                      <a:latin typeface="Cambria Math" panose="02040503050406030204" pitchFamily="18" charset="0"/>
                                    </a:rPr>
                                    <m:t>𝑖</m:t>
                                  </m:r>
                                </m:sub>
                              </m:sSub>
                            </m:e>
                            <m:sup>
                              <m:r>
                                <a:rPr lang="es-AR" sz="4800" b="0" i="1" smtClean="0">
                                  <a:latin typeface="Cambria Math" panose="02040503050406030204" pitchFamily="18" charset="0"/>
                                </a:rPr>
                                <m:t>2</m:t>
                              </m:r>
                            </m:sup>
                          </m:sSup>
                        </m:e>
                      </m:nary>
                      <m:sSub>
                        <m:sSubPr>
                          <m:ctrlPr>
                            <a:rPr lang="es-AR" sz="4800" b="0" i="1" smtClean="0">
                              <a:latin typeface="Cambria Math" panose="02040503050406030204" pitchFamily="18" charset="0"/>
                            </a:rPr>
                          </m:ctrlPr>
                        </m:sSubPr>
                        <m:e>
                          <m:r>
                            <a:rPr lang="es-AR" sz="4800" b="0" i="1" smtClean="0">
                              <a:latin typeface="Cambria Math" panose="02040503050406030204" pitchFamily="18" charset="0"/>
                            </a:rPr>
                            <m:t>𝑅</m:t>
                          </m:r>
                        </m:e>
                        <m:sub>
                          <m:r>
                            <a:rPr lang="es-AR" sz="4800" b="0" i="1" smtClean="0">
                              <a:latin typeface="Cambria Math" panose="02040503050406030204" pitchFamily="18" charset="0"/>
                            </a:rPr>
                            <m:t>𝑖</m:t>
                          </m:r>
                        </m:sub>
                      </m:sSub>
                    </m:oMath>
                  </m:oMathPara>
                </a14:m>
                <a:endParaRPr lang="es-AR" sz="18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920496" y="1554480"/>
                <a:ext cx="9601200" cy="4175760"/>
              </a:xfrm>
              <a:blipFill>
                <a:blip r:embed="rId2"/>
                <a:stretch>
                  <a:fillRect l="-889" t="-1606"/>
                </a:stretch>
              </a:blipFill>
            </p:spPr>
            <p:txBody>
              <a:bodyPr/>
              <a:lstStyle/>
              <a:p>
                <a:r>
                  <a:rPr lang="es-AR">
                    <a:noFill/>
                  </a:rPr>
                  <a:t> </a:t>
                </a:r>
              </a:p>
            </p:txBody>
          </p:sp>
        </mc:Fallback>
      </mc:AlternateContent>
    </p:spTree>
    <p:extLst>
      <p:ext uri="{BB962C8B-B14F-4D97-AF65-F5344CB8AC3E}">
        <p14:creationId xmlns:p14="http://schemas.microsoft.com/office/powerpoint/2010/main" val="581581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00" y="190500"/>
            <a:ext cx="9441688" cy="622300"/>
          </a:xfrm>
        </p:spPr>
        <p:txBody>
          <a:bodyPr>
            <a:noAutofit/>
          </a:bodyPr>
          <a:lstStyle/>
          <a:p>
            <a:r>
              <a:rPr lang="es-AR" sz="3200" dirty="0"/>
              <a:t>Perdidas </a:t>
            </a:r>
            <a:r>
              <a:rPr lang="es-AR" sz="3200" dirty="0" smtClean="0"/>
              <a:t>Magnéticas. </a:t>
            </a:r>
            <a:r>
              <a:rPr lang="es-AR" sz="3200" dirty="0"/>
              <a:t>(Perdidas en </a:t>
            </a:r>
            <a:r>
              <a:rPr lang="es-AR" sz="3200" dirty="0" smtClean="0"/>
              <a:t>el hierro)</a:t>
            </a:r>
            <a:endParaRPr lang="es-AR" sz="36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908304" y="1078992"/>
                <a:ext cx="9601200" cy="4175760"/>
              </a:xfrm>
            </p:spPr>
            <p:txBody>
              <a:bodyPr>
                <a:noAutofit/>
              </a:bodyPr>
              <a:lstStyle/>
              <a:p>
                <a:r>
                  <a:rPr lang="es-AR" sz="2400" dirty="0" smtClean="0"/>
                  <a:t>Son de dos tipos y aparecen cuando en los elementos componentes de los circuitos magnéticos, existen flujos variables. </a:t>
                </a:r>
              </a:p>
              <a:p>
                <a:r>
                  <a:rPr lang="es-AR" sz="2400" dirty="0" smtClean="0"/>
                  <a:t>Perdidas por Histéresis </a:t>
                </a:r>
                <a:r>
                  <a:rPr lang="es-AR" sz="2400" dirty="0" err="1" smtClean="0"/>
                  <a:t>Ph</a:t>
                </a:r>
                <a:endParaRPr lang="es-AR" sz="2400" dirty="0" smtClean="0"/>
              </a:p>
              <a:p>
                <a:r>
                  <a:rPr lang="es-AR" sz="2400" dirty="0" smtClean="0"/>
                  <a:t>Perdidas por corrientes parasitas </a:t>
                </a:r>
                <a:r>
                  <a:rPr lang="es-AR" sz="2400" dirty="0" err="1" smtClean="0"/>
                  <a:t>Pp</a:t>
                </a:r>
                <a:endParaRPr lang="es-AR" sz="2400" dirty="0"/>
              </a:p>
              <a:p>
                <a:endParaRPr lang="es-AR" sz="2400" dirty="0" smtClean="0"/>
              </a:p>
              <a:p>
                <a:pPr marL="3730752" lvl="8" indent="0">
                  <a:buNone/>
                </a:pPr>
                <a14:m>
                  <m:oMathPara xmlns:m="http://schemas.openxmlformats.org/officeDocument/2006/math">
                    <m:oMathParaPr>
                      <m:jc m:val="center"/>
                    </m:oMathParaPr>
                    <m:oMath xmlns:m="http://schemas.openxmlformats.org/officeDocument/2006/math">
                      <m:sSub>
                        <m:sSubPr>
                          <m:ctrlPr>
                            <a:rPr lang="es-AR" sz="3600" i="1" smtClean="0">
                              <a:latin typeface="Cambria Math" panose="02040503050406030204" pitchFamily="18" charset="0"/>
                            </a:rPr>
                          </m:ctrlPr>
                        </m:sSubPr>
                        <m:e>
                          <m:r>
                            <a:rPr lang="es-AR" sz="3600" b="0" i="1" smtClean="0">
                              <a:latin typeface="Cambria Math" panose="02040503050406030204" pitchFamily="18" charset="0"/>
                            </a:rPr>
                            <m:t>𝑃</m:t>
                          </m:r>
                        </m:e>
                        <m:sub>
                          <m:r>
                            <a:rPr lang="es-AR" sz="3600" b="0" i="1" smtClean="0">
                              <a:latin typeface="Cambria Math" panose="02040503050406030204" pitchFamily="18" charset="0"/>
                            </a:rPr>
                            <m:t>𝐹𝑒</m:t>
                          </m:r>
                        </m:sub>
                      </m:sSub>
                      <m:r>
                        <a:rPr lang="es-AR" sz="3600" b="0" i="1" smtClean="0">
                          <a:latin typeface="Cambria Math" panose="02040503050406030204" pitchFamily="18" charset="0"/>
                        </a:rPr>
                        <m:t>= </m:t>
                      </m:r>
                      <m:sSub>
                        <m:sSubPr>
                          <m:ctrlPr>
                            <a:rPr lang="es-AR" sz="3600" b="0" i="1" smtClean="0">
                              <a:latin typeface="Cambria Math" panose="02040503050406030204" pitchFamily="18" charset="0"/>
                            </a:rPr>
                          </m:ctrlPr>
                        </m:sSubPr>
                        <m:e>
                          <m:r>
                            <a:rPr lang="es-AR" sz="3600" b="0" i="1" smtClean="0">
                              <a:latin typeface="Cambria Math" panose="02040503050406030204" pitchFamily="18" charset="0"/>
                            </a:rPr>
                            <m:t>𝑃</m:t>
                          </m:r>
                        </m:e>
                        <m:sub>
                          <m:r>
                            <a:rPr lang="es-AR" sz="3600" b="0" i="1" smtClean="0">
                              <a:latin typeface="Cambria Math" panose="02040503050406030204" pitchFamily="18" charset="0"/>
                            </a:rPr>
                            <m:t>h</m:t>
                          </m:r>
                        </m:sub>
                      </m:sSub>
                      <m:r>
                        <a:rPr lang="es-AR" sz="3600" b="0" i="1" smtClean="0">
                          <a:latin typeface="Cambria Math" panose="02040503050406030204" pitchFamily="18" charset="0"/>
                        </a:rPr>
                        <m:t>+</m:t>
                      </m:r>
                      <m:sSub>
                        <m:sSubPr>
                          <m:ctrlPr>
                            <a:rPr lang="es-AR" sz="3600" b="0" i="1" smtClean="0">
                              <a:latin typeface="Cambria Math" panose="02040503050406030204" pitchFamily="18" charset="0"/>
                            </a:rPr>
                          </m:ctrlPr>
                        </m:sSubPr>
                        <m:e>
                          <m:r>
                            <a:rPr lang="es-AR" sz="3600" b="0" i="1" smtClean="0">
                              <a:latin typeface="Cambria Math" panose="02040503050406030204" pitchFamily="18" charset="0"/>
                            </a:rPr>
                            <m:t>𝑃</m:t>
                          </m:r>
                        </m:e>
                        <m:sub>
                          <m:r>
                            <a:rPr lang="es-AR" sz="3600" b="0" i="1" smtClean="0">
                              <a:latin typeface="Cambria Math" panose="02040503050406030204" pitchFamily="18" charset="0"/>
                            </a:rPr>
                            <m:t>𝑝</m:t>
                          </m:r>
                        </m:sub>
                      </m:sSub>
                    </m:oMath>
                  </m:oMathPara>
                </a14:m>
                <a:endParaRPr lang="es-AR" sz="18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908304" y="1078992"/>
                <a:ext cx="9601200" cy="4175760"/>
              </a:xfrm>
              <a:blipFill>
                <a:blip r:embed="rId2"/>
                <a:stretch>
                  <a:fillRect l="-889" t="-1606"/>
                </a:stretch>
              </a:blipFill>
            </p:spPr>
            <p:txBody>
              <a:bodyPr/>
              <a:lstStyle/>
              <a:p>
                <a:r>
                  <a:rPr lang="es-AR">
                    <a:noFill/>
                  </a:rPr>
                  <a:t> </a:t>
                </a:r>
              </a:p>
            </p:txBody>
          </p:sp>
        </mc:Fallback>
      </mc:AlternateContent>
      <p:pic>
        <p:nvPicPr>
          <p:cNvPr id="4" name="Picture 3"/>
          <p:cNvPicPr>
            <a:picLocks noChangeAspect="1" noChangeArrowheads="1"/>
          </p:cNvPicPr>
          <p:nvPr/>
        </p:nvPicPr>
        <p:blipFill>
          <a:blip r:embed="rId3" cstate="print"/>
          <a:srcRect/>
          <a:stretch>
            <a:fillRect/>
          </a:stretch>
        </p:blipFill>
        <p:spPr bwMode="auto">
          <a:xfrm>
            <a:off x="7821576" y="4048170"/>
            <a:ext cx="2492856" cy="2503463"/>
          </a:xfrm>
          <a:prstGeom prst="rect">
            <a:avLst/>
          </a:prstGeom>
          <a:noFill/>
          <a:ln w="9525">
            <a:noFill/>
            <a:miter lim="800000"/>
            <a:headEnd/>
            <a:tailEnd/>
          </a:ln>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l="13457" t="2582" r="23747" b="11972"/>
          <a:stretch/>
        </p:blipFill>
        <p:spPr>
          <a:xfrm>
            <a:off x="2389632" y="4332689"/>
            <a:ext cx="2901696" cy="2218944"/>
          </a:xfrm>
          <a:prstGeom prst="rect">
            <a:avLst/>
          </a:prstGeom>
        </p:spPr>
      </p:pic>
    </p:spTree>
    <p:extLst>
      <p:ext uri="{BB962C8B-B14F-4D97-AF65-F5344CB8AC3E}">
        <p14:creationId xmlns:p14="http://schemas.microsoft.com/office/powerpoint/2010/main" val="183528641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00" y="190500"/>
            <a:ext cx="9441688" cy="622300"/>
          </a:xfrm>
        </p:spPr>
        <p:txBody>
          <a:bodyPr>
            <a:noAutofit/>
          </a:bodyPr>
          <a:lstStyle/>
          <a:p>
            <a:r>
              <a:rPr lang="es-AR" sz="3200" dirty="0"/>
              <a:t>Perdidas </a:t>
            </a:r>
            <a:r>
              <a:rPr lang="es-AR" sz="3200" dirty="0" smtClean="0"/>
              <a:t>mecánicas. </a:t>
            </a:r>
            <a:r>
              <a:rPr lang="es-AR" sz="3200" dirty="0"/>
              <a:t>(Perdidas </a:t>
            </a:r>
            <a:r>
              <a:rPr lang="es-AR" sz="3200" dirty="0" smtClean="0"/>
              <a:t>por rozamiento)</a:t>
            </a:r>
            <a:endParaRPr lang="es-AR" sz="3600" dirty="0"/>
          </a:p>
        </p:txBody>
      </p:sp>
      <p:sp>
        <p:nvSpPr>
          <p:cNvPr id="3" name="Marcador de contenido 2"/>
          <p:cNvSpPr>
            <a:spLocks noGrp="1"/>
          </p:cNvSpPr>
          <p:nvPr>
            <p:ph idx="1"/>
          </p:nvPr>
        </p:nvSpPr>
        <p:spPr>
          <a:xfrm>
            <a:off x="908304" y="1078992"/>
            <a:ext cx="7028688" cy="1898332"/>
          </a:xfrm>
        </p:spPr>
        <p:txBody>
          <a:bodyPr>
            <a:noAutofit/>
          </a:bodyPr>
          <a:lstStyle/>
          <a:p>
            <a:r>
              <a:rPr lang="es-AR" sz="2400" dirty="0" smtClean="0"/>
              <a:t>Estas perdidas aparecen en las maquinas rotantes y se debe a:</a:t>
            </a:r>
          </a:p>
          <a:p>
            <a:r>
              <a:rPr lang="es-AR" sz="2400" dirty="0" smtClean="0"/>
              <a:t>Rozamiento en los cojinetes de apoyo de los ejes</a:t>
            </a:r>
          </a:p>
          <a:p>
            <a:r>
              <a:rPr lang="es-AR" sz="2400" dirty="0" smtClean="0"/>
              <a:t>Rozamiento de las escobillas contra colectores</a:t>
            </a:r>
          </a:p>
          <a:p>
            <a:r>
              <a:rPr lang="es-AR" sz="2400" dirty="0" smtClean="0"/>
              <a:t>Rozamiento partes móviles con el aire</a:t>
            </a:r>
          </a:p>
          <a:p>
            <a:r>
              <a:rPr lang="es-AR" sz="2400" dirty="0" smtClean="0"/>
              <a:t>Potencia que absorben los sistemas de enfriamiento o de ventilación.</a:t>
            </a:r>
          </a:p>
          <a:p>
            <a:pPr marL="3730752" lvl="8" indent="0">
              <a:buNone/>
            </a:pPr>
            <a:endParaRPr lang="es-AR" sz="18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598" y="2611564"/>
            <a:ext cx="4383934" cy="3880676"/>
          </a:xfrm>
          <a:prstGeom prst="rect">
            <a:avLst/>
          </a:prstGeom>
        </p:spPr>
      </p:pic>
    </p:spTree>
    <p:extLst>
      <p:ext uri="{BB962C8B-B14F-4D97-AF65-F5344CB8AC3E}">
        <p14:creationId xmlns:p14="http://schemas.microsoft.com/office/powerpoint/2010/main" val="32572279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00" y="190500"/>
            <a:ext cx="9441688" cy="622300"/>
          </a:xfrm>
        </p:spPr>
        <p:txBody>
          <a:bodyPr>
            <a:noAutofit/>
          </a:bodyPr>
          <a:lstStyle/>
          <a:p>
            <a:r>
              <a:rPr lang="es-AR" sz="3200" dirty="0" smtClean="0"/>
              <a:t>Rendimiento</a:t>
            </a:r>
            <a:endParaRPr lang="es-AR" sz="36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787400" y="1785982"/>
                <a:ext cx="7028688" cy="2031057"/>
              </a:xfrm>
            </p:spPr>
            <p:txBody>
              <a:bodyPr>
                <a:noAutofit/>
              </a:bodyPr>
              <a:lstStyle/>
              <a:p>
                <a:r>
                  <a:rPr lang="es-AR" sz="2400" dirty="0" smtClean="0"/>
                  <a:t>Donde </a:t>
                </a:r>
              </a:p>
              <a:p>
                <a:pPr marL="0" indent="0">
                  <a:buNone/>
                </a:pPr>
                <a14:m>
                  <m:oMath xmlns:m="http://schemas.openxmlformats.org/officeDocument/2006/math">
                    <m:sSub>
                      <m:sSubPr>
                        <m:ctrlPr>
                          <a:rPr lang="es-AR" sz="2400" i="1">
                            <a:latin typeface="Cambria Math" panose="02040503050406030204" pitchFamily="18" charset="0"/>
                          </a:rPr>
                        </m:ctrlPr>
                      </m:sSubPr>
                      <m:e>
                        <m:r>
                          <a:rPr lang="es-AR" sz="2400" i="1">
                            <a:latin typeface="Cambria Math" panose="02040503050406030204" pitchFamily="18" charset="0"/>
                          </a:rPr>
                          <m:t>𝑃</m:t>
                        </m:r>
                      </m:e>
                      <m:sub>
                        <m:r>
                          <a:rPr lang="es-AR" sz="2400" i="1">
                            <a:latin typeface="Cambria Math" panose="02040503050406030204" pitchFamily="18" charset="0"/>
                          </a:rPr>
                          <m:t>𝑎</m:t>
                        </m:r>
                      </m:sub>
                    </m:sSub>
                  </m:oMath>
                </a14:m>
                <a:r>
                  <a:rPr lang="es-AR" sz="2400" dirty="0" smtClean="0"/>
                  <a:t>= Potencia absorbida</a:t>
                </a:r>
                <a:endParaRPr lang="es-AR" sz="2400" i="1" dirty="0" smtClean="0">
                  <a:latin typeface="Cambria Math" panose="02040503050406030204" pitchFamily="18" charset="0"/>
                </a:endParaRPr>
              </a:p>
              <a:p>
                <a:pPr marL="0" indent="0">
                  <a:buNone/>
                </a:pPr>
                <a14:m>
                  <m:oMath xmlns:m="http://schemas.openxmlformats.org/officeDocument/2006/math">
                    <m:sSub>
                      <m:sSubPr>
                        <m:ctrlPr>
                          <a:rPr lang="es-AR" sz="2400" i="1">
                            <a:latin typeface="Cambria Math" panose="02040503050406030204" pitchFamily="18" charset="0"/>
                          </a:rPr>
                        </m:ctrlPr>
                      </m:sSubPr>
                      <m:e>
                        <m:r>
                          <a:rPr lang="es-AR" sz="2400" i="1">
                            <a:latin typeface="Cambria Math" panose="02040503050406030204" pitchFamily="18" charset="0"/>
                          </a:rPr>
                          <m:t>𝑃</m:t>
                        </m:r>
                      </m:e>
                      <m:sub>
                        <m:r>
                          <a:rPr lang="es-AR" sz="2400" i="1">
                            <a:latin typeface="Cambria Math" panose="02040503050406030204" pitchFamily="18" charset="0"/>
                          </a:rPr>
                          <m:t>𝑢</m:t>
                        </m:r>
                      </m:sub>
                    </m:sSub>
                  </m:oMath>
                </a14:m>
                <a:r>
                  <a:rPr lang="es-AR" sz="2400" dirty="0" smtClean="0"/>
                  <a:t>= Potencia útil</a:t>
                </a:r>
              </a:p>
              <a:p>
                <a:pPr marL="0" indent="0">
                  <a:buNone/>
                </a:pPr>
                <a14:m>
                  <m:oMath xmlns:m="http://schemas.openxmlformats.org/officeDocument/2006/math">
                    <m:sSub>
                      <m:sSubPr>
                        <m:ctrlPr>
                          <a:rPr lang="es-AR" sz="2400" i="1">
                            <a:latin typeface="Cambria Math" panose="02040503050406030204" pitchFamily="18" charset="0"/>
                          </a:rPr>
                        </m:ctrlPr>
                      </m:sSubPr>
                      <m:e>
                        <m:r>
                          <a:rPr lang="es-AR" sz="2400" i="1">
                            <a:latin typeface="Cambria Math" panose="02040503050406030204" pitchFamily="18" charset="0"/>
                          </a:rPr>
                          <m:t>𝑃</m:t>
                        </m:r>
                      </m:e>
                      <m:sub>
                        <m:r>
                          <a:rPr lang="es-AR" sz="2400" i="1">
                            <a:latin typeface="Cambria Math" panose="02040503050406030204" pitchFamily="18" charset="0"/>
                          </a:rPr>
                          <m:t>𝑝</m:t>
                        </m:r>
                      </m:sub>
                    </m:sSub>
                  </m:oMath>
                </a14:m>
                <a:r>
                  <a:rPr lang="es-AR" sz="2400" dirty="0" smtClean="0"/>
                  <a:t>= Perdidas Totales</a:t>
                </a:r>
              </a:p>
              <a:p>
                <a:pPr marL="0" indent="0">
                  <a:buNone/>
                </a:pPr>
                <a:endParaRPr lang="es-AR" sz="2400" dirty="0" smtClean="0"/>
              </a:p>
              <a:p>
                <a:endParaRPr lang="es-AR" sz="2400"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787400" y="1785982"/>
                <a:ext cx="7028688" cy="2031057"/>
              </a:xfrm>
              <a:blipFill>
                <a:blip r:embed="rId2"/>
                <a:stretch>
                  <a:fillRect l="-1214" t="-3303" b="-1802"/>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3584448" y="1146048"/>
                <a:ext cx="2926080" cy="6227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AR" sz="3200" i="1">
                              <a:latin typeface="Cambria Math" panose="02040503050406030204" pitchFamily="18" charset="0"/>
                            </a:rPr>
                          </m:ctrlPr>
                        </m:sSubPr>
                        <m:e>
                          <m:r>
                            <a:rPr lang="es-AR" sz="3200" i="1">
                              <a:latin typeface="Cambria Math" panose="02040503050406030204" pitchFamily="18" charset="0"/>
                            </a:rPr>
                            <m:t>𝑃</m:t>
                          </m:r>
                        </m:e>
                        <m:sub>
                          <m:r>
                            <a:rPr lang="es-AR" sz="3200" i="1">
                              <a:latin typeface="Cambria Math" panose="02040503050406030204" pitchFamily="18" charset="0"/>
                            </a:rPr>
                            <m:t>𝑎</m:t>
                          </m:r>
                        </m:sub>
                      </m:sSub>
                      <m:r>
                        <a:rPr lang="es-AR" sz="3200" i="1">
                          <a:latin typeface="Cambria Math" panose="02040503050406030204" pitchFamily="18" charset="0"/>
                        </a:rPr>
                        <m:t>=</m:t>
                      </m:r>
                      <m:sSub>
                        <m:sSubPr>
                          <m:ctrlPr>
                            <a:rPr lang="es-AR" sz="3200" i="1">
                              <a:latin typeface="Cambria Math" panose="02040503050406030204" pitchFamily="18" charset="0"/>
                            </a:rPr>
                          </m:ctrlPr>
                        </m:sSubPr>
                        <m:e>
                          <m:r>
                            <a:rPr lang="es-AR" sz="3200" i="1">
                              <a:latin typeface="Cambria Math" panose="02040503050406030204" pitchFamily="18" charset="0"/>
                            </a:rPr>
                            <m:t>𝑃</m:t>
                          </m:r>
                        </m:e>
                        <m:sub>
                          <m:r>
                            <a:rPr lang="es-AR" sz="3200" i="1">
                              <a:latin typeface="Cambria Math" panose="02040503050406030204" pitchFamily="18" charset="0"/>
                            </a:rPr>
                            <m:t>𝑢</m:t>
                          </m:r>
                        </m:sub>
                      </m:sSub>
                      <m:r>
                        <a:rPr lang="es-AR" sz="3200" i="1">
                          <a:latin typeface="Cambria Math" panose="02040503050406030204" pitchFamily="18" charset="0"/>
                        </a:rPr>
                        <m:t>+</m:t>
                      </m:r>
                      <m:sSub>
                        <m:sSubPr>
                          <m:ctrlPr>
                            <a:rPr lang="es-AR" sz="3200" i="1">
                              <a:latin typeface="Cambria Math" panose="02040503050406030204" pitchFamily="18" charset="0"/>
                            </a:rPr>
                          </m:ctrlPr>
                        </m:sSubPr>
                        <m:e>
                          <m:r>
                            <a:rPr lang="es-AR" sz="3200" i="1">
                              <a:latin typeface="Cambria Math" panose="02040503050406030204" pitchFamily="18" charset="0"/>
                            </a:rPr>
                            <m:t>𝑃</m:t>
                          </m:r>
                        </m:e>
                        <m:sub>
                          <m:r>
                            <a:rPr lang="es-AR" sz="3200" i="1">
                              <a:latin typeface="Cambria Math" panose="02040503050406030204" pitchFamily="18" charset="0"/>
                            </a:rPr>
                            <m:t>𝑝</m:t>
                          </m:r>
                        </m:sub>
                      </m:sSub>
                    </m:oMath>
                  </m:oMathPara>
                </a14:m>
                <a:endParaRPr lang="es-AR"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584448" y="1146048"/>
                <a:ext cx="2926080" cy="622735"/>
              </a:xfrm>
              <a:prstGeom prst="rect">
                <a:avLst/>
              </a:prstGeom>
              <a:blipFill>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3425952" y="4241481"/>
                <a:ext cx="4011168" cy="10974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3200" i="1" smtClean="0">
                          <a:latin typeface="Cambria Math" panose="02040503050406030204" pitchFamily="18" charset="0"/>
                        </a:rPr>
                        <m:t>η</m:t>
                      </m:r>
                      <m:r>
                        <a:rPr lang="es-AR" sz="3200" i="1">
                          <a:latin typeface="Cambria Math" panose="02040503050406030204" pitchFamily="18" charset="0"/>
                        </a:rPr>
                        <m:t>=</m:t>
                      </m:r>
                      <m:f>
                        <m:fPr>
                          <m:ctrlPr>
                            <a:rPr lang="es-AR" sz="3200" i="1" smtClean="0">
                              <a:latin typeface="Cambria Math" panose="02040503050406030204" pitchFamily="18" charset="0"/>
                            </a:rPr>
                          </m:ctrlPr>
                        </m:fPr>
                        <m:num>
                          <m:sSub>
                            <m:sSubPr>
                              <m:ctrlPr>
                                <a:rPr lang="es-AR" sz="3200" i="1">
                                  <a:latin typeface="Cambria Math" panose="02040503050406030204" pitchFamily="18" charset="0"/>
                                </a:rPr>
                              </m:ctrlPr>
                            </m:sSubPr>
                            <m:e>
                              <m:r>
                                <a:rPr lang="es-AR" sz="3200" i="1">
                                  <a:latin typeface="Cambria Math" panose="02040503050406030204" pitchFamily="18" charset="0"/>
                                </a:rPr>
                                <m:t>𝑃</m:t>
                              </m:r>
                            </m:e>
                            <m:sub>
                              <m:r>
                                <a:rPr lang="es-AR" sz="3200" i="1">
                                  <a:latin typeface="Cambria Math" panose="02040503050406030204" pitchFamily="18" charset="0"/>
                                </a:rPr>
                                <m:t>𝑢</m:t>
                              </m:r>
                            </m:sub>
                          </m:sSub>
                        </m:num>
                        <m:den>
                          <m:sSub>
                            <m:sSubPr>
                              <m:ctrlPr>
                                <a:rPr lang="es-AR" sz="3200" i="1">
                                  <a:latin typeface="Cambria Math" panose="02040503050406030204" pitchFamily="18" charset="0"/>
                                </a:rPr>
                              </m:ctrlPr>
                            </m:sSubPr>
                            <m:e>
                              <m:r>
                                <a:rPr lang="es-AR" sz="3200" i="1">
                                  <a:latin typeface="Cambria Math" panose="02040503050406030204" pitchFamily="18" charset="0"/>
                                </a:rPr>
                                <m:t>𝑃</m:t>
                              </m:r>
                            </m:e>
                            <m:sub>
                              <m:r>
                                <a:rPr lang="es-AR" sz="3200" b="0" i="1" smtClean="0">
                                  <a:latin typeface="Cambria Math" panose="02040503050406030204" pitchFamily="18" charset="0"/>
                                </a:rPr>
                                <m:t>𝑎</m:t>
                              </m:r>
                            </m:sub>
                          </m:sSub>
                        </m:den>
                      </m:f>
                    </m:oMath>
                  </m:oMathPara>
                </a14:m>
                <a:endParaRPr lang="es-AR" dirty="0"/>
              </a:p>
            </p:txBody>
          </p:sp>
        </mc:Choice>
        <mc:Fallback xmlns="">
          <p:sp>
            <p:nvSpPr>
              <p:cNvPr id="7" name="CuadroTexto 6"/>
              <p:cNvSpPr txBox="1">
                <a:spLocks noRot="1" noChangeAspect="1" noMove="1" noResize="1" noEditPoints="1" noAdjustHandles="1" noChangeArrowheads="1" noChangeShapeType="1" noTextEdit="1"/>
              </p:cNvSpPr>
              <p:nvPr/>
            </p:nvSpPr>
            <p:spPr>
              <a:xfrm>
                <a:off x="3425952" y="4241481"/>
                <a:ext cx="4011168" cy="1097480"/>
              </a:xfrm>
              <a:prstGeom prst="rect">
                <a:avLst/>
              </a:prstGeom>
              <a:blipFill>
                <a:blip r:embed="rId4"/>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2045215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6000" dirty="0" smtClean="0"/>
              <a:t>Preguntas???</a:t>
            </a:r>
            <a:endParaRPr lang="es-AR" sz="60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3428" y="2016125"/>
            <a:ext cx="5059469" cy="3449638"/>
          </a:xfrm>
        </p:spPr>
      </p:pic>
    </p:spTree>
    <p:extLst>
      <p:ext uri="{BB962C8B-B14F-4D97-AF65-F5344CB8AC3E}">
        <p14:creationId xmlns:p14="http://schemas.microsoft.com/office/powerpoint/2010/main" val="8099447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7370" y="314670"/>
            <a:ext cx="11036808" cy="999743"/>
          </a:xfrm>
        </p:spPr>
        <p:txBody>
          <a:bodyPr>
            <a:normAutofit fontScale="90000"/>
          </a:bodyPr>
          <a:lstStyle/>
          <a:p>
            <a:r>
              <a:rPr lang="es-AR" sz="3600" b="1" dirty="0"/>
              <a:t>Carrera: </a:t>
            </a:r>
            <a:r>
              <a:rPr lang="es-AR" sz="3600" dirty="0"/>
              <a:t>Técnico Universitario en Mantenimiento Industrial</a:t>
            </a:r>
            <a:r>
              <a:rPr lang="es-AR" dirty="0"/>
              <a:t/>
            </a:r>
            <a:br>
              <a:rPr lang="es-AR" dirty="0"/>
            </a:br>
            <a:endParaRPr lang="es-AR" dirty="0"/>
          </a:p>
        </p:txBody>
      </p:sp>
      <p:sp>
        <p:nvSpPr>
          <p:cNvPr id="3" name="Marcador de contenido 2"/>
          <p:cNvSpPr>
            <a:spLocks noGrp="1"/>
          </p:cNvSpPr>
          <p:nvPr>
            <p:ph idx="1"/>
          </p:nvPr>
        </p:nvSpPr>
        <p:spPr>
          <a:xfrm>
            <a:off x="908449" y="1119605"/>
            <a:ext cx="10515600" cy="6010974"/>
          </a:xfrm>
        </p:spPr>
        <p:txBody>
          <a:bodyPr>
            <a:noAutofit/>
          </a:bodyPr>
          <a:lstStyle/>
          <a:p>
            <a:r>
              <a:rPr lang="es-AR" b="1" dirty="0" smtClean="0"/>
              <a:t>Matemática:</a:t>
            </a:r>
            <a:r>
              <a:rPr lang="es-AR" sz="3600" b="1" dirty="0" smtClean="0"/>
              <a:t> </a:t>
            </a:r>
          </a:p>
          <a:p>
            <a:pPr>
              <a:lnSpc>
                <a:spcPct val="100000"/>
              </a:lnSpc>
            </a:pPr>
            <a:r>
              <a:rPr lang="es-MX" sz="2000" dirty="0"/>
              <a:t>UNIDAD 1: Sistemas de ecuaciones. Su resolución analítica. </a:t>
            </a:r>
            <a:r>
              <a:rPr lang="es-MX" sz="2000" dirty="0" smtClean="0"/>
              <a:t>Concepto </a:t>
            </a:r>
            <a:r>
              <a:rPr lang="es-MX" sz="2000" dirty="0"/>
              <a:t>de vector y </a:t>
            </a:r>
            <a:r>
              <a:rPr lang="es-MX" sz="2000" dirty="0" smtClean="0"/>
              <a:t>matriz. Aplicación </a:t>
            </a:r>
            <a:r>
              <a:rPr lang="es-MX" sz="2000" dirty="0"/>
              <a:t>a la resolución de sistemas de ecuaciones. Transformaciones lineales. </a:t>
            </a:r>
            <a:r>
              <a:rPr lang="es-MX" sz="2000" dirty="0" smtClean="0"/>
              <a:t>Matriz </a:t>
            </a:r>
            <a:r>
              <a:rPr lang="es-AR" sz="2000" dirty="0" smtClean="0"/>
              <a:t>transformación.</a:t>
            </a:r>
          </a:p>
          <a:p>
            <a:pPr>
              <a:lnSpc>
                <a:spcPct val="100000"/>
              </a:lnSpc>
            </a:pPr>
            <a:r>
              <a:rPr lang="es-MX" sz="2000" dirty="0" smtClean="0"/>
              <a:t>UNIDAD </a:t>
            </a:r>
            <a:r>
              <a:rPr lang="es-MX" sz="2000" dirty="0"/>
              <a:t>2: Función de una variable independiente. </a:t>
            </a:r>
            <a:r>
              <a:rPr lang="es-MX" sz="2000" dirty="0" smtClean="0"/>
              <a:t>Funciones </a:t>
            </a:r>
            <a:r>
              <a:rPr lang="es-MX" sz="2000" dirty="0"/>
              <a:t>polinómicas. </a:t>
            </a:r>
            <a:r>
              <a:rPr lang="es-MX" sz="2000" dirty="0" smtClean="0"/>
              <a:t>Funciones exponenciales</a:t>
            </a:r>
            <a:r>
              <a:rPr lang="es-MX" sz="2000" dirty="0"/>
              <a:t>. Representación gráfica cartesiana y </a:t>
            </a:r>
            <a:r>
              <a:rPr lang="es-MX" sz="2000" dirty="0" smtClean="0"/>
              <a:t>polar. Funciones trigonométricas. </a:t>
            </a:r>
            <a:r>
              <a:rPr lang="es-AR" sz="2000" dirty="0" smtClean="0"/>
              <a:t>Números </a:t>
            </a:r>
            <a:r>
              <a:rPr lang="es-AR" sz="2000" dirty="0"/>
              <a:t>complejos</a:t>
            </a:r>
            <a:r>
              <a:rPr lang="es-AR" sz="2000" dirty="0" smtClean="0"/>
              <a:t>.</a:t>
            </a:r>
            <a:endParaRPr lang="es-AR" sz="2000" dirty="0"/>
          </a:p>
          <a:p>
            <a:pPr>
              <a:lnSpc>
                <a:spcPct val="100000"/>
              </a:lnSpc>
            </a:pPr>
            <a:r>
              <a:rPr lang="es-MX" sz="2000" dirty="0"/>
              <a:t>UNIDAD 3: Concepto de límite. Concepto de derivada. Análisis de </a:t>
            </a:r>
            <a:r>
              <a:rPr lang="es-MX" sz="2000" dirty="0" smtClean="0"/>
              <a:t>función: máximos y </a:t>
            </a:r>
            <a:r>
              <a:rPr lang="es-AR" sz="2000" dirty="0" smtClean="0"/>
              <a:t>mínimos.</a:t>
            </a:r>
            <a:endParaRPr lang="es-AR" sz="2000" dirty="0"/>
          </a:p>
          <a:p>
            <a:pPr>
              <a:lnSpc>
                <a:spcPct val="100000"/>
              </a:lnSpc>
            </a:pPr>
            <a:r>
              <a:rPr lang="es-AR" sz="2000" dirty="0"/>
              <a:t>UNIDAD 4: Concepto de integral indefinida. Concepto de </a:t>
            </a:r>
            <a:r>
              <a:rPr lang="es-AR" sz="2000" dirty="0" smtClean="0"/>
              <a:t>integral </a:t>
            </a:r>
            <a:r>
              <a:rPr lang="es-AR" sz="2000" dirty="0"/>
              <a:t>definida. Regla </a:t>
            </a:r>
            <a:r>
              <a:rPr lang="es-AR" sz="2000" dirty="0" smtClean="0"/>
              <a:t>de </a:t>
            </a:r>
            <a:r>
              <a:rPr lang="es-MX" sz="2000" dirty="0" smtClean="0"/>
              <a:t>Barrow</a:t>
            </a:r>
            <a:r>
              <a:rPr lang="es-MX" sz="2000" dirty="0"/>
              <a:t>. Su aplicación al cálculo de áreas.</a:t>
            </a:r>
          </a:p>
          <a:p>
            <a:pPr>
              <a:lnSpc>
                <a:spcPct val="100000"/>
              </a:lnSpc>
            </a:pPr>
            <a:r>
              <a:rPr lang="es-MX" sz="2000" dirty="0"/>
              <a:t>UNIDAD 5: Concepto de estadística descriptiva. Agrupamiento de datos. </a:t>
            </a:r>
            <a:r>
              <a:rPr lang="es-MX" sz="2000" dirty="0" smtClean="0"/>
              <a:t>Representación gráfica </a:t>
            </a:r>
            <a:r>
              <a:rPr lang="es-MX" sz="2000" dirty="0"/>
              <a:t>de los datos. Medidas de centralización: mediana, </a:t>
            </a:r>
            <a:r>
              <a:rPr lang="es-MX" sz="2000" dirty="0" smtClean="0"/>
              <a:t>moda</a:t>
            </a:r>
            <a:r>
              <a:rPr lang="es-MX" sz="2000" dirty="0"/>
              <a:t>. Medidas </a:t>
            </a:r>
            <a:r>
              <a:rPr lang="es-MX" sz="2000" dirty="0" smtClean="0"/>
              <a:t>de dispersión: rango</a:t>
            </a:r>
            <a:r>
              <a:rPr lang="es-MX" sz="2000" dirty="0"/>
              <a:t>, desvío estándar. Concepto de </a:t>
            </a:r>
            <a:r>
              <a:rPr lang="es-MX" sz="2000" dirty="0" smtClean="0"/>
              <a:t>probabilidad. Distribución normal </a:t>
            </a:r>
            <a:r>
              <a:rPr lang="es-MX" sz="2000" dirty="0"/>
              <a:t>de Gauss.</a:t>
            </a:r>
            <a:endParaRPr lang="es-AR" sz="2000" dirty="0"/>
          </a:p>
        </p:txBody>
      </p:sp>
    </p:spTree>
    <p:extLst>
      <p:ext uri="{BB962C8B-B14F-4D97-AF65-F5344CB8AC3E}">
        <p14:creationId xmlns:p14="http://schemas.microsoft.com/office/powerpoint/2010/main" val="31233612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1449" y="1369566"/>
            <a:ext cx="10776204" cy="4726433"/>
          </a:xfrm>
        </p:spPr>
        <p:txBody>
          <a:bodyPr>
            <a:normAutofit/>
          </a:bodyPr>
          <a:lstStyle/>
          <a:p>
            <a:r>
              <a:rPr lang="es-AR" b="1" dirty="0" smtClean="0"/>
              <a:t>Física</a:t>
            </a:r>
            <a:r>
              <a:rPr lang="es-AR" dirty="0" smtClean="0"/>
              <a:t>:</a:t>
            </a:r>
          </a:p>
          <a:p>
            <a:pPr>
              <a:lnSpc>
                <a:spcPct val="100000"/>
              </a:lnSpc>
            </a:pPr>
            <a:r>
              <a:rPr lang="es-MX" sz="2000" dirty="0"/>
              <a:t>Unidad Nº6: Corriente eléctrica. La conducción eléctrica </a:t>
            </a:r>
            <a:r>
              <a:rPr lang="es-MX" sz="2000" dirty="0" smtClean="0"/>
              <a:t>en </a:t>
            </a:r>
            <a:r>
              <a:rPr lang="es-MX" sz="2000" dirty="0"/>
              <a:t>los metales. </a:t>
            </a:r>
            <a:r>
              <a:rPr lang="es-MX" sz="2000" dirty="0" smtClean="0"/>
              <a:t>Intensidad. Unidades</a:t>
            </a:r>
            <a:r>
              <a:rPr lang="es-MX" sz="2000" dirty="0"/>
              <a:t>. Resistividad. Ley de Ohm. Efecto Joule. </a:t>
            </a:r>
            <a:r>
              <a:rPr lang="es-MX" sz="2000" dirty="0" smtClean="0"/>
              <a:t>Aplicaciones. </a:t>
            </a:r>
            <a:r>
              <a:rPr lang="es-MX" sz="2000" dirty="0"/>
              <a:t>Medición de </a:t>
            </a:r>
            <a:r>
              <a:rPr lang="es-MX" sz="2000" dirty="0" smtClean="0"/>
              <a:t>diferencia de potencial</a:t>
            </a:r>
            <a:r>
              <a:rPr lang="es-MX" sz="2000" dirty="0"/>
              <a:t>, intensidad, resistencia y potencia eléctrica. Leyes de </a:t>
            </a:r>
            <a:r>
              <a:rPr lang="es-MX" sz="2000" dirty="0" err="1" smtClean="0"/>
              <a:t>Kirchoff</a:t>
            </a:r>
            <a:r>
              <a:rPr lang="es-MX" sz="2000" dirty="0" smtClean="0"/>
              <a:t> Resistencias </a:t>
            </a:r>
            <a:r>
              <a:rPr lang="es-MX" sz="2000" dirty="0"/>
              <a:t>en </a:t>
            </a:r>
            <a:r>
              <a:rPr lang="es-MX" sz="2000" dirty="0" smtClean="0"/>
              <a:t>serie </a:t>
            </a:r>
            <a:r>
              <a:rPr lang="es-AR" sz="2000" dirty="0" smtClean="0"/>
              <a:t>y paralelo. Fuerza electromotriz.</a:t>
            </a:r>
          </a:p>
          <a:p>
            <a:pPr>
              <a:lnSpc>
                <a:spcPct val="100000"/>
              </a:lnSpc>
            </a:pPr>
            <a:r>
              <a:rPr lang="es-MX" sz="2000" dirty="0"/>
              <a:t>Unidad Nº7: Magnetismo. Fenómenos </a:t>
            </a:r>
            <a:r>
              <a:rPr lang="es-MX" sz="2000" dirty="0" smtClean="0"/>
              <a:t>magnéticos. </a:t>
            </a:r>
            <a:r>
              <a:rPr lang="es-MX" sz="2000" dirty="0"/>
              <a:t>Fuerzas </a:t>
            </a:r>
            <a:r>
              <a:rPr lang="es-MX" sz="2000" dirty="0" smtClean="0"/>
              <a:t>sobre </a:t>
            </a:r>
            <a:r>
              <a:rPr lang="es-MX" sz="2000" dirty="0"/>
              <a:t>cargas y </a:t>
            </a:r>
            <a:r>
              <a:rPr lang="es-MX" sz="2000" dirty="0" smtClean="0"/>
              <a:t>conductores. </a:t>
            </a:r>
            <a:r>
              <a:rPr lang="es-AR" sz="2000" dirty="0" smtClean="0"/>
              <a:t>Campos </a:t>
            </a:r>
            <a:r>
              <a:rPr lang="es-AR" sz="2000" dirty="0"/>
              <a:t>Magnéticos debido a corrientes eléctricas. </a:t>
            </a:r>
            <a:r>
              <a:rPr lang="es-AR" sz="2000" dirty="0" smtClean="0"/>
              <a:t>Momento sobre bobina en campos </a:t>
            </a:r>
            <a:r>
              <a:rPr lang="es-MX" sz="2000" dirty="0" smtClean="0"/>
              <a:t>magnéticos</a:t>
            </a:r>
            <a:r>
              <a:rPr lang="es-MX" sz="2000" dirty="0"/>
              <a:t>. Flujo de campo magnético. Fuerza electromotriz </a:t>
            </a:r>
            <a:r>
              <a:rPr lang="es-MX" sz="2000" dirty="0" smtClean="0"/>
              <a:t>inducida</a:t>
            </a:r>
            <a:r>
              <a:rPr lang="es-MX" sz="2000" dirty="0"/>
              <a:t>. Ley de </a:t>
            </a:r>
            <a:r>
              <a:rPr lang="es-MX" sz="2000" dirty="0" smtClean="0"/>
              <a:t>Faraday-Lenz. Alternadores </a:t>
            </a:r>
            <a:r>
              <a:rPr lang="es-MX" sz="2000" dirty="0"/>
              <a:t>y dinamos. Inducción mutua y </a:t>
            </a:r>
            <a:r>
              <a:rPr lang="es-MX" sz="2000" dirty="0" smtClean="0"/>
              <a:t>autoinducción. Transformadores. </a:t>
            </a:r>
            <a:r>
              <a:rPr lang="es-AR" sz="2000" dirty="0" smtClean="0"/>
              <a:t>Ferromagnetismo</a:t>
            </a:r>
            <a:r>
              <a:rPr lang="es-AR" sz="2000" dirty="0"/>
              <a:t>. Curvas de imantación. Histéresis. Ciclo de </a:t>
            </a:r>
            <a:r>
              <a:rPr lang="es-AR" sz="2000" dirty="0" smtClean="0"/>
              <a:t>histéresis</a:t>
            </a:r>
            <a:r>
              <a:rPr lang="es-AR" sz="2000" dirty="0"/>
              <a:t>. </a:t>
            </a:r>
            <a:r>
              <a:rPr lang="es-AR" sz="2000" dirty="0" smtClean="0"/>
              <a:t>Circuitos magnéticos.  </a:t>
            </a:r>
          </a:p>
          <a:p>
            <a:pPr>
              <a:lnSpc>
                <a:spcPct val="100000"/>
              </a:lnSpc>
            </a:pPr>
            <a:r>
              <a:rPr lang="es-AR" sz="2000" dirty="0" smtClean="0"/>
              <a:t>Unidad 8: </a:t>
            </a:r>
            <a:r>
              <a:rPr lang="es-MX" sz="2000" dirty="0" smtClean="0"/>
              <a:t>Corriente </a:t>
            </a:r>
            <a:r>
              <a:rPr lang="es-MX" sz="2000" dirty="0"/>
              <a:t>alterna. Repuesta en corriente de </a:t>
            </a:r>
            <a:r>
              <a:rPr lang="es-MX" sz="2000" dirty="0" smtClean="0"/>
              <a:t>resistencia</a:t>
            </a:r>
            <a:r>
              <a:rPr lang="es-MX" sz="2000" dirty="0"/>
              <a:t>, </a:t>
            </a:r>
            <a:r>
              <a:rPr lang="es-MX" sz="2000" dirty="0" smtClean="0"/>
              <a:t>condensador</a:t>
            </a:r>
            <a:r>
              <a:rPr lang="es-MX" sz="2000" dirty="0"/>
              <a:t>, y </a:t>
            </a:r>
            <a:r>
              <a:rPr lang="es-MX" sz="2000" dirty="0" smtClean="0"/>
              <a:t>bobina</a:t>
            </a:r>
            <a:r>
              <a:rPr lang="es-AR" sz="2000" dirty="0" smtClean="0"/>
              <a:t> </a:t>
            </a:r>
            <a:r>
              <a:rPr lang="es-AR" sz="2000" dirty="0"/>
              <a:t>excitados con voltaje alterno senoidal. Reactancia e impedancia. Resonancia</a:t>
            </a:r>
            <a:r>
              <a:rPr lang="es-AR" sz="2000" dirty="0" smtClean="0"/>
              <a:t>. </a:t>
            </a:r>
            <a:r>
              <a:rPr lang="es-AR" sz="2000" dirty="0"/>
              <a:t>Potencia </a:t>
            </a:r>
            <a:r>
              <a:rPr lang="es-AR" sz="2000" dirty="0" smtClean="0"/>
              <a:t>en corriente </a:t>
            </a:r>
            <a:r>
              <a:rPr lang="es-AR" sz="2000" dirty="0"/>
              <a:t>alterna</a:t>
            </a:r>
            <a:r>
              <a:rPr lang="es-AR" sz="1600" dirty="0"/>
              <a:t>.</a:t>
            </a:r>
            <a:endParaRPr lang="es-AR" sz="1600" dirty="0" smtClean="0"/>
          </a:p>
          <a:p>
            <a:pPr>
              <a:lnSpc>
                <a:spcPct val="100000"/>
              </a:lnSpc>
            </a:pPr>
            <a:endParaRPr lang="es-AR" sz="900" dirty="0"/>
          </a:p>
        </p:txBody>
      </p:sp>
      <p:sp>
        <p:nvSpPr>
          <p:cNvPr id="4" name="Título 1"/>
          <p:cNvSpPr txBox="1">
            <a:spLocks/>
          </p:cNvSpPr>
          <p:nvPr/>
        </p:nvSpPr>
        <p:spPr>
          <a:xfrm>
            <a:off x="781449" y="453426"/>
            <a:ext cx="11036808" cy="76809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3600" b="1" dirty="0" smtClean="0"/>
              <a:t>Carrera: </a:t>
            </a:r>
            <a:r>
              <a:rPr lang="es-AR" sz="3600" dirty="0" smtClean="0"/>
              <a:t>Técnico Universitario en Mantenimiento Industrial</a:t>
            </a:r>
            <a:r>
              <a:rPr lang="es-AR" dirty="0" smtClean="0"/>
              <a:t/>
            </a:r>
            <a:br>
              <a:rPr lang="es-AR" dirty="0" smtClean="0"/>
            </a:br>
            <a:endParaRPr lang="es-AR" dirty="0"/>
          </a:p>
        </p:txBody>
      </p:sp>
    </p:spTree>
    <p:extLst>
      <p:ext uri="{BB962C8B-B14F-4D97-AF65-F5344CB8AC3E}">
        <p14:creationId xmlns:p14="http://schemas.microsoft.com/office/powerpoint/2010/main" val="43409150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4020" y="1236036"/>
            <a:ext cx="10776204" cy="4986530"/>
          </a:xfrm>
        </p:spPr>
        <p:txBody>
          <a:bodyPr>
            <a:normAutofit fontScale="92500" lnSpcReduction="20000"/>
          </a:bodyPr>
          <a:lstStyle/>
          <a:p>
            <a:r>
              <a:rPr lang="es-AR" sz="3000" b="1" dirty="0" smtClean="0"/>
              <a:t>Electrotecnia</a:t>
            </a:r>
            <a:r>
              <a:rPr lang="es-AR" sz="5100" b="1" dirty="0" smtClean="0"/>
              <a:t>:</a:t>
            </a:r>
          </a:p>
          <a:p>
            <a:pPr>
              <a:lnSpc>
                <a:spcPct val="120000"/>
              </a:lnSpc>
            </a:pPr>
            <a:r>
              <a:rPr lang="es-AR" b="1" dirty="0" smtClean="0"/>
              <a:t>Unidad I:</a:t>
            </a:r>
            <a:r>
              <a:rPr lang="es-AR" dirty="0" smtClean="0"/>
              <a:t> Conceptos de electricidad. Corriente continua. Intensidad de corriente. Fuerza electromotriz y tensión. Ley de Ohm. Leyes de Kirchhoff. Aplicación a la resolución de circuitos eléctricos con resistencias en serie, paralelo y combinaciones.</a:t>
            </a:r>
          </a:p>
          <a:p>
            <a:pPr>
              <a:lnSpc>
                <a:spcPct val="120000"/>
              </a:lnSpc>
            </a:pPr>
            <a:r>
              <a:rPr lang="es-AR" b="1" dirty="0" smtClean="0"/>
              <a:t>Unidad 2</a:t>
            </a:r>
            <a:r>
              <a:rPr lang="es-AR" dirty="0" smtClean="0"/>
              <a:t>: Teoremas y métodos de resolución de circuito en CC. Teorema de Thevenin. Teorema de Norton. Teorema de máxima transferencia .de potencia. Teorema de superposición. Teorema de compensación. Análisis de circuitos por el método de corrientes de malla y por el método de potenciales de nodo.</a:t>
            </a:r>
          </a:p>
          <a:p>
            <a:pPr>
              <a:lnSpc>
                <a:spcPct val="120000"/>
              </a:lnSpc>
            </a:pPr>
            <a:r>
              <a:rPr lang="es-AR" b="1" dirty="0"/>
              <a:t>U</a:t>
            </a:r>
            <a:r>
              <a:rPr lang="es-AR" b="1" dirty="0" smtClean="0"/>
              <a:t>nidad 3</a:t>
            </a:r>
            <a:r>
              <a:rPr lang="es-AR" dirty="0" smtClean="0"/>
              <a:t>: Circuitos en corriente alterna monofásica. Introducción a las corrientes alternas. Concepto de valor pico, valor medio y valor eficaz. Ondas senoidales. Representación fasorial y notación com</a:t>
            </a:r>
            <a:r>
              <a:rPr lang="es-AR" dirty="0"/>
              <a:t>p</a:t>
            </a:r>
            <a:r>
              <a:rPr lang="es-AR" dirty="0" smtClean="0"/>
              <a:t>leja. Resistor, Inductor y capacitor. Impedancia. Factor de potencia. Potencia activa, react</a:t>
            </a:r>
            <a:r>
              <a:rPr lang="es-AR" dirty="0"/>
              <a:t>i</a:t>
            </a:r>
            <a:r>
              <a:rPr lang="es-AR" dirty="0" smtClean="0"/>
              <a:t>va y aparente. </a:t>
            </a:r>
            <a:r>
              <a:rPr lang="es-AR" dirty="0"/>
              <a:t>C</a:t>
            </a:r>
            <a:r>
              <a:rPr lang="es-AR" dirty="0" smtClean="0"/>
              <a:t>ircuitos RC, RL y RLC en serie, en paralelo y combinaciones. Extensión </a:t>
            </a:r>
            <a:r>
              <a:rPr lang="es-AR" dirty="0" smtClean="0"/>
              <a:t>de </a:t>
            </a:r>
            <a:r>
              <a:rPr lang="es-AR" dirty="0" smtClean="0"/>
              <a:t>los teoremas y métodos de resolución de circuitos a las CA. Conceptos básicos sobre resonancia. Conceptos básicos sobre sistemas poliarmónicos.</a:t>
            </a:r>
          </a:p>
          <a:p>
            <a:pPr>
              <a:lnSpc>
                <a:spcPct val="100000"/>
              </a:lnSpc>
            </a:pPr>
            <a:endParaRPr lang="es-AR" sz="900" dirty="0"/>
          </a:p>
        </p:txBody>
      </p:sp>
      <p:sp>
        <p:nvSpPr>
          <p:cNvPr id="4" name="Título 1"/>
          <p:cNvSpPr txBox="1">
            <a:spLocks/>
          </p:cNvSpPr>
          <p:nvPr/>
        </p:nvSpPr>
        <p:spPr>
          <a:xfrm>
            <a:off x="854020" y="264741"/>
            <a:ext cx="11036808" cy="76809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3600" b="1" dirty="0" smtClean="0"/>
              <a:t>Carrera: </a:t>
            </a:r>
            <a:r>
              <a:rPr lang="es-AR" sz="3600" dirty="0" smtClean="0"/>
              <a:t>Técnico Universitario en Mantenimiento Industrial</a:t>
            </a:r>
            <a:r>
              <a:rPr lang="es-AR" dirty="0" smtClean="0"/>
              <a:t/>
            </a:r>
            <a:br>
              <a:rPr lang="es-AR" dirty="0" smtClean="0"/>
            </a:br>
            <a:endParaRPr lang="es-AR" dirty="0"/>
          </a:p>
        </p:txBody>
      </p:sp>
    </p:spTree>
    <p:extLst>
      <p:ext uri="{BB962C8B-B14F-4D97-AF65-F5344CB8AC3E}">
        <p14:creationId xmlns:p14="http://schemas.microsoft.com/office/powerpoint/2010/main" val="109695629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0915" y="1365505"/>
            <a:ext cx="11176000" cy="5165924"/>
          </a:xfrm>
        </p:spPr>
        <p:txBody>
          <a:bodyPr>
            <a:normAutofit/>
          </a:bodyPr>
          <a:lstStyle/>
          <a:p>
            <a:r>
              <a:rPr lang="es-AR" sz="2800" b="1" dirty="0" smtClean="0"/>
              <a:t>Electrotecnia:</a:t>
            </a:r>
          </a:p>
          <a:p>
            <a:pPr>
              <a:lnSpc>
                <a:spcPct val="100000"/>
              </a:lnSpc>
            </a:pPr>
            <a:r>
              <a:rPr lang="es-MX" sz="2000" b="1" dirty="0"/>
              <a:t>UNIDAD 4</a:t>
            </a:r>
            <a:r>
              <a:rPr lang="es-MX" sz="2000" dirty="0"/>
              <a:t>: Circuitos en corriente alterna </a:t>
            </a:r>
            <a:r>
              <a:rPr lang="es-MX" sz="2000" dirty="0" smtClean="0"/>
              <a:t>polifásica. Generación </a:t>
            </a:r>
            <a:r>
              <a:rPr lang="es-MX" sz="2000" dirty="0"/>
              <a:t>de sistemas polifásicos: ventajas. Sistemas </a:t>
            </a:r>
            <a:r>
              <a:rPr lang="es-MX" sz="2000" dirty="0" smtClean="0"/>
              <a:t>trifásicos </a:t>
            </a:r>
            <a:r>
              <a:rPr lang="es-MX" sz="2000" dirty="0"/>
              <a:t>con carga </a:t>
            </a:r>
            <a:r>
              <a:rPr lang="es-MX" sz="2000" dirty="0" smtClean="0"/>
              <a:t>equilibrada: análisis </a:t>
            </a:r>
            <a:r>
              <a:rPr lang="es-MX" sz="2000" dirty="0"/>
              <a:t>de la conexión en estrella y en triángulo. </a:t>
            </a:r>
            <a:r>
              <a:rPr lang="es-MX" sz="2000" dirty="0" smtClean="0"/>
              <a:t>Relaciones entre </a:t>
            </a:r>
            <a:r>
              <a:rPr lang="es-MX" sz="2000" dirty="0"/>
              <a:t>corrientes y tensiones </a:t>
            </a:r>
            <a:r>
              <a:rPr lang="es-MX" sz="2000" dirty="0" smtClean="0"/>
              <a:t>de línea </a:t>
            </a:r>
            <a:r>
              <a:rPr lang="es-MX" sz="2000" dirty="0"/>
              <a:t>y de fase. Nociones de sistemas trifásicos con carga </a:t>
            </a:r>
            <a:r>
              <a:rPr lang="es-MX" sz="2000" dirty="0" smtClean="0"/>
              <a:t>desequilibrada</a:t>
            </a:r>
            <a:endParaRPr lang="es-MX" sz="2000" dirty="0"/>
          </a:p>
          <a:p>
            <a:pPr>
              <a:lnSpc>
                <a:spcPct val="100000"/>
              </a:lnSpc>
            </a:pPr>
            <a:r>
              <a:rPr lang="es-AR" sz="2000" b="1" dirty="0"/>
              <a:t>UNIDAD 5</a:t>
            </a:r>
            <a:r>
              <a:rPr lang="es-AR" sz="2000" dirty="0"/>
              <a:t>: Concepto de </a:t>
            </a:r>
            <a:r>
              <a:rPr lang="es-AR" sz="2000" dirty="0" smtClean="0"/>
              <a:t>magnetismo. Fenómenos </a:t>
            </a:r>
            <a:r>
              <a:rPr lang="es-AR" sz="2000" dirty="0"/>
              <a:t>magnéticos. Campo magnético debido a </a:t>
            </a:r>
            <a:r>
              <a:rPr lang="es-AR" sz="2000" dirty="0" smtClean="0"/>
              <a:t>corriente</a:t>
            </a:r>
            <a:r>
              <a:rPr lang="es-AR" sz="2000" dirty="0"/>
              <a:t> </a:t>
            </a:r>
            <a:r>
              <a:rPr lang="es-AR" sz="2000" dirty="0" smtClean="0"/>
              <a:t>eléctrica. Flujo </a:t>
            </a:r>
            <a:r>
              <a:rPr lang="es-AR" sz="2000" dirty="0"/>
              <a:t>de </a:t>
            </a:r>
            <a:r>
              <a:rPr lang="es-AR" sz="2000" dirty="0" smtClean="0"/>
              <a:t>campo magnético.</a:t>
            </a:r>
            <a:r>
              <a:rPr lang="es-MX" sz="2000" dirty="0" smtClean="0"/>
              <a:t> </a:t>
            </a:r>
            <a:r>
              <a:rPr lang="es-MX" sz="2000" dirty="0"/>
              <a:t>Fuerza electromotriz inducida. Ley de </a:t>
            </a:r>
            <a:r>
              <a:rPr lang="es-MX" sz="2000" dirty="0" smtClean="0"/>
              <a:t>Faraday-Lenz</a:t>
            </a:r>
            <a:endParaRPr lang="es-AR" sz="2000" dirty="0"/>
          </a:p>
          <a:p>
            <a:pPr>
              <a:lnSpc>
                <a:spcPct val="100000"/>
              </a:lnSpc>
            </a:pPr>
            <a:r>
              <a:rPr lang="es-MX" sz="2000" b="1" dirty="0"/>
              <a:t>UNIDAD 6</a:t>
            </a:r>
            <a:r>
              <a:rPr lang="es-MX" sz="2000" dirty="0"/>
              <a:t>: Circuitos magnéticos en CC y en </a:t>
            </a:r>
            <a:r>
              <a:rPr lang="es-MX" sz="2000" dirty="0" smtClean="0"/>
              <a:t>CA. Comportamiento </a:t>
            </a:r>
            <a:r>
              <a:rPr lang="es-MX" sz="2000" dirty="0"/>
              <a:t>de los materiales sumergidos en un </a:t>
            </a:r>
            <a:r>
              <a:rPr lang="es-MX" sz="2000" dirty="0" smtClean="0"/>
              <a:t>campo magnético</a:t>
            </a:r>
            <a:r>
              <a:rPr lang="es-MX" sz="2000" dirty="0"/>
              <a:t>: </a:t>
            </a:r>
            <a:r>
              <a:rPr lang="es-MX" sz="2000" dirty="0" smtClean="0"/>
              <a:t>diamagnetismo, paramagnetismo </a:t>
            </a:r>
            <a:r>
              <a:rPr lang="es-MX" sz="2000" dirty="0"/>
              <a:t>y ferromagnetismo. Curva virgen de </a:t>
            </a:r>
            <a:r>
              <a:rPr lang="es-MX" sz="2000" dirty="0" smtClean="0"/>
              <a:t>imanación. </a:t>
            </a:r>
            <a:r>
              <a:rPr lang="es-MX" sz="2000" dirty="0"/>
              <a:t>Ciclo de </a:t>
            </a:r>
            <a:r>
              <a:rPr lang="es-MX" sz="2000" dirty="0" smtClean="0"/>
              <a:t>histéresis </a:t>
            </a:r>
            <a:r>
              <a:rPr lang="es-MX" sz="2000" dirty="0"/>
              <a:t>en CC </a:t>
            </a:r>
            <a:r>
              <a:rPr lang="es-MX" sz="2000" dirty="0" smtClean="0"/>
              <a:t>y, </a:t>
            </a:r>
            <a:r>
              <a:rPr lang="es-AR" sz="2000" dirty="0" smtClean="0"/>
              <a:t>en CA. Corrientes </a:t>
            </a:r>
            <a:r>
              <a:rPr lang="es-AR" sz="2000" dirty="0"/>
              <a:t>de Foukault. Características magnéticas </a:t>
            </a:r>
            <a:r>
              <a:rPr lang="es-AR" sz="2000" dirty="0" smtClean="0"/>
              <a:t>de </a:t>
            </a:r>
            <a:r>
              <a:rPr lang="es-AR" sz="2000" dirty="0"/>
              <a:t>los materiales. </a:t>
            </a:r>
            <a:r>
              <a:rPr lang="es-AR" sz="2000" dirty="0" smtClean="0"/>
              <a:t>Circuitos </a:t>
            </a:r>
            <a:r>
              <a:rPr lang="es-MX" sz="2000" dirty="0" smtClean="0"/>
              <a:t>magnéticos</a:t>
            </a:r>
            <a:r>
              <a:rPr lang="es-MX" sz="2000" dirty="0"/>
              <a:t>. Ley de Ohm d</a:t>
            </a:r>
            <a:r>
              <a:rPr lang="es-MX" sz="2000" dirty="0" smtClean="0"/>
              <a:t>e </a:t>
            </a:r>
            <a:r>
              <a:rPr lang="es-MX" sz="2000" dirty="0"/>
              <a:t>los circuitos magnéticos. </a:t>
            </a:r>
          </a:p>
          <a:p>
            <a:pPr>
              <a:lnSpc>
                <a:spcPct val="100000"/>
              </a:lnSpc>
            </a:pPr>
            <a:r>
              <a:rPr lang="es-AR" sz="2000" b="1" dirty="0"/>
              <a:t>UNIDAD 7</a:t>
            </a:r>
            <a:r>
              <a:rPr lang="es-AR" sz="2000" dirty="0"/>
              <a:t>: </a:t>
            </a:r>
            <a:r>
              <a:rPr lang="es-AR" sz="2000" dirty="0" smtClean="0"/>
              <a:t>Pérdidas </a:t>
            </a:r>
            <a:r>
              <a:rPr lang="es-AR" sz="2000" dirty="0"/>
              <a:t>en los conductores</a:t>
            </a:r>
            <a:r>
              <a:rPr lang="es-AR" sz="2000" dirty="0" smtClean="0"/>
              <a:t>. </a:t>
            </a:r>
            <a:r>
              <a:rPr lang="es-MX" sz="2000" dirty="0"/>
              <a:t>en materiales </a:t>
            </a:r>
            <a:r>
              <a:rPr lang="es-MX" sz="2000" dirty="0" smtClean="0"/>
              <a:t>dieléctricos</a:t>
            </a:r>
            <a:r>
              <a:rPr lang="es-MX" sz="2000" dirty="0"/>
              <a:t>. </a:t>
            </a:r>
            <a:r>
              <a:rPr lang="es-MX" sz="2000" dirty="0" smtClean="0"/>
              <a:t>Pérdidas en materiales </a:t>
            </a:r>
            <a:r>
              <a:rPr lang="es-AR" sz="2000" dirty="0" smtClean="0"/>
              <a:t>magnéticos</a:t>
            </a:r>
            <a:r>
              <a:rPr lang="es-AR" sz="2000" dirty="0"/>
              <a:t>.</a:t>
            </a:r>
            <a:endParaRPr lang="es-AR" sz="600" dirty="0"/>
          </a:p>
        </p:txBody>
      </p:sp>
      <p:sp>
        <p:nvSpPr>
          <p:cNvPr id="4" name="Título 1"/>
          <p:cNvSpPr txBox="1">
            <a:spLocks/>
          </p:cNvSpPr>
          <p:nvPr/>
        </p:nvSpPr>
        <p:spPr>
          <a:xfrm>
            <a:off x="795963" y="409883"/>
            <a:ext cx="11036808" cy="76809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3600" b="1" dirty="0" smtClean="0"/>
              <a:t>Carrera: </a:t>
            </a:r>
            <a:r>
              <a:rPr lang="es-AR" sz="3600" dirty="0" smtClean="0"/>
              <a:t>Técnico Universitario en Mantenimiento Industrial</a:t>
            </a:r>
            <a:r>
              <a:rPr lang="es-AR" dirty="0" smtClean="0"/>
              <a:t/>
            </a:r>
            <a:br>
              <a:rPr lang="es-AR" dirty="0" smtClean="0"/>
            </a:br>
            <a:endParaRPr lang="es-AR" dirty="0"/>
          </a:p>
        </p:txBody>
      </p:sp>
    </p:spTree>
    <p:extLst>
      <p:ext uri="{BB962C8B-B14F-4D97-AF65-F5344CB8AC3E}">
        <p14:creationId xmlns:p14="http://schemas.microsoft.com/office/powerpoint/2010/main" val="169641036"/>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648" y="246888"/>
            <a:ext cx="9601200" cy="1485900"/>
          </a:xfrm>
        </p:spPr>
        <p:txBody>
          <a:bodyPr>
            <a:normAutofit fontScale="90000"/>
          </a:bodyPr>
          <a:lstStyle/>
          <a:p>
            <a:r>
              <a:rPr lang="es-AR" dirty="0"/>
              <a:t>Unidad 1: Introducción a las Maquinas Eléctricas</a:t>
            </a:r>
            <a:br>
              <a:rPr lang="es-AR" dirty="0"/>
            </a:br>
            <a:endParaRPr lang="es-AR" dirty="0"/>
          </a:p>
        </p:txBody>
      </p:sp>
      <p:sp>
        <p:nvSpPr>
          <p:cNvPr id="3" name="Marcador de contenido 2"/>
          <p:cNvSpPr>
            <a:spLocks noGrp="1"/>
          </p:cNvSpPr>
          <p:nvPr>
            <p:ph idx="1"/>
          </p:nvPr>
        </p:nvSpPr>
        <p:spPr>
          <a:xfrm>
            <a:off x="993648" y="1993392"/>
            <a:ext cx="9601200" cy="3581400"/>
          </a:xfrm>
        </p:spPr>
        <p:txBody>
          <a:bodyPr/>
          <a:lstStyle/>
          <a:p>
            <a:r>
              <a:rPr lang="es-AR" sz="2800" dirty="0"/>
              <a:t>Introducción a las máquinas eléctricas.</a:t>
            </a:r>
          </a:p>
          <a:p>
            <a:r>
              <a:rPr lang="es-AR" sz="2800" dirty="0"/>
              <a:t>Clasificación de las máquinas eléctricas. </a:t>
            </a:r>
            <a:endParaRPr lang="es-AR" sz="2800" dirty="0" smtClean="0"/>
          </a:p>
          <a:p>
            <a:r>
              <a:rPr lang="es-AR" sz="2800" dirty="0"/>
              <a:t>Campos magnéticos fijos y alternativos rotantes</a:t>
            </a:r>
          </a:p>
          <a:p>
            <a:r>
              <a:rPr lang="es-AR" sz="2800" dirty="0" smtClean="0"/>
              <a:t>Balance </a:t>
            </a:r>
            <a:r>
              <a:rPr lang="es-AR" sz="2800" dirty="0"/>
              <a:t>energético, en máquinas rotantes</a:t>
            </a:r>
          </a:p>
          <a:p>
            <a:endParaRPr lang="es-AR" dirty="0"/>
          </a:p>
        </p:txBody>
      </p:sp>
    </p:spTree>
    <p:extLst>
      <p:ext uri="{BB962C8B-B14F-4D97-AF65-F5344CB8AC3E}">
        <p14:creationId xmlns:p14="http://schemas.microsoft.com/office/powerpoint/2010/main" val="1098521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3496" y="149860"/>
            <a:ext cx="9299955" cy="621792"/>
          </a:xfrm>
        </p:spPr>
        <p:txBody>
          <a:bodyPr>
            <a:normAutofit fontScale="90000"/>
          </a:bodyPr>
          <a:lstStyle/>
          <a:p>
            <a:r>
              <a:rPr lang="es-AR" sz="4000" dirty="0"/>
              <a:t>Introducción a las máquinas eléctricas</a:t>
            </a:r>
            <a:r>
              <a:rPr lang="es-AR" sz="3600" dirty="0"/>
              <a:t>.</a:t>
            </a:r>
            <a:r>
              <a:rPr lang="es-AR" dirty="0"/>
              <a:t/>
            </a:r>
            <a:br>
              <a:rPr lang="es-AR" dirty="0"/>
            </a:br>
            <a:endParaRPr lang="es-AR" dirty="0"/>
          </a:p>
        </p:txBody>
      </p:sp>
      <p:sp>
        <p:nvSpPr>
          <p:cNvPr id="3" name="Marcador de contenido 2"/>
          <p:cNvSpPr>
            <a:spLocks noGrp="1"/>
          </p:cNvSpPr>
          <p:nvPr>
            <p:ph idx="1"/>
          </p:nvPr>
        </p:nvSpPr>
        <p:spPr>
          <a:xfrm>
            <a:off x="1394460" y="1597152"/>
            <a:ext cx="5971540" cy="1692148"/>
          </a:xfrm>
        </p:spPr>
        <p:txBody>
          <a:bodyPr>
            <a:normAutofit fontScale="77500" lnSpcReduction="20000"/>
          </a:bodyPr>
          <a:lstStyle/>
          <a:p>
            <a:r>
              <a:rPr lang="es-AR" sz="3100" dirty="0" smtClean="0"/>
              <a:t>1820 Hans Oersted descubrió que una corriente genera un campo magnético</a:t>
            </a:r>
          </a:p>
          <a:p>
            <a:r>
              <a:rPr lang="es-AR" sz="3100" dirty="0" smtClean="0"/>
              <a:t>1831 Michael Faraday descubrió que un campo magnético variable produce una fuerza electromotriz inducida.</a:t>
            </a:r>
          </a:p>
          <a:p>
            <a:pPr marL="0" indent="0">
              <a:buNone/>
            </a:pPr>
            <a:endParaRPr lang="es-AR" dirty="0"/>
          </a:p>
        </p:txBody>
      </p:sp>
      <p:sp>
        <p:nvSpPr>
          <p:cNvPr id="6" name="Cerrar llave 5"/>
          <p:cNvSpPr/>
          <p:nvPr/>
        </p:nvSpPr>
        <p:spPr>
          <a:xfrm>
            <a:off x="7258304" y="1455674"/>
            <a:ext cx="655320" cy="1975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b="1" dirty="0"/>
          </a:p>
        </p:txBody>
      </p:sp>
      <p:sp>
        <p:nvSpPr>
          <p:cNvPr id="7" name="CuadroTexto 6"/>
          <p:cNvSpPr txBox="1"/>
          <p:nvPr/>
        </p:nvSpPr>
        <p:spPr>
          <a:xfrm>
            <a:off x="8160003" y="1597152"/>
            <a:ext cx="2365248" cy="1938992"/>
          </a:xfrm>
          <a:prstGeom prst="rect">
            <a:avLst/>
          </a:prstGeom>
          <a:noFill/>
        </p:spPr>
        <p:txBody>
          <a:bodyPr wrap="square" rtlCol="0">
            <a:spAutoFit/>
          </a:bodyPr>
          <a:lstStyle/>
          <a:p>
            <a:r>
              <a:rPr lang="es-AR" sz="2400" dirty="0" smtClean="0"/>
              <a:t>Sobre estos dos pilares se edifica toda la teoría de las maquinas eléctricas</a:t>
            </a:r>
            <a:endParaRPr lang="es-AR" sz="2400" dirty="0"/>
          </a:p>
        </p:txBody>
      </p:sp>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t="15475"/>
          <a:stretch/>
        </p:blipFill>
        <p:spPr>
          <a:xfrm>
            <a:off x="7473696" y="4279900"/>
            <a:ext cx="3737863" cy="2369565"/>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841" y="4114800"/>
            <a:ext cx="5184709" cy="2436813"/>
          </a:xfrm>
          <a:prstGeom prst="rect">
            <a:avLst/>
          </a:prstGeom>
        </p:spPr>
      </p:pic>
    </p:spTree>
    <p:extLst>
      <p:ext uri="{BB962C8B-B14F-4D97-AF65-F5344CB8AC3E}">
        <p14:creationId xmlns:p14="http://schemas.microsoft.com/office/powerpoint/2010/main" val="1333479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417576"/>
            <a:ext cx="9601200" cy="1485900"/>
          </a:xfrm>
        </p:spPr>
        <p:txBody>
          <a:bodyPr>
            <a:noAutofit/>
          </a:bodyPr>
          <a:lstStyle/>
          <a:p>
            <a:r>
              <a:rPr lang="es-ES" altLang="es-PE" sz="2400" dirty="0">
                <a:solidFill>
                  <a:srgbClr val="000000"/>
                </a:solidFill>
                <a:latin typeface="Arial" pitchFamily="34" charset="0"/>
              </a:rPr>
              <a:t>De los experimentos realizados sabemos que un campo magnético variable  induce una corriente eléctrica en un circuito cerrado . Este fenómeno conocido con el nombre de inducción electromagnética  puede ser formulado mediante una ecuación matemática.</a:t>
            </a:r>
            <a:br>
              <a:rPr lang="es-ES" altLang="es-PE" sz="2400" dirty="0">
                <a:solidFill>
                  <a:srgbClr val="000000"/>
                </a:solidFill>
                <a:latin typeface="Arial" pitchFamily="34" charset="0"/>
              </a:rPr>
            </a:br>
            <a:endParaRPr lang="es-AR" sz="2400" dirty="0"/>
          </a:p>
        </p:txBody>
      </p:sp>
      <p:pic>
        <p:nvPicPr>
          <p:cNvPr id="4" name="Picture 2" descr="http://iesfgcza.educa.aragon.es/depart/fisicaquimica/fisicasegundo/Images/camag/radio-compass-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6338" y="2113280"/>
            <a:ext cx="8780461" cy="465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65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Recorte</Template>
  <TotalTime>333</TotalTime>
  <Words>1509</Words>
  <Application>Microsoft Office PowerPoint</Application>
  <PresentationFormat>Panorámica</PresentationFormat>
  <Paragraphs>123</Paragraphs>
  <Slides>28</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2</vt:i4>
      </vt:variant>
      <vt:variant>
        <vt:lpstr>Títulos de diapositiva</vt:lpstr>
      </vt:variant>
      <vt:variant>
        <vt:i4>28</vt:i4>
      </vt:variant>
    </vt:vector>
  </HeadingPairs>
  <TitlesOfParts>
    <vt:vector size="40" baseType="lpstr">
      <vt:lpstr>Arial</vt:lpstr>
      <vt:lpstr>Cambria Math</vt:lpstr>
      <vt:lpstr>Eurostile</vt:lpstr>
      <vt:lpstr>Franklin Gothic Book</vt:lpstr>
      <vt:lpstr>simbolo</vt:lpstr>
      <vt:lpstr>simbolof</vt:lpstr>
      <vt:lpstr>Symbol</vt:lpstr>
      <vt:lpstr>Times New Roman</vt:lpstr>
      <vt:lpstr>Wingdings</vt:lpstr>
      <vt:lpstr>Crop</vt:lpstr>
      <vt:lpstr>Documento de imagen</vt:lpstr>
      <vt:lpstr>Equation</vt:lpstr>
      <vt:lpstr>MÁQUINAS ELÉCTRICAS</vt:lpstr>
      <vt:lpstr> </vt:lpstr>
      <vt:lpstr>Carrera: Técnico Universitario en Mantenimiento Industrial </vt:lpstr>
      <vt:lpstr>Presentación de PowerPoint</vt:lpstr>
      <vt:lpstr>Presentación de PowerPoint</vt:lpstr>
      <vt:lpstr>Presentación de PowerPoint</vt:lpstr>
      <vt:lpstr>Unidad 1: Introducción a las Maquinas Eléctricas </vt:lpstr>
      <vt:lpstr>Introducción a las máquinas eléctricas. </vt:lpstr>
      <vt:lpstr>De los experimentos realizados sabemos que un campo magnético variable  induce una corriente eléctrica en un circuito cerrado . Este fenómeno conocido con el nombre de inducción electromagnética  puede ser formulado mediante una ecuación matemática. </vt:lpstr>
      <vt:lpstr>Presentación de PowerPoint</vt:lpstr>
      <vt:lpstr>Presentación de PowerPoint</vt:lpstr>
      <vt:lpstr>Presentación de PowerPoint</vt:lpstr>
      <vt:lpstr>Introducción a las máquinas eléctricas.</vt:lpstr>
      <vt:lpstr>De los experimentos de Faraday </vt:lpstr>
      <vt:lpstr>Introducción a las máquinas eléctricas.</vt:lpstr>
      <vt:lpstr>Introducción a las máquinas eléctricas.</vt:lpstr>
      <vt:lpstr>FLUJO  MAGNETICO  (  )</vt:lpstr>
      <vt:lpstr>Presentación de PowerPoint</vt:lpstr>
      <vt:lpstr>Presentación de PowerPoint</vt:lpstr>
      <vt:lpstr>Introducción a las máquinas eléctricas.</vt:lpstr>
      <vt:lpstr>Clasificación de las máquinas eléctricas.</vt:lpstr>
      <vt:lpstr>Clasificación de las máquinas eléctricas.</vt:lpstr>
      <vt:lpstr>Perdidas en las máquinas.</vt:lpstr>
      <vt:lpstr>Perdidas eléctricas. (Perdidas en el cobre)</vt:lpstr>
      <vt:lpstr>Perdidas Magnéticas. (Perdidas en el hierro)</vt:lpstr>
      <vt:lpstr>Perdidas mecánicas. (Perdidas por rozamiento)</vt:lpstr>
      <vt:lpstr>Rendimiento</vt:lpstr>
      <vt:lpstr>Preguntas???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Alumno</dc:creator>
  <cp:lastModifiedBy>Alumno</cp:lastModifiedBy>
  <cp:revision>63</cp:revision>
  <dcterms:created xsi:type="dcterms:W3CDTF">2020-03-05T11:01:33Z</dcterms:created>
  <dcterms:modified xsi:type="dcterms:W3CDTF">2020-03-10T02:51:18Z</dcterms:modified>
</cp:coreProperties>
</file>