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300" r:id="rId2"/>
    <p:sldId id="258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02D45-6E02-4AA6-B974-C2451824D5AC}" type="datetimeFigureOut">
              <a:rPr lang="es-AR" smtClean="0"/>
              <a:t>7/4/2020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490E1-C688-42B4-958C-B4535A8673E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8339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smtClean="0"/>
              <a:t>14-03</a:t>
            </a:r>
            <a:r>
              <a:rPr lang="es-AR" baseline="0" smtClean="0"/>
              <a:t> </a:t>
            </a:r>
            <a:r>
              <a:rPr lang="es-AR" baseline="0" dirty="0" err="1" smtClean="0"/>
              <a:t>epet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ADBF0-7669-4561-A4E8-2A79B265988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958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mtClean="0"/>
              <a:t>22--------------------------------03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ADBF0-7669-4561-A4E8-2A79B265988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83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Acción reacción 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ADBF0-7669-4561-A4E8-2A79B265988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69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A4E3-8BE2-47C0-95FC-13A7EB7ED45B}" type="datetimeFigureOut">
              <a:rPr lang="es-ES" smtClean="0">
                <a:solidFill>
                  <a:srgbClr val="DBF5F9">
                    <a:shade val="90000"/>
                  </a:srgbClr>
                </a:solidFill>
              </a:rPr>
              <a:pPr/>
              <a:t>07/04/2020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D555-A1F3-4968-9636-A3CC7036B25B}" type="slidenum">
              <a:rPr lang="es-E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06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A4E3-8BE2-47C0-95FC-13A7EB7ED45B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07/04/2020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D555-A1F3-4968-9636-A3CC7036B25B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6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A4E3-8BE2-47C0-95FC-13A7EB7ED45B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07/04/2020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D555-A1F3-4968-9636-A3CC7036B25B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5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A4E3-8BE2-47C0-95FC-13A7EB7ED45B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07/04/2020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D555-A1F3-4968-9636-A3CC7036B25B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2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A4E3-8BE2-47C0-95FC-13A7EB7ED45B}" type="datetimeFigureOut">
              <a:rPr lang="es-ES" smtClean="0">
                <a:solidFill>
                  <a:srgbClr val="DBF5F9">
                    <a:shade val="90000"/>
                  </a:srgbClr>
                </a:solidFill>
              </a:rPr>
              <a:pPr/>
              <a:t>07/04/2020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D555-A1F3-4968-9636-A3CC7036B25B}" type="slidenum">
              <a:rPr lang="es-E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48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A4E3-8BE2-47C0-95FC-13A7EB7ED45B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07/04/2020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D555-A1F3-4968-9636-A3CC7036B25B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4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A4E3-8BE2-47C0-95FC-13A7EB7ED45B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07/04/2020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D555-A1F3-4968-9636-A3CC7036B25B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4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A4E3-8BE2-47C0-95FC-13A7EB7ED45B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07/04/2020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D555-A1F3-4968-9636-A3CC7036B25B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5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A4E3-8BE2-47C0-95FC-13A7EB7ED45B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07/04/2020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D555-A1F3-4968-9636-A3CC7036B25B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2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1FA4E3-8BE2-47C0-95FC-13A7EB7ED45B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07/04/2020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D4D555-A1F3-4968-9636-A3CC7036B25B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5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A4E3-8BE2-47C0-95FC-13A7EB7ED45B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07/04/2020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D555-A1F3-4968-9636-A3CC7036B25B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08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1FA4E3-8BE2-47C0-95FC-13A7EB7ED45B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07/04/2020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2D4D555-A1F3-4968-9636-A3CC7036B25B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2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gif"/><Relationship Id="rId9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66803" y="682751"/>
            <a:ext cx="9371885" cy="1036321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MÁQUINAS ELÉCTRICAS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sz="4000" dirty="0" smtClean="0"/>
              <a:t>T.U.M.I. 2020</a:t>
            </a:r>
            <a:endParaRPr lang="en-US" sz="4000" dirty="0"/>
          </a:p>
        </p:txBody>
      </p:sp>
      <p:sp>
        <p:nvSpPr>
          <p:cNvPr id="5" name="Rectángulo 4"/>
          <p:cNvSpPr/>
          <p:nvPr/>
        </p:nvSpPr>
        <p:spPr>
          <a:xfrm>
            <a:off x="6756310" y="5239948"/>
            <a:ext cx="4298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600" dirty="0"/>
              <a:t>CRISTALDO JAVIER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104097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847344" y="301752"/>
            <a:ext cx="3675888" cy="84429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b="1" dirty="0">
                <a:solidFill>
                  <a:srgbClr val="04617B"/>
                </a:solidFill>
                <a:latin typeface="Calibri"/>
              </a:rPr>
              <a:t>Bobinados </a:t>
            </a:r>
            <a:r>
              <a:rPr lang="es-AR" dirty="0">
                <a:solidFill>
                  <a:srgbClr val="04617B"/>
                </a:solidFill>
                <a:latin typeface="Calibri"/>
              </a:rPr>
              <a:t> </a:t>
            </a:r>
            <a:endParaRPr lang="es-AR" dirty="0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213360" y="1554480"/>
            <a:ext cx="6309360" cy="3895344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D0D9"/>
              </a:buClr>
            </a:pPr>
            <a:r>
              <a:rPr lang="es-AR" dirty="0">
                <a:solidFill>
                  <a:prstClr val="black"/>
                </a:solidFill>
                <a:latin typeface="Constantia"/>
              </a:rPr>
              <a:t>La forma en que se inmovilizan los conductos de bobinas con relación al núcleo, es mediante adecuadas pinzas de madera y apoyadas sobre el perfil de acero manteniéndolos centradas.</a:t>
            </a:r>
          </a:p>
          <a:p>
            <a:pPr>
              <a:buClr>
                <a:srgbClr val="0BD0D9"/>
              </a:buClr>
            </a:pPr>
            <a:r>
              <a:rPr lang="es-AR" dirty="0">
                <a:solidFill>
                  <a:prstClr val="black"/>
                </a:solidFill>
                <a:latin typeface="Constantia"/>
              </a:rPr>
              <a:t>De no estar centradas, en caso de corrientes accidentales de cortocircuito la maquina se ve sometida a esfuerzos mecánicos importantes.</a:t>
            </a:r>
          </a:p>
          <a:p>
            <a:pPr>
              <a:buClr>
                <a:srgbClr val="0BD0D9"/>
              </a:buClr>
            </a:pPr>
            <a:endParaRPr lang="es-AR" dirty="0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817" y="365760"/>
            <a:ext cx="4870018" cy="27740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817" y="3502152"/>
            <a:ext cx="4255196" cy="242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489" y="0"/>
            <a:ext cx="92796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703512" y="72008"/>
            <a:ext cx="1296144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7630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5104" y="294902"/>
            <a:ext cx="7997952" cy="612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088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219" t="32794" r="19962" b="9681"/>
          <a:stretch>
            <a:fillRect/>
          </a:stretch>
        </p:blipFill>
        <p:spPr bwMode="auto">
          <a:xfrm>
            <a:off x="1169352" y="623728"/>
            <a:ext cx="898248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13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1774" t="32360" r="17688" b="15981"/>
          <a:stretch>
            <a:fillRect/>
          </a:stretch>
        </p:blipFill>
        <p:spPr bwMode="auto">
          <a:xfrm>
            <a:off x="1559496" y="1412776"/>
            <a:ext cx="9036496" cy="451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88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5868" t="24800" r="58293" b="17241"/>
          <a:stretch>
            <a:fillRect/>
          </a:stretch>
        </p:blipFill>
        <p:spPr bwMode="auto">
          <a:xfrm>
            <a:off x="3450336" y="499873"/>
            <a:ext cx="4295899" cy="562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89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26060" r="12520" b="18501"/>
          <a:stretch>
            <a:fillRect/>
          </a:stretch>
        </p:blipFill>
        <p:spPr bwMode="auto">
          <a:xfrm>
            <a:off x="1144904" y="1170721"/>
            <a:ext cx="8905570" cy="408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37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6972-2D06-4F72-AE71-60A554C6351A}" type="slidenum">
              <a:rPr lang="es-ES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17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021650" y="1793876"/>
            <a:ext cx="5630946" cy="4021054"/>
            <a:chOff x="192" y="1208"/>
            <a:chExt cx="3743" cy="2831"/>
          </a:xfrm>
        </p:grpSpPr>
        <p:sp>
          <p:nvSpPr>
            <p:cNvPr id="277509" name="Rectangle 5"/>
            <p:cNvSpPr>
              <a:spLocks noChangeArrowheads="1"/>
            </p:cNvSpPr>
            <p:nvPr/>
          </p:nvSpPr>
          <p:spPr bwMode="auto">
            <a:xfrm>
              <a:off x="192" y="2490"/>
              <a:ext cx="123" cy="260"/>
            </a:xfrm>
            <a:prstGeom prst="rect">
              <a:avLst/>
            </a:prstGeom>
            <a:solidFill>
              <a:schemeClr val="folHlink"/>
            </a:solidFill>
            <a:ln w="317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  <a:flatTx/>
            </a:bodyPr>
            <a:lstStyle/>
            <a:p>
              <a:endParaRPr lang="es-AR">
                <a:solidFill>
                  <a:prstClr val="black"/>
                </a:solidFill>
                <a:latin typeface="Constantia"/>
              </a:endParaRPr>
            </a:p>
          </p:txBody>
        </p:sp>
        <p:pic>
          <p:nvPicPr>
            <p:cNvPr id="277508" name="Picture 4" descr="Refrigeració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08"/>
              <a:ext cx="3743" cy="2831"/>
            </a:xfrm>
            <a:prstGeom prst="rect">
              <a:avLst/>
            </a:prstGeom>
            <a:solidFill>
              <a:schemeClr val="folHlink"/>
            </a:solidFill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77511" name="Rectangle 7"/>
          <p:cNvSpPr>
            <a:spLocks noChangeArrowheads="1"/>
          </p:cNvSpPr>
          <p:nvPr/>
        </p:nvSpPr>
        <p:spPr bwMode="auto">
          <a:xfrm>
            <a:off x="7212014" y="1793876"/>
            <a:ext cx="3563937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lvl="2">
              <a:spcBef>
                <a:spcPct val="24000"/>
              </a:spcBef>
            </a:pPr>
            <a:r>
              <a:rPr lang="es-ES" sz="1200"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1    </a:t>
            </a:r>
            <a:r>
              <a:rPr lang="es-ES" sz="12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Núcleo</a:t>
            </a:r>
          </a:p>
          <a:p>
            <a:pPr lvl="2">
              <a:spcBef>
                <a:spcPct val="24000"/>
              </a:spcBef>
            </a:pPr>
            <a:r>
              <a:rPr lang="es-ES" sz="1200"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1’</a:t>
            </a:r>
            <a:r>
              <a:rPr lang="es-ES" sz="12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   Prensaculatas</a:t>
            </a:r>
          </a:p>
          <a:p>
            <a:pPr lvl="2">
              <a:spcBef>
                <a:spcPct val="24000"/>
              </a:spcBef>
            </a:pPr>
            <a:r>
              <a:rPr lang="es-ES" sz="1200"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2</a:t>
            </a:r>
            <a:r>
              <a:rPr lang="es-ES" sz="12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    Devanados</a:t>
            </a:r>
          </a:p>
          <a:p>
            <a:pPr lvl="2">
              <a:spcBef>
                <a:spcPct val="24000"/>
              </a:spcBef>
            </a:pPr>
            <a:r>
              <a:rPr lang="es-ES" sz="1200"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3</a:t>
            </a:r>
            <a:r>
              <a:rPr lang="es-ES" sz="12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    Cuba</a:t>
            </a:r>
          </a:p>
          <a:p>
            <a:pPr lvl="2">
              <a:spcBef>
                <a:spcPct val="24000"/>
              </a:spcBef>
            </a:pPr>
            <a:r>
              <a:rPr lang="es-ES" sz="1200"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4    </a:t>
            </a:r>
            <a:r>
              <a:rPr lang="es-ES" sz="12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Aletas refrigeración</a:t>
            </a:r>
          </a:p>
          <a:p>
            <a:pPr lvl="2">
              <a:spcBef>
                <a:spcPct val="24000"/>
              </a:spcBef>
            </a:pPr>
            <a:r>
              <a:rPr lang="es-ES" sz="1200"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5</a:t>
            </a:r>
            <a:r>
              <a:rPr lang="es-ES" sz="12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    Aceite</a:t>
            </a:r>
          </a:p>
          <a:p>
            <a:pPr lvl="2">
              <a:spcBef>
                <a:spcPct val="24000"/>
              </a:spcBef>
            </a:pPr>
            <a:r>
              <a:rPr lang="es-ES" sz="1200"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6</a:t>
            </a:r>
            <a:r>
              <a:rPr lang="es-ES" sz="12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    Depósito expansión</a:t>
            </a:r>
          </a:p>
          <a:p>
            <a:pPr lvl="2">
              <a:spcBef>
                <a:spcPct val="24000"/>
              </a:spcBef>
            </a:pPr>
            <a:r>
              <a:rPr lang="es-ES" sz="1200"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7</a:t>
            </a:r>
            <a:r>
              <a:rPr lang="es-ES" sz="12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    Aisladores (BT y AT)</a:t>
            </a:r>
          </a:p>
          <a:p>
            <a:pPr lvl="2">
              <a:spcBef>
                <a:spcPct val="24000"/>
              </a:spcBef>
            </a:pPr>
            <a:r>
              <a:rPr lang="es-ES" sz="1200"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8</a:t>
            </a:r>
            <a:r>
              <a:rPr lang="es-ES" sz="12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    Junta</a:t>
            </a:r>
          </a:p>
          <a:p>
            <a:pPr lvl="2">
              <a:spcBef>
                <a:spcPct val="24000"/>
              </a:spcBef>
            </a:pPr>
            <a:r>
              <a:rPr lang="es-ES" sz="1200"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9</a:t>
            </a:r>
            <a:r>
              <a:rPr lang="es-ES" sz="12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    Conexiones</a:t>
            </a:r>
          </a:p>
          <a:p>
            <a:pPr lvl="2">
              <a:spcBef>
                <a:spcPct val="24000"/>
              </a:spcBef>
            </a:pPr>
            <a:r>
              <a:rPr lang="es-ES" sz="1200"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10</a:t>
            </a:r>
            <a:r>
              <a:rPr lang="es-ES" sz="12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  Nivel aceite</a:t>
            </a:r>
          </a:p>
          <a:p>
            <a:pPr lvl="2">
              <a:spcBef>
                <a:spcPct val="24000"/>
              </a:spcBef>
            </a:pPr>
            <a:r>
              <a:rPr lang="es-ES" sz="1200"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11</a:t>
            </a:r>
            <a:r>
              <a:rPr lang="es-ES" sz="12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 </a:t>
            </a:r>
            <a:r>
              <a:rPr lang="es-ES" sz="1200"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- 12</a:t>
            </a:r>
            <a:r>
              <a:rPr lang="es-ES" sz="12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 Termómetro</a:t>
            </a:r>
          </a:p>
          <a:p>
            <a:pPr lvl="2">
              <a:spcBef>
                <a:spcPct val="24000"/>
              </a:spcBef>
            </a:pPr>
            <a:r>
              <a:rPr lang="es-ES" sz="1200"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13 - 14</a:t>
            </a:r>
            <a:r>
              <a:rPr lang="es-ES" sz="12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  Grifo de vaciado</a:t>
            </a:r>
          </a:p>
          <a:p>
            <a:pPr lvl="2">
              <a:spcBef>
                <a:spcPct val="24000"/>
              </a:spcBef>
            </a:pPr>
            <a:r>
              <a:rPr lang="es-ES" sz="1200"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15</a:t>
            </a:r>
            <a:r>
              <a:rPr lang="es-ES" sz="12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  Cambio tensión</a:t>
            </a:r>
          </a:p>
          <a:p>
            <a:pPr lvl="2">
              <a:spcBef>
                <a:spcPct val="24000"/>
              </a:spcBef>
            </a:pPr>
            <a:r>
              <a:rPr lang="es-ES" sz="1200"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16</a:t>
            </a:r>
            <a:r>
              <a:rPr lang="es-ES" sz="12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  Relé Buchholz</a:t>
            </a:r>
          </a:p>
          <a:p>
            <a:pPr lvl="2">
              <a:spcBef>
                <a:spcPct val="24000"/>
              </a:spcBef>
            </a:pPr>
            <a:r>
              <a:rPr lang="es-ES" sz="1200"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17</a:t>
            </a:r>
            <a:r>
              <a:rPr lang="es-ES" sz="12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  Cáncamos transporte</a:t>
            </a:r>
          </a:p>
          <a:p>
            <a:pPr lvl="2">
              <a:spcBef>
                <a:spcPct val="24000"/>
              </a:spcBef>
            </a:pPr>
            <a:r>
              <a:rPr lang="es-ES" sz="1200"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18</a:t>
            </a:r>
            <a:r>
              <a:rPr lang="es-ES" sz="12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  Desecador aire</a:t>
            </a:r>
          </a:p>
          <a:p>
            <a:pPr lvl="2">
              <a:spcBef>
                <a:spcPct val="24000"/>
              </a:spcBef>
            </a:pPr>
            <a:r>
              <a:rPr lang="es-ES" sz="1200"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19</a:t>
            </a:r>
            <a:r>
              <a:rPr lang="es-ES" sz="12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  Tapón llenado</a:t>
            </a:r>
          </a:p>
          <a:p>
            <a:pPr lvl="2">
              <a:spcBef>
                <a:spcPct val="24000"/>
              </a:spcBef>
            </a:pPr>
            <a:r>
              <a:rPr lang="es-ES" sz="1200"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20</a:t>
            </a:r>
            <a:r>
              <a:rPr lang="es-ES" sz="12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</a:rPr>
              <a:t>  Puesta a tierra</a:t>
            </a:r>
          </a:p>
          <a:p>
            <a:pPr lvl="2">
              <a:spcBef>
                <a:spcPct val="24000"/>
              </a:spcBef>
            </a:pPr>
            <a:endParaRPr lang="es-ES" sz="120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77512" name="Text Box 8"/>
          <p:cNvSpPr txBox="1">
            <a:spLocks noChangeArrowheads="1"/>
          </p:cNvSpPr>
          <p:nvPr/>
        </p:nvSpPr>
        <p:spPr bwMode="auto">
          <a:xfrm>
            <a:off x="3076576" y="5949951"/>
            <a:ext cx="31790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s-ES" sz="1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  <a:sym typeface="Symbol" pitchFamily="18" charset="2"/>
              </a:rPr>
              <a:t></a:t>
            </a:r>
            <a:r>
              <a:rPr lang="es-ES_tradnl" sz="1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  <a:sym typeface="Symbol" pitchFamily="18" charset="2"/>
              </a:rPr>
              <a:t> Transformadores de potencia medida... E. Ras Oliva</a:t>
            </a:r>
            <a:endParaRPr lang="es-ES" sz="10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/>
            </a:endParaRPr>
          </a:p>
        </p:txBody>
      </p:sp>
      <p:sp>
        <p:nvSpPr>
          <p:cNvPr id="277515" name="Rectangle 11"/>
          <p:cNvSpPr>
            <a:spLocks noChangeArrowheads="1"/>
          </p:cNvSpPr>
          <p:nvPr/>
        </p:nvSpPr>
        <p:spPr bwMode="auto">
          <a:xfrm>
            <a:off x="3194558" y="272241"/>
            <a:ext cx="3805594" cy="954107"/>
          </a:xfrm>
          <a:prstGeom prst="rect">
            <a:avLst/>
          </a:prstGeom>
          <a:solidFill>
            <a:srgbClr val="D778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s-ES" sz="2800" dirty="0">
                <a:solidFill>
                  <a:prstClr val="white"/>
                </a:solidFill>
                <a:latin typeface="Constantia"/>
              </a:rPr>
              <a:t>Aspectos </a:t>
            </a:r>
            <a:r>
              <a:rPr lang="es-ES" sz="2800" dirty="0">
                <a:solidFill>
                  <a:prstClr val="white"/>
                </a:solidFill>
                <a:latin typeface="Constantia"/>
              </a:rPr>
              <a:t>constructivos:</a:t>
            </a:r>
          </a:p>
          <a:p>
            <a:r>
              <a:rPr lang="es-ES" sz="2800" dirty="0">
                <a:solidFill>
                  <a:prstClr val="white"/>
                </a:solidFill>
                <a:latin typeface="Constantia"/>
              </a:rPr>
              <a:t>refrigeración.</a:t>
            </a:r>
          </a:p>
        </p:txBody>
      </p:sp>
    </p:spTree>
    <p:extLst>
      <p:ext uri="{BB962C8B-B14F-4D97-AF65-F5344CB8AC3E}">
        <p14:creationId xmlns:p14="http://schemas.microsoft.com/office/powerpoint/2010/main" val="22485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4545" y="0"/>
            <a:ext cx="9147182" cy="68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545016" y="357968"/>
            <a:ext cx="1296144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33933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" y="0"/>
            <a:ext cx="10281629" cy="65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825688" y="0"/>
            <a:ext cx="1296144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7511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122" name="Picture 2" descr="D:\Mis Cosas\Descargas\mquinas-elctricas-rotativas-52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5"/>
          <a:stretch/>
        </p:blipFill>
        <p:spPr bwMode="auto">
          <a:xfrm>
            <a:off x="219456" y="414054"/>
            <a:ext cx="11533631" cy="545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76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8912"/>
            <a:ext cx="10863072" cy="579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_tradnl" sz="3200" b="1" dirty="0"/>
              <a:t>TRANSFORMADORES SECOS ENCAPSULADOS EN RESINA EPOXI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07136" y="1845734"/>
            <a:ext cx="6376416" cy="42746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b="1" dirty="0" smtClean="0"/>
              <a:t>Descripción: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dirty="0"/>
              <a:t>Se utilizan en interior para distribución de energía eléctrica en media tensión, en lugares donde los espacios reducidos y los requerimientos de seguridad en caso de incendio imposibilitan la utilización de transformadores refrigerados en aceite.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dirty="0"/>
              <a:t>Son de aplicación en grandes edificios, hospitales, industrias, minería, grandes centros comerciales y toda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dirty="0"/>
              <a:t>actividad que requiera la utilización intensiva de energía eléctrica.</a:t>
            </a:r>
          </a:p>
        </p:txBody>
      </p:sp>
      <p:pic>
        <p:nvPicPr>
          <p:cNvPr id="11268" name="Picture 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698" y="1994790"/>
            <a:ext cx="3085385" cy="351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9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60832" y="414528"/>
            <a:ext cx="10058400" cy="6888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_tradnl" sz="2800" b="1" dirty="0"/>
              <a:t>TRANSFORMADORES SECOS ENCAPSULADOS EN RESINA EPOXI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3296" y="1760389"/>
            <a:ext cx="7132320" cy="417711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sz="3600" b="1" dirty="0"/>
              <a:t>Características Generales: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dirty="0"/>
              <a:t>Son refrigerados en aire con aislación clase F, utilizándose resina epoxi como medio de protección de los arrollamientos, siendo innecesario cualquier mantenimiento posterior a la instalación.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dirty="0"/>
              <a:t>Potencias normalizadas desde 100 hasta 2500 </a:t>
            </a:r>
            <a:r>
              <a:rPr lang="es-ES_tradnl" sz="2800" dirty="0" err="1"/>
              <a:t>kVA</a:t>
            </a:r>
            <a:r>
              <a:rPr lang="es-ES_tradnl" sz="28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dirty="0"/>
              <a:t>Tensiones primarias de 13.2, 15, 25, 33 y 35 </a:t>
            </a:r>
            <a:r>
              <a:rPr lang="es-ES_tradnl" sz="2800" dirty="0" err="1"/>
              <a:t>kV</a:t>
            </a:r>
            <a:endParaRPr lang="es-ES_tradnl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dirty="0"/>
              <a:t>Frecuencias de 50 y 60 Hz.</a:t>
            </a:r>
          </a:p>
        </p:txBody>
      </p:sp>
      <p:pic>
        <p:nvPicPr>
          <p:cNvPr id="13316" name="Picture 5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442" y="2314151"/>
            <a:ext cx="2958910" cy="337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24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07136" y="256032"/>
            <a:ext cx="6364224" cy="786384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4000" b="1" dirty="0"/>
              <a:t>TRANSFORMADORES RURALES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07136" y="1845734"/>
            <a:ext cx="5876544" cy="413173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_tradnl" sz="4000" b="1" dirty="0"/>
              <a:t>Descripción:</a:t>
            </a:r>
          </a:p>
          <a:p>
            <a:pPr eaLnBrk="1" hangingPunct="1">
              <a:defRPr/>
            </a:pPr>
            <a:r>
              <a:rPr lang="es-ES_tradnl" sz="2400" dirty="0" smtClean="0"/>
              <a:t>Están diseñados para instalación </a:t>
            </a:r>
            <a:r>
              <a:rPr lang="es-ES_tradnl" sz="2400" dirty="0" err="1" smtClean="0"/>
              <a:t>monoposte</a:t>
            </a:r>
            <a:r>
              <a:rPr lang="es-ES_tradnl" sz="2400" dirty="0" smtClean="0"/>
              <a:t> en redes de electrificación suburbanas </a:t>
            </a:r>
            <a:r>
              <a:rPr lang="es-ES_tradnl" sz="2400" dirty="0" err="1" smtClean="0"/>
              <a:t>monofilares</a:t>
            </a:r>
            <a:r>
              <a:rPr lang="es-ES_tradnl" sz="2400" dirty="0" smtClean="0"/>
              <a:t>, bifilares y </a:t>
            </a:r>
            <a:r>
              <a:rPr lang="es-ES_tradnl" sz="2400" dirty="0" err="1" smtClean="0"/>
              <a:t>trifilares</a:t>
            </a:r>
            <a:r>
              <a:rPr lang="es-ES_tradnl" sz="2400" dirty="0" smtClean="0"/>
              <a:t>, de 7.6, 13.2 y 15 </a:t>
            </a:r>
            <a:r>
              <a:rPr lang="es-ES_tradnl" sz="2400" dirty="0" err="1" smtClean="0"/>
              <a:t>kV</a:t>
            </a:r>
            <a:r>
              <a:rPr lang="es-ES_tradnl" sz="2400" dirty="0" smtClean="0"/>
              <a:t>.</a:t>
            </a:r>
          </a:p>
          <a:p>
            <a:pPr eaLnBrk="1" hangingPunct="1">
              <a:defRPr/>
            </a:pPr>
            <a:r>
              <a:rPr lang="es-ES_tradnl" sz="2400" dirty="0" smtClean="0"/>
              <a:t>En redes </a:t>
            </a:r>
            <a:r>
              <a:rPr lang="es-ES_tradnl" sz="2400" dirty="0" err="1" smtClean="0"/>
              <a:t>trifilares</a:t>
            </a:r>
            <a:r>
              <a:rPr lang="es-ES_tradnl" sz="2400" dirty="0" smtClean="0"/>
              <a:t> se pueden utilizar transformadores trifásicos o como alternativa 3 monofásicos.</a:t>
            </a:r>
          </a:p>
        </p:txBody>
      </p:sp>
      <p:pic>
        <p:nvPicPr>
          <p:cNvPr id="17412" name="Picture 5" descr="rural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00" y="1931078"/>
            <a:ext cx="3700029" cy="373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1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Foto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755" y="2394840"/>
            <a:ext cx="3617279" cy="337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4000" b="1"/>
              <a:t>TRANSFORMADORES RURALES</a:t>
            </a:r>
          </a:p>
        </p:txBody>
      </p:sp>
      <p:pic>
        <p:nvPicPr>
          <p:cNvPr id="18436" name="Picture 5" descr="rural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03" y="2096771"/>
            <a:ext cx="3382072" cy="341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 descr="rural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090" y="1886205"/>
            <a:ext cx="3489387" cy="422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24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5488" y="292608"/>
            <a:ext cx="7705344" cy="774192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4000" b="1" dirty="0"/>
              <a:t>TRANSFORMADORES SUBTERRÁNEOS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82310"/>
            <a:ext cx="4608576" cy="34943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_tradnl" sz="4000" b="1" dirty="0"/>
              <a:t>Aplicaciones</a:t>
            </a:r>
          </a:p>
          <a:p>
            <a:pPr eaLnBrk="1" hangingPunct="1">
              <a:defRPr/>
            </a:pPr>
            <a:r>
              <a:rPr lang="es-ES_tradnl" sz="2800" dirty="0" smtClean="0"/>
              <a:t>Transformador de construcción adecuada para ser instalado en cámaras, en cualquier nivel, pudiendo ser utilizado donde haya posibilidad de inmersión de cualquier naturaleza.</a:t>
            </a:r>
          </a:p>
        </p:txBody>
      </p:sp>
      <p:pic>
        <p:nvPicPr>
          <p:cNvPr id="19460" name="Picture 4" descr="transformadorSubterraneo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5" t="16667" r="20273" b="17334"/>
          <a:stretch>
            <a:fillRect/>
          </a:stretch>
        </p:blipFill>
        <p:spPr bwMode="auto">
          <a:xfrm>
            <a:off x="5904168" y="3267457"/>
            <a:ext cx="3337368" cy="348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064" y="874777"/>
            <a:ext cx="3460212" cy="246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1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903482" y="475488"/>
            <a:ext cx="5344476" cy="544488"/>
          </a:xfrm>
        </p:spPr>
        <p:txBody>
          <a:bodyPr>
            <a:noAutofit/>
          </a:bodyPr>
          <a:lstStyle/>
          <a:p>
            <a:r>
              <a:rPr lang="es-CO" sz="4000" dirty="0"/>
              <a:t>Corrientes de Foucault</a:t>
            </a:r>
            <a:endParaRPr lang="es-CO" sz="4000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087" y="2497871"/>
            <a:ext cx="6505266" cy="136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9584" y="1976257"/>
            <a:ext cx="3947136" cy="396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693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1376" y="633984"/>
            <a:ext cx="4913376" cy="603504"/>
          </a:xfrm>
        </p:spPr>
        <p:txBody>
          <a:bodyPr>
            <a:normAutofit fontScale="90000"/>
          </a:bodyPr>
          <a:lstStyle/>
          <a:p>
            <a:r>
              <a:rPr lang="es-AR" b="1" dirty="0" smtClean="0"/>
              <a:t>Histéresis magnética</a:t>
            </a:r>
            <a:endParaRPr lang="es-A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76" y="2293570"/>
            <a:ext cx="6538789" cy="275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139" y="2130703"/>
            <a:ext cx="4304345" cy="334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 l="24223" t="56672" r="17873" b="10941"/>
          <a:stretch>
            <a:fillRect/>
          </a:stretch>
        </p:blipFill>
        <p:spPr bwMode="auto">
          <a:xfrm>
            <a:off x="1379984" y="1122456"/>
            <a:ext cx="8892480" cy="291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847528" y="260649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prstClr val="black"/>
                </a:solidFill>
                <a:latin typeface="Constantia"/>
              </a:rPr>
              <a:t>DESIGNACIÓN DE LA REFRIGERACIÓN  DE TRANSFORMADORES </a:t>
            </a:r>
            <a:endParaRPr lang="es-ES" sz="2000" b="1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51104" y="4036798"/>
            <a:ext cx="10265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solidFill>
                  <a:prstClr val="black"/>
                </a:solidFill>
                <a:latin typeface="Constantia"/>
              </a:rPr>
              <a:t>ONAN: </a:t>
            </a:r>
            <a:r>
              <a:rPr lang="es-AR" sz="2400" dirty="0" err="1">
                <a:solidFill>
                  <a:prstClr val="black"/>
                </a:solidFill>
                <a:latin typeface="Constantia"/>
              </a:rPr>
              <a:t>trafo</a:t>
            </a:r>
            <a:r>
              <a:rPr lang="es-AR" sz="2400" dirty="0">
                <a:solidFill>
                  <a:prstClr val="black"/>
                </a:solidFill>
                <a:latin typeface="Constantia"/>
              </a:rPr>
              <a:t> en baño de aceite, convección natural; refrigerante secundario, aire con convección natural.</a:t>
            </a:r>
          </a:p>
          <a:p>
            <a:r>
              <a:rPr lang="es-AR" sz="2400" dirty="0">
                <a:solidFill>
                  <a:prstClr val="black"/>
                </a:solidFill>
                <a:latin typeface="Constantia"/>
              </a:rPr>
              <a:t>ONAF: </a:t>
            </a:r>
            <a:r>
              <a:rPr lang="es-AR" sz="2400" dirty="0" err="1">
                <a:solidFill>
                  <a:prstClr val="black"/>
                </a:solidFill>
                <a:latin typeface="Constantia"/>
              </a:rPr>
              <a:t>trafo</a:t>
            </a:r>
            <a:r>
              <a:rPr lang="es-AR" sz="2400" dirty="0">
                <a:solidFill>
                  <a:prstClr val="black"/>
                </a:solidFill>
                <a:latin typeface="Constantia"/>
              </a:rPr>
              <a:t> en baño de aceite, convección natural; refrigerante secundario, aire con convección forzada.</a:t>
            </a:r>
          </a:p>
          <a:p>
            <a:r>
              <a:rPr lang="es-AR" sz="2400" dirty="0">
                <a:solidFill>
                  <a:prstClr val="black"/>
                </a:solidFill>
                <a:latin typeface="Constantia"/>
              </a:rPr>
              <a:t>Para transformadores secos se usan dos letras, ej. AN: aire, convección natural.</a:t>
            </a:r>
            <a:endParaRPr lang="es-ES" sz="2400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64058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776" y="-4781"/>
            <a:ext cx="9137630" cy="686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471864" y="89572"/>
            <a:ext cx="1296144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64751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2081" y="-102046"/>
            <a:ext cx="9121835" cy="687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703512" y="59854"/>
            <a:ext cx="1296144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6055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5760" y="359755"/>
            <a:ext cx="4815840" cy="822869"/>
          </a:xfrm>
        </p:spPr>
        <p:txBody>
          <a:bodyPr>
            <a:normAutofit/>
          </a:bodyPr>
          <a:lstStyle/>
          <a:p>
            <a:pPr algn="ctr"/>
            <a:r>
              <a:rPr lang="es-AR" sz="5400" b="1" dirty="0" smtClean="0"/>
              <a:t>Transformador</a:t>
            </a:r>
            <a:r>
              <a:rPr lang="es-AR" sz="5400" dirty="0" smtClean="0"/>
              <a:t> </a:t>
            </a:r>
            <a:endParaRPr lang="es-AR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3232" y="1863096"/>
            <a:ext cx="5077968" cy="3854952"/>
          </a:xfrm>
        </p:spPr>
        <p:txBody>
          <a:bodyPr>
            <a:noAutofit/>
          </a:bodyPr>
          <a:lstStyle/>
          <a:p>
            <a:r>
              <a:rPr lang="es-AR" sz="2800" dirty="0" smtClean="0"/>
              <a:t>Es un aparato estático de inducción, </a:t>
            </a:r>
            <a:r>
              <a:rPr lang="es-AR" sz="2800" dirty="0" smtClean="0"/>
              <a:t>exclusivamente </a:t>
            </a:r>
            <a:r>
              <a:rPr lang="es-AR" sz="2800" dirty="0" smtClean="0"/>
              <a:t>para corriente alterna, destinado a transformar un sistema primario de corriente alterna en otro secundario de tensión e intensidad generalmente </a:t>
            </a:r>
            <a:r>
              <a:rPr lang="es-AR" sz="2800" dirty="0" smtClean="0"/>
              <a:t>diferente.  </a:t>
            </a:r>
            <a:endParaRPr lang="es-AR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224" y="359755"/>
            <a:ext cx="2921591" cy="21883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1" r="18543" b="12442"/>
          <a:stretch/>
        </p:blipFill>
        <p:spPr>
          <a:xfrm>
            <a:off x="8963541" y="2548128"/>
            <a:ext cx="2302955" cy="2133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20" y="3443478"/>
            <a:ext cx="18478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0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54736" y="362712"/>
            <a:ext cx="4322064" cy="100279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4800" b="1" dirty="0">
                <a:solidFill>
                  <a:srgbClr val="04617B"/>
                </a:solidFill>
                <a:latin typeface="Calibri"/>
              </a:rPr>
              <a:t>Transformador</a:t>
            </a:r>
            <a:r>
              <a:rPr lang="es-AR" dirty="0">
                <a:solidFill>
                  <a:srgbClr val="04617B"/>
                </a:solidFill>
                <a:latin typeface="Calibri"/>
              </a:rPr>
              <a:t> </a:t>
            </a:r>
            <a:endParaRPr lang="es-AR" dirty="0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554736" y="1537722"/>
            <a:ext cx="5455920" cy="3753606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D0D9"/>
              </a:buClr>
            </a:pPr>
            <a:r>
              <a:rPr lang="es-AR" sz="2800" dirty="0">
                <a:solidFill>
                  <a:prstClr val="black"/>
                </a:solidFill>
                <a:latin typeface="Constantia"/>
              </a:rPr>
              <a:t>El bobinado por donde ingresa la energía se llama primario, esta conectado a una red de corriente alterna y el flujo que se a producido en su circuito magnético alcanza las dos bobinas. </a:t>
            </a:r>
            <a:endParaRPr lang="es-AR" sz="2800" dirty="0">
              <a:solidFill>
                <a:prstClr val="black"/>
              </a:solidFill>
              <a:latin typeface="Constantia"/>
            </a:endParaRPr>
          </a:p>
          <a:p>
            <a:pPr>
              <a:buClr>
                <a:srgbClr val="0BD0D9"/>
              </a:buClr>
            </a:pPr>
            <a:r>
              <a:rPr lang="es-AR" sz="2800" dirty="0">
                <a:solidFill>
                  <a:prstClr val="black"/>
                </a:solidFill>
                <a:latin typeface="Constantia"/>
              </a:rPr>
              <a:t>El flujo por donde egresa la energía de lo denomina secundario </a:t>
            </a:r>
            <a:endParaRPr lang="es-AR" sz="2800" dirty="0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11" y="1537722"/>
            <a:ext cx="5534163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2 Marcador de contenido"/>
              <p:cNvSpPr txBox="1">
                <a:spLocks/>
              </p:cNvSpPr>
              <p:nvPr/>
            </p:nvSpPr>
            <p:spPr>
              <a:xfrm>
                <a:off x="4864847" y="1669121"/>
                <a:ext cx="5852160" cy="4712208"/>
              </a:xfrm>
              <a:prstGeom prst="rect">
                <a:avLst/>
              </a:prstGeom>
            </p:spPr>
            <p:txBody>
              <a:bodyPr/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rgbClr val="0BD0D9"/>
                  </a:buClr>
                  <a:buNone/>
                </a:pPr>
                <a:r>
                  <a:rPr lang="es-AR" dirty="0">
                    <a:solidFill>
                      <a:prstClr val="black"/>
                    </a:solidFill>
                    <a:latin typeface="Constantia"/>
                  </a:rPr>
                  <a:t>Una I</a:t>
                </a:r>
                <a:r>
                  <a:rPr lang="es-AR" sz="1800" dirty="0">
                    <a:solidFill>
                      <a:prstClr val="black"/>
                    </a:solidFill>
                    <a:latin typeface="Constantia"/>
                  </a:rPr>
                  <a:t>0 (</a:t>
                </a:r>
                <a:r>
                  <a:rPr lang="es-AR" dirty="0">
                    <a:solidFill>
                      <a:prstClr val="black"/>
                    </a:solidFill>
                    <a:latin typeface="Constantia"/>
                  </a:rPr>
                  <a:t>intensidad de  corriente) origina una flujo </a:t>
                </a:r>
                <a14:m>
                  <m:oMath xmlns:m="http://schemas.openxmlformats.org/officeDocument/2006/math">
                    <m:r>
                      <a:rPr lang="es-AR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s-AR" dirty="0">
                    <a:solidFill>
                      <a:prstClr val="black"/>
                    </a:solidFill>
                    <a:latin typeface="Constantia"/>
                  </a:rPr>
                  <a:t>: (minúscula instantáneo)</a:t>
                </a:r>
              </a:p>
              <a:p>
                <a:pPr marL="0" indent="0">
                  <a:buClr>
                    <a:srgbClr val="0BD0D9"/>
                  </a:buClr>
                  <a:buNone/>
                </a:pPr>
                <a:endParaRPr lang="es-AR" dirty="0">
                  <a:solidFill>
                    <a:prstClr val="black"/>
                  </a:solidFill>
                  <a:latin typeface="Constantia"/>
                </a:endParaRPr>
              </a:p>
              <a:p>
                <a:pPr marL="0" indent="0">
                  <a:buClr>
                    <a:srgbClr val="0BD0D9"/>
                  </a:buClr>
                  <a:buNone/>
                </a:pPr>
                <a:endParaRPr lang="es-AR" dirty="0">
                  <a:solidFill>
                    <a:prstClr val="black"/>
                  </a:solidFill>
                  <a:latin typeface="Constantia"/>
                </a:endParaRPr>
              </a:p>
              <a:p>
                <a:pPr marL="0" indent="0">
                  <a:buClr>
                    <a:srgbClr val="0BD0D9"/>
                  </a:buClr>
                  <a:buNone/>
                </a:pPr>
                <a:endParaRPr lang="es-AR" dirty="0">
                  <a:solidFill>
                    <a:prstClr val="black"/>
                  </a:solidFill>
                  <a:latin typeface="Constantia"/>
                </a:endParaRPr>
              </a:p>
              <a:p>
                <a:pPr marL="0" indent="0">
                  <a:buClr>
                    <a:srgbClr val="0BD0D9"/>
                  </a:buClr>
                  <a:buNone/>
                </a:pPr>
                <a:endParaRPr lang="es-AR" dirty="0">
                  <a:solidFill>
                    <a:prstClr val="black"/>
                  </a:solidFill>
                  <a:latin typeface="Constantia"/>
                </a:endParaRPr>
              </a:p>
              <a:p>
                <a:pPr marL="0" indent="0">
                  <a:buClr>
                    <a:srgbClr val="0BD0D9"/>
                  </a:buClr>
                  <a:buNone/>
                </a:pPr>
                <a:r>
                  <a:rPr lang="es-AR" dirty="0">
                    <a:solidFill>
                      <a:prstClr val="black"/>
                    </a:solidFill>
                    <a:latin typeface="Constantia"/>
                  </a:rPr>
                  <a:t>Mayúscula eficaz:</a:t>
                </a:r>
              </a:p>
              <a:p>
                <a:pPr marL="0" indent="0">
                  <a:buClr>
                    <a:srgbClr val="0BD0D9"/>
                  </a:buClr>
                  <a:buNone/>
                </a:pPr>
                <a:endParaRPr lang="es-AR" dirty="0">
                  <a:solidFill>
                    <a:prstClr val="black"/>
                  </a:solidFill>
                  <a:latin typeface="Constantia"/>
                </a:endParaRPr>
              </a:p>
            </p:txBody>
          </p:sp>
        </mc:Choice>
        <mc:Fallback>
          <p:sp>
            <p:nvSpPr>
              <p:cNvPr id="6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847" y="1669121"/>
                <a:ext cx="5852160" cy="4712208"/>
              </a:xfrm>
              <a:prstGeom prst="rect">
                <a:avLst/>
              </a:prstGeom>
              <a:blipFill>
                <a:blip r:embed="rId3"/>
                <a:stretch>
                  <a:fillRect l="-1875" t="-1035" r="-22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Título"/>
          <p:cNvSpPr txBox="1">
            <a:spLocks/>
          </p:cNvSpPr>
          <p:nvPr/>
        </p:nvSpPr>
        <p:spPr>
          <a:xfrm>
            <a:off x="-823646" y="237696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b="1" dirty="0">
                <a:solidFill>
                  <a:srgbClr val="04617B"/>
                </a:solidFill>
                <a:latin typeface="Calibri"/>
              </a:rPr>
              <a:t>Transformador Ideal</a:t>
            </a:r>
            <a:endParaRPr lang="es-AR" dirty="0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1981200" y="1556792"/>
            <a:ext cx="8686800" cy="4824536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rgbClr val="0BD0D9"/>
              </a:buClr>
              <a:buFont typeface="+mj-lt"/>
              <a:buAutoNum type="arabicPeriod"/>
            </a:pPr>
            <a:endParaRPr lang="es-AR" dirty="0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4" name="Picture 2" descr="C:\Users\Le0\Pictures\idtran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2" y="2127669"/>
            <a:ext cx="3623935" cy="3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CuadroTexto"/>
              <p:cNvSpPr txBox="1"/>
              <p:nvPr/>
            </p:nvSpPr>
            <p:spPr>
              <a:xfrm>
                <a:off x="5638801" y="3489609"/>
                <a:ext cx="11507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s-AR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AR" i="1" dirty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AR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s-AR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s-AR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AR" dirty="0">
                  <a:solidFill>
                    <a:prstClr val="black"/>
                  </a:solidFill>
                  <a:latin typeface="Constantia"/>
                </a:endParaRPr>
              </a:p>
            </p:txBody>
          </p:sp>
        </mc:Choice>
        <mc:Fallback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1" y="3489609"/>
                <a:ext cx="115076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6 CuadroTexto"/>
              <p:cNvSpPr txBox="1"/>
              <p:nvPr/>
            </p:nvSpPr>
            <p:spPr>
              <a:xfrm>
                <a:off x="5243246" y="3137416"/>
                <a:ext cx="21627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dirty="0">
                          <a:solidFill>
                            <a:prstClr val="black"/>
                          </a:solidFill>
                          <a:latin typeface="Cambria Math"/>
                        </a:rPr>
                        <m:t>𝑎𝑐𝑐𝑖</m:t>
                      </m:r>
                      <m:r>
                        <a:rPr lang="es-AR" i="1" dirty="0">
                          <a:solidFill>
                            <a:prstClr val="black"/>
                          </a:solidFill>
                          <a:latin typeface="Cambria Math"/>
                        </a:rPr>
                        <m:t>ó</m:t>
                      </m:r>
                      <m:r>
                        <a:rPr lang="es-AR" i="1" dirty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s-AR" i="1" dirty="0">
                          <a:solidFill>
                            <a:prstClr val="black"/>
                          </a:solidFill>
                          <a:latin typeface="Cambria Math"/>
                        </a:rPr>
                        <m:t> =</m:t>
                      </m:r>
                      <m:r>
                        <a:rPr lang="es-AR" i="1" dirty="0">
                          <a:solidFill>
                            <a:prstClr val="black"/>
                          </a:solidFill>
                          <a:latin typeface="Cambria Math"/>
                        </a:rPr>
                        <m:t>𝑟𝑒𝑎𝑐𝑐𝑖</m:t>
                      </m:r>
                      <m:r>
                        <a:rPr lang="es-AR" i="1" dirty="0">
                          <a:solidFill>
                            <a:prstClr val="black"/>
                          </a:solidFill>
                          <a:latin typeface="Cambria Math"/>
                        </a:rPr>
                        <m:t>ó</m:t>
                      </m:r>
                      <m:r>
                        <a:rPr lang="es-AR" i="1" dirty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s-AR" dirty="0">
                  <a:solidFill>
                    <a:prstClr val="black"/>
                  </a:solidFill>
                  <a:latin typeface="Constantia"/>
                </a:endParaRPr>
              </a:p>
            </p:txBody>
          </p:sp>
        </mc:Choice>
        <mc:Fallback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246" y="3137416"/>
                <a:ext cx="216270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7 CuadroTexto"/>
              <p:cNvSpPr txBox="1"/>
              <p:nvPr/>
            </p:nvSpPr>
            <p:spPr>
              <a:xfrm>
                <a:off x="5679969" y="3945002"/>
                <a:ext cx="9985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s-AR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AR" i="1" dirty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AR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s-AR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AR" dirty="0">
                  <a:solidFill>
                    <a:prstClr val="black"/>
                  </a:solidFill>
                  <a:latin typeface="Constantia"/>
                </a:endParaRPr>
              </a:p>
            </p:txBody>
          </p:sp>
        </mc:Choice>
        <mc:Fallback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969" y="3945002"/>
                <a:ext cx="99854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8 CuadroTexto"/>
              <p:cNvSpPr txBox="1"/>
              <p:nvPr/>
            </p:nvSpPr>
            <p:spPr>
              <a:xfrm>
                <a:off x="5191445" y="3753934"/>
                <a:ext cx="21627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dirty="0">
                          <a:solidFill>
                            <a:prstClr val="black"/>
                          </a:solidFill>
                          <a:latin typeface="Cambria Math"/>
                        </a:rPr>
                        <m:t>𝑎𝑐𝑐𝑖</m:t>
                      </m:r>
                      <m:r>
                        <a:rPr lang="es-AR" i="1" dirty="0">
                          <a:solidFill>
                            <a:prstClr val="black"/>
                          </a:solidFill>
                          <a:latin typeface="Cambria Math"/>
                        </a:rPr>
                        <m:t>ó</m:t>
                      </m:r>
                      <m:r>
                        <a:rPr lang="es-AR" i="1" dirty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s-AR" i="1" dirty="0">
                          <a:solidFill>
                            <a:prstClr val="black"/>
                          </a:solidFill>
                          <a:latin typeface="Cambria Math"/>
                        </a:rPr>
                        <m:t> =</m:t>
                      </m:r>
                      <m:r>
                        <a:rPr lang="es-AR" i="1" dirty="0">
                          <a:solidFill>
                            <a:prstClr val="black"/>
                          </a:solidFill>
                          <a:latin typeface="Cambria Math"/>
                        </a:rPr>
                        <m:t>𝑟𝑒𝑎𝑐𝑐𝑖</m:t>
                      </m:r>
                      <m:r>
                        <a:rPr lang="es-AR" i="1" dirty="0">
                          <a:solidFill>
                            <a:prstClr val="black"/>
                          </a:solidFill>
                          <a:latin typeface="Cambria Math"/>
                        </a:rPr>
                        <m:t>ó</m:t>
                      </m:r>
                      <m:r>
                        <a:rPr lang="es-AR" i="1" dirty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s-AR" dirty="0">
                  <a:solidFill>
                    <a:prstClr val="black"/>
                  </a:solidFill>
                  <a:latin typeface="Constantia"/>
                </a:endParaRPr>
              </a:p>
            </p:txBody>
          </p:sp>
        </mc:Choice>
        <mc:Fallback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445" y="3753934"/>
                <a:ext cx="216270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9 CuadroTexto"/>
              <p:cNvSpPr txBox="1"/>
              <p:nvPr/>
            </p:nvSpPr>
            <p:spPr>
              <a:xfrm>
                <a:off x="5413042" y="5531160"/>
                <a:ext cx="3243517" cy="8501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sz="3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32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s-AR" sz="32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AR" sz="3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32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s-AR" sz="32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s-AR" sz="3200" i="1" dirty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AR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sz="3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32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s-AR" sz="32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AR" sz="3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32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s-AR" sz="32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s-AR" sz="3200" i="1" dirty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AR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sz="3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32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s-AR" sz="32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AR" sz="3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32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s-AR" sz="32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s-AR" sz="3200" dirty="0">
                    <a:solidFill>
                      <a:prstClr val="black"/>
                    </a:solidFill>
                    <a:latin typeface="Constantia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sz="3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32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s-AR" sz="32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AR" sz="3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32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s-AR" sz="32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s-AR" sz="3200" dirty="0">
                    <a:solidFill>
                      <a:prstClr val="black"/>
                    </a:solidFill>
                    <a:latin typeface="Constantia"/>
                  </a:rPr>
                  <a:t>=K</a:t>
                </a:r>
                <a:endParaRPr lang="es-AR" sz="3200" dirty="0">
                  <a:solidFill>
                    <a:prstClr val="black"/>
                  </a:solidFill>
                  <a:latin typeface="Constantia"/>
                </a:endParaRPr>
              </a:p>
            </p:txBody>
          </p:sp>
        </mc:Choice>
        <mc:Fallback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042" y="5531160"/>
                <a:ext cx="3243517" cy="850169"/>
              </a:xfrm>
              <a:prstGeom prst="rect">
                <a:avLst/>
              </a:prstGeom>
              <a:blipFill>
                <a:blip r:embed="rId9"/>
                <a:stretch>
                  <a:fillRect r="-3759" b="-428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59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HP\Downloads\Circuito real transforma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24" y="2202301"/>
            <a:ext cx="9144000" cy="279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86512" y="557784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dirty="0" smtClean="0">
                <a:solidFill>
                  <a:srgbClr val="04617B"/>
                </a:solidFill>
                <a:latin typeface="Calibri"/>
              </a:rPr>
              <a:t>Circuito transformador real </a:t>
            </a:r>
            <a:endParaRPr lang="es-AR" dirty="0">
              <a:solidFill>
                <a:srgbClr val="04617B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67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2824" y="314895"/>
            <a:ext cx="467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>
                <a:solidFill>
                  <a:prstClr val="black"/>
                </a:solidFill>
                <a:latin typeface="Constantia"/>
              </a:rPr>
              <a:t>Circuito equivalente</a:t>
            </a:r>
            <a:endParaRPr lang="es-ES" sz="3600" b="1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49064" y="1532017"/>
            <a:ext cx="52604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prstClr val="black"/>
                </a:solidFill>
                <a:latin typeface="Constantia"/>
              </a:rPr>
              <a:t>Se inicia reduciendo ambos de devanados al mismo número de espiras. Generalmente se reduce el secundario al primario.</a:t>
            </a:r>
          </a:p>
          <a:p>
            <a:r>
              <a:rPr lang="es-AR" sz="2800" dirty="0">
                <a:solidFill>
                  <a:prstClr val="black"/>
                </a:solidFill>
                <a:latin typeface="Constantia"/>
              </a:rPr>
              <a:t>Quiere decir que se sustituye el transformador original por otro, que tiene el mismo primario con N1 espiras y un  nuevo secundario con un número de espiras N´2 igual a N1 </a:t>
            </a:r>
            <a:endParaRPr lang="es-ES" sz="2800" dirty="0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72" y="1532017"/>
            <a:ext cx="5846687" cy="17869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81" y="3882961"/>
            <a:ext cx="4825242" cy="193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7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4464" y="617155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>
                <a:solidFill>
                  <a:prstClr val="black"/>
                </a:solidFill>
                <a:latin typeface="Constantia"/>
              </a:rPr>
              <a:t>Reducción del secundario al primario </a:t>
            </a:r>
            <a:endParaRPr lang="es-ES" sz="3200" b="1" dirty="0">
              <a:solidFill>
                <a:prstClr val="black"/>
              </a:solidFill>
              <a:latin typeface="Constanti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CuadroTexto"/>
              <p:cNvSpPr txBox="1"/>
              <p:nvPr/>
            </p:nvSpPr>
            <p:spPr>
              <a:xfrm>
                <a:off x="1847528" y="2348881"/>
                <a:ext cx="8532440" cy="3355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2800" i="1" dirty="0">
                    <a:solidFill>
                      <a:prstClr val="black"/>
                    </a:solidFill>
                    <a:latin typeface="Cambria Math"/>
                  </a:rPr>
                  <a:t>En el transformador real se cumple que :</a:t>
                </a:r>
              </a:p>
              <a:p>
                <a:endParaRPr lang="es-AR" sz="2800" i="1" dirty="0">
                  <a:solidFill>
                    <a:prstClr val="black"/>
                  </a:solidFill>
                  <a:latin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AR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AR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AR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A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AR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AR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AR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s-AR" sz="2800" i="1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s-AR" sz="2800" dirty="0">
                  <a:solidFill>
                    <a:prstClr val="black"/>
                  </a:solidFill>
                  <a:latin typeface="Constantia"/>
                </a:endParaRPr>
              </a:p>
              <a:p>
                <a:endParaRPr lang="es-AR" sz="2800" dirty="0">
                  <a:solidFill>
                    <a:prstClr val="black"/>
                  </a:solidFill>
                  <a:latin typeface="Constantia"/>
                </a:endParaRPr>
              </a:p>
              <a:p>
                <a:r>
                  <a:rPr lang="es-ES" sz="2800" dirty="0">
                    <a:solidFill>
                      <a:prstClr val="black"/>
                    </a:solidFill>
                    <a:latin typeface="Constantia"/>
                  </a:rPr>
                  <a:t>El transformador equivalente: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s-AR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AR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s-AR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s-AR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AR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s-AR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AR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s-AR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s-AR" sz="2800" i="1">
                        <a:solidFill>
                          <a:prstClr val="black"/>
                        </a:solidFill>
                        <a:latin typeface="Cambria Math"/>
                      </a:rPr>
                      <m:t>=1       </m:t>
                    </m:r>
                  </m:oMath>
                </a14:m>
                <a:r>
                  <a:rPr lang="es-ES" sz="2800" dirty="0">
                    <a:solidFill>
                      <a:prstClr val="black"/>
                    </a:solidFill>
                    <a:latin typeface="Constantia"/>
                  </a:rPr>
                  <a:t>    =&gt;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s-A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´</m:t>
                        </m:r>
                      </m:e>
                      <m:sub>
                        <m:r>
                          <a:rPr lang="es-A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s-AR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s-AR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s-A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AR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s-AR" sz="2800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r>
                      <a:rPr lang="es-AR" sz="28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s-AR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s-A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ES" sz="2800" dirty="0">
                  <a:solidFill>
                    <a:prstClr val="black"/>
                  </a:solidFill>
                  <a:latin typeface="Constantia"/>
                </a:endParaRPr>
              </a:p>
            </p:txBody>
          </p:sp>
        </mc:Choice>
        <mc:Fallback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2348881"/>
                <a:ext cx="8532440" cy="3355919"/>
              </a:xfrm>
              <a:prstGeom prst="rect">
                <a:avLst/>
              </a:prstGeom>
              <a:blipFill>
                <a:blip r:embed="rId2"/>
                <a:stretch>
                  <a:fillRect l="-1429" t="-181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CuadroTexto"/>
          <p:cNvSpPr txBox="1"/>
          <p:nvPr/>
        </p:nvSpPr>
        <p:spPr>
          <a:xfrm>
            <a:off x="2063552" y="1741683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 err="1">
                <a:solidFill>
                  <a:prstClr val="black"/>
                </a:solidFill>
                <a:latin typeface="Constantia"/>
              </a:rPr>
              <a:t>F.e.m.s</a:t>
            </a:r>
            <a:r>
              <a:rPr lang="es-AR" sz="3200" b="1" dirty="0">
                <a:solidFill>
                  <a:prstClr val="black"/>
                </a:solidFill>
                <a:latin typeface="Constantia"/>
              </a:rPr>
              <a:t>. y tensiones:</a:t>
            </a:r>
            <a:endParaRPr lang="es-ES" sz="3200" b="1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07015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-323088" y="362712"/>
            <a:ext cx="10052304" cy="81991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4000" dirty="0">
                <a:solidFill>
                  <a:srgbClr val="04617B"/>
                </a:solidFill>
                <a:latin typeface="Calibri"/>
              </a:rPr>
              <a:t>Circuito equivalente reducido al primario</a:t>
            </a:r>
          </a:p>
        </p:txBody>
      </p:sp>
      <p:pic>
        <p:nvPicPr>
          <p:cNvPr id="7170" name="Picture 2" descr="C:\Users\AHP\Downloads\Circuito equivalente reducido al primar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388" y="1706118"/>
            <a:ext cx="89154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34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6032" y="435864"/>
            <a:ext cx="9729216" cy="69799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4000" dirty="0">
                <a:solidFill>
                  <a:srgbClr val="04617B"/>
                </a:solidFill>
                <a:latin typeface="Calibri"/>
              </a:rPr>
              <a:t>Circuito equivalente reducido al secundario</a:t>
            </a:r>
          </a:p>
        </p:txBody>
      </p:sp>
      <p:pic>
        <p:nvPicPr>
          <p:cNvPr id="8194" name="Picture 2" descr="C:\Users\AHP\Downloads\Circuito equivalente reducido al secundar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81" y="1672590"/>
            <a:ext cx="884872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76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" y="466027"/>
            <a:ext cx="6986016" cy="725424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4000" b="1" dirty="0"/>
              <a:t>TRANSFORMADOR DE POTENCIA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148460"/>
            <a:ext cx="4693920" cy="332574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ES_tradnl" sz="2800" dirty="0" smtClean="0"/>
              <a:t>Se utilizan para transmisión de energía eléctrica en alta y media tensión. Son de aplicación en estaciones y subestaciones  transformadoras, centrales de generación y en grandes usuarios.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92" y="1953768"/>
            <a:ext cx="5907024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2813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8224"/>
            <a:ext cx="6925056" cy="810768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4000" b="1" dirty="0"/>
              <a:t>TRANSFORMADOR DE POTENCIA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56032" y="1857926"/>
            <a:ext cx="5900928" cy="373820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_tradnl" sz="4000" b="1" dirty="0"/>
              <a:t>Características Generales:</a:t>
            </a:r>
          </a:p>
          <a:p>
            <a:pPr eaLnBrk="1" hangingPunct="1">
              <a:defRPr/>
            </a:pPr>
            <a:r>
              <a:rPr lang="es-ES_tradnl" sz="2400" dirty="0" smtClean="0"/>
              <a:t>Se construyen en potencias normalizadas desde 1.25 hasta 20 MVA  </a:t>
            </a:r>
          </a:p>
          <a:p>
            <a:pPr eaLnBrk="1" hangingPunct="1">
              <a:defRPr/>
            </a:pPr>
            <a:r>
              <a:rPr lang="es-ES_tradnl" sz="2400" dirty="0" smtClean="0"/>
              <a:t>Tensiones de 13.2, 33, 66 y 132 220 y 500 </a:t>
            </a:r>
            <a:r>
              <a:rPr lang="es-ES_tradnl" sz="2400" dirty="0" err="1" smtClean="0"/>
              <a:t>kV</a:t>
            </a:r>
            <a:r>
              <a:rPr lang="es-ES_tradnl" sz="2400" dirty="0" smtClean="0"/>
              <a:t> </a:t>
            </a:r>
          </a:p>
          <a:p>
            <a:pPr eaLnBrk="1" hangingPunct="1">
              <a:defRPr/>
            </a:pPr>
            <a:r>
              <a:rPr lang="es-ES_tradnl" sz="2400" dirty="0" smtClean="0"/>
              <a:t>Frecuencias de 50 y 60 Hz.</a:t>
            </a:r>
          </a:p>
          <a:p>
            <a:pPr eaLnBrk="1" hangingPunct="1">
              <a:defRPr/>
            </a:pPr>
            <a:endParaRPr lang="es-ES_tradnl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4" t="6374" r="16366" b="6851"/>
          <a:stretch/>
        </p:blipFill>
        <p:spPr>
          <a:xfrm>
            <a:off x="7327392" y="2048256"/>
            <a:ext cx="4169664" cy="41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317"/>
            <a:ext cx="11972543" cy="687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2412152" y="370160"/>
            <a:ext cx="1296144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71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072" y="0"/>
            <a:ext cx="118262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801304" y="0"/>
            <a:ext cx="1296144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77823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981"/>
            <a:ext cx="11777471" cy="686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2640368" y="0"/>
            <a:ext cx="1296144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54516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594040" y="146304"/>
            <a:ext cx="1296144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3245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1571</TotalTime>
  <Words>692</Words>
  <Application>Microsoft Office PowerPoint</Application>
  <PresentationFormat>Panorámica</PresentationFormat>
  <Paragraphs>98</Paragraphs>
  <Slides>36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Constantia</vt:lpstr>
      <vt:lpstr>Symbol</vt:lpstr>
      <vt:lpstr>Wingdings</vt:lpstr>
      <vt:lpstr>Wingdings 2</vt:lpstr>
      <vt:lpstr>Retrospección</vt:lpstr>
      <vt:lpstr>MÁQUINAS ELÉCTRICAS</vt:lpstr>
      <vt:lpstr>Presentación de PowerPoint</vt:lpstr>
      <vt:lpstr>Transformador </vt:lpstr>
      <vt:lpstr>TRANSFORMADOR DE POTENCIA</vt:lpstr>
      <vt:lpstr>TRANSFORMADOR DE POTENCIA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TRANSFORMADORES SECOS ENCAPSULADOS EN RESINA EPOXI</vt:lpstr>
      <vt:lpstr>TRANSFORMADORES SECOS ENCAPSULADOS EN RESINA EPOXI</vt:lpstr>
      <vt:lpstr>TRANSFORMADORES RURALES</vt:lpstr>
      <vt:lpstr>TRANSFORMADORES RURALES</vt:lpstr>
      <vt:lpstr>TRANSFORMADORES SUBTERRÁNEOS</vt:lpstr>
      <vt:lpstr>Corrientes de Foucault</vt:lpstr>
      <vt:lpstr>Histéresis magnética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Alumno</dc:creator>
  <cp:lastModifiedBy>Alumno</cp:lastModifiedBy>
  <cp:revision>10</cp:revision>
  <dcterms:created xsi:type="dcterms:W3CDTF">2020-04-07T20:21:56Z</dcterms:created>
  <dcterms:modified xsi:type="dcterms:W3CDTF">2020-04-08T22:33:31Z</dcterms:modified>
</cp:coreProperties>
</file>