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2"/>
  </p:notesMasterIdLst>
  <p:sldIdLst>
    <p:sldId id="256" r:id="rId3"/>
    <p:sldId id="282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64" r:id="rId32"/>
    <p:sldId id="365" r:id="rId33"/>
    <p:sldId id="366" r:id="rId34"/>
    <p:sldId id="367" r:id="rId35"/>
    <p:sldId id="368" r:id="rId36"/>
    <p:sldId id="369" r:id="rId37"/>
    <p:sldId id="370" r:id="rId38"/>
    <p:sldId id="371" r:id="rId39"/>
    <p:sldId id="372" r:id="rId40"/>
    <p:sldId id="373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s-MX" sz="4400" b="1" dirty="0"/>
              <a:t>SISTEMAS INTEGRADOS DE HIGIENE, SEGURIDAD Y MEDIO AMBIENTE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45173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4800" u="sng" dirty="0"/>
              <a:t>UNIDAD 5</a:t>
            </a:r>
            <a:r>
              <a:rPr lang="es-AR" sz="4800" dirty="0"/>
              <a:t>: </a:t>
            </a:r>
            <a:r>
              <a:rPr lang="en-US" altLang="es-MX" sz="4800" dirty="0"/>
              <a:t> </a:t>
            </a:r>
            <a:r>
              <a:rPr lang="es-AR" altLang="en-US" sz="4800" dirty="0"/>
              <a:t>MEDIOAMBIENTE</a:t>
            </a:r>
            <a:endParaRPr lang="es-AR" altLang="en-US" sz="4800" dirty="0"/>
          </a:p>
          <a:p>
            <a:pPr marL="0" indent="0">
              <a:buNone/>
            </a:pPr>
            <a:endParaRPr lang="es-AR" altLang="en-US" sz="4800" dirty="0"/>
          </a:p>
          <a:p>
            <a:r>
              <a:rPr lang="en-US" altLang="es-MX" sz="4800" dirty="0"/>
              <a:t>5. 1 Normas ambientales.</a:t>
            </a:r>
            <a:endParaRPr lang="en-US" altLang="es-MX" sz="4800" dirty="0"/>
          </a:p>
          <a:p>
            <a:r>
              <a:rPr lang="en-US" altLang="es-MX" sz="4800" dirty="0"/>
              <a:t>5. 2 Gesti</a:t>
            </a:r>
            <a:r>
              <a:rPr lang="en-US" altLang="en-US" sz="4800" dirty="0"/>
              <a:t>ó</a:t>
            </a:r>
            <a:r>
              <a:rPr lang="en-US" altLang="es-MX" sz="4800" dirty="0"/>
              <a:t>n de residuos en el Mantenimiento</a:t>
            </a:r>
            <a:r>
              <a:rPr lang="es-AR" altLang="en-US" sz="4800" dirty="0"/>
              <a:t>.</a:t>
            </a:r>
            <a:r>
              <a:rPr lang="en-US" altLang="es-MX" sz="4800" dirty="0"/>
              <a:t> </a:t>
            </a:r>
            <a:endParaRPr lang="en-US" altLang="es-MX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Ley de Bosques Nativos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s-AR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Ley 26.331</a:t>
            </a:r>
            <a:endParaRPr lang="en-US" altLang="es-MX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80465"/>
            <a:ext cx="9451975" cy="547052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</a:rPr>
              <a:t>Evaluaci</a:t>
            </a:r>
            <a:r>
              <a:rPr lang="en-US" alt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</a:rPr>
              <a:t>n de Impacto Ambiental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 (EIA)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Es un estudio 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cnico obligatorio antes de iniciar actividades industriales.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</a:rPr>
              <a:t>Analiza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Impactos sobre agua.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Suelo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Aire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Flora y fauna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Comunidades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Evaluaci</a:t>
            </a:r>
            <a:r>
              <a:rPr lang="en-US" altLang="en-US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Impacto Ambiental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(EIA)</a:t>
            </a:r>
            <a:endParaRPr lang="en-US" altLang="es-MX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80465"/>
            <a:ext cx="9451975" cy="547052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Es un estudio t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cnico obligatorio antes de iniciar actividades industriales.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Analiza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Impactos sobre agua.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Suelo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Aire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Flora y fauna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Comunidades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Evaluaci</a:t>
            </a:r>
            <a:r>
              <a:rPr lang="en-US" altLang="en-US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Impacto Ambiental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(EIA)</a:t>
            </a:r>
            <a:endParaRPr lang="en-US" altLang="es-MX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80465"/>
            <a:ext cx="9451975" cy="547052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actividad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 foresto-industrial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d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ebe realizarse para: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Nuevos aserraderos.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Plantas de biomasa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Plantas de celulosa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Grandes forestaciones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Instalaciones industriales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Evaluaci</a:t>
            </a:r>
            <a:r>
              <a:rPr lang="en-US" altLang="en-US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Impacto Ambiental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(EIA)</a:t>
            </a:r>
            <a:endParaRPr lang="en-US" altLang="es-MX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57020"/>
            <a:ext cx="9451975" cy="509397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Contenido b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sico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 una EIA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Descripci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del proyecto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Riesgos ambientales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Medidas preventivas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Planes de contingencia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Gesti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de residuos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 industriales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57020"/>
            <a:ext cx="9451975" cy="509397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Ley 25.612 de Residuos Industriales</a:t>
            </a:r>
            <a:endParaRPr lang="en-US" altLang="es-MX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Regula: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Generaci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Transporte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Disposici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final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 industriales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57020"/>
            <a:ext cx="9451975" cy="509397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</a:rPr>
              <a:t>Residuos t</a:t>
            </a:r>
            <a:r>
              <a:rPr lang="en-US" alt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</a:rPr>
              <a:t>picos foresto-industriales</a:t>
            </a:r>
            <a:r>
              <a:rPr lang="es-AR" alt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Residuos s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lidos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Aserr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Corteza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Viruta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Restos de madera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Residuos peligrosos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Aceites usados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Pinturas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Solventes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Combustibles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Envases contaminados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s-A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 industriales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81735"/>
            <a:ext cx="9451975" cy="546925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</a:rPr>
              <a:t>Obligaciones empresariales</a:t>
            </a:r>
            <a:r>
              <a:rPr lang="es-AR" alt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Separaci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 de residuos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Almacenamiento seguro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Registro de residuos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Contrataci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 de transportistas habilitados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Tratamiento autorizado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Control de emisiones atmosf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ricas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81735"/>
            <a:ext cx="9451975" cy="546925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Ley 20.284</a:t>
            </a:r>
            <a:r>
              <a:rPr lang="es-AR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Regula 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contaminaci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del aire.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Las empresas deben controlar</a:t>
            </a:r>
            <a:r>
              <a:rPr lang="es-AR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culas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Humos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Gases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Olores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Material particulado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Control de emisiones atmosf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ricas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81735"/>
            <a:ext cx="9451975" cy="546925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Ley 20.284</a:t>
            </a:r>
            <a:r>
              <a:rPr lang="es-AR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Regula 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contaminaci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del aire.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Fuentes t</a:t>
            </a:r>
            <a:r>
              <a:rPr lang="en-US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picas de contaminaci</a:t>
            </a:r>
            <a:r>
              <a:rPr lang="en-US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Calderas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Hornos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Secaderos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Quema de biomasa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Equipos t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rmicos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Control de emisiones atmosf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ricas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181735"/>
            <a:ext cx="9451975" cy="546925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</a:rPr>
              <a:t>Medidas de control</a:t>
            </a:r>
            <a:r>
              <a:rPr lang="es-AR" alt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altLang="es-MX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Filtros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Ciclones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Lavadores de gases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Mantenimiento preventivo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Monitoreo de emisiones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252855"/>
          </a:xfrm>
        </p:spPr>
        <p:txBody>
          <a:bodyPr>
            <a:normAutofit/>
          </a:bodyPr>
          <a:lstStyle/>
          <a:p>
            <a:r>
              <a:rPr lang="es-AR" sz="3555" dirty="0">
                <a:sym typeface="+mn-ea"/>
              </a:rPr>
              <a:t>NORMAS AMBIENTALES </a:t>
            </a:r>
            <a:r>
              <a:rPr lang="es-AR" altLang="en-US" sz="3555" dirty="0">
                <a:sym typeface="+mn-ea"/>
              </a:rPr>
              <a:t>DE APLICACIÓN EN LA FORESTO INDUSTRIA</a:t>
            </a:r>
            <a:endParaRPr lang="es-AR" altLang="en-US" sz="3555" b="1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98625"/>
            <a:ext cx="8915400" cy="4952365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400" u="sng" kern="100" dirty="0">
                <a:effectLst/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</a:rPr>
              <a:t>Introducci</a:t>
            </a:r>
            <a:r>
              <a:rPr lang="en-US" altLang="en-US" sz="2400" u="sng" kern="100" dirty="0">
                <a:effectLst/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</a:rPr>
              <a:t>ó</a:t>
            </a:r>
            <a:r>
              <a:rPr lang="en-US" altLang="es-MX" sz="2400" u="sng" kern="100" dirty="0">
                <a:effectLst/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</a:rPr>
              <a:t>n</a:t>
            </a:r>
            <a:r>
              <a:rPr lang="es-AR" altLang="en-US" sz="2400" u="sng" kern="100" dirty="0">
                <a:effectLst/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</a:rPr>
              <a:t> </a:t>
            </a:r>
            <a:r>
              <a:rPr lang="es-AR" altLang="en-US" sz="2400" kern="100" dirty="0">
                <a:effectLst/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</a:rPr>
              <a:t>: L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actividad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 foresto-industrial incluye 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tareas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 como: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Plantaci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forestal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xtracci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de madera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Aserraderos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Fabricaci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de tableros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Producci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de pasta celul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sica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Papel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Biomasa y energ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efluentes l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quidos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61490"/>
            <a:ext cx="9451975" cy="488950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400" u="sng" dirty="0">
                <a:latin typeface="Arial" panose="020B0604020202020204" pitchFamily="34" charset="0"/>
                <a:cs typeface="Arial" panose="020B0604020202020204" pitchFamily="34" charset="0"/>
              </a:rPr>
              <a:t>Problemas frecuentes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Las industrias forestales generan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s-MX" sz="4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Aguas con productos qu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micos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Barros industriales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Efluentes con materia org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nica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efluentes l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quidos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61490"/>
            <a:ext cx="9451975" cy="488950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400" u="sng" dirty="0">
                <a:latin typeface="Arial" panose="020B0604020202020204" pitchFamily="34" charset="0"/>
                <a:cs typeface="Arial" panose="020B0604020202020204" pitchFamily="34" charset="0"/>
              </a:rPr>
              <a:t>Obligaciones</a:t>
            </a:r>
            <a:r>
              <a:rPr lang="es-AR" alt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 de las industrias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alt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s-MX" sz="4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Tratamiento previo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 los efluentes.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Monitoreo de calidad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mites de descarga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Permisos provinciales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efluentes l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quidos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61490"/>
            <a:ext cx="9451975" cy="488950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400" u="sng" dirty="0">
                <a:latin typeface="Arial" panose="020B0604020202020204" pitchFamily="34" charset="0"/>
                <a:cs typeface="Arial" panose="020B0604020202020204" pitchFamily="34" charset="0"/>
              </a:rPr>
              <a:t>Sistemas utilizados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alt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s-MX" sz="4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Decantadores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Lagunas de tratamiento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Filtros biol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gicos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Plantas de tratamiento qu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mico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5. 2 Gesti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residuos en el Mantenimiento</a:t>
            </a:r>
            <a:r>
              <a:rPr lang="es-AR" altLang="en-US" sz="4000" dirty="0">
                <a:sym typeface="+mn-ea"/>
              </a:rPr>
              <a:t>.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61490"/>
            <a:ext cx="9451975" cy="488950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Aplicado a Empresas Foresto-Industriales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s-MX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Introducci</a:t>
            </a:r>
            <a:r>
              <a:rPr lang="en-US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Las actividades de mantenimiento industrial generan diversos residuos que pueden producir contaminaci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ambiental si no se gestionan correctamente.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5. 2 Gesti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residuos en el Mantenimiento</a:t>
            </a:r>
            <a:r>
              <a:rPr lang="es-AR" altLang="en-US" sz="4000" dirty="0">
                <a:sym typeface="+mn-ea"/>
              </a:rPr>
              <a:t>.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58620"/>
            <a:ext cx="9451975" cy="499237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En las empresas foresto-industriales, los residuos provienen de: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Talleres de mantenimiento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Lubricaci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quinas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Reparaciones mec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nicas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Sistemas hidr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ulicos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Calderas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Equipos el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ctricos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Procesos de limpieza industrial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5. 2 Gesti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residuos en el Mantenimiento</a:t>
            </a:r>
            <a:r>
              <a:rPr lang="es-AR" altLang="en-US" sz="4000" dirty="0">
                <a:sym typeface="+mn-ea"/>
              </a:rPr>
              <a:t>.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58620"/>
            <a:ext cx="9451975" cy="499237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La correcta gesti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 permite: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Reducir impactos ambientales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Cumplir la legislaci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Mejorar la seguridad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Disminuir costos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Evitar sanciones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5. 2 Gesti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residuos en el Mantenimiento</a:t>
            </a:r>
            <a:r>
              <a:rPr lang="es-AR" altLang="en-US" sz="4000" dirty="0">
                <a:sym typeface="+mn-ea"/>
              </a:rPr>
              <a:t>.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933575"/>
            <a:ext cx="9451975" cy="471741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2. </a:t>
            </a: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Concepto de Residuo Industrial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Se considera residuo industrial a todo material generado en procesos productivos o de mantenimiento que pierde utilidad y requiere tratamiento o disposici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final.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5. 2 Gesti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residuos en el Mantenimiento</a:t>
            </a:r>
            <a:r>
              <a:rPr lang="es-AR" altLang="en-US" sz="4000" dirty="0">
                <a:sym typeface="+mn-ea"/>
              </a:rPr>
              <a:t>.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992630"/>
            <a:ext cx="9451975" cy="465836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Tipos de residuos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Residuos comunes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No presentan peligrosidad significativa.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Ejemplos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Papel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Cart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Pl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sticos limpios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Restos de embalajes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5. 2 Gesti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residuos en el Mantenimiento</a:t>
            </a:r>
            <a:r>
              <a:rPr lang="es-AR" altLang="en-US" sz="4000" dirty="0">
                <a:sym typeface="+mn-ea"/>
              </a:rPr>
              <a:t>.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889760"/>
            <a:ext cx="9451975" cy="476123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Residuos industriales no peligrosos</a:t>
            </a:r>
            <a:r>
              <a:rPr lang="es-AR" alt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Provienen de procesos industriales pero no poseen alta toxicidad.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Ejemplos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Virutas met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licas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Aserr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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Chatarra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Restos de madera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5. 2 Gesti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residuos en el Mantenimiento</a:t>
            </a:r>
            <a:r>
              <a:rPr lang="es-AR" altLang="en-US" sz="4000" dirty="0">
                <a:sym typeface="+mn-ea"/>
              </a:rPr>
              <a:t>.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020570"/>
            <a:ext cx="9451975" cy="463042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Residuos peligrosos</a:t>
            </a:r>
            <a:r>
              <a:rPr lang="es-AR" alt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Pueden afectar la salud o el ambiente.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Ejemplos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Aceites usados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Solventes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Pinturas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Combustibles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Bater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Trapos contaminados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Filtros usados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252855"/>
          </a:xfrm>
        </p:spPr>
        <p:txBody>
          <a:bodyPr>
            <a:normAutofit/>
          </a:bodyPr>
          <a:lstStyle/>
          <a:p>
            <a:r>
              <a:rPr lang="es-AR" sz="3555" dirty="0">
                <a:sym typeface="+mn-ea"/>
              </a:rPr>
              <a:t>NORMAS AMBIENTALES </a:t>
            </a:r>
            <a:r>
              <a:rPr lang="es-AR" altLang="en-US" sz="3555" dirty="0">
                <a:sym typeface="+mn-ea"/>
              </a:rPr>
              <a:t>DE APLICACIÓN EN LA FORESTO INDUSTRIA</a:t>
            </a:r>
            <a:endParaRPr lang="es-AR" altLang="en-US" sz="3555" b="1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98625"/>
            <a:ext cx="8915400" cy="495236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Estas actividades generan impactos ambientales sobre: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Suelo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Agua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Aire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Flora y fauna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Comunidades cercanas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Por este motivo, en Argentina existen normas ambientales nacionales y provinciales que regulan la actividad. 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El objetivo es lograr un desarrollo industrial sustentable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15062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Residuos t</a:t>
            </a:r>
            <a:r>
              <a:rPr lang="en-US" altLang="en-US" sz="4000" dirty="0">
                <a:sym typeface="+mn-ea"/>
              </a:rPr>
              <a:t>í</a:t>
            </a:r>
            <a:r>
              <a:rPr lang="en-US" altLang="es-MX" sz="4000" dirty="0">
                <a:sym typeface="+mn-ea"/>
              </a:rPr>
              <a:t>picos del mantenimiento industrial</a:t>
            </a:r>
            <a:r>
              <a:rPr lang="en-US" altLang="es-MX" sz="4000" dirty="0">
                <a:sym typeface="+mn-ea"/>
              </a:rPr>
              <a:t> 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4" name="Marcador de posición de contenido 3"/>
          <p:cNvGraphicFramePr/>
          <p:nvPr>
            <p:ph idx="1"/>
            <p:custDataLst>
              <p:tags r:id="rId1"/>
            </p:custDataLst>
          </p:nvPr>
        </p:nvGraphicFramePr>
        <p:xfrm>
          <a:off x="2588895" y="1734820"/>
          <a:ext cx="8914765" cy="455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1655"/>
                <a:gridCol w="4563110"/>
              </a:tblGrid>
              <a:tr h="45529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Residuo</a:t>
                      </a:r>
                      <a:endParaRPr sz="24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Origen</a:t>
                      </a:r>
                      <a:endParaRPr sz="24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Aceite lubricante usado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Motores y reductores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Grasas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Rodamientos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Filtros contaminados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Sistemas hidráulicos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Baterías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Autoelevadores y UPS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Solventes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Limpieza industrial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Envases contaminados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Lubricantes y pinturas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Chatarra metálica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Reparaciones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Trapos contaminados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Limpieza de equipos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45529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Lámparas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Iluminación industrial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17245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Clasificaci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y segregaci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368425"/>
            <a:ext cx="9451975" cy="528256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Importancia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de s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eparar correctamente los residuos: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Facilita reciclado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Reduce contaminaci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Disminuye costos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Mejora seguridad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567690"/>
            <a:ext cx="8911590" cy="831850"/>
          </a:xfrm>
        </p:spPr>
        <p:txBody>
          <a:bodyPr>
            <a:norm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Ejemplo de segregaci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4" name="Marcador de posición de contenido 3"/>
          <p:cNvGraphicFramePr/>
          <p:nvPr>
            <p:ph idx="1"/>
            <p:custDataLst>
              <p:tags r:id="rId1"/>
            </p:custDataLst>
          </p:nvPr>
        </p:nvGraphicFramePr>
        <p:xfrm>
          <a:off x="2591435" y="1909445"/>
          <a:ext cx="9450070" cy="401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5035"/>
                <a:gridCol w="4725035"/>
              </a:tblGrid>
              <a:tr h="66865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Color del recipiente</a:t>
                      </a:r>
                      <a:endParaRPr sz="32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Tipo de residuo</a:t>
                      </a:r>
                      <a:endParaRPr sz="32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6865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Azul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Papel y cartón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6865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Verde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Vidrio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6865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Amarillo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Plásticos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6865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Negro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Residuos comunes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6865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Rojo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Residuos peligrosos</a:t>
                      </a:r>
                      <a:endParaRPr sz="32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17245"/>
          </a:xfrm>
        </p:spPr>
        <p:txBody>
          <a:bodyPr>
            <a:normAutofit/>
          </a:bodyPr>
          <a:lstStyle/>
          <a:p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Manejo de aceites usados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368425"/>
            <a:ext cx="9451975" cy="528256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Riesgos ambientales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U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litro de aceite puede contaminar miles de litros de agua.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Procedimiento correcto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Recolecci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Utilizar bandejas antiderrame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Evitar mezcla con agua.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Almacenamiento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Tambores identificados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rea impermeabilizada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Protecci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contra lluvia.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Disposici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Empresas habilitadas para reciclado o tratamiento.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17245"/>
          </a:xfrm>
        </p:spPr>
        <p:txBody>
          <a:bodyPr>
            <a:normAutofit/>
          </a:bodyPr>
          <a:lstStyle/>
          <a:p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 met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licos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368425"/>
            <a:ext cx="9451975" cy="528256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Ejemplos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Rulemanes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Engranajes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Ejes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Tornillos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Chapas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Tratamiento</a:t>
            </a: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Clasificaci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por tipo de metal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Compactaci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Venta como chatarra reciclable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Beneficios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Recuperaci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econ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mica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Reducci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Menor consumo de materias primas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17245"/>
          </a:xfrm>
        </p:spPr>
        <p:txBody>
          <a:bodyPr>
            <a:normAutofit/>
          </a:bodyPr>
          <a:lstStyle/>
          <a:p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residuos peligrosos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368425"/>
            <a:ext cx="9451975" cy="528256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Caracter</a:t>
            </a:r>
            <a:r>
              <a:rPr lang="en-US" altLang="en-US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sticas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Pueden ser: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Inflamables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Corrosivos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xicos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Reactivos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Reglas b</a:t>
            </a:r>
            <a:r>
              <a:rPr lang="en-US" altLang="en-US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sicas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Identificaci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Etiquetado obligatorio.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Almacenamiento</a:t>
            </a: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Contenedores cerrados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Sectores ventilados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Se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ñ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alizaci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riesgo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Transporte</a:t>
            </a: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Solo transportistas autorizados.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Documentaci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Manifiesto de residuos peligrosos.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368425"/>
          </a:xfrm>
        </p:spPr>
        <p:txBody>
          <a:bodyPr>
            <a:normAutofit fontScale="90000"/>
          </a:bodyPr>
          <a:lstStyle/>
          <a:p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Gesti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ambiental en talleres de mantenimiento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063750"/>
            <a:ext cx="9451975" cy="458724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Buenas pr</a:t>
            </a:r>
            <a:r>
              <a:rPr lang="en-US" altLang="en-US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cticas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Orden y limpieza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Evitan accidentes y contaminaci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Control de derrames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Uso de kits absorbentes.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Pisos impermeables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Impiden contaminaci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del suelo.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Capacitaci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del personal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Uso correcto de residuos.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5. 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Inspecciones peri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dicas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Control ambiental continuo.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919480"/>
          </a:xfrm>
        </p:spPr>
        <p:txBody>
          <a:bodyPr>
            <a:normAutofit fontScale="90000"/>
          </a:bodyPr>
          <a:lstStyle/>
          <a:p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Econom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 circular en mantenimiento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383030"/>
            <a:ext cx="9451975" cy="526796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Concepto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Consiste en reutilizar y reciclar materiales para reducir residuos.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Aplicaciones</a:t>
            </a:r>
            <a:r>
              <a:rPr lang="es-AR" altLang="en-US" sz="2800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endParaRPr lang="es-AR" altLang="en-US" sz="2800" u="sng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Recuperaci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aceites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2.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Reciclado de metales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3.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Reutilizaci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pallets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 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4.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Aprovechamiento de biomasa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 </a:t>
            </a:r>
            <a:endParaRPr lang="es-AR" altLang="en-US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5.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Reparaci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de componentes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252855"/>
          </a:xfrm>
        </p:spPr>
        <p:txBody>
          <a:bodyPr>
            <a:normAutofit fontScale="90000"/>
          </a:bodyPr>
          <a:lstStyle/>
          <a:p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Relaci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entre mantenimiento y 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medio 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ambiente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918970"/>
            <a:ext cx="9451975" cy="4732020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 </a:t>
            </a: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mantenimiento deficiente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puede generar: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Fugas de aceite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Emisiones excesivas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Derrames qu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micos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Incendios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Desperdicio energ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tico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El </a:t>
            </a: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mantenimiento preventivo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ayuda a: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Reducir contaminaci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Disminuir p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rdidas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Mejorar eficiencia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Evitar emergencias ambientales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252855"/>
          </a:xfrm>
        </p:spPr>
        <p:txBody>
          <a:bodyPr>
            <a:normAutofit fontScale="90000"/>
          </a:bodyPr>
          <a:lstStyle/>
          <a:p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Indicadores ambientales de mantenimiento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Ejemplos</a:t>
            </a:r>
            <a:endParaRPr lang="es-AR" altLang="en-US" sz="4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4" name="Marcador de posición de contenido 3"/>
          <p:cNvGraphicFramePr/>
          <p:nvPr>
            <p:ph idx="1"/>
            <p:custDataLst>
              <p:tags r:id="rId1"/>
            </p:custDataLst>
          </p:nvPr>
        </p:nvGraphicFramePr>
        <p:xfrm>
          <a:off x="2309495" y="1918970"/>
          <a:ext cx="9732010" cy="395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6005"/>
                <a:gridCol w="4866005"/>
              </a:tblGrid>
              <a:tr h="65976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Indicador</a:t>
                      </a:r>
                      <a:endParaRPr sz="24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Objetivo</a:t>
                      </a:r>
                      <a:endParaRPr sz="24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5976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Litros de aceite recuperado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Reducir contaminación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5976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Cantidad de residuos reciclados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Mejorar sustentabilidad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5976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Número de derrames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Reducir incidentes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5976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Consumo de lubricantes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Mejorar eficiencia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65976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Residuos peligrosos generados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Minimización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252855"/>
          </a:xfrm>
        </p:spPr>
        <p:txBody>
          <a:bodyPr>
            <a:normAutofit/>
          </a:bodyPr>
          <a:lstStyle/>
          <a:p>
            <a:r>
              <a:rPr lang="es-AR" sz="3555" dirty="0">
                <a:sym typeface="+mn-ea"/>
              </a:rPr>
              <a:t>NORMAS AMBIENTALES </a:t>
            </a:r>
            <a:r>
              <a:rPr lang="es-AR" altLang="en-US" sz="3555" dirty="0">
                <a:sym typeface="+mn-ea"/>
              </a:rPr>
              <a:t>DE APLICACIÓN EN LA FORESTO INDUSTRIA</a:t>
            </a:r>
            <a:endParaRPr lang="es-AR" altLang="en-US" sz="3555" b="1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98625"/>
            <a:ext cx="8915400" cy="495236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Marco legal ambiental argentino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Base constitucional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La protecci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ambiental en Argentina se basa en el Art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culo 41 de la Constituci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Nacional: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“Todos los habitantes gozan del derecho a un ambiente sano.”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Adem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Obliga a recomponer da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os ambientales.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Establece el principio de desarrollo sustentable.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Permite dictar leyes de presupuestos 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nimos ambientales.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252855"/>
          </a:xfrm>
        </p:spPr>
        <p:txBody>
          <a:bodyPr>
            <a:normAutofit/>
          </a:bodyPr>
          <a:lstStyle/>
          <a:p>
            <a:r>
              <a:rPr lang="es-AR" sz="3555" dirty="0">
                <a:sym typeface="+mn-ea"/>
              </a:rPr>
              <a:t>NORMAS AMBIENTALES </a:t>
            </a:r>
            <a:r>
              <a:rPr lang="es-AR" altLang="en-US" sz="3555" dirty="0">
                <a:sym typeface="+mn-ea"/>
              </a:rPr>
              <a:t>DE APLICACIÓN EN LA FORESTO INDUSTRIA</a:t>
            </a:r>
            <a:endParaRPr lang="es-AR" altLang="en-US" sz="3555" b="1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98625"/>
            <a:ext cx="8915400" cy="4952365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u="sng" dirty="0">
                <a:latin typeface="Arial" panose="020B0604020202020204" pitchFamily="34" charset="0"/>
                <a:cs typeface="Arial" panose="020B0604020202020204" pitchFamily="34" charset="0"/>
              </a:rPr>
              <a:t>Ley General del Ambiente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Ley 25.675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Es la ley ambiental m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s importante del pa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s.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Establece: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Pol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tica ambiental nacional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Evaluaci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n de impacto ambiental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Responsabilidad ambiental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Prevenci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n de contaminaci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Participaci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n ciudadana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1252855"/>
          </a:xfrm>
        </p:spPr>
        <p:txBody>
          <a:bodyPr>
            <a:normAutofit/>
          </a:bodyPr>
          <a:lstStyle/>
          <a:p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Principios fundamentales</a:t>
            </a:r>
            <a:r>
              <a:rPr lang="es-AR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de la </a:t>
            </a:r>
            <a:br>
              <a:rPr lang="es-AR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Ley General del Ambiente</a:t>
            </a:r>
            <a:endParaRPr lang="es-AR" altLang="en-US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01470"/>
            <a:ext cx="8915400" cy="5049520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Prevenci</a:t>
            </a:r>
            <a:r>
              <a:rPr lang="en-US" alt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Evitar el da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o antes de que ocurra.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Precauci</a:t>
            </a:r>
            <a:r>
              <a:rPr lang="en-US" alt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Si existe riesgo ambiental grave, deben tomarse medidas aunque no haya certeza cient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fica total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Sustentabilidad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Producci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n industrial compatible con el ambiente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Responsabilidad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Quien contamina debe reparar el da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Ley de Bosques Nativos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s-AR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Ley 26.331</a:t>
            </a:r>
            <a:endParaRPr lang="en-US" altLang="es-MX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01470"/>
            <a:ext cx="8915400" cy="504952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alt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bjetivo</a:t>
            </a:r>
            <a:r>
              <a:rPr lang="es-AR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Protecci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n ambiental de bosques nativos.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200" u="sng" dirty="0">
                <a:latin typeface="Arial" panose="020B0604020202020204" pitchFamily="34" charset="0"/>
                <a:cs typeface="Arial" panose="020B0604020202020204" pitchFamily="34" charset="0"/>
              </a:rPr>
              <a:t>La ley regula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Conservaci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Restauraci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Aprovechamiento sustentable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Manejo forestal responsable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Ley de Bosques Nativos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s-AR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Ley 26.331</a:t>
            </a:r>
            <a:endParaRPr lang="en-US" altLang="es-MX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01470"/>
            <a:ext cx="9451975" cy="504952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Clasificaci</a:t>
            </a:r>
            <a:r>
              <a:rPr lang="en-US" alt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n de bosques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Categor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a Roja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Alto valor de conservaci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No se permite desmonte.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Categor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a Amarilla</a:t>
            </a:r>
            <a:r>
              <a:rPr lang="es-AR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Uso sustentable limitado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Categor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a Verde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Permite 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ransformaci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parcial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48615"/>
            <a:ext cx="8911590" cy="832485"/>
          </a:xfrm>
        </p:spPr>
        <p:txBody>
          <a:bodyPr>
            <a:normAutofit/>
          </a:bodyPr>
          <a:lstStyle/>
          <a:p>
            <a:r>
              <a:rPr lang="en-US" altLang="es-MX" u="sng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Ley de Bosques Nativos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s-AR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altLang="es-MX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Ley 26.331</a:t>
            </a:r>
            <a:endParaRPr lang="en-US" altLang="es-MX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01470"/>
            <a:ext cx="9451975" cy="5049520"/>
          </a:xfrm>
        </p:spPr>
        <p:txBody>
          <a:bodyPr>
            <a:noAutofit/>
          </a:bodyPr>
          <a:lstStyle/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altLang="es-MX" sz="3600" u="sng" dirty="0">
                <a:latin typeface="Arial" panose="020B0604020202020204" pitchFamily="34" charset="0"/>
                <a:cs typeface="Arial" panose="020B0604020202020204" pitchFamily="34" charset="0"/>
              </a:rPr>
              <a:t>Obligaciones para empresas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Estudios de impacto ambiental.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Planes de manejo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Restauraci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ambiental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Monitoreo ambiental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Protecci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n de biodiversidad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01*358"/>
  <p:tag name="TABLE_ENDDRAG_RECT" val="203*137*701*358"/>
</p:tagLst>
</file>

<file path=ppt/tags/tag2.xml><?xml version="1.0" encoding="utf-8"?>
<p:tagLst xmlns:p="http://schemas.openxmlformats.org/presentationml/2006/main">
  <p:tag name="TABLE_ENDDRAG_ORIGIN_RECT" val="744*315"/>
  <p:tag name="TABLE_ENDDRAG_RECT" val="204*150*744*315"/>
</p:tagLst>
</file>

<file path=ppt/tags/tag3.xml><?xml version="1.0" encoding="utf-8"?>
<p:tagLst xmlns:p="http://schemas.openxmlformats.org/presentationml/2006/main">
  <p:tag name="TABLE_ENDDRAG_ORIGIN_RECT" val="766*311"/>
  <p:tag name="TABLE_ENDDRAG_RECT" val="181*151*766*311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8953</Words>
  <Application>WPS Presentation</Application>
  <PresentationFormat>Panorámica</PresentationFormat>
  <Paragraphs>419</Paragraphs>
  <Slides>39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0" baseType="lpstr">
      <vt:lpstr>Arial</vt:lpstr>
      <vt:lpstr>SimSun</vt:lpstr>
      <vt:lpstr>Wingdings</vt:lpstr>
      <vt:lpstr>Wingdings 3</vt:lpstr>
      <vt:lpstr>Arial</vt:lpstr>
      <vt:lpstr>Calibri</vt:lpstr>
      <vt:lpstr>Century Gothic</vt:lpstr>
      <vt:lpstr>Microsoft YaHei</vt:lpstr>
      <vt:lpstr>Arial Unicode MS</vt:lpstr>
      <vt:lpstr>Calibri</vt:lpstr>
      <vt:lpstr>Espiral</vt:lpstr>
      <vt:lpstr>SISTEMAS INTEGRADOS DE HIGIENE, SEGURIDAD Y MEDIO AMBIENTE</vt:lpstr>
      <vt:lpstr>NORMAS AMBIENTALES DE APLICACIÓN EN LA FORESTO INDUSTRIA</vt:lpstr>
      <vt:lpstr>NORMAS AMBIENTALES DE APLICACIÓN EN LA FORESTO INDUSTRIA</vt:lpstr>
      <vt:lpstr>NORMAS AMBIENTALES DE APLICACIÓN EN LA FORESTO INDUSTRIA</vt:lpstr>
      <vt:lpstr>NORMAS AMBIENTALES DE APLICACIÓN EN LA FORESTO INDUSTRIA</vt:lpstr>
      <vt:lpstr>Principios fundamentales de la  Ley General del Ambiente</vt:lpstr>
      <vt:lpstr>Ley de Bosques Nativos - Ley 26.331</vt:lpstr>
      <vt:lpstr>Ley de Bosques Nativos - Ley 26.331</vt:lpstr>
      <vt:lpstr>Ley de Bosques Nativos - Ley 26.331</vt:lpstr>
      <vt:lpstr>Ley de Bosques Nativos - Ley 26.331</vt:lpstr>
      <vt:lpstr>Evaluación de Impacto Ambiental (EIA)</vt:lpstr>
      <vt:lpstr>Evaluación de Impacto Ambiental (EIA)</vt:lpstr>
      <vt:lpstr>Evaluación de Impacto Ambiental (EIA)</vt:lpstr>
      <vt:lpstr>Gestión de residuos industriales</vt:lpstr>
      <vt:lpstr>Gestión de residuos industriales</vt:lpstr>
      <vt:lpstr>Gestión de residuos industriales</vt:lpstr>
      <vt:lpstr>Control de emisiones atmosféricas</vt:lpstr>
      <vt:lpstr>Control de emisiones atmosféricas</vt:lpstr>
      <vt:lpstr>Control de emisiones atmosféricas</vt:lpstr>
      <vt:lpstr>Gestión de efluentes líquidos</vt:lpstr>
      <vt:lpstr>Gestión de efluentes líquidos</vt:lpstr>
      <vt:lpstr>Gestión de efluentes líquidos</vt:lpstr>
      <vt:lpstr>Gestión de efluentes líquidos</vt:lpstr>
      <vt:lpstr>5. 2 Gestión de residuos en el Mantenimiento. </vt:lpstr>
      <vt:lpstr>5. 2 Gestión de residuos en el Mantenimiento. </vt:lpstr>
      <vt:lpstr>5. 2 Gestión de residuos en el Mantenimiento. </vt:lpstr>
      <vt:lpstr>5. 2 Gestión de residuos en el Mantenimiento. </vt:lpstr>
      <vt:lpstr>5. 2 Gestión de residuos en el Mantenimiento. </vt:lpstr>
      <vt:lpstr>5. 2 Gestión de residuos en el Mantenimiento. </vt:lpstr>
      <vt:lpstr>5. 2 Gestión de residuos en el Mantenimiento. </vt:lpstr>
      <vt:lpstr>5. 2 Gestión de residuos en el Mantenimiento. </vt:lpstr>
      <vt:lpstr>Clasificación y segregación de residuos</vt:lpstr>
      <vt:lpstr>Clasificación y segregación de residuos</vt:lpstr>
      <vt:lpstr>Manejo de aceites usados</vt:lpstr>
      <vt:lpstr>Gestión de residuos metálicos</vt:lpstr>
      <vt:lpstr>Gestión de residuos peligrosos</vt:lpstr>
      <vt:lpstr>Gestión ambiental en talleres de mantenimiento</vt:lpstr>
      <vt:lpstr>Economía circular en mantenimiento</vt:lpstr>
      <vt:lpstr>Relación entre mantenimiento y medio ambiente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18</cp:revision>
  <dcterms:created xsi:type="dcterms:W3CDTF">2025-08-19T22:15:00Z</dcterms:created>
  <dcterms:modified xsi:type="dcterms:W3CDTF">2026-06-10T19:26:02Z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280A5CFB7B644551B3521F315A90CADE_13</vt:lpwstr>
  </property>
  <property fmtid="{D5CDD505-2E9C-101B-9397-08002B2CF9AE}" pid="3" name="KSOProductBuildVer">
    <vt:lpwstr>2058-12.1.0.26880</vt:lpwstr>
  </property>
</Properties>
</file>