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6" r:id="rId22"/>
    <p:sldId id="287" r:id="rId23"/>
    <p:sldId id="288" r:id="rId24"/>
    <p:sldId id="289" r:id="rId25"/>
    <p:sldId id="290" r:id="rId26"/>
    <p:sldId id="291" r:id="rId27"/>
    <p:sldId id="292" r:id="rId28"/>
    <p:sldId id="293" r:id="rId29"/>
    <p:sldId id="312" r:id="rId30"/>
    <p:sldId id="313" r:id="rId31"/>
    <p:sldId id="314" r:id="rId32"/>
    <p:sldId id="315"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91"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9/25/2025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9/25/2025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61CBD1-F3CB-9FFD-F4EC-06EBB8F36FD5}"/>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2AE81648-CDA4-426B-4320-0C0F013BEA9A}"/>
              </a:ext>
            </a:extLst>
          </p:cNvPr>
          <p:cNvSpPr>
            <a:spLocks noGrp="1"/>
          </p:cNvSpPr>
          <p:nvPr>
            <p:ph idx="1"/>
          </p:nvPr>
        </p:nvSpPr>
        <p:spPr>
          <a:xfrm>
            <a:off x="1451579" y="2015732"/>
            <a:ext cx="9603275" cy="4096679"/>
          </a:xfrm>
        </p:spPr>
        <p:txBody>
          <a:bodyPr>
            <a:normAutofit fontScale="92500"/>
          </a:bodyPr>
          <a:lstStyle/>
          <a:p>
            <a:pPr>
              <a:lnSpc>
                <a:spcPct val="115000"/>
              </a:lnSpc>
              <a:spcAft>
                <a:spcPts val="800"/>
              </a:spcAft>
              <a:buNone/>
            </a:pPr>
            <a:r>
              <a:rPr lang="es-AR" sz="2800" b="1" u="sng" kern="0" dirty="0">
                <a:effectLst/>
                <a:latin typeface="Times New Roman" panose="02020603050405020304" pitchFamily="18" charset="0"/>
                <a:ea typeface="Times New Roman" panose="02020603050405020304" pitchFamily="18" charset="0"/>
                <a:cs typeface="Times New Roman" panose="02020603050405020304" pitchFamily="18" charset="0"/>
              </a:rPr>
              <a:t>Definiciones de stock en mantenimiento</a:t>
            </a:r>
            <a:endParaRPr lang="es-AR" sz="2800" u="sng" kern="100" dirty="0">
              <a:effectLst/>
              <a:latin typeface="Calibri" panose="020F0502020204030204" pitchFamily="34" charset="0"/>
              <a:ea typeface="Calibri" panose="020F0502020204030204" pitchFamily="34" charset="0"/>
              <a:cs typeface="Times New Roman" panose="02020603050405020304" pitchFamily="18" charset="0"/>
            </a:endParaRPr>
          </a:p>
          <a:p>
            <a:r>
              <a:rPr lang="es-AR" sz="2400" dirty="0">
                <a:effectLst/>
                <a:latin typeface="Calibri" panose="020F0502020204030204" pitchFamily="34" charset="0"/>
                <a:ea typeface="Calibri" panose="020F0502020204030204" pitchFamily="34" charset="0"/>
                <a:cs typeface="Times New Roman" panose="02020603050405020304" pitchFamily="18" charset="0"/>
              </a:rPr>
              <a:t>Conjunto de repuestos, materiales y consumibles necesarios para asegurar la continuidad de las operaciones.</a:t>
            </a:r>
          </a:p>
          <a:p>
            <a:pPr marL="457200" indent="-457200">
              <a:lnSpc>
                <a:spcPct val="115000"/>
              </a:lnSpc>
              <a:spcAft>
                <a:spcPts val="800"/>
              </a:spcAft>
              <a:buAutoNum type="arabicPeriod"/>
            </a:pPr>
            <a:r>
              <a:rPr lang="es-AR" sz="2400" u="sng" dirty="0">
                <a:latin typeface="Calibri" panose="020F0502020204030204" pitchFamily="34" charset="0"/>
                <a:cs typeface="Times New Roman" panose="02020603050405020304" pitchFamily="18" charset="0"/>
              </a:rPr>
              <a:t>REPUESTOS</a:t>
            </a:r>
            <a:r>
              <a:rPr lang="es-AR" sz="2400" dirty="0">
                <a:latin typeface="Calibri" panose="020F0502020204030204" pitchFamily="34" charset="0"/>
                <a:cs typeface="Times New Roman" panose="02020603050405020304" pitchFamily="18" charset="0"/>
              </a:rPr>
              <a:t>: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Son piezas que reemplazan componentes dañados o desgastados de equipos y maquinaria.</a:t>
            </a:r>
          </a:p>
          <a:p>
            <a:pPr marL="0" indent="0">
              <a:lnSpc>
                <a:spcPct val="115000"/>
              </a:lnSpc>
              <a:spcAft>
                <a:spcPts val="800"/>
              </a:spcAft>
              <a:buNone/>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Motores eléctricos, rodamientos, engranajes. Bombas, compresores, ventiladores. </a:t>
            </a:r>
            <a:r>
              <a:rPr lang="es-AR" sz="2400" dirty="0">
                <a:effectLst/>
                <a:latin typeface="Calibri" panose="020F0502020204030204" pitchFamily="34" charset="0"/>
                <a:ea typeface="Calibri" panose="020F0502020204030204" pitchFamily="34" charset="0"/>
                <a:cs typeface="Times New Roman" panose="02020603050405020304" pitchFamily="18" charset="0"/>
              </a:rPr>
              <a:t>Filtros de aire, aceite o combustible.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Sensores, relés, contactores. Correas, cadenas, poleas. </a:t>
            </a:r>
            <a:r>
              <a:rPr lang="es-AR" sz="2400" dirty="0">
                <a:effectLst/>
                <a:latin typeface="Calibri" panose="020F0502020204030204" pitchFamily="34" charset="0"/>
                <a:ea typeface="Calibri" panose="020F0502020204030204" pitchFamily="34" charset="0"/>
                <a:cs typeface="Times New Roman" panose="02020603050405020304" pitchFamily="18" charset="0"/>
              </a:rPr>
              <a:t>Placas electrónicas, tarjetas de control. Etc.</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820570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9F34E-1814-0C9B-6B69-6663BF3BC16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26EB658-386E-FB13-023E-9FB4D0E3C772}"/>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siguen repuestos críticos</a:t>
            </a:r>
            <a:endParaRPr lang="es-AR" dirty="0"/>
          </a:p>
        </p:txBody>
      </p:sp>
      <p:sp>
        <p:nvSpPr>
          <p:cNvPr id="3" name="Marcador de contenido 2">
            <a:extLst>
              <a:ext uri="{FF2B5EF4-FFF2-40B4-BE49-F238E27FC236}">
                <a16:creationId xmlns:a16="http://schemas.microsoft.com/office/drawing/2014/main" id="{DE86EF09-F9E1-6B1C-4EE8-D3D87EBC9A15}"/>
              </a:ext>
            </a:extLst>
          </p:cNvPr>
          <p:cNvSpPr>
            <a:spLocks noGrp="1"/>
          </p:cNvSpPr>
          <p:nvPr>
            <p:ph idx="1"/>
          </p:nvPr>
        </p:nvSpPr>
        <p:spPr>
          <a:xfrm>
            <a:off x="1451579" y="1853756"/>
            <a:ext cx="9603275" cy="4518910"/>
          </a:xfrm>
        </p:spPr>
        <p:txBody>
          <a:bodyPr>
            <a:normAutofit/>
          </a:bodyPr>
          <a:lstStyle/>
          <a:p>
            <a:pPr marL="0" indent="0">
              <a:lnSpc>
                <a:spcPct val="115000"/>
              </a:lnSpc>
              <a:spcAft>
                <a:spcPts val="800"/>
              </a:spcAft>
              <a:buSzPts val="1000"/>
              <a:buNone/>
              <a:tabLst>
                <a:tab pos="457200" algn="l"/>
              </a:tabLst>
            </a:pPr>
            <a:r>
              <a:rPr lang="es-AR" sz="2400" u="sng" kern="100" dirty="0">
                <a:latin typeface="Calibri" panose="020F0502020204030204" pitchFamily="34" charset="0"/>
                <a:ea typeface="Calibri" panose="020F0502020204030204" pitchFamily="34" charset="0"/>
                <a:cs typeface="Times New Roman" panose="02020603050405020304" pitchFamily="18" charset="0"/>
              </a:rPr>
              <a:t>Sistemas críticos de seguridad</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Detectores de gas o humo. Sistemas de parada de emergencia (botones, relés). Alarmas sonoras o visuales. Equipos de respaldo energético (UPS, baterías)</a:t>
            </a:r>
          </a:p>
          <a:p>
            <a:pPr marL="0" indent="0">
              <a:lnSpc>
                <a:spcPct val="115000"/>
              </a:lnSpc>
              <a:spcAft>
                <a:spcPts val="800"/>
              </a:spcAft>
              <a:buSzPts val="1000"/>
              <a:buNone/>
              <a:tabLst>
                <a:tab pos="457200" algn="l"/>
              </a:tabLst>
            </a:pPr>
            <a:r>
              <a:rPr lang="es-AR" sz="2400" u="sng" kern="100" dirty="0">
                <a:latin typeface="Calibri" panose="020F0502020204030204" pitchFamily="34" charset="0"/>
                <a:ea typeface="Calibri" panose="020F0502020204030204" pitchFamily="34" charset="0"/>
                <a:cs typeface="Times New Roman" panose="02020603050405020304" pitchFamily="18" charset="0"/>
              </a:rPr>
              <a:t>Consideración para todos los repuestos críticos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Calibri" panose="020F0502020204030204" pitchFamily="34" charset="0"/>
                <a:ea typeface="Calibri" panose="020F0502020204030204" pitchFamily="34" charset="0"/>
                <a:cs typeface="Times New Roman" panose="02020603050405020304" pitchFamily="18" charset="0"/>
              </a:rPr>
              <a:t>Estos repuestos suelen estar identificados en un análisis de criticidad (por ejemplo, método ABC o FMECA) y deben mantenerse en stock o tener acuerdos de suministro rápido. </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603753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7E8A7-136E-2FAF-39E0-7BCF817603B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2A8838A-660F-EFFD-834E-BC07AC206329}"/>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34F5A357-C24F-ECCE-A86D-223DC22EAF3A}"/>
              </a:ext>
            </a:extLst>
          </p:cNvPr>
          <p:cNvSpPr>
            <a:spLocks noGrp="1"/>
          </p:cNvSpPr>
          <p:nvPr>
            <p:ph idx="1"/>
          </p:nvPr>
        </p:nvSpPr>
        <p:spPr>
          <a:xfrm>
            <a:off x="1451579" y="1853756"/>
            <a:ext cx="9603275" cy="4518910"/>
          </a:xfrm>
        </p:spPr>
        <p:txBody>
          <a:bodyPr>
            <a:normAutofit/>
          </a:bodyPr>
          <a:lstStyle/>
          <a:p>
            <a:pPr marL="0" indent="0">
              <a:lnSpc>
                <a:spcPct val="100000"/>
              </a:lnSpc>
              <a:spcAft>
                <a:spcPts val="800"/>
              </a:spcAft>
              <a:buSzPts val="1000"/>
              <a:buNone/>
              <a:tabLst>
                <a:tab pos="457200" algn="l"/>
              </a:tabLst>
            </a:pPr>
            <a:r>
              <a:rPr lang="es-AR" sz="3200" dirty="0">
                <a:latin typeface="Calibri" panose="020F0502020204030204" pitchFamily="34" charset="0"/>
                <a:ea typeface="Calibri" panose="020F0502020204030204" pitchFamily="34" charset="0"/>
                <a:cs typeface="Times New Roman" panose="02020603050405020304" pitchFamily="18" charset="0"/>
              </a:rPr>
              <a:t>2</a:t>
            </a:r>
            <a:r>
              <a:rPr lang="es-AR" sz="3200" dirty="0">
                <a:effectLst/>
                <a:latin typeface="Calibri" panose="020F0502020204030204" pitchFamily="34" charset="0"/>
                <a:ea typeface="Calibri" panose="020F0502020204030204" pitchFamily="34" charset="0"/>
                <a:cs typeface="Times New Roman" panose="02020603050405020304" pitchFamily="18" charset="0"/>
              </a:rPr>
              <a:t>.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Repuestos de uso frecuente</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Calibri" panose="020F0502020204030204" pitchFamily="34" charset="0"/>
                <a:ea typeface="Calibri" panose="020F0502020204030204" pitchFamily="34" charset="0"/>
                <a:cs typeface="Times New Roman" panose="02020603050405020304" pitchFamily="18" charset="0"/>
              </a:rPr>
              <a:t>son componentes que suelen tener alta rotación por desgaste, inspección periódica o reemplazo preventivo:</a:t>
            </a:r>
          </a:p>
          <a:p>
            <a:pPr marL="0" indent="0">
              <a:lnSpc>
                <a:spcPct val="100000"/>
              </a:lnSpc>
              <a:spcAft>
                <a:spcPts val="800"/>
              </a:spcAft>
              <a:buSzPts val="1000"/>
              <a:buNone/>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0000"/>
              </a:lnSpc>
              <a:spcAft>
                <a:spcPts val="800"/>
              </a:spcAft>
              <a:buSzPts val="1000"/>
              <a:buNone/>
              <a:tabLst>
                <a:tab pos="457200" algn="l"/>
              </a:tabLst>
            </a:pPr>
            <a:r>
              <a:rPr lang="es-AR" u="sng" kern="100" dirty="0">
                <a:latin typeface="Calibri" panose="020F0502020204030204" pitchFamily="34" charset="0"/>
                <a:ea typeface="Calibri" panose="020F0502020204030204" pitchFamily="34" charset="0"/>
                <a:cs typeface="Times New Roman" panose="02020603050405020304" pitchFamily="18" charset="0"/>
              </a:rPr>
              <a:t>Mecánicos</a:t>
            </a:r>
            <a:r>
              <a:rPr lang="es-AR" kern="100" dirty="0">
                <a:latin typeface="Calibri" panose="020F0502020204030204" pitchFamily="34" charset="0"/>
                <a:ea typeface="Calibri" panose="020F0502020204030204" pitchFamily="34" charset="0"/>
                <a:cs typeface="Times New Roman" panose="02020603050405020304" pitchFamily="18" charset="0"/>
              </a:rPr>
              <a:t>: </a:t>
            </a:r>
            <a:r>
              <a:rPr lang="es-AR" kern="100" dirty="0">
                <a:effectLst/>
                <a:latin typeface="Calibri" panose="020F0502020204030204" pitchFamily="34" charset="0"/>
                <a:ea typeface="Calibri" panose="020F0502020204030204" pitchFamily="34" charset="0"/>
                <a:cs typeface="Times New Roman" panose="02020603050405020304" pitchFamily="18" charset="0"/>
              </a:rPr>
              <a:t>Rodamientos (de bolas, de rodillos). </a:t>
            </a:r>
            <a:r>
              <a:rPr lang="es-AR" dirty="0">
                <a:effectLst/>
                <a:latin typeface="Calibri" panose="020F0502020204030204" pitchFamily="34" charset="0"/>
                <a:ea typeface="Calibri" panose="020F0502020204030204" pitchFamily="34" charset="0"/>
                <a:cs typeface="Times New Roman" panose="02020603050405020304" pitchFamily="18" charset="0"/>
              </a:rPr>
              <a:t>Correas trapezoidales y dentadas. </a:t>
            </a:r>
            <a:r>
              <a:rPr lang="es-AR" kern="100" dirty="0">
                <a:effectLst/>
                <a:latin typeface="Calibri" panose="020F0502020204030204" pitchFamily="34" charset="0"/>
                <a:ea typeface="Calibri" panose="020F0502020204030204" pitchFamily="34" charset="0"/>
                <a:cs typeface="Times New Roman" panose="02020603050405020304" pitchFamily="18" charset="0"/>
              </a:rPr>
              <a:t>Sellos mecánicos y retenes. Engranajes pequeños. Amortiguadores y resortes. Tornillos, tuercas, arandelas</a:t>
            </a:r>
          </a:p>
          <a:p>
            <a:pPr marL="0" indent="0">
              <a:lnSpc>
                <a:spcPct val="100000"/>
              </a:lnSpc>
              <a:spcAft>
                <a:spcPts val="800"/>
              </a:spcAft>
              <a:buSzPts val="1000"/>
              <a:buNone/>
              <a:tabLst>
                <a:tab pos="457200" algn="l"/>
              </a:tabLst>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Eléctricos: </a:t>
            </a:r>
            <a:r>
              <a:rPr lang="es-AR" dirty="0">
                <a:effectLst/>
                <a:latin typeface="Calibri" panose="020F0502020204030204" pitchFamily="34" charset="0"/>
                <a:ea typeface="Calibri" panose="020F0502020204030204" pitchFamily="34" charset="0"/>
                <a:cs typeface="Times New Roman" panose="02020603050405020304" pitchFamily="18" charset="0"/>
              </a:rPr>
              <a:t>Fusibles y disyuntores. </a:t>
            </a:r>
            <a:r>
              <a:rPr lang="es-AR" kern="100" dirty="0">
                <a:effectLst/>
                <a:latin typeface="Calibri" panose="020F0502020204030204" pitchFamily="34" charset="0"/>
                <a:ea typeface="Calibri" panose="020F0502020204030204" pitchFamily="34" charset="0"/>
                <a:cs typeface="Times New Roman" panose="02020603050405020304" pitchFamily="18" charset="0"/>
              </a:rPr>
              <a:t>Contactores y relés. Sensores de proximidad o temperatura. Lámparas de señalización. Cables y conectores. Terminales eléctricos</a:t>
            </a: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352908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D5A9C-70ED-1A6D-005D-C7BD9CC52ED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142821-2F23-C21B-40E0-B3249159ACA6}"/>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siguen repuestos DE USO FRECUENTE</a:t>
            </a:r>
            <a:endParaRPr lang="es-AR" sz="2200" dirty="0"/>
          </a:p>
        </p:txBody>
      </p:sp>
      <p:sp>
        <p:nvSpPr>
          <p:cNvPr id="3" name="Marcador de contenido 2">
            <a:extLst>
              <a:ext uri="{FF2B5EF4-FFF2-40B4-BE49-F238E27FC236}">
                <a16:creationId xmlns:a16="http://schemas.microsoft.com/office/drawing/2014/main" id="{6958EBDD-4106-3834-E24F-EA03E1D03314}"/>
              </a:ext>
            </a:extLst>
          </p:cNvPr>
          <p:cNvSpPr>
            <a:spLocks noGrp="1"/>
          </p:cNvSpPr>
          <p:nvPr>
            <p:ph idx="1"/>
          </p:nvPr>
        </p:nvSpPr>
        <p:spPr>
          <a:xfrm>
            <a:off x="1451579" y="1853756"/>
            <a:ext cx="9603275" cy="4518910"/>
          </a:xfrm>
        </p:spPr>
        <p:txBody>
          <a:bodyPr>
            <a:normAutofit/>
          </a:bodyPr>
          <a:lstStyle/>
          <a:p>
            <a:pPr marL="0" indent="0">
              <a:lnSpc>
                <a:spcPct val="115000"/>
              </a:lnSpc>
              <a:spcAft>
                <a:spcPts val="800"/>
              </a:spcAft>
              <a:buSzPts val="1000"/>
              <a:buNone/>
              <a:tabLst>
                <a:tab pos="457200" algn="l"/>
              </a:tabLst>
            </a:pPr>
            <a:r>
              <a:rPr lang="es-AR" sz="2200" u="sng" kern="100" dirty="0">
                <a:latin typeface="Calibri" panose="020F0502020204030204" pitchFamily="34" charset="0"/>
                <a:ea typeface="Calibri" panose="020F0502020204030204" pitchFamily="34" charset="0"/>
                <a:cs typeface="Times New Roman" panose="02020603050405020304" pitchFamily="18" charset="0"/>
              </a:rPr>
              <a:t>Neumáticos e Hidráulicos</a:t>
            </a:r>
            <a:r>
              <a:rPr lang="es-AR" sz="2200" kern="100" dirty="0">
                <a:latin typeface="Calibri" panose="020F0502020204030204" pitchFamily="34" charset="0"/>
                <a:ea typeface="Calibri" panose="020F0502020204030204" pitchFamily="34" charset="0"/>
                <a:cs typeface="Times New Roman" panose="02020603050405020304" pitchFamily="18" charset="0"/>
              </a:rPr>
              <a:t>: </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Válvulas solenoides. </a:t>
            </a:r>
            <a:r>
              <a:rPr lang="es-AR" sz="2200" dirty="0">
                <a:effectLst/>
                <a:latin typeface="Calibri" panose="020F0502020204030204" pitchFamily="34" charset="0"/>
                <a:ea typeface="Calibri" panose="020F0502020204030204" pitchFamily="34" charset="0"/>
                <a:cs typeface="Times New Roman" panose="02020603050405020304" pitchFamily="18" charset="0"/>
              </a:rPr>
              <a:t>Filtros de aire, aceite e hidráulicos. </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Mangueras flexibles. Juntas y empaques. Cilindros neumáticos pequeños</a:t>
            </a:r>
          </a:p>
          <a:p>
            <a:pPr marL="0" indent="0">
              <a:lnSpc>
                <a:spcPct val="115000"/>
              </a:lnSpc>
              <a:spcAft>
                <a:spcPts val="800"/>
              </a:spcAft>
              <a:buSzPts val="1000"/>
              <a:buNone/>
              <a:tabLst>
                <a:tab pos="457200" algn="l"/>
              </a:tabLst>
            </a:pPr>
            <a:r>
              <a:rPr lang="es-AR" sz="2200" u="sng" kern="100" dirty="0">
                <a:effectLst/>
                <a:latin typeface="Calibri" panose="020F0502020204030204" pitchFamily="34" charset="0"/>
                <a:ea typeface="Calibri" panose="020F0502020204030204" pitchFamily="34" charset="0"/>
                <a:cs typeface="Times New Roman" panose="02020603050405020304" pitchFamily="18" charset="0"/>
              </a:rPr>
              <a:t>Instrumentación y control</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 Transmisores de presión o nivel. Indicadores digitales. Baterías para instrumentos portátiles</a:t>
            </a:r>
          </a:p>
          <a:p>
            <a:pPr marL="0" indent="0">
              <a:lnSpc>
                <a:spcPct val="115000"/>
              </a:lnSpc>
              <a:spcAft>
                <a:spcPts val="800"/>
              </a:spcAft>
              <a:buSzPts val="1000"/>
              <a:buNone/>
              <a:tabLst>
                <a:tab pos="457200" algn="l"/>
              </a:tabLst>
            </a:pPr>
            <a:r>
              <a:rPr lang="es-AR" sz="2200" u="sng" kern="100" dirty="0">
                <a:effectLst/>
                <a:latin typeface="Calibri" panose="020F0502020204030204" pitchFamily="34" charset="0"/>
                <a:ea typeface="Calibri" panose="020F0502020204030204" pitchFamily="34" charset="0"/>
                <a:cs typeface="Times New Roman" panose="02020603050405020304" pitchFamily="18" charset="0"/>
              </a:rPr>
              <a:t>Otros repuestos comunes</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200" dirty="0">
                <a:effectLst/>
                <a:latin typeface="Calibri" panose="020F0502020204030204" pitchFamily="34" charset="0"/>
                <a:ea typeface="Calibri" panose="020F0502020204030204" pitchFamily="34" charset="0"/>
                <a:cs typeface="Times New Roman" panose="02020603050405020304" pitchFamily="18" charset="0"/>
              </a:rPr>
              <a:t>Ruedas y roldanas. </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Acoplamientos flexibles. Placas electrónicas estándar. Ventiladores pequeños. Bombas de agua o refrigerante</a:t>
            </a:r>
          </a:p>
          <a:p>
            <a:pPr marL="0" indent="0">
              <a:lnSpc>
                <a:spcPct val="115000"/>
              </a:lnSpc>
              <a:spcAft>
                <a:spcPts val="800"/>
              </a:spcAft>
              <a:buSzPts val="1000"/>
              <a:buNone/>
              <a:tabLst>
                <a:tab pos="457200" algn="l"/>
              </a:tabLst>
            </a:pPr>
            <a:r>
              <a:rPr lang="es-AR" sz="2200" u="sng" kern="100" dirty="0">
                <a:latin typeface="Calibri" panose="020F0502020204030204" pitchFamily="34" charset="0"/>
                <a:ea typeface="Calibri" panose="020F0502020204030204" pitchFamily="34" charset="0"/>
                <a:cs typeface="Times New Roman" panose="02020603050405020304" pitchFamily="18" charset="0"/>
              </a:rPr>
              <a:t>Consideración para todos los repuestos de uso frecuente</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200" dirty="0">
                <a:effectLst/>
                <a:latin typeface="Calibri" panose="020F0502020204030204" pitchFamily="34" charset="0"/>
                <a:ea typeface="Calibri" panose="020F0502020204030204" pitchFamily="34" charset="0"/>
                <a:cs typeface="Times New Roman" panose="02020603050405020304" pitchFamily="18" charset="0"/>
              </a:rPr>
              <a:t>Estos repuestos suelen estar en stock permanente por su alta demanda y facilidad de reemplazo. </a:t>
            </a: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757175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549A4-6176-4050-53EC-C56BE48F56A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3A6407A-DFD5-4203-10C7-55B3D2947CB2}"/>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endParaRPr lang="es-AR" sz="2200" dirty="0"/>
          </a:p>
        </p:txBody>
      </p:sp>
      <p:sp>
        <p:nvSpPr>
          <p:cNvPr id="3" name="Marcador de contenido 2">
            <a:extLst>
              <a:ext uri="{FF2B5EF4-FFF2-40B4-BE49-F238E27FC236}">
                <a16:creationId xmlns:a16="http://schemas.microsoft.com/office/drawing/2014/main" id="{8FD7BB11-7533-461B-9C9F-6AFAD595BBF1}"/>
              </a:ext>
            </a:extLst>
          </p:cNvPr>
          <p:cNvSpPr>
            <a:spLocks noGrp="1"/>
          </p:cNvSpPr>
          <p:nvPr>
            <p:ph idx="1"/>
          </p:nvPr>
        </p:nvSpPr>
        <p:spPr>
          <a:xfrm>
            <a:off x="1451579" y="1853756"/>
            <a:ext cx="9603275" cy="4518910"/>
          </a:xfrm>
        </p:spPr>
        <p:txBody>
          <a:bodyPr>
            <a:normAutofit fontScale="92500" lnSpcReduction="20000"/>
          </a:bodyPr>
          <a:lstStyle/>
          <a:p>
            <a:pPr marL="0" indent="0">
              <a:lnSpc>
                <a:spcPct val="100000"/>
              </a:lnSpc>
              <a:spcAft>
                <a:spcPts val="800"/>
              </a:spcAft>
              <a:buSzPts val="1000"/>
              <a:buNone/>
              <a:tabLst>
                <a:tab pos="457200" algn="l"/>
              </a:tabLst>
            </a:pPr>
            <a:r>
              <a:rPr lang="es-AR" sz="3600" dirty="0">
                <a:effectLst/>
                <a:latin typeface="Calibri" panose="020F0502020204030204" pitchFamily="34" charset="0"/>
                <a:ea typeface="Calibri" panose="020F0502020204030204" pitchFamily="34" charset="0"/>
                <a:cs typeface="Times New Roman" panose="02020603050405020304" pitchFamily="18" charset="0"/>
              </a:rPr>
              <a:t>3. </a:t>
            </a:r>
            <a:r>
              <a:rPr lang="es-AR" sz="3600" u="sng" dirty="0">
                <a:effectLst/>
                <a:latin typeface="Calibri" panose="020F0502020204030204" pitchFamily="34" charset="0"/>
                <a:ea typeface="Calibri" panose="020F0502020204030204" pitchFamily="34" charset="0"/>
                <a:cs typeface="Times New Roman" panose="02020603050405020304" pitchFamily="18" charset="0"/>
              </a:rPr>
              <a:t>Repuestos estratégicos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Calibri" panose="020F0502020204030204" pitchFamily="34" charset="0"/>
                <a:ea typeface="Calibri" panose="020F0502020204030204" pitchFamily="34" charset="0"/>
                <a:cs typeface="Times New Roman" panose="02020603050405020304" pitchFamily="18" charset="0"/>
              </a:rPr>
              <a:t>son aquellos componentes que, por su criticidad operativa, tiempo de reposición o impacto económico, deben estar disponibles en stock o tener un plan de suministro garantizado. Su ausencia puede provocar paradas prolongadas, riesgos de seguridad o pérdidas significativas.</a:t>
            </a:r>
          </a:p>
          <a:p>
            <a:pPr marL="0" indent="0">
              <a:lnSpc>
                <a:spcPct val="100000"/>
              </a:lnSpc>
              <a:spcAft>
                <a:spcPts val="800"/>
              </a:spcAft>
              <a:buSzPts val="1000"/>
              <a:buNone/>
              <a:tabLst>
                <a:tab pos="457200" algn="l"/>
              </a:tabLst>
            </a:pPr>
            <a:r>
              <a:rPr lang="es-AR" sz="2400" dirty="0">
                <a:effectLst/>
                <a:latin typeface="Calibri" panose="020F0502020204030204" pitchFamily="34" charset="0"/>
                <a:ea typeface="Calibri" panose="020F0502020204030204" pitchFamily="34" charset="0"/>
                <a:cs typeface="Times New Roman" panose="02020603050405020304" pitchFamily="18" charset="0"/>
              </a:rPr>
              <a:t>Características de los repuestos estratégicos:</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Largo tiempo de entrega:</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No se consiguen fácilmente en el mercado local.</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Alta criticidad operativa:</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Su falla detiene procesos clave o afecta la seguridad.</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Alto costo de parada:</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La falta del repuesto genera pérdidas económicas importantes.</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Baja frecuencia de uso, pero alto impacto: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No se usan seguido, pero cuando se necesitan, son vitales.</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Difícil de reemplazar o adaptar:</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No tienen sustitutos genéricos o compatibles.</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495014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F1C1A-C427-183B-4E2F-08FFDD0E432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D25FE56-3321-329F-9467-9BBA8863BFFF}"/>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siguen repuestos ESTRATÉGICOS</a:t>
            </a:r>
            <a:endParaRPr lang="es-AR" sz="2200" dirty="0"/>
          </a:p>
        </p:txBody>
      </p:sp>
      <p:sp>
        <p:nvSpPr>
          <p:cNvPr id="3" name="Marcador de contenido 2">
            <a:extLst>
              <a:ext uri="{FF2B5EF4-FFF2-40B4-BE49-F238E27FC236}">
                <a16:creationId xmlns:a16="http://schemas.microsoft.com/office/drawing/2014/main" id="{151A09DF-2A7E-EC1B-379F-F94AF64ABC26}"/>
              </a:ext>
            </a:extLst>
          </p:cNvPr>
          <p:cNvSpPr>
            <a:spLocks noGrp="1"/>
          </p:cNvSpPr>
          <p:nvPr>
            <p:ph idx="1"/>
          </p:nvPr>
        </p:nvSpPr>
        <p:spPr>
          <a:xfrm>
            <a:off x="1451579" y="1853756"/>
            <a:ext cx="9603275" cy="4518910"/>
          </a:xfrm>
        </p:spPr>
        <p:txBody>
          <a:bodyPr>
            <a:normAutofit fontScale="92500" lnSpcReduction="10000"/>
          </a:bodyPr>
          <a:lstStyle/>
          <a:p>
            <a:pPr marL="0" indent="0">
              <a:lnSpc>
                <a:spcPct val="100000"/>
              </a:lnSpc>
              <a:spcAft>
                <a:spcPts val="800"/>
              </a:spcAft>
              <a:buSzPts val="1000"/>
              <a:buNone/>
              <a:tabLst>
                <a:tab pos="457200" algn="l"/>
              </a:tabLst>
            </a:pPr>
            <a:r>
              <a:rPr lang="es-AR" sz="30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3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Motores principales de línea de producción</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Variadores de frecuencia (VFD) específicos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err="1">
                <a:effectLst/>
                <a:latin typeface="Calibri" panose="020F0502020204030204" pitchFamily="34" charset="0"/>
                <a:ea typeface="Calibri" panose="020F0502020204030204" pitchFamily="34" charset="0"/>
                <a:cs typeface="Times New Roman" panose="02020603050405020304" pitchFamily="18" charset="0"/>
              </a:rPr>
              <a:t>PLCs</a:t>
            </a:r>
            <a:r>
              <a:rPr lang="es-AR" kern="100" dirty="0">
                <a:effectLst/>
                <a:latin typeface="Calibri" panose="020F0502020204030204" pitchFamily="34" charset="0"/>
                <a:ea typeface="Calibri" panose="020F0502020204030204" pitchFamily="34" charset="0"/>
                <a:cs typeface="Times New Roman" panose="02020603050405020304" pitchFamily="18" charset="0"/>
              </a:rPr>
              <a:t> o tarjetas electrónicas propietarias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Bombas de proceso críticas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Transformadores o tableros eléctricos únicos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Cilindros hidráulicos especiales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Componentes de seguridad industrial (detectores de gas, relés de parada de emergencia)</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662081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9B40C-8E9D-49B1-B1F4-AF0BC58272D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D29F755-187F-D67F-E259-550EB52DEAA5}"/>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siguen repuestos ESTRATÉGICOS</a:t>
            </a:r>
            <a:endParaRPr lang="es-AR" sz="2200" dirty="0"/>
          </a:p>
        </p:txBody>
      </p:sp>
      <p:sp>
        <p:nvSpPr>
          <p:cNvPr id="3" name="Marcador de contenido 2">
            <a:extLst>
              <a:ext uri="{FF2B5EF4-FFF2-40B4-BE49-F238E27FC236}">
                <a16:creationId xmlns:a16="http://schemas.microsoft.com/office/drawing/2014/main" id="{90FC20A1-C0DE-B225-D476-023A11D15E23}"/>
              </a:ext>
            </a:extLst>
          </p:cNvPr>
          <p:cNvSpPr>
            <a:spLocks noGrp="1"/>
          </p:cNvSpPr>
          <p:nvPr>
            <p:ph idx="1"/>
          </p:nvPr>
        </p:nvSpPr>
        <p:spPr>
          <a:xfrm>
            <a:off x="1451579" y="1853756"/>
            <a:ext cx="9603275" cy="4518910"/>
          </a:xfrm>
        </p:spPr>
        <p:txBody>
          <a:bodyPr>
            <a:normAutofit/>
          </a:bodyPr>
          <a:lstStyle/>
          <a:p>
            <a:pPr marL="0" indent="0">
              <a:lnSpc>
                <a:spcPct val="115000"/>
              </a:lnSpc>
              <a:spcAft>
                <a:spcPts val="800"/>
              </a:spcAft>
              <a:buSzPts val="1000"/>
              <a:buNone/>
              <a:tabLst>
                <a:tab pos="457200" algn="l"/>
              </a:tabLst>
            </a:pPr>
            <a:r>
              <a:rPr lang="es-AR" sz="2800" u="sng" kern="100" dirty="0">
                <a:latin typeface="Calibri" panose="020F0502020204030204" pitchFamily="34" charset="0"/>
                <a:ea typeface="Calibri" panose="020F0502020204030204" pitchFamily="34" charset="0"/>
                <a:cs typeface="Times New Roman" panose="02020603050405020304" pitchFamily="18" charset="0"/>
              </a:rPr>
              <a:t>Consideración para todos los repuestos estratégicos</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dirty="0">
                <a:effectLst/>
                <a:latin typeface="Calibri" panose="020F0502020204030204" pitchFamily="34" charset="0"/>
                <a:ea typeface="Calibri" panose="020F0502020204030204" pitchFamily="34" charset="0"/>
                <a:cs typeface="Times New Roman" panose="02020603050405020304" pitchFamily="18" charset="0"/>
              </a:rPr>
              <a:t>Estos repuestos no se gestionan por frecuencia de uso, sino por </a:t>
            </a:r>
            <a:r>
              <a:rPr lang="es-AR" b="1" dirty="0">
                <a:effectLst/>
                <a:latin typeface="Calibri" panose="020F0502020204030204" pitchFamily="34" charset="0"/>
                <a:ea typeface="Calibri" panose="020F0502020204030204" pitchFamily="34" charset="0"/>
                <a:cs typeface="Times New Roman" panose="02020603050405020304" pitchFamily="18" charset="0"/>
              </a:rPr>
              <a:t>impacto potencial</a:t>
            </a:r>
            <a:r>
              <a:rPr lang="es-AR"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15000"/>
              </a:lnSpc>
              <a:spcAft>
                <a:spcPts val="800"/>
              </a:spcAft>
              <a:buSzPts val="1000"/>
              <a:buNone/>
              <a:tabLst>
                <a:tab pos="457200" algn="l"/>
              </a:tabLst>
            </a:pPr>
            <a:r>
              <a:rPr lang="es-AR" sz="2800" u="sng" kern="100" dirty="0">
                <a:latin typeface="Calibri" panose="020F0502020204030204" pitchFamily="34" charset="0"/>
                <a:ea typeface="Calibri" panose="020F0502020204030204" pitchFamily="34" charset="0"/>
                <a:cs typeface="Times New Roman" panose="02020603050405020304" pitchFamily="18" charset="0"/>
              </a:rPr>
              <a:t>Gestión recomendada para los repuestos estratégicos</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Mantener stock mínimo garantizado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Establecer acuerdos con proveedores para entrega rápida</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Incluirlos en análisis de criticidad (FMECA)</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Revisar periódicamente su disponibilidad y estado</a:t>
            </a: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903276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F2DD2-FCA0-0B60-FB50-A0D86AF784D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DF69D5D-4885-21FF-BD2B-F0553D5CA3E1}"/>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OBJETIVOS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DEL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DF10EEF8-554A-EEF8-5E61-8A2D7BC9A29E}"/>
              </a:ext>
            </a:extLst>
          </p:cNvPr>
          <p:cNvSpPr>
            <a:spLocks noGrp="1"/>
          </p:cNvSpPr>
          <p:nvPr>
            <p:ph idx="1"/>
          </p:nvPr>
        </p:nvSpPr>
        <p:spPr>
          <a:xfrm>
            <a:off x="1451579" y="2015732"/>
            <a:ext cx="9603275" cy="4356933"/>
          </a:xfrm>
        </p:spPr>
        <p:txBody>
          <a:bodyPr>
            <a:normAutofit/>
          </a:bodyPr>
          <a:lstStyle/>
          <a:p>
            <a:pPr marL="0" indent="0">
              <a:lnSpc>
                <a:spcPct val="115000"/>
              </a:lnSpc>
              <a:spcAft>
                <a:spcPts val="800"/>
              </a:spcAft>
              <a:buSzPts val="1000"/>
              <a:buNone/>
              <a:tabLst>
                <a:tab pos="457200" algn="l"/>
              </a:tabLst>
            </a:pPr>
            <a:r>
              <a:rPr lang="es-AR" sz="4000" dirty="0">
                <a:effectLst/>
                <a:latin typeface="Calibri" panose="020F0502020204030204" pitchFamily="34" charset="0"/>
                <a:ea typeface="Calibri" panose="020F0502020204030204" pitchFamily="34" charset="0"/>
                <a:cs typeface="Times New Roman" panose="02020603050405020304" pitchFamily="18" charset="0"/>
              </a:rPr>
              <a:t>1. Asegurar la disponibilidad</a:t>
            </a:r>
            <a:r>
              <a:rPr lang="es-AR" sz="40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15000"/>
              </a:lnSpc>
              <a:spcAft>
                <a:spcPts val="800"/>
              </a:spcAft>
              <a:buSzPts val="1000"/>
              <a:buNone/>
              <a:tabLst>
                <a:tab pos="457200" algn="l"/>
              </a:tabLst>
            </a:pPr>
            <a:r>
              <a:rPr lang="es-AR" sz="4000" dirty="0">
                <a:effectLst/>
                <a:latin typeface="Calibri" panose="020F0502020204030204" pitchFamily="34" charset="0"/>
                <a:ea typeface="Calibri" panose="020F0502020204030204" pitchFamily="34" charset="0"/>
                <a:cs typeface="Times New Roman" panose="02020603050405020304" pitchFamily="18" charset="0"/>
              </a:rPr>
              <a:t>2. Evitar exceso de inventario</a:t>
            </a:r>
            <a:r>
              <a:rPr lang="es-AR" sz="40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15000"/>
              </a:lnSpc>
              <a:spcAft>
                <a:spcPts val="800"/>
              </a:spcAft>
              <a:buSzPts val="1000"/>
              <a:buNone/>
              <a:tabLst>
                <a:tab pos="457200" algn="l"/>
              </a:tabLst>
            </a:pPr>
            <a:r>
              <a:rPr lang="es-AR" sz="4000" dirty="0">
                <a:effectLst/>
                <a:latin typeface="Calibri" panose="020F0502020204030204" pitchFamily="34" charset="0"/>
                <a:ea typeface="Calibri" panose="020F0502020204030204" pitchFamily="34" charset="0"/>
                <a:cs typeface="Times New Roman" panose="02020603050405020304" pitchFamily="18" charset="0"/>
              </a:rPr>
              <a:t>3. Reducir el costo de almacenamiento</a:t>
            </a:r>
            <a:r>
              <a:rPr lang="es-AR" sz="40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299994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94E75-09D5-AA56-36B6-D734726F404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DA7F9B4-4298-AC85-8C18-4DF921AEB47D}"/>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5E22C864-65E8-78D7-2BDB-46BB534AC402}"/>
              </a:ext>
            </a:extLst>
          </p:cNvPr>
          <p:cNvSpPr>
            <a:spLocks noGrp="1"/>
          </p:cNvSpPr>
          <p:nvPr>
            <p:ph idx="1"/>
          </p:nvPr>
        </p:nvSpPr>
        <p:spPr>
          <a:xfrm>
            <a:off x="1451579" y="1853755"/>
            <a:ext cx="9603275" cy="4589248"/>
          </a:xfrm>
        </p:spPr>
        <p:txBody>
          <a:bodyPr>
            <a:normAutofit fontScale="70000" lnSpcReduction="20000"/>
          </a:bodyPr>
          <a:lstStyle/>
          <a:p>
            <a:pPr marL="0" indent="0">
              <a:lnSpc>
                <a:spcPct val="115000"/>
              </a:lnSpc>
              <a:spcAft>
                <a:spcPts val="800"/>
              </a:spcAft>
              <a:buSzPts val="1000"/>
              <a:buNone/>
              <a:tabLst>
                <a:tab pos="457200" algn="l"/>
              </a:tabLst>
            </a:pPr>
            <a:r>
              <a:rPr lang="es-AR" sz="3300" dirty="0">
                <a:effectLst/>
                <a:latin typeface="Calibri" panose="020F0502020204030204" pitchFamily="34" charset="0"/>
                <a:ea typeface="Calibri" panose="020F0502020204030204" pitchFamily="34" charset="0"/>
                <a:cs typeface="Times New Roman" panose="02020603050405020304" pitchFamily="18" charset="0"/>
              </a:rPr>
              <a:t>1</a:t>
            </a:r>
            <a:r>
              <a:rPr lang="es-AR" sz="3800" dirty="0">
                <a:effectLst/>
                <a:latin typeface="Calibri" panose="020F0502020204030204" pitchFamily="34" charset="0"/>
                <a:ea typeface="Calibri" panose="020F0502020204030204" pitchFamily="34" charset="0"/>
                <a:cs typeface="Times New Roman" panose="02020603050405020304" pitchFamily="18" charset="0"/>
              </a:rPr>
              <a:t>. </a:t>
            </a:r>
            <a:r>
              <a:rPr lang="es-AR" sz="3800" u="sng" dirty="0">
                <a:effectLst/>
                <a:latin typeface="Calibri" panose="020F0502020204030204" pitchFamily="34" charset="0"/>
                <a:ea typeface="Calibri" panose="020F0502020204030204" pitchFamily="34" charset="0"/>
                <a:cs typeface="Times New Roman" panose="02020603050405020304" pitchFamily="18" charset="0"/>
              </a:rPr>
              <a:t>Punto de pedido</a:t>
            </a:r>
            <a:r>
              <a:rPr lang="es-AR" sz="3800" dirty="0">
                <a:effectLst/>
                <a:latin typeface="Calibri" panose="020F0502020204030204" pitchFamily="34" charset="0"/>
                <a:ea typeface="Calibri" panose="020F0502020204030204" pitchFamily="34" charset="0"/>
                <a:cs typeface="Times New Roman" panose="02020603050405020304" pitchFamily="18" charset="0"/>
              </a:rPr>
              <a:t>: </a:t>
            </a:r>
            <a:r>
              <a:rPr lang="es-AR" sz="3800" kern="100" dirty="0">
                <a:effectLst/>
                <a:latin typeface="Calibri" panose="020F0502020204030204" pitchFamily="34" charset="0"/>
                <a:ea typeface="Calibri" panose="020F0502020204030204" pitchFamily="34" charset="0"/>
                <a:cs typeface="Times New Roman" panose="02020603050405020304" pitchFamily="18" charset="0"/>
              </a:rPr>
              <a:t>nivel mínimo que activa la reposición.</a:t>
            </a:r>
          </a:p>
          <a:p>
            <a:pPr marL="0" indent="0">
              <a:spcAft>
                <a:spcPts val="800"/>
              </a:spcAft>
              <a:buSzPts val="1000"/>
              <a:buNone/>
              <a:tabLst>
                <a:tab pos="457200" algn="l"/>
              </a:tabLst>
            </a:pPr>
            <a:r>
              <a:rPr lang="es-AR" sz="3800" u="sng" kern="100" dirty="0">
                <a:effectLst/>
                <a:latin typeface="Calibri" panose="020F0502020204030204" pitchFamily="34" charset="0"/>
                <a:ea typeface="Calibri" panose="020F0502020204030204" pitchFamily="34" charset="0"/>
                <a:cs typeface="Times New Roman" panose="02020603050405020304" pitchFamily="18" charset="0"/>
              </a:rPr>
              <a:t>Ejemplo</a:t>
            </a:r>
            <a:r>
              <a:rPr lang="es-AR" sz="40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Equipo:</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Compresor de aire - </a:t>
            </a: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Repuesto:</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Filtro de aire</a:t>
            </a:r>
          </a:p>
          <a:p>
            <a:pPr marL="342900" lvl="0" indent="-342900">
              <a:spcAft>
                <a:spcPts val="800"/>
              </a:spcAft>
              <a:buSzPts val="1000"/>
              <a:buFont typeface="Symbol" panose="05050102010706020507" pitchFamily="18" charset="2"/>
              <a:buChar char=""/>
              <a:tabLst>
                <a:tab pos="457200" algn="l"/>
              </a:tabLst>
            </a:pP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Consumo promedio mensual:</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20 filtros</a:t>
            </a:r>
          </a:p>
          <a:p>
            <a:pPr marL="342900" lvl="0" indent="-342900">
              <a:spcAft>
                <a:spcPts val="800"/>
              </a:spcAft>
              <a:buSzPts val="1000"/>
              <a:buFont typeface="Symbol" panose="05050102010706020507" pitchFamily="18" charset="2"/>
              <a:buChar char=""/>
              <a:tabLst>
                <a:tab pos="457200" algn="l"/>
              </a:tabLst>
            </a:pP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Tiempo de reposición (lead time):</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15 días (0,5 meses)</a:t>
            </a:r>
          </a:p>
          <a:p>
            <a:pPr marL="342900" lvl="0" indent="-342900">
              <a:spcAft>
                <a:spcPts val="800"/>
              </a:spcAft>
              <a:buSzPts val="1000"/>
              <a:buFont typeface="Symbol" panose="05050102010706020507" pitchFamily="18" charset="2"/>
              <a:buChar char=""/>
              <a:tabLst>
                <a:tab pos="457200" algn="l"/>
              </a:tabLst>
            </a:pP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Stock de seguridad:</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10 filtros</a:t>
            </a:r>
          </a:p>
          <a:p>
            <a:pPr>
              <a:spcAft>
                <a:spcPts val="800"/>
              </a:spcAft>
              <a:buNone/>
            </a:pP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Fórmula:   </a:t>
            </a:r>
            <a:r>
              <a:rPr lang="es-AR" sz="2800" dirty="0">
                <a:effectLst/>
                <a:latin typeface="Calibri" panose="020F0502020204030204" pitchFamily="34" charset="0"/>
                <a:ea typeface="Calibri" panose="020F0502020204030204" pitchFamily="34" charset="0"/>
                <a:cs typeface="Times New Roman" panose="02020603050405020304" pitchFamily="18" charset="0"/>
              </a:rPr>
              <a:t>PP = (Consumo Promedio × Tiempo de Reposición) + Stock de Seguridad </a:t>
            </a:r>
          </a:p>
          <a:p>
            <a:pPr>
              <a:spcAft>
                <a:spcPts val="800"/>
              </a:spcAft>
              <a:buNone/>
            </a:pP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Interpretación:   </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Cuando el stock de filtros de aire baje a </a:t>
            </a:r>
            <a:r>
              <a:rPr lang="es-AR" sz="2800" b="1" kern="100" dirty="0">
                <a:effectLst/>
                <a:latin typeface="Calibri" panose="020F0502020204030204" pitchFamily="34" charset="0"/>
                <a:ea typeface="Calibri" panose="020F0502020204030204" pitchFamily="34" charset="0"/>
                <a:cs typeface="Times New Roman" panose="02020603050405020304" pitchFamily="18" charset="0"/>
              </a:rPr>
              <a:t>20 unidades</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 se debe emitir la orden de compra. Esto asegura que mientras llegan los nuevos filtros, el taller no se quede sin repuestos.</a:t>
            </a:r>
          </a:p>
          <a:p>
            <a:pPr marL="0" indent="0">
              <a:lnSpc>
                <a:spcPct val="115000"/>
              </a:lnSpc>
              <a:spcAft>
                <a:spcPts val="800"/>
              </a:spcAft>
              <a:buSzPts val="1000"/>
              <a:buNone/>
              <a:tabLst>
                <a:tab pos="457200" algn="l"/>
              </a:tabLst>
            </a:pPr>
            <a:endParaRPr lang="es-AR"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157703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78E0C-1136-6FE3-A68E-A1BC57DE0FB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90FFDF0-9F0D-AD13-7E3B-8EA35EDAE192}"/>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a:t>
            </a:r>
            <a:endParaRPr lang="es-AR" sz="2000" dirty="0"/>
          </a:p>
        </p:txBody>
      </p:sp>
      <p:sp>
        <p:nvSpPr>
          <p:cNvPr id="3" name="Marcador de contenido 2">
            <a:extLst>
              <a:ext uri="{FF2B5EF4-FFF2-40B4-BE49-F238E27FC236}">
                <a16:creationId xmlns:a16="http://schemas.microsoft.com/office/drawing/2014/main" id="{91779C9F-376A-ABC9-D6DC-86EF1745CFAE}"/>
              </a:ext>
            </a:extLst>
          </p:cNvPr>
          <p:cNvSpPr>
            <a:spLocks noGrp="1"/>
          </p:cNvSpPr>
          <p:nvPr>
            <p:ph idx="1"/>
          </p:nvPr>
        </p:nvSpPr>
        <p:spPr>
          <a:xfrm>
            <a:off x="1451579" y="1853756"/>
            <a:ext cx="9603275" cy="4258656"/>
          </a:xfrm>
        </p:spPr>
        <p:txBody>
          <a:bodyPr>
            <a:normAutofit/>
          </a:bodyPr>
          <a:lstStyle/>
          <a:p>
            <a:pPr>
              <a:lnSpc>
                <a:spcPct val="115000"/>
              </a:lnSpc>
              <a:spcAft>
                <a:spcPts val="800"/>
              </a:spcAft>
            </a:pPr>
            <a:r>
              <a:rPr lang="es-AR" sz="3300" dirty="0">
                <a:latin typeface="Calibri" panose="020F0502020204030204" pitchFamily="34" charset="0"/>
                <a:ea typeface="Calibri" panose="020F0502020204030204" pitchFamily="34" charset="0"/>
                <a:cs typeface="Times New Roman" panose="02020603050405020304" pitchFamily="18" charset="0"/>
              </a:rPr>
              <a:t>2</a:t>
            </a:r>
            <a:r>
              <a:rPr lang="es-AR" sz="3300" dirty="0">
                <a:effectLst/>
                <a:latin typeface="Calibri" panose="020F0502020204030204" pitchFamily="34" charset="0"/>
                <a:ea typeface="Calibri" panose="020F0502020204030204" pitchFamily="34" charset="0"/>
                <a:cs typeface="Times New Roman" panose="02020603050405020304" pitchFamily="18" charset="0"/>
              </a:rPr>
              <a:t>. </a:t>
            </a:r>
            <a:r>
              <a:rPr lang="es-AR" sz="3300" u="sng" dirty="0">
                <a:effectLst/>
                <a:latin typeface="Calibri" panose="020F0502020204030204" pitchFamily="34" charset="0"/>
                <a:ea typeface="Calibri" panose="020F0502020204030204" pitchFamily="34" charset="0"/>
                <a:cs typeface="Times New Roman" panose="02020603050405020304" pitchFamily="18" charset="0"/>
              </a:rPr>
              <a:t>Stock de seguridad</a:t>
            </a:r>
            <a:r>
              <a:rPr lang="es-AR" sz="33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es la cantidad mínima que se mantiene en inventario para evitar quiebres de stock ante imprevistos como demoras en la entrega, aumento en el consumo o fallas inesperadas. Aquí te doy ejemplos concretos por tipo de repuesto y situación:</a:t>
            </a:r>
          </a:p>
          <a:p>
            <a:pPr marL="0" indent="0">
              <a:spcAft>
                <a:spcPts val="800"/>
              </a:spcAft>
              <a:buSzPts val="1000"/>
              <a:buNone/>
              <a:tabLst>
                <a:tab pos="457200" algn="l"/>
              </a:tabLst>
            </a:pPr>
            <a:r>
              <a:rPr lang="es-AR" sz="2800" u="sng" kern="100" dirty="0">
                <a:effectLst/>
                <a:latin typeface="Calibri" panose="020F0502020204030204" pitchFamily="34" charset="0"/>
                <a:ea typeface="Calibri" panose="020F0502020204030204" pitchFamily="34" charset="0"/>
                <a:cs typeface="Times New Roman" panose="02020603050405020304" pitchFamily="18" charset="0"/>
              </a:rPr>
              <a:t>Ejemplos de stock de seguridad por tipo de repuestos</a:t>
            </a: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nSpc>
                <a:spcPct val="115000"/>
              </a:lnSpc>
              <a:spcAft>
                <a:spcPts val="800"/>
              </a:spcAft>
              <a:buSzPts val="1000"/>
              <a:buNone/>
              <a:tabLst>
                <a:tab pos="457200" algn="l"/>
              </a:tabLst>
            </a:pPr>
            <a:endParaRPr lang="es-AR"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graphicFrame>
        <p:nvGraphicFramePr>
          <p:cNvPr id="4" name="Tabla 3">
            <a:extLst>
              <a:ext uri="{FF2B5EF4-FFF2-40B4-BE49-F238E27FC236}">
                <a16:creationId xmlns:a16="http://schemas.microsoft.com/office/drawing/2014/main" id="{F1B96E24-98AA-E589-DE4F-106B5108231A}"/>
              </a:ext>
            </a:extLst>
          </p:cNvPr>
          <p:cNvGraphicFramePr>
            <a:graphicFrameLocks noGrp="1"/>
          </p:cNvGraphicFramePr>
          <p:nvPr>
            <p:extLst>
              <p:ext uri="{D42A27DB-BD31-4B8C-83A1-F6EECF244321}">
                <p14:modId xmlns:p14="http://schemas.microsoft.com/office/powerpoint/2010/main" val="3006987157"/>
              </p:ext>
            </p:extLst>
          </p:nvPr>
        </p:nvGraphicFramePr>
        <p:xfrm>
          <a:off x="1450480" y="4463701"/>
          <a:ext cx="9604374" cy="1515070"/>
        </p:xfrm>
        <a:graphic>
          <a:graphicData uri="http://schemas.openxmlformats.org/drawingml/2006/table">
            <a:tbl>
              <a:tblPr firstRow="1" firstCol="1" bandRow="1">
                <a:tableStyleId>{5C22544A-7EE6-4342-B048-85BDC9FD1C3A}</a:tableStyleId>
              </a:tblPr>
              <a:tblGrid>
                <a:gridCol w="3201458">
                  <a:extLst>
                    <a:ext uri="{9D8B030D-6E8A-4147-A177-3AD203B41FA5}">
                      <a16:colId xmlns:a16="http://schemas.microsoft.com/office/drawing/2014/main" val="3675912011"/>
                    </a:ext>
                  </a:extLst>
                </a:gridCol>
                <a:gridCol w="3201458">
                  <a:extLst>
                    <a:ext uri="{9D8B030D-6E8A-4147-A177-3AD203B41FA5}">
                      <a16:colId xmlns:a16="http://schemas.microsoft.com/office/drawing/2014/main" val="79977270"/>
                    </a:ext>
                  </a:extLst>
                </a:gridCol>
                <a:gridCol w="3201458">
                  <a:extLst>
                    <a:ext uri="{9D8B030D-6E8A-4147-A177-3AD203B41FA5}">
                      <a16:colId xmlns:a16="http://schemas.microsoft.com/office/drawing/2014/main" val="2966684018"/>
                    </a:ext>
                  </a:extLst>
                </a:gridCol>
              </a:tblGrid>
              <a:tr h="303014">
                <a:tc>
                  <a:txBody>
                    <a:bodyPr/>
                    <a:lstStyle/>
                    <a:p>
                      <a:pPr>
                        <a:lnSpc>
                          <a:spcPct val="115000"/>
                        </a:lnSpc>
                        <a:spcAft>
                          <a:spcPts val="800"/>
                        </a:spcAft>
                        <a:buNone/>
                      </a:pPr>
                      <a:r>
                        <a:rPr lang="es-AR" sz="1200" kern="100" dirty="0">
                          <a:effectLst/>
                        </a:rPr>
                        <a:t>Repuesto</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Stock de Seguridad Sugerido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Justificación</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84470766"/>
                  </a:ext>
                </a:extLst>
              </a:tr>
              <a:tr h="303014">
                <a:tc>
                  <a:txBody>
                    <a:bodyPr/>
                    <a:lstStyle/>
                    <a:p>
                      <a:pPr>
                        <a:lnSpc>
                          <a:spcPct val="115000"/>
                        </a:lnSpc>
                        <a:spcAft>
                          <a:spcPts val="800"/>
                        </a:spcAft>
                        <a:buNone/>
                      </a:pPr>
                      <a:r>
                        <a:rPr lang="es-AR" sz="1200" kern="100">
                          <a:effectLst/>
                        </a:rPr>
                        <a:t>Rodamientos estándar</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5 unidades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Alta rotación y desgaste frecuente</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604411355"/>
                  </a:ext>
                </a:extLst>
              </a:tr>
              <a:tr h="303014">
                <a:tc>
                  <a:txBody>
                    <a:bodyPr/>
                    <a:lstStyle/>
                    <a:p>
                      <a:pPr>
                        <a:lnSpc>
                          <a:spcPct val="115000"/>
                        </a:lnSpc>
                        <a:spcAft>
                          <a:spcPts val="800"/>
                        </a:spcAft>
                        <a:buNone/>
                      </a:pPr>
                      <a:r>
                        <a:rPr lang="es-AR" sz="1200" kern="100">
                          <a:effectLst/>
                        </a:rPr>
                        <a:t>Correas trapezoidales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3 unidades por modelo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Reemplazo preventivo y posibles roturas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2594236"/>
                  </a:ext>
                </a:extLst>
              </a:tr>
              <a:tr h="303014">
                <a:tc>
                  <a:txBody>
                    <a:bodyPr/>
                    <a:lstStyle/>
                    <a:p>
                      <a:pPr>
                        <a:lnSpc>
                          <a:spcPct val="115000"/>
                        </a:lnSpc>
                        <a:spcAft>
                          <a:spcPts val="800"/>
                        </a:spcAft>
                        <a:buNone/>
                      </a:pPr>
                      <a:r>
                        <a:rPr lang="es-AR" sz="1200" kern="100">
                          <a:effectLst/>
                        </a:rPr>
                        <a:t>Sensores de proximidad</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2 unidades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Fallas eléctricas inesperadas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765124269"/>
                  </a:ext>
                </a:extLst>
              </a:tr>
              <a:tr h="303014">
                <a:tc>
                  <a:txBody>
                    <a:bodyPr/>
                    <a:lstStyle/>
                    <a:p>
                      <a:pPr>
                        <a:lnSpc>
                          <a:spcPct val="115000"/>
                        </a:lnSpc>
                        <a:spcAft>
                          <a:spcPts val="800"/>
                        </a:spcAft>
                        <a:buNone/>
                      </a:pPr>
                      <a:r>
                        <a:rPr lang="es-AR" sz="1200" kern="100">
                          <a:effectLst/>
                        </a:rPr>
                        <a:t>Fusibles industriales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10 unidades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dirty="0">
                          <a:effectLst/>
                        </a:rPr>
                        <a:t>Bajo costo, alta criticidad</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849703776"/>
                  </a:ext>
                </a:extLst>
              </a:tr>
            </a:tbl>
          </a:graphicData>
        </a:graphic>
      </p:graphicFrame>
    </p:spTree>
    <p:extLst>
      <p:ext uri="{BB962C8B-B14F-4D97-AF65-F5344CB8AC3E}">
        <p14:creationId xmlns:p14="http://schemas.microsoft.com/office/powerpoint/2010/main" val="968601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887C-BF31-C4CE-A845-844EFAE697D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D718808-F8C8-AD11-209D-DE713ED448B4}"/>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stock de seguridad</a:t>
            </a:r>
            <a:endParaRPr lang="es-AR" sz="2000" dirty="0"/>
          </a:p>
        </p:txBody>
      </p:sp>
      <p:sp>
        <p:nvSpPr>
          <p:cNvPr id="3" name="Marcador de contenido 2">
            <a:extLst>
              <a:ext uri="{FF2B5EF4-FFF2-40B4-BE49-F238E27FC236}">
                <a16:creationId xmlns:a16="http://schemas.microsoft.com/office/drawing/2014/main" id="{8211F83F-5AE4-7513-C1A4-9D58E462B722}"/>
              </a:ext>
            </a:extLst>
          </p:cNvPr>
          <p:cNvSpPr>
            <a:spLocks noGrp="1"/>
          </p:cNvSpPr>
          <p:nvPr>
            <p:ph idx="1"/>
          </p:nvPr>
        </p:nvSpPr>
        <p:spPr>
          <a:xfrm>
            <a:off x="1451579" y="1853756"/>
            <a:ext cx="9603275" cy="4258656"/>
          </a:xfrm>
        </p:spPr>
        <p:txBody>
          <a:bodyPr>
            <a:normAutofit/>
          </a:bodyPr>
          <a:lstStyle/>
          <a:p>
            <a:pPr marL="0" indent="0">
              <a:lnSpc>
                <a:spcPct val="115000"/>
              </a:lnSpc>
              <a:spcAft>
                <a:spcPts val="800"/>
              </a:spcAft>
              <a:buNone/>
            </a:pPr>
            <a:r>
              <a:rPr lang="es-AR" sz="2800" dirty="0">
                <a:effectLst/>
                <a:latin typeface="Calibri" panose="020F0502020204030204" pitchFamily="34" charset="0"/>
                <a:ea typeface="Calibri" panose="020F0502020204030204" pitchFamily="34" charset="0"/>
                <a:cs typeface="Times New Roman" panose="02020603050405020304" pitchFamily="18" charset="0"/>
              </a:rPr>
              <a:t>Factores para definir el stock de seguridad :</a:t>
            </a: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Tiempo de reposición del proveedor</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Frecuencia de uso o reemplazo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Impacto de la falta del repuesto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Costo de parada por falta de stock</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Variabilidad en el consumo</a:t>
            </a:r>
          </a:p>
          <a:p>
            <a:pPr marL="0" indent="0">
              <a:lnSpc>
                <a:spcPct val="115000"/>
              </a:lnSpc>
              <a:spcAft>
                <a:spcPts val="800"/>
              </a:spcAft>
              <a:buSzPts val="1000"/>
              <a:buNone/>
              <a:tabLst>
                <a:tab pos="457200" algn="l"/>
              </a:tabLst>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45848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AB1ED-1365-50E2-D596-7B4181AFE90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1E3FB8-FBA8-82F4-DC70-43106939E6AF}"/>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A9525645-915D-6D07-A4DA-64AF80EF9C6F}"/>
              </a:ext>
            </a:extLst>
          </p:cNvPr>
          <p:cNvSpPr>
            <a:spLocks noGrp="1"/>
          </p:cNvSpPr>
          <p:nvPr>
            <p:ph idx="1"/>
          </p:nvPr>
        </p:nvSpPr>
        <p:spPr>
          <a:xfrm>
            <a:off x="1451579" y="2015732"/>
            <a:ext cx="9603275" cy="4096679"/>
          </a:xfrm>
        </p:spPr>
        <p:txBody>
          <a:bodyPr>
            <a:normAutofit/>
          </a:bodyPr>
          <a:lstStyle/>
          <a:p>
            <a:pPr marL="0" indent="0">
              <a:lnSpc>
                <a:spcPct val="115000"/>
              </a:lnSpc>
              <a:spcAft>
                <a:spcPts val="800"/>
              </a:spcAft>
              <a:buNone/>
            </a:pPr>
            <a:r>
              <a:rPr lang="es-AR" sz="2400" dirty="0">
                <a:latin typeface="Calibri" panose="020F0502020204030204" pitchFamily="34" charset="0"/>
                <a:cs typeface="Times New Roman" panose="02020603050405020304" pitchFamily="18" charset="0"/>
              </a:rPr>
              <a:t>2. </a:t>
            </a:r>
            <a:r>
              <a:rPr lang="es-AR" sz="2400" u="sng" dirty="0">
                <a:latin typeface="Calibri" panose="020F0502020204030204" pitchFamily="34" charset="0"/>
                <a:cs typeface="Times New Roman" panose="02020603050405020304" pitchFamily="18" charset="0"/>
              </a:rPr>
              <a:t>MATERIALES</a:t>
            </a:r>
            <a:r>
              <a:rPr lang="es-AR" sz="2400" dirty="0">
                <a:latin typeface="Calibri" panose="020F0502020204030204" pitchFamily="34" charset="0"/>
                <a:cs typeface="Times New Roman" panose="02020603050405020304" pitchFamily="18" charset="0"/>
              </a:rPr>
              <a:t>: </a:t>
            </a:r>
            <a:r>
              <a:rPr lang="es-AR" sz="2400" dirty="0">
                <a:effectLst/>
                <a:latin typeface="Calibri" panose="020F0502020204030204" pitchFamily="34" charset="0"/>
                <a:ea typeface="Calibri" panose="020F0502020204030204" pitchFamily="34" charset="0"/>
                <a:cs typeface="Times New Roman" panose="02020603050405020304" pitchFamily="18" charset="0"/>
              </a:rPr>
              <a:t>Son elementos utilizados para realizar reparaciones, instalaciones o mejoras. No se consumen rápidamente, pero son esenciales para el trabajo.</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Acero inoxidable, aluminio, cobre. Cables eléctricos, mangueras hidráulicas. Tuberías, válvulas, juntas. Pinturas industriales, recubrimientos anticorrosivos. Aislantes térmicos y acústicos. Cemento, mortero, resinas </a:t>
            </a:r>
            <a:r>
              <a:rPr lang="es-AR" sz="2400" kern="100" dirty="0" err="1">
                <a:effectLst/>
                <a:latin typeface="Calibri" panose="020F0502020204030204" pitchFamily="34" charset="0"/>
                <a:ea typeface="Calibri" panose="020F0502020204030204" pitchFamily="34" charset="0"/>
                <a:cs typeface="Times New Roman" panose="02020603050405020304" pitchFamily="18" charset="0"/>
              </a:rPr>
              <a:t>epóxicas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Etc.</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2739238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90E79-39FB-DCAF-83B6-B8293269320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880E093-DAE3-9D2A-EF16-CBFAB891C50B}"/>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411C86D6-797E-17B8-B64F-6E4079AC24B6}"/>
              </a:ext>
            </a:extLst>
          </p:cNvPr>
          <p:cNvSpPr>
            <a:spLocks noGrp="1"/>
          </p:cNvSpPr>
          <p:nvPr>
            <p:ph idx="1"/>
          </p:nvPr>
        </p:nvSpPr>
        <p:spPr>
          <a:xfrm>
            <a:off x="1578188" y="1853755"/>
            <a:ext cx="9603275" cy="4589248"/>
          </a:xfrm>
        </p:spPr>
        <p:txBody>
          <a:bodyPr>
            <a:normAutofit fontScale="92500"/>
          </a:bodyPr>
          <a:lstStyle/>
          <a:p>
            <a:pPr marL="0" indent="0">
              <a:lnSpc>
                <a:spcPct val="115000"/>
              </a:lnSpc>
              <a:spcAft>
                <a:spcPts val="800"/>
              </a:spcAft>
              <a:buNone/>
            </a:pPr>
            <a:r>
              <a:rPr lang="es-AR" sz="3200" dirty="0">
                <a:latin typeface="Calibri" panose="020F0502020204030204" pitchFamily="34" charset="0"/>
                <a:ea typeface="Calibri" panose="020F0502020204030204" pitchFamily="34" charset="0"/>
                <a:cs typeface="Times New Roman" panose="02020603050405020304" pitchFamily="18" charset="0"/>
              </a:rPr>
              <a:t>3</a:t>
            </a:r>
            <a:r>
              <a:rPr lang="es-AR" sz="3200" dirty="0">
                <a:effectLst/>
                <a:latin typeface="Calibri" panose="020F0502020204030204" pitchFamily="34" charset="0"/>
                <a:ea typeface="Calibri" panose="020F0502020204030204" pitchFamily="34" charset="0"/>
                <a:cs typeface="Times New Roman" panose="02020603050405020304" pitchFamily="18" charset="0"/>
              </a:rPr>
              <a:t>.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Método ABC</a:t>
            </a:r>
            <a:r>
              <a:rPr lang="es-AR" sz="3200" dirty="0">
                <a:effectLst/>
                <a:latin typeface="Calibri" panose="020F0502020204030204" pitchFamily="34" charset="0"/>
                <a:ea typeface="Calibri" panose="020F0502020204030204" pitchFamily="34" charset="0"/>
                <a:cs typeface="Times New Roman" panose="02020603050405020304" pitchFamily="18" charset="0"/>
              </a:rPr>
              <a:t>: </a:t>
            </a:r>
            <a:r>
              <a:rPr lang="es-AR" sz="3200" b="1" kern="100" dirty="0">
                <a:effectLst/>
                <a:latin typeface="Calibri" panose="020F0502020204030204" pitchFamily="34" charset="0"/>
                <a:ea typeface="Calibri" panose="020F0502020204030204" pitchFamily="34" charset="0"/>
                <a:cs typeface="Times New Roman" panose="02020603050405020304" pitchFamily="18" charset="0"/>
              </a:rPr>
              <a:t>Análisis de Inventario por Valor: </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Clasifica los repuestos según su </a:t>
            </a:r>
            <a:r>
              <a:rPr lang="es-AR" sz="3200" b="1" kern="100" dirty="0">
                <a:effectLst/>
                <a:latin typeface="Calibri" panose="020F0502020204030204" pitchFamily="34" charset="0"/>
                <a:ea typeface="Calibri" panose="020F0502020204030204" pitchFamily="34" charset="0"/>
                <a:cs typeface="Times New Roman" panose="02020603050405020304" pitchFamily="18" charset="0"/>
              </a:rPr>
              <a:t>impacto económico</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 en el inventario.</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u="sng" kern="100" dirty="0">
                <a:effectLst/>
                <a:latin typeface="Calibri" panose="020F0502020204030204" pitchFamily="34" charset="0"/>
                <a:ea typeface="Calibri" panose="020F0502020204030204" pitchFamily="34" charset="0"/>
                <a:cs typeface="Times New Roman" panose="02020603050405020304" pitchFamily="18" charset="0"/>
              </a:rPr>
              <a:t>Clase A</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Pocos ítems (10–20%) que representan el mayor valor (70–80% del costo total).</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r>
              <a:rPr lang="es-AR" sz="1800" i="1" kern="100" dirty="0">
                <a:effectLst/>
                <a:latin typeface="Calibri" panose="020F0502020204030204" pitchFamily="34" charset="0"/>
                <a:ea typeface="Calibri" panose="020F0502020204030204" pitchFamily="34" charset="0"/>
                <a:cs typeface="Times New Roman" panose="02020603050405020304" pitchFamily="18" charset="0"/>
              </a:rPr>
              <a:t>Ejemplo: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Variadores de frecuencia, motores, </a:t>
            </a:r>
            <a:r>
              <a:rPr lang="es-AR" sz="1800" kern="100" dirty="0" err="1">
                <a:effectLst/>
                <a:latin typeface="Calibri" panose="020F0502020204030204" pitchFamily="34" charset="0"/>
                <a:ea typeface="Calibri" panose="020F0502020204030204" pitchFamily="34" charset="0"/>
                <a:cs typeface="Times New Roman" panose="02020603050405020304" pitchFamily="18" charset="0"/>
              </a:rPr>
              <a:t>PLCs</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u="sng" kern="100" dirty="0">
                <a:effectLst/>
                <a:latin typeface="Calibri" panose="020F0502020204030204" pitchFamily="34" charset="0"/>
                <a:ea typeface="Calibri" panose="020F0502020204030204" pitchFamily="34" charset="0"/>
                <a:cs typeface="Times New Roman" panose="02020603050405020304" pitchFamily="18" charset="0"/>
              </a:rPr>
              <a:t>Clase B</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Ítems de valor medio (20–30% del inventario, 15–25% del costo).</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r>
              <a:rPr lang="es-AR" sz="1800" i="1" kern="100" dirty="0">
                <a:effectLst/>
                <a:latin typeface="Calibri" panose="020F0502020204030204" pitchFamily="34" charset="0"/>
                <a:ea typeface="Calibri" panose="020F0502020204030204" pitchFamily="34" charset="0"/>
                <a:cs typeface="Times New Roman" panose="02020603050405020304" pitchFamily="18" charset="0"/>
              </a:rPr>
              <a:t>Ejemplo: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Sensores, válvulas, rodamientos especiales.</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u="sng" kern="100" dirty="0">
                <a:effectLst/>
                <a:latin typeface="Calibri" panose="020F0502020204030204" pitchFamily="34" charset="0"/>
                <a:ea typeface="Calibri" panose="020F0502020204030204" pitchFamily="34" charset="0"/>
                <a:cs typeface="Times New Roman" panose="02020603050405020304" pitchFamily="18" charset="0"/>
              </a:rPr>
              <a:t>Clase C</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Muchos ítems de bajo valor (50–70% del inventario, 5–10% del costo).</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r>
              <a:rPr lang="es-AR" sz="1800" i="1" kern="100" dirty="0">
                <a:effectLst/>
                <a:latin typeface="Calibri" panose="020F0502020204030204" pitchFamily="34" charset="0"/>
                <a:ea typeface="Calibri" panose="020F0502020204030204" pitchFamily="34" charset="0"/>
                <a:cs typeface="Times New Roman" panose="02020603050405020304" pitchFamily="18" charset="0"/>
              </a:rPr>
              <a:t>Ejemplo: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Tornillos, tuercas, cintas, lubricantes.</a:t>
            </a:r>
          </a:p>
          <a:p>
            <a:pPr>
              <a:lnSpc>
                <a:spcPct val="115000"/>
              </a:lnSpc>
              <a:spcAft>
                <a:spcPts val="800"/>
              </a:spcAft>
            </a:pPr>
            <a:r>
              <a:rPr lang="es-AR" sz="1800" b="1" u="sng" kern="100" dirty="0">
                <a:effectLst/>
                <a:latin typeface="Calibri" panose="020F0502020204030204" pitchFamily="34" charset="0"/>
                <a:ea typeface="Calibri" panose="020F0502020204030204" pitchFamily="34" charset="0"/>
                <a:cs typeface="Times New Roman" panose="02020603050405020304" pitchFamily="18" charset="0"/>
              </a:rPr>
              <a:t>Objetivo</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Optimizar el control de stock, enfocando recursos en los ítems más costosos y críticos.</a:t>
            </a: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965729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B24B-3CB6-132F-E3BF-15B12A77FAD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9AED37D-B878-DB0D-A94A-AE07D935E35C}"/>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ABC</a:t>
            </a:r>
            <a:endParaRPr lang="es-AR" dirty="0"/>
          </a:p>
        </p:txBody>
      </p:sp>
      <p:sp>
        <p:nvSpPr>
          <p:cNvPr id="3" name="Marcador de contenido 2">
            <a:extLst>
              <a:ext uri="{FF2B5EF4-FFF2-40B4-BE49-F238E27FC236}">
                <a16:creationId xmlns:a16="http://schemas.microsoft.com/office/drawing/2014/main" id="{05D6275B-7B76-22F8-9343-0731EBD63D27}"/>
              </a:ext>
            </a:extLst>
          </p:cNvPr>
          <p:cNvSpPr>
            <a:spLocks noGrp="1"/>
          </p:cNvSpPr>
          <p:nvPr>
            <p:ph idx="1"/>
          </p:nvPr>
        </p:nvSpPr>
        <p:spPr>
          <a:xfrm>
            <a:off x="1578188" y="1853755"/>
            <a:ext cx="9603275" cy="4589248"/>
          </a:xfrm>
        </p:spPr>
        <p:txBody>
          <a:bodyPr>
            <a:normAutofit/>
          </a:bodyPr>
          <a:lstStyle/>
          <a:p>
            <a:pPr marL="0" lvl="0" indent="0">
              <a:lnSpc>
                <a:spcPct val="115000"/>
              </a:lnSpc>
              <a:spcAft>
                <a:spcPts val="800"/>
              </a:spcAft>
              <a:buSzPts val="1000"/>
              <a:buNone/>
              <a:tabLst>
                <a:tab pos="457200" algn="l"/>
              </a:tabLst>
            </a:pPr>
            <a:r>
              <a:rPr lang="es-AR" sz="1800" dirty="0">
                <a:effectLst/>
                <a:latin typeface="Calibri" panose="020F0502020204030204" pitchFamily="34" charset="0"/>
                <a:ea typeface="Calibri" panose="020F0502020204030204" pitchFamily="34" charset="0"/>
                <a:cs typeface="Times New Roman" panose="02020603050405020304" pitchFamily="18" charset="0"/>
              </a:rPr>
              <a:t>Ejemplo visual del </a:t>
            </a:r>
            <a:r>
              <a:rPr lang="es-AR" sz="1800" b="1" dirty="0">
                <a:effectLst/>
                <a:latin typeface="Calibri" panose="020F0502020204030204" pitchFamily="34" charset="0"/>
                <a:ea typeface="Calibri" panose="020F0502020204030204" pitchFamily="34" charset="0"/>
                <a:cs typeface="Times New Roman" panose="02020603050405020304" pitchFamily="18" charset="0"/>
              </a:rPr>
              <a:t>método ABC de control de stock</a:t>
            </a:r>
            <a:r>
              <a:rPr lang="es-AR" sz="1800" dirty="0">
                <a:effectLst/>
                <a:latin typeface="Calibri" panose="020F0502020204030204" pitchFamily="34" charset="0"/>
                <a:ea typeface="Calibri" panose="020F0502020204030204" pitchFamily="34" charset="0"/>
                <a:cs typeface="Times New Roman" panose="02020603050405020304" pitchFamily="18" charset="0"/>
              </a:rPr>
              <a:t>, representado en un gráfico de barras: </a:t>
            </a:r>
          </a:p>
          <a:p>
            <a:pPr marL="0" lvl="0" indent="0">
              <a:lnSpc>
                <a:spcPct val="115000"/>
              </a:lnSpc>
              <a:spcAft>
                <a:spcPts val="800"/>
              </a:spcAft>
              <a:buSzPts val="1000"/>
              <a:buNone/>
              <a:tabLst>
                <a:tab pos="457200" algn="l"/>
              </a:tabLs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Los repuestos están ordenados por su </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valor anual de consumo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(precio × cantidad).</a:t>
            </a:r>
          </a:p>
          <a:p>
            <a:pPr marL="0" lvl="0" indent="0">
              <a:lnSpc>
                <a:spcPct val="115000"/>
              </a:lnSpc>
              <a:spcAft>
                <a:spcPts val="800"/>
              </a:spcAft>
              <a:buSzPts val="1000"/>
              <a:buNone/>
              <a:tabLst>
                <a:tab pos="457200" algn="l"/>
              </a:tabLs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Se clasifican en tres categorías: </a:t>
            </a:r>
          </a:p>
          <a:p>
            <a:pPr marL="742950" lvl="1" indent="-285750">
              <a:lnSpc>
                <a:spcPct val="115000"/>
              </a:lnSpc>
              <a:spcAft>
                <a:spcPts val="800"/>
              </a:spcAft>
              <a:buSzPts val="1000"/>
              <a:buFont typeface="Courier New" panose="02070309020205020404" pitchFamily="49" charset="0"/>
              <a:buChar char="o"/>
              <a:tabLst>
                <a:tab pos="914400" algn="l"/>
              </a:tabLst>
            </a:pPr>
            <a:r>
              <a:rPr lang="es-AR"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s-AR" kern="100" dirty="0">
                <a:effectLst/>
                <a:latin typeface="Calibri" panose="020F0502020204030204" pitchFamily="34" charset="0"/>
                <a:ea typeface="Calibri" panose="020F0502020204030204" pitchFamily="34" charset="0"/>
                <a:cs typeface="Times New Roman" panose="02020603050405020304" pitchFamily="18" charset="0"/>
              </a:rPr>
              <a:t> </a:t>
            </a:r>
            <a:r>
              <a:rPr lang="es-AR" b="1" kern="100" dirty="0">
                <a:effectLst/>
                <a:latin typeface="Calibri" panose="020F0502020204030204" pitchFamily="34" charset="0"/>
                <a:ea typeface="Calibri" panose="020F0502020204030204" pitchFamily="34" charset="0"/>
                <a:cs typeface="Times New Roman" panose="02020603050405020304" pitchFamily="18" charset="0"/>
              </a:rPr>
              <a:t>Clase A</a:t>
            </a:r>
            <a:r>
              <a:rPr lang="es-AR" kern="100" dirty="0">
                <a:effectLst/>
                <a:latin typeface="Calibri" panose="020F0502020204030204" pitchFamily="34" charset="0"/>
                <a:ea typeface="Calibri" panose="020F0502020204030204" pitchFamily="34" charset="0"/>
                <a:cs typeface="Times New Roman" panose="02020603050405020304" pitchFamily="18" charset="0"/>
              </a:rPr>
              <a:t>: Repuestos 1, 2 y 3 — representan el mayor impacto económico.</a:t>
            </a:r>
          </a:p>
          <a:p>
            <a:pPr marL="742950" lvl="1" indent="-285750">
              <a:lnSpc>
                <a:spcPct val="115000"/>
              </a:lnSpc>
              <a:spcAft>
                <a:spcPts val="800"/>
              </a:spcAft>
              <a:buSzPts val="1000"/>
              <a:buFont typeface="Courier New" panose="02070309020205020404" pitchFamily="49" charset="0"/>
              <a:buChar char="o"/>
              <a:tabLst>
                <a:tab pos="914400" algn="l"/>
              </a:tabLst>
            </a:pPr>
            <a:r>
              <a:rPr lang="es-AR"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s-AR" kern="100" dirty="0">
                <a:effectLst/>
                <a:latin typeface="Calibri" panose="020F0502020204030204" pitchFamily="34" charset="0"/>
                <a:ea typeface="Calibri" panose="020F0502020204030204" pitchFamily="34" charset="0"/>
                <a:cs typeface="Times New Roman" panose="02020603050405020304" pitchFamily="18" charset="0"/>
              </a:rPr>
              <a:t> </a:t>
            </a:r>
            <a:r>
              <a:rPr lang="es-AR" b="1" kern="100" dirty="0">
                <a:effectLst/>
                <a:latin typeface="Calibri" panose="020F0502020204030204" pitchFamily="34" charset="0"/>
                <a:ea typeface="Calibri" panose="020F0502020204030204" pitchFamily="34" charset="0"/>
                <a:cs typeface="Times New Roman" panose="02020603050405020304" pitchFamily="18" charset="0"/>
              </a:rPr>
              <a:t>Clase B</a:t>
            </a:r>
            <a:r>
              <a:rPr lang="es-AR" kern="100" dirty="0">
                <a:effectLst/>
                <a:latin typeface="Calibri" panose="020F0502020204030204" pitchFamily="34" charset="0"/>
                <a:ea typeface="Calibri" panose="020F0502020204030204" pitchFamily="34" charset="0"/>
                <a:cs typeface="Times New Roman" panose="02020603050405020304" pitchFamily="18" charset="0"/>
              </a:rPr>
              <a:t>: Repuestos 4, 5 y 6 — impacto medio.</a:t>
            </a:r>
          </a:p>
          <a:p>
            <a:pPr marL="742950" lvl="1" indent="-285750">
              <a:lnSpc>
                <a:spcPct val="115000"/>
              </a:lnSpc>
              <a:spcAft>
                <a:spcPts val="800"/>
              </a:spcAft>
              <a:buSzPts val="1000"/>
              <a:buFont typeface="Courier New" panose="02070309020205020404" pitchFamily="49" charset="0"/>
              <a:buChar char="o"/>
              <a:tabLst>
                <a:tab pos="914400" algn="l"/>
              </a:tabLst>
            </a:pPr>
            <a:r>
              <a:rPr lang="es-AR"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s-AR" kern="100" dirty="0">
                <a:effectLst/>
                <a:latin typeface="Calibri" panose="020F0502020204030204" pitchFamily="34" charset="0"/>
                <a:ea typeface="Calibri" panose="020F0502020204030204" pitchFamily="34" charset="0"/>
                <a:cs typeface="Times New Roman" panose="02020603050405020304" pitchFamily="18" charset="0"/>
              </a:rPr>
              <a:t> </a:t>
            </a:r>
            <a:r>
              <a:rPr lang="es-AR" b="1" kern="100" dirty="0">
                <a:effectLst/>
                <a:latin typeface="Calibri" panose="020F0502020204030204" pitchFamily="34" charset="0"/>
                <a:ea typeface="Calibri" panose="020F0502020204030204" pitchFamily="34" charset="0"/>
                <a:cs typeface="Times New Roman" panose="02020603050405020304" pitchFamily="18" charset="0"/>
              </a:rPr>
              <a:t>Clase C</a:t>
            </a:r>
            <a:r>
              <a:rPr lang="es-AR" kern="100" dirty="0">
                <a:effectLst/>
                <a:latin typeface="Calibri" panose="020F0502020204030204" pitchFamily="34" charset="0"/>
                <a:ea typeface="Calibri" panose="020F0502020204030204" pitchFamily="34" charset="0"/>
                <a:cs typeface="Times New Roman" panose="02020603050405020304" pitchFamily="18" charset="0"/>
              </a:rPr>
              <a:t>: Repuestos 7 al 10 — bajo impacto, pero alta cantidad.</a:t>
            </a:r>
          </a:p>
          <a:p>
            <a:pPr>
              <a:lnSpc>
                <a:spcPct val="115000"/>
              </a:lnSpc>
              <a:spcAft>
                <a:spcPts val="800"/>
              </a:spcAf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Este gráfico te ayuda a visualizar dónde enfocar tus esfuerzos de control de inventario:</a:t>
            </a:r>
          </a:p>
          <a:p>
            <a:pPr marL="0" indent="0">
              <a:lnSpc>
                <a:spcPct val="115000"/>
              </a:lnSpc>
              <a:spcAft>
                <a:spcPts val="800"/>
              </a:spcAft>
              <a:buNone/>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más atención y seguimiento para los ítems A, control moderado para los B, y gestión simplificada para los C.</a:t>
            </a: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pic>
        <p:nvPicPr>
          <p:cNvPr id="4" name="Imagen 3">
            <a:extLst>
              <a:ext uri="{FF2B5EF4-FFF2-40B4-BE49-F238E27FC236}">
                <a16:creationId xmlns:a16="http://schemas.microsoft.com/office/drawing/2014/main" id="{CD20566F-95C4-D8DB-55AD-4B24F0D3F8D1}"/>
              </a:ext>
            </a:extLst>
          </p:cNvPr>
          <p:cNvPicPr>
            <a:picLocks noChangeAspect="1"/>
          </p:cNvPicPr>
          <p:nvPr/>
        </p:nvPicPr>
        <p:blipFill>
          <a:blip r:embed="rId2"/>
          <a:stretch>
            <a:fillRect/>
          </a:stretch>
        </p:blipFill>
        <p:spPr>
          <a:xfrm>
            <a:off x="9570907" y="2269453"/>
            <a:ext cx="4279662" cy="2569833"/>
          </a:xfrm>
          <a:prstGeom prst="rect">
            <a:avLst/>
          </a:prstGeom>
        </p:spPr>
      </p:pic>
    </p:spTree>
    <p:extLst>
      <p:ext uri="{BB962C8B-B14F-4D97-AF65-F5344CB8AC3E}">
        <p14:creationId xmlns:p14="http://schemas.microsoft.com/office/powerpoint/2010/main" val="2608804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17D63-E6C5-52D7-C046-E36F6FB8367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CCF9D63-8FD1-F2BA-F9A3-2F109C1EFEB1}"/>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43F7C96D-9662-927B-1BA8-F0D4F45E776C}"/>
              </a:ext>
            </a:extLst>
          </p:cNvPr>
          <p:cNvSpPr>
            <a:spLocks noGrp="1"/>
          </p:cNvSpPr>
          <p:nvPr>
            <p:ph idx="1"/>
          </p:nvPr>
        </p:nvSpPr>
        <p:spPr>
          <a:xfrm>
            <a:off x="1451579" y="1853755"/>
            <a:ext cx="9603275" cy="4258656"/>
          </a:xfrm>
        </p:spPr>
        <p:txBody>
          <a:bodyPr>
            <a:normAutofit fontScale="85000" lnSpcReduction="10000"/>
          </a:bodyPr>
          <a:lstStyle/>
          <a:p>
            <a:pPr marL="0" indent="0">
              <a:lnSpc>
                <a:spcPct val="115000"/>
              </a:lnSpc>
              <a:spcAft>
                <a:spcPts val="800"/>
              </a:spcAft>
              <a:buNone/>
            </a:pPr>
            <a:r>
              <a:rPr lang="es-AR" sz="3300" dirty="0">
                <a:latin typeface="Calibri" panose="020F0502020204030204" pitchFamily="34" charset="0"/>
                <a:ea typeface="Calibri" panose="020F0502020204030204" pitchFamily="34" charset="0"/>
                <a:cs typeface="Times New Roman" panose="02020603050405020304" pitchFamily="18" charset="0"/>
              </a:rPr>
              <a:t>4</a:t>
            </a:r>
            <a:r>
              <a:rPr lang="es-AR" sz="38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b="1" u="sng" kern="100" dirty="0">
                <a:effectLst/>
                <a:latin typeface="Calibri" panose="020F0502020204030204" pitchFamily="34" charset="0"/>
                <a:ea typeface="Calibri" panose="020F0502020204030204" pitchFamily="34" charset="0"/>
                <a:cs typeface="Times New Roman" panose="02020603050405020304" pitchFamily="18" charset="0"/>
              </a:rPr>
              <a:t>Método PEPS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(Primero en Entrar, Primero en Salir)</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o </a:t>
            </a:r>
            <a:r>
              <a:rPr lang="es-AR" sz="2400" b="1" u="sng" kern="100" dirty="0">
                <a:effectLst/>
                <a:latin typeface="Calibri" panose="020F0502020204030204" pitchFamily="34" charset="0"/>
                <a:ea typeface="Calibri" panose="020F0502020204030204" pitchFamily="34" charset="0"/>
                <a:cs typeface="Times New Roman" panose="02020603050405020304" pitchFamily="18" charset="0"/>
              </a:rPr>
              <a:t>FIFO</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b="1" kern="100" dirty="0" err="1">
                <a:effectLst/>
                <a:latin typeface="Calibri" panose="020F0502020204030204" pitchFamily="34" charset="0"/>
                <a:ea typeface="Calibri" panose="020F0502020204030204" pitchFamily="34" charset="0"/>
                <a:cs typeface="Times New Roman" panose="02020603050405020304" pitchFamily="18" charset="0"/>
              </a:rPr>
              <a:t>First</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 In, </a:t>
            </a:r>
            <a:r>
              <a:rPr lang="es-AR" sz="2400" b="1" kern="100" dirty="0" err="1">
                <a:effectLst/>
                <a:latin typeface="Calibri" panose="020F0502020204030204" pitchFamily="34" charset="0"/>
                <a:ea typeface="Calibri" panose="020F0502020204030204" pitchFamily="34" charset="0"/>
                <a:cs typeface="Times New Roman" panose="02020603050405020304" pitchFamily="18" charset="0"/>
              </a:rPr>
              <a:t>First</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b="1" kern="100" dirty="0" err="1">
                <a:effectLst/>
                <a:latin typeface="Calibri" panose="020F0502020204030204" pitchFamily="34" charset="0"/>
                <a:ea typeface="Calibri" panose="020F0502020204030204" pitchFamily="34" charset="0"/>
                <a:cs typeface="Times New Roman" panose="02020603050405020304" pitchFamily="18" charset="0"/>
              </a:rPr>
              <a:t>Out</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es una técnica de gestión de inventario que se aplica tanto en contabilidad como en logística y mantenimiento. </a:t>
            </a:r>
          </a:p>
          <a:p>
            <a:pPr marL="0" indent="0">
              <a:lnSpc>
                <a:spcPct val="115000"/>
              </a:lnSpc>
              <a:spcAft>
                <a:spcPts val="800"/>
              </a:spcAft>
              <a:buNone/>
            </a:pPr>
            <a:r>
              <a:rPr lang="es-AR" sz="19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800"/>
              </a:spcAft>
              <a:buNone/>
            </a:pPr>
            <a:r>
              <a:rPr lang="es-AR" sz="1900" b="1" kern="100" dirty="0">
                <a:effectLst/>
                <a:latin typeface="Calibri" panose="020F0502020204030204" pitchFamily="34" charset="0"/>
                <a:ea typeface="Calibri" panose="020F0502020204030204" pitchFamily="34" charset="0"/>
                <a:cs typeface="Times New Roman" panose="02020603050405020304" pitchFamily="18" charset="0"/>
              </a:rPr>
              <a:t>Almacén de Repuestos</a:t>
            </a:r>
            <a:endParaRPr lang="es-AR" sz="19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sz="1900" b="1" kern="100" dirty="0">
                <a:effectLst/>
                <a:latin typeface="Calibri" panose="020F0502020204030204" pitchFamily="34" charset="0"/>
                <a:ea typeface="Calibri" panose="020F0502020204030204" pitchFamily="34" charset="0"/>
                <a:cs typeface="Times New Roman" panose="02020603050405020304" pitchFamily="18" charset="0"/>
              </a:rPr>
              <a:t>Situación:</a:t>
            </a: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 Se reciben 100 filtros de aire en enero y otros 100 en marzo.</a:t>
            </a:r>
          </a:p>
          <a:p>
            <a:pPr marL="342900" lvl="0" indent="-342900">
              <a:lnSpc>
                <a:spcPct val="115000"/>
              </a:lnSpc>
              <a:spcAft>
                <a:spcPts val="800"/>
              </a:spcAft>
              <a:buSzPts val="1000"/>
              <a:buFont typeface="Symbol" panose="05050102010706020507" pitchFamily="18" charset="2"/>
              <a:buChar char=""/>
              <a:tabLst>
                <a:tab pos="457200" algn="l"/>
              </a:tabLst>
            </a:pP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En abril se necesitan 50 filtros.</a:t>
            </a:r>
          </a:p>
          <a:p>
            <a:pPr marL="342900" lvl="0" indent="-342900">
              <a:lnSpc>
                <a:spcPct val="115000"/>
              </a:lnSpc>
              <a:spcAft>
                <a:spcPts val="800"/>
              </a:spcAft>
              <a:buSzPts val="1000"/>
              <a:buFont typeface="Symbol" panose="05050102010706020507" pitchFamily="18" charset="2"/>
              <a:buChar char=""/>
              <a:tabLst>
                <a:tab pos="457200" algn="l"/>
              </a:tabLst>
            </a:pPr>
            <a:r>
              <a:rPr lang="es-AR" sz="1900" b="1" kern="100" dirty="0">
                <a:effectLst/>
                <a:latin typeface="Calibri" panose="020F0502020204030204" pitchFamily="34" charset="0"/>
                <a:ea typeface="Calibri" panose="020F0502020204030204" pitchFamily="34" charset="0"/>
                <a:cs typeface="Times New Roman" panose="02020603050405020304" pitchFamily="18" charset="0"/>
              </a:rPr>
              <a:t>Aplicación PEPS:</a:t>
            </a: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 Se entregan primero los 50 filtros recibidos en enero.</a:t>
            </a:r>
          </a:p>
          <a:p>
            <a:pPr marL="342900" lvl="0" indent="-342900">
              <a:lnSpc>
                <a:spcPct val="115000"/>
              </a:lnSpc>
              <a:spcAft>
                <a:spcPts val="800"/>
              </a:spcAft>
              <a:buSzPts val="1000"/>
              <a:buFont typeface="Symbol" panose="05050102010706020507" pitchFamily="18" charset="2"/>
              <a:buChar char=""/>
              <a:tabLst>
                <a:tab pos="457200" algn="l"/>
              </a:tabLst>
            </a:pPr>
            <a:r>
              <a:rPr lang="es-AR" sz="1900" b="1" kern="100" dirty="0">
                <a:effectLst/>
                <a:latin typeface="Calibri" panose="020F0502020204030204" pitchFamily="34" charset="0"/>
                <a:ea typeface="Calibri" panose="020F0502020204030204" pitchFamily="34" charset="0"/>
                <a:cs typeface="Times New Roman" panose="02020603050405020304" pitchFamily="18" charset="0"/>
              </a:rPr>
              <a:t>Ventaja:</a:t>
            </a: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 Se evita que los filtros más antiguos caduquen o se deterioren.</a:t>
            </a: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597444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ABB2C-2ADB-2B0E-192D-09BED72FDBD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1706C67-C727-858B-5EA8-E2C6CD4A9D7D}"/>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PEPS O FIFO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B4AEB3E7-7090-B2B6-9507-F56838675E74}"/>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AR" sz="19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1900" kern="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800"/>
              </a:spcAft>
              <a:buNone/>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Consumo de Lubricantes</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Situación:</a:t>
            </a:r>
            <a:r>
              <a:rPr lang="es-AR" kern="100" dirty="0">
                <a:effectLst/>
                <a:latin typeface="Calibri" panose="020F0502020204030204" pitchFamily="34" charset="0"/>
                <a:ea typeface="Calibri" panose="020F0502020204030204" pitchFamily="34" charset="0"/>
                <a:cs typeface="Times New Roman" panose="02020603050405020304" pitchFamily="18" charset="0"/>
              </a:rPr>
              <a:t> Se almacenan bidones de aceite industrial con fecha de ingreso.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Se usan primero los bidones más antiguos.</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Aplicación PEPS:</a:t>
            </a:r>
            <a:r>
              <a:rPr lang="es-AR" kern="100" dirty="0">
                <a:effectLst/>
                <a:latin typeface="Calibri" panose="020F0502020204030204" pitchFamily="34" charset="0"/>
                <a:ea typeface="Calibri" panose="020F0502020204030204" pitchFamily="34" charset="0"/>
                <a:cs typeface="Times New Roman" panose="02020603050405020304" pitchFamily="18" charset="0"/>
              </a:rPr>
              <a:t> Se garantiza que el aceite no pierda propiedades por almacenamiento prolongado.</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Resultado:</a:t>
            </a:r>
            <a:r>
              <a:rPr lang="es-AR" kern="100" dirty="0">
                <a:effectLst/>
                <a:latin typeface="Calibri" panose="020F0502020204030204" pitchFamily="34" charset="0"/>
                <a:ea typeface="Calibri" panose="020F0502020204030204" pitchFamily="34" charset="0"/>
                <a:cs typeface="Times New Roman" panose="02020603050405020304" pitchFamily="18" charset="0"/>
              </a:rPr>
              <a:t> Menor riesgo de usar productos vencidos o degradados.</a:t>
            </a: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9897925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14481-C26C-627E-F82D-183D8FCEEE3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3791502-082A-EB96-CE22-2CBC35FD1729}"/>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PEPS O FIFO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699C91A3-AF1B-C05D-9920-D042E7A4A3A6}"/>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b="1" dirty="0">
                <a:effectLst/>
                <a:latin typeface="Calibri" panose="020F0502020204030204" pitchFamily="34" charset="0"/>
                <a:ea typeface="Calibri" panose="020F0502020204030204" pitchFamily="34" charset="0"/>
                <a:cs typeface="Times New Roman" panose="02020603050405020304" pitchFamily="18" charset="0"/>
              </a:rPr>
              <a:t>¿Por qué usar PEPS/FIFO en mantenimiento?</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Evita obsolescencia de repuestos.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Mejora la trazabilidad de lotes.</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Reduce pérdidas por vencimiento o deterioro.</a:t>
            </a:r>
          </a:p>
          <a:p>
            <a:pPr marL="342900" lvl="0" indent="-342900">
              <a:lnSpc>
                <a:spcPct val="115000"/>
              </a:lnSpc>
              <a:spcAft>
                <a:spcPts val="800"/>
              </a:spcAft>
              <a:buSzPts val="1000"/>
              <a:buFont typeface="Symbol" panose="05050102010706020507" pitchFamily="18" charset="2"/>
              <a:buChar char=""/>
              <a:tabLst>
                <a:tab pos="457200" algn="l"/>
              </a:tabLst>
            </a:pP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Facilita auditorías y control de calidad.</a:t>
            </a:r>
          </a:p>
          <a:p>
            <a:pPr>
              <a:lnSpc>
                <a:spcPct val="115000"/>
              </a:lnSpc>
              <a:spcAft>
                <a:spcPts val="800"/>
              </a:spcAft>
              <a:buNone/>
            </a:pPr>
            <a:endParaRPr lang="es-AR" sz="18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40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506148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6A618-1739-6BFC-8742-BD0BC9FF324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01E8E01-650A-4E0F-B0F3-4CA95A830F21}"/>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593906E2-ABD9-00AD-4E90-CB44B3A00BA9}"/>
              </a:ext>
            </a:extLst>
          </p:cNvPr>
          <p:cNvSpPr>
            <a:spLocks noGrp="1"/>
          </p:cNvSpPr>
          <p:nvPr>
            <p:ph idx="1"/>
          </p:nvPr>
        </p:nvSpPr>
        <p:spPr>
          <a:xfrm>
            <a:off x="1451579" y="1853755"/>
            <a:ext cx="9603275" cy="4258656"/>
          </a:xfrm>
        </p:spPr>
        <p:txBody>
          <a:bodyPr>
            <a:normAutofit fontScale="85000" lnSpcReduction="10000"/>
          </a:bodyPr>
          <a:lstStyle/>
          <a:p>
            <a:pPr marL="0" indent="0">
              <a:lnSpc>
                <a:spcPct val="115000"/>
              </a:lnSpc>
              <a:spcAft>
                <a:spcPts val="800"/>
              </a:spcAft>
              <a:buNone/>
            </a:pPr>
            <a:r>
              <a:rPr lang="es-AR" sz="3300" dirty="0">
                <a:effectLst/>
                <a:latin typeface="Calibri" panose="020F0502020204030204" pitchFamily="34" charset="0"/>
                <a:ea typeface="Calibri" panose="020F0502020204030204" pitchFamily="34" charset="0"/>
                <a:cs typeface="Times New Roman" panose="02020603050405020304" pitchFamily="18" charset="0"/>
              </a:rPr>
              <a:t>5</a:t>
            </a:r>
            <a:r>
              <a:rPr lang="es-AR" sz="3800" dirty="0">
                <a:effectLst/>
                <a:latin typeface="Calibri" panose="020F0502020204030204" pitchFamily="34" charset="0"/>
                <a:ea typeface="Calibri" panose="020F0502020204030204" pitchFamily="34" charset="0"/>
                <a:cs typeface="Times New Roman" panose="02020603050405020304" pitchFamily="18" charset="0"/>
              </a:rPr>
              <a:t>. Método</a:t>
            </a:r>
            <a:r>
              <a:rPr lang="es-AR" sz="2400" b="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3600" dirty="0"/>
              <a:t>Kanban y códigos de barras/RFID</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2600" dirty="0">
                <a:effectLst/>
                <a:latin typeface="Calibri" panose="020F0502020204030204" pitchFamily="34" charset="0"/>
                <a:ea typeface="Calibri" panose="020F0502020204030204" pitchFamily="34" charset="0"/>
                <a:cs typeface="Times New Roman" panose="02020603050405020304" pitchFamily="18" charset="0"/>
              </a:rPr>
              <a:t>combinación de herramientas para mejorar la gestión de repuestos y mantenimiento industrial</a:t>
            </a: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800"/>
              </a:spcAft>
              <a:buNone/>
            </a:pPr>
            <a:r>
              <a:rPr lang="es-AR" sz="2200" b="1" dirty="0">
                <a:effectLst/>
                <a:latin typeface="Calibri" panose="020F0502020204030204" pitchFamily="34" charset="0"/>
                <a:ea typeface="Calibri" panose="020F0502020204030204" pitchFamily="34" charset="0"/>
                <a:cs typeface="Times New Roman" panose="02020603050405020304" pitchFamily="18" charset="0"/>
              </a:rPr>
              <a:t>MÉTODO KANBAN: </a:t>
            </a: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es un sistema visual de gestión de inventario que permite controlar el flujo de materiales de manera eficiente y flexible.</a:t>
            </a:r>
          </a:p>
          <a:p>
            <a:pPr>
              <a:lnSpc>
                <a:spcPct val="115000"/>
              </a:lnSpc>
              <a:spcAft>
                <a:spcPts val="800"/>
              </a:spcAft>
              <a:buNone/>
            </a:pPr>
            <a:r>
              <a:rPr lang="es-AR" sz="2200" b="1" kern="100" dirty="0">
                <a:effectLst/>
                <a:latin typeface="Calibri" panose="020F0502020204030204" pitchFamily="34" charset="0"/>
                <a:ea typeface="Calibri" panose="020F0502020204030204" pitchFamily="34" charset="0"/>
                <a:cs typeface="Times New Roman" panose="02020603050405020304" pitchFamily="18" charset="0"/>
              </a:rPr>
              <a:t> ¿Cómo funciona?</a:t>
            </a: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Se utilizan tarjetas físicas o digitales para indicar cuándo reponer un ítem.</a:t>
            </a:r>
          </a:p>
          <a:p>
            <a:pPr marL="342900" lvl="0" indent="-342900">
              <a:lnSpc>
                <a:spcPct val="115000"/>
              </a:lnSpc>
              <a:spcAft>
                <a:spcPts val="800"/>
              </a:spcAft>
              <a:buSzPts val="1000"/>
              <a:buFont typeface="Symbol" panose="05050102010706020507" pitchFamily="18" charset="2"/>
              <a:buChar char=""/>
              <a:tabLst>
                <a:tab pos="457200" algn="l"/>
              </a:tabLst>
            </a:pP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Cada tarjeta representa una unidad o lote de repuesto.</a:t>
            </a:r>
          </a:p>
          <a:p>
            <a:pPr marL="342900" lvl="0" indent="-342900">
              <a:lnSpc>
                <a:spcPct val="115000"/>
              </a:lnSpc>
              <a:spcAft>
                <a:spcPts val="800"/>
              </a:spcAft>
              <a:buSzPts val="1000"/>
              <a:buFont typeface="Symbol" panose="05050102010706020507" pitchFamily="18" charset="2"/>
              <a:buChar char=""/>
              <a:tabLst>
                <a:tab pos="457200" algn="l"/>
              </a:tabLst>
            </a:pPr>
            <a:r>
              <a:rPr lang="es-AR" sz="2200" kern="100" dirty="0">
                <a:effectLst/>
                <a:latin typeface="Calibri" panose="020F0502020204030204" pitchFamily="34" charset="0"/>
                <a:ea typeface="Calibri" panose="020F0502020204030204" pitchFamily="34" charset="0"/>
                <a:cs typeface="Times New Roman" panose="02020603050405020304" pitchFamily="18" charset="0"/>
              </a:rPr>
              <a:t>Cuando se consume el último ítem de un lote, se activa la reposición.</a:t>
            </a: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193868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12432-162E-023A-D5BF-EA5653B3A02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C3427DE-AFE5-13A3-722A-A6B43D88E0F6}"/>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KANBAN</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899373F1-EC53-0742-A138-123F7F4E9383}"/>
              </a:ext>
            </a:extLst>
          </p:cNvPr>
          <p:cNvSpPr>
            <a:spLocks noGrp="1"/>
          </p:cNvSpPr>
          <p:nvPr>
            <p:ph idx="1"/>
          </p:nvPr>
        </p:nvSpPr>
        <p:spPr>
          <a:xfrm>
            <a:off x="1451579" y="1853755"/>
            <a:ext cx="9603275" cy="4258656"/>
          </a:xfrm>
        </p:spPr>
        <p:txBody>
          <a:bodyPr>
            <a:normAutofit fontScale="92500" lnSpcReduction="10000"/>
          </a:bodyPr>
          <a:lstStyle/>
          <a:p>
            <a:pPr>
              <a:lnSpc>
                <a:spcPct val="115000"/>
              </a:lnSpc>
              <a:spcAft>
                <a:spcPts val="800"/>
              </a:spcAft>
              <a:buNone/>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Ventajas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Evita exceso de stock y faltantes.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Simplifica la gestión visual del inventario.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Se adapta bien a entornos de mantenimiento con alta rotación de repuestos.</a:t>
            </a:r>
          </a:p>
          <a:p>
            <a:pPr>
              <a:lnSpc>
                <a:spcPct val="115000"/>
              </a:lnSpc>
              <a:spcAft>
                <a:spcPts val="800"/>
              </a:spcAft>
              <a:buNone/>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Ejemplo práctico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Un estante con 10 filtros de aire tiene una tarjeta Kanban en el último filtro.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Al usar ese filtro, el técnico entrega la tarjeta al responsable de compras.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Se repone el lote antes de que se agote completamente.</a:t>
            </a: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708082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869C3-3CAD-3AD8-3248-4435A42F4B4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9CC7255-50A5-DD20-6EAD-758B7718F200}"/>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CÓDIGO DE BARRAS Y RFID</a:t>
            </a:r>
            <a:endParaRPr lang="es-AR" dirty="0"/>
          </a:p>
        </p:txBody>
      </p:sp>
      <p:sp>
        <p:nvSpPr>
          <p:cNvPr id="3" name="Marcador de contenido 2">
            <a:extLst>
              <a:ext uri="{FF2B5EF4-FFF2-40B4-BE49-F238E27FC236}">
                <a16:creationId xmlns:a16="http://schemas.microsoft.com/office/drawing/2014/main" id="{C69AE88F-EA15-2D2E-13AA-D2D990DC0CAB}"/>
              </a:ext>
            </a:extLst>
          </p:cNvPr>
          <p:cNvSpPr>
            <a:spLocks noGrp="1"/>
          </p:cNvSpPr>
          <p:nvPr>
            <p:ph idx="1"/>
          </p:nvPr>
        </p:nvSpPr>
        <p:spPr>
          <a:xfrm>
            <a:off x="1451579" y="1853755"/>
            <a:ext cx="9603275" cy="4258656"/>
          </a:xfrm>
        </p:spPr>
        <p:txBody>
          <a:bodyPr>
            <a:normAutofit fontScale="62500" lnSpcReduction="20000"/>
          </a:bodyPr>
          <a:lstStyle/>
          <a:p>
            <a:pPr>
              <a:lnSpc>
                <a:spcPct val="115000"/>
              </a:lnSpc>
              <a:spcAft>
                <a:spcPts val="800"/>
              </a:spcAft>
              <a:buNone/>
            </a:pPr>
            <a:r>
              <a:rPr lang="es-AR" sz="2900" b="1" kern="100" dirty="0">
                <a:effectLst/>
                <a:latin typeface="Calibri" panose="020F0502020204030204" pitchFamily="34" charset="0"/>
                <a:ea typeface="Calibri" panose="020F0502020204030204" pitchFamily="34" charset="0"/>
                <a:cs typeface="Times New Roman" panose="02020603050405020304" pitchFamily="18" charset="0"/>
              </a:rPr>
              <a:t>CÓDIGOS DE BARRAS Y RFID: </a:t>
            </a: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Son tecnologías para </a:t>
            </a:r>
            <a:r>
              <a:rPr lang="es-AR" sz="2600" b="1" kern="100" dirty="0">
                <a:effectLst/>
                <a:latin typeface="Calibri" panose="020F0502020204030204" pitchFamily="34" charset="0"/>
                <a:ea typeface="Calibri" panose="020F0502020204030204" pitchFamily="34" charset="0"/>
                <a:cs typeface="Times New Roman" panose="02020603050405020304" pitchFamily="18" charset="0"/>
              </a:rPr>
              <a:t>identificación automática</a:t>
            </a: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 de repuestos y materiales.</a:t>
            </a:r>
          </a:p>
          <a:p>
            <a:pPr>
              <a:lnSpc>
                <a:spcPct val="115000"/>
              </a:lnSpc>
              <a:spcAft>
                <a:spcPts val="800"/>
              </a:spcAft>
              <a:buNone/>
            </a:pPr>
            <a:r>
              <a:rPr lang="es-AR" sz="2600" b="1" u="sng" kern="100" dirty="0">
                <a:latin typeface="Calibri" panose="020F0502020204030204" pitchFamily="34" charset="0"/>
                <a:ea typeface="Calibri" panose="020F0502020204030204" pitchFamily="34" charset="0"/>
                <a:cs typeface="Times New Roman" panose="02020603050405020304" pitchFamily="18" charset="0"/>
              </a:rPr>
              <a:t> Códigos de barras</a:t>
            </a:r>
            <a:endParaRPr lang="es-AR" sz="2600" u="sng" kern="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Se escanean con lectores manuales.</a:t>
            </a: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Requieren línea de visión directa.</a:t>
            </a: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Económicos y ampliamente usados.</a:t>
            </a:r>
          </a:p>
          <a:p>
            <a:pPr>
              <a:lnSpc>
                <a:spcPct val="115000"/>
              </a:lnSpc>
              <a:spcAft>
                <a:spcPts val="800"/>
              </a:spcAft>
              <a:buNone/>
            </a:pPr>
            <a:r>
              <a:rPr lang="es-AR" sz="2600" b="1" u="sng" kern="100" dirty="0">
                <a:effectLst/>
                <a:latin typeface="Calibri" panose="020F0502020204030204" pitchFamily="34" charset="0"/>
                <a:ea typeface="Calibri" panose="020F0502020204030204" pitchFamily="34" charset="0"/>
                <a:cs typeface="Times New Roman" panose="02020603050405020304" pitchFamily="18" charset="0"/>
              </a:rPr>
              <a:t>RFID</a:t>
            </a:r>
            <a:r>
              <a:rPr lang="es-AR" sz="2600" b="1" kern="100" dirty="0">
                <a:effectLst/>
                <a:latin typeface="Calibri" panose="020F0502020204030204" pitchFamily="34" charset="0"/>
                <a:ea typeface="Calibri" panose="020F0502020204030204" pitchFamily="34" charset="0"/>
                <a:cs typeface="Times New Roman" panose="02020603050405020304" pitchFamily="18" charset="0"/>
              </a:rPr>
              <a:t> (Identificación por radiofrecuencia)</a:t>
            </a:r>
            <a:endParaRPr lang="es-AR" sz="2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Utiliza etiquetas electrónicas que se leen sin contacto visual.</a:t>
            </a: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Permite escaneo masivo y rápido.</a:t>
            </a:r>
          </a:p>
          <a:p>
            <a:pPr marL="342900" lvl="0" indent="-342900">
              <a:lnSpc>
                <a:spcPct val="115000"/>
              </a:lnSpc>
              <a:spcAft>
                <a:spcPts val="800"/>
              </a:spcAft>
              <a:buSzPts val="1000"/>
              <a:buFont typeface="Symbol" panose="05050102010706020507" pitchFamily="18" charset="2"/>
              <a:buChar char=""/>
              <a:tabLst>
                <a:tab pos="457200" algn="l"/>
              </a:tabLst>
            </a:pPr>
            <a:r>
              <a:rPr lang="es-AR" sz="2600" kern="100" dirty="0">
                <a:effectLst/>
                <a:latin typeface="Calibri" panose="020F0502020204030204" pitchFamily="34" charset="0"/>
                <a:ea typeface="Calibri" panose="020F0502020204030204" pitchFamily="34" charset="0"/>
                <a:cs typeface="Times New Roman" panose="02020603050405020304" pitchFamily="18" charset="0"/>
              </a:rPr>
              <a:t>Ideal para entornos con muchos ítems o difícil acceso.</a:t>
            </a: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2720945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63C82-36C7-7C10-9237-5FAE3643AEC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F549EA3-7835-B8D9-D31E-4DFA9F6A1DF3}"/>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MÉTODO CÓDIGO DE BARRAS Y RFID</a:t>
            </a:r>
            <a:endParaRPr lang="es-AR" dirty="0"/>
          </a:p>
        </p:txBody>
      </p:sp>
      <p:sp>
        <p:nvSpPr>
          <p:cNvPr id="3" name="Marcador de contenido 2">
            <a:extLst>
              <a:ext uri="{FF2B5EF4-FFF2-40B4-BE49-F238E27FC236}">
                <a16:creationId xmlns:a16="http://schemas.microsoft.com/office/drawing/2014/main" id="{7FDC21CA-8D1A-D118-5E83-37663F31BF30}"/>
              </a:ext>
            </a:extLst>
          </p:cNvPr>
          <p:cNvSpPr>
            <a:spLocks noGrp="1"/>
          </p:cNvSpPr>
          <p:nvPr>
            <p:ph idx="1"/>
          </p:nvPr>
        </p:nvSpPr>
        <p:spPr>
          <a:xfrm>
            <a:off x="1451579" y="1853755"/>
            <a:ext cx="9603275" cy="4258656"/>
          </a:xfrm>
        </p:spPr>
        <p:txBody>
          <a:bodyPr>
            <a:normAutofit fontScale="92500" lnSpcReduction="10000"/>
          </a:bodyPr>
          <a:lstStyle/>
          <a:p>
            <a:pPr>
              <a:lnSpc>
                <a:spcPct val="115000"/>
              </a:lnSpc>
              <a:spcAft>
                <a:spcPts val="800"/>
              </a:spcAft>
              <a:buNone/>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 </a:t>
            </a:r>
            <a:r>
              <a:rPr lang="es-AR" u="sng" kern="100" dirty="0">
                <a:effectLst/>
                <a:latin typeface="Calibri" panose="020F0502020204030204" pitchFamily="34" charset="0"/>
                <a:ea typeface="Calibri" panose="020F0502020204030204" pitchFamily="34" charset="0"/>
                <a:cs typeface="Times New Roman" panose="02020603050405020304" pitchFamily="18" charset="0"/>
              </a:rPr>
              <a:t>Ventajas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Agilizan el control de entradas y salidas.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Mejoran la trazabilidad de repuestos.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Reducen errores humanos en el registro de inventario.</a:t>
            </a:r>
          </a:p>
          <a:p>
            <a:pPr>
              <a:lnSpc>
                <a:spcPct val="115000"/>
              </a:lnSpc>
              <a:spcAft>
                <a:spcPts val="800"/>
              </a:spcAft>
              <a:buNone/>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Ejemplo práctico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Cada repuesto tiene una etiqueta RFID.</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Al pasar por el área de mantenimiento, se registra automáticamente su uso.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El sistema actualiza el stock y puede activar una orden de reposición Kanban.</a:t>
            </a: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087199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A0BDD-6018-91F3-3927-1914A9F92AD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FF5472D-C14B-8804-0C6B-ADF0730B45F7}"/>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 EN MANTENIMIENTO</a:t>
            </a:r>
            <a:endParaRPr lang="es-AR" dirty="0"/>
          </a:p>
        </p:txBody>
      </p:sp>
      <p:sp>
        <p:nvSpPr>
          <p:cNvPr id="3" name="Marcador de contenido 2">
            <a:extLst>
              <a:ext uri="{FF2B5EF4-FFF2-40B4-BE49-F238E27FC236}">
                <a16:creationId xmlns:a16="http://schemas.microsoft.com/office/drawing/2014/main" id="{4A5AD97D-B380-E4F8-8ABC-FDDF316944DB}"/>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dirty="0">
                <a:latin typeface="Calibri" panose="020F0502020204030204" pitchFamily="34" charset="0"/>
                <a:ea typeface="Calibri" panose="020F0502020204030204" pitchFamily="34" charset="0"/>
                <a:cs typeface="Times New Roman" panose="02020603050405020304" pitchFamily="18" charset="0"/>
              </a:rPr>
              <a:t>6</a:t>
            </a:r>
            <a:r>
              <a:rPr lang="es-AR" sz="3600" dirty="0">
                <a:effectLst/>
                <a:latin typeface="Calibri" panose="020F0502020204030204" pitchFamily="34" charset="0"/>
                <a:ea typeface="Calibri" panose="020F0502020204030204" pitchFamily="34" charset="0"/>
                <a:cs typeface="Times New Roman" panose="02020603050405020304" pitchFamily="18" charset="0"/>
              </a:rPr>
              <a:t>. </a:t>
            </a:r>
            <a:r>
              <a:rPr lang="es-AR" sz="3500" dirty="0">
                <a:effectLst/>
                <a:latin typeface="Calibri" panose="020F0502020204030204" pitchFamily="34" charset="0"/>
                <a:ea typeface="Calibri" panose="020F0502020204030204" pitchFamily="34" charset="0"/>
                <a:cs typeface="Times New Roman" panose="02020603050405020304" pitchFamily="18" charset="0"/>
              </a:rPr>
              <a:t>Método</a:t>
            </a:r>
            <a:r>
              <a:rPr lang="es-AR" sz="3500" b="1" u="sng" kern="100" dirty="0">
                <a:latin typeface="Calibri" panose="020F0502020204030204" pitchFamily="34" charset="0"/>
                <a:ea typeface="Calibri" panose="020F0502020204030204" pitchFamily="34" charset="0"/>
                <a:cs typeface="Times New Roman" panose="02020603050405020304" pitchFamily="18" charset="0"/>
              </a:rPr>
              <a:t> </a:t>
            </a:r>
            <a:r>
              <a:rPr lang="es-AR" sz="3500" dirty="0"/>
              <a:t>FMECA</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FMECA es una extensión del FMEA (Análisis de Modos de Falla y Efectos) que incorpora un análisis de criticidad. Se utiliza para:</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Identificar posibles fallas en un sistema o proceso.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Evaluar sus efectos sobre la operación.</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Priorizar los riesgos según su gravedad, frecuencia y detectabilidad.</a:t>
            </a: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441266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41469-1069-5ACD-207B-2F58E9876AD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CE696F5-1AC8-9A85-DC03-4933E0B8DE52}"/>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C2067254-51BD-F2DF-EF6B-7803E77125BC}"/>
              </a:ext>
            </a:extLst>
          </p:cNvPr>
          <p:cNvSpPr>
            <a:spLocks noGrp="1"/>
          </p:cNvSpPr>
          <p:nvPr>
            <p:ph idx="1"/>
          </p:nvPr>
        </p:nvSpPr>
        <p:spPr>
          <a:xfrm>
            <a:off x="1451579" y="2015732"/>
            <a:ext cx="9603275" cy="4096679"/>
          </a:xfrm>
        </p:spPr>
        <p:txBody>
          <a:bodyPr>
            <a:normAutofit/>
          </a:bodyPr>
          <a:lstStyle/>
          <a:p>
            <a:pPr>
              <a:lnSpc>
                <a:spcPct val="115000"/>
              </a:lnSpc>
              <a:spcAft>
                <a:spcPts val="800"/>
              </a:spcAft>
            </a:pPr>
            <a:r>
              <a:rPr lang="es-AR" sz="2400" dirty="0">
                <a:latin typeface="Calibri" panose="020F0502020204030204" pitchFamily="34" charset="0"/>
                <a:cs typeface="Times New Roman" panose="02020603050405020304" pitchFamily="18" charset="0"/>
              </a:rPr>
              <a:t>3. </a:t>
            </a:r>
            <a:r>
              <a:rPr lang="es-AR" sz="2400" u="sng" dirty="0">
                <a:latin typeface="Calibri" panose="020F0502020204030204" pitchFamily="34" charset="0"/>
                <a:cs typeface="Times New Roman" panose="02020603050405020304" pitchFamily="18" charset="0"/>
              </a:rPr>
              <a:t>CONSUMIBLES</a:t>
            </a:r>
            <a:r>
              <a:rPr lang="es-AR" sz="2400" dirty="0">
                <a:latin typeface="Calibri" panose="020F0502020204030204" pitchFamily="34" charset="0"/>
                <a:cs typeface="Times New Roman" panose="02020603050405020304" pitchFamily="18" charset="0"/>
              </a:rPr>
              <a:t>: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Son elementos que se usan continuamente y deben reponerse con frecuencia.</a:t>
            </a:r>
          </a:p>
          <a:p>
            <a:pPr marL="342900" indent="-342900">
              <a:lnSpc>
                <a:spcPct val="115000"/>
              </a:lnSpc>
              <a:spcAft>
                <a:spcPts val="800"/>
              </a:spcAft>
              <a:buSzPts val="1000"/>
              <a:buFont typeface="Symbol" panose="05050102010706020507" pitchFamily="18" charset="2"/>
              <a:buChar char=""/>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Aceites, grasas, lubricantes. Tornillos, tuercas, arandelas. Cintas aislantes, abrasivos, papel de lija. </a:t>
            </a:r>
            <a:r>
              <a:rPr lang="es-AR" sz="2400" kern="100" dirty="0">
                <a:latin typeface="Calibri" panose="020F0502020204030204" pitchFamily="34" charset="0"/>
                <a:ea typeface="Calibri" panose="020F0502020204030204" pitchFamily="34" charset="0"/>
                <a:cs typeface="Times New Roman" panose="02020603050405020304" pitchFamily="18" charset="0"/>
              </a:rPr>
              <a:t>E</a:t>
            </a:r>
            <a:r>
              <a:rPr lang="es-AR" sz="2400" dirty="0">
                <a:effectLst/>
                <a:latin typeface="Calibri" panose="020F0502020204030204" pitchFamily="34" charset="0"/>
                <a:ea typeface="Calibri" panose="020F0502020204030204" pitchFamily="34" charset="0"/>
                <a:cs typeface="Times New Roman" panose="02020603050405020304" pitchFamily="18" charset="0"/>
              </a:rPr>
              <a:t>lectrodos, gases industriales. Discos de corte y amolar.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Guantes, mascarillas, gafas de seguridad. Paños, trapos, detergentes industriales. Etc.</a:t>
            </a: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999603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43B9C-5AE8-4CB3-BC49-4D4352AB010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5A8DCB9-6A49-47C8-B2FE-0D84F7B5E881}"/>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 MÉTODO FMECA</a:t>
            </a:r>
            <a:endParaRPr lang="es-AR" sz="2200" dirty="0"/>
          </a:p>
        </p:txBody>
      </p:sp>
      <p:sp>
        <p:nvSpPr>
          <p:cNvPr id="3" name="Marcador de contenido 2">
            <a:extLst>
              <a:ext uri="{FF2B5EF4-FFF2-40B4-BE49-F238E27FC236}">
                <a16:creationId xmlns:a16="http://schemas.microsoft.com/office/drawing/2014/main" id="{24C68686-2880-812A-C96A-48E3807B6F37}"/>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000" u="sng" dirty="0">
                <a:effectLst/>
                <a:latin typeface="Calibri" panose="020F0502020204030204" pitchFamily="34" charset="0"/>
                <a:ea typeface="Calibri" panose="020F0502020204030204" pitchFamily="34" charset="0"/>
                <a:cs typeface="Times New Roman" panose="02020603050405020304" pitchFamily="18" charset="0"/>
              </a:rPr>
              <a:t>Aplicación al control de stock:</a:t>
            </a:r>
            <a:r>
              <a:rPr lang="es-AR" sz="3000" dirty="0">
                <a:effectLst/>
                <a:latin typeface="Calibri" panose="020F0502020204030204" pitchFamily="34" charset="0"/>
                <a:ea typeface="Calibri" panose="020F0502020204030204" pitchFamily="34" charset="0"/>
                <a:cs typeface="Times New Roman" panose="02020603050405020304" pitchFamily="18" charset="0"/>
              </a:rPr>
              <a:t> FMECA ayuda a detectar vulnerabilidades en el proceso de gestión de stock, como:</a:t>
            </a:r>
            <a:endParaRPr lang="es-AR" sz="3000"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Errores en el registro de entradas/salidas</a:t>
            </a:r>
            <a:r>
              <a:rPr lang="es-AR" kern="100" dirty="0">
                <a:effectLst/>
                <a:latin typeface="Calibri" panose="020F0502020204030204" pitchFamily="34" charset="0"/>
                <a:ea typeface="Calibri" panose="020F0502020204030204" pitchFamily="34" charset="0"/>
                <a:cs typeface="Times New Roman" panose="02020603050405020304" pitchFamily="18" charset="0"/>
              </a:rPr>
              <a:t>: fallas en el sistema de codificación o escaneo.</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Roturas de stock</a:t>
            </a:r>
            <a:r>
              <a:rPr lang="es-AR" kern="100" dirty="0">
                <a:effectLst/>
                <a:latin typeface="Calibri" panose="020F0502020204030204" pitchFamily="34" charset="0"/>
                <a:ea typeface="Calibri" panose="020F0502020204030204" pitchFamily="34" charset="0"/>
                <a:cs typeface="Times New Roman" panose="02020603050405020304" pitchFamily="18" charset="0"/>
              </a:rPr>
              <a:t>: por falta de previsión o errores en el pronóstico de demanda.</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Exceso de inventario</a:t>
            </a:r>
            <a:r>
              <a:rPr lang="es-AR" kern="100" dirty="0">
                <a:effectLst/>
                <a:latin typeface="Calibri" panose="020F0502020204030204" pitchFamily="34" charset="0"/>
                <a:ea typeface="Calibri" panose="020F0502020204030204" pitchFamily="34" charset="0"/>
                <a:cs typeface="Times New Roman" panose="02020603050405020304" pitchFamily="18" charset="0"/>
              </a:rPr>
              <a:t>: que genera costos innecesarios.</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Fallas en el almacenamiento</a:t>
            </a:r>
            <a:r>
              <a:rPr lang="es-AR" kern="100" dirty="0">
                <a:effectLst/>
                <a:latin typeface="Calibri" panose="020F0502020204030204" pitchFamily="34" charset="0"/>
                <a:ea typeface="Calibri" panose="020F0502020204030204" pitchFamily="34" charset="0"/>
                <a:cs typeface="Times New Roman" panose="02020603050405020304" pitchFamily="18" charset="0"/>
              </a:rPr>
              <a:t>: como deterioro por condiciones inadecuadas.</a:t>
            </a: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379250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7DEC0-A731-CFA6-89CB-0D8B3B76536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79EC52B-54DA-1610-5C8B-B6BACC830818}"/>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 MÉTODO FMECA</a:t>
            </a:r>
            <a:endParaRPr lang="es-AR" sz="2200" dirty="0"/>
          </a:p>
        </p:txBody>
      </p:sp>
      <p:sp>
        <p:nvSpPr>
          <p:cNvPr id="3" name="Marcador de contenido 2">
            <a:extLst>
              <a:ext uri="{FF2B5EF4-FFF2-40B4-BE49-F238E27FC236}">
                <a16:creationId xmlns:a16="http://schemas.microsoft.com/office/drawing/2014/main" id="{A19071EE-FBA2-EC6B-89EB-70B153689071}"/>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2800" u="sng" dirty="0">
                <a:effectLst/>
                <a:latin typeface="Calibri" panose="020F0502020204030204" pitchFamily="34" charset="0"/>
                <a:ea typeface="Calibri" panose="020F0502020204030204" pitchFamily="34" charset="0"/>
                <a:cs typeface="Times New Roman" panose="02020603050405020304" pitchFamily="18" charset="0"/>
              </a:rPr>
              <a:t>Pasos para aplicar FMECA al stock</a:t>
            </a:r>
            <a:r>
              <a:rPr lang="es-AR" sz="1800" b="1"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spcAft>
                <a:spcPts val="800"/>
              </a:spcAft>
              <a:buFont typeface="+mj-lt"/>
              <a:buAutoNum type="arabicPeriod"/>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Definir el proceso</a:t>
            </a:r>
            <a:r>
              <a:rPr lang="es-AR" kern="100" dirty="0">
                <a:effectLst/>
                <a:latin typeface="Calibri" panose="020F0502020204030204" pitchFamily="34" charset="0"/>
                <a:ea typeface="Calibri" panose="020F0502020204030204" pitchFamily="34" charset="0"/>
                <a:cs typeface="Times New Roman" panose="02020603050405020304" pitchFamily="18" charset="0"/>
              </a:rPr>
              <a:t>: por ejemplo, recepción, almacenamiento, </a:t>
            </a:r>
            <a:r>
              <a:rPr lang="es-AR" kern="100" dirty="0" err="1">
                <a:effectLst/>
                <a:latin typeface="Calibri" panose="020F0502020204030204" pitchFamily="34" charset="0"/>
                <a:ea typeface="Calibri" panose="020F0502020204030204" pitchFamily="34" charset="0"/>
                <a:cs typeface="Times New Roman" panose="02020603050405020304" pitchFamily="18" charset="0"/>
              </a:rPr>
              <a:t>picking</a:t>
            </a:r>
            <a:r>
              <a:rPr lang="es-AR" kern="100" dirty="0">
                <a:effectLst/>
                <a:latin typeface="Calibri" panose="020F0502020204030204" pitchFamily="34" charset="0"/>
                <a:ea typeface="Calibri" panose="020F0502020204030204" pitchFamily="34" charset="0"/>
                <a:cs typeface="Times New Roman" panose="02020603050405020304" pitchFamily="18" charset="0"/>
              </a:rPr>
              <a:t>, despacho.</a:t>
            </a:r>
          </a:p>
          <a:p>
            <a:pPr marL="342900" lvl="0" indent="-342900">
              <a:lnSpc>
                <a:spcPct val="115000"/>
              </a:lnSpc>
              <a:spcAft>
                <a:spcPts val="800"/>
              </a:spcAft>
              <a:buFont typeface="+mj-lt"/>
              <a:buAutoNum type="arabicPeriod"/>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Identificar modos de falla</a:t>
            </a:r>
            <a:r>
              <a:rPr lang="es-AR" kern="100" dirty="0">
                <a:effectLst/>
                <a:latin typeface="Calibri" panose="020F0502020204030204" pitchFamily="34" charset="0"/>
                <a:ea typeface="Calibri" panose="020F0502020204030204" pitchFamily="34" charset="0"/>
                <a:cs typeface="Times New Roman" panose="02020603050405020304" pitchFamily="18" charset="0"/>
              </a:rPr>
              <a:t>: ¿qué puede salir mal en cada etapa?</a:t>
            </a:r>
          </a:p>
          <a:p>
            <a:pPr marL="342900" lvl="0" indent="-342900">
              <a:lnSpc>
                <a:spcPct val="115000"/>
              </a:lnSpc>
              <a:spcAft>
                <a:spcPts val="800"/>
              </a:spcAft>
              <a:buFont typeface="+mj-lt"/>
              <a:buAutoNum type="arabicPeriod"/>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Analizar efectos</a:t>
            </a:r>
            <a:r>
              <a:rPr lang="es-AR" kern="100" dirty="0">
                <a:effectLst/>
                <a:latin typeface="Calibri" panose="020F0502020204030204" pitchFamily="34" charset="0"/>
                <a:ea typeface="Calibri" panose="020F0502020204030204" pitchFamily="34" charset="0"/>
                <a:cs typeface="Times New Roman" panose="02020603050405020304" pitchFamily="18" charset="0"/>
              </a:rPr>
              <a:t>: ¿cómo impacta cada falla en el negocio?</a:t>
            </a:r>
          </a:p>
          <a:p>
            <a:pPr marL="342900" lvl="0" indent="-342900">
              <a:lnSpc>
                <a:spcPct val="115000"/>
              </a:lnSpc>
              <a:spcAft>
                <a:spcPts val="800"/>
              </a:spcAft>
              <a:buFont typeface="+mj-lt"/>
              <a:buAutoNum type="arabicPeriod"/>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Evaluar criticidad</a:t>
            </a:r>
            <a:r>
              <a:rPr lang="es-AR" kern="100" dirty="0">
                <a:effectLst/>
                <a:latin typeface="Calibri" panose="020F0502020204030204" pitchFamily="34" charset="0"/>
                <a:ea typeface="Calibri" panose="020F0502020204030204" pitchFamily="34" charset="0"/>
                <a:cs typeface="Times New Roman" panose="02020603050405020304" pitchFamily="18" charset="0"/>
              </a:rPr>
              <a:t>: usando una matriz que combina severidad, ocurrencia y detectabilidad.</a:t>
            </a:r>
          </a:p>
          <a:p>
            <a:pPr marL="342900" lvl="0" indent="-342900">
              <a:lnSpc>
                <a:spcPct val="115000"/>
              </a:lnSpc>
              <a:spcAft>
                <a:spcPts val="800"/>
              </a:spcAft>
              <a:buFont typeface="+mj-lt"/>
              <a:buAutoNum type="arabicPeriod"/>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Priorizar acciones correctivas</a:t>
            </a:r>
            <a:r>
              <a:rPr lang="es-AR" kern="100" dirty="0">
                <a:effectLst/>
                <a:latin typeface="Calibri" panose="020F0502020204030204" pitchFamily="34" charset="0"/>
                <a:ea typeface="Calibri" panose="020F0502020204030204" pitchFamily="34" charset="0"/>
                <a:cs typeface="Times New Roman" panose="02020603050405020304" pitchFamily="18" charset="0"/>
              </a:rPr>
              <a:t>: enfocarse en los riesgos más críticos.</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189010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DA68-E290-2334-6BEF-052FF4A9E09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EBA13EB-69C3-88D1-B79E-0E297B0DBF24}"/>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MÉTODOS </a:t>
            </a:r>
            <a:r>
              <a:rPr lang="es-AR" kern="0" dirty="0">
                <a:effectLst/>
                <a:latin typeface="Calibri" panose="020F0502020204030204" pitchFamily="34" charset="0"/>
                <a:ea typeface="Calibri" panose="020F0502020204030204" pitchFamily="34" charset="0"/>
                <a:cs typeface="Times New Roman" panose="02020603050405020304" pitchFamily="18" charset="0"/>
              </a:rPr>
              <a:t>DE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200" kern="0" dirty="0">
                <a:latin typeface="Calibri" panose="020F0502020204030204" pitchFamily="34" charset="0"/>
                <a:ea typeface="Calibri" panose="020F0502020204030204" pitchFamily="34" charset="0"/>
                <a:cs typeface="Times New Roman" panose="02020603050405020304" pitchFamily="18" charset="0"/>
              </a:rPr>
              <a:t>sigue MÉTODO FMECA</a:t>
            </a:r>
            <a:endParaRPr lang="es-AR" sz="2200" dirty="0"/>
          </a:p>
        </p:txBody>
      </p:sp>
      <p:sp>
        <p:nvSpPr>
          <p:cNvPr id="3" name="Marcador de contenido 2">
            <a:extLst>
              <a:ext uri="{FF2B5EF4-FFF2-40B4-BE49-F238E27FC236}">
                <a16:creationId xmlns:a16="http://schemas.microsoft.com/office/drawing/2014/main" id="{9CEF4A0F-E320-6EE9-7598-8B2ECC32554A}"/>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u="sng" dirty="0">
                <a:effectLst/>
                <a:latin typeface="Calibri" panose="020F0502020204030204" pitchFamily="34" charset="0"/>
                <a:ea typeface="Calibri" panose="020F0502020204030204" pitchFamily="34" charset="0"/>
                <a:cs typeface="Times New Roman" panose="02020603050405020304" pitchFamily="18" charset="0"/>
              </a:rPr>
              <a:t>Beneficios</a:t>
            </a:r>
            <a:r>
              <a:rPr lang="es-AR" sz="1800" b="1"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Mejora la confiabilidad del sistema logístico.</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Reduce pérdidas por errores o deterioros.</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Optimiza la planificación de inventarios.</a:t>
            </a:r>
          </a:p>
          <a:p>
            <a:pPr marL="342900" lvl="0" indent="-342900">
              <a:lnSpc>
                <a:spcPct val="115000"/>
              </a:lnSpc>
              <a:spcAft>
                <a:spcPts val="800"/>
              </a:spcAft>
              <a:buSzPts val="1000"/>
              <a:buFont typeface="Symbol" panose="05050102010706020507" pitchFamily="18" charset="2"/>
              <a:buChar char=""/>
              <a:tabLst>
                <a:tab pos="457200" algn="l"/>
              </a:tabLs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Refuerza la toma de decisiones basada en riesgos.</a:t>
            </a:r>
          </a:p>
          <a:p>
            <a:pPr marL="0" indent="0">
              <a:lnSpc>
                <a:spcPct val="115000"/>
              </a:lnSpc>
              <a:spcAft>
                <a:spcPts val="800"/>
              </a:spcAft>
              <a:buSzPts val="1000"/>
              <a:buNone/>
              <a:tabLst>
                <a:tab pos="457200" algn="l"/>
              </a:tabLst>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6264916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9C7E1-8436-1DBA-C85C-0824338CB19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FE1FE08-AB60-DEC2-9F62-C6544AF773C6}"/>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HERRAMIENTAS Y SISTEMAS</a:t>
            </a:r>
            <a:r>
              <a:rPr lang="es-AR" kern="0" dirty="0">
                <a:effectLst/>
                <a:latin typeface="Calibri" panose="020F0502020204030204" pitchFamily="34" charset="0"/>
                <a:ea typeface="Calibri" panose="020F0502020204030204" pitchFamily="34" charset="0"/>
                <a:cs typeface="Times New Roman" panose="02020603050405020304" pitchFamily="18" charset="0"/>
              </a:rPr>
              <a:t> PARA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9230E2AE-7C82-C2D3-BE27-89FE6CB82AF1}"/>
              </a:ext>
            </a:extLst>
          </p:cNvPr>
          <p:cNvSpPr>
            <a:spLocks noGrp="1"/>
          </p:cNvSpPr>
          <p:nvPr>
            <p:ph idx="1"/>
          </p:nvPr>
        </p:nvSpPr>
        <p:spPr>
          <a:xfrm>
            <a:off x="1451579" y="1853755"/>
            <a:ext cx="9603275" cy="4258656"/>
          </a:xfrm>
        </p:spPr>
        <p:txBody>
          <a:bodyPr>
            <a:normAutofit lnSpcReduction="10000"/>
          </a:bodyPr>
          <a:lstStyle/>
          <a:p>
            <a:pPr marL="0" indent="0">
              <a:lnSpc>
                <a:spcPct val="115000"/>
              </a:lnSpc>
              <a:spcAft>
                <a:spcPts val="800"/>
              </a:spcAft>
              <a:buNone/>
            </a:pPr>
            <a:r>
              <a:rPr lang="es-MX" sz="2800" dirty="0"/>
              <a:t>1. CMMS / ERP para gestión de inventarios </a:t>
            </a:r>
          </a:p>
          <a:p>
            <a:pPr marL="514350" indent="-514350">
              <a:lnSpc>
                <a:spcPct val="115000"/>
              </a:lnSpc>
              <a:spcAft>
                <a:spcPts val="800"/>
              </a:spcAft>
              <a:buAutoNum type="arabicPeriod" startAt="2"/>
            </a:pPr>
            <a:r>
              <a:rPr lang="es-AR" sz="2800" dirty="0"/>
              <a:t>Tableros de control de stock: </a:t>
            </a:r>
            <a:r>
              <a:rPr lang="es-AR" sz="1800" dirty="0">
                <a:effectLst/>
                <a:latin typeface="Calibri" panose="020F0502020204030204" pitchFamily="34" charset="0"/>
                <a:ea typeface="Calibri" panose="020F0502020204030204" pitchFamily="34" charset="0"/>
                <a:cs typeface="Times New Roman" panose="02020603050405020304" pitchFamily="18" charset="0"/>
              </a:rPr>
              <a:t>son herramientas clave para garantizar la eficiencia operativa, la seguridad eléctrica y la disponibilidad de repuestos y componentes críticos.</a:t>
            </a:r>
          </a:p>
          <a:p>
            <a:pPr marL="0" indent="0">
              <a:lnSpc>
                <a:spcPct val="115000"/>
              </a:lnSpc>
              <a:spcAft>
                <a:spcPts val="800"/>
              </a:spcAft>
              <a:buNone/>
            </a:pPr>
            <a:r>
              <a:rPr lang="es-AR" sz="1800" kern="100" dirty="0">
                <a:latin typeface="Calibri" panose="020F0502020204030204" pitchFamily="34" charset="0"/>
                <a:ea typeface="Calibri" panose="020F0502020204030204" pitchFamily="34" charset="0"/>
                <a:cs typeface="Times New Roman" panose="02020603050405020304" pitchFamily="18" charset="0"/>
              </a:rPr>
              <a:t>2. 1. </a:t>
            </a:r>
            <a:r>
              <a:rPr lang="es-AR" sz="1800" b="1" dirty="0">
                <a:effectLst/>
                <a:latin typeface="Calibri" panose="020F0502020204030204" pitchFamily="34" charset="0"/>
                <a:ea typeface="Calibri" panose="020F0502020204030204" pitchFamily="34" charset="0"/>
                <a:cs typeface="Times New Roman" panose="02020603050405020304" pitchFamily="18" charset="0"/>
              </a:rPr>
              <a:t>¿Qué son los tableros de control industriales?: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Son dispositivos que agrupan interruptores, relés, disyuntores, medidores y otros elementos eléctricos que permiten:</a:t>
            </a:r>
          </a:p>
          <a:p>
            <a:pPr marL="342900" lvl="0" indent="-342900">
              <a:lnSpc>
                <a:spcPct val="115000"/>
              </a:lnSpc>
              <a:spcAft>
                <a:spcPts val="800"/>
              </a:spcAft>
              <a:buSzPts val="1000"/>
              <a:buFont typeface="Symbol" panose="05050102010706020507" pitchFamily="18" charset="2"/>
              <a:buChar char=""/>
              <a:tabLst>
                <a:tab pos="457200" algn="l"/>
              </a:tabLs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Supervisar variables críticas como voltaje, corriente y temperatura.</a:t>
            </a:r>
          </a:p>
          <a:p>
            <a:pPr marL="342900" lvl="0" indent="-342900">
              <a:lnSpc>
                <a:spcPct val="115000"/>
              </a:lnSpc>
              <a:spcAft>
                <a:spcPts val="800"/>
              </a:spcAft>
              <a:buSzPts val="1000"/>
              <a:buFont typeface="Symbol" panose="05050102010706020507" pitchFamily="18" charset="2"/>
              <a:buChar char=""/>
              <a:tabLst>
                <a:tab pos="457200" algn="l"/>
              </a:tabLs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Automatizar procesos industriales.</a:t>
            </a:r>
          </a:p>
          <a:p>
            <a:pPr marL="342900" lvl="0" indent="-342900">
              <a:lnSpc>
                <a:spcPct val="115000"/>
              </a:lnSpc>
              <a:spcAft>
                <a:spcPts val="800"/>
              </a:spcAft>
              <a:buSzPts val="1000"/>
              <a:buFont typeface="Symbol" panose="05050102010706020507" pitchFamily="18" charset="2"/>
              <a:buChar char=""/>
              <a:tabLst>
                <a:tab pos="457200" algn="l"/>
              </a:tabLst>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Proteger sistemas eléctricos ante fallas o sobrecargas.</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1084520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1B084-1B32-9BAA-D96B-09B08D30ABF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B57C7DD-CA19-798C-30E9-F602E39C0C10}"/>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err="1">
                <a:effectLst/>
                <a:latin typeface="Calibri" panose="020F0502020204030204" pitchFamily="34" charset="0"/>
                <a:ea typeface="Calibri" panose="020F0502020204030204" pitchFamily="34" charset="0"/>
                <a:cs typeface="Times New Roman" panose="02020603050405020304" pitchFamily="18" charset="0"/>
              </a:rPr>
              <a:t>HERRaMIENTAS</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 Y SISTEMAS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TABLERO DE CONTROL</a:t>
            </a:r>
            <a:endParaRPr lang="es-AR" dirty="0"/>
          </a:p>
        </p:txBody>
      </p:sp>
      <p:sp>
        <p:nvSpPr>
          <p:cNvPr id="3" name="Marcador de contenido 2">
            <a:extLst>
              <a:ext uri="{FF2B5EF4-FFF2-40B4-BE49-F238E27FC236}">
                <a16:creationId xmlns:a16="http://schemas.microsoft.com/office/drawing/2014/main" id="{BA710A6A-EAFC-6543-6067-81214E2A3FF0}"/>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kern="100" dirty="0">
                <a:latin typeface="Calibri" panose="020F0502020204030204" pitchFamily="34" charset="0"/>
                <a:ea typeface="Calibri" panose="020F0502020204030204" pitchFamily="34" charset="0"/>
                <a:cs typeface="Times New Roman" panose="02020603050405020304" pitchFamily="18" charset="0"/>
              </a:rPr>
              <a:t>2. 2. </a:t>
            </a:r>
            <a:r>
              <a:rPr lang="es-AR" sz="2800" b="1" dirty="0">
                <a:effectLst/>
                <a:latin typeface="Calibri" panose="020F0502020204030204" pitchFamily="34" charset="0"/>
                <a:ea typeface="Calibri" panose="020F0502020204030204" pitchFamily="34" charset="0"/>
                <a:cs typeface="Times New Roman" panose="02020603050405020304" pitchFamily="18" charset="0"/>
              </a:rPr>
              <a:t>Aplicación en el control de stock de mantenimiento: </a:t>
            </a:r>
            <a:r>
              <a:rPr lang="es-AR" kern="100" dirty="0">
                <a:effectLst/>
                <a:latin typeface="Calibri" panose="020F0502020204030204" pitchFamily="34" charset="0"/>
                <a:ea typeface="Calibri" panose="020F0502020204030204" pitchFamily="34" charset="0"/>
                <a:cs typeface="Times New Roman" panose="02020603050405020304" pitchFamily="18" charset="0"/>
              </a:rPr>
              <a:t>los tableros de control pueden integrarse con sistemas de gestión de inventario para:</a:t>
            </a:r>
          </a:p>
          <a:p>
            <a:pPr marL="342900" lvl="0" indent="-342900">
              <a:lnSpc>
                <a:spcPct val="115000"/>
              </a:lnSpc>
              <a:spcAft>
                <a:spcPts val="800"/>
              </a:spcAft>
              <a:buSzPts val="1000"/>
              <a:buFont typeface="Symbol" panose="05050102010706020507" pitchFamily="18" charset="2"/>
              <a:buChar char=""/>
              <a:tabLst>
                <a:tab pos="457200" algn="l"/>
              </a:tabLst>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Monitorear el uso de repuestos</a:t>
            </a:r>
            <a:r>
              <a:rPr lang="es-AR" kern="100" dirty="0">
                <a:effectLst/>
                <a:latin typeface="Calibri" panose="020F0502020204030204" pitchFamily="34" charset="0"/>
                <a:ea typeface="Calibri" panose="020F0502020204030204" pitchFamily="34" charset="0"/>
                <a:cs typeface="Times New Roman" panose="02020603050405020304" pitchFamily="18" charset="0"/>
              </a:rPr>
              <a:t>: sensores y software pueden registrar cuándo se utiliza un componente.</a:t>
            </a:r>
          </a:p>
          <a:p>
            <a:pPr marL="342900" lvl="0" indent="-342900">
              <a:lnSpc>
                <a:spcPct val="115000"/>
              </a:lnSpc>
              <a:spcAft>
                <a:spcPts val="800"/>
              </a:spcAft>
              <a:buSzPts val="1000"/>
              <a:buFont typeface="Symbol" panose="05050102010706020507" pitchFamily="18" charset="2"/>
              <a:buChar char=""/>
              <a:tabLst>
                <a:tab pos="457200" algn="l"/>
              </a:tabLst>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Activar alertas de reposición</a:t>
            </a:r>
            <a:r>
              <a:rPr lang="es-AR" kern="100" dirty="0">
                <a:effectLst/>
                <a:latin typeface="Calibri" panose="020F0502020204030204" pitchFamily="34" charset="0"/>
                <a:ea typeface="Calibri" panose="020F0502020204030204" pitchFamily="34" charset="0"/>
                <a:cs typeface="Times New Roman" panose="02020603050405020304" pitchFamily="18" charset="0"/>
              </a:rPr>
              <a:t>: cuando el stock de un ítem baja de cierto umbral.</a:t>
            </a:r>
          </a:p>
          <a:p>
            <a:pPr marL="342900" lvl="0" indent="-342900">
              <a:lnSpc>
                <a:spcPct val="115000"/>
              </a:lnSpc>
              <a:spcAft>
                <a:spcPts val="800"/>
              </a:spcAft>
              <a:buSzPts val="1000"/>
              <a:buFont typeface="Symbol" panose="05050102010706020507" pitchFamily="18" charset="2"/>
              <a:buChar char=""/>
              <a:tabLst>
                <a:tab pos="457200" algn="l"/>
              </a:tabLst>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Optimizar el mantenimiento preventivo</a:t>
            </a:r>
            <a:r>
              <a:rPr lang="es-AR" kern="100" dirty="0">
                <a:effectLst/>
                <a:latin typeface="Calibri" panose="020F0502020204030204" pitchFamily="34" charset="0"/>
                <a:ea typeface="Calibri" panose="020F0502020204030204" pitchFamily="34" charset="0"/>
                <a:cs typeface="Times New Roman" panose="02020603050405020304" pitchFamily="18" charset="0"/>
              </a:rPr>
              <a:t>: cruzando datos de uso con ciclos de mantenimiento.</a:t>
            </a: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8509989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416F2-7D7B-0CF1-F742-36A14E46080B}"/>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737055A-469E-400E-96B4-22DF9D724356}"/>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err="1">
                <a:effectLst/>
                <a:latin typeface="Calibri" panose="020F0502020204030204" pitchFamily="34" charset="0"/>
                <a:ea typeface="Calibri" panose="020F0502020204030204" pitchFamily="34" charset="0"/>
                <a:cs typeface="Times New Roman" panose="02020603050405020304" pitchFamily="18" charset="0"/>
              </a:rPr>
              <a:t>HERRaMIENTAS</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 Y SISTEMAS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TABLERO DE CONTROL</a:t>
            </a:r>
            <a:endParaRPr lang="es-AR" dirty="0"/>
          </a:p>
        </p:txBody>
      </p:sp>
      <p:sp>
        <p:nvSpPr>
          <p:cNvPr id="3" name="Marcador de contenido 2">
            <a:extLst>
              <a:ext uri="{FF2B5EF4-FFF2-40B4-BE49-F238E27FC236}">
                <a16:creationId xmlns:a16="http://schemas.microsoft.com/office/drawing/2014/main" id="{FA5FC70E-76FA-9ABF-24FF-B62B6C73C3A0}"/>
              </a:ext>
            </a:extLst>
          </p:cNvPr>
          <p:cNvSpPr>
            <a:spLocks noGrp="1"/>
          </p:cNvSpPr>
          <p:nvPr>
            <p:ph idx="1"/>
          </p:nvPr>
        </p:nvSpPr>
        <p:spPr>
          <a:xfrm>
            <a:off x="1451579" y="1853755"/>
            <a:ext cx="9603275" cy="4258656"/>
          </a:xfrm>
        </p:spPr>
        <p:txBody>
          <a:bodyPr>
            <a:normAutofit fontScale="92500" lnSpcReduction="10000"/>
          </a:bodyPr>
          <a:lstStyle/>
          <a:p>
            <a:pPr>
              <a:lnSpc>
                <a:spcPct val="115000"/>
              </a:lnSpc>
              <a:spcAft>
                <a:spcPts val="800"/>
              </a:spcAft>
              <a:buNone/>
            </a:pPr>
            <a:r>
              <a:rPr lang="es-AR" sz="3200" kern="100" dirty="0">
                <a:latin typeface="Calibri" panose="020F0502020204030204" pitchFamily="34" charset="0"/>
                <a:ea typeface="Calibri" panose="020F0502020204030204" pitchFamily="34" charset="0"/>
                <a:cs typeface="Times New Roman" panose="02020603050405020304" pitchFamily="18" charset="0"/>
              </a:rPr>
              <a:t>Ejemplos: </a:t>
            </a:r>
          </a:p>
          <a:p>
            <a:pPr>
              <a:lnSpc>
                <a:spcPct val="115000"/>
              </a:lnSpc>
              <a:spcAft>
                <a:spcPts val="800"/>
              </a:spcAft>
              <a:buNone/>
            </a:pPr>
            <a:r>
              <a:rPr lang="es-AR" sz="1800" b="1" dirty="0">
                <a:effectLst/>
                <a:latin typeface="Calibri" panose="020F0502020204030204" pitchFamily="34" charset="0"/>
                <a:ea typeface="Calibri" panose="020F0502020204030204" pitchFamily="34" charset="0"/>
                <a:cs typeface="Times New Roman" panose="02020603050405020304" pitchFamily="18" charset="0"/>
              </a:rPr>
              <a:t>1. </a:t>
            </a:r>
            <a:r>
              <a:rPr lang="es-AR" sz="2200" b="1" dirty="0">
                <a:effectLst/>
                <a:latin typeface="Calibri" panose="020F0502020204030204" pitchFamily="34" charset="0"/>
                <a:ea typeface="Calibri" panose="020F0502020204030204" pitchFamily="34" charset="0"/>
                <a:cs typeface="Times New Roman" panose="02020603050405020304" pitchFamily="18" charset="0"/>
              </a:rPr>
              <a:t>Tablero de control logístico con indicadores clave (KPI)</a:t>
            </a:r>
            <a:r>
              <a:rPr lang="es-AR" sz="22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Ideal para supervisar el rendimiento del almacén y la disponibilidad de repuestos.</a:t>
            </a:r>
          </a:p>
          <a:p>
            <a:pPr>
              <a:lnSpc>
                <a:spcPct val="115000"/>
              </a:lnSpc>
              <a:spcAft>
                <a:spcPts val="800"/>
              </a:spcAft>
              <a:buNone/>
            </a:pPr>
            <a:r>
              <a:rPr lang="es-AR" u="sng" kern="100" dirty="0">
                <a:effectLst/>
                <a:latin typeface="Calibri" panose="020F0502020204030204" pitchFamily="34" charset="0"/>
                <a:ea typeface="Calibri" panose="020F0502020204030204" pitchFamily="34" charset="0"/>
                <a:cs typeface="Times New Roman" panose="02020603050405020304" pitchFamily="18" charset="0"/>
              </a:rPr>
              <a:t>Indicadores comunes</a:t>
            </a:r>
            <a:r>
              <a:rPr lang="es-AR"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Nivel de stock por categoría</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Tiempo promedio de reposición</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Tasa de rotación de inventario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Incidencias por falta de repuestos</a:t>
            </a: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185469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97516-9F18-7340-651F-1C3F5E44B3F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1EB946A-5854-9FAA-A249-C25924DFA363}"/>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err="1">
                <a:effectLst/>
                <a:latin typeface="Calibri" panose="020F0502020204030204" pitchFamily="34" charset="0"/>
                <a:ea typeface="Calibri" panose="020F0502020204030204" pitchFamily="34" charset="0"/>
                <a:cs typeface="Times New Roman" panose="02020603050405020304" pitchFamily="18" charset="0"/>
              </a:rPr>
              <a:t>HERRaMIENTAS</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 Y SISTEMAS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TABLERO DE CONTROL</a:t>
            </a:r>
            <a:endParaRPr lang="es-AR" dirty="0"/>
          </a:p>
        </p:txBody>
      </p:sp>
      <p:sp>
        <p:nvSpPr>
          <p:cNvPr id="3" name="Marcador de contenido 2">
            <a:extLst>
              <a:ext uri="{FF2B5EF4-FFF2-40B4-BE49-F238E27FC236}">
                <a16:creationId xmlns:a16="http://schemas.microsoft.com/office/drawing/2014/main" id="{06C405C8-F3EF-0038-AF1E-457001D9890C}"/>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Ejemplos: modelos de tableros de control (https://www.slideteam.net/)</a:t>
            </a: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pic>
        <p:nvPicPr>
          <p:cNvPr id="4" name="Imagen 3" descr="Paneles de Control de Costo y Cantidad de Stock de Inventario y Logística ">
            <a:extLst>
              <a:ext uri="{FF2B5EF4-FFF2-40B4-BE49-F238E27FC236}">
                <a16:creationId xmlns:a16="http://schemas.microsoft.com/office/drawing/2014/main" id="{6E98CDD9-E081-B635-AAFA-F82953025F6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01753" y="2464163"/>
            <a:ext cx="6485096" cy="3648248"/>
          </a:xfrm>
          <a:prstGeom prst="rect">
            <a:avLst/>
          </a:prstGeom>
          <a:noFill/>
          <a:ln>
            <a:noFill/>
          </a:ln>
        </p:spPr>
      </p:pic>
    </p:spTree>
    <p:extLst>
      <p:ext uri="{BB962C8B-B14F-4D97-AF65-F5344CB8AC3E}">
        <p14:creationId xmlns:p14="http://schemas.microsoft.com/office/powerpoint/2010/main" val="276901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754E9-1C40-9044-2BC2-A7E3C4A5C0B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0D4CA18-ACBF-7C0F-2CEA-F6643DA3EE8E}"/>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err="1">
                <a:effectLst/>
                <a:latin typeface="Calibri" panose="020F0502020204030204" pitchFamily="34" charset="0"/>
                <a:ea typeface="Calibri" panose="020F0502020204030204" pitchFamily="34" charset="0"/>
                <a:cs typeface="Times New Roman" panose="02020603050405020304" pitchFamily="18" charset="0"/>
              </a:rPr>
              <a:t>HERRaMIENTAS</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 Y SISTEMAS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TABLERO DE CONTROL</a:t>
            </a:r>
            <a:endParaRPr lang="es-AR" dirty="0"/>
          </a:p>
        </p:txBody>
      </p:sp>
      <p:sp>
        <p:nvSpPr>
          <p:cNvPr id="3" name="Marcador de contenido 2">
            <a:extLst>
              <a:ext uri="{FF2B5EF4-FFF2-40B4-BE49-F238E27FC236}">
                <a16:creationId xmlns:a16="http://schemas.microsoft.com/office/drawing/2014/main" id="{783A6E1B-B075-50BE-1950-C7AD7580572E}"/>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kern="100" dirty="0">
                <a:latin typeface="Calibri" panose="020F0502020204030204" pitchFamily="34" charset="0"/>
                <a:ea typeface="Calibri" panose="020F0502020204030204" pitchFamily="34" charset="0"/>
                <a:cs typeface="Times New Roman" panose="02020603050405020304" pitchFamily="18" charset="0"/>
              </a:rPr>
              <a:t>Ejemplos: </a:t>
            </a:r>
          </a:p>
          <a:p>
            <a:pPr>
              <a:lnSpc>
                <a:spcPct val="115000"/>
              </a:lnSpc>
              <a:spcAft>
                <a:spcPts val="800"/>
              </a:spcAft>
              <a:buNone/>
            </a:pPr>
            <a:r>
              <a:rPr lang="es-AR" b="1" dirty="0">
                <a:latin typeface="Calibri" panose="020F0502020204030204" pitchFamily="34" charset="0"/>
                <a:ea typeface="Calibri" panose="020F0502020204030204" pitchFamily="34" charset="0"/>
                <a:cs typeface="Times New Roman" panose="02020603050405020304" pitchFamily="18" charset="0"/>
              </a:rPr>
              <a:t>2</a:t>
            </a:r>
            <a:r>
              <a:rPr lang="es-AR" b="1" dirty="0">
                <a:effectLst/>
                <a:latin typeface="Calibri" panose="020F0502020204030204" pitchFamily="34" charset="0"/>
                <a:ea typeface="Calibri" panose="020F0502020204030204" pitchFamily="34" charset="0"/>
                <a:cs typeface="Times New Roman" panose="02020603050405020304" pitchFamily="18" charset="0"/>
              </a:rPr>
              <a:t>. Tablero de mantenimiento eléctrico preventivo y correctivo: </a:t>
            </a:r>
            <a:r>
              <a:rPr lang="es-AR" kern="100" dirty="0">
                <a:effectLst/>
                <a:latin typeface="Calibri" panose="020F0502020204030204" pitchFamily="34" charset="0"/>
                <a:ea typeface="Calibri" panose="020F0502020204030204" pitchFamily="34" charset="0"/>
                <a:cs typeface="Times New Roman" panose="02020603050405020304" pitchFamily="18" charset="0"/>
              </a:rPr>
              <a:t>Este tipo de tablero incluye:</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Lista de componentes del tablero (interruptores, contactores, botoneras)</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Estado de cada componente (activo, en revisión, fuera de servicio)</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Historial de mantenimiento y fecha de próxima inspección</a:t>
            </a:r>
          </a:p>
          <a:p>
            <a:pPr marL="342900" lvl="0" indent="-342900">
              <a:lnSpc>
                <a:spcPct val="115000"/>
              </a:lnSpc>
              <a:spcAft>
                <a:spcPts val="800"/>
              </a:spcAft>
              <a:buSzPts val="1000"/>
              <a:buFont typeface="Symbol" panose="05050102010706020507" pitchFamily="18" charset="2"/>
              <a:buChar char=""/>
              <a:tabLst>
                <a:tab pos="457200" algn="l"/>
              </a:tabLst>
            </a:pPr>
            <a:r>
              <a:rPr lang="es-AR" kern="100" dirty="0">
                <a:effectLst/>
                <a:latin typeface="Calibri" panose="020F0502020204030204" pitchFamily="34" charset="0"/>
                <a:ea typeface="Calibri" panose="020F0502020204030204" pitchFamily="34" charset="0"/>
                <a:cs typeface="Times New Roman" panose="02020603050405020304" pitchFamily="18" charset="0"/>
              </a:rPr>
              <a:t>Control de inventario de repuestos eléctricos</a:t>
            </a: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9884798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09613-22AB-1A0F-0F5A-0F8ADDF777C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34CF191-52C0-1673-64FD-D7D74EDABAF6}"/>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err="1">
                <a:effectLst/>
                <a:latin typeface="Calibri" panose="020F0502020204030204" pitchFamily="34" charset="0"/>
                <a:ea typeface="Calibri" panose="020F0502020204030204" pitchFamily="34" charset="0"/>
                <a:cs typeface="Times New Roman" panose="02020603050405020304" pitchFamily="18" charset="0"/>
              </a:rPr>
              <a:t>HERRaMIENTAS</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 Y SISTEMAS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TABLERO DE CONTROL</a:t>
            </a:r>
            <a:endParaRPr lang="es-AR" dirty="0"/>
          </a:p>
        </p:txBody>
      </p:sp>
      <p:sp>
        <p:nvSpPr>
          <p:cNvPr id="3" name="Marcador de contenido 2">
            <a:extLst>
              <a:ext uri="{FF2B5EF4-FFF2-40B4-BE49-F238E27FC236}">
                <a16:creationId xmlns:a16="http://schemas.microsoft.com/office/drawing/2014/main" id="{AC029411-B3FA-3B2A-8986-F1EC1FE9E495}"/>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3200" kern="100" dirty="0">
                <a:latin typeface="Calibri" panose="020F0502020204030204" pitchFamily="34" charset="0"/>
                <a:ea typeface="Calibri" panose="020F0502020204030204" pitchFamily="34" charset="0"/>
                <a:cs typeface="Times New Roman" panose="02020603050405020304" pitchFamily="18" charset="0"/>
              </a:rPr>
              <a:t>Ejemplos: </a:t>
            </a:r>
          </a:p>
          <a:p>
            <a:pPr>
              <a:lnSpc>
                <a:spcPct val="115000"/>
              </a:lnSpc>
              <a:spcAft>
                <a:spcPts val="800"/>
              </a:spcAft>
              <a:buNone/>
            </a:pPr>
            <a:r>
              <a:rPr lang="es-AR" b="1" dirty="0">
                <a:latin typeface="Calibri" panose="020F0502020204030204" pitchFamily="34" charset="0"/>
                <a:ea typeface="Calibri" panose="020F0502020204030204" pitchFamily="34" charset="0"/>
                <a:cs typeface="Times New Roman" panose="02020603050405020304" pitchFamily="18" charset="0"/>
              </a:rPr>
              <a:t>3</a:t>
            </a:r>
            <a:r>
              <a:rPr lang="es-AR" b="1" dirty="0">
                <a:effectLst/>
                <a:latin typeface="Calibri" panose="020F0502020204030204" pitchFamily="34" charset="0"/>
                <a:ea typeface="Calibri" panose="020F0502020204030204" pitchFamily="34" charset="0"/>
                <a:cs typeface="Times New Roman" panose="02020603050405020304" pitchFamily="18" charset="0"/>
              </a:rPr>
              <a:t>.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Tablero de control para almacén de empresa distribuidora</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Diseñado para visualizar el desempeño logístico en tiempo real:</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Indicadores de recepción, almacenamiento y despacho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Alertas de </a:t>
            </a:r>
            <a:r>
              <a:rPr lang="es-AR" sz="2400" kern="100" dirty="0" err="1">
                <a:effectLst/>
                <a:latin typeface="Calibri" panose="020F0502020204030204" pitchFamily="34" charset="0"/>
                <a:ea typeface="Calibri" panose="020F0502020204030204" pitchFamily="34" charset="0"/>
                <a:cs typeface="Times New Roman" panose="02020603050405020304" pitchFamily="18" charset="0"/>
              </a:rPr>
              <a:t>sobrestock</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o faltantes</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Integración con sistemas ERP y </a:t>
            </a: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sensores </a:t>
            </a:r>
            <a:r>
              <a:rPr lang="es-AR" sz="2400" u="sng" kern="100" dirty="0" err="1">
                <a:effectLst/>
                <a:latin typeface="Calibri" panose="020F0502020204030204" pitchFamily="34" charset="0"/>
                <a:ea typeface="Calibri" panose="020F0502020204030204" pitchFamily="34" charset="0"/>
                <a:cs typeface="Times New Roman" panose="02020603050405020304" pitchFamily="18" charset="0"/>
              </a:rPr>
              <a:t>IoT</a:t>
            </a:r>
            <a:endParaRPr lang="es-AR" sz="2400"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9908014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F8340-D2BF-AFDF-D568-DF20465AD6A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470B2EA-133A-B781-2235-4300DEA5DA23}"/>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 </a:t>
            </a:r>
            <a:r>
              <a:rPr lang="es-AR" kern="0" dirty="0">
                <a:effectLst/>
                <a:latin typeface="Calibri" panose="020F0502020204030204" pitchFamily="34" charset="0"/>
                <a:ea typeface="Calibri" panose="020F0502020204030204" pitchFamily="34" charset="0"/>
                <a:cs typeface="Times New Roman" panose="02020603050405020304" pitchFamily="18" charset="0"/>
              </a:rPr>
              <a:t>PARA el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41645B31-B1F7-E122-5498-D3C4CA94943E}"/>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MX" sz="2800" dirty="0"/>
              <a:t>1. </a:t>
            </a:r>
            <a:r>
              <a:rPr lang="es-AR" sz="2400" dirty="0"/>
              <a:t>Nivel de rotación</a:t>
            </a:r>
            <a:r>
              <a:rPr lang="es-AR" dirty="0"/>
              <a:t>: </a:t>
            </a:r>
            <a:r>
              <a:rPr lang="es-AR" dirty="0">
                <a:effectLst/>
                <a:latin typeface="Calibri" panose="020F0502020204030204" pitchFamily="34" charset="0"/>
                <a:ea typeface="Calibri" panose="020F0502020204030204" pitchFamily="34" charset="0"/>
                <a:cs typeface="Times New Roman" panose="02020603050405020304" pitchFamily="18" charset="0"/>
              </a:rPr>
              <a:t>es un indicador clave que mide cuántas veces se renueva el inventario de repuestos y materiales durante un período determinado (generalmente un año). Este índice ayuda a evaluar la eficiencia de la gestión de inventarios en áreas como mantenimiento industrial, logística y almacenes.</a:t>
            </a:r>
            <a:endParaRPr lang="es-MX" dirty="0"/>
          </a:p>
          <a:p>
            <a:pPr>
              <a:lnSpc>
                <a:spcPct val="115000"/>
              </a:lnSpc>
              <a:spcAft>
                <a:spcPts val="800"/>
              </a:spcAft>
              <a:buNone/>
            </a:pPr>
            <a:r>
              <a:rPr lang="es-AR" sz="1800" kern="100" dirty="0">
                <a:latin typeface="Calibri" panose="020F0502020204030204" pitchFamily="34" charset="0"/>
                <a:ea typeface="Calibri" panose="020F0502020204030204" pitchFamily="34" charset="0"/>
                <a:cs typeface="Times New Roman" panose="02020603050405020304" pitchFamily="18" charset="0"/>
              </a:rPr>
              <a:t>1. 1. </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¿Cómo se calcula?</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La fórmula básica es: </a:t>
            </a:r>
            <a:r>
              <a:rPr lang="es-MX" sz="1600" dirty="0"/>
              <a:t>Rotación de Stock=Costo de los bienes utilizados / Promedio del inventario disponible</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Costo de los bienes utilizados</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valor total de los repuestos consumidos en mantenimiento.</a:t>
            </a:r>
          </a:p>
          <a:p>
            <a:pPr marL="342900" lvl="0" indent="-342900">
              <a:lnSpc>
                <a:spcPct val="115000"/>
              </a:lnSpc>
              <a:spcAft>
                <a:spcPts val="800"/>
              </a:spcAft>
              <a:buSzPts val="1000"/>
              <a:buFont typeface="Symbol" panose="05050102010706020507" pitchFamily="18" charset="2"/>
              <a:buChar char=""/>
              <a:tabLst>
                <a:tab pos="457200" algn="l"/>
              </a:tabLst>
            </a:pP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Promedio del inventario</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valor medio del stock disponible durante el período.</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252940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5C407-E8BE-5A76-6D83-D8784008EC9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053832E-647D-7C43-55C2-4E8C8D42462D}"/>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IMPORTANCIA DEL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D870BA46-83FE-37C8-BFBF-78BACB780A0E}"/>
              </a:ext>
            </a:extLst>
          </p:cNvPr>
          <p:cNvSpPr>
            <a:spLocks noGrp="1"/>
          </p:cNvSpPr>
          <p:nvPr>
            <p:ph idx="1"/>
          </p:nvPr>
        </p:nvSpPr>
        <p:spPr>
          <a:xfrm>
            <a:off x="1451579" y="2015732"/>
            <a:ext cx="9603275" cy="4356933"/>
          </a:xfrm>
        </p:spPr>
        <p:txBody>
          <a:bodyPr>
            <a:normAutofit lnSpcReduction="10000"/>
          </a:bodyPr>
          <a:lstStyle/>
          <a:p>
            <a:pPr>
              <a:lnSpc>
                <a:spcPct val="115000"/>
              </a:lnSpc>
              <a:spcAft>
                <a:spcPts val="800"/>
              </a:spcAft>
            </a:pPr>
            <a:r>
              <a:rPr lang="es-AR" sz="2400" dirty="0">
                <a:latin typeface="Calibri" panose="020F0502020204030204" pitchFamily="34" charset="0"/>
                <a:cs typeface="Times New Roman" panose="02020603050405020304" pitchFamily="18" charset="0"/>
              </a:rPr>
              <a:t>CONSECUENCIAS QUE PUEDEN GENERAR LOS PROBLEMAS DE STOCK DE MANTENIMIENTO  EN UNA PLANTA INDUSTRIAL</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r>
              <a:rPr lang="es-AR" sz="3200" dirty="0">
                <a:effectLst/>
                <a:latin typeface="Calibri" panose="020F0502020204030204" pitchFamily="34" charset="0"/>
                <a:ea typeface="Calibri" panose="020F0502020204030204" pitchFamily="34" charset="0"/>
                <a:cs typeface="Times New Roman" panose="02020603050405020304" pitchFamily="18" charset="0"/>
              </a:rPr>
              <a:t>1.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Consecuencias Operativas</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0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Paradas no planificadas:</a:t>
            </a:r>
            <a:r>
              <a:rPr lang="es-AR" kern="100" dirty="0">
                <a:effectLst/>
                <a:latin typeface="Calibri" panose="020F0502020204030204" pitchFamily="34" charset="0"/>
                <a:ea typeface="Calibri" panose="020F0502020204030204" pitchFamily="34" charset="0"/>
                <a:cs typeface="Times New Roman" panose="02020603050405020304" pitchFamily="18" charset="0"/>
              </a:rPr>
              <a:t> La falta de repuestos o consumibles puede detener equipos críticos, afectando la producción.</a:t>
            </a:r>
          </a:p>
          <a:p>
            <a:pPr marL="342900" lvl="0" indent="-342900">
              <a:lnSpc>
                <a:spcPct val="110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Retrasos en tareas programadas:</a:t>
            </a:r>
            <a:r>
              <a:rPr lang="es-AR" kern="100" dirty="0">
                <a:effectLst/>
                <a:latin typeface="Calibri" panose="020F0502020204030204" pitchFamily="34" charset="0"/>
                <a:ea typeface="Calibri" panose="020F0502020204030204" pitchFamily="34" charset="0"/>
                <a:cs typeface="Times New Roman" panose="02020603050405020304" pitchFamily="18" charset="0"/>
              </a:rPr>
              <a:t> El mantenimiento preventivo se pospone, lo que aumenta el riesgo de fallas.</a:t>
            </a:r>
          </a:p>
          <a:p>
            <a:pPr>
              <a:lnSpc>
                <a:spcPct val="110000"/>
              </a:lnSpc>
              <a:buNone/>
            </a:pPr>
            <a:r>
              <a:rPr lang="es-AR" b="1" dirty="0">
                <a:effectLst/>
                <a:latin typeface="Calibri" panose="020F0502020204030204" pitchFamily="34" charset="0"/>
                <a:ea typeface="Calibri" panose="020F0502020204030204" pitchFamily="34" charset="0"/>
                <a:cs typeface="Times New Roman" panose="02020603050405020304" pitchFamily="18" charset="0"/>
              </a:rPr>
              <a:t>.     Desviación de recursos:</a:t>
            </a:r>
            <a:r>
              <a:rPr lang="es-AR" dirty="0">
                <a:effectLst/>
                <a:latin typeface="Calibri" panose="020F0502020204030204" pitchFamily="34" charset="0"/>
                <a:ea typeface="Calibri" panose="020F0502020204030204" pitchFamily="34" charset="0"/>
                <a:cs typeface="Times New Roman" panose="02020603050405020304" pitchFamily="18" charset="0"/>
              </a:rPr>
              <a:t> Técnicos pierden tiempo buscando alternativas o improvisando soluciones</a:t>
            </a:r>
            <a:r>
              <a:rPr lang="es-AR" sz="1800" dirty="0">
                <a:effectLst/>
                <a:latin typeface="Calibri" panose="020F0502020204030204" pitchFamily="34" charset="0"/>
                <a:ea typeface="Calibri" panose="020F0502020204030204" pitchFamily="34" charset="0"/>
                <a:cs typeface="Times New Roman" panose="02020603050405020304" pitchFamily="18" charset="0"/>
              </a:rPr>
              <a:t>.</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372345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FBD22-C415-5AA6-9749-4385A501AC9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A326467-FA70-2387-A59C-C47DBB982DAD}"/>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nivel de rotación</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B37711A8-2BF3-89BC-B12E-1565C0C43D10}"/>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MX" sz="2800" dirty="0"/>
              <a:t>1.2. </a:t>
            </a:r>
            <a:r>
              <a:rPr lang="es-AR" sz="2400" b="1" dirty="0">
                <a:effectLst/>
                <a:latin typeface="Calibri" panose="020F0502020204030204" pitchFamily="34" charset="0"/>
                <a:ea typeface="Calibri" panose="020F0502020204030204" pitchFamily="34" charset="0"/>
                <a:cs typeface="Times New Roman" panose="02020603050405020304" pitchFamily="18" charset="0"/>
              </a:rPr>
              <a:t>¿Por qué es importante en mantenimiento?</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Evita obsolescencia</a:t>
            </a:r>
            <a:r>
              <a:rPr lang="es-AR" kern="100" dirty="0">
                <a:effectLst/>
                <a:latin typeface="Calibri" panose="020F0502020204030204" pitchFamily="34" charset="0"/>
                <a:ea typeface="Calibri" panose="020F0502020204030204" pitchFamily="34" charset="0"/>
                <a:cs typeface="Times New Roman" panose="02020603050405020304" pitchFamily="18" charset="0"/>
              </a:rPr>
              <a:t>: repuestos que no se usan pueden quedar fuera de norma o caducar.</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Reduce costos de almacenamiento</a:t>
            </a:r>
            <a:r>
              <a:rPr lang="es-AR" kern="100" dirty="0">
                <a:effectLst/>
                <a:latin typeface="Calibri" panose="020F0502020204030204" pitchFamily="34" charset="0"/>
                <a:ea typeface="Calibri" panose="020F0502020204030204" pitchFamily="34" charset="0"/>
                <a:cs typeface="Times New Roman" panose="02020603050405020304" pitchFamily="18" charset="0"/>
              </a:rPr>
              <a:t>: menos stock innecesario significa menos espacio y recursos.</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Mejora la planificación</a:t>
            </a:r>
            <a:r>
              <a:rPr lang="es-AR" kern="100" dirty="0">
                <a:effectLst/>
                <a:latin typeface="Calibri" panose="020F0502020204030204" pitchFamily="34" charset="0"/>
                <a:ea typeface="Calibri" panose="020F0502020204030204" pitchFamily="34" charset="0"/>
                <a:cs typeface="Times New Roman" panose="02020603050405020304" pitchFamily="18" charset="0"/>
              </a:rPr>
              <a:t>: permite ajustar compras según la demanda real de mantenimiento.</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Aumenta la liquidez</a:t>
            </a:r>
            <a:r>
              <a:rPr lang="es-AR" kern="100" dirty="0">
                <a:effectLst/>
                <a:latin typeface="Calibri" panose="020F0502020204030204" pitchFamily="34" charset="0"/>
                <a:ea typeface="Calibri" panose="020F0502020204030204" pitchFamily="34" charset="0"/>
                <a:cs typeface="Times New Roman" panose="02020603050405020304" pitchFamily="18" charset="0"/>
              </a:rPr>
              <a:t>: menos capital inmovilizado en inventario.</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1706167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6F702-03D8-B87E-0C25-CEFB73D75E4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3BE229E-F354-BA3B-5E55-9F45D7EB5F9D}"/>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nivel de rotación</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19313DA3-BCF0-FDD5-97CD-A1924BC53A9E}"/>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MX" sz="2800" dirty="0"/>
              <a:t>1. 3. </a:t>
            </a:r>
            <a:r>
              <a:rPr lang="es-AR" sz="2400" b="1" dirty="0">
                <a:latin typeface="Calibri" panose="020F0502020204030204" pitchFamily="34" charset="0"/>
                <a:cs typeface="Times New Roman" panose="02020603050405020304" pitchFamily="18" charset="0"/>
              </a:rPr>
              <a:t>Ejemplos de rotación por industria</a:t>
            </a:r>
            <a:endParaRPr lang="es-AR"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r>
              <a:rPr lang="es-AR" sz="1800" dirty="0">
                <a:effectLst/>
                <a:latin typeface="Calibri" panose="020F0502020204030204" pitchFamily="34" charset="0"/>
                <a:ea typeface="Calibri" panose="020F0502020204030204" pitchFamily="34" charset="0"/>
                <a:cs typeface="Times New Roman" panose="02020603050405020304" pitchFamily="18" charset="0"/>
              </a:rPr>
              <a:t>En mantenimiento industrial, una rotación de 2 a 6 veces al año suele considerarse saludable, dependiendo del tipo de maquinaria y criticidad de los repuestos.</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graphicFrame>
        <p:nvGraphicFramePr>
          <p:cNvPr id="6" name="Tabla 5">
            <a:extLst>
              <a:ext uri="{FF2B5EF4-FFF2-40B4-BE49-F238E27FC236}">
                <a16:creationId xmlns:a16="http://schemas.microsoft.com/office/drawing/2014/main" id="{05DD0DB7-1060-94A7-83BE-19EFD48DB9B0}"/>
              </a:ext>
            </a:extLst>
          </p:cNvPr>
          <p:cNvGraphicFramePr>
            <a:graphicFrameLocks noGrp="1"/>
          </p:cNvGraphicFramePr>
          <p:nvPr>
            <p:extLst>
              <p:ext uri="{D42A27DB-BD31-4B8C-83A1-F6EECF244321}">
                <p14:modId xmlns:p14="http://schemas.microsoft.com/office/powerpoint/2010/main" val="2765039498"/>
              </p:ext>
            </p:extLst>
          </p:nvPr>
        </p:nvGraphicFramePr>
        <p:xfrm>
          <a:off x="1561514" y="2532215"/>
          <a:ext cx="7976382" cy="1793570"/>
        </p:xfrm>
        <a:graphic>
          <a:graphicData uri="http://schemas.openxmlformats.org/drawingml/2006/table">
            <a:tbl>
              <a:tblPr firstRow="1" firstCol="1" bandRow="1">
                <a:tableStyleId>{5C22544A-7EE6-4342-B048-85BDC9FD1C3A}</a:tableStyleId>
              </a:tblPr>
              <a:tblGrid>
                <a:gridCol w="3988191">
                  <a:extLst>
                    <a:ext uri="{9D8B030D-6E8A-4147-A177-3AD203B41FA5}">
                      <a16:colId xmlns:a16="http://schemas.microsoft.com/office/drawing/2014/main" val="3697018387"/>
                    </a:ext>
                  </a:extLst>
                </a:gridCol>
                <a:gridCol w="3988191">
                  <a:extLst>
                    <a:ext uri="{9D8B030D-6E8A-4147-A177-3AD203B41FA5}">
                      <a16:colId xmlns:a16="http://schemas.microsoft.com/office/drawing/2014/main" val="1158626899"/>
                    </a:ext>
                  </a:extLst>
                </a:gridCol>
              </a:tblGrid>
              <a:tr h="358714">
                <a:tc>
                  <a:txBody>
                    <a:bodyPr/>
                    <a:lstStyle/>
                    <a:p>
                      <a:pPr>
                        <a:lnSpc>
                          <a:spcPct val="115000"/>
                        </a:lnSpc>
                        <a:spcAft>
                          <a:spcPts val="800"/>
                        </a:spcAft>
                        <a:buNone/>
                      </a:pPr>
                      <a:r>
                        <a:rPr lang="es-AR" sz="1200" kern="100">
                          <a:effectLst/>
                        </a:rPr>
                        <a:t>Industria</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Rotación anual típica</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03218637"/>
                  </a:ext>
                </a:extLst>
              </a:tr>
              <a:tr h="358714">
                <a:tc>
                  <a:txBody>
                    <a:bodyPr/>
                    <a:lstStyle/>
                    <a:p>
                      <a:pPr>
                        <a:lnSpc>
                          <a:spcPct val="115000"/>
                        </a:lnSpc>
                        <a:spcAft>
                          <a:spcPts val="800"/>
                        </a:spcAft>
                        <a:buNone/>
                      </a:pPr>
                      <a:r>
                        <a:rPr lang="es-AR" sz="1200" kern="100">
                          <a:effectLst/>
                        </a:rPr>
                        <a:t>Supermercados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15–20 veces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62290097"/>
                  </a:ext>
                </a:extLst>
              </a:tr>
              <a:tr h="358714">
                <a:tc>
                  <a:txBody>
                    <a:bodyPr/>
                    <a:lstStyle/>
                    <a:p>
                      <a:pPr>
                        <a:lnSpc>
                          <a:spcPct val="115000"/>
                        </a:lnSpc>
                        <a:spcAft>
                          <a:spcPts val="800"/>
                        </a:spcAft>
                        <a:buNone/>
                      </a:pPr>
                      <a:r>
                        <a:rPr lang="es-AR" sz="1200" kern="100" dirty="0">
                          <a:effectLst/>
                        </a:rPr>
                        <a:t>Restaurantes</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10–15 veces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67121450"/>
                  </a:ext>
                </a:extLst>
              </a:tr>
              <a:tr h="358714">
                <a:tc>
                  <a:txBody>
                    <a:bodyPr/>
                    <a:lstStyle/>
                    <a:p>
                      <a:pPr>
                        <a:lnSpc>
                          <a:spcPct val="115000"/>
                        </a:lnSpc>
                        <a:spcAft>
                          <a:spcPts val="800"/>
                        </a:spcAft>
                        <a:buNone/>
                      </a:pPr>
                      <a:r>
                        <a:rPr lang="es-AR" sz="1200" kern="100">
                          <a:effectLst/>
                        </a:rPr>
                        <a:t>Mantenimiento industrial</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2–6 veces (variable)</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35783974"/>
                  </a:ext>
                </a:extLst>
              </a:tr>
              <a:tr h="358714">
                <a:tc>
                  <a:txBody>
                    <a:bodyPr/>
                    <a:lstStyle/>
                    <a:p>
                      <a:pPr>
                        <a:lnSpc>
                          <a:spcPct val="115000"/>
                        </a:lnSpc>
                        <a:spcAft>
                          <a:spcPts val="800"/>
                        </a:spcAft>
                        <a:buNone/>
                      </a:pPr>
                      <a:r>
                        <a:rPr lang="es-AR" sz="1200" kern="100">
                          <a:effectLst/>
                        </a:rPr>
                        <a:t>Automotriz (repuestos)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dirty="0">
                          <a:effectLst/>
                        </a:rPr>
                        <a:t>1–3 veces</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537131495"/>
                  </a:ext>
                </a:extLst>
              </a:tr>
            </a:tbl>
          </a:graphicData>
        </a:graphic>
      </p:graphicFrame>
    </p:spTree>
    <p:extLst>
      <p:ext uri="{BB962C8B-B14F-4D97-AF65-F5344CB8AC3E}">
        <p14:creationId xmlns:p14="http://schemas.microsoft.com/office/powerpoint/2010/main" val="16686630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228FF-8CB8-3488-6AD9-4AFC97DF5DC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2D97DB6-6DB8-1F10-61ED-7C6C95D88185}"/>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 </a:t>
            </a:r>
            <a:r>
              <a:rPr lang="es-AR" kern="0" dirty="0">
                <a:effectLst/>
                <a:latin typeface="Calibri" panose="020F0502020204030204" pitchFamily="34" charset="0"/>
                <a:ea typeface="Calibri" panose="020F0502020204030204" pitchFamily="34" charset="0"/>
                <a:cs typeface="Times New Roman" panose="02020603050405020304" pitchFamily="18" charset="0"/>
              </a:rPr>
              <a:t>PARA el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4E0A0D70-0C51-3FEB-05B2-C6B8CB3D1321}"/>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MX" sz="2800" dirty="0"/>
              <a:t>2. </a:t>
            </a:r>
            <a:r>
              <a:rPr lang="es-MX" dirty="0"/>
              <a:t>Tasa de quiebres de stock (stock </a:t>
            </a:r>
            <a:r>
              <a:rPr lang="es-MX" dirty="0" err="1"/>
              <a:t>out</a:t>
            </a:r>
            <a:r>
              <a:rPr lang="es-MX" dirty="0"/>
              <a:t>)</a:t>
            </a:r>
            <a:r>
              <a:rPr lang="es-AR" dirty="0"/>
              <a:t>: </a:t>
            </a:r>
            <a:r>
              <a:rPr lang="es-AR" dirty="0">
                <a:effectLst/>
                <a:latin typeface="Calibri" panose="020F0502020204030204" pitchFamily="34" charset="0"/>
                <a:ea typeface="Calibri" panose="020F0502020204030204" pitchFamily="34" charset="0"/>
                <a:cs typeface="Times New Roman" panose="02020603050405020304" pitchFamily="18" charset="0"/>
              </a:rPr>
              <a:t>indicador clave en la gestión de inventarios que mide la frecuencia con la que un producto no está disponible cuando se necesita. En mantenimiento industrial, esto puede significar que un repuesto crítico no está disponible justo cuando ocurre una falla, lo que puede generar paradas costosas.</a:t>
            </a:r>
            <a:endParaRPr lang="es-MX" dirty="0"/>
          </a:p>
          <a:p>
            <a:pPr>
              <a:lnSpc>
                <a:spcPct val="115000"/>
              </a:lnSpc>
              <a:spcAft>
                <a:spcPts val="800"/>
              </a:spcAft>
              <a:buNone/>
            </a:pPr>
            <a:r>
              <a:rPr lang="es-AR" sz="1600" kern="100" dirty="0">
                <a:latin typeface="Calibri" panose="020F0502020204030204" pitchFamily="34" charset="0"/>
                <a:ea typeface="Calibri" panose="020F0502020204030204" pitchFamily="34" charset="0"/>
                <a:cs typeface="Times New Roman" panose="02020603050405020304" pitchFamily="18" charset="0"/>
              </a:rPr>
              <a:t>2. 1. </a:t>
            </a:r>
            <a:r>
              <a:rPr lang="es-AR" sz="1600" b="1" kern="100" dirty="0">
                <a:effectLst/>
                <a:latin typeface="Calibri" panose="020F0502020204030204" pitchFamily="34" charset="0"/>
                <a:ea typeface="Calibri" panose="020F0502020204030204" pitchFamily="34" charset="0"/>
                <a:cs typeface="Times New Roman" panose="02020603050405020304" pitchFamily="18" charset="0"/>
              </a:rPr>
              <a:t>¿Cómo se calcula?</a:t>
            </a:r>
            <a:endParaRPr lang="es-A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sz="1600" kern="100" dirty="0">
                <a:effectLst/>
                <a:latin typeface="Calibri" panose="020F0502020204030204" pitchFamily="34" charset="0"/>
                <a:ea typeface="Calibri" panose="020F0502020204030204" pitchFamily="34" charset="0"/>
                <a:cs typeface="Times New Roman" panose="02020603050405020304" pitchFamily="18" charset="0"/>
              </a:rPr>
              <a:t>La fórmula básica es: </a:t>
            </a:r>
          </a:p>
          <a:p>
            <a:pPr>
              <a:lnSpc>
                <a:spcPct val="115000"/>
              </a:lnSpc>
              <a:spcAft>
                <a:spcPts val="800"/>
              </a:spcAft>
              <a:buNone/>
            </a:pPr>
            <a:r>
              <a:rPr lang="es-MX" sz="1600" dirty="0"/>
              <a:t>Tasa de quiebre de stock = ( Número de veces que faltó el </a:t>
            </a:r>
            <a:r>
              <a:rPr lang="es-MX" sz="1600" dirty="0" err="1"/>
              <a:t>ıtem</a:t>
            </a:r>
            <a:r>
              <a:rPr lang="es-MX" sz="1600" dirty="0"/>
              <a:t> / Número total de veces que se solicito)ˊ×100</a:t>
            </a:r>
            <a:endParaRPr lang="es-AR" sz="16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s-MX" sz="1600" dirty="0"/>
              <a:t>Por ejemplo, si un repuesto fue solicitado 50 veces en el mes y estuvo ausente en 5 ocasiones:</a:t>
            </a:r>
          </a:p>
          <a:p>
            <a:r>
              <a:rPr lang="es-MX" sz="1600" dirty="0"/>
              <a:t>(5/50)×100=10% de quiebre de stock</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1271909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28CA0-06D7-5FAC-FF70-96D0F439EA0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508E6BC-3E13-A167-4DE3-5E7418BB14DB}"/>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quiebre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DA2F6344-5AE0-9E0F-B2FF-5C27C4F942B4}"/>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MX" sz="2800" dirty="0"/>
              <a:t>2. 2. </a:t>
            </a:r>
            <a:r>
              <a:rPr lang="es-AR" u="sng" kern="100" dirty="0">
                <a:effectLst/>
                <a:latin typeface="Calibri" panose="020F0502020204030204" pitchFamily="34" charset="0"/>
                <a:ea typeface="Calibri" panose="020F0502020204030204" pitchFamily="34" charset="0"/>
                <a:cs typeface="Times New Roman" panose="02020603050405020304" pitchFamily="18" charset="0"/>
              </a:rPr>
              <a:t>Impacto en mantenimiento industrial</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Aumenta el tiempo de inactividad</a:t>
            </a:r>
            <a:r>
              <a:rPr lang="es-AR" kern="100" dirty="0">
                <a:effectLst/>
                <a:latin typeface="Calibri" panose="020F0502020204030204" pitchFamily="34" charset="0"/>
                <a:ea typeface="Calibri" panose="020F0502020204030204" pitchFamily="34" charset="0"/>
                <a:cs typeface="Times New Roman" panose="02020603050405020304" pitchFamily="18" charset="0"/>
              </a:rPr>
              <a:t> de máquinas y equipos.</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Genera costos ocultos</a:t>
            </a:r>
            <a:r>
              <a:rPr lang="es-AR" kern="100" dirty="0">
                <a:effectLst/>
                <a:latin typeface="Calibri" panose="020F0502020204030204" pitchFamily="34" charset="0"/>
                <a:ea typeface="Calibri" panose="020F0502020204030204" pitchFamily="34" charset="0"/>
                <a:cs typeface="Times New Roman" panose="02020603050405020304" pitchFamily="18" charset="0"/>
              </a:rPr>
              <a:t> por urgencias, compras </a:t>
            </a:r>
            <a:r>
              <a:rPr lang="es-AR" kern="100" dirty="0" err="1">
                <a:effectLst/>
                <a:latin typeface="Calibri" panose="020F0502020204030204" pitchFamily="34" charset="0"/>
                <a:ea typeface="Calibri" panose="020F0502020204030204" pitchFamily="34" charset="0"/>
                <a:cs typeface="Times New Roman" panose="02020603050405020304" pitchFamily="18" charset="0"/>
              </a:rPr>
              <a:t>express</a:t>
            </a:r>
            <a:r>
              <a:rPr lang="es-AR" kern="100" dirty="0">
                <a:effectLst/>
                <a:latin typeface="Calibri" panose="020F0502020204030204" pitchFamily="34" charset="0"/>
                <a:ea typeface="Calibri" panose="020F0502020204030204" pitchFamily="34" charset="0"/>
                <a:cs typeface="Times New Roman" panose="02020603050405020304" pitchFamily="18" charset="0"/>
              </a:rPr>
              <a:t> o penalizaciones contractuales.</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Reduce la confiabilidad operativa</a:t>
            </a:r>
            <a:r>
              <a:rPr lang="es-AR" kern="100" dirty="0">
                <a:effectLst/>
                <a:latin typeface="Calibri" panose="020F0502020204030204" pitchFamily="34" charset="0"/>
                <a:ea typeface="Calibri" panose="020F0502020204030204" pitchFamily="34" charset="0"/>
                <a:cs typeface="Times New Roman" panose="02020603050405020304" pitchFamily="18" charset="0"/>
              </a:rPr>
              <a:t>, afectando la planificación de mantenimiento preventivo.</a:t>
            </a:r>
          </a:p>
          <a:p>
            <a:pPr marL="342900" lvl="0" indent="-342900">
              <a:lnSpc>
                <a:spcPct val="115000"/>
              </a:lnSpc>
              <a:spcAft>
                <a:spcPts val="800"/>
              </a:spcAft>
              <a:buSzPts val="1000"/>
              <a:buFont typeface="Symbol" panose="05050102010706020507" pitchFamily="18" charset="2"/>
              <a:buChar char=""/>
              <a:tabLst>
                <a:tab pos="457200" algn="l"/>
              </a:tabLst>
            </a:pPr>
            <a:r>
              <a:rPr lang="es-AR" b="1" kern="100" dirty="0">
                <a:effectLst/>
                <a:latin typeface="Calibri" panose="020F0502020204030204" pitchFamily="34" charset="0"/>
                <a:ea typeface="Calibri" panose="020F0502020204030204" pitchFamily="34" charset="0"/>
                <a:cs typeface="Times New Roman" panose="02020603050405020304" pitchFamily="18" charset="0"/>
              </a:rPr>
              <a:t>Daña la reputación interna del área de mantenimiento</a:t>
            </a:r>
            <a:r>
              <a:rPr lang="es-AR" kern="100" dirty="0">
                <a:effectLst/>
                <a:latin typeface="Calibri" panose="020F0502020204030204" pitchFamily="34" charset="0"/>
                <a:ea typeface="Calibri" panose="020F0502020204030204" pitchFamily="34" charset="0"/>
                <a:cs typeface="Times New Roman" panose="02020603050405020304" pitchFamily="18" charset="0"/>
              </a:rPr>
              <a:t> frente a producción o gerencia.</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2680261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0F6D0-B9DB-3853-F2DF-A1AF6815ACD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024CA5E-1A45-9CBC-040B-7F786AD9D1C7}"/>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quiebre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920911F0-D2FD-0F73-A696-7DF53994DEF4}"/>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MX" sz="2800" dirty="0"/>
              <a:t>2. 3. </a:t>
            </a: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Valores de referencia</a:t>
            </a:r>
          </a:p>
          <a:p>
            <a:pPr>
              <a:lnSpc>
                <a:spcPct val="115000"/>
              </a:lnSpc>
              <a:spcAft>
                <a:spcPts val="800"/>
              </a:spcAft>
              <a:buNone/>
            </a:pPr>
            <a:endParaRPr lang="es-AR"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En mantenimiento industrial, se busca mantener la tasa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por debajo del 3%</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especialmente para repuestos críticos.</a:t>
            </a: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graphicFrame>
        <p:nvGraphicFramePr>
          <p:cNvPr id="6" name="Tabla 5">
            <a:extLst>
              <a:ext uri="{FF2B5EF4-FFF2-40B4-BE49-F238E27FC236}">
                <a16:creationId xmlns:a16="http://schemas.microsoft.com/office/drawing/2014/main" id="{6DCF77E3-F1DA-0C92-06A3-D8238253CFDE}"/>
              </a:ext>
            </a:extLst>
          </p:cNvPr>
          <p:cNvGraphicFramePr>
            <a:graphicFrameLocks noGrp="1"/>
          </p:cNvGraphicFramePr>
          <p:nvPr>
            <p:extLst>
              <p:ext uri="{D42A27DB-BD31-4B8C-83A1-F6EECF244321}">
                <p14:modId xmlns:p14="http://schemas.microsoft.com/office/powerpoint/2010/main" val="1007215314"/>
              </p:ext>
            </p:extLst>
          </p:nvPr>
        </p:nvGraphicFramePr>
        <p:xfrm>
          <a:off x="2152357" y="2504049"/>
          <a:ext cx="7343336" cy="1745604"/>
        </p:xfrm>
        <a:graphic>
          <a:graphicData uri="http://schemas.openxmlformats.org/drawingml/2006/table">
            <a:tbl>
              <a:tblPr firstRow="1" firstCol="1" bandRow="1">
                <a:tableStyleId>{5C22544A-7EE6-4342-B048-85BDC9FD1C3A}</a:tableStyleId>
              </a:tblPr>
              <a:tblGrid>
                <a:gridCol w="3671668">
                  <a:extLst>
                    <a:ext uri="{9D8B030D-6E8A-4147-A177-3AD203B41FA5}">
                      <a16:colId xmlns:a16="http://schemas.microsoft.com/office/drawing/2014/main" val="1001994551"/>
                    </a:ext>
                  </a:extLst>
                </a:gridCol>
                <a:gridCol w="3671668">
                  <a:extLst>
                    <a:ext uri="{9D8B030D-6E8A-4147-A177-3AD203B41FA5}">
                      <a16:colId xmlns:a16="http://schemas.microsoft.com/office/drawing/2014/main" val="609139702"/>
                    </a:ext>
                  </a:extLst>
                </a:gridCol>
              </a:tblGrid>
              <a:tr h="492369">
                <a:tc>
                  <a:txBody>
                    <a:bodyPr/>
                    <a:lstStyle/>
                    <a:p>
                      <a:pPr>
                        <a:lnSpc>
                          <a:spcPct val="115000"/>
                        </a:lnSpc>
                        <a:spcAft>
                          <a:spcPts val="800"/>
                        </a:spcAft>
                        <a:buNone/>
                      </a:pPr>
                      <a:r>
                        <a:rPr lang="es-AR" sz="1200" kern="100" dirty="0">
                          <a:effectLst/>
                        </a:rPr>
                        <a:t>Tipo de industria</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Tasa de quiebre aceptable</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811203120"/>
                  </a:ext>
                </a:extLst>
              </a:tr>
              <a:tr h="417745">
                <a:tc>
                  <a:txBody>
                    <a:bodyPr/>
                    <a:lstStyle/>
                    <a:p>
                      <a:pPr>
                        <a:lnSpc>
                          <a:spcPct val="115000"/>
                        </a:lnSpc>
                        <a:spcAft>
                          <a:spcPts val="800"/>
                        </a:spcAft>
                        <a:buNone/>
                      </a:pPr>
                      <a:r>
                        <a:rPr lang="es-AR" sz="1200" kern="100">
                          <a:effectLst/>
                        </a:rPr>
                        <a:t>Manufactura crítica</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&lt; 2%</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139219776"/>
                  </a:ext>
                </a:extLst>
              </a:tr>
              <a:tr h="417745">
                <a:tc>
                  <a:txBody>
                    <a:bodyPr/>
                    <a:lstStyle/>
                    <a:p>
                      <a:pPr>
                        <a:lnSpc>
                          <a:spcPct val="115000"/>
                        </a:lnSpc>
                        <a:spcAft>
                          <a:spcPts val="800"/>
                        </a:spcAft>
                        <a:buNone/>
                      </a:pPr>
                      <a:r>
                        <a:rPr lang="es-AR" sz="1200" kern="100" dirty="0">
                          <a:effectLst/>
                        </a:rPr>
                        <a:t>Mantenimiento general</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2–5%</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281290275"/>
                  </a:ext>
                </a:extLst>
              </a:tr>
              <a:tr h="417745">
                <a:tc>
                  <a:txBody>
                    <a:bodyPr/>
                    <a:lstStyle/>
                    <a:p>
                      <a:pPr>
                        <a:lnSpc>
                          <a:spcPct val="115000"/>
                        </a:lnSpc>
                        <a:spcAft>
                          <a:spcPts val="800"/>
                        </a:spcAft>
                        <a:buNone/>
                      </a:pPr>
                      <a:r>
                        <a:rPr lang="es-AR" sz="1200" kern="100">
                          <a:effectLst/>
                        </a:rPr>
                        <a:t>Retail o consumo masivo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dirty="0">
                          <a:effectLst/>
                        </a:rPr>
                        <a:t>5–10%</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031635385"/>
                  </a:ext>
                </a:extLst>
              </a:tr>
            </a:tbl>
          </a:graphicData>
        </a:graphic>
      </p:graphicFrame>
    </p:spTree>
    <p:extLst>
      <p:ext uri="{BB962C8B-B14F-4D97-AF65-F5344CB8AC3E}">
        <p14:creationId xmlns:p14="http://schemas.microsoft.com/office/powerpoint/2010/main" val="20491442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778C9-2FA6-40BE-9304-E8DB391644C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01B51F2-16AA-E799-26C0-C2F2E5EB0FDE}"/>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quiebre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FFB49B87-0613-8271-1F76-71F095C02DDE}"/>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MX" sz="2800" dirty="0"/>
              <a:t>2. 4. </a:t>
            </a:r>
            <a:r>
              <a:rPr lang="es-MX" b="1" u="sng" dirty="0"/>
              <a:t>¿</a:t>
            </a:r>
            <a:r>
              <a:rPr lang="es-AR" b="1" u="sng" dirty="0">
                <a:effectLst/>
                <a:latin typeface="Calibri" panose="020F0502020204030204" pitchFamily="34" charset="0"/>
                <a:ea typeface="Calibri" panose="020F0502020204030204" pitchFamily="34" charset="0"/>
                <a:cs typeface="Times New Roman" panose="02020603050405020304" pitchFamily="18" charset="0"/>
              </a:rPr>
              <a:t>Cómo reducir la tasa de quiebre de stock ?</a:t>
            </a:r>
            <a:endParaRPr lang="es-AR" b="1"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Implementar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revisiones periódicas de stock</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Usar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sensores </a:t>
            </a:r>
            <a:r>
              <a:rPr lang="es-AR" sz="2400" b="1" kern="100" dirty="0" err="1">
                <a:effectLst/>
                <a:latin typeface="Calibri" panose="020F0502020204030204" pitchFamily="34" charset="0"/>
                <a:ea typeface="Calibri" panose="020F0502020204030204" pitchFamily="34" charset="0"/>
                <a:cs typeface="Times New Roman" panose="02020603050405020304" pitchFamily="18" charset="0"/>
              </a:rPr>
              <a:t>IoT</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para monitoreo automático.</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Integrar sistemas ERP con alertas de reposición.</a:t>
            </a:r>
          </a:p>
          <a:p>
            <a:pPr marL="342900" lvl="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Clasificar ítems por criticidad (ABC o VED (</a:t>
            </a:r>
            <a:r>
              <a:rPr lang="es-AR" sz="1800" dirty="0">
                <a:effectLst/>
                <a:latin typeface="Calibri" panose="020F0502020204030204" pitchFamily="34" charset="0"/>
                <a:ea typeface="Calibri" panose="020F0502020204030204" pitchFamily="34" charset="0"/>
                <a:cs typeface="Times New Roman" panose="02020603050405020304" pitchFamily="18" charset="0"/>
              </a:rPr>
              <a:t>Vital, Esencial, Deseable</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indent="-342900">
              <a:lnSpc>
                <a:spcPct val="115000"/>
              </a:lnSpc>
              <a:spcAft>
                <a:spcPts val="800"/>
              </a:spcAft>
              <a:buSzPts val="1000"/>
              <a:buFont typeface="Symbol" panose="05050102010706020507" pitchFamily="18" charset="2"/>
              <a:buChar char=""/>
              <a:tabLst>
                <a:tab pos="457200" algn="l"/>
              </a:tabLst>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Establecer acuerdos con proveedores para entregas rápidas.</a:t>
            </a:r>
          </a:p>
          <a:p>
            <a:pPr marL="342900" lvl="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219269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5FE4B-1AC8-977A-6B6C-F1F86AE32EC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91D5F85-11F3-A1C2-6AFE-CE82674B48C5}"/>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 </a:t>
            </a:r>
            <a:r>
              <a:rPr lang="es-AR" kern="0" dirty="0">
                <a:effectLst/>
                <a:latin typeface="Calibri" panose="020F0502020204030204" pitchFamily="34" charset="0"/>
                <a:ea typeface="Calibri" panose="020F0502020204030204" pitchFamily="34" charset="0"/>
                <a:cs typeface="Times New Roman" panose="02020603050405020304" pitchFamily="18" charset="0"/>
              </a:rPr>
              <a:t>PARA el CONTROL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F2BB9000-D7F5-C80E-CB32-6120622AE26C}"/>
              </a:ext>
            </a:extLst>
          </p:cNvPr>
          <p:cNvSpPr>
            <a:spLocks noGrp="1"/>
          </p:cNvSpPr>
          <p:nvPr>
            <p:ph idx="1"/>
          </p:nvPr>
        </p:nvSpPr>
        <p:spPr>
          <a:xfrm>
            <a:off x="1451579" y="1853755"/>
            <a:ext cx="9603275" cy="4258656"/>
          </a:xfrm>
        </p:spPr>
        <p:txBody>
          <a:bodyPr>
            <a:normAutofit/>
          </a:bodyPr>
          <a:lstStyle/>
          <a:p>
            <a:pPr marL="0" indent="0">
              <a:lnSpc>
                <a:spcPct val="115000"/>
              </a:lnSpc>
              <a:spcAft>
                <a:spcPts val="800"/>
              </a:spcAft>
              <a:buNone/>
            </a:pPr>
            <a:r>
              <a:rPr lang="es-MX" sz="2800" dirty="0"/>
              <a:t>3. </a:t>
            </a:r>
            <a:r>
              <a:rPr lang="es-MX" sz="2400" dirty="0"/>
              <a:t>Costo de almacenamiento</a:t>
            </a:r>
            <a:r>
              <a:rPr lang="es-AR" dirty="0"/>
              <a:t>: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estrategia que busca optimizar la gestión de inventarios considerando los gastos asociados a mantener productos en depósito. En mantenimiento industrial, esto es clave para equilibrar disponibilidad de repuestos con eficiencia financiera.</a:t>
            </a:r>
          </a:p>
          <a:p>
            <a:pPr>
              <a:lnSpc>
                <a:spcPct val="115000"/>
              </a:lnSpc>
              <a:spcAft>
                <a:spcPts val="800"/>
              </a:spcAft>
              <a:buNone/>
            </a:pPr>
            <a:r>
              <a:rPr lang="es-AR" sz="1600" kern="100" dirty="0">
                <a:latin typeface="Calibri" panose="020F0502020204030204" pitchFamily="34" charset="0"/>
                <a:ea typeface="Calibri" panose="020F0502020204030204" pitchFamily="34" charset="0"/>
                <a:cs typeface="Times New Roman" panose="02020603050405020304" pitchFamily="18" charset="0"/>
              </a:rPr>
              <a:t>3. 1. </a:t>
            </a:r>
            <a:r>
              <a:rPr lang="es-AR" sz="1800" b="1" kern="100" dirty="0">
                <a:effectLst/>
                <a:latin typeface="Calibri" panose="020F0502020204030204" pitchFamily="34" charset="0"/>
                <a:ea typeface="Calibri" panose="020F0502020204030204" pitchFamily="34" charset="0"/>
                <a:cs typeface="Times New Roman" panose="02020603050405020304" pitchFamily="18" charset="0"/>
              </a:rPr>
              <a:t>¿Qué incluye el costo de almacenamiento?</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El costo total de mantener stock se compone de:</a:t>
            </a:r>
          </a:p>
          <a:p>
            <a:pPr marL="0" indent="0">
              <a:lnSpc>
                <a:spcPct val="115000"/>
              </a:lnSpc>
              <a:spcAft>
                <a:spcPts val="800"/>
              </a:spcAft>
              <a:buNone/>
            </a:pPr>
            <a:endParaRPr lang="es-AR"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graphicFrame>
        <p:nvGraphicFramePr>
          <p:cNvPr id="4" name="Tabla 3">
            <a:extLst>
              <a:ext uri="{FF2B5EF4-FFF2-40B4-BE49-F238E27FC236}">
                <a16:creationId xmlns:a16="http://schemas.microsoft.com/office/drawing/2014/main" id="{9C4300FC-B3A5-BC48-BF1A-11A4F9D2A22A}"/>
              </a:ext>
            </a:extLst>
          </p:cNvPr>
          <p:cNvGraphicFramePr>
            <a:graphicFrameLocks noGrp="1"/>
          </p:cNvGraphicFramePr>
          <p:nvPr>
            <p:extLst>
              <p:ext uri="{D42A27DB-BD31-4B8C-83A1-F6EECF244321}">
                <p14:modId xmlns:p14="http://schemas.microsoft.com/office/powerpoint/2010/main" val="2393641258"/>
              </p:ext>
            </p:extLst>
          </p:nvPr>
        </p:nvGraphicFramePr>
        <p:xfrm>
          <a:off x="2686928" y="4234375"/>
          <a:ext cx="7779436" cy="1878034"/>
        </p:xfrm>
        <a:graphic>
          <a:graphicData uri="http://schemas.openxmlformats.org/drawingml/2006/table">
            <a:tbl>
              <a:tblPr firstRow="1" firstCol="1" bandRow="1">
                <a:tableStyleId>{5C22544A-7EE6-4342-B048-85BDC9FD1C3A}</a:tableStyleId>
              </a:tblPr>
              <a:tblGrid>
                <a:gridCol w="3889718">
                  <a:extLst>
                    <a:ext uri="{9D8B030D-6E8A-4147-A177-3AD203B41FA5}">
                      <a16:colId xmlns:a16="http://schemas.microsoft.com/office/drawing/2014/main" val="3918180307"/>
                    </a:ext>
                  </a:extLst>
                </a:gridCol>
                <a:gridCol w="3889718">
                  <a:extLst>
                    <a:ext uri="{9D8B030D-6E8A-4147-A177-3AD203B41FA5}">
                      <a16:colId xmlns:a16="http://schemas.microsoft.com/office/drawing/2014/main" val="1707205206"/>
                    </a:ext>
                  </a:extLst>
                </a:gridCol>
              </a:tblGrid>
              <a:tr h="305009">
                <a:tc>
                  <a:txBody>
                    <a:bodyPr/>
                    <a:lstStyle/>
                    <a:p>
                      <a:pPr>
                        <a:lnSpc>
                          <a:spcPct val="115000"/>
                        </a:lnSpc>
                        <a:spcAft>
                          <a:spcPts val="800"/>
                        </a:spcAft>
                        <a:buNone/>
                      </a:pPr>
                      <a:r>
                        <a:rPr lang="es-AR" sz="1200" kern="100">
                          <a:effectLst/>
                        </a:rPr>
                        <a:t>Tipo de costo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Ejemplos comunes</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973463136"/>
                  </a:ext>
                </a:extLst>
              </a:tr>
              <a:tr h="352989">
                <a:tc>
                  <a:txBody>
                    <a:bodyPr/>
                    <a:lstStyle/>
                    <a:p>
                      <a:pPr>
                        <a:lnSpc>
                          <a:spcPct val="115000"/>
                        </a:lnSpc>
                        <a:spcAft>
                          <a:spcPts val="800"/>
                        </a:spcAft>
                        <a:buNone/>
                      </a:pPr>
                      <a:r>
                        <a:rPr lang="es-AR" sz="1200" kern="100">
                          <a:effectLst/>
                        </a:rPr>
                        <a:t>Costo de espacio físico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Alquiler, mantenimiento del almacén, energía</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47614045"/>
                  </a:ext>
                </a:extLst>
              </a:tr>
              <a:tr h="305009">
                <a:tc>
                  <a:txBody>
                    <a:bodyPr/>
                    <a:lstStyle/>
                    <a:p>
                      <a:pPr>
                        <a:lnSpc>
                          <a:spcPct val="115000"/>
                        </a:lnSpc>
                        <a:spcAft>
                          <a:spcPts val="800"/>
                        </a:spcAft>
                        <a:buNone/>
                      </a:pPr>
                      <a:r>
                        <a:rPr lang="es-AR" sz="1200" kern="100" dirty="0">
                          <a:effectLst/>
                        </a:rPr>
                        <a:t>Costo financiero</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Capital inmovilizado, intereses, costo de oportunidad</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6828047"/>
                  </a:ext>
                </a:extLst>
              </a:tr>
              <a:tr h="305009">
                <a:tc>
                  <a:txBody>
                    <a:bodyPr/>
                    <a:lstStyle/>
                    <a:p>
                      <a:pPr>
                        <a:lnSpc>
                          <a:spcPct val="115000"/>
                        </a:lnSpc>
                        <a:spcAft>
                          <a:spcPts val="800"/>
                        </a:spcAft>
                        <a:buNone/>
                      </a:pPr>
                      <a:r>
                        <a:rPr lang="es-AR" sz="1200" kern="100" dirty="0">
                          <a:effectLst/>
                        </a:rPr>
                        <a:t>Costo operativo</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Mano de obra, sistemas de gestión, seguridad</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785339543"/>
                  </a:ext>
                </a:extLst>
              </a:tr>
              <a:tr h="305009">
                <a:tc>
                  <a:txBody>
                    <a:bodyPr/>
                    <a:lstStyle/>
                    <a:p>
                      <a:pPr>
                        <a:lnSpc>
                          <a:spcPct val="115000"/>
                        </a:lnSpc>
                        <a:spcAft>
                          <a:spcPts val="800"/>
                        </a:spcAft>
                        <a:buNone/>
                      </a:pPr>
                      <a:r>
                        <a:rPr lang="es-AR" sz="1200" kern="100">
                          <a:effectLst/>
                        </a:rPr>
                        <a:t>Costo de deterioro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a:effectLst/>
                        </a:rPr>
                        <a:t>Obsolescencia, vencimiento, daño por mal manejo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83102602"/>
                  </a:ext>
                </a:extLst>
              </a:tr>
              <a:tr h="305009">
                <a:tc>
                  <a:txBody>
                    <a:bodyPr/>
                    <a:lstStyle/>
                    <a:p>
                      <a:pPr>
                        <a:lnSpc>
                          <a:spcPct val="115000"/>
                        </a:lnSpc>
                        <a:spcAft>
                          <a:spcPts val="800"/>
                        </a:spcAft>
                        <a:buNone/>
                      </a:pPr>
                      <a:r>
                        <a:rPr lang="es-AR" sz="1200" kern="100">
                          <a:effectLst/>
                        </a:rPr>
                        <a:t>Costo de seguro</a:t>
                      </a:r>
                      <a:endParaRPr lang="es-AR"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a:lnSpc>
                          <a:spcPct val="115000"/>
                        </a:lnSpc>
                        <a:spcAft>
                          <a:spcPts val="800"/>
                        </a:spcAft>
                        <a:buNone/>
                      </a:pPr>
                      <a:r>
                        <a:rPr lang="es-AR" sz="1200" kern="100" dirty="0">
                          <a:effectLst/>
                        </a:rPr>
                        <a:t>Pólizas contra robo, incendio, siniestros</a:t>
                      </a:r>
                      <a:endParaRPr lang="es-AR"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369235278"/>
                  </a:ext>
                </a:extLst>
              </a:tr>
            </a:tbl>
          </a:graphicData>
        </a:graphic>
      </p:graphicFrame>
    </p:spTree>
    <p:extLst>
      <p:ext uri="{BB962C8B-B14F-4D97-AF65-F5344CB8AC3E}">
        <p14:creationId xmlns:p14="http://schemas.microsoft.com/office/powerpoint/2010/main" val="16824459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5F1F2-03E3-6AA7-2D24-1BCFDBC076F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23F58C5-E276-2101-37D6-3414D4E3D3EA}"/>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costo de almacenamiento</a:t>
            </a:r>
            <a:endParaRPr lang="es-AR" dirty="0"/>
          </a:p>
        </p:txBody>
      </p:sp>
      <p:sp>
        <p:nvSpPr>
          <p:cNvPr id="3" name="Marcador de contenido 2">
            <a:extLst>
              <a:ext uri="{FF2B5EF4-FFF2-40B4-BE49-F238E27FC236}">
                <a16:creationId xmlns:a16="http://schemas.microsoft.com/office/drawing/2014/main" id="{9D50368B-D7A7-4E1E-C63A-533E393F76D7}"/>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3. 2. </a:t>
            </a:r>
            <a:r>
              <a:rPr lang="es-AR" sz="2400" b="1" dirty="0">
                <a:effectLst/>
                <a:latin typeface="Calibri" panose="020F0502020204030204" pitchFamily="34" charset="0"/>
                <a:ea typeface="Calibri" panose="020F0502020204030204" pitchFamily="34" charset="0"/>
                <a:cs typeface="Times New Roman" panose="02020603050405020304" pitchFamily="18" charset="0"/>
              </a:rPr>
              <a:t>Fórmulas clave</a:t>
            </a:r>
          </a:p>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3. 2. 1. </a:t>
            </a:r>
            <a:r>
              <a:rPr lang="es-AR" sz="2400" b="1" dirty="0">
                <a:effectLst/>
                <a:latin typeface="Calibri" panose="020F0502020204030204" pitchFamily="34" charset="0"/>
                <a:ea typeface="Calibri" panose="020F0502020204030204" pitchFamily="34" charset="0"/>
                <a:cs typeface="Times New Roman" panose="02020603050405020304" pitchFamily="18" charset="0"/>
              </a:rPr>
              <a:t>Costo total de almacenamiento anual</a:t>
            </a:r>
            <a:r>
              <a:rPr lang="es-AR" sz="2400" dirty="0">
                <a:effectLst/>
                <a:latin typeface="Calibri" panose="020F0502020204030204" pitchFamily="34" charset="0"/>
                <a:ea typeface="Calibri" panose="020F0502020204030204" pitchFamily="34" charset="0"/>
                <a:cs typeface="Times New Roman" panose="02020603050405020304" pitchFamily="18" charset="0"/>
              </a:rPr>
              <a:t>: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Costo total = Valor promedio del inventario \Tasa de almacenamiento</a:t>
            </a:r>
          </a:p>
          <a:p>
            <a:pPr>
              <a:lnSpc>
                <a:spcPct val="115000"/>
              </a:lnSpc>
              <a:spcAft>
                <a:spcPts val="800"/>
              </a:spcAft>
              <a:buNone/>
            </a:pP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La tasa de almacenamiento suele oscilar entre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15% y 30%</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anual del valor del inventario, dependiendo del sector.</a:t>
            </a:r>
          </a:p>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3. 2. 2.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Costo unitario por ítem</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a:t>
            </a:r>
            <a:r>
              <a:rPr lang="es-AR" sz="2400" dirty="0">
                <a:effectLst/>
                <a:latin typeface="Calibri" panose="020F0502020204030204" pitchFamily="34" charset="0"/>
                <a:ea typeface="Calibri" panose="020F0502020204030204" pitchFamily="34" charset="0"/>
                <a:cs typeface="Times New Roman" panose="02020603050405020304" pitchFamily="18" charset="0"/>
              </a:rPr>
              <a:t> Costo unitario = Costo total de almacenamiento \Cantidad de ítems almacenados</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4435365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916EF-921F-2DCD-1322-481CC2D6118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ED24844-1E9A-1244-C6B8-96F96E4C24C8}"/>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costo de almacenamiento</a:t>
            </a:r>
            <a:endParaRPr lang="es-AR" dirty="0"/>
          </a:p>
        </p:txBody>
      </p:sp>
      <p:sp>
        <p:nvSpPr>
          <p:cNvPr id="3" name="Marcador de contenido 2">
            <a:extLst>
              <a:ext uri="{FF2B5EF4-FFF2-40B4-BE49-F238E27FC236}">
                <a16:creationId xmlns:a16="http://schemas.microsoft.com/office/drawing/2014/main" id="{16512119-4C71-530E-1AD5-2C9F229B3534}"/>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3. 3. </a:t>
            </a: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Aplicación en mantenimiento industrial</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Clasificación ABC + VED</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prioriza ítems de alto valor y alta criticidad para minimizar costos sin comprometer la operación.</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Revisión de stock mínimo</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ajusta niveles de seguridad según el costo de mantener cada ítem.</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Decisiones de compra</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compara el costo de almacenar vs. el costo de comprar bajo demanda.</a:t>
            </a:r>
          </a:p>
          <a:p>
            <a:pPr>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6649865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49FE0-E2E9-30FC-DAC0-652DCBD02C2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4402872-03CF-B2E5-BC7A-745BE15FB31D}"/>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a:t>
            </a:r>
            <a:r>
              <a:rPr lang="es-AR" u="sng" kern="0" dirty="0">
                <a:effectLst/>
                <a:latin typeface="Calibri" panose="020F0502020204030204" pitchFamily="34" charset="0"/>
                <a:ea typeface="Calibri" panose="020F0502020204030204" pitchFamily="34" charset="0"/>
                <a:cs typeface="Times New Roman" panose="02020603050405020304" pitchFamily="18" charset="0"/>
              </a:rPr>
              <a:t>INDICADORES CLAVE</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 costo de almacenamiento</a:t>
            </a:r>
            <a:endParaRPr lang="es-AR" dirty="0"/>
          </a:p>
        </p:txBody>
      </p:sp>
      <p:sp>
        <p:nvSpPr>
          <p:cNvPr id="3" name="Marcador de contenido 2">
            <a:extLst>
              <a:ext uri="{FF2B5EF4-FFF2-40B4-BE49-F238E27FC236}">
                <a16:creationId xmlns:a16="http://schemas.microsoft.com/office/drawing/2014/main" id="{516C3C48-FFF7-008E-C18D-F3264CEF1C6E}"/>
              </a:ext>
            </a:extLst>
          </p:cNvPr>
          <p:cNvSpPr>
            <a:spLocks noGrp="1"/>
          </p:cNvSpPr>
          <p:nvPr>
            <p:ph idx="1"/>
          </p:nvPr>
        </p:nvSpPr>
        <p:spPr>
          <a:xfrm>
            <a:off x="1451579" y="1853755"/>
            <a:ext cx="9603275" cy="4258656"/>
          </a:xfrm>
        </p:spPr>
        <p:txBody>
          <a:bodyPr>
            <a:normAutofit/>
          </a:bodyPr>
          <a:lstStyle/>
          <a:p>
            <a:pPr>
              <a:lnSpc>
                <a:spcPct val="115000"/>
              </a:lnSpc>
              <a:spcAft>
                <a:spcPts val="800"/>
              </a:spcAft>
              <a:buNone/>
            </a:pPr>
            <a:r>
              <a:rPr lang="es-AR" sz="2400" kern="100" dirty="0">
                <a:latin typeface="Calibri" panose="020F0502020204030204" pitchFamily="34" charset="0"/>
                <a:ea typeface="Calibri" panose="020F0502020204030204" pitchFamily="34" charset="0"/>
                <a:cs typeface="Times New Roman" panose="02020603050405020304" pitchFamily="18" charset="0"/>
              </a:rPr>
              <a:t>3. 4</a:t>
            </a:r>
            <a:r>
              <a:rPr lang="es-AR" kern="100" dirty="0">
                <a:latin typeface="Calibri" panose="020F0502020204030204" pitchFamily="34" charset="0"/>
                <a:ea typeface="Calibri" panose="020F0502020204030204" pitchFamily="34" charset="0"/>
                <a:cs typeface="Times New Roman" panose="02020603050405020304" pitchFamily="18" charset="0"/>
              </a:rPr>
              <a:t>. </a:t>
            </a:r>
            <a:r>
              <a:rPr lang="es-AR" b="1" dirty="0">
                <a:effectLst/>
                <a:latin typeface="Calibri" panose="020F0502020204030204" pitchFamily="34" charset="0"/>
                <a:ea typeface="Calibri" panose="020F0502020204030204" pitchFamily="34" charset="0"/>
                <a:cs typeface="Times New Roman" panose="02020603050405020304" pitchFamily="18" charset="0"/>
              </a:rPr>
              <a:t>Ejemplo práctico</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r>
              <a:rPr lang="es-AR" kern="100" dirty="0">
                <a:effectLst/>
                <a:latin typeface="Calibri" panose="020F0502020204030204" pitchFamily="34" charset="0"/>
                <a:ea typeface="Calibri" panose="020F0502020204030204" pitchFamily="34" charset="0"/>
                <a:cs typeface="Times New Roman" panose="02020603050405020304" pitchFamily="18" charset="0"/>
              </a:rPr>
              <a:t>Supongamos que tienes un inventario promedio de $500.000 y una tasa de almacenamiento del 20% anual:</a:t>
            </a:r>
          </a:p>
          <a:p>
            <a:pPr>
              <a:lnSpc>
                <a:spcPct val="115000"/>
              </a:lnSpc>
              <a:spcAft>
                <a:spcPts val="800"/>
              </a:spcAft>
              <a:buNone/>
            </a:pPr>
            <a:r>
              <a:rPr lang="es-AR" kern="100" dirty="0">
                <a:effectLst/>
                <a:latin typeface="Calibri" panose="020F0502020204030204" pitchFamily="34" charset="0"/>
                <a:ea typeface="Calibri" panose="020F0502020204030204" pitchFamily="34" charset="0"/>
                <a:cs typeface="Times New Roman" panose="02020603050405020304" pitchFamily="18" charset="0"/>
              </a:rPr>
              <a:t> COSTO TOTAL DE ALMACENAMIENTO ANUAL = $ 500.000 / 0.20 = $ 100.000 anuales</a:t>
            </a:r>
          </a:p>
          <a:p>
            <a:pPr>
              <a:lnSpc>
                <a:spcPct val="115000"/>
              </a:lnSpc>
              <a:spcAft>
                <a:spcPts val="800"/>
              </a:spcAft>
              <a:buNone/>
            </a:pPr>
            <a:r>
              <a:rPr lang="es-AR" kern="100" dirty="0">
                <a:effectLst/>
                <a:latin typeface="Calibri" panose="020F0502020204030204" pitchFamily="34" charset="0"/>
                <a:ea typeface="Calibri" panose="020F0502020204030204" pitchFamily="34" charset="0"/>
                <a:cs typeface="Times New Roman" panose="02020603050405020304" pitchFamily="18" charset="0"/>
              </a:rPr>
              <a:t>Si almacenas 2.000 ítems:</a:t>
            </a:r>
          </a:p>
          <a:p>
            <a:pPr>
              <a:lnSpc>
                <a:spcPct val="115000"/>
              </a:lnSpc>
              <a:spcAft>
                <a:spcPts val="800"/>
              </a:spcAft>
              <a:buNone/>
            </a:pPr>
            <a:r>
              <a:rPr lang="es-AR" kern="100" dirty="0">
                <a:latin typeface="Calibri" panose="020F0502020204030204" pitchFamily="34" charset="0"/>
                <a:ea typeface="Calibri" panose="020F0502020204030204" pitchFamily="34" charset="0"/>
                <a:cs typeface="Times New Roman" panose="02020603050405020304" pitchFamily="18" charset="0"/>
              </a:rPr>
              <a:t>COSTO UNITARIO POR ITEM = $</a:t>
            </a:r>
            <a:r>
              <a:rPr lang="es-AR" kern="100" dirty="0">
                <a:effectLst/>
                <a:latin typeface="Calibri" panose="020F0502020204030204" pitchFamily="34" charset="0"/>
                <a:ea typeface="Calibri" panose="020F0502020204030204" pitchFamily="34" charset="0"/>
                <a:cs typeface="Times New Roman" panose="02020603050405020304" pitchFamily="18" charset="0"/>
              </a:rPr>
              <a:t>100.000 /2.000 = $ 50 por ítem al año</a:t>
            </a:r>
          </a:p>
          <a:p>
            <a:pPr>
              <a:buNone/>
            </a:pPr>
            <a:r>
              <a:rPr lang="es-AR" dirty="0">
                <a:effectLst/>
                <a:latin typeface="Calibri" panose="020F0502020204030204" pitchFamily="34" charset="0"/>
                <a:ea typeface="Calibri" panose="020F0502020204030204" pitchFamily="34" charset="0"/>
                <a:cs typeface="Times New Roman" panose="02020603050405020304" pitchFamily="18" charset="0"/>
              </a:rPr>
              <a:t>Este dato te permite decidir si conviene mantener ciertos repuestos o tercerizar su disponibilidad.</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buNone/>
            </a:pP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898383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967D0-F155-CB3B-723C-FB663D0BE6C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31DF4E3-8E34-86CC-CC7D-6EB544CAE679}"/>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IMPORTANCIA DEL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0AF241D5-46E6-0B9E-05DE-979BB15608C5}"/>
              </a:ext>
            </a:extLst>
          </p:cNvPr>
          <p:cNvSpPr>
            <a:spLocks noGrp="1"/>
          </p:cNvSpPr>
          <p:nvPr>
            <p:ph idx="1"/>
          </p:nvPr>
        </p:nvSpPr>
        <p:spPr>
          <a:xfrm>
            <a:off x="1451579" y="2015732"/>
            <a:ext cx="9603275" cy="4356933"/>
          </a:xfrm>
        </p:spPr>
        <p:txBody>
          <a:bodyPr>
            <a:normAutofit/>
          </a:bodyPr>
          <a:lstStyle/>
          <a:p>
            <a:pPr marL="0" indent="0">
              <a:lnSpc>
                <a:spcPct val="115000"/>
              </a:lnSpc>
              <a:spcAft>
                <a:spcPts val="800"/>
              </a:spcAft>
              <a:buSzPts val="1000"/>
              <a:buNone/>
              <a:tabLst>
                <a:tab pos="457200" algn="l"/>
              </a:tabLst>
            </a:pPr>
            <a:r>
              <a:rPr lang="es-AR" sz="3200" dirty="0">
                <a:effectLst/>
                <a:latin typeface="Calibri" panose="020F0502020204030204" pitchFamily="34" charset="0"/>
                <a:ea typeface="Calibri" panose="020F0502020204030204" pitchFamily="34" charset="0"/>
                <a:cs typeface="Times New Roman" panose="02020603050405020304" pitchFamily="18" charset="0"/>
              </a:rPr>
              <a:t>2.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Consecuencias Económicas</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Aumento de costos de emergencia:</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Comprar repuestos de urgencia suele ser más caro y menos eficiente.</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Pérdida de productividad:</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Las paradas prolongadas reducen la capacidad operativa y afectan los ingresos.</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Multas o penalizaciones: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En industrias reguladas, no cumplir con mantenimientos puede generar sanciones.</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6051009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D5486-2CFB-CD42-2AA6-1A0C300475D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CCE24EF-B0CC-5F3C-C650-B644DD6B0DDE}"/>
              </a:ext>
            </a:extLst>
          </p:cNvPr>
          <p:cNvSpPr>
            <a:spLocks noGrp="1"/>
          </p:cNvSpPr>
          <p:nvPr>
            <p:ph type="title"/>
          </p:nvPr>
        </p:nvSpPr>
        <p:spPr>
          <a:xfrm>
            <a:off x="1451579" y="745589"/>
            <a:ext cx="9603275" cy="1108166"/>
          </a:xfrm>
        </p:spPr>
        <p:txBody>
          <a:bodyPr>
            <a:normAutofit fontScale="90000"/>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CONTROL DE STOCK </a:t>
            </a:r>
            <a:br>
              <a:rPr lang="es-AR" kern="0" dirty="0">
                <a:effectLst/>
                <a:latin typeface="Calibri" panose="020F0502020204030204" pitchFamily="34" charset="0"/>
                <a:ea typeface="Calibri" panose="020F0502020204030204" pitchFamily="34" charset="0"/>
                <a:cs typeface="Times New Roman" panose="02020603050405020304" pitchFamily="18" charset="0"/>
              </a:rPr>
            </a:br>
            <a:r>
              <a:rPr lang="es-AR" u="sng" kern="0" dirty="0">
                <a:effectLst/>
                <a:latin typeface="Calibri" panose="020F0502020204030204" pitchFamily="34" charset="0"/>
                <a:ea typeface="Calibri" panose="020F0502020204030204" pitchFamily="34" charset="0"/>
                <a:cs typeface="Times New Roman" panose="02020603050405020304" pitchFamily="18" charset="0"/>
              </a:rPr>
              <a:t>CONCLUSIONES</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AF547D96-C576-0E92-5F68-2D972907567A}"/>
              </a:ext>
            </a:extLst>
          </p:cNvPr>
          <p:cNvSpPr>
            <a:spLocks noGrp="1"/>
          </p:cNvSpPr>
          <p:nvPr>
            <p:ph idx="1"/>
          </p:nvPr>
        </p:nvSpPr>
        <p:spPr>
          <a:xfrm>
            <a:off x="1451579" y="1853755"/>
            <a:ext cx="9603275" cy="4258656"/>
          </a:xfrm>
        </p:spPr>
        <p:txBody>
          <a:bodyPr>
            <a:normAutofit/>
          </a:bodyPr>
          <a:lstStyle/>
          <a:p>
            <a:r>
              <a:rPr lang="es-MX" sz="4400" dirty="0"/>
              <a:t>No todo repuesto debe estar en stock</a:t>
            </a:r>
          </a:p>
          <a:p>
            <a:r>
              <a:rPr lang="es-MX" sz="4400" dirty="0"/>
              <a:t>Equilibrar disponibilidad y costos</a:t>
            </a:r>
          </a:p>
          <a:p>
            <a:r>
              <a:rPr lang="es-MX" sz="4400" dirty="0"/>
              <a:t>Métodos varían según criticidad y rotación</a:t>
            </a:r>
          </a:p>
          <a:p>
            <a:pPr marL="0" indent="0">
              <a:lnSpc>
                <a:spcPct val="115000"/>
              </a:lnSpc>
              <a:spcAft>
                <a:spcPts val="800"/>
              </a:spcAft>
              <a:buNone/>
            </a:pPr>
            <a:endParaRPr lang="es-AR"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514350" indent="-514350">
              <a:lnSpc>
                <a:spcPct val="115000"/>
              </a:lnSpc>
              <a:spcAft>
                <a:spcPts val="800"/>
              </a:spcAft>
              <a:buSzPts val="1000"/>
              <a:buAutoNum type="arabicPeriod"/>
              <a:tabLst>
                <a:tab pos="457200" algn="l"/>
              </a:tabLst>
            </a:pPr>
            <a:endParaRPr lang="es-AR" sz="3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1913513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82A6E-A0D4-AB77-FB3B-8A6AC4A780F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4DF5C72-90E8-FC78-4EDE-4500ADE0BB30}"/>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IMPORTANCIA DEL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C27F0006-24FB-C0B3-EC64-E3D850F12D9D}"/>
              </a:ext>
            </a:extLst>
          </p:cNvPr>
          <p:cNvSpPr>
            <a:spLocks noGrp="1"/>
          </p:cNvSpPr>
          <p:nvPr>
            <p:ph idx="1"/>
          </p:nvPr>
        </p:nvSpPr>
        <p:spPr>
          <a:xfrm>
            <a:off x="1451579" y="2015732"/>
            <a:ext cx="9603275" cy="4356933"/>
          </a:xfrm>
        </p:spPr>
        <p:txBody>
          <a:bodyPr>
            <a:normAutofit/>
          </a:bodyPr>
          <a:lstStyle/>
          <a:p>
            <a:pPr marL="0" indent="0">
              <a:lnSpc>
                <a:spcPct val="115000"/>
              </a:lnSpc>
              <a:spcAft>
                <a:spcPts val="800"/>
              </a:spcAft>
              <a:buSzPts val="1000"/>
              <a:buNone/>
              <a:tabLst>
                <a:tab pos="457200" algn="l"/>
              </a:tabLst>
            </a:pPr>
            <a:r>
              <a:rPr lang="es-AR" sz="3200" dirty="0">
                <a:latin typeface="Calibri" panose="020F0502020204030204" pitchFamily="34" charset="0"/>
                <a:ea typeface="Calibri" panose="020F0502020204030204" pitchFamily="34" charset="0"/>
                <a:cs typeface="Times New Roman" panose="02020603050405020304" pitchFamily="18" charset="0"/>
              </a:rPr>
              <a:t>3</a:t>
            </a:r>
            <a:r>
              <a:rPr lang="es-AR" sz="3200" dirty="0">
                <a:effectLst/>
                <a:latin typeface="Calibri" panose="020F0502020204030204" pitchFamily="34" charset="0"/>
                <a:ea typeface="Calibri" panose="020F0502020204030204" pitchFamily="34" charset="0"/>
                <a:cs typeface="Times New Roman" panose="02020603050405020304" pitchFamily="18" charset="0"/>
              </a:rPr>
              <a:t>.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Impacto en la Gestión</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Desorganización del inventario:</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La falta de control genera exceso de algunos ítems y escasez de otros.</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Dificultad para planificar:</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Sin stock confiable, se complica la programación de mantenimientos preventivos.</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Dependencia de proveedores externos: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Se pierde autonomía y se incrementa el riesgo logístico.</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054316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48EAA-D6D7-F403-6AD8-933E7D7E25B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F523CB2-B4C4-3C57-0EB8-0C777F473CAA}"/>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IMPORTANCIA DEL CONTROL DE STOCK</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234E7B40-BD1F-DBD0-A7B1-FEF508782558}"/>
              </a:ext>
            </a:extLst>
          </p:cNvPr>
          <p:cNvSpPr>
            <a:spLocks noGrp="1"/>
          </p:cNvSpPr>
          <p:nvPr>
            <p:ph idx="1"/>
          </p:nvPr>
        </p:nvSpPr>
        <p:spPr>
          <a:xfrm>
            <a:off x="1451579" y="2015732"/>
            <a:ext cx="9603275" cy="4356933"/>
          </a:xfrm>
        </p:spPr>
        <p:txBody>
          <a:bodyPr>
            <a:normAutofit/>
          </a:bodyPr>
          <a:lstStyle/>
          <a:p>
            <a:pPr marL="0" indent="0">
              <a:lnSpc>
                <a:spcPct val="115000"/>
              </a:lnSpc>
              <a:spcAft>
                <a:spcPts val="800"/>
              </a:spcAft>
              <a:buSzPts val="1000"/>
              <a:buNone/>
              <a:tabLst>
                <a:tab pos="457200" algn="l"/>
              </a:tabLst>
            </a:pPr>
            <a:r>
              <a:rPr lang="es-AR" sz="3200" dirty="0">
                <a:effectLst/>
                <a:latin typeface="Calibri" panose="020F0502020204030204" pitchFamily="34" charset="0"/>
                <a:ea typeface="Calibri" panose="020F0502020204030204" pitchFamily="34" charset="0"/>
                <a:cs typeface="Times New Roman" panose="02020603050405020304" pitchFamily="18" charset="0"/>
              </a:rPr>
              <a:t>4.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Riesgos para la Seguridad</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Condiciones inseguras de operación:</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Equipos sin mantenimiento adecuado pueden representar peligros para el personal.</a:t>
            </a:r>
          </a:p>
          <a:p>
            <a:pPr marL="342900" lvl="0" indent="-342900">
              <a:lnSpc>
                <a:spcPct val="115000"/>
              </a:lnSpc>
              <a:spcAft>
                <a:spcPts val="800"/>
              </a:spcAft>
              <a:buSzPts val="1000"/>
              <a:buFont typeface="Symbol" panose="05050102010706020507" pitchFamily="18" charset="2"/>
              <a:buChar char=""/>
              <a:tabLst>
                <a:tab pos="457200" algn="l"/>
              </a:tabLst>
            </a:pPr>
            <a:r>
              <a:rPr lang="es-AR" sz="2400" b="1" kern="100" dirty="0">
                <a:effectLst/>
                <a:latin typeface="Calibri" panose="020F0502020204030204" pitchFamily="34" charset="0"/>
                <a:ea typeface="Calibri" panose="020F0502020204030204" pitchFamily="34" charset="0"/>
                <a:cs typeface="Times New Roman" panose="02020603050405020304" pitchFamily="18" charset="0"/>
              </a:rPr>
              <a:t>Uso de piezas no certificadas: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En ausencia de stock, se recurre a repuestos improvisados que comprometen la seguridad.</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3889368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2D871E-73DD-8228-CA5C-662B6D13F1D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1D8AD23-D186-5E1D-1381-F0351861A62B}"/>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BDC46EB5-9036-4CFA-ECCF-FD10313BB1FD}"/>
              </a:ext>
            </a:extLst>
          </p:cNvPr>
          <p:cNvSpPr>
            <a:spLocks noGrp="1"/>
          </p:cNvSpPr>
          <p:nvPr>
            <p:ph idx="1"/>
          </p:nvPr>
        </p:nvSpPr>
        <p:spPr>
          <a:xfrm>
            <a:off x="1451579" y="2015732"/>
            <a:ext cx="9603275" cy="4356933"/>
          </a:xfrm>
        </p:spPr>
        <p:txBody>
          <a:bodyPr>
            <a:normAutofit/>
          </a:bodyPr>
          <a:lstStyle/>
          <a:p>
            <a:pPr marL="0" indent="0">
              <a:lnSpc>
                <a:spcPct val="115000"/>
              </a:lnSpc>
              <a:spcAft>
                <a:spcPts val="800"/>
              </a:spcAft>
              <a:buSzPts val="1000"/>
              <a:buNone/>
              <a:tabLst>
                <a:tab pos="457200" algn="l"/>
              </a:tabLst>
            </a:pPr>
            <a:r>
              <a:rPr lang="es-AR" sz="3200" dirty="0">
                <a:latin typeface="Calibri" panose="020F0502020204030204" pitchFamily="34" charset="0"/>
                <a:ea typeface="Calibri" panose="020F0502020204030204" pitchFamily="34" charset="0"/>
                <a:cs typeface="Times New Roman" panose="02020603050405020304" pitchFamily="18" charset="0"/>
              </a:rPr>
              <a:t>1</a:t>
            </a:r>
            <a:r>
              <a:rPr lang="es-AR" sz="3200" dirty="0">
                <a:effectLst/>
                <a:latin typeface="Calibri" panose="020F0502020204030204" pitchFamily="34" charset="0"/>
                <a:ea typeface="Calibri" panose="020F0502020204030204" pitchFamily="34" charset="0"/>
                <a:cs typeface="Times New Roman" panose="02020603050405020304" pitchFamily="18" charset="0"/>
              </a:rPr>
              <a:t>. </a:t>
            </a:r>
            <a:r>
              <a:rPr lang="es-AR" sz="3200" u="sng" dirty="0">
                <a:effectLst/>
                <a:latin typeface="Calibri" panose="020F0502020204030204" pitchFamily="34" charset="0"/>
                <a:ea typeface="Calibri" panose="020F0502020204030204" pitchFamily="34" charset="0"/>
                <a:cs typeface="Times New Roman" panose="02020603050405020304" pitchFamily="18" charset="0"/>
              </a:rPr>
              <a:t>Repuestos críticos</a:t>
            </a:r>
            <a:r>
              <a:rPr lang="es-AR" sz="3200" kern="100" dirty="0">
                <a:effectLst/>
                <a:latin typeface="Calibri" panose="020F0502020204030204" pitchFamily="34" charset="0"/>
                <a:ea typeface="Calibri" panose="020F0502020204030204" pitchFamily="34" charset="0"/>
                <a:cs typeface="Times New Roman" panose="02020603050405020304" pitchFamily="18" charset="0"/>
              </a:rPr>
              <a:t>: </a:t>
            </a:r>
            <a:r>
              <a:rPr lang="es-MX" sz="2400" dirty="0"/>
              <a:t>son aquellos cuya falta puede provocar la detención total de un proceso productivo, afectar la seguridad o generar altos costos por paradas no planificadas. Aquí tienes ejemplos organizados por tipo de sistema:</a:t>
            </a: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Ejemplos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15000"/>
              </a:lnSpc>
              <a:spcAft>
                <a:spcPts val="800"/>
              </a:spcAft>
              <a:buSzPts val="1000"/>
              <a:buNone/>
              <a:tabLst>
                <a:tab pos="457200" algn="l"/>
              </a:tabLst>
            </a:pPr>
            <a:r>
              <a:rPr lang="es-AR" sz="2400" u="sng" kern="100" dirty="0">
                <a:latin typeface="Calibri" panose="020F0502020204030204" pitchFamily="34" charset="0"/>
                <a:ea typeface="Calibri" panose="020F0502020204030204" pitchFamily="34" charset="0"/>
                <a:cs typeface="Times New Roman" panose="02020603050405020304" pitchFamily="18" charset="0"/>
              </a:rPr>
              <a:t>Mecánicos</a:t>
            </a:r>
            <a:r>
              <a:rPr lang="es-AR" sz="2400" kern="100" dirty="0">
                <a:latin typeface="Calibri" panose="020F0502020204030204" pitchFamily="34" charset="0"/>
                <a:ea typeface="Calibri" panose="020F0502020204030204" pitchFamily="34" charset="0"/>
                <a:cs typeface="Times New Roman" panose="02020603050405020304" pitchFamily="18" charset="0"/>
              </a:rPr>
              <a:t>: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Motores eléctricos principales. </a:t>
            </a:r>
            <a:r>
              <a:rPr lang="es-AR" sz="2400" dirty="0">
                <a:effectLst/>
                <a:latin typeface="Calibri" panose="020F0502020204030204" pitchFamily="34" charset="0"/>
                <a:ea typeface="Calibri" panose="020F0502020204030204" pitchFamily="34" charset="0"/>
                <a:cs typeface="Times New Roman" panose="02020603050405020304" pitchFamily="18" charset="0"/>
              </a:rPr>
              <a:t>Rodamientos de alta carga o difícil acceso. Bombas hidráulicas o de refrigeración. Correas y cadenas de transmisión. Engranajes de reductores. </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Ejes y acoplamientos</a:t>
            </a: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259161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DEB59-BB73-CA45-3FD0-C40C9BC3972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C08C8CD-DC20-5CAD-922C-ACE9EC6C22B2}"/>
              </a:ext>
            </a:extLst>
          </p:cNvPr>
          <p:cNvSpPr>
            <a:spLocks noGrp="1"/>
          </p:cNvSpPr>
          <p:nvPr>
            <p:ph type="title"/>
          </p:nvPr>
        </p:nvSpPr>
        <p:spPr>
          <a:xfrm>
            <a:off x="1451579" y="745589"/>
            <a:ext cx="9603275" cy="1108166"/>
          </a:xfrm>
        </p:spPr>
        <p:txBody>
          <a:bodyPr>
            <a:normAutofit/>
          </a:bodyPr>
          <a:lstStyle/>
          <a:p>
            <a:r>
              <a:rPr lang="es-AR" kern="0" dirty="0">
                <a:effectLst/>
                <a:latin typeface="Calibri" panose="020F0502020204030204" pitchFamily="34" charset="0"/>
                <a:ea typeface="Calibri" panose="020F0502020204030204" pitchFamily="34" charset="0"/>
                <a:cs typeface="Times New Roman" panose="02020603050405020304" pitchFamily="18" charset="0"/>
              </a:rPr>
              <a:t>UNIDAD Nº2: tipos de STOCK EN MANTENIMIENTO</a:t>
            </a:r>
            <a:br>
              <a:rPr lang="es-AR" kern="0" dirty="0">
                <a:effectLst/>
                <a:latin typeface="Calibri" panose="020F0502020204030204" pitchFamily="34" charset="0"/>
                <a:ea typeface="Calibri" panose="020F0502020204030204" pitchFamily="34" charset="0"/>
                <a:cs typeface="Times New Roman" panose="02020603050405020304" pitchFamily="18" charset="0"/>
              </a:rPr>
            </a:br>
            <a:br>
              <a:rPr lang="es-AR" sz="2000" kern="0" dirty="0">
                <a:latin typeface="Calibri" panose="020F0502020204030204" pitchFamily="34" charset="0"/>
                <a:ea typeface="Calibri" panose="020F0502020204030204" pitchFamily="34" charset="0"/>
                <a:cs typeface="Times New Roman" panose="02020603050405020304" pitchFamily="18" charset="0"/>
              </a:rPr>
            </a:br>
            <a:r>
              <a:rPr lang="es-AR" sz="2000" kern="0" dirty="0">
                <a:latin typeface="Calibri" panose="020F0502020204030204" pitchFamily="34" charset="0"/>
                <a:ea typeface="Calibri" panose="020F0502020204030204" pitchFamily="34" charset="0"/>
                <a:cs typeface="Times New Roman" panose="02020603050405020304" pitchFamily="18" charset="0"/>
              </a:rPr>
              <a:t>siguen repuestos críticos</a:t>
            </a:r>
            <a:endParaRPr lang="es-AR" dirty="0"/>
          </a:p>
        </p:txBody>
      </p:sp>
      <p:sp>
        <p:nvSpPr>
          <p:cNvPr id="3" name="Marcador de contenido 2">
            <a:extLst>
              <a:ext uri="{FF2B5EF4-FFF2-40B4-BE49-F238E27FC236}">
                <a16:creationId xmlns:a16="http://schemas.microsoft.com/office/drawing/2014/main" id="{ACD73392-8B0D-4ED5-822D-7E42EE4E8DA5}"/>
              </a:ext>
            </a:extLst>
          </p:cNvPr>
          <p:cNvSpPr>
            <a:spLocks noGrp="1"/>
          </p:cNvSpPr>
          <p:nvPr>
            <p:ph idx="1"/>
          </p:nvPr>
        </p:nvSpPr>
        <p:spPr>
          <a:xfrm>
            <a:off x="1451579" y="1853756"/>
            <a:ext cx="9603275" cy="4518910"/>
          </a:xfrm>
        </p:spPr>
        <p:txBody>
          <a:bodyPr>
            <a:normAutofit lnSpcReduction="10000"/>
          </a:bodyPr>
          <a:lstStyle/>
          <a:p>
            <a:pPr marL="0" indent="0">
              <a:lnSpc>
                <a:spcPct val="115000"/>
              </a:lnSpc>
              <a:spcAft>
                <a:spcPts val="800"/>
              </a:spcAft>
              <a:buSzPts val="1000"/>
              <a:buNone/>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Eléctricos y electrónicos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dirty="0">
                <a:effectLst/>
                <a:latin typeface="Calibri" panose="020F0502020204030204" pitchFamily="34" charset="0"/>
                <a:ea typeface="Calibri" panose="020F0502020204030204" pitchFamily="34" charset="0"/>
                <a:cs typeface="Times New Roman" panose="02020603050405020304" pitchFamily="18" charset="0"/>
              </a:rPr>
              <a:t>Variadores de frecuencia (VFD). </a:t>
            </a:r>
            <a:r>
              <a:rPr lang="es-AR" sz="1800" kern="100" dirty="0" err="1">
                <a:effectLst/>
                <a:latin typeface="Calibri" panose="020F0502020204030204" pitchFamily="34" charset="0"/>
                <a:ea typeface="Calibri" panose="020F0502020204030204" pitchFamily="34" charset="0"/>
                <a:cs typeface="Times New Roman" panose="02020603050405020304" pitchFamily="18" charset="0"/>
              </a:rPr>
              <a:t>PLCs</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(controladores lógicos programables). </a:t>
            </a:r>
            <a:r>
              <a:rPr lang="es-AR" sz="1800" dirty="0">
                <a:effectLst/>
                <a:latin typeface="Calibri" panose="020F0502020204030204" pitchFamily="34" charset="0"/>
                <a:ea typeface="Calibri" panose="020F0502020204030204" pitchFamily="34" charset="0"/>
                <a:cs typeface="Times New Roman" panose="02020603050405020304" pitchFamily="18" charset="0"/>
              </a:rPr>
              <a:t>Sensores de posición, temperatura o presión. Relés, contactores y fusibles especiales.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Tarjetas electrónicas de control. Transformadores de potencia o control</a:t>
            </a:r>
          </a:p>
          <a:p>
            <a:pPr marL="0" indent="0">
              <a:lnSpc>
                <a:spcPct val="115000"/>
              </a:lnSpc>
              <a:spcAft>
                <a:spcPts val="800"/>
              </a:spcAft>
              <a:buSzPts val="1000"/>
              <a:buNone/>
              <a:tabLst>
                <a:tab pos="457200" algn="l"/>
              </a:tabLst>
            </a:pPr>
            <a:r>
              <a:rPr lang="es-AR" sz="2400" u="sng" kern="100" dirty="0">
                <a:latin typeface="Calibri" panose="020F0502020204030204" pitchFamily="34" charset="0"/>
                <a:ea typeface="Calibri" panose="020F0502020204030204" pitchFamily="34" charset="0"/>
                <a:cs typeface="Times New Roman" panose="02020603050405020304" pitchFamily="18" charset="0"/>
              </a:rPr>
              <a:t>Neumáticos e Hidráulicos</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Válvulas solenoides. Cilindros hidráulicos o neumáticos. Mangueras de alta presión. Unidades de potencia hidráulica (HPU). Filtros de línea</a:t>
            </a:r>
          </a:p>
          <a:p>
            <a:pPr marL="0" indent="0">
              <a:lnSpc>
                <a:spcPct val="115000"/>
              </a:lnSpc>
              <a:spcAft>
                <a:spcPts val="800"/>
              </a:spcAft>
              <a:buSzPts val="1000"/>
              <a:buNone/>
              <a:tabLst>
                <a:tab pos="457200" algn="l"/>
              </a:tabLst>
            </a:pPr>
            <a:r>
              <a:rPr lang="es-AR" sz="2400" u="sng" kern="100" dirty="0">
                <a:effectLst/>
                <a:latin typeface="Calibri" panose="020F0502020204030204" pitchFamily="34" charset="0"/>
                <a:ea typeface="Calibri" panose="020F0502020204030204" pitchFamily="34" charset="0"/>
                <a:cs typeface="Times New Roman" panose="02020603050405020304" pitchFamily="18" charset="0"/>
              </a:rPr>
              <a:t>Instrumentación</a:t>
            </a:r>
            <a:r>
              <a:rPr lang="es-AR" sz="2400" u="sng" kern="100" dirty="0">
                <a:latin typeface="Calibri" panose="020F0502020204030204" pitchFamily="34" charset="0"/>
                <a:ea typeface="Calibri" panose="020F0502020204030204" pitchFamily="34" charset="0"/>
                <a:cs typeface="Times New Roman" panose="02020603050405020304" pitchFamily="18" charset="0"/>
              </a:rPr>
              <a:t> y control</a:t>
            </a:r>
            <a:r>
              <a:rPr lang="es-AR"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Transmisores de presión, nivel o caudal. Indicadores digitales o analógicos. Controladores PID </a:t>
            </a:r>
            <a:r>
              <a:rPr lang="es-MX" sz="1800" b="1" dirty="0"/>
              <a:t>(Proporcional–Integral–Derivativo) </a:t>
            </a:r>
            <a:r>
              <a:rPr lang="es-MX" sz="1800" dirty="0"/>
              <a:t>son dispositivos esenciales en sistemas de automatización industrial. Se utilizan para regular variables como temperatura, presión, velocidad, flujo o nivel, manteniéndolas dentro de rangos deseados mediante ajustes precisos. </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Termopares y </a:t>
            </a:r>
            <a:r>
              <a:rPr lang="es-AR" sz="1800" kern="100" dirty="0" err="1">
                <a:effectLst/>
                <a:latin typeface="Calibri" panose="020F0502020204030204" pitchFamily="34" charset="0"/>
                <a:ea typeface="Calibri" panose="020F0502020204030204" pitchFamily="34" charset="0"/>
                <a:cs typeface="Times New Roman" panose="02020603050405020304" pitchFamily="18" charset="0"/>
              </a:rPr>
              <a:t>RTDs</a:t>
            </a:r>
            <a:r>
              <a:rPr lang="es-A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s-AR" sz="1800" b="1" dirty="0">
                <a:effectLst/>
                <a:latin typeface="Calibri" panose="020F0502020204030204" pitchFamily="34" charset="0"/>
                <a:ea typeface="Calibri" panose="020F0502020204030204" pitchFamily="34" charset="0"/>
                <a:cs typeface="Times New Roman" panose="02020603050405020304" pitchFamily="18" charset="0"/>
              </a:rPr>
              <a:t>(</a:t>
            </a:r>
            <a:r>
              <a:rPr lang="es-AR" sz="1800" b="1" dirty="0" err="1">
                <a:effectLst/>
                <a:latin typeface="Calibri" panose="020F0502020204030204" pitchFamily="34" charset="0"/>
                <a:ea typeface="Calibri" panose="020F0502020204030204" pitchFamily="34" charset="0"/>
                <a:cs typeface="Times New Roman" panose="02020603050405020304" pitchFamily="18" charset="0"/>
              </a:rPr>
              <a:t>Resistance</a:t>
            </a:r>
            <a:r>
              <a:rPr lang="es-AR" sz="1800" b="1" dirty="0">
                <a:effectLst/>
                <a:latin typeface="Calibri" panose="020F0502020204030204" pitchFamily="34" charset="0"/>
                <a:ea typeface="Calibri" panose="020F0502020204030204" pitchFamily="34" charset="0"/>
                <a:cs typeface="Times New Roman" panose="02020603050405020304" pitchFamily="18" charset="0"/>
              </a:rPr>
              <a:t> </a:t>
            </a:r>
            <a:r>
              <a:rPr lang="es-AR" sz="1800" b="1" dirty="0" err="1">
                <a:effectLst/>
                <a:latin typeface="Calibri" panose="020F0502020204030204" pitchFamily="34" charset="0"/>
                <a:ea typeface="Calibri" panose="020F0502020204030204" pitchFamily="34" charset="0"/>
                <a:cs typeface="Times New Roman" panose="02020603050405020304" pitchFamily="18" charset="0"/>
              </a:rPr>
              <a:t>Temperature</a:t>
            </a:r>
            <a:r>
              <a:rPr lang="es-AR" sz="1800" b="1" dirty="0">
                <a:effectLst/>
                <a:latin typeface="Calibri" panose="020F0502020204030204" pitchFamily="34" charset="0"/>
                <a:ea typeface="Calibri" panose="020F0502020204030204" pitchFamily="34" charset="0"/>
                <a:cs typeface="Times New Roman" panose="02020603050405020304" pitchFamily="18" charset="0"/>
              </a:rPr>
              <a:t> </a:t>
            </a:r>
            <a:r>
              <a:rPr lang="es-AR" sz="1800" b="1" dirty="0" err="1">
                <a:effectLst/>
                <a:latin typeface="Calibri" panose="020F0502020204030204" pitchFamily="34" charset="0"/>
                <a:ea typeface="Calibri" panose="020F0502020204030204" pitchFamily="34" charset="0"/>
                <a:cs typeface="Times New Roman" panose="02020603050405020304" pitchFamily="18" charset="0"/>
              </a:rPr>
              <a:t>Detectors</a:t>
            </a:r>
            <a:r>
              <a:rPr lang="es-AR" sz="1800" b="1" dirty="0">
                <a:effectLst/>
                <a:latin typeface="Calibri" panose="020F0502020204030204" pitchFamily="34" charset="0"/>
                <a:ea typeface="Calibri" panose="020F0502020204030204" pitchFamily="34" charset="0"/>
                <a:cs typeface="Times New Roman" panose="02020603050405020304" pitchFamily="18" charset="0"/>
              </a:rPr>
              <a:t>)</a:t>
            </a:r>
            <a:r>
              <a:rPr lang="es-AR" sz="1800" dirty="0">
                <a:effectLst/>
                <a:latin typeface="Calibri" panose="020F0502020204030204" pitchFamily="34" charset="0"/>
                <a:ea typeface="Calibri" panose="020F0502020204030204" pitchFamily="34" charset="0"/>
                <a:cs typeface="Times New Roman" panose="02020603050405020304" pitchFamily="18" charset="0"/>
              </a:rPr>
              <a:t> son sensores de temperatura ampliamente utilizados en mantenimiento industrial. Aunque cumplen funciones similares, tienen características distintas que los hacen adecuados para diferentes aplicaciones.</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SzPts val="1000"/>
              <a:buNone/>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s-AR"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AR" dirty="0"/>
          </a:p>
        </p:txBody>
      </p:sp>
    </p:spTree>
    <p:extLst>
      <p:ext uri="{BB962C8B-B14F-4D97-AF65-F5344CB8AC3E}">
        <p14:creationId xmlns:p14="http://schemas.microsoft.com/office/powerpoint/2010/main" val="4196542618"/>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4423</TotalTime>
  <Words>4180</Words>
  <Application>Microsoft Office PowerPoint</Application>
  <PresentationFormat>Panorámica</PresentationFormat>
  <Paragraphs>990</Paragraphs>
  <Slides>50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Courier New</vt:lpstr>
      <vt:lpstr>Gill Sans MT</vt:lpstr>
      <vt:lpstr>Segoe UI Emoji</vt:lpstr>
      <vt:lpstr>Symbol</vt:lpstr>
      <vt:lpstr>Times New Roman</vt:lpstr>
      <vt:lpstr>Galería</vt:lpstr>
      <vt:lpstr>UNIDAD Nº2: CONTROL DE STOCK </vt:lpstr>
      <vt:lpstr>UNIDAD Nº2: CONTROL DE STOCK </vt:lpstr>
      <vt:lpstr>UNIDAD Nº2: CONTROL DE STOCK </vt:lpstr>
      <vt:lpstr>UNIDAD Nº2: IMPORTANCIA DEL CONTROL DE STOCK </vt:lpstr>
      <vt:lpstr>UNIDAD Nº2: IMPORTANCIA DEL CONTROL DE STOCK </vt:lpstr>
      <vt:lpstr>UNIDAD Nº2: IMPORTANCIA DEL CONTROL DE STOCK </vt:lpstr>
      <vt:lpstr>UNIDAD Nº2: IMPORTANCIA DEL CONTROL DE STOCK </vt:lpstr>
      <vt:lpstr>UNIDAD Nº2: tipos de STOCK EN MANTENIMIENTO </vt:lpstr>
      <vt:lpstr>UNIDAD Nº2: tipos de STOCK EN MANTENIMIENTO  siguen repuestos críticos</vt:lpstr>
      <vt:lpstr>UNIDAD Nº2: tipos de STOCK EN MANTENIMIENTO  siguen repuestos críticos</vt:lpstr>
      <vt:lpstr>UNIDAD Nº2: tipos de STOCK EN MANTENIMIENTO  </vt:lpstr>
      <vt:lpstr>UNIDAD Nº2: tipos de STOCK EN MANTENIMIENTO  siguen repuestos DE USO FRECUENTE</vt:lpstr>
      <vt:lpstr>UNIDAD Nº2: tipos de STOCK EN MANTENIMIENTO  </vt:lpstr>
      <vt:lpstr>UNIDAD Nº2: tipos de STOCK EN MANTENIMIENTO  siguen repuestos ESTRATÉGICOS</vt:lpstr>
      <vt:lpstr>UNIDAD Nº2: tipos de STOCK EN MANTENIMIENTO  siguen repuestos ESTRATÉGICOS</vt:lpstr>
      <vt:lpstr>UNIDAD Nº2: OBJETIVOS DEL CONTROL de STOCK EN MANTENIMIENTO </vt:lpstr>
      <vt:lpstr>UNIDAD Nº2: MÉTODOS DE CONTROL de STOCK EN MANTENIMIENTO </vt:lpstr>
      <vt:lpstr>UNIDAD Nº2: MÉTODOS DE CONTROL de STOCK  sigue</vt:lpstr>
      <vt:lpstr>UNIDAD Nº2: MÉTODOS DE CONTROL de STOCK  sigue stock de seguridad</vt:lpstr>
      <vt:lpstr>UNIDAD Nº2: MÉTODOS DE CONTROL de STOCK EN MANTENIMIENTO </vt:lpstr>
      <vt:lpstr>UNIDAD Nº2: MÉTODOS DE CONTROL de STOCK  sigue MÉTODO ABC</vt:lpstr>
      <vt:lpstr>UNIDAD Nº2: MÉTODOS DE CONTROL de STOCK EN MANTENIMIENTO </vt:lpstr>
      <vt:lpstr>UNIDAD Nº2: MÉTODOS DE CONTROL de STOCK  sigue MÉTODO PEPS O FIFO </vt:lpstr>
      <vt:lpstr>UNIDAD Nº2: MÉTODOS DE CONTROL de STOCK  sigue MÉTODO PEPS O FIFO </vt:lpstr>
      <vt:lpstr>UNIDAD Nº2: MÉTODOS DE CONTROL de STOCK EN MANTENIMIENTO </vt:lpstr>
      <vt:lpstr>UNIDAD Nº2: MÉTODOS DE CONTROL de STOCK  sigue MÉTODO KANBAN </vt:lpstr>
      <vt:lpstr>UNIDAD Nº2: MÉTODOS DE CONTROL de STOCK  sigue MÉTODO CÓDIGO DE BARRAS Y RFID</vt:lpstr>
      <vt:lpstr>UNIDAD Nº2: MÉTODOS DE CONTROL de STOCK  sigue MÉTODO CÓDIGO DE BARRAS Y RFID</vt:lpstr>
      <vt:lpstr>UNIDAD Nº2: MÉTODOS DE CONTROL de STOCK EN MANTENIMIENTO</vt:lpstr>
      <vt:lpstr>UNIDAD Nº2: MÉTODOS DE CONTROL de STOCK  sigue MÉTODO FMECA</vt:lpstr>
      <vt:lpstr>UNIDAD Nº2: MÉTODOS DE CONTROL de STOCK  sigue MÉTODO FMECA</vt:lpstr>
      <vt:lpstr>UNIDAD Nº2: MÉTODOS DE CONTROL de STOCK  sigue MÉTODO FMECA</vt:lpstr>
      <vt:lpstr>UNIDAD Nº2: HERRAMIENTAS Y SISTEMAS PARA CONTROL de STOCK EN MANTENIMIENTO </vt:lpstr>
      <vt:lpstr>UNIDAD Nº2: HERRaMIENTAS Y SISTEMAS  sigue TABLERO DE CONTROL</vt:lpstr>
      <vt:lpstr>UNIDAD Nº2: HERRaMIENTAS Y SISTEMAS  sigue TABLERO DE CONTROL</vt:lpstr>
      <vt:lpstr>UNIDAD Nº2: HERRaMIENTAS Y SISTEMAS  sigue TABLERO DE CONTROL</vt:lpstr>
      <vt:lpstr>UNIDAD Nº2: HERRaMIENTAS Y SISTEMAS  sigue TABLERO DE CONTROL</vt:lpstr>
      <vt:lpstr>UNIDAD Nº2: HERRaMIENTAS Y SISTEMAS  sigue TABLERO DE CONTROL</vt:lpstr>
      <vt:lpstr>UNIDAD Nº2: indicadores clave PARA el CONTROL de STOCK EN MANTENIMIENTO </vt:lpstr>
      <vt:lpstr>UNIDAD Nº2: INDICADORES CLAVE  sigue nivel de rotación </vt:lpstr>
      <vt:lpstr>UNIDAD Nº2: INDICADORES CLAVE  sigue nivel de rotación </vt:lpstr>
      <vt:lpstr>UNIDAD Nº2: indicadores clave PARA el CONTROL de STOCK EN MANTENIMIENTO </vt:lpstr>
      <vt:lpstr>UNIDAD Nº2: INDICADORES CLAVE  sigue quiebre de stock </vt:lpstr>
      <vt:lpstr>UNIDAD Nº2: INDICADORES CLAVE  sigue quiebre de stock </vt:lpstr>
      <vt:lpstr>UNIDAD Nº2: INDICADORES CLAVE  sigue quiebre de stock </vt:lpstr>
      <vt:lpstr>UNIDAD Nº2: indicadores clave PARA el CONTROL de STOCK EN MANTENIMIENTO </vt:lpstr>
      <vt:lpstr>UNIDAD Nº2: INDICADORES CLAVE  sigue costo de almacenamiento</vt:lpstr>
      <vt:lpstr>UNIDAD Nº2: INDICADORES CLAVE  sigue costo de almacenamiento</vt:lpstr>
      <vt:lpstr>UNIDAD Nº2: INDICADORES CLAVE  sigue costo de almacenamiento</vt:lpstr>
      <vt:lpstr>UNIDAD Nº2: CONTROL DE STOCK  CONCLUSIONES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costo del mantenimiento industrial</dc:title>
  <dc:creator>Juan</dc:creator>
  <cp:lastModifiedBy>Juan Carlos Muñoz</cp:lastModifiedBy>
  <cp:revision>20</cp:revision>
  <dcterms:created xsi:type="dcterms:W3CDTF">2022-10-18T01:12:25Z</dcterms:created>
  <dcterms:modified xsi:type="dcterms:W3CDTF">2025-09-25T20:56:25Z</dcterms:modified>
</cp:coreProperties>
</file>