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48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6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3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55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80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76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95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08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836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504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9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86FDF-6D24-480B-95B9-5EBFD078A8EE}" type="datetimeFigureOut">
              <a:rPr lang="es-AR" smtClean="0"/>
              <a:t>27/3/2025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4B999A9-83BF-4CBC-8E7F-17ADDEBBB4F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78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DERECHO DEL TRABAJO</a:t>
            </a:r>
            <a:br>
              <a:rPr lang="es-ES" dirty="0" smtClean="0"/>
            </a:br>
            <a:r>
              <a:rPr lang="es-ES" sz="1600" dirty="0" err="1" smtClean="0"/>
              <a:t>F</a:t>
            </a:r>
            <a:r>
              <a:rPr lang="es-ES" sz="1600" cap="none" dirty="0" err="1" smtClean="0"/>
              <a:t>ernandez</a:t>
            </a:r>
            <a:r>
              <a:rPr lang="es-ES" sz="1600" cap="none" dirty="0" smtClean="0"/>
              <a:t> Alfredo</a:t>
            </a: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Licenciatura en Higiene y Seguridad en el Trabajo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63678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Relación de dependencia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/>
              <a:t>el trabajador pone a disposición del empleador (persona física o jurídica) su fuerza de trabajo y se somete a sus decisiones e instrucciones respecto del trabajo y el empleador se obliga a pagarle la remuneración acordada</a:t>
            </a:r>
            <a:r>
              <a:rPr lang="es-ES" dirty="0" smtClean="0"/>
              <a:t>.</a:t>
            </a:r>
          </a:p>
          <a:p>
            <a:pPr algn="ctr"/>
            <a:endParaRPr lang="es-ES" dirty="0" smtClean="0"/>
          </a:p>
          <a:p>
            <a:pPr algn="ctr"/>
            <a:r>
              <a:rPr lang="es-ES" b="1" u="sng" dirty="0" smtClean="0">
                <a:solidFill>
                  <a:srgbClr val="FF0000"/>
                </a:solidFill>
              </a:rPr>
              <a:t>Presunción</a:t>
            </a:r>
            <a:endParaRPr lang="es-ES" b="1" u="sng" dirty="0">
              <a:solidFill>
                <a:srgbClr val="FF0000"/>
              </a:solidFill>
            </a:endParaRPr>
          </a:p>
          <a:p>
            <a:pPr algn="ctr"/>
            <a:r>
              <a:rPr lang="es-ES" dirty="0"/>
              <a:t>El hecho de la prestación de servicios hace presumir la existencia de un contrato de trabajo, salvo que por las circunstancias, las relaciones o causa que lo motiven se demostrase lo contrario (art. 2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4445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de la relación de dependencia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u="sng" dirty="0" smtClean="0">
                <a:solidFill>
                  <a:srgbClr val="FF0000"/>
                </a:solidFill>
              </a:rPr>
              <a:t>“ </a:t>
            </a:r>
            <a:r>
              <a:rPr lang="es-ES" b="1" u="sng" dirty="0">
                <a:solidFill>
                  <a:srgbClr val="FF0000"/>
                </a:solidFill>
              </a:rPr>
              <a:t>técnico”</a:t>
            </a:r>
            <a:r>
              <a:rPr lang="es-ES" dirty="0"/>
              <a:t>: somete su trabajo a los pareceres y objetivos señalados por el empleador; resulta más amplio respecto de los trabajadores con menor calificación, y más tenue en relación con los más capacitados profesionalmente; ◦ </a:t>
            </a:r>
            <a:endParaRPr lang="es-ES" dirty="0" smtClean="0"/>
          </a:p>
          <a:p>
            <a:r>
              <a:rPr lang="es-ES" b="1" u="sng" dirty="0" smtClean="0">
                <a:solidFill>
                  <a:srgbClr val="FF0000"/>
                </a:solidFill>
              </a:rPr>
              <a:t>“</a:t>
            </a:r>
            <a:r>
              <a:rPr lang="es-ES" b="1" u="sng" dirty="0">
                <a:solidFill>
                  <a:srgbClr val="FF0000"/>
                </a:solidFill>
              </a:rPr>
              <a:t>económico”</a:t>
            </a:r>
            <a:r>
              <a:rPr lang="es-ES" dirty="0"/>
              <a:t>: no recibe el producto de su trabajo y no comparte el riesgo de la empresa; por un lado el trabajador pone su fuerza de trabajo a disposición del empleador a cambio de una remuneración, y por el otro los mayores beneficios o los quebrantos derivados de la explotación solo benefician o perjudican al patrono, resultando ajenos al obrero.- ◦ </a:t>
            </a:r>
            <a:endParaRPr lang="es-ES" dirty="0" smtClean="0"/>
          </a:p>
          <a:p>
            <a:r>
              <a:rPr lang="es-ES" b="1" u="sng" dirty="0" smtClean="0">
                <a:solidFill>
                  <a:srgbClr val="FF0000"/>
                </a:solidFill>
              </a:rPr>
              <a:t>“</a:t>
            </a:r>
            <a:r>
              <a:rPr lang="es-ES" b="1" u="sng" dirty="0">
                <a:solidFill>
                  <a:srgbClr val="FF0000"/>
                </a:solidFill>
              </a:rPr>
              <a:t>Jurídico”</a:t>
            </a:r>
            <a:r>
              <a:rPr lang="es-ES" dirty="0"/>
              <a:t>: posibilidad jurídica del empleador de dirigir en el empleo la conducta del trabajador hacia los objetivos de la empresa..”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0088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TRABAJADOR EN RELACION DE DEPENDENCIA </a:t>
            </a: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>
                <a:solidFill>
                  <a:srgbClr val="FF0000"/>
                </a:solidFill>
              </a:rPr>
              <a:t>TRABAJADOR INDEPENDIENTE</a:t>
            </a:r>
            <a:r>
              <a:rPr lang="es-ES" dirty="0"/>
              <a:t> </a:t>
            </a:r>
            <a:endParaRPr lang="es-ES" dirty="0" smtClean="0"/>
          </a:p>
          <a:p>
            <a:pPr lvl="1"/>
            <a:endParaRPr lang="es-ES" dirty="0"/>
          </a:p>
          <a:p>
            <a:pPr lvl="1"/>
            <a:r>
              <a:rPr lang="es-ES" dirty="0" smtClean="0"/>
              <a:t>1.-CONTRATO </a:t>
            </a:r>
            <a:r>
              <a:rPr lang="es-ES" dirty="0"/>
              <a:t>DE SERVICIOS </a:t>
            </a:r>
            <a:endParaRPr lang="es-ES" dirty="0" smtClean="0"/>
          </a:p>
          <a:p>
            <a:pPr lvl="1"/>
            <a:r>
              <a:rPr lang="es-ES" dirty="0" smtClean="0"/>
              <a:t>2.- CONTRATOS </a:t>
            </a:r>
            <a:r>
              <a:rPr lang="es-ES" dirty="0"/>
              <a:t>DE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58440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REQUISITOS DEL CONTRATO DE TRABAJO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1.-  </a:t>
            </a:r>
            <a:r>
              <a:rPr lang="es-ES" dirty="0"/>
              <a:t>Consentimiento </a:t>
            </a:r>
            <a:endParaRPr lang="es-ES" dirty="0" smtClean="0"/>
          </a:p>
          <a:p>
            <a:r>
              <a:rPr lang="es-ES" dirty="0" smtClean="0"/>
              <a:t>2.-  </a:t>
            </a:r>
            <a:r>
              <a:rPr lang="es-ES" dirty="0"/>
              <a:t>Capacidad de las Partes (18años, 16-18 años) Convenio Nº 138 de la ORGANIZACION INTERNACIONAL DEL TRABAJO (OIT) ratificado por Argentina </a:t>
            </a:r>
            <a:endParaRPr lang="es-ES" dirty="0" smtClean="0"/>
          </a:p>
          <a:p>
            <a:r>
              <a:rPr lang="es-ES" dirty="0" smtClean="0"/>
              <a:t>3.- </a:t>
            </a:r>
            <a:r>
              <a:rPr lang="es-ES" dirty="0"/>
              <a:t>Objeto </a:t>
            </a:r>
            <a:endParaRPr lang="es-ES" dirty="0" smtClean="0"/>
          </a:p>
          <a:p>
            <a:r>
              <a:rPr lang="es-ES" dirty="0" smtClean="0"/>
              <a:t>4.-  Forma</a:t>
            </a:r>
          </a:p>
          <a:p>
            <a:r>
              <a:rPr lang="es-ES" dirty="0" smtClean="0"/>
              <a:t>5.- </a:t>
            </a:r>
            <a:r>
              <a:rPr lang="es-ES" dirty="0"/>
              <a:t>Prueba Plazo y Jornada laboral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41974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MODALIDADES DE CONTRATACION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    1.- </a:t>
            </a:r>
            <a:r>
              <a:rPr lang="es-ES" b="1" u="sng" dirty="0" smtClean="0">
                <a:solidFill>
                  <a:srgbClr val="FF0000"/>
                </a:solidFill>
              </a:rPr>
              <a:t>INDETERMINADO:</a:t>
            </a:r>
            <a:r>
              <a:rPr lang="es-ES" dirty="0" smtClean="0"/>
              <a:t> Regla General</a:t>
            </a:r>
          </a:p>
          <a:p>
            <a:pPr lvl="1"/>
            <a:r>
              <a:rPr lang="es-ES" dirty="0" smtClean="0"/>
              <a:t> 2.- </a:t>
            </a:r>
            <a:r>
              <a:rPr lang="es-ES" b="1" u="sng" dirty="0">
                <a:solidFill>
                  <a:srgbClr val="FF0000"/>
                </a:solidFill>
              </a:rPr>
              <a:t>A plazo Fijo</a:t>
            </a:r>
            <a:r>
              <a:rPr lang="es-ES" dirty="0"/>
              <a:t> (no más de cinco años) </a:t>
            </a:r>
            <a:endParaRPr lang="es-ES" dirty="0" smtClean="0"/>
          </a:p>
          <a:p>
            <a:pPr lvl="2"/>
            <a:r>
              <a:rPr lang="es-ES" dirty="0" smtClean="0"/>
              <a:t>a.-  </a:t>
            </a:r>
            <a:r>
              <a:rPr lang="es-ES" dirty="0"/>
              <a:t>Despido SIN Causa: </a:t>
            </a:r>
            <a:r>
              <a:rPr lang="es-ES" dirty="0" err="1"/>
              <a:t>Indemniz</a:t>
            </a:r>
            <a:r>
              <a:rPr lang="es-ES" dirty="0"/>
              <a:t>. Art 245 + daños y perjuicios del derecho civil </a:t>
            </a:r>
            <a:endParaRPr lang="es-ES" dirty="0" smtClean="0"/>
          </a:p>
          <a:p>
            <a:pPr lvl="2"/>
            <a:r>
              <a:rPr lang="es-ES" dirty="0" smtClean="0"/>
              <a:t>b.- </a:t>
            </a:r>
            <a:r>
              <a:rPr lang="es-ES" dirty="0"/>
              <a:t>Extinción p/ finalización del plazo y habiendo preaviso: </a:t>
            </a:r>
            <a:r>
              <a:rPr lang="es-ES" dirty="0" err="1"/>
              <a:t>Indemn.art</a:t>
            </a:r>
            <a:r>
              <a:rPr lang="es-ES" dirty="0"/>
              <a:t> 247 </a:t>
            </a:r>
            <a:r>
              <a:rPr lang="es-ES" dirty="0" err="1"/>
              <a:t>cdo.exceda</a:t>
            </a:r>
            <a:r>
              <a:rPr lang="es-ES" dirty="0"/>
              <a:t> el año) </a:t>
            </a:r>
          </a:p>
          <a:p>
            <a:pPr lvl="1"/>
            <a:r>
              <a:rPr lang="es-ES" dirty="0"/>
              <a:t>3</a:t>
            </a:r>
            <a:r>
              <a:rPr lang="es-ES" dirty="0" smtClean="0"/>
              <a:t>.-  </a:t>
            </a:r>
            <a:r>
              <a:rPr lang="es-ES" b="1" u="sng" dirty="0" smtClean="0">
                <a:solidFill>
                  <a:srgbClr val="FF0000"/>
                </a:solidFill>
              </a:rPr>
              <a:t>POR TRABAJO EVENTUAL</a:t>
            </a:r>
            <a:r>
              <a:rPr lang="es-ES" dirty="0" smtClean="0"/>
              <a:t> </a:t>
            </a:r>
            <a:r>
              <a:rPr lang="es-ES" dirty="0"/>
              <a:t>(exigencias extraordinarias y transitorias, no puede preverse finalización del plazo, el vínculo comienza y termina con la realización de la obra, la ejecución del acto o la prestación del servicio para el que fue contratado el trabajador) </a:t>
            </a:r>
            <a:endParaRPr lang="es-ES" dirty="0" smtClean="0"/>
          </a:p>
          <a:p>
            <a:pPr lvl="1"/>
            <a:r>
              <a:rPr lang="es-ES" dirty="0"/>
              <a:t>4</a:t>
            </a:r>
            <a:r>
              <a:rPr lang="es-ES" dirty="0" smtClean="0"/>
              <a:t>.- </a:t>
            </a:r>
            <a:r>
              <a:rPr lang="es-ES" b="1" u="sng" dirty="0" smtClean="0">
                <a:solidFill>
                  <a:srgbClr val="FF0000"/>
                </a:solidFill>
              </a:rPr>
              <a:t>POR TRABAJO DE TEMPORADA</a:t>
            </a:r>
            <a:r>
              <a:rPr lang="es-ES" dirty="0" smtClean="0"/>
              <a:t>: </a:t>
            </a:r>
            <a:r>
              <a:rPr lang="es-ES" dirty="0"/>
              <a:t>(</a:t>
            </a:r>
            <a:r>
              <a:rPr lang="es-ES" dirty="0" err="1"/>
              <a:t>Indem</a:t>
            </a:r>
            <a:r>
              <a:rPr lang="es-ES" dirty="0"/>
              <a:t>. = C. </a:t>
            </a:r>
            <a:r>
              <a:rPr lang="es-ES" dirty="0" err="1"/>
              <a:t>Plaz</a:t>
            </a:r>
            <a:r>
              <a:rPr lang="es-ES" dirty="0"/>
              <a:t> fijo </a:t>
            </a:r>
            <a:r>
              <a:rPr lang="es-ES" dirty="0" err="1"/>
              <a:t>cdo</a:t>
            </a:r>
            <a:r>
              <a:rPr lang="es-ES" dirty="0"/>
              <a:t>. el despido es SIN causa) – Notificar 30 días antes del inicio de la temporada y el Trabajador debe contestar en 5 días) </a:t>
            </a:r>
            <a:endParaRPr lang="es-ES" dirty="0" smtClean="0"/>
          </a:p>
          <a:p>
            <a:pPr lvl="1"/>
            <a:r>
              <a:rPr lang="es-ES" dirty="0" smtClean="0"/>
              <a:t>5.- </a:t>
            </a:r>
            <a:r>
              <a:rPr lang="es-ES" b="1" u="sng" dirty="0" smtClean="0">
                <a:solidFill>
                  <a:srgbClr val="FF0000"/>
                </a:solidFill>
              </a:rPr>
              <a:t> A TIEMPO PARCIAL</a:t>
            </a:r>
            <a:r>
              <a:rPr lang="es-ES" dirty="0" smtClean="0"/>
              <a:t> </a:t>
            </a:r>
            <a:r>
              <a:rPr lang="es-ES" dirty="0"/>
              <a:t>(menos a dos terceras (2/3) partes de la jornada habitual de la actividad)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573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fuentes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1) CONSTITUCIÓN NACIONAL – TRATADOS INTERNACIONALES</a:t>
            </a:r>
          </a:p>
          <a:p>
            <a:r>
              <a:rPr lang="es-ES" dirty="0" smtClean="0"/>
              <a:t> </a:t>
            </a:r>
            <a:r>
              <a:rPr lang="es-ES" dirty="0"/>
              <a:t>2) LEYES Y ESTATUTOS PROFESIONALES</a:t>
            </a:r>
          </a:p>
          <a:p>
            <a:r>
              <a:rPr lang="es-ES" dirty="0" smtClean="0"/>
              <a:t> </a:t>
            </a:r>
            <a:r>
              <a:rPr lang="es-ES" dirty="0"/>
              <a:t>3) CONVENCIONES COLECTIVAS Y LAUDOS CON FUERZA DE TALES</a:t>
            </a:r>
          </a:p>
          <a:p>
            <a:r>
              <a:rPr lang="es-ES" dirty="0" smtClean="0"/>
              <a:t> </a:t>
            </a:r>
            <a:r>
              <a:rPr lang="es-ES" dirty="0"/>
              <a:t>4) VOLUNTAD DE LAS PARTES</a:t>
            </a:r>
          </a:p>
          <a:p>
            <a:r>
              <a:rPr lang="es-ES" dirty="0" smtClean="0"/>
              <a:t> </a:t>
            </a:r>
            <a:r>
              <a:rPr lang="es-ES" dirty="0"/>
              <a:t>5) USOS Y COSTUMBRES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7948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</a:rPr>
              <a:t>ConstituciÓn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</a:rPr>
              <a:t>nacional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2400" dirty="0"/>
              <a:t>Art.14</a:t>
            </a:r>
            <a:r>
              <a:rPr lang="es-ES" dirty="0"/>
              <a:t>. </a:t>
            </a:r>
            <a:endParaRPr lang="es-ES" dirty="0" smtClean="0"/>
          </a:p>
          <a:p>
            <a:pPr algn="ctr"/>
            <a:r>
              <a:rPr lang="es-ES" dirty="0" smtClean="0"/>
              <a:t> </a:t>
            </a:r>
            <a:r>
              <a:rPr lang="es-ES" dirty="0"/>
              <a:t>“</a:t>
            </a:r>
            <a:r>
              <a:rPr lang="es-ES" i="1" dirty="0"/>
              <a:t>Todos los habitantes de la Nación gozan de los siguientes derechos conforme a las leyes que reglamenten su ejercicio; a saber: </a:t>
            </a:r>
            <a:r>
              <a:rPr lang="es-ES" i="1" dirty="0">
                <a:solidFill>
                  <a:srgbClr val="FF0000"/>
                </a:solidFill>
              </a:rPr>
              <a:t>de trabajar y ejercer toda industria lícita</a:t>
            </a:r>
            <a:r>
              <a:rPr lang="es-ES" i="1" dirty="0"/>
              <a:t>; de navegar y comerciar; de peticionar a las autoridades; de entrar, permanecer, transitar y salir del territorio argentino; de publicar sus ideas por la prensa sin censura previa; de usar y disponer de su propiedad; de asociarse con fines útiles; de profesar libremente su culto; de enseñar y aprender.”</a:t>
            </a:r>
            <a:endParaRPr lang="es-AR" i="1" dirty="0"/>
          </a:p>
        </p:txBody>
      </p:sp>
    </p:spTree>
    <p:extLst>
      <p:ext uri="{BB962C8B-B14F-4D97-AF65-F5344CB8AC3E}">
        <p14:creationId xmlns:p14="http://schemas.microsoft.com/office/powerpoint/2010/main" val="278082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5782" y="2015732"/>
            <a:ext cx="11212945" cy="40710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s-ES" dirty="0"/>
              <a:t>Art. 14 bis</a:t>
            </a:r>
            <a:r>
              <a:rPr lang="es-ES" dirty="0" smtClean="0"/>
              <a:t>.</a:t>
            </a:r>
          </a:p>
          <a:p>
            <a:r>
              <a:rPr lang="es-ES" i="1" dirty="0" smtClean="0"/>
              <a:t> </a:t>
            </a:r>
            <a:r>
              <a:rPr lang="es-ES" i="1" dirty="0"/>
              <a:t>El trabajo en sus diversas formas gozará de la protección de las leyes, las que asegurarán al trabajador: </a:t>
            </a:r>
            <a:r>
              <a:rPr lang="es-ES" i="1" dirty="0">
                <a:solidFill>
                  <a:schemeClr val="accent1"/>
                </a:solidFill>
              </a:rPr>
              <a:t>condiciones dignas y equitativas de labor,</a:t>
            </a:r>
            <a:r>
              <a:rPr lang="es-ES" i="1" dirty="0"/>
              <a:t> jornada limitada; descanso y vacaciones pagados; retribución justa; salario mínimo vital móvil; igual remuneración por igual tarea; participación en las ganancias de las empresas, con control de la producción y colaboración en la dirección; protección contra el despido arbitrario; estabilidad del empleado público; organización sindical libre y democrática, reconocida por la simple inscripción en un registro especial. </a:t>
            </a:r>
            <a:endParaRPr lang="es-ES" i="1" dirty="0" smtClean="0"/>
          </a:p>
          <a:p>
            <a:r>
              <a:rPr lang="es-ES" i="1" dirty="0" smtClean="0"/>
              <a:t>Queda </a:t>
            </a:r>
            <a:r>
              <a:rPr lang="es-ES" i="1" dirty="0"/>
              <a:t>garantizado a los gremios: concertar convenios colectivos de trabajo; recurrir a la conciliación y al arbitraje; el derecho de huelga. Los representantes gremiales gozarán de las garantías necesarias para el cumplimiento de su gestión sindical y las relacionadas con la estabilidad de su empleo. </a:t>
            </a:r>
            <a:endParaRPr lang="es-ES" i="1" dirty="0" smtClean="0"/>
          </a:p>
          <a:p>
            <a:r>
              <a:rPr lang="es-ES" i="1" dirty="0" smtClean="0"/>
              <a:t>El </a:t>
            </a:r>
            <a:r>
              <a:rPr lang="es-ES" i="1" dirty="0"/>
              <a:t>Estado otorgará los beneficios de la seguridad social, que tendrá carácter de integral e irrenunciable. En especial, la ley establecerá: el seguro social obligatorio, que estará a cargo de entidades nacionales o provinciales con autonomía financiera y económica, administradas por los interesados con participación del Estado, sin que pueda existir superposición de aportes; jubilaciones y pensiones móviles; la protección integral de la familia; la defensa del bien de familia; la compensación económica familiar y el acceso a una vivienda digna</a:t>
            </a:r>
            <a:endParaRPr lang="es-AR" i="1" dirty="0"/>
          </a:p>
        </p:txBody>
      </p:sp>
    </p:spTree>
    <p:extLst>
      <p:ext uri="{BB962C8B-B14F-4D97-AF65-F5344CB8AC3E}">
        <p14:creationId xmlns:p14="http://schemas.microsoft.com/office/powerpoint/2010/main" val="71976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Principios aplicables al derecho laboral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1) </a:t>
            </a:r>
            <a:r>
              <a:rPr lang="es-ES" dirty="0">
                <a:solidFill>
                  <a:schemeClr val="accent1"/>
                </a:solidFill>
              </a:rPr>
              <a:t>principio PROTECTORIO</a:t>
            </a:r>
            <a:r>
              <a:rPr lang="es-ES" dirty="0"/>
              <a:t> </a:t>
            </a:r>
            <a:endParaRPr lang="es-ES" dirty="0" smtClean="0"/>
          </a:p>
          <a:p>
            <a:pPr lvl="1"/>
            <a:r>
              <a:rPr lang="es-ES" dirty="0" smtClean="0"/>
              <a:t>a) </a:t>
            </a:r>
            <a:r>
              <a:rPr lang="es-ES" dirty="0"/>
              <a:t>in dubio pro operario </a:t>
            </a:r>
            <a:endParaRPr lang="es-ES" dirty="0" smtClean="0"/>
          </a:p>
          <a:p>
            <a:pPr lvl="1"/>
            <a:r>
              <a:rPr lang="es-ES" dirty="0" smtClean="0"/>
              <a:t>b) </a:t>
            </a:r>
            <a:r>
              <a:rPr lang="es-ES" dirty="0"/>
              <a:t>la norma mas favorable </a:t>
            </a:r>
            <a:endParaRPr lang="es-ES" dirty="0" smtClean="0"/>
          </a:p>
          <a:p>
            <a:pPr lvl="1"/>
            <a:r>
              <a:rPr lang="es-ES" dirty="0" smtClean="0"/>
              <a:t>c) </a:t>
            </a:r>
            <a:r>
              <a:rPr lang="es-ES" dirty="0"/>
              <a:t>condición mas beneficiosa </a:t>
            </a:r>
            <a:endParaRPr lang="es-ES" dirty="0" smtClean="0"/>
          </a:p>
          <a:p>
            <a:r>
              <a:rPr lang="es-ES" dirty="0" smtClean="0"/>
              <a:t>2</a:t>
            </a:r>
            <a:r>
              <a:rPr lang="es-ES" dirty="0"/>
              <a:t>) principio de</a:t>
            </a:r>
            <a:r>
              <a:rPr lang="es-ES" dirty="0">
                <a:solidFill>
                  <a:schemeClr val="accent1"/>
                </a:solidFill>
              </a:rPr>
              <a:t> IRRENUNCIABLIDAD</a:t>
            </a:r>
            <a:r>
              <a:rPr lang="es-ES" dirty="0"/>
              <a:t> de los DERECHOS </a:t>
            </a:r>
            <a:endParaRPr lang="es-ES" dirty="0" smtClean="0"/>
          </a:p>
          <a:p>
            <a:r>
              <a:rPr lang="es-ES" dirty="0" smtClean="0"/>
              <a:t>3</a:t>
            </a:r>
            <a:r>
              <a:rPr lang="es-ES" dirty="0"/>
              <a:t>) principio de la </a:t>
            </a:r>
            <a:r>
              <a:rPr lang="es-ES" dirty="0">
                <a:solidFill>
                  <a:schemeClr val="accent1"/>
                </a:solidFill>
              </a:rPr>
              <a:t>CONTINUIDAD</a:t>
            </a:r>
            <a:r>
              <a:rPr lang="es-ES" dirty="0"/>
              <a:t> laboral </a:t>
            </a:r>
            <a:endParaRPr lang="es-ES" dirty="0" smtClean="0"/>
          </a:p>
          <a:p>
            <a:r>
              <a:rPr lang="es-ES" dirty="0" smtClean="0"/>
              <a:t>4</a:t>
            </a:r>
            <a:r>
              <a:rPr lang="es-ES" dirty="0"/>
              <a:t>) Principio de la </a:t>
            </a:r>
            <a:r>
              <a:rPr lang="es-ES" dirty="0">
                <a:solidFill>
                  <a:schemeClr val="accent1"/>
                </a:solidFill>
              </a:rPr>
              <a:t>PRIMACIA DE LA REALIDAD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dirty="0" smtClean="0"/>
              <a:t>5</a:t>
            </a:r>
            <a:r>
              <a:rPr lang="es-ES" dirty="0"/>
              <a:t>) Principio de </a:t>
            </a:r>
            <a:r>
              <a:rPr lang="es-ES" dirty="0">
                <a:solidFill>
                  <a:schemeClr val="accent1"/>
                </a:solidFill>
              </a:rPr>
              <a:t>BUENA FE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dirty="0" smtClean="0"/>
              <a:t>6</a:t>
            </a:r>
            <a:r>
              <a:rPr lang="es-ES" dirty="0"/>
              <a:t>) Principio de </a:t>
            </a:r>
            <a:r>
              <a:rPr lang="es-ES" dirty="0">
                <a:solidFill>
                  <a:schemeClr val="accent1"/>
                </a:solidFill>
              </a:rPr>
              <a:t>NO DISCRIMINACIÓN e IGUALDAD DE TRATO</a:t>
            </a:r>
            <a:endParaRPr lang="es-A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5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PRINCIPIOS ….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1. Principio de la </a:t>
            </a:r>
            <a:r>
              <a:rPr lang="es-ES" dirty="0">
                <a:solidFill>
                  <a:schemeClr val="accent1"/>
                </a:solidFill>
              </a:rPr>
              <a:t>Jerarquía Normativa</a:t>
            </a:r>
            <a:r>
              <a:rPr lang="es-ES" dirty="0"/>
              <a:t>: norma de rango superior desplaza a la menor </a:t>
            </a:r>
            <a:endParaRPr lang="es-ES" dirty="0" smtClean="0"/>
          </a:p>
          <a:p>
            <a:r>
              <a:rPr lang="es-ES" dirty="0" smtClean="0"/>
              <a:t>2</a:t>
            </a:r>
            <a:r>
              <a:rPr lang="es-ES" dirty="0"/>
              <a:t>. Principio de </a:t>
            </a:r>
            <a:r>
              <a:rPr lang="es-ES" dirty="0">
                <a:solidFill>
                  <a:schemeClr val="accent1"/>
                </a:solidFill>
              </a:rPr>
              <a:t>Modernidad</a:t>
            </a:r>
            <a:r>
              <a:rPr lang="es-ES" dirty="0"/>
              <a:t>: del mismo rango se aplica la mas moderna </a:t>
            </a:r>
            <a:endParaRPr lang="es-ES" dirty="0" smtClean="0"/>
          </a:p>
          <a:p>
            <a:r>
              <a:rPr lang="es-ES" dirty="0" smtClean="0"/>
              <a:t>3</a:t>
            </a:r>
            <a:r>
              <a:rPr lang="es-ES" dirty="0"/>
              <a:t>. Principio de </a:t>
            </a:r>
            <a:r>
              <a:rPr lang="es-ES" dirty="0">
                <a:solidFill>
                  <a:schemeClr val="accent1"/>
                </a:solidFill>
              </a:rPr>
              <a:t>Especialidad:</a:t>
            </a:r>
            <a:r>
              <a:rPr lang="es-ES" dirty="0"/>
              <a:t> se aplica a la que se ajusta a la situación de hecho que es objeto de </a:t>
            </a:r>
            <a:r>
              <a:rPr lang="es-ES" dirty="0" smtClean="0"/>
              <a:t>regulación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7701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/>
                </a:solidFill>
              </a:rPr>
              <a:t>LEY 20.744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>
                <a:solidFill>
                  <a:schemeClr val="accent1"/>
                </a:solidFill>
              </a:rPr>
              <a:t>Ámbito de Aplicación:</a:t>
            </a:r>
            <a:r>
              <a:rPr lang="es-ES" dirty="0"/>
              <a:t> a toda relación laboral 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>
                <a:solidFill>
                  <a:schemeClr val="accent1"/>
                </a:solidFill>
              </a:rPr>
              <a:t>EXCEPCIONES:</a:t>
            </a:r>
            <a:r>
              <a:rPr lang="es-ES" dirty="0"/>
              <a:t> </a:t>
            </a:r>
            <a:endParaRPr lang="es-ES" dirty="0" smtClean="0"/>
          </a:p>
          <a:p>
            <a:pPr lvl="1"/>
            <a:r>
              <a:rPr lang="es-ES" dirty="0" smtClean="0"/>
              <a:t>3.-  </a:t>
            </a:r>
            <a:r>
              <a:rPr lang="es-ES" dirty="0"/>
              <a:t>Empleo Público </a:t>
            </a:r>
            <a:endParaRPr lang="es-ES" dirty="0" smtClean="0"/>
          </a:p>
          <a:p>
            <a:pPr lvl="1"/>
            <a:r>
              <a:rPr lang="es-ES" dirty="0" smtClean="0"/>
              <a:t>2.-  </a:t>
            </a:r>
            <a:r>
              <a:rPr lang="es-ES" dirty="0"/>
              <a:t>Personal de Casas Particulares </a:t>
            </a:r>
            <a:endParaRPr lang="es-ES" dirty="0" smtClean="0"/>
          </a:p>
          <a:p>
            <a:pPr lvl="1"/>
            <a:r>
              <a:rPr lang="es-ES" dirty="0" smtClean="0"/>
              <a:t>3.-  </a:t>
            </a:r>
            <a:r>
              <a:rPr lang="es-ES" dirty="0"/>
              <a:t>Trabajadores Agrarios </a:t>
            </a:r>
            <a:endParaRPr lang="es-ES" dirty="0" smtClean="0"/>
          </a:p>
          <a:p>
            <a:r>
              <a:rPr lang="es-ES" dirty="0" smtClean="0">
                <a:solidFill>
                  <a:schemeClr val="accent1"/>
                </a:solidFill>
              </a:rPr>
              <a:t>TRABAJO</a:t>
            </a:r>
            <a:r>
              <a:rPr lang="es-ES" dirty="0">
                <a:solidFill>
                  <a:schemeClr val="accent1"/>
                </a:solidFill>
              </a:rPr>
              <a:t>:</a:t>
            </a:r>
            <a:r>
              <a:rPr lang="es-ES" dirty="0"/>
              <a:t> </a:t>
            </a:r>
            <a:endParaRPr lang="es-ES" dirty="0" smtClean="0"/>
          </a:p>
          <a:p>
            <a:pPr lvl="1"/>
            <a:r>
              <a:rPr lang="es-ES" dirty="0" smtClean="0"/>
              <a:t>Toda </a:t>
            </a:r>
            <a:r>
              <a:rPr lang="es-ES" dirty="0"/>
              <a:t>actividad licita que se preste en favor de quien tiene la facultad de dirigirla mediante una remuneración.- </a:t>
            </a:r>
            <a:endParaRPr lang="es-ES" dirty="0" smtClean="0"/>
          </a:p>
          <a:p>
            <a:pPr lvl="1"/>
            <a:r>
              <a:rPr lang="es-ES" dirty="0" smtClean="0"/>
              <a:t>1</a:t>
            </a:r>
            <a:r>
              <a:rPr lang="es-ES" dirty="0"/>
              <a:t>) Actividad física o intelectual </a:t>
            </a:r>
            <a:endParaRPr lang="es-ES" dirty="0" smtClean="0"/>
          </a:p>
          <a:p>
            <a:pPr lvl="1"/>
            <a:r>
              <a:rPr lang="es-ES" dirty="0" smtClean="0"/>
              <a:t>2</a:t>
            </a:r>
            <a:r>
              <a:rPr lang="es-ES" dirty="0"/>
              <a:t>) A favor de Otra persona </a:t>
            </a:r>
            <a:endParaRPr lang="es-ES" dirty="0" smtClean="0"/>
          </a:p>
          <a:p>
            <a:pPr lvl="1"/>
            <a:r>
              <a:rPr lang="es-ES" dirty="0" smtClean="0"/>
              <a:t>3</a:t>
            </a:r>
            <a:r>
              <a:rPr lang="es-ES" dirty="0"/>
              <a:t>) Remuneración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969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Contrato de trabajo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/>
              <a:t>Habrá Contrato de Trabajo, cualquiera sea su forma o denominación, siempre que una persona física se obligue a </a:t>
            </a:r>
            <a:r>
              <a:rPr lang="es-ES" i="1" dirty="0">
                <a:solidFill>
                  <a:schemeClr val="accent1"/>
                </a:solidFill>
              </a:rPr>
              <a:t>realizar actos, ejecutar obras o prestar servicios</a:t>
            </a:r>
            <a:r>
              <a:rPr lang="es-ES" i="1" dirty="0"/>
              <a:t> a </a:t>
            </a:r>
            <a:r>
              <a:rPr lang="es-ES" i="1" dirty="0">
                <a:solidFill>
                  <a:srgbClr val="00B050"/>
                </a:solidFill>
              </a:rPr>
              <a:t>favor de la otra y bajo la dependencia de esta</a:t>
            </a:r>
            <a:r>
              <a:rPr lang="es-ES" i="1" dirty="0"/>
              <a:t>, durante un periodo determinado o indeterminado de tiempo, mediante </a:t>
            </a:r>
            <a:r>
              <a:rPr lang="es-ES" i="1" dirty="0">
                <a:solidFill>
                  <a:srgbClr val="FFC000"/>
                </a:solidFill>
              </a:rPr>
              <a:t>el pago de una remuneración</a:t>
            </a:r>
            <a:r>
              <a:rPr lang="es-ES" i="1" dirty="0"/>
              <a:t>. Sus cláusulas, en cuanto a las formas y condiciones de la prestación, quedan sometidas a las disposiciones de orden público, los estatutos, las convenciones colectivas de trabajo y laudos con fuerza de tales y los usos y costumbres. (art.21)</a:t>
            </a:r>
            <a:endParaRPr lang="es-AR" i="1" dirty="0"/>
          </a:p>
        </p:txBody>
      </p:sp>
    </p:spTree>
    <p:extLst>
      <p:ext uri="{BB962C8B-B14F-4D97-AF65-F5344CB8AC3E}">
        <p14:creationId xmlns:p14="http://schemas.microsoft.com/office/powerpoint/2010/main" val="3399507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Sujetos del contrato de trabajo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– 1) </a:t>
            </a:r>
            <a:r>
              <a:rPr lang="es-AR" dirty="0">
                <a:solidFill>
                  <a:schemeClr val="accent1"/>
                </a:solidFill>
              </a:rPr>
              <a:t>TRABAJADOR</a:t>
            </a:r>
            <a:r>
              <a:rPr lang="es-AR" dirty="0"/>
              <a:t>: actividad personal e indelegable – </a:t>
            </a:r>
            <a:endParaRPr lang="es-AR" dirty="0" smtClean="0"/>
          </a:p>
          <a:p>
            <a:r>
              <a:rPr lang="es-AR" dirty="0" smtClean="0"/>
              <a:t>2</a:t>
            </a:r>
            <a:r>
              <a:rPr lang="es-AR" dirty="0"/>
              <a:t>) </a:t>
            </a:r>
            <a:r>
              <a:rPr lang="es-AR" dirty="0">
                <a:solidFill>
                  <a:schemeClr val="accent1"/>
                </a:solidFill>
              </a:rPr>
              <a:t>EMPLEADOR</a:t>
            </a:r>
            <a:r>
              <a:rPr lang="es-AR" dirty="0"/>
              <a:t>: persona o personas física o persona jurídica – Pública o Privada </a:t>
            </a:r>
            <a:r>
              <a:rPr lang="es-AR" dirty="0" smtClean="0"/>
              <a:t>– 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u="sng" dirty="0" smtClean="0"/>
              <a:t>ORGANISMOS </a:t>
            </a:r>
            <a:r>
              <a:rPr lang="es-AR" u="sng" dirty="0"/>
              <a:t>DE APLICACIÓN, CONTROL Y/O INTERVINIENTE</a:t>
            </a:r>
            <a:r>
              <a:rPr lang="es-AR" dirty="0"/>
              <a:t>: </a:t>
            </a:r>
            <a:r>
              <a:rPr lang="es-AR" dirty="0" smtClean="0"/>
              <a:t> </a:t>
            </a:r>
          </a:p>
          <a:p>
            <a:pPr algn="ctr"/>
            <a:r>
              <a:rPr lang="es-AR" sz="1400" dirty="0" smtClean="0"/>
              <a:t>AFIP </a:t>
            </a:r>
            <a:r>
              <a:rPr lang="es-AR" sz="1400" dirty="0"/>
              <a:t>- ANSES - ART </a:t>
            </a:r>
            <a:endParaRPr lang="es-AR" sz="1400" dirty="0" smtClean="0"/>
          </a:p>
          <a:p>
            <a:pPr algn="ctr"/>
            <a:r>
              <a:rPr lang="es-AR" sz="1400" dirty="0" smtClean="0"/>
              <a:t>GREMIOS </a:t>
            </a:r>
            <a:r>
              <a:rPr lang="es-AR" sz="1400" dirty="0"/>
              <a:t>- SINDICATOS</a:t>
            </a:r>
          </a:p>
        </p:txBody>
      </p:sp>
    </p:spTree>
    <p:extLst>
      <p:ext uri="{BB962C8B-B14F-4D97-AF65-F5344CB8AC3E}">
        <p14:creationId xmlns:p14="http://schemas.microsoft.com/office/powerpoint/2010/main" val="32533571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69</TotalTime>
  <Words>1174</Words>
  <Application>Microsoft Office PowerPoint</Application>
  <PresentationFormat>Panorámica</PresentationFormat>
  <Paragraphs>79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Gallery</vt:lpstr>
      <vt:lpstr>DERECHO DEL TRABAJO Fernandez Alfredo </vt:lpstr>
      <vt:lpstr>fuentes</vt:lpstr>
      <vt:lpstr>ConstituciÓn nacional</vt:lpstr>
      <vt:lpstr>Presentación de PowerPoint</vt:lpstr>
      <vt:lpstr>Principios aplicables al derecho laboral</vt:lpstr>
      <vt:lpstr>PRINCIPIOS ….</vt:lpstr>
      <vt:lpstr>LEY 20.744</vt:lpstr>
      <vt:lpstr>Contrato de trabajo</vt:lpstr>
      <vt:lpstr>Sujetos del contrato de trabajo</vt:lpstr>
      <vt:lpstr>Relación de dependencia</vt:lpstr>
      <vt:lpstr>Estructura de la relación de dependencia</vt:lpstr>
      <vt:lpstr>TRABAJADOR EN RELACION DE DEPENDENCIA  </vt:lpstr>
      <vt:lpstr>REQUISITOS DEL CONTRATO DE TRABAJO</vt:lpstr>
      <vt:lpstr>MODALIDADES DE CONTRATACION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DEL TRABAJO FERNANDEZ ALFREDO</dc:title>
  <dc:creator>Alfredo</dc:creator>
  <cp:lastModifiedBy>Alfredo</cp:lastModifiedBy>
  <cp:revision>5</cp:revision>
  <dcterms:created xsi:type="dcterms:W3CDTF">2025-03-27T15:50:10Z</dcterms:created>
  <dcterms:modified xsi:type="dcterms:W3CDTF">2025-03-27T20:16:59Z</dcterms:modified>
</cp:coreProperties>
</file>