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CONTRATOS DE OBRA Y SERVICIOS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6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RESPONSABILIDAD POR LA OBRA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obras en </a:t>
            </a:r>
            <a:r>
              <a:rPr lang="es-AR" alt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ruina o impropia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sus destinos se responsabiliza:</a:t>
            </a:r>
            <a:b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toda persona que vende una obra que ella ha construido o ha hecho construir si hace de esa actividad su profesión habitual;</a:t>
            </a:r>
          </a:p>
          <a:p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toda persona que, aunque actuando en calidad de mandatario del dueño de la obra, cumple una misión semejante a la de un contratista;</a:t>
            </a:r>
            <a:b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AR" alt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según la causa del daño, al subcontratista, al referido a la obra dañada o el </a:t>
            </a:r>
            <a:r>
              <a:rPr lang="es-AR" alt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proyectista, al director de la obra y a cualquier otro profesional ligado al comitente por un contrato de obra de construcción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.(arts.1274)</a:t>
            </a:r>
            <a:b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AR" altLang="es-AR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Plazo: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año desde la entrega</a:t>
            </a:r>
            <a:endParaRPr lang="es-AR" alt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RESPONSABILIDADES COMPLEMENTARIAS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AR" alt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constructor, los subcontratistas y los profesionales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intervienen en una construcción están obligados a </a:t>
            </a:r>
            <a:r>
              <a:rPr lang="es-AR" altLang="es-A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 las normas administrativas 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son responsables, incluso frente a terceros, de cualquier daño producido por el incumplimiento de tales disposiciones. (art.1277)</a:t>
            </a:r>
            <a:b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AR" altLang="es-A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Clausulas de Exclusión o Limitación de Responsabilidad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s-E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ESCRITA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4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EXTINCION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1.- CUMPLIMIENTO</a:t>
            </a:r>
          </a:p>
          <a:p>
            <a:endParaRPr lang="es-ES" dirty="0"/>
          </a:p>
          <a:p>
            <a:r>
              <a:rPr lang="es-ES" dirty="0"/>
              <a:t>2.- DESISTIMIENTO UNILATERAL DEL COMITENTE</a:t>
            </a:r>
          </a:p>
          <a:p>
            <a:endParaRPr lang="es-ES" dirty="0"/>
          </a:p>
          <a:p>
            <a:r>
              <a:rPr lang="es-ES" dirty="0"/>
              <a:t>3.- INCUMPLIMIENTO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076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ART. 1251C.C.C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AR" sz="3200" dirty="0">
                <a:solidFill>
                  <a:schemeClr val="tx1"/>
                </a:solidFill>
              </a:rPr>
              <a:t>Hay contrato de obra o de servicios cuando una persona, según el caso el </a:t>
            </a:r>
            <a:r>
              <a:rPr lang="es-AR" sz="3200" u="sng" dirty="0">
                <a:solidFill>
                  <a:srgbClr val="00B050"/>
                </a:solidFill>
              </a:rPr>
              <a:t>contratista</a:t>
            </a:r>
            <a:r>
              <a:rPr lang="es-AR" sz="3200" dirty="0">
                <a:solidFill>
                  <a:schemeClr val="tx1"/>
                </a:solidFill>
              </a:rPr>
              <a:t> o el </a:t>
            </a:r>
            <a:r>
              <a:rPr lang="es-AR" sz="3200" u="sng" dirty="0">
                <a:solidFill>
                  <a:srgbClr val="00B050"/>
                </a:solidFill>
              </a:rPr>
              <a:t>prestador de servicios</a:t>
            </a:r>
            <a:r>
              <a:rPr lang="es-AR" sz="3200" dirty="0">
                <a:solidFill>
                  <a:schemeClr val="tx1"/>
                </a:solidFill>
              </a:rPr>
              <a:t>, actuando </a:t>
            </a:r>
            <a:r>
              <a:rPr lang="es-AR" sz="3200" u="sng" dirty="0">
                <a:solidFill>
                  <a:srgbClr val="FF0000"/>
                </a:solidFill>
              </a:rPr>
              <a:t>independientemente</a:t>
            </a:r>
            <a:r>
              <a:rPr lang="es-AR" sz="3200" dirty="0">
                <a:solidFill>
                  <a:schemeClr val="tx1"/>
                </a:solidFill>
              </a:rPr>
              <a:t>, se obliga a favor de otra, llamada </a:t>
            </a:r>
            <a:r>
              <a:rPr lang="es-AR" sz="3200" u="sng" dirty="0">
                <a:solidFill>
                  <a:srgbClr val="00B050"/>
                </a:solidFill>
              </a:rPr>
              <a:t>comitente</a:t>
            </a:r>
            <a:r>
              <a:rPr lang="es-AR" sz="3200" dirty="0">
                <a:solidFill>
                  <a:srgbClr val="00B050"/>
                </a:solidFill>
              </a:rPr>
              <a:t>,</a:t>
            </a:r>
            <a:r>
              <a:rPr lang="es-AR" sz="3200" dirty="0">
                <a:solidFill>
                  <a:schemeClr val="tx1"/>
                </a:solidFill>
              </a:rPr>
              <a:t> a realizar una obra material o intelectual o a proveer un servicios mediante una </a:t>
            </a:r>
            <a:r>
              <a:rPr lang="es-AR" sz="3200" u="sng" dirty="0">
                <a:solidFill>
                  <a:srgbClr val="FF0000"/>
                </a:solidFill>
              </a:rPr>
              <a:t>retribución</a:t>
            </a:r>
            <a:r>
              <a:rPr lang="es-AR" sz="3200" dirty="0">
                <a:solidFill>
                  <a:schemeClr val="tx1"/>
                </a:solidFill>
              </a:rPr>
              <a:t>.- </a:t>
            </a:r>
            <a:br>
              <a:rPr lang="es-AR" sz="3200" dirty="0">
                <a:solidFill>
                  <a:schemeClr val="tx1"/>
                </a:solidFill>
              </a:rPr>
            </a:b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10110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AR" sz="2700" dirty="0">
                <a:solidFill>
                  <a:srgbClr val="FF0000"/>
                </a:solidFill>
              </a:rPr>
              <a:t>CONTRATO DE SERVICIOS:</a:t>
            </a:r>
            <a:r>
              <a:rPr lang="es-AR" sz="3600" dirty="0"/>
              <a:t/>
            </a:r>
            <a:br>
              <a:rPr lang="es-AR" sz="3600" dirty="0"/>
            </a:br>
            <a:r>
              <a:rPr lang="es-AR" sz="3600" dirty="0">
                <a:solidFill>
                  <a:schemeClr val="tx1"/>
                </a:solidFill>
              </a:rPr>
              <a:t>Cuando la obligación de hacer consiste en realizar cierta actividad independiente de su eficacia.- 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CONTRATO DE OBRA</a:t>
            </a:r>
            <a:r>
              <a:rPr lang="es-AR" dirty="0"/>
              <a:t>:</a:t>
            </a:r>
          </a:p>
          <a:p>
            <a:pPr marL="0" indent="0">
              <a:buNone/>
            </a:pPr>
            <a:r>
              <a:rPr lang="es-AR" dirty="0"/>
              <a:t>Cuando se promete un resultado eficaz, reproducible o susceptible de entrega.-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>
                <a:solidFill>
                  <a:srgbClr val="FF0000"/>
                </a:solidFill>
              </a:rPr>
              <a:t>CONTRATO DE </a:t>
            </a:r>
            <a:r>
              <a:rPr lang="es-AR" dirty="0" smtClean="0">
                <a:solidFill>
                  <a:srgbClr val="FF0000"/>
                </a:solidFill>
              </a:rPr>
              <a:t>TRABAJO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Relación de dependencia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CONTRATO DE OBRA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>
                <a:solidFill>
                  <a:srgbClr val="FF0000"/>
                </a:solidFill>
              </a:rPr>
              <a:t>Medios Utilizados</a:t>
            </a:r>
            <a:r>
              <a:rPr lang="es-AR" dirty="0"/>
              <a:t>: </a:t>
            </a:r>
            <a:br>
              <a:rPr lang="es-AR" dirty="0"/>
            </a:br>
            <a:r>
              <a:rPr lang="es-AR" dirty="0">
                <a:solidFill>
                  <a:schemeClr val="tx1"/>
                </a:solidFill>
              </a:rPr>
              <a:t>Si no se establece el modo o forma de hacer la obra, se entiende que el Contratista o el </a:t>
            </a:r>
            <a:r>
              <a:rPr lang="es-AR" dirty="0">
                <a:solidFill>
                  <a:srgbClr val="FF0000"/>
                </a:solidFill>
              </a:rPr>
              <a:t>prestador elige la libremente los medios de ejecución del contrato</a:t>
            </a:r>
            <a:r>
              <a:rPr lang="es-AR" dirty="0">
                <a:solidFill>
                  <a:schemeClr val="tx1"/>
                </a:solidFill>
              </a:rPr>
              <a:t>.- </a:t>
            </a:r>
            <a:endParaRPr lang="es-AR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AR" dirty="0">
                <a:solidFill>
                  <a:srgbClr val="FF0000"/>
                </a:solidFill>
              </a:rPr>
              <a:t>COOPERACION DE TERCEROS</a:t>
            </a:r>
          </a:p>
          <a:p>
            <a:pPr algn="just"/>
            <a:r>
              <a:rPr lang="es-AR" dirty="0">
                <a:solidFill>
                  <a:schemeClr val="tx1"/>
                </a:solidFill>
              </a:rPr>
              <a:t>Puede ser solicitado por el contratista o prestador, salvo que el comitente lo eligió especialmente por las cualidades especiales que puede poseer. Siempre conserva la dirección y la responsabilidad de la ejecución.-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6392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AR" sz="4000" dirty="0" smtClean="0">
                <a:solidFill>
                  <a:srgbClr val="FF0000"/>
                </a:solidFill>
              </a:rPr>
              <a:t>PRECIO</a:t>
            </a:r>
            <a:r>
              <a:rPr lang="es-AR" sz="4000" dirty="0"/>
              <a:t/>
            </a:r>
            <a:br>
              <a:rPr lang="es-AR" sz="4000" dirty="0"/>
            </a:br>
            <a:r>
              <a:rPr lang="es-AR" sz="4000" dirty="0"/>
              <a:t>Se determina por el contrato, la Ley, los usos o en su defecto por la decisión judicial</a:t>
            </a:r>
            <a:r>
              <a:rPr lang="es-AR" dirty="0"/>
              <a:t>.-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leyes arancelarias </a:t>
            </a:r>
            <a:r>
              <a:rPr lang="es-AR" altLang="es-A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pueden cercenar la facultad de las partes 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determinar el precio de las obras o de los servicios. Cuando dicho precio debe ser </a:t>
            </a:r>
            <a:r>
              <a:rPr lang="es-AR" altLang="es-AR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establecido judicialmente 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la base de la aplicación de dichas leyes, su determinación debe adecuarse a la labor cumplida por el prestador. Si la aplicación estricta de los aranceles locales conduce a una evidente e injustificada desproporción entre la retribución resultante y la importancia de la labor cumplida, el juez puede fijar equitativamente la retribución</a:t>
            </a:r>
          </a:p>
          <a:p>
            <a:endParaRPr lang="es-ES" dirty="0"/>
          </a:p>
          <a:p>
            <a:r>
              <a:rPr lang="es-ES" dirty="0"/>
              <a:t>Precio global y por unidad de medida no puede ser modificado a no ser por circunstancias extraordinarias que modifiquen la situación de hecho al momento de la celebración del contrato (IMPREVISION)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5392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OBLIGACIONES DE LAS PARTES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/>
              <a:t> </a:t>
            </a:r>
            <a:r>
              <a:rPr lang="es-AR" dirty="0">
                <a:solidFill>
                  <a:srgbClr val="FF0000"/>
                </a:solidFill>
              </a:rPr>
              <a:t>CONTRATISTA O PRESTADOR</a:t>
            </a:r>
          </a:p>
          <a:p>
            <a:pPr lvl="1"/>
            <a:r>
              <a:rPr lang="es-AR" dirty="0"/>
              <a:t>Ejecutar el Contrato conforme previsiones contratadas y los conocimientos requeridos al tiempo de su realización por el arte, la ciencia y la técnica de la actividad.- </a:t>
            </a:r>
          </a:p>
          <a:p>
            <a:pPr lvl="1"/>
            <a:r>
              <a:rPr lang="es-AR" dirty="0"/>
              <a:t>Informar al Comitente</a:t>
            </a:r>
          </a:p>
          <a:p>
            <a:pPr lvl="1"/>
            <a:r>
              <a:rPr lang="es-AR" dirty="0"/>
              <a:t>Proveer los materiales idóneos salvo pacto en contrario</a:t>
            </a:r>
          </a:p>
          <a:p>
            <a:pPr lvl="1"/>
            <a:r>
              <a:rPr lang="es-AR" dirty="0"/>
              <a:t>Uso diligente de los materiales provistos por el comitente e informar sobre características impropias de la misma o vicios que posee.-</a:t>
            </a:r>
          </a:p>
          <a:p>
            <a:pPr lvl="1"/>
            <a:r>
              <a:rPr lang="es-AR" dirty="0"/>
              <a:t>Ejecución en tiempo o en el que razonablemente debería cumplirse</a:t>
            </a:r>
          </a:p>
          <a:p>
            <a:r>
              <a:rPr lang="es-AR" dirty="0"/>
              <a:t>2.- </a:t>
            </a:r>
            <a:r>
              <a:rPr lang="es-AR" dirty="0">
                <a:solidFill>
                  <a:srgbClr val="FF0000"/>
                </a:solidFill>
              </a:rPr>
              <a:t>COMITENTE</a:t>
            </a:r>
          </a:p>
          <a:p>
            <a:pPr lvl="1"/>
            <a:r>
              <a:rPr lang="es-AR" dirty="0"/>
              <a:t>Pagar el precio</a:t>
            </a:r>
          </a:p>
          <a:p>
            <a:pPr lvl="1"/>
            <a:r>
              <a:rPr lang="es-AR" dirty="0"/>
              <a:t>Colaborar </a:t>
            </a:r>
          </a:p>
          <a:p>
            <a:pPr lvl="1"/>
            <a:r>
              <a:rPr lang="es-AR" dirty="0"/>
              <a:t>Recibir la obra.-</a:t>
            </a:r>
          </a:p>
        </p:txBody>
      </p:sp>
    </p:spTree>
    <p:extLst>
      <p:ext uri="{BB962C8B-B14F-4D97-AF65-F5344CB8AC3E}">
        <p14:creationId xmlns:p14="http://schemas.microsoft.com/office/powerpoint/2010/main" val="227799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FALLECIMIENTO DE UNA DE LAS PARTES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|.- </a:t>
            </a:r>
            <a:r>
              <a:rPr lang="es-AR" dirty="0">
                <a:solidFill>
                  <a:srgbClr val="FF0000"/>
                </a:solidFill>
              </a:rPr>
              <a:t>COMITENTE</a:t>
            </a:r>
          </a:p>
          <a:p>
            <a:pPr lvl="1" algn="just"/>
            <a:r>
              <a:rPr lang="es-AR" dirty="0"/>
              <a:t>No extingue el contrato salvo que la ejecución sea imposible o inútil </a:t>
            </a:r>
          </a:p>
          <a:p>
            <a:pPr marL="457200" lvl="1" indent="0">
              <a:buNone/>
            </a:pPr>
            <a:endParaRPr lang="es-AR" dirty="0"/>
          </a:p>
          <a:p>
            <a:r>
              <a:rPr lang="es-AR" dirty="0"/>
              <a:t>2.- </a:t>
            </a:r>
            <a:r>
              <a:rPr lang="es-AR" dirty="0">
                <a:solidFill>
                  <a:srgbClr val="FF0000"/>
                </a:solidFill>
              </a:rPr>
              <a:t>CONTRATISTA O PRESTADOR</a:t>
            </a:r>
          </a:p>
          <a:p>
            <a:pPr lvl="1" algn="just"/>
            <a:r>
              <a:rPr lang="es-AR" dirty="0"/>
              <a:t>Se extingue, salvo consentimiento del comitente de que la obra sea continuada por los herederos. Si se extingue se debe pagar el valor de los materiales aprovechables y la parte proporcional cumplida.-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9132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FORMAS DE CONTRATACION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100" y="2556931"/>
            <a:ext cx="10548257" cy="3762225"/>
          </a:xfrm>
        </p:spPr>
        <p:txBody>
          <a:bodyPr>
            <a:normAutofit fontScale="40000" lnSpcReduction="20000"/>
          </a:bodyPr>
          <a:lstStyle/>
          <a:p>
            <a:pPr marL="640080" lvl="1" indent="-237744">
              <a:buFont typeface="Verdana"/>
              <a:buChar char="◦"/>
              <a:defRPr/>
            </a:pPr>
            <a:r>
              <a:rPr lang="es-AR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ajuste alzado</a:t>
            </a:r>
            <a:r>
              <a:rPr lang="es-A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 también denominado “retribución global”, (riguroso y Relativo) 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A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 unidad de medida</a:t>
            </a: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AR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 coste y costas</a:t>
            </a:r>
            <a:r>
              <a:rPr lang="es-AR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3200" dirty="0" err="1">
                <a:latin typeface="Times New Roman" pitchFamily="18" charset="0"/>
                <a:cs typeface="Times New Roman" pitchFamily="18" charset="0"/>
              </a:rPr>
              <a:t>MO+G+M+Utilidades</a:t>
            </a: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por cualquier otro sistema convenido por las partes. </a:t>
            </a:r>
          </a:p>
          <a:p>
            <a:pPr marL="640080" lvl="1" indent="-237744">
              <a:buNone/>
              <a:defRPr/>
            </a:pP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Si nada se ha estipulado al respecto se presume, que la obra fue contratada por </a:t>
            </a:r>
            <a:r>
              <a:rPr lang="es-AR" sz="3200" u="sng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ajuste alzado y que es el contratista quien provee los materiales.</a:t>
            </a:r>
          </a:p>
          <a:p>
            <a:pPr marL="640080" lvl="1" indent="-237744" algn="just">
              <a:buNone/>
              <a:defRPr/>
            </a:pPr>
            <a:endParaRPr lang="es-ES" dirty="0" smtClean="0"/>
          </a:p>
          <a:p>
            <a:pPr marL="640080" lvl="1" indent="-237744" algn="just">
              <a:buNone/>
              <a:defRPr/>
            </a:pPr>
            <a:r>
              <a:rPr lang="es-ES" dirty="0" smtClean="0"/>
              <a:t> </a:t>
            </a:r>
            <a:r>
              <a:rPr lang="es-ES" sz="2900" dirty="0"/>
              <a:t>El contratista no puede variar el proyecto ya aceptado sin autorización escrita del comitente, excepto que las modificaciones sean necesarias para ejecutar la obra conforme a las reglas del arte y no hubiesen podido ser previstas al momento de la contratación. Si las variaciones implican un aumento superior a la quinta parte del precio pactado, el comitente puede extinguirlo comunicando su decisión dentro del plazo de diez días de haber conocido la necesidad de la modificación y su costo estimado.</a:t>
            </a:r>
            <a:br>
              <a:rPr lang="es-ES" sz="2900" dirty="0"/>
            </a:br>
            <a:endParaRPr lang="es-AR" sz="2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>
              <a:buNone/>
              <a:defRPr/>
            </a:pPr>
            <a:r>
              <a:rPr lang="es-AR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Entrega</a:t>
            </a:r>
            <a:r>
              <a:rPr lang="es-AR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 por vicios aparentes que no afectan la estructura el contratista se libera al entregar  al comitente</a:t>
            </a:r>
          </a:p>
          <a:p>
            <a:pPr marL="640080" lvl="1" indent="-237744">
              <a:buNone/>
              <a:defRPr/>
            </a:pPr>
            <a:endParaRPr lang="es-AR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37744">
              <a:buNone/>
              <a:defRPr/>
            </a:pPr>
            <a:r>
              <a:rPr lang="es-AR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Por vicios ocultos: </a:t>
            </a:r>
            <a:r>
              <a:rPr lang="es-AR" sz="3200" dirty="0">
                <a:latin typeface="Times New Roman" pitchFamily="18" charset="0"/>
                <a:cs typeface="Times New Roman" pitchFamily="18" charset="0"/>
              </a:rPr>
              <a:t>el comitente debe avisar dentro de los 60 días de aparecer.  Prescripción: 3 años, salvo pacto contrario</a:t>
            </a:r>
            <a:br>
              <a:rPr lang="es-AR" sz="3200" dirty="0">
                <a:latin typeface="Times New Roman" pitchFamily="18" charset="0"/>
                <a:cs typeface="Times New Roman" pitchFamily="18" charset="0"/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174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000" dirty="0">
                <a:solidFill>
                  <a:srgbClr val="FF0000"/>
                </a:solidFill>
              </a:rPr>
              <a:t>IMPOSIBILIDAD DE CUMPLIR</a:t>
            </a:r>
            <a:r>
              <a:rPr lang="es-AR" sz="2000" dirty="0" smtClean="0">
                <a:solidFill>
                  <a:srgbClr val="FF0000"/>
                </a:solidFill>
              </a:rPr>
              <a:t>:</a:t>
            </a:r>
            <a:br>
              <a:rPr lang="es-AR" sz="2000" dirty="0" smtClean="0">
                <a:solidFill>
                  <a:srgbClr val="FF0000"/>
                </a:solidFill>
              </a:rPr>
            </a:br>
            <a:r>
              <a:rPr lang="es-AR" sz="2000" dirty="0" smtClean="0"/>
              <a:t> </a:t>
            </a:r>
            <a:r>
              <a:rPr lang="es-AR" sz="1800" dirty="0">
                <a:solidFill>
                  <a:schemeClr val="tx1"/>
                </a:solidFill>
              </a:rPr>
              <a:t>SIN CULPA, VALE DECIR, SI LA EJECUCION O LA CONTINUIDAD DE LA OBRA SE HACE IMPOSIBLE POR CAUSAS NO IMPUTABLES A NINGUNA DE LAS PARTES, EL CONTRATO SE EXTINGUE Y EL CONTRATISTA TIENE DERECHO A UNA RETRIBUCION PROPORCIONAL A LAS TAREAS EFECTUADAS-</a:t>
            </a:r>
            <a:endParaRPr lang="es-AR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2100" dirty="0">
                <a:solidFill>
                  <a:srgbClr val="FF0000"/>
                </a:solidFill>
              </a:rPr>
              <a:t>DESTRUCCION O DETERIORO POR CASO FORTUITO ANTES DE LA ENTREGA: </a:t>
            </a:r>
          </a:p>
          <a:p>
            <a:pPr marL="0" indent="0">
              <a:buNone/>
            </a:pPr>
            <a:r>
              <a:rPr lang="es-AR" dirty="0">
                <a:solidFill>
                  <a:srgbClr val="FF0000"/>
                </a:solidFill>
              </a:rPr>
              <a:t>Se extingue </a:t>
            </a:r>
            <a:r>
              <a:rPr lang="es-AR" dirty="0"/>
              <a:t>el contrato con los siguientes </a:t>
            </a:r>
            <a:r>
              <a:rPr lang="es-AR" dirty="0">
                <a:solidFill>
                  <a:srgbClr val="FFC000"/>
                </a:solidFill>
              </a:rPr>
              <a:t>efectos</a:t>
            </a:r>
            <a:r>
              <a:rPr lang="es-AR" dirty="0"/>
              <a:t>: </a:t>
            </a:r>
          </a:p>
          <a:p>
            <a:pPr marL="0" indent="0" algn="just">
              <a:buNone/>
            </a:pPr>
            <a:r>
              <a:rPr lang="es-AR" dirty="0"/>
              <a:t>1.- si el contratista provee materiales y la obra se realiza en inmueble del comitente, aquel tiene derecho a su valor y una compensación equivalente y equitativa de los trabajos realizados.-</a:t>
            </a:r>
          </a:p>
          <a:p>
            <a:pPr marL="0" indent="0" algn="just">
              <a:buNone/>
            </a:pPr>
            <a:r>
              <a:rPr lang="es-AR" dirty="0"/>
              <a:t>2.- si la causa es la mala calidad de los materiales o inadecuación de ellos, no se debe remuneración alguna.- </a:t>
            </a:r>
          </a:p>
          <a:p>
            <a:pPr marL="0" indent="0" algn="just">
              <a:buNone/>
            </a:pPr>
            <a:r>
              <a:rPr lang="es-AR" dirty="0"/>
              <a:t>3.- si el comitente esta en mora, en la recepción, debe la remuneración.-</a:t>
            </a:r>
          </a:p>
        </p:txBody>
      </p:sp>
    </p:spTree>
    <p:extLst>
      <p:ext uri="{BB962C8B-B14F-4D97-AF65-F5344CB8AC3E}">
        <p14:creationId xmlns:p14="http://schemas.microsoft.com/office/powerpoint/2010/main" val="878985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685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Garamond</vt:lpstr>
      <vt:lpstr>Times New Roman</vt:lpstr>
      <vt:lpstr>Verdana</vt:lpstr>
      <vt:lpstr>Orgánico</vt:lpstr>
      <vt:lpstr>CONTRATOS DE OBRA Y SERVICIOS</vt:lpstr>
      <vt:lpstr>ART. 1251C.C.C</vt:lpstr>
      <vt:lpstr>CONTRATO DE SERVICIOS: Cuando la obligación de hacer consiste en realizar cierta actividad independiente de su eficacia.- </vt:lpstr>
      <vt:lpstr>CONTRATO DE OBRA</vt:lpstr>
      <vt:lpstr>PRECIO Se determina por el contrato, la Ley, los usos o en su defecto por la decisión judicial.- </vt:lpstr>
      <vt:lpstr>OBLIGACIONES DE LAS PARTES</vt:lpstr>
      <vt:lpstr>FALLECIMIENTO DE UNA DE LAS PARTES</vt:lpstr>
      <vt:lpstr>FORMAS DE CONTRATACION</vt:lpstr>
      <vt:lpstr>IMPOSIBILIDAD DE CUMPLIR:  SIN CULPA, VALE DECIR, SI LA EJECUCION O LA CONTINUIDAD DE LA OBRA SE HACE IMPOSIBLE POR CAUSAS NO IMPUTABLES A NINGUNA DE LAS PARTES, EL CONTRATO SE EXTINGUE Y EL CONTRATISTA TIENE DERECHO A UNA RETRIBUCION PROPORCIONAL A LAS TAREAS EFECTUADAS-</vt:lpstr>
      <vt:lpstr>RESPONSABILIDAD POR LA OBRA</vt:lpstr>
      <vt:lpstr>RESPONSABILIDADES COMPLEMENTARIAS</vt:lpstr>
      <vt:lpstr>EXTINCION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CONTRATOS DE OBRA Y SERVICIOS</dc:title>
  <dc:creator>Alfredo</dc:creator>
  <cp:lastModifiedBy>Alfredo</cp:lastModifiedBy>
  <cp:revision>6</cp:revision>
  <dcterms:created xsi:type="dcterms:W3CDTF">2025-04-06T18:48:13Z</dcterms:created>
  <dcterms:modified xsi:type="dcterms:W3CDTF">2025-04-06T21:17:21Z</dcterms:modified>
</cp:coreProperties>
</file>