
<file path=[Content_Types].xml><?xml version="1.0" encoding="utf-8"?>
<Types xmlns="http://schemas.openxmlformats.org/package/2006/content-types">
  <Default Extension="jpeg" ContentType="image/jpeg"/>
  <Default Extension="JPG" ContentType="image/.jpg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72" r:id="rId7"/>
    <p:sldId id="260" r:id="rId8"/>
    <p:sldId id="266" r:id="rId9"/>
    <p:sldId id="270" r:id="rId10"/>
    <p:sldId id="261" r:id="rId11"/>
    <p:sldId id="263" r:id="rId12"/>
    <p:sldId id="262" r:id="rId13"/>
    <p:sldId id="264" r:id="rId14"/>
    <p:sldId id="267" r:id="rId15"/>
    <p:sldId id="265" r:id="rId16"/>
    <p:sldId id="268" r:id="rId17"/>
    <p:sldId id="271" r:id="rId18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7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6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 hasCustomPrompt="1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anose="02040502050405020303" pitchFamily="18" charset="0"/>
              <a:buNone/>
            </a:pPr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anose="02040502050405020303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452E-13EE-49C7-BDB7-DDCB47995570}" type="slidenum">
              <a:rPr lang="es-AR" smtClean="0"/>
            </a:fld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  <a:endParaRPr lang="es-ES" smtClean="0"/>
          </a:p>
          <a:p>
            <a:pPr lvl="1"/>
            <a:r>
              <a:rPr lang="es-ES" smtClean="0"/>
              <a:t>Segundo nivel</a:t>
            </a:r>
            <a:endParaRPr lang="es-ES" smtClean="0"/>
          </a:p>
          <a:p>
            <a:pPr lvl="2"/>
            <a:r>
              <a:rPr lang="es-ES" smtClean="0"/>
              <a:t>Tercer nivel</a:t>
            </a:r>
            <a:endParaRPr lang="es-ES" smtClean="0"/>
          </a:p>
          <a:p>
            <a:pPr lvl="3"/>
            <a:r>
              <a:rPr lang="es-ES" smtClean="0"/>
              <a:t>Cuarto nivel</a:t>
            </a:r>
            <a:endParaRPr lang="es-ES" smtClean="0"/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2CB320-CD3A-4300-85F4-A539C6299CCC}" type="datetimeFigureOut">
              <a:rPr lang="es-AR" smtClean="0"/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B93452E-13EE-49C7-BDB7-DDCB47995570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anose="02040502050405020303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9001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33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625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anose="02040502050405020303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0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GIF"/><Relationship Id="rId1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699792" y="5157192"/>
            <a:ext cx="5637010" cy="882119"/>
          </a:xfrm>
        </p:spPr>
        <p:txBody>
          <a:bodyPr>
            <a:normAutofit/>
          </a:bodyPr>
          <a:lstStyle/>
          <a:p>
            <a:r>
              <a:rPr lang="es-ES_tradnl" sz="4800" b="1" dirty="0" smtClean="0"/>
              <a:t>Decreto 351/79</a:t>
            </a:r>
            <a:endParaRPr lang="es-AR" sz="4800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219627">
            <a:off x="1779712" y="1307082"/>
            <a:ext cx="7175351" cy="1793167"/>
          </a:xfrm>
        </p:spPr>
        <p:txBody>
          <a:bodyPr/>
          <a:lstStyle/>
          <a:p>
            <a:pPr algn="ctr"/>
            <a:r>
              <a:rPr lang="es-ES_tradnl" dirty="0" smtClean="0"/>
              <a:t>Riesgo Eléctrico</a:t>
            </a:r>
            <a:endParaRPr lang="es-AR" dirty="0"/>
          </a:p>
        </p:txBody>
      </p:sp>
      <p:pic>
        <p:nvPicPr>
          <p:cNvPr id="5122" name="Picture 2" descr="E:\descargas\logo riego electrico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0808"/>
            <a:ext cx="3461479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Interruptor Diferencial</a:t>
            </a:r>
            <a:endParaRPr lang="es-AR" dirty="0"/>
          </a:p>
        </p:txBody>
      </p:sp>
      <p:pic>
        <p:nvPicPr>
          <p:cNvPr id="3" name="Picture 2" descr="http://upload.wikimedia.org/wikipedia/commons/thumb/9/9a/Residual_current_device_2pole.jpg/200px-Residual_current_device_2pole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3877352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3636085" cy="1258493"/>
          </a:xfrm>
        </p:spPr>
        <p:txBody>
          <a:bodyPr/>
          <a:lstStyle/>
          <a:p>
            <a:r>
              <a:rPr lang="es-ES_tradnl" dirty="0"/>
              <a:t>Protecciones para </a:t>
            </a:r>
            <a:r>
              <a:rPr lang="es-ES_tradnl" dirty="0" smtClean="0"/>
              <a:t>equipos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6221" y="2060848"/>
            <a:ext cx="4536504" cy="4608512"/>
          </a:xfrm>
        </p:spPr>
        <p:txBody>
          <a:bodyPr>
            <a:normAutofit/>
          </a:bodyPr>
          <a:lstStyle/>
          <a:p>
            <a:r>
              <a:rPr lang="es-AR" sz="1800" b="1" dirty="0"/>
              <a:t>La llave Térmica o Termo magnética generalmente bipolar trabaja en función del consumo de corriente, el límite de la misma es el que figura en el rótulo o la especificación de la llave, o sea si llegara a circular mayor cantidad de corriente durante un tiempo prolongado que la especificada en la misma, automáticamente salta la llave y se interrumpe el suministro de electricidad al aparato que este conectada o la llave general, según sea el caso.</a:t>
            </a:r>
            <a:endParaRPr lang="es-AR" sz="1800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764704"/>
            <a:ext cx="4572000" cy="4896544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11760" y="5013176"/>
            <a:ext cx="6512511" cy="1143000"/>
          </a:xfrm>
        </p:spPr>
        <p:txBody>
          <a:bodyPr/>
          <a:lstStyle/>
          <a:p>
            <a:r>
              <a:rPr lang="es-ES_tradnl" dirty="0" smtClean="0"/>
              <a:t>Llave Térmica o Termo magnética</a:t>
            </a:r>
            <a:endParaRPr lang="es-AR" dirty="0"/>
          </a:p>
        </p:txBody>
      </p:sp>
      <p:pic>
        <p:nvPicPr>
          <p:cNvPr id="2050" name="Picture 2" descr="E:\descargas\llave-termica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7"/>
            <a:ext cx="3888432" cy="5011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323528" y="1988840"/>
            <a:ext cx="8568951" cy="4392488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1979712" y="404664"/>
            <a:ext cx="5653180" cy="848385"/>
          </a:xfrm>
        </p:spPr>
        <p:txBody>
          <a:bodyPr/>
          <a:lstStyle/>
          <a:p>
            <a:r>
              <a:rPr lang="es-ES_tradnl" dirty="0" smtClean="0"/>
              <a:t>Enchufes con puesta a tierra</a:t>
            </a:r>
            <a:endParaRPr lang="es-AR" dirty="0"/>
          </a:p>
        </p:txBody>
      </p:sp>
      <p:pic>
        <p:nvPicPr>
          <p:cNvPr id="4098" name="Picture 2" descr="E:\descargas\tres patas.jp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76872"/>
            <a:ext cx="31718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E:\descargas\Toma con Enchufe PA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276872"/>
            <a:ext cx="3960440" cy="261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E:\descargas\puesta a tier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994423"/>
            <a:ext cx="4608512" cy="2717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143000"/>
          </a:xfrm>
        </p:spPr>
        <p:txBody>
          <a:bodyPr/>
          <a:lstStyle/>
          <a:p>
            <a:r>
              <a:rPr lang="es-ES_tradnl" dirty="0" smtClean="0"/>
              <a:t>Equipos con doble aislación</a:t>
            </a:r>
            <a:endParaRPr lang="es-AR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2564904"/>
            <a:ext cx="5256584" cy="3168352"/>
          </a:xfrm>
        </p:spPr>
      </p:pic>
      <p:pic>
        <p:nvPicPr>
          <p:cNvPr id="3074" name="Picture 2" descr="E:\descargas\logo doble aislacion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76" y="3068960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260648"/>
            <a:ext cx="5516093" cy="1022978"/>
          </a:xfrm>
        </p:spPr>
        <p:txBody>
          <a:bodyPr/>
          <a:lstStyle/>
          <a:p>
            <a:r>
              <a:rPr lang="es-AR" sz="3200" dirty="0"/>
              <a:t>Como trabajar en forma segura</a:t>
            </a:r>
            <a:endParaRPr lang="es-AR" sz="32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8352928" cy="496855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AR" dirty="0">
                <a:solidFill>
                  <a:schemeClr val="accent6"/>
                </a:solidFill>
              </a:rPr>
              <a:t>1. </a:t>
            </a:r>
            <a:r>
              <a:rPr lang="es-AR" dirty="0"/>
              <a:t>Previo al uso de un aparato o instalación eléctrica verifique que esté en buen estado.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2. </a:t>
            </a:r>
            <a:r>
              <a:rPr lang="es-AR" dirty="0"/>
              <a:t>No utilice ni manipule instalaciones o equipos eléctricos que se encuentren mojados o si usted tiene las manos o pies mojados.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3. </a:t>
            </a:r>
            <a:r>
              <a:rPr lang="es-AR" dirty="0"/>
              <a:t>Al operar un aparato eléctrico utilice los órganos de mando previstos por el constructor. No modifique la regulación de los dispositivos de seguridad que posee el equipo o la instalación eléctrica.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4. </a:t>
            </a:r>
            <a:r>
              <a:rPr lang="es-AR" dirty="0"/>
              <a:t>En caso de rotura, incidente u otra anomalía, corte el suministro de energía eléctrica y dé aviso al personal de mantenimiento. Impida que algún otro trabajador manipule el aparato defectuoso.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5. </a:t>
            </a:r>
            <a:r>
              <a:rPr lang="es-AR" dirty="0"/>
              <a:t>No intente reparar un equipo o instalación en caso de desperfecto. Solamente lo deben hacer los electricistas calificados.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6. </a:t>
            </a:r>
            <a:r>
              <a:rPr lang="es-AR" dirty="0"/>
              <a:t>Antes de usar equipos eléctricos lea los manuales de instrucciones, informándose sobre las precauciones a adoptar para un trabajo seguro.</a:t>
            </a:r>
            <a:endParaRPr lang="es-AR" dirty="0"/>
          </a:p>
          <a:p>
            <a:pPr algn="l"/>
            <a:r>
              <a:rPr lang="es-AR" dirty="0">
                <a:solidFill>
                  <a:schemeClr val="accent6"/>
                </a:solidFill>
              </a:rPr>
              <a:t>7. </a:t>
            </a:r>
            <a:r>
              <a:rPr lang="es-AR" dirty="0"/>
              <a:t>Respete las señales y protecciones destinadas a impedir el contacto del cuerpo con algún componente peligroso de la máquina o de una instalación. Nunca abra dichas protecciones.</a:t>
            </a:r>
            <a:endParaRPr lang="es-AR" dirty="0"/>
          </a:p>
          <a:p>
            <a:pPr algn="l"/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19672" y="2276872"/>
            <a:ext cx="6512511" cy="1440160"/>
          </a:xfrm>
        </p:spPr>
        <p:txBody>
          <a:bodyPr/>
          <a:lstStyle/>
          <a:p>
            <a:r>
              <a:rPr lang="es-ES_tradnl" smtClean="0"/>
              <a:t>Muchas </a:t>
            </a:r>
            <a:r>
              <a:rPr lang="es-ES_tradnl" smtClean="0"/>
              <a:t>gracias!!!!!</a:t>
            </a: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512511" cy="1143000"/>
          </a:xfrm>
        </p:spPr>
        <p:txBody>
          <a:bodyPr/>
          <a:lstStyle/>
          <a:p>
            <a:r>
              <a:rPr lang="es-ES_tradnl" dirty="0" smtClean="0"/>
              <a:t>Que es el Riesgo Eléctrico?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251520" y="2276872"/>
            <a:ext cx="8568952" cy="4104456"/>
          </a:xfrm>
        </p:spPr>
        <p:txBody>
          <a:bodyPr>
            <a:normAutofit/>
          </a:bodyPr>
          <a:lstStyle/>
          <a:p>
            <a:r>
              <a:rPr lang="es-ES_tradnl" sz="4000" dirty="0"/>
              <a:t>Se denomina riesgo eléctrico al riesgo originado por la energía </a:t>
            </a:r>
            <a:r>
              <a:rPr lang="es-ES_tradnl" sz="4000" dirty="0" smtClean="0"/>
              <a:t>eléctrica, existen 2 clases </a:t>
            </a:r>
            <a:r>
              <a:rPr lang="es-ES_tradnl" sz="4000" dirty="0"/>
              <a:t>contacto eléctrico </a:t>
            </a:r>
            <a:r>
              <a:rPr lang="es-ES_tradnl" sz="4000" dirty="0" smtClean="0"/>
              <a:t>directo y contacto </a:t>
            </a:r>
            <a:r>
              <a:rPr lang="es-ES_tradnl" sz="4000" dirty="0"/>
              <a:t>eléctrico indirecto</a:t>
            </a:r>
            <a:endParaRPr lang="es-AR" sz="4000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contacto eléctrico directo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_tradnl" dirty="0" smtClean="0"/>
              <a:t>Se produce cuando una persona toca o se pone en contacto involuntario o accidentalmente con un conductor, instalación, elemento eléctrico, maquina, enchufe, etc. bajo tención directa. 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_tradnl" dirty="0"/>
              <a:t>contacto eléctrico indirecto</a:t>
            </a:r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_tradnl" dirty="0" smtClean="0"/>
              <a:t>Contactos de personas con masas puestas accidentalmente bajo tensión. </a:t>
            </a:r>
            <a:endParaRPr lang="es-AR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 rot="20236205">
            <a:off x="1443584" y="4210745"/>
            <a:ext cx="6512511" cy="1143000"/>
          </a:xfrm>
        </p:spPr>
        <p:txBody>
          <a:bodyPr/>
          <a:lstStyle/>
          <a:p>
            <a:r>
              <a:rPr lang="es-ES_tradnl" dirty="0" smtClean="0"/>
              <a:t>Clases de contactos</a:t>
            </a:r>
            <a:endParaRPr lang="es-AR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6" name="Picture 2" descr="E:\descargas\contacto directo e indirec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6632"/>
            <a:ext cx="5832648" cy="3451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descargas\tir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5598" y="3805020"/>
            <a:ext cx="2226683" cy="2612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:\descargas\Contacto elec direc R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788043"/>
            <a:ext cx="3024336" cy="258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hlinkClick r:id="rId1" action="ppaction://hlinksldjump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63" y="1153763"/>
            <a:ext cx="8754625" cy="465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exto"/>
          <p:cNvSpPr>
            <a:spLocks noGrp="1"/>
          </p:cNvSpPr>
          <p:nvPr>
            <p:ph type="body" idx="1"/>
          </p:nvPr>
        </p:nvSpPr>
        <p:spPr>
          <a:xfrm>
            <a:off x="1115616" y="764704"/>
            <a:ext cx="3346704" cy="639762"/>
          </a:xfrm>
        </p:spPr>
        <p:txBody>
          <a:bodyPr/>
          <a:lstStyle/>
          <a:p>
            <a:r>
              <a:rPr lang="es-AR" dirty="0"/>
              <a:t>Efectos físicos inmediatos</a:t>
            </a:r>
            <a:endParaRPr lang="es-AR" dirty="0"/>
          </a:p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2"/>
          </p:nvPr>
        </p:nvSpPr>
        <p:spPr>
          <a:xfrm>
            <a:off x="395536" y="980728"/>
            <a:ext cx="4035607" cy="4680520"/>
          </a:xfrm>
        </p:spPr>
        <p:txBody>
          <a:bodyPr>
            <a:normAutofit fontScale="92500" lnSpcReduction="10000"/>
          </a:bodyPr>
          <a:lstStyle/>
          <a:p>
            <a:r>
              <a:rPr lang="es-AR" b="1" dirty="0"/>
              <a:t>Asfixia</a:t>
            </a:r>
            <a:r>
              <a:rPr lang="es-AR" dirty="0"/>
              <a:t>: Se produce cuando la corriente eléctrica atraviesa el tórax.</a:t>
            </a:r>
            <a:endParaRPr lang="es-AR" dirty="0"/>
          </a:p>
          <a:p>
            <a:r>
              <a:rPr lang="es-AR" b="1" dirty="0"/>
              <a:t>Quemaduras</a:t>
            </a:r>
            <a:r>
              <a:rPr lang="es-AR" dirty="0"/>
              <a:t>: Internas o externas por el paso de la intensidad de corriente a través del cuerpo por Efecto Joule o por la proximidad al arco eléctrico.</a:t>
            </a:r>
            <a:endParaRPr lang="es-AR" dirty="0"/>
          </a:p>
          <a:p>
            <a:r>
              <a:rPr lang="es-AR" b="1" dirty="0"/>
              <a:t>Tetanización</a:t>
            </a:r>
            <a:r>
              <a:rPr lang="es-AR" dirty="0"/>
              <a:t>: O contracción muscular. Consiste en la anulación de la capacidad de reacción muscular que impide la separación voluntaria del punto de contacto </a:t>
            </a:r>
            <a:endParaRPr lang="es-AR" dirty="0" smtClean="0"/>
          </a:p>
          <a:p>
            <a:r>
              <a:rPr lang="es-AR" b="1" dirty="0" smtClean="0"/>
              <a:t>Fibrilación </a:t>
            </a:r>
            <a:r>
              <a:rPr lang="es-AR" b="1" dirty="0"/>
              <a:t>ventricular</a:t>
            </a:r>
            <a:r>
              <a:rPr lang="es-AR" dirty="0"/>
              <a:t>: Se produce cuando la corriente pasa por el corazón y su efecto en el organismo se traduce en un paro circulatorio por rotura del ritmo cardíaco</a:t>
            </a:r>
            <a:endParaRPr lang="es-AR" dirty="0"/>
          </a:p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3"/>
          </p:nvPr>
        </p:nvSpPr>
        <p:spPr>
          <a:xfrm>
            <a:off x="4644008" y="764704"/>
            <a:ext cx="3346704" cy="639762"/>
          </a:xfrm>
        </p:spPr>
        <p:txBody>
          <a:bodyPr/>
          <a:lstStyle/>
          <a:p>
            <a:r>
              <a:rPr lang="es-AR" dirty="0"/>
              <a:t>Efectos físicos no inmediatos</a:t>
            </a:r>
            <a:endParaRPr lang="es-AR" dirty="0"/>
          </a:p>
          <a:p>
            <a:endParaRPr lang="es-AR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4"/>
          </p:nvPr>
        </p:nvSpPr>
        <p:spPr>
          <a:xfrm>
            <a:off x="4644008" y="980728"/>
            <a:ext cx="4103439" cy="4752528"/>
          </a:xfrm>
        </p:spPr>
        <p:txBody>
          <a:bodyPr>
            <a:normAutofit fontScale="92500" lnSpcReduction="20000"/>
          </a:bodyPr>
          <a:lstStyle/>
          <a:p>
            <a:r>
              <a:rPr lang="es-AR" b="1" dirty="0"/>
              <a:t>Manifestaciones renales</a:t>
            </a:r>
            <a:r>
              <a:rPr lang="es-AR" dirty="0"/>
              <a:t>: Los riñones pueden quedar bloqueados como consecuencia de las </a:t>
            </a:r>
            <a:r>
              <a:rPr lang="es-AR" dirty="0" smtClean="0"/>
              <a:t>quemaduras.</a:t>
            </a:r>
            <a:endParaRPr lang="es-AR" dirty="0" smtClean="0"/>
          </a:p>
          <a:p>
            <a:r>
              <a:rPr lang="es-AR" b="1" dirty="0"/>
              <a:t>Trastornos </a:t>
            </a:r>
            <a:r>
              <a:rPr lang="es-AR" b="1" dirty="0" smtClean="0"/>
              <a:t>cardiovasculares</a:t>
            </a:r>
            <a:r>
              <a:rPr lang="es-AR" dirty="0" smtClean="0"/>
              <a:t>: taquicardias</a:t>
            </a:r>
            <a:r>
              <a:rPr lang="es-AR" dirty="0"/>
              <a:t>, sensaciones vertiginosas, cefaleas rebeldes, etc.</a:t>
            </a:r>
            <a:endParaRPr lang="es-AR" dirty="0"/>
          </a:p>
          <a:p>
            <a:r>
              <a:rPr lang="es-AR" b="1" dirty="0"/>
              <a:t>Trastornos nerviosos</a:t>
            </a:r>
            <a:r>
              <a:rPr lang="es-AR" dirty="0"/>
              <a:t>: </a:t>
            </a:r>
            <a:r>
              <a:rPr lang="es-AR" dirty="0" smtClean="0"/>
              <a:t>pequeñas </a:t>
            </a:r>
            <a:r>
              <a:rPr lang="es-AR" dirty="0"/>
              <a:t>hemorragias fruto de la desintegración de la sustancia nerviosa ya sea central o medular. </a:t>
            </a:r>
            <a:endParaRPr lang="es-AR" dirty="0"/>
          </a:p>
          <a:p>
            <a:r>
              <a:rPr lang="es-AR" b="1" dirty="0"/>
              <a:t>Trastornos sensoriales, oculares y auditivos</a:t>
            </a:r>
            <a:r>
              <a:rPr lang="es-AR" dirty="0"/>
              <a:t>: Los trastornos oculares </a:t>
            </a:r>
            <a:r>
              <a:rPr lang="es-AR" dirty="0" smtClean="0"/>
              <a:t>son </a:t>
            </a:r>
            <a:r>
              <a:rPr lang="es-AR" dirty="0"/>
              <a:t>debidos a los efectos luminosos y caloríficos del arco eléctrico </a:t>
            </a:r>
            <a:r>
              <a:rPr lang="es-AR" dirty="0" smtClean="0"/>
              <a:t>producido. Los </a:t>
            </a:r>
            <a:r>
              <a:rPr lang="es-AR" dirty="0"/>
              <a:t>trastornos auditivos </a:t>
            </a:r>
            <a:r>
              <a:rPr lang="es-AR" dirty="0" smtClean="0"/>
              <a:t>pueden </a:t>
            </a:r>
            <a:r>
              <a:rPr lang="es-AR" dirty="0"/>
              <a:t>llegar hasta la sordera total y se deben generalmente a un traumatismo craneal, a una quemadura grave de alguna parte del cráneo o a trastornos nerviosos</a:t>
            </a:r>
            <a:endParaRPr lang="es-AR" dirty="0"/>
          </a:p>
          <a:p>
            <a:endParaRPr lang="es-AR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2123728" y="5589240"/>
            <a:ext cx="6182072" cy="934040"/>
          </a:xfrm>
        </p:spPr>
        <p:txBody>
          <a:bodyPr/>
          <a:lstStyle/>
          <a:p>
            <a:r>
              <a:rPr lang="es-A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EFECTOS FÍSICOS DEL CHOQUE ELÉCTRICO</a:t>
            </a:r>
            <a:br>
              <a:rPr lang="es-AR" dirty="0">
                <a:effectLst/>
              </a:rPr>
            </a:br>
            <a:br>
              <a:rPr lang="es-AR" dirty="0">
                <a:effectLst/>
              </a:rPr>
            </a:br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000"/>
                            </p:stCondLst>
                            <p:childTnLst>
                              <p:par>
                                <p:cTn id="6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4" grpId="0" build="p"/>
      <p:bldP spid="5" grpId="0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7992888" cy="936104"/>
          </a:xfrm>
        </p:spPr>
        <p:txBody>
          <a:bodyPr/>
          <a:lstStyle/>
          <a:p>
            <a:r>
              <a:rPr lang="es-AR" sz="2800" dirty="0"/>
              <a:t>Intensidad de la corriente (en </a:t>
            </a:r>
            <a:r>
              <a:rPr lang="es-AR" sz="2800" dirty="0" smtClean="0"/>
              <a:t>miliamperios) y </a:t>
            </a:r>
            <a:r>
              <a:rPr lang="es-AR" sz="2800" dirty="0"/>
              <a:t>Posible efecto en el cuerpo humano</a:t>
            </a:r>
            <a:endParaRPr lang="es-AR" sz="28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1484784"/>
            <a:ext cx="8496944" cy="5256584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es-AR" sz="7600" b="1" dirty="0">
                <a:solidFill>
                  <a:schemeClr val="accent6"/>
                </a:solidFill>
              </a:rPr>
              <a:t>1 </a:t>
            </a:r>
            <a:r>
              <a:rPr lang="es-AR" sz="7600" b="1" dirty="0" err="1" smtClean="0">
                <a:solidFill>
                  <a:schemeClr val="accent6"/>
                </a:solidFill>
              </a:rPr>
              <a:t>mA</a:t>
            </a:r>
            <a:r>
              <a:rPr lang="es-AR" sz="7600" dirty="0"/>
              <a:t> </a:t>
            </a:r>
            <a:r>
              <a:rPr lang="es-AR" sz="7600" dirty="0" smtClean="0"/>
              <a:t>Nivel </a:t>
            </a:r>
            <a:r>
              <a:rPr lang="es-AR" sz="7600" dirty="0"/>
              <a:t>de percepción. Una leve sensación de hormigueo. Aun así, puede ser peligroso bajo ciertas condiciones.</a:t>
            </a:r>
            <a:endParaRPr lang="es-AR" sz="7600" dirty="0"/>
          </a:p>
          <a:p>
            <a:pPr algn="l"/>
            <a:r>
              <a:rPr lang="es-AR" sz="7600" b="1" dirty="0">
                <a:solidFill>
                  <a:schemeClr val="accent6"/>
                </a:solidFill>
              </a:rPr>
              <a:t>5 </a:t>
            </a:r>
            <a:r>
              <a:rPr lang="es-AR" sz="7600" b="1" dirty="0" err="1" smtClean="0">
                <a:solidFill>
                  <a:schemeClr val="accent6"/>
                </a:solidFill>
              </a:rPr>
              <a:t>mA</a:t>
            </a:r>
            <a:r>
              <a:rPr lang="es-AR" sz="7600" dirty="0">
                <a:solidFill>
                  <a:schemeClr val="accent6"/>
                </a:solidFill>
              </a:rPr>
              <a:t> </a:t>
            </a:r>
            <a:r>
              <a:rPr lang="es-AR" sz="7600" dirty="0" smtClean="0"/>
              <a:t>Leve </a:t>
            </a:r>
            <a:r>
              <a:rPr lang="es-AR" sz="7600" dirty="0"/>
              <a:t>sensación de choque; no doloroso, aunque incómodo. La </a:t>
            </a:r>
            <a:r>
              <a:rPr lang="es-AR" sz="7600" dirty="0" smtClean="0"/>
              <a:t>persona promedio </a:t>
            </a:r>
            <a:r>
              <a:rPr lang="es-AR" sz="7600" dirty="0"/>
              <a:t>puede soltar la fuente de la corriente eléctrica. Sin embargo, las reacciones involuntarias fuertes a los choques en esta escala pueden resultar en lesiones.</a:t>
            </a:r>
            <a:endParaRPr lang="es-AR" sz="7600" dirty="0"/>
          </a:p>
          <a:p>
            <a:pPr algn="l"/>
            <a:r>
              <a:rPr lang="es-AR" sz="7600" b="1" dirty="0">
                <a:solidFill>
                  <a:schemeClr val="accent6"/>
                </a:solidFill>
              </a:rPr>
              <a:t>6-30 </a:t>
            </a:r>
            <a:r>
              <a:rPr lang="es-AR" sz="7600" b="1" dirty="0" err="1">
                <a:solidFill>
                  <a:schemeClr val="accent6"/>
                </a:solidFill>
              </a:rPr>
              <a:t>mA</a:t>
            </a:r>
            <a:r>
              <a:rPr lang="es-AR" sz="7600" b="1" dirty="0">
                <a:solidFill>
                  <a:schemeClr val="accent6"/>
                </a:solidFill>
              </a:rPr>
              <a:t> </a:t>
            </a:r>
            <a:r>
              <a:rPr lang="es-AR" sz="7600" dirty="0"/>
              <a:t>Choque doloroso donde se pierde el control muscular. Esto se conoce como "la corriente paralizante" o "la escala bajo la cual hay que soltar la fuente".</a:t>
            </a:r>
            <a:endParaRPr lang="es-AR" sz="7600" dirty="0"/>
          </a:p>
          <a:p>
            <a:pPr algn="l"/>
            <a:r>
              <a:rPr lang="es-AR" sz="7600" b="1" dirty="0">
                <a:solidFill>
                  <a:schemeClr val="accent6"/>
                </a:solidFill>
              </a:rPr>
              <a:t>50-150 </a:t>
            </a:r>
            <a:r>
              <a:rPr lang="es-AR" sz="7600" b="1" dirty="0" err="1">
                <a:solidFill>
                  <a:schemeClr val="accent6"/>
                </a:solidFill>
              </a:rPr>
              <a:t>mA</a:t>
            </a:r>
            <a:r>
              <a:rPr lang="es-AR" sz="7600" b="1" dirty="0">
                <a:solidFill>
                  <a:schemeClr val="accent6"/>
                </a:solidFill>
              </a:rPr>
              <a:t> </a:t>
            </a:r>
            <a:r>
              <a:rPr lang="es-AR" sz="7600" dirty="0"/>
              <a:t>Dolor agudo, paro respiratorio, contracciones musculares severas. La persona no puede soltar la fuente de electricidad. La muerte es posible.</a:t>
            </a:r>
            <a:endParaRPr lang="es-AR" sz="7600" dirty="0"/>
          </a:p>
          <a:p>
            <a:pPr algn="l"/>
            <a:r>
              <a:rPr lang="es-AR" sz="7600" b="1" dirty="0">
                <a:solidFill>
                  <a:schemeClr val="accent6"/>
                </a:solidFill>
              </a:rPr>
              <a:t>1000-4300 </a:t>
            </a:r>
            <a:r>
              <a:rPr lang="es-AR" sz="7600" b="1" dirty="0" err="1">
                <a:solidFill>
                  <a:schemeClr val="accent6"/>
                </a:solidFill>
              </a:rPr>
              <a:t>mA</a:t>
            </a:r>
            <a:r>
              <a:rPr lang="es-AR" sz="7600" b="1" dirty="0">
                <a:solidFill>
                  <a:schemeClr val="accent6"/>
                </a:solidFill>
              </a:rPr>
              <a:t> </a:t>
            </a:r>
            <a:r>
              <a:rPr lang="es-AR" sz="7600" dirty="0"/>
              <a:t>Fibrilación ventricular (el ritmo cardíaco cesa.) Ocurren contracciones musculares y daño a los nervios. La muerte es sumamente probable.</a:t>
            </a:r>
            <a:endParaRPr lang="es-AR" sz="7600" dirty="0"/>
          </a:p>
          <a:p>
            <a:pPr algn="l"/>
            <a:r>
              <a:rPr lang="es-AR" sz="7600" b="1" dirty="0">
                <a:solidFill>
                  <a:schemeClr val="accent6"/>
                </a:solidFill>
              </a:rPr>
              <a:t>10,000 </a:t>
            </a:r>
            <a:r>
              <a:rPr lang="es-AR" sz="7600" b="1" dirty="0" err="1">
                <a:solidFill>
                  <a:schemeClr val="accent6"/>
                </a:solidFill>
              </a:rPr>
              <a:t>mA</a:t>
            </a:r>
            <a:r>
              <a:rPr lang="es-AR" sz="7600" b="1" dirty="0">
                <a:solidFill>
                  <a:schemeClr val="accent6"/>
                </a:solidFill>
              </a:rPr>
              <a:t> </a:t>
            </a:r>
            <a:r>
              <a:rPr lang="es-AR" sz="7600" dirty="0"/>
              <a:t>Paro cardíaco, quemaduras severas y con toda probabilidad puede causar la muerte. Las condiciones húmedas son comunes durante los sacudidos eléctricos a bajo voltaje. Bajo condiciones secas, la piel humana es muy resistente. Si la piel está húmeda, la resistencia del cuerpo baja drásticamente.</a:t>
            </a:r>
            <a:endParaRPr lang="es-AR" sz="7600" dirty="0"/>
          </a:p>
          <a:p>
            <a:endParaRPr lang="es-A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 rot="20748182">
            <a:off x="301498" y="4495792"/>
            <a:ext cx="5905725" cy="1143000"/>
          </a:xfrm>
        </p:spPr>
        <p:txBody>
          <a:bodyPr/>
          <a:lstStyle/>
          <a:p>
            <a:r>
              <a:rPr lang="es-AR" dirty="0"/>
              <a:t>¡VOLTAJE BAJO NO SIGNIFICA POCO RIESGO!</a:t>
            </a:r>
            <a:endParaRPr lang="es-AR" dirty="0"/>
          </a:p>
        </p:txBody>
      </p:sp>
      <p:pic>
        <p:nvPicPr>
          <p:cNvPr id="9" name="8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8" b="2498"/>
          <a:stretch>
            <a:fillRect/>
          </a:stretch>
        </p:blipFill>
        <p:spPr>
          <a:xfrm>
            <a:off x="5148064" y="1052736"/>
            <a:ext cx="4114800" cy="3127806"/>
          </a:xfrm>
        </p:spPr>
      </p:pic>
      <p:pic>
        <p:nvPicPr>
          <p:cNvPr id="1026" name="Picture 2" descr="E:\descargas\oj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692696"/>
            <a:ext cx="3109028" cy="240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260648"/>
            <a:ext cx="3636085" cy="1258493"/>
          </a:xfrm>
        </p:spPr>
        <p:txBody>
          <a:bodyPr/>
          <a:lstStyle/>
          <a:p>
            <a:r>
              <a:rPr lang="es-ES_tradnl" dirty="0" smtClean="0"/>
              <a:t>Protecciones para personas</a:t>
            </a:r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1520" y="1556792"/>
            <a:ext cx="5040560" cy="5112568"/>
          </a:xfrm>
        </p:spPr>
        <p:txBody>
          <a:bodyPr>
            <a:normAutofit/>
          </a:bodyPr>
          <a:lstStyle/>
          <a:p>
            <a:r>
              <a:rPr lang="es-AR" sz="1600" b="1" dirty="0"/>
              <a:t>U</a:t>
            </a:r>
            <a:r>
              <a:rPr lang="es-AR" sz="1600" b="1" dirty="0" smtClean="0"/>
              <a:t>n </a:t>
            </a:r>
            <a:r>
              <a:rPr lang="es-AR" sz="1600" b="1" dirty="0"/>
              <a:t>disyuntor diferencial se basa en censar o detectar permanentemente que la corriente de consumo entrante sea igual que la saliente, </a:t>
            </a:r>
            <a:r>
              <a:rPr lang="es-AR" sz="1600" b="1" dirty="0" smtClean="0"/>
              <a:t>esto </a:t>
            </a:r>
            <a:r>
              <a:rPr lang="es-AR" sz="1600" b="1" dirty="0"/>
              <a:t>que significa </a:t>
            </a:r>
            <a:r>
              <a:rPr lang="es-AR" sz="1600" b="1" dirty="0" smtClean="0"/>
              <a:t>? </a:t>
            </a:r>
            <a:r>
              <a:rPr lang="es-AR" sz="1600" b="1" dirty="0"/>
              <a:t>significa que si tenes conectada una heladera que consume 5 A</a:t>
            </a:r>
            <a:r>
              <a:rPr lang="es-AR" sz="1600" b="1" dirty="0" smtClean="0"/>
              <a:t>, </a:t>
            </a:r>
            <a:r>
              <a:rPr lang="es-AR" sz="1600" b="1" dirty="0"/>
              <a:t>estos circulan a través del motor y vuelven a la red, en cambio si por mal funcionamiento la heladera tiene perdidas y una persona tocando parte de la heladera produce una ínfima desviación de estos 5 </a:t>
            </a:r>
            <a:r>
              <a:rPr lang="es-AR" sz="1600" b="1" dirty="0" smtClean="0"/>
              <a:t>A </a:t>
            </a:r>
            <a:r>
              <a:rPr lang="es-AR" sz="1600" b="1" dirty="0" err="1" smtClean="0"/>
              <a:t>a</a:t>
            </a:r>
            <a:r>
              <a:rPr lang="es-AR" sz="1600" b="1" dirty="0" smtClean="0"/>
              <a:t> </a:t>
            </a:r>
            <a:r>
              <a:rPr lang="es-AR" sz="1600" b="1" dirty="0"/>
              <a:t>través de su cuerpo, esto sucede cuando tocamos la heladera descalzos y nos puede dar una patada o sacudón, automáticamente el disyuntor salta y se corta la corriente. Por eso en una instalación domiciliaria es necesario tener los dos elementos para seguridad, tanto sea la llave termo magnético y el disyuntor.</a:t>
            </a:r>
            <a:br>
              <a:rPr lang="es-AR" sz="1600" dirty="0"/>
            </a:br>
            <a:r>
              <a:rPr lang="es-AR" sz="1600" b="1" dirty="0"/>
              <a:t>Este tipo de llaves sustituyen el funcionamiento de la obsoleta caja de fusibles tradicional, siendo un sistema mucho más práctico y que evita que se dañen los artefactos.</a:t>
            </a:r>
            <a:endParaRPr lang="es-AR" sz="1600" dirty="0"/>
          </a:p>
        </p:txBody>
      </p:sp>
      <p:pic>
        <p:nvPicPr>
          <p:cNvPr id="9" name="8 Marcador de contenido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836712"/>
            <a:ext cx="3851920" cy="4320480"/>
          </a:xfr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0</TotalTime>
  <Words>5673</Words>
  <Application>WPS Presentation</Application>
  <PresentationFormat>Presentación en pantalla (4:3)</PresentationFormat>
  <Paragraphs>79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5" baseType="lpstr">
      <vt:lpstr>Arial</vt:lpstr>
      <vt:lpstr>SimSun</vt:lpstr>
      <vt:lpstr>Wingdings</vt:lpstr>
      <vt:lpstr>Georgia</vt:lpstr>
      <vt:lpstr>Trebuchet MS</vt:lpstr>
      <vt:lpstr>Microsoft YaHei</vt:lpstr>
      <vt:lpstr>Arial Unicode MS</vt:lpstr>
      <vt:lpstr>Calibri</vt:lpstr>
      <vt:lpstr>Transmisión de listas</vt:lpstr>
      <vt:lpstr>Riesgo Eléctrico</vt:lpstr>
      <vt:lpstr>Que es el Riesgo Eléctrico?</vt:lpstr>
      <vt:lpstr>Clases de contactos</vt:lpstr>
      <vt:lpstr>PowerPoint 演示文稿</vt:lpstr>
      <vt:lpstr>PowerPoint 演示文稿</vt:lpstr>
      <vt:lpstr>EFECTOS FÍSICOS DEL CHOQUE ELÉCTRICO  </vt:lpstr>
      <vt:lpstr>Intensidad de la corriente (en miliamperios) y Posible efecto en el cuerpo humano</vt:lpstr>
      <vt:lpstr>¡VOLTAJE BAJO NO SIGNIFICA POCO RIESGO!</vt:lpstr>
      <vt:lpstr>Protecciones para personas</vt:lpstr>
      <vt:lpstr>Interruptor Diferencial</vt:lpstr>
      <vt:lpstr>Protecciones para equipos</vt:lpstr>
      <vt:lpstr>Llave Térmica o Termo magnética</vt:lpstr>
      <vt:lpstr>Enchufes con puesta a tierra</vt:lpstr>
      <vt:lpstr>Equipos con doble aislación</vt:lpstr>
      <vt:lpstr>Como trabajar en forma segura</vt:lpstr>
      <vt:lpstr>Muchas gracias!!!!!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Riesgo Eléctrico</dc:title>
  <dc:creator>Chacu</dc:creator>
  <cp:lastModifiedBy>Juan Muñoz</cp:lastModifiedBy>
  <cp:revision>22</cp:revision>
  <dcterms:created xsi:type="dcterms:W3CDTF">2013-12-03T00:38:00Z</dcterms:created>
  <dcterms:modified xsi:type="dcterms:W3CDTF">2026-03-30T22:25:07Z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2081488930B7441A98426983CE804F7D_13</vt:lpwstr>
  </property>
  <property fmtid="{D5CDD505-2E9C-101B-9397-08002B2CF9AE}" pid="3" name="KSOProductBuildVer">
    <vt:lpwstr>2058-12.2.0.23196</vt:lpwstr>
  </property>
</Properties>
</file>