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86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12/10/2023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060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12/10/2023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53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12/10/2023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365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12/10/2023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38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12/10/2023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542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12/10/2023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0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12/10/2023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056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12/10/2023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562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12/10/2023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560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12/10/2023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968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12/10/2023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592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3FB3-E275-467C-A4F7-0CFD1DA4BDA4}" type="datetimeFigureOut">
              <a:rPr lang="es-AR" smtClean="0"/>
              <a:t>12/10/2023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09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unitec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f.com/media/2243923/tdr-enfoque-metodologico-para-proyectos-de-inversion-de-arbolado-urbano-y-espacios-verdes.pdf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argentina.gob.ar/sites/default/files/terminos_de_referencia_5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gentina.gob.ar/sites/default/files/secii_completo.pdf" TargetMode="External"/><Relationship Id="rId5" Type="http://schemas.openxmlformats.org/officeDocument/2006/relationships/hyperlink" Target="https://www.argentina.gob.ar/sites/default/files/pedido_internacional_de_propuestas_lpi-2-2017-fonplata.pdf" TargetMode="External"/><Relationship Id="rId10" Type="http://schemas.openxmlformats.org/officeDocument/2006/relationships/hyperlink" Target="https://thedocs.worldbank.org/en/doc/923191508954415822-0290022011/original/ProcurementguidelinesConsultants2011Spanish.pdf" TargetMode="External"/><Relationship Id="rId4" Type="http://schemas.openxmlformats.org/officeDocument/2006/relationships/hyperlink" Target="https://dgapp.gob.do/wp-content/uploads/2020/12/Consultoria-Servicios-de-Ingenieria-Diseno-Esquematico-y-Tecnico-del-Proyecto-de-Desarrollo-Turistico-de-Pedernales.pdf" TargetMode="External"/><Relationship Id="rId9" Type="http://schemas.openxmlformats.org/officeDocument/2006/relationships/hyperlink" Target="https://www.caf.com/media/3381978/caf-ppsa-ii-ar-aysa-san-marti-n-sdp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/>
            </a:r>
            <a:b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>En este espacio encontrará información sobre: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/>
            </a:r>
            <a:b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Instituciones que colaboran con </a:t>
            </a:r>
            <a:r>
              <a:rPr kumimoji="0" lang="es-MX" altLang="es-MX" sz="1600" b="1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Actores que acompañarán su aprendizaje.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Criterios de participación y convivencia en la comunidad </a:t>
            </a:r>
            <a:r>
              <a:rPr kumimoji="0" lang="es-MX" altLang="es-MX" sz="1600" b="1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endParaRPr kumimoji="0" lang="es-MX" altLang="es-MX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798" t="28676" r="36289" b="4963"/>
          <a:stretch/>
        </p:blipFill>
        <p:spPr>
          <a:xfrm>
            <a:off x="0" y="0"/>
            <a:ext cx="9681029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6534834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hlinkClick r:id="rId3"/>
              </a:rPr>
              <a:t>Imagen Blog </a:t>
            </a:r>
            <a:r>
              <a:rPr lang="es-MX" dirty="0">
                <a:hlinkClick r:id="rId3"/>
              </a:rPr>
              <a:t>de educación | UNITEC Universidad Tecnológica de México</a:t>
            </a:r>
            <a:endParaRPr lang="es-MX" dirty="0"/>
          </a:p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9681029" y="957943"/>
            <a:ext cx="251097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u="sng" dirty="0">
                <a:solidFill>
                  <a:srgbClr val="00B050"/>
                </a:solidFill>
              </a:rPr>
              <a:t>ASIGNATURA: CI </a:t>
            </a:r>
            <a:r>
              <a:rPr lang="es-AR" sz="2800" b="1" u="sng" dirty="0" smtClean="0">
                <a:solidFill>
                  <a:srgbClr val="00B050"/>
                </a:solidFill>
              </a:rPr>
              <a:t>558</a:t>
            </a:r>
          </a:p>
          <a:p>
            <a:pPr algn="ctr"/>
            <a:endParaRPr lang="es-AR" sz="2800" b="1" u="sng" dirty="0" smtClean="0">
              <a:solidFill>
                <a:srgbClr val="00B050"/>
              </a:solidFill>
            </a:endParaRPr>
          </a:p>
          <a:p>
            <a:pPr algn="ctr"/>
            <a:r>
              <a:rPr lang="es-AR" sz="2800" b="1" u="sng" dirty="0" smtClean="0">
                <a:solidFill>
                  <a:srgbClr val="00B050"/>
                </a:solidFill>
              </a:rPr>
              <a:t> </a:t>
            </a:r>
            <a:r>
              <a:rPr lang="es-AR" sz="3600" b="1" u="sng" dirty="0">
                <a:solidFill>
                  <a:srgbClr val="00B050"/>
                </a:solidFill>
              </a:rPr>
              <a:t>PROYECTO DE INGENIERÍA </a:t>
            </a:r>
            <a:endParaRPr lang="es-MX" sz="3600" dirty="0">
              <a:solidFill>
                <a:srgbClr val="00B050"/>
              </a:solidFill>
            </a:endParaRPr>
          </a:p>
          <a:p>
            <a:pPr algn="ctr"/>
            <a:endParaRPr lang="es-AR" sz="2800" b="1" u="sng" dirty="0" smtClean="0">
              <a:solidFill>
                <a:srgbClr val="00B050"/>
              </a:solidFill>
            </a:endParaRPr>
          </a:p>
          <a:p>
            <a:pPr algn="ctr"/>
            <a:endParaRPr lang="es-AR" sz="2800" b="1" u="sng" dirty="0">
              <a:solidFill>
                <a:srgbClr val="00B050"/>
              </a:solidFill>
            </a:endParaRPr>
          </a:p>
          <a:p>
            <a:pPr algn="ctr"/>
            <a:r>
              <a:rPr lang="es-AR" sz="2800" b="1" u="sng" dirty="0" smtClean="0">
                <a:solidFill>
                  <a:srgbClr val="00B050"/>
                </a:solidFill>
              </a:rPr>
              <a:t>AÑO </a:t>
            </a:r>
            <a:r>
              <a:rPr lang="es-AR" sz="2800" b="1" u="sng" dirty="0">
                <a:solidFill>
                  <a:srgbClr val="00B050"/>
                </a:solidFill>
              </a:rPr>
              <a:t>ACADÉMICO: </a:t>
            </a:r>
            <a:r>
              <a:rPr lang="es-AR" sz="2800" b="1" u="sng" dirty="0" smtClean="0">
                <a:solidFill>
                  <a:srgbClr val="00B050"/>
                </a:solidFill>
              </a:rPr>
              <a:t>2023</a:t>
            </a:r>
            <a:endParaRPr lang="es-MX" sz="2800" dirty="0">
              <a:solidFill>
                <a:srgbClr val="00B050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47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13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660275"/>
            <a:ext cx="12192000" cy="18424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es-MX" sz="11500" b="1" spc="-45" dirty="0">
                <a:solidFill>
                  <a:srgbClr val="99CC05"/>
                </a:solidFill>
                <a:latin typeface="Tahoma"/>
                <a:cs typeface="Tahoma"/>
              </a:rPr>
              <a:t>¡</a:t>
            </a:r>
            <a:r>
              <a:rPr lang="es-MX" sz="11500" b="1" spc="-45" dirty="0" smtClean="0">
                <a:solidFill>
                  <a:srgbClr val="99CC05"/>
                </a:solidFill>
                <a:latin typeface="Tahoma"/>
                <a:cs typeface="Tahoma"/>
              </a:rPr>
              <a:t>Muchos </a:t>
            </a:r>
            <a:r>
              <a:rPr lang="es-MX" sz="11500" b="1" spc="-45" dirty="0">
                <a:solidFill>
                  <a:srgbClr val="99CC05"/>
                </a:solidFill>
                <a:latin typeface="Tahoma"/>
                <a:cs typeface="Tahoma"/>
              </a:rPr>
              <a:t>éxitos!</a:t>
            </a:r>
            <a:r>
              <a:rPr lang="es-MX" sz="6500" dirty="0">
                <a:latin typeface="Arial Black" panose="020B0A040201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58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Términos </a:t>
            </a:r>
            <a:r>
              <a:rPr lang="es-MX" sz="7200" b="1" spc="-50" dirty="0">
                <a:solidFill>
                  <a:srgbClr val="00B050"/>
                </a:solidFill>
                <a:latin typeface="Tahoma"/>
                <a:cs typeface="Tahoma"/>
              </a:rPr>
              <a:t>de referencia</a:t>
            </a: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3200" spc="5" dirty="0" smtClean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b="1" dirty="0"/>
              <a:t>¿Qué son los Términos de Referencia</a:t>
            </a:r>
            <a:r>
              <a:rPr lang="es-ES_tradnl" sz="4400" b="1" dirty="0" smtClean="0"/>
              <a:t>?</a:t>
            </a: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dirty="0" smtClean="0"/>
              <a:t>Es el documento detallado que se elabora  para contratar determinados servicios </a:t>
            </a:r>
            <a:r>
              <a:rPr lang="es-ES_tradnl" sz="4400" dirty="0"/>
              <a:t>de producción, de organización, </a:t>
            </a:r>
            <a:r>
              <a:rPr lang="es-ES_tradnl" sz="4400" dirty="0" smtClean="0"/>
              <a:t>de </a:t>
            </a:r>
            <a:r>
              <a:rPr lang="es-ES_tradnl" sz="4400" dirty="0"/>
              <a:t>finanzas o </a:t>
            </a:r>
            <a:r>
              <a:rPr lang="es-ES_tradnl" sz="4400" dirty="0" smtClean="0"/>
              <a:t>administración </a:t>
            </a:r>
            <a:r>
              <a:rPr lang="es-ES_tradnl" sz="4400" dirty="0"/>
              <a:t>en general</a:t>
            </a:r>
            <a:r>
              <a:rPr lang="es-ES_tradnl" sz="4400" dirty="0" smtClean="0"/>
              <a:t>.</a:t>
            </a: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dirty="0" smtClean="0"/>
              <a:t>La necesidad </a:t>
            </a:r>
            <a:r>
              <a:rPr lang="es-ES_tradnl" sz="4400" dirty="0"/>
              <a:t>de asistencia se plasma en un documento llamado Término de Referencia.</a:t>
            </a:r>
            <a:endParaRPr lang="es-MX" sz="4400" dirty="0"/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MX" dirty="0"/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6771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Términos </a:t>
            </a:r>
            <a:r>
              <a:rPr lang="es-MX" sz="7200" b="1" spc="-50" dirty="0">
                <a:solidFill>
                  <a:srgbClr val="00B050"/>
                </a:solidFill>
                <a:latin typeface="Tahoma"/>
                <a:cs typeface="Tahoma"/>
              </a:rPr>
              <a:t>de referencia</a:t>
            </a: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3200" spc="5" dirty="0" smtClean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b="1" spc="5" dirty="0" smtClean="0">
                <a:latin typeface="Tahoma"/>
                <a:cs typeface="Tahoma"/>
              </a:rPr>
              <a:t>¿Para </a:t>
            </a:r>
            <a:r>
              <a:rPr lang="es-ES_tradnl" sz="4400" b="1" spc="5" dirty="0">
                <a:latin typeface="Tahoma"/>
                <a:cs typeface="Tahoma"/>
              </a:rPr>
              <a:t>qué sirven los </a:t>
            </a:r>
            <a:r>
              <a:rPr lang="es-ES_tradnl" sz="4400" b="1" spc="5" dirty="0" err="1">
                <a:latin typeface="Tahoma"/>
                <a:cs typeface="Tahoma"/>
              </a:rPr>
              <a:t>TdR</a:t>
            </a:r>
            <a:r>
              <a:rPr lang="es-ES_tradnl" sz="4400" b="1" spc="5" dirty="0" smtClean="0">
                <a:latin typeface="Tahoma"/>
                <a:cs typeface="Tahoma"/>
              </a:rPr>
              <a:t>?</a:t>
            </a: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dirty="0" smtClean="0"/>
              <a:t>Los </a:t>
            </a:r>
            <a:r>
              <a:rPr lang="es-ES_tradnl" sz="4400" dirty="0" err="1"/>
              <a:t>TdR</a:t>
            </a:r>
            <a:r>
              <a:rPr lang="es-ES_tradnl" sz="4400" dirty="0"/>
              <a:t> constituyen el primer paso para empezar la contratación de servicios, si están  bien elaborados, se esperan buenos resultados. </a:t>
            </a:r>
            <a:endParaRPr lang="es-MX" dirty="0"/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40113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Términos </a:t>
            </a:r>
            <a:r>
              <a:rPr lang="es-MX" sz="7200" b="1" spc="-50" dirty="0">
                <a:solidFill>
                  <a:srgbClr val="00B050"/>
                </a:solidFill>
                <a:latin typeface="Tahoma"/>
                <a:cs typeface="Tahoma"/>
              </a:rPr>
              <a:t>de referencia</a:t>
            </a: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3200" spc="5" dirty="0" smtClean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b="1" spc="5" dirty="0">
                <a:latin typeface="Tahoma"/>
                <a:cs typeface="Tahoma"/>
              </a:rPr>
              <a:t>¿Qué  incluyen los </a:t>
            </a:r>
            <a:r>
              <a:rPr lang="es-ES_tradnl" sz="4400" b="1" spc="5" dirty="0" err="1">
                <a:latin typeface="Tahoma"/>
                <a:cs typeface="Tahoma"/>
              </a:rPr>
              <a:t>TdR</a:t>
            </a:r>
            <a:r>
              <a:rPr lang="es-ES_tradnl" sz="4400" b="1" spc="5" dirty="0" smtClean="0">
                <a:latin typeface="Tahoma"/>
                <a:cs typeface="Tahoma"/>
              </a:rPr>
              <a:t>?</a:t>
            </a: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dirty="0"/>
              <a:t>L</a:t>
            </a:r>
            <a:r>
              <a:rPr lang="es-ES_tradnl" sz="4400" dirty="0" smtClean="0"/>
              <a:t>os </a:t>
            </a:r>
            <a:r>
              <a:rPr lang="es-ES_tradnl" sz="4400" dirty="0" err="1"/>
              <a:t>TdR</a:t>
            </a:r>
            <a:r>
              <a:rPr lang="es-ES_tradnl" sz="4400" dirty="0"/>
              <a:t> proporcionan información para que cualquier empresa externa a la que se le envíen, puedan comprender a qué organización le van a ofertar y qué les están pidiendo</a:t>
            </a:r>
            <a:r>
              <a:rPr lang="es-ES_tradnl" sz="4400" dirty="0" smtClean="0"/>
              <a:t>.</a:t>
            </a:r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37605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Términos </a:t>
            </a:r>
            <a:r>
              <a:rPr lang="es-MX" sz="7200" b="1" spc="-50" dirty="0">
                <a:solidFill>
                  <a:srgbClr val="00B050"/>
                </a:solidFill>
                <a:latin typeface="Tahoma"/>
                <a:cs typeface="Tahoma"/>
              </a:rPr>
              <a:t>de referencia</a:t>
            </a: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3200" spc="5" dirty="0" smtClean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b="1" spc="5" dirty="0">
                <a:latin typeface="Tahoma"/>
                <a:cs typeface="Tahoma"/>
              </a:rPr>
              <a:t>¿Qué  incluyen los </a:t>
            </a:r>
            <a:r>
              <a:rPr lang="es-ES_tradnl" sz="4400" b="1" spc="5" dirty="0" err="1">
                <a:latin typeface="Tahoma"/>
                <a:cs typeface="Tahoma"/>
              </a:rPr>
              <a:t>TdR</a:t>
            </a:r>
            <a:r>
              <a:rPr lang="es-ES_tradnl" sz="4400" b="1" spc="5" dirty="0" smtClean="0">
                <a:latin typeface="Tahoma"/>
                <a:cs typeface="Tahoma"/>
              </a:rPr>
              <a:t>?</a:t>
            </a: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lvl="0" algn="ctr"/>
            <a:r>
              <a:rPr lang="es-ES_tradnl" sz="4400" dirty="0"/>
              <a:t>JUSTIFICACIÓN</a:t>
            </a:r>
            <a:endParaRPr lang="es-MX" sz="4400" dirty="0"/>
          </a:p>
          <a:p>
            <a:pPr lvl="1"/>
            <a:r>
              <a:rPr lang="es-ES_tradnl" sz="4000" dirty="0" smtClean="0"/>
              <a:t>Antecedentes.</a:t>
            </a:r>
          </a:p>
          <a:p>
            <a:pPr lvl="1"/>
            <a:r>
              <a:rPr lang="es-ES_tradnl" sz="4000" dirty="0"/>
              <a:t>Objetivos de la </a:t>
            </a:r>
            <a:r>
              <a:rPr lang="es-ES_tradnl" sz="4000" dirty="0" smtClean="0"/>
              <a:t>contratación.</a:t>
            </a:r>
            <a:endParaRPr lang="es-MX" sz="4000" dirty="0"/>
          </a:p>
          <a:p>
            <a:pPr lvl="1"/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3210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Términos </a:t>
            </a:r>
            <a:r>
              <a:rPr lang="es-MX" sz="7200" b="1" spc="-50" dirty="0">
                <a:solidFill>
                  <a:srgbClr val="00B050"/>
                </a:solidFill>
                <a:latin typeface="Tahoma"/>
                <a:cs typeface="Tahoma"/>
              </a:rPr>
              <a:t>de referencia</a:t>
            </a: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3200" spc="5" dirty="0" smtClean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b="1" spc="5" dirty="0">
                <a:latin typeface="Tahoma"/>
                <a:cs typeface="Tahoma"/>
              </a:rPr>
              <a:t>¿Qué  incluyen los </a:t>
            </a:r>
            <a:r>
              <a:rPr lang="es-ES_tradnl" sz="4400" b="1" spc="5" dirty="0" err="1">
                <a:latin typeface="Tahoma"/>
                <a:cs typeface="Tahoma"/>
              </a:rPr>
              <a:t>TdR</a:t>
            </a:r>
            <a:r>
              <a:rPr lang="es-ES_tradnl" sz="4400" b="1" spc="5" dirty="0" smtClean="0">
                <a:latin typeface="Tahoma"/>
                <a:cs typeface="Tahoma"/>
              </a:rPr>
              <a:t>?</a:t>
            </a: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algn="ctr"/>
            <a:r>
              <a:rPr lang="es-GT" sz="4400" dirty="0"/>
              <a:t>ALCANCES DE LOS SERVICIOS </a:t>
            </a:r>
            <a:endParaRPr lang="es-MX" sz="4400" dirty="0"/>
          </a:p>
          <a:p>
            <a:pPr lvl="1"/>
            <a:r>
              <a:rPr lang="es-GT" sz="4000" dirty="0"/>
              <a:t>Metodología o forma en que se prestará el </a:t>
            </a:r>
            <a:r>
              <a:rPr lang="es-GT" sz="4000" dirty="0" smtClean="0"/>
              <a:t>servicio.</a:t>
            </a:r>
            <a:r>
              <a:rPr lang="es-ES_tradnl" sz="4000" dirty="0" smtClean="0"/>
              <a:t> </a:t>
            </a:r>
            <a:endParaRPr lang="es-ES_tradnl" sz="4000" dirty="0"/>
          </a:p>
          <a:p>
            <a:pPr lvl="1"/>
            <a:r>
              <a:rPr lang="es-GT" sz="4000" dirty="0"/>
              <a:t>Actividades a </a:t>
            </a:r>
            <a:r>
              <a:rPr lang="es-GT" sz="4000" dirty="0" smtClean="0"/>
              <a:t>realizar.</a:t>
            </a:r>
            <a:endParaRPr lang="es-GT" sz="4000" dirty="0"/>
          </a:p>
          <a:p>
            <a:pPr lvl="1"/>
            <a:r>
              <a:rPr lang="es-ES_tradnl" sz="4000" dirty="0" smtClean="0"/>
              <a:t>Productos.</a:t>
            </a:r>
            <a:endParaRPr lang="es-MX" sz="4000" dirty="0"/>
          </a:p>
          <a:p>
            <a:pPr lvl="1"/>
            <a:r>
              <a:rPr lang="es-ES_tradnl" sz="4000" dirty="0"/>
              <a:t>Informes a </a:t>
            </a:r>
            <a:r>
              <a:rPr lang="es-ES_tradnl" sz="4000" dirty="0" smtClean="0"/>
              <a:t>entregar.</a:t>
            </a:r>
            <a:endParaRPr lang="es-MX" sz="4000" dirty="0"/>
          </a:p>
          <a:p>
            <a:pPr lvl="1"/>
            <a:endParaRPr lang="es-MX" sz="4000" dirty="0"/>
          </a:p>
          <a:p>
            <a:pPr lvl="1"/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2568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Términos </a:t>
            </a:r>
            <a:r>
              <a:rPr lang="es-MX" sz="7200" b="1" spc="-50" dirty="0">
                <a:solidFill>
                  <a:srgbClr val="00B050"/>
                </a:solidFill>
                <a:latin typeface="Tahoma"/>
                <a:cs typeface="Tahoma"/>
              </a:rPr>
              <a:t>de referencia</a:t>
            </a: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3200" spc="5" dirty="0" smtClean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b="1" spc="5" dirty="0">
                <a:latin typeface="Tahoma"/>
                <a:cs typeface="Tahoma"/>
              </a:rPr>
              <a:t>¿Qué  incluyen los </a:t>
            </a:r>
            <a:r>
              <a:rPr lang="es-ES_tradnl" sz="4400" b="1" spc="5" dirty="0" err="1">
                <a:latin typeface="Tahoma"/>
                <a:cs typeface="Tahoma"/>
              </a:rPr>
              <a:t>TdR</a:t>
            </a:r>
            <a:r>
              <a:rPr lang="es-ES_tradnl" sz="4400" b="1" spc="5" dirty="0" smtClean="0">
                <a:latin typeface="Tahoma"/>
                <a:cs typeface="Tahoma"/>
              </a:rPr>
              <a:t>?</a:t>
            </a:r>
            <a:endParaRPr lang="es-ES_tradnl" sz="4400" b="1" spc="5" dirty="0">
              <a:latin typeface="Tahoma"/>
              <a:cs typeface="Tahoma"/>
            </a:endParaRPr>
          </a:p>
          <a:p>
            <a:pPr marR="5080" algn="ctr">
              <a:lnSpc>
                <a:spcPct val="114999"/>
              </a:lnSpc>
              <a:spcBef>
                <a:spcPts val="5"/>
              </a:spcBef>
            </a:pPr>
            <a:r>
              <a:rPr lang="es-GT" sz="4400" dirty="0" smtClean="0"/>
              <a:t>PERFIL </a:t>
            </a:r>
            <a:r>
              <a:rPr lang="es-GT" sz="4400" dirty="0"/>
              <a:t>DE LA EMPRESA O CONSULTOR </a:t>
            </a:r>
            <a:endParaRPr lang="es-MX" sz="4400" dirty="0"/>
          </a:p>
          <a:p>
            <a:pPr lvl="1"/>
            <a:r>
              <a:rPr lang="es-ES_tradnl" sz="4000" dirty="0"/>
              <a:t>Formación Académica del </a:t>
            </a:r>
            <a:r>
              <a:rPr lang="es-ES_tradnl" sz="4000" dirty="0"/>
              <a:t>Consultor</a:t>
            </a:r>
            <a:r>
              <a:rPr lang="es-ES_tradnl" sz="4000" dirty="0"/>
              <a:t>.</a:t>
            </a:r>
          </a:p>
          <a:p>
            <a:pPr lvl="1"/>
            <a:r>
              <a:rPr lang="es-ES_tradnl" sz="4000" dirty="0"/>
              <a:t>Habilidades y otros </a:t>
            </a:r>
            <a:r>
              <a:rPr lang="es-ES_tradnl" sz="4000" dirty="0"/>
              <a:t>conocimiento.</a:t>
            </a:r>
          </a:p>
          <a:p>
            <a:pPr lvl="1"/>
            <a:r>
              <a:rPr lang="es-ES_tradnl" sz="4000" dirty="0"/>
              <a:t>Experiencia previa en la prestación de estos </a:t>
            </a:r>
            <a:r>
              <a:rPr lang="es-ES_tradnl" sz="4000" dirty="0" smtClean="0"/>
              <a:t>servicios.</a:t>
            </a:r>
            <a:endParaRPr lang="es-GT" sz="4000" dirty="0"/>
          </a:p>
          <a:p>
            <a:pPr lvl="1"/>
            <a:r>
              <a:rPr lang="es-ES_tradnl" sz="4000" dirty="0"/>
              <a:t>Documentación legal del proveedor del </a:t>
            </a:r>
            <a:r>
              <a:rPr lang="es-ES_tradnl" sz="4000" dirty="0" smtClean="0"/>
              <a:t>servicio.</a:t>
            </a:r>
            <a:endParaRPr lang="es-ES_tradnl" sz="4000" dirty="0"/>
          </a:p>
          <a:p>
            <a:pPr lvl="1"/>
            <a:r>
              <a:rPr lang="es-ES_tradnl" sz="4000" dirty="0"/>
              <a:t>Referencias de trabajos similares </a:t>
            </a:r>
            <a:r>
              <a:rPr lang="es-ES_tradnl" sz="4000" dirty="0" smtClean="0"/>
              <a:t>proporcionados.</a:t>
            </a:r>
            <a:endParaRPr lang="es-MX" sz="4000" dirty="0"/>
          </a:p>
          <a:p>
            <a:pPr lvl="1"/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9299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Términos </a:t>
            </a:r>
            <a:r>
              <a:rPr lang="es-MX" sz="7200" b="1" spc="-50" dirty="0">
                <a:solidFill>
                  <a:srgbClr val="00B050"/>
                </a:solidFill>
                <a:latin typeface="Tahoma"/>
                <a:cs typeface="Tahoma"/>
              </a:rPr>
              <a:t>de referencia</a:t>
            </a: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3200" spc="5" dirty="0" smtClean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b="1" spc="5" dirty="0">
                <a:latin typeface="Tahoma"/>
                <a:cs typeface="Tahoma"/>
              </a:rPr>
              <a:t>¿Qué  incluyen los </a:t>
            </a:r>
            <a:r>
              <a:rPr lang="es-ES_tradnl" sz="4400" b="1" spc="5" dirty="0" err="1">
                <a:latin typeface="Tahoma"/>
                <a:cs typeface="Tahoma"/>
              </a:rPr>
              <a:t>TdR</a:t>
            </a:r>
            <a:r>
              <a:rPr lang="es-ES_tradnl" sz="4400" b="1" spc="5" dirty="0" smtClean="0">
                <a:latin typeface="Tahoma"/>
                <a:cs typeface="Tahoma"/>
              </a:rPr>
              <a:t>?</a:t>
            </a:r>
            <a:endParaRPr lang="es-ES_tradnl" sz="4400" b="1" spc="5" dirty="0">
              <a:latin typeface="Tahoma"/>
              <a:cs typeface="Tahoma"/>
            </a:endParaRPr>
          </a:p>
          <a:p>
            <a:pPr marR="5080" lvl="0" algn="ctr">
              <a:lnSpc>
                <a:spcPct val="114999"/>
              </a:lnSpc>
              <a:spcBef>
                <a:spcPts val="5"/>
              </a:spcBef>
            </a:pPr>
            <a:r>
              <a:rPr lang="es-GT" sz="4400" dirty="0"/>
              <a:t>CONDICIONES CONTRACTUALES</a:t>
            </a:r>
            <a:endParaRPr lang="es-MX" sz="4400" dirty="0"/>
          </a:p>
          <a:p>
            <a:pPr lvl="1"/>
            <a:r>
              <a:rPr lang="es-ES_tradnl" sz="4000" dirty="0"/>
              <a:t>Oferta </a:t>
            </a:r>
            <a:r>
              <a:rPr lang="es-ES_tradnl" sz="4000" dirty="0" smtClean="0"/>
              <a:t>económica.</a:t>
            </a:r>
            <a:endParaRPr lang="es-ES_tradnl" sz="4000" dirty="0"/>
          </a:p>
          <a:p>
            <a:pPr lvl="1"/>
            <a:r>
              <a:rPr lang="es-ES_tradnl" sz="4000" dirty="0"/>
              <a:t>Forma de </a:t>
            </a:r>
            <a:r>
              <a:rPr lang="es-ES_tradnl" sz="4000" dirty="0" smtClean="0"/>
              <a:t>Pago.</a:t>
            </a:r>
            <a:endParaRPr lang="es-ES_tradnl" sz="4000" dirty="0"/>
          </a:p>
          <a:p>
            <a:pPr lvl="1"/>
            <a:r>
              <a:rPr lang="es-ES_tradnl" sz="4000" dirty="0" smtClean="0"/>
              <a:t>Plazo.</a:t>
            </a:r>
            <a:endParaRPr lang="es-ES_tradnl" sz="4000" dirty="0"/>
          </a:p>
          <a:p>
            <a:pPr lvl="1"/>
            <a:r>
              <a:rPr lang="es-ES_tradnl" sz="4000" dirty="0" smtClean="0"/>
              <a:t>Supervisión.</a:t>
            </a:r>
            <a:endParaRPr lang="es-MX" sz="4000" dirty="0"/>
          </a:p>
          <a:p>
            <a:pPr lvl="1"/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0832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Términos </a:t>
            </a:r>
            <a:r>
              <a:rPr lang="es-MX" sz="7200" b="1" spc="-50" dirty="0">
                <a:solidFill>
                  <a:srgbClr val="00B050"/>
                </a:solidFill>
                <a:latin typeface="Tahoma"/>
                <a:cs typeface="Tahoma"/>
              </a:rPr>
              <a:t>de referencia</a:t>
            </a: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b="1" spc="5" dirty="0" smtClean="0">
                <a:latin typeface="Tahoma"/>
                <a:cs typeface="Tahoma"/>
              </a:rPr>
              <a:t>Ejemplos</a:t>
            </a:r>
            <a:endParaRPr lang="es-ES_tradnl" sz="4400" b="1" spc="5" dirty="0">
              <a:latin typeface="Tahoma"/>
              <a:cs typeface="Tahoma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dirty="0" smtClean="0">
                <a:hlinkClick r:id="rId4"/>
              </a:rPr>
              <a:t>https</a:t>
            </a:r>
            <a:r>
              <a:rPr lang="es-MX" dirty="0">
                <a:hlinkClick r:id="rId4"/>
              </a:rPr>
              <a:t>://</a:t>
            </a:r>
            <a:r>
              <a:rPr lang="es-MX" dirty="0" smtClean="0">
                <a:hlinkClick r:id="rId4"/>
              </a:rPr>
              <a:t>dgapp.gob.do/wp-content/uploads/2020/12/Consultoria-Servicios-de-Ingenieria-Diseno-Esquematico-y-Tecnico-del-Proyecto-de-Desarrollo-Turistico-de-Pedernales.pdf</a:t>
            </a:r>
            <a:endParaRPr lang="es-MX" dirty="0" smtClean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dirty="0">
                <a:hlinkClick r:id="rId5"/>
              </a:rPr>
              <a:t>https://</a:t>
            </a:r>
            <a:r>
              <a:rPr lang="es-MX" dirty="0" smtClean="0">
                <a:hlinkClick r:id="rId5"/>
              </a:rPr>
              <a:t>www.argentina.gob.ar/sites/default/files/pedido_internacional_de_propuestas_lpi-2-2017-fonplata.pdf</a:t>
            </a:r>
            <a:endParaRPr lang="es-MX" dirty="0" smtClean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dirty="0">
                <a:hlinkClick r:id="rId6"/>
              </a:rPr>
              <a:t>https://</a:t>
            </a:r>
            <a:r>
              <a:rPr lang="es-MX" dirty="0" smtClean="0">
                <a:hlinkClick r:id="rId6"/>
              </a:rPr>
              <a:t>www.argentina.gob.ar/sites/default/files/secii_completo.pdf</a:t>
            </a:r>
            <a:endParaRPr lang="es-MX" dirty="0" smtClean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dirty="0">
                <a:hlinkClick r:id="rId7"/>
              </a:rPr>
              <a:t>https://</a:t>
            </a:r>
            <a:r>
              <a:rPr lang="es-MX" dirty="0" smtClean="0">
                <a:hlinkClick r:id="rId7"/>
              </a:rPr>
              <a:t>www.argentina.gob.ar/sites/default/files/terminos_de_referencia_5.pdf</a:t>
            </a:r>
            <a:endParaRPr lang="es-MX" dirty="0" smtClean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dirty="0">
                <a:hlinkClick r:id="rId8"/>
              </a:rPr>
              <a:t>https://</a:t>
            </a:r>
            <a:r>
              <a:rPr lang="es-MX" dirty="0" smtClean="0">
                <a:hlinkClick r:id="rId8"/>
              </a:rPr>
              <a:t>www.caf.com/media/2243923/tdr-enfoque-metodologico-para-proyectos-de-inversion-de-arbolado-urbano-y-espacios-verdes.pdf</a:t>
            </a:r>
            <a:endParaRPr lang="es-MX" dirty="0" smtClean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dirty="0">
                <a:hlinkClick r:id="rId9"/>
              </a:rPr>
              <a:t>https://</a:t>
            </a:r>
            <a:r>
              <a:rPr lang="es-MX" dirty="0" smtClean="0">
                <a:hlinkClick r:id="rId9"/>
              </a:rPr>
              <a:t>www.caf.com/media/3381978/caf-ppsa-ii-ar-aysa-san-marti-n-sdp.pdf</a:t>
            </a:r>
            <a:endParaRPr lang="es-MX" dirty="0" smtClean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dirty="0">
                <a:hlinkClick r:id="rId10"/>
              </a:rPr>
              <a:t>https://</a:t>
            </a:r>
            <a:r>
              <a:rPr lang="es-MX" dirty="0" smtClean="0">
                <a:hlinkClick r:id="rId10"/>
              </a:rPr>
              <a:t>thedocs.worldbank.org/en/doc/923191508954415822-0290022011/original/ProcurementguidelinesConsultants2011Spanish.pdf</a:t>
            </a:r>
            <a:endParaRPr lang="es-MX" dirty="0" smtClean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s-MX" dirty="0" smtClean="0"/>
          </a:p>
          <a:p>
            <a:pPr marL="457200" lvl="1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162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293</Words>
  <Application>Microsoft Office PowerPoint</Application>
  <PresentationFormat>Panorámica</PresentationFormat>
  <Paragraphs>72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Poppins-Light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¡Muchos éxitos!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</dc:creator>
  <cp:lastModifiedBy>Francisco</cp:lastModifiedBy>
  <cp:revision>46</cp:revision>
  <dcterms:created xsi:type="dcterms:W3CDTF">2022-07-12T17:49:49Z</dcterms:created>
  <dcterms:modified xsi:type="dcterms:W3CDTF">2023-10-12T22:46:22Z</dcterms:modified>
</cp:coreProperties>
</file>