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979" autoAdjust="0"/>
  </p:normalViewPr>
  <p:slideViewPr>
    <p:cSldViewPr>
      <p:cViewPr varScale="1">
        <p:scale>
          <a:sx n="69" d="100"/>
          <a:sy n="69" d="100"/>
        </p:scale>
        <p:origin x="120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0525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5594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068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5445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17223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8395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2454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089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5167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5099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31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511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2177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699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29953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0309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94666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6450FA1-1B88-4C92-A74E-BEEB781F2D7A}" type="datetimeFigureOut">
              <a:rPr lang="es-AR" smtClean="0"/>
              <a:t>4/5/2026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7B41A69-2E91-497F-A071-8265630BE7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9161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Legislación y Ejercicio Profesional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s-ES" sz="4400" dirty="0"/>
          </a:p>
          <a:p>
            <a:pPr algn="ctr"/>
            <a:r>
              <a:rPr lang="es-ES" sz="4400" dirty="0" smtClean="0"/>
              <a:t>SOCIEDADES</a:t>
            </a:r>
            <a:endParaRPr lang="es-AR" sz="4400" dirty="0"/>
          </a:p>
        </p:txBody>
      </p:sp>
    </p:spTree>
    <p:extLst>
      <p:ext uri="{BB962C8B-B14F-4D97-AF65-F5344CB8AC3E}">
        <p14:creationId xmlns:p14="http://schemas.microsoft.com/office/powerpoint/2010/main" val="149761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REPRESENTACION: ADMINISTRACION Y GOBERNO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altLang="es-AR" sz="3200" dirty="0"/>
              <a:t>Las </a:t>
            </a:r>
            <a:r>
              <a:rPr lang="es-AR" altLang="es-AR" sz="3200" i="1" u="sng" dirty="0"/>
              <a:t>cláusulas relativas a la representación, la administración y las demás que disponen sobre la organización y gobierno </a:t>
            </a:r>
            <a:r>
              <a:rPr lang="es-AR" altLang="es-AR" sz="3200" dirty="0"/>
              <a:t>de la sociedad </a:t>
            </a:r>
            <a:r>
              <a:rPr lang="es-AR" altLang="es-AR" sz="3200" b="1" u="sng" dirty="0"/>
              <a:t>pueden ser invocadas entre los socios.</a:t>
            </a:r>
          </a:p>
          <a:p>
            <a:pPr algn="just"/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418966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RELACION CON TERCEROS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altLang="es-AR" sz="3600" dirty="0"/>
              <a:t>En las relaciones con terceros </a:t>
            </a:r>
            <a:r>
              <a:rPr lang="es-AR" altLang="es-AR" sz="3600" b="1" i="1" u="sng" dirty="0"/>
              <a:t>cualquiera de los socios representa a la sociedad exhibiendo el contrato</a:t>
            </a:r>
            <a:r>
              <a:rPr lang="es-AR" altLang="es-AR" sz="3600" dirty="0"/>
              <a:t>,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855799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BIENES REGISTRABLES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76864" y="2490135"/>
            <a:ext cx="7139551" cy="3444997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es-AR" altLang="es-AR" dirty="0"/>
              <a:t>Para adquirir bienes registrables </a:t>
            </a:r>
            <a:r>
              <a:rPr lang="es-AR" altLang="es-AR" i="1" u="sng" dirty="0"/>
              <a:t>la sociedad debe acreditar ante el Registro su existencia </a:t>
            </a:r>
            <a:r>
              <a:rPr lang="es-AR" altLang="es-AR" dirty="0"/>
              <a:t>y las facultades de su representante por un acto de reconocimiento de todos quienes afirman ser sus socios.</a:t>
            </a:r>
          </a:p>
          <a:p>
            <a:pPr algn="just">
              <a:lnSpc>
                <a:spcPct val="90000"/>
              </a:lnSpc>
            </a:pPr>
            <a:r>
              <a:rPr lang="es-AR" altLang="es-AR" dirty="0"/>
              <a:t> </a:t>
            </a:r>
            <a:r>
              <a:rPr lang="es-AR" altLang="es-AR" i="1" u="sng" dirty="0"/>
              <a:t>Este acto debe ser instrumentado en escritura pública o instrumento privado con firma autenticada </a:t>
            </a:r>
            <a:r>
              <a:rPr lang="es-AR" altLang="es-AR" dirty="0"/>
              <a:t>por escribano. </a:t>
            </a:r>
          </a:p>
          <a:p>
            <a:pPr algn="just">
              <a:lnSpc>
                <a:spcPct val="90000"/>
              </a:lnSpc>
            </a:pPr>
            <a:r>
              <a:rPr lang="es-AR" altLang="es-AR" dirty="0"/>
              <a:t>El bien </a:t>
            </a:r>
            <a:r>
              <a:rPr lang="es-AR" altLang="es-AR" i="1" u="sng" dirty="0"/>
              <a:t>se inscribirá a nombre de la sociedad, debiéndose indicar la proporción en que participan los socios en tal sociedad</a:t>
            </a:r>
            <a:r>
              <a:rPr lang="es-AR" altLang="es-AR" dirty="0"/>
              <a:t>.</a:t>
            </a:r>
            <a:endParaRPr lang="es-ES" altLang="es-AR" dirty="0"/>
          </a:p>
          <a:p>
            <a:pPr algn="just"/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3037603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PRUEBA DE LA SOCIEDAD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3600" dirty="0" smtClean="0"/>
              <a:t>La existencia de la sociedad puede acreditarse por cualquier medio de prueba.-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3709985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624" y="980728"/>
            <a:ext cx="6798734" cy="1303867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RESPONSABILIDAD DE LOS SOCIOS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348879"/>
            <a:ext cx="7664399" cy="4509121"/>
          </a:xfrm>
        </p:spPr>
        <p:txBody>
          <a:bodyPr>
            <a:normAutofit/>
          </a:bodyPr>
          <a:lstStyle/>
          <a:p>
            <a:r>
              <a:rPr lang="es-AR" altLang="es-AR" sz="2400" dirty="0"/>
              <a:t>Los socios responden frente a los terceros como obligados </a:t>
            </a:r>
            <a:r>
              <a:rPr lang="es-AR" altLang="es-AR" sz="2400" b="1" u="sng" dirty="0"/>
              <a:t>simplemente mancomunados </a:t>
            </a:r>
            <a:r>
              <a:rPr lang="es-AR" altLang="es-AR" sz="2400" dirty="0"/>
              <a:t>y por partes iguales, salvo que la solidaridad con la sociedad o entre ellos, o una distinta proporción, resulten:</a:t>
            </a:r>
            <a:br>
              <a:rPr lang="es-AR" altLang="es-AR" sz="2400" dirty="0"/>
            </a:br>
            <a:r>
              <a:rPr lang="es-AR" altLang="es-AR" sz="2400" dirty="0"/>
              <a:t/>
            </a:r>
            <a:br>
              <a:rPr lang="es-AR" altLang="es-AR" sz="2400" dirty="0"/>
            </a:br>
            <a:r>
              <a:rPr lang="es-AR" altLang="es-AR" sz="2400" dirty="0"/>
              <a:t>1) de una estipulación expresa respecto de una relación o un conjunto de relaciones</a:t>
            </a:r>
            <a:r>
              <a:rPr lang="es-AR" altLang="es-AR" sz="2400" dirty="0" smtClean="0"/>
              <a:t>;</a:t>
            </a:r>
          </a:p>
          <a:p>
            <a:r>
              <a:rPr lang="es-AR" altLang="es-AR" sz="2400" dirty="0" smtClean="0"/>
              <a:t>2) de una estipulación del contrato social</a:t>
            </a:r>
          </a:p>
          <a:p>
            <a:r>
              <a:rPr lang="es-AR" altLang="es-AR" sz="2400" dirty="0" smtClean="0"/>
              <a:t>3) de las reglas comunes del tipo que manifestaron adoptar </a:t>
            </a:r>
            <a:r>
              <a:rPr lang="es-AR" altLang="es-AR" sz="2400" dirty="0"/>
              <a:t/>
            </a:r>
            <a:br>
              <a:rPr lang="es-AR" altLang="es-AR" sz="2400" dirty="0"/>
            </a:br>
            <a:endParaRPr lang="es-AR" altLang="es-AR" sz="24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31356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8001" y="326571"/>
            <a:ext cx="6447501" cy="1320800"/>
          </a:xfrm>
        </p:spPr>
        <p:txBody>
          <a:bodyPr/>
          <a:lstStyle/>
          <a:p>
            <a:r>
              <a:rPr lang="es-MX" dirty="0" smtClean="0"/>
              <a:t>SUBSANACION (art 25)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420887"/>
            <a:ext cx="7736407" cy="393636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AR" altLang="es-AR" sz="2800" dirty="0"/>
              <a:t>En el caso de sociedades incluidas en esta Sección, </a:t>
            </a:r>
            <a:r>
              <a:rPr lang="es-AR" altLang="es-AR" sz="2800" i="1" dirty="0"/>
              <a:t>la omisión de requisitos esenciales, tipificantes o no tipificantes, la existencia de elementos incompatibles con el tipo elegido o la omisión de cumplimiento de requisitos formales</a:t>
            </a:r>
            <a:r>
              <a:rPr lang="es-AR" altLang="es-AR" sz="2800" dirty="0"/>
              <a:t>, </a:t>
            </a:r>
            <a:r>
              <a:rPr lang="es-AR" altLang="es-AR" sz="2800" b="1" u="sng" dirty="0"/>
              <a:t>pueden subsanarse a iniciativa de la sociedad o de los socios en cualquier tiempo durante el plazo de la duración previsto en el contrato</a:t>
            </a:r>
            <a:r>
              <a:rPr lang="es-AR" altLang="es-AR" sz="2800" dirty="0" smtClean="0"/>
              <a:t>.</a:t>
            </a:r>
          </a:p>
          <a:p>
            <a:pPr algn="just"/>
            <a:r>
              <a:rPr lang="es-AR" altLang="es-AR" sz="2800" dirty="0"/>
              <a:t>A </a:t>
            </a:r>
            <a:r>
              <a:rPr lang="es-AR" altLang="es-AR" sz="2800" b="1" u="sng" dirty="0"/>
              <a:t>falta de acuerdo unánime </a:t>
            </a:r>
            <a:r>
              <a:rPr lang="es-AR" altLang="es-AR" sz="2800" dirty="0"/>
              <a:t>de los socios, la subsanación </a:t>
            </a:r>
            <a:r>
              <a:rPr lang="es-AR" altLang="es-AR" sz="2800" b="1" u="sng" dirty="0"/>
              <a:t>puede ser ordenada judicialmente en procedimiento sumarísimo</a:t>
            </a:r>
            <a:r>
              <a:rPr lang="es-AR" altLang="es-AR" sz="2800" dirty="0"/>
              <a:t>. En caso necesario, el juez puede suplir la falta de acuerdo, sin imponer mayor responsabilidad a los socios que no lo consientan.</a:t>
            </a:r>
          </a:p>
          <a:p>
            <a:pPr algn="just"/>
            <a:endParaRPr lang="es-AR" altLang="es-AR" sz="2800" dirty="0"/>
          </a:p>
          <a:p>
            <a:pPr algn="just"/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1669396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DISOLUCION - LIQUIDACION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AR" altLang="es-AR" sz="2000" i="1" u="sng" dirty="0"/>
              <a:t>Cualquiera de los socios puede provocar la disolución de la sociedad cuando no media estipulación escrita del pacto de duración</a:t>
            </a:r>
            <a:r>
              <a:rPr lang="es-AR" altLang="es-AR" sz="2000" dirty="0"/>
              <a:t>, notificando fehacientemente tal decisión a todos los socios. Sus efectos se producirán de pleno derecho entre los socios a los NOVENTA (90) días de la última notificación</a:t>
            </a:r>
            <a:r>
              <a:rPr lang="es-AR" altLang="es-AR" sz="2000" dirty="0" smtClean="0"/>
              <a:t>.</a:t>
            </a:r>
          </a:p>
          <a:p>
            <a:pPr marL="0" indent="0" algn="just">
              <a:buNone/>
            </a:pPr>
            <a:r>
              <a:rPr lang="es-AR" altLang="es-AR" sz="2000" dirty="0"/>
              <a:t/>
            </a:r>
            <a:br>
              <a:rPr lang="es-AR" altLang="es-AR" sz="2000" dirty="0"/>
            </a:br>
            <a:r>
              <a:rPr lang="es-AR" altLang="es-AR" sz="2000" dirty="0"/>
              <a:t/>
            </a:r>
            <a:br>
              <a:rPr lang="es-AR" altLang="es-AR" sz="2000" dirty="0"/>
            </a:br>
            <a:r>
              <a:rPr lang="es-AR" altLang="es-AR" sz="2000" i="1" u="sng" dirty="0"/>
              <a:t>Los socios que deseen permanecer en la sociedad, deben pagar a los salientes </a:t>
            </a:r>
            <a:r>
              <a:rPr lang="es-AR" altLang="es-AR" sz="2000" dirty="0"/>
              <a:t>su parte social</a:t>
            </a:r>
            <a:r>
              <a:rPr lang="es-AR" altLang="es-AR" sz="2000" dirty="0" smtClean="0"/>
              <a:t>.</a:t>
            </a:r>
          </a:p>
          <a:p>
            <a:pPr marL="0" indent="0" algn="just">
              <a:buNone/>
            </a:pPr>
            <a:r>
              <a:rPr lang="es-AR" altLang="es-AR" sz="2000" dirty="0"/>
              <a:t/>
            </a:r>
            <a:br>
              <a:rPr lang="es-AR" altLang="es-AR" sz="2000" dirty="0"/>
            </a:br>
            <a:r>
              <a:rPr lang="es-AR" altLang="es-AR" sz="2000" dirty="0"/>
              <a:t/>
            </a:r>
            <a:br>
              <a:rPr lang="es-AR" altLang="es-AR" sz="2000" dirty="0"/>
            </a:br>
            <a:r>
              <a:rPr lang="es-AR" altLang="es-AR" sz="2000" i="1" u="sng" dirty="0"/>
              <a:t>La liquidación se rige por las normas del contrato y de esta ley.</a:t>
            </a:r>
          </a:p>
          <a:p>
            <a:pPr algn="just"/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3758367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DE LOS SOCIOS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348879"/>
            <a:ext cx="7808415" cy="4182549"/>
          </a:xfrm>
        </p:spPr>
        <p:txBody>
          <a:bodyPr>
            <a:normAutofit/>
          </a:bodyPr>
          <a:lstStyle/>
          <a:p>
            <a:r>
              <a:rPr lang="es-MX" sz="2400" b="1" dirty="0" smtClean="0">
                <a:solidFill>
                  <a:schemeClr val="accent5"/>
                </a:solidFill>
              </a:rPr>
              <a:t>CONYUGES</a:t>
            </a:r>
          </a:p>
          <a:p>
            <a:pPr lvl="1"/>
            <a:r>
              <a:rPr lang="es-AR" altLang="es-AR" sz="2400" dirty="0"/>
              <a:t>Los cónyuges pueden integrar entre sí sociedades de cualquier tipo y las reguladas en la Sección </a:t>
            </a:r>
            <a:r>
              <a:rPr lang="es-AR" altLang="es-AR" sz="2400" dirty="0" smtClean="0"/>
              <a:t>IV (SH)</a:t>
            </a:r>
            <a:endParaRPr lang="es-MX" sz="2400" dirty="0"/>
          </a:p>
          <a:p>
            <a:r>
              <a:rPr lang="es-MX" sz="2400" b="1" dirty="0" smtClean="0">
                <a:solidFill>
                  <a:schemeClr val="accent5"/>
                </a:solidFill>
              </a:rPr>
              <a:t>HEREDEROS MENORES</a:t>
            </a:r>
          </a:p>
          <a:p>
            <a:pPr lvl="1"/>
            <a:r>
              <a:rPr lang="es-AR" altLang="es-AR" sz="2400" dirty="0"/>
              <a:t>En la sociedad constituida con bienes sometidos a indivisión forzosa hereditaria, los herederos menores de edad, incapaces, o con capacidad restringida </a:t>
            </a:r>
            <a:r>
              <a:rPr lang="es-AR" altLang="es-AR" sz="2400" b="1" i="1" u="sng" dirty="0"/>
              <a:t>sólo pueden ser socios con responsabilidad </a:t>
            </a:r>
            <a:r>
              <a:rPr lang="es-AR" altLang="es-AR" sz="2400" b="1" i="1" u="sng" dirty="0" smtClean="0"/>
              <a:t>limitada</a:t>
            </a:r>
            <a:endParaRPr lang="es-MX" sz="2400" dirty="0"/>
          </a:p>
          <a:p>
            <a:pPr marL="0" indent="0">
              <a:buNone/>
            </a:pPr>
            <a:endParaRPr lang="es-ES" altLang="es-AR" sz="2400" dirty="0"/>
          </a:p>
          <a:p>
            <a:pPr lvl="1"/>
            <a:endParaRPr lang="es-MX" sz="2400" dirty="0" smtClean="0"/>
          </a:p>
        </p:txBody>
      </p:sp>
    </p:spTree>
    <p:extLst>
      <p:ext uri="{BB962C8B-B14F-4D97-AF65-F5344CB8AC3E}">
        <p14:creationId xmlns:p14="http://schemas.microsoft.com/office/powerpoint/2010/main" val="1219530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SOCIO APARENTE:</a:t>
            </a:r>
            <a:r>
              <a:rPr lang="es-ES" altLang="es-AR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El </a:t>
            </a:r>
            <a:r>
              <a:rPr lang="es-ES" altLang="es-AR" sz="2000" dirty="0">
                <a:solidFill>
                  <a:schemeClr val="tx1"/>
                </a:solidFill>
                <a:cs typeface="Times New Roman" panose="02020603050405020304" pitchFamily="18" charset="0"/>
              </a:rPr>
              <a:t>que prestare su nombre como </a:t>
            </a:r>
            <a:r>
              <a:rPr lang="es-ES" altLang="es-AR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socio por ej.- Esta prohibido toda actuación de socios aparentes o presta nombre </a:t>
            </a:r>
            <a:endParaRPr lang="es-AR" sz="20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656114"/>
            <a:ext cx="6447501" cy="3385248"/>
          </a:xfrm>
        </p:spPr>
        <p:txBody>
          <a:bodyPr>
            <a:normAutofit/>
          </a:bodyPr>
          <a:lstStyle/>
          <a:p>
            <a:r>
              <a:rPr lang="es-MX" sz="3200" dirty="0" smtClean="0">
                <a:solidFill>
                  <a:schemeClr val="accent1"/>
                </a:solidFill>
              </a:rPr>
              <a:t>SOCIO OCULTO: </a:t>
            </a:r>
            <a:r>
              <a:rPr lang="es-MX" dirty="0" smtClean="0">
                <a:solidFill>
                  <a:schemeClr val="tx1"/>
                </a:solidFill>
              </a:rPr>
              <a:t>Esta prohibida participación social</a:t>
            </a:r>
            <a:endParaRPr lang="es-ES" altLang="es-AR" dirty="0" smtClean="0">
              <a:cs typeface="Times New Roman" panose="02020603050405020304" pitchFamily="18" charset="0"/>
            </a:endParaRPr>
          </a:p>
          <a:p>
            <a:endParaRPr lang="es-ES" sz="2000" dirty="0">
              <a:solidFill>
                <a:schemeClr val="accent1"/>
              </a:solidFill>
              <a:cs typeface="Times New Roman" panose="02020603050405020304" pitchFamily="18" charset="0"/>
            </a:endParaRPr>
          </a:p>
          <a:p>
            <a:r>
              <a:rPr lang="es-ES" sz="2800" b="1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SOCIO DEL SOCIO</a:t>
            </a:r>
            <a:r>
              <a:rPr lang="es-ES" sz="2000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: </a:t>
            </a:r>
            <a:r>
              <a:rPr lang="es-ES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Para el caso que se de ambas situaciones, los mismos son responsables en forma subsidiaria, solidaria e ilimitada por las obligaciones sociales</a:t>
            </a:r>
            <a:endParaRPr lang="es-A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65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8001" y="609599"/>
            <a:ext cx="7664399" cy="1667273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dirty="0" smtClean="0"/>
              <a:t>APORTES: </a:t>
            </a:r>
            <a:br>
              <a:rPr lang="es-MX" dirty="0" smtClean="0"/>
            </a:br>
            <a:endParaRPr lang="es-AR" sz="22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420889"/>
            <a:ext cx="7880423" cy="3672408"/>
          </a:xfrm>
        </p:spPr>
        <p:txBody>
          <a:bodyPr>
            <a:normAutofit fontScale="92500" lnSpcReduction="10000"/>
          </a:bodyPr>
          <a:lstStyle/>
          <a:p>
            <a:r>
              <a:rPr lang="es-MX" sz="2200" dirty="0">
                <a:solidFill>
                  <a:schemeClr val="tx1"/>
                </a:solidFill>
              </a:rPr>
              <a:t>Pueden ser obligaciones </a:t>
            </a:r>
            <a:r>
              <a:rPr lang="es-MX" sz="2200" b="1" u="sng" dirty="0">
                <a:solidFill>
                  <a:schemeClr val="tx1"/>
                </a:solidFill>
              </a:rPr>
              <a:t>de dar </a:t>
            </a:r>
            <a:r>
              <a:rPr lang="es-MX" sz="2200" dirty="0">
                <a:solidFill>
                  <a:schemeClr val="tx1"/>
                </a:solidFill>
              </a:rPr>
              <a:t>o </a:t>
            </a:r>
            <a:r>
              <a:rPr lang="es-MX" sz="2200" b="1" u="sng" dirty="0">
                <a:solidFill>
                  <a:schemeClr val="tx1"/>
                </a:solidFill>
              </a:rPr>
              <a:t>de hacer </a:t>
            </a:r>
            <a:r>
              <a:rPr lang="es-MX" sz="2200" dirty="0">
                <a:solidFill>
                  <a:schemeClr val="tx1"/>
                </a:solidFill>
              </a:rPr>
              <a:t>salvo para los tipos de sociedad en los que se exige que sean de dar</a:t>
            </a:r>
            <a:br>
              <a:rPr lang="es-MX" sz="2200" dirty="0">
                <a:solidFill>
                  <a:schemeClr val="tx1"/>
                </a:solidFill>
              </a:rPr>
            </a:br>
            <a:r>
              <a:rPr lang="es-MX" sz="2200" dirty="0">
                <a:solidFill>
                  <a:schemeClr val="tx1"/>
                </a:solidFill>
              </a:rPr>
              <a:t>Deben ajustarse a los requisitos legales según sea la naturaleza de los bienes a aportarse</a:t>
            </a:r>
            <a:br>
              <a:rPr lang="es-MX" sz="2200" dirty="0">
                <a:solidFill>
                  <a:schemeClr val="tx1"/>
                </a:solidFill>
              </a:rPr>
            </a:br>
            <a:r>
              <a:rPr lang="es-MX" sz="2200" dirty="0">
                <a:solidFill>
                  <a:schemeClr val="tx1"/>
                </a:solidFill>
              </a:rPr>
              <a:t>SRL y SA: Tienen que ser determinados, susceptibles de ejecución forzada</a:t>
            </a:r>
            <a:endParaRPr lang="es-MX" sz="2200" dirty="0" smtClean="0">
              <a:solidFill>
                <a:schemeClr val="accent1"/>
              </a:solidFill>
            </a:endParaRPr>
          </a:p>
          <a:p>
            <a:r>
              <a:rPr lang="es-MX" sz="2000" dirty="0" smtClean="0">
                <a:solidFill>
                  <a:schemeClr val="accent1"/>
                </a:solidFill>
              </a:rPr>
              <a:t>MORA EN EL APORTE</a:t>
            </a:r>
          </a:p>
          <a:p>
            <a:pPr algn="just">
              <a:lnSpc>
                <a:spcPct val="90000"/>
              </a:lnSpc>
            </a:pPr>
            <a:r>
              <a:rPr lang="es-ES" altLang="es-AR" sz="2000" dirty="0">
                <a:cs typeface="Times New Roman" panose="02020603050405020304" pitchFamily="18" charset="0"/>
              </a:rPr>
              <a:t>El socio que no cumpla con el aporte en las condiciones convenidas </a:t>
            </a:r>
            <a:r>
              <a:rPr lang="es-ES" altLang="es-AR" sz="2000" u="sng" dirty="0">
                <a:cs typeface="Times New Roman" panose="02020603050405020304" pitchFamily="18" charset="0"/>
              </a:rPr>
              <a:t>incurre en mora por el mero vencimiento del plazo</a:t>
            </a:r>
            <a:r>
              <a:rPr lang="es-ES" altLang="es-AR" sz="2000" dirty="0">
                <a:cs typeface="Times New Roman" panose="02020603050405020304" pitchFamily="18" charset="0"/>
              </a:rPr>
              <a:t>, y debe resarcir los daños e intereses. Si no tuviere plazo fijado, el aporte es exigible desde la inscripción de la sociedad.</a:t>
            </a:r>
          </a:p>
          <a:p>
            <a:pPr algn="just">
              <a:lnSpc>
                <a:spcPct val="90000"/>
              </a:lnSpc>
            </a:pPr>
            <a:r>
              <a:rPr lang="es-ES" altLang="es-AR" sz="2000" dirty="0">
                <a:cs typeface="Times New Roman" panose="02020603050405020304" pitchFamily="18" charset="0"/>
              </a:rPr>
              <a:t>La sociedad podrá excluirlo sin perjuicio de reclamación judicial del afectado o exigirle el cumplimiento del aporte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748584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8001" y="152400"/>
            <a:ext cx="6447501" cy="1320800"/>
          </a:xfrm>
        </p:spPr>
        <p:txBody>
          <a:bodyPr/>
          <a:lstStyle/>
          <a:p>
            <a:pPr algn="ctr"/>
            <a:r>
              <a:rPr lang="es-MX" dirty="0" smtClean="0"/>
              <a:t>Concepto - tipicidad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36601" y="2348880"/>
            <a:ext cx="7651823" cy="400837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ES" altLang="es-AR" sz="2800" dirty="0">
                <a:cs typeface="Times New Roman" panose="02020603050405020304" pitchFamily="18" charset="0"/>
              </a:rPr>
              <a:t>Habrá sociedad </a:t>
            </a:r>
            <a:r>
              <a:rPr lang="es-ES" altLang="es-AR" sz="2800" b="1" u="sng" dirty="0" smtClean="0">
                <a:cs typeface="Times New Roman" panose="02020603050405020304" pitchFamily="18" charset="0"/>
              </a:rPr>
              <a:t>si </a:t>
            </a:r>
            <a:r>
              <a:rPr lang="es-ES" altLang="es-AR" sz="2800" b="1" u="sng" dirty="0">
                <a:cs typeface="Times New Roman" panose="02020603050405020304" pitchFamily="18" charset="0"/>
              </a:rPr>
              <a:t>una o más </a:t>
            </a:r>
            <a:r>
              <a:rPr lang="es-ES" altLang="es-AR" sz="2800" dirty="0">
                <a:cs typeface="Times New Roman" panose="02020603050405020304" pitchFamily="18" charset="0"/>
              </a:rPr>
              <a:t>personas en forma </a:t>
            </a:r>
            <a:r>
              <a:rPr lang="es-ES" altLang="es-AR" sz="2800" b="1" u="sng" dirty="0">
                <a:cs typeface="Times New Roman" panose="02020603050405020304" pitchFamily="18" charset="0"/>
              </a:rPr>
              <a:t>organizada, </a:t>
            </a:r>
            <a:r>
              <a:rPr lang="es-ES" altLang="es-AR" sz="2800" dirty="0">
                <a:cs typeface="Times New Roman" panose="02020603050405020304" pitchFamily="18" charset="0"/>
              </a:rPr>
              <a:t>conforme a </a:t>
            </a:r>
            <a:r>
              <a:rPr lang="es-ES" altLang="es-AR" sz="2800" b="1" u="sng" dirty="0">
                <a:cs typeface="Times New Roman" panose="02020603050405020304" pitchFamily="18" charset="0"/>
              </a:rPr>
              <a:t>uno de los tipos </a:t>
            </a:r>
            <a:r>
              <a:rPr lang="es-ES" altLang="es-AR" sz="2800" dirty="0">
                <a:cs typeface="Times New Roman" panose="02020603050405020304" pitchFamily="18" charset="0"/>
              </a:rPr>
              <a:t>previstos en esta Ley, se obliguen a realizar </a:t>
            </a:r>
            <a:r>
              <a:rPr lang="es-ES" altLang="es-AR" sz="2800" b="1" u="sng" dirty="0">
                <a:cs typeface="Times New Roman" panose="02020603050405020304" pitchFamily="18" charset="0"/>
              </a:rPr>
              <a:t>aportes</a:t>
            </a:r>
            <a:r>
              <a:rPr lang="es-ES" altLang="es-AR" sz="2800" dirty="0">
                <a:cs typeface="Times New Roman" panose="02020603050405020304" pitchFamily="18" charset="0"/>
              </a:rPr>
              <a:t> para </a:t>
            </a:r>
            <a:r>
              <a:rPr lang="es-ES" altLang="es-AR" sz="2800" b="1" u="sng" dirty="0">
                <a:cs typeface="Times New Roman" panose="02020603050405020304" pitchFamily="18" charset="0"/>
              </a:rPr>
              <a:t>aplicarlos a la producción </a:t>
            </a:r>
            <a:r>
              <a:rPr lang="es-ES" altLang="es-AR" sz="2800" dirty="0">
                <a:cs typeface="Times New Roman" panose="02020603050405020304" pitchFamily="18" charset="0"/>
              </a:rPr>
              <a:t>o </a:t>
            </a:r>
            <a:r>
              <a:rPr lang="es-ES" altLang="es-AR" sz="2800" b="1" u="sng" dirty="0">
                <a:cs typeface="Times New Roman" panose="02020603050405020304" pitchFamily="18" charset="0"/>
              </a:rPr>
              <a:t>intercambio de bienes o servicios </a:t>
            </a:r>
            <a:r>
              <a:rPr lang="es-ES" altLang="es-AR" sz="2800" dirty="0">
                <a:cs typeface="Times New Roman" panose="02020603050405020304" pitchFamily="18" charset="0"/>
              </a:rPr>
              <a:t>participando de los </a:t>
            </a:r>
            <a:r>
              <a:rPr lang="es-ES" altLang="es-AR" sz="2800" b="1" u="sng" dirty="0">
                <a:cs typeface="Times New Roman" panose="02020603050405020304" pitchFamily="18" charset="0"/>
              </a:rPr>
              <a:t>beneficios y </a:t>
            </a:r>
            <a:r>
              <a:rPr lang="es-ES" altLang="es-AR" sz="2800" dirty="0">
                <a:cs typeface="Times New Roman" panose="02020603050405020304" pitchFamily="18" charset="0"/>
              </a:rPr>
              <a:t>soportando </a:t>
            </a:r>
            <a:r>
              <a:rPr lang="es-ES" altLang="es-AR" sz="2800" b="1" u="sng" dirty="0">
                <a:cs typeface="Times New Roman" panose="02020603050405020304" pitchFamily="18" charset="0"/>
              </a:rPr>
              <a:t>las </a:t>
            </a:r>
            <a:r>
              <a:rPr lang="es-ES" altLang="es-AR" sz="2800" b="1" u="sng" dirty="0" smtClean="0">
                <a:cs typeface="Times New Roman" panose="02020603050405020304" pitchFamily="18" charset="0"/>
              </a:rPr>
              <a:t>pérdidas</a:t>
            </a:r>
          </a:p>
          <a:p>
            <a:pPr algn="just"/>
            <a:r>
              <a:rPr lang="es-MX" sz="2800" dirty="0" smtClean="0"/>
              <a:t>La </a:t>
            </a:r>
            <a:r>
              <a:rPr lang="es-MX" sz="2800" dirty="0" smtClean="0">
                <a:solidFill>
                  <a:srgbClr val="FF0000"/>
                </a:solidFill>
              </a:rPr>
              <a:t>Sociedad unipersonal</a:t>
            </a:r>
            <a:r>
              <a:rPr lang="es-MX" sz="2800" dirty="0" smtClean="0"/>
              <a:t> solo puede constituirse como SA.-</a:t>
            </a:r>
          </a:p>
          <a:p>
            <a:pPr algn="just"/>
            <a:endParaRPr lang="es-MX" sz="2800" dirty="0"/>
          </a:p>
          <a:p>
            <a:pPr algn="just"/>
            <a:r>
              <a:rPr lang="es-MX" sz="2800" b="1" u="sng" dirty="0" smtClean="0"/>
              <a:t>CAPACIDAD</a:t>
            </a:r>
            <a:r>
              <a:rPr lang="es-MX" sz="2800" dirty="0" smtClean="0"/>
              <a:t>: Es un sujeto de derecho con el alcance fijado por la ley (art 2)</a:t>
            </a:r>
            <a:endParaRPr lang="es-AR" sz="2800" dirty="0"/>
          </a:p>
          <a:p>
            <a:pPr algn="just"/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98154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6866" y="620689"/>
            <a:ext cx="6798734" cy="1598516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TRANSFORMACION: </a:t>
            </a:r>
            <a:br>
              <a:rPr lang="es-MX" dirty="0" smtClean="0"/>
            </a:br>
            <a:r>
              <a:rPr lang="es-ES" altLang="es-AR" sz="2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cuando </a:t>
            </a:r>
            <a:r>
              <a:rPr lang="es-ES" altLang="es-AR" sz="2200" dirty="0">
                <a:solidFill>
                  <a:schemeClr val="tx1"/>
                </a:solidFill>
                <a:cs typeface="Times New Roman" panose="02020603050405020304" pitchFamily="18" charset="0"/>
              </a:rPr>
              <a:t>una sociedad adopta otro de los tipos previstos. No se disuelve la sociedad ni se alteran sus derechos y obligaciones</a:t>
            </a:r>
            <a:r>
              <a:rPr lang="es-ES" altLang="es-AR" sz="2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. Tampoco las responsabilidades solidarias e ilimitadas anteriores</a:t>
            </a:r>
            <a:br>
              <a:rPr lang="es-ES" altLang="es-AR" sz="2200" dirty="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s-ES" altLang="es-AR" sz="2700" dirty="0">
                <a:solidFill>
                  <a:schemeClr val="tx1"/>
                </a:solidFill>
                <a:cs typeface="Times New Roman" panose="02020603050405020304" pitchFamily="18" charset="0"/>
              </a:rPr>
              <a:t/>
            </a:r>
            <a:br>
              <a:rPr lang="es-ES" altLang="es-AR" sz="2700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endParaRPr lang="es-AR" sz="27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569029"/>
            <a:ext cx="7880423" cy="374029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sz="3200" dirty="0" smtClean="0">
                <a:solidFill>
                  <a:schemeClr val="accent1"/>
                </a:solidFill>
              </a:rPr>
              <a:t>FUSION:</a:t>
            </a:r>
            <a:r>
              <a:rPr lang="es-MX" sz="2000" dirty="0" smtClean="0"/>
              <a:t> </a:t>
            </a:r>
            <a:r>
              <a:rPr lang="es-ES" altLang="es-AR" sz="2000" dirty="0">
                <a:cs typeface="Times New Roman" panose="02020603050405020304" pitchFamily="18" charset="0"/>
              </a:rPr>
              <a:t>Hay fusión cuando dos o más sociedades se disuelven sin liquidarse, para constituir una nueva, o cuando una ya existente incorpora a una u </a:t>
            </a:r>
            <a:r>
              <a:rPr lang="es-ES" altLang="es-AR" sz="2000" dirty="0" smtClean="0">
                <a:cs typeface="Times New Roman" panose="02020603050405020304" pitchFamily="18" charset="0"/>
              </a:rPr>
              <a:t>otras</a:t>
            </a:r>
            <a:r>
              <a:rPr lang="es-ES" altLang="es-AR" sz="2000" dirty="0">
                <a:cs typeface="Times New Roman" panose="02020603050405020304" pitchFamily="18" charset="0"/>
              </a:rPr>
              <a:t>, que sin liquidarse son </a:t>
            </a:r>
            <a:r>
              <a:rPr lang="es-ES" altLang="es-AR" sz="2000" dirty="0" smtClean="0">
                <a:cs typeface="Times New Roman" panose="02020603050405020304" pitchFamily="18" charset="0"/>
              </a:rPr>
              <a:t>disueltas</a:t>
            </a:r>
          </a:p>
          <a:p>
            <a:pPr algn="just"/>
            <a:r>
              <a:rPr lang="es-ES" sz="3200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ESCISION:</a:t>
            </a:r>
            <a:r>
              <a:rPr lang="es-ES" sz="2000" dirty="0" smtClean="0">
                <a:cs typeface="Times New Roman" panose="02020603050405020304" pitchFamily="18" charset="0"/>
              </a:rPr>
              <a:t> </a:t>
            </a:r>
          </a:p>
          <a:p>
            <a:pPr lvl="1" algn="just"/>
            <a:r>
              <a:rPr lang="es-ES" sz="2000" dirty="0" smtClean="0">
                <a:cs typeface="Times New Roman" panose="02020603050405020304" pitchFamily="18" charset="0"/>
              </a:rPr>
              <a:t>1.- Una Sociedad </a:t>
            </a:r>
            <a:r>
              <a:rPr lang="es-ES" sz="2000" u="sng" dirty="0" smtClean="0">
                <a:cs typeface="Times New Roman" panose="02020603050405020304" pitchFamily="18" charset="0"/>
              </a:rPr>
              <a:t>sin disolverse </a:t>
            </a:r>
            <a:r>
              <a:rPr lang="es-ES" sz="2000" dirty="0" smtClean="0">
                <a:cs typeface="Times New Roman" panose="02020603050405020304" pitchFamily="18" charset="0"/>
              </a:rPr>
              <a:t>destina parte de su patrimonio para fusionarse con otra existente o para crear con ella una nueva</a:t>
            </a:r>
          </a:p>
          <a:p>
            <a:pPr lvl="1" algn="just"/>
            <a:r>
              <a:rPr lang="es-ES" sz="2000" dirty="0" smtClean="0">
                <a:cs typeface="Times New Roman" panose="02020603050405020304" pitchFamily="18" charset="0"/>
              </a:rPr>
              <a:t>2.- Una Sociedad </a:t>
            </a:r>
            <a:r>
              <a:rPr lang="es-ES" sz="2000" u="sng" dirty="0" smtClean="0">
                <a:cs typeface="Times New Roman" panose="02020603050405020304" pitchFamily="18" charset="0"/>
              </a:rPr>
              <a:t>sin disolverse </a:t>
            </a:r>
            <a:r>
              <a:rPr lang="es-ES" sz="2000" dirty="0" smtClean="0">
                <a:cs typeface="Times New Roman" panose="02020603050405020304" pitchFamily="18" charset="0"/>
              </a:rPr>
              <a:t>destina parte de su patrimonio para constituir una o varias sociedades nuevas</a:t>
            </a:r>
          </a:p>
          <a:p>
            <a:pPr lvl="1" algn="just"/>
            <a:r>
              <a:rPr lang="es-ES" sz="2000" dirty="0" smtClean="0">
                <a:cs typeface="Times New Roman" panose="02020603050405020304" pitchFamily="18" charset="0"/>
              </a:rPr>
              <a:t>3.- una sociedad </a:t>
            </a:r>
            <a:r>
              <a:rPr lang="es-ES" sz="2000" u="sng" dirty="0" smtClean="0">
                <a:cs typeface="Times New Roman" panose="02020603050405020304" pitchFamily="18" charset="0"/>
              </a:rPr>
              <a:t>se disuelve </a:t>
            </a:r>
            <a:r>
              <a:rPr lang="es-ES" sz="2000" dirty="0" smtClean="0">
                <a:cs typeface="Times New Roman" panose="02020603050405020304" pitchFamily="18" charset="0"/>
              </a:rPr>
              <a:t>para constituir con la totalidad de su patrimonio nuevas sociedades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27432189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DISOLUCION</a:t>
            </a:r>
            <a:br>
              <a:rPr lang="es-MX" dirty="0" smtClean="0"/>
            </a:br>
            <a:r>
              <a:rPr lang="es-MX" dirty="0" smtClean="0"/>
              <a:t>CAUSALES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348880"/>
            <a:ext cx="7736407" cy="3960440"/>
          </a:xfrm>
        </p:spPr>
        <p:txBody>
          <a:bodyPr>
            <a:normAutofit fontScale="92500" lnSpcReduction="20000"/>
          </a:bodyPr>
          <a:lstStyle/>
          <a:p>
            <a:r>
              <a:rPr lang="es-MX" sz="2000" dirty="0" smtClean="0"/>
              <a:t>1) Por Decisión de los Socios</a:t>
            </a:r>
          </a:p>
          <a:p>
            <a:r>
              <a:rPr lang="es-MX" sz="2000" dirty="0" smtClean="0"/>
              <a:t>2) Por Expiración del término por el cual se constituyo </a:t>
            </a:r>
          </a:p>
          <a:p>
            <a:r>
              <a:rPr lang="es-MX" sz="2000" dirty="0" smtClean="0"/>
              <a:t>3) Por Cumplimiento de la condición a la que se sujeto su existencia</a:t>
            </a:r>
          </a:p>
          <a:p>
            <a:r>
              <a:rPr lang="es-MX" sz="2000" dirty="0" smtClean="0"/>
              <a:t>4) Por cumplimiento del Objeto o imposibilidad sobreviniente</a:t>
            </a:r>
          </a:p>
          <a:p>
            <a:r>
              <a:rPr lang="es-MX" sz="2000" dirty="0" smtClean="0"/>
              <a:t>5) Por Pérdida del Capital Social</a:t>
            </a:r>
          </a:p>
          <a:p>
            <a:r>
              <a:rPr lang="es-MX" sz="2000" dirty="0" smtClean="0"/>
              <a:t>6) Por Quiebra</a:t>
            </a:r>
          </a:p>
          <a:p>
            <a:r>
              <a:rPr lang="es-MX" sz="2000" dirty="0" smtClean="0"/>
              <a:t>7) Por Fusión</a:t>
            </a:r>
          </a:p>
          <a:p>
            <a:r>
              <a:rPr lang="es-MX" sz="2000" dirty="0" smtClean="0"/>
              <a:t>8) Por sanción firme de cancelación de oferta publica o de la cotización de acciones</a:t>
            </a:r>
          </a:p>
          <a:p>
            <a:r>
              <a:rPr lang="es-MX" sz="2000" dirty="0" smtClean="0"/>
              <a:t>9) por Resolución firme de retiro de la autorización para funcionar en razón de imposibilidad de cumplimiento del objeto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6046625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632848" cy="2794113"/>
          </a:xfrm>
        </p:spPr>
        <p:txBody>
          <a:bodyPr>
            <a:normAutofit/>
          </a:bodyPr>
          <a:lstStyle/>
          <a:p>
            <a:r>
              <a:rPr lang="es-MX" dirty="0" smtClean="0"/>
              <a:t>Sociedades constituidas en el Extranjero: </a:t>
            </a:r>
            <a:br>
              <a:rPr lang="es-MX" dirty="0" smtClean="0"/>
            </a:br>
            <a:endParaRPr lang="es-AR" sz="27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7614" y="2564904"/>
            <a:ext cx="7556794" cy="4543259"/>
          </a:xfrm>
        </p:spPr>
        <p:txBody>
          <a:bodyPr/>
          <a:lstStyle/>
          <a:p>
            <a:r>
              <a:rPr lang="es-MX" sz="2000" dirty="0">
                <a:solidFill>
                  <a:schemeClr val="tx1"/>
                </a:solidFill>
              </a:rPr>
              <a:t>Se Rigen en cuanto a su existencia y formas por las leyes del lugar de su constitución.- Se halla habilitada para actos aislados y si es habitual  </a:t>
            </a:r>
            <a:r>
              <a:rPr lang="es-MX" sz="2000" b="1" u="sng" dirty="0">
                <a:solidFill>
                  <a:schemeClr val="tx1"/>
                </a:solidFill>
              </a:rPr>
              <a:t>deberá</a:t>
            </a:r>
            <a:r>
              <a:rPr lang="es-MX" sz="2000" dirty="0">
                <a:solidFill>
                  <a:schemeClr val="tx1"/>
                </a:solidFill>
              </a:rPr>
              <a:t>:</a:t>
            </a:r>
            <a:br>
              <a:rPr lang="es-MX" sz="2000" dirty="0">
                <a:solidFill>
                  <a:schemeClr val="tx1"/>
                </a:solidFill>
              </a:rPr>
            </a:br>
            <a:r>
              <a:rPr lang="es-MX" sz="2000" dirty="0">
                <a:solidFill>
                  <a:schemeClr val="tx1"/>
                </a:solidFill>
              </a:rPr>
              <a:t>	1) Acreditar su existencia con arreglo a la ley de su país</a:t>
            </a:r>
            <a:br>
              <a:rPr lang="es-MX" sz="2000" dirty="0">
                <a:solidFill>
                  <a:schemeClr val="tx1"/>
                </a:solidFill>
              </a:rPr>
            </a:br>
            <a:r>
              <a:rPr lang="es-MX" sz="2000" dirty="0">
                <a:solidFill>
                  <a:schemeClr val="tx1"/>
                </a:solidFill>
              </a:rPr>
              <a:t>	2) Fijar domicilio en la Republica cumpliendo con las publicaciones exigidas e inscripción </a:t>
            </a:r>
            <a:br>
              <a:rPr lang="es-MX" sz="2000" dirty="0">
                <a:solidFill>
                  <a:schemeClr val="tx1"/>
                </a:solidFill>
              </a:rPr>
            </a:br>
            <a:r>
              <a:rPr lang="es-MX" sz="2000" dirty="0">
                <a:solidFill>
                  <a:schemeClr val="tx1"/>
                </a:solidFill>
              </a:rPr>
              <a:t>	3) Justificar la decisión de crear dicha representación y designar persona responsable</a:t>
            </a:r>
            <a:endParaRPr lang="es-MX" sz="2000" b="1" u="sng" dirty="0" smtClean="0"/>
          </a:p>
          <a:p>
            <a:endParaRPr lang="es-MX" sz="2000" b="1" u="sng" dirty="0"/>
          </a:p>
          <a:p>
            <a:r>
              <a:rPr lang="es-MX" sz="2000" b="1" u="sng" dirty="0" smtClean="0"/>
              <a:t>Tipo Desconocido</a:t>
            </a:r>
            <a:r>
              <a:rPr lang="es-MX" dirty="0" smtClean="0"/>
              <a:t>: El Juez de la inscripción determinara las formalidades a cumplirse en cada caso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368776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75656" y="1196752"/>
            <a:ext cx="6447501" cy="674914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TIPOS SOCIALES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348880"/>
            <a:ext cx="7736407" cy="4032448"/>
          </a:xfrm>
        </p:spPr>
        <p:txBody>
          <a:bodyPr>
            <a:normAutofit fontScale="85000" lnSpcReduction="10000"/>
          </a:bodyPr>
          <a:lstStyle/>
          <a:p>
            <a:r>
              <a:rPr lang="es-MX" sz="2000" u="sng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SOCIEDADES COLECTIVAS </a:t>
            </a: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(Estudios Jurídicos)</a:t>
            </a:r>
          </a:p>
          <a:p>
            <a:r>
              <a:rPr lang="es-MX" sz="2000" u="sng" dirty="0" smtClean="0">
                <a:solidFill>
                  <a:schemeClr val="accent5"/>
                </a:solidFill>
              </a:rPr>
              <a:t>Caracterización:</a:t>
            </a:r>
            <a:r>
              <a:rPr lang="es-MX" sz="2000" dirty="0" smtClean="0"/>
              <a:t> Los socios contraen responsabilidad subsidiaria, ilimitada y solidaria por las obligaciones sociales, el pacto en contrario no es oponible a los 3° </a:t>
            </a:r>
          </a:p>
          <a:p>
            <a:r>
              <a:rPr lang="es-MX" sz="2000" u="sng" dirty="0" smtClean="0">
                <a:solidFill>
                  <a:schemeClr val="accent5"/>
                </a:solidFill>
              </a:rPr>
              <a:t>Denominación:</a:t>
            </a:r>
            <a:r>
              <a:rPr lang="es-MX" sz="2000" dirty="0" smtClean="0"/>
              <a:t> “Sociedad Colectiva” o su abreviatura (SC).- Si actúa bajo una razón social, esta se formará con el nombre de alguno, algunos o todos sus socios. Contendrá las palabras “y compañía”</a:t>
            </a:r>
          </a:p>
          <a:p>
            <a:r>
              <a:rPr lang="es-MX" sz="2000" u="sng" dirty="0" smtClean="0">
                <a:solidFill>
                  <a:schemeClr val="accent5"/>
                </a:solidFill>
              </a:rPr>
              <a:t>Administración</a:t>
            </a:r>
            <a:r>
              <a:rPr lang="es-MX" sz="2000" dirty="0" smtClean="0"/>
              <a:t>: según el contrato</a:t>
            </a:r>
          </a:p>
          <a:p>
            <a:pPr lvl="1"/>
            <a:r>
              <a:rPr lang="es-MX" sz="2000" dirty="0" smtClean="0"/>
              <a:t>Caso de Silencio cualquiera de los socios</a:t>
            </a:r>
          </a:p>
          <a:p>
            <a:pPr lvl="1"/>
            <a:r>
              <a:rPr lang="es-MX" sz="2000" dirty="0" smtClean="0"/>
              <a:t>Puede ser indistinta</a:t>
            </a:r>
          </a:p>
          <a:p>
            <a:pPr lvl="1"/>
            <a:r>
              <a:rPr lang="es-MX" sz="2000" dirty="0" smtClean="0"/>
              <a:t>Puede ser conjunta</a:t>
            </a:r>
          </a:p>
          <a:p>
            <a:pPr marL="457200" lvl="1" indent="0">
              <a:buNone/>
            </a:pPr>
            <a:r>
              <a:rPr lang="es-MX" sz="2000" u="sng" dirty="0" smtClean="0">
                <a:solidFill>
                  <a:schemeClr val="accent5"/>
                </a:solidFill>
              </a:rPr>
              <a:t>MODIFICACION DEL CONTRATO </a:t>
            </a:r>
            <a:r>
              <a:rPr lang="es-MX" sz="2000" dirty="0" smtClean="0"/>
              <a:t>Requiere consentimiento de todos los socios incluso transferencia de la parte a otro socio</a:t>
            </a:r>
          </a:p>
          <a:p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40626423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75656" y="1052736"/>
            <a:ext cx="6447501" cy="674914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Sociedad en comandita simple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1988839"/>
            <a:ext cx="7808415" cy="4052523"/>
          </a:xfrm>
        </p:spPr>
        <p:txBody>
          <a:bodyPr>
            <a:normAutofit fontScale="70000" lnSpcReduction="20000"/>
          </a:bodyPr>
          <a:lstStyle/>
          <a:p>
            <a:endParaRPr lang="es-MX" dirty="0" smtClean="0"/>
          </a:p>
          <a:p>
            <a:r>
              <a:rPr lang="es-MX" b="1" u="sng" dirty="0" smtClean="0">
                <a:solidFill>
                  <a:schemeClr val="accent5"/>
                </a:solidFill>
              </a:rPr>
              <a:t>Caracterización</a:t>
            </a:r>
            <a:r>
              <a:rPr lang="es-MX" dirty="0" smtClean="0"/>
              <a:t>: Dos tipos de socios:</a:t>
            </a:r>
          </a:p>
          <a:p>
            <a:pPr lvl="1"/>
            <a:r>
              <a:rPr lang="es-MX" u="sng" dirty="0"/>
              <a:t>Comanditados</a:t>
            </a:r>
            <a:r>
              <a:rPr lang="es-MX" dirty="0"/>
              <a:t>: responden por las obligaciones sociales como los socios de la SC</a:t>
            </a:r>
          </a:p>
          <a:p>
            <a:pPr lvl="1"/>
            <a:r>
              <a:rPr lang="es-MX" u="sng" dirty="0"/>
              <a:t>Comanditarios</a:t>
            </a:r>
            <a:r>
              <a:rPr lang="es-MX" dirty="0"/>
              <a:t>: solo con el capital que se obligan a </a:t>
            </a:r>
            <a:r>
              <a:rPr lang="es-MX" dirty="0" smtClean="0"/>
              <a:t>aportar</a:t>
            </a:r>
          </a:p>
          <a:p>
            <a:pPr lvl="1"/>
            <a:endParaRPr lang="es-MX" dirty="0" smtClean="0"/>
          </a:p>
          <a:p>
            <a:r>
              <a:rPr lang="es-MX" u="sng" dirty="0" smtClean="0">
                <a:solidFill>
                  <a:schemeClr val="accent5"/>
                </a:solidFill>
              </a:rPr>
              <a:t>DENOMINACION:</a:t>
            </a:r>
            <a:r>
              <a:rPr lang="es-MX" dirty="0" smtClean="0"/>
              <a:t> “Sociedad en Comandita Simple” o su abreviatura</a:t>
            </a:r>
          </a:p>
          <a:p>
            <a:endParaRPr lang="es-MX" dirty="0" smtClean="0"/>
          </a:p>
          <a:p>
            <a:r>
              <a:rPr lang="es-MX" u="sng" dirty="0" smtClean="0">
                <a:solidFill>
                  <a:schemeClr val="accent5"/>
                </a:solidFill>
              </a:rPr>
              <a:t>APORTES</a:t>
            </a:r>
            <a:r>
              <a:rPr lang="es-MX" dirty="0" smtClean="0"/>
              <a:t>: </a:t>
            </a:r>
          </a:p>
          <a:p>
            <a:pPr lvl="1"/>
            <a:r>
              <a:rPr lang="es-MX" u="sng" dirty="0" smtClean="0"/>
              <a:t>Comanditario:</a:t>
            </a:r>
            <a:r>
              <a:rPr lang="es-MX" dirty="0" smtClean="0"/>
              <a:t> se integra solo con aportes de </a:t>
            </a:r>
            <a:r>
              <a:rPr lang="es-MX" u="sng" dirty="0" smtClean="0"/>
              <a:t>obligaciones de dar</a:t>
            </a:r>
          </a:p>
          <a:p>
            <a:pPr lvl="1"/>
            <a:endParaRPr lang="es-MX" u="sng" dirty="0" smtClean="0"/>
          </a:p>
          <a:p>
            <a:r>
              <a:rPr lang="es-MX" u="sng" dirty="0" smtClean="0">
                <a:solidFill>
                  <a:schemeClr val="accent5"/>
                </a:solidFill>
              </a:rPr>
              <a:t>ADMINISTRACION y REPRESENTACION</a:t>
            </a:r>
            <a:r>
              <a:rPr lang="es-MX" dirty="0" smtClean="0"/>
              <a:t>:</a:t>
            </a:r>
          </a:p>
          <a:p>
            <a:r>
              <a:rPr lang="es-MX" dirty="0" smtClean="0"/>
              <a:t>Es ejercida por los socios comanditados o terceros que designen  </a:t>
            </a:r>
          </a:p>
        </p:txBody>
      </p:sp>
    </p:spTree>
    <p:extLst>
      <p:ext uri="{BB962C8B-B14F-4D97-AF65-F5344CB8AC3E}">
        <p14:creationId xmlns:p14="http://schemas.microsoft.com/office/powerpoint/2010/main" val="31414313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SOCIEDAD DE CAPITAL E INDUSTRIA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u="sng" dirty="0" smtClean="0">
                <a:solidFill>
                  <a:srgbClr val="FF0000"/>
                </a:solidFill>
              </a:rPr>
              <a:t>Caracterización: Responsabilidad:</a:t>
            </a:r>
            <a:r>
              <a:rPr lang="es-MX" dirty="0" smtClean="0"/>
              <a:t> </a:t>
            </a:r>
          </a:p>
          <a:p>
            <a:r>
              <a:rPr lang="es-MX" dirty="0" smtClean="0"/>
              <a:t>El o los socios CAPITALISTAS responden de los resultados de las obligaciones sociales como los socios de la sociedad Colectiva; quienes aportan exclusivamente su industria responden hasta la concurrencia de las ganancias no percibidas.- </a:t>
            </a:r>
          </a:p>
          <a:p>
            <a:endParaRPr lang="es-MX" dirty="0"/>
          </a:p>
          <a:p>
            <a:r>
              <a:rPr lang="es-MX" u="sng" dirty="0" smtClean="0">
                <a:solidFill>
                  <a:srgbClr val="FF0000"/>
                </a:solidFill>
              </a:rPr>
              <a:t>ADMINISTRACION Y REPRESENTACION</a:t>
            </a:r>
          </a:p>
          <a:p>
            <a:r>
              <a:rPr lang="es-MX" dirty="0" smtClean="0"/>
              <a:t>Cualquier socio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41966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872514" cy="805543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SOCIEDAD DE RESPONSABILIDAD LIMITADA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0" y="2348881"/>
            <a:ext cx="7736408" cy="3888432"/>
          </a:xfrm>
        </p:spPr>
        <p:txBody>
          <a:bodyPr>
            <a:normAutofit fontScale="62500" lnSpcReduction="20000"/>
          </a:bodyPr>
          <a:lstStyle/>
          <a:p>
            <a:r>
              <a:rPr lang="es-MX" u="sng" dirty="0" smtClean="0">
                <a:solidFill>
                  <a:srgbClr val="FF0000"/>
                </a:solidFill>
              </a:rPr>
              <a:t>CARACTERIZACION</a:t>
            </a:r>
          </a:p>
          <a:p>
            <a:r>
              <a:rPr lang="es-MX" dirty="0" smtClean="0"/>
              <a:t>El capital se divide en cuotas, los socios limitan su responsabilidad de la integración de las que suscriban y/o adquieran.- no pueden exceder de 50 socios</a:t>
            </a:r>
          </a:p>
          <a:p>
            <a:endParaRPr lang="es-MX" dirty="0"/>
          </a:p>
          <a:p>
            <a:r>
              <a:rPr lang="es-MX" dirty="0" smtClean="0">
                <a:solidFill>
                  <a:srgbClr val="FF0000"/>
                </a:solidFill>
              </a:rPr>
              <a:t>DENOMINACION</a:t>
            </a:r>
            <a:r>
              <a:rPr lang="es-MX" dirty="0" smtClean="0"/>
              <a:t>: puede llevar el nombre de alguno socio o algunos de ellos y adicionarse #sociedad de responsabilidad limitada” o su abreviatura.-</a:t>
            </a:r>
          </a:p>
          <a:p>
            <a:r>
              <a:rPr lang="es-MX" dirty="0" smtClean="0">
                <a:solidFill>
                  <a:srgbClr val="FF0000"/>
                </a:solidFill>
              </a:rPr>
              <a:t>DEL CAPITAL Y DE LAS CUOTAS SOCIALES</a:t>
            </a:r>
          </a:p>
          <a:p>
            <a:r>
              <a:rPr lang="es-MX" dirty="0" smtClean="0"/>
              <a:t>Las cuotas sociales tendrán igual valor, el que será de pesos diez ($10) o sus múltiplos</a:t>
            </a:r>
          </a:p>
          <a:p>
            <a:r>
              <a:rPr lang="es-MX" dirty="0" smtClean="0">
                <a:solidFill>
                  <a:srgbClr val="FF0000"/>
                </a:solidFill>
              </a:rPr>
              <a:t>SUSCRIPCION INTEGRA</a:t>
            </a:r>
            <a:endParaRPr lang="es-AR" dirty="0" smtClean="0">
              <a:solidFill>
                <a:srgbClr val="FF0000"/>
              </a:solidFill>
            </a:endParaRPr>
          </a:p>
          <a:p>
            <a:pPr lvl="1"/>
            <a:r>
              <a:rPr lang="es-MX" dirty="0" smtClean="0"/>
              <a:t>El capital debe suscribirse íntegramente en el acto de constitución de la sociedad</a:t>
            </a:r>
          </a:p>
          <a:p>
            <a:pPr lvl="1"/>
            <a:r>
              <a:rPr lang="es-MX" dirty="0" smtClean="0"/>
              <a:t>APORTES EN DINERO: Debe integrarse en un 25% como mínimo y completarse en un plazo de 2 años. Se acredita al tiempo de ordenarse la inscripción en el RPC con comprobante de deposito </a:t>
            </a:r>
          </a:p>
          <a:p>
            <a:pPr lvl="1"/>
            <a:r>
              <a:rPr lang="es-MX" dirty="0" smtClean="0"/>
              <a:t>APORTE EN ESPECIE: Se debe integrar totalmente y debe ser valuado </a:t>
            </a:r>
          </a:p>
        </p:txBody>
      </p:sp>
    </p:spTree>
    <p:extLst>
      <p:ext uri="{BB962C8B-B14F-4D97-AF65-F5344CB8AC3E}">
        <p14:creationId xmlns:p14="http://schemas.microsoft.com/office/powerpoint/2010/main" val="16997280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8001" y="217715"/>
            <a:ext cx="6447501" cy="2275181"/>
          </a:xfrm>
        </p:spPr>
        <p:txBody>
          <a:bodyPr>
            <a:normAutofit/>
          </a:bodyPr>
          <a:lstStyle/>
          <a:p>
            <a:r>
              <a:rPr lang="es-MX" dirty="0" smtClean="0"/>
              <a:t>LIMITACION A LA TRANSMISION DE LAS CUOTAS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11560" y="2420887"/>
            <a:ext cx="7952431" cy="396044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sz="2400" dirty="0" smtClean="0"/>
              <a:t>Se puede limitar la transmisión de las cuotas pero NO Prohibirlas</a:t>
            </a:r>
          </a:p>
          <a:p>
            <a:pPr algn="just"/>
            <a:r>
              <a:rPr lang="es-MX" sz="2400" dirty="0" smtClean="0"/>
              <a:t>Son lícitas las clausulas que requieran </a:t>
            </a:r>
            <a:r>
              <a:rPr lang="es-MX" sz="2400" u="sng" dirty="0" smtClean="0"/>
              <a:t>conformidad mayoritaria o unánime </a:t>
            </a:r>
            <a:r>
              <a:rPr lang="es-MX" sz="2400" dirty="0" smtClean="0"/>
              <a:t>de los socios o que confieran un </a:t>
            </a:r>
            <a:r>
              <a:rPr lang="es-MX" sz="2400" u="sng" dirty="0" smtClean="0"/>
              <a:t>derecho de preferencia </a:t>
            </a:r>
            <a:r>
              <a:rPr lang="es-MX" sz="2400" dirty="0" smtClean="0"/>
              <a:t>a los socios o la sociedad</a:t>
            </a:r>
          </a:p>
          <a:p>
            <a:pPr algn="just"/>
            <a:r>
              <a:rPr lang="es-MX" sz="2400" dirty="0" smtClean="0"/>
              <a:t>Para la validez de esta clausulas debe establecer los procedimientos a que se sujetará el otorgamiento de la conformidad o el ejercicio de la opción de compra, pero el plazo para notificar la decisión al socio que se propone ceder no podrá exceder de treinta (30) días desde que </a:t>
            </a:r>
            <a:r>
              <a:rPr lang="es-MX" sz="2400" dirty="0" err="1" smtClean="0"/>
              <a:t>estte</a:t>
            </a:r>
            <a:r>
              <a:rPr lang="es-MX" sz="2400" dirty="0" smtClean="0"/>
              <a:t> comunico a gerencia el nombre del interesado y el precio. A su vencimiento se tendrá por acordada la conformidad y por no ejercida la preferencia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41322624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9632" y="908720"/>
            <a:ext cx="6447501" cy="653142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ORGANOS SOCIALES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0240" y="2060848"/>
            <a:ext cx="7736407" cy="4269635"/>
          </a:xfrm>
        </p:spPr>
        <p:txBody>
          <a:bodyPr>
            <a:normAutofit fontScale="85000" lnSpcReduction="20000"/>
          </a:bodyPr>
          <a:lstStyle/>
          <a:p>
            <a:r>
              <a:rPr lang="es-MX" u="sng" dirty="0" smtClean="0">
                <a:solidFill>
                  <a:srgbClr val="FF0000"/>
                </a:solidFill>
              </a:rPr>
              <a:t>GERENCI</a:t>
            </a:r>
            <a:r>
              <a:rPr lang="es-MX" dirty="0" smtClean="0"/>
              <a:t>A</a:t>
            </a:r>
          </a:p>
          <a:p>
            <a:pPr lvl="1"/>
            <a:r>
              <a:rPr lang="es-MX" dirty="0" smtClean="0"/>
              <a:t>PUEDE SER EJERCIDA POR UN SOCIO, VARIOS DE ELLOS O PERSONAS DESIGNADAS QUE NO SEAN SOCIOS Y POSEEN RESPONSABILIDAD IGUAL QUE LOS MIEMBROS DEL DIRECTORIO EN LAS SA</a:t>
            </a:r>
          </a:p>
          <a:p>
            <a:pPr marL="457200" lvl="1" indent="0">
              <a:buNone/>
            </a:pPr>
            <a:r>
              <a:rPr lang="es-MX" dirty="0" smtClean="0">
                <a:solidFill>
                  <a:srgbClr val="FF0000"/>
                </a:solidFill>
              </a:rPr>
              <a:t>ASAMBLEA </a:t>
            </a:r>
          </a:p>
          <a:p>
            <a:pPr marL="457200" lvl="1" indent="0">
              <a:buNone/>
            </a:pPr>
            <a:r>
              <a:rPr lang="es-MX" dirty="0" smtClean="0"/>
              <a:t>Solo las que alcanzan los montos de del art 299 </a:t>
            </a:r>
            <a:r>
              <a:rPr lang="es-MX" dirty="0" err="1" smtClean="0"/>
              <a:t>inc</a:t>
            </a:r>
            <a:r>
              <a:rPr lang="es-MX" dirty="0" smtClean="0"/>
              <a:t> 2 (SA)  deberán reunirse en asamblea y resolverán los estados contables de ejercicio y deberán ser convocados dentro de los cuatro meses</a:t>
            </a:r>
          </a:p>
          <a:p>
            <a:pPr marL="457200" lvl="1" indent="0">
              <a:buNone/>
            </a:pPr>
            <a:endParaRPr lang="es-MX" dirty="0"/>
          </a:p>
          <a:p>
            <a:pPr marL="457200" lvl="1" indent="0">
              <a:buNone/>
            </a:pPr>
            <a:r>
              <a:rPr lang="es-MX" dirty="0" smtClean="0"/>
              <a:t>RESOLUCIONES SOCIALES</a:t>
            </a:r>
          </a:p>
          <a:p>
            <a:pPr marL="457200" lvl="1" indent="0">
              <a:buNone/>
            </a:pPr>
            <a:r>
              <a:rPr lang="es-MX" dirty="0" smtClean="0"/>
              <a:t>Según el contrato</a:t>
            </a:r>
          </a:p>
          <a:p>
            <a:pPr marL="457200" lvl="1" indent="0">
              <a:buNone/>
            </a:pPr>
            <a:r>
              <a:rPr lang="es-MX" dirty="0" smtClean="0"/>
              <a:t>Por el voto de los socios comunicado por cualquier procedimiento dentro de los diez días de habérseles consultado o</a:t>
            </a:r>
          </a:p>
          <a:p>
            <a:pPr marL="457200" lvl="1" indent="0">
              <a:buNone/>
            </a:pPr>
            <a:r>
              <a:rPr lang="es-MX" dirty="0" smtClean="0"/>
              <a:t>Por declaración escrita en la que todos los socios expresan el sentido de su voto.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992231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SOCIEDADES ANONIMAS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El </a:t>
            </a:r>
            <a:r>
              <a:rPr lang="es-ES" dirty="0" smtClean="0">
                <a:solidFill>
                  <a:schemeClr val="accent5"/>
                </a:solidFill>
              </a:rPr>
              <a:t>capital</a:t>
            </a:r>
            <a:r>
              <a:rPr lang="es-ES" dirty="0" smtClean="0"/>
              <a:t> se representa en acciones y los socios limitan su responsabilidad a la </a:t>
            </a:r>
            <a:r>
              <a:rPr lang="es-ES" dirty="0" smtClean="0"/>
              <a:t>integración </a:t>
            </a:r>
            <a:r>
              <a:rPr lang="es-ES" dirty="0" smtClean="0"/>
              <a:t>de las acciones suscriptas</a:t>
            </a:r>
          </a:p>
          <a:p>
            <a:endParaRPr lang="es-ES" dirty="0"/>
          </a:p>
          <a:p>
            <a:r>
              <a:rPr lang="es-ES" dirty="0" smtClean="0">
                <a:solidFill>
                  <a:schemeClr val="accent5"/>
                </a:solidFill>
              </a:rPr>
              <a:t>DENOMINACION</a:t>
            </a:r>
            <a:r>
              <a:rPr lang="es-ES" dirty="0" smtClean="0"/>
              <a:t>: Se debe incluir el nombre de una o mas personas de existencia visible y debe contener la expresión «Sociedad Anónima» o abreviatura.- Su OMISION hace responsable ilimitada y solidariamente a sus representantes junto con la sociedad</a:t>
            </a:r>
          </a:p>
          <a:p>
            <a:endParaRPr lang="es-ES" dirty="0"/>
          </a:p>
          <a:p>
            <a:r>
              <a:rPr lang="es-ES" dirty="0" smtClean="0">
                <a:solidFill>
                  <a:schemeClr val="accent5"/>
                </a:solidFill>
              </a:rPr>
              <a:t>FORMA:</a:t>
            </a:r>
            <a:r>
              <a:rPr lang="es-ES" dirty="0" smtClean="0"/>
              <a:t> Por instrumento Publico</a:t>
            </a:r>
          </a:p>
          <a:p>
            <a:endParaRPr lang="es-ES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15827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Ventajas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348880"/>
            <a:ext cx="7808415" cy="3960440"/>
          </a:xfrm>
        </p:spPr>
        <p:txBody>
          <a:bodyPr>
            <a:noAutofit/>
          </a:bodyPr>
          <a:lstStyle/>
          <a:p>
            <a:r>
              <a:rPr lang="es-MX" sz="2400" dirty="0" smtClean="0"/>
              <a:t>- </a:t>
            </a:r>
            <a:r>
              <a:rPr lang="es-MX" sz="2000" dirty="0" smtClean="0"/>
              <a:t>Materialización de proyectos difícil de lograr en forma individual</a:t>
            </a:r>
          </a:p>
          <a:p>
            <a:r>
              <a:rPr lang="es-MX" sz="2000" dirty="0" smtClean="0"/>
              <a:t>Mayor capital para mayores proyectos</a:t>
            </a:r>
          </a:p>
          <a:p>
            <a:r>
              <a:rPr lang="es-MX" sz="2000" dirty="0" smtClean="0"/>
              <a:t>Favorece las inversiones en la actividad empresarial</a:t>
            </a:r>
          </a:p>
          <a:p>
            <a:r>
              <a:rPr lang="es-MX" sz="2000" dirty="0" smtClean="0"/>
              <a:t>Mayor y mejor prestación de servicios</a:t>
            </a:r>
          </a:p>
          <a:p>
            <a:pPr lvl="1">
              <a:spcAft>
                <a:spcPts val="0"/>
              </a:spcAft>
            </a:pPr>
            <a:r>
              <a:rPr lang="es-MX" dirty="0" smtClean="0"/>
              <a:t>Telecomunicaciones </a:t>
            </a:r>
          </a:p>
          <a:p>
            <a:pPr lvl="1">
              <a:spcAft>
                <a:spcPts val="0"/>
              </a:spcAft>
            </a:pPr>
            <a:r>
              <a:rPr lang="es-MX" dirty="0" smtClean="0"/>
              <a:t>Transporte</a:t>
            </a:r>
          </a:p>
          <a:p>
            <a:pPr lvl="1">
              <a:spcAft>
                <a:spcPts val="0"/>
              </a:spcAft>
            </a:pPr>
            <a:r>
              <a:rPr lang="es-MX" dirty="0" smtClean="0"/>
              <a:t>Seguros </a:t>
            </a:r>
          </a:p>
          <a:p>
            <a:pPr lvl="1">
              <a:spcAft>
                <a:spcPts val="0"/>
              </a:spcAft>
            </a:pPr>
            <a:r>
              <a:rPr lang="es-MX" dirty="0" smtClean="0"/>
              <a:t>Comercio</a:t>
            </a:r>
          </a:p>
          <a:p>
            <a:pPr lvl="1">
              <a:spcAft>
                <a:spcPts val="0"/>
              </a:spcAft>
            </a:pPr>
            <a:r>
              <a:rPr lang="es-MX" sz="2400" dirty="0" smtClean="0"/>
              <a:t>Industrias</a:t>
            </a:r>
          </a:p>
          <a:p>
            <a:pPr marL="0" indent="0">
              <a:buNone/>
            </a:pPr>
            <a:r>
              <a:rPr lang="es-MX" sz="2400" dirty="0" smtClean="0"/>
              <a:t>  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81866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ASAMBLEA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En sede de la administración o en el lugar que corresponda a la jurisdicción del domicilio social</a:t>
            </a:r>
          </a:p>
          <a:p>
            <a:endParaRPr lang="es-ES" dirty="0"/>
          </a:p>
          <a:p>
            <a:r>
              <a:rPr lang="es-ES" dirty="0" smtClean="0">
                <a:solidFill>
                  <a:schemeClr val="accent5"/>
                </a:solidFill>
              </a:rPr>
              <a:t>TIPOS</a:t>
            </a:r>
          </a:p>
          <a:p>
            <a:r>
              <a:rPr lang="es-ES" dirty="0" smtClean="0"/>
              <a:t>1.- </a:t>
            </a:r>
            <a:r>
              <a:rPr lang="es-E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ORDINARIAS :</a:t>
            </a:r>
            <a:r>
              <a:rPr lang="es-ES" dirty="0" smtClean="0"/>
              <a:t> Balance, Estado de Resultados, distribución de ganancias, Memoria e informe del Sindico, </a:t>
            </a:r>
            <a:r>
              <a:rPr lang="es-ES" dirty="0" err="1" smtClean="0"/>
              <a:t>designacion</a:t>
            </a:r>
            <a:r>
              <a:rPr lang="es-ES" dirty="0" smtClean="0"/>
              <a:t> y </a:t>
            </a:r>
            <a:r>
              <a:rPr lang="es-ES" dirty="0" err="1" smtClean="0"/>
              <a:t>remocion</a:t>
            </a:r>
            <a:r>
              <a:rPr lang="es-ES" dirty="0" smtClean="0"/>
              <a:t> de directores y </a:t>
            </a:r>
            <a:r>
              <a:rPr lang="es-ES" dirty="0" err="1" smtClean="0"/>
              <a:t>sindicos</a:t>
            </a:r>
            <a:r>
              <a:rPr lang="es-ES" dirty="0" smtClean="0"/>
              <a:t> , aumento de capital</a:t>
            </a:r>
          </a:p>
          <a:p>
            <a:endParaRPr lang="es-ES" dirty="0"/>
          </a:p>
          <a:p>
            <a:r>
              <a:rPr lang="es-ES" dirty="0" smtClean="0"/>
              <a:t>2</a:t>
            </a:r>
            <a:r>
              <a:rPr lang="es-E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.- EXTRAORDINARIA</a:t>
            </a:r>
            <a:r>
              <a:rPr lang="es-ES" dirty="0" smtClean="0"/>
              <a:t>: Aumento de capital, reducción y reintegro del capital, fusión transformación y disolución de la sociedad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40109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CONSTITUCION Y MODIFICACION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348879"/>
            <a:ext cx="8024439" cy="4509121"/>
          </a:xfrm>
        </p:spPr>
        <p:txBody>
          <a:bodyPr>
            <a:normAutofit/>
          </a:bodyPr>
          <a:lstStyle/>
          <a:p>
            <a:r>
              <a:rPr lang="es-MX" sz="2000" dirty="0" smtClean="0"/>
              <a:t>Se constituyen o se Modifican por instrumento público o privado</a:t>
            </a:r>
          </a:p>
          <a:p>
            <a:pPr lvl="1"/>
            <a:r>
              <a:rPr lang="es-MX" sz="2000" dirty="0" smtClean="0"/>
              <a:t>Certificación Notarial</a:t>
            </a:r>
            <a:endParaRPr lang="es-AR" sz="2000" dirty="0" smtClean="0"/>
          </a:p>
          <a:p>
            <a:pPr marL="457200" lvl="1" indent="0">
              <a:buNone/>
            </a:pPr>
            <a:r>
              <a:rPr lang="es-MX" sz="2000" b="1" u="sng" dirty="0" smtClean="0"/>
              <a:t>Inscripción en el Registro Público de Comercio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s-MX" sz="2000" dirty="0" smtClean="0"/>
              <a:t>-Del Contrato constitutivo, su modificación y los reglamentos si existiesen el RPC del domicilio social y en los de cada una de las sucursales 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s-MX" sz="2000" dirty="0" smtClean="0"/>
              <a:t>-Dicha inscripción debe estar detallado en todas las documentaciones de la sociedad, para su identificación.- 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s-MX" sz="2000" dirty="0" smtClean="0"/>
              <a:t>-Tiene que ser ratificada salvo certificación notarial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s-MX" sz="2000" dirty="0" smtClean="0"/>
              <a:t>-puede ser realizado por autorizados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s-MX" sz="2000" dirty="0" smtClean="0"/>
              <a:t>-se forman legajos para cada sociedad de consulta publica</a:t>
            </a:r>
          </a:p>
          <a:p>
            <a:pPr marL="457200" lvl="1" indent="0">
              <a:buNone/>
            </a:pPr>
            <a:endParaRPr lang="es-MX" sz="2000" dirty="0" smtClean="0"/>
          </a:p>
          <a:p>
            <a:pPr marL="457200" lvl="1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27215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84253" y="764704"/>
            <a:ext cx="6447501" cy="1320800"/>
          </a:xfrm>
        </p:spPr>
        <p:txBody>
          <a:bodyPr/>
          <a:lstStyle/>
          <a:p>
            <a:pPr algn="ctr"/>
            <a:r>
              <a:rPr lang="es-MX" dirty="0" smtClean="0"/>
              <a:t>PLAZOS PARA INSCRIPCION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2585884"/>
            <a:ext cx="7848872" cy="3671503"/>
          </a:xfrm>
        </p:spPr>
        <p:txBody>
          <a:bodyPr>
            <a:normAutofit lnSpcReduction="10000"/>
          </a:bodyPr>
          <a:lstStyle/>
          <a:p>
            <a:r>
              <a:rPr lang="es-MX" sz="2000" dirty="0" smtClean="0">
                <a:solidFill>
                  <a:srgbClr val="FF0000"/>
                </a:solidFill>
              </a:rPr>
              <a:t>20</a:t>
            </a:r>
            <a:r>
              <a:rPr lang="es-MX" sz="2000" dirty="0" smtClean="0"/>
              <a:t> días del acto constitutivo y de </a:t>
            </a:r>
            <a:r>
              <a:rPr lang="es-MX" sz="2000" dirty="0" smtClean="0">
                <a:solidFill>
                  <a:srgbClr val="FF0000"/>
                </a:solidFill>
              </a:rPr>
              <a:t>30</a:t>
            </a:r>
            <a:r>
              <a:rPr lang="es-MX" sz="2000" dirty="0" smtClean="0"/>
              <a:t> días para culminación del tramite salvo prorroga </a:t>
            </a:r>
          </a:p>
          <a:p>
            <a:endParaRPr lang="es-MX" sz="2000" dirty="0"/>
          </a:p>
          <a:p>
            <a:r>
              <a:rPr lang="es-MX" sz="2000" dirty="0" smtClean="0"/>
              <a:t>I</a:t>
            </a:r>
            <a:r>
              <a:rPr lang="es-MX" sz="2000" u="sng" dirty="0" smtClean="0"/>
              <a:t>nscripción tardía</a:t>
            </a:r>
            <a:r>
              <a:rPr lang="es-MX" sz="2000" dirty="0" smtClean="0"/>
              <a:t>: Es válida si no media oposición  </a:t>
            </a:r>
          </a:p>
          <a:p>
            <a:endParaRPr lang="es-MX" sz="2000" dirty="0"/>
          </a:p>
          <a:p>
            <a:r>
              <a:rPr lang="es-MX" sz="2000" b="1" u="sng" dirty="0" smtClean="0"/>
              <a:t>Efectos:</a:t>
            </a:r>
            <a:r>
              <a:rPr lang="es-MX" sz="2000" dirty="0" smtClean="0"/>
              <a:t> regularmente constituida</a:t>
            </a:r>
          </a:p>
          <a:p>
            <a:endParaRPr lang="es-MX" sz="2000" dirty="0"/>
          </a:p>
          <a:p>
            <a:r>
              <a:rPr lang="es-MX" sz="2000" b="1" u="sng" dirty="0" smtClean="0"/>
              <a:t>REGISTRO NACIONAL DE SOCIEDADES POR ACCIONES</a:t>
            </a:r>
          </a:p>
          <a:p>
            <a:pPr marL="0" indent="0">
              <a:buNone/>
            </a:pPr>
            <a:r>
              <a:rPr lang="es-MX" sz="2000" dirty="0" smtClean="0"/>
              <a:t>Ministerio de Justicia y Derechos Humanos o el organismo que este indique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151117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PUBLICACION DE EDICTOS</a:t>
            </a:r>
            <a:br>
              <a:rPr lang="es-MX" dirty="0" smtClean="0"/>
            </a:br>
            <a:r>
              <a:rPr lang="es-MX" dirty="0" smtClean="0"/>
              <a:t>Solo para SA y SRL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MX" dirty="0" smtClean="0"/>
              <a:t>Nombre, edad, estado civil, nacionalidad, profesión, domicilio y DNI de los socios</a:t>
            </a:r>
          </a:p>
          <a:p>
            <a:r>
              <a:rPr lang="es-MX" dirty="0" smtClean="0"/>
              <a:t>Fecha del instrumento de constitución</a:t>
            </a:r>
          </a:p>
          <a:p>
            <a:r>
              <a:rPr lang="es-MX" dirty="0" smtClean="0"/>
              <a:t>Razón social o denominación</a:t>
            </a:r>
          </a:p>
          <a:p>
            <a:r>
              <a:rPr lang="es-MX" dirty="0" smtClean="0"/>
              <a:t>Domicilio</a:t>
            </a:r>
          </a:p>
          <a:p>
            <a:r>
              <a:rPr lang="es-MX" dirty="0" smtClean="0"/>
              <a:t>Objeto social</a:t>
            </a:r>
          </a:p>
          <a:p>
            <a:r>
              <a:rPr lang="es-MX" dirty="0" smtClean="0"/>
              <a:t>Plazo de duración</a:t>
            </a:r>
          </a:p>
          <a:p>
            <a:r>
              <a:rPr lang="es-MX" dirty="0" smtClean="0"/>
              <a:t>Capital social</a:t>
            </a:r>
          </a:p>
          <a:p>
            <a:r>
              <a:rPr lang="es-MX" dirty="0" smtClean="0"/>
              <a:t>Composición de los órganos de administración y fiscalización, datos y duración en el cargo</a:t>
            </a:r>
          </a:p>
          <a:p>
            <a:r>
              <a:rPr lang="es-MX" dirty="0" smtClean="0"/>
              <a:t>Representación social</a:t>
            </a:r>
          </a:p>
          <a:p>
            <a:r>
              <a:rPr lang="es-MX" dirty="0" smtClean="0"/>
              <a:t>Fecha de cierre del ejercicio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2748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CONTRATO SOCIAL</a:t>
            </a:r>
            <a:br>
              <a:rPr lang="es-MX" dirty="0" smtClean="0"/>
            </a:br>
            <a:r>
              <a:rPr lang="es-MX" dirty="0" smtClean="0"/>
              <a:t>Contenido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1" y="2348880"/>
            <a:ext cx="7880423" cy="4509121"/>
          </a:xfrm>
        </p:spPr>
        <p:txBody>
          <a:bodyPr>
            <a:normAutofit/>
          </a:bodyPr>
          <a:lstStyle/>
          <a:p>
            <a:r>
              <a:rPr lang="es-MX" sz="1800" dirty="0" smtClean="0"/>
              <a:t>Nombre, edad, estado civil, nacionalidad, profesión, domicilio y DNI de los socios</a:t>
            </a:r>
          </a:p>
          <a:p>
            <a:r>
              <a:rPr lang="es-MX" sz="1800" dirty="0" smtClean="0"/>
              <a:t>Razón social o denominación y el domicilio de la sociedad</a:t>
            </a:r>
          </a:p>
          <a:p>
            <a:r>
              <a:rPr lang="es-MX" sz="1800" dirty="0" smtClean="0"/>
              <a:t>La designación de su objeto en forma precisa y determinado</a:t>
            </a:r>
          </a:p>
          <a:p>
            <a:r>
              <a:rPr lang="es-MX" sz="1800" dirty="0" smtClean="0"/>
              <a:t>Capital social en moneda argentina y aporte de cada socio. En las unipersonales el capital debe ser integrado en su totalidad </a:t>
            </a:r>
          </a:p>
          <a:p>
            <a:r>
              <a:rPr lang="es-MX" sz="1800" dirty="0" smtClean="0"/>
              <a:t>Plazo de duración</a:t>
            </a:r>
          </a:p>
          <a:p>
            <a:r>
              <a:rPr lang="es-MX" sz="1800" dirty="0" smtClean="0"/>
              <a:t>La organización de la administración, fiscalización y reuniones de socios</a:t>
            </a:r>
          </a:p>
          <a:p>
            <a:r>
              <a:rPr lang="es-MX" sz="1800" dirty="0" smtClean="0"/>
              <a:t>Reglas de distribuir y soportar las perdidas. En caso de silencio según sea el aporte</a:t>
            </a:r>
          </a:p>
          <a:p>
            <a:r>
              <a:rPr lang="es-MX" sz="1800" dirty="0" smtClean="0"/>
              <a:t>Obligaciones y derechos de los socios</a:t>
            </a:r>
          </a:p>
          <a:p>
            <a:r>
              <a:rPr lang="es-MX" sz="1800" dirty="0" smtClean="0"/>
              <a:t>Funcionamiento, disolución y liquidación de la sociedad</a:t>
            </a:r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32327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DE LAS SOCIEDADES NO CONSTITUIDAS REGULARMENTE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altLang="es-AR" sz="3200" dirty="0"/>
              <a:t>La sociedad </a:t>
            </a:r>
            <a:r>
              <a:rPr lang="es-AR" altLang="es-AR" sz="3200" b="1" u="sng" dirty="0"/>
              <a:t>que no se constituya con sujeción a los tipos</a:t>
            </a:r>
            <a:r>
              <a:rPr lang="es-AR" altLang="es-AR" sz="3200" dirty="0"/>
              <a:t> del Capítulo II, </a:t>
            </a:r>
            <a:r>
              <a:rPr lang="es-AR" altLang="es-AR" sz="3200" dirty="0">
                <a:solidFill>
                  <a:srgbClr val="FF0000"/>
                </a:solidFill>
              </a:rPr>
              <a:t>que </a:t>
            </a:r>
            <a:r>
              <a:rPr lang="es-AR" altLang="es-AR" sz="3200" b="1" dirty="0">
                <a:solidFill>
                  <a:srgbClr val="FF0000"/>
                </a:solidFill>
              </a:rPr>
              <a:t>omita</a:t>
            </a:r>
            <a:r>
              <a:rPr lang="es-AR" altLang="es-AR" sz="3200" b="1" dirty="0"/>
              <a:t> </a:t>
            </a:r>
            <a:r>
              <a:rPr lang="es-AR" altLang="es-AR" sz="3200" b="1" u="sng" dirty="0"/>
              <a:t>requisitos </a:t>
            </a:r>
            <a:r>
              <a:rPr lang="es-AR" altLang="es-AR" sz="3200" b="1" u="sng" dirty="0" smtClean="0"/>
              <a:t>esenciales o </a:t>
            </a:r>
            <a:r>
              <a:rPr lang="es-AR" altLang="es-AR" sz="3200" b="1" u="sng" dirty="0"/>
              <a:t>que incumpla con las formalidades exigidas por esta ley</a:t>
            </a:r>
            <a:r>
              <a:rPr lang="es-AR" altLang="es-AR" sz="3200" dirty="0"/>
              <a:t>, se rige por lo dispuesto por esta Sección</a:t>
            </a:r>
            <a:r>
              <a:rPr lang="es-AR" altLang="es-AR" sz="3200" dirty="0" smtClean="0"/>
              <a:t>. (Art. 21)</a:t>
            </a:r>
            <a:endParaRPr lang="es-AR" altLang="es-AR" sz="3200" dirty="0"/>
          </a:p>
        </p:txBody>
      </p:sp>
    </p:spTree>
    <p:extLst>
      <p:ext uri="{BB962C8B-B14F-4D97-AF65-F5344CB8AC3E}">
        <p14:creationId xmlns:p14="http://schemas.microsoft.com/office/powerpoint/2010/main" val="336891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REGIMEN APLICABLE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AR" altLang="es-AR" sz="3200" dirty="0"/>
              <a:t>El contrato social puede ser invocado entre los socios. </a:t>
            </a:r>
            <a:r>
              <a:rPr lang="es-AR" altLang="es-AR" sz="3200" b="1" u="sng" dirty="0"/>
              <a:t>Es oponible a los terceros sólo si se prueba que lo conocieron efectivamente al tiempo de la contratación </a:t>
            </a:r>
            <a:r>
              <a:rPr lang="es-AR" altLang="es-AR" sz="3200" dirty="0"/>
              <a:t>o del nacimiento de la relación obligatoria </a:t>
            </a:r>
            <a:r>
              <a:rPr lang="es-AR" altLang="es-AR" sz="3200" b="1" u="sng" dirty="0"/>
              <a:t>y también puede ser invocado por los terceros contra la sociedad, los socios y los administradores</a:t>
            </a:r>
            <a:endParaRPr lang="es-ES" altLang="es-AR" sz="3200" b="1" u="sng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3972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ánico">
  <a:themeElements>
    <a:clrScheme name="Orgánico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ánico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ánic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255</TotalTime>
  <Words>1987</Words>
  <Application>Microsoft Office PowerPoint</Application>
  <PresentationFormat>Presentación en pantalla (4:3)</PresentationFormat>
  <Paragraphs>183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4" baseType="lpstr">
      <vt:lpstr>Arial</vt:lpstr>
      <vt:lpstr>Garamond</vt:lpstr>
      <vt:lpstr>Times New Roman</vt:lpstr>
      <vt:lpstr>Orgánico</vt:lpstr>
      <vt:lpstr>Legislación y Ejercicio Profesional</vt:lpstr>
      <vt:lpstr>Concepto - tipicidad</vt:lpstr>
      <vt:lpstr>Ventajas</vt:lpstr>
      <vt:lpstr>CONSTITUCION Y MODIFICACION</vt:lpstr>
      <vt:lpstr>PLAZOS PARA INSCRIPCION</vt:lpstr>
      <vt:lpstr>PUBLICACION DE EDICTOS Solo para SA y SRL</vt:lpstr>
      <vt:lpstr>CONTRATO SOCIAL Contenido</vt:lpstr>
      <vt:lpstr>DE LAS SOCIEDADES NO CONSTITUIDAS REGULARMENTE </vt:lpstr>
      <vt:lpstr>REGIMEN APLICABLE</vt:lpstr>
      <vt:lpstr>REPRESENTACION: ADMINISTRACION Y GOBERNO</vt:lpstr>
      <vt:lpstr>RELACION CON TERCEROS</vt:lpstr>
      <vt:lpstr>BIENES REGISTRABLES</vt:lpstr>
      <vt:lpstr>PRUEBA DE LA SOCIEDAD</vt:lpstr>
      <vt:lpstr>RESPONSABILIDAD DE LOS SOCIOS</vt:lpstr>
      <vt:lpstr>SUBSANACION (art 25)</vt:lpstr>
      <vt:lpstr>DISOLUCION - LIQUIDACION</vt:lpstr>
      <vt:lpstr>DE LOS SOCIOS</vt:lpstr>
      <vt:lpstr>SOCIO APARENTE:El que prestare su nombre como socio por ej.- Esta prohibido toda actuación de socios aparentes o presta nombre </vt:lpstr>
      <vt:lpstr>APORTES:  </vt:lpstr>
      <vt:lpstr> TRANSFORMACION:  cuando una sociedad adopta otro de los tipos previstos. No se disuelve la sociedad ni se alteran sus derechos y obligaciones. Tampoco las responsabilidades solidarias e ilimitadas anteriores  </vt:lpstr>
      <vt:lpstr>DISOLUCION CAUSALES</vt:lpstr>
      <vt:lpstr>Sociedades constituidas en el Extranjero:  </vt:lpstr>
      <vt:lpstr>TIPOS SOCIALES</vt:lpstr>
      <vt:lpstr>Sociedad en comandita simple</vt:lpstr>
      <vt:lpstr>SOCIEDAD DE CAPITAL E INDUSTRIA</vt:lpstr>
      <vt:lpstr>SOCIEDAD DE RESPONSABILIDAD LIMITADA</vt:lpstr>
      <vt:lpstr>LIMITACION A LA TRANSMISION DE LAS CUOTAS</vt:lpstr>
      <vt:lpstr>ORGANOS SOCIALES</vt:lpstr>
      <vt:lpstr>SOCIEDADES ANONIMAS</vt:lpstr>
      <vt:lpstr>ASAMBLEA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Alfredo</dc:creator>
  <cp:lastModifiedBy>Alfredo</cp:lastModifiedBy>
  <cp:revision>7</cp:revision>
  <dcterms:created xsi:type="dcterms:W3CDTF">2024-05-20T20:40:09Z</dcterms:created>
  <dcterms:modified xsi:type="dcterms:W3CDTF">2026-05-04T20:37:35Z</dcterms:modified>
</cp:coreProperties>
</file>