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3" r:id="rId37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816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queline faleiro" userId="c73b0dc7c1abf619" providerId="LiveId" clId="{53AB3DA9-3F1B-4974-A2F3-61E835D0D1CE}"/>
    <pc:docChg chg="custSel addSld delSld modSld sldOrd">
      <pc:chgData name="jaqueline faleiro" userId="c73b0dc7c1abf619" providerId="LiveId" clId="{53AB3DA9-3F1B-4974-A2F3-61E835D0D1CE}" dt="2024-05-29T00:01:28.336" v="73" actId="47"/>
      <pc:docMkLst>
        <pc:docMk/>
      </pc:docMkLst>
      <pc:sldChg chg="delSp modSp del mod ord">
        <pc:chgData name="jaqueline faleiro" userId="c73b0dc7c1abf619" providerId="LiveId" clId="{53AB3DA9-3F1B-4974-A2F3-61E835D0D1CE}" dt="2024-05-29T00:01:15.544" v="62" actId="47"/>
        <pc:sldMkLst>
          <pc:docMk/>
          <pc:sldMk cId="0" sldId="256"/>
        </pc:sldMkLst>
        <pc:spChg chg="del mod">
          <ac:chgData name="jaqueline faleiro" userId="c73b0dc7c1abf619" providerId="LiveId" clId="{53AB3DA9-3F1B-4974-A2F3-61E835D0D1CE}" dt="2024-05-29T00:01:13.576" v="61"/>
          <ac:spMkLst>
            <pc:docMk/>
            <pc:sldMk cId="0" sldId="256"/>
            <ac:spMk id="10" creationId="{00000000-0000-0000-0000-000000000000}"/>
          </ac:spMkLst>
        </pc:spChg>
        <pc:spChg chg="mod">
          <ac:chgData name="jaqueline faleiro" userId="c73b0dc7c1abf619" providerId="LiveId" clId="{53AB3DA9-3F1B-4974-A2F3-61E835D0D1CE}" dt="2024-05-29T00:01:06.547" v="58" actId="20577"/>
          <ac:spMkLst>
            <pc:docMk/>
            <pc:sldMk cId="0" sldId="256"/>
            <ac:spMk id="11" creationId="{00000000-0000-0000-0000-000000000000}"/>
          </ac:spMkLst>
        </pc:spChg>
        <pc:grpChg chg="del">
          <ac:chgData name="jaqueline faleiro" userId="c73b0dc7c1abf619" providerId="LiveId" clId="{53AB3DA9-3F1B-4974-A2F3-61E835D0D1CE}" dt="2024-05-29T00:01:01.632" v="57" actId="478"/>
          <ac:grpSpMkLst>
            <pc:docMk/>
            <pc:sldMk cId="0" sldId="256"/>
            <ac:grpSpMk id="2" creationId="{00000000-0000-0000-0000-000000000000}"/>
          </ac:grpSpMkLst>
        </pc:grpChg>
      </pc:sldChg>
      <pc:sldChg chg="del">
        <pc:chgData name="jaqueline faleiro" userId="c73b0dc7c1abf619" providerId="LiveId" clId="{53AB3DA9-3F1B-4974-A2F3-61E835D0D1CE}" dt="2024-05-29T00:01:17.746" v="63" actId="47"/>
        <pc:sldMkLst>
          <pc:docMk/>
          <pc:sldMk cId="0" sldId="257"/>
        </pc:sldMkLst>
      </pc:sldChg>
      <pc:sldChg chg="del">
        <pc:chgData name="jaqueline faleiro" userId="c73b0dc7c1abf619" providerId="LiveId" clId="{53AB3DA9-3F1B-4974-A2F3-61E835D0D1CE}" dt="2024-05-29T00:01:19.292" v="64" actId="47"/>
        <pc:sldMkLst>
          <pc:docMk/>
          <pc:sldMk cId="0" sldId="258"/>
        </pc:sldMkLst>
      </pc:sldChg>
      <pc:sldChg chg="del">
        <pc:chgData name="jaqueline faleiro" userId="c73b0dc7c1abf619" providerId="LiveId" clId="{53AB3DA9-3F1B-4974-A2F3-61E835D0D1CE}" dt="2024-05-29T00:01:20.339" v="65" actId="47"/>
        <pc:sldMkLst>
          <pc:docMk/>
          <pc:sldMk cId="0" sldId="259"/>
        </pc:sldMkLst>
      </pc:sldChg>
      <pc:sldChg chg="del">
        <pc:chgData name="jaqueline faleiro" userId="c73b0dc7c1abf619" providerId="LiveId" clId="{53AB3DA9-3F1B-4974-A2F3-61E835D0D1CE}" dt="2024-05-29T00:01:21.182" v="66" actId="47"/>
        <pc:sldMkLst>
          <pc:docMk/>
          <pc:sldMk cId="0" sldId="260"/>
        </pc:sldMkLst>
      </pc:sldChg>
      <pc:sldChg chg="del">
        <pc:chgData name="jaqueline faleiro" userId="c73b0dc7c1abf619" providerId="LiveId" clId="{53AB3DA9-3F1B-4974-A2F3-61E835D0D1CE}" dt="2024-05-29T00:01:21.963" v="67" actId="47"/>
        <pc:sldMkLst>
          <pc:docMk/>
          <pc:sldMk cId="0" sldId="261"/>
        </pc:sldMkLst>
      </pc:sldChg>
      <pc:sldChg chg="del">
        <pc:chgData name="jaqueline faleiro" userId="c73b0dc7c1abf619" providerId="LiveId" clId="{53AB3DA9-3F1B-4974-A2F3-61E835D0D1CE}" dt="2024-05-29T00:01:23.057" v="68" actId="47"/>
        <pc:sldMkLst>
          <pc:docMk/>
          <pc:sldMk cId="0" sldId="262"/>
        </pc:sldMkLst>
      </pc:sldChg>
      <pc:sldChg chg="del">
        <pc:chgData name="jaqueline faleiro" userId="c73b0dc7c1abf619" providerId="LiveId" clId="{53AB3DA9-3F1B-4974-A2F3-61E835D0D1CE}" dt="2024-05-29T00:01:23.947" v="69" actId="47"/>
        <pc:sldMkLst>
          <pc:docMk/>
          <pc:sldMk cId="0" sldId="263"/>
        </pc:sldMkLst>
      </pc:sldChg>
      <pc:sldChg chg="del">
        <pc:chgData name="jaqueline faleiro" userId="c73b0dc7c1abf619" providerId="LiveId" clId="{53AB3DA9-3F1B-4974-A2F3-61E835D0D1CE}" dt="2024-05-29T00:01:24.822" v="70" actId="47"/>
        <pc:sldMkLst>
          <pc:docMk/>
          <pc:sldMk cId="0" sldId="264"/>
        </pc:sldMkLst>
      </pc:sldChg>
      <pc:sldChg chg="del">
        <pc:chgData name="jaqueline faleiro" userId="c73b0dc7c1abf619" providerId="LiveId" clId="{53AB3DA9-3F1B-4974-A2F3-61E835D0D1CE}" dt="2024-05-29T00:01:26.759" v="71" actId="47"/>
        <pc:sldMkLst>
          <pc:docMk/>
          <pc:sldMk cId="0" sldId="265"/>
        </pc:sldMkLst>
      </pc:sldChg>
      <pc:sldChg chg="del">
        <pc:chgData name="jaqueline faleiro" userId="c73b0dc7c1abf619" providerId="LiveId" clId="{53AB3DA9-3F1B-4974-A2F3-61E835D0D1CE}" dt="2024-05-29T00:01:27.665" v="72" actId="47"/>
        <pc:sldMkLst>
          <pc:docMk/>
          <pc:sldMk cId="0" sldId="266"/>
        </pc:sldMkLst>
      </pc:sldChg>
      <pc:sldChg chg="del">
        <pc:chgData name="jaqueline faleiro" userId="c73b0dc7c1abf619" providerId="LiveId" clId="{53AB3DA9-3F1B-4974-A2F3-61E835D0D1CE}" dt="2024-05-29T00:01:28.336" v="73" actId="47"/>
        <pc:sldMkLst>
          <pc:docMk/>
          <pc:sldMk cId="0" sldId="267"/>
        </pc:sldMkLst>
      </pc:sldChg>
      <pc:sldChg chg="modSp mod">
        <pc:chgData name="jaqueline faleiro" userId="c73b0dc7c1abf619" providerId="LiveId" clId="{53AB3DA9-3F1B-4974-A2F3-61E835D0D1CE}" dt="2024-05-28T23:57:46.786" v="53" actId="20577"/>
        <pc:sldMkLst>
          <pc:docMk/>
          <pc:sldMk cId="0" sldId="302"/>
        </pc:sldMkLst>
        <pc:spChg chg="mod">
          <ac:chgData name="jaqueline faleiro" userId="c73b0dc7c1abf619" providerId="LiveId" clId="{53AB3DA9-3F1B-4974-A2F3-61E835D0D1CE}" dt="2024-05-28T23:57:46.786" v="53" actId="20577"/>
          <ac:spMkLst>
            <pc:docMk/>
            <pc:sldMk cId="0" sldId="302"/>
            <ac:spMk id="3" creationId="{00000000-0000-0000-0000-000000000000}"/>
          </ac:spMkLst>
        </pc:spChg>
      </pc:sldChg>
      <pc:sldChg chg="modSp new del mod">
        <pc:chgData name="jaqueline faleiro" userId="c73b0dc7c1abf619" providerId="LiveId" clId="{53AB3DA9-3F1B-4974-A2F3-61E835D0D1CE}" dt="2024-05-28T23:58:38.050" v="54" actId="47"/>
        <pc:sldMkLst>
          <pc:docMk/>
          <pc:sldMk cId="1777932134" sldId="304"/>
        </pc:sldMkLst>
        <pc:spChg chg="mod">
          <ac:chgData name="jaqueline faleiro" userId="c73b0dc7c1abf619" providerId="LiveId" clId="{53AB3DA9-3F1B-4974-A2F3-61E835D0D1CE}" dt="2024-05-28T23:43:05.725" v="21" actId="20577"/>
          <ac:spMkLst>
            <pc:docMk/>
            <pc:sldMk cId="1777932134" sldId="304"/>
            <ac:spMk id="2" creationId="{2961CB69-F179-49E0-B7A9-BC9D5C03082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7A9799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rgbClr val="7A9799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rgbClr val="7A9799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rgbClr val="7A9799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705600"/>
          </a:xfrm>
          <a:custGeom>
            <a:avLst/>
            <a:gdLst/>
            <a:ahLst/>
            <a:cxnLst/>
            <a:rect l="l" t="t" r="r" b="b"/>
            <a:pathLst>
              <a:path w="12192000" h="6705600">
                <a:moveTo>
                  <a:pt x="0" y="6705600"/>
                </a:moveTo>
                <a:lnTo>
                  <a:pt x="12192000" y="6705600"/>
                </a:lnTo>
                <a:lnTo>
                  <a:pt x="12192000" y="0"/>
                </a:lnTo>
                <a:lnTo>
                  <a:pt x="0" y="0"/>
                </a:lnTo>
                <a:lnTo>
                  <a:pt x="0" y="6705600"/>
                </a:lnTo>
                <a:close/>
              </a:path>
            </a:pathLst>
          </a:custGeom>
          <a:solidFill>
            <a:srgbClr val="C5D1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11988800" y="0"/>
                </a:lnTo>
                <a:lnTo>
                  <a:pt x="11988800" y="1393317"/>
                </a:lnTo>
                <a:lnTo>
                  <a:pt x="11988800" y="6705600"/>
                </a:lnTo>
                <a:lnTo>
                  <a:pt x="203200" y="6705600"/>
                </a:lnTo>
                <a:lnTo>
                  <a:pt x="203200" y="1393317"/>
                </a:lnTo>
                <a:lnTo>
                  <a:pt x="11988800" y="1393317"/>
                </a:lnTo>
                <a:lnTo>
                  <a:pt x="11988800" y="0"/>
                </a:lnTo>
                <a:lnTo>
                  <a:pt x="203200" y="0"/>
                </a:lnTo>
                <a:lnTo>
                  <a:pt x="0" y="0"/>
                </a:lnTo>
                <a:lnTo>
                  <a:pt x="0" y="1393317"/>
                </a:lnTo>
                <a:lnTo>
                  <a:pt x="0" y="6705600"/>
                </a:lnTo>
                <a:lnTo>
                  <a:pt x="0" y="6858000"/>
                </a:lnTo>
                <a:lnTo>
                  <a:pt x="203200" y="6858000"/>
                </a:lnTo>
                <a:lnTo>
                  <a:pt x="11988800" y="6858000"/>
                </a:lnTo>
                <a:lnTo>
                  <a:pt x="12192000" y="6858000"/>
                </a:lnTo>
                <a:lnTo>
                  <a:pt x="12192000" y="6705600"/>
                </a:lnTo>
                <a:lnTo>
                  <a:pt x="12192000" y="1393317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99136" y="6388392"/>
            <a:ext cx="11777980" cy="309880"/>
          </a:xfrm>
          <a:custGeom>
            <a:avLst/>
            <a:gdLst/>
            <a:ahLst/>
            <a:cxnLst/>
            <a:rect l="l" t="t" r="r" b="b"/>
            <a:pathLst>
              <a:path w="11777980" h="309879">
                <a:moveTo>
                  <a:pt x="11777472" y="0"/>
                </a:moveTo>
                <a:lnTo>
                  <a:pt x="0" y="0"/>
                </a:lnTo>
                <a:lnTo>
                  <a:pt x="0" y="309562"/>
                </a:lnTo>
                <a:lnTo>
                  <a:pt x="11777472" y="309562"/>
                </a:lnTo>
                <a:lnTo>
                  <a:pt x="11777472" y="0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03200" y="155448"/>
            <a:ext cx="11777980" cy="6547484"/>
          </a:xfrm>
          <a:custGeom>
            <a:avLst/>
            <a:gdLst/>
            <a:ahLst/>
            <a:cxnLst/>
            <a:rect l="l" t="t" r="r" b="b"/>
            <a:pathLst>
              <a:path w="11777980" h="6547484">
                <a:moveTo>
                  <a:pt x="0" y="6547104"/>
                </a:moveTo>
                <a:lnTo>
                  <a:pt x="11777472" y="6547104"/>
                </a:lnTo>
                <a:lnTo>
                  <a:pt x="11777472" y="0"/>
                </a:lnTo>
                <a:lnTo>
                  <a:pt x="0" y="0"/>
                </a:lnTo>
                <a:lnTo>
                  <a:pt x="0" y="6547104"/>
                </a:lnTo>
                <a:close/>
              </a:path>
            </a:pathLst>
          </a:custGeom>
          <a:ln w="9525">
            <a:solidFill>
              <a:srgbClr val="7A97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203200" y="1276731"/>
            <a:ext cx="11777980" cy="0"/>
          </a:xfrm>
          <a:custGeom>
            <a:avLst/>
            <a:gdLst/>
            <a:ahLst/>
            <a:cxnLst/>
            <a:rect l="l" t="t" r="r" b="b"/>
            <a:pathLst>
              <a:path w="11777980">
                <a:moveTo>
                  <a:pt x="0" y="0"/>
                </a:moveTo>
                <a:lnTo>
                  <a:pt x="11777472" y="0"/>
                </a:lnTo>
              </a:path>
            </a:pathLst>
          </a:custGeom>
          <a:ln w="9525">
            <a:solidFill>
              <a:srgbClr val="7A9799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689600" y="956055"/>
            <a:ext cx="812800" cy="609600"/>
          </a:xfrm>
          <a:custGeom>
            <a:avLst/>
            <a:gdLst/>
            <a:ahLst/>
            <a:cxnLst/>
            <a:rect l="l" t="t" r="r" b="b"/>
            <a:pathLst>
              <a:path w="812800" h="609600">
                <a:moveTo>
                  <a:pt x="812800" y="304800"/>
                </a:moveTo>
                <a:lnTo>
                  <a:pt x="809078" y="263436"/>
                </a:lnTo>
                <a:lnTo>
                  <a:pt x="798271" y="223761"/>
                </a:lnTo>
                <a:lnTo>
                  <a:pt x="780846" y="186131"/>
                </a:lnTo>
                <a:lnTo>
                  <a:pt x="757301" y="150939"/>
                </a:lnTo>
                <a:lnTo>
                  <a:pt x="728103" y="118529"/>
                </a:lnTo>
                <a:lnTo>
                  <a:pt x="693750" y="89255"/>
                </a:lnTo>
                <a:lnTo>
                  <a:pt x="654710" y="63500"/>
                </a:lnTo>
                <a:lnTo>
                  <a:pt x="611492" y="41605"/>
                </a:lnTo>
                <a:lnTo>
                  <a:pt x="564565" y="23952"/>
                </a:lnTo>
                <a:lnTo>
                  <a:pt x="514413" y="10883"/>
                </a:lnTo>
                <a:lnTo>
                  <a:pt x="461530" y="2781"/>
                </a:lnTo>
                <a:lnTo>
                  <a:pt x="406400" y="0"/>
                </a:lnTo>
                <a:lnTo>
                  <a:pt x="351256" y="2781"/>
                </a:lnTo>
                <a:lnTo>
                  <a:pt x="298373" y="10883"/>
                </a:lnTo>
                <a:lnTo>
                  <a:pt x="248221" y="23952"/>
                </a:lnTo>
                <a:lnTo>
                  <a:pt x="201295" y="41605"/>
                </a:lnTo>
                <a:lnTo>
                  <a:pt x="158076" y="63500"/>
                </a:lnTo>
                <a:lnTo>
                  <a:pt x="119037" y="89255"/>
                </a:lnTo>
                <a:lnTo>
                  <a:pt x="84683" y="118529"/>
                </a:lnTo>
                <a:lnTo>
                  <a:pt x="55486" y="150939"/>
                </a:lnTo>
                <a:lnTo>
                  <a:pt x="31940" y="186131"/>
                </a:lnTo>
                <a:lnTo>
                  <a:pt x="14516" y="223761"/>
                </a:lnTo>
                <a:lnTo>
                  <a:pt x="3708" y="263436"/>
                </a:lnTo>
                <a:lnTo>
                  <a:pt x="0" y="304800"/>
                </a:lnTo>
                <a:lnTo>
                  <a:pt x="3708" y="346151"/>
                </a:lnTo>
                <a:lnTo>
                  <a:pt x="14516" y="385813"/>
                </a:lnTo>
                <a:lnTo>
                  <a:pt x="31940" y="423418"/>
                </a:lnTo>
                <a:lnTo>
                  <a:pt x="55486" y="458622"/>
                </a:lnTo>
                <a:lnTo>
                  <a:pt x="84683" y="491032"/>
                </a:lnTo>
                <a:lnTo>
                  <a:pt x="119037" y="520306"/>
                </a:lnTo>
                <a:lnTo>
                  <a:pt x="158076" y="546074"/>
                </a:lnTo>
                <a:lnTo>
                  <a:pt x="201295" y="567982"/>
                </a:lnTo>
                <a:lnTo>
                  <a:pt x="248221" y="585647"/>
                </a:lnTo>
                <a:lnTo>
                  <a:pt x="298373" y="598716"/>
                </a:lnTo>
                <a:lnTo>
                  <a:pt x="351256" y="606818"/>
                </a:lnTo>
                <a:lnTo>
                  <a:pt x="406400" y="609600"/>
                </a:lnTo>
                <a:lnTo>
                  <a:pt x="461530" y="606818"/>
                </a:lnTo>
                <a:lnTo>
                  <a:pt x="514413" y="598716"/>
                </a:lnTo>
                <a:lnTo>
                  <a:pt x="564565" y="585647"/>
                </a:lnTo>
                <a:lnTo>
                  <a:pt x="611492" y="567982"/>
                </a:lnTo>
                <a:lnTo>
                  <a:pt x="654710" y="546074"/>
                </a:lnTo>
                <a:lnTo>
                  <a:pt x="693750" y="520306"/>
                </a:lnTo>
                <a:lnTo>
                  <a:pt x="728103" y="491032"/>
                </a:lnTo>
                <a:lnTo>
                  <a:pt x="757301" y="458622"/>
                </a:lnTo>
                <a:lnTo>
                  <a:pt x="780846" y="423418"/>
                </a:lnTo>
                <a:lnTo>
                  <a:pt x="798271" y="385813"/>
                </a:lnTo>
                <a:lnTo>
                  <a:pt x="809078" y="346151"/>
                </a:lnTo>
                <a:lnTo>
                  <a:pt x="81280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5790184" y="1025397"/>
            <a:ext cx="612140" cy="471170"/>
          </a:xfrm>
          <a:custGeom>
            <a:avLst/>
            <a:gdLst/>
            <a:ahLst/>
            <a:cxnLst/>
            <a:rect l="l" t="t" r="r" b="b"/>
            <a:pathLst>
              <a:path w="612139" h="471169">
                <a:moveTo>
                  <a:pt x="304926" y="0"/>
                </a:moveTo>
                <a:lnTo>
                  <a:pt x="244601" y="5080"/>
                </a:lnTo>
                <a:lnTo>
                  <a:pt x="187960" y="19050"/>
                </a:lnTo>
                <a:lnTo>
                  <a:pt x="136651" y="39370"/>
                </a:lnTo>
                <a:lnTo>
                  <a:pt x="91439" y="67310"/>
                </a:lnTo>
                <a:lnTo>
                  <a:pt x="53593" y="102870"/>
                </a:lnTo>
                <a:lnTo>
                  <a:pt x="24764" y="142240"/>
                </a:lnTo>
                <a:lnTo>
                  <a:pt x="6350" y="187960"/>
                </a:lnTo>
                <a:lnTo>
                  <a:pt x="0" y="237490"/>
                </a:lnTo>
                <a:lnTo>
                  <a:pt x="507" y="248920"/>
                </a:lnTo>
                <a:lnTo>
                  <a:pt x="10413" y="297180"/>
                </a:lnTo>
                <a:lnTo>
                  <a:pt x="32130" y="341630"/>
                </a:lnTo>
                <a:lnTo>
                  <a:pt x="55371" y="372110"/>
                </a:lnTo>
                <a:lnTo>
                  <a:pt x="93217" y="406400"/>
                </a:lnTo>
                <a:lnTo>
                  <a:pt x="138556" y="433070"/>
                </a:lnTo>
                <a:lnTo>
                  <a:pt x="189864" y="454660"/>
                </a:lnTo>
                <a:lnTo>
                  <a:pt x="246379" y="467360"/>
                </a:lnTo>
                <a:lnTo>
                  <a:pt x="276225" y="471170"/>
                </a:lnTo>
                <a:lnTo>
                  <a:pt x="337312" y="471170"/>
                </a:lnTo>
                <a:lnTo>
                  <a:pt x="367029" y="467360"/>
                </a:lnTo>
                <a:lnTo>
                  <a:pt x="395986" y="461010"/>
                </a:lnTo>
                <a:lnTo>
                  <a:pt x="419057" y="454660"/>
                </a:lnTo>
                <a:lnTo>
                  <a:pt x="306196" y="454660"/>
                </a:lnTo>
                <a:lnTo>
                  <a:pt x="276860" y="453390"/>
                </a:lnTo>
                <a:lnTo>
                  <a:pt x="220852" y="445770"/>
                </a:lnTo>
                <a:lnTo>
                  <a:pt x="169290" y="429260"/>
                </a:lnTo>
                <a:lnTo>
                  <a:pt x="123316" y="406400"/>
                </a:lnTo>
                <a:lnTo>
                  <a:pt x="84074" y="375920"/>
                </a:lnTo>
                <a:lnTo>
                  <a:pt x="52704" y="341630"/>
                </a:lnTo>
                <a:lnTo>
                  <a:pt x="46100" y="331470"/>
                </a:lnTo>
                <a:lnTo>
                  <a:pt x="40131" y="322580"/>
                </a:lnTo>
                <a:lnTo>
                  <a:pt x="22987" y="280670"/>
                </a:lnTo>
                <a:lnTo>
                  <a:pt x="16947" y="237490"/>
                </a:lnTo>
                <a:lnTo>
                  <a:pt x="16933" y="234950"/>
                </a:lnTo>
                <a:lnTo>
                  <a:pt x="17271" y="224790"/>
                </a:lnTo>
                <a:lnTo>
                  <a:pt x="26162" y="181610"/>
                </a:lnTo>
                <a:lnTo>
                  <a:pt x="45846" y="140970"/>
                </a:lnTo>
                <a:lnTo>
                  <a:pt x="52196" y="130810"/>
                </a:lnTo>
                <a:lnTo>
                  <a:pt x="83565" y="96520"/>
                </a:lnTo>
                <a:lnTo>
                  <a:pt x="122681" y="67310"/>
                </a:lnTo>
                <a:lnTo>
                  <a:pt x="168655" y="43180"/>
                </a:lnTo>
                <a:lnTo>
                  <a:pt x="220217" y="26670"/>
                </a:lnTo>
                <a:lnTo>
                  <a:pt x="276225" y="19050"/>
                </a:lnTo>
                <a:lnTo>
                  <a:pt x="305562" y="17780"/>
                </a:lnTo>
                <a:lnTo>
                  <a:pt x="421639" y="17780"/>
                </a:lnTo>
                <a:lnTo>
                  <a:pt x="393953" y="10160"/>
                </a:lnTo>
                <a:lnTo>
                  <a:pt x="365251" y="5080"/>
                </a:lnTo>
                <a:lnTo>
                  <a:pt x="335406" y="1270"/>
                </a:lnTo>
                <a:lnTo>
                  <a:pt x="304926" y="0"/>
                </a:lnTo>
                <a:close/>
              </a:path>
              <a:path w="612139" h="471169">
                <a:moveTo>
                  <a:pt x="421639" y="17780"/>
                </a:moveTo>
                <a:lnTo>
                  <a:pt x="305562" y="17780"/>
                </a:lnTo>
                <a:lnTo>
                  <a:pt x="334771" y="19050"/>
                </a:lnTo>
                <a:lnTo>
                  <a:pt x="363219" y="21590"/>
                </a:lnTo>
                <a:lnTo>
                  <a:pt x="417194" y="34290"/>
                </a:lnTo>
                <a:lnTo>
                  <a:pt x="466089" y="54610"/>
                </a:lnTo>
                <a:lnTo>
                  <a:pt x="508888" y="80010"/>
                </a:lnTo>
                <a:lnTo>
                  <a:pt x="544321" y="113030"/>
                </a:lnTo>
                <a:lnTo>
                  <a:pt x="571500" y="149860"/>
                </a:lnTo>
                <a:lnTo>
                  <a:pt x="588644" y="191770"/>
                </a:lnTo>
                <a:lnTo>
                  <a:pt x="594684" y="234950"/>
                </a:lnTo>
                <a:lnTo>
                  <a:pt x="594698" y="237490"/>
                </a:lnTo>
                <a:lnTo>
                  <a:pt x="594360" y="247650"/>
                </a:lnTo>
                <a:lnTo>
                  <a:pt x="585469" y="290830"/>
                </a:lnTo>
                <a:lnTo>
                  <a:pt x="565912" y="331470"/>
                </a:lnTo>
                <a:lnTo>
                  <a:pt x="559435" y="341630"/>
                </a:lnTo>
                <a:lnTo>
                  <a:pt x="528192" y="375920"/>
                </a:lnTo>
                <a:lnTo>
                  <a:pt x="488950" y="405130"/>
                </a:lnTo>
                <a:lnTo>
                  <a:pt x="442975" y="429260"/>
                </a:lnTo>
                <a:lnTo>
                  <a:pt x="391413" y="445770"/>
                </a:lnTo>
                <a:lnTo>
                  <a:pt x="335406" y="453390"/>
                </a:lnTo>
                <a:lnTo>
                  <a:pt x="306196" y="454660"/>
                </a:lnTo>
                <a:lnTo>
                  <a:pt x="419057" y="454660"/>
                </a:lnTo>
                <a:lnTo>
                  <a:pt x="474979" y="433070"/>
                </a:lnTo>
                <a:lnTo>
                  <a:pt x="520318" y="403860"/>
                </a:lnTo>
                <a:lnTo>
                  <a:pt x="558038" y="369570"/>
                </a:lnTo>
                <a:lnTo>
                  <a:pt x="586739" y="330200"/>
                </a:lnTo>
                <a:lnTo>
                  <a:pt x="605281" y="284480"/>
                </a:lnTo>
                <a:lnTo>
                  <a:pt x="611631" y="234950"/>
                </a:lnTo>
                <a:lnTo>
                  <a:pt x="611124" y="222250"/>
                </a:lnTo>
                <a:lnTo>
                  <a:pt x="601217" y="175260"/>
                </a:lnTo>
                <a:lnTo>
                  <a:pt x="579627" y="130810"/>
                </a:lnTo>
                <a:lnTo>
                  <a:pt x="556387" y="100330"/>
                </a:lnTo>
                <a:lnTo>
                  <a:pt x="518413" y="66040"/>
                </a:lnTo>
                <a:lnTo>
                  <a:pt x="473201" y="38100"/>
                </a:lnTo>
                <a:lnTo>
                  <a:pt x="448055" y="26670"/>
                </a:lnTo>
                <a:lnTo>
                  <a:pt x="421639" y="17780"/>
                </a:lnTo>
                <a:close/>
              </a:path>
              <a:path w="612139" h="471169">
                <a:moveTo>
                  <a:pt x="306069" y="34290"/>
                </a:moveTo>
                <a:lnTo>
                  <a:pt x="250951" y="38100"/>
                </a:lnTo>
                <a:lnTo>
                  <a:pt x="199516" y="50800"/>
                </a:lnTo>
                <a:lnTo>
                  <a:pt x="153162" y="68580"/>
                </a:lnTo>
                <a:lnTo>
                  <a:pt x="113029" y="93980"/>
                </a:lnTo>
                <a:lnTo>
                  <a:pt x="79882" y="124460"/>
                </a:lnTo>
                <a:lnTo>
                  <a:pt x="54990" y="158750"/>
                </a:lnTo>
                <a:lnTo>
                  <a:pt x="39369" y="195580"/>
                </a:lnTo>
                <a:lnTo>
                  <a:pt x="33956" y="234950"/>
                </a:lnTo>
                <a:lnTo>
                  <a:pt x="33940" y="237490"/>
                </a:lnTo>
                <a:lnTo>
                  <a:pt x="34162" y="246380"/>
                </a:lnTo>
                <a:lnTo>
                  <a:pt x="42163" y="285750"/>
                </a:lnTo>
                <a:lnTo>
                  <a:pt x="59943" y="322580"/>
                </a:lnTo>
                <a:lnTo>
                  <a:pt x="94868" y="363220"/>
                </a:lnTo>
                <a:lnTo>
                  <a:pt x="131699" y="391160"/>
                </a:lnTo>
                <a:lnTo>
                  <a:pt x="175005" y="412750"/>
                </a:lnTo>
                <a:lnTo>
                  <a:pt x="224027" y="429260"/>
                </a:lnTo>
                <a:lnTo>
                  <a:pt x="277494" y="436880"/>
                </a:lnTo>
                <a:lnTo>
                  <a:pt x="305435" y="438150"/>
                </a:lnTo>
                <a:lnTo>
                  <a:pt x="333501" y="436880"/>
                </a:lnTo>
                <a:lnTo>
                  <a:pt x="360679" y="434340"/>
                </a:lnTo>
                <a:lnTo>
                  <a:pt x="386841" y="429260"/>
                </a:lnTo>
                <a:lnTo>
                  <a:pt x="412114" y="421640"/>
                </a:lnTo>
                <a:lnTo>
                  <a:pt x="304800" y="421640"/>
                </a:lnTo>
                <a:lnTo>
                  <a:pt x="278129" y="420370"/>
                </a:lnTo>
                <a:lnTo>
                  <a:pt x="227202" y="412750"/>
                </a:lnTo>
                <a:lnTo>
                  <a:pt x="180848" y="397510"/>
                </a:lnTo>
                <a:lnTo>
                  <a:pt x="139953" y="375920"/>
                </a:lnTo>
                <a:lnTo>
                  <a:pt x="105663" y="350520"/>
                </a:lnTo>
                <a:lnTo>
                  <a:pt x="79120" y="320040"/>
                </a:lnTo>
                <a:lnTo>
                  <a:pt x="58038" y="279400"/>
                </a:lnTo>
                <a:lnTo>
                  <a:pt x="50800" y="234950"/>
                </a:lnTo>
                <a:lnTo>
                  <a:pt x="51180" y="226060"/>
                </a:lnTo>
                <a:lnTo>
                  <a:pt x="61721" y="182880"/>
                </a:lnTo>
                <a:lnTo>
                  <a:pt x="92963" y="134620"/>
                </a:lnTo>
                <a:lnTo>
                  <a:pt x="123698" y="106680"/>
                </a:lnTo>
                <a:lnTo>
                  <a:pt x="161416" y="83820"/>
                </a:lnTo>
                <a:lnTo>
                  <a:pt x="205358" y="66040"/>
                </a:lnTo>
                <a:lnTo>
                  <a:pt x="254126" y="54610"/>
                </a:lnTo>
                <a:lnTo>
                  <a:pt x="306704" y="50800"/>
                </a:lnTo>
                <a:lnTo>
                  <a:pt x="412750" y="50800"/>
                </a:lnTo>
                <a:lnTo>
                  <a:pt x="387603" y="43180"/>
                </a:lnTo>
                <a:lnTo>
                  <a:pt x="361314" y="38100"/>
                </a:lnTo>
                <a:lnTo>
                  <a:pt x="334137" y="35560"/>
                </a:lnTo>
                <a:lnTo>
                  <a:pt x="306069" y="34290"/>
                </a:lnTo>
                <a:close/>
              </a:path>
              <a:path w="612139" h="471169">
                <a:moveTo>
                  <a:pt x="412750" y="50800"/>
                </a:moveTo>
                <a:lnTo>
                  <a:pt x="306704" y="50800"/>
                </a:lnTo>
                <a:lnTo>
                  <a:pt x="333501" y="52070"/>
                </a:lnTo>
                <a:lnTo>
                  <a:pt x="384428" y="59690"/>
                </a:lnTo>
                <a:lnTo>
                  <a:pt x="430783" y="74930"/>
                </a:lnTo>
                <a:lnTo>
                  <a:pt x="471804" y="96520"/>
                </a:lnTo>
                <a:lnTo>
                  <a:pt x="506094" y="121920"/>
                </a:lnTo>
                <a:lnTo>
                  <a:pt x="532764" y="152400"/>
                </a:lnTo>
                <a:lnTo>
                  <a:pt x="537590" y="158750"/>
                </a:lnTo>
                <a:lnTo>
                  <a:pt x="542416" y="167640"/>
                </a:lnTo>
                <a:lnTo>
                  <a:pt x="546607" y="175260"/>
                </a:lnTo>
                <a:lnTo>
                  <a:pt x="550544" y="184150"/>
                </a:lnTo>
                <a:lnTo>
                  <a:pt x="553592" y="191770"/>
                </a:lnTo>
                <a:lnTo>
                  <a:pt x="556260" y="201930"/>
                </a:lnTo>
                <a:lnTo>
                  <a:pt x="558291" y="209550"/>
                </a:lnTo>
                <a:lnTo>
                  <a:pt x="559815" y="218440"/>
                </a:lnTo>
                <a:lnTo>
                  <a:pt x="560577" y="227330"/>
                </a:lnTo>
                <a:lnTo>
                  <a:pt x="560831" y="237490"/>
                </a:lnTo>
                <a:lnTo>
                  <a:pt x="560451" y="246380"/>
                </a:lnTo>
                <a:lnTo>
                  <a:pt x="549910" y="289560"/>
                </a:lnTo>
                <a:lnTo>
                  <a:pt x="536828" y="313690"/>
                </a:lnTo>
                <a:lnTo>
                  <a:pt x="531494" y="322580"/>
                </a:lnTo>
                <a:lnTo>
                  <a:pt x="504189" y="351790"/>
                </a:lnTo>
                <a:lnTo>
                  <a:pt x="469900" y="377190"/>
                </a:lnTo>
                <a:lnTo>
                  <a:pt x="429005" y="397510"/>
                </a:lnTo>
                <a:lnTo>
                  <a:pt x="382396" y="412750"/>
                </a:lnTo>
                <a:lnTo>
                  <a:pt x="331596" y="420370"/>
                </a:lnTo>
                <a:lnTo>
                  <a:pt x="304800" y="421640"/>
                </a:lnTo>
                <a:lnTo>
                  <a:pt x="412114" y="421640"/>
                </a:lnTo>
                <a:lnTo>
                  <a:pt x="458469" y="403860"/>
                </a:lnTo>
                <a:lnTo>
                  <a:pt x="498728" y="378460"/>
                </a:lnTo>
                <a:lnTo>
                  <a:pt x="531749" y="347980"/>
                </a:lnTo>
                <a:lnTo>
                  <a:pt x="556767" y="313690"/>
                </a:lnTo>
                <a:lnTo>
                  <a:pt x="572262" y="276860"/>
                </a:lnTo>
                <a:lnTo>
                  <a:pt x="577675" y="237490"/>
                </a:lnTo>
                <a:lnTo>
                  <a:pt x="577691" y="234950"/>
                </a:lnTo>
                <a:lnTo>
                  <a:pt x="577468" y="226060"/>
                </a:lnTo>
                <a:lnTo>
                  <a:pt x="569467" y="186690"/>
                </a:lnTo>
                <a:lnTo>
                  <a:pt x="551561" y="149860"/>
                </a:lnTo>
                <a:lnTo>
                  <a:pt x="516889" y="109220"/>
                </a:lnTo>
                <a:lnTo>
                  <a:pt x="480060" y="81280"/>
                </a:lnTo>
                <a:lnTo>
                  <a:pt x="436625" y="59690"/>
                </a:lnTo>
                <a:lnTo>
                  <a:pt x="412750" y="50800"/>
                </a:lnTo>
                <a:close/>
              </a:path>
            </a:pathLst>
          </a:custGeom>
          <a:solidFill>
            <a:srgbClr val="7A97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7593" y="2540"/>
            <a:ext cx="11176812" cy="1271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7A9799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310" y="1590801"/>
            <a:ext cx="8444865" cy="4624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22605" rIns="0" bIns="0" rtlCol="0">
            <a:spAutoFit/>
          </a:bodyPr>
          <a:lstStyle/>
          <a:p>
            <a:pPr marL="424815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SOCIEDADES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05101" y="1542110"/>
            <a:ext cx="8733155" cy="2306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indent="-285750">
              <a:lnSpc>
                <a:spcPct val="100000"/>
              </a:lnSpc>
              <a:spcBef>
                <a:spcPts val="105"/>
              </a:spcBef>
              <a:buClr>
                <a:srgbClr val="D16248"/>
              </a:buClr>
              <a:buSzPct val="57954"/>
              <a:buFont typeface="Segoe UI Symbol"/>
              <a:buChar char="⚫"/>
              <a:tabLst>
                <a:tab pos="286385" algn="l"/>
              </a:tabLst>
            </a:pPr>
            <a:r>
              <a:rPr sz="4400" dirty="0">
                <a:latin typeface="Georgia"/>
                <a:cs typeface="Georgia"/>
              </a:rPr>
              <a:t>Legislación</a:t>
            </a:r>
            <a:r>
              <a:rPr sz="4400" spc="-70" dirty="0">
                <a:latin typeface="Georgia"/>
                <a:cs typeface="Georgia"/>
              </a:rPr>
              <a:t> </a:t>
            </a:r>
            <a:r>
              <a:rPr sz="4400" dirty="0">
                <a:latin typeface="Georgia"/>
                <a:cs typeface="Georgia"/>
              </a:rPr>
              <a:t>y</a:t>
            </a:r>
            <a:r>
              <a:rPr sz="4400" spc="-30" dirty="0">
                <a:latin typeface="Georgia"/>
                <a:cs typeface="Georgia"/>
              </a:rPr>
              <a:t> </a:t>
            </a:r>
            <a:r>
              <a:rPr sz="4400" dirty="0">
                <a:latin typeface="Georgia"/>
                <a:cs typeface="Georgia"/>
              </a:rPr>
              <a:t>Ejercicio</a:t>
            </a:r>
            <a:r>
              <a:rPr sz="4400" spc="-15" dirty="0">
                <a:latin typeface="Georgia"/>
                <a:cs typeface="Georgia"/>
              </a:rPr>
              <a:t> </a:t>
            </a:r>
            <a:r>
              <a:rPr sz="4400" spc="-10" dirty="0">
                <a:latin typeface="Georgia"/>
                <a:cs typeface="Georgia"/>
              </a:rPr>
              <a:t>Profesional</a:t>
            </a:r>
            <a:endParaRPr sz="4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395"/>
              </a:spcBef>
              <a:buClr>
                <a:srgbClr val="D16248"/>
              </a:buClr>
              <a:buFont typeface="Segoe UI Symbol"/>
              <a:buChar char="⚫"/>
            </a:pPr>
            <a:endParaRPr sz="4400">
              <a:latin typeface="Georgia"/>
              <a:cs typeface="Georgia"/>
            </a:endParaRPr>
          </a:p>
          <a:p>
            <a:pPr marL="2720340" lvl="1" indent="-403225">
              <a:lnSpc>
                <a:spcPct val="100000"/>
              </a:lnSpc>
              <a:buClr>
                <a:srgbClr val="D16248"/>
              </a:buClr>
              <a:buSzPct val="82954"/>
              <a:buFont typeface="Segoe UI Symbol"/>
              <a:buChar char="⚫"/>
              <a:tabLst>
                <a:tab pos="2720340" algn="l"/>
              </a:tabLst>
            </a:pPr>
            <a:r>
              <a:rPr sz="4400" spc="-10" dirty="0">
                <a:latin typeface="Georgia"/>
                <a:cs typeface="Georgia"/>
              </a:rPr>
              <a:t>SOCIEDADES</a:t>
            </a:r>
            <a:endParaRPr sz="4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22605" rIns="0" bIns="0" rtlCol="0">
            <a:spAutoFit/>
          </a:bodyPr>
          <a:lstStyle/>
          <a:p>
            <a:pPr marL="3919220">
              <a:lnSpc>
                <a:spcPct val="100000"/>
              </a:lnSpc>
              <a:spcBef>
                <a:spcPts val="100"/>
              </a:spcBef>
            </a:pPr>
            <a:r>
              <a:rPr dirty="0"/>
              <a:t>OBJETO</a:t>
            </a:r>
            <a:r>
              <a:rPr spc="-45" dirty="0"/>
              <a:t> </a:t>
            </a:r>
            <a:r>
              <a:rPr spc="-10" dirty="0"/>
              <a:t>ILICITO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4897" rIns="0" bIns="0" rtlCol="0">
            <a:spAutoFit/>
          </a:bodyPr>
          <a:lstStyle/>
          <a:p>
            <a:pPr marL="681355" marR="5080" indent="-272415">
              <a:lnSpc>
                <a:spcPct val="100000"/>
              </a:lnSpc>
              <a:spcBef>
                <a:spcPts val="95"/>
              </a:spcBef>
              <a:buClr>
                <a:srgbClr val="D16248"/>
              </a:buClr>
              <a:buSzPct val="83928"/>
              <a:buFont typeface="Segoe UI Symbol"/>
              <a:buChar char="⚫"/>
              <a:tabLst>
                <a:tab pos="683260" algn="l"/>
              </a:tabLst>
            </a:pPr>
            <a:r>
              <a:rPr sz="2800" dirty="0">
                <a:latin typeface="Georgia"/>
                <a:cs typeface="Georgia"/>
              </a:rPr>
              <a:t>Las</a:t>
            </a:r>
            <a:r>
              <a:rPr sz="2800" spc="-6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sociedades</a:t>
            </a:r>
            <a:r>
              <a:rPr sz="2800" spc="-6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que</a:t>
            </a:r>
            <a:r>
              <a:rPr sz="2800" spc="-6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tengan</a:t>
            </a:r>
            <a:r>
              <a:rPr sz="2800" spc="-8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objeto</a:t>
            </a:r>
            <a:r>
              <a:rPr sz="2800" spc="-7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ilícito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son</a:t>
            </a:r>
            <a:r>
              <a:rPr sz="2800" spc="-7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nulas 	</a:t>
            </a:r>
            <a:r>
              <a:rPr sz="2800" dirty="0">
                <a:latin typeface="Georgia"/>
                <a:cs typeface="Georgia"/>
              </a:rPr>
              <a:t>de</a:t>
            </a:r>
            <a:r>
              <a:rPr sz="2800" spc="-6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nulidad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absoluta.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Los</a:t>
            </a:r>
            <a:r>
              <a:rPr sz="2800" spc="-5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terceros</a:t>
            </a:r>
            <a:r>
              <a:rPr sz="2800" spc="-5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de</a:t>
            </a:r>
            <a:r>
              <a:rPr sz="2800" spc="-6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buena</a:t>
            </a:r>
            <a:r>
              <a:rPr sz="2800" spc="-60" dirty="0">
                <a:latin typeface="Georgia"/>
                <a:cs typeface="Georgia"/>
              </a:rPr>
              <a:t> </a:t>
            </a:r>
            <a:r>
              <a:rPr sz="2800" spc="-25" dirty="0">
                <a:latin typeface="Georgia"/>
                <a:cs typeface="Georgia"/>
              </a:rPr>
              <a:t>fe 	</a:t>
            </a:r>
            <a:r>
              <a:rPr sz="2800" dirty="0">
                <a:latin typeface="Georgia"/>
                <a:cs typeface="Georgia"/>
              </a:rPr>
              <a:t>pueden</a:t>
            </a:r>
            <a:r>
              <a:rPr sz="2800" spc="-6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alegar</a:t>
            </a:r>
            <a:r>
              <a:rPr sz="2800" spc="-7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contra</a:t>
            </a:r>
            <a:r>
              <a:rPr sz="2800" spc="-5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los</a:t>
            </a:r>
            <a:r>
              <a:rPr sz="2800" spc="-7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socios</a:t>
            </a:r>
            <a:r>
              <a:rPr sz="2800" spc="-5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la</a:t>
            </a:r>
            <a:r>
              <a:rPr sz="2800" spc="-6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existencia</a:t>
            </a:r>
            <a:r>
              <a:rPr sz="2800" spc="-6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de</a:t>
            </a:r>
            <a:r>
              <a:rPr sz="2800" spc="-60" dirty="0">
                <a:latin typeface="Georgia"/>
                <a:cs typeface="Georgia"/>
              </a:rPr>
              <a:t> </a:t>
            </a:r>
            <a:r>
              <a:rPr sz="2800" spc="-25" dirty="0">
                <a:latin typeface="Georgia"/>
                <a:cs typeface="Georgia"/>
              </a:rPr>
              <a:t>la 	</a:t>
            </a:r>
            <a:r>
              <a:rPr sz="2800" dirty="0">
                <a:latin typeface="Georgia"/>
                <a:cs typeface="Georgia"/>
              </a:rPr>
              <a:t>sociedad,</a:t>
            </a:r>
            <a:r>
              <a:rPr sz="2800" spc="-5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sin</a:t>
            </a:r>
            <a:r>
              <a:rPr sz="2800" spc="-7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que</a:t>
            </a:r>
            <a:r>
              <a:rPr sz="2800" spc="-6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estos</a:t>
            </a:r>
            <a:r>
              <a:rPr sz="2800" spc="-7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puedan</a:t>
            </a:r>
            <a:r>
              <a:rPr sz="2800" spc="-6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oponer</a:t>
            </a:r>
            <a:r>
              <a:rPr sz="2800" spc="-7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la</a:t>
            </a:r>
            <a:r>
              <a:rPr sz="2800" spc="-7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nulidad</a:t>
            </a:r>
            <a:endParaRPr sz="2800">
              <a:latin typeface="Georgia"/>
              <a:cs typeface="Georgia"/>
            </a:endParaRPr>
          </a:p>
          <a:p>
            <a:pPr marL="681355" marR="1064260" indent="-272415">
              <a:lnSpc>
                <a:spcPct val="100000"/>
              </a:lnSpc>
              <a:spcBef>
                <a:spcPts val="675"/>
              </a:spcBef>
              <a:buClr>
                <a:srgbClr val="D16248"/>
              </a:buClr>
              <a:buSzPct val="83928"/>
              <a:buFont typeface="Segoe UI Symbol"/>
              <a:buChar char="⚫"/>
              <a:tabLst>
                <a:tab pos="683260" algn="l"/>
              </a:tabLst>
            </a:pPr>
            <a:r>
              <a:rPr sz="2800" dirty="0">
                <a:latin typeface="Georgia"/>
                <a:cs typeface="Georgia"/>
              </a:rPr>
              <a:t>Sin</a:t>
            </a:r>
            <a:r>
              <a:rPr sz="2800" spc="-5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embargo</a:t>
            </a:r>
            <a:r>
              <a:rPr sz="2800" spc="-5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los</a:t>
            </a:r>
            <a:r>
              <a:rPr sz="2800" spc="-6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socios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no</a:t>
            </a:r>
            <a:r>
              <a:rPr sz="2800" spc="-7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pueden</a:t>
            </a:r>
            <a:r>
              <a:rPr sz="2800" spc="-6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alegar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spc="-25" dirty="0">
                <a:latin typeface="Georgia"/>
                <a:cs typeface="Georgia"/>
              </a:rPr>
              <a:t>la 	</a:t>
            </a:r>
            <a:r>
              <a:rPr sz="2800" dirty="0">
                <a:latin typeface="Georgia"/>
                <a:cs typeface="Georgia"/>
              </a:rPr>
              <a:t>existencia</a:t>
            </a:r>
            <a:r>
              <a:rPr sz="2800" spc="-7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de</a:t>
            </a:r>
            <a:r>
              <a:rPr sz="2800" spc="-6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la</a:t>
            </a:r>
            <a:r>
              <a:rPr sz="2800" spc="-7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sociedad</a:t>
            </a:r>
            <a:r>
              <a:rPr sz="2800" spc="-50" dirty="0">
                <a:latin typeface="Georgia"/>
                <a:cs typeface="Georgia"/>
              </a:rPr>
              <a:t> </a:t>
            </a:r>
            <a:r>
              <a:rPr sz="2800" spc="-20" dirty="0">
                <a:latin typeface="Georgia"/>
                <a:cs typeface="Georgia"/>
              </a:rPr>
              <a:t>para</a:t>
            </a:r>
            <a:endParaRPr sz="2800">
              <a:latin typeface="Georgia"/>
              <a:cs typeface="Georgia"/>
            </a:endParaRPr>
          </a:p>
          <a:p>
            <a:pPr marL="956944" lvl="1" indent="-273685">
              <a:lnSpc>
                <a:spcPct val="100000"/>
              </a:lnSpc>
              <a:spcBef>
                <a:spcPts val="555"/>
              </a:spcBef>
              <a:buClr>
                <a:srgbClr val="CCB400"/>
              </a:buClr>
              <a:buSzPct val="68181"/>
              <a:buFont typeface="Wingdings"/>
              <a:buChar char=""/>
              <a:tabLst>
                <a:tab pos="956944" algn="l"/>
              </a:tabLst>
            </a:pP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Demandar</a:t>
            </a:r>
            <a:r>
              <a:rPr sz="2200" spc="-4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a</a:t>
            </a:r>
            <a:r>
              <a:rPr sz="2200" spc="-7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spc="-10" dirty="0">
                <a:solidFill>
                  <a:srgbClr val="636B85"/>
                </a:solidFill>
                <a:latin typeface="Georgia"/>
                <a:cs typeface="Georgia"/>
              </a:rPr>
              <a:t>terceros</a:t>
            </a:r>
            <a:endParaRPr sz="2200">
              <a:latin typeface="Georgia"/>
              <a:cs typeface="Georgia"/>
            </a:endParaRPr>
          </a:p>
          <a:p>
            <a:pPr marL="956944" lvl="1" indent="-273685">
              <a:lnSpc>
                <a:spcPct val="100000"/>
              </a:lnSpc>
              <a:spcBef>
                <a:spcPts val="530"/>
              </a:spcBef>
              <a:buClr>
                <a:srgbClr val="CCB400"/>
              </a:buClr>
              <a:buSzPct val="68181"/>
              <a:buFont typeface="Wingdings"/>
              <a:buChar char=""/>
              <a:tabLst>
                <a:tab pos="956944" algn="l"/>
              </a:tabLst>
            </a:pP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Reclamar</a:t>
            </a:r>
            <a:r>
              <a:rPr sz="2200" spc="-4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la</a:t>
            </a:r>
            <a:r>
              <a:rPr sz="2200" spc="-7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restitución</a:t>
            </a:r>
            <a:r>
              <a:rPr sz="2200" spc="-3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de</a:t>
            </a:r>
            <a:r>
              <a:rPr sz="2200" spc="-7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spc="-10" dirty="0">
                <a:solidFill>
                  <a:srgbClr val="636B85"/>
                </a:solidFill>
                <a:latin typeface="Georgia"/>
                <a:cs typeface="Georgia"/>
              </a:rPr>
              <a:t>aportes</a:t>
            </a:r>
            <a:endParaRPr sz="2200">
              <a:latin typeface="Georgia"/>
              <a:cs typeface="Georgia"/>
            </a:endParaRPr>
          </a:p>
          <a:p>
            <a:pPr marL="956944" lvl="1" indent="-273685">
              <a:lnSpc>
                <a:spcPct val="100000"/>
              </a:lnSpc>
              <a:spcBef>
                <a:spcPts val="525"/>
              </a:spcBef>
              <a:buClr>
                <a:srgbClr val="CCB400"/>
              </a:buClr>
              <a:buSzPct val="68181"/>
              <a:buFont typeface="Wingdings"/>
              <a:buChar char=""/>
              <a:tabLst>
                <a:tab pos="956944" algn="l"/>
              </a:tabLst>
            </a:pP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División</a:t>
            </a:r>
            <a:r>
              <a:rPr sz="2200" spc="-6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de</a:t>
            </a:r>
            <a:r>
              <a:rPr sz="2200" spc="-7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ganancias</a:t>
            </a:r>
            <a:r>
              <a:rPr sz="2200" spc="-1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o</a:t>
            </a:r>
            <a:r>
              <a:rPr sz="2200" spc="-6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spc="-10" dirty="0">
                <a:solidFill>
                  <a:srgbClr val="636B85"/>
                </a:solidFill>
                <a:latin typeface="Georgia"/>
                <a:cs typeface="Georgia"/>
              </a:rPr>
              <a:t>perdidas</a:t>
            </a:r>
            <a:endParaRPr sz="2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60095" rIns="0" bIns="0" rtlCol="0">
            <a:spAutoFit/>
          </a:bodyPr>
          <a:lstStyle/>
          <a:p>
            <a:pPr marL="3756025">
              <a:lnSpc>
                <a:spcPct val="100000"/>
              </a:lnSpc>
              <a:spcBef>
                <a:spcPts val="100"/>
              </a:spcBef>
            </a:pPr>
            <a:r>
              <a:rPr sz="3000" spc="-10" dirty="0"/>
              <a:t>LIQUIDACION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481076" y="1567688"/>
            <a:ext cx="10926445" cy="43783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98855" marR="1747520" indent="2540" algn="ctr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Georgia"/>
                <a:cs typeface="Georgia"/>
              </a:rPr>
              <a:t>Declarada</a:t>
            </a:r>
            <a:r>
              <a:rPr sz="2000" spc="-3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la</a:t>
            </a:r>
            <a:r>
              <a:rPr sz="2000" spc="-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nulidad</a:t>
            </a:r>
            <a:r>
              <a:rPr sz="2000" spc="-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se</a:t>
            </a:r>
            <a:r>
              <a:rPr sz="2000" spc="-4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procede</a:t>
            </a:r>
            <a:r>
              <a:rPr sz="2000" spc="-4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la</a:t>
            </a:r>
            <a:r>
              <a:rPr sz="2000" spc="-3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liquidación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por</a:t>
            </a:r>
            <a:r>
              <a:rPr sz="2000" spc="-4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quien</a:t>
            </a:r>
            <a:r>
              <a:rPr sz="2000" spc="-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designe</a:t>
            </a:r>
            <a:r>
              <a:rPr sz="2000" spc="-5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el</a:t>
            </a:r>
            <a:r>
              <a:rPr sz="2000" spc="-3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juez.- </a:t>
            </a:r>
            <a:r>
              <a:rPr sz="2000" dirty="0">
                <a:latin typeface="Georgia"/>
                <a:cs typeface="Georgia"/>
              </a:rPr>
              <a:t>realizado</a:t>
            </a:r>
            <a:r>
              <a:rPr sz="2000" spc="-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el</a:t>
            </a:r>
            <a:r>
              <a:rPr sz="2000" spc="-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activo</a:t>
            </a:r>
            <a:r>
              <a:rPr sz="2000" spc="-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y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cancelado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el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pasivo</a:t>
            </a:r>
            <a:r>
              <a:rPr sz="2000" spc="-3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social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y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los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eventuales</a:t>
            </a:r>
            <a:r>
              <a:rPr sz="2000" spc="-5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perjuicios, </a:t>
            </a:r>
            <a:r>
              <a:rPr sz="2000" dirty="0">
                <a:latin typeface="Georgia"/>
                <a:cs typeface="Georgia"/>
              </a:rPr>
              <a:t>el</a:t>
            </a:r>
            <a:r>
              <a:rPr sz="2000" spc="-1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remanente</a:t>
            </a:r>
            <a:r>
              <a:rPr sz="2000" spc="-3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queda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para fomento</a:t>
            </a:r>
            <a:r>
              <a:rPr sz="2000" spc="-4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de</a:t>
            </a:r>
            <a:r>
              <a:rPr sz="2000" spc="-1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la</a:t>
            </a:r>
            <a:r>
              <a:rPr sz="2000" spc="-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educación</a:t>
            </a:r>
            <a:r>
              <a:rPr sz="2000" spc="-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en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la</a:t>
            </a:r>
            <a:r>
              <a:rPr sz="2000" spc="-10" dirty="0">
                <a:latin typeface="Georgia"/>
                <a:cs typeface="Georgia"/>
              </a:rPr>
              <a:t> jurisdicción</a:t>
            </a:r>
            <a:endParaRPr sz="2000">
              <a:latin typeface="Georgia"/>
              <a:cs typeface="Georgia"/>
            </a:endParaRPr>
          </a:p>
          <a:p>
            <a:pPr marL="286385" indent="-273685">
              <a:lnSpc>
                <a:spcPct val="100000"/>
              </a:lnSpc>
              <a:spcBef>
                <a:spcPts val="1370"/>
              </a:spcBef>
              <a:buSzPct val="85416"/>
              <a:buFont typeface="Segoe UI Symbol"/>
              <a:buChar char="⚫"/>
              <a:tabLst>
                <a:tab pos="286385" algn="l"/>
              </a:tabLst>
            </a:pPr>
            <a:r>
              <a:rPr sz="2400" spc="-10" dirty="0">
                <a:solidFill>
                  <a:srgbClr val="D16248"/>
                </a:solidFill>
                <a:latin typeface="Georgia"/>
                <a:cs typeface="Georgia"/>
              </a:rPr>
              <a:t>RESPONSABILIDAD</a:t>
            </a:r>
            <a:r>
              <a:rPr sz="2400" spc="-45" dirty="0">
                <a:solidFill>
                  <a:srgbClr val="D16248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D16248"/>
                </a:solidFill>
                <a:latin typeface="Georgia"/>
                <a:cs typeface="Georgia"/>
              </a:rPr>
              <a:t>DE</a:t>
            </a:r>
            <a:r>
              <a:rPr sz="2400" spc="-65" dirty="0">
                <a:solidFill>
                  <a:srgbClr val="D16248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D16248"/>
                </a:solidFill>
                <a:latin typeface="Georgia"/>
                <a:cs typeface="Georgia"/>
              </a:rPr>
              <a:t>LOS</a:t>
            </a:r>
            <a:r>
              <a:rPr sz="2400" spc="-60" dirty="0">
                <a:solidFill>
                  <a:srgbClr val="D16248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D16248"/>
                </a:solidFill>
                <a:latin typeface="Georgia"/>
                <a:cs typeface="Georgia"/>
              </a:rPr>
              <a:t>ADMINISTRADORES</a:t>
            </a:r>
            <a:r>
              <a:rPr sz="2400" spc="-30" dirty="0">
                <a:solidFill>
                  <a:srgbClr val="D16248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D16248"/>
                </a:solidFill>
                <a:latin typeface="Georgia"/>
                <a:cs typeface="Georgia"/>
              </a:rPr>
              <a:t>Y</a:t>
            </a:r>
            <a:r>
              <a:rPr sz="2400" spc="-60" dirty="0">
                <a:solidFill>
                  <a:srgbClr val="D16248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D16248"/>
                </a:solidFill>
                <a:latin typeface="Georgia"/>
                <a:cs typeface="Georgia"/>
              </a:rPr>
              <a:t>SOCIOS</a:t>
            </a:r>
            <a:endParaRPr sz="2400">
              <a:latin typeface="Georgia"/>
              <a:cs typeface="Georgia"/>
            </a:endParaRPr>
          </a:p>
          <a:p>
            <a:pPr marL="285115" marR="5080" indent="-273050">
              <a:lnSpc>
                <a:spcPct val="100000"/>
              </a:lnSpc>
              <a:spcBef>
                <a:spcPts val="635"/>
              </a:spcBef>
              <a:buClr>
                <a:srgbClr val="D16248"/>
              </a:buClr>
              <a:buSzPct val="85185"/>
              <a:buFont typeface="Segoe UI Symbol"/>
              <a:buChar char="⚫"/>
              <a:tabLst>
                <a:tab pos="286385" algn="l"/>
              </a:tabLst>
            </a:pPr>
            <a:r>
              <a:rPr sz="2700" dirty="0">
                <a:latin typeface="Georgia"/>
                <a:cs typeface="Georgia"/>
              </a:rPr>
              <a:t>Responden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ilimitada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y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solidariamente</a:t>
            </a:r>
            <a:r>
              <a:rPr sz="2700" spc="-2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por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el</a:t>
            </a:r>
            <a:r>
              <a:rPr sz="2700" spc="-1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pasivo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social</a:t>
            </a:r>
            <a:r>
              <a:rPr sz="2700" spc="-2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y</a:t>
            </a:r>
            <a:r>
              <a:rPr sz="2700" spc="-20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eventuales 	perjuicios</a:t>
            </a:r>
            <a:endParaRPr sz="27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490"/>
              </a:spcBef>
              <a:buFont typeface="Segoe UI Symbol"/>
              <a:buChar char="⚫"/>
            </a:pPr>
            <a:endParaRPr sz="2700">
              <a:latin typeface="Georgia"/>
              <a:cs typeface="Georgia"/>
            </a:endParaRPr>
          </a:p>
          <a:p>
            <a:pPr marL="285115" indent="-272415">
              <a:lnSpc>
                <a:spcPct val="100000"/>
              </a:lnSpc>
              <a:spcBef>
                <a:spcPts val="5"/>
              </a:spcBef>
              <a:buSzPct val="83928"/>
              <a:buFont typeface="Segoe UI Symbol"/>
              <a:buChar char="⚫"/>
              <a:tabLst>
                <a:tab pos="285115" algn="l"/>
              </a:tabLst>
            </a:pPr>
            <a:r>
              <a:rPr sz="2800" dirty="0">
                <a:solidFill>
                  <a:srgbClr val="D16248"/>
                </a:solidFill>
                <a:latin typeface="Georgia"/>
                <a:cs typeface="Georgia"/>
              </a:rPr>
              <a:t>Sociedad</a:t>
            </a:r>
            <a:r>
              <a:rPr sz="2800" spc="-65" dirty="0">
                <a:solidFill>
                  <a:srgbClr val="D16248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D16248"/>
                </a:solidFill>
                <a:latin typeface="Georgia"/>
                <a:cs typeface="Georgia"/>
              </a:rPr>
              <a:t>de</a:t>
            </a:r>
            <a:r>
              <a:rPr sz="2800" spc="-70" dirty="0">
                <a:solidFill>
                  <a:srgbClr val="D16248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D16248"/>
                </a:solidFill>
                <a:latin typeface="Georgia"/>
                <a:cs typeface="Georgia"/>
              </a:rPr>
              <a:t>objeto</a:t>
            </a:r>
            <a:r>
              <a:rPr sz="2800" spc="-85" dirty="0">
                <a:solidFill>
                  <a:srgbClr val="D16248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D16248"/>
                </a:solidFill>
                <a:latin typeface="Georgia"/>
                <a:cs typeface="Georgia"/>
              </a:rPr>
              <a:t>lícito</a:t>
            </a:r>
            <a:r>
              <a:rPr sz="2800" spc="-60" dirty="0">
                <a:solidFill>
                  <a:srgbClr val="D16248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D16248"/>
                </a:solidFill>
                <a:latin typeface="Georgia"/>
                <a:cs typeface="Georgia"/>
              </a:rPr>
              <a:t>con</a:t>
            </a:r>
            <a:r>
              <a:rPr sz="2800" spc="-75" dirty="0">
                <a:solidFill>
                  <a:srgbClr val="D16248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D16248"/>
                </a:solidFill>
                <a:latin typeface="Georgia"/>
                <a:cs typeface="Georgia"/>
              </a:rPr>
              <a:t>actividad</a:t>
            </a:r>
            <a:r>
              <a:rPr sz="2800" spc="-50" dirty="0">
                <a:solidFill>
                  <a:srgbClr val="D16248"/>
                </a:solidFill>
                <a:latin typeface="Georgia"/>
                <a:cs typeface="Georgia"/>
              </a:rPr>
              <a:t> </a:t>
            </a:r>
            <a:r>
              <a:rPr sz="2800" spc="-10" dirty="0">
                <a:solidFill>
                  <a:srgbClr val="D16248"/>
                </a:solidFill>
                <a:latin typeface="Georgia"/>
                <a:cs typeface="Georgia"/>
              </a:rPr>
              <a:t>ilícita</a:t>
            </a:r>
            <a:endParaRPr sz="2800">
              <a:latin typeface="Georgia"/>
              <a:cs typeface="Georgia"/>
            </a:endParaRPr>
          </a:p>
          <a:p>
            <a:pPr marL="285750" indent="-27305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Segoe UI Symbol"/>
              <a:buChar char="⚫"/>
              <a:tabLst>
                <a:tab pos="285750" algn="l"/>
              </a:tabLst>
            </a:pPr>
            <a:r>
              <a:rPr sz="2700" dirty="0">
                <a:latin typeface="Georgia"/>
                <a:cs typeface="Georgia"/>
              </a:rPr>
              <a:t>Se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procede</a:t>
            </a:r>
            <a:r>
              <a:rPr sz="2700" spc="-6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</a:t>
            </a:r>
            <a:r>
              <a:rPr sz="2700" spc="-1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su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disolución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y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liquidación</a:t>
            </a:r>
            <a:r>
              <a:rPr sz="2700" spc="-1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</a:t>
            </a:r>
            <a:r>
              <a:rPr sz="2700" spc="-2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pedido</a:t>
            </a:r>
            <a:r>
              <a:rPr sz="2700" spc="-6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de</a:t>
            </a:r>
            <a:r>
              <a:rPr sz="2700" spc="-2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parte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o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de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oficio,</a:t>
            </a:r>
            <a:endParaRPr sz="2700">
              <a:latin typeface="Georgia"/>
              <a:cs typeface="Georgia"/>
            </a:endParaRPr>
          </a:p>
          <a:p>
            <a:pPr marL="285750" indent="-27305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Segoe UI Symbol"/>
              <a:buChar char="⚫"/>
              <a:tabLst>
                <a:tab pos="285750" algn="l"/>
              </a:tabLst>
            </a:pPr>
            <a:r>
              <a:rPr sz="2700" dirty="0">
                <a:latin typeface="Georgia"/>
                <a:cs typeface="Georgia"/>
              </a:rPr>
              <a:t>Los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socios</a:t>
            </a:r>
            <a:r>
              <a:rPr sz="2700" spc="-2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que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acrediten</a:t>
            </a:r>
            <a:r>
              <a:rPr sz="2700" spc="-2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buena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fe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quedan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excluidos.-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22605" rIns="0" bIns="0" rtlCol="0">
            <a:spAutoFit/>
          </a:bodyPr>
          <a:lstStyle/>
          <a:p>
            <a:pPr marL="1880870">
              <a:lnSpc>
                <a:spcPct val="100000"/>
              </a:lnSpc>
              <a:spcBef>
                <a:spcPts val="100"/>
              </a:spcBef>
            </a:pPr>
            <a:r>
              <a:rPr dirty="0"/>
              <a:t>OBJETO</a:t>
            </a:r>
            <a:r>
              <a:rPr spc="-50" dirty="0"/>
              <a:t> </a:t>
            </a:r>
            <a:r>
              <a:rPr dirty="0"/>
              <a:t>PROHIBIDO</a:t>
            </a:r>
            <a:r>
              <a:rPr spc="-30" dirty="0"/>
              <a:t> </a:t>
            </a:r>
            <a:r>
              <a:rPr dirty="0"/>
              <a:t>-</a:t>
            </a:r>
            <a:r>
              <a:rPr spc="-25" dirty="0"/>
              <a:t> </a:t>
            </a:r>
            <a:r>
              <a:rPr spc="-10" dirty="0"/>
              <a:t>LIQUIDACION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453133"/>
            <a:ext cx="8442960" cy="3636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marR="5080" indent="-286385" algn="just">
              <a:lnSpc>
                <a:spcPct val="100000"/>
              </a:lnSpc>
              <a:spcBef>
                <a:spcPts val="105"/>
              </a:spcBef>
              <a:buClr>
                <a:srgbClr val="D16248"/>
              </a:buClr>
              <a:buSzPct val="79687"/>
              <a:buFont typeface="Segoe UI Symbol"/>
              <a:buChar char="⚫"/>
              <a:tabLst>
                <a:tab pos="287020" algn="l"/>
              </a:tabLst>
            </a:pPr>
            <a:r>
              <a:rPr sz="3200" dirty="0">
                <a:latin typeface="Georgia"/>
                <a:cs typeface="Georgia"/>
              </a:rPr>
              <a:t>Las</a:t>
            </a:r>
            <a:r>
              <a:rPr sz="3200" spc="710" dirty="0">
                <a:latin typeface="Georgia"/>
                <a:cs typeface="Georgia"/>
              </a:rPr>
              <a:t>  </a:t>
            </a:r>
            <a:r>
              <a:rPr sz="3200" dirty="0">
                <a:latin typeface="Georgia"/>
                <a:cs typeface="Georgia"/>
              </a:rPr>
              <a:t>sociedades</a:t>
            </a:r>
            <a:r>
              <a:rPr sz="3200" spc="720" dirty="0">
                <a:latin typeface="Georgia"/>
                <a:cs typeface="Georgia"/>
              </a:rPr>
              <a:t>  </a:t>
            </a:r>
            <a:r>
              <a:rPr sz="3200" dirty="0">
                <a:latin typeface="Georgia"/>
                <a:cs typeface="Georgia"/>
              </a:rPr>
              <a:t>que</a:t>
            </a:r>
            <a:r>
              <a:rPr sz="3200" spc="710" dirty="0">
                <a:latin typeface="Georgia"/>
                <a:cs typeface="Georgia"/>
              </a:rPr>
              <a:t>  </a:t>
            </a:r>
            <a:r>
              <a:rPr sz="3200" dirty="0">
                <a:latin typeface="Georgia"/>
                <a:cs typeface="Georgia"/>
              </a:rPr>
              <a:t>tengan</a:t>
            </a:r>
            <a:r>
              <a:rPr sz="3200" spc="705" dirty="0">
                <a:latin typeface="Georgia"/>
                <a:cs typeface="Georgia"/>
              </a:rPr>
              <a:t>  </a:t>
            </a:r>
            <a:r>
              <a:rPr sz="3200" dirty="0">
                <a:latin typeface="Georgia"/>
                <a:cs typeface="Georgia"/>
              </a:rPr>
              <a:t>un</a:t>
            </a:r>
            <a:r>
              <a:rPr sz="3200" spc="710" dirty="0">
                <a:latin typeface="Georgia"/>
                <a:cs typeface="Georgia"/>
              </a:rPr>
              <a:t>  </a:t>
            </a:r>
            <a:r>
              <a:rPr sz="3200" b="1" spc="-10" dirty="0">
                <a:latin typeface="Georgia"/>
                <a:cs typeface="Georgia"/>
              </a:rPr>
              <a:t>objeto </a:t>
            </a:r>
            <a:r>
              <a:rPr sz="3200" b="1" dirty="0">
                <a:latin typeface="Georgia"/>
                <a:cs typeface="Georgia"/>
              </a:rPr>
              <a:t>prohibido</a:t>
            </a:r>
            <a:r>
              <a:rPr sz="3200" b="1" spc="-30" dirty="0">
                <a:latin typeface="Georgia"/>
                <a:cs typeface="Georgia"/>
              </a:rPr>
              <a:t> </a:t>
            </a:r>
            <a:r>
              <a:rPr sz="3200" b="1" dirty="0">
                <a:latin typeface="Georgia"/>
                <a:cs typeface="Georgia"/>
              </a:rPr>
              <a:t>en</a:t>
            </a:r>
            <a:r>
              <a:rPr sz="3200" b="1" spc="-25" dirty="0">
                <a:latin typeface="Georgia"/>
                <a:cs typeface="Georgia"/>
              </a:rPr>
              <a:t> </a:t>
            </a:r>
            <a:r>
              <a:rPr sz="3200" b="1" dirty="0">
                <a:latin typeface="Georgia"/>
                <a:cs typeface="Georgia"/>
              </a:rPr>
              <a:t>razón</a:t>
            </a:r>
            <a:r>
              <a:rPr sz="3200" b="1" spc="-25" dirty="0">
                <a:latin typeface="Georgia"/>
                <a:cs typeface="Georgia"/>
              </a:rPr>
              <a:t> </a:t>
            </a:r>
            <a:r>
              <a:rPr sz="3200" b="1" dirty="0">
                <a:latin typeface="Georgia"/>
                <a:cs typeface="Georgia"/>
              </a:rPr>
              <a:t>del</a:t>
            </a:r>
            <a:r>
              <a:rPr sz="3200" b="1" spc="-20" dirty="0">
                <a:latin typeface="Georgia"/>
                <a:cs typeface="Georgia"/>
              </a:rPr>
              <a:t> </a:t>
            </a:r>
            <a:r>
              <a:rPr sz="3200" b="1" dirty="0">
                <a:latin typeface="Georgia"/>
                <a:cs typeface="Georgia"/>
              </a:rPr>
              <a:t>tipo</a:t>
            </a:r>
            <a:r>
              <a:rPr sz="3200" dirty="0">
                <a:latin typeface="Georgia"/>
                <a:cs typeface="Georgia"/>
              </a:rPr>
              <a:t>, son</a:t>
            </a:r>
            <a:r>
              <a:rPr sz="3200" spc="-5" dirty="0">
                <a:latin typeface="Georgia"/>
                <a:cs typeface="Georgia"/>
              </a:rPr>
              <a:t> </a:t>
            </a:r>
            <a:r>
              <a:rPr sz="3200" dirty="0">
                <a:solidFill>
                  <a:srgbClr val="8B7A6F"/>
                </a:solidFill>
                <a:latin typeface="Georgia"/>
                <a:cs typeface="Georgia"/>
              </a:rPr>
              <a:t>nulas</a:t>
            </a:r>
            <a:r>
              <a:rPr sz="3200" spc="-40" dirty="0">
                <a:solidFill>
                  <a:srgbClr val="8B7A6F"/>
                </a:solidFill>
                <a:latin typeface="Georgia"/>
                <a:cs typeface="Georgia"/>
              </a:rPr>
              <a:t> </a:t>
            </a:r>
            <a:r>
              <a:rPr sz="3200" spc="-25" dirty="0">
                <a:solidFill>
                  <a:srgbClr val="8B7A6F"/>
                </a:solidFill>
                <a:latin typeface="Georgia"/>
                <a:cs typeface="Georgia"/>
              </a:rPr>
              <a:t>de </a:t>
            </a:r>
            <a:r>
              <a:rPr sz="3200" dirty="0">
                <a:solidFill>
                  <a:srgbClr val="8B7A6F"/>
                </a:solidFill>
                <a:latin typeface="Georgia"/>
                <a:cs typeface="Georgia"/>
              </a:rPr>
              <a:t>nulidad</a:t>
            </a:r>
            <a:r>
              <a:rPr sz="3200" spc="-45" dirty="0">
                <a:solidFill>
                  <a:srgbClr val="8B7A6F"/>
                </a:solidFill>
                <a:latin typeface="Georgia"/>
                <a:cs typeface="Georgia"/>
              </a:rPr>
              <a:t> </a:t>
            </a:r>
            <a:r>
              <a:rPr sz="3200" spc="-10" dirty="0">
                <a:solidFill>
                  <a:srgbClr val="8B7A6F"/>
                </a:solidFill>
                <a:latin typeface="Georgia"/>
                <a:cs typeface="Georgia"/>
              </a:rPr>
              <a:t>absolutas</a:t>
            </a:r>
            <a:endParaRPr sz="3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739"/>
              </a:spcBef>
              <a:buClr>
                <a:srgbClr val="D16248"/>
              </a:buClr>
              <a:buFont typeface="Segoe UI Symbol"/>
              <a:buChar char="⚫"/>
            </a:pPr>
            <a:endParaRPr sz="3200">
              <a:latin typeface="Georgia"/>
              <a:cs typeface="Georgia"/>
            </a:endParaRPr>
          </a:p>
          <a:p>
            <a:pPr marL="287020" marR="5715" indent="-286385" algn="just">
              <a:lnSpc>
                <a:spcPct val="100000"/>
              </a:lnSpc>
              <a:buClr>
                <a:srgbClr val="D16248"/>
              </a:buClr>
              <a:buSzPct val="79687"/>
              <a:buFont typeface="Segoe UI Symbol"/>
              <a:buChar char="⚫"/>
              <a:tabLst>
                <a:tab pos="287020" algn="l"/>
              </a:tabLst>
            </a:pPr>
            <a:r>
              <a:rPr sz="3200" dirty="0">
                <a:latin typeface="Georgia"/>
                <a:cs typeface="Georgia"/>
              </a:rPr>
              <a:t>Serán</a:t>
            </a:r>
            <a:r>
              <a:rPr sz="3200" spc="25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liquidadas</a:t>
            </a:r>
            <a:r>
              <a:rPr sz="3200" spc="15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de</a:t>
            </a:r>
            <a:r>
              <a:rPr sz="3200" spc="35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la</a:t>
            </a:r>
            <a:r>
              <a:rPr sz="3200" spc="45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misma</a:t>
            </a:r>
            <a:r>
              <a:rPr sz="3200" spc="30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manera</a:t>
            </a:r>
            <a:r>
              <a:rPr sz="3200" spc="30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que</a:t>
            </a:r>
            <a:r>
              <a:rPr sz="3200" spc="25" dirty="0">
                <a:latin typeface="Georgia"/>
                <a:cs typeface="Georgia"/>
              </a:rPr>
              <a:t> </a:t>
            </a:r>
            <a:r>
              <a:rPr sz="3200" spc="-25" dirty="0">
                <a:latin typeface="Georgia"/>
                <a:cs typeface="Georgia"/>
              </a:rPr>
              <a:t>las </a:t>
            </a:r>
            <a:r>
              <a:rPr sz="3200" dirty="0">
                <a:latin typeface="Georgia"/>
                <a:cs typeface="Georgia"/>
              </a:rPr>
              <a:t>sociedades</a:t>
            </a:r>
            <a:r>
              <a:rPr sz="3200" spc="480" dirty="0">
                <a:latin typeface="Georgia"/>
                <a:cs typeface="Georgia"/>
              </a:rPr>
              <a:t>  </a:t>
            </a:r>
            <a:r>
              <a:rPr sz="3200" dirty="0">
                <a:latin typeface="Georgia"/>
                <a:cs typeface="Georgia"/>
              </a:rPr>
              <a:t>con</a:t>
            </a:r>
            <a:r>
              <a:rPr sz="3200" spc="480" dirty="0">
                <a:latin typeface="Georgia"/>
                <a:cs typeface="Georgia"/>
              </a:rPr>
              <a:t>  </a:t>
            </a:r>
            <a:r>
              <a:rPr sz="3200" dirty="0">
                <a:latin typeface="Georgia"/>
                <a:cs typeface="Georgia"/>
              </a:rPr>
              <a:t>objeto</a:t>
            </a:r>
            <a:r>
              <a:rPr sz="3200" spc="480" dirty="0">
                <a:latin typeface="Georgia"/>
                <a:cs typeface="Georgia"/>
              </a:rPr>
              <a:t>  </a:t>
            </a:r>
            <a:r>
              <a:rPr sz="3200" dirty="0">
                <a:latin typeface="Georgia"/>
                <a:cs typeface="Georgia"/>
              </a:rPr>
              <a:t>ilícito</a:t>
            </a:r>
            <a:r>
              <a:rPr sz="3200" spc="475" dirty="0">
                <a:latin typeface="Georgia"/>
                <a:cs typeface="Georgia"/>
              </a:rPr>
              <a:t>  </a:t>
            </a:r>
            <a:r>
              <a:rPr sz="3200" dirty="0">
                <a:latin typeface="Georgia"/>
                <a:cs typeface="Georgia"/>
              </a:rPr>
              <a:t>excepto</a:t>
            </a:r>
            <a:r>
              <a:rPr sz="3200" spc="475" dirty="0">
                <a:latin typeface="Georgia"/>
                <a:cs typeface="Georgia"/>
              </a:rPr>
              <a:t>  </a:t>
            </a:r>
            <a:r>
              <a:rPr sz="3200" spc="-25" dirty="0">
                <a:latin typeface="Georgia"/>
                <a:cs typeface="Georgia"/>
              </a:rPr>
              <a:t>en </a:t>
            </a:r>
            <a:r>
              <a:rPr sz="3200" dirty="0">
                <a:latin typeface="Georgia"/>
                <a:cs typeface="Georgia"/>
              </a:rPr>
              <a:t>cuanto</a:t>
            </a:r>
            <a:r>
              <a:rPr sz="3200" spc="-55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a</a:t>
            </a:r>
            <a:r>
              <a:rPr sz="3200" spc="-15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la</a:t>
            </a:r>
            <a:r>
              <a:rPr sz="3200" spc="-15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distribución</a:t>
            </a:r>
            <a:r>
              <a:rPr sz="3200" spc="-45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del</a:t>
            </a:r>
            <a:r>
              <a:rPr sz="3200" spc="-20" dirty="0">
                <a:latin typeface="Georgia"/>
                <a:cs typeface="Georgia"/>
              </a:rPr>
              <a:t> </a:t>
            </a:r>
            <a:r>
              <a:rPr sz="3200" spc="-10" dirty="0">
                <a:latin typeface="Georgia"/>
                <a:cs typeface="Georgia"/>
              </a:rPr>
              <a:t>remanente</a:t>
            </a:r>
            <a:endParaRPr sz="3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69849" rIns="0" bIns="0" rtlCol="0">
            <a:spAutoFit/>
          </a:bodyPr>
          <a:lstStyle/>
          <a:p>
            <a:pPr marL="203200">
              <a:lnSpc>
                <a:spcPct val="100000"/>
              </a:lnSpc>
              <a:spcBef>
                <a:spcPts val="100"/>
              </a:spcBef>
            </a:pPr>
            <a:r>
              <a:rPr sz="3000" dirty="0"/>
              <a:t>DE</a:t>
            </a:r>
            <a:r>
              <a:rPr sz="3000" spc="-75" dirty="0"/>
              <a:t> </a:t>
            </a:r>
            <a:r>
              <a:rPr sz="3000" dirty="0"/>
              <a:t>LAS</a:t>
            </a:r>
            <a:r>
              <a:rPr sz="3000" spc="-60" dirty="0"/>
              <a:t> </a:t>
            </a:r>
            <a:r>
              <a:rPr sz="3000" spc="-10" dirty="0"/>
              <a:t>SOCIEDADES</a:t>
            </a:r>
            <a:r>
              <a:rPr sz="3000" spc="-30" dirty="0"/>
              <a:t> </a:t>
            </a:r>
            <a:r>
              <a:rPr sz="3000" dirty="0"/>
              <a:t>NO</a:t>
            </a:r>
            <a:r>
              <a:rPr sz="3000" spc="-70" dirty="0"/>
              <a:t> </a:t>
            </a:r>
            <a:r>
              <a:rPr sz="3000" spc="-10" dirty="0"/>
              <a:t>CONSTITUIDAS</a:t>
            </a:r>
            <a:r>
              <a:rPr sz="3000" spc="-55" dirty="0"/>
              <a:t> </a:t>
            </a:r>
            <a:r>
              <a:rPr sz="3000" spc="-10" dirty="0"/>
              <a:t>REGULARMENTE</a:t>
            </a:r>
            <a:endParaRPr sz="3000"/>
          </a:p>
        </p:txBody>
      </p:sp>
      <p:sp>
        <p:nvSpPr>
          <p:cNvPr id="3" name="object 3"/>
          <p:cNvSpPr/>
          <p:nvPr/>
        </p:nvSpPr>
        <p:spPr>
          <a:xfrm>
            <a:off x="758863" y="3927728"/>
            <a:ext cx="10881360" cy="24765"/>
          </a:xfrm>
          <a:custGeom>
            <a:avLst/>
            <a:gdLst/>
            <a:ahLst/>
            <a:cxnLst/>
            <a:rect l="l" t="t" r="r" b="b"/>
            <a:pathLst>
              <a:path w="10881360" h="24764">
                <a:moveTo>
                  <a:pt x="10881321" y="0"/>
                </a:moveTo>
                <a:lnTo>
                  <a:pt x="0" y="0"/>
                </a:lnTo>
                <a:lnTo>
                  <a:pt x="0" y="24384"/>
                </a:lnTo>
                <a:lnTo>
                  <a:pt x="10881321" y="24384"/>
                </a:lnTo>
                <a:lnTo>
                  <a:pt x="108813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71931" y="2498293"/>
            <a:ext cx="11184890" cy="1983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5750" marR="5080" indent="-285750" algn="just">
              <a:lnSpc>
                <a:spcPct val="100000"/>
              </a:lnSpc>
              <a:spcBef>
                <a:spcPts val="105"/>
              </a:spcBef>
              <a:buClr>
                <a:srgbClr val="D16248"/>
              </a:buClr>
              <a:buSzPct val="79687"/>
              <a:buFont typeface="Segoe UI Symbol"/>
              <a:buChar char="⚫"/>
              <a:tabLst>
                <a:tab pos="287020" algn="l"/>
              </a:tabLst>
            </a:pPr>
            <a:r>
              <a:rPr sz="3200" dirty="0">
                <a:latin typeface="Georgia"/>
                <a:cs typeface="Georgia"/>
              </a:rPr>
              <a:t>La</a:t>
            </a:r>
            <a:r>
              <a:rPr sz="3200" spc="570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sociedad</a:t>
            </a:r>
            <a:r>
              <a:rPr sz="3200" spc="570" dirty="0">
                <a:latin typeface="Georgia"/>
                <a:cs typeface="Georgia"/>
              </a:rPr>
              <a:t> 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que</a:t>
            </a:r>
            <a:r>
              <a:rPr sz="3200" b="1" u="sng" spc="53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no</a:t>
            </a:r>
            <a:r>
              <a:rPr sz="3200" b="1" u="sng" spc="52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se</a:t>
            </a:r>
            <a:r>
              <a:rPr sz="3200" b="1" u="sng" spc="53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constituya</a:t>
            </a:r>
            <a:r>
              <a:rPr sz="3200" b="1" u="sng" spc="53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con</a:t>
            </a:r>
            <a:r>
              <a:rPr sz="3200" b="1" u="sng" spc="53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sujeción</a:t>
            </a:r>
            <a:r>
              <a:rPr sz="3200" b="1" u="sng" spc="53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a</a:t>
            </a:r>
            <a:r>
              <a:rPr sz="3200" b="1" u="sng" spc="53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3200" b="1" u="sng" spc="-2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los</a:t>
            </a:r>
            <a:r>
              <a:rPr sz="3200" b="1" spc="-25" dirty="0">
                <a:latin typeface="Georgia"/>
                <a:cs typeface="Georgia"/>
              </a:rPr>
              <a:t> 	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tipos</a:t>
            </a:r>
            <a:r>
              <a:rPr sz="3200" b="1" spc="95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del</a:t>
            </a:r>
            <a:r>
              <a:rPr sz="3200" spc="125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Capítulo</a:t>
            </a:r>
            <a:r>
              <a:rPr sz="3200" spc="140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II,</a:t>
            </a:r>
            <a:r>
              <a:rPr sz="3200" spc="135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que</a:t>
            </a:r>
            <a:r>
              <a:rPr sz="3200" spc="140" dirty="0">
                <a:latin typeface="Georgia"/>
                <a:cs typeface="Georgia"/>
              </a:rPr>
              <a:t> </a:t>
            </a:r>
            <a:r>
              <a:rPr sz="3200" b="1" dirty="0">
                <a:latin typeface="Georgia"/>
                <a:cs typeface="Georgia"/>
              </a:rPr>
              <a:t>omita</a:t>
            </a:r>
            <a:r>
              <a:rPr sz="3200" b="1" spc="85" dirty="0">
                <a:latin typeface="Georgia"/>
                <a:cs typeface="Georgia"/>
              </a:rPr>
              <a:t> 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requisitos</a:t>
            </a:r>
            <a:r>
              <a:rPr sz="3200" b="1" u="sng" spc="8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esenciales</a:t>
            </a:r>
            <a:r>
              <a:rPr sz="3200" b="1" u="sng" spc="8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3200" b="1" u="sng" spc="-5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o</a:t>
            </a:r>
            <a:r>
              <a:rPr sz="3200" b="1" spc="-50" dirty="0">
                <a:latin typeface="Georgia"/>
                <a:cs typeface="Georgia"/>
              </a:rPr>
              <a:t> 	</a:t>
            </a:r>
            <a:r>
              <a:rPr sz="3200" b="1" dirty="0">
                <a:latin typeface="Georgia"/>
                <a:cs typeface="Georgia"/>
              </a:rPr>
              <a:t>que</a:t>
            </a:r>
            <a:r>
              <a:rPr sz="3200" b="1" spc="180" dirty="0">
                <a:latin typeface="Georgia"/>
                <a:cs typeface="Georgia"/>
              </a:rPr>
              <a:t>  </a:t>
            </a:r>
            <a:r>
              <a:rPr sz="3200" b="1" dirty="0">
                <a:latin typeface="Georgia"/>
                <a:cs typeface="Georgia"/>
              </a:rPr>
              <a:t>incumpla</a:t>
            </a:r>
            <a:r>
              <a:rPr sz="3200" b="1" spc="180" dirty="0">
                <a:latin typeface="Georgia"/>
                <a:cs typeface="Georgia"/>
              </a:rPr>
              <a:t>  </a:t>
            </a:r>
            <a:r>
              <a:rPr sz="3200" b="1" dirty="0">
                <a:latin typeface="Georgia"/>
                <a:cs typeface="Georgia"/>
              </a:rPr>
              <a:t>con</a:t>
            </a:r>
            <a:r>
              <a:rPr sz="3200" b="1" spc="180" dirty="0">
                <a:latin typeface="Georgia"/>
                <a:cs typeface="Georgia"/>
              </a:rPr>
              <a:t>  </a:t>
            </a:r>
            <a:r>
              <a:rPr sz="3200" b="1" dirty="0">
                <a:latin typeface="Georgia"/>
                <a:cs typeface="Georgia"/>
              </a:rPr>
              <a:t>las</a:t>
            </a:r>
            <a:r>
              <a:rPr sz="3200" b="1" spc="180" dirty="0">
                <a:latin typeface="Georgia"/>
                <a:cs typeface="Georgia"/>
              </a:rPr>
              <a:t>  </a:t>
            </a:r>
            <a:r>
              <a:rPr sz="3200" b="1" dirty="0">
                <a:latin typeface="Georgia"/>
                <a:cs typeface="Georgia"/>
              </a:rPr>
              <a:t>formalidades</a:t>
            </a:r>
            <a:r>
              <a:rPr sz="3200" b="1" spc="175" dirty="0">
                <a:latin typeface="Georgia"/>
                <a:cs typeface="Georgia"/>
              </a:rPr>
              <a:t>  </a:t>
            </a:r>
            <a:r>
              <a:rPr sz="3200" b="1" dirty="0">
                <a:latin typeface="Georgia"/>
                <a:cs typeface="Georgia"/>
              </a:rPr>
              <a:t>exigidas</a:t>
            </a:r>
            <a:r>
              <a:rPr sz="3200" b="1" spc="185" dirty="0">
                <a:latin typeface="Georgia"/>
                <a:cs typeface="Georgia"/>
              </a:rPr>
              <a:t>  </a:t>
            </a:r>
            <a:r>
              <a:rPr sz="3200" b="1" spc="-25" dirty="0">
                <a:latin typeface="Georgia"/>
                <a:cs typeface="Georgia"/>
              </a:rPr>
              <a:t>por 	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esta</a:t>
            </a:r>
            <a:r>
              <a:rPr sz="3200" b="1" u="sng" spc="-3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ley</a:t>
            </a:r>
            <a:r>
              <a:rPr sz="3200" dirty="0">
                <a:latin typeface="Georgia"/>
                <a:cs typeface="Georgia"/>
              </a:rPr>
              <a:t>,</a:t>
            </a:r>
            <a:r>
              <a:rPr sz="3200" spc="-30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se</a:t>
            </a:r>
            <a:r>
              <a:rPr sz="3200" spc="-10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rige</a:t>
            </a:r>
            <a:r>
              <a:rPr sz="3200" spc="-10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por</a:t>
            </a:r>
            <a:r>
              <a:rPr sz="3200" spc="-20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lo</a:t>
            </a:r>
            <a:r>
              <a:rPr sz="3200" spc="-20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dispuesto</a:t>
            </a:r>
            <a:r>
              <a:rPr sz="3200" spc="-20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por</a:t>
            </a:r>
            <a:r>
              <a:rPr sz="3200" spc="-25" dirty="0">
                <a:latin typeface="Georgia"/>
                <a:cs typeface="Georgia"/>
              </a:rPr>
              <a:t> </a:t>
            </a:r>
            <a:r>
              <a:rPr sz="3200" dirty="0" err="1">
                <a:latin typeface="Georgia"/>
                <a:cs typeface="Georgia"/>
              </a:rPr>
              <a:t>est</a:t>
            </a:r>
            <a:r>
              <a:rPr lang="es-ES" sz="3200" dirty="0">
                <a:latin typeface="Georgia"/>
                <a:cs typeface="Georgia"/>
              </a:rPr>
              <a:t>a</a:t>
            </a:r>
            <a:r>
              <a:rPr sz="3200" spc="-30" dirty="0">
                <a:latin typeface="Georgia"/>
                <a:cs typeface="Georgia"/>
              </a:rPr>
              <a:t> </a:t>
            </a:r>
            <a:r>
              <a:rPr sz="3200" dirty="0" err="1">
                <a:latin typeface="Georgia"/>
                <a:cs typeface="Georgia"/>
              </a:rPr>
              <a:t>Sección</a:t>
            </a:r>
            <a:r>
              <a:rPr lang="es-ES" sz="3200" dirty="0">
                <a:latin typeface="Georgia"/>
                <a:cs typeface="Georgia"/>
              </a:rPr>
              <a:t> </a:t>
            </a:r>
            <a:r>
              <a:rPr sz="3200" spc="-20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Art.</a:t>
            </a:r>
            <a:r>
              <a:rPr sz="3200" spc="-10" dirty="0">
                <a:latin typeface="Georgia"/>
                <a:cs typeface="Georgia"/>
              </a:rPr>
              <a:t> </a:t>
            </a:r>
            <a:r>
              <a:rPr sz="3200" spc="-25" dirty="0">
                <a:latin typeface="Georgia"/>
                <a:cs typeface="Georgia"/>
              </a:rPr>
              <a:t>21</a:t>
            </a:r>
            <a:r>
              <a:rPr lang="es-ES" sz="3200" spc="-25" dirty="0">
                <a:latin typeface="Georgia"/>
                <a:cs typeface="Georgia"/>
              </a:rPr>
              <a:t>.</a:t>
            </a:r>
            <a:endParaRPr lang="es-AR" sz="3200" spc="-25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22605" rIns="0" bIns="0" rtlCol="0">
            <a:spAutoFit/>
          </a:bodyPr>
          <a:lstStyle/>
          <a:p>
            <a:pPr marL="3371850">
              <a:lnSpc>
                <a:spcPct val="100000"/>
              </a:lnSpc>
              <a:spcBef>
                <a:spcPts val="100"/>
              </a:spcBef>
            </a:pPr>
            <a:r>
              <a:rPr dirty="0"/>
              <a:t>REGIMEN</a:t>
            </a:r>
            <a:r>
              <a:rPr spc="-45" dirty="0"/>
              <a:t> </a:t>
            </a:r>
            <a:r>
              <a:rPr spc="-10" dirty="0"/>
              <a:t>APLICABLE</a:t>
            </a:r>
          </a:p>
        </p:txBody>
      </p:sp>
      <p:sp>
        <p:nvSpPr>
          <p:cNvPr id="3" name="object 3"/>
          <p:cNvSpPr/>
          <p:nvPr/>
        </p:nvSpPr>
        <p:spPr>
          <a:xfrm>
            <a:off x="1017473" y="3622928"/>
            <a:ext cx="10881995" cy="24765"/>
          </a:xfrm>
          <a:custGeom>
            <a:avLst/>
            <a:gdLst/>
            <a:ahLst/>
            <a:cxnLst/>
            <a:rect l="l" t="t" r="r" b="b"/>
            <a:pathLst>
              <a:path w="10881995" h="24764">
                <a:moveTo>
                  <a:pt x="10881410" y="0"/>
                </a:moveTo>
                <a:lnTo>
                  <a:pt x="0" y="0"/>
                </a:lnTo>
                <a:lnTo>
                  <a:pt x="0" y="24384"/>
                </a:lnTo>
                <a:lnTo>
                  <a:pt x="10881410" y="24384"/>
                </a:lnTo>
                <a:lnTo>
                  <a:pt x="108814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30707" y="2193417"/>
            <a:ext cx="11184890" cy="2952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86385" algn="just">
              <a:lnSpc>
                <a:spcPct val="100000"/>
              </a:lnSpc>
              <a:spcBef>
                <a:spcPts val="105"/>
              </a:spcBef>
              <a:buClr>
                <a:srgbClr val="D16248"/>
              </a:buClr>
              <a:buSzPct val="79687"/>
              <a:buFont typeface="Segoe UI Symbol"/>
              <a:buChar char="⚫"/>
              <a:tabLst>
                <a:tab pos="286385" algn="l"/>
              </a:tabLst>
            </a:pPr>
            <a:r>
              <a:rPr sz="3200" dirty="0">
                <a:latin typeface="Georgia"/>
                <a:cs typeface="Georgia"/>
              </a:rPr>
              <a:t>El</a:t>
            </a:r>
            <a:r>
              <a:rPr sz="3200" spc="550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contrato</a:t>
            </a:r>
            <a:r>
              <a:rPr sz="3200" spc="560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social</a:t>
            </a:r>
            <a:r>
              <a:rPr sz="3200" spc="555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puede</a:t>
            </a:r>
            <a:r>
              <a:rPr sz="3200" spc="555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ser</a:t>
            </a:r>
            <a:r>
              <a:rPr sz="3200" spc="570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invocado</a:t>
            </a:r>
            <a:r>
              <a:rPr sz="3200" spc="570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entre</a:t>
            </a:r>
            <a:r>
              <a:rPr sz="3200" spc="560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los</a:t>
            </a:r>
            <a:r>
              <a:rPr sz="3200" spc="560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socios.</a:t>
            </a:r>
            <a:r>
              <a:rPr sz="3200" spc="570" dirty="0">
                <a:latin typeface="Georgia"/>
                <a:cs typeface="Georgia"/>
              </a:rPr>
              <a:t> </a:t>
            </a:r>
            <a:r>
              <a:rPr sz="3200" b="1" u="sng" spc="-2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Es</a:t>
            </a:r>
            <a:r>
              <a:rPr sz="3200" b="1" spc="-25" dirty="0">
                <a:latin typeface="Georgia"/>
                <a:cs typeface="Georgia"/>
              </a:rPr>
              <a:t> 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oponible</a:t>
            </a:r>
            <a:r>
              <a:rPr sz="3200" b="1" u="sng" spc="10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a</a:t>
            </a:r>
            <a:r>
              <a:rPr sz="3200" b="1" u="sng" spc="10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los</a:t>
            </a:r>
            <a:r>
              <a:rPr sz="3200" b="1" u="sng" spc="114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terceros</a:t>
            </a:r>
            <a:r>
              <a:rPr sz="3200" b="1" u="sng" spc="11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sólo</a:t>
            </a:r>
            <a:r>
              <a:rPr sz="3200" b="1" u="sng" spc="114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si</a:t>
            </a:r>
            <a:r>
              <a:rPr sz="3200" b="1" u="sng" spc="10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se</a:t>
            </a:r>
            <a:r>
              <a:rPr sz="3200" b="1" u="sng" spc="10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prueba</a:t>
            </a:r>
            <a:r>
              <a:rPr sz="3200" b="1" u="sng" spc="114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que</a:t>
            </a:r>
            <a:r>
              <a:rPr sz="3200" b="1" u="sng" spc="10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</a:t>
            </a:r>
            <a:r>
              <a:rPr sz="3200" b="1" u="sng" spc="-2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lo</a:t>
            </a:r>
            <a:r>
              <a:rPr sz="3200" b="1" spc="-25" dirty="0">
                <a:latin typeface="Georgia"/>
                <a:cs typeface="Georgia"/>
              </a:rPr>
              <a:t> </a:t>
            </a:r>
            <a:r>
              <a:rPr sz="3200" b="1" dirty="0">
                <a:latin typeface="Georgia"/>
                <a:cs typeface="Georgia"/>
              </a:rPr>
              <a:t>conocieron</a:t>
            </a:r>
            <a:r>
              <a:rPr sz="3200" b="1" spc="660" dirty="0">
                <a:latin typeface="Georgia"/>
                <a:cs typeface="Georgia"/>
              </a:rPr>
              <a:t>   </a:t>
            </a:r>
            <a:r>
              <a:rPr sz="3200" b="1" dirty="0">
                <a:latin typeface="Georgia"/>
                <a:cs typeface="Georgia"/>
              </a:rPr>
              <a:t>efectivamente</a:t>
            </a:r>
            <a:r>
              <a:rPr sz="3200" b="1" spc="675" dirty="0">
                <a:latin typeface="Georgia"/>
                <a:cs typeface="Georgia"/>
              </a:rPr>
              <a:t>   </a:t>
            </a:r>
            <a:r>
              <a:rPr sz="3200" b="1" dirty="0">
                <a:latin typeface="Georgia"/>
                <a:cs typeface="Georgia"/>
              </a:rPr>
              <a:t>al</a:t>
            </a:r>
            <a:r>
              <a:rPr sz="3200" b="1" spc="670" dirty="0">
                <a:latin typeface="Georgia"/>
                <a:cs typeface="Georgia"/>
              </a:rPr>
              <a:t>   </a:t>
            </a:r>
            <a:r>
              <a:rPr sz="3200" b="1" dirty="0">
                <a:latin typeface="Georgia"/>
                <a:cs typeface="Georgia"/>
              </a:rPr>
              <a:t>tiempo</a:t>
            </a:r>
            <a:r>
              <a:rPr sz="3200" b="1" spc="675" dirty="0">
                <a:latin typeface="Georgia"/>
                <a:cs typeface="Georgia"/>
              </a:rPr>
              <a:t>   </a:t>
            </a:r>
            <a:r>
              <a:rPr sz="3200" b="1" dirty="0">
                <a:latin typeface="Georgia"/>
                <a:cs typeface="Georgia"/>
              </a:rPr>
              <a:t>de</a:t>
            </a:r>
            <a:r>
              <a:rPr sz="3200" b="1" spc="675" dirty="0">
                <a:latin typeface="Georgia"/>
                <a:cs typeface="Georgia"/>
              </a:rPr>
              <a:t>   </a:t>
            </a:r>
            <a:r>
              <a:rPr sz="3200" b="1" spc="-25" dirty="0">
                <a:latin typeface="Georgia"/>
                <a:cs typeface="Georgia"/>
              </a:rPr>
              <a:t>la 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contratación</a:t>
            </a:r>
            <a:r>
              <a:rPr sz="3200" b="1" u="sng" spc="18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o</a:t>
            </a:r>
            <a:r>
              <a:rPr sz="3200" spc="225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del</a:t>
            </a:r>
            <a:r>
              <a:rPr sz="3200" spc="215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nacimiento</a:t>
            </a:r>
            <a:r>
              <a:rPr sz="3200" spc="229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de</a:t>
            </a:r>
            <a:r>
              <a:rPr sz="3200" spc="229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la</a:t>
            </a:r>
            <a:r>
              <a:rPr sz="3200" spc="229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relación</a:t>
            </a:r>
            <a:r>
              <a:rPr sz="3200" spc="229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obligatoria</a:t>
            </a:r>
            <a:r>
              <a:rPr sz="3200" spc="225" dirty="0">
                <a:latin typeface="Georgia"/>
                <a:cs typeface="Georgia"/>
              </a:rPr>
              <a:t> </a:t>
            </a:r>
            <a:r>
              <a:rPr sz="3200" b="1" u="sng" spc="-5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y</a:t>
            </a:r>
            <a:r>
              <a:rPr sz="3200" b="1" spc="-50" dirty="0">
                <a:latin typeface="Georgia"/>
                <a:cs typeface="Georgia"/>
              </a:rPr>
              <a:t> 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también</a:t>
            </a:r>
            <a:r>
              <a:rPr sz="3200" b="1" u="sng" spc="114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puede</a:t>
            </a:r>
            <a:r>
              <a:rPr sz="3200" b="1" u="sng" spc="114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ser</a:t>
            </a:r>
            <a:r>
              <a:rPr sz="3200" b="1" u="sng" spc="13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invocado</a:t>
            </a:r>
            <a:r>
              <a:rPr sz="3200" b="1" u="sng" spc="13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por</a:t>
            </a:r>
            <a:r>
              <a:rPr sz="3200" b="1" u="sng" spc="12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los</a:t>
            </a:r>
            <a:r>
              <a:rPr sz="3200" b="1" u="sng" spc="12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terceros</a:t>
            </a:r>
            <a:r>
              <a:rPr sz="3200" b="1" u="sng" spc="114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3200" b="1" u="sng" spc="-1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contra</a:t>
            </a:r>
            <a:r>
              <a:rPr sz="3200" b="1" spc="-10" dirty="0">
                <a:latin typeface="Georgia"/>
                <a:cs typeface="Georgia"/>
              </a:rPr>
              <a:t> 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la</a:t>
            </a:r>
            <a:r>
              <a:rPr sz="3200" b="1" u="sng" spc="-1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sociedad,</a:t>
            </a:r>
            <a:r>
              <a:rPr sz="3200" b="1" u="sng" spc="-2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los</a:t>
            </a:r>
            <a:r>
              <a:rPr sz="3200" b="1" u="sng" spc="-2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socios</a:t>
            </a:r>
            <a:r>
              <a:rPr sz="3200" b="1" u="sng" spc="-2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y</a:t>
            </a:r>
            <a:r>
              <a:rPr sz="3200" b="1" u="sng" spc="-2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los</a:t>
            </a:r>
            <a:r>
              <a:rPr sz="3200" b="1" u="sng" spc="-2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3200" b="1" u="sng" spc="-1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administradores</a:t>
            </a:r>
            <a:endParaRPr sz="3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22605" rIns="0" bIns="0" rtlCol="0">
            <a:spAutoFit/>
          </a:bodyPr>
          <a:lstStyle/>
          <a:p>
            <a:pPr marL="393700">
              <a:lnSpc>
                <a:spcPct val="100000"/>
              </a:lnSpc>
              <a:spcBef>
                <a:spcPts val="100"/>
              </a:spcBef>
            </a:pPr>
            <a:r>
              <a:rPr dirty="0"/>
              <a:t>REPRESENTACION:</a:t>
            </a:r>
            <a:r>
              <a:rPr spc="-80" dirty="0"/>
              <a:t> </a:t>
            </a:r>
            <a:r>
              <a:rPr dirty="0"/>
              <a:t>ADMINISTRACION</a:t>
            </a:r>
            <a:r>
              <a:rPr spc="-45" dirty="0"/>
              <a:t> </a:t>
            </a:r>
            <a:r>
              <a:rPr dirty="0"/>
              <a:t>Y</a:t>
            </a:r>
            <a:r>
              <a:rPr spc="-65" dirty="0"/>
              <a:t> </a:t>
            </a:r>
            <a:r>
              <a:rPr spc="-10" dirty="0"/>
              <a:t>GOBERNO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7405" y="2830779"/>
            <a:ext cx="315468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5750" indent="-285750">
              <a:lnSpc>
                <a:spcPct val="100000"/>
              </a:lnSpc>
              <a:spcBef>
                <a:spcPts val="105"/>
              </a:spcBef>
              <a:buClr>
                <a:srgbClr val="D16248"/>
              </a:buClr>
              <a:buSzPct val="79687"/>
              <a:buFont typeface="Segoe UI Symbol"/>
              <a:buChar char="⚫"/>
              <a:tabLst>
                <a:tab pos="285750" algn="l"/>
                <a:tab pos="1438910" algn="l"/>
              </a:tabLst>
            </a:pPr>
            <a:r>
              <a:rPr sz="3200" spc="-25" dirty="0">
                <a:latin typeface="Georgia"/>
                <a:cs typeface="Georgia"/>
              </a:rPr>
              <a:t>Las</a:t>
            </a:r>
            <a:r>
              <a:rPr sz="3200" dirty="0">
                <a:latin typeface="Georgia"/>
                <a:cs typeface="Georgia"/>
              </a:rPr>
              <a:t>	</a:t>
            </a:r>
            <a:r>
              <a:rPr sz="3200" i="1" spc="-10" dirty="0">
                <a:latin typeface="Georgia"/>
                <a:cs typeface="Georgia"/>
              </a:rPr>
              <a:t>cláusulas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80713" y="2830779"/>
            <a:ext cx="164465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i="1" spc="-10" dirty="0">
                <a:latin typeface="Georgia"/>
                <a:cs typeface="Georgia"/>
              </a:rPr>
              <a:t>relativas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25361" y="2830779"/>
            <a:ext cx="259079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i="1" spc="-50" dirty="0">
                <a:latin typeface="Georgia"/>
                <a:cs typeface="Georgia"/>
              </a:rPr>
              <a:t>a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84568" y="2830779"/>
            <a:ext cx="37465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i="1" spc="-25" dirty="0">
                <a:latin typeface="Georgia"/>
                <a:cs typeface="Georgia"/>
              </a:rPr>
              <a:t>la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60868" y="2830779"/>
            <a:ext cx="374967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387090" algn="l"/>
              </a:tabLst>
            </a:pPr>
            <a:r>
              <a:rPr sz="3200" i="1" spc="-10" dirty="0">
                <a:latin typeface="Georgia"/>
                <a:cs typeface="Georgia"/>
              </a:rPr>
              <a:t>representación,</a:t>
            </a:r>
            <a:r>
              <a:rPr sz="3200" i="1" dirty="0">
                <a:latin typeface="Georgia"/>
                <a:cs typeface="Georgia"/>
              </a:rPr>
              <a:t>	</a:t>
            </a:r>
            <a:r>
              <a:rPr sz="3200" i="1" spc="-25" dirty="0">
                <a:latin typeface="Georgia"/>
                <a:cs typeface="Georgia"/>
              </a:rPr>
              <a:t>la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966467" y="3286378"/>
            <a:ext cx="9729470" cy="20320"/>
          </a:xfrm>
          <a:custGeom>
            <a:avLst/>
            <a:gdLst/>
            <a:ahLst/>
            <a:cxnLst/>
            <a:rect l="l" t="t" r="r" b="b"/>
            <a:pathLst>
              <a:path w="9729470" h="20320">
                <a:moveTo>
                  <a:pt x="9729216" y="0"/>
                </a:moveTo>
                <a:lnTo>
                  <a:pt x="0" y="0"/>
                </a:lnTo>
                <a:lnTo>
                  <a:pt x="0" y="19812"/>
                </a:lnTo>
                <a:lnTo>
                  <a:pt x="9729216" y="19812"/>
                </a:lnTo>
                <a:lnTo>
                  <a:pt x="97292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01725" y="3318764"/>
            <a:ext cx="583755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171825" algn="l"/>
                <a:tab pos="3752850" algn="l"/>
                <a:tab pos="4632325" algn="l"/>
              </a:tabLst>
            </a:pPr>
            <a:r>
              <a:rPr sz="3200" i="1" spc="-10" dirty="0">
                <a:latin typeface="Georgia"/>
                <a:cs typeface="Georgia"/>
              </a:rPr>
              <a:t>administración</a:t>
            </a:r>
            <a:r>
              <a:rPr sz="3200" i="1" dirty="0">
                <a:latin typeface="Georgia"/>
                <a:cs typeface="Georgia"/>
              </a:rPr>
              <a:t>	</a:t>
            </a:r>
            <a:r>
              <a:rPr sz="3200" i="1" spc="-50" dirty="0">
                <a:latin typeface="Georgia"/>
                <a:cs typeface="Georgia"/>
              </a:rPr>
              <a:t>y</a:t>
            </a:r>
            <a:r>
              <a:rPr sz="3200" i="1" dirty="0">
                <a:latin typeface="Georgia"/>
                <a:cs typeface="Georgia"/>
              </a:rPr>
              <a:t>	</a:t>
            </a:r>
            <a:r>
              <a:rPr sz="3200" i="1" spc="-25" dirty="0">
                <a:latin typeface="Georgia"/>
                <a:cs typeface="Georgia"/>
              </a:rPr>
              <a:t>las</a:t>
            </a:r>
            <a:r>
              <a:rPr sz="3200" i="1" dirty="0">
                <a:latin typeface="Georgia"/>
                <a:cs typeface="Georgia"/>
              </a:rPr>
              <a:t>	</a:t>
            </a:r>
            <a:r>
              <a:rPr sz="3200" i="1" spc="-10" dirty="0">
                <a:latin typeface="Georgia"/>
                <a:cs typeface="Georgia"/>
              </a:rPr>
              <a:t>demás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967219" y="3318764"/>
            <a:ext cx="67818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i="1" spc="-25" dirty="0">
                <a:latin typeface="Georgia"/>
                <a:cs typeface="Georgia"/>
              </a:rPr>
              <a:t>que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973059" y="3318764"/>
            <a:ext cx="3735704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019935" algn="l"/>
                <a:tab pos="3373120" algn="l"/>
              </a:tabLst>
            </a:pPr>
            <a:r>
              <a:rPr sz="3200" i="1" spc="-10" dirty="0">
                <a:latin typeface="Georgia"/>
                <a:cs typeface="Georgia"/>
              </a:rPr>
              <a:t>disponen</a:t>
            </a:r>
            <a:r>
              <a:rPr sz="3200" i="1" dirty="0">
                <a:latin typeface="Georgia"/>
                <a:cs typeface="Georgia"/>
              </a:rPr>
              <a:t>	</a:t>
            </a:r>
            <a:r>
              <a:rPr sz="3200" i="1" spc="-10" dirty="0">
                <a:latin typeface="Georgia"/>
                <a:cs typeface="Georgia"/>
              </a:rPr>
              <a:t>sobre</a:t>
            </a:r>
            <a:r>
              <a:rPr sz="3200" i="1" dirty="0">
                <a:latin typeface="Georgia"/>
                <a:cs typeface="Georgia"/>
              </a:rPr>
              <a:t>	</a:t>
            </a:r>
            <a:r>
              <a:rPr sz="3200" i="1" spc="-25" dirty="0">
                <a:latin typeface="Georgia"/>
                <a:cs typeface="Georgia"/>
              </a:rPr>
              <a:t>la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14273" y="3774059"/>
            <a:ext cx="10881995" cy="20320"/>
          </a:xfrm>
          <a:custGeom>
            <a:avLst/>
            <a:gdLst/>
            <a:ahLst/>
            <a:cxnLst/>
            <a:rect l="l" t="t" r="r" b="b"/>
            <a:pathLst>
              <a:path w="10881995" h="20320">
                <a:moveTo>
                  <a:pt x="10881410" y="0"/>
                </a:moveTo>
                <a:lnTo>
                  <a:pt x="0" y="0"/>
                </a:lnTo>
                <a:lnTo>
                  <a:pt x="0" y="19812"/>
                </a:lnTo>
                <a:lnTo>
                  <a:pt x="10881410" y="19812"/>
                </a:lnTo>
                <a:lnTo>
                  <a:pt x="108814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01725" y="3806393"/>
            <a:ext cx="10909300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2719070" algn="l"/>
                <a:tab pos="3244850" algn="l"/>
                <a:tab pos="5177155" algn="l"/>
                <a:tab pos="5908040" algn="l"/>
                <a:tab pos="6526530" algn="l"/>
                <a:tab pos="8390890" algn="l"/>
                <a:tab pos="10243820" algn="l"/>
              </a:tabLst>
            </a:pPr>
            <a:r>
              <a:rPr sz="3200" i="1" u="sng" spc="-1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organización</a:t>
            </a:r>
            <a:r>
              <a:rPr sz="32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	</a:t>
            </a:r>
            <a:r>
              <a:rPr sz="3200" i="1" u="sng" spc="-5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y</a:t>
            </a:r>
            <a:r>
              <a:rPr sz="32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	</a:t>
            </a:r>
            <a:r>
              <a:rPr sz="3200" i="1" u="sng" spc="-1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gobierno</a:t>
            </a:r>
            <a:r>
              <a:rPr sz="32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	</a:t>
            </a:r>
            <a:r>
              <a:rPr sz="3200" spc="-25" dirty="0">
                <a:latin typeface="Georgia"/>
                <a:cs typeface="Georgia"/>
              </a:rPr>
              <a:t>de</a:t>
            </a:r>
            <a:r>
              <a:rPr sz="3200" dirty="0">
                <a:latin typeface="Georgia"/>
                <a:cs typeface="Georgia"/>
              </a:rPr>
              <a:t>	</a:t>
            </a:r>
            <a:r>
              <a:rPr sz="3200" spc="-25" dirty="0">
                <a:latin typeface="Georgia"/>
                <a:cs typeface="Georgia"/>
              </a:rPr>
              <a:t>la</a:t>
            </a:r>
            <a:r>
              <a:rPr sz="3200" dirty="0">
                <a:latin typeface="Georgia"/>
                <a:cs typeface="Georgia"/>
              </a:rPr>
              <a:t>	</a:t>
            </a:r>
            <a:r>
              <a:rPr sz="3200" spc="-10" dirty="0">
                <a:latin typeface="Georgia"/>
                <a:cs typeface="Georgia"/>
              </a:rPr>
              <a:t>sociedad</a:t>
            </a:r>
            <a:r>
              <a:rPr sz="3200" dirty="0">
                <a:latin typeface="Georgia"/>
                <a:cs typeface="Georgia"/>
              </a:rPr>
              <a:t>	</a:t>
            </a:r>
            <a:r>
              <a:rPr sz="3200" b="1" u="sng" spc="-1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pueden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	</a:t>
            </a:r>
            <a:r>
              <a:rPr sz="3200" b="1" u="sng" spc="-2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ser</a:t>
            </a:r>
            <a:r>
              <a:rPr sz="3200" b="1" spc="-25" dirty="0">
                <a:latin typeface="Georgia"/>
                <a:cs typeface="Georgia"/>
              </a:rPr>
              <a:t> 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invocadas</a:t>
            </a:r>
            <a:r>
              <a:rPr sz="3200" b="1" u="sng" spc="-4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entre</a:t>
            </a:r>
            <a:r>
              <a:rPr sz="3200" b="1" u="sng" spc="-7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los</a:t>
            </a:r>
            <a:r>
              <a:rPr sz="3200" b="1" u="sng" spc="-7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3200" b="1" u="sng" spc="-1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socios.</a:t>
            </a:r>
            <a:endParaRPr sz="3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22605" rIns="0" bIns="0" rtlCol="0">
            <a:spAutoFit/>
          </a:bodyPr>
          <a:lstStyle/>
          <a:p>
            <a:pPr marL="2841625">
              <a:lnSpc>
                <a:spcPct val="100000"/>
              </a:lnSpc>
              <a:spcBef>
                <a:spcPts val="100"/>
              </a:spcBef>
            </a:pPr>
            <a:r>
              <a:rPr dirty="0"/>
              <a:t>RELACION</a:t>
            </a:r>
            <a:r>
              <a:rPr spc="-35" dirty="0"/>
              <a:t> </a:t>
            </a:r>
            <a:r>
              <a:rPr dirty="0"/>
              <a:t>CON</a:t>
            </a:r>
            <a:r>
              <a:rPr spc="-35" dirty="0"/>
              <a:t> </a:t>
            </a:r>
            <a:r>
              <a:rPr spc="-10" dirty="0"/>
              <a:t>TERCEROS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70433" y="2729229"/>
            <a:ext cx="1118425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86385" algn="just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SzPct val="70833"/>
              <a:buFont typeface="Segoe UI Symbol"/>
              <a:buChar char="⚫"/>
              <a:tabLst>
                <a:tab pos="287020" algn="l"/>
              </a:tabLst>
            </a:pPr>
            <a:r>
              <a:rPr sz="3600" dirty="0">
                <a:latin typeface="Georgia"/>
                <a:cs typeface="Georgia"/>
              </a:rPr>
              <a:t>En</a:t>
            </a:r>
            <a:r>
              <a:rPr sz="3600" spc="805" dirty="0">
                <a:latin typeface="Georgia"/>
                <a:cs typeface="Georgia"/>
              </a:rPr>
              <a:t> </a:t>
            </a:r>
            <a:r>
              <a:rPr sz="3600" dirty="0">
                <a:latin typeface="Georgia"/>
                <a:cs typeface="Georgia"/>
              </a:rPr>
              <a:t>las</a:t>
            </a:r>
            <a:r>
              <a:rPr sz="3600" spc="800" dirty="0">
                <a:latin typeface="Georgia"/>
                <a:cs typeface="Georgia"/>
              </a:rPr>
              <a:t> </a:t>
            </a:r>
            <a:r>
              <a:rPr sz="3600" dirty="0">
                <a:latin typeface="Georgia"/>
                <a:cs typeface="Georgia"/>
              </a:rPr>
              <a:t>relaciones</a:t>
            </a:r>
            <a:r>
              <a:rPr sz="3600" spc="819" dirty="0">
                <a:latin typeface="Georgia"/>
                <a:cs typeface="Georgia"/>
              </a:rPr>
              <a:t> </a:t>
            </a:r>
            <a:r>
              <a:rPr sz="3600" dirty="0">
                <a:latin typeface="Georgia"/>
                <a:cs typeface="Georgia"/>
              </a:rPr>
              <a:t>con</a:t>
            </a:r>
            <a:r>
              <a:rPr sz="3600" spc="805" dirty="0">
                <a:latin typeface="Georgia"/>
                <a:cs typeface="Georgia"/>
              </a:rPr>
              <a:t> </a:t>
            </a:r>
            <a:r>
              <a:rPr sz="3600" dirty="0">
                <a:latin typeface="Georgia"/>
                <a:cs typeface="Georgia"/>
              </a:rPr>
              <a:t>terceros</a:t>
            </a:r>
            <a:r>
              <a:rPr sz="3600" spc="805" dirty="0">
                <a:latin typeface="Georgia"/>
                <a:cs typeface="Georgia"/>
              </a:rPr>
              <a:t> </a:t>
            </a:r>
            <a:r>
              <a:rPr sz="3600" b="1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cualquiera</a:t>
            </a:r>
            <a:r>
              <a:rPr sz="3600" b="1" i="1" u="sng" spc="76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3600" b="1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de</a:t>
            </a:r>
            <a:r>
              <a:rPr sz="3600" b="1" i="1" u="sng" spc="77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3600" b="1" i="1" u="sng" spc="-2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los</a:t>
            </a:r>
            <a:r>
              <a:rPr sz="3600" b="1" i="1" spc="-25" dirty="0">
                <a:latin typeface="Georgia"/>
                <a:cs typeface="Georgia"/>
              </a:rPr>
              <a:t> </a:t>
            </a:r>
            <a:r>
              <a:rPr sz="3600" b="1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socios</a:t>
            </a:r>
            <a:r>
              <a:rPr sz="3600" b="1" i="1" u="sng" spc="24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3600" b="1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representa</a:t>
            </a:r>
            <a:r>
              <a:rPr sz="3600" b="1" i="1" u="sng" spc="26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3600" b="1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a</a:t>
            </a:r>
            <a:r>
              <a:rPr sz="3600" b="1" i="1" u="sng" spc="25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3600" b="1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la</a:t>
            </a:r>
            <a:r>
              <a:rPr sz="3600" b="1" i="1" u="sng" spc="254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3600" b="1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sociedad</a:t>
            </a:r>
            <a:r>
              <a:rPr sz="3600" b="1" i="1" u="sng" spc="25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3600" b="1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exhibiendo</a:t>
            </a:r>
            <a:r>
              <a:rPr sz="3600" b="1" i="1" u="sng" spc="254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3600" b="1" i="1" u="sng" spc="-2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el</a:t>
            </a:r>
            <a:r>
              <a:rPr sz="3600" b="1" i="1" spc="-25" dirty="0">
                <a:latin typeface="Georgia"/>
                <a:cs typeface="Georgia"/>
              </a:rPr>
              <a:t> </a:t>
            </a:r>
            <a:r>
              <a:rPr sz="3600" b="1" i="1" u="sng" spc="-1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contrato</a:t>
            </a:r>
            <a:r>
              <a:rPr sz="3600" spc="-10" dirty="0">
                <a:latin typeface="Georgia"/>
                <a:cs typeface="Georgia"/>
              </a:rPr>
              <a:t>,</a:t>
            </a:r>
            <a:endParaRPr sz="3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22605" rIns="0" bIns="0" rtlCol="0">
            <a:spAutoFit/>
          </a:bodyPr>
          <a:lstStyle/>
          <a:p>
            <a:pPr marL="3193415">
              <a:lnSpc>
                <a:spcPct val="100000"/>
              </a:lnSpc>
              <a:spcBef>
                <a:spcPts val="100"/>
              </a:spcBef>
            </a:pPr>
            <a:r>
              <a:rPr dirty="0"/>
              <a:t>BIENES</a:t>
            </a:r>
            <a:r>
              <a:rPr spc="-20" dirty="0"/>
              <a:t> </a:t>
            </a:r>
            <a:r>
              <a:rPr spc="-10" dirty="0"/>
              <a:t>REGISTRABLES</a:t>
            </a:r>
          </a:p>
        </p:txBody>
      </p:sp>
      <p:sp>
        <p:nvSpPr>
          <p:cNvPr id="3" name="object 3"/>
          <p:cNvSpPr/>
          <p:nvPr/>
        </p:nvSpPr>
        <p:spPr>
          <a:xfrm>
            <a:off x="834974" y="3781297"/>
            <a:ext cx="10796270" cy="17145"/>
          </a:xfrm>
          <a:custGeom>
            <a:avLst/>
            <a:gdLst/>
            <a:ahLst/>
            <a:cxnLst/>
            <a:rect l="l" t="t" r="r" b="b"/>
            <a:pathLst>
              <a:path w="10796270" h="17145">
                <a:moveTo>
                  <a:pt x="10796066" y="0"/>
                </a:moveTo>
                <a:lnTo>
                  <a:pt x="0" y="0"/>
                </a:lnTo>
                <a:lnTo>
                  <a:pt x="0" y="16763"/>
                </a:lnTo>
                <a:lnTo>
                  <a:pt x="10796066" y="16763"/>
                </a:lnTo>
                <a:lnTo>
                  <a:pt x="107960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62787" y="2144648"/>
            <a:ext cx="11184890" cy="292735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85115" marR="5080" indent="-272415" algn="just">
              <a:lnSpc>
                <a:spcPct val="90000"/>
              </a:lnSpc>
              <a:spcBef>
                <a:spcPts val="430"/>
              </a:spcBef>
              <a:buClr>
                <a:srgbClr val="D16248"/>
              </a:buClr>
              <a:buSzPct val="83928"/>
              <a:buFont typeface="Segoe UI Symbol"/>
              <a:buChar char="⚫"/>
              <a:tabLst>
                <a:tab pos="287020" algn="l"/>
              </a:tabLst>
            </a:pPr>
            <a:r>
              <a:rPr sz="2800" dirty="0">
                <a:latin typeface="Georgia"/>
                <a:cs typeface="Georgia"/>
              </a:rPr>
              <a:t>Para</a:t>
            </a:r>
            <a:r>
              <a:rPr sz="2800" spc="22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adquirir</a:t>
            </a:r>
            <a:r>
              <a:rPr sz="2800" spc="22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bienes</a:t>
            </a:r>
            <a:r>
              <a:rPr sz="2800" spc="229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registrables</a:t>
            </a:r>
            <a:r>
              <a:rPr sz="2800" spc="240" dirty="0">
                <a:latin typeface="Georgia"/>
                <a:cs typeface="Georgia"/>
              </a:rPr>
              <a:t> </a:t>
            </a:r>
            <a:r>
              <a:rPr sz="28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la</a:t>
            </a:r>
            <a:r>
              <a:rPr sz="2800" i="1" u="sng" spc="22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sociedad</a:t>
            </a:r>
            <a:r>
              <a:rPr sz="2800" i="1" u="sng" spc="23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debe</a:t>
            </a:r>
            <a:r>
              <a:rPr sz="2800" i="1" u="sng" spc="22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acreditar</a:t>
            </a:r>
            <a:r>
              <a:rPr sz="2800" i="1" u="sng" spc="229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ante</a:t>
            </a:r>
            <a:r>
              <a:rPr sz="2800" i="1" u="sng" spc="22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i="1" u="sng" spc="-2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el</a:t>
            </a:r>
            <a:r>
              <a:rPr sz="2800" i="1" spc="-25" dirty="0">
                <a:latin typeface="Georgia"/>
                <a:cs typeface="Georgia"/>
              </a:rPr>
              <a:t> 	</a:t>
            </a:r>
            <a:r>
              <a:rPr sz="28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Registro</a:t>
            </a:r>
            <a:r>
              <a:rPr sz="2800" i="1" u="sng" spc="459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su</a:t>
            </a:r>
            <a:r>
              <a:rPr sz="2800" i="1" u="sng" spc="45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existencia</a:t>
            </a:r>
            <a:r>
              <a:rPr sz="2800" i="1" u="sng" spc="44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y</a:t>
            </a:r>
            <a:r>
              <a:rPr sz="2800" spc="45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las</a:t>
            </a:r>
            <a:r>
              <a:rPr sz="2800" spc="4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facultades</a:t>
            </a:r>
            <a:r>
              <a:rPr sz="2800" spc="459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de</a:t>
            </a:r>
            <a:r>
              <a:rPr sz="2800" spc="4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su</a:t>
            </a:r>
            <a:r>
              <a:rPr sz="2800" spc="4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representante</a:t>
            </a:r>
            <a:r>
              <a:rPr sz="2800" spc="459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por</a:t>
            </a:r>
            <a:r>
              <a:rPr sz="2800" spc="434" dirty="0">
                <a:latin typeface="Georgia"/>
                <a:cs typeface="Georgia"/>
              </a:rPr>
              <a:t> </a:t>
            </a:r>
            <a:r>
              <a:rPr sz="2800" spc="-25" dirty="0">
                <a:latin typeface="Georgia"/>
                <a:cs typeface="Georgia"/>
              </a:rPr>
              <a:t>un 	</a:t>
            </a:r>
            <a:r>
              <a:rPr sz="2800" dirty="0">
                <a:latin typeface="Georgia"/>
                <a:cs typeface="Georgia"/>
              </a:rPr>
              <a:t>acto</a:t>
            </a:r>
            <a:r>
              <a:rPr sz="2800" spc="-5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de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reconocimiento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de</a:t>
            </a:r>
            <a:r>
              <a:rPr sz="2800" spc="-5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todos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quienes</a:t>
            </a:r>
            <a:r>
              <a:rPr sz="2800" spc="-5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afirman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ser</a:t>
            </a:r>
            <a:r>
              <a:rPr sz="2800" spc="-5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sus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socios.</a:t>
            </a:r>
            <a:endParaRPr sz="2800">
              <a:latin typeface="Georgia"/>
              <a:cs typeface="Georgia"/>
            </a:endParaRPr>
          </a:p>
          <a:p>
            <a:pPr marL="287020" marR="7620" indent="-274320" algn="just">
              <a:lnSpc>
                <a:spcPts val="3020"/>
              </a:lnSpc>
              <a:spcBef>
                <a:spcPts val="720"/>
              </a:spcBef>
              <a:buSzPct val="83928"/>
              <a:buFont typeface="Segoe UI Symbol"/>
              <a:buChar char="⚫"/>
              <a:tabLst>
                <a:tab pos="287020" algn="l"/>
                <a:tab pos="370205" algn="l"/>
              </a:tabLst>
            </a:pPr>
            <a:r>
              <a:rPr sz="2800" dirty="0">
                <a:solidFill>
                  <a:srgbClr val="D16248"/>
                </a:solidFill>
                <a:latin typeface="Georgia"/>
                <a:cs typeface="Georgia"/>
              </a:rPr>
              <a:t>	</a:t>
            </a:r>
            <a:r>
              <a:rPr sz="2800" i="1" dirty="0">
                <a:latin typeface="Georgia"/>
                <a:cs typeface="Georgia"/>
              </a:rPr>
              <a:t>Este</a:t>
            </a:r>
            <a:r>
              <a:rPr sz="2800" i="1" spc="585" dirty="0">
                <a:latin typeface="Georgia"/>
                <a:cs typeface="Georgia"/>
              </a:rPr>
              <a:t>  </a:t>
            </a:r>
            <a:r>
              <a:rPr sz="2800" i="1" dirty="0">
                <a:latin typeface="Georgia"/>
                <a:cs typeface="Georgia"/>
              </a:rPr>
              <a:t>acto</a:t>
            </a:r>
            <a:r>
              <a:rPr sz="2800" i="1" spc="585" dirty="0">
                <a:latin typeface="Georgia"/>
                <a:cs typeface="Georgia"/>
              </a:rPr>
              <a:t>  </a:t>
            </a:r>
            <a:r>
              <a:rPr sz="2800" i="1" dirty="0">
                <a:latin typeface="Georgia"/>
                <a:cs typeface="Georgia"/>
              </a:rPr>
              <a:t>debe</a:t>
            </a:r>
            <a:r>
              <a:rPr sz="2800" i="1" spc="595" dirty="0">
                <a:latin typeface="Georgia"/>
                <a:cs typeface="Georgia"/>
              </a:rPr>
              <a:t>  </a:t>
            </a:r>
            <a:r>
              <a:rPr sz="2800" i="1" dirty="0">
                <a:latin typeface="Georgia"/>
                <a:cs typeface="Georgia"/>
              </a:rPr>
              <a:t>ser</a:t>
            </a:r>
            <a:r>
              <a:rPr sz="2800" i="1" spc="585" dirty="0">
                <a:latin typeface="Georgia"/>
                <a:cs typeface="Georgia"/>
              </a:rPr>
              <a:t>  </a:t>
            </a:r>
            <a:r>
              <a:rPr sz="2800" i="1" dirty="0">
                <a:latin typeface="Georgia"/>
                <a:cs typeface="Georgia"/>
              </a:rPr>
              <a:t>instrumentado</a:t>
            </a:r>
            <a:r>
              <a:rPr sz="2800" i="1" spc="590" dirty="0">
                <a:latin typeface="Georgia"/>
                <a:cs typeface="Georgia"/>
              </a:rPr>
              <a:t>  </a:t>
            </a:r>
            <a:r>
              <a:rPr sz="2800" i="1" dirty="0">
                <a:latin typeface="Georgia"/>
                <a:cs typeface="Georgia"/>
              </a:rPr>
              <a:t>en</a:t>
            </a:r>
            <a:r>
              <a:rPr sz="2800" i="1" spc="585" dirty="0">
                <a:latin typeface="Georgia"/>
                <a:cs typeface="Georgia"/>
              </a:rPr>
              <a:t>  </a:t>
            </a:r>
            <a:r>
              <a:rPr sz="2800" i="1" dirty="0">
                <a:latin typeface="Georgia"/>
                <a:cs typeface="Georgia"/>
              </a:rPr>
              <a:t>escritura</a:t>
            </a:r>
            <a:r>
              <a:rPr sz="2800" i="1" spc="590" dirty="0">
                <a:latin typeface="Georgia"/>
                <a:cs typeface="Georgia"/>
              </a:rPr>
              <a:t>  </a:t>
            </a:r>
            <a:r>
              <a:rPr sz="2800" i="1" dirty="0">
                <a:latin typeface="Georgia"/>
                <a:cs typeface="Georgia"/>
              </a:rPr>
              <a:t>pública</a:t>
            </a:r>
            <a:r>
              <a:rPr sz="2800" i="1" spc="590" dirty="0">
                <a:latin typeface="Georgia"/>
                <a:cs typeface="Georgia"/>
              </a:rPr>
              <a:t>  </a:t>
            </a:r>
            <a:r>
              <a:rPr sz="2800" i="1" spc="-50" dirty="0">
                <a:latin typeface="Georgia"/>
                <a:cs typeface="Georgia"/>
              </a:rPr>
              <a:t>o </a:t>
            </a:r>
            <a:r>
              <a:rPr sz="28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instrumento</a:t>
            </a:r>
            <a:r>
              <a:rPr sz="2800" i="1" u="sng" spc="-6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privado</a:t>
            </a:r>
            <a:r>
              <a:rPr sz="2800" i="1" u="sng" spc="-8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con</a:t>
            </a:r>
            <a:r>
              <a:rPr sz="2800" i="1" u="sng" spc="-9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firma</a:t>
            </a:r>
            <a:r>
              <a:rPr sz="2800" i="1" u="sng" spc="-9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autenticada</a:t>
            </a:r>
            <a:r>
              <a:rPr sz="2800" i="1" u="sng" spc="-6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por</a:t>
            </a:r>
            <a:r>
              <a:rPr sz="2800" spc="-1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escribano.</a:t>
            </a:r>
            <a:endParaRPr sz="2800">
              <a:latin typeface="Georgia"/>
              <a:cs typeface="Georgia"/>
            </a:endParaRPr>
          </a:p>
          <a:p>
            <a:pPr marL="285750" marR="7620" indent="-273050" algn="just">
              <a:lnSpc>
                <a:spcPts val="3020"/>
              </a:lnSpc>
              <a:spcBef>
                <a:spcPts val="685"/>
              </a:spcBef>
              <a:buClr>
                <a:srgbClr val="D16248"/>
              </a:buClr>
              <a:buSzPct val="83928"/>
              <a:buFont typeface="Segoe UI Symbol"/>
              <a:buChar char="⚫"/>
              <a:tabLst>
                <a:tab pos="287020" algn="l"/>
              </a:tabLst>
            </a:pPr>
            <a:r>
              <a:rPr sz="2800" dirty="0">
                <a:latin typeface="Georgia"/>
                <a:cs typeface="Georgia"/>
              </a:rPr>
              <a:t>El</a:t>
            </a:r>
            <a:r>
              <a:rPr sz="2800" spc="8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bien</a:t>
            </a:r>
            <a:r>
              <a:rPr sz="2800" spc="85" dirty="0">
                <a:latin typeface="Georgia"/>
                <a:cs typeface="Georgia"/>
              </a:rPr>
              <a:t> </a:t>
            </a:r>
            <a:r>
              <a:rPr sz="28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se</a:t>
            </a:r>
            <a:r>
              <a:rPr sz="2800" i="1" u="sng" spc="9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inscribirá</a:t>
            </a:r>
            <a:r>
              <a:rPr sz="2800" i="1" u="sng" spc="7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a</a:t>
            </a:r>
            <a:r>
              <a:rPr sz="2800" i="1" u="sng" spc="7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nombre</a:t>
            </a:r>
            <a:r>
              <a:rPr sz="2800" i="1" u="sng" spc="9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de</a:t>
            </a:r>
            <a:r>
              <a:rPr sz="2800" i="1" u="sng" spc="8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la</a:t>
            </a:r>
            <a:r>
              <a:rPr sz="2800" i="1" u="sng" spc="8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sociedad,</a:t>
            </a:r>
            <a:r>
              <a:rPr sz="2800" i="1" u="sng" spc="7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debiéndose</a:t>
            </a:r>
            <a:r>
              <a:rPr sz="2800" i="1" u="sng" spc="8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indicar</a:t>
            </a:r>
            <a:r>
              <a:rPr sz="2800" i="1" u="sng" spc="9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i="1" u="sng" spc="-2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la</a:t>
            </a:r>
            <a:r>
              <a:rPr sz="2800" i="1" spc="-25" dirty="0">
                <a:latin typeface="Georgia"/>
                <a:cs typeface="Georgia"/>
              </a:rPr>
              <a:t> 	</a:t>
            </a:r>
            <a:r>
              <a:rPr sz="28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proporción</a:t>
            </a:r>
            <a:r>
              <a:rPr sz="2800" i="1" u="sng" spc="-7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en</a:t>
            </a:r>
            <a:r>
              <a:rPr sz="2800" i="1" u="sng" spc="-7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que</a:t>
            </a:r>
            <a:r>
              <a:rPr sz="2800" i="1" u="sng" spc="-5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participan</a:t>
            </a:r>
            <a:r>
              <a:rPr sz="2800" i="1" u="sng" spc="-5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los</a:t>
            </a:r>
            <a:r>
              <a:rPr sz="2800" i="1" u="sng" spc="-6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socios</a:t>
            </a:r>
            <a:r>
              <a:rPr sz="2800" i="1" u="sng" spc="-4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en</a:t>
            </a:r>
            <a:r>
              <a:rPr sz="2800" i="1" u="sng" spc="-7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tal</a:t>
            </a:r>
            <a:r>
              <a:rPr sz="2800" i="1" u="sng" spc="-7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i="1" u="sng" spc="-1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sociedad</a:t>
            </a:r>
            <a:r>
              <a:rPr sz="2800" spc="-10" dirty="0">
                <a:latin typeface="Georgia"/>
                <a:cs typeface="Georgia"/>
              </a:rPr>
              <a:t>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22605" rIns="0" bIns="0" rtlCol="0">
            <a:spAutoFit/>
          </a:bodyPr>
          <a:lstStyle/>
          <a:p>
            <a:pPr marL="2941955">
              <a:lnSpc>
                <a:spcPct val="100000"/>
              </a:lnSpc>
              <a:spcBef>
                <a:spcPts val="100"/>
              </a:spcBef>
            </a:pPr>
            <a:r>
              <a:rPr dirty="0"/>
              <a:t>PRUEBA</a:t>
            </a:r>
            <a:r>
              <a:rPr spc="-15" dirty="0"/>
              <a:t> </a:t>
            </a:r>
            <a:r>
              <a:rPr dirty="0"/>
              <a:t>DE</a:t>
            </a:r>
            <a:r>
              <a:rPr spc="-15" dirty="0"/>
              <a:t> </a:t>
            </a:r>
            <a:r>
              <a:rPr dirty="0"/>
              <a:t>LA</a:t>
            </a:r>
            <a:r>
              <a:rPr spc="-20" dirty="0"/>
              <a:t> </a:t>
            </a:r>
            <a:r>
              <a:rPr spc="-10" dirty="0"/>
              <a:t>SOCIEDAD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1076" y="2710637"/>
            <a:ext cx="1118235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86385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SzPct val="70833"/>
              <a:buFont typeface="Segoe UI Symbol"/>
              <a:buChar char="⚫"/>
              <a:tabLst>
                <a:tab pos="286385" algn="l"/>
                <a:tab pos="1024255" algn="l"/>
                <a:tab pos="3254375" algn="l"/>
                <a:tab pos="3967479" algn="l"/>
                <a:tab pos="4559300" algn="l"/>
                <a:tab pos="6548120" algn="l"/>
                <a:tab pos="8008620" algn="l"/>
                <a:tab pos="10473055" algn="l"/>
              </a:tabLst>
            </a:pPr>
            <a:r>
              <a:rPr sz="3600" spc="-25" dirty="0">
                <a:latin typeface="Georgia"/>
                <a:cs typeface="Georgia"/>
              </a:rPr>
              <a:t>La</a:t>
            </a:r>
            <a:r>
              <a:rPr sz="3600" dirty="0">
                <a:latin typeface="Georgia"/>
                <a:cs typeface="Georgia"/>
              </a:rPr>
              <a:t>	</a:t>
            </a:r>
            <a:r>
              <a:rPr sz="3600" spc="-10" dirty="0">
                <a:latin typeface="Georgia"/>
                <a:cs typeface="Georgia"/>
              </a:rPr>
              <a:t>existencia</a:t>
            </a:r>
            <a:r>
              <a:rPr sz="3600" dirty="0">
                <a:latin typeface="Georgia"/>
                <a:cs typeface="Georgia"/>
              </a:rPr>
              <a:t>	</a:t>
            </a:r>
            <a:r>
              <a:rPr sz="3600" spc="-25" dirty="0">
                <a:latin typeface="Georgia"/>
                <a:cs typeface="Georgia"/>
              </a:rPr>
              <a:t>de</a:t>
            </a:r>
            <a:r>
              <a:rPr sz="3600" dirty="0">
                <a:latin typeface="Georgia"/>
                <a:cs typeface="Georgia"/>
              </a:rPr>
              <a:t>	</a:t>
            </a:r>
            <a:r>
              <a:rPr sz="3600" spc="-25" dirty="0">
                <a:latin typeface="Georgia"/>
                <a:cs typeface="Georgia"/>
              </a:rPr>
              <a:t>la</a:t>
            </a:r>
            <a:r>
              <a:rPr sz="3600" dirty="0">
                <a:latin typeface="Georgia"/>
                <a:cs typeface="Georgia"/>
              </a:rPr>
              <a:t>	</a:t>
            </a:r>
            <a:r>
              <a:rPr sz="3600" spc="-10" dirty="0">
                <a:latin typeface="Georgia"/>
                <a:cs typeface="Georgia"/>
              </a:rPr>
              <a:t>sociedad</a:t>
            </a:r>
            <a:r>
              <a:rPr sz="3600" dirty="0">
                <a:latin typeface="Georgia"/>
                <a:cs typeface="Georgia"/>
              </a:rPr>
              <a:t>	</a:t>
            </a:r>
            <a:r>
              <a:rPr sz="3600" spc="-10" dirty="0">
                <a:latin typeface="Georgia"/>
                <a:cs typeface="Georgia"/>
              </a:rPr>
              <a:t>puede</a:t>
            </a:r>
            <a:r>
              <a:rPr sz="3600" dirty="0">
                <a:latin typeface="Georgia"/>
                <a:cs typeface="Georgia"/>
              </a:rPr>
              <a:t>	</a:t>
            </a:r>
            <a:r>
              <a:rPr sz="3600" spc="-10" dirty="0">
                <a:latin typeface="Georgia"/>
                <a:cs typeface="Georgia"/>
              </a:rPr>
              <a:t>acreditarse</a:t>
            </a:r>
            <a:r>
              <a:rPr sz="3600" dirty="0">
                <a:latin typeface="Georgia"/>
                <a:cs typeface="Georgia"/>
              </a:rPr>
              <a:t>	</a:t>
            </a:r>
            <a:r>
              <a:rPr sz="3600" spc="-25" dirty="0">
                <a:latin typeface="Georgia"/>
                <a:cs typeface="Georgia"/>
              </a:rPr>
              <a:t>por </a:t>
            </a:r>
            <a:r>
              <a:rPr sz="3600" dirty="0">
                <a:latin typeface="Georgia"/>
                <a:cs typeface="Georgia"/>
              </a:rPr>
              <a:t>cualquier</a:t>
            </a:r>
            <a:r>
              <a:rPr sz="3600" spc="-25" dirty="0">
                <a:latin typeface="Georgia"/>
                <a:cs typeface="Georgia"/>
              </a:rPr>
              <a:t> </a:t>
            </a:r>
            <a:r>
              <a:rPr sz="3600" dirty="0">
                <a:latin typeface="Georgia"/>
                <a:cs typeface="Georgia"/>
              </a:rPr>
              <a:t>medio</a:t>
            </a:r>
            <a:r>
              <a:rPr sz="3600" spc="-40" dirty="0">
                <a:latin typeface="Georgia"/>
                <a:cs typeface="Georgia"/>
              </a:rPr>
              <a:t> </a:t>
            </a:r>
            <a:r>
              <a:rPr sz="3600" dirty="0">
                <a:latin typeface="Georgia"/>
                <a:cs typeface="Georgia"/>
              </a:rPr>
              <a:t>de</a:t>
            </a:r>
            <a:r>
              <a:rPr sz="3600" spc="-40" dirty="0">
                <a:latin typeface="Georgia"/>
                <a:cs typeface="Georgia"/>
              </a:rPr>
              <a:t> </a:t>
            </a:r>
            <a:r>
              <a:rPr sz="3600" spc="-10" dirty="0">
                <a:latin typeface="Georgia"/>
                <a:cs typeface="Georgia"/>
              </a:rPr>
              <a:t>prueba.-</a:t>
            </a:r>
            <a:endParaRPr sz="3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22605" rIns="0" bIns="0" rtlCol="0">
            <a:spAutoFit/>
          </a:bodyPr>
          <a:lstStyle/>
          <a:p>
            <a:pPr marL="1989455">
              <a:lnSpc>
                <a:spcPct val="100000"/>
              </a:lnSpc>
              <a:spcBef>
                <a:spcPts val="100"/>
              </a:spcBef>
            </a:pPr>
            <a:r>
              <a:rPr dirty="0"/>
              <a:t>RESPONSABILIDAD</a:t>
            </a:r>
            <a:r>
              <a:rPr spc="-35" dirty="0"/>
              <a:t> </a:t>
            </a:r>
            <a:r>
              <a:rPr dirty="0"/>
              <a:t>DE</a:t>
            </a:r>
            <a:r>
              <a:rPr spc="-15" dirty="0"/>
              <a:t> </a:t>
            </a:r>
            <a:r>
              <a:rPr dirty="0"/>
              <a:t>LOS</a:t>
            </a:r>
            <a:r>
              <a:rPr spc="-20" dirty="0"/>
              <a:t> </a:t>
            </a:r>
            <a:r>
              <a:rPr spc="-10" dirty="0"/>
              <a:t>SOCIOS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12442" y="1778634"/>
            <a:ext cx="8348980" cy="35163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165735" indent="-274320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SzPct val="85416"/>
              <a:buFont typeface="Segoe UI Symbol"/>
              <a:buChar char="⚫"/>
              <a:tabLst>
                <a:tab pos="286385" algn="l"/>
              </a:tabLst>
            </a:pPr>
            <a:r>
              <a:rPr sz="2400" dirty="0">
                <a:latin typeface="Georgia"/>
                <a:cs typeface="Georgia"/>
              </a:rPr>
              <a:t>Los</a:t>
            </a:r>
            <a:r>
              <a:rPr sz="2400" spc="-6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socios</a:t>
            </a:r>
            <a:r>
              <a:rPr sz="2400" spc="-7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responden</a:t>
            </a:r>
            <a:r>
              <a:rPr sz="2400" spc="-6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frente</a:t>
            </a:r>
            <a:r>
              <a:rPr sz="2400" spc="-7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</a:t>
            </a:r>
            <a:r>
              <a:rPr sz="2400" spc="-6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los</a:t>
            </a:r>
            <a:r>
              <a:rPr sz="2400" spc="-6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terceros</a:t>
            </a:r>
            <a:r>
              <a:rPr sz="2400" spc="-6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como</a:t>
            </a:r>
            <a:r>
              <a:rPr sz="2400" spc="-65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obligados 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simplemente</a:t>
            </a:r>
            <a:r>
              <a:rPr sz="2400" b="1" u="sng" spc="-7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mancomunados</a:t>
            </a:r>
            <a:r>
              <a:rPr sz="2400" b="1" spc="-7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y</a:t>
            </a:r>
            <a:r>
              <a:rPr sz="2400" spc="-6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por</a:t>
            </a:r>
            <a:r>
              <a:rPr sz="2400" spc="-4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partes</a:t>
            </a:r>
            <a:r>
              <a:rPr sz="2400" spc="-50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iguales, </a:t>
            </a:r>
            <a:r>
              <a:rPr sz="2400" dirty="0">
                <a:latin typeface="Georgia"/>
                <a:cs typeface="Georgia"/>
              </a:rPr>
              <a:t>salvo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que</a:t>
            </a:r>
            <a:r>
              <a:rPr sz="2400" spc="-4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la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solidaridad</a:t>
            </a:r>
            <a:r>
              <a:rPr sz="2400" spc="-4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con</a:t>
            </a:r>
            <a:r>
              <a:rPr sz="2400" spc="-4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la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sociedad</a:t>
            </a:r>
            <a:r>
              <a:rPr sz="2400" spc="-4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o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entre</a:t>
            </a:r>
            <a:r>
              <a:rPr sz="2400" spc="-4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ellos,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o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spc="-25" dirty="0">
                <a:latin typeface="Georgia"/>
                <a:cs typeface="Georgia"/>
              </a:rPr>
              <a:t>una </a:t>
            </a:r>
            <a:r>
              <a:rPr sz="2400" dirty="0">
                <a:latin typeface="Georgia"/>
                <a:cs typeface="Georgia"/>
              </a:rPr>
              <a:t>distinta</a:t>
            </a:r>
            <a:r>
              <a:rPr sz="2400" spc="-10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proporción,</a:t>
            </a:r>
            <a:r>
              <a:rPr sz="2400" spc="-65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resulten:</a:t>
            </a:r>
            <a:endParaRPr sz="24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5"/>
              </a:spcBef>
              <a:buClr>
                <a:srgbClr val="D16248"/>
              </a:buClr>
              <a:buFont typeface="Segoe UI Symbol"/>
              <a:buChar char="⚫"/>
            </a:pPr>
            <a:endParaRPr sz="2400" dirty="0">
              <a:latin typeface="Georgia"/>
              <a:cs typeface="Georgia"/>
            </a:endParaRPr>
          </a:p>
          <a:p>
            <a:pPr marL="286385">
              <a:lnSpc>
                <a:spcPct val="100000"/>
              </a:lnSpc>
            </a:pPr>
            <a:r>
              <a:rPr sz="2400" dirty="0">
                <a:latin typeface="Georgia"/>
                <a:cs typeface="Georgia"/>
              </a:rPr>
              <a:t>1)</a:t>
            </a:r>
            <a:r>
              <a:rPr sz="2400" spc="-3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de</a:t>
            </a:r>
            <a:r>
              <a:rPr sz="2400" spc="-4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una</a:t>
            </a:r>
            <a:r>
              <a:rPr sz="2400" spc="-4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estipulación</a:t>
            </a:r>
            <a:r>
              <a:rPr sz="2400" spc="-5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expresa</a:t>
            </a:r>
            <a:r>
              <a:rPr sz="2400" spc="-3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respecto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de</a:t>
            </a:r>
            <a:r>
              <a:rPr sz="2400" spc="-4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una</a:t>
            </a:r>
            <a:r>
              <a:rPr sz="2400" spc="-5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relación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o</a:t>
            </a:r>
            <a:r>
              <a:rPr sz="2400" spc="-45" dirty="0">
                <a:latin typeface="Georgia"/>
                <a:cs typeface="Georgia"/>
              </a:rPr>
              <a:t> </a:t>
            </a:r>
            <a:r>
              <a:rPr sz="2400" spc="-25" dirty="0">
                <a:latin typeface="Georgia"/>
                <a:cs typeface="Georgia"/>
              </a:rPr>
              <a:t>un</a:t>
            </a:r>
            <a:endParaRPr sz="2400" dirty="0">
              <a:latin typeface="Georgia"/>
              <a:cs typeface="Georgia"/>
            </a:endParaRPr>
          </a:p>
          <a:p>
            <a:pPr marL="286385">
              <a:lnSpc>
                <a:spcPct val="100000"/>
              </a:lnSpc>
            </a:pPr>
            <a:r>
              <a:rPr sz="2400" dirty="0">
                <a:latin typeface="Georgia"/>
                <a:cs typeface="Georgia"/>
              </a:rPr>
              <a:t>conjunto</a:t>
            </a:r>
            <a:r>
              <a:rPr sz="2400" spc="-4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de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relaciones;</a:t>
            </a:r>
            <a:endParaRPr sz="240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  <a:buClr>
                <a:srgbClr val="D16248"/>
              </a:buClr>
              <a:buSzPct val="85416"/>
              <a:tabLst>
                <a:tab pos="286385" algn="l"/>
              </a:tabLst>
            </a:pPr>
            <a:r>
              <a:rPr lang="es-ES" sz="2400" dirty="0">
                <a:latin typeface="Georgia"/>
                <a:cs typeface="Georgia"/>
              </a:rPr>
              <a:t>    </a:t>
            </a:r>
            <a:r>
              <a:rPr sz="2400" dirty="0">
                <a:latin typeface="Georgia"/>
                <a:cs typeface="Georgia"/>
              </a:rPr>
              <a:t>2)</a:t>
            </a:r>
            <a:r>
              <a:rPr sz="2400" spc="-4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de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una</a:t>
            </a:r>
            <a:r>
              <a:rPr sz="2400" spc="-4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estipulación</a:t>
            </a:r>
            <a:r>
              <a:rPr sz="2400" spc="-4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del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 err="1">
                <a:latin typeface="Georgia"/>
                <a:cs typeface="Georgia"/>
              </a:rPr>
              <a:t>contrato</a:t>
            </a:r>
            <a:r>
              <a:rPr sz="2400" spc="-40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social</a:t>
            </a:r>
            <a:r>
              <a:rPr lang="es-ES" sz="2400" spc="-10" dirty="0">
                <a:latin typeface="Georgia"/>
                <a:cs typeface="Georgia"/>
              </a:rPr>
              <a:t>.</a:t>
            </a:r>
            <a:endParaRPr sz="240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  <a:buClr>
                <a:srgbClr val="D16248"/>
              </a:buClr>
              <a:buSzPct val="85416"/>
              <a:tabLst>
                <a:tab pos="286385" algn="l"/>
              </a:tabLst>
            </a:pPr>
            <a:r>
              <a:rPr lang="es-ES" sz="2400" dirty="0">
                <a:latin typeface="Georgia"/>
                <a:cs typeface="Georgia"/>
              </a:rPr>
              <a:t>    </a:t>
            </a:r>
            <a:r>
              <a:rPr sz="2400" dirty="0">
                <a:latin typeface="Georgia"/>
                <a:cs typeface="Georgia"/>
              </a:rPr>
              <a:t>3)</a:t>
            </a:r>
            <a:r>
              <a:rPr sz="2400" spc="-4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de</a:t>
            </a:r>
            <a:r>
              <a:rPr sz="2400" spc="-3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las</a:t>
            </a:r>
            <a:r>
              <a:rPr sz="2400" spc="-4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reglas</a:t>
            </a:r>
            <a:r>
              <a:rPr sz="2400" spc="-3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comunes</a:t>
            </a:r>
            <a:r>
              <a:rPr sz="2400" spc="-3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del</a:t>
            </a:r>
            <a:r>
              <a:rPr sz="2400" spc="-3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tipo</a:t>
            </a:r>
            <a:r>
              <a:rPr sz="2400" spc="-3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que</a:t>
            </a:r>
            <a:r>
              <a:rPr sz="2400" spc="-60" dirty="0">
                <a:latin typeface="Georgia"/>
                <a:cs typeface="Georgia"/>
              </a:rPr>
              <a:t> </a:t>
            </a:r>
            <a:r>
              <a:rPr sz="2400" dirty="0" err="1">
                <a:latin typeface="Georgia"/>
                <a:cs typeface="Georgia"/>
              </a:rPr>
              <a:t>manifestaron</a:t>
            </a:r>
            <a:r>
              <a:rPr sz="2400" spc="-55" dirty="0">
                <a:latin typeface="Georgia"/>
                <a:cs typeface="Georgia"/>
              </a:rPr>
              <a:t> </a:t>
            </a:r>
            <a:r>
              <a:rPr sz="2400" spc="-10" dirty="0" err="1">
                <a:latin typeface="Georgia"/>
                <a:cs typeface="Georgia"/>
              </a:rPr>
              <a:t>adoptar</a:t>
            </a:r>
            <a:r>
              <a:rPr lang="es-ES" sz="2400" spc="-10" dirty="0">
                <a:latin typeface="Georgia"/>
                <a:cs typeface="Georgia"/>
              </a:rPr>
              <a:t>.</a:t>
            </a:r>
            <a:endParaRPr sz="24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91433" y="898397"/>
            <a:ext cx="376999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Concepto</a:t>
            </a:r>
            <a:r>
              <a:rPr spc="-80" dirty="0"/>
              <a:t> </a:t>
            </a:r>
            <a:r>
              <a:rPr dirty="0"/>
              <a:t>-</a:t>
            </a:r>
            <a:r>
              <a:rPr spc="-95" dirty="0"/>
              <a:t> </a:t>
            </a:r>
            <a:r>
              <a:rPr spc="-10" dirty="0"/>
              <a:t>tipicidad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1110" y="1496059"/>
            <a:ext cx="8441690" cy="4623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5115" marR="5080" indent="-273050" algn="just">
              <a:lnSpc>
                <a:spcPct val="100000"/>
              </a:lnSpc>
              <a:spcBef>
                <a:spcPts val="105"/>
              </a:spcBef>
              <a:buClr>
                <a:srgbClr val="D16248"/>
              </a:buClr>
              <a:buSzPct val="84615"/>
              <a:buFont typeface="Segoe UI Symbol"/>
              <a:buChar char="⚫"/>
              <a:tabLst>
                <a:tab pos="286385" algn="l"/>
              </a:tabLst>
            </a:pPr>
            <a:r>
              <a:rPr sz="2600" dirty="0">
                <a:latin typeface="Georgia"/>
                <a:cs typeface="Georgia"/>
              </a:rPr>
              <a:t>Habrá</a:t>
            </a:r>
            <a:r>
              <a:rPr sz="2600" spc="120" dirty="0">
                <a:latin typeface="Georgia"/>
                <a:cs typeface="Georgia"/>
              </a:rPr>
              <a:t>  </a:t>
            </a:r>
            <a:r>
              <a:rPr sz="2600" dirty="0">
                <a:latin typeface="Georgia"/>
                <a:cs typeface="Georgia"/>
              </a:rPr>
              <a:t>sociedad</a:t>
            </a:r>
            <a:r>
              <a:rPr sz="2600" spc="125" dirty="0">
                <a:latin typeface="Georgia"/>
                <a:cs typeface="Georgia"/>
              </a:rPr>
              <a:t>  </a:t>
            </a:r>
            <a:r>
              <a:rPr sz="26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si</a:t>
            </a:r>
            <a:r>
              <a:rPr sz="2600" b="1" u="sng" spc="9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</a:t>
            </a:r>
            <a:r>
              <a:rPr sz="26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una</a:t>
            </a:r>
            <a:r>
              <a:rPr sz="2600" b="1" u="sng" spc="9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</a:t>
            </a:r>
            <a:r>
              <a:rPr sz="26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o</a:t>
            </a:r>
            <a:r>
              <a:rPr sz="2600" b="1" u="sng" spc="9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</a:t>
            </a:r>
            <a:r>
              <a:rPr sz="26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más</a:t>
            </a:r>
            <a:r>
              <a:rPr sz="2600" b="1" u="sng" spc="8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</a:t>
            </a:r>
            <a:r>
              <a:rPr sz="2600" dirty="0">
                <a:latin typeface="Georgia"/>
                <a:cs typeface="Georgia"/>
              </a:rPr>
              <a:t>personas</a:t>
            </a:r>
            <a:r>
              <a:rPr sz="2600" spc="125" dirty="0">
                <a:latin typeface="Georgia"/>
                <a:cs typeface="Georgia"/>
              </a:rPr>
              <a:t>  </a:t>
            </a:r>
            <a:r>
              <a:rPr sz="2600" dirty="0">
                <a:latin typeface="Georgia"/>
                <a:cs typeface="Georgia"/>
              </a:rPr>
              <a:t>en</a:t>
            </a:r>
            <a:r>
              <a:rPr sz="2600" spc="125" dirty="0">
                <a:latin typeface="Georgia"/>
                <a:cs typeface="Georgia"/>
              </a:rPr>
              <a:t>  </a:t>
            </a:r>
            <a:r>
              <a:rPr sz="2600" spc="-10" dirty="0">
                <a:latin typeface="Georgia"/>
                <a:cs typeface="Georgia"/>
              </a:rPr>
              <a:t>forma 	</a:t>
            </a:r>
            <a:r>
              <a:rPr sz="26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organizada,</a:t>
            </a:r>
            <a:r>
              <a:rPr sz="2600" b="1" u="sng" spc="23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conforme</a:t>
            </a:r>
            <a:r>
              <a:rPr sz="2600" spc="285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a</a:t>
            </a:r>
            <a:r>
              <a:rPr sz="2600" spc="280" dirty="0">
                <a:latin typeface="Georgia"/>
                <a:cs typeface="Georgia"/>
              </a:rPr>
              <a:t> </a:t>
            </a:r>
            <a:r>
              <a:rPr sz="26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uno</a:t>
            </a:r>
            <a:r>
              <a:rPr sz="2600" b="1" u="sng" spc="254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6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de</a:t>
            </a:r>
            <a:r>
              <a:rPr sz="2600" b="1" u="sng" spc="24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6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los</a:t>
            </a:r>
            <a:r>
              <a:rPr sz="2600" b="1" u="sng" spc="26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6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tipos</a:t>
            </a:r>
            <a:r>
              <a:rPr sz="2600" b="1" u="sng" spc="24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previstos 	</a:t>
            </a:r>
            <a:r>
              <a:rPr sz="2600" dirty="0">
                <a:latin typeface="Georgia"/>
                <a:cs typeface="Georgia"/>
              </a:rPr>
              <a:t>en</a:t>
            </a:r>
            <a:r>
              <a:rPr sz="2600" spc="245" dirty="0">
                <a:latin typeface="Georgia"/>
                <a:cs typeface="Georgia"/>
              </a:rPr>
              <a:t>  </a:t>
            </a:r>
            <a:r>
              <a:rPr sz="2600" dirty="0">
                <a:latin typeface="Georgia"/>
                <a:cs typeface="Georgia"/>
              </a:rPr>
              <a:t>esta</a:t>
            </a:r>
            <a:r>
              <a:rPr sz="2600" spc="254" dirty="0">
                <a:latin typeface="Georgia"/>
                <a:cs typeface="Georgia"/>
              </a:rPr>
              <a:t>  </a:t>
            </a:r>
            <a:r>
              <a:rPr sz="2600" dirty="0">
                <a:latin typeface="Georgia"/>
                <a:cs typeface="Georgia"/>
              </a:rPr>
              <a:t>Ley,</a:t>
            </a:r>
            <a:r>
              <a:rPr sz="2600" spc="245" dirty="0">
                <a:latin typeface="Georgia"/>
                <a:cs typeface="Georgia"/>
              </a:rPr>
              <a:t>  </a:t>
            </a:r>
            <a:r>
              <a:rPr sz="2600" dirty="0">
                <a:latin typeface="Georgia"/>
                <a:cs typeface="Georgia"/>
              </a:rPr>
              <a:t>se</a:t>
            </a:r>
            <a:r>
              <a:rPr sz="2600" spc="254" dirty="0">
                <a:latin typeface="Georgia"/>
                <a:cs typeface="Georgia"/>
              </a:rPr>
              <a:t>  </a:t>
            </a:r>
            <a:r>
              <a:rPr sz="2600" dirty="0">
                <a:latin typeface="Georgia"/>
                <a:cs typeface="Georgia"/>
              </a:rPr>
              <a:t>obliguen</a:t>
            </a:r>
            <a:r>
              <a:rPr sz="2600" spc="254" dirty="0">
                <a:latin typeface="Georgia"/>
                <a:cs typeface="Georgia"/>
              </a:rPr>
              <a:t>  </a:t>
            </a:r>
            <a:r>
              <a:rPr sz="2600" dirty="0">
                <a:latin typeface="Georgia"/>
                <a:cs typeface="Georgia"/>
              </a:rPr>
              <a:t>a</a:t>
            </a:r>
            <a:r>
              <a:rPr sz="2600" spc="245" dirty="0">
                <a:latin typeface="Georgia"/>
                <a:cs typeface="Georgia"/>
              </a:rPr>
              <a:t>  </a:t>
            </a:r>
            <a:r>
              <a:rPr sz="2600" dirty="0">
                <a:latin typeface="Georgia"/>
                <a:cs typeface="Georgia"/>
              </a:rPr>
              <a:t>realizar</a:t>
            </a:r>
            <a:r>
              <a:rPr sz="2600" spc="245" dirty="0">
                <a:latin typeface="Georgia"/>
                <a:cs typeface="Georgia"/>
              </a:rPr>
              <a:t>  </a:t>
            </a:r>
            <a:r>
              <a:rPr sz="26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aportes</a:t>
            </a:r>
            <a:r>
              <a:rPr sz="2600" b="1" spc="215" dirty="0">
                <a:latin typeface="Georgia"/>
                <a:cs typeface="Georgia"/>
              </a:rPr>
              <a:t>  </a:t>
            </a:r>
            <a:r>
              <a:rPr sz="2600" spc="-20" dirty="0">
                <a:latin typeface="Georgia"/>
                <a:cs typeface="Georgia"/>
              </a:rPr>
              <a:t>para 	</a:t>
            </a:r>
            <a:r>
              <a:rPr sz="26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aplicarlos</a:t>
            </a:r>
            <a:r>
              <a:rPr sz="2600" b="1" u="sng" spc="19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</a:t>
            </a:r>
            <a:r>
              <a:rPr sz="26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a</a:t>
            </a:r>
            <a:r>
              <a:rPr sz="2600" b="1" u="sng" spc="19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</a:t>
            </a:r>
            <a:r>
              <a:rPr sz="26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la</a:t>
            </a:r>
            <a:r>
              <a:rPr sz="2600" b="1" u="sng" spc="19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</a:t>
            </a:r>
            <a:r>
              <a:rPr sz="26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producción</a:t>
            </a:r>
            <a:r>
              <a:rPr sz="2600" b="1" u="sng" spc="19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</a:t>
            </a:r>
            <a:r>
              <a:rPr sz="2600" dirty="0">
                <a:latin typeface="Georgia"/>
                <a:cs typeface="Georgia"/>
              </a:rPr>
              <a:t>o</a:t>
            </a:r>
            <a:r>
              <a:rPr sz="2600" spc="225" dirty="0">
                <a:latin typeface="Georgia"/>
                <a:cs typeface="Georgia"/>
              </a:rPr>
              <a:t>  </a:t>
            </a:r>
            <a:r>
              <a:rPr sz="26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intercambio</a:t>
            </a:r>
            <a:r>
              <a:rPr sz="2600" b="1" u="sng" spc="18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</a:t>
            </a:r>
            <a:r>
              <a:rPr sz="2600" b="1" u="sng" spc="-2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de</a:t>
            </a:r>
            <a:r>
              <a:rPr sz="2600" b="1" spc="-25" dirty="0">
                <a:latin typeface="Georgia"/>
                <a:cs typeface="Georgia"/>
              </a:rPr>
              <a:t> 	</a:t>
            </a:r>
            <a:r>
              <a:rPr sz="26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bienes</a:t>
            </a:r>
            <a:r>
              <a:rPr sz="2600" b="1" u="sng" spc="13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6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o</a:t>
            </a:r>
            <a:r>
              <a:rPr sz="2600" b="1" u="sng" spc="14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6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servicios</a:t>
            </a:r>
            <a:r>
              <a:rPr sz="2600" b="1" u="sng" spc="14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participando</a:t>
            </a:r>
            <a:r>
              <a:rPr sz="2600" spc="165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de</a:t>
            </a:r>
            <a:r>
              <a:rPr sz="2600" spc="175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los</a:t>
            </a:r>
            <a:r>
              <a:rPr sz="2600" spc="165" dirty="0">
                <a:latin typeface="Georgia"/>
                <a:cs typeface="Georgia"/>
              </a:rPr>
              <a:t> </a:t>
            </a:r>
            <a:r>
              <a:rPr sz="26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beneficios</a:t>
            </a:r>
            <a:r>
              <a:rPr sz="2600" b="1" u="sng" spc="13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600" b="1" u="sng" spc="-5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y</a:t>
            </a:r>
            <a:r>
              <a:rPr sz="2600" b="1" spc="-50" dirty="0">
                <a:latin typeface="Georgia"/>
                <a:cs typeface="Georgia"/>
              </a:rPr>
              <a:t> 	</a:t>
            </a:r>
            <a:r>
              <a:rPr sz="2600" dirty="0">
                <a:latin typeface="Georgia"/>
                <a:cs typeface="Georgia"/>
              </a:rPr>
              <a:t>soportando</a:t>
            </a:r>
            <a:r>
              <a:rPr sz="2600" spc="-60" dirty="0">
                <a:latin typeface="Georgia"/>
                <a:cs typeface="Georgia"/>
              </a:rPr>
              <a:t> </a:t>
            </a:r>
            <a:r>
              <a:rPr sz="26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las</a:t>
            </a:r>
            <a:r>
              <a:rPr sz="2600" b="1" u="sng" spc="-4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600" b="1" u="sng" spc="-1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pérdidas</a:t>
            </a:r>
            <a:endParaRPr sz="2600">
              <a:latin typeface="Georgia"/>
              <a:cs typeface="Georgia"/>
            </a:endParaRPr>
          </a:p>
          <a:p>
            <a:pPr marL="285115" marR="5715" indent="-273050" algn="just">
              <a:lnSpc>
                <a:spcPct val="100000"/>
              </a:lnSpc>
              <a:spcBef>
                <a:spcPts val="625"/>
              </a:spcBef>
              <a:buClr>
                <a:srgbClr val="D16248"/>
              </a:buClr>
              <a:buSzPct val="84615"/>
              <a:buFont typeface="Segoe UI Symbol"/>
              <a:buChar char="⚫"/>
              <a:tabLst>
                <a:tab pos="286385" algn="l"/>
              </a:tabLst>
            </a:pPr>
            <a:r>
              <a:rPr sz="2600" dirty="0">
                <a:latin typeface="Georgia"/>
                <a:cs typeface="Georgia"/>
              </a:rPr>
              <a:t>La</a:t>
            </a:r>
            <a:r>
              <a:rPr sz="2600" spc="260" dirty="0"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FF0000"/>
                </a:solidFill>
                <a:latin typeface="Georgia"/>
                <a:cs typeface="Georgia"/>
              </a:rPr>
              <a:t>Sociedad</a:t>
            </a:r>
            <a:r>
              <a:rPr sz="2600" spc="26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FF0000"/>
                </a:solidFill>
                <a:latin typeface="Georgia"/>
                <a:cs typeface="Georgia"/>
              </a:rPr>
              <a:t>unipersonal</a:t>
            </a:r>
            <a:r>
              <a:rPr sz="2600" spc="254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solo</a:t>
            </a:r>
            <a:r>
              <a:rPr sz="2600" spc="265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puede</a:t>
            </a:r>
            <a:r>
              <a:rPr sz="2600" spc="260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constituirse</a:t>
            </a:r>
            <a:r>
              <a:rPr sz="2600" spc="240" dirty="0">
                <a:latin typeface="Georgia"/>
                <a:cs typeface="Georgia"/>
              </a:rPr>
              <a:t> </a:t>
            </a:r>
            <a:r>
              <a:rPr sz="2600" spc="-20" dirty="0">
                <a:latin typeface="Georgia"/>
                <a:cs typeface="Georgia"/>
              </a:rPr>
              <a:t>como 	SA.-</a:t>
            </a:r>
            <a:endParaRPr sz="26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415"/>
              </a:spcBef>
              <a:buClr>
                <a:srgbClr val="D16248"/>
              </a:buClr>
              <a:buFont typeface="Segoe UI Symbol"/>
              <a:buChar char="⚫"/>
            </a:pPr>
            <a:endParaRPr sz="2600">
              <a:latin typeface="Georgia"/>
              <a:cs typeface="Georgia"/>
            </a:endParaRPr>
          </a:p>
          <a:p>
            <a:pPr marL="285115" marR="5715" indent="-273050" algn="just">
              <a:lnSpc>
                <a:spcPct val="100000"/>
              </a:lnSpc>
              <a:spcBef>
                <a:spcPts val="5"/>
              </a:spcBef>
              <a:buClr>
                <a:srgbClr val="D16248"/>
              </a:buClr>
              <a:buSzPct val="84615"/>
              <a:buFont typeface="Segoe UI Symbol"/>
              <a:buChar char="⚫"/>
              <a:tabLst>
                <a:tab pos="286385" algn="l"/>
              </a:tabLst>
            </a:pPr>
            <a:r>
              <a:rPr sz="26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CAPACIDAD</a:t>
            </a:r>
            <a:r>
              <a:rPr sz="2600" dirty="0">
                <a:latin typeface="Georgia"/>
                <a:cs typeface="Georgia"/>
              </a:rPr>
              <a:t>:</a:t>
            </a:r>
            <a:r>
              <a:rPr sz="2600" spc="204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Es</a:t>
            </a:r>
            <a:r>
              <a:rPr sz="2600" spc="210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un</a:t>
            </a:r>
            <a:r>
              <a:rPr sz="2600" spc="204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sujeto</a:t>
            </a:r>
            <a:r>
              <a:rPr sz="2600" spc="220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de</a:t>
            </a:r>
            <a:r>
              <a:rPr sz="2600" spc="200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derecho</a:t>
            </a:r>
            <a:r>
              <a:rPr sz="2600" spc="210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con</a:t>
            </a:r>
            <a:r>
              <a:rPr sz="2600" spc="204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el</a:t>
            </a:r>
            <a:r>
              <a:rPr sz="2600" spc="210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alcance 	</a:t>
            </a:r>
            <a:r>
              <a:rPr sz="2600" dirty="0">
                <a:latin typeface="Georgia"/>
                <a:cs typeface="Georgia"/>
              </a:rPr>
              <a:t>fijado</a:t>
            </a:r>
            <a:r>
              <a:rPr sz="2600" spc="-40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por</a:t>
            </a:r>
            <a:r>
              <a:rPr sz="2600" spc="-40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la</a:t>
            </a:r>
            <a:r>
              <a:rPr sz="2600" spc="-25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ley</a:t>
            </a:r>
            <a:r>
              <a:rPr sz="2600" spc="-25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(art</a:t>
            </a:r>
            <a:r>
              <a:rPr sz="2600" spc="-20" dirty="0">
                <a:latin typeface="Georgia"/>
                <a:cs typeface="Georgia"/>
              </a:rPr>
              <a:t> </a:t>
            </a:r>
            <a:r>
              <a:rPr sz="2600" spc="-25" dirty="0">
                <a:latin typeface="Georgia"/>
                <a:cs typeface="Georgia"/>
              </a:rPr>
              <a:t>2)</a:t>
            </a:r>
            <a:endParaRPr sz="2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1215" rIns="0" bIns="0" rtlCol="0">
            <a:spAutoFit/>
          </a:bodyPr>
          <a:lstStyle/>
          <a:p>
            <a:pPr marL="3653154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SUBSANACION</a:t>
            </a:r>
            <a:r>
              <a:rPr spc="-65" dirty="0"/>
              <a:t> </a:t>
            </a:r>
            <a:r>
              <a:rPr dirty="0"/>
              <a:t>(art</a:t>
            </a:r>
            <a:r>
              <a:rPr spc="-90" dirty="0"/>
              <a:t> </a:t>
            </a:r>
            <a:r>
              <a:rPr spc="-25" dirty="0"/>
              <a:t>25)</a:t>
            </a:r>
          </a:p>
        </p:txBody>
      </p:sp>
      <p:sp>
        <p:nvSpPr>
          <p:cNvPr id="3" name="object 3"/>
          <p:cNvSpPr/>
          <p:nvPr/>
        </p:nvSpPr>
        <p:spPr>
          <a:xfrm>
            <a:off x="1043089" y="3864736"/>
            <a:ext cx="8140065" cy="20320"/>
          </a:xfrm>
          <a:custGeom>
            <a:avLst/>
            <a:gdLst/>
            <a:ahLst/>
            <a:cxnLst/>
            <a:rect l="l" t="t" r="r" b="b"/>
            <a:pathLst>
              <a:path w="8140065" h="20320">
                <a:moveTo>
                  <a:pt x="8139645" y="0"/>
                </a:moveTo>
                <a:lnTo>
                  <a:pt x="0" y="0"/>
                </a:lnTo>
                <a:lnTo>
                  <a:pt x="0" y="19812"/>
                </a:lnTo>
                <a:lnTo>
                  <a:pt x="8139645" y="19812"/>
                </a:lnTo>
                <a:lnTo>
                  <a:pt x="813964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285750" marR="6350" indent="-273050" algn="just">
              <a:lnSpc>
                <a:spcPct val="80000"/>
              </a:lnSpc>
              <a:spcBef>
                <a:spcPts val="725"/>
              </a:spcBef>
              <a:buClr>
                <a:srgbClr val="D16248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dirty="0">
                <a:latin typeface="Georgia"/>
                <a:cs typeface="Georgia"/>
              </a:rPr>
              <a:t>En</a:t>
            </a:r>
            <a:r>
              <a:rPr spc="360" dirty="0">
                <a:latin typeface="Georgia"/>
                <a:cs typeface="Georgia"/>
              </a:rPr>
              <a:t> </a:t>
            </a:r>
            <a:r>
              <a:rPr dirty="0">
                <a:latin typeface="Georgia"/>
                <a:cs typeface="Georgia"/>
              </a:rPr>
              <a:t>el</a:t>
            </a:r>
            <a:r>
              <a:rPr spc="365" dirty="0">
                <a:latin typeface="Georgia"/>
                <a:cs typeface="Georgia"/>
              </a:rPr>
              <a:t> </a:t>
            </a:r>
            <a:r>
              <a:rPr dirty="0">
                <a:latin typeface="Georgia"/>
                <a:cs typeface="Georgia"/>
              </a:rPr>
              <a:t>caso</a:t>
            </a:r>
            <a:r>
              <a:rPr spc="350" dirty="0">
                <a:latin typeface="Georgia"/>
                <a:cs typeface="Georgia"/>
              </a:rPr>
              <a:t> </a:t>
            </a:r>
            <a:r>
              <a:rPr dirty="0">
                <a:latin typeface="Georgia"/>
                <a:cs typeface="Georgia"/>
              </a:rPr>
              <a:t>de</a:t>
            </a:r>
            <a:r>
              <a:rPr spc="375" dirty="0">
                <a:latin typeface="Georgia"/>
                <a:cs typeface="Georgia"/>
              </a:rPr>
              <a:t> </a:t>
            </a:r>
            <a:r>
              <a:rPr dirty="0">
                <a:latin typeface="Georgia"/>
                <a:cs typeface="Georgia"/>
              </a:rPr>
              <a:t>sociedades</a:t>
            </a:r>
            <a:r>
              <a:rPr spc="375" dirty="0">
                <a:latin typeface="Georgia"/>
                <a:cs typeface="Georgia"/>
              </a:rPr>
              <a:t> </a:t>
            </a:r>
            <a:r>
              <a:rPr dirty="0">
                <a:latin typeface="Georgia"/>
                <a:cs typeface="Georgia"/>
              </a:rPr>
              <a:t>incluidas</a:t>
            </a:r>
            <a:r>
              <a:rPr spc="370" dirty="0">
                <a:latin typeface="Georgia"/>
                <a:cs typeface="Georgia"/>
              </a:rPr>
              <a:t> </a:t>
            </a:r>
            <a:r>
              <a:rPr dirty="0">
                <a:latin typeface="Georgia"/>
                <a:cs typeface="Georgia"/>
              </a:rPr>
              <a:t>en</a:t>
            </a:r>
            <a:r>
              <a:rPr spc="365" dirty="0">
                <a:latin typeface="Georgia"/>
                <a:cs typeface="Georgia"/>
              </a:rPr>
              <a:t> </a:t>
            </a:r>
            <a:r>
              <a:rPr dirty="0">
                <a:latin typeface="Georgia"/>
                <a:cs typeface="Georgia"/>
              </a:rPr>
              <a:t>esta</a:t>
            </a:r>
            <a:r>
              <a:rPr spc="365" dirty="0">
                <a:latin typeface="Georgia"/>
                <a:cs typeface="Georgia"/>
              </a:rPr>
              <a:t> </a:t>
            </a:r>
            <a:r>
              <a:rPr dirty="0">
                <a:latin typeface="Georgia"/>
                <a:cs typeface="Georgia"/>
              </a:rPr>
              <a:t>Sección,</a:t>
            </a:r>
            <a:r>
              <a:rPr spc="350" dirty="0">
                <a:latin typeface="Georgia"/>
                <a:cs typeface="Georgia"/>
              </a:rPr>
              <a:t> </a:t>
            </a:r>
            <a:r>
              <a:rPr i="1" spc="-25" dirty="0"/>
              <a:t>la 	</a:t>
            </a:r>
            <a:r>
              <a:rPr i="1" dirty="0"/>
              <a:t>omisión</a:t>
            </a:r>
            <a:r>
              <a:rPr i="1" spc="250" dirty="0"/>
              <a:t>  </a:t>
            </a:r>
            <a:r>
              <a:rPr i="1" dirty="0"/>
              <a:t>de</a:t>
            </a:r>
            <a:r>
              <a:rPr i="1" spc="254" dirty="0"/>
              <a:t>  </a:t>
            </a:r>
            <a:r>
              <a:rPr i="1" dirty="0"/>
              <a:t>requisitos</a:t>
            </a:r>
            <a:r>
              <a:rPr i="1" spc="265" dirty="0"/>
              <a:t>  </a:t>
            </a:r>
            <a:r>
              <a:rPr i="1" dirty="0"/>
              <a:t>esenciales,</a:t>
            </a:r>
            <a:r>
              <a:rPr i="1" spc="254" dirty="0"/>
              <a:t>  </a:t>
            </a:r>
            <a:r>
              <a:rPr i="1" dirty="0"/>
              <a:t>tipificantes</a:t>
            </a:r>
            <a:r>
              <a:rPr i="1" spc="254" dirty="0"/>
              <a:t>  </a:t>
            </a:r>
            <a:r>
              <a:rPr i="1" dirty="0"/>
              <a:t>o</a:t>
            </a:r>
            <a:r>
              <a:rPr i="1" spc="260" dirty="0"/>
              <a:t>  </a:t>
            </a:r>
            <a:r>
              <a:rPr i="1" spc="-25" dirty="0"/>
              <a:t>no 	</a:t>
            </a:r>
            <a:r>
              <a:rPr i="1" dirty="0"/>
              <a:t>tipificantes,</a:t>
            </a:r>
            <a:r>
              <a:rPr i="1" spc="500" dirty="0"/>
              <a:t> </a:t>
            </a:r>
            <a:r>
              <a:rPr i="1" dirty="0"/>
              <a:t>la</a:t>
            </a:r>
            <a:r>
              <a:rPr i="1" spc="515" dirty="0"/>
              <a:t> </a:t>
            </a:r>
            <a:r>
              <a:rPr i="1" dirty="0"/>
              <a:t>existencia</a:t>
            </a:r>
            <a:r>
              <a:rPr i="1" spc="525" dirty="0"/>
              <a:t> </a:t>
            </a:r>
            <a:r>
              <a:rPr i="1" dirty="0"/>
              <a:t>de</a:t>
            </a:r>
            <a:r>
              <a:rPr i="1" spc="505" dirty="0"/>
              <a:t> </a:t>
            </a:r>
            <a:r>
              <a:rPr i="1" dirty="0"/>
              <a:t>elementos</a:t>
            </a:r>
            <a:r>
              <a:rPr i="1" spc="515" dirty="0"/>
              <a:t> </a:t>
            </a:r>
            <a:r>
              <a:rPr i="1" spc="-10" dirty="0"/>
              <a:t>incompatibles 	</a:t>
            </a:r>
            <a:r>
              <a:rPr i="1" dirty="0"/>
              <a:t>con</a:t>
            </a:r>
            <a:r>
              <a:rPr i="1" spc="509" dirty="0"/>
              <a:t> </a:t>
            </a:r>
            <a:r>
              <a:rPr i="1" dirty="0"/>
              <a:t>el</a:t>
            </a:r>
            <a:r>
              <a:rPr i="1" spc="509" dirty="0"/>
              <a:t> </a:t>
            </a:r>
            <a:r>
              <a:rPr i="1" dirty="0"/>
              <a:t>tipo</a:t>
            </a:r>
            <a:r>
              <a:rPr i="1" spc="520" dirty="0"/>
              <a:t> </a:t>
            </a:r>
            <a:r>
              <a:rPr i="1" dirty="0"/>
              <a:t>elegido</a:t>
            </a:r>
            <a:r>
              <a:rPr i="1" spc="484" dirty="0"/>
              <a:t> </a:t>
            </a:r>
            <a:r>
              <a:rPr i="1" dirty="0"/>
              <a:t>o</a:t>
            </a:r>
            <a:r>
              <a:rPr i="1" spc="520" dirty="0"/>
              <a:t> </a:t>
            </a:r>
            <a:r>
              <a:rPr i="1" dirty="0"/>
              <a:t>la</a:t>
            </a:r>
            <a:r>
              <a:rPr i="1" spc="505" dirty="0"/>
              <a:t> </a:t>
            </a:r>
            <a:r>
              <a:rPr i="1" dirty="0"/>
              <a:t>omisión</a:t>
            </a:r>
            <a:r>
              <a:rPr i="1" spc="520" dirty="0"/>
              <a:t> </a:t>
            </a:r>
            <a:r>
              <a:rPr i="1" dirty="0"/>
              <a:t>de</a:t>
            </a:r>
            <a:r>
              <a:rPr i="1" spc="505" dirty="0"/>
              <a:t> </a:t>
            </a:r>
            <a:r>
              <a:rPr i="1" dirty="0"/>
              <a:t>cumplimiento</a:t>
            </a:r>
            <a:r>
              <a:rPr i="1" spc="525" dirty="0"/>
              <a:t> </a:t>
            </a:r>
            <a:r>
              <a:rPr i="1" spc="-25" dirty="0"/>
              <a:t>de 	</a:t>
            </a:r>
            <a:r>
              <a:rPr i="1" dirty="0"/>
              <a:t>requisitos</a:t>
            </a:r>
            <a:r>
              <a:rPr i="1" spc="595" dirty="0"/>
              <a:t>   </a:t>
            </a:r>
            <a:r>
              <a:rPr i="1" dirty="0"/>
              <a:t>formales</a:t>
            </a:r>
            <a:r>
              <a:rPr dirty="0">
                <a:latin typeface="Georgia"/>
                <a:cs typeface="Georgia"/>
              </a:rPr>
              <a:t>,</a:t>
            </a:r>
            <a:r>
              <a:rPr spc="590" dirty="0">
                <a:latin typeface="Georgia"/>
                <a:cs typeface="Georgia"/>
              </a:rPr>
              <a:t>   </a:t>
            </a:r>
            <a:r>
              <a:rPr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pueden</a:t>
            </a:r>
            <a:r>
              <a:rPr b="1" u="sng" spc="57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 </a:t>
            </a:r>
            <a:r>
              <a:rPr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subsanarse</a:t>
            </a:r>
            <a:r>
              <a:rPr b="1" u="sng" spc="56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 </a:t>
            </a:r>
            <a:r>
              <a:rPr b="1" u="sng" spc="-5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a</a:t>
            </a:r>
            <a:r>
              <a:rPr b="1" spc="-50" dirty="0">
                <a:latin typeface="Georgia"/>
                <a:cs typeface="Georgia"/>
              </a:rPr>
              <a:t> 	</a:t>
            </a:r>
            <a:r>
              <a:rPr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iniciativa</a:t>
            </a:r>
            <a:r>
              <a:rPr b="1" u="sng" spc="19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</a:t>
            </a:r>
            <a:r>
              <a:rPr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de</a:t>
            </a:r>
            <a:r>
              <a:rPr b="1" u="sng" spc="18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</a:t>
            </a:r>
            <a:r>
              <a:rPr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la</a:t>
            </a:r>
            <a:r>
              <a:rPr b="1" u="sng" spc="19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</a:t>
            </a:r>
            <a:r>
              <a:rPr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sociedad</a:t>
            </a:r>
            <a:r>
              <a:rPr b="1" u="sng" spc="19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</a:t>
            </a:r>
            <a:r>
              <a:rPr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o</a:t>
            </a:r>
            <a:r>
              <a:rPr b="1" u="sng" spc="19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</a:t>
            </a:r>
            <a:r>
              <a:rPr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de</a:t>
            </a:r>
            <a:r>
              <a:rPr b="1" u="sng" spc="18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</a:t>
            </a:r>
            <a:r>
              <a:rPr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los</a:t>
            </a:r>
            <a:r>
              <a:rPr b="1" u="sng" spc="19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</a:t>
            </a:r>
            <a:r>
              <a:rPr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socios</a:t>
            </a:r>
            <a:r>
              <a:rPr b="1" u="sng" spc="19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</a:t>
            </a:r>
            <a:r>
              <a:rPr b="1" u="sng" spc="-2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en</a:t>
            </a:r>
            <a:r>
              <a:rPr b="1" spc="-25" dirty="0">
                <a:latin typeface="Georgia"/>
                <a:cs typeface="Georgia"/>
              </a:rPr>
              <a:t> 	</a:t>
            </a:r>
            <a:r>
              <a:rPr b="1" dirty="0">
                <a:latin typeface="Georgia"/>
                <a:cs typeface="Georgia"/>
              </a:rPr>
              <a:t>cualquier</a:t>
            </a:r>
            <a:r>
              <a:rPr b="1" spc="640" dirty="0">
                <a:latin typeface="Georgia"/>
                <a:cs typeface="Georgia"/>
              </a:rPr>
              <a:t>  </a:t>
            </a:r>
            <a:r>
              <a:rPr b="1" dirty="0">
                <a:latin typeface="Georgia"/>
                <a:cs typeface="Georgia"/>
              </a:rPr>
              <a:t>tiempo</a:t>
            </a:r>
            <a:r>
              <a:rPr b="1" spc="635" dirty="0">
                <a:latin typeface="Georgia"/>
                <a:cs typeface="Georgia"/>
              </a:rPr>
              <a:t>  </a:t>
            </a:r>
            <a:r>
              <a:rPr b="1" dirty="0">
                <a:latin typeface="Georgia"/>
                <a:cs typeface="Georgia"/>
              </a:rPr>
              <a:t>durante</a:t>
            </a:r>
            <a:r>
              <a:rPr b="1" spc="640" dirty="0">
                <a:latin typeface="Georgia"/>
                <a:cs typeface="Georgia"/>
              </a:rPr>
              <a:t>  </a:t>
            </a:r>
            <a:r>
              <a:rPr b="1" dirty="0">
                <a:latin typeface="Georgia"/>
                <a:cs typeface="Georgia"/>
              </a:rPr>
              <a:t>el</a:t>
            </a:r>
            <a:r>
              <a:rPr b="1" spc="210" dirty="0">
                <a:latin typeface="Georgia"/>
                <a:cs typeface="Georgia"/>
              </a:rPr>
              <a:t>   </a:t>
            </a:r>
            <a:r>
              <a:rPr b="1" dirty="0">
                <a:latin typeface="Georgia"/>
                <a:cs typeface="Georgia"/>
              </a:rPr>
              <a:t>plazo</a:t>
            </a:r>
            <a:r>
              <a:rPr b="1" spc="645" dirty="0">
                <a:latin typeface="Georgia"/>
                <a:cs typeface="Georgia"/>
              </a:rPr>
              <a:t>  </a:t>
            </a:r>
            <a:r>
              <a:rPr b="1" dirty="0">
                <a:latin typeface="Georgia"/>
                <a:cs typeface="Georgia"/>
              </a:rPr>
              <a:t>de</a:t>
            </a:r>
            <a:r>
              <a:rPr b="1" spc="635" dirty="0">
                <a:latin typeface="Georgia"/>
                <a:cs typeface="Georgia"/>
              </a:rPr>
              <a:t>  </a:t>
            </a:r>
            <a:r>
              <a:rPr b="1" spc="-25" dirty="0">
                <a:latin typeface="Georgia"/>
                <a:cs typeface="Georgia"/>
              </a:rPr>
              <a:t>la 	</a:t>
            </a:r>
            <a:r>
              <a:rPr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duración</a:t>
            </a:r>
            <a:r>
              <a:rPr b="1" u="sng" spc="-4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previsto</a:t>
            </a:r>
            <a:r>
              <a:rPr b="1" u="sng" spc="-3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en</a:t>
            </a:r>
            <a:r>
              <a:rPr b="1" u="sng" spc="-4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el</a:t>
            </a:r>
            <a:r>
              <a:rPr b="1" u="sng" spc="-3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b="1" u="sng" spc="-1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contrato</a:t>
            </a:r>
            <a:r>
              <a:rPr spc="-10" dirty="0">
                <a:latin typeface="Georgia"/>
                <a:cs typeface="Georgia"/>
              </a:rPr>
              <a:t>.</a:t>
            </a:r>
          </a:p>
          <a:p>
            <a:pPr marL="285750" marR="5080" indent="-273050" algn="just">
              <a:lnSpc>
                <a:spcPct val="80000"/>
              </a:lnSpc>
              <a:spcBef>
                <a:spcPts val="625"/>
              </a:spcBef>
              <a:buClr>
                <a:srgbClr val="D16248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dirty="0">
                <a:latin typeface="Georgia"/>
                <a:cs typeface="Georgia"/>
              </a:rPr>
              <a:t>A</a:t>
            </a:r>
            <a:r>
              <a:rPr spc="254" dirty="0">
                <a:latin typeface="Georgia"/>
                <a:cs typeface="Georgia"/>
              </a:rPr>
              <a:t>  </a:t>
            </a:r>
            <a:r>
              <a:rPr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falta</a:t>
            </a:r>
            <a:r>
              <a:rPr b="1" u="sng" spc="22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</a:t>
            </a:r>
            <a:r>
              <a:rPr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de</a:t>
            </a:r>
            <a:r>
              <a:rPr b="1" u="sng" spc="22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</a:t>
            </a:r>
            <a:r>
              <a:rPr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acuerdo</a:t>
            </a:r>
            <a:r>
              <a:rPr b="1" u="sng" spc="22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</a:t>
            </a:r>
            <a:r>
              <a:rPr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unánime</a:t>
            </a:r>
            <a:r>
              <a:rPr b="1" u="sng" spc="22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</a:t>
            </a:r>
            <a:r>
              <a:rPr dirty="0">
                <a:latin typeface="Georgia"/>
                <a:cs typeface="Georgia"/>
              </a:rPr>
              <a:t>de</a:t>
            </a:r>
            <a:r>
              <a:rPr spc="250" dirty="0">
                <a:latin typeface="Georgia"/>
                <a:cs typeface="Georgia"/>
              </a:rPr>
              <a:t>  </a:t>
            </a:r>
            <a:r>
              <a:rPr dirty="0">
                <a:latin typeface="Georgia"/>
                <a:cs typeface="Georgia"/>
              </a:rPr>
              <a:t>los</a:t>
            </a:r>
            <a:r>
              <a:rPr spc="254" dirty="0">
                <a:latin typeface="Georgia"/>
                <a:cs typeface="Georgia"/>
              </a:rPr>
              <a:t>  </a:t>
            </a:r>
            <a:r>
              <a:rPr dirty="0">
                <a:latin typeface="Georgia"/>
                <a:cs typeface="Georgia"/>
              </a:rPr>
              <a:t>socios,</a:t>
            </a:r>
            <a:r>
              <a:rPr spc="254" dirty="0">
                <a:latin typeface="Georgia"/>
                <a:cs typeface="Georgia"/>
              </a:rPr>
              <a:t>  </a:t>
            </a:r>
            <a:r>
              <a:rPr spc="-25" dirty="0">
                <a:latin typeface="Georgia"/>
                <a:cs typeface="Georgia"/>
              </a:rPr>
              <a:t>la 	</a:t>
            </a:r>
            <a:r>
              <a:rPr dirty="0">
                <a:latin typeface="Georgia"/>
                <a:cs typeface="Georgia"/>
              </a:rPr>
              <a:t>subsanación</a:t>
            </a:r>
            <a:r>
              <a:rPr spc="125" dirty="0">
                <a:latin typeface="Georgia"/>
                <a:cs typeface="Georgia"/>
              </a:rPr>
              <a:t>  </a:t>
            </a:r>
            <a:r>
              <a:rPr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puede</a:t>
            </a:r>
            <a:r>
              <a:rPr b="1" u="sng" spc="9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</a:t>
            </a:r>
            <a:r>
              <a:rPr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ser</a:t>
            </a:r>
            <a:r>
              <a:rPr b="1" u="sng" spc="9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</a:t>
            </a:r>
            <a:r>
              <a:rPr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ordenada</a:t>
            </a:r>
            <a:r>
              <a:rPr b="1" u="sng" spc="9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</a:t>
            </a:r>
            <a:r>
              <a:rPr b="1" u="sng" spc="-1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judicialmente</a:t>
            </a:r>
            <a:r>
              <a:rPr b="1" spc="-10" dirty="0">
                <a:latin typeface="Georgia"/>
                <a:cs typeface="Georgia"/>
              </a:rPr>
              <a:t> 	</a:t>
            </a:r>
            <a:r>
              <a:rPr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en</a:t>
            </a:r>
            <a:r>
              <a:rPr b="1" u="sng" spc="17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procedimiento</a:t>
            </a:r>
            <a:r>
              <a:rPr b="1" u="sng" spc="17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sumarísimo</a:t>
            </a:r>
            <a:r>
              <a:rPr dirty="0">
                <a:latin typeface="Georgia"/>
                <a:cs typeface="Georgia"/>
              </a:rPr>
              <a:t>.</a:t>
            </a:r>
            <a:r>
              <a:rPr spc="195" dirty="0">
                <a:latin typeface="Georgia"/>
                <a:cs typeface="Georgia"/>
              </a:rPr>
              <a:t> </a:t>
            </a:r>
            <a:r>
              <a:rPr dirty="0">
                <a:latin typeface="Georgia"/>
                <a:cs typeface="Georgia"/>
              </a:rPr>
              <a:t>En</a:t>
            </a:r>
            <a:r>
              <a:rPr spc="190" dirty="0">
                <a:latin typeface="Georgia"/>
                <a:cs typeface="Georgia"/>
              </a:rPr>
              <a:t> </a:t>
            </a:r>
            <a:r>
              <a:rPr dirty="0">
                <a:latin typeface="Georgia"/>
                <a:cs typeface="Georgia"/>
              </a:rPr>
              <a:t>caso</a:t>
            </a:r>
            <a:r>
              <a:rPr spc="210" dirty="0">
                <a:latin typeface="Georgia"/>
                <a:cs typeface="Georgia"/>
              </a:rPr>
              <a:t> </a:t>
            </a:r>
            <a:r>
              <a:rPr spc="-10" dirty="0">
                <a:latin typeface="Georgia"/>
                <a:cs typeface="Georgia"/>
              </a:rPr>
              <a:t>necesario, 	</a:t>
            </a:r>
            <a:r>
              <a:rPr dirty="0">
                <a:latin typeface="Georgia"/>
                <a:cs typeface="Georgia"/>
              </a:rPr>
              <a:t>el</a:t>
            </a:r>
            <a:r>
              <a:rPr spc="520" dirty="0">
                <a:latin typeface="Georgia"/>
                <a:cs typeface="Georgia"/>
              </a:rPr>
              <a:t> </a:t>
            </a:r>
            <a:r>
              <a:rPr dirty="0">
                <a:latin typeface="Georgia"/>
                <a:cs typeface="Georgia"/>
              </a:rPr>
              <a:t>juez</a:t>
            </a:r>
            <a:r>
              <a:rPr spc="520" dirty="0">
                <a:latin typeface="Georgia"/>
                <a:cs typeface="Georgia"/>
              </a:rPr>
              <a:t> </a:t>
            </a:r>
            <a:r>
              <a:rPr dirty="0">
                <a:latin typeface="Georgia"/>
                <a:cs typeface="Georgia"/>
              </a:rPr>
              <a:t>puede</a:t>
            </a:r>
            <a:r>
              <a:rPr spc="535" dirty="0">
                <a:latin typeface="Georgia"/>
                <a:cs typeface="Georgia"/>
              </a:rPr>
              <a:t> </a:t>
            </a:r>
            <a:r>
              <a:rPr dirty="0">
                <a:latin typeface="Georgia"/>
                <a:cs typeface="Georgia"/>
              </a:rPr>
              <a:t>suplir</a:t>
            </a:r>
            <a:r>
              <a:rPr spc="505" dirty="0">
                <a:latin typeface="Georgia"/>
                <a:cs typeface="Georgia"/>
              </a:rPr>
              <a:t> </a:t>
            </a:r>
            <a:r>
              <a:rPr dirty="0">
                <a:latin typeface="Georgia"/>
                <a:cs typeface="Georgia"/>
              </a:rPr>
              <a:t>la</a:t>
            </a:r>
            <a:r>
              <a:rPr spc="520" dirty="0">
                <a:latin typeface="Georgia"/>
                <a:cs typeface="Georgia"/>
              </a:rPr>
              <a:t> </a:t>
            </a:r>
            <a:r>
              <a:rPr dirty="0">
                <a:latin typeface="Georgia"/>
                <a:cs typeface="Georgia"/>
              </a:rPr>
              <a:t>falta</a:t>
            </a:r>
            <a:r>
              <a:rPr spc="525" dirty="0">
                <a:latin typeface="Georgia"/>
                <a:cs typeface="Georgia"/>
              </a:rPr>
              <a:t> </a:t>
            </a:r>
            <a:r>
              <a:rPr dirty="0">
                <a:latin typeface="Georgia"/>
                <a:cs typeface="Georgia"/>
              </a:rPr>
              <a:t>de</a:t>
            </a:r>
            <a:r>
              <a:rPr spc="525" dirty="0">
                <a:latin typeface="Georgia"/>
                <a:cs typeface="Georgia"/>
              </a:rPr>
              <a:t> </a:t>
            </a:r>
            <a:r>
              <a:rPr dirty="0">
                <a:latin typeface="Georgia"/>
                <a:cs typeface="Georgia"/>
              </a:rPr>
              <a:t>acuerdo,</a:t>
            </a:r>
            <a:r>
              <a:rPr spc="525" dirty="0">
                <a:latin typeface="Georgia"/>
                <a:cs typeface="Georgia"/>
              </a:rPr>
              <a:t> </a:t>
            </a:r>
            <a:r>
              <a:rPr dirty="0">
                <a:latin typeface="Georgia"/>
                <a:cs typeface="Georgia"/>
              </a:rPr>
              <a:t>sin</a:t>
            </a:r>
            <a:r>
              <a:rPr spc="525" dirty="0">
                <a:latin typeface="Georgia"/>
                <a:cs typeface="Georgia"/>
              </a:rPr>
              <a:t> </a:t>
            </a:r>
            <a:r>
              <a:rPr spc="-10" dirty="0">
                <a:latin typeface="Georgia"/>
                <a:cs typeface="Georgia"/>
              </a:rPr>
              <a:t>imponer 	</a:t>
            </a:r>
            <a:r>
              <a:rPr dirty="0">
                <a:latin typeface="Georgia"/>
                <a:cs typeface="Georgia"/>
              </a:rPr>
              <a:t>mayor</a:t>
            </a:r>
            <a:r>
              <a:rPr spc="610" dirty="0">
                <a:latin typeface="Georgia"/>
                <a:cs typeface="Georgia"/>
              </a:rPr>
              <a:t>  </a:t>
            </a:r>
            <a:r>
              <a:rPr dirty="0">
                <a:latin typeface="Georgia"/>
                <a:cs typeface="Georgia"/>
              </a:rPr>
              <a:t>responsabilidad</a:t>
            </a:r>
            <a:r>
              <a:rPr spc="610" dirty="0">
                <a:latin typeface="Georgia"/>
                <a:cs typeface="Georgia"/>
              </a:rPr>
              <a:t>  </a:t>
            </a:r>
            <a:r>
              <a:rPr dirty="0">
                <a:latin typeface="Georgia"/>
                <a:cs typeface="Georgia"/>
              </a:rPr>
              <a:t>a</a:t>
            </a:r>
            <a:r>
              <a:rPr spc="610" dirty="0">
                <a:latin typeface="Georgia"/>
                <a:cs typeface="Georgia"/>
              </a:rPr>
              <a:t>  </a:t>
            </a:r>
            <a:r>
              <a:rPr dirty="0">
                <a:latin typeface="Georgia"/>
                <a:cs typeface="Georgia"/>
              </a:rPr>
              <a:t>los</a:t>
            </a:r>
            <a:r>
              <a:rPr spc="615" dirty="0">
                <a:latin typeface="Georgia"/>
                <a:cs typeface="Georgia"/>
              </a:rPr>
              <a:t>  </a:t>
            </a:r>
            <a:r>
              <a:rPr dirty="0">
                <a:latin typeface="Georgia"/>
                <a:cs typeface="Georgia"/>
              </a:rPr>
              <a:t>socios</a:t>
            </a:r>
            <a:r>
              <a:rPr spc="605" dirty="0">
                <a:latin typeface="Georgia"/>
                <a:cs typeface="Georgia"/>
              </a:rPr>
              <a:t>  </a:t>
            </a:r>
            <a:r>
              <a:rPr dirty="0">
                <a:latin typeface="Georgia"/>
                <a:cs typeface="Georgia"/>
              </a:rPr>
              <a:t>que</a:t>
            </a:r>
            <a:r>
              <a:rPr spc="610" dirty="0">
                <a:latin typeface="Georgia"/>
                <a:cs typeface="Georgia"/>
              </a:rPr>
              <a:t>  </a:t>
            </a:r>
            <a:r>
              <a:rPr dirty="0">
                <a:latin typeface="Georgia"/>
                <a:cs typeface="Georgia"/>
              </a:rPr>
              <a:t>no</a:t>
            </a:r>
            <a:r>
              <a:rPr spc="610" dirty="0">
                <a:latin typeface="Georgia"/>
                <a:cs typeface="Georgia"/>
              </a:rPr>
              <a:t>  </a:t>
            </a:r>
            <a:r>
              <a:rPr spc="-25" dirty="0">
                <a:latin typeface="Georgia"/>
                <a:cs typeface="Georgia"/>
              </a:rPr>
              <a:t>lo 	</a:t>
            </a:r>
            <a:r>
              <a:rPr spc="-10" dirty="0">
                <a:latin typeface="Georgia"/>
                <a:cs typeface="Georgia"/>
              </a:rPr>
              <a:t>consientan.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22605" rIns="0" bIns="0" rtlCol="0">
            <a:spAutoFit/>
          </a:bodyPr>
          <a:lstStyle/>
          <a:p>
            <a:pPr marL="3321685">
              <a:lnSpc>
                <a:spcPct val="100000"/>
              </a:lnSpc>
              <a:spcBef>
                <a:spcPts val="100"/>
              </a:spcBef>
            </a:pPr>
            <a:r>
              <a:rPr dirty="0"/>
              <a:t>DERECHO</a:t>
            </a:r>
            <a:r>
              <a:rPr spc="-50" dirty="0"/>
              <a:t> </a:t>
            </a:r>
            <a:r>
              <a:rPr dirty="0"/>
              <a:t>DE</a:t>
            </a:r>
            <a:r>
              <a:rPr spc="-15" dirty="0"/>
              <a:t> </a:t>
            </a:r>
            <a:r>
              <a:rPr spc="-10" dirty="0"/>
              <a:t>RECESO</a:t>
            </a:r>
          </a:p>
        </p:txBody>
      </p:sp>
      <p:sp>
        <p:nvSpPr>
          <p:cNvPr id="3" name="object 3"/>
          <p:cNvSpPr/>
          <p:nvPr/>
        </p:nvSpPr>
        <p:spPr>
          <a:xfrm>
            <a:off x="2647188" y="2001011"/>
            <a:ext cx="6247130" cy="24765"/>
          </a:xfrm>
          <a:custGeom>
            <a:avLst/>
            <a:gdLst/>
            <a:ahLst/>
            <a:cxnLst/>
            <a:rect l="l" t="t" r="r" b="b"/>
            <a:pathLst>
              <a:path w="6247130" h="24764">
                <a:moveTo>
                  <a:pt x="6246876" y="0"/>
                </a:moveTo>
                <a:lnTo>
                  <a:pt x="0" y="0"/>
                </a:lnTo>
                <a:lnTo>
                  <a:pt x="0" y="24384"/>
                </a:lnTo>
                <a:lnTo>
                  <a:pt x="6246876" y="24384"/>
                </a:lnTo>
                <a:lnTo>
                  <a:pt x="62468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81076" y="1546682"/>
            <a:ext cx="11183620" cy="1489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5115" marR="5080" indent="-280670" algn="just">
              <a:lnSpc>
                <a:spcPct val="100000"/>
              </a:lnSpc>
              <a:spcBef>
                <a:spcPts val="105"/>
              </a:spcBef>
              <a:buClr>
                <a:srgbClr val="D16248"/>
              </a:buClr>
              <a:buSzPct val="78125"/>
              <a:buFont typeface="Segoe UI Symbol"/>
              <a:buChar char="⚫"/>
              <a:tabLst>
                <a:tab pos="286385" algn="l"/>
              </a:tabLst>
            </a:pPr>
            <a:r>
              <a:rPr sz="3200" dirty="0">
                <a:latin typeface="Georgia"/>
                <a:cs typeface="Georgia"/>
              </a:rPr>
              <a:t>El</a:t>
            </a:r>
            <a:r>
              <a:rPr sz="3200" spc="355" dirty="0">
                <a:latin typeface="Georgia"/>
                <a:cs typeface="Georgia"/>
              </a:rPr>
              <a:t>  </a:t>
            </a:r>
            <a:r>
              <a:rPr sz="3200" dirty="0">
                <a:latin typeface="Georgia"/>
                <a:cs typeface="Georgia"/>
              </a:rPr>
              <a:t>socio</a:t>
            </a:r>
            <a:r>
              <a:rPr sz="3200" spc="355" dirty="0">
                <a:latin typeface="Georgia"/>
                <a:cs typeface="Georgia"/>
              </a:rPr>
              <a:t>  </a:t>
            </a:r>
            <a:r>
              <a:rPr sz="3200" b="1" dirty="0">
                <a:latin typeface="Georgia"/>
                <a:cs typeface="Georgia"/>
              </a:rPr>
              <a:t>disconforme</a:t>
            </a:r>
            <a:r>
              <a:rPr sz="3200" b="1" spc="310" dirty="0">
                <a:latin typeface="Georgia"/>
                <a:cs typeface="Georgia"/>
              </a:rPr>
              <a:t>  </a:t>
            </a:r>
            <a:r>
              <a:rPr sz="3200" b="1" dirty="0">
                <a:latin typeface="Georgia"/>
                <a:cs typeface="Georgia"/>
              </a:rPr>
              <a:t>podrá</a:t>
            </a:r>
            <a:r>
              <a:rPr sz="3200" b="1" spc="315" dirty="0">
                <a:latin typeface="Georgia"/>
                <a:cs typeface="Georgia"/>
              </a:rPr>
              <a:t>  </a:t>
            </a:r>
            <a:r>
              <a:rPr sz="3200" b="1" dirty="0">
                <a:latin typeface="Georgia"/>
                <a:cs typeface="Georgia"/>
              </a:rPr>
              <a:t>ejercer</a:t>
            </a:r>
            <a:r>
              <a:rPr sz="3200" b="1" spc="310" dirty="0">
                <a:latin typeface="Georgia"/>
                <a:cs typeface="Georgia"/>
              </a:rPr>
              <a:t>  </a:t>
            </a:r>
            <a:r>
              <a:rPr sz="3200" dirty="0">
                <a:latin typeface="Georgia"/>
                <a:cs typeface="Georgia"/>
              </a:rPr>
              <a:t>el</a:t>
            </a:r>
            <a:r>
              <a:rPr sz="3200" spc="355" dirty="0">
                <a:latin typeface="Georgia"/>
                <a:cs typeface="Georgia"/>
              </a:rPr>
              <a:t>  </a:t>
            </a:r>
            <a:r>
              <a:rPr sz="3200" dirty="0">
                <a:latin typeface="Georgia"/>
                <a:cs typeface="Georgia"/>
              </a:rPr>
              <a:t>derecho</a:t>
            </a:r>
            <a:r>
              <a:rPr sz="3200" spc="355" dirty="0">
                <a:latin typeface="Georgia"/>
                <a:cs typeface="Georgia"/>
              </a:rPr>
              <a:t>  </a:t>
            </a:r>
            <a:r>
              <a:rPr sz="3200" spc="-25" dirty="0">
                <a:latin typeface="Georgia"/>
                <a:cs typeface="Georgia"/>
              </a:rPr>
              <a:t>de 	</a:t>
            </a:r>
            <a:r>
              <a:rPr sz="3200" b="1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receso</a:t>
            </a:r>
            <a:r>
              <a:rPr sz="3200" b="1" i="1" u="sng" spc="5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3200" b="1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dentro</a:t>
            </a:r>
            <a:r>
              <a:rPr sz="3200" b="1" i="1" u="sng" spc="7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3200" b="1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de</a:t>
            </a:r>
            <a:r>
              <a:rPr sz="3200" b="1" i="1" u="sng" spc="7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3200" b="1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los</a:t>
            </a:r>
            <a:r>
              <a:rPr sz="3200" b="1" i="1" u="sng" spc="5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3200" b="1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DIEZ</a:t>
            </a:r>
            <a:r>
              <a:rPr sz="3200" b="1" i="1" u="sng" spc="8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3200" b="1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(10)</a:t>
            </a:r>
            <a:r>
              <a:rPr sz="3200" b="1" i="1" u="sng" spc="6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3200" b="1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días</a:t>
            </a:r>
            <a:r>
              <a:rPr sz="3200" b="1" i="1" spc="70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de</a:t>
            </a:r>
            <a:r>
              <a:rPr sz="3200" spc="95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quedar</a:t>
            </a:r>
            <a:r>
              <a:rPr sz="3200" spc="90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firme</a:t>
            </a:r>
            <a:r>
              <a:rPr sz="3200" spc="110" dirty="0">
                <a:latin typeface="Georgia"/>
                <a:cs typeface="Georgia"/>
              </a:rPr>
              <a:t> </a:t>
            </a:r>
            <a:r>
              <a:rPr sz="3200" spc="-25" dirty="0">
                <a:latin typeface="Georgia"/>
                <a:cs typeface="Georgia"/>
              </a:rPr>
              <a:t>la 	</a:t>
            </a:r>
            <a:r>
              <a:rPr sz="3200" dirty="0">
                <a:latin typeface="Georgia"/>
                <a:cs typeface="Georgia"/>
              </a:rPr>
              <a:t>decisión</a:t>
            </a:r>
            <a:r>
              <a:rPr sz="3200" spc="300" dirty="0">
                <a:latin typeface="Georgia"/>
                <a:cs typeface="Georgia"/>
              </a:rPr>
              <a:t>   </a:t>
            </a:r>
            <a:r>
              <a:rPr sz="3200" dirty="0">
                <a:latin typeface="Georgia"/>
                <a:cs typeface="Georgia"/>
              </a:rPr>
              <a:t>judicial,</a:t>
            </a:r>
            <a:r>
              <a:rPr sz="3200" spc="300" dirty="0">
                <a:latin typeface="Georgia"/>
                <a:cs typeface="Georgia"/>
              </a:rPr>
              <a:t>   </a:t>
            </a:r>
            <a:r>
              <a:rPr sz="3200" dirty="0">
                <a:latin typeface="Georgia"/>
                <a:cs typeface="Georgia"/>
              </a:rPr>
              <a:t>en</a:t>
            </a:r>
            <a:r>
              <a:rPr sz="3200" spc="300" dirty="0">
                <a:latin typeface="Georgia"/>
                <a:cs typeface="Georgia"/>
              </a:rPr>
              <a:t>   </a:t>
            </a:r>
            <a:r>
              <a:rPr sz="3200" dirty="0">
                <a:latin typeface="Georgia"/>
                <a:cs typeface="Georgia"/>
              </a:rPr>
              <a:t>los</a:t>
            </a:r>
            <a:r>
              <a:rPr sz="3200" spc="300" dirty="0">
                <a:latin typeface="Georgia"/>
                <a:cs typeface="Georgia"/>
              </a:rPr>
              <a:t>   </a:t>
            </a:r>
            <a:r>
              <a:rPr sz="3200" dirty="0">
                <a:latin typeface="Georgia"/>
                <a:cs typeface="Georgia"/>
              </a:rPr>
              <a:t>términos</a:t>
            </a:r>
            <a:r>
              <a:rPr sz="3200" spc="310" dirty="0">
                <a:latin typeface="Georgia"/>
                <a:cs typeface="Georgia"/>
              </a:rPr>
              <a:t>   </a:t>
            </a:r>
            <a:r>
              <a:rPr sz="3200" dirty="0">
                <a:latin typeface="Georgia"/>
                <a:cs typeface="Georgia"/>
              </a:rPr>
              <a:t>del</a:t>
            </a:r>
            <a:r>
              <a:rPr sz="3200" spc="305" dirty="0">
                <a:latin typeface="Georgia"/>
                <a:cs typeface="Georgia"/>
              </a:rPr>
              <a:t>   </a:t>
            </a:r>
            <a:r>
              <a:rPr sz="3200" dirty="0">
                <a:latin typeface="Georgia"/>
                <a:cs typeface="Georgia"/>
              </a:rPr>
              <a:t>artículo</a:t>
            </a:r>
            <a:r>
              <a:rPr sz="3200" spc="300" dirty="0">
                <a:latin typeface="Georgia"/>
                <a:cs typeface="Georgia"/>
              </a:rPr>
              <a:t>   </a:t>
            </a:r>
            <a:r>
              <a:rPr sz="3200" spc="-25" dirty="0">
                <a:latin typeface="Georgia"/>
                <a:cs typeface="Georgia"/>
              </a:rPr>
              <a:t>92.</a:t>
            </a:r>
            <a:endParaRPr sz="3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22605" rIns="0" bIns="0" rtlCol="0">
            <a:spAutoFit/>
          </a:bodyPr>
          <a:lstStyle/>
          <a:p>
            <a:pPr marL="2639060">
              <a:lnSpc>
                <a:spcPct val="100000"/>
              </a:lnSpc>
              <a:spcBef>
                <a:spcPts val="100"/>
              </a:spcBef>
            </a:pPr>
            <a:r>
              <a:rPr dirty="0"/>
              <a:t>DISOLUCION</a:t>
            </a:r>
            <a:r>
              <a:rPr spc="-25" dirty="0"/>
              <a:t> </a:t>
            </a:r>
            <a:r>
              <a:rPr dirty="0"/>
              <a:t>-</a:t>
            </a:r>
            <a:r>
              <a:rPr spc="-35" dirty="0"/>
              <a:t> </a:t>
            </a:r>
            <a:r>
              <a:rPr spc="-10" dirty="0"/>
              <a:t>LIQUIDACION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1076" y="1551177"/>
            <a:ext cx="11184890" cy="31972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4480" marR="5080" indent="-272415" algn="just">
              <a:lnSpc>
                <a:spcPct val="100000"/>
              </a:lnSpc>
              <a:spcBef>
                <a:spcPts val="105"/>
              </a:spcBef>
              <a:buClr>
                <a:srgbClr val="D16248"/>
              </a:buClr>
              <a:buSzPct val="85000"/>
              <a:buFont typeface="Segoe UI Symbol"/>
              <a:buChar char="⚫"/>
              <a:tabLst>
                <a:tab pos="286385" algn="l"/>
              </a:tabLst>
            </a:pPr>
            <a:r>
              <a:rPr sz="20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Cualquiera</a:t>
            </a:r>
            <a:r>
              <a:rPr sz="2000" i="1" u="sng" spc="7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de</a:t>
            </a:r>
            <a:r>
              <a:rPr sz="2000" i="1" u="sng" spc="7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los</a:t>
            </a:r>
            <a:r>
              <a:rPr sz="2000" i="1" u="sng" spc="7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socios</a:t>
            </a:r>
            <a:r>
              <a:rPr sz="2000" i="1" u="sng" spc="7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puede</a:t>
            </a:r>
            <a:r>
              <a:rPr sz="2000" i="1" u="sng" spc="7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provocar</a:t>
            </a:r>
            <a:r>
              <a:rPr sz="2000" i="1" u="sng" spc="7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la</a:t>
            </a:r>
            <a:r>
              <a:rPr sz="2000" i="1" u="sng" spc="7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disolución</a:t>
            </a:r>
            <a:r>
              <a:rPr sz="2000" i="1" u="sng" spc="8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de</a:t>
            </a:r>
            <a:r>
              <a:rPr sz="2000" i="1" u="sng" spc="7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la</a:t>
            </a:r>
            <a:r>
              <a:rPr sz="2000" i="1" u="sng" spc="7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sociedad</a:t>
            </a:r>
            <a:r>
              <a:rPr sz="2000" i="1" u="sng" spc="7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cuando</a:t>
            </a:r>
            <a:r>
              <a:rPr sz="2000" i="1" u="sng" spc="6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no</a:t>
            </a:r>
            <a:r>
              <a:rPr sz="2000" i="1" u="sng" spc="7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 </a:t>
            </a:r>
            <a:r>
              <a:rPr sz="2000" i="1" u="sng" spc="-1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media</a:t>
            </a:r>
            <a:r>
              <a:rPr sz="2000" i="1" spc="-10" dirty="0">
                <a:latin typeface="Georgia"/>
                <a:cs typeface="Georgia"/>
              </a:rPr>
              <a:t> 	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estipulación</a:t>
            </a:r>
            <a:r>
              <a:rPr sz="2000" i="1" u="sng" spc="12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escrita</a:t>
            </a:r>
            <a:r>
              <a:rPr sz="2000" i="1" u="sng" spc="114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del</a:t>
            </a:r>
            <a:r>
              <a:rPr sz="2000" i="1" u="sng" spc="11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pacto</a:t>
            </a:r>
            <a:r>
              <a:rPr sz="2000" i="1" u="sng" spc="11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de</a:t>
            </a:r>
            <a:r>
              <a:rPr sz="2000" i="1" u="sng" spc="10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duración</a:t>
            </a:r>
            <a:r>
              <a:rPr sz="2000" dirty="0">
                <a:latin typeface="Georgia"/>
                <a:cs typeface="Georgia"/>
              </a:rPr>
              <a:t>,</a:t>
            </a:r>
            <a:r>
              <a:rPr sz="2000" spc="10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notificando</a:t>
            </a:r>
            <a:r>
              <a:rPr sz="2000" spc="10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fehacientemente</a:t>
            </a:r>
            <a:r>
              <a:rPr sz="2000" spc="10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tal</a:t>
            </a:r>
            <a:r>
              <a:rPr sz="2000" spc="11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decisión</a:t>
            </a:r>
            <a:r>
              <a:rPr sz="2000" spc="11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a</a:t>
            </a:r>
            <a:r>
              <a:rPr sz="2000" spc="10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todos</a:t>
            </a:r>
            <a:r>
              <a:rPr sz="2000" spc="105" dirty="0">
                <a:latin typeface="Georgia"/>
                <a:cs typeface="Georgia"/>
              </a:rPr>
              <a:t> </a:t>
            </a:r>
            <a:r>
              <a:rPr sz="2000" spc="-25" dirty="0">
                <a:latin typeface="Georgia"/>
                <a:cs typeface="Georgia"/>
              </a:rPr>
              <a:t>los 	</a:t>
            </a:r>
            <a:r>
              <a:rPr sz="2000" dirty="0">
                <a:latin typeface="Georgia"/>
                <a:cs typeface="Georgia"/>
              </a:rPr>
              <a:t>socios.</a:t>
            </a:r>
            <a:r>
              <a:rPr sz="2000" spc="7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Sus</a:t>
            </a:r>
            <a:r>
              <a:rPr sz="2000" spc="6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efectos</a:t>
            </a:r>
            <a:r>
              <a:rPr sz="2000" spc="7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se</a:t>
            </a:r>
            <a:r>
              <a:rPr sz="2000" spc="7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producirán</a:t>
            </a:r>
            <a:r>
              <a:rPr sz="2000" spc="7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de</a:t>
            </a:r>
            <a:r>
              <a:rPr sz="2000" spc="7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pleno</a:t>
            </a:r>
            <a:r>
              <a:rPr sz="2000" spc="7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derecho</a:t>
            </a:r>
            <a:r>
              <a:rPr sz="2000" spc="6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entre</a:t>
            </a:r>
            <a:r>
              <a:rPr sz="2000" spc="7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los</a:t>
            </a:r>
            <a:r>
              <a:rPr sz="2000" spc="7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socios</a:t>
            </a:r>
            <a:r>
              <a:rPr sz="2000" spc="7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a</a:t>
            </a:r>
            <a:r>
              <a:rPr sz="2000" spc="7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los</a:t>
            </a:r>
            <a:r>
              <a:rPr sz="2000" spc="7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NOVENTA</a:t>
            </a:r>
            <a:r>
              <a:rPr sz="2000" spc="8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(90)</a:t>
            </a:r>
            <a:r>
              <a:rPr sz="2000" spc="7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días</a:t>
            </a:r>
            <a:r>
              <a:rPr sz="2000" spc="70" dirty="0">
                <a:latin typeface="Georgia"/>
                <a:cs typeface="Georgia"/>
              </a:rPr>
              <a:t> </a:t>
            </a:r>
            <a:r>
              <a:rPr sz="2000" spc="-25" dirty="0">
                <a:latin typeface="Georgia"/>
                <a:cs typeface="Georgia"/>
              </a:rPr>
              <a:t>de 	</a:t>
            </a:r>
            <a:r>
              <a:rPr sz="2000" dirty="0">
                <a:latin typeface="Georgia"/>
                <a:cs typeface="Georgia"/>
              </a:rPr>
              <a:t>la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última</a:t>
            </a:r>
            <a:r>
              <a:rPr sz="2000" spc="-3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notificación.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735"/>
              </a:spcBef>
            </a:pP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Los</a:t>
            </a:r>
            <a:r>
              <a:rPr sz="2000" i="1" u="sng" spc="-2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socios</a:t>
            </a:r>
            <a:r>
              <a:rPr sz="2000" i="1" u="sng" spc="-2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que</a:t>
            </a:r>
            <a:r>
              <a:rPr sz="2000" i="1" u="sng" spc="-3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deseen</a:t>
            </a:r>
            <a:r>
              <a:rPr sz="2000" i="1" u="sng" spc="-3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permanecer</a:t>
            </a:r>
            <a:r>
              <a:rPr sz="2000" i="1" u="sng" spc="-5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en</a:t>
            </a:r>
            <a:r>
              <a:rPr sz="2000" i="1" u="sng" spc="-3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la</a:t>
            </a:r>
            <a:r>
              <a:rPr sz="2000" i="1" u="sng" spc="-2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sociedad,</a:t>
            </a:r>
            <a:r>
              <a:rPr sz="2000" i="1" u="sng" spc="-3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deben</a:t>
            </a:r>
            <a:r>
              <a:rPr sz="2000" i="1" u="sng" spc="-4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pagar</a:t>
            </a:r>
            <a:r>
              <a:rPr sz="2000" i="1" u="sng" spc="-2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a</a:t>
            </a:r>
            <a:r>
              <a:rPr sz="2000" i="1" u="sng" spc="-1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los</a:t>
            </a:r>
            <a:r>
              <a:rPr sz="2000" i="1" u="sng" spc="-2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salientes</a:t>
            </a:r>
            <a:r>
              <a:rPr sz="2000" i="1" spc="-5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su</a:t>
            </a:r>
            <a:r>
              <a:rPr sz="2000" spc="-1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parte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social.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735"/>
              </a:spcBef>
            </a:pP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0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La</a:t>
            </a:r>
            <a:r>
              <a:rPr sz="2000" i="1" u="sng" spc="-3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liquidación</a:t>
            </a:r>
            <a:r>
              <a:rPr sz="2000" i="1" u="sng" spc="-2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se</a:t>
            </a:r>
            <a:r>
              <a:rPr sz="2000" i="1" u="sng" spc="-4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rige</a:t>
            </a:r>
            <a:r>
              <a:rPr sz="2000" i="1" u="sng" spc="-3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por</a:t>
            </a:r>
            <a:r>
              <a:rPr sz="2000" i="1" u="sng" spc="-2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las</a:t>
            </a:r>
            <a:r>
              <a:rPr sz="2000" i="1" u="sng" spc="-2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normas</a:t>
            </a:r>
            <a:r>
              <a:rPr sz="2000" i="1" u="sng" spc="-5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del</a:t>
            </a:r>
            <a:r>
              <a:rPr sz="2000" i="1" u="sng" spc="-3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contrato</a:t>
            </a:r>
            <a:r>
              <a:rPr sz="2000" i="1" u="sng" spc="-2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y</a:t>
            </a:r>
            <a:r>
              <a:rPr sz="2000" i="1" u="sng" spc="-1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de</a:t>
            </a:r>
            <a:r>
              <a:rPr sz="2000" i="1" u="sng" spc="-4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esta</a:t>
            </a:r>
            <a:r>
              <a:rPr sz="2000" i="1" u="sng" spc="-3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000" i="1" u="sng" spc="-2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ley.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22605" rIns="0" bIns="0" rtlCol="0">
            <a:spAutoFit/>
          </a:bodyPr>
          <a:lstStyle/>
          <a:p>
            <a:pPr marL="4025900">
              <a:lnSpc>
                <a:spcPct val="100000"/>
              </a:lnSpc>
              <a:spcBef>
                <a:spcPts val="100"/>
              </a:spcBef>
            </a:pPr>
            <a:r>
              <a:rPr dirty="0"/>
              <a:t>DE</a:t>
            </a:r>
            <a:r>
              <a:rPr spc="-15" dirty="0"/>
              <a:t> </a:t>
            </a:r>
            <a:r>
              <a:rPr dirty="0"/>
              <a:t>LOS</a:t>
            </a:r>
            <a:r>
              <a:rPr spc="-20" dirty="0"/>
              <a:t> </a:t>
            </a:r>
            <a:r>
              <a:rPr spc="-10" dirty="0"/>
              <a:t>SOCIOS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2062925"/>
            <a:ext cx="8111490" cy="324548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675"/>
              </a:spcBef>
              <a:buClr>
                <a:srgbClr val="D16248"/>
              </a:buClr>
              <a:buSzPct val="85416"/>
              <a:buFont typeface="Segoe UI Symbol"/>
              <a:buChar char="⚫"/>
              <a:tabLst>
                <a:tab pos="286385" algn="l"/>
              </a:tabLst>
            </a:pPr>
            <a:r>
              <a:rPr sz="2400" b="1" spc="-10" dirty="0">
                <a:solidFill>
                  <a:srgbClr val="8FAF8B"/>
                </a:solidFill>
                <a:latin typeface="Georgia"/>
                <a:cs typeface="Georgia"/>
              </a:rPr>
              <a:t>CONYUGES</a:t>
            </a:r>
            <a:endParaRPr sz="2400">
              <a:latin typeface="Georgia"/>
              <a:cs typeface="Georgia"/>
            </a:endParaRPr>
          </a:p>
          <a:p>
            <a:pPr marL="560705" marR="525780" lvl="1" indent="-274320">
              <a:lnSpc>
                <a:spcPct val="100000"/>
              </a:lnSpc>
              <a:spcBef>
                <a:spcPts val="580"/>
              </a:spcBef>
              <a:buClr>
                <a:srgbClr val="CCB400"/>
              </a:buClr>
              <a:buSzPct val="68750"/>
              <a:buFont typeface="Wingdings"/>
              <a:buChar char=""/>
              <a:tabLst>
                <a:tab pos="560705" algn="l"/>
              </a:tabLst>
            </a:pP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Los</a:t>
            </a:r>
            <a:r>
              <a:rPr sz="2400" spc="-4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cónyuges</a:t>
            </a:r>
            <a:r>
              <a:rPr sz="2400" spc="-5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pueden</a:t>
            </a:r>
            <a:r>
              <a:rPr sz="2400" spc="-5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integrar</a:t>
            </a:r>
            <a:r>
              <a:rPr sz="2400" spc="-5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entre</a:t>
            </a:r>
            <a:r>
              <a:rPr sz="2400" spc="-6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sí</a:t>
            </a:r>
            <a:r>
              <a:rPr sz="2400" spc="-5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sociedades</a:t>
            </a:r>
            <a:r>
              <a:rPr sz="2400" spc="-6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636B85"/>
                </a:solidFill>
                <a:latin typeface="Georgia"/>
                <a:cs typeface="Georgia"/>
              </a:rPr>
              <a:t>de 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cualquier</a:t>
            </a:r>
            <a:r>
              <a:rPr sz="2400" spc="-6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tipo</a:t>
            </a:r>
            <a:r>
              <a:rPr sz="2400" spc="-3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y</a:t>
            </a:r>
            <a:r>
              <a:rPr sz="2400" spc="-3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las</a:t>
            </a:r>
            <a:r>
              <a:rPr sz="2400" spc="-4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reguladas</a:t>
            </a:r>
            <a:r>
              <a:rPr sz="2400" spc="-4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en</a:t>
            </a:r>
            <a:r>
              <a:rPr sz="2400" spc="-5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la</a:t>
            </a:r>
            <a:r>
              <a:rPr sz="2400" spc="-3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Sección</a:t>
            </a:r>
            <a:r>
              <a:rPr sz="2400" spc="-4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IV</a:t>
            </a:r>
            <a:r>
              <a:rPr sz="2400" spc="-3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400" spc="-20" dirty="0">
                <a:solidFill>
                  <a:srgbClr val="636B85"/>
                </a:solidFill>
                <a:latin typeface="Georgia"/>
                <a:cs typeface="Georgia"/>
              </a:rPr>
              <a:t>(SH)</a:t>
            </a:r>
            <a:endParaRPr sz="2400">
              <a:latin typeface="Georgia"/>
              <a:cs typeface="Georgia"/>
            </a:endParaRPr>
          </a:p>
          <a:p>
            <a:pPr marL="286385" indent="-273685">
              <a:lnSpc>
                <a:spcPct val="100000"/>
              </a:lnSpc>
              <a:spcBef>
                <a:spcPts val="575"/>
              </a:spcBef>
              <a:buClr>
                <a:srgbClr val="D16248"/>
              </a:buClr>
              <a:buSzPct val="85416"/>
              <a:buFont typeface="Segoe UI Symbol"/>
              <a:buChar char="⚫"/>
              <a:tabLst>
                <a:tab pos="286385" algn="l"/>
              </a:tabLst>
            </a:pPr>
            <a:r>
              <a:rPr sz="2400" b="1" dirty="0">
                <a:solidFill>
                  <a:srgbClr val="8FAF8B"/>
                </a:solidFill>
                <a:latin typeface="Georgia"/>
                <a:cs typeface="Georgia"/>
              </a:rPr>
              <a:t>HEREDEROS</a:t>
            </a:r>
            <a:r>
              <a:rPr sz="2400" b="1" spc="-80" dirty="0">
                <a:solidFill>
                  <a:srgbClr val="8FAF8B"/>
                </a:solidFill>
                <a:latin typeface="Georgia"/>
                <a:cs typeface="Georgia"/>
              </a:rPr>
              <a:t> </a:t>
            </a:r>
            <a:r>
              <a:rPr sz="2400" b="1" spc="-10" dirty="0">
                <a:solidFill>
                  <a:srgbClr val="8FAF8B"/>
                </a:solidFill>
                <a:latin typeface="Georgia"/>
                <a:cs typeface="Georgia"/>
              </a:rPr>
              <a:t>MENORES</a:t>
            </a:r>
            <a:endParaRPr sz="2400">
              <a:latin typeface="Georgia"/>
              <a:cs typeface="Georgia"/>
            </a:endParaRPr>
          </a:p>
          <a:p>
            <a:pPr marL="560705" marR="5080" lvl="1" indent="-274320">
              <a:lnSpc>
                <a:spcPct val="100000"/>
              </a:lnSpc>
              <a:spcBef>
                <a:spcPts val="580"/>
              </a:spcBef>
              <a:buClr>
                <a:srgbClr val="CCB400"/>
              </a:buClr>
              <a:buSzPct val="68750"/>
              <a:buFont typeface="Wingdings"/>
              <a:buChar char=""/>
              <a:tabLst>
                <a:tab pos="560705" algn="l"/>
              </a:tabLst>
            </a:pP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En</a:t>
            </a:r>
            <a:r>
              <a:rPr sz="2400" spc="-5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la</a:t>
            </a:r>
            <a:r>
              <a:rPr sz="2400" spc="-4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sociedad</a:t>
            </a:r>
            <a:r>
              <a:rPr sz="2400" spc="-5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constituida</a:t>
            </a:r>
            <a:r>
              <a:rPr sz="2400" spc="-7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con</a:t>
            </a:r>
            <a:r>
              <a:rPr sz="2400" spc="-4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bienes</a:t>
            </a:r>
            <a:r>
              <a:rPr sz="2400" spc="-4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sometidos</a:t>
            </a:r>
            <a:r>
              <a:rPr sz="2400" spc="-4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400" spc="-50" dirty="0">
                <a:solidFill>
                  <a:srgbClr val="636B85"/>
                </a:solidFill>
                <a:latin typeface="Georgia"/>
                <a:cs typeface="Georgia"/>
              </a:rPr>
              <a:t>a 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indivisión</a:t>
            </a:r>
            <a:r>
              <a:rPr sz="2400" spc="-12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forzosa</a:t>
            </a:r>
            <a:r>
              <a:rPr sz="2400" spc="-8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hereditaria,</a:t>
            </a:r>
            <a:r>
              <a:rPr sz="2400" spc="-9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los</a:t>
            </a:r>
            <a:r>
              <a:rPr sz="2400" spc="-8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herederos</a:t>
            </a:r>
            <a:r>
              <a:rPr sz="2400" spc="-9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menores</a:t>
            </a:r>
            <a:r>
              <a:rPr sz="2400" spc="-9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636B85"/>
                </a:solidFill>
                <a:latin typeface="Georgia"/>
                <a:cs typeface="Georgia"/>
              </a:rPr>
              <a:t>de 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edad,</a:t>
            </a:r>
            <a:r>
              <a:rPr sz="2400" spc="-1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incapaces, o</a:t>
            </a:r>
            <a:r>
              <a:rPr sz="2400" spc="-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con</a:t>
            </a:r>
            <a:r>
              <a:rPr sz="2400" spc="-3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capacidad</a:t>
            </a:r>
            <a:r>
              <a:rPr sz="2400" spc="-1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636B85"/>
                </a:solidFill>
                <a:latin typeface="Georgia"/>
                <a:cs typeface="Georgia"/>
              </a:rPr>
              <a:t>restringida</a:t>
            </a:r>
            <a:r>
              <a:rPr sz="2400" spc="-4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400" b="1" i="1" u="sng" spc="-20" dirty="0">
                <a:solidFill>
                  <a:srgbClr val="636B85"/>
                </a:solidFill>
                <a:uFill>
                  <a:solidFill>
                    <a:srgbClr val="636B85"/>
                  </a:solidFill>
                </a:uFill>
                <a:latin typeface="Georgia"/>
                <a:cs typeface="Georgia"/>
              </a:rPr>
              <a:t>sólo</a:t>
            </a:r>
            <a:r>
              <a:rPr sz="2400" b="1" i="1" spc="-2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400" b="1" i="1" u="sng" dirty="0">
                <a:solidFill>
                  <a:srgbClr val="636B85"/>
                </a:solidFill>
                <a:uFill>
                  <a:solidFill>
                    <a:srgbClr val="636B85"/>
                  </a:solidFill>
                </a:uFill>
                <a:latin typeface="Georgia"/>
                <a:cs typeface="Georgia"/>
              </a:rPr>
              <a:t>pueden</a:t>
            </a:r>
            <a:r>
              <a:rPr sz="2400" b="1" i="1" u="sng" spc="-35" dirty="0">
                <a:solidFill>
                  <a:srgbClr val="636B85"/>
                </a:solidFill>
                <a:uFill>
                  <a:solidFill>
                    <a:srgbClr val="636B85"/>
                  </a:solidFill>
                </a:uFill>
                <a:latin typeface="Georgia"/>
                <a:cs typeface="Georgia"/>
              </a:rPr>
              <a:t> </a:t>
            </a:r>
            <a:r>
              <a:rPr sz="2400" b="1" i="1" u="sng" dirty="0">
                <a:solidFill>
                  <a:srgbClr val="636B85"/>
                </a:solidFill>
                <a:uFill>
                  <a:solidFill>
                    <a:srgbClr val="636B85"/>
                  </a:solidFill>
                </a:uFill>
                <a:latin typeface="Georgia"/>
                <a:cs typeface="Georgia"/>
              </a:rPr>
              <a:t>ser</a:t>
            </a:r>
            <a:r>
              <a:rPr sz="2400" b="1" i="1" u="sng" spc="-40" dirty="0">
                <a:solidFill>
                  <a:srgbClr val="636B85"/>
                </a:solidFill>
                <a:uFill>
                  <a:solidFill>
                    <a:srgbClr val="636B85"/>
                  </a:solidFill>
                </a:uFill>
                <a:latin typeface="Georgia"/>
                <a:cs typeface="Georgia"/>
              </a:rPr>
              <a:t> </a:t>
            </a:r>
            <a:r>
              <a:rPr sz="2400" b="1" i="1" u="sng" dirty="0">
                <a:solidFill>
                  <a:srgbClr val="636B85"/>
                </a:solidFill>
                <a:uFill>
                  <a:solidFill>
                    <a:srgbClr val="636B85"/>
                  </a:solidFill>
                </a:uFill>
                <a:latin typeface="Georgia"/>
                <a:cs typeface="Georgia"/>
              </a:rPr>
              <a:t>socios</a:t>
            </a:r>
            <a:r>
              <a:rPr sz="2400" b="1" i="1" u="sng" spc="-30" dirty="0">
                <a:solidFill>
                  <a:srgbClr val="636B85"/>
                </a:solidFill>
                <a:uFill>
                  <a:solidFill>
                    <a:srgbClr val="636B85"/>
                  </a:solidFill>
                </a:uFill>
                <a:latin typeface="Georgia"/>
                <a:cs typeface="Georgia"/>
              </a:rPr>
              <a:t> </a:t>
            </a:r>
            <a:r>
              <a:rPr sz="2400" b="1" i="1" u="sng" dirty="0">
                <a:solidFill>
                  <a:srgbClr val="636B85"/>
                </a:solidFill>
                <a:uFill>
                  <a:solidFill>
                    <a:srgbClr val="636B85"/>
                  </a:solidFill>
                </a:uFill>
                <a:latin typeface="Georgia"/>
                <a:cs typeface="Georgia"/>
              </a:rPr>
              <a:t>con</a:t>
            </a:r>
            <a:r>
              <a:rPr sz="2400" b="1" i="1" u="sng" spc="-35" dirty="0">
                <a:solidFill>
                  <a:srgbClr val="636B85"/>
                </a:solidFill>
                <a:uFill>
                  <a:solidFill>
                    <a:srgbClr val="636B85"/>
                  </a:solidFill>
                </a:uFill>
                <a:latin typeface="Georgia"/>
                <a:cs typeface="Georgia"/>
              </a:rPr>
              <a:t> </a:t>
            </a:r>
            <a:r>
              <a:rPr sz="2400" b="1" i="1" u="sng" dirty="0">
                <a:solidFill>
                  <a:srgbClr val="636B85"/>
                </a:solidFill>
                <a:uFill>
                  <a:solidFill>
                    <a:srgbClr val="636B85"/>
                  </a:solidFill>
                </a:uFill>
                <a:latin typeface="Georgia"/>
                <a:cs typeface="Georgia"/>
              </a:rPr>
              <a:t>responsabilidad</a:t>
            </a:r>
            <a:r>
              <a:rPr sz="2400" b="1" i="1" u="sng" spc="-40" dirty="0">
                <a:solidFill>
                  <a:srgbClr val="636B85"/>
                </a:solidFill>
                <a:uFill>
                  <a:solidFill>
                    <a:srgbClr val="636B85"/>
                  </a:solidFill>
                </a:uFill>
                <a:latin typeface="Georgia"/>
                <a:cs typeface="Georgia"/>
              </a:rPr>
              <a:t> </a:t>
            </a:r>
            <a:r>
              <a:rPr sz="2400" b="1" i="1" u="sng" spc="-10" dirty="0">
                <a:solidFill>
                  <a:srgbClr val="636B85"/>
                </a:solidFill>
                <a:uFill>
                  <a:solidFill>
                    <a:srgbClr val="636B85"/>
                  </a:solidFill>
                </a:uFill>
                <a:latin typeface="Georgia"/>
                <a:cs typeface="Georgia"/>
              </a:rPr>
              <a:t>limitada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1083" rIns="0" bIns="0" rtlCol="0">
            <a:spAutoFit/>
          </a:bodyPr>
          <a:lstStyle/>
          <a:p>
            <a:pPr marL="3748404" marR="5080" indent="-3736340">
              <a:lnSpc>
                <a:spcPct val="101000"/>
              </a:lnSpc>
              <a:spcBef>
                <a:spcPts val="65"/>
              </a:spcBef>
            </a:pPr>
            <a:r>
              <a:rPr sz="3000" dirty="0"/>
              <a:t>SOCIO</a:t>
            </a:r>
            <a:r>
              <a:rPr sz="3000" spc="-70" dirty="0"/>
              <a:t> </a:t>
            </a:r>
            <a:r>
              <a:rPr sz="3000" dirty="0"/>
              <a:t>APARENTE:</a:t>
            </a:r>
            <a:r>
              <a:rPr sz="1800" dirty="0">
                <a:solidFill>
                  <a:srgbClr val="000000"/>
                </a:solidFill>
              </a:rPr>
              <a:t>El</a:t>
            </a:r>
            <a:r>
              <a:rPr sz="1800" spc="-45" dirty="0">
                <a:solidFill>
                  <a:srgbClr val="000000"/>
                </a:solidFill>
              </a:rPr>
              <a:t> </a:t>
            </a:r>
            <a:r>
              <a:rPr sz="1800" dirty="0">
                <a:solidFill>
                  <a:srgbClr val="000000"/>
                </a:solidFill>
              </a:rPr>
              <a:t>que</a:t>
            </a:r>
            <a:r>
              <a:rPr sz="1800" spc="-35" dirty="0">
                <a:solidFill>
                  <a:srgbClr val="000000"/>
                </a:solidFill>
              </a:rPr>
              <a:t> </a:t>
            </a:r>
            <a:r>
              <a:rPr sz="1800" dirty="0">
                <a:solidFill>
                  <a:srgbClr val="000000"/>
                </a:solidFill>
              </a:rPr>
              <a:t>prestare</a:t>
            </a:r>
            <a:r>
              <a:rPr sz="1800" spc="-45" dirty="0">
                <a:solidFill>
                  <a:srgbClr val="000000"/>
                </a:solidFill>
              </a:rPr>
              <a:t> </a:t>
            </a:r>
            <a:r>
              <a:rPr sz="1800" dirty="0">
                <a:solidFill>
                  <a:srgbClr val="000000"/>
                </a:solidFill>
              </a:rPr>
              <a:t>su</a:t>
            </a:r>
            <a:r>
              <a:rPr sz="1800" spc="-40" dirty="0">
                <a:solidFill>
                  <a:srgbClr val="000000"/>
                </a:solidFill>
              </a:rPr>
              <a:t> </a:t>
            </a:r>
            <a:r>
              <a:rPr sz="1800" dirty="0">
                <a:solidFill>
                  <a:srgbClr val="000000"/>
                </a:solidFill>
              </a:rPr>
              <a:t>nombre</a:t>
            </a:r>
            <a:r>
              <a:rPr sz="1800" spc="-35" dirty="0">
                <a:solidFill>
                  <a:srgbClr val="000000"/>
                </a:solidFill>
              </a:rPr>
              <a:t> </a:t>
            </a:r>
            <a:r>
              <a:rPr sz="1800" dirty="0">
                <a:solidFill>
                  <a:srgbClr val="000000"/>
                </a:solidFill>
              </a:rPr>
              <a:t>como</a:t>
            </a:r>
            <a:r>
              <a:rPr sz="1800" spc="-20" dirty="0">
                <a:solidFill>
                  <a:srgbClr val="000000"/>
                </a:solidFill>
              </a:rPr>
              <a:t> </a:t>
            </a:r>
            <a:r>
              <a:rPr sz="1800" dirty="0">
                <a:solidFill>
                  <a:srgbClr val="000000"/>
                </a:solidFill>
              </a:rPr>
              <a:t>socio</a:t>
            </a:r>
            <a:r>
              <a:rPr sz="1800" spc="-45" dirty="0">
                <a:solidFill>
                  <a:srgbClr val="000000"/>
                </a:solidFill>
              </a:rPr>
              <a:t> </a:t>
            </a:r>
            <a:r>
              <a:rPr sz="1800" dirty="0">
                <a:solidFill>
                  <a:srgbClr val="000000"/>
                </a:solidFill>
              </a:rPr>
              <a:t>por</a:t>
            </a:r>
            <a:r>
              <a:rPr sz="1800" spc="-40" dirty="0">
                <a:solidFill>
                  <a:srgbClr val="000000"/>
                </a:solidFill>
              </a:rPr>
              <a:t> </a:t>
            </a:r>
            <a:r>
              <a:rPr sz="1800" dirty="0">
                <a:solidFill>
                  <a:srgbClr val="000000"/>
                </a:solidFill>
              </a:rPr>
              <a:t>ej.-</a:t>
            </a:r>
            <a:r>
              <a:rPr sz="1800" spc="-35" dirty="0">
                <a:solidFill>
                  <a:srgbClr val="000000"/>
                </a:solidFill>
              </a:rPr>
              <a:t> </a:t>
            </a:r>
            <a:r>
              <a:rPr sz="1800" dirty="0">
                <a:solidFill>
                  <a:srgbClr val="000000"/>
                </a:solidFill>
              </a:rPr>
              <a:t>Esta</a:t>
            </a:r>
            <a:r>
              <a:rPr sz="1800" spc="-50" dirty="0">
                <a:solidFill>
                  <a:srgbClr val="000000"/>
                </a:solidFill>
              </a:rPr>
              <a:t> </a:t>
            </a:r>
            <a:r>
              <a:rPr sz="1800" dirty="0">
                <a:solidFill>
                  <a:srgbClr val="000000"/>
                </a:solidFill>
              </a:rPr>
              <a:t>prohibido</a:t>
            </a:r>
            <a:r>
              <a:rPr sz="1800" spc="-30" dirty="0">
                <a:solidFill>
                  <a:srgbClr val="000000"/>
                </a:solidFill>
              </a:rPr>
              <a:t> </a:t>
            </a:r>
            <a:r>
              <a:rPr sz="1800" dirty="0">
                <a:solidFill>
                  <a:srgbClr val="000000"/>
                </a:solidFill>
              </a:rPr>
              <a:t>toda</a:t>
            </a:r>
            <a:r>
              <a:rPr sz="1800" spc="-30" dirty="0">
                <a:solidFill>
                  <a:srgbClr val="000000"/>
                </a:solidFill>
              </a:rPr>
              <a:t> </a:t>
            </a:r>
            <a:r>
              <a:rPr sz="1800" spc="-10" dirty="0">
                <a:solidFill>
                  <a:srgbClr val="000000"/>
                </a:solidFill>
              </a:rPr>
              <a:t>actuación </a:t>
            </a:r>
            <a:r>
              <a:rPr sz="1800" dirty="0">
                <a:solidFill>
                  <a:srgbClr val="000000"/>
                </a:solidFill>
              </a:rPr>
              <a:t>de</a:t>
            </a:r>
            <a:r>
              <a:rPr sz="1800" spc="-20" dirty="0">
                <a:solidFill>
                  <a:srgbClr val="000000"/>
                </a:solidFill>
              </a:rPr>
              <a:t> </a:t>
            </a:r>
            <a:r>
              <a:rPr sz="1800" dirty="0">
                <a:solidFill>
                  <a:srgbClr val="000000"/>
                </a:solidFill>
              </a:rPr>
              <a:t>socios</a:t>
            </a:r>
            <a:r>
              <a:rPr sz="1800" spc="-45" dirty="0">
                <a:solidFill>
                  <a:srgbClr val="000000"/>
                </a:solidFill>
              </a:rPr>
              <a:t> </a:t>
            </a:r>
            <a:r>
              <a:rPr sz="1800" dirty="0">
                <a:solidFill>
                  <a:srgbClr val="000000"/>
                </a:solidFill>
              </a:rPr>
              <a:t>aparentes</a:t>
            </a:r>
            <a:r>
              <a:rPr sz="1800" spc="-35" dirty="0">
                <a:solidFill>
                  <a:srgbClr val="000000"/>
                </a:solidFill>
              </a:rPr>
              <a:t> </a:t>
            </a:r>
            <a:r>
              <a:rPr sz="1800" dirty="0">
                <a:solidFill>
                  <a:srgbClr val="000000"/>
                </a:solidFill>
              </a:rPr>
              <a:t>o</a:t>
            </a:r>
            <a:r>
              <a:rPr sz="1800" spc="-20" dirty="0">
                <a:solidFill>
                  <a:srgbClr val="000000"/>
                </a:solidFill>
              </a:rPr>
              <a:t> </a:t>
            </a:r>
            <a:r>
              <a:rPr sz="1800" dirty="0">
                <a:solidFill>
                  <a:srgbClr val="000000"/>
                </a:solidFill>
              </a:rPr>
              <a:t>presta</a:t>
            </a:r>
            <a:r>
              <a:rPr sz="1800" spc="-20" dirty="0">
                <a:solidFill>
                  <a:srgbClr val="000000"/>
                </a:solidFill>
              </a:rPr>
              <a:t> </a:t>
            </a:r>
            <a:r>
              <a:rPr sz="1800" spc="-10" dirty="0">
                <a:solidFill>
                  <a:srgbClr val="000000"/>
                </a:solidFill>
              </a:rPr>
              <a:t>nombre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756310" y="2675966"/>
            <a:ext cx="8401685" cy="241808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285750" marR="549910" indent="-285750">
              <a:lnSpc>
                <a:spcPct val="100499"/>
              </a:lnSpc>
              <a:spcBef>
                <a:spcPts val="85"/>
              </a:spcBef>
              <a:buSzPct val="79687"/>
              <a:buFont typeface="Segoe UI Symbol"/>
              <a:buChar char="⚫"/>
              <a:tabLst>
                <a:tab pos="287020" algn="l"/>
              </a:tabLst>
            </a:pPr>
            <a:r>
              <a:rPr sz="3200" dirty="0">
                <a:solidFill>
                  <a:srgbClr val="D16248"/>
                </a:solidFill>
                <a:latin typeface="Georgia"/>
                <a:cs typeface="Georgia"/>
              </a:rPr>
              <a:t>SOCIO</a:t>
            </a:r>
            <a:r>
              <a:rPr sz="3200" spc="-15" dirty="0">
                <a:solidFill>
                  <a:srgbClr val="D16248"/>
                </a:solidFill>
                <a:latin typeface="Georgia"/>
                <a:cs typeface="Georgia"/>
              </a:rPr>
              <a:t> </a:t>
            </a:r>
            <a:r>
              <a:rPr sz="3200" dirty="0">
                <a:solidFill>
                  <a:srgbClr val="D16248"/>
                </a:solidFill>
                <a:latin typeface="Georgia"/>
                <a:cs typeface="Georgia"/>
              </a:rPr>
              <a:t>OCULTO:</a:t>
            </a:r>
            <a:r>
              <a:rPr sz="3200" spc="-15" dirty="0">
                <a:solidFill>
                  <a:srgbClr val="D16248"/>
                </a:solidFill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Esta</a:t>
            </a:r>
            <a:r>
              <a:rPr sz="2700" spc="-1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prohibida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participación 	social</a:t>
            </a:r>
            <a:endParaRPr sz="27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70"/>
              </a:spcBef>
              <a:buFont typeface="Segoe UI Symbol"/>
              <a:buChar char="⚫"/>
            </a:pPr>
            <a:endParaRPr sz="2700">
              <a:latin typeface="Georgia"/>
              <a:cs typeface="Georgia"/>
            </a:endParaRPr>
          </a:p>
          <a:p>
            <a:pPr marL="285115" marR="5080" indent="-272415">
              <a:lnSpc>
                <a:spcPct val="100299"/>
              </a:lnSpc>
              <a:spcBef>
                <a:spcPts val="5"/>
              </a:spcBef>
              <a:buSzPct val="83928"/>
              <a:buFont typeface="Segoe UI Symbol"/>
              <a:buChar char="⚫"/>
              <a:tabLst>
                <a:tab pos="287020" algn="l"/>
              </a:tabLst>
            </a:pPr>
            <a:r>
              <a:rPr sz="2800" b="1" dirty="0">
                <a:solidFill>
                  <a:srgbClr val="D16248"/>
                </a:solidFill>
                <a:latin typeface="Georgia"/>
                <a:cs typeface="Georgia"/>
              </a:rPr>
              <a:t>SOCIO</a:t>
            </a:r>
            <a:r>
              <a:rPr sz="2800" b="1" spc="-40" dirty="0">
                <a:solidFill>
                  <a:srgbClr val="D16248"/>
                </a:solidFill>
                <a:latin typeface="Georgia"/>
                <a:cs typeface="Georgia"/>
              </a:rPr>
              <a:t> </a:t>
            </a:r>
            <a:r>
              <a:rPr sz="2800" b="1" dirty="0">
                <a:solidFill>
                  <a:srgbClr val="D16248"/>
                </a:solidFill>
                <a:latin typeface="Georgia"/>
                <a:cs typeface="Georgia"/>
              </a:rPr>
              <a:t>DEL</a:t>
            </a:r>
            <a:r>
              <a:rPr sz="2800" b="1" spc="-40" dirty="0">
                <a:solidFill>
                  <a:srgbClr val="D16248"/>
                </a:solidFill>
                <a:latin typeface="Georgia"/>
                <a:cs typeface="Georgia"/>
              </a:rPr>
              <a:t> </a:t>
            </a:r>
            <a:r>
              <a:rPr sz="2800" b="1" dirty="0">
                <a:solidFill>
                  <a:srgbClr val="D16248"/>
                </a:solidFill>
                <a:latin typeface="Georgia"/>
                <a:cs typeface="Georgia"/>
              </a:rPr>
              <a:t>SOCIO</a:t>
            </a:r>
            <a:r>
              <a:rPr sz="2000" dirty="0">
                <a:solidFill>
                  <a:srgbClr val="D16248"/>
                </a:solidFill>
                <a:latin typeface="Georgia"/>
                <a:cs typeface="Georgia"/>
              </a:rPr>
              <a:t>:</a:t>
            </a:r>
            <a:r>
              <a:rPr sz="2000" spc="-20" dirty="0">
                <a:solidFill>
                  <a:srgbClr val="D16248"/>
                </a:solidFill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Para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el</a:t>
            </a:r>
            <a:r>
              <a:rPr sz="2000" spc="-3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caso</a:t>
            </a:r>
            <a:r>
              <a:rPr sz="2000" spc="-4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que</a:t>
            </a:r>
            <a:r>
              <a:rPr sz="2000" spc="-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se</a:t>
            </a:r>
            <a:r>
              <a:rPr sz="2000" spc="-5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de</a:t>
            </a:r>
            <a:r>
              <a:rPr sz="2000" spc="-4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ambas 	</a:t>
            </a:r>
            <a:r>
              <a:rPr sz="2000" dirty="0">
                <a:latin typeface="Georgia"/>
                <a:cs typeface="Georgia"/>
              </a:rPr>
              <a:t>situaciones,</a:t>
            </a:r>
            <a:r>
              <a:rPr sz="2000" spc="-3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los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mismos</a:t>
            </a:r>
            <a:r>
              <a:rPr sz="2000" spc="-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son</a:t>
            </a:r>
            <a:r>
              <a:rPr sz="2000" spc="-10" dirty="0">
                <a:latin typeface="Georgia"/>
                <a:cs typeface="Georgia"/>
              </a:rPr>
              <a:t> responsables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en</a:t>
            </a:r>
            <a:r>
              <a:rPr sz="2000" spc="-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forma</a:t>
            </a:r>
            <a:r>
              <a:rPr sz="2000" spc="-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subsidiaria,</a:t>
            </a:r>
            <a:r>
              <a:rPr sz="2000" spc="-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solidaria 	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ilimitada</a:t>
            </a:r>
            <a:r>
              <a:rPr sz="2000" spc="-1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por</a:t>
            </a:r>
            <a:r>
              <a:rPr sz="2000" spc="-1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las</a:t>
            </a:r>
            <a:r>
              <a:rPr sz="2000" spc="-1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obligaciones</a:t>
            </a:r>
            <a:r>
              <a:rPr sz="2000" spc="-4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sociales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08863" rIns="0" bIns="0" rtlCol="0">
            <a:spAutoFit/>
          </a:bodyPr>
          <a:lstStyle/>
          <a:p>
            <a:pPr marL="472567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APORTES: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5252" y="1710943"/>
            <a:ext cx="11453495" cy="44253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5120" algn="ctr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latin typeface="Georgia"/>
                <a:cs typeface="Georgia"/>
              </a:rPr>
              <a:t>Pueden</a:t>
            </a:r>
            <a:r>
              <a:rPr sz="2200" spc="-5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ser</a:t>
            </a:r>
            <a:r>
              <a:rPr sz="2200" spc="-6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obligaciones</a:t>
            </a:r>
            <a:r>
              <a:rPr sz="2200" spc="-5" dirty="0">
                <a:latin typeface="Georgia"/>
                <a:cs typeface="Georgia"/>
              </a:rPr>
              <a:t> </a:t>
            </a:r>
            <a:r>
              <a:rPr sz="22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de</a:t>
            </a:r>
            <a:r>
              <a:rPr sz="2200" b="1" u="sng" spc="-4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2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dar</a:t>
            </a:r>
            <a:r>
              <a:rPr sz="2200" b="1" u="sng" spc="-5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o</a:t>
            </a:r>
            <a:r>
              <a:rPr sz="2200" spc="-55" dirty="0">
                <a:latin typeface="Georgia"/>
                <a:cs typeface="Georgia"/>
              </a:rPr>
              <a:t> </a:t>
            </a:r>
            <a:r>
              <a:rPr sz="22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de</a:t>
            </a:r>
            <a:r>
              <a:rPr sz="2200" b="1" u="sng" spc="-4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2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hacer</a:t>
            </a:r>
            <a:r>
              <a:rPr sz="2200" b="1" u="sng" spc="-2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salvo</a:t>
            </a:r>
            <a:r>
              <a:rPr sz="2200" spc="-4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para</a:t>
            </a:r>
            <a:r>
              <a:rPr sz="2200" spc="-5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los</a:t>
            </a:r>
            <a:r>
              <a:rPr sz="2200" spc="-6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tipos</a:t>
            </a:r>
            <a:r>
              <a:rPr sz="2200" spc="-4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de</a:t>
            </a:r>
            <a:r>
              <a:rPr sz="2200" spc="-6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sociedad</a:t>
            </a:r>
            <a:r>
              <a:rPr sz="2200" spc="-4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en</a:t>
            </a:r>
            <a:r>
              <a:rPr sz="2200" spc="-6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los</a:t>
            </a:r>
            <a:r>
              <a:rPr sz="2200" spc="-60" dirty="0">
                <a:latin typeface="Georgia"/>
                <a:cs typeface="Georgia"/>
              </a:rPr>
              <a:t> </a:t>
            </a:r>
            <a:r>
              <a:rPr sz="2200" spc="-25" dirty="0">
                <a:latin typeface="Georgia"/>
                <a:cs typeface="Georgia"/>
              </a:rPr>
              <a:t>que</a:t>
            </a:r>
            <a:endParaRPr sz="2200">
              <a:latin typeface="Georgia"/>
              <a:cs typeface="Georgia"/>
            </a:endParaRPr>
          </a:p>
          <a:p>
            <a:pPr marL="325755" algn="ctr">
              <a:lnSpc>
                <a:spcPct val="100000"/>
              </a:lnSpc>
            </a:pPr>
            <a:r>
              <a:rPr sz="2200" dirty="0">
                <a:latin typeface="Georgia"/>
                <a:cs typeface="Georgia"/>
              </a:rPr>
              <a:t>se</a:t>
            </a:r>
            <a:r>
              <a:rPr sz="2200" spc="-4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exige</a:t>
            </a:r>
            <a:r>
              <a:rPr sz="2200" spc="-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que</a:t>
            </a:r>
            <a:r>
              <a:rPr sz="2200" spc="-4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sean</a:t>
            </a:r>
            <a:r>
              <a:rPr sz="2200" spc="-1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de</a:t>
            </a:r>
            <a:r>
              <a:rPr sz="2200" spc="-30" dirty="0">
                <a:latin typeface="Georgia"/>
                <a:cs typeface="Georgia"/>
              </a:rPr>
              <a:t> </a:t>
            </a:r>
            <a:r>
              <a:rPr sz="2200" spc="-25" dirty="0">
                <a:latin typeface="Georgia"/>
                <a:cs typeface="Georgia"/>
              </a:rPr>
              <a:t>dar</a:t>
            </a:r>
            <a:endParaRPr sz="2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40"/>
              </a:spcBef>
            </a:pPr>
            <a:endParaRPr sz="2200">
              <a:latin typeface="Georgia"/>
              <a:cs typeface="Georgia"/>
            </a:endParaRPr>
          </a:p>
          <a:p>
            <a:pPr marL="321310" algn="ctr">
              <a:lnSpc>
                <a:spcPct val="100000"/>
              </a:lnSpc>
            </a:pPr>
            <a:r>
              <a:rPr sz="2200" dirty="0">
                <a:latin typeface="Georgia"/>
                <a:cs typeface="Georgia"/>
              </a:rPr>
              <a:t>Deben</a:t>
            </a:r>
            <a:r>
              <a:rPr sz="2200" spc="-4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ajustarse</a:t>
            </a:r>
            <a:r>
              <a:rPr sz="2200" spc="-4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a</a:t>
            </a:r>
            <a:r>
              <a:rPr sz="2200" spc="-6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los</a:t>
            </a:r>
            <a:r>
              <a:rPr sz="2200" spc="-7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requisitos</a:t>
            </a:r>
            <a:r>
              <a:rPr sz="2200" spc="-5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legales</a:t>
            </a:r>
            <a:r>
              <a:rPr sz="2200" spc="-4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según</a:t>
            </a:r>
            <a:r>
              <a:rPr sz="2200" spc="-6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sea</a:t>
            </a:r>
            <a:r>
              <a:rPr sz="2200" spc="-6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la</a:t>
            </a:r>
            <a:r>
              <a:rPr sz="2200" spc="-6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naturaleza</a:t>
            </a:r>
            <a:r>
              <a:rPr sz="2200" spc="-2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de</a:t>
            </a:r>
            <a:r>
              <a:rPr sz="2200" spc="-7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los</a:t>
            </a:r>
            <a:r>
              <a:rPr sz="2200" spc="-6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bienes</a:t>
            </a:r>
            <a:r>
              <a:rPr sz="2200" spc="-3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a</a:t>
            </a:r>
            <a:r>
              <a:rPr sz="2200" spc="-70" dirty="0">
                <a:latin typeface="Georgia"/>
                <a:cs typeface="Georgia"/>
              </a:rPr>
              <a:t> </a:t>
            </a:r>
            <a:r>
              <a:rPr sz="2200" spc="-10" dirty="0">
                <a:latin typeface="Georgia"/>
                <a:cs typeface="Georgia"/>
              </a:rPr>
              <a:t>aportarse</a:t>
            </a:r>
            <a:endParaRPr sz="2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45"/>
              </a:spcBef>
            </a:pPr>
            <a:endParaRPr sz="2200">
              <a:latin typeface="Georgia"/>
              <a:cs typeface="Georgia"/>
            </a:endParaRPr>
          </a:p>
          <a:p>
            <a:pPr marL="322580" algn="ctr">
              <a:lnSpc>
                <a:spcPct val="100000"/>
              </a:lnSpc>
            </a:pPr>
            <a:r>
              <a:rPr sz="22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SRL</a:t>
            </a:r>
            <a:r>
              <a:rPr sz="2200" b="1" u="sng" spc="-7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2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y</a:t>
            </a:r>
            <a:r>
              <a:rPr sz="2200" b="1" u="sng" spc="-5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2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SA</a:t>
            </a:r>
            <a:r>
              <a:rPr sz="2200" dirty="0">
                <a:latin typeface="Georgia"/>
                <a:cs typeface="Georgia"/>
              </a:rPr>
              <a:t>:</a:t>
            </a:r>
            <a:r>
              <a:rPr sz="2200" spc="-6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Tienen</a:t>
            </a:r>
            <a:r>
              <a:rPr sz="2200" spc="-4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que</a:t>
            </a:r>
            <a:r>
              <a:rPr sz="2200" spc="-6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ser</a:t>
            </a:r>
            <a:r>
              <a:rPr sz="2200" spc="-6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determinados,</a:t>
            </a:r>
            <a:r>
              <a:rPr sz="2200" spc="-3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susceptibles</a:t>
            </a:r>
            <a:r>
              <a:rPr sz="2200" spc="-3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de</a:t>
            </a:r>
            <a:r>
              <a:rPr sz="2200" spc="-8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ejecución</a:t>
            </a:r>
            <a:r>
              <a:rPr sz="2200" spc="-45" dirty="0">
                <a:latin typeface="Georgia"/>
                <a:cs typeface="Georgia"/>
              </a:rPr>
              <a:t> </a:t>
            </a:r>
            <a:r>
              <a:rPr sz="2200" spc="-10" dirty="0">
                <a:latin typeface="Georgia"/>
                <a:cs typeface="Georgia"/>
              </a:rPr>
              <a:t>forzada</a:t>
            </a:r>
            <a:endParaRPr sz="2200">
              <a:latin typeface="Georgia"/>
              <a:cs typeface="Georgia"/>
            </a:endParaRPr>
          </a:p>
          <a:p>
            <a:pPr marL="286385" indent="-285750">
              <a:lnSpc>
                <a:spcPct val="100000"/>
              </a:lnSpc>
              <a:spcBef>
                <a:spcPts val="815"/>
              </a:spcBef>
              <a:buSzPct val="79687"/>
              <a:buFont typeface="Segoe UI Symbol"/>
              <a:buChar char="⚫"/>
              <a:tabLst>
                <a:tab pos="286385" algn="l"/>
              </a:tabLst>
            </a:pPr>
            <a:r>
              <a:rPr sz="3200" dirty="0">
                <a:solidFill>
                  <a:srgbClr val="D16248"/>
                </a:solidFill>
                <a:latin typeface="Georgia"/>
                <a:cs typeface="Georgia"/>
              </a:rPr>
              <a:t>MORA</a:t>
            </a:r>
            <a:r>
              <a:rPr sz="3200" spc="-45" dirty="0">
                <a:solidFill>
                  <a:srgbClr val="D16248"/>
                </a:solidFill>
                <a:latin typeface="Georgia"/>
                <a:cs typeface="Georgia"/>
              </a:rPr>
              <a:t> </a:t>
            </a:r>
            <a:r>
              <a:rPr sz="3200" dirty="0">
                <a:solidFill>
                  <a:srgbClr val="D16248"/>
                </a:solidFill>
                <a:latin typeface="Georgia"/>
                <a:cs typeface="Georgia"/>
              </a:rPr>
              <a:t>EN</a:t>
            </a:r>
            <a:r>
              <a:rPr sz="3200" spc="-30" dirty="0">
                <a:solidFill>
                  <a:srgbClr val="D16248"/>
                </a:solidFill>
                <a:latin typeface="Georgia"/>
                <a:cs typeface="Georgia"/>
              </a:rPr>
              <a:t> </a:t>
            </a:r>
            <a:r>
              <a:rPr sz="3200" dirty="0">
                <a:solidFill>
                  <a:srgbClr val="D16248"/>
                </a:solidFill>
                <a:latin typeface="Georgia"/>
                <a:cs typeface="Georgia"/>
              </a:rPr>
              <a:t>EL</a:t>
            </a:r>
            <a:r>
              <a:rPr sz="3200" spc="-25" dirty="0">
                <a:solidFill>
                  <a:srgbClr val="D16248"/>
                </a:solidFill>
                <a:latin typeface="Georgia"/>
                <a:cs typeface="Georgia"/>
              </a:rPr>
              <a:t> </a:t>
            </a:r>
            <a:r>
              <a:rPr sz="3200" spc="-10" dirty="0">
                <a:solidFill>
                  <a:srgbClr val="D16248"/>
                </a:solidFill>
                <a:latin typeface="Georgia"/>
                <a:cs typeface="Georgia"/>
              </a:rPr>
              <a:t>APORTE</a:t>
            </a:r>
            <a:endParaRPr sz="3200">
              <a:latin typeface="Georgia"/>
              <a:cs typeface="Georgia"/>
            </a:endParaRPr>
          </a:p>
          <a:p>
            <a:pPr marL="286385" marR="5080" indent="-274320" algn="just">
              <a:lnSpc>
                <a:spcPts val="2590"/>
              </a:lnSpc>
              <a:spcBef>
                <a:spcPts val="650"/>
              </a:spcBef>
              <a:buClr>
                <a:srgbClr val="D16248"/>
              </a:buClr>
              <a:buSzPct val="85416"/>
              <a:buFont typeface="Segoe UI Symbol"/>
              <a:buChar char="⚫"/>
              <a:tabLst>
                <a:tab pos="286385" algn="l"/>
              </a:tabLst>
            </a:pPr>
            <a:r>
              <a:rPr sz="2400" dirty="0">
                <a:latin typeface="Georgia"/>
                <a:cs typeface="Georgia"/>
              </a:rPr>
              <a:t>El</a:t>
            </a:r>
            <a:r>
              <a:rPr sz="2400" spc="37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socio</a:t>
            </a:r>
            <a:r>
              <a:rPr sz="2400" spc="37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que</a:t>
            </a:r>
            <a:r>
              <a:rPr sz="2400" spc="37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no</a:t>
            </a:r>
            <a:r>
              <a:rPr sz="2400" spc="37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cumpla</a:t>
            </a:r>
            <a:r>
              <a:rPr sz="2400" spc="37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con</a:t>
            </a:r>
            <a:r>
              <a:rPr sz="2400" spc="37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el</a:t>
            </a:r>
            <a:r>
              <a:rPr sz="2400" spc="37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aporte</a:t>
            </a:r>
            <a:r>
              <a:rPr sz="2400" spc="37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en</a:t>
            </a:r>
            <a:r>
              <a:rPr sz="2400" spc="37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las</a:t>
            </a:r>
            <a:r>
              <a:rPr sz="2400" spc="37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condiciones</a:t>
            </a:r>
            <a:r>
              <a:rPr sz="2400" spc="37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convenidas</a:t>
            </a:r>
            <a:r>
              <a:rPr sz="2400" spc="375" dirty="0">
                <a:latin typeface="Georgia"/>
                <a:cs typeface="Georgia"/>
              </a:rPr>
              <a:t>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incurre</a:t>
            </a:r>
            <a:r>
              <a:rPr sz="2400" u="sng" spc="37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400" u="sng" spc="-2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en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mora</a:t>
            </a:r>
            <a:r>
              <a:rPr sz="2400" u="sng" spc="-4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por</a:t>
            </a:r>
            <a:r>
              <a:rPr sz="2400" u="sng" spc="-4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el</a:t>
            </a:r>
            <a:r>
              <a:rPr sz="2400" u="sng" spc="-4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mero</a:t>
            </a:r>
            <a:r>
              <a:rPr sz="2400" u="sng" spc="-3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vencimiento</a:t>
            </a:r>
            <a:r>
              <a:rPr sz="2400" u="sng" spc="-5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del</a:t>
            </a:r>
            <a:r>
              <a:rPr sz="2400" u="sng" spc="-3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plazo</a:t>
            </a:r>
            <a:r>
              <a:rPr sz="2400" dirty="0">
                <a:latin typeface="Georgia"/>
                <a:cs typeface="Georgia"/>
              </a:rPr>
              <a:t>,</a:t>
            </a:r>
            <a:r>
              <a:rPr sz="2400" spc="-4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y</a:t>
            </a:r>
            <a:r>
              <a:rPr sz="2400" spc="-5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debe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resarcir</a:t>
            </a:r>
            <a:r>
              <a:rPr sz="2400" spc="-3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los</a:t>
            </a:r>
            <a:r>
              <a:rPr sz="2400" spc="-5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daños</a:t>
            </a:r>
            <a:r>
              <a:rPr sz="2400" spc="-4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e</a:t>
            </a:r>
            <a:r>
              <a:rPr sz="2400" spc="-3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intereses.</a:t>
            </a:r>
            <a:r>
              <a:rPr sz="2400" spc="-4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Si</a:t>
            </a:r>
            <a:r>
              <a:rPr sz="2400" spc="-45" dirty="0">
                <a:latin typeface="Georgia"/>
                <a:cs typeface="Georgia"/>
              </a:rPr>
              <a:t> </a:t>
            </a:r>
            <a:r>
              <a:rPr sz="2400" spc="-25" dirty="0">
                <a:latin typeface="Georgia"/>
                <a:cs typeface="Georgia"/>
              </a:rPr>
              <a:t>no </a:t>
            </a:r>
            <a:r>
              <a:rPr sz="2400" dirty="0">
                <a:latin typeface="Georgia"/>
                <a:cs typeface="Georgia"/>
              </a:rPr>
              <a:t>tuviere</a:t>
            </a:r>
            <a:r>
              <a:rPr sz="2400" spc="-4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plazo</a:t>
            </a:r>
            <a:r>
              <a:rPr sz="2400" spc="-3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fijado,</a:t>
            </a:r>
            <a:r>
              <a:rPr sz="2400" spc="-3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el</a:t>
            </a:r>
            <a:r>
              <a:rPr sz="2400" spc="-4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aporte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es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exigible</a:t>
            </a:r>
            <a:r>
              <a:rPr sz="2400" spc="-4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desde</a:t>
            </a:r>
            <a:r>
              <a:rPr sz="2400" spc="-4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la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inscripción</a:t>
            </a:r>
            <a:r>
              <a:rPr sz="2400" spc="-6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de</a:t>
            </a:r>
            <a:r>
              <a:rPr sz="2400" spc="-4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la</a:t>
            </a:r>
            <a:r>
              <a:rPr sz="2400" spc="-40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sociedad.</a:t>
            </a:r>
            <a:endParaRPr sz="2400">
              <a:latin typeface="Georgia"/>
              <a:cs typeface="Georgia"/>
            </a:endParaRPr>
          </a:p>
          <a:p>
            <a:pPr marL="286385" marR="6350" indent="-274320" algn="just">
              <a:lnSpc>
                <a:spcPts val="2590"/>
              </a:lnSpc>
              <a:spcBef>
                <a:spcPts val="580"/>
              </a:spcBef>
              <a:buClr>
                <a:srgbClr val="D16248"/>
              </a:buClr>
              <a:buSzPct val="85416"/>
              <a:buFont typeface="Segoe UI Symbol"/>
              <a:buChar char="⚫"/>
              <a:tabLst>
                <a:tab pos="286385" algn="l"/>
              </a:tabLst>
            </a:pPr>
            <a:r>
              <a:rPr sz="2400" dirty="0">
                <a:latin typeface="Georgia"/>
                <a:cs typeface="Georgia"/>
              </a:rPr>
              <a:t>La</a:t>
            </a:r>
            <a:r>
              <a:rPr sz="2400" spc="37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sociedad</a:t>
            </a:r>
            <a:r>
              <a:rPr sz="2400" spc="38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podrá</a:t>
            </a:r>
            <a:r>
              <a:rPr sz="2400" spc="37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excluirlo</a:t>
            </a:r>
            <a:r>
              <a:rPr sz="2400" spc="38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sin</a:t>
            </a:r>
            <a:r>
              <a:rPr sz="2400" spc="35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perjuicio</a:t>
            </a:r>
            <a:r>
              <a:rPr sz="2400" spc="37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de</a:t>
            </a:r>
            <a:r>
              <a:rPr sz="2400" spc="37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reclamación</a:t>
            </a:r>
            <a:r>
              <a:rPr sz="2400" spc="38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judicial</a:t>
            </a:r>
            <a:r>
              <a:rPr sz="2400" spc="37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del</a:t>
            </a:r>
            <a:r>
              <a:rPr sz="2400" spc="37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afectado</a:t>
            </a:r>
            <a:r>
              <a:rPr sz="2400" spc="380" dirty="0">
                <a:latin typeface="Georgia"/>
                <a:cs typeface="Georgia"/>
              </a:rPr>
              <a:t> </a:t>
            </a:r>
            <a:r>
              <a:rPr sz="2400" spc="-50" dirty="0">
                <a:latin typeface="Georgia"/>
                <a:cs typeface="Georgia"/>
              </a:rPr>
              <a:t>o </a:t>
            </a:r>
            <a:r>
              <a:rPr sz="2400" dirty="0">
                <a:latin typeface="Georgia"/>
                <a:cs typeface="Georgia"/>
              </a:rPr>
              <a:t>exigirle</a:t>
            </a:r>
            <a:r>
              <a:rPr sz="2400" spc="-5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el</a:t>
            </a:r>
            <a:r>
              <a:rPr sz="2400" spc="-4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cumplimiento</a:t>
            </a:r>
            <a:r>
              <a:rPr sz="2400" spc="-4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del</a:t>
            </a:r>
            <a:r>
              <a:rPr sz="2400" spc="-50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aporte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18990" y="395985"/>
            <a:ext cx="37693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0" dirty="0">
                <a:solidFill>
                  <a:srgbClr val="7A9799"/>
                </a:solidFill>
                <a:latin typeface="Georgia"/>
                <a:cs typeface="Georgia"/>
              </a:rPr>
              <a:t>TRANSFORMACION:</a:t>
            </a:r>
            <a:endParaRPr sz="30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3191" y="1771015"/>
            <a:ext cx="11290935" cy="4653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065" marR="5080" indent="1270" algn="ctr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Georgia"/>
                <a:cs typeface="Georgia"/>
              </a:rPr>
              <a:t>cuando</a:t>
            </a:r>
            <a:r>
              <a:rPr sz="2400" spc="-5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una</a:t>
            </a:r>
            <a:r>
              <a:rPr sz="2400" spc="-5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sociedad</a:t>
            </a:r>
            <a:r>
              <a:rPr sz="2400" spc="-5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adopta</a:t>
            </a:r>
            <a:r>
              <a:rPr sz="2400" spc="-4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otro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de</a:t>
            </a:r>
            <a:r>
              <a:rPr sz="2400" spc="-5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los</a:t>
            </a:r>
            <a:r>
              <a:rPr sz="2400" spc="-4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tipos</a:t>
            </a:r>
            <a:r>
              <a:rPr sz="2400" spc="-5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previstos.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No</a:t>
            </a:r>
            <a:r>
              <a:rPr sz="2400" spc="-4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se</a:t>
            </a:r>
            <a:r>
              <a:rPr sz="2400" spc="-4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disuelve</a:t>
            </a:r>
            <a:r>
              <a:rPr sz="2400" spc="-5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la</a:t>
            </a:r>
            <a:r>
              <a:rPr sz="2400" spc="-45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sociedad </a:t>
            </a:r>
            <a:r>
              <a:rPr sz="2400" dirty="0">
                <a:latin typeface="Georgia"/>
                <a:cs typeface="Georgia"/>
              </a:rPr>
              <a:t>ni</a:t>
            </a:r>
            <a:r>
              <a:rPr sz="2400" spc="-8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se</a:t>
            </a:r>
            <a:r>
              <a:rPr sz="2400" spc="-6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alteran</a:t>
            </a:r>
            <a:r>
              <a:rPr sz="2400" spc="-6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sus</a:t>
            </a:r>
            <a:r>
              <a:rPr sz="2400" spc="-6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derechos</a:t>
            </a:r>
            <a:r>
              <a:rPr sz="2400" spc="-6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y</a:t>
            </a:r>
            <a:r>
              <a:rPr sz="2400" spc="-7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obligaciones.</a:t>
            </a:r>
            <a:r>
              <a:rPr sz="2400" spc="-6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Tampoco</a:t>
            </a:r>
            <a:r>
              <a:rPr sz="2400" spc="-5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las</a:t>
            </a:r>
            <a:r>
              <a:rPr sz="2400" spc="-70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responsabilidades</a:t>
            </a:r>
            <a:r>
              <a:rPr sz="2400" spc="-70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solidarias </a:t>
            </a:r>
            <a:r>
              <a:rPr sz="2400" dirty="0">
                <a:latin typeface="Georgia"/>
                <a:cs typeface="Georgia"/>
              </a:rPr>
              <a:t>e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ilimitadas</a:t>
            </a:r>
            <a:r>
              <a:rPr sz="2400" spc="-40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anteriores</a:t>
            </a:r>
            <a:endParaRPr sz="2400">
              <a:latin typeface="Georgia"/>
              <a:cs typeface="Georgia"/>
            </a:endParaRPr>
          </a:p>
          <a:p>
            <a:pPr marL="286385" marR="250190" indent="-286385" algn="just">
              <a:lnSpc>
                <a:spcPct val="91200"/>
              </a:lnSpc>
              <a:spcBef>
                <a:spcPts val="1310"/>
              </a:spcBef>
              <a:buSzPct val="79687"/>
              <a:buFont typeface="Segoe UI Symbol"/>
              <a:buChar char="⚫"/>
              <a:tabLst>
                <a:tab pos="286385" algn="l"/>
              </a:tabLst>
            </a:pPr>
            <a:r>
              <a:rPr sz="3200" dirty="0">
                <a:solidFill>
                  <a:srgbClr val="D16248"/>
                </a:solidFill>
                <a:latin typeface="Georgia"/>
                <a:cs typeface="Georgia"/>
              </a:rPr>
              <a:t>FUSION:</a:t>
            </a:r>
            <a:r>
              <a:rPr sz="3200" spc="204" dirty="0">
                <a:solidFill>
                  <a:srgbClr val="D16248"/>
                </a:solidFill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Hay</a:t>
            </a:r>
            <a:r>
              <a:rPr sz="2000" spc="5" dirty="0">
                <a:latin typeface="Georgia"/>
                <a:cs typeface="Georgia"/>
              </a:rPr>
              <a:t>  </a:t>
            </a:r>
            <a:r>
              <a:rPr sz="2000" dirty="0">
                <a:latin typeface="Georgia"/>
                <a:cs typeface="Georgia"/>
              </a:rPr>
              <a:t>fusión</a:t>
            </a:r>
            <a:r>
              <a:rPr sz="2000" spc="15" dirty="0">
                <a:latin typeface="Georgia"/>
                <a:cs typeface="Georgia"/>
              </a:rPr>
              <a:t>  </a:t>
            </a:r>
            <a:r>
              <a:rPr sz="2000" dirty="0">
                <a:latin typeface="Georgia"/>
                <a:cs typeface="Georgia"/>
              </a:rPr>
              <a:t>cuando</a:t>
            </a:r>
            <a:r>
              <a:rPr sz="2000" spc="10" dirty="0">
                <a:latin typeface="Georgia"/>
                <a:cs typeface="Georgia"/>
              </a:rPr>
              <a:t>  </a:t>
            </a:r>
            <a:r>
              <a:rPr sz="2000" dirty="0">
                <a:latin typeface="Georgia"/>
                <a:cs typeface="Georgia"/>
              </a:rPr>
              <a:t>dos</a:t>
            </a:r>
            <a:r>
              <a:rPr sz="2000" spc="5" dirty="0">
                <a:latin typeface="Georgia"/>
                <a:cs typeface="Georgia"/>
              </a:rPr>
              <a:t>  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10" dirty="0">
                <a:latin typeface="Georgia"/>
                <a:cs typeface="Georgia"/>
              </a:rPr>
              <a:t>  </a:t>
            </a:r>
            <a:r>
              <a:rPr sz="2000" dirty="0">
                <a:latin typeface="Georgia"/>
                <a:cs typeface="Georgia"/>
              </a:rPr>
              <a:t>más</a:t>
            </a:r>
            <a:r>
              <a:rPr sz="2000" spc="5" dirty="0">
                <a:latin typeface="Georgia"/>
                <a:cs typeface="Georgia"/>
              </a:rPr>
              <a:t>  </a:t>
            </a:r>
            <a:r>
              <a:rPr sz="2000" dirty="0">
                <a:latin typeface="Georgia"/>
                <a:cs typeface="Georgia"/>
              </a:rPr>
              <a:t>sociedades</a:t>
            </a:r>
            <a:r>
              <a:rPr sz="2000" spc="15" dirty="0">
                <a:latin typeface="Georgia"/>
                <a:cs typeface="Georgia"/>
              </a:rPr>
              <a:t>  </a:t>
            </a:r>
            <a:r>
              <a:rPr sz="2000" dirty="0">
                <a:latin typeface="Georgia"/>
                <a:cs typeface="Georgia"/>
              </a:rPr>
              <a:t>se</a:t>
            </a:r>
            <a:r>
              <a:rPr sz="2000" spc="10" dirty="0">
                <a:latin typeface="Georgia"/>
                <a:cs typeface="Georgia"/>
              </a:rPr>
              <a:t>  </a:t>
            </a:r>
            <a:r>
              <a:rPr sz="2000" dirty="0">
                <a:latin typeface="Georgia"/>
                <a:cs typeface="Georgia"/>
              </a:rPr>
              <a:t>disuelven</a:t>
            </a:r>
            <a:r>
              <a:rPr sz="2000" spc="10" dirty="0">
                <a:latin typeface="Georgia"/>
                <a:cs typeface="Georgia"/>
              </a:rPr>
              <a:t>  </a:t>
            </a:r>
            <a:r>
              <a:rPr sz="2000" dirty="0">
                <a:latin typeface="Georgia"/>
                <a:cs typeface="Georgia"/>
              </a:rPr>
              <a:t>sin</a:t>
            </a:r>
            <a:r>
              <a:rPr sz="2000" spc="10" dirty="0">
                <a:latin typeface="Georgia"/>
                <a:cs typeface="Georgia"/>
              </a:rPr>
              <a:t>  </a:t>
            </a:r>
            <a:r>
              <a:rPr sz="2000" dirty="0">
                <a:latin typeface="Georgia"/>
                <a:cs typeface="Georgia"/>
              </a:rPr>
              <a:t>liquidarse,</a:t>
            </a:r>
            <a:r>
              <a:rPr sz="2000" spc="495" dirty="0">
                <a:latin typeface="Georgia"/>
                <a:cs typeface="Georgia"/>
              </a:rPr>
              <a:t> </a:t>
            </a:r>
            <a:r>
              <a:rPr sz="2000" spc="-20" dirty="0">
                <a:latin typeface="Georgia"/>
                <a:cs typeface="Georgia"/>
              </a:rPr>
              <a:t>para </a:t>
            </a:r>
            <a:r>
              <a:rPr sz="2000" dirty="0">
                <a:latin typeface="Georgia"/>
                <a:cs typeface="Georgia"/>
              </a:rPr>
              <a:t>constituir</a:t>
            </a:r>
            <a:r>
              <a:rPr sz="2000" spc="3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una</a:t>
            </a:r>
            <a:r>
              <a:rPr sz="2000" spc="3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nueva,</a:t>
            </a:r>
            <a:r>
              <a:rPr sz="2000" spc="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cuando</a:t>
            </a:r>
            <a:r>
              <a:rPr sz="2000" spc="3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una</a:t>
            </a:r>
            <a:r>
              <a:rPr sz="2000" spc="4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ya</a:t>
            </a:r>
            <a:r>
              <a:rPr sz="2000" spc="5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existente</a:t>
            </a:r>
            <a:r>
              <a:rPr sz="2000" spc="4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incorpora</a:t>
            </a:r>
            <a:r>
              <a:rPr sz="2000" spc="5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a</a:t>
            </a:r>
            <a:r>
              <a:rPr sz="2000" spc="4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una</a:t>
            </a:r>
            <a:r>
              <a:rPr sz="2000" spc="4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u</a:t>
            </a:r>
            <a:r>
              <a:rPr sz="2000" spc="4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otras,</a:t>
            </a:r>
            <a:r>
              <a:rPr sz="2000" spc="4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que</a:t>
            </a:r>
            <a:r>
              <a:rPr sz="2000" spc="4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sin</a:t>
            </a:r>
            <a:r>
              <a:rPr sz="2000" spc="3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liquidarse</a:t>
            </a:r>
            <a:r>
              <a:rPr sz="2000" spc="40" dirty="0">
                <a:latin typeface="Georgia"/>
                <a:cs typeface="Georgia"/>
              </a:rPr>
              <a:t> </a:t>
            </a:r>
            <a:r>
              <a:rPr sz="2000" spc="-25" dirty="0">
                <a:latin typeface="Georgia"/>
                <a:cs typeface="Georgia"/>
              </a:rPr>
              <a:t>son </a:t>
            </a:r>
            <a:r>
              <a:rPr sz="2000" spc="-10" dirty="0">
                <a:latin typeface="Georgia"/>
                <a:cs typeface="Georgia"/>
              </a:rPr>
              <a:t>disueltas</a:t>
            </a:r>
            <a:endParaRPr sz="2000">
              <a:latin typeface="Georgia"/>
              <a:cs typeface="Georgia"/>
            </a:endParaRPr>
          </a:p>
          <a:p>
            <a:pPr marL="285750" indent="-285750">
              <a:lnSpc>
                <a:spcPct val="100000"/>
              </a:lnSpc>
              <a:spcBef>
                <a:spcPts val="350"/>
              </a:spcBef>
              <a:buSzPct val="79687"/>
              <a:buFont typeface="Segoe UI Symbol"/>
              <a:buChar char="⚫"/>
              <a:tabLst>
                <a:tab pos="285750" algn="l"/>
              </a:tabLst>
            </a:pPr>
            <a:r>
              <a:rPr sz="3200" spc="-10" dirty="0">
                <a:solidFill>
                  <a:srgbClr val="D16248"/>
                </a:solidFill>
                <a:latin typeface="Georgia"/>
                <a:cs typeface="Georgia"/>
              </a:rPr>
              <a:t>ESCISION:</a:t>
            </a:r>
            <a:endParaRPr sz="3200">
              <a:latin typeface="Georgia"/>
              <a:cs typeface="Georgia"/>
            </a:endParaRPr>
          </a:p>
          <a:p>
            <a:pPr marL="560070" marR="252729" lvl="1" indent="-273685">
              <a:lnSpc>
                <a:spcPts val="2160"/>
              </a:lnSpc>
              <a:spcBef>
                <a:spcPts val="550"/>
              </a:spcBef>
              <a:buClr>
                <a:srgbClr val="CCB400"/>
              </a:buClr>
              <a:buSzPct val="70000"/>
              <a:buFont typeface="Wingdings"/>
              <a:buChar char=""/>
              <a:tabLst>
                <a:tab pos="561340" algn="l"/>
              </a:tabLst>
            </a:pP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1.-</a:t>
            </a:r>
            <a:r>
              <a:rPr sz="2000" spc="39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Una</a:t>
            </a:r>
            <a:r>
              <a:rPr sz="2000" spc="41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Sociedad</a:t>
            </a:r>
            <a:r>
              <a:rPr sz="2000" spc="40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u="sng" dirty="0">
                <a:solidFill>
                  <a:srgbClr val="636B85"/>
                </a:solidFill>
                <a:uFill>
                  <a:solidFill>
                    <a:srgbClr val="636B85"/>
                  </a:solidFill>
                </a:uFill>
                <a:latin typeface="Georgia"/>
                <a:cs typeface="Georgia"/>
              </a:rPr>
              <a:t>sin</a:t>
            </a:r>
            <a:r>
              <a:rPr sz="2000" u="sng" spc="400" dirty="0">
                <a:solidFill>
                  <a:srgbClr val="636B85"/>
                </a:solidFill>
                <a:uFill>
                  <a:solidFill>
                    <a:srgbClr val="636B85"/>
                  </a:solidFill>
                </a:uFill>
                <a:latin typeface="Georgia"/>
                <a:cs typeface="Georgia"/>
              </a:rPr>
              <a:t> </a:t>
            </a:r>
            <a:r>
              <a:rPr sz="2000" u="sng" dirty="0">
                <a:solidFill>
                  <a:srgbClr val="636B85"/>
                </a:solidFill>
                <a:uFill>
                  <a:solidFill>
                    <a:srgbClr val="636B85"/>
                  </a:solidFill>
                </a:uFill>
                <a:latin typeface="Georgia"/>
                <a:cs typeface="Georgia"/>
              </a:rPr>
              <a:t>disolverse</a:t>
            </a:r>
            <a:r>
              <a:rPr sz="2000" u="sng" spc="400" dirty="0">
                <a:solidFill>
                  <a:srgbClr val="636B85"/>
                </a:solidFill>
                <a:uFill>
                  <a:solidFill>
                    <a:srgbClr val="636B85"/>
                  </a:solidFill>
                </a:u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destina</a:t>
            </a:r>
            <a:r>
              <a:rPr sz="2000" spc="40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parte</a:t>
            </a:r>
            <a:r>
              <a:rPr sz="2000" spc="409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de</a:t>
            </a:r>
            <a:r>
              <a:rPr sz="2000" spc="41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su</a:t>
            </a:r>
            <a:r>
              <a:rPr sz="2000" spc="40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patrimonio</a:t>
            </a:r>
            <a:r>
              <a:rPr sz="2000" spc="40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para</a:t>
            </a:r>
            <a:r>
              <a:rPr sz="2000" spc="409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fusionarse</a:t>
            </a:r>
            <a:r>
              <a:rPr sz="2000" spc="40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con</a:t>
            </a:r>
            <a:r>
              <a:rPr sz="2000" spc="42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spc="-20" dirty="0">
                <a:solidFill>
                  <a:srgbClr val="636B85"/>
                </a:solidFill>
                <a:latin typeface="Georgia"/>
                <a:cs typeface="Georgia"/>
              </a:rPr>
              <a:t>otra 	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existente</a:t>
            </a:r>
            <a:r>
              <a:rPr sz="2000" spc="-3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o</a:t>
            </a:r>
            <a:r>
              <a:rPr sz="2000" spc="-5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para</a:t>
            </a:r>
            <a:r>
              <a:rPr sz="2000" spc="-2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crear</a:t>
            </a:r>
            <a:r>
              <a:rPr sz="2000" spc="-1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con</a:t>
            </a:r>
            <a:r>
              <a:rPr sz="2000" spc="-2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ella</a:t>
            </a:r>
            <a:r>
              <a:rPr sz="2000" spc="-2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una</a:t>
            </a:r>
            <a:r>
              <a:rPr sz="2000" spc="-1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636B85"/>
                </a:solidFill>
                <a:latin typeface="Georgia"/>
                <a:cs typeface="Georgia"/>
              </a:rPr>
              <a:t>nueva</a:t>
            </a:r>
            <a:endParaRPr sz="2000">
              <a:latin typeface="Georgia"/>
              <a:cs typeface="Georgia"/>
            </a:endParaRPr>
          </a:p>
          <a:p>
            <a:pPr marL="560070" marR="255270" lvl="1" indent="-273685">
              <a:lnSpc>
                <a:spcPts val="2160"/>
              </a:lnSpc>
              <a:spcBef>
                <a:spcPts val="484"/>
              </a:spcBef>
              <a:buClr>
                <a:srgbClr val="CCB400"/>
              </a:buClr>
              <a:buSzPct val="70000"/>
              <a:buFont typeface="Wingdings"/>
              <a:buChar char=""/>
              <a:tabLst>
                <a:tab pos="561340" algn="l"/>
              </a:tabLst>
            </a:pP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2.-</a:t>
            </a:r>
            <a:r>
              <a:rPr sz="2000" spc="15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Una</a:t>
            </a:r>
            <a:r>
              <a:rPr sz="2000" spc="16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Sociedad</a:t>
            </a:r>
            <a:r>
              <a:rPr sz="2000" spc="16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u="sng" dirty="0">
                <a:solidFill>
                  <a:srgbClr val="636B85"/>
                </a:solidFill>
                <a:uFill>
                  <a:solidFill>
                    <a:srgbClr val="636B85"/>
                  </a:solidFill>
                </a:uFill>
                <a:latin typeface="Georgia"/>
                <a:cs typeface="Georgia"/>
              </a:rPr>
              <a:t>sin</a:t>
            </a:r>
            <a:r>
              <a:rPr sz="2000" u="sng" spc="165" dirty="0">
                <a:solidFill>
                  <a:srgbClr val="636B85"/>
                </a:solidFill>
                <a:uFill>
                  <a:solidFill>
                    <a:srgbClr val="636B85"/>
                  </a:solidFill>
                </a:uFill>
                <a:latin typeface="Georgia"/>
                <a:cs typeface="Georgia"/>
              </a:rPr>
              <a:t> </a:t>
            </a:r>
            <a:r>
              <a:rPr sz="2000" u="sng" dirty="0">
                <a:solidFill>
                  <a:srgbClr val="636B85"/>
                </a:solidFill>
                <a:uFill>
                  <a:solidFill>
                    <a:srgbClr val="636B85"/>
                  </a:solidFill>
                </a:uFill>
                <a:latin typeface="Georgia"/>
                <a:cs typeface="Georgia"/>
              </a:rPr>
              <a:t>disolverse</a:t>
            </a:r>
            <a:r>
              <a:rPr sz="2000" u="sng" spc="155" dirty="0">
                <a:solidFill>
                  <a:srgbClr val="636B85"/>
                </a:solidFill>
                <a:uFill>
                  <a:solidFill>
                    <a:srgbClr val="636B85"/>
                  </a:solidFill>
                </a:u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destina</a:t>
            </a:r>
            <a:r>
              <a:rPr sz="2000" spc="15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parte</a:t>
            </a:r>
            <a:r>
              <a:rPr sz="2000" spc="16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de</a:t>
            </a:r>
            <a:r>
              <a:rPr sz="2000" spc="17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su</a:t>
            </a:r>
            <a:r>
              <a:rPr sz="2000" spc="15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patrimonio</a:t>
            </a:r>
            <a:r>
              <a:rPr sz="2000" spc="16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para</a:t>
            </a:r>
            <a:r>
              <a:rPr sz="2000" spc="17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constituir</a:t>
            </a:r>
            <a:r>
              <a:rPr sz="2000" spc="15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una</a:t>
            </a:r>
            <a:r>
              <a:rPr sz="2000" spc="16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o</a:t>
            </a:r>
            <a:r>
              <a:rPr sz="2000" spc="15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636B85"/>
                </a:solidFill>
                <a:latin typeface="Georgia"/>
                <a:cs typeface="Georgia"/>
              </a:rPr>
              <a:t>varias 	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sociedades</a:t>
            </a:r>
            <a:r>
              <a:rPr sz="2000" spc="-6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636B85"/>
                </a:solidFill>
                <a:latin typeface="Georgia"/>
                <a:cs typeface="Georgia"/>
              </a:rPr>
              <a:t>nuevas</a:t>
            </a:r>
            <a:endParaRPr sz="2000">
              <a:latin typeface="Georgia"/>
              <a:cs typeface="Georgia"/>
            </a:endParaRPr>
          </a:p>
          <a:p>
            <a:pPr marL="560070" marR="250190" lvl="1" indent="-273685">
              <a:lnSpc>
                <a:spcPts val="2160"/>
              </a:lnSpc>
              <a:spcBef>
                <a:spcPts val="480"/>
              </a:spcBef>
              <a:buClr>
                <a:srgbClr val="CCB400"/>
              </a:buClr>
              <a:buSzPct val="70000"/>
              <a:buFont typeface="Wingdings"/>
              <a:buChar char=""/>
              <a:tabLst>
                <a:tab pos="561340" algn="l"/>
                <a:tab pos="1004569" algn="l"/>
                <a:tab pos="1570355" algn="l"/>
                <a:tab pos="2693035" algn="l"/>
                <a:tab pos="3066415" algn="l"/>
                <a:tab pos="4126865" algn="l"/>
                <a:tab pos="4772025" algn="l"/>
                <a:tab pos="6002020" algn="l"/>
                <a:tab pos="6548120" algn="l"/>
                <a:tab pos="6889750" algn="l"/>
                <a:tab pos="8040370" algn="l"/>
                <a:tab pos="8450580" algn="l"/>
                <a:tab pos="8846820" algn="l"/>
                <a:tab pos="10250170" algn="l"/>
              </a:tabLst>
            </a:pPr>
            <a:r>
              <a:rPr sz="2000" spc="-25" dirty="0">
                <a:solidFill>
                  <a:srgbClr val="636B85"/>
                </a:solidFill>
                <a:latin typeface="Georgia"/>
                <a:cs typeface="Georgia"/>
              </a:rPr>
              <a:t>3.-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	</a:t>
            </a:r>
            <a:r>
              <a:rPr sz="2000" spc="-25" dirty="0">
                <a:solidFill>
                  <a:srgbClr val="636B85"/>
                </a:solidFill>
                <a:latin typeface="Georgia"/>
                <a:cs typeface="Georgia"/>
              </a:rPr>
              <a:t>una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	</a:t>
            </a:r>
            <a:r>
              <a:rPr sz="2000" spc="-10" dirty="0">
                <a:solidFill>
                  <a:srgbClr val="636B85"/>
                </a:solidFill>
                <a:latin typeface="Georgia"/>
                <a:cs typeface="Georgia"/>
              </a:rPr>
              <a:t>sociedad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	</a:t>
            </a:r>
            <a:r>
              <a:rPr sz="2000" u="sng" spc="-25" dirty="0">
                <a:solidFill>
                  <a:srgbClr val="636B85"/>
                </a:solidFill>
                <a:uFill>
                  <a:solidFill>
                    <a:srgbClr val="636B85"/>
                  </a:solidFill>
                </a:uFill>
                <a:latin typeface="Georgia"/>
                <a:cs typeface="Georgia"/>
              </a:rPr>
              <a:t>se</a:t>
            </a:r>
            <a:r>
              <a:rPr sz="2000" u="sng" dirty="0">
                <a:solidFill>
                  <a:srgbClr val="636B85"/>
                </a:solidFill>
                <a:uFill>
                  <a:solidFill>
                    <a:srgbClr val="636B85"/>
                  </a:solidFill>
                </a:uFill>
                <a:latin typeface="Georgia"/>
                <a:cs typeface="Georgia"/>
              </a:rPr>
              <a:t>	</a:t>
            </a:r>
            <a:r>
              <a:rPr sz="2000" u="sng" spc="-10" dirty="0">
                <a:solidFill>
                  <a:srgbClr val="636B85"/>
                </a:solidFill>
                <a:uFill>
                  <a:solidFill>
                    <a:srgbClr val="636B85"/>
                  </a:solidFill>
                </a:uFill>
                <a:latin typeface="Georgia"/>
                <a:cs typeface="Georgia"/>
              </a:rPr>
              <a:t>disuelve</a:t>
            </a:r>
            <a:r>
              <a:rPr sz="2000" u="sng" dirty="0">
                <a:solidFill>
                  <a:srgbClr val="636B85"/>
                </a:solidFill>
                <a:uFill>
                  <a:solidFill>
                    <a:srgbClr val="636B85"/>
                  </a:solidFill>
                </a:uFill>
                <a:latin typeface="Georgia"/>
                <a:cs typeface="Georgia"/>
              </a:rPr>
              <a:t>	</a:t>
            </a:r>
            <a:r>
              <a:rPr sz="2000" spc="-20" dirty="0">
                <a:solidFill>
                  <a:srgbClr val="636B85"/>
                </a:solidFill>
                <a:latin typeface="Georgia"/>
                <a:cs typeface="Georgia"/>
              </a:rPr>
              <a:t>para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	</a:t>
            </a:r>
            <a:r>
              <a:rPr sz="2000" spc="-10" dirty="0">
                <a:solidFill>
                  <a:srgbClr val="636B85"/>
                </a:solidFill>
                <a:latin typeface="Georgia"/>
                <a:cs typeface="Georgia"/>
              </a:rPr>
              <a:t>constituir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	</a:t>
            </a:r>
            <a:r>
              <a:rPr sz="2000" spc="-25" dirty="0">
                <a:solidFill>
                  <a:srgbClr val="636B85"/>
                </a:solidFill>
                <a:latin typeface="Georgia"/>
                <a:cs typeface="Georgia"/>
              </a:rPr>
              <a:t>con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	</a:t>
            </a:r>
            <a:r>
              <a:rPr sz="2000" spc="-25" dirty="0">
                <a:solidFill>
                  <a:srgbClr val="636B85"/>
                </a:solidFill>
                <a:latin typeface="Georgia"/>
                <a:cs typeface="Georgia"/>
              </a:rPr>
              <a:t>la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	</a:t>
            </a:r>
            <a:r>
              <a:rPr sz="2000" spc="-10" dirty="0">
                <a:solidFill>
                  <a:srgbClr val="636B85"/>
                </a:solidFill>
                <a:latin typeface="Georgia"/>
                <a:cs typeface="Georgia"/>
              </a:rPr>
              <a:t>totalidad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	</a:t>
            </a:r>
            <a:r>
              <a:rPr sz="2000" spc="-25" dirty="0">
                <a:solidFill>
                  <a:srgbClr val="636B85"/>
                </a:solidFill>
                <a:latin typeface="Georgia"/>
                <a:cs typeface="Georgia"/>
              </a:rPr>
              <a:t>de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	</a:t>
            </a:r>
            <a:r>
              <a:rPr sz="2000" spc="-25" dirty="0">
                <a:solidFill>
                  <a:srgbClr val="636B85"/>
                </a:solidFill>
                <a:latin typeface="Georgia"/>
                <a:cs typeface="Georgia"/>
              </a:rPr>
              <a:t>su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	</a:t>
            </a:r>
            <a:r>
              <a:rPr sz="2000" spc="-10" dirty="0">
                <a:solidFill>
                  <a:srgbClr val="636B85"/>
                </a:solidFill>
                <a:latin typeface="Georgia"/>
                <a:cs typeface="Georgia"/>
              </a:rPr>
              <a:t>patrimonio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	</a:t>
            </a:r>
            <a:r>
              <a:rPr sz="2000" spc="-10" dirty="0">
                <a:solidFill>
                  <a:srgbClr val="636B85"/>
                </a:solidFill>
                <a:latin typeface="Georgia"/>
                <a:cs typeface="Georgia"/>
              </a:rPr>
              <a:t>nuevas 	sociedades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71465" y="2540"/>
            <a:ext cx="244221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5745" marR="5080" indent="-233679">
              <a:lnSpc>
                <a:spcPct val="100000"/>
              </a:lnSpc>
              <a:spcBef>
                <a:spcPts val="100"/>
              </a:spcBef>
            </a:pPr>
            <a:r>
              <a:rPr sz="3000" spc="-10" dirty="0"/>
              <a:t>DISOLUCION CAUSALES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756310" y="1727551"/>
            <a:ext cx="8238490" cy="392811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575"/>
              </a:spcBef>
              <a:buClr>
                <a:srgbClr val="D16248"/>
              </a:buClr>
              <a:buSzPct val="85000"/>
              <a:buFont typeface="Segoe UI Symbol"/>
              <a:buChar char="⚫"/>
              <a:tabLst>
                <a:tab pos="286385" algn="l"/>
              </a:tabLst>
            </a:pPr>
            <a:r>
              <a:rPr sz="2000" dirty="0">
                <a:latin typeface="Georgia"/>
                <a:cs typeface="Georgia"/>
              </a:rPr>
              <a:t>1)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Por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Decisión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de</a:t>
            </a:r>
            <a:r>
              <a:rPr sz="2000" spc="-1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los</a:t>
            </a:r>
            <a:r>
              <a:rPr sz="2000" spc="-10" dirty="0">
                <a:latin typeface="Georgia"/>
                <a:cs typeface="Georgia"/>
              </a:rPr>
              <a:t> Socios</a:t>
            </a:r>
            <a:endParaRPr sz="2000">
              <a:latin typeface="Georgia"/>
              <a:cs typeface="Georgia"/>
            </a:endParaRPr>
          </a:p>
          <a:p>
            <a:pPr marL="286385" indent="-273685">
              <a:lnSpc>
                <a:spcPct val="100000"/>
              </a:lnSpc>
              <a:spcBef>
                <a:spcPts val="484"/>
              </a:spcBef>
              <a:buClr>
                <a:srgbClr val="D16248"/>
              </a:buClr>
              <a:buSzPct val="85000"/>
              <a:buFont typeface="Segoe UI Symbol"/>
              <a:buChar char="⚫"/>
              <a:tabLst>
                <a:tab pos="286385" algn="l"/>
              </a:tabLst>
            </a:pPr>
            <a:r>
              <a:rPr sz="2000" dirty="0">
                <a:latin typeface="Georgia"/>
                <a:cs typeface="Georgia"/>
              </a:rPr>
              <a:t>2)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Por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Expiración</a:t>
            </a:r>
            <a:r>
              <a:rPr sz="2000" spc="-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del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término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por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el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cual</a:t>
            </a:r>
            <a:r>
              <a:rPr sz="2000" spc="-1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se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constituyo</a:t>
            </a:r>
            <a:endParaRPr sz="2000">
              <a:latin typeface="Georgia"/>
              <a:cs typeface="Georgia"/>
            </a:endParaRPr>
          </a:p>
          <a:p>
            <a:pPr marL="286385" indent="-273685">
              <a:lnSpc>
                <a:spcPct val="100000"/>
              </a:lnSpc>
              <a:spcBef>
                <a:spcPts val="480"/>
              </a:spcBef>
              <a:buClr>
                <a:srgbClr val="D16248"/>
              </a:buClr>
              <a:buSzPct val="85000"/>
              <a:buFont typeface="Segoe UI Symbol"/>
              <a:buChar char="⚫"/>
              <a:tabLst>
                <a:tab pos="286385" algn="l"/>
              </a:tabLst>
            </a:pPr>
            <a:r>
              <a:rPr sz="2000" dirty="0">
                <a:latin typeface="Georgia"/>
                <a:cs typeface="Georgia"/>
              </a:rPr>
              <a:t>3)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Por</a:t>
            </a:r>
            <a:r>
              <a:rPr sz="2000" spc="-1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Cumplimiento</a:t>
            </a:r>
            <a:r>
              <a:rPr sz="2000" spc="-4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de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la</a:t>
            </a:r>
            <a:r>
              <a:rPr sz="2000" spc="-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condición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a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la</a:t>
            </a:r>
            <a:r>
              <a:rPr sz="2000" spc="-1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que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se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sujeto</a:t>
            </a:r>
            <a:r>
              <a:rPr sz="2000" spc="-3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su</a:t>
            </a:r>
            <a:r>
              <a:rPr sz="2000" spc="-1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existencia</a:t>
            </a:r>
            <a:endParaRPr sz="2000">
              <a:latin typeface="Georgia"/>
              <a:cs typeface="Georgia"/>
            </a:endParaRPr>
          </a:p>
          <a:p>
            <a:pPr marL="286385" indent="-273685">
              <a:lnSpc>
                <a:spcPct val="100000"/>
              </a:lnSpc>
              <a:spcBef>
                <a:spcPts val="480"/>
              </a:spcBef>
              <a:buClr>
                <a:srgbClr val="D16248"/>
              </a:buClr>
              <a:buSzPct val="85000"/>
              <a:buFont typeface="Segoe UI Symbol"/>
              <a:buChar char="⚫"/>
              <a:tabLst>
                <a:tab pos="286385" algn="l"/>
              </a:tabLst>
            </a:pPr>
            <a:r>
              <a:rPr sz="2000" dirty="0">
                <a:latin typeface="Georgia"/>
                <a:cs typeface="Georgia"/>
              </a:rPr>
              <a:t>4)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Por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cumplimiento</a:t>
            </a:r>
            <a:r>
              <a:rPr sz="2000" spc="-4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del</a:t>
            </a:r>
            <a:r>
              <a:rPr sz="2000" spc="-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Objeto</a:t>
            </a:r>
            <a:r>
              <a:rPr sz="2000" spc="-3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imposibilidad</a:t>
            </a:r>
            <a:r>
              <a:rPr sz="2000" spc="-4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sobreviniente</a:t>
            </a:r>
            <a:endParaRPr sz="2000">
              <a:latin typeface="Georgia"/>
              <a:cs typeface="Georgia"/>
            </a:endParaRPr>
          </a:p>
          <a:p>
            <a:pPr marL="286385" indent="-273685">
              <a:lnSpc>
                <a:spcPct val="100000"/>
              </a:lnSpc>
              <a:spcBef>
                <a:spcPts val="480"/>
              </a:spcBef>
              <a:buClr>
                <a:srgbClr val="D16248"/>
              </a:buClr>
              <a:buSzPct val="85000"/>
              <a:buFont typeface="Segoe UI Symbol"/>
              <a:buChar char="⚫"/>
              <a:tabLst>
                <a:tab pos="286385" algn="l"/>
              </a:tabLst>
            </a:pPr>
            <a:r>
              <a:rPr sz="2000" dirty="0">
                <a:latin typeface="Georgia"/>
                <a:cs typeface="Georgia"/>
              </a:rPr>
              <a:t>5)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Por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Pérdida</a:t>
            </a:r>
            <a:r>
              <a:rPr sz="2000" spc="-1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del</a:t>
            </a:r>
            <a:r>
              <a:rPr sz="2000" spc="-1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Capital</a:t>
            </a:r>
            <a:r>
              <a:rPr sz="2000" spc="-10" dirty="0">
                <a:latin typeface="Georgia"/>
                <a:cs typeface="Georgia"/>
              </a:rPr>
              <a:t> Social</a:t>
            </a:r>
            <a:endParaRPr sz="2000">
              <a:latin typeface="Georgia"/>
              <a:cs typeface="Georgia"/>
            </a:endParaRPr>
          </a:p>
          <a:p>
            <a:pPr marL="286385" indent="-273685">
              <a:lnSpc>
                <a:spcPct val="100000"/>
              </a:lnSpc>
              <a:spcBef>
                <a:spcPts val="480"/>
              </a:spcBef>
              <a:buClr>
                <a:srgbClr val="D16248"/>
              </a:buClr>
              <a:buSzPct val="85000"/>
              <a:buFont typeface="Segoe UI Symbol"/>
              <a:buChar char="⚫"/>
              <a:tabLst>
                <a:tab pos="286385" algn="l"/>
              </a:tabLst>
            </a:pPr>
            <a:r>
              <a:rPr sz="2000" dirty="0">
                <a:latin typeface="Georgia"/>
                <a:cs typeface="Georgia"/>
              </a:rPr>
              <a:t>6)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Por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Quiebra</a:t>
            </a:r>
            <a:endParaRPr sz="2000">
              <a:latin typeface="Georgia"/>
              <a:cs typeface="Georgia"/>
            </a:endParaRPr>
          </a:p>
          <a:p>
            <a:pPr marL="286385" indent="-273685">
              <a:lnSpc>
                <a:spcPct val="100000"/>
              </a:lnSpc>
              <a:spcBef>
                <a:spcPts val="480"/>
              </a:spcBef>
              <a:buClr>
                <a:srgbClr val="D16248"/>
              </a:buClr>
              <a:buSzPct val="85000"/>
              <a:buFont typeface="Segoe UI Symbol"/>
              <a:buChar char="⚫"/>
              <a:tabLst>
                <a:tab pos="286385" algn="l"/>
              </a:tabLst>
            </a:pPr>
            <a:r>
              <a:rPr sz="2000" dirty="0">
                <a:latin typeface="Georgia"/>
                <a:cs typeface="Georgia"/>
              </a:rPr>
              <a:t>7)</a:t>
            </a:r>
            <a:r>
              <a:rPr sz="2000" spc="-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Por</a:t>
            </a:r>
            <a:r>
              <a:rPr sz="2000" spc="-1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Fusión</a:t>
            </a:r>
            <a:endParaRPr sz="2000">
              <a:latin typeface="Georgia"/>
              <a:cs typeface="Georgia"/>
            </a:endParaRPr>
          </a:p>
          <a:p>
            <a:pPr marL="287020" marR="5080" indent="-274320">
              <a:lnSpc>
                <a:spcPct val="100000"/>
              </a:lnSpc>
              <a:spcBef>
                <a:spcPts val="480"/>
              </a:spcBef>
              <a:buClr>
                <a:srgbClr val="D16248"/>
              </a:buClr>
              <a:buSzPct val="85000"/>
              <a:buFont typeface="Segoe UI Symbol"/>
              <a:buChar char="⚫"/>
              <a:tabLst>
                <a:tab pos="287020" algn="l"/>
              </a:tabLst>
            </a:pPr>
            <a:r>
              <a:rPr sz="2000" dirty="0">
                <a:latin typeface="Georgia"/>
                <a:cs typeface="Georgia"/>
              </a:rPr>
              <a:t>8)</a:t>
            </a:r>
            <a:r>
              <a:rPr sz="2000" spc="-4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Por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sanción</a:t>
            </a:r>
            <a:r>
              <a:rPr sz="2000" spc="-1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firme</a:t>
            </a:r>
            <a:r>
              <a:rPr sz="2000" spc="-3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de</a:t>
            </a:r>
            <a:r>
              <a:rPr sz="2000" spc="-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cancelación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de</a:t>
            </a:r>
            <a:r>
              <a:rPr sz="2000" spc="-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oferta</a:t>
            </a:r>
            <a:r>
              <a:rPr sz="2000" spc="-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publica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de</a:t>
            </a:r>
            <a:r>
              <a:rPr sz="2000" spc="-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la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cotización </a:t>
            </a:r>
            <a:r>
              <a:rPr sz="2000" dirty="0">
                <a:latin typeface="Georgia"/>
                <a:cs typeface="Georgia"/>
              </a:rPr>
              <a:t>de</a:t>
            </a:r>
            <a:r>
              <a:rPr sz="2000" spc="-10" dirty="0">
                <a:latin typeface="Georgia"/>
                <a:cs typeface="Georgia"/>
              </a:rPr>
              <a:t> acciones</a:t>
            </a:r>
            <a:endParaRPr sz="2000">
              <a:latin typeface="Georgia"/>
              <a:cs typeface="Georgia"/>
            </a:endParaRPr>
          </a:p>
          <a:p>
            <a:pPr marL="287020" marR="151765" indent="-274320">
              <a:lnSpc>
                <a:spcPct val="100000"/>
              </a:lnSpc>
              <a:spcBef>
                <a:spcPts val="484"/>
              </a:spcBef>
              <a:buClr>
                <a:srgbClr val="D16248"/>
              </a:buClr>
              <a:buSzPct val="85000"/>
              <a:buFont typeface="Segoe UI Symbol"/>
              <a:buChar char="⚫"/>
              <a:tabLst>
                <a:tab pos="287020" algn="l"/>
              </a:tabLst>
            </a:pPr>
            <a:r>
              <a:rPr sz="2000" dirty="0">
                <a:latin typeface="Georgia"/>
                <a:cs typeface="Georgia"/>
              </a:rPr>
              <a:t>9)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por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Resolución</a:t>
            </a:r>
            <a:r>
              <a:rPr sz="2000" spc="-4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firme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de</a:t>
            </a:r>
            <a:r>
              <a:rPr sz="2000" spc="-3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retiro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de</a:t>
            </a:r>
            <a:r>
              <a:rPr sz="2000" spc="-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la</a:t>
            </a:r>
            <a:r>
              <a:rPr sz="2000" spc="-1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autorización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para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funcionar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spc="-25" dirty="0">
                <a:latin typeface="Georgia"/>
                <a:cs typeface="Georgia"/>
              </a:rPr>
              <a:t>en </a:t>
            </a:r>
            <a:r>
              <a:rPr sz="2000" dirty="0">
                <a:latin typeface="Georgia"/>
                <a:cs typeface="Georgia"/>
              </a:rPr>
              <a:t>razón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de</a:t>
            </a:r>
            <a:r>
              <a:rPr sz="2000" spc="-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imposibilidad</a:t>
            </a:r>
            <a:r>
              <a:rPr sz="2000" spc="-4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de</a:t>
            </a:r>
            <a:r>
              <a:rPr sz="2000" spc="-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cumplimiento</a:t>
            </a:r>
            <a:r>
              <a:rPr sz="2000" spc="-4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del</a:t>
            </a:r>
            <a:r>
              <a:rPr sz="2000" spc="-3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objeto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7500" rIns="0" bIns="0" rtlCol="0">
            <a:spAutoFit/>
          </a:bodyPr>
          <a:lstStyle/>
          <a:p>
            <a:pPr marL="2212340">
              <a:lnSpc>
                <a:spcPct val="100000"/>
              </a:lnSpc>
              <a:spcBef>
                <a:spcPts val="100"/>
              </a:spcBef>
            </a:pPr>
            <a:r>
              <a:rPr sz="3000" dirty="0"/>
              <a:t>Sociedades</a:t>
            </a:r>
            <a:r>
              <a:rPr sz="3000" spc="-70" dirty="0"/>
              <a:t> </a:t>
            </a:r>
            <a:r>
              <a:rPr sz="3000" spc="-10" dirty="0"/>
              <a:t>constituidas</a:t>
            </a:r>
            <a:r>
              <a:rPr sz="3000" spc="-60" dirty="0"/>
              <a:t> </a:t>
            </a:r>
            <a:r>
              <a:rPr sz="3000" dirty="0"/>
              <a:t>en</a:t>
            </a:r>
            <a:r>
              <a:rPr sz="3000" spc="-65" dirty="0"/>
              <a:t> </a:t>
            </a:r>
            <a:r>
              <a:rPr sz="3000" dirty="0"/>
              <a:t>el</a:t>
            </a:r>
            <a:r>
              <a:rPr sz="3000" spc="-60" dirty="0"/>
              <a:t> </a:t>
            </a:r>
            <a:r>
              <a:rPr sz="3000" spc="-10" dirty="0"/>
              <a:t>Extranjero: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365252" y="2362326"/>
            <a:ext cx="10981690" cy="1550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143510" indent="-274320">
              <a:lnSpc>
                <a:spcPct val="100000"/>
              </a:lnSpc>
              <a:spcBef>
                <a:spcPts val="105"/>
              </a:spcBef>
              <a:buClr>
                <a:srgbClr val="D16248"/>
              </a:buClr>
              <a:buSzPct val="85000"/>
              <a:buFont typeface="Segoe UI Symbol"/>
              <a:buChar char="⚫"/>
              <a:tabLst>
                <a:tab pos="286385" algn="l"/>
              </a:tabLst>
            </a:pPr>
            <a:r>
              <a:rPr sz="2000" dirty="0">
                <a:latin typeface="Georgia"/>
                <a:cs typeface="Georgia"/>
              </a:rPr>
              <a:t>Se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Rigen</a:t>
            </a:r>
            <a:r>
              <a:rPr sz="2000" spc="-3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en</a:t>
            </a:r>
            <a:r>
              <a:rPr sz="2000" spc="-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cuanto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a</a:t>
            </a:r>
            <a:r>
              <a:rPr sz="2000" spc="-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su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existencia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y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formas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por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las</a:t>
            </a:r>
            <a:r>
              <a:rPr sz="2000" spc="-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leyes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del</a:t>
            </a:r>
            <a:r>
              <a:rPr sz="2000" spc="-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lugar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de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su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constitución.-</a:t>
            </a:r>
            <a:r>
              <a:rPr sz="2000" spc="-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Se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halla </a:t>
            </a:r>
            <a:r>
              <a:rPr sz="2000" dirty="0">
                <a:latin typeface="Georgia"/>
                <a:cs typeface="Georgia"/>
              </a:rPr>
              <a:t>habilitada</a:t>
            </a:r>
            <a:r>
              <a:rPr sz="2000" spc="-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para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actos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aislados</a:t>
            </a:r>
            <a:r>
              <a:rPr sz="2000" spc="-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y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si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es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habitual</a:t>
            </a:r>
            <a:r>
              <a:rPr sz="2000" spc="445" dirty="0">
                <a:latin typeface="Georgia"/>
                <a:cs typeface="Georgia"/>
              </a:rPr>
              <a:t> </a:t>
            </a:r>
            <a:r>
              <a:rPr sz="2000" b="1" u="sng" spc="-1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deberá</a:t>
            </a:r>
            <a:r>
              <a:rPr sz="2000" spc="-10" dirty="0">
                <a:latin typeface="Georgia"/>
                <a:cs typeface="Georgia"/>
              </a:rPr>
              <a:t>:</a:t>
            </a:r>
            <a:endParaRPr sz="2000">
              <a:latin typeface="Georgia"/>
              <a:cs typeface="Georgia"/>
            </a:endParaRPr>
          </a:p>
          <a:p>
            <a:pPr marL="1193800" lvl="1" indent="-266700">
              <a:lnSpc>
                <a:spcPct val="100000"/>
              </a:lnSpc>
              <a:buAutoNum type="arabicParenR"/>
              <a:tabLst>
                <a:tab pos="1193800" algn="l"/>
              </a:tabLst>
            </a:pPr>
            <a:r>
              <a:rPr sz="2000" dirty="0">
                <a:latin typeface="Georgia"/>
                <a:cs typeface="Georgia"/>
              </a:rPr>
              <a:t>Acreditar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su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existencia</a:t>
            </a:r>
            <a:r>
              <a:rPr sz="2000" spc="-4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con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arreglo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a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la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ley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de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su</a:t>
            </a:r>
            <a:r>
              <a:rPr sz="2000" spc="-35" dirty="0">
                <a:latin typeface="Georgia"/>
                <a:cs typeface="Georgia"/>
              </a:rPr>
              <a:t> </a:t>
            </a:r>
            <a:r>
              <a:rPr sz="2000" spc="-20" dirty="0">
                <a:latin typeface="Georgia"/>
                <a:cs typeface="Georgia"/>
              </a:rPr>
              <a:t>país</a:t>
            </a:r>
            <a:endParaRPr sz="2000">
              <a:latin typeface="Georgia"/>
              <a:cs typeface="Georgia"/>
            </a:endParaRPr>
          </a:p>
          <a:p>
            <a:pPr marL="1226820" lvl="1" indent="-299720">
              <a:lnSpc>
                <a:spcPct val="100000"/>
              </a:lnSpc>
              <a:buAutoNum type="arabicParenR"/>
              <a:tabLst>
                <a:tab pos="1226820" algn="l"/>
              </a:tabLst>
            </a:pPr>
            <a:r>
              <a:rPr sz="2000" dirty="0">
                <a:latin typeface="Georgia"/>
                <a:cs typeface="Georgia"/>
              </a:rPr>
              <a:t>Fijar</a:t>
            </a:r>
            <a:r>
              <a:rPr sz="2000" spc="-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domicilio</a:t>
            </a:r>
            <a:r>
              <a:rPr sz="2000" spc="-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en</a:t>
            </a:r>
            <a:r>
              <a:rPr sz="2000" spc="-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la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Republica</a:t>
            </a:r>
            <a:r>
              <a:rPr sz="2000" spc="-4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cumpliendo</a:t>
            </a:r>
            <a:r>
              <a:rPr sz="2000" spc="-5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con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las</a:t>
            </a:r>
            <a:r>
              <a:rPr sz="2000" spc="-3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publicaciones</a:t>
            </a:r>
            <a:r>
              <a:rPr sz="2000" spc="-4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exigidas</a:t>
            </a:r>
            <a:r>
              <a:rPr sz="2000" spc="-3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inscripción</a:t>
            </a:r>
            <a:endParaRPr sz="2000">
              <a:latin typeface="Georgia"/>
              <a:cs typeface="Georgia"/>
            </a:endParaRPr>
          </a:p>
          <a:p>
            <a:pPr marL="1224280" lvl="1" indent="-297180">
              <a:lnSpc>
                <a:spcPct val="100000"/>
              </a:lnSpc>
              <a:buAutoNum type="arabicParenR"/>
              <a:tabLst>
                <a:tab pos="1224280" algn="l"/>
              </a:tabLst>
            </a:pPr>
            <a:r>
              <a:rPr sz="2000" dirty="0">
                <a:latin typeface="Georgia"/>
                <a:cs typeface="Georgia"/>
              </a:rPr>
              <a:t>Justificar</a:t>
            </a:r>
            <a:r>
              <a:rPr sz="2000" spc="-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la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decisión</a:t>
            </a:r>
            <a:r>
              <a:rPr sz="2000" spc="-4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de</a:t>
            </a:r>
            <a:r>
              <a:rPr sz="2000" spc="-3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crear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dicha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representación</a:t>
            </a:r>
            <a:r>
              <a:rPr sz="2000" spc="-3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y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designar</a:t>
            </a:r>
            <a:r>
              <a:rPr sz="2000" spc="-3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persona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responsable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5252" y="5065014"/>
            <a:ext cx="1127188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SzPct val="85000"/>
              <a:buFont typeface="Segoe UI Symbol"/>
              <a:buChar char="⚫"/>
              <a:tabLst>
                <a:tab pos="286385" algn="l"/>
              </a:tabLst>
            </a:pPr>
            <a:r>
              <a:rPr sz="20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Tipo</a:t>
            </a:r>
            <a:r>
              <a:rPr sz="2000" b="1" u="sng" spc="-3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Desconocido</a:t>
            </a:r>
            <a:r>
              <a:rPr sz="2700" dirty="0">
                <a:latin typeface="Georgia"/>
                <a:cs typeface="Georgia"/>
              </a:rPr>
              <a:t>:</a:t>
            </a:r>
            <a:r>
              <a:rPr sz="2700" spc="-4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El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Juez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de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la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inscripción</a:t>
            </a:r>
            <a:r>
              <a:rPr sz="2700" spc="-4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determinara</a:t>
            </a:r>
            <a:r>
              <a:rPr sz="2700" spc="-4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las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formalidades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spc="-50" dirty="0">
                <a:latin typeface="Georgia"/>
                <a:cs typeface="Georgia"/>
              </a:rPr>
              <a:t>a </a:t>
            </a:r>
            <a:r>
              <a:rPr sz="2700" dirty="0">
                <a:latin typeface="Georgia"/>
                <a:cs typeface="Georgia"/>
              </a:rPr>
              <a:t>cumplirse</a:t>
            </a:r>
            <a:r>
              <a:rPr sz="2700" spc="-6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en</a:t>
            </a:r>
            <a:r>
              <a:rPr sz="2700" spc="-5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cada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spc="-20" dirty="0">
                <a:latin typeface="Georgia"/>
                <a:cs typeface="Georgia"/>
              </a:rPr>
              <a:t>caso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15035" rIns="0" bIns="0" rtlCol="0">
            <a:spAutoFit/>
          </a:bodyPr>
          <a:lstStyle/>
          <a:p>
            <a:pPr marL="4077970">
              <a:lnSpc>
                <a:spcPct val="100000"/>
              </a:lnSpc>
              <a:spcBef>
                <a:spcPts val="100"/>
              </a:spcBef>
            </a:pPr>
            <a:r>
              <a:rPr dirty="0"/>
              <a:t>TIPOS</a:t>
            </a:r>
            <a:r>
              <a:rPr spc="-25" dirty="0"/>
              <a:t> </a:t>
            </a:r>
            <a:r>
              <a:rPr spc="-10" dirty="0"/>
              <a:t>SOCIALES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647700" y="1708404"/>
            <a:ext cx="6166485" cy="570230"/>
            <a:chOff x="647700" y="1708404"/>
            <a:chExt cx="6166485" cy="57023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7700" y="1790700"/>
              <a:ext cx="384047" cy="435863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83920" y="1708404"/>
              <a:ext cx="3660648" cy="569976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6320" y="1708404"/>
              <a:ext cx="5777483" cy="569976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756310" y="1709775"/>
            <a:ext cx="10957560" cy="417195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580"/>
              </a:spcBef>
              <a:buSzPct val="85000"/>
              <a:buFont typeface="Segoe UI Symbol"/>
              <a:buChar char="⚫"/>
              <a:tabLst>
                <a:tab pos="286385" algn="l"/>
              </a:tabLst>
            </a:pPr>
            <a:r>
              <a:rPr sz="2000" u="sng" dirty="0">
                <a:solidFill>
                  <a:srgbClr val="D16248"/>
                </a:solidFill>
                <a:uFill>
                  <a:solidFill>
                    <a:srgbClr val="D16248"/>
                  </a:solidFill>
                </a:uFill>
                <a:latin typeface="Georgia"/>
                <a:cs typeface="Georgia"/>
              </a:rPr>
              <a:t>SOCIEDADES</a:t>
            </a:r>
            <a:r>
              <a:rPr sz="2000" u="sng" spc="-35" dirty="0">
                <a:solidFill>
                  <a:srgbClr val="D16248"/>
                </a:solidFill>
                <a:uFill>
                  <a:solidFill>
                    <a:srgbClr val="D16248"/>
                  </a:solidFill>
                </a:uFill>
                <a:latin typeface="Georgia"/>
                <a:cs typeface="Georgia"/>
              </a:rPr>
              <a:t> </a:t>
            </a:r>
            <a:r>
              <a:rPr sz="2000" u="sng" spc="-10" dirty="0">
                <a:solidFill>
                  <a:srgbClr val="D16248"/>
                </a:solidFill>
                <a:uFill>
                  <a:solidFill>
                    <a:srgbClr val="D16248"/>
                  </a:solidFill>
                </a:uFill>
                <a:latin typeface="Georgia"/>
                <a:cs typeface="Georgia"/>
              </a:rPr>
              <a:t>COLECTIVAS</a:t>
            </a:r>
            <a:r>
              <a:rPr sz="2000" u="sng" spc="-30" dirty="0">
                <a:solidFill>
                  <a:srgbClr val="D16248"/>
                </a:solidFill>
                <a:uFill>
                  <a:solidFill>
                    <a:srgbClr val="D16248"/>
                  </a:solidFill>
                </a:uFill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(Estudios</a:t>
            </a:r>
            <a:r>
              <a:rPr sz="2000" spc="-5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Jurídicos)</a:t>
            </a:r>
            <a:endParaRPr sz="2000">
              <a:latin typeface="Georgia"/>
              <a:cs typeface="Georgia"/>
            </a:endParaRPr>
          </a:p>
          <a:p>
            <a:pPr marL="287020" marR="223520" indent="-274320">
              <a:lnSpc>
                <a:spcPct val="100000"/>
              </a:lnSpc>
              <a:spcBef>
                <a:spcPts val="480"/>
              </a:spcBef>
              <a:buClr>
                <a:srgbClr val="D16248"/>
              </a:buClr>
              <a:buSzPct val="85000"/>
              <a:buFont typeface="Segoe UI Symbol"/>
              <a:buChar char="⚫"/>
              <a:tabLst>
                <a:tab pos="287020" algn="l"/>
              </a:tabLst>
            </a:pPr>
            <a:r>
              <a:rPr sz="2000" u="sng" dirty="0">
                <a:solidFill>
                  <a:srgbClr val="8FAF8B"/>
                </a:solidFill>
                <a:uFill>
                  <a:solidFill>
                    <a:srgbClr val="8FAF8B"/>
                  </a:solidFill>
                </a:uFill>
                <a:latin typeface="Georgia"/>
                <a:cs typeface="Georgia"/>
              </a:rPr>
              <a:t>Caracterización:</a:t>
            </a:r>
            <a:r>
              <a:rPr sz="2000" spc="-25" dirty="0">
                <a:solidFill>
                  <a:srgbClr val="8FAF8B"/>
                </a:solidFill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Los</a:t>
            </a:r>
            <a:r>
              <a:rPr sz="2000" spc="-4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socios</a:t>
            </a:r>
            <a:r>
              <a:rPr sz="2000" spc="-6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contraen</a:t>
            </a:r>
            <a:r>
              <a:rPr sz="2000" spc="-3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responsabilidad</a:t>
            </a:r>
            <a:r>
              <a:rPr sz="2000" spc="-4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subsidiaria,</a:t>
            </a:r>
            <a:r>
              <a:rPr sz="2000" spc="-4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ilimitada</a:t>
            </a:r>
            <a:r>
              <a:rPr sz="2000" spc="-4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y</a:t>
            </a:r>
            <a:r>
              <a:rPr sz="2000" spc="-4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solidaria</a:t>
            </a:r>
            <a:r>
              <a:rPr sz="2000" spc="-4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por</a:t>
            </a:r>
            <a:r>
              <a:rPr sz="2000" spc="-40" dirty="0">
                <a:latin typeface="Georgia"/>
                <a:cs typeface="Georgia"/>
              </a:rPr>
              <a:t> </a:t>
            </a:r>
            <a:r>
              <a:rPr sz="2000" spc="-25" dirty="0">
                <a:latin typeface="Georgia"/>
                <a:cs typeface="Georgia"/>
              </a:rPr>
              <a:t>las </a:t>
            </a:r>
            <a:r>
              <a:rPr sz="2000" dirty="0">
                <a:latin typeface="Georgia"/>
                <a:cs typeface="Georgia"/>
              </a:rPr>
              <a:t>obligaciones</a:t>
            </a:r>
            <a:r>
              <a:rPr sz="2000" spc="-5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sociales,</a:t>
            </a:r>
            <a:r>
              <a:rPr sz="2000" spc="-4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el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pacto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en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contrario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no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es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oponible</a:t>
            </a:r>
            <a:r>
              <a:rPr sz="2000" spc="-4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a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los</a:t>
            </a:r>
            <a:r>
              <a:rPr sz="2000" spc="-25" dirty="0">
                <a:latin typeface="Georgia"/>
                <a:cs typeface="Georgia"/>
              </a:rPr>
              <a:t> 3°</a:t>
            </a:r>
            <a:endParaRPr sz="2000">
              <a:latin typeface="Georgia"/>
              <a:cs typeface="Georgia"/>
            </a:endParaRPr>
          </a:p>
          <a:p>
            <a:pPr marL="287020" marR="5080" indent="-274320">
              <a:lnSpc>
                <a:spcPct val="100000"/>
              </a:lnSpc>
              <a:spcBef>
                <a:spcPts val="480"/>
              </a:spcBef>
              <a:buClr>
                <a:srgbClr val="D16248"/>
              </a:buClr>
              <a:buSzPct val="85000"/>
              <a:buFont typeface="Segoe UI Symbol"/>
              <a:buChar char="⚫"/>
              <a:tabLst>
                <a:tab pos="287020" algn="l"/>
              </a:tabLst>
            </a:pPr>
            <a:r>
              <a:rPr sz="2000" u="sng" dirty="0">
                <a:solidFill>
                  <a:srgbClr val="8FAF8B"/>
                </a:solidFill>
                <a:uFill>
                  <a:solidFill>
                    <a:srgbClr val="8FAF8B"/>
                  </a:solidFill>
                </a:uFill>
                <a:latin typeface="Georgia"/>
                <a:cs typeface="Georgia"/>
              </a:rPr>
              <a:t>Denominación:</a:t>
            </a:r>
            <a:r>
              <a:rPr sz="2000" spc="-40" dirty="0">
                <a:solidFill>
                  <a:srgbClr val="8FAF8B"/>
                </a:solidFill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“Sociedad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Colectiva”</a:t>
            </a:r>
            <a:r>
              <a:rPr sz="2000" spc="-4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su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abreviatura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(SC).-</a:t>
            </a:r>
            <a:r>
              <a:rPr sz="2000" spc="-3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Si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actúa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bajo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una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razón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social,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spc="-20" dirty="0">
                <a:latin typeface="Georgia"/>
                <a:cs typeface="Georgia"/>
              </a:rPr>
              <a:t>esta </a:t>
            </a:r>
            <a:r>
              <a:rPr sz="2000" dirty="0">
                <a:latin typeface="Georgia"/>
                <a:cs typeface="Georgia"/>
              </a:rPr>
              <a:t>se</a:t>
            </a:r>
            <a:r>
              <a:rPr sz="2000" spc="-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formará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con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el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nombre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de</a:t>
            </a:r>
            <a:r>
              <a:rPr sz="2000" spc="-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alguno,</a:t>
            </a:r>
            <a:r>
              <a:rPr sz="2000" spc="-4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algunos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todos</a:t>
            </a:r>
            <a:r>
              <a:rPr sz="2000" spc="-4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sus</a:t>
            </a:r>
            <a:r>
              <a:rPr sz="2000" spc="-3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socios.</a:t>
            </a:r>
            <a:r>
              <a:rPr sz="2000" spc="-3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Contendrá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las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palabras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spc="-25" dirty="0">
                <a:latin typeface="Georgia"/>
                <a:cs typeface="Georgia"/>
              </a:rPr>
              <a:t>“y </a:t>
            </a:r>
            <a:r>
              <a:rPr sz="2000" spc="-10" dirty="0">
                <a:latin typeface="Georgia"/>
                <a:cs typeface="Georgia"/>
              </a:rPr>
              <a:t>compañía”</a:t>
            </a:r>
            <a:endParaRPr sz="2000">
              <a:latin typeface="Georgia"/>
              <a:cs typeface="Georgia"/>
            </a:endParaRPr>
          </a:p>
          <a:p>
            <a:pPr marL="286385" indent="-273685">
              <a:lnSpc>
                <a:spcPct val="100000"/>
              </a:lnSpc>
              <a:spcBef>
                <a:spcPts val="480"/>
              </a:spcBef>
              <a:buClr>
                <a:srgbClr val="D16248"/>
              </a:buClr>
              <a:buSzPct val="85000"/>
              <a:buFont typeface="Segoe UI Symbol"/>
              <a:buChar char="⚫"/>
              <a:tabLst>
                <a:tab pos="286385" algn="l"/>
              </a:tabLst>
            </a:pPr>
            <a:r>
              <a:rPr sz="2000" u="sng" dirty="0">
                <a:solidFill>
                  <a:srgbClr val="8FAF8B"/>
                </a:solidFill>
                <a:uFill>
                  <a:solidFill>
                    <a:srgbClr val="8FAF8B"/>
                  </a:solidFill>
                </a:uFill>
                <a:latin typeface="Georgia"/>
                <a:cs typeface="Georgia"/>
              </a:rPr>
              <a:t>Administración</a:t>
            </a:r>
            <a:r>
              <a:rPr sz="2000" dirty="0">
                <a:latin typeface="Georgia"/>
                <a:cs typeface="Georgia"/>
              </a:rPr>
              <a:t>:</a:t>
            </a:r>
            <a:r>
              <a:rPr sz="2000" spc="-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según</a:t>
            </a:r>
            <a:r>
              <a:rPr sz="2000" spc="-4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el</a:t>
            </a:r>
            <a:r>
              <a:rPr sz="2000" spc="-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contrato</a:t>
            </a:r>
            <a:endParaRPr sz="2000">
              <a:latin typeface="Georgia"/>
              <a:cs typeface="Georgia"/>
            </a:endParaRPr>
          </a:p>
          <a:p>
            <a:pPr marL="560705" lvl="1" indent="-273685">
              <a:lnSpc>
                <a:spcPct val="100000"/>
              </a:lnSpc>
              <a:spcBef>
                <a:spcPts val="480"/>
              </a:spcBef>
              <a:buClr>
                <a:srgbClr val="CCB400"/>
              </a:buClr>
              <a:buSzPct val="70000"/>
              <a:buFont typeface="Wingdings"/>
              <a:buChar char=""/>
              <a:tabLst>
                <a:tab pos="560705" algn="l"/>
              </a:tabLst>
            </a:pP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Caso</a:t>
            </a:r>
            <a:r>
              <a:rPr sz="2000" spc="-2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de</a:t>
            </a:r>
            <a:r>
              <a:rPr sz="2000" spc="-4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Silencio</a:t>
            </a:r>
            <a:r>
              <a:rPr sz="2000" spc="-4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cualquiera</a:t>
            </a:r>
            <a:r>
              <a:rPr sz="2000" spc="-2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de</a:t>
            </a:r>
            <a:r>
              <a:rPr sz="2000" spc="-3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los</a:t>
            </a:r>
            <a:r>
              <a:rPr sz="2000" spc="-3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636B85"/>
                </a:solidFill>
                <a:latin typeface="Georgia"/>
                <a:cs typeface="Georgia"/>
              </a:rPr>
              <a:t>socios</a:t>
            </a:r>
            <a:endParaRPr sz="2000">
              <a:latin typeface="Georgia"/>
              <a:cs typeface="Georgia"/>
            </a:endParaRPr>
          </a:p>
          <a:p>
            <a:pPr marL="560705" lvl="1" indent="-273685">
              <a:lnSpc>
                <a:spcPct val="100000"/>
              </a:lnSpc>
              <a:spcBef>
                <a:spcPts val="480"/>
              </a:spcBef>
              <a:buClr>
                <a:srgbClr val="CCB400"/>
              </a:buClr>
              <a:buSzPct val="70000"/>
              <a:buFont typeface="Wingdings"/>
              <a:buChar char=""/>
              <a:tabLst>
                <a:tab pos="560705" algn="l"/>
              </a:tabLst>
            </a:pP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Puede</a:t>
            </a:r>
            <a:r>
              <a:rPr sz="2000" spc="-2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ser</a:t>
            </a:r>
            <a:r>
              <a:rPr sz="2000" spc="-10" dirty="0">
                <a:solidFill>
                  <a:srgbClr val="636B85"/>
                </a:solidFill>
                <a:latin typeface="Georgia"/>
                <a:cs typeface="Georgia"/>
              </a:rPr>
              <a:t> indistinta</a:t>
            </a:r>
            <a:endParaRPr sz="2000">
              <a:latin typeface="Georgia"/>
              <a:cs typeface="Georgia"/>
            </a:endParaRPr>
          </a:p>
          <a:p>
            <a:pPr marL="560705" lvl="1" indent="-273685">
              <a:lnSpc>
                <a:spcPct val="100000"/>
              </a:lnSpc>
              <a:spcBef>
                <a:spcPts val="480"/>
              </a:spcBef>
              <a:buClr>
                <a:srgbClr val="CCB400"/>
              </a:buClr>
              <a:buSzPct val="70000"/>
              <a:buFont typeface="Wingdings"/>
              <a:buChar char=""/>
              <a:tabLst>
                <a:tab pos="560705" algn="l"/>
              </a:tabLst>
            </a:pP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Puede</a:t>
            </a:r>
            <a:r>
              <a:rPr sz="2000" spc="-2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ser</a:t>
            </a:r>
            <a:r>
              <a:rPr sz="2000" spc="-10" dirty="0">
                <a:solidFill>
                  <a:srgbClr val="636B85"/>
                </a:solidFill>
                <a:latin typeface="Georgia"/>
                <a:cs typeface="Georgia"/>
              </a:rPr>
              <a:t> conjunta</a:t>
            </a:r>
            <a:endParaRPr sz="2000">
              <a:latin typeface="Georgia"/>
              <a:cs typeface="Georgia"/>
            </a:endParaRPr>
          </a:p>
          <a:p>
            <a:pPr marL="469900">
              <a:lnSpc>
                <a:spcPct val="100000"/>
              </a:lnSpc>
              <a:spcBef>
                <a:spcPts val="484"/>
              </a:spcBef>
            </a:pPr>
            <a:r>
              <a:rPr sz="2000" u="sng" dirty="0">
                <a:solidFill>
                  <a:srgbClr val="8FAF8B"/>
                </a:solidFill>
                <a:uFill>
                  <a:solidFill>
                    <a:srgbClr val="8FAF8B"/>
                  </a:solidFill>
                </a:uFill>
                <a:latin typeface="Georgia"/>
                <a:cs typeface="Georgia"/>
              </a:rPr>
              <a:t>MODIFICACION</a:t>
            </a:r>
            <a:r>
              <a:rPr sz="2000" u="sng" spc="-55" dirty="0">
                <a:solidFill>
                  <a:srgbClr val="8FAF8B"/>
                </a:solidFill>
                <a:uFill>
                  <a:solidFill>
                    <a:srgbClr val="8FAF8B"/>
                  </a:solidFill>
                </a:uFill>
                <a:latin typeface="Georgia"/>
                <a:cs typeface="Georgia"/>
              </a:rPr>
              <a:t> </a:t>
            </a:r>
            <a:r>
              <a:rPr sz="2000" u="sng" dirty="0">
                <a:solidFill>
                  <a:srgbClr val="8FAF8B"/>
                </a:solidFill>
                <a:uFill>
                  <a:solidFill>
                    <a:srgbClr val="8FAF8B"/>
                  </a:solidFill>
                </a:uFill>
                <a:latin typeface="Georgia"/>
                <a:cs typeface="Georgia"/>
              </a:rPr>
              <a:t>DEL</a:t>
            </a:r>
            <a:r>
              <a:rPr sz="2000" u="sng" spc="-30" dirty="0">
                <a:solidFill>
                  <a:srgbClr val="8FAF8B"/>
                </a:solidFill>
                <a:uFill>
                  <a:solidFill>
                    <a:srgbClr val="8FAF8B"/>
                  </a:solidFill>
                </a:uFill>
                <a:latin typeface="Georgia"/>
                <a:cs typeface="Georgia"/>
              </a:rPr>
              <a:t> </a:t>
            </a:r>
            <a:r>
              <a:rPr sz="2000" u="sng" dirty="0">
                <a:solidFill>
                  <a:srgbClr val="8FAF8B"/>
                </a:solidFill>
                <a:uFill>
                  <a:solidFill>
                    <a:srgbClr val="8FAF8B"/>
                  </a:solidFill>
                </a:uFill>
                <a:latin typeface="Georgia"/>
                <a:cs typeface="Georgia"/>
              </a:rPr>
              <a:t>CONTRATO</a:t>
            </a:r>
            <a:r>
              <a:rPr sz="2000" spc="-35" dirty="0">
                <a:solidFill>
                  <a:srgbClr val="8FAF8B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Requiere</a:t>
            </a:r>
            <a:r>
              <a:rPr sz="2000" spc="-5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consentimiento</a:t>
            </a:r>
            <a:r>
              <a:rPr sz="2000" spc="-5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de</a:t>
            </a:r>
            <a:r>
              <a:rPr sz="2000" spc="-4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todos</a:t>
            </a:r>
            <a:r>
              <a:rPr sz="2000" spc="-4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los</a:t>
            </a:r>
            <a:r>
              <a:rPr sz="2000" spc="-3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socios</a:t>
            </a:r>
            <a:r>
              <a:rPr sz="2000" spc="-4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636B85"/>
                </a:solidFill>
                <a:latin typeface="Georgia"/>
                <a:cs typeface="Georgia"/>
              </a:rPr>
              <a:t>incluso</a:t>
            </a:r>
            <a:endParaRPr sz="2000">
              <a:latin typeface="Georgia"/>
              <a:cs typeface="Georgia"/>
            </a:endParaRPr>
          </a:p>
          <a:p>
            <a:pPr marL="469900">
              <a:lnSpc>
                <a:spcPct val="100000"/>
              </a:lnSpc>
            </a:pP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transferencia</a:t>
            </a:r>
            <a:r>
              <a:rPr sz="2000" spc="-2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de</a:t>
            </a:r>
            <a:r>
              <a:rPr sz="2000" spc="-4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la</a:t>
            </a:r>
            <a:r>
              <a:rPr sz="2000" spc="-2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parte</a:t>
            </a:r>
            <a:r>
              <a:rPr sz="2000" spc="-3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a</a:t>
            </a:r>
            <a:r>
              <a:rPr sz="2000" spc="-2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otro</a:t>
            </a:r>
            <a:r>
              <a:rPr sz="2000" spc="-3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636B85"/>
                </a:solidFill>
                <a:latin typeface="Georgia"/>
                <a:cs typeface="Georgia"/>
              </a:rPr>
              <a:t>socio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22605" rIns="0" bIns="0" rtlCol="0">
            <a:spAutoFit/>
          </a:bodyPr>
          <a:lstStyle/>
          <a:p>
            <a:pPr marL="478472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Ventajas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531746"/>
            <a:ext cx="7753350" cy="4269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SzPct val="85416"/>
              <a:buFont typeface="Segoe UI Symbol"/>
              <a:buChar char="⚫"/>
              <a:tabLst>
                <a:tab pos="287020" algn="l"/>
              </a:tabLst>
            </a:pPr>
            <a:r>
              <a:rPr sz="2400" dirty="0">
                <a:latin typeface="Georgia"/>
                <a:cs typeface="Georgia"/>
              </a:rPr>
              <a:t>-</a:t>
            </a:r>
            <a:r>
              <a:rPr sz="2400" spc="-35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Materialización</a:t>
            </a:r>
            <a:r>
              <a:rPr sz="2400" spc="-6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de</a:t>
            </a:r>
            <a:r>
              <a:rPr sz="2400" spc="-3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proyectos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difícil</a:t>
            </a:r>
            <a:r>
              <a:rPr sz="2400" spc="-7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de</a:t>
            </a:r>
            <a:r>
              <a:rPr sz="2400" spc="-3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lograr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en</a:t>
            </a:r>
            <a:r>
              <a:rPr sz="2400" spc="-45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forma individual</a:t>
            </a:r>
            <a:endParaRPr sz="2400">
              <a:latin typeface="Georgia"/>
              <a:cs typeface="Georgia"/>
            </a:endParaRPr>
          </a:p>
          <a:p>
            <a:pPr marL="286385" indent="-273685">
              <a:lnSpc>
                <a:spcPct val="100000"/>
              </a:lnSpc>
              <a:spcBef>
                <a:spcPts val="575"/>
              </a:spcBef>
              <a:buClr>
                <a:srgbClr val="D16248"/>
              </a:buClr>
              <a:buSzPct val="85416"/>
              <a:buFont typeface="Segoe UI Symbol"/>
              <a:buChar char="⚫"/>
              <a:tabLst>
                <a:tab pos="286385" algn="l"/>
              </a:tabLst>
            </a:pPr>
            <a:r>
              <a:rPr sz="2400" dirty="0">
                <a:latin typeface="Georgia"/>
                <a:cs typeface="Georgia"/>
              </a:rPr>
              <a:t>Mayor</a:t>
            </a:r>
            <a:r>
              <a:rPr sz="2400" spc="-7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capital</a:t>
            </a:r>
            <a:r>
              <a:rPr sz="2400" spc="-8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para</a:t>
            </a:r>
            <a:r>
              <a:rPr sz="2400" spc="-8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mayores</a:t>
            </a:r>
            <a:r>
              <a:rPr sz="2400" spc="-70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proyectos</a:t>
            </a:r>
            <a:endParaRPr sz="2400">
              <a:latin typeface="Georgia"/>
              <a:cs typeface="Georgia"/>
            </a:endParaRPr>
          </a:p>
          <a:p>
            <a:pPr marL="286385" indent="-273685">
              <a:lnSpc>
                <a:spcPct val="100000"/>
              </a:lnSpc>
              <a:spcBef>
                <a:spcPts val="580"/>
              </a:spcBef>
              <a:buClr>
                <a:srgbClr val="D16248"/>
              </a:buClr>
              <a:buSzPct val="85416"/>
              <a:buFont typeface="Segoe UI Symbol"/>
              <a:buChar char="⚫"/>
              <a:tabLst>
                <a:tab pos="286385" algn="l"/>
              </a:tabLst>
            </a:pPr>
            <a:r>
              <a:rPr sz="2400" dirty="0">
                <a:latin typeface="Georgia"/>
                <a:cs typeface="Georgia"/>
              </a:rPr>
              <a:t>Favorece</a:t>
            </a:r>
            <a:r>
              <a:rPr sz="2400" spc="-4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las</a:t>
            </a:r>
            <a:r>
              <a:rPr sz="2400" spc="-4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inversiones</a:t>
            </a:r>
            <a:r>
              <a:rPr sz="2400" spc="-4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en</a:t>
            </a:r>
            <a:r>
              <a:rPr sz="2400" spc="-5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la</a:t>
            </a:r>
            <a:r>
              <a:rPr sz="2400" spc="-4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actividad</a:t>
            </a:r>
            <a:r>
              <a:rPr sz="2400" spc="-65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empresarial</a:t>
            </a:r>
            <a:endParaRPr sz="2400">
              <a:latin typeface="Georgia"/>
              <a:cs typeface="Georgia"/>
            </a:endParaRPr>
          </a:p>
          <a:p>
            <a:pPr marL="286385" indent="-273685">
              <a:lnSpc>
                <a:spcPct val="100000"/>
              </a:lnSpc>
              <a:spcBef>
                <a:spcPts val="575"/>
              </a:spcBef>
              <a:buClr>
                <a:srgbClr val="D16248"/>
              </a:buClr>
              <a:buSzPct val="85416"/>
              <a:buFont typeface="Segoe UI Symbol"/>
              <a:buChar char="⚫"/>
              <a:tabLst>
                <a:tab pos="286385" algn="l"/>
              </a:tabLst>
            </a:pPr>
            <a:r>
              <a:rPr sz="2400" dirty="0">
                <a:latin typeface="Georgia"/>
                <a:cs typeface="Georgia"/>
              </a:rPr>
              <a:t>Mayor</a:t>
            </a:r>
            <a:r>
              <a:rPr sz="2400" spc="-4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y</a:t>
            </a:r>
            <a:r>
              <a:rPr sz="2400" spc="-5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mejor</a:t>
            </a:r>
            <a:r>
              <a:rPr sz="2400" spc="-4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prestación</a:t>
            </a:r>
            <a:r>
              <a:rPr sz="2400" spc="-5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de</a:t>
            </a:r>
            <a:r>
              <a:rPr sz="2400" spc="-65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servicios</a:t>
            </a:r>
            <a:endParaRPr sz="2400">
              <a:latin typeface="Georgia"/>
              <a:cs typeface="Georgia"/>
            </a:endParaRPr>
          </a:p>
          <a:p>
            <a:pPr marL="560705" lvl="1" indent="-273685">
              <a:lnSpc>
                <a:spcPct val="100000"/>
              </a:lnSpc>
              <a:spcBef>
                <a:spcPts val="580"/>
              </a:spcBef>
              <a:buClr>
                <a:srgbClr val="CCB400"/>
              </a:buClr>
              <a:buSzPct val="68750"/>
              <a:buFont typeface="Wingdings"/>
              <a:buChar char=""/>
              <a:tabLst>
                <a:tab pos="560705" algn="l"/>
              </a:tabLst>
            </a:pPr>
            <a:r>
              <a:rPr sz="2400" spc="-10" dirty="0">
                <a:solidFill>
                  <a:srgbClr val="636B85"/>
                </a:solidFill>
                <a:latin typeface="Georgia"/>
                <a:cs typeface="Georgia"/>
              </a:rPr>
              <a:t>Telecomunicaciones</a:t>
            </a:r>
            <a:endParaRPr sz="2400">
              <a:latin typeface="Georgia"/>
              <a:cs typeface="Georgia"/>
            </a:endParaRPr>
          </a:p>
          <a:p>
            <a:pPr marL="560705" lvl="1" indent="-273685">
              <a:lnSpc>
                <a:spcPct val="100000"/>
              </a:lnSpc>
              <a:spcBef>
                <a:spcPts val="575"/>
              </a:spcBef>
              <a:buClr>
                <a:srgbClr val="CCB400"/>
              </a:buClr>
              <a:buSzPct val="68750"/>
              <a:buFont typeface="Wingdings"/>
              <a:buChar char=""/>
              <a:tabLst>
                <a:tab pos="560705" algn="l"/>
              </a:tabLst>
            </a:pPr>
            <a:r>
              <a:rPr sz="2400" spc="-10" dirty="0">
                <a:solidFill>
                  <a:srgbClr val="636B85"/>
                </a:solidFill>
                <a:latin typeface="Georgia"/>
                <a:cs typeface="Georgia"/>
              </a:rPr>
              <a:t>Transporte</a:t>
            </a:r>
            <a:endParaRPr sz="2400">
              <a:latin typeface="Georgia"/>
              <a:cs typeface="Georgia"/>
            </a:endParaRPr>
          </a:p>
          <a:p>
            <a:pPr marL="560705" lvl="1" indent="-273685">
              <a:lnSpc>
                <a:spcPct val="100000"/>
              </a:lnSpc>
              <a:spcBef>
                <a:spcPts val="575"/>
              </a:spcBef>
              <a:buClr>
                <a:srgbClr val="CCB400"/>
              </a:buClr>
              <a:buSzPct val="68750"/>
              <a:buFont typeface="Wingdings"/>
              <a:buChar char=""/>
              <a:tabLst>
                <a:tab pos="560705" algn="l"/>
              </a:tabLst>
            </a:pPr>
            <a:r>
              <a:rPr sz="2400" spc="-10" dirty="0">
                <a:solidFill>
                  <a:srgbClr val="636B85"/>
                </a:solidFill>
                <a:latin typeface="Georgia"/>
                <a:cs typeface="Georgia"/>
              </a:rPr>
              <a:t>Seguros</a:t>
            </a:r>
            <a:endParaRPr sz="2400">
              <a:latin typeface="Georgia"/>
              <a:cs typeface="Georgia"/>
            </a:endParaRPr>
          </a:p>
          <a:p>
            <a:pPr marL="560705" lvl="1" indent="-273685">
              <a:lnSpc>
                <a:spcPct val="100000"/>
              </a:lnSpc>
              <a:spcBef>
                <a:spcPts val="580"/>
              </a:spcBef>
              <a:buClr>
                <a:srgbClr val="CCB400"/>
              </a:buClr>
              <a:buSzPct val="68750"/>
              <a:buFont typeface="Wingdings"/>
              <a:buChar char=""/>
              <a:tabLst>
                <a:tab pos="560705" algn="l"/>
              </a:tabLst>
            </a:pPr>
            <a:r>
              <a:rPr sz="2400" spc="-10" dirty="0">
                <a:solidFill>
                  <a:srgbClr val="636B85"/>
                </a:solidFill>
                <a:latin typeface="Georgia"/>
                <a:cs typeface="Georgia"/>
              </a:rPr>
              <a:t>Comercio</a:t>
            </a:r>
            <a:endParaRPr sz="2400">
              <a:latin typeface="Georgia"/>
              <a:cs typeface="Georgia"/>
            </a:endParaRPr>
          </a:p>
          <a:p>
            <a:pPr marL="560705" lvl="1" indent="-273685">
              <a:lnSpc>
                <a:spcPct val="100000"/>
              </a:lnSpc>
              <a:spcBef>
                <a:spcPts val="575"/>
              </a:spcBef>
              <a:buClr>
                <a:srgbClr val="CCB400"/>
              </a:buClr>
              <a:buSzPct val="68750"/>
              <a:buFont typeface="Wingdings"/>
              <a:buChar char=""/>
              <a:tabLst>
                <a:tab pos="560705" algn="l"/>
              </a:tabLst>
            </a:pPr>
            <a:r>
              <a:rPr sz="2400" spc="-10" dirty="0">
                <a:solidFill>
                  <a:srgbClr val="636B85"/>
                </a:solidFill>
                <a:latin typeface="Georgia"/>
                <a:cs typeface="Georgia"/>
              </a:rPr>
              <a:t>Industrias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77901" rIns="0" bIns="0" rtlCol="0">
            <a:spAutoFit/>
          </a:bodyPr>
          <a:lstStyle/>
          <a:p>
            <a:pPr marL="3549015">
              <a:lnSpc>
                <a:spcPct val="100000"/>
              </a:lnSpc>
              <a:spcBef>
                <a:spcPts val="100"/>
              </a:spcBef>
            </a:pPr>
            <a:r>
              <a:rPr dirty="0"/>
              <a:t>Sociedad</a:t>
            </a:r>
            <a:r>
              <a:rPr spc="-25" dirty="0"/>
              <a:t> </a:t>
            </a:r>
            <a:r>
              <a:rPr dirty="0"/>
              <a:t>en</a:t>
            </a:r>
            <a:r>
              <a:rPr spc="-25" dirty="0"/>
              <a:t> </a:t>
            </a:r>
            <a:r>
              <a:rPr dirty="0"/>
              <a:t>comandita</a:t>
            </a:r>
            <a:r>
              <a:rPr spc="-30" dirty="0"/>
              <a:t> </a:t>
            </a:r>
            <a:r>
              <a:rPr spc="-10" dirty="0"/>
              <a:t>simple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9960" y="2000199"/>
            <a:ext cx="9262745" cy="35782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105"/>
              </a:spcBef>
              <a:buClr>
                <a:srgbClr val="D16248"/>
              </a:buClr>
              <a:buSzPct val="84782"/>
              <a:buFont typeface="Segoe UI Symbol"/>
              <a:buChar char="⚫"/>
              <a:tabLst>
                <a:tab pos="286385" algn="l"/>
              </a:tabLst>
            </a:pPr>
            <a:r>
              <a:rPr sz="2300" b="1" u="sng" dirty="0">
                <a:solidFill>
                  <a:srgbClr val="8FAF8B"/>
                </a:solidFill>
                <a:uFill>
                  <a:solidFill>
                    <a:srgbClr val="8FAF8B"/>
                  </a:solidFill>
                </a:uFill>
                <a:latin typeface="Georgia"/>
                <a:cs typeface="Georgia"/>
              </a:rPr>
              <a:t>Caracterización</a:t>
            </a:r>
            <a:r>
              <a:rPr sz="2300" dirty="0">
                <a:latin typeface="Georgia"/>
                <a:cs typeface="Georgia"/>
              </a:rPr>
              <a:t>:</a:t>
            </a:r>
            <a:r>
              <a:rPr sz="2300" spc="-3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Dos</a:t>
            </a:r>
            <a:r>
              <a:rPr sz="2300" spc="-5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tipos</a:t>
            </a:r>
            <a:r>
              <a:rPr sz="2300" spc="-6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de</a:t>
            </a:r>
            <a:r>
              <a:rPr sz="2300" spc="-40" dirty="0">
                <a:latin typeface="Georgia"/>
                <a:cs typeface="Georgia"/>
              </a:rPr>
              <a:t> </a:t>
            </a:r>
            <a:r>
              <a:rPr sz="2300" spc="-10" dirty="0">
                <a:latin typeface="Georgia"/>
                <a:cs typeface="Georgia"/>
              </a:rPr>
              <a:t>socios:</a:t>
            </a:r>
            <a:endParaRPr sz="2300">
              <a:latin typeface="Georgia"/>
              <a:cs typeface="Georgia"/>
            </a:endParaRPr>
          </a:p>
          <a:p>
            <a:pPr marL="560070" lvl="1" indent="-273685">
              <a:lnSpc>
                <a:spcPct val="100000"/>
              </a:lnSpc>
              <a:spcBef>
                <a:spcPts val="5"/>
              </a:spcBef>
              <a:buClr>
                <a:srgbClr val="CCB400"/>
              </a:buClr>
              <a:buSzPct val="68421"/>
              <a:buFont typeface="Wingdings"/>
              <a:buChar char=""/>
              <a:tabLst>
                <a:tab pos="560070" algn="l"/>
              </a:tabLst>
            </a:pPr>
            <a:r>
              <a:rPr sz="1900" u="sng" dirty="0">
                <a:solidFill>
                  <a:srgbClr val="636B85"/>
                </a:solidFill>
                <a:uFill>
                  <a:solidFill>
                    <a:srgbClr val="636B85"/>
                  </a:solidFill>
                </a:uFill>
                <a:latin typeface="Georgia"/>
                <a:cs typeface="Georgia"/>
              </a:rPr>
              <a:t>Comanditados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:</a:t>
            </a:r>
            <a:r>
              <a:rPr sz="1900" spc="-2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responden</a:t>
            </a:r>
            <a:r>
              <a:rPr sz="1900" spc="-4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por</a:t>
            </a:r>
            <a:r>
              <a:rPr sz="1900" spc="-5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las</a:t>
            </a:r>
            <a:r>
              <a:rPr sz="1900" spc="-6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obligaciones</a:t>
            </a:r>
            <a:r>
              <a:rPr sz="1900" spc="-2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sociales</a:t>
            </a:r>
            <a:r>
              <a:rPr sz="1900" spc="-4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como</a:t>
            </a:r>
            <a:r>
              <a:rPr sz="1900" spc="-5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los</a:t>
            </a:r>
            <a:r>
              <a:rPr sz="1900" spc="-5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socios</a:t>
            </a:r>
            <a:r>
              <a:rPr sz="1900" spc="-4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de</a:t>
            </a:r>
            <a:r>
              <a:rPr sz="1900" spc="-6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la</a:t>
            </a:r>
            <a:r>
              <a:rPr sz="1900" spc="-7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spc="-25" dirty="0">
                <a:solidFill>
                  <a:srgbClr val="636B85"/>
                </a:solidFill>
                <a:latin typeface="Georgia"/>
                <a:cs typeface="Georgia"/>
              </a:rPr>
              <a:t>SC</a:t>
            </a:r>
            <a:endParaRPr sz="1900">
              <a:latin typeface="Georgia"/>
              <a:cs typeface="Georgia"/>
            </a:endParaRPr>
          </a:p>
          <a:p>
            <a:pPr marL="560070" lvl="1" indent="-273685">
              <a:lnSpc>
                <a:spcPct val="100000"/>
              </a:lnSpc>
              <a:buClr>
                <a:srgbClr val="CCB400"/>
              </a:buClr>
              <a:buSzPct val="68421"/>
              <a:buFont typeface="Wingdings"/>
              <a:buChar char=""/>
              <a:tabLst>
                <a:tab pos="560070" algn="l"/>
              </a:tabLst>
            </a:pPr>
            <a:r>
              <a:rPr sz="1900" u="sng" dirty="0">
                <a:solidFill>
                  <a:srgbClr val="636B85"/>
                </a:solidFill>
                <a:uFill>
                  <a:solidFill>
                    <a:srgbClr val="636B85"/>
                  </a:solidFill>
                </a:uFill>
                <a:latin typeface="Georgia"/>
                <a:cs typeface="Georgia"/>
              </a:rPr>
              <a:t>Comanditarios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:</a:t>
            </a:r>
            <a:r>
              <a:rPr sz="1900" spc="-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solo</a:t>
            </a:r>
            <a:r>
              <a:rPr sz="1900" spc="-3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con</a:t>
            </a:r>
            <a:r>
              <a:rPr sz="1900" spc="-3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el</a:t>
            </a:r>
            <a:r>
              <a:rPr sz="1900" spc="-5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capital</a:t>
            </a:r>
            <a:r>
              <a:rPr sz="1900" spc="-4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que</a:t>
            </a:r>
            <a:r>
              <a:rPr sz="1900" spc="-4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se</a:t>
            </a:r>
            <a:r>
              <a:rPr sz="1900" spc="-5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obligan</a:t>
            </a:r>
            <a:r>
              <a:rPr sz="1900" spc="-1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a</a:t>
            </a:r>
            <a:r>
              <a:rPr sz="1900" spc="-3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spc="-10" dirty="0">
                <a:solidFill>
                  <a:srgbClr val="636B85"/>
                </a:solidFill>
                <a:latin typeface="Georgia"/>
                <a:cs typeface="Georgia"/>
              </a:rPr>
              <a:t>aportar</a:t>
            </a:r>
            <a:endParaRPr sz="1900">
              <a:latin typeface="Georgia"/>
              <a:cs typeface="Georgia"/>
            </a:endParaRPr>
          </a:p>
          <a:p>
            <a:pPr lvl="1">
              <a:lnSpc>
                <a:spcPct val="100000"/>
              </a:lnSpc>
              <a:spcBef>
                <a:spcPts val="114"/>
              </a:spcBef>
              <a:buClr>
                <a:srgbClr val="CCB400"/>
              </a:buClr>
              <a:buFont typeface="Wingdings"/>
              <a:buChar char=""/>
            </a:pPr>
            <a:endParaRPr sz="1900">
              <a:latin typeface="Georgia"/>
              <a:cs typeface="Georgia"/>
            </a:endParaRPr>
          </a:p>
          <a:p>
            <a:pPr marL="286385" indent="-273685">
              <a:lnSpc>
                <a:spcPct val="100000"/>
              </a:lnSpc>
              <a:spcBef>
                <a:spcPts val="5"/>
              </a:spcBef>
              <a:buClr>
                <a:srgbClr val="D16248"/>
              </a:buClr>
              <a:buSzPct val="84782"/>
              <a:buFont typeface="Segoe UI Symbol"/>
              <a:buChar char="⚫"/>
              <a:tabLst>
                <a:tab pos="286385" algn="l"/>
              </a:tabLst>
            </a:pPr>
            <a:r>
              <a:rPr sz="2300" u="sng" dirty="0">
                <a:solidFill>
                  <a:srgbClr val="8FAF8B"/>
                </a:solidFill>
                <a:uFill>
                  <a:solidFill>
                    <a:srgbClr val="8FAF8B"/>
                  </a:solidFill>
                </a:uFill>
                <a:latin typeface="Georgia"/>
                <a:cs typeface="Georgia"/>
              </a:rPr>
              <a:t>DENOMINACION:</a:t>
            </a:r>
            <a:r>
              <a:rPr sz="2300" spc="-75" dirty="0">
                <a:solidFill>
                  <a:srgbClr val="8FAF8B"/>
                </a:solidFill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“Sociedad</a:t>
            </a:r>
            <a:r>
              <a:rPr sz="2300" spc="-5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en</a:t>
            </a:r>
            <a:r>
              <a:rPr sz="2300" spc="-5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Comandita</a:t>
            </a:r>
            <a:r>
              <a:rPr sz="2300" spc="-4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Simple”</a:t>
            </a:r>
            <a:r>
              <a:rPr sz="2300" spc="-6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o</a:t>
            </a:r>
            <a:r>
              <a:rPr sz="2300" spc="-5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su</a:t>
            </a:r>
            <a:r>
              <a:rPr sz="2300" spc="-50" dirty="0">
                <a:latin typeface="Georgia"/>
                <a:cs typeface="Georgia"/>
              </a:rPr>
              <a:t> </a:t>
            </a:r>
            <a:r>
              <a:rPr sz="2300" spc="-10" dirty="0">
                <a:latin typeface="Georgia"/>
                <a:cs typeface="Georgia"/>
              </a:rPr>
              <a:t>abreviatura</a:t>
            </a:r>
            <a:endParaRPr sz="23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45"/>
              </a:spcBef>
              <a:buClr>
                <a:srgbClr val="D16248"/>
              </a:buClr>
              <a:buFont typeface="Segoe UI Symbol"/>
              <a:buChar char="⚫"/>
            </a:pPr>
            <a:endParaRPr sz="2300">
              <a:latin typeface="Georgia"/>
              <a:cs typeface="Georgia"/>
            </a:endParaRPr>
          </a:p>
          <a:p>
            <a:pPr marL="286385" indent="-273685">
              <a:lnSpc>
                <a:spcPct val="100000"/>
              </a:lnSpc>
              <a:buClr>
                <a:srgbClr val="D16248"/>
              </a:buClr>
              <a:buSzPct val="84782"/>
              <a:buFont typeface="Segoe UI Symbol"/>
              <a:buChar char="⚫"/>
              <a:tabLst>
                <a:tab pos="286385" algn="l"/>
              </a:tabLst>
            </a:pPr>
            <a:r>
              <a:rPr sz="2300" u="sng" spc="-10" dirty="0">
                <a:solidFill>
                  <a:srgbClr val="8FAF8B"/>
                </a:solidFill>
                <a:uFill>
                  <a:solidFill>
                    <a:srgbClr val="8FAF8B"/>
                  </a:solidFill>
                </a:uFill>
                <a:latin typeface="Georgia"/>
                <a:cs typeface="Georgia"/>
              </a:rPr>
              <a:t>APORTES</a:t>
            </a:r>
            <a:r>
              <a:rPr sz="2300" spc="-10" dirty="0">
                <a:latin typeface="Georgia"/>
                <a:cs typeface="Georgia"/>
              </a:rPr>
              <a:t>:</a:t>
            </a:r>
            <a:endParaRPr sz="2300">
              <a:latin typeface="Georgia"/>
              <a:cs typeface="Georgia"/>
            </a:endParaRPr>
          </a:p>
          <a:p>
            <a:pPr marL="560070" lvl="1" indent="-273685">
              <a:lnSpc>
                <a:spcPct val="100000"/>
              </a:lnSpc>
              <a:spcBef>
                <a:spcPts val="5"/>
              </a:spcBef>
              <a:buClr>
                <a:srgbClr val="CCB400"/>
              </a:buClr>
              <a:buSzPct val="68421"/>
              <a:buFont typeface="Wingdings"/>
              <a:buChar char=""/>
              <a:tabLst>
                <a:tab pos="560070" algn="l"/>
              </a:tabLst>
            </a:pPr>
            <a:r>
              <a:rPr sz="1900" u="sng" dirty="0">
                <a:solidFill>
                  <a:srgbClr val="636B85"/>
                </a:solidFill>
                <a:uFill>
                  <a:solidFill>
                    <a:srgbClr val="636B85"/>
                  </a:solidFill>
                </a:uFill>
                <a:latin typeface="Georgia"/>
                <a:cs typeface="Georgia"/>
              </a:rPr>
              <a:t>Comanditario:</a:t>
            </a:r>
            <a:r>
              <a:rPr sz="1900" spc="-1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se</a:t>
            </a:r>
            <a:r>
              <a:rPr sz="1900" spc="-4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integra</a:t>
            </a:r>
            <a:r>
              <a:rPr sz="1900" spc="-5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solo</a:t>
            </a:r>
            <a:r>
              <a:rPr sz="1900" spc="-4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con</a:t>
            </a:r>
            <a:r>
              <a:rPr sz="1900" spc="-4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aportes</a:t>
            </a:r>
            <a:r>
              <a:rPr sz="1900" spc="-5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de</a:t>
            </a:r>
            <a:r>
              <a:rPr sz="1900" spc="-4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u="sng" dirty="0">
                <a:solidFill>
                  <a:srgbClr val="636B85"/>
                </a:solidFill>
                <a:uFill>
                  <a:solidFill>
                    <a:srgbClr val="636B85"/>
                  </a:solidFill>
                </a:uFill>
                <a:latin typeface="Georgia"/>
                <a:cs typeface="Georgia"/>
              </a:rPr>
              <a:t>obligaciones</a:t>
            </a:r>
            <a:r>
              <a:rPr sz="1900" u="sng" spc="-15" dirty="0">
                <a:solidFill>
                  <a:srgbClr val="636B85"/>
                </a:solidFill>
                <a:uFill>
                  <a:solidFill>
                    <a:srgbClr val="636B85"/>
                  </a:solidFill>
                </a:uFill>
                <a:latin typeface="Georgia"/>
                <a:cs typeface="Georgia"/>
              </a:rPr>
              <a:t> </a:t>
            </a:r>
            <a:r>
              <a:rPr sz="1900" u="sng" dirty="0">
                <a:solidFill>
                  <a:srgbClr val="636B85"/>
                </a:solidFill>
                <a:uFill>
                  <a:solidFill>
                    <a:srgbClr val="636B85"/>
                  </a:solidFill>
                </a:uFill>
                <a:latin typeface="Georgia"/>
                <a:cs typeface="Georgia"/>
              </a:rPr>
              <a:t>de</a:t>
            </a:r>
            <a:r>
              <a:rPr sz="1900" u="sng" spc="-55" dirty="0">
                <a:solidFill>
                  <a:srgbClr val="636B85"/>
                </a:solidFill>
                <a:uFill>
                  <a:solidFill>
                    <a:srgbClr val="636B85"/>
                  </a:solidFill>
                </a:uFill>
                <a:latin typeface="Georgia"/>
                <a:cs typeface="Georgia"/>
              </a:rPr>
              <a:t> </a:t>
            </a:r>
            <a:r>
              <a:rPr sz="1900" u="sng" spc="-25" dirty="0">
                <a:solidFill>
                  <a:srgbClr val="636B85"/>
                </a:solidFill>
                <a:uFill>
                  <a:solidFill>
                    <a:srgbClr val="636B85"/>
                  </a:solidFill>
                </a:uFill>
                <a:latin typeface="Georgia"/>
                <a:cs typeface="Georgia"/>
              </a:rPr>
              <a:t>dar</a:t>
            </a:r>
            <a:endParaRPr sz="1900">
              <a:latin typeface="Georgia"/>
              <a:cs typeface="Georgia"/>
            </a:endParaRPr>
          </a:p>
          <a:p>
            <a:pPr lvl="1">
              <a:lnSpc>
                <a:spcPct val="100000"/>
              </a:lnSpc>
              <a:spcBef>
                <a:spcPts val="120"/>
              </a:spcBef>
              <a:buClr>
                <a:srgbClr val="CCB400"/>
              </a:buClr>
              <a:buFont typeface="Wingdings"/>
              <a:buChar char=""/>
            </a:pPr>
            <a:endParaRPr sz="1900">
              <a:latin typeface="Georgia"/>
              <a:cs typeface="Georgia"/>
            </a:endParaRPr>
          </a:p>
          <a:p>
            <a:pPr marL="286385" indent="-273685">
              <a:lnSpc>
                <a:spcPct val="100000"/>
              </a:lnSpc>
              <a:buClr>
                <a:srgbClr val="D16248"/>
              </a:buClr>
              <a:buSzPct val="84782"/>
              <a:buFont typeface="Segoe UI Symbol"/>
              <a:buChar char="⚫"/>
              <a:tabLst>
                <a:tab pos="286385" algn="l"/>
              </a:tabLst>
            </a:pPr>
            <a:r>
              <a:rPr sz="2300" u="sng" dirty="0">
                <a:solidFill>
                  <a:srgbClr val="8FAF8B"/>
                </a:solidFill>
                <a:uFill>
                  <a:solidFill>
                    <a:srgbClr val="8FAF8B"/>
                  </a:solidFill>
                </a:uFill>
                <a:latin typeface="Georgia"/>
                <a:cs typeface="Georgia"/>
              </a:rPr>
              <a:t>ADMINISTRACION</a:t>
            </a:r>
            <a:r>
              <a:rPr sz="2300" u="sng" spc="-90" dirty="0">
                <a:solidFill>
                  <a:srgbClr val="8FAF8B"/>
                </a:solidFill>
                <a:uFill>
                  <a:solidFill>
                    <a:srgbClr val="8FAF8B"/>
                  </a:solidFill>
                </a:uFill>
                <a:latin typeface="Georgia"/>
                <a:cs typeface="Georgia"/>
              </a:rPr>
              <a:t> </a:t>
            </a:r>
            <a:r>
              <a:rPr sz="2300" u="sng" dirty="0">
                <a:solidFill>
                  <a:srgbClr val="8FAF8B"/>
                </a:solidFill>
                <a:uFill>
                  <a:solidFill>
                    <a:srgbClr val="8FAF8B"/>
                  </a:solidFill>
                </a:uFill>
                <a:latin typeface="Georgia"/>
                <a:cs typeface="Georgia"/>
              </a:rPr>
              <a:t>y</a:t>
            </a:r>
            <a:r>
              <a:rPr sz="2300" u="sng" spc="-65" dirty="0">
                <a:solidFill>
                  <a:srgbClr val="8FAF8B"/>
                </a:solidFill>
                <a:uFill>
                  <a:solidFill>
                    <a:srgbClr val="8FAF8B"/>
                  </a:solidFill>
                </a:uFill>
                <a:latin typeface="Georgia"/>
                <a:cs typeface="Georgia"/>
              </a:rPr>
              <a:t> </a:t>
            </a:r>
            <a:r>
              <a:rPr sz="2300" u="sng" spc="-10" dirty="0">
                <a:solidFill>
                  <a:srgbClr val="8FAF8B"/>
                </a:solidFill>
                <a:uFill>
                  <a:solidFill>
                    <a:srgbClr val="8FAF8B"/>
                  </a:solidFill>
                </a:uFill>
                <a:latin typeface="Georgia"/>
                <a:cs typeface="Georgia"/>
              </a:rPr>
              <a:t>REPRESENTACION</a:t>
            </a:r>
            <a:r>
              <a:rPr sz="2300" spc="-10" dirty="0">
                <a:latin typeface="Georgia"/>
                <a:cs typeface="Georgia"/>
              </a:rPr>
              <a:t>:</a:t>
            </a:r>
            <a:endParaRPr sz="2300">
              <a:latin typeface="Georgia"/>
              <a:cs typeface="Georgia"/>
            </a:endParaRPr>
          </a:p>
          <a:p>
            <a:pPr marL="286385" indent="-273685">
              <a:lnSpc>
                <a:spcPct val="100000"/>
              </a:lnSpc>
              <a:buClr>
                <a:srgbClr val="D16248"/>
              </a:buClr>
              <a:buSzPct val="84782"/>
              <a:buFont typeface="Segoe UI Symbol"/>
              <a:buChar char="⚫"/>
              <a:tabLst>
                <a:tab pos="286385" algn="l"/>
              </a:tabLst>
            </a:pPr>
            <a:r>
              <a:rPr sz="2300" dirty="0">
                <a:latin typeface="Georgia"/>
                <a:cs typeface="Georgia"/>
              </a:rPr>
              <a:t>Es</a:t>
            </a:r>
            <a:r>
              <a:rPr sz="2300" spc="-4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ejercida</a:t>
            </a:r>
            <a:r>
              <a:rPr sz="2300" spc="-3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por</a:t>
            </a:r>
            <a:r>
              <a:rPr sz="2300" spc="-6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los</a:t>
            </a:r>
            <a:r>
              <a:rPr sz="2300" spc="-3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socios</a:t>
            </a:r>
            <a:r>
              <a:rPr sz="2300" spc="-40" dirty="0">
                <a:latin typeface="Georgia"/>
                <a:cs typeface="Georgia"/>
              </a:rPr>
              <a:t> </a:t>
            </a:r>
            <a:r>
              <a:rPr sz="2300" spc="-10" dirty="0">
                <a:latin typeface="Georgia"/>
                <a:cs typeface="Georgia"/>
              </a:rPr>
              <a:t>comanditados</a:t>
            </a:r>
            <a:r>
              <a:rPr sz="2300" spc="-2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o</a:t>
            </a:r>
            <a:r>
              <a:rPr sz="2300" spc="-4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terceros</a:t>
            </a:r>
            <a:r>
              <a:rPr sz="2300" spc="-5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que</a:t>
            </a:r>
            <a:r>
              <a:rPr sz="2300" spc="-35" dirty="0">
                <a:latin typeface="Georgia"/>
                <a:cs typeface="Georgia"/>
              </a:rPr>
              <a:t> </a:t>
            </a:r>
            <a:r>
              <a:rPr sz="2300" spc="-10" dirty="0">
                <a:latin typeface="Georgia"/>
                <a:cs typeface="Georgia"/>
              </a:rPr>
              <a:t>designen</a:t>
            </a:r>
            <a:endParaRPr sz="23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22605" rIns="0" bIns="0" rtlCol="0">
            <a:spAutoFit/>
          </a:bodyPr>
          <a:lstStyle/>
          <a:p>
            <a:pPr marL="1815464">
              <a:lnSpc>
                <a:spcPct val="100000"/>
              </a:lnSpc>
              <a:spcBef>
                <a:spcPts val="100"/>
              </a:spcBef>
            </a:pPr>
            <a:r>
              <a:rPr dirty="0"/>
              <a:t>SOCIEDAD</a:t>
            </a:r>
            <a:r>
              <a:rPr spc="-30" dirty="0"/>
              <a:t> </a:t>
            </a:r>
            <a:r>
              <a:rPr dirty="0"/>
              <a:t>DE</a:t>
            </a:r>
            <a:r>
              <a:rPr spc="-5" dirty="0"/>
              <a:t> </a:t>
            </a:r>
            <a:r>
              <a:rPr dirty="0"/>
              <a:t>CAPITAL</a:t>
            </a:r>
            <a:r>
              <a:rPr spc="-25" dirty="0"/>
              <a:t> </a:t>
            </a:r>
            <a:r>
              <a:rPr dirty="0"/>
              <a:t>E</a:t>
            </a:r>
            <a:r>
              <a:rPr spc="-15" dirty="0"/>
              <a:t> </a:t>
            </a:r>
            <a:r>
              <a:rPr spc="-10" dirty="0"/>
              <a:t>INDUSTRIA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1076" y="1467421"/>
            <a:ext cx="10885805" cy="372999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285750" indent="-273050">
              <a:lnSpc>
                <a:spcPct val="100000"/>
              </a:lnSpc>
              <a:spcBef>
                <a:spcPts val="750"/>
              </a:spcBef>
              <a:buClr>
                <a:srgbClr val="D16248"/>
              </a:buClr>
              <a:buSzPct val="85185"/>
              <a:buFont typeface="Segoe UI Symbol"/>
              <a:buChar char="⚫"/>
              <a:tabLst>
                <a:tab pos="285750" algn="l"/>
              </a:tabLst>
            </a:pPr>
            <a:r>
              <a:rPr sz="27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Caracterización:</a:t>
            </a:r>
            <a:r>
              <a:rPr sz="2700" u="sng" spc="-1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 </a:t>
            </a:r>
            <a:r>
              <a:rPr sz="2700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Responsabilidad:</a:t>
            </a:r>
            <a:endParaRPr sz="2700">
              <a:latin typeface="Georgia"/>
              <a:cs typeface="Georgia"/>
            </a:endParaRPr>
          </a:p>
          <a:p>
            <a:pPr marL="285115" marR="5080" indent="-273050">
              <a:lnSpc>
                <a:spcPct val="100000"/>
              </a:lnSpc>
              <a:spcBef>
                <a:spcPts val="645"/>
              </a:spcBef>
              <a:buClr>
                <a:srgbClr val="D16248"/>
              </a:buClr>
              <a:buSzPct val="85185"/>
              <a:buFont typeface="Segoe UI Symbol"/>
              <a:buChar char="⚫"/>
              <a:tabLst>
                <a:tab pos="286385" algn="l"/>
              </a:tabLst>
            </a:pPr>
            <a:r>
              <a:rPr sz="2700" dirty="0">
                <a:latin typeface="Georgia"/>
                <a:cs typeface="Georgia"/>
              </a:rPr>
              <a:t>El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o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los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socios</a:t>
            </a:r>
            <a:r>
              <a:rPr sz="2700" spc="-5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CAPITALISTAS</a:t>
            </a:r>
            <a:r>
              <a:rPr sz="2700" spc="-1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responden</a:t>
            </a:r>
            <a:r>
              <a:rPr sz="2700" spc="-5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de</a:t>
            </a:r>
            <a:r>
              <a:rPr sz="2700" spc="-4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los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resultados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de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spc="-25" dirty="0">
                <a:latin typeface="Georgia"/>
                <a:cs typeface="Georgia"/>
              </a:rPr>
              <a:t>las 	</a:t>
            </a:r>
            <a:r>
              <a:rPr sz="2700" dirty="0">
                <a:latin typeface="Georgia"/>
                <a:cs typeface="Georgia"/>
              </a:rPr>
              <a:t>obligaciones</a:t>
            </a:r>
            <a:r>
              <a:rPr sz="2700" spc="-4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sociales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como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los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socios</a:t>
            </a:r>
            <a:r>
              <a:rPr sz="2700" spc="-4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de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la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sociedad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Colectiva;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quienes 	</a:t>
            </a:r>
            <a:r>
              <a:rPr sz="2700" dirty="0">
                <a:latin typeface="Georgia"/>
                <a:cs typeface="Georgia"/>
              </a:rPr>
              <a:t>aportan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exclusivamente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su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industria</a:t>
            </a:r>
            <a:r>
              <a:rPr sz="2700" spc="-5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responden</a:t>
            </a:r>
            <a:r>
              <a:rPr sz="2700" spc="-6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hasta</a:t>
            </a:r>
            <a:r>
              <a:rPr sz="2700" spc="-2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la</a:t>
            </a:r>
            <a:r>
              <a:rPr sz="2700" spc="-45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concurrencia 	</a:t>
            </a:r>
            <a:r>
              <a:rPr sz="2700" dirty="0">
                <a:latin typeface="Georgia"/>
                <a:cs typeface="Georgia"/>
              </a:rPr>
              <a:t>de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las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ganancias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no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percibidas.-</a:t>
            </a:r>
            <a:endParaRPr sz="27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475"/>
              </a:spcBef>
              <a:buClr>
                <a:srgbClr val="D16248"/>
              </a:buClr>
              <a:buFont typeface="Segoe UI Symbol"/>
              <a:buChar char="⚫"/>
            </a:pPr>
            <a:endParaRPr sz="2700">
              <a:latin typeface="Georgia"/>
              <a:cs typeface="Georgia"/>
            </a:endParaRPr>
          </a:p>
          <a:p>
            <a:pPr marL="285750" indent="-273050">
              <a:lnSpc>
                <a:spcPct val="100000"/>
              </a:lnSpc>
              <a:buClr>
                <a:srgbClr val="D16248"/>
              </a:buClr>
              <a:buSzPct val="85185"/>
              <a:buFont typeface="Segoe UI Symbol"/>
              <a:buChar char="⚫"/>
              <a:tabLst>
                <a:tab pos="285750" algn="l"/>
              </a:tabLst>
            </a:pPr>
            <a:r>
              <a:rPr sz="27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ADMINISTRACION</a:t>
            </a:r>
            <a:r>
              <a:rPr sz="2700" u="sng" spc="-6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 </a:t>
            </a:r>
            <a:r>
              <a:rPr sz="27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Y</a:t>
            </a:r>
            <a:r>
              <a:rPr sz="2700" u="sng" spc="-6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 </a:t>
            </a:r>
            <a:r>
              <a:rPr sz="2700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REPRESENTACION</a:t>
            </a:r>
            <a:endParaRPr sz="2700">
              <a:latin typeface="Georgia"/>
              <a:cs typeface="Georgia"/>
            </a:endParaRPr>
          </a:p>
          <a:p>
            <a:pPr marL="285750" indent="-27305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Segoe UI Symbol"/>
              <a:buChar char="⚫"/>
              <a:tabLst>
                <a:tab pos="285750" algn="l"/>
              </a:tabLst>
            </a:pPr>
            <a:r>
              <a:rPr sz="2700" dirty="0">
                <a:latin typeface="Georgia"/>
                <a:cs typeface="Georgia"/>
              </a:rPr>
              <a:t>Cualquier</a:t>
            </a:r>
            <a:r>
              <a:rPr sz="2700" spc="-90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socio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2784" rIns="0" bIns="0" rtlCol="0">
            <a:spAutoFit/>
          </a:bodyPr>
          <a:lstStyle/>
          <a:p>
            <a:pPr marL="1614805">
              <a:lnSpc>
                <a:spcPct val="100000"/>
              </a:lnSpc>
              <a:spcBef>
                <a:spcPts val="100"/>
              </a:spcBef>
            </a:pPr>
            <a:r>
              <a:rPr sz="3000" spc="-10" dirty="0"/>
              <a:t>SOCIEDAD</a:t>
            </a:r>
            <a:r>
              <a:rPr sz="3000" spc="-90" dirty="0"/>
              <a:t> </a:t>
            </a:r>
            <a:r>
              <a:rPr sz="3000" dirty="0"/>
              <a:t>DE</a:t>
            </a:r>
            <a:r>
              <a:rPr sz="3000" spc="-90" dirty="0"/>
              <a:t> </a:t>
            </a:r>
            <a:r>
              <a:rPr sz="3000" spc="-10" dirty="0"/>
              <a:t>RESPONSABILIDAD</a:t>
            </a:r>
            <a:r>
              <a:rPr sz="3000" spc="-75" dirty="0"/>
              <a:t> </a:t>
            </a:r>
            <a:r>
              <a:rPr sz="3000" spc="-10" dirty="0"/>
              <a:t>LIMITADA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439013" y="1296136"/>
            <a:ext cx="11094720" cy="488823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375"/>
              </a:spcBef>
              <a:buClr>
                <a:srgbClr val="D16248"/>
              </a:buClr>
              <a:buSzPct val="84782"/>
              <a:buFont typeface="Segoe UI Symbol"/>
              <a:buChar char="⚫"/>
              <a:tabLst>
                <a:tab pos="286385" algn="l"/>
              </a:tabLst>
            </a:pPr>
            <a:r>
              <a:rPr sz="2300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CARACTERIZACION</a:t>
            </a:r>
            <a:endParaRPr sz="2300">
              <a:latin typeface="Georgia"/>
              <a:cs typeface="Georgia"/>
            </a:endParaRPr>
          </a:p>
          <a:p>
            <a:pPr marL="287020" marR="5080" indent="-274320">
              <a:lnSpc>
                <a:spcPts val="2480"/>
              </a:lnSpc>
              <a:spcBef>
                <a:spcPts val="590"/>
              </a:spcBef>
              <a:buClr>
                <a:srgbClr val="D16248"/>
              </a:buClr>
              <a:buSzPct val="84782"/>
              <a:buFont typeface="Segoe UI Symbol"/>
              <a:buChar char="⚫"/>
              <a:tabLst>
                <a:tab pos="287020" algn="l"/>
              </a:tabLst>
            </a:pPr>
            <a:r>
              <a:rPr sz="2300" dirty="0">
                <a:latin typeface="Georgia"/>
                <a:cs typeface="Georgia"/>
              </a:rPr>
              <a:t>El</a:t>
            </a:r>
            <a:r>
              <a:rPr sz="2300" spc="-4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capital</a:t>
            </a:r>
            <a:r>
              <a:rPr sz="2300" spc="-4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se</a:t>
            </a:r>
            <a:r>
              <a:rPr sz="2300" spc="-4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divide</a:t>
            </a:r>
            <a:r>
              <a:rPr sz="2300" spc="-4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en</a:t>
            </a:r>
            <a:r>
              <a:rPr sz="2300" spc="-5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cuotas,</a:t>
            </a:r>
            <a:r>
              <a:rPr sz="2300" spc="-2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los</a:t>
            </a:r>
            <a:r>
              <a:rPr sz="2300" spc="-4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socios</a:t>
            </a:r>
            <a:r>
              <a:rPr sz="2300" spc="-5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limitan</a:t>
            </a:r>
            <a:r>
              <a:rPr sz="2300" spc="-4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su</a:t>
            </a:r>
            <a:r>
              <a:rPr sz="2300" spc="-35" dirty="0">
                <a:latin typeface="Georgia"/>
                <a:cs typeface="Georgia"/>
              </a:rPr>
              <a:t> </a:t>
            </a:r>
            <a:r>
              <a:rPr sz="2300" spc="-10" dirty="0">
                <a:latin typeface="Georgia"/>
                <a:cs typeface="Georgia"/>
              </a:rPr>
              <a:t>responsabilidad</a:t>
            </a:r>
            <a:r>
              <a:rPr sz="2300" spc="-6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de</a:t>
            </a:r>
            <a:r>
              <a:rPr sz="2300" spc="-4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la</a:t>
            </a:r>
            <a:r>
              <a:rPr sz="2300" spc="-40" dirty="0">
                <a:latin typeface="Georgia"/>
                <a:cs typeface="Georgia"/>
              </a:rPr>
              <a:t> </a:t>
            </a:r>
            <a:r>
              <a:rPr sz="2300" spc="-10" dirty="0">
                <a:latin typeface="Georgia"/>
                <a:cs typeface="Georgia"/>
              </a:rPr>
              <a:t>integración </a:t>
            </a:r>
            <a:r>
              <a:rPr sz="2300" dirty="0">
                <a:latin typeface="Georgia"/>
                <a:cs typeface="Georgia"/>
              </a:rPr>
              <a:t>de</a:t>
            </a:r>
            <a:r>
              <a:rPr sz="2300" spc="-4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las</a:t>
            </a:r>
            <a:r>
              <a:rPr sz="2300" spc="-3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que</a:t>
            </a:r>
            <a:r>
              <a:rPr sz="2300" spc="-3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suscriban</a:t>
            </a:r>
            <a:r>
              <a:rPr sz="2300" spc="-3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y/o</a:t>
            </a:r>
            <a:r>
              <a:rPr sz="2300" spc="-5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adquieran.-</a:t>
            </a:r>
            <a:r>
              <a:rPr sz="2300" spc="-2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no</a:t>
            </a:r>
            <a:r>
              <a:rPr sz="2300" spc="-4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pueden</a:t>
            </a:r>
            <a:r>
              <a:rPr sz="2300" spc="-3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exceder</a:t>
            </a:r>
            <a:r>
              <a:rPr sz="2300" spc="-4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de</a:t>
            </a:r>
            <a:r>
              <a:rPr sz="2300" spc="-3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50</a:t>
            </a:r>
            <a:r>
              <a:rPr sz="2300" spc="-30" dirty="0">
                <a:latin typeface="Georgia"/>
                <a:cs typeface="Georgia"/>
              </a:rPr>
              <a:t> </a:t>
            </a:r>
            <a:r>
              <a:rPr sz="2300" spc="-10" dirty="0">
                <a:latin typeface="Georgia"/>
                <a:cs typeface="Georgia"/>
              </a:rPr>
              <a:t>socios</a:t>
            </a:r>
            <a:endParaRPr sz="23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985"/>
              </a:spcBef>
              <a:buClr>
                <a:srgbClr val="D16248"/>
              </a:buClr>
              <a:buFont typeface="Segoe UI Symbol"/>
              <a:buChar char="⚫"/>
            </a:pPr>
            <a:endParaRPr sz="2300">
              <a:latin typeface="Georgia"/>
              <a:cs typeface="Georgia"/>
            </a:endParaRPr>
          </a:p>
          <a:p>
            <a:pPr marL="287020" marR="666750" indent="-274320">
              <a:lnSpc>
                <a:spcPts val="2480"/>
              </a:lnSpc>
              <a:buClr>
                <a:srgbClr val="D16248"/>
              </a:buClr>
              <a:buSzPct val="84782"/>
              <a:buFont typeface="Segoe UI Symbol"/>
              <a:buChar char="⚫"/>
              <a:tabLst>
                <a:tab pos="287020" algn="l"/>
              </a:tabLst>
            </a:pPr>
            <a:r>
              <a:rPr sz="2300" dirty="0">
                <a:solidFill>
                  <a:srgbClr val="FF0000"/>
                </a:solidFill>
                <a:latin typeface="Georgia"/>
                <a:cs typeface="Georgia"/>
              </a:rPr>
              <a:t>DENOMINACION</a:t>
            </a:r>
            <a:r>
              <a:rPr sz="2300" dirty="0">
                <a:latin typeface="Georgia"/>
                <a:cs typeface="Georgia"/>
              </a:rPr>
              <a:t>:</a:t>
            </a:r>
            <a:r>
              <a:rPr sz="2300" spc="-6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puede</a:t>
            </a:r>
            <a:r>
              <a:rPr sz="2300" spc="-4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llevar</a:t>
            </a:r>
            <a:r>
              <a:rPr sz="2300" spc="-5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el</a:t>
            </a:r>
            <a:r>
              <a:rPr sz="2300" spc="-3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nombre</a:t>
            </a:r>
            <a:r>
              <a:rPr sz="2300" spc="-6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de</a:t>
            </a:r>
            <a:r>
              <a:rPr sz="2300" spc="-4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alguno</a:t>
            </a:r>
            <a:r>
              <a:rPr sz="2300" spc="-5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socio</a:t>
            </a:r>
            <a:r>
              <a:rPr sz="2300" spc="-4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o</a:t>
            </a:r>
            <a:r>
              <a:rPr sz="2300" spc="-5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algunos</a:t>
            </a:r>
            <a:r>
              <a:rPr sz="2300" spc="-3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de</a:t>
            </a:r>
            <a:r>
              <a:rPr sz="2300" spc="-4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ellos</a:t>
            </a:r>
            <a:r>
              <a:rPr sz="2300" spc="-50" dirty="0">
                <a:latin typeface="Georgia"/>
                <a:cs typeface="Georgia"/>
              </a:rPr>
              <a:t> y </a:t>
            </a:r>
            <a:r>
              <a:rPr sz="2300" dirty="0">
                <a:latin typeface="Georgia"/>
                <a:cs typeface="Georgia"/>
              </a:rPr>
              <a:t>adicionarse</a:t>
            </a:r>
            <a:r>
              <a:rPr sz="2300" spc="-50" dirty="0">
                <a:latin typeface="Georgia"/>
                <a:cs typeface="Georgia"/>
              </a:rPr>
              <a:t> </a:t>
            </a:r>
            <a:r>
              <a:rPr sz="2300" spc="-10" dirty="0">
                <a:latin typeface="Georgia"/>
                <a:cs typeface="Georgia"/>
              </a:rPr>
              <a:t>#sociedad</a:t>
            </a:r>
            <a:r>
              <a:rPr sz="2300" spc="-4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de</a:t>
            </a:r>
            <a:r>
              <a:rPr sz="2300" spc="-45" dirty="0">
                <a:latin typeface="Georgia"/>
                <a:cs typeface="Georgia"/>
              </a:rPr>
              <a:t> </a:t>
            </a:r>
            <a:r>
              <a:rPr sz="2300" spc="-10" dirty="0">
                <a:latin typeface="Georgia"/>
                <a:cs typeface="Georgia"/>
              </a:rPr>
              <a:t>responsabilidad</a:t>
            </a:r>
            <a:r>
              <a:rPr sz="2300" spc="-6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limitada”</a:t>
            </a:r>
            <a:r>
              <a:rPr sz="2300" spc="-4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o</a:t>
            </a:r>
            <a:r>
              <a:rPr sz="2300" spc="-5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su</a:t>
            </a:r>
            <a:r>
              <a:rPr sz="2300" spc="-40" dirty="0">
                <a:latin typeface="Georgia"/>
                <a:cs typeface="Georgia"/>
              </a:rPr>
              <a:t> </a:t>
            </a:r>
            <a:r>
              <a:rPr sz="2300" spc="-10" dirty="0">
                <a:latin typeface="Georgia"/>
                <a:cs typeface="Georgia"/>
              </a:rPr>
              <a:t>abreviatura.-</a:t>
            </a:r>
            <a:endParaRPr sz="2300">
              <a:latin typeface="Georgia"/>
              <a:cs typeface="Georgia"/>
            </a:endParaRPr>
          </a:p>
          <a:p>
            <a:pPr marL="286385" indent="-273685">
              <a:lnSpc>
                <a:spcPct val="100000"/>
              </a:lnSpc>
              <a:spcBef>
                <a:spcPts val="245"/>
              </a:spcBef>
              <a:buClr>
                <a:srgbClr val="D16248"/>
              </a:buClr>
              <a:buSzPct val="84782"/>
              <a:buFont typeface="Segoe UI Symbol"/>
              <a:buChar char="⚫"/>
              <a:tabLst>
                <a:tab pos="286385" algn="l"/>
              </a:tabLst>
            </a:pPr>
            <a:r>
              <a:rPr sz="2300" dirty="0">
                <a:solidFill>
                  <a:srgbClr val="FF0000"/>
                </a:solidFill>
                <a:latin typeface="Georgia"/>
                <a:cs typeface="Georgia"/>
              </a:rPr>
              <a:t>DEL</a:t>
            </a:r>
            <a:r>
              <a:rPr sz="2300" spc="-4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300" dirty="0">
                <a:solidFill>
                  <a:srgbClr val="FF0000"/>
                </a:solidFill>
                <a:latin typeface="Georgia"/>
                <a:cs typeface="Georgia"/>
              </a:rPr>
              <a:t>CAPITAL</a:t>
            </a:r>
            <a:r>
              <a:rPr sz="2300" spc="-5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300" dirty="0">
                <a:solidFill>
                  <a:srgbClr val="FF0000"/>
                </a:solidFill>
                <a:latin typeface="Georgia"/>
                <a:cs typeface="Georgia"/>
              </a:rPr>
              <a:t>Y</a:t>
            </a:r>
            <a:r>
              <a:rPr sz="2300" spc="-1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300" dirty="0">
                <a:solidFill>
                  <a:srgbClr val="FF0000"/>
                </a:solidFill>
                <a:latin typeface="Georgia"/>
                <a:cs typeface="Georgia"/>
              </a:rPr>
              <a:t>DE</a:t>
            </a:r>
            <a:r>
              <a:rPr sz="2300" spc="-4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300" dirty="0">
                <a:solidFill>
                  <a:srgbClr val="FF0000"/>
                </a:solidFill>
                <a:latin typeface="Georgia"/>
                <a:cs typeface="Georgia"/>
              </a:rPr>
              <a:t>LAS</a:t>
            </a:r>
            <a:r>
              <a:rPr sz="2300" spc="-3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300" dirty="0">
                <a:solidFill>
                  <a:srgbClr val="FF0000"/>
                </a:solidFill>
                <a:latin typeface="Georgia"/>
                <a:cs typeface="Georgia"/>
              </a:rPr>
              <a:t>CUOTAS</a:t>
            </a:r>
            <a:r>
              <a:rPr sz="2300" spc="-3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300" spc="-10" dirty="0">
                <a:solidFill>
                  <a:srgbClr val="FF0000"/>
                </a:solidFill>
                <a:latin typeface="Georgia"/>
                <a:cs typeface="Georgia"/>
              </a:rPr>
              <a:t>SOCIALES</a:t>
            </a:r>
            <a:endParaRPr sz="2300">
              <a:latin typeface="Georgia"/>
              <a:cs typeface="Georgia"/>
            </a:endParaRPr>
          </a:p>
          <a:p>
            <a:pPr marL="287020" marR="1075055" indent="-274320">
              <a:lnSpc>
                <a:spcPts val="2480"/>
              </a:lnSpc>
              <a:spcBef>
                <a:spcPts val="595"/>
              </a:spcBef>
              <a:buClr>
                <a:srgbClr val="D16248"/>
              </a:buClr>
              <a:buSzPct val="84782"/>
              <a:buFont typeface="Segoe UI Symbol"/>
              <a:buChar char="⚫"/>
              <a:tabLst>
                <a:tab pos="287020" algn="l"/>
              </a:tabLst>
            </a:pPr>
            <a:r>
              <a:rPr sz="2300" dirty="0">
                <a:latin typeface="Georgia"/>
                <a:cs typeface="Georgia"/>
              </a:rPr>
              <a:t>Las</a:t>
            </a:r>
            <a:r>
              <a:rPr sz="2300" spc="-4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cuotas</a:t>
            </a:r>
            <a:r>
              <a:rPr sz="2300" spc="-4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sociales</a:t>
            </a:r>
            <a:r>
              <a:rPr sz="2300" spc="-3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tendrán</a:t>
            </a:r>
            <a:r>
              <a:rPr sz="2300" spc="-3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igual</a:t>
            </a:r>
            <a:r>
              <a:rPr sz="2300" spc="-3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valor,</a:t>
            </a:r>
            <a:r>
              <a:rPr sz="2300" spc="-6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el</a:t>
            </a:r>
            <a:r>
              <a:rPr sz="2300" spc="-4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que</a:t>
            </a:r>
            <a:r>
              <a:rPr sz="2300" spc="-4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será</a:t>
            </a:r>
            <a:r>
              <a:rPr sz="2300" spc="-5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de</a:t>
            </a:r>
            <a:r>
              <a:rPr sz="2300" spc="-4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pesos</a:t>
            </a:r>
            <a:r>
              <a:rPr sz="2300" spc="-7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diez</a:t>
            </a:r>
            <a:r>
              <a:rPr sz="2300" spc="-3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($10)</a:t>
            </a:r>
            <a:r>
              <a:rPr sz="2300" spc="-6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o</a:t>
            </a:r>
            <a:r>
              <a:rPr sz="2300" spc="-45" dirty="0">
                <a:latin typeface="Georgia"/>
                <a:cs typeface="Georgia"/>
              </a:rPr>
              <a:t> </a:t>
            </a:r>
            <a:r>
              <a:rPr sz="2300" spc="-25" dirty="0">
                <a:latin typeface="Georgia"/>
                <a:cs typeface="Georgia"/>
              </a:rPr>
              <a:t>sus </a:t>
            </a:r>
            <a:r>
              <a:rPr sz="2300" spc="-10" dirty="0">
                <a:latin typeface="Georgia"/>
                <a:cs typeface="Georgia"/>
              </a:rPr>
              <a:t>múltiplos</a:t>
            </a:r>
            <a:endParaRPr sz="2300">
              <a:latin typeface="Georgia"/>
              <a:cs typeface="Georgia"/>
            </a:endParaRPr>
          </a:p>
          <a:p>
            <a:pPr marL="286385" indent="-273685">
              <a:lnSpc>
                <a:spcPct val="100000"/>
              </a:lnSpc>
              <a:spcBef>
                <a:spcPts val="244"/>
              </a:spcBef>
              <a:buClr>
                <a:srgbClr val="D16248"/>
              </a:buClr>
              <a:buSzPct val="84782"/>
              <a:buFont typeface="Segoe UI Symbol"/>
              <a:buChar char="⚫"/>
              <a:tabLst>
                <a:tab pos="286385" algn="l"/>
              </a:tabLst>
            </a:pPr>
            <a:r>
              <a:rPr sz="2300" dirty="0">
                <a:solidFill>
                  <a:srgbClr val="FF0000"/>
                </a:solidFill>
                <a:latin typeface="Georgia"/>
                <a:cs typeface="Georgia"/>
              </a:rPr>
              <a:t>SUSCRIPCION</a:t>
            </a:r>
            <a:r>
              <a:rPr sz="2300" spc="-9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300" spc="-10" dirty="0">
                <a:solidFill>
                  <a:srgbClr val="FF0000"/>
                </a:solidFill>
                <a:latin typeface="Georgia"/>
                <a:cs typeface="Georgia"/>
              </a:rPr>
              <a:t>INTEGRA</a:t>
            </a:r>
            <a:endParaRPr sz="2300">
              <a:latin typeface="Georgia"/>
              <a:cs typeface="Georgia"/>
            </a:endParaRPr>
          </a:p>
          <a:p>
            <a:pPr marL="560705" lvl="1" indent="-273685">
              <a:lnSpc>
                <a:spcPct val="100000"/>
              </a:lnSpc>
              <a:spcBef>
                <a:spcPts val="229"/>
              </a:spcBef>
              <a:buClr>
                <a:srgbClr val="CCB400"/>
              </a:buClr>
              <a:buSzPct val="68421"/>
              <a:buFont typeface="Wingdings"/>
              <a:buChar char=""/>
              <a:tabLst>
                <a:tab pos="560705" algn="l"/>
              </a:tabLst>
            </a:pP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El</a:t>
            </a:r>
            <a:r>
              <a:rPr sz="1900" spc="-5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capital</a:t>
            </a:r>
            <a:r>
              <a:rPr sz="1900" spc="-2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debe</a:t>
            </a:r>
            <a:r>
              <a:rPr sz="1900" spc="-4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spc="-10" dirty="0">
                <a:solidFill>
                  <a:srgbClr val="636B85"/>
                </a:solidFill>
                <a:latin typeface="Georgia"/>
                <a:cs typeface="Georgia"/>
              </a:rPr>
              <a:t>suscribirse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íntegramente</a:t>
            </a:r>
            <a:r>
              <a:rPr sz="1900" spc="-2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en</a:t>
            </a:r>
            <a:r>
              <a:rPr sz="1900" spc="-3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el</a:t>
            </a:r>
            <a:r>
              <a:rPr sz="1900" spc="-4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acto</a:t>
            </a:r>
            <a:r>
              <a:rPr sz="1900" spc="-4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de</a:t>
            </a:r>
            <a:r>
              <a:rPr sz="1900" spc="-4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constitución</a:t>
            </a:r>
            <a:r>
              <a:rPr sz="1900" spc="-1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de</a:t>
            </a:r>
            <a:r>
              <a:rPr sz="1900" spc="-4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la</a:t>
            </a:r>
            <a:r>
              <a:rPr sz="1900" spc="-4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spc="-10" dirty="0">
                <a:solidFill>
                  <a:srgbClr val="636B85"/>
                </a:solidFill>
                <a:latin typeface="Georgia"/>
                <a:cs typeface="Georgia"/>
              </a:rPr>
              <a:t>sociedad</a:t>
            </a:r>
            <a:endParaRPr sz="1900">
              <a:latin typeface="Georgia"/>
              <a:cs typeface="Georgia"/>
            </a:endParaRPr>
          </a:p>
          <a:p>
            <a:pPr marL="561340" marR="146685" lvl="1" indent="-274320">
              <a:lnSpc>
                <a:spcPts val="2050"/>
              </a:lnSpc>
              <a:spcBef>
                <a:spcPts val="490"/>
              </a:spcBef>
              <a:buClr>
                <a:srgbClr val="CCB400"/>
              </a:buClr>
              <a:buSzPct val="68421"/>
              <a:buFont typeface="Wingdings"/>
              <a:buChar char=""/>
              <a:tabLst>
                <a:tab pos="561340" algn="l"/>
              </a:tabLst>
            </a:pP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APORTES</a:t>
            </a:r>
            <a:r>
              <a:rPr sz="1900" spc="-4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EN</a:t>
            </a:r>
            <a:r>
              <a:rPr sz="1900" spc="-3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DINERO:</a:t>
            </a:r>
            <a:r>
              <a:rPr sz="1900" spc="-3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Debe</a:t>
            </a:r>
            <a:r>
              <a:rPr sz="1900" spc="-4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integrarse</a:t>
            </a:r>
            <a:r>
              <a:rPr sz="1900" spc="-4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en</a:t>
            </a:r>
            <a:r>
              <a:rPr sz="1900" spc="-5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un</a:t>
            </a:r>
            <a:r>
              <a:rPr sz="1900" spc="-5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25%</a:t>
            </a:r>
            <a:r>
              <a:rPr sz="1900" spc="-4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como</a:t>
            </a:r>
            <a:r>
              <a:rPr sz="1900" spc="-4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mínimo</a:t>
            </a:r>
            <a:r>
              <a:rPr sz="1900" spc="-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y</a:t>
            </a:r>
            <a:r>
              <a:rPr sz="1900" spc="-4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completarse</a:t>
            </a:r>
            <a:r>
              <a:rPr sz="1900" spc="-5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en</a:t>
            </a:r>
            <a:r>
              <a:rPr sz="1900" spc="-5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un</a:t>
            </a:r>
            <a:r>
              <a:rPr sz="1900" spc="-5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plazo</a:t>
            </a:r>
            <a:r>
              <a:rPr sz="1900" spc="-3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de</a:t>
            </a:r>
            <a:r>
              <a:rPr sz="1900" spc="-5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spc="-50" dirty="0">
                <a:solidFill>
                  <a:srgbClr val="636B85"/>
                </a:solidFill>
                <a:latin typeface="Georgia"/>
                <a:cs typeface="Georgia"/>
              </a:rPr>
              <a:t>2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años.</a:t>
            </a:r>
            <a:r>
              <a:rPr sz="1900" spc="-2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Se</a:t>
            </a:r>
            <a:r>
              <a:rPr sz="1900" spc="-3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acredita</a:t>
            </a:r>
            <a:r>
              <a:rPr sz="1900" spc="-2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al</a:t>
            </a:r>
            <a:r>
              <a:rPr sz="1900" spc="-4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tiempo</a:t>
            </a:r>
            <a:r>
              <a:rPr sz="1900" spc="-2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de</a:t>
            </a:r>
            <a:r>
              <a:rPr sz="1900" spc="-3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spc="-10" dirty="0">
                <a:solidFill>
                  <a:srgbClr val="636B85"/>
                </a:solidFill>
                <a:latin typeface="Georgia"/>
                <a:cs typeface="Georgia"/>
              </a:rPr>
              <a:t>ordenarse</a:t>
            </a:r>
            <a:r>
              <a:rPr sz="1900" spc="-3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la</a:t>
            </a:r>
            <a:r>
              <a:rPr sz="1900" spc="-2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inscripción</a:t>
            </a:r>
            <a:r>
              <a:rPr sz="1900" spc="1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en</a:t>
            </a:r>
            <a:r>
              <a:rPr sz="1900" spc="-3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el</a:t>
            </a:r>
            <a:r>
              <a:rPr sz="1900" spc="-4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RPC</a:t>
            </a:r>
            <a:r>
              <a:rPr sz="1900" spc="-1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con</a:t>
            </a:r>
            <a:r>
              <a:rPr sz="1900" spc="-2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spc="-10" dirty="0">
                <a:solidFill>
                  <a:srgbClr val="636B85"/>
                </a:solidFill>
                <a:latin typeface="Georgia"/>
                <a:cs typeface="Georgia"/>
              </a:rPr>
              <a:t>comprobante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de</a:t>
            </a:r>
            <a:r>
              <a:rPr sz="1900" spc="-4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spc="-10" dirty="0">
                <a:solidFill>
                  <a:srgbClr val="636B85"/>
                </a:solidFill>
                <a:latin typeface="Georgia"/>
                <a:cs typeface="Georgia"/>
              </a:rPr>
              <a:t>deposito</a:t>
            </a:r>
            <a:endParaRPr sz="1900">
              <a:latin typeface="Georgia"/>
              <a:cs typeface="Georgia"/>
            </a:endParaRPr>
          </a:p>
          <a:p>
            <a:pPr marL="560705" lvl="1" indent="-273685">
              <a:lnSpc>
                <a:spcPct val="100000"/>
              </a:lnSpc>
              <a:spcBef>
                <a:spcPts val="200"/>
              </a:spcBef>
              <a:buClr>
                <a:srgbClr val="CCB400"/>
              </a:buClr>
              <a:buSzPct val="68421"/>
              <a:buFont typeface="Wingdings"/>
              <a:buChar char=""/>
              <a:tabLst>
                <a:tab pos="560705" algn="l"/>
              </a:tabLst>
            </a:pP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APORTE</a:t>
            </a:r>
            <a:r>
              <a:rPr sz="1900" spc="-3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EN</a:t>
            </a:r>
            <a:r>
              <a:rPr sz="1900" spc="-4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ESPECIE:</a:t>
            </a:r>
            <a:r>
              <a:rPr sz="1900" spc="-2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Se</a:t>
            </a:r>
            <a:r>
              <a:rPr sz="1900" spc="-4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debe</a:t>
            </a:r>
            <a:r>
              <a:rPr sz="1900" spc="-4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integrar</a:t>
            </a:r>
            <a:r>
              <a:rPr sz="1900" spc="-3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totalmente</a:t>
            </a:r>
            <a:r>
              <a:rPr sz="1900" spc="-4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y</a:t>
            </a:r>
            <a:r>
              <a:rPr sz="1900" spc="-4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debe</a:t>
            </a:r>
            <a:r>
              <a:rPr sz="1900" spc="-4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dirty="0">
                <a:solidFill>
                  <a:srgbClr val="636B85"/>
                </a:solidFill>
                <a:latin typeface="Georgia"/>
                <a:cs typeface="Georgia"/>
              </a:rPr>
              <a:t>ser</a:t>
            </a:r>
            <a:r>
              <a:rPr sz="1900" spc="-5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1900" spc="-10" dirty="0">
                <a:solidFill>
                  <a:srgbClr val="636B85"/>
                </a:solidFill>
                <a:latin typeface="Georgia"/>
                <a:cs typeface="Georgia"/>
              </a:rPr>
              <a:t>valuado</a:t>
            </a:r>
            <a:endParaRPr sz="19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8938" y="52832"/>
            <a:ext cx="751014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5295" marR="5080" indent="-2983230">
              <a:lnSpc>
                <a:spcPct val="100000"/>
              </a:lnSpc>
              <a:spcBef>
                <a:spcPts val="100"/>
              </a:spcBef>
            </a:pPr>
            <a:r>
              <a:rPr sz="3000" spc="-10" dirty="0"/>
              <a:t>LIMITACION</a:t>
            </a:r>
            <a:r>
              <a:rPr sz="3000" spc="-55" dirty="0"/>
              <a:t> </a:t>
            </a:r>
            <a:r>
              <a:rPr sz="3000" dirty="0"/>
              <a:t>A</a:t>
            </a:r>
            <a:r>
              <a:rPr sz="3000" spc="-70" dirty="0"/>
              <a:t> </a:t>
            </a:r>
            <a:r>
              <a:rPr sz="3000" dirty="0"/>
              <a:t>LA</a:t>
            </a:r>
            <a:r>
              <a:rPr sz="3000" spc="-75" dirty="0"/>
              <a:t> </a:t>
            </a:r>
            <a:r>
              <a:rPr sz="3000" spc="-10" dirty="0"/>
              <a:t>TRANSMISION</a:t>
            </a:r>
            <a:r>
              <a:rPr sz="3000" spc="-40" dirty="0"/>
              <a:t> </a:t>
            </a:r>
            <a:r>
              <a:rPr sz="3000" dirty="0"/>
              <a:t>DE</a:t>
            </a:r>
            <a:r>
              <a:rPr sz="3000" spc="-70" dirty="0"/>
              <a:t> </a:t>
            </a:r>
            <a:r>
              <a:rPr sz="3000" spc="-25" dirty="0"/>
              <a:t>LAS </a:t>
            </a:r>
            <a:r>
              <a:rPr sz="3000" spc="-10" dirty="0"/>
              <a:t>CUOTAS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756310" y="1595057"/>
            <a:ext cx="11008360" cy="353822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87020" indent="-274320" algn="just">
              <a:lnSpc>
                <a:spcPct val="100000"/>
              </a:lnSpc>
              <a:spcBef>
                <a:spcPts val="675"/>
              </a:spcBef>
              <a:buClr>
                <a:srgbClr val="D16248"/>
              </a:buClr>
              <a:buSzPct val="85416"/>
              <a:buFont typeface="Segoe UI Symbol"/>
              <a:buChar char="⚫"/>
              <a:tabLst>
                <a:tab pos="287020" algn="l"/>
              </a:tabLst>
            </a:pPr>
            <a:r>
              <a:rPr sz="2400" dirty="0">
                <a:latin typeface="Georgia"/>
                <a:cs typeface="Georgia"/>
              </a:rPr>
              <a:t>Se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puede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limitar</a:t>
            </a:r>
            <a:r>
              <a:rPr sz="2400" spc="-4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la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transmisión</a:t>
            </a:r>
            <a:r>
              <a:rPr sz="2400" spc="-4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de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las</a:t>
            </a:r>
            <a:r>
              <a:rPr sz="2400" spc="-4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cuotas</a:t>
            </a:r>
            <a:r>
              <a:rPr sz="2400" spc="-3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pero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NO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Prohibirlas</a:t>
            </a:r>
            <a:endParaRPr sz="2400" dirty="0">
              <a:latin typeface="Georgia"/>
              <a:cs typeface="Georgia"/>
            </a:endParaRPr>
          </a:p>
          <a:p>
            <a:pPr marL="287020" marR="5080" indent="-274320" algn="just">
              <a:lnSpc>
                <a:spcPct val="100000"/>
              </a:lnSpc>
              <a:spcBef>
                <a:spcPts val="580"/>
              </a:spcBef>
              <a:buClr>
                <a:srgbClr val="D16248"/>
              </a:buClr>
              <a:buSzPct val="85416"/>
              <a:buFont typeface="Segoe UI Symbol"/>
              <a:buChar char="⚫"/>
              <a:tabLst>
                <a:tab pos="287020" algn="l"/>
              </a:tabLst>
            </a:pPr>
            <a:r>
              <a:rPr sz="2400" dirty="0">
                <a:latin typeface="Georgia"/>
                <a:cs typeface="Georgia"/>
              </a:rPr>
              <a:t>Son</a:t>
            </a:r>
            <a:r>
              <a:rPr sz="2400" spc="14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lícitas</a:t>
            </a:r>
            <a:r>
              <a:rPr sz="2400" spc="15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las</a:t>
            </a:r>
            <a:r>
              <a:rPr sz="2400" spc="14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clausulas</a:t>
            </a:r>
            <a:r>
              <a:rPr sz="2400" spc="15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que</a:t>
            </a:r>
            <a:r>
              <a:rPr sz="2400" spc="15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requieran</a:t>
            </a:r>
            <a:r>
              <a:rPr sz="2400" spc="155" dirty="0">
                <a:latin typeface="Georgia"/>
                <a:cs typeface="Georgia"/>
              </a:rPr>
              <a:t>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conformidad</a:t>
            </a:r>
            <a:r>
              <a:rPr sz="2400" u="sng" spc="16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mayoritaria</a:t>
            </a:r>
            <a:r>
              <a:rPr sz="2400" u="sng" spc="16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o</a:t>
            </a:r>
            <a:r>
              <a:rPr sz="2400" u="sng" spc="15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unánime</a:t>
            </a:r>
            <a:r>
              <a:rPr sz="2400" u="sng" spc="14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400" spc="-25" dirty="0">
                <a:latin typeface="Georgia"/>
                <a:cs typeface="Georgia"/>
              </a:rPr>
              <a:t>de </a:t>
            </a:r>
            <a:r>
              <a:rPr sz="2400" dirty="0">
                <a:latin typeface="Georgia"/>
                <a:cs typeface="Georgia"/>
              </a:rPr>
              <a:t>los</a:t>
            </a:r>
            <a:r>
              <a:rPr sz="2400" spc="-4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socios</a:t>
            </a:r>
            <a:r>
              <a:rPr sz="2400" spc="-5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o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que</a:t>
            </a:r>
            <a:r>
              <a:rPr sz="2400" spc="-5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confieran</a:t>
            </a:r>
            <a:r>
              <a:rPr sz="2400" spc="-6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un</a:t>
            </a:r>
            <a:r>
              <a:rPr sz="2400" spc="-60" dirty="0">
                <a:latin typeface="Georgia"/>
                <a:cs typeface="Georgia"/>
              </a:rPr>
              <a:t>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derecho</a:t>
            </a:r>
            <a:r>
              <a:rPr sz="2400" u="sng" spc="-4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de</a:t>
            </a:r>
            <a:r>
              <a:rPr sz="2400" u="sng" spc="-4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preferencia</a:t>
            </a:r>
            <a:r>
              <a:rPr sz="2400" spc="-4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</a:t>
            </a:r>
            <a:r>
              <a:rPr sz="2400" spc="-4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los</a:t>
            </a:r>
            <a:r>
              <a:rPr sz="2400" spc="-4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socios</a:t>
            </a:r>
            <a:r>
              <a:rPr sz="2400" spc="-4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o</a:t>
            </a:r>
            <a:r>
              <a:rPr sz="2400" spc="-4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la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sociedad</a:t>
            </a:r>
            <a:endParaRPr sz="2400" dirty="0">
              <a:latin typeface="Georgia"/>
              <a:cs typeface="Georgia"/>
            </a:endParaRPr>
          </a:p>
          <a:p>
            <a:pPr marL="287020" marR="5080" indent="-274320" algn="just">
              <a:lnSpc>
                <a:spcPct val="100000"/>
              </a:lnSpc>
              <a:spcBef>
                <a:spcPts val="575"/>
              </a:spcBef>
              <a:buClr>
                <a:srgbClr val="D16248"/>
              </a:buClr>
              <a:buSzPct val="85416"/>
              <a:buFont typeface="Segoe UI Symbol"/>
              <a:buChar char="⚫"/>
              <a:tabLst>
                <a:tab pos="287020" algn="l"/>
              </a:tabLst>
            </a:pPr>
            <a:r>
              <a:rPr sz="2400" dirty="0">
                <a:latin typeface="Georgia"/>
                <a:cs typeface="Georgia"/>
              </a:rPr>
              <a:t>Para</a:t>
            </a:r>
            <a:r>
              <a:rPr sz="2400" spc="30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la</a:t>
            </a:r>
            <a:r>
              <a:rPr sz="2400" spc="30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validez</a:t>
            </a:r>
            <a:r>
              <a:rPr sz="2400" spc="3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de</a:t>
            </a:r>
            <a:r>
              <a:rPr sz="2400" spc="29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esta</a:t>
            </a:r>
            <a:r>
              <a:rPr sz="2400" spc="29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clausulas</a:t>
            </a:r>
            <a:r>
              <a:rPr sz="2400" spc="29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debe</a:t>
            </a:r>
            <a:r>
              <a:rPr sz="2400" spc="3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establecer</a:t>
            </a:r>
            <a:r>
              <a:rPr sz="2400" spc="29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los</a:t>
            </a:r>
            <a:r>
              <a:rPr sz="2400" spc="3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procedimientos</a:t>
            </a:r>
            <a:r>
              <a:rPr sz="2400" spc="29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</a:t>
            </a:r>
            <a:r>
              <a:rPr sz="2400" spc="30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que</a:t>
            </a:r>
            <a:r>
              <a:rPr sz="2400" spc="295" dirty="0">
                <a:latin typeface="Georgia"/>
                <a:cs typeface="Georgia"/>
              </a:rPr>
              <a:t> </a:t>
            </a:r>
            <a:r>
              <a:rPr sz="2400" spc="-25" dirty="0">
                <a:latin typeface="Georgia"/>
                <a:cs typeface="Georgia"/>
              </a:rPr>
              <a:t>se </a:t>
            </a:r>
            <a:r>
              <a:rPr sz="2400" dirty="0">
                <a:latin typeface="Georgia"/>
                <a:cs typeface="Georgia"/>
              </a:rPr>
              <a:t>sujetará</a:t>
            </a:r>
            <a:r>
              <a:rPr sz="2400" spc="35" dirty="0">
                <a:latin typeface="Georgia"/>
                <a:cs typeface="Georgia"/>
              </a:rPr>
              <a:t>  </a:t>
            </a:r>
            <a:r>
              <a:rPr sz="2400" dirty="0">
                <a:latin typeface="Georgia"/>
                <a:cs typeface="Georgia"/>
              </a:rPr>
              <a:t>el</a:t>
            </a:r>
            <a:r>
              <a:rPr sz="2400" spc="40" dirty="0">
                <a:latin typeface="Georgia"/>
                <a:cs typeface="Georgia"/>
              </a:rPr>
              <a:t>  </a:t>
            </a:r>
            <a:r>
              <a:rPr sz="2400" dirty="0">
                <a:latin typeface="Georgia"/>
                <a:cs typeface="Georgia"/>
              </a:rPr>
              <a:t>otorgamiento</a:t>
            </a:r>
            <a:r>
              <a:rPr sz="2400" spc="40" dirty="0">
                <a:latin typeface="Georgia"/>
                <a:cs typeface="Georgia"/>
              </a:rPr>
              <a:t>  </a:t>
            </a:r>
            <a:r>
              <a:rPr sz="2400" dirty="0">
                <a:latin typeface="Georgia"/>
                <a:cs typeface="Georgia"/>
              </a:rPr>
              <a:t>de</a:t>
            </a:r>
            <a:r>
              <a:rPr sz="2400" spc="40" dirty="0">
                <a:latin typeface="Georgia"/>
                <a:cs typeface="Georgia"/>
              </a:rPr>
              <a:t>  </a:t>
            </a:r>
            <a:r>
              <a:rPr sz="2400" dirty="0">
                <a:latin typeface="Georgia"/>
                <a:cs typeface="Georgia"/>
              </a:rPr>
              <a:t>la</a:t>
            </a:r>
            <a:r>
              <a:rPr sz="2400" spc="40" dirty="0">
                <a:latin typeface="Georgia"/>
                <a:cs typeface="Georgia"/>
              </a:rPr>
              <a:t>  </a:t>
            </a:r>
            <a:r>
              <a:rPr sz="2400" dirty="0">
                <a:latin typeface="Georgia"/>
                <a:cs typeface="Georgia"/>
              </a:rPr>
              <a:t>conformidad</a:t>
            </a:r>
            <a:r>
              <a:rPr sz="2400" spc="45" dirty="0">
                <a:latin typeface="Georgia"/>
                <a:cs typeface="Georgia"/>
              </a:rPr>
              <a:t>  </a:t>
            </a:r>
            <a:r>
              <a:rPr sz="2400" dirty="0">
                <a:latin typeface="Georgia"/>
                <a:cs typeface="Georgia"/>
              </a:rPr>
              <a:t>o</a:t>
            </a:r>
            <a:r>
              <a:rPr sz="2400" spc="35" dirty="0">
                <a:latin typeface="Georgia"/>
                <a:cs typeface="Georgia"/>
              </a:rPr>
              <a:t>  </a:t>
            </a:r>
            <a:r>
              <a:rPr sz="2400" dirty="0">
                <a:latin typeface="Georgia"/>
                <a:cs typeface="Georgia"/>
              </a:rPr>
              <a:t>el</a:t>
            </a:r>
            <a:r>
              <a:rPr sz="2400" spc="35" dirty="0">
                <a:latin typeface="Georgia"/>
                <a:cs typeface="Georgia"/>
              </a:rPr>
              <a:t>  </a:t>
            </a:r>
            <a:r>
              <a:rPr sz="2400" dirty="0">
                <a:latin typeface="Georgia"/>
                <a:cs typeface="Georgia"/>
              </a:rPr>
              <a:t>ejercicio</a:t>
            </a:r>
            <a:r>
              <a:rPr sz="2400" spc="40" dirty="0">
                <a:latin typeface="Georgia"/>
                <a:cs typeface="Georgia"/>
              </a:rPr>
              <a:t>  </a:t>
            </a:r>
            <a:r>
              <a:rPr sz="2400" dirty="0">
                <a:latin typeface="Georgia"/>
                <a:cs typeface="Georgia"/>
              </a:rPr>
              <a:t>de</a:t>
            </a:r>
            <a:r>
              <a:rPr sz="2400" spc="40" dirty="0">
                <a:latin typeface="Georgia"/>
                <a:cs typeface="Georgia"/>
              </a:rPr>
              <a:t>  </a:t>
            </a:r>
            <a:r>
              <a:rPr sz="2400" dirty="0">
                <a:latin typeface="Georgia"/>
                <a:cs typeface="Georgia"/>
              </a:rPr>
              <a:t>la</a:t>
            </a:r>
            <a:r>
              <a:rPr sz="2400" spc="35" dirty="0">
                <a:latin typeface="Georgia"/>
                <a:cs typeface="Georgia"/>
              </a:rPr>
              <a:t>  </a:t>
            </a:r>
            <a:r>
              <a:rPr sz="2400" dirty="0">
                <a:latin typeface="Georgia"/>
                <a:cs typeface="Georgia"/>
              </a:rPr>
              <a:t>opción</a:t>
            </a:r>
            <a:r>
              <a:rPr sz="2400" spc="45" dirty="0">
                <a:latin typeface="Georgia"/>
                <a:cs typeface="Georgia"/>
              </a:rPr>
              <a:t>  </a:t>
            </a:r>
            <a:r>
              <a:rPr sz="2400" spc="-25" dirty="0">
                <a:latin typeface="Georgia"/>
                <a:cs typeface="Georgia"/>
              </a:rPr>
              <a:t>de </a:t>
            </a:r>
            <a:r>
              <a:rPr sz="2400" dirty="0">
                <a:latin typeface="Georgia"/>
                <a:cs typeface="Georgia"/>
              </a:rPr>
              <a:t>compra,</a:t>
            </a:r>
            <a:r>
              <a:rPr sz="2400" spc="20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pero</a:t>
            </a:r>
            <a:r>
              <a:rPr sz="2400" spc="2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el</a:t>
            </a:r>
            <a:r>
              <a:rPr sz="2400" spc="204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plazo</a:t>
            </a:r>
            <a:r>
              <a:rPr sz="2400" spc="2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para</a:t>
            </a:r>
            <a:r>
              <a:rPr sz="2400" spc="2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notificar</a:t>
            </a:r>
            <a:r>
              <a:rPr sz="2400" spc="20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la</a:t>
            </a:r>
            <a:r>
              <a:rPr sz="2400" spc="2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decisión</a:t>
            </a:r>
            <a:r>
              <a:rPr sz="2400" spc="20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al</a:t>
            </a:r>
            <a:r>
              <a:rPr sz="2400" spc="204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socio</a:t>
            </a:r>
            <a:r>
              <a:rPr sz="2400" spc="19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que</a:t>
            </a:r>
            <a:r>
              <a:rPr sz="2400" spc="2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se</a:t>
            </a:r>
            <a:r>
              <a:rPr sz="2400" spc="2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propone</a:t>
            </a:r>
            <a:r>
              <a:rPr sz="2400" spc="210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ceder </a:t>
            </a:r>
            <a:r>
              <a:rPr sz="2400" dirty="0">
                <a:latin typeface="Georgia"/>
                <a:cs typeface="Georgia"/>
              </a:rPr>
              <a:t>no</a:t>
            </a:r>
            <a:r>
              <a:rPr sz="2400" spc="30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podrá</a:t>
            </a:r>
            <a:r>
              <a:rPr sz="2400" spc="30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exceder</a:t>
            </a:r>
            <a:r>
              <a:rPr sz="2400" spc="3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de</a:t>
            </a:r>
            <a:r>
              <a:rPr sz="2400" spc="3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treinta</a:t>
            </a:r>
            <a:r>
              <a:rPr sz="2400" spc="30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(30)</a:t>
            </a:r>
            <a:r>
              <a:rPr sz="2400" spc="30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días</a:t>
            </a:r>
            <a:r>
              <a:rPr sz="2400" spc="30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desde</a:t>
            </a:r>
            <a:r>
              <a:rPr sz="2400" spc="30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que</a:t>
            </a:r>
            <a:r>
              <a:rPr sz="2400" spc="3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este</a:t>
            </a:r>
            <a:r>
              <a:rPr sz="2400" spc="29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comunico</a:t>
            </a:r>
            <a:r>
              <a:rPr sz="2400" spc="3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</a:t>
            </a:r>
            <a:r>
              <a:rPr sz="2400" spc="30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gerencia</a:t>
            </a:r>
            <a:r>
              <a:rPr sz="2400" spc="295" dirty="0">
                <a:latin typeface="Georgia"/>
                <a:cs typeface="Georgia"/>
              </a:rPr>
              <a:t> </a:t>
            </a:r>
            <a:r>
              <a:rPr sz="2400" spc="-25" dirty="0">
                <a:latin typeface="Georgia"/>
                <a:cs typeface="Georgia"/>
              </a:rPr>
              <a:t>el </a:t>
            </a:r>
            <a:r>
              <a:rPr sz="2400" dirty="0">
                <a:latin typeface="Georgia"/>
                <a:cs typeface="Georgia"/>
              </a:rPr>
              <a:t>nombre</a:t>
            </a:r>
            <a:r>
              <a:rPr sz="2400" spc="1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del</a:t>
            </a:r>
            <a:r>
              <a:rPr sz="2400" spc="1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interesado</a:t>
            </a:r>
            <a:r>
              <a:rPr sz="2400" spc="13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y</a:t>
            </a:r>
            <a:r>
              <a:rPr sz="2400" spc="1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el</a:t>
            </a:r>
            <a:r>
              <a:rPr sz="2400" spc="1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precio.</a:t>
            </a:r>
            <a:r>
              <a:rPr sz="2400" spc="1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</a:t>
            </a:r>
            <a:r>
              <a:rPr sz="2400" spc="1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su</a:t>
            </a:r>
            <a:r>
              <a:rPr sz="2400" spc="114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vencimiento</a:t>
            </a:r>
            <a:r>
              <a:rPr sz="2400" spc="1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se</a:t>
            </a:r>
            <a:r>
              <a:rPr sz="2400" spc="114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tendrá</a:t>
            </a:r>
            <a:r>
              <a:rPr sz="2400" spc="1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por</a:t>
            </a:r>
            <a:r>
              <a:rPr sz="2400" spc="1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acordada</a:t>
            </a:r>
            <a:r>
              <a:rPr sz="2400" spc="130" dirty="0">
                <a:latin typeface="Georgia"/>
                <a:cs typeface="Georgia"/>
              </a:rPr>
              <a:t> </a:t>
            </a:r>
            <a:r>
              <a:rPr sz="2400" spc="-25" dirty="0">
                <a:latin typeface="Georgia"/>
                <a:cs typeface="Georgia"/>
              </a:rPr>
              <a:t>la </a:t>
            </a:r>
            <a:r>
              <a:rPr sz="2400" dirty="0">
                <a:latin typeface="Georgia"/>
                <a:cs typeface="Georgia"/>
              </a:rPr>
              <a:t>conformidad</a:t>
            </a:r>
            <a:r>
              <a:rPr sz="2400" spc="-5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y</a:t>
            </a:r>
            <a:r>
              <a:rPr sz="2400" spc="-4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por</a:t>
            </a:r>
            <a:r>
              <a:rPr sz="2400" spc="-3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no</a:t>
            </a:r>
            <a:r>
              <a:rPr sz="2400" spc="-4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ejercida</a:t>
            </a:r>
            <a:r>
              <a:rPr sz="2400" spc="-4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la</a:t>
            </a:r>
            <a:r>
              <a:rPr sz="2400" spc="-45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preferencia</a:t>
            </a:r>
            <a:endParaRPr sz="24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5892" rIns="0" bIns="0" rtlCol="0">
            <a:spAutoFit/>
          </a:bodyPr>
          <a:lstStyle/>
          <a:p>
            <a:pPr marL="2376805">
              <a:lnSpc>
                <a:spcPct val="100000"/>
              </a:lnSpc>
              <a:spcBef>
                <a:spcPts val="100"/>
              </a:spcBef>
            </a:pPr>
            <a:r>
              <a:rPr dirty="0"/>
              <a:t>ORGANOS</a:t>
            </a:r>
            <a:r>
              <a:rPr spc="-30" dirty="0"/>
              <a:t> </a:t>
            </a:r>
            <a:r>
              <a:rPr spc="-10" dirty="0"/>
              <a:t>SOCIALES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423769"/>
            <a:ext cx="11383645" cy="5025735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285750" indent="-273050">
              <a:lnSpc>
                <a:spcPct val="100000"/>
              </a:lnSpc>
              <a:spcBef>
                <a:spcPts val="450"/>
              </a:spcBef>
              <a:buClr>
                <a:srgbClr val="D16248"/>
              </a:buClr>
              <a:buSzPct val="85185"/>
              <a:buFont typeface="Segoe UI Symbol"/>
              <a:buChar char="⚫"/>
              <a:tabLst>
                <a:tab pos="285750" algn="l"/>
              </a:tabLst>
            </a:pPr>
            <a:r>
              <a:rPr sz="2700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eorgia"/>
                <a:cs typeface="Georgia"/>
              </a:rPr>
              <a:t>GERENCI</a:t>
            </a:r>
            <a:r>
              <a:rPr sz="2700" spc="-10" dirty="0">
                <a:solidFill>
                  <a:srgbClr val="FF0000"/>
                </a:solidFill>
                <a:latin typeface="Georgia"/>
                <a:cs typeface="Georgia"/>
              </a:rPr>
              <a:t>A</a:t>
            </a:r>
            <a:endParaRPr sz="2700" dirty="0">
              <a:solidFill>
                <a:srgbClr val="FF0000"/>
              </a:solidFill>
              <a:latin typeface="Georgia"/>
              <a:cs typeface="Georgia"/>
            </a:endParaRPr>
          </a:p>
          <a:p>
            <a:pPr marL="561340" marR="200660" lvl="1" indent="-274320">
              <a:lnSpc>
                <a:spcPts val="2380"/>
              </a:lnSpc>
              <a:spcBef>
                <a:spcPts val="585"/>
              </a:spcBef>
              <a:buClr>
                <a:srgbClr val="CCB400"/>
              </a:buClr>
              <a:buSzPct val="68181"/>
              <a:buFont typeface="Wingdings"/>
              <a:buChar char=""/>
              <a:tabLst>
                <a:tab pos="561340" algn="l"/>
              </a:tabLst>
            </a:pP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PUEDE</a:t>
            </a:r>
            <a:r>
              <a:rPr sz="2200" spc="-5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SER</a:t>
            </a:r>
            <a:r>
              <a:rPr sz="2200" spc="-6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EJERCIDA</a:t>
            </a:r>
            <a:r>
              <a:rPr sz="2200" spc="-5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POR</a:t>
            </a:r>
            <a:r>
              <a:rPr sz="2200" spc="-6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UN</a:t>
            </a:r>
            <a:r>
              <a:rPr sz="2200" spc="-5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SOCIO,</a:t>
            </a:r>
            <a:r>
              <a:rPr sz="2200" spc="-5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VARIOS</a:t>
            </a:r>
            <a:r>
              <a:rPr sz="2200" spc="-4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DE</a:t>
            </a:r>
            <a:r>
              <a:rPr sz="2200" spc="-5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ELLOS</a:t>
            </a:r>
            <a:r>
              <a:rPr sz="2200" spc="-4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O</a:t>
            </a:r>
            <a:r>
              <a:rPr sz="2200" spc="-5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spc="-10" dirty="0">
                <a:solidFill>
                  <a:srgbClr val="636B85"/>
                </a:solidFill>
                <a:latin typeface="Georgia"/>
                <a:cs typeface="Georgia"/>
              </a:rPr>
              <a:t>PERSONAS DESIGNADAS</a:t>
            </a:r>
            <a:r>
              <a:rPr sz="2200" spc="-5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QUE</a:t>
            </a:r>
            <a:r>
              <a:rPr sz="2200" spc="-5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NO</a:t>
            </a:r>
            <a:r>
              <a:rPr sz="2200" spc="-7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SEAN</a:t>
            </a:r>
            <a:r>
              <a:rPr sz="2200" spc="-6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SOCIOS</a:t>
            </a:r>
            <a:r>
              <a:rPr sz="2200" spc="-4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Y</a:t>
            </a:r>
            <a:r>
              <a:rPr sz="2200" spc="-8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POSEEN</a:t>
            </a:r>
            <a:r>
              <a:rPr sz="2200" spc="-6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spc="-10" dirty="0">
                <a:solidFill>
                  <a:srgbClr val="636B85"/>
                </a:solidFill>
                <a:latin typeface="Georgia"/>
                <a:cs typeface="Georgia"/>
              </a:rPr>
              <a:t>RESPONSABILIDAD</a:t>
            </a:r>
            <a:r>
              <a:rPr sz="2200" spc="-4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IGUAL</a:t>
            </a:r>
            <a:r>
              <a:rPr sz="2200" spc="-5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spc="-25" dirty="0">
                <a:solidFill>
                  <a:srgbClr val="636B85"/>
                </a:solidFill>
                <a:latin typeface="Georgia"/>
                <a:cs typeface="Georgia"/>
              </a:rPr>
              <a:t>QUE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LOS</a:t>
            </a:r>
            <a:r>
              <a:rPr sz="2200" spc="-4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spc="-10" dirty="0">
                <a:solidFill>
                  <a:srgbClr val="636B85"/>
                </a:solidFill>
                <a:latin typeface="Georgia"/>
                <a:cs typeface="Georgia"/>
              </a:rPr>
              <a:t>MIEMBROS</a:t>
            </a:r>
            <a:r>
              <a:rPr sz="2200" spc="-6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DEL</a:t>
            </a:r>
            <a:r>
              <a:rPr sz="2200" spc="-5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spc="-10" dirty="0">
                <a:solidFill>
                  <a:srgbClr val="636B85"/>
                </a:solidFill>
                <a:latin typeface="Georgia"/>
                <a:cs typeface="Georgia"/>
              </a:rPr>
              <a:t>DIRECTORIO</a:t>
            </a:r>
            <a:r>
              <a:rPr sz="2200" spc="-3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EN</a:t>
            </a:r>
            <a:r>
              <a:rPr sz="2200" spc="-6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LAS</a:t>
            </a:r>
            <a:r>
              <a:rPr sz="2200" spc="-5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spc="-25" dirty="0">
                <a:solidFill>
                  <a:srgbClr val="636B85"/>
                </a:solidFill>
                <a:latin typeface="Georgia"/>
                <a:cs typeface="Georgia"/>
              </a:rPr>
              <a:t>SA</a:t>
            </a:r>
            <a:endParaRPr sz="2200" dirty="0">
              <a:latin typeface="Georgia"/>
              <a:cs typeface="Georgia"/>
            </a:endParaRPr>
          </a:p>
          <a:p>
            <a:pPr marL="469900">
              <a:lnSpc>
                <a:spcPct val="100000"/>
              </a:lnSpc>
              <a:spcBef>
                <a:spcPts val="220"/>
              </a:spcBef>
            </a:pPr>
            <a:r>
              <a:rPr sz="2200" spc="-10" dirty="0">
                <a:solidFill>
                  <a:srgbClr val="FF0000"/>
                </a:solidFill>
                <a:latin typeface="Georgia"/>
                <a:cs typeface="Georgia"/>
              </a:rPr>
              <a:t>ASAMBLEA</a:t>
            </a:r>
            <a:endParaRPr sz="2200" dirty="0">
              <a:latin typeface="Georgia"/>
              <a:cs typeface="Georgia"/>
            </a:endParaRPr>
          </a:p>
          <a:p>
            <a:pPr marL="469900" marR="5080">
              <a:lnSpc>
                <a:spcPts val="2380"/>
              </a:lnSpc>
              <a:spcBef>
                <a:spcPts val="560"/>
              </a:spcBef>
              <a:tabLst>
                <a:tab pos="7679055" algn="l"/>
              </a:tabLst>
            </a:pP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Solo</a:t>
            </a:r>
            <a:r>
              <a:rPr sz="2200" spc="-5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las</a:t>
            </a:r>
            <a:r>
              <a:rPr sz="2200" spc="-4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que</a:t>
            </a:r>
            <a:r>
              <a:rPr sz="2200" spc="-5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alcanzan</a:t>
            </a:r>
            <a:r>
              <a:rPr sz="2200" spc="-2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los</a:t>
            </a:r>
            <a:r>
              <a:rPr sz="2200" spc="-4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montos</a:t>
            </a:r>
            <a:r>
              <a:rPr sz="2200" spc="-2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de</a:t>
            </a:r>
            <a:r>
              <a:rPr sz="2200" spc="-5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del</a:t>
            </a:r>
            <a:r>
              <a:rPr sz="2200" spc="-4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art</a:t>
            </a:r>
            <a:r>
              <a:rPr sz="2200" spc="-4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299</a:t>
            </a:r>
            <a:r>
              <a:rPr sz="2200" spc="-2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inc</a:t>
            </a:r>
            <a:r>
              <a:rPr sz="2200" spc="-4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2</a:t>
            </a:r>
            <a:r>
              <a:rPr sz="2200" spc="-5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spc="-20" dirty="0">
                <a:solidFill>
                  <a:srgbClr val="636B85"/>
                </a:solidFill>
                <a:latin typeface="Georgia"/>
                <a:cs typeface="Georgia"/>
              </a:rPr>
              <a:t>(SA)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	deberán</a:t>
            </a:r>
            <a:r>
              <a:rPr sz="2200" spc="-3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reunirse</a:t>
            </a:r>
            <a:r>
              <a:rPr sz="2200" spc="-5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en</a:t>
            </a:r>
            <a:r>
              <a:rPr sz="2200" spc="-6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spc="-10" dirty="0">
                <a:solidFill>
                  <a:srgbClr val="636B85"/>
                </a:solidFill>
                <a:latin typeface="Georgia"/>
                <a:cs typeface="Georgia"/>
              </a:rPr>
              <a:t>asamblea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y</a:t>
            </a:r>
            <a:r>
              <a:rPr sz="2200" spc="-7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resolverán</a:t>
            </a:r>
            <a:r>
              <a:rPr sz="2200" spc="-5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los</a:t>
            </a:r>
            <a:r>
              <a:rPr sz="2200" spc="-7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estados</a:t>
            </a:r>
            <a:r>
              <a:rPr sz="2200" spc="-5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contables</a:t>
            </a:r>
            <a:r>
              <a:rPr sz="2200" spc="-3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de</a:t>
            </a:r>
            <a:r>
              <a:rPr sz="2200" spc="-7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ejercicio</a:t>
            </a:r>
            <a:r>
              <a:rPr sz="2200" spc="-5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y</a:t>
            </a:r>
            <a:r>
              <a:rPr sz="2200" spc="-6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deberán</a:t>
            </a:r>
            <a:r>
              <a:rPr sz="2200" spc="-3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ser</a:t>
            </a:r>
            <a:r>
              <a:rPr sz="2200" spc="-7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spc="-10" dirty="0">
                <a:solidFill>
                  <a:srgbClr val="636B85"/>
                </a:solidFill>
                <a:latin typeface="Georgia"/>
                <a:cs typeface="Georgia"/>
              </a:rPr>
              <a:t>convocados</a:t>
            </a:r>
            <a:r>
              <a:rPr sz="2200" spc="-5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dentro</a:t>
            </a:r>
            <a:r>
              <a:rPr sz="2200" spc="-5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de</a:t>
            </a:r>
            <a:r>
              <a:rPr sz="2200" spc="-7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spc="-25" dirty="0">
                <a:solidFill>
                  <a:srgbClr val="636B85"/>
                </a:solidFill>
                <a:latin typeface="Georgia"/>
                <a:cs typeface="Georgia"/>
              </a:rPr>
              <a:t>los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cuatro</a:t>
            </a:r>
            <a:r>
              <a:rPr sz="2200" spc="-8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spc="-20" dirty="0">
                <a:solidFill>
                  <a:srgbClr val="636B85"/>
                </a:solidFill>
                <a:latin typeface="Georgia"/>
                <a:cs typeface="Georgia"/>
              </a:rPr>
              <a:t>meses</a:t>
            </a:r>
            <a:endParaRPr sz="22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625"/>
              </a:spcBef>
            </a:pPr>
            <a:endParaRPr sz="2200" dirty="0">
              <a:latin typeface="Georgia"/>
              <a:cs typeface="Georgia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sz="2200" spc="-10" dirty="0">
                <a:solidFill>
                  <a:srgbClr val="636B85"/>
                </a:solidFill>
                <a:latin typeface="Georgia"/>
                <a:cs typeface="Georgia"/>
              </a:rPr>
              <a:t>RESOLUCIONES</a:t>
            </a:r>
            <a:r>
              <a:rPr sz="2200" spc="-8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spc="-10" dirty="0">
                <a:solidFill>
                  <a:srgbClr val="636B85"/>
                </a:solidFill>
                <a:latin typeface="Georgia"/>
                <a:cs typeface="Georgia"/>
              </a:rPr>
              <a:t>SOCIALES</a:t>
            </a:r>
            <a:endParaRPr sz="2200" dirty="0">
              <a:latin typeface="Georgia"/>
              <a:cs typeface="Georgia"/>
            </a:endParaRPr>
          </a:p>
          <a:p>
            <a:pPr marL="469900">
              <a:lnSpc>
                <a:spcPct val="100000"/>
              </a:lnSpc>
              <a:spcBef>
                <a:spcPts val="260"/>
              </a:spcBef>
            </a:pP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Según</a:t>
            </a:r>
            <a:r>
              <a:rPr sz="2200" spc="-2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el</a:t>
            </a:r>
            <a:r>
              <a:rPr sz="2200" spc="-4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spc="-10" dirty="0">
                <a:solidFill>
                  <a:srgbClr val="636B85"/>
                </a:solidFill>
                <a:latin typeface="Georgia"/>
                <a:cs typeface="Georgia"/>
              </a:rPr>
              <a:t>contrato</a:t>
            </a:r>
            <a:endParaRPr sz="2200" dirty="0">
              <a:latin typeface="Georgia"/>
              <a:cs typeface="Georgia"/>
            </a:endParaRPr>
          </a:p>
          <a:p>
            <a:pPr marL="469900">
              <a:lnSpc>
                <a:spcPts val="2510"/>
              </a:lnSpc>
              <a:spcBef>
                <a:spcPts val="265"/>
              </a:spcBef>
            </a:pP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Por</a:t>
            </a:r>
            <a:r>
              <a:rPr sz="2200" spc="-6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el</a:t>
            </a:r>
            <a:r>
              <a:rPr sz="2200" spc="-5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voto</a:t>
            </a:r>
            <a:r>
              <a:rPr sz="2200" spc="-6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de</a:t>
            </a:r>
            <a:r>
              <a:rPr sz="2200" spc="-5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los</a:t>
            </a:r>
            <a:r>
              <a:rPr sz="2200" spc="-5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socios</a:t>
            </a:r>
            <a:r>
              <a:rPr sz="2200" spc="-5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spc="-10" dirty="0">
                <a:solidFill>
                  <a:srgbClr val="636B85"/>
                </a:solidFill>
                <a:latin typeface="Georgia"/>
                <a:cs typeface="Georgia"/>
              </a:rPr>
              <a:t>comunicado</a:t>
            </a:r>
            <a:r>
              <a:rPr sz="2200" spc="-2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por</a:t>
            </a:r>
            <a:r>
              <a:rPr sz="2200" spc="-5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cualquier</a:t>
            </a:r>
            <a:r>
              <a:rPr sz="2200" spc="-3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spc="-10" dirty="0">
                <a:solidFill>
                  <a:srgbClr val="636B85"/>
                </a:solidFill>
                <a:latin typeface="Georgia"/>
                <a:cs typeface="Georgia"/>
              </a:rPr>
              <a:t>procedimiento</a:t>
            </a:r>
            <a:r>
              <a:rPr sz="2200" spc="-1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dentro</a:t>
            </a:r>
            <a:r>
              <a:rPr sz="2200" spc="-4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de</a:t>
            </a:r>
            <a:r>
              <a:rPr sz="2200" spc="-5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los</a:t>
            </a:r>
            <a:r>
              <a:rPr sz="2200" spc="-5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diez</a:t>
            </a:r>
            <a:r>
              <a:rPr sz="2200" spc="-5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spc="-20" dirty="0">
                <a:solidFill>
                  <a:srgbClr val="636B85"/>
                </a:solidFill>
                <a:latin typeface="Georgia"/>
                <a:cs typeface="Georgia"/>
              </a:rPr>
              <a:t>días</a:t>
            </a:r>
            <a:endParaRPr sz="2200" dirty="0">
              <a:latin typeface="Georgia"/>
              <a:cs typeface="Georgia"/>
            </a:endParaRPr>
          </a:p>
          <a:p>
            <a:pPr marL="469900">
              <a:lnSpc>
                <a:spcPts val="2510"/>
              </a:lnSpc>
            </a:pP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de</a:t>
            </a:r>
            <a:r>
              <a:rPr sz="2200" spc="-10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habérseles</a:t>
            </a:r>
            <a:r>
              <a:rPr sz="2200" spc="-7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consultado</a:t>
            </a:r>
            <a:r>
              <a:rPr sz="2200" spc="-6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spc="-50" dirty="0">
                <a:solidFill>
                  <a:srgbClr val="636B85"/>
                </a:solidFill>
                <a:latin typeface="Georgia"/>
                <a:cs typeface="Georgia"/>
              </a:rPr>
              <a:t>o</a:t>
            </a:r>
            <a:endParaRPr sz="2200" dirty="0">
              <a:latin typeface="Georgia"/>
              <a:cs typeface="Georgia"/>
            </a:endParaRPr>
          </a:p>
          <a:p>
            <a:pPr marL="469900">
              <a:lnSpc>
                <a:spcPct val="100000"/>
              </a:lnSpc>
              <a:spcBef>
                <a:spcPts val="265"/>
              </a:spcBef>
            </a:pP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Por</a:t>
            </a:r>
            <a:r>
              <a:rPr sz="2200" spc="-6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spc="-10" dirty="0">
                <a:solidFill>
                  <a:srgbClr val="636B85"/>
                </a:solidFill>
                <a:latin typeface="Georgia"/>
                <a:cs typeface="Georgia"/>
              </a:rPr>
              <a:t>declaración</a:t>
            </a:r>
            <a:r>
              <a:rPr sz="2200" spc="-2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escrita</a:t>
            </a:r>
            <a:r>
              <a:rPr sz="2200" spc="-2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en</a:t>
            </a:r>
            <a:r>
              <a:rPr sz="2200" spc="-5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la</a:t>
            </a:r>
            <a:r>
              <a:rPr sz="2200" spc="-5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que</a:t>
            </a:r>
            <a:r>
              <a:rPr sz="2200" spc="-5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todos</a:t>
            </a:r>
            <a:r>
              <a:rPr sz="2200" spc="-4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los</a:t>
            </a:r>
            <a:r>
              <a:rPr sz="2200" spc="-5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socios</a:t>
            </a:r>
            <a:r>
              <a:rPr sz="2200" spc="-5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expresan</a:t>
            </a:r>
            <a:r>
              <a:rPr sz="2200" spc="-2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el</a:t>
            </a:r>
            <a:r>
              <a:rPr sz="2200" spc="-5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sentido</a:t>
            </a:r>
            <a:r>
              <a:rPr sz="2200" spc="-4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de</a:t>
            </a:r>
            <a:r>
              <a:rPr sz="2200" spc="-5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636B85"/>
                </a:solidFill>
                <a:latin typeface="Georgia"/>
                <a:cs typeface="Georgia"/>
              </a:rPr>
              <a:t>su</a:t>
            </a:r>
            <a:r>
              <a:rPr sz="2200" spc="-5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200" spc="-10" dirty="0">
                <a:solidFill>
                  <a:srgbClr val="636B85"/>
                </a:solidFill>
                <a:latin typeface="Georgia"/>
                <a:cs typeface="Georgia"/>
              </a:rPr>
              <a:t>voto.</a:t>
            </a:r>
            <a:endParaRPr sz="22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22605" rIns="0" bIns="0" rtlCol="0">
            <a:spAutoFit/>
          </a:bodyPr>
          <a:lstStyle/>
          <a:p>
            <a:pPr marL="3047365">
              <a:lnSpc>
                <a:spcPct val="100000"/>
              </a:lnSpc>
              <a:spcBef>
                <a:spcPts val="100"/>
              </a:spcBef>
            </a:pPr>
            <a:r>
              <a:rPr dirty="0"/>
              <a:t>SOCIEDADES</a:t>
            </a:r>
            <a:r>
              <a:rPr spc="-60" dirty="0"/>
              <a:t> </a:t>
            </a:r>
            <a:r>
              <a:rPr spc="-10" dirty="0"/>
              <a:t>ANONIMAS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1076" y="1549730"/>
            <a:ext cx="11113135" cy="43601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marR="2077720" indent="-273050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SzPct val="85185"/>
              <a:buFont typeface="Segoe UI Symbol"/>
              <a:buChar char="⚫"/>
              <a:tabLst>
                <a:tab pos="286385" algn="l"/>
              </a:tabLst>
            </a:pPr>
            <a:r>
              <a:rPr sz="2700" dirty="0">
                <a:latin typeface="Georgia"/>
                <a:cs typeface="Georgia"/>
              </a:rPr>
              <a:t>El</a:t>
            </a:r>
            <a:r>
              <a:rPr sz="2700" spc="-45" dirty="0">
                <a:latin typeface="Georgia"/>
                <a:cs typeface="Georgia"/>
              </a:rPr>
              <a:t> </a:t>
            </a:r>
            <a:r>
              <a:rPr sz="2700" dirty="0">
                <a:solidFill>
                  <a:srgbClr val="8FAF8B"/>
                </a:solidFill>
                <a:latin typeface="Georgia"/>
                <a:cs typeface="Georgia"/>
              </a:rPr>
              <a:t>capital</a:t>
            </a:r>
            <a:r>
              <a:rPr sz="2700" spc="-45" dirty="0">
                <a:solidFill>
                  <a:srgbClr val="8FAF8B"/>
                </a:solidFill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se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representa</a:t>
            </a:r>
            <a:r>
              <a:rPr sz="2700" spc="-5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en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acciones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y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los</a:t>
            </a:r>
            <a:r>
              <a:rPr sz="2700" spc="-4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socios</a:t>
            </a:r>
            <a:r>
              <a:rPr sz="2700" spc="-5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limitan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spc="-25" dirty="0">
                <a:latin typeface="Georgia"/>
                <a:cs typeface="Georgia"/>
              </a:rPr>
              <a:t>su 	</a:t>
            </a:r>
            <a:r>
              <a:rPr sz="2700" dirty="0">
                <a:latin typeface="Georgia"/>
                <a:cs typeface="Georgia"/>
              </a:rPr>
              <a:t>responsabilidad</a:t>
            </a:r>
            <a:r>
              <a:rPr sz="2700" spc="-5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la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integración</a:t>
            </a:r>
            <a:r>
              <a:rPr sz="2700" spc="-6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de</a:t>
            </a:r>
            <a:r>
              <a:rPr sz="2700" spc="-5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las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acciones</a:t>
            </a:r>
            <a:r>
              <a:rPr sz="2700" spc="-55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suscriptas</a:t>
            </a:r>
            <a:endParaRPr sz="27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470"/>
              </a:spcBef>
              <a:buClr>
                <a:srgbClr val="D16248"/>
              </a:buClr>
              <a:buFont typeface="Segoe UI Symbol"/>
              <a:buChar char="⚫"/>
            </a:pPr>
            <a:r>
              <a:rPr lang="es-ES" sz="2700" dirty="0">
                <a:latin typeface="Georgia"/>
                <a:cs typeface="Georgia"/>
              </a:rPr>
              <a:t>ART. 186 El capital  </a:t>
            </a:r>
            <a:r>
              <a:rPr lang="es-AR" sz="2700" dirty="0">
                <a:latin typeface="Georgia"/>
                <a:cs typeface="Georgia"/>
              </a:rPr>
              <a:t>No podrá ser inferior a PESOS TREINTA MILLONES ($30.000.000). </a:t>
            </a:r>
            <a:r>
              <a:rPr lang="es-ES" sz="2700" dirty="0">
                <a:latin typeface="Georgia"/>
                <a:cs typeface="Georgia"/>
              </a:rPr>
              <a:t>Monto del Capital Social sustituido por art. 1° del Decreto </a:t>
            </a:r>
            <a:r>
              <a:rPr lang="es-ES" sz="2700" dirty="0" err="1">
                <a:latin typeface="Georgia"/>
                <a:cs typeface="Georgia"/>
              </a:rPr>
              <a:t>N°</a:t>
            </a:r>
            <a:r>
              <a:rPr lang="es-ES" sz="2700" dirty="0">
                <a:latin typeface="Georgia"/>
                <a:cs typeface="Georgia"/>
              </a:rPr>
              <a:t> 209/2024 B.O. 1/3/2024</a:t>
            </a:r>
            <a:endParaRPr sz="2700" dirty="0">
              <a:latin typeface="Georgia"/>
              <a:cs typeface="Georgia"/>
            </a:endParaRPr>
          </a:p>
          <a:p>
            <a:pPr marL="285115" marR="5080" indent="-273050">
              <a:lnSpc>
                <a:spcPct val="100000"/>
              </a:lnSpc>
              <a:buClr>
                <a:srgbClr val="D16248"/>
              </a:buClr>
              <a:buSzPct val="85185"/>
              <a:buFont typeface="Segoe UI Symbol"/>
              <a:buChar char="⚫"/>
              <a:tabLst>
                <a:tab pos="286385" algn="l"/>
              </a:tabLst>
            </a:pPr>
            <a:r>
              <a:rPr sz="2700" dirty="0">
                <a:solidFill>
                  <a:srgbClr val="8FAF8B"/>
                </a:solidFill>
                <a:latin typeface="Georgia"/>
                <a:cs typeface="Georgia"/>
              </a:rPr>
              <a:t>DENOMINACION</a:t>
            </a:r>
            <a:r>
              <a:rPr sz="2700" dirty="0">
                <a:latin typeface="Georgia"/>
                <a:cs typeface="Georgia"/>
              </a:rPr>
              <a:t>: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Se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debe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incluir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el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nombre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de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una</a:t>
            </a:r>
            <a:r>
              <a:rPr sz="2700" spc="-2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o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mas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personas</a:t>
            </a:r>
            <a:r>
              <a:rPr sz="2700" spc="-55" dirty="0">
                <a:latin typeface="Georgia"/>
                <a:cs typeface="Georgia"/>
              </a:rPr>
              <a:t> </a:t>
            </a:r>
            <a:r>
              <a:rPr sz="2700" spc="-25" dirty="0">
                <a:latin typeface="Georgia"/>
                <a:cs typeface="Georgia"/>
              </a:rPr>
              <a:t>de 	</a:t>
            </a:r>
            <a:r>
              <a:rPr sz="2700" dirty="0">
                <a:latin typeface="Georgia"/>
                <a:cs typeface="Georgia"/>
              </a:rPr>
              <a:t>existencia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visible</a:t>
            </a:r>
            <a:r>
              <a:rPr sz="2700" spc="-5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y</a:t>
            </a:r>
            <a:r>
              <a:rPr sz="2700" spc="-2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debe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contener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la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expresión</a:t>
            </a:r>
            <a:r>
              <a:rPr sz="2700" spc="-6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«Sociedad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Anónima» </a:t>
            </a:r>
            <a:r>
              <a:rPr sz="2700" spc="-50" dirty="0">
                <a:latin typeface="Georgia"/>
                <a:cs typeface="Georgia"/>
              </a:rPr>
              <a:t>o 	</a:t>
            </a:r>
            <a:r>
              <a:rPr sz="2700" dirty="0">
                <a:latin typeface="Georgia"/>
                <a:cs typeface="Georgia"/>
              </a:rPr>
              <a:t>abreviatura.-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Su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OMISION</a:t>
            </a:r>
            <a:r>
              <a:rPr sz="2700" spc="-2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hace</a:t>
            </a:r>
            <a:r>
              <a:rPr sz="2700" spc="-2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responsable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ilimitada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y</a:t>
            </a:r>
            <a:r>
              <a:rPr sz="2700" spc="-20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solidariamente 	</a:t>
            </a:r>
            <a:r>
              <a:rPr sz="2700" dirty="0">
                <a:latin typeface="Georgia"/>
                <a:cs typeface="Georgia"/>
              </a:rPr>
              <a:t>a</a:t>
            </a:r>
            <a:r>
              <a:rPr sz="2700" spc="-2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sus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representantes</a:t>
            </a:r>
            <a:r>
              <a:rPr sz="2700" spc="-5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junto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con</a:t>
            </a:r>
            <a:r>
              <a:rPr sz="2700" spc="-2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la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sociedad</a:t>
            </a:r>
            <a:endParaRPr sz="2700" dirty="0">
              <a:latin typeface="Georgia"/>
              <a:cs typeface="Georgia"/>
            </a:endParaRPr>
          </a:p>
          <a:p>
            <a:pPr marL="285750" indent="-273050">
              <a:lnSpc>
                <a:spcPct val="100000"/>
              </a:lnSpc>
              <a:buClr>
                <a:srgbClr val="D16248"/>
              </a:buClr>
              <a:buSzPct val="85185"/>
              <a:buFont typeface="Segoe UI Symbol"/>
              <a:buChar char="⚫"/>
              <a:tabLst>
                <a:tab pos="285750" algn="l"/>
              </a:tabLst>
            </a:pPr>
            <a:r>
              <a:rPr sz="2700" dirty="0">
                <a:solidFill>
                  <a:srgbClr val="8FAF8B"/>
                </a:solidFill>
                <a:latin typeface="Georgia"/>
                <a:cs typeface="Georgia"/>
              </a:rPr>
              <a:t>FORMA:</a:t>
            </a:r>
            <a:r>
              <a:rPr sz="2700" spc="-60" dirty="0">
                <a:solidFill>
                  <a:srgbClr val="8FAF8B"/>
                </a:solidFill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Por</a:t>
            </a:r>
            <a:r>
              <a:rPr sz="2700" spc="-65" dirty="0">
                <a:latin typeface="Georgia"/>
                <a:cs typeface="Georgia"/>
              </a:rPr>
              <a:t> </a:t>
            </a:r>
            <a:r>
              <a:rPr sz="2700" dirty="0" err="1">
                <a:latin typeface="Georgia"/>
                <a:cs typeface="Georgia"/>
              </a:rPr>
              <a:t>instrumento</a:t>
            </a:r>
            <a:r>
              <a:rPr sz="2700" spc="-80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P</a:t>
            </a:r>
            <a:r>
              <a:rPr lang="es-ES" sz="2700" spc="-10" dirty="0">
                <a:latin typeface="Georgia"/>
                <a:cs typeface="Georgia"/>
              </a:rPr>
              <a:t>ú</a:t>
            </a:r>
            <a:r>
              <a:rPr sz="2700" spc="-10" dirty="0" err="1">
                <a:latin typeface="Georgia"/>
                <a:cs typeface="Georgia"/>
              </a:rPr>
              <a:t>blico</a:t>
            </a:r>
            <a:r>
              <a:rPr lang="es-ES" sz="2700" spc="-10" dirty="0">
                <a:latin typeface="Georgia"/>
                <a:cs typeface="Georgia"/>
              </a:rPr>
              <a:t>.</a:t>
            </a:r>
            <a:endParaRPr sz="27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22605" rIns="0" bIns="0" rtlCol="0">
            <a:spAutoFit/>
          </a:bodyPr>
          <a:lstStyle/>
          <a:p>
            <a:pPr marL="445071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ASAMBLEA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839" y="3150107"/>
            <a:ext cx="2820924" cy="762000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746759" y="4796028"/>
            <a:ext cx="3893820" cy="762000"/>
            <a:chOff x="746759" y="4796028"/>
            <a:chExt cx="3893820" cy="76200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46759" y="4796028"/>
              <a:ext cx="547116" cy="76200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39723" y="4796028"/>
              <a:ext cx="582168" cy="76200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2500" y="4796028"/>
              <a:ext cx="3688080" cy="762000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481076" y="1508582"/>
            <a:ext cx="11004550" cy="4182745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285115" marR="1204595" indent="-273050">
              <a:lnSpc>
                <a:spcPts val="2920"/>
              </a:lnSpc>
              <a:spcBef>
                <a:spcPts val="465"/>
              </a:spcBef>
              <a:buClr>
                <a:srgbClr val="D16248"/>
              </a:buClr>
              <a:buSzPct val="85185"/>
              <a:buFont typeface="Segoe UI Symbol"/>
              <a:buChar char="⚫"/>
              <a:tabLst>
                <a:tab pos="286385" algn="l"/>
              </a:tabLst>
            </a:pPr>
            <a:r>
              <a:rPr sz="2700" dirty="0">
                <a:latin typeface="Georgia"/>
                <a:cs typeface="Georgia"/>
              </a:rPr>
              <a:t>En</a:t>
            </a:r>
            <a:r>
              <a:rPr sz="2700" spc="-2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sede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de</a:t>
            </a:r>
            <a:r>
              <a:rPr sz="2700" spc="-2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la</a:t>
            </a:r>
            <a:r>
              <a:rPr sz="2700" spc="-2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administración</a:t>
            </a:r>
            <a:r>
              <a:rPr sz="2700" spc="-2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o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en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el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lugar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que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corresponda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spc="-25" dirty="0">
                <a:latin typeface="Georgia"/>
                <a:cs typeface="Georgia"/>
              </a:rPr>
              <a:t>la 	</a:t>
            </a:r>
            <a:r>
              <a:rPr sz="2700" dirty="0">
                <a:latin typeface="Georgia"/>
                <a:cs typeface="Georgia"/>
              </a:rPr>
              <a:t>jurisdicción</a:t>
            </a:r>
            <a:r>
              <a:rPr sz="2700" spc="-7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del</a:t>
            </a:r>
            <a:r>
              <a:rPr sz="2700" spc="-4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domicilio</a:t>
            </a:r>
            <a:r>
              <a:rPr sz="2700" spc="-45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social</a:t>
            </a:r>
            <a:endParaRPr sz="27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775"/>
              </a:spcBef>
              <a:buClr>
                <a:srgbClr val="D16248"/>
              </a:buClr>
              <a:buFont typeface="Segoe UI Symbol"/>
              <a:buChar char="⚫"/>
            </a:pPr>
            <a:endParaRPr sz="2700">
              <a:latin typeface="Georgia"/>
              <a:cs typeface="Georgia"/>
            </a:endParaRPr>
          </a:p>
          <a:p>
            <a:pPr marL="285750" indent="-273050">
              <a:lnSpc>
                <a:spcPct val="100000"/>
              </a:lnSpc>
              <a:buClr>
                <a:srgbClr val="D16248"/>
              </a:buClr>
              <a:buSzPct val="85185"/>
              <a:buFont typeface="Segoe UI Symbol"/>
              <a:buChar char="⚫"/>
              <a:tabLst>
                <a:tab pos="285750" algn="l"/>
              </a:tabLst>
            </a:pPr>
            <a:r>
              <a:rPr sz="2700" spc="-10" dirty="0">
                <a:solidFill>
                  <a:srgbClr val="8FAF8B"/>
                </a:solidFill>
                <a:latin typeface="Georgia"/>
                <a:cs typeface="Georgia"/>
              </a:rPr>
              <a:t>TIPOS</a:t>
            </a:r>
            <a:endParaRPr sz="2700">
              <a:latin typeface="Georgia"/>
              <a:cs typeface="Georgia"/>
            </a:endParaRPr>
          </a:p>
          <a:p>
            <a:pPr marL="285115" marR="166370" indent="-273050">
              <a:lnSpc>
                <a:spcPct val="90000"/>
              </a:lnSpc>
              <a:spcBef>
                <a:spcPts val="645"/>
              </a:spcBef>
              <a:buClr>
                <a:srgbClr val="D16248"/>
              </a:buClr>
              <a:buSzPct val="85185"/>
              <a:buFont typeface="Segoe UI Symbol"/>
              <a:buChar char="⚫"/>
              <a:tabLst>
                <a:tab pos="286385" algn="l"/>
              </a:tabLst>
            </a:pPr>
            <a:r>
              <a:rPr sz="2700" dirty="0">
                <a:latin typeface="Georgia"/>
                <a:cs typeface="Georgia"/>
              </a:rPr>
              <a:t>1.-</a:t>
            </a:r>
            <a:r>
              <a:rPr sz="2700" spc="-50" dirty="0">
                <a:latin typeface="Georgia"/>
                <a:cs typeface="Georgia"/>
              </a:rPr>
              <a:t> </a:t>
            </a:r>
            <a:r>
              <a:rPr sz="2700" u="sng" spc="-1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ORDINARIAS</a:t>
            </a:r>
            <a:r>
              <a:rPr sz="2700" u="sng" spc="-5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700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: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Balance,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Estado</a:t>
            </a:r>
            <a:r>
              <a:rPr sz="2700" spc="-5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de</a:t>
            </a:r>
            <a:r>
              <a:rPr sz="2700" spc="-6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Resultados,</a:t>
            </a:r>
            <a:r>
              <a:rPr sz="2700" spc="-4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distribución</a:t>
            </a:r>
            <a:r>
              <a:rPr sz="2700" spc="-60" dirty="0">
                <a:latin typeface="Georgia"/>
                <a:cs typeface="Georgia"/>
              </a:rPr>
              <a:t> </a:t>
            </a:r>
            <a:r>
              <a:rPr sz="2700" spc="-25" dirty="0">
                <a:latin typeface="Georgia"/>
                <a:cs typeface="Georgia"/>
              </a:rPr>
              <a:t>de 	</a:t>
            </a:r>
            <a:r>
              <a:rPr sz="2700" dirty="0">
                <a:latin typeface="Georgia"/>
                <a:cs typeface="Georgia"/>
              </a:rPr>
              <a:t>ganancias,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Memoria</a:t>
            </a:r>
            <a:r>
              <a:rPr sz="2700" spc="-5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e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informe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del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Sindico,</a:t>
            </a:r>
            <a:r>
              <a:rPr sz="2700" spc="-4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designacion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y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remocion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spc="-25" dirty="0">
                <a:latin typeface="Georgia"/>
                <a:cs typeface="Georgia"/>
              </a:rPr>
              <a:t>de 	</a:t>
            </a:r>
            <a:r>
              <a:rPr sz="2700" dirty="0">
                <a:latin typeface="Georgia"/>
                <a:cs typeface="Georgia"/>
              </a:rPr>
              <a:t>directores</a:t>
            </a:r>
            <a:r>
              <a:rPr sz="2700" spc="-6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y</a:t>
            </a:r>
            <a:r>
              <a:rPr sz="2700" spc="-4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sindicos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,</a:t>
            </a:r>
            <a:r>
              <a:rPr sz="2700" spc="-2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aumento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de</a:t>
            </a:r>
            <a:r>
              <a:rPr sz="2700" spc="-20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capital</a:t>
            </a:r>
            <a:endParaRPr sz="27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185"/>
              </a:spcBef>
              <a:buClr>
                <a:srgbClr val="D16248"/>
              </a:buClr>
              <a:buFont typeface="Segoe UI Symbol"/>
              <a:buChar char="⚫"/>
            </a:pPr>
            <a:endParaRPr sz="2700">
              <a:latin typeface="Georgia"/>
              <a:cs typeface="Georgia"/>
            </a:endParaRPr>
          </a:p>
          <a:p>
            <a:pPr marL="285115" marR="5080" indent="-273050">
              <a:lnSpc>
                <a:spcPts val="2920"/>
              </a:lnSpc>
              <a:buClr>
                <a:srgbClr val="D16248"/>
              </a:buClr>
              <a:buSzPct val="85185"/>
              <a:buFont typeface="Segoe UI Symbol"/>
              <a:buChar char="⚫"/>
              <a:tabLst>
                <a:tab pos="286385" algn="l"/>
              </a:tabLst>
            </a:pPr>
            <a:r>
              <a:rPr sz="2700" dirty="0">
                <a:latin typeface="Georgia"/>
                <a:cs typeface="Georgia"/>
              </a:rPr>
              <a:t>2</a:t>
            </a:r>
            <a:r>
              <a:rPr sz="2700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.-</a:t>
            </a:r>
            <a:r>
              <a:rPr sz="2700" u="sng" spc="-4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700" u="sng" spc="-1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EXTRAORDINARIA</a:t>
            </a:r>
            <a:r>
              <a:rPr sz="2700" spc="-10" dirty="0">
                <a:latin typeface="Georgia"/>
                <a:cs typeface="Georgia"/>
              </a:rPr>
              <a:t>: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Aumento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de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capital,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reducción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y</a:t>
            </a:r>
            <a:r>
              <a:rPr sz="2700" spc="-5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reintegro</a:t>
            </a:r>
            <a:r>
              <a:rPr sz="2700" spc="-60" dirty="0">
                <a:latin typeface="Georgia"/>
                <a:cs typeface="Georgia"/>
              </a:rPr>
              <a:t> </a:t>
            </a:r>
            <a:r>
              <a:rPr sz="2700" spc="-25" dirty="0">
                <a:latin typeface="Georgia"/>
                <a:cs typeface="Georgia"/>
              </a:rPr>
              <a:t>del 	</a:t>
            </a:r>
            <a:r>
              <a:rPr sz="2700" dirty="0">
                <a:latin typeface="Georgia"/>
                <a:cs typeface="Georgia"/>
              </a:rPr>
              <a:t>capital,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fusión</a:t>
            </a:r>
            <a:r>
              <a:rPr sz="2700" spc="-4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transformación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y</a:t>
            </a:r>
            <a:r>
              <a:rPr sz="2700" spc="-5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disolución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de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la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sociedad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42997" y="412445"/>
            <a:ext cx="6899909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CONSTITUCION</a:t>
            </a:r>
            <a:r>
              <a:rPr spc="-75" dirty="0"/>
              <a:t> </a:t>
            </a:r>
            <a:r>
              <a:rPr dirty="0"/>
              <a:t>Y</a:t>
            </a:r>
            <a:r>
              <a:rPr spc="-75" dirty="0"/>
              <a:t> </a:t>
            </a:r>
            <a:r>
              <a:rPr spc="-10" dirty="0"/>
              <a:t>MODIFICACION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273595"/>
            <a:ext cx="8274684" cy="423291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580"/>
              </a:spcBef>
              <a:buClr>
                <a:srgbClr val="D16248"/>
              </a:buClr>
              <a:buSzPct val="85000"/>
              <a:buFont typeface="Segoe UI Symbol"/>
              <a:buChar char="⚫"/>
              <a:tabLst>
                <a:tab pos="286385" algn="l"/>
              </a:tabLst>
            </a:pPr>
            <a:r>
              <a:rPr sz="2000" dirty="0">
                <a:latin typeface="Georgia"/>
                <a:cs typeface="Georgia"/>
              </a:rPr>
              <a:t>Se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constituyen</a:t>
            </a:r>
            <a:r>
              <a:rPr sz="2000" spc="-4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-1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se</a:t>
            </a:r>
            <a:r>
              <a:rPr sz="2000" spc="-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Modifican</a:t>
            </a:r>
            <a:r>
              <a:rPr sz="2000" spc="-1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por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instrumento</a:t>
            </a:r>
            <a:r>
              <a:rPr sz="2000" spc="-4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público</a:t>
            </a:r>
            <a:r>
              <a:rPr sz="2000" spc="-1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privado</a:t>
            </a:r>
            <a:endParaRPr sz="2000">
              <a:latin typeface="Georgia"/>
              <a:cs typeface="Georgia"/>
            </a:endParaRPr>
          </a:p>
          <a:p>
            <a:pPr marL="560705" lvl="1" indent="-273685">
              <a:lnSpc>
                <a:spcPct val="100000"/>
              </a:lnSpc>
              <a:spcBef>
                <a:spcPts val="480"/>
              </a:spcBef>
              <a:buClr>
                <a:srgbClr val="CCB400"/>
              </a:buClr>
              <a:buSzPct val="70000"/>
              <a:buFont typeface="Wingdings"/>
              <a:buChar char=""/>
              <a:tabLst>
                <a:tab pos="560705" algn="l"/>
              </a:tabLst>
            </a:pP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Certificación </a:t>
            </a:r>
            <a:r>
              <a:rPr sz="2000" spc="-10" dirty="0">
                <a:solidFill>
                  <a:srgbClr val="636B85"/>
                </a:solidFill>
                <a:latin typeface="Georgia"/>
                <a:cs typeface="Georgia"/>
              </a:rPr>
              <a:t>Notarial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90"/>
              </a:spcBef>
            </a:pPr>
            <a:endParaRPr sz="2000">
              <a:latin typeface="Georgia"/>
              <a:cs typeface="Georgia"/>
            </a:endParaRPr>
          </a:p>
          <a:p>
            <a:pPr marL="469900" algn="just">
              <a:lnSpc>
                <a:spcPct val="100000"/>
              </a:lnSpc>
            </a:pPr>
            <a:r>
              <a:rPr sz="2000" b="1" u="sng" dirty="0">
                <a:solidFill>
                  <a:srgbClr val="636B85"/>
                </a:solidFill>
                <a:uFill>
                  <a:solidFill>
                    <a:srgbClr val="636B85"/>
                  </a:solidFill>
                </a:uFill>
                <a:latin typeface="Georgia"/>
                <a:cs typeface="Georgia"/>
              </a:rPr>
              <a:t>Inscripción</a:t>
            </a:r>
            <a:r>
              <a:rPr sz="2000" b="1" u="sng" spc="-50" dirty="0">
                <a:solidFill>
                  <a:srgbClr val="636B85"/>
                </a:solidFill>
                <a:uFill>
                  <a:solidFill>
                    <a:srgbClr val="636B85"/>
                  </a:solidFill>
                </a:uFill>
                <a:latin typeface="Georgia"/>
                <a:cs typeface="Georgia"/>
              </a:rPr>
              <a:t> </a:t>
            </a:r>
            <a:r>
              <a:rPr sz="2000" b="1" u="sng" dirty="0">
                <a:solidFill>
                  <a:srgbClr val="636B85"/>
                </a:solidFill>
                <a:uFill>
                  <a:solidFill>
                    <a:srgbClr val="636B85"/>
                  </a:solidFill>
                </a:uFill>
                <a:latin typeface="Georgia"/>
                <a:cs typeface="Georgia"/>
              </a:rPr>
              <a:t>en</a:t>
            </a:r>
            <a:r>
              <a:rPr sz="2000" b="1" u="sng" spc="-25" dirty="0">
                <a:solidFill>
                  <a:srgbClr val="636B85"/>
                </a:solidFill>
                <a:uFill>
                  <a:solidFill>
                    <a:srgbClr val="636B85"/>
                  </a:solidFill>
                </a:uFill>
                <a:latin typeface="Georgia"/>
                <a:cs typeface="Georgia"/>
              </a:rPr>
              <a:t> </a:t>
            </a:r>
            <a:r>
              <a:rPr sz="2000" b="1" u="sng" dirty="0">
                <a:solidFill>
                  <a:srgbClr val="636B85"/>
                </a:solidFill>
                <a:uFill>
                  <a:solidFill>
                    <a:srgbClr val="636B85"/>
                  </a:solidFill>
                </a:uFill>
                <a:latin typeface="Georgia"/>
                <a:cs typeface="Georgia"/>
              </a:rPr>
              <a:t>el</a:t>
            </a:r>
            <a:r>
              <a:rPr sz="2000" b="1" u="sng" spc="-20" dirty="0">
                <a:solidFill>
                  <a:srgbClr val="636B85"/>
                </a:solidFill>
                <a:uFill>
                  <a:solidFill>
                    <a:srgbClr val="636B85"/>
                  </a:solidFill>
                </a:uFill>
                <a:latin typeface="Georgia"/>
                <a:cs typeface="Georgia"/>
              </a:rPr>
              <a:t> </a:t>
            </a:r>
            <a:r>
              <a:rPr sz="2000" b="1" u="sng" dirty="0">
                <a:solidFill>
                  <a:srgbClr val="636B85"/>
                </a:solidFill>
                <a:uFill>
                  <a:solidFill>
                    <a:srgbClr val="636B85"/>
                  </a:solidFill>
                </a:uFill>
                <a:latin typeface="Georgia"/>
                <a:cs typeface="Georgia"/>
              </a:rPr>
              <a:t>Registro</a:t>
            </a:r>
            <a:r>
              <a:rPr sz="2000" b="1" u="sng" spc="-15" dirty="0">
                <a:solidFill>
                  <a:srgbClr val="636B85"/>
                </a:solidFill>
                <a:uFill>
                  <a:solidFill>
                    <a:srgbClr val="636B85"/>
                  </a:solidFill>
                </a:uFill>
                <a:latin typeface="Georgia"/>
                <a:cs typeface="Georgia"/>
              </a:rPr>
              <a:t> </a:t>
            </a:r>
            <a:r>
              <a:rPr sz="2000" b="1" u="sng" dirty="0">
                <a:solidFill>
                  <a:srgbClr val="636B85"/>
                </a:solidFill>
                <a:uFill>
                  <a:solidFill>
                    <a:srgbClr val="636B85"/>
                  </a:solidFill>
                </a:uFill>
                <a:latin typeface="Georgia"/>
                <a:cs typeface="Georgia"/>
              </a:rPr>
              <a:t>Público</a:t>
            </a:r>
            <a:r>
              <a:rPr sz="2000" b="1" u="sng" spc="-15" dirty="0">
                <a:solidFill>
                  <a:srgbClr val="636B85"/>
                </a:solidFill>
                <a:uFill>
                  <a:solidFill>
                    <a:srgbClr val="636B85"/>
                  </a:solidFill>
                </a:uFill>
                <a:latin typeface="Georgia"/>
                <a:cs typeface="Georgia"/>
              </a:rPr>
              <a:t> </a:t>
            </a:r>
            <a:r>
              <a:rPr sz="2000" b="1" u="sng" dirty="0">
                <a:solidFill>
                  <a:srgbClr val="636B85"/>
                </a:solidFill>
                <a:uFill>
                  <a:solidFill>
                    <a:srgbClr val="636B85"/>
                  </a:solidFill>
                </a:uFill>
                <a:latin typeface="Georgia"/>
                <a:cs typeface="Georgia"/>
              </a:rPr>
              <a:t>de</a:t>
            </a:r>
            <a:r>
              <a:rPr sz="2000" b="1" u="sng" spc="-45" dirty="0">
                <a:solidFill>
                  <a:srgbClr val="636B85"/>
                </a:solidFill>
                <a:uFill>
                  <a:solidFill>
                    <a:srgbClr val="636B85"/>
                  </a:solidFill>
                </a:uFill>
                <a:latin typeface="Georgia"/>
                <a:cs typeface="Georgia"/>
              </a:rPr>
              <a:t> </a:t>
            </a:r>
            <a:r>
              <a:rPr sz="2000" b="1" u="sng" spc="-10" dirty="0">
                <a:solidFill>
                  <a:srgbClr val="636B85"/>
                </a:solidFill>
                <a:uFill>
                  <a:solidFill>
                    <a:srgbClr val="636B85"/>
                  </a:solidFill>
                </a:uFill>
                <a:latin typeface="Georgia"/>
                <a:cs typeface="Georgia"/>
              </a:rPr>
              <a:t>Comercio</a:t>
            </a:r>
            <a:endParaRPr sz="2000">
              <a:latin typeface="Georgia"/>
              <a:cs typeface="Georgia"/>
            </a:endParaRPr>
          </a:p>
          <a:p>
            <a:pPr marL="469900" marR="655955" algn="just">
              <a:lnSpc>
                <a:spcPct val="100000"/>
              </a:lnSpc>
              <a:spcBef>
                <a:spcPts val="480"/>
              </a:spcBef>
            </a:pPr>
            <a:r>
              <a:rPr sz="2000" spc="-25" dirty="0">
                <a:solidFill>
                  <a:srgbClr val="636B85"/>
                </a:solidFill>
                <a:latin typeface="Georgia"/>
                <a:cs typeface="Georgia"/>
              </a:rPr>
              <a:t>-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Del</a:t>
            </a:r>
            <a:r>
              <a:rPr sz="2000" spc="-2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Contrato</a:t>
            </a:r>
            <a:r>
              <a:rPr sz="2000" spc="-2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constitutivo,</a:t>
            </a:r>
            <a:r>
              <a:rPr sz="2000" spc="-6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su</a:t>
            </a:r>
            <a:r>
              <a:rPr sz="2000" spc="-2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modificación</a:t>
            </a:r>
            <a:r>
              <a:rPr sz="2000" spc="-2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y</a:t>
            </a:r>
            <a:r>
              <a:rPr sz="2000" spc="-1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los</a:t>
            </a:r>
            <a:r>
              <a:rPr sz="2000" spc="-2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reglamentos</a:t>
            </a:r>
            <a:r>
              <a:rPr sz="2000" spc="-5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spc="-25" dirty="0">
                <a:solidFill>
                  <a:srgbClr val="636B85"/>
                </a:solidFill>
                <a:latin typeface="Georgia"/>
                <a:cs typeface="Georgia"/>
              </a:rPr>
              <a:t>si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existiesen</a:t>
            </a:r>
            <a:r>
              <a:rPr sz="2000" spc="-4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el</a:t>
            </a:r>
            <a:r>
              <a:rPr sz="2000" spc="-2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RPC</a:t>
            </a:r>
            <a:r>
              <a:rPr sz="2000" spc="-1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del</a:t>
            </a:r>
            <a:r>
              <a:rPr sz="2000" spc="-2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domicilio</a:t>
            </a:r>
            <a:r>
              <a:rPr sz="2000" spc="-2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social</a:t>
            </a:r>
            <a:r>
              <a:rPr sz="2000" spc="-1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y</a:t>
            </a:r>
            <a:r>
              <a:rPr sz="2000" spc="-1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en</a:t>
            </a:r>
            <a:r>
              <a:rPr sz="2000" spc="-1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los</a:t>
            </a:r>
            <a:r>
              <a:rPr sz="2000" spc="-1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de</a:t>
            </a:r>
            <a:r>
              <a:rPr sz="2000" spc="-2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cada</a:t>
            </a:r>
            <a:r>
              <a:rPr sz="2000" spc="-2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una</a:t>
            </a:r>
            <a:r>
              <a:rPr sz="2000" spc="-1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de</a:t>
            </a:r>
            <a:r>
              <a:rPr sz="2000" spc="-3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spc="-25" dirty="0">
                <a:solidFill>
                  <a:srgbClr val="636B85"/>
                </a:solidFill>
                <a:latin typeface="Georgia"/>
                <a:cs typeface="Georgia"/>
              </a:rPr>
              <a:t>las </a:t>
            </a:r>
            <a:r>
              <a:rPr sz="2000" spc="-10" dirty="0">
                <a:solidFill>
                  <a:srgbClr val="636B85"/>
                </a:solidFill>
                <a:latin typeface="Georgia"/>
                <a:cs typeface="Georgia"/>
              </a:rPr>
              <a:t>sucursales</a:t>
            </a:r>
            <a:endParaRPr sz="2000">
              <a:latin typeface="Georgia"/>
              <a:cs typeface="Georgia"/>
            </a:endParaRPr>
          </a:p>
          <a:p>
            <a:pPr marL="469900">
              <a:lnSpc>
                <a:spcPct val="100000"/>
              </a:lnSpc>
              <a:spcBef>
                <a:spcPts val="480"/>
              </a:spcBef>
            </a:pPr>
            <a:r>
              <a:rPr sz="2000" spc="-10" dirty="0">
                <a:solidFill>
                  <a:srgbClr val="636B85"/>
                </a:solidFill>
                <a:latin typeface="Georgia"/>
                <a:cs typeface="Georgia"/>
              </a:rPr>
              <a:t>-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Dicha</a:t>
            </a:r>
            <a:r>
              <a:rPr sz="2000" spc="-2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inscripción</a:t>
            </a:r>
            <a:r>
              <a:rPr sz="2000" spc="-1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debe</a:t>
            </a:r>
            <a:r>
              <a:rPr sz="2000" spc="-3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estar</a:t>
            </a:r>
            <a:r>
              <a:rPr sz="2000" spc="-2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detallado</a:t>
            </a:r>
            <a:r>
              <a:rPr sz="2000" spc="-3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en</a:t>
            </a:r>
            <a:r>
              <a:rPr sz="2000" spc="-2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todas</a:t>
            </a:r>
            <a:r>
              <a:rPr sz="2000" spc="-2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las</a:t>
            </a:r>
            <a:r>
              <a:rPr sz="2000" spc="-10" dirty="0">
                <a:solidFill>
                  <a:srgbClr val="636B85"/>
                </a:solidFill>
                <a:latin typeface="Georgia"/>
                <a:cs typeface="Georgia"/>
              </a:rPr>
              <a:t> documentaciones</a:t>
            </a:r>
            <a:endParaRPr sz="2000">
              <a:latin typeface="Georgia"/>
              <a:cs typeface="Georgia"/>
            </a:endParaRPr>
          </a:p>
          <a:p>
            <a:pPr marL="469900">
              <a:lnSpc>
                <a:spcPct val="100000"/>
              </a:lnSpc>
            </a:pP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de</a:t>
            </a:r>
            <a:r>
              <a:rPr sz="2000" spc="-2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la</a:t>
            </a:r>
            <a:r>
              <a:rPr sz="2000" spc="-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sociedad,</a:t>
            </a:r>
            <a:r>
              <a:rPr sz="2000" spc="-3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para</a:t>
            </a:r>
            <a:r>
              <a:rPr sz="2000" spc="-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su</a:t>
            </a:r>
            <a:r>
              <a:rPr sz="2000" spc="-1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636B85"/>
                </a:solidFill>
                <a:latin typeface="Georgia"/>
                <a:cs typeface="Georgia"/>
              </a:rPr>
              <a:t>identificación.-</a:t>
            </a:r>
            <a:endParaRPr sz="2000">
              <a:latin typeface="Georgia"/>
              <a:cs typeface="Georgia"/>
            </a:endParaRPr>
          </a:p>
          <a:p>
            <a:pPr marL="469900">
              <a:lnSpc>
                <a:spcPct val="100000"/>
              </a:lnSpc>
              <a:spcBef>
                <a:spcPts val="480"/>
              </a:spcBef>
            </a:pPr>
            <a:r>
              <a:rPr sz="2000" spc="-25" dirty="0">
                <a:solidFill>
                  <a:srgbClr val="636B85"/>
                </a:solidFill>
                <a:latin typeface="Georgia"/>
                <a:cs typeface="Georgia"/>
              </a:rPr>
              <a:t>-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Tiene</a:t>
            </a:r>
            <a:r>
              <a:rPr sz="2000" spc="-4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que</a:t>
            </a:r>
            <a:r>
              <a:rPr sz="2000" spc="-5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ser</a:t>
            </a:r>
            <a:r>
              <a:rPr sz="2000" spc="-4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ratificada</a:t>
            </a:r>
            <a:r>
              <a:rPr sz="2000" spc="-2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salvo</a:t>
            </a:r>
            <a:r>
              <a:rPr sz="2000" spc="-4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certificación</a:t>
            </a:r>
            <a:r>
              <a:rPr sz="2000" spc="-4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636B85"/>
                </a:solidFill>
                <a:latin typeface="Georgia"/>
                <a:cs typeface="Georgia"/>
              </a:rPr>
              <a:t>notarial</a:t>
            </a:r>
            <a:endParaRPr sz="2000">
              <a:latin typeface="Georgia"/>
              <a:cs typeface="Georgia"/>
            </a:endParaRPr>
          </a:p>
          <a:p>
            <a:pPr marL="469900">
              <a:lnSpc>
                <a:spcPct val="100000"/>
              </a:lnSpc>
              <a:spcBef>
                <a:spcPts val="480"/>
              </a:spcBef>
            </a:pPr>
            <a:r>
              <a:rPr sz="2000" spc="-25" dirty="0">
                <a:solidFill>
                  <a:srgbClr val="636B85"/>
                </a:solidFill>
                <a:latin typeface="Georgia"/>
                <a:cs typeface="Georgia"/>
              </a:rPr>
              <a:t>-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puede</a:t>
            </a:r>
            <a:r>
              <a:rPr sz="2000" spc="-3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ser</a:t>
            </a:r>
            <a:r>
              <a:rPr sz="2000" spc="-2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realizado</a:t>
            </a:r>
            <a:r>
              <a:rPr sz="2000" spc="-1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por</a:t>
            </a:r>
            <a:r>
              <a:rPr sz="2000" spc="-2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636B85"/>
                </a:solidFill>
                <a:latin typeface="Georgia"/>
                <a:cs typeface="Georgia"/>
              </a:rPr>
              <a:t>autorizados</a:t>
            </a:r>
            <a:endParaRPr sz="2000">
              <a:latin typeface="Georgia"/>
              <a:cs typeface="Georgia"/>
            </a:endParaRPr>
          </a:p>
          <a:p>
            <a:pPr marL="469900">
              <a:lnSpc>
                <a:spcPct val="100000"/>
              </a:lnSpc>
              <a:spcBef>
                <a:spcPts val="484"/>
              </a:spcBef>
            </a:pPr>
            <a:r>
              <a:rPr sz="2000" spc="-10" dirty="0">
                <a:solidFill>
                  <a:srgbClr val="636B85"/>
                </a:solidFill>
                <a:latin typeface="Georgia"/>
                <a:cs typeface="Georgia"/>
              </a:rPr>
              <a:t>-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se</a:t>
            </a:r>
            <a:r>
              <a:rPr sz="2000" spc="-2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forman</a:t>
            </a:r>
            <a:r>
              <a:rPr sz="2000" spc="-1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legajos</a:t>
            </a:r>
            <a:r>
              <a:rPr sz="2000" spc="-5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para</a:t>
            </a:r>
            <a:r>
              <a:rPr sz="2000" spc="-1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cada</a:t>
            </a:r>
            <a:r>
              <a:rPr sz="2000" spc="-1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sociedad</a:t>
            </a:r>
            <a:r>
              <a:rPr sz="2000" spc="-4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de</a:t>
            </a:r>
            <a:r>
              <a:rPr sz="2000" spc="-25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636B85"/>
                </a:solidFill>
                <a:latin typeface="Georgia"/>
                <a:cs typeface="Georgia"/>
              </a:rPr>
              <a:t>consulta</a:t>
            </a:r>
            <a:r>
              <a:rPr sz="2000" spc="-4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636B85"/>
                </a:solidFill>
                <a:latin typeface="Georgia"/>
                <a:cs typeface="Georgia"/>
              </a:rPr>
              <a:t>publica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56157" rIns="0" bIns="0" rtlCol="0">
            <a:spAutoFit/>
          </a:bodyPr>
          <a:lstStyle/>
          <a:p>
            <a:pPr marL="1632585">
              <a:lnSpc>
                <a:spcPct val="100000"/>
              </a:lnSpc>
              <a:spcBef>
                <a:spcPts val="100"/>
              </a:spcBef>
            </a:pPr>
            <a:r>
              <a:rPr dirty="0"/>
              <a:t>PLAZOS</a:t>
            </a:r>
            <a:r>
              <a:rPr spc="-25" dirty="0"/>
              <a:t> </a:t>
            </a:r>
            <a:r>
              <a:rPr dirty="0"/>
              <a:t>PARA</a:t>
            </a:r>
            <a:r>
              <a:rPr spc="-20" dirty="0"/>
              <a:t> </a:t>
            </a:r>
            <a:r>
              <a:rPr spc="-10" dirty="0"/>
              <a:t>INSCRIPCION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333957"/>
            <a:ext cx="8157209" cy="35020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105"/>
              </a:spcBef>
              <a:buClr>
                <a:srgbClr val="D16248"/>
              </a:buClr>
              <a:buSzPct val="85000"/>
              <a:buFont typeface="Segoe UI Symbol"/>
              <a:buChar char="⚫"/>
              <a:tabLst>
                <a:tab pos="286385" algn="l"/>
              </a:tabLst>
            </a:pPr>
            <a:r>
              <a:rPr sz="2000" dirty="0">
                <a:solidFill>
                  <a:srgbClr val="FF0000"/>
                </a:solidFill>
                <a:latin typeface="Georgia"/>
                <a:cs typeface="Georgia"/>
              </a:rPr>
              <a:t>20</a:t>
            </a:r>
            <a:r>
              <a:rPr sz="2000" spc="-2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días</a:t>
            </a:r>
            <a:r>
              <a:rPr sz="2000" spc="-1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del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acto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constitutivo</a:t>
            </a:r>
            <a:r>
              <a:rPr sz="2000" spc="-4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y</a:t>
            </a:r>
            <a:r>
              <a:rPr sz="2000" spc="-1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de</a:t>
            </a:r>
            <a:r>
              <a:rPr sz="2000" spc="-15" dirty="0"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FF0000"/>
                </a:solidFill>
                <a:latin typeface="Georgia"/>
                <a:cs typeface="Georgia"/>
              </a:rPr>
              <a:t>30</a:t>
            </a:r>
            <a:r>
              <a:rPr sz="2000" spc="-2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días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para</a:t>
            </a:r>
            <a:r>
              <a:rPr sz="2000" spc="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culminación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del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tramite</a:t>
            </a:r>
            <a:endParaRPr sz="20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</a:pPr>
            <a:r>
              <a:rPr sz="2000" dirty="0">
                <a:latin typeface="Georgia"/>
                <a:cs typeface="Georgia"/>
              </a:rPr>
              <a:t>salvo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prorroga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85"/>
              </a:spcBef>
            </a:pPr>
            <a:endParaRPr sz="2000">
              <a:latin typeface="Georgia"/>
              <a:cs typeface="Georgia"/>
            </a:endParaRPr>
          </a:p>
          <a:p>
            <a:pPr marL="286385" indent="-273685">
              <a:lnSpc>
                <a:spcPct val="100000"/>
              </a:lnSpc>
              <a:buClr>
                <a:srgbClr val="D16248"/>
              </a:buClr>
              <a:buSzPct val="85000"/>
              <a:buFont typeface="Segoe UI Symbol"/>
              <a:buChar char="⚫"/>
              <a:tabLst>
                <a:tab pos="286385" algn="l"/>
              </a:tabLst>
            </a:pPr>
            <a:r>
              <a:rPr sz="2000" dirty="0">
                <a:latin typeface="Georgia"/>
                <a:cs typeface="Georgia"/>
              </a:rPr>
              <a:t>I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nscripción</a:t>
            </a:r>
            <a:r>
              <a:rPr sz="2000" u="sng" spc="-1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tardía</a:t>
            </a:r>
            <a:r>
              <a:rPr sz="2000" dirty="0">
                <a:latin typeface="Georgia"/>
                <a:cs typeface="Georgia"/>
              </a:rPr>
              <a:t>:</a:t>
            </a:r>
            <a:r>
              <a:rPr sz="2000" spc="-1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Es válida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si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no</a:t>
            </a:r>
            <a:r>
              <a:rPr sz="2000" spc="-1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media</a:t>
            </a:r>
            <a:r>
              <a:rPr sz="2000" spc="-10" dirty="0">
                <a:latin typeface="Georgia"/>
                <a:cs typeface="Georgia"/>
              </a:rPr>
              <a:t> oposición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90"/>
              </a:spcBef>
              <a:buClr>
                <a:srgbClr val="D16248"/>
              </a:buClr>
              <a:buFont typeface="Segoe UI Symbol"/>
              <a:buChar char="⚫"/>
            </a:pPr>
            <a:endParaRPr sz="2000">
              <a:latin typeface="Georgia"/>
              <a:cs typeface="Georgia"/>
            </a:endParaRPr>
          </a:p>
          <a:p>
            <a:pPr marL="286385" indent="-273685">
              <a:lnSpc>
                <a:spcPct val="100000"/>
              </a:lnSpc>
              <a:buClr>
                <a:srgbClr val="D16248"/>
              </a:buClr>
              <a:buSzPct val="85000"/>
              <a:buFont typeface="Segoe UI Symbol"/>
              <a:buChar char="⚫"/>
              <a:tabLst>
                <a:tab pos="286385" algn="l"/>
              </a:tabLst>
            </a:pPr>
            <a:r>
              <a:rPr sz="20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Efectos:</a:t>
            </a:r>
            <a:r>
              <a:rPr sz="2000" b="1" spc="-8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regularmente</a:t>
            </a:r>
            <a:r>
              <a:rPr sz="2000" spc="-5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constituida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90"/>
              </a:spcBef>
              <a:buClr>
                <a:srgbClr val="D16248"/>
              </a:buClr>
              <a:buFont typeface="Segoe UI Symbol"/>
              <a:buChar char="⚫"/>
            </a:pPr>
            <a:endParaRPr sz="2000">
              <a:latin typeface="Georgia"/>
              <a:cs typeface="Georgia"/>
            </a:endParaRPr>
          </a:p>
          <a:p>
            <a:pPr marL="286385" indent="-273685">
              <a:lnSpc>
                <a:spcPct val="100000"/>
              </a:lnSpc>
              <a:buClr>
                <a:srgbClr val="D16248"/>
              </a:buClr>
              <a:buSzPct val="85000"/>
              <a:buFont typeface="Segoe UI Symbol"/>
              <a:buChar char="⚫"/>
              <a:tabLst>
                <a:tab pos="286385" algn="l"/>
              </a:tabLst>
            </a:pPr>
            <a:r>
              <a:rPr sz="20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REGISTRO</a:t>
            </a:r>
            <a:r>
              <a:rPr sz="2000" b="1" u="sng" spc="-5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NACIONAL</a:t>
            </a:r>
            <a:r>
              <a:rPr sz="2000" b="1" u="sng" spc="-6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DE</a:t>
            </a:r>
            <a:r>
              <a:rPr sz="2000" b="1" u="sng" spc="-6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SOCIEDADES</a:t>
            </a:r>
            <a:r>
              <a:rPr sz="2000" b="1" u="sng" spc="-7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POR</a:t>
            </a:r>
            <a:r>
              <a:rPr sz="2000" b="1" u="sng" spc="-5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000" b="1" u="sng" spc="-1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ACCIONES</a:t>
            </a:r>
            <a:endParaRPr sz="2000">
              <a:latin typeface="Georgia"/>
              <a:cs typeface="Georgia"/>
            </a:endParaRPr>
          </a:p>
          <a:p>
            <a:pPr marL="12700" marR="554355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Georgia"/>
                <a:cs typeface="Georgia"/>
              </a:rPr>
              <a:t>Ministerio</a:t>
            </a:r>
            <a:r>
              <a:rPr sz="2000" spc="-5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de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Justicia</a:t>
            </a:r>
            <a:r>
              <a:rPr sz="2000" spc="-1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y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Derechos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Humanos</a:t>
            </a:r>
            <a:r>
              <a:rPr sz="2000" spc="-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el</a:t>
            </a:r>
            <a:r>
              <a:rPr sz="2000" spc="-1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organismo</a:t>
            </a:r>
            <a:r>
              <a:rPr sz="2000" spc="-1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que</a:t>
            </a:r>
            <a:r>
              <a:rPr sz="2000" spc="-20" dirty="0">
                <a:latin typeface="Georgia"/>
                <a:cs typeface="Georgia"/>
              </a:rPr>
              <a:t> este </a:t>
            </a:r>
            <a:r>
              <a:rPr sz="2000" spc="-10" dirty="0">
                <a:latin typeface="Georgia"/>
                <a:cs typeface="Georgia"/>
              </a:rPr>
              <a:t>indique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000" spc="-10" dirty="0"/>
              <a:t>PUBLICACION</a:t>
            </a:r>
            <a:r>
              <a:rPr sz="3000" spc="-85" dirty="0"/>
              <a:t> </a:t>
            </a:r>
            <a:r>
              <a:rPr sz="3000" dirty="0"/>
              <a:t>DE</a:t>
            </a:r>
            <a:r>
              <a:rPr sz="3000" spc="-80" dirty="0"/>
              <a:t> </a:t>
            </a:r>
            <a:r>
              <a:rPr sz="3000" spc="-10" dirty="0"/>
              <a:t>EDICTOS</a:t>
            </a:r>
            <a:endParaRPr sz="3000"/>
          </a:p>
          <a:p>
            <a:pPr algn="ctr">
              <a:lnSpc>
                <a:spcPct val="100000"/>
              </a:lnSpc>
            </a:pPr>
            <a:r>
              <a:rPr sz="3000" dirty="0"/>
              <a:t>Solo</a:t>
            </a:r>
            <a:r>
              <a:rPr sz="3000" spc="-20" dirty="0"/>
              <a:t> </a:t>
            </a:r>
            <a:r>
              <a:rPr sz="3000" dirty="0"/>
              <a:t>para</a:t>
            </a:r>
            <a:r>
              <a:rPr sz="3000" spc="-30" dirty="0"/>
              <a:t> </a:t>
            </a:r>
            <a:r>
              <a:rPr sz="3000" dirty="0"/>
              <a:t>SA</a:t>
            </a:r>
            <a:r>
              <a:rPr sz="3000" spc="-10" dirty="0"/>
              <a:t> </a:t>
            </a:r>
            <a:r>
              <a:rPr sz="3000" dirty="0"/>
              <a:t>y</a:t>
            </a:r>
            <a:r>
              <a:rPr sz="3000" spc="-20" dirty="0"/>
              <a:t> </a:t>
            </a:r>
            <a:r>
              <a:rPr sz="3000" spc="-25" dirty="0"/>
              <a:t>SRL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481076" y="1474673"/>
            <a:ext cx="10781665" cy="444627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86385" marR="5080" indent="-274320">
              <a:lnSpc>
                <a:spcPts val="2400"/>
              </a:lnSpc>
              <a:spcBef>
                <a:spcPts val="675"/>
              </a:spcBef>
              <a:buClr>
                <a:srgbClr val="D16248"/>
              </a:buClr>
              <a:buSzPct val="84000"/>
              <a:buFont typeface="Segoe UI Symbol"/>
              <a:buChar char="⚫"/>
              <a:tabLst>
                <a:tab pos="286385" algn="l"/>
              </a:tabLst>
            </a:pPr>
            <a:r>
              <a:rPr sz="2500" dirty="0">
                <a:latin typeface="Georgia"/>
                <a:cs typeface="Georgia"/>
              </a:rPr>
              <a:t>Nombre,</a:t>
            </a:r>
            <a:r>
              <a:rPr sz="2500" spc="-6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edad,</a:t>
            </a:r>
            <a:r>
              <a:rPr sz="2500" spc="-7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estado</a:t>
            </a:r>
            <a:r>
              <a:rPr sz="2500" spc="-8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civil,</a:t>
            </a:r>
            <a:r>
              <a:rPr sz="2500" spc="-7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nacionalidad,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profesión,</a:t>
            </a:r>
            <a:r>
              <a:rPr sz="2500" spc="-7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domicilio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y</a:t>
            </a:r>
            <a:r>
              <a:rPr sz="2500" spc="-8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DNI</a:t>
            </a:r>
            <a:r>
              <a:rPr sz="2500" spc="-7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de</a:t>
            </a:r>
            <a:r>
              <a:rPr sz="2500" spc="-70" dirty="0">
                <a:latin typeface="Georgia"/>
                <a:cs typeface="Georgia"/>
              </a:rPr>
              <a:t> </a:t>
            </a:r>
            <a:r>
              <a:rPr sz="2500" spc="-25" dirty="0">
                <a:latin typeface="Georgia"/>
                <a:cs typeface="Georgia"/>
              </a:rPr>
              <a:t>los </a:t>
            </a:r>
            <a:r>
              <a:rPr sz="2500" spc="-10" dirty="0">
                <a:latin typeface="Georgia"/>
                <a:cs typeface="Georgia"/>
              </a:rPr>
              <a:t>socios</a:t>
            </a:r>
            <a:endParaRPr sz="2500">
              <a:latin typeface="Georgia"/>
              <a:cs typeface="Georgia"/>
            </a:endParaRPr>
          </a:p>
          <a:p>
            <a:pPr marL="286385" indent="-273685">
              <a:lnSpc>
                <a:spcPct val="100000"/>
              </a:lnSpc>
              <a:spcBef>
                <a:spcPts val="25"/>
              </a:spcBef>
              <a:buClr>
                <a:srgbClr val="D16248"/>
              </a:buClr>
              <a:buSzPct val="84000"/>
              <a:buFont typeface="Segoe UI Symbol"/>
              <a:buChar char="⚫"/>
              <a:tabLst>
                <a:tab pos="286385" algn="l"/>
              </a:tabLst>
            </a:pPr>
            <a:r>
              <a:rPr sz="2500" dirty="0">
                <a:latin typeface="Georgia"/>
                <a:cs typeface="Georgia"/>
              </a:rPr>
              <a:t>Fecha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del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instrumento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de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constitución</a:t>
            </a:r>
            <a:endParaRPr sz="2500">
              <a:latin typeface="Georgia"/>
              <a:cs typeface="Georgia"/>
            </a:endParaRPr>
          </a:p>
          <a:p>
            <a:pPr marL="286385" indent="-273685">
              <a:lnSpc>
                <a:spcPct val="100000"/>
              </a:lnSpc>
              <a:buClr>
                <a:srgbClr val="D16248"/>
              </a:buClr>
              <a:buSzPct val="84000"/>
              <a:buFont typeface="Segoe UI Symbol"/>
              <a:buChar char="⚫"/>
              <a:tabLst>
                <a:tab pos="286385" algn="l"/>
              </a:tabLst>
            </a:pPr>
            <a:r>
              <a:rPr sz="2500" dirty="0">
                <a:latin typeface="Georgia"/>
                <a:cs typeface="Georgia"/>
              </a:rPr>
              <a:t>Razón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social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o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denominación</a:t>
            </a:r>
            <a:endParaRPr sz="2500">
              <a:latin typeface="Georgia"/>
              <a:cs typeface="Georgia"/>
            </a:endParaRPr>
          </a:p>
          <a:p>
            <a:pPr marL="286385" indent="-273685">
              <a:lnSpc>
                <a:spcPct val="100000"/>
              </a:lnSpc>
              <a:buClr>
                <a:srgbClr val="D16248"/>
              </a:buClr>
              <a:buSzPct val="84000"/>
              <a:buFont typeface="Segoe UI Symbol"/>
              <a:buChar char="⚫"/>
              <a:tabLst>
                <a:tab pos="286385" algn="l"/>
              </a:tabLst>
            </a:pPr>
            <a:r>
              <a:rPr sz="2500" spc="-10" dirty="0">
                <a:latin typeface="Georgia"/>
                <a:cs typeface="Georgia"/>
              </a:rPr>
              <a:t>Domicilio</a:t>
            </a:r>
            <a:endParaRPr sz="2500">
              <a:latin typeface="Georgia"/>
              <a:cs typeface="Georgia"/>
            </a:endParaRPr>
          </a:p>
          <a:p>
            <a:pPr marL="286385" indent="-273685">
              <a:lnSpc>
                <a:spcPct val="100000"/>
              </a:lnSpc>
              <a:buClr>
                <a:srgbClr val="D16248"/>
              </a:buClr>
              <a:buSzPct val="84000"/>
              <a:buFont typeface="Segoe UI Symbol"/>
              <a:buChar char="⚫"/>
              <a:tabLst>
                <a:tab pos="286385" algn="l"/>
              </a:tabLst>
            </a:pPr>
            <a:r>
              <a:rPr sz="2500" dirty="0">
                <a:latin typeface="Georgia"/>
                <a:cs typeface="Georgia"/>
              </a:rPr>
              <a:t>Objeto</a:t>
            </a:r>
            <a:r>
              <a:rPr sz="2500" spc="-8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social</a:t>
            </a:r>
            <a:endParaRPr sz="2500">
              <a:latin typeface="Georgia"/>
              <a:cs typeface="Georgia"/>
            </a:endParaRPr>
          </a:p>
          <a:p>
            <a:pPr marL="286385" indent="-273685">
              <a:lnSpc>
                <a:spcPct val="100000"/>
              </a:lnSpc>
              <a:buClr>
                <a:srgbClr val="D16248"/>
              </a:buClr>
              <a:buSzPct val="84000"/>
              <a:buFont typeface="Segoe UI Symbol"/>
              <a:buChar char="⚫"/>
              <a:tabLst>
                <a:tab pos="286385" algn="l"/>
              </a:tabLst>
            </a:pPr>
            <a:r>
              <a:rPr sz="2500" dirty="0">
                <a:latin typeface="Georgia"/>
                <a:cs typeface="Georgia"/>
              </a:rPr>
              <a:t>Plazo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de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duración</a:t>
            </a:r>
            <a:endParaRPr sz="2500">
              <a:latin typeface="Georgia"/>
              <a:cs typeface="Georgia"/>
            </a:endParaRPr>
          </a:p>
          <a:p>
            <a:pPr marL="286385" indent="-273685">
              <a:lnSpc>
                <a:spcPct val="100000"/>
              </a:lnSpc>
              <a:spcBef>
                <a:spcPts val="5"/>
              </a:spcBef>
              <a:buClr>
                <a:srgbClr val="D16248"/>
              </a:buClr>
              <a:buSzPct val="84000"/>
              <a:buFont typeface="Segoe UI Symbol"/>
              <a:buChar char="⚫"/>
              <a:tabLst>
                <a:tab pos="286385" algn="l"/>
              </a:tabLst>
            </a:pPr>
            <a:r>
              <a:rPr sz="2500" dirty="0">
                <a:latin typeface="Georgia"/>
                <a:cs typeface="Georgia"/>
              </a:rPr>
              <a:t>Capital</a:t>
            </a:r>
            <a:r>
              <a:rPr sz="2500" spc="-114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social</a:t>
            </a:r>
            <a:endParaRPr sz="2500">
              <a:latin typeface="Georgia"/>
              <a:cs typeface="Georgia"/>
            </a:endParaRPr>
          </a:p>
          <a:p>
            <a:pPr marL="286385" marR="766445" indent="-274320">
              <a:lnSpc>
                <a:spcPts val="2400"/>
              </a:lnSpc>
              <a:spcBef>
                <a:spcPts val="580"/>
              </a:spcBef>
              <a:buClr>
                <a:srgbClr val="D16248"/>
              </a:buClr>
              <a:buSzPct val="84000"/>
              <a:buFont typeface="Segoe UI Symbol"/>
              <a:buChar char="⚫"/>
              <a:tabLst>
                <a:tab pos="286385" algn="l"/>
              </a:tabLst>
            </a:pPr>
            <a:r>
              <a:rPr sz="2500" dirty="0">
                <a:latin typeface="Georgia"/>
                <a:cs typeface="Georgia"/>
              </a:rPr>
              <a:t>Composición</a:t>
            </a:r>
            <a:r>
              <a:rPr sz="2500" spc="-7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de</a:t>
            </a:r>
            <a:r>
              <a:rPr sz="2500" spc="-7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los</a:t>
            </a:r>
            <a:r>
              <a:rPr sz="2500" spc="-8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órganos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de</a:t>
            </a:r>
            <a:r>
              <a:rPr sz="2500" spc="-7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administración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y</a:t>
            </a:r>
            <a:r>
              <a:rPr sz="2500" spc="-8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fiscalización,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datos</a:t>
            </a:r>
            <a:r>
              <a:rPr sz="2500" spc="-80" dirty="0">
                <a:latin typeface="Georgia"/>
                <a:cs typeface="Georgia"/>
              </a:rPr>
              <a:t> </a:t>
            </a:r>
            <a:r>
              <a:rPr sz="2500" spc="-50" dirty="0">
                <a:latin typeface="Georgia"/>
                <a:cs typeface="Georgia"/>
              </a:rPr>
              <a:t>y </a:t>
            </a:r>
            <a:r>
              <a:rPr sz="2500" dirty="0">
                <a:latin typeface="Georgia"/>
                <a:cs typeface="Georgia"/>
              </a:rPr>
              <a:t>duración</a:t>
            </a:r>
            <a:r>
              <a:rPr sz="2500" spc="-3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en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el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cargo</a:t>
            </a:r>
            <a:endParaRPr sz="2500">
              <a:latin typeface="Georgia"/>
              <a:cs typeface="Georgia"/>
            </a:endParaRPr>
          </a:p>
          <a:p>
            <a:pPr marL="286385" indent="-273685">
              <a:lnSpc>
                <a:spcPct val="100000"/>
              </a:lnSpc>
              <a:spcBef>
                <a:spcPts val="20"/>
              </a:spcBef>
              <a:buClr>
                <a:srgbClr val="D16248"/>
              </a:buClr>
              <a:buSzPct val="84000"/>
              <a:buFont typeface="Segoe UI Symbol"/>
              <a:buChar char="⚫"/>
              <a:tabLst>
                <a:tab pos="286385" algn="l"/>
              </a:tabLst>
            </a:pPr>
            <a:r>
              <a:rPr sz="2500" spc="-10" dirty="0">
                <a:latin typeface="Georgia"/>
                <a:cs typeface="Georgia"/>
              </a:rPr>
              <a:t>Representación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social</a:t>
            </a:r>
            <a:endParaRPr sz="2500">
              <a:latin typeface="Georgia"/>
              <a:cs typeface="Georgia"/>
            </a:endParaRPr>
          </a:p>
          <a:p>
            <a:pPr marL="286385" indent="-273685">
              <a:lnSpc>
                <a:spcPct val="100000"/>
              </a:lnSpc>
              <a:buClr>
                <a:srgbClr val="D16248"/>
              </a:buClr>
              <a:buSzPct val="84000"/>
              <a:buFont typeface="Segoe UI Symbol"/>
              <a:buChar char="⚫"/>
              <a:tabLst>
                <a:tab pos="286385" algn="l"/>
              </a:tabLst>
            </a:pPr>
            <a:r>
              <a:rPr sz="2500" dirty="0">
                <a:latin typeface="Georgia"/>
                <a:cs typeface="Georgia"/>
              </a:rPr>
              <a:t>Fecha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de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cierre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del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ejercicio</a:t>
            </a:r>
            <a:endParaRPr sz="25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0527" rIns="0" bIns="0" rtlCol="0">
            <a:spAutoFit/>
          </a:bodyPr>
          <a:lstStyle/>
          <a:p>
            <a:pPr marL="47625" algn="ctr">
              <a:lnSpc>
                <a:spcPct val="100000"/>
              </a:lnSpc>
              <a:spcBef>
                <a:spcPts val="100"/>
              </a:spcBef>
            </a:pPr>
            <a:r>
              <a:rPr sz="3000" dirty="0"/>
              <a:t>CONTRATO</a:t>
            </a:r>
            <a:r>
              <a:rPr sz="3000" spc="-45" dirty="0"/>
              <a:t> </a:t>
            </a:r>
            <a:r>
              <a:rPr sz="3000" spc="-10" dirty="0"/>
              <a:t>SOCIAL</a:t>
            </a:r>
            <a:endParaRPr sz="3000"/>
          </a:p>
          <a:p>
            <a:pPr marL="47625" algn="ctr">
              <a:lnSpc>
                <a:spcPct val="100000"/>
              </a:lnSpc>
            </a:pPr>
            <a:r>
              <a:rPr sz="3000" spc="-10" dirty="0"/>
              <a:t>Contenido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756310" y="1542033"/>
            <a:ext cx="8412480" cy="4303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indent="-273685">
              <a:lnSpc>
                <a:spcPts val="2485"/>
              </a:lnSpc>
              <a:spcBef>
                <a:spcPts val="105"/>
              </a:spcBef>
              <a:buClr>
                <a:srgbClr val="D16248"/>
              </a:buClr>
              <a:buSzPct val="84782"/>
              <a:buFont typeface="Segoe UI Symbol"/>
              <a:buChar char="⚫"/>
              <a:tabLst>
                <a:tab pos="286385" algn="l"/>
              </a:tabLst>
            </a:pPr>
            <a:r>
              <a:rPr sz="2300" dirty="0">
                <a:latin typeface="Georgia"/>
                <a:cs typeface="Georgia"/>
              </a:rPr>
              <a:t>Nombre,</a:t>
            </a:r>
            <a:r>
              <a:rPr sz="2300" spc="-10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edad,</a:t>
            </a:r>
            <a:r>
              <a:rPr sz="2300" spc="-6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estado</a:t>
            </a:r>
            <a:r>
              <a:rPr sz="2300" spc="-7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civil,</a:t>
            </a:r>
            <a:r>
              <a:rPr sz="2300" spc="-5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nacionalidad,</a:t>
            </a:r>
            <a:r>
              <a:rPr sz="2300" spc="-5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profesión,</a:t>
            </a:r>
            <a:r>
              <a:rPr sz="2300" spc="-90" dirty="0">
                <a:latin typeface="Georgia"/>
                <a:cs typeface="Georgia"/>
              </a:rPr>
              <a:t> </a:t>
            </a:r>
            <a:r>
              <a:rPr sz="2300" spc="-10" dirty="0">
                <a:latin typeface="Georgia"/>
                <a:cs typeface="Georgia"/>
              </a:rPr>
              <a:t>domicilio</a:t>
            </a:r>
            <a:endParaRPr sz="2300">
              <a:latin typeface="Georgia"/>
              <a:cs typeface="Georgia"/>
            </a:endParaRPr>
          </a:p>
          <a:p>
            <a:pPr marL="287020">
              <a:lnSpc>
                <a:spcPts val="2485"/>
              </a:lnSpc>
            </a:pPr>
            <a:r>
              <a:rPr sz="2300" dirty="0">
                <a:latin typeface="Georgia"/>
                <a:cs typeface="Georgia"/>
              </a:rPr>
              <a:t>y</a:t>
            </a:r>
            <a:r>
              <a:rPr sz="2300" spc="-1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DNI</a:t>
            </a:r>
            <a:r>
              <a:rPr sz="2300" spc="-2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de</a:t>
            </a:r>
            <a:r>
              <a:rPr sz="2300" spc="-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los</a:t>
            </a:r>
            <a:r>
              <a:rPr sz="2300" spc="-10" dirty="0">
                <a:latin typeface="Georgia"/>
                <a:cs typeface="Georgia"/>
              </a:rPr>
              <a:t> socios</a:t>
            </a:r>
            <a:endParaRPr sz="2300">
              <a:latin typeface="Georgia"/>
              <a:cs typeface="Georgia"/>
            </a:endParaRPr>
          </a:p>
          <a:p>
            <a:pPr marL="286385" indent="-273685">
              <a:lnSpc>
                <a:spcPct val="100000"/>
              </a:lnSpc>
              <a:buClr>
                <a:srgbClr val="D16248"/>
              </a:buClr>
              <a:buSzPct val="84782"/>
              <a:buFont typeface="Segoe UI Symbol"/>
              <a:buChar char="⚫"/>
              <a:tabLst>
                <a:tab pos="286385" algn="l"/>
              </a:tabLst>
            </a:pPr>
            <a:r>
              <a:rPr sz="2300" dirty="0">
                <a:latin typeface="Georgia"/>
                <a:cs typeface="Georgia"/>
              </a:rPr>
              <a:t>Razón</a:t>
            </a:r>
            <a:r>
              <a:rPr sz="2300" spc="-5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social</a:t>
            </a:r>
            <a:r>
              <a:rPr sz="2300" spc="-3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o</a:t>
            </a:r>
            <a:r>
              <a:rPr sz="2300" spc="-4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denominación</a:t>
            </a:r>
            <a:r>
              <a:rPr sz="2300" spc="-2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y</a:t>
            </a:r>
            <a:r>
              <a:rPr sz="2300" spc="-4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el</a:t>
            </a:r>
            <a:r>
              <a:rPr sz="2300" spc="-2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domicilio</a:t>
            </a:r>
            <a:r>
              <a:rPr sz="2300" spc="-3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de</a:t>
            </a:r>
            <a:r>
              <a:rPr sz="2300" spc="-3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la</a:t>
            </a:r>
            <a:r>
              <a:rPr sz="2300" spc="-30" dirty="0">
                <a:latin typeface="Georgia"/>
                <a:cs typeface="Georgia"/>
              </a:rPr>
              <a:t> </a:t>
            </a:r>
            <a:r>
              <a:rPr sz="2300" spc="-10" dirty="0">
                <a:latin typeface="Georgia"/>
                <a:cs typeface="Georgia"/>
              </a:rPr>
              <a:t>sociedad</a:t>
            </a:r>
            <a:endParaRPr sz="2300">
              <a:latin typeface="Georgia"/>
              <a:cs typeface="Georgia"/>
            </a:endParaRPr>
          </a:p>
          <a:p>
            <a:pPr marL="286385" indent="-273685">
              <a:lnSpc>
                <a:spcPct val="100000"/>
              </a:lnSpc>
              <a:buClr>
                <a:srgbClr val="D16248"/>
              </a:buClr>
              <a:buSzPct val="84782"/>
              <a:buFont typeface="Segoe UI Symbol"/>
              <a:buChar char="⚫"/>
              <a:tabLst>
                <a:tab pos="286385" algn="l"/>
              </a:tabLst>
            </a:pPr>
            <a:r>
              <a:rPr sz="2300" dirty="0">
                <a:latin typeface="Georgia"/>
                <a:cs typeface="Georgia"/>
              </a:rPr>
              <a:t>La</a:t>
            </a:r>
            <a:r>
              <a:rPr sz="2300" spc="-5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designación</a:t>
            </a:r>
            <a:r>
              <a:rPr sz="2300" spc="-2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de</a:t>
            </a:r>
            <a:r>
              <a:rPr sz="2300" spc="-4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su</a:t>
            </a:r>
            <a:r>
              <a:rPr sz="2300" spc="-4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objeto</a:t>
            </a:r>
            <a:r>
              <a:rPr sz="2300" spc="-6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en</a:t>
            </a:r>
            <a:r>
              <a:rPr sz="2300" spc="-3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forma</a:t>
            </a:r>
            <a:r>
              <a:rPr sz="2300" spc="-6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precisa</a:t>
            </a:r>
            <a:r>
              <a:rPr sz="2300" spc="-5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y</a:t>
            </a:r>
            <a:r>
              <a:rPr sz="2300" spc="-35" dirty="0">
                <a:latin typeface="Georgia"/>
                <a:cs typeface="Georgia"/>
              </a:rPr>
              <a:t> </a:t>
            </a:r>
            <a:r>
              <a:rPr sz="2300" spc="-10" dirty="0">
                <a:latin typeface="Georgia"/>
                <a:cs typeface="Georgia"/>
              </a:rPr>
              <a:t>determinado</a:t>
            </a:r>
            <a:endParaRPr sz="2300">
              <a:latin typeface="Georgia"/>
              <a:cs typeface="Georgia"/>
            </a:endParaRPr>
          </a:p>
          <a:p>
            <a:pPr marL="286385" indent="-273685">
              <a:lnSpc>
                <a:spcPts val="2485"/>
              </a:lnSpc>
              <a:buClr>
                <a:srgbClr val="D16248"/>
              </a:buClr>
              <a:buSzPct val="84782"/>
              <a:buFont typeface="Segoe UI Symbol"/>
              <a:buChar char="⚫"/>
              <a:tabLst>
                <a:tab pos="286385" algn="l"/>
              </a:tabLst>
            </a:pPr>
            <a:r>
              <a:rPr sz="2300" dirty="0">
                <a:latin typeface="Georgia"/>
                <a:cs typeface="Georgia"/>
              </a:rPr>
              <a:t>Capital</a:t>
            </a:r>
            <a:r>
              <a:rPr sz="2300" spc="-4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social</a:t>
            </a:r>
            <a:r>
              <a:rPr sz="2300" spc="-4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en</a:t>
            </a:r>
            <a:r>
              <a:rPr sz="2300" spc="-4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moneda</a:t>
            </a:r>
            <a:r>
              <a:rPr sz="2300" spc="-6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argentina</a:t>
            </a:r>
            <a:r>
              <a:rPr sz="2300" spc="-4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y</a:t>
            </a:r>
            <a:r>
              <a:rPr sz="2300" spc="-5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aporte</a:t>
            </a:r>
            <a:r>
              <a:rPr sz="2300" spc="-7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de</a:t>
            </a:r>
            <a:r>
              <a:rPr sz="2300" spc="-4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cada</a:t>
            </a:r>
            <a:r>
              <a:rPr sz="2300" spc="-3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socio.</a:t>
            </a:r>
            <a:r>
              <a:rPr sz="2300" spc="-55" dirty="0">
                <a:latin typeface="Georgia"/>
                <a:cs typeface="Georgia"/>
              </a:rPr>
              <a:t> </a:t>
            </a:r>
            <a:r>
              <a:rPr sz="2300" spc="-25" dirty="0">
                <a:latin typeface="Georgia"/>
                <a:cs typeface="Georgia"/>
              </a:rPr>
              <a:t>En</a:t>
            </a:r>
            <a:endParaRPr sz="2300">
              <a:latin typeface="Georgia"/>
              <a:cs typeface="Georgia"/>
            </a:endParaRPr>
          </a:p>
          <a:p>
            <a:pPr marL="287020">
              <a:lnSpc>
                <a:spcPts val="2485"/>
              </a:lnSpc>
            </a:pPr>
            <a:r>
              <a:rPr sz="2300" dirty="0">
                <a:latin typeface="Georgia"/>
                <a:cs typeface="Georgia"/>
              </a:rPr>
              <a:t>las</a:t>
            </a:r>
            <a:r>
              <a:rPr sz="2300" spc="-4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unipersonales</a:t>
            </a:r>
            <a:r>
              <a:rPr sz="2300" spc="-4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el</a:t>
            </a:r>
            <a:r>
              <a:rPr sz="2300" spc="-5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capital</a:t>
            </a:r>
            <a:r>
              <a:rPr sz="2300" spc="-3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debe</a:t>
            </a:r>
            <a:r>
              <a:rPr sz="2300" spc="-5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ser</a:t>
            </a:r>
            <a:r>
              <a:rPr sz="2300" spc="-4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integrado</a:t>
            </a:r>
            <a:r>
              <a:rPr sz="2300" spc="-5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en</a:t>
            </a:r>
            <a:r>
              <a:rPr sz="2300" spc="-5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su</a:t>
            </a:r>
            <a:r>
              <a:rPr sz="2300" spc="-35" dirty="0">
                <a:latin typeface="Georgia"/>
                <a:cs typeface="Georgia"/>
              </a:rPr>
              <a:t> </a:t>
            </a:r>
            <a:r>
              <a:rPr sz="2300" spc="-10" dirty="0">
                <a:latin typeface="Georgia"/>
                <a:cs typeface="Georgia"/>
              </a:rPr>
              <a:t>totalidad</a:t>
            </a:r>
            <a:endParaRPr sz="2300">
              <a:latin typeface="Georgia"/>
              <a:cs typeface="Georgia"/>
            </a:endParaRPr>
          </a:p>
          <a:p>
            <a:pPr marL="286385" indent="-273685">
              <a:lnSpc>
                <a:spcPct val="100000"/>
              </a:lnSpc>
              <a:buClr>
                <a:srgbClr val="D16248"/>
              </a:buClr>
              <a:buSzPct val="84782"/>
              <a:buFont typeface="Segoe UI Symbol"/>
              <a:buChar char="⚫"/>
              <a:tabLst>
                <a:tab pos="286385" algn="l"/>
              </a:tabLst>
            </a:pPr>
            <a:r>
              <a:rPr sz="2300" dirty="0">
                <a:latin typeface="Georgia"/>
                <a:cs typeface="Georgia"/>
              </a:rPr>
              <a:t>Plazo</a:t>
            </a:r>
            <a:r>
              <a:rPr sz="2300" spc="-3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de</a:t>
            </a:r>
            <a:r>
              <a:rPr sz="2300" spc="-30" dirty="0">
                <a:latin typeface="Georgia"/>
                <a:cs typeface="Georgia"/>
              </a:rPr>
              <a:t> </a:t>
            </a:r>
            <a:r>
              <a:rPr sz="2300" spc="-10" dirty="0">
                <a:latin typeface="Georgia"/>
                <a:cs typeface="Georgia"/>
              </a:rPr>
              <a:t>duración</a:t>
            </a:r>
            <a:endParaRPr sz="2300">
              <a:latin typeface="Georgia"/>
              <a:cs typeface="Georgia"/>
            </a:endParaRPr>
          </a:p>
          <a:p>
            <a:pPr marL="287020" marR="45720" indent="-274320">
              <a:lnSpc>
                <a:spcPts val="2210"/>
              </a:lnSpc>
              <a:spcBef>
                <a:spcPts val="530"/>
              </a:spcBef>
              <a:buClr>
                <a:srgbClr val="D16248"/>
              </a:buClr>
              <a:buSzPct val="84782"/>
              <a:buFont typeface="Segoe UI Symbol"/>
              <a:buChar char="⚫"/>
              <a:tabLst>
                <a:tab pos="287020" algn="l"/>
              </a:tabLst>
            </a:pPr>
            <a:r>
              <a:rPr sz="2300" dirty="0">
                <a:latin typeface="Georgia"/>
                <a:cs typeface="Georgia"/>
              </a:rPr>
              <a:t>La</a:t>
            </a:r>
            <a:r>
              <a:rPr sz="2300" spc="-7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organización</a:t>
            </a:r>
            <a:r>
              <a:rPr sz="2300" spc="-6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de</a:t>
            </a:r>
            <a:r>
              <a:rPr sz="2300" spc="-6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la</a:t>
            </a:r>
            <a:r>
              <a:rPr sz="2300" spc="-6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administración,</a:t>
            </a:r>
            <a:r>
              <a:rPr sz="2300" spc="-5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fiscalización</a:t>
            </a:r>
            <a:r>
              <a:rPr sz="2300" spc="-5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y</a:t>
            </a:r>
            <a:r>
              <a:rPr sz="2300" spc="-60" dirty="0">
                <a:latin typeface="Georgia"/>
                <a:cs typeface="Georgia"/>
              </a:rPr>
              <a:t> </a:t>
            </a:r>
            <a:r>
              <a:rPr sz="2300" spc="-10" dirty="0">
                <a:latin typeface="Georgia"/>
                <a:cs typeface="Georgia"/>
              </a:rPr>
              <a:t>reuniones </a:t>
            </a:r>
            <a:r>
              <a:rPr sz="2300" dirty="0">
                <a:latin typeface="Georgia"/>
                <a:cs typeface="Georgia"/>
              </a:rPr>
              <a:t>de</a:t>
            </a:r>
            <a:r>
              <a:rPr sz="2300" spc="-35" dirty="0">
                <a:latin typeface="Georgia"/>
                <a:cs typeface="Georgia"/>
              </a:rPr>
              <a:t> </a:t>
            </a:r>
            <a:r>
              <a:rPr sz="2300" spc="-10" dirty="0">
                <a:latin typeface="Georgia"/>
                <a:cs typeface="Georgia"/>
              </a:rPr>
              <a:t>socios</a:t>
            </a:r>
            <a:endParaRPr sz="2300">
              <a:latin typeface="Georgia"/>
              <a:cs typeface="Georgia"/>
            </a:endParaRPr>
          </a:p>
          <a:p>
            <a:pPr marL="286385" indent="-273685">
              <a:lnSpc>
                <a:spcPts val="2485"/>
              </a:lnSpc>
              <a:spcBef>
                <a:spcPts val="20"/>
              </a:spcBef>
              <a:buClr>
                <a:srgbClr val="D16248"/>
              </a:buClr>
              <a:buSzPct val="84782"/>
              <a:buFont typeface="Segoe UI Symbol"/>
              <a:buChar char="⚫"/>
              <a:tabLst>
                <a:tab pos="286385" algn="l"/>
              </a:tabLst>
            </a:pPr>
            <a:r>
              <a:rPr sz="2300" dirty="0">
                <a:latin typeface="Georgia"/>
                <a:cs typeface="Georgia"/>
              </a:rPr>
              <a:t>Reglas</a:t>
            </a:r>
            <a:r>
              <a:rPr sz="2300" spc="-3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de</a:t>
            </a:r>
            <a:r>
              <a:rPr sz="2300" spc="-2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distribuir</a:t>
            </a:r>
            <a:r>
              <a:rPr sz="2300" spc="-2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y</a:t>
            </a:r>
            <a:r>
              <a:rPr sz="2300" spc="-2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soportar</a:t>
            </a:r>
            <a:r>
              <a:rPr sz="2300" spc="-7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las</a:t>
            </a:r>
            <a:r>
              <a:rPr sz="2300" spc="-2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perdidas.</a:t>
            </a:r>
            <a:r>
              <a:rPr sz="2300" spc="-4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En</a:t>
            </a:r>
            <a:r>
              <a:rPr sz="2300" spc="-3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caso</a:t>
            </a:r>
            <a:r>
              <a:rPr sz="2300" spc="-2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de</a:t>
            </a:r>
            <a:r>
              <a:rPr sz="2300" spc="-25" dirty="0">
                <a:latin typeface="Georgia"/>
                <a:cs typeface="Georgia"/>
              </a:rPr>
              <a:t> </a:t>
            </a:r>
            <a:r>
              <a:rPr sz="2300" spc="-10" dirty="0">
                <a:latin typeface="Georgia"/>
                <a:cs typeface="Georgia"/>
              </a:rPr>
              <a:t>silencio</a:t>
            </a:r>
            <a:endParaRPr sz="2300">
              <a:latin typeface="Georgia"/>
              <a:cs typeface="Georgia"/>
            </a:endParaRPr>
          </a:p>
          <a:p>
            <a:pPr marL="287020">
              <a:lnSpc>
                <a:spcPts val="2485"/>
              </a:lnSpc>
            </a:pPr>
            <a:r>
              <a:rPr sz="2300" dirty="0">
                <a:latin typeface="Georgia"/>
                <a:cs typeface="Georgia"/>
              </a:rPr>
              <a:t>según</a:t>
            </a:r>
            <a:r>
              <a:rPr sz="2300" spc="-5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sea</a:t>
            </a:r>
            <a:r>
              <a:rPr sz="2300" spc="-5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el</a:t>
            </a:r>
            <a:r>
              <a:rPr sz="2300" spc="-45" dirty="0">
                <a:latin typeface="Georgia"/>
                <a:cs typeface="Georgia"/>
              </a:rPr>
              <a:t> </a:t>
            </a:r>
            <a:r>
              <a:rPr sz="2300" spc="-10" dirty="0">
                <a:latin typeface="Georgia"/>
                <a:cs typeface="Georgia"/>
              </a:rPr>
              <a:t>aporte</a:t>
            </a:r>
            <a:endParaRPr sz="2300">
              <a:latin typeface="Georgia"/>
              <a:cs typeface="Georgia"/>
            </a:endParaRPr>
          </a:p>
          <a:p>
            <a:pPr marL="286385" indent="-273685">
              <a:lnSpc>
                <a:spcPct val="100000"/>
              </a:lnSpc>
              <a:buClr>
                <a:srgbClr val="D16248"/>
              </a:buClr>
              <a:buSzPct val="84782"/>
              <a:buFont typeface="Segoe UI Symbol"/>
              <a:buChar char="⚫"/>
              <a:tabLst>
                <a:tab pos="286385" algn="l"/>
              </a:tabLst>
            </a:pPr>
            <a:r>
              <a:rPr sz="2300" spc="-10" dirty="0">
                <a:latin typeface="Georgia"/>
                <a:cs typeface="Georgia"/>
              </a:rPr>
              <a:t>Obligaciones</a:t>
            </a:r>
            <a:r>
              <a:rPr sz="2300" spc="-3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y</a:t>
            </a:r>
            <a:r>
              <a:rPr sz="2300" spc="-4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derechos</a:t>
            </a:r>
            <a:r>
              <a:rPr sz="2300" spc="-6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de</a:t>
            </a:r>
            <a:r>
              <a:rPr sz="2300" spc="-3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los</a:t>
            </a:r>
            <a:r>
              <a:rPr sz="2300" spc="-30" dirty="0">
                <a:latin typeface="Georgia"/>
                <a:cs typeface="Georgia"/>
              </a:rPr>
              <a:t> </a:t>
            </a:r>
            <a:r>
              <a:rPr sz="2300" spc="-10" dirty="0">
                <a:latin typeface="Georgia"/>
                <a:cs typeface="Georgia"/>
              </a:rPr>
              <a:t>socios</a:t>
            </a:r>
            <a:endParaRPr sz="2300">
              <a:latin typeface="Georgia"/>
              <a:cs typeface="Georgia"/>
            </a:endParaRPr>
          </a:p>
          <a:p>
            <a:pPr marL="286385" indent="-273685">
              <a:lnSpc>
                <a:spcPct val="100000"/>
              </a:lnSpc>
              <a:buClr>
                <a:srgbClr val="D16248"/>
              </a:buClr>
              <a:buSzPct val="84782"/>
              <a:buFont typeface="Segoe UI Symbol"/>
              <a:buChar char="⚫"/>
              <a:tabLst>
                <a:tab pos="286385" algn="l"/>
              </a:tabLst>
            </a:pPr>
            <a:r>
              <a:rPr sz="2300" dirty="0">
                <a:latin typeface="Georgia"/>
                <a:cs typeface="Georgia"/>
              </a:rPr>
              <a:t>Funcionamiento,</a:t>
            </a:r>
            <a:r>
              <a:rPr sz="2300" spc="-4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disolución</a:t>
            </a:r>
            <a:r>
              <a:rPr sz="2300" spc="-5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y</a:t>
            </a:r>
            <a:r>
              <a:rPr sz="2300" spc="-60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liquidación</a:t>
            </a:r>
            <a:r>
              <a:rPr sz="2300" spc="-4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de</a:t>
            </a:r>
            <a:r>
              <a:rPr sz="2300" spc="-55" dirty="0">
                <a:latin typeface="Georgia"/>
                <a:cs typeface="Georgia"/>
              </a:rPr>
              <a:t> </a:t>
            </a:r>
            <a:r>
              <a:rPr sz="2300" dirty="0">
                <a:latin typeface="Georgia"/>
                <a:cs typeface="Georgia"/>
              </a:rPr>
              <a:t>la</a:t>
            </a:r>
            <a:r>
              <a:rPr sz="2300" spc="-50" dirty="0">
                <a:latin typeface="Georgia"/>
                <a:cs typeface="Georgia"/>
              </a:rPr>
              <a:t> </a:t>
            </a:r>
            <a:r>
              <a:rPr sz="2300" spc="-10" dirty="0">
                <a:latin typeface="Georgia"/>
                <a:cs typeface="Georgia"/>
              </a:rPr>
              <a:t>sociedad</a:t>
            </a:r>
            <a:endParaRPr sz="23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22605" rIns="0" bIns="0" rtlCol="0">
            <a:spAutoFit/>
          </a:bodyPr>
          <a:lstStyle/>
          <a:p>
            <a:pPr marL="3024505">
              <a:lnSpc>
                <a:spcPct val="100000"/>
              </a:lnSpc>
              <a:spcBef>
                <a:spcPts val="100"/>
              </a:spcBef>
            </a:pPr>
            <a:r>
              <a:rPr dirty="0"/>
              <a:t>ESTIPULACIONES</a:t>
            </a:r>
            <a:r>
              <a:rPr spc="-75" dirty="0"/>
              <a:t> </a:t>
            </a:r>
            <a:r>
              <a:rPr spc="-10" dirty="0"/>
              <a:t>NULAS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1076" y="1549730"/>
            <a:ext cx="11116310" cy="4471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marR="203200" indent="-273050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SzPct val="85185"/>
              <a:buFont typeface="Segoe UI Symbol"/>
              <a:buChar char="⚫"/>
              <a:tabLst>
                <a:tab pos="286385" algn="l"/>
              </a:tabLst>
            </a:pPr>
            <a:r>
              <a:rPr sz="2700" dirty="0">
                <a:latin typeface="Georgia"/>
                <a:cs typeface="Georgia"/>
              </a:rPr>
              <a:t>Que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alguno</a:t>
            </a:r>
            <a:r>
              <a:rPr sz="2700" spc="-1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o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algunos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de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los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socios</a:t>
            </a:r>
            <a:r>
              <a:rPr sz="2700" spc="-4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reciban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todos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los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beneficios</a:t>
            </a:r>
            <a:r>
              <a:rPr sz="2700" spc="-5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o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se</a:t>
            </a:r>
            <a:r>
              <a:rPr sz="2700" spc="-45" dirty="0">
                <a:latin typeface="Georgia"/>
                <a:cs typeface="Georgia"/>
              </a:rPr>
              <a:t> </a:t>
            </a:r>
            <a:r>
              <a:rPr sz="2700" spc="-25" dirty="0">
                <a:latin typeface="Georgia"/>
                <a:cs typeface="Georgia"/>
              </a:rPr>
              <a:t>les 	</a:t>
            </a:r>
            <a:r>
              <a:rPr sz="2700" dirty="0">
                <a:latin typeface="Georgia"/>
                <a:cs typeface="Georgia"/>
              </a:rPr>
              <a:t>excluya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de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las</a:t>
            </a:r>
            <a:r>
              <a:rPr sz="2700" spc="-2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perdidas</a:t>
            </a:r>
            <a:r>
              <a:rPr sz="2700" spc="-6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o</a:t>
            </a:r>
            <a:r>
              <a:rPr sz="2700" spc="-2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liberados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de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contribuir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las</a:t>
            </a:r>
            <a:r>
              <a:rPr sz="2700" spc="-20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perdidas</a:t>
            </a:r>
            <a:endParaRPr sz="2700">
              <a:latin typeface="Georgia"/>
              <a:cs typeface="Georgia"/>
            </a:endParaRPr>
          </a:p>
          <a:p>
            <a:pPr marL="285115" marR="5080" indent="-27305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Segoe UI Symbol"/>
              <a:buChar char="⚫"/>
              <a:tabLst>
                <a:tab pos="286385" algn="l"/>
              </a:tabLst>
            </a:pPr>
            <a:r>
              <a:rPr sz="2700" dirty="0">
                <a:latin typeface="Georgia"/>
                <a:cs typeface="Georgia"/>
              </a:rPr>
              <a:t>Que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el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socio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o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algunos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de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los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socios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capitalistas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se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les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restituya</a:t>
            </a:r>
            <a:r>
              <a:rPr sz="2700" spc="-4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todos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spc="-25" dirty="0">
                <a:latin typeface="Georgia"/>
                <a:cs typeface="Georgia"/>
              </a:rPr>
              <a:t>los 	</a:t>
            </a:r>
            <a:r>
              <a:rPr sz="2700" dirty="0">
                <a:latin typeface="Georgia"/>
                <a:cs typeface="Georgia"/>
              </a:rPr>
              <a:t>beneficios</a:t>
            </a:r>
            <a:r>
              <a:rPr sz="2700" spc="-7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con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premio</a:t>
            </a:r>
            <a:r>
              <a:rPr sz="2700" spc="-8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designado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o</a:t>
            </a:r>
            <a:r>
              <a:rPr sz="2700" spc="-4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con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sus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frutos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o</a:t>
            </a:r>
            <a:r>
              <a:rPr sz="2700" spc="-4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cantidad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adicional 	</a:t>
            </a:r>
            <a:r>
              <a:rPr sz="2700" dirty="0">
                <a:latin typeface="Georgia"/>
                <a:cs typeface="Georgia"/>
              </a:rPr>
              <a:t>haya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o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no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ganancias</a:t>
            </a:r>
            <a:endParaRPr sz="2700">
              <a:latin typeface="Georgia"/>
              <a:cs typeface="Georgia"/>
            </a:endParaRPr>
          </a:p>
          <a:p>
            <a:pPr marL="285750" indent="-27305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Segoe UI Symbol"/>
              <a:buChar char="⚫"/>
              <a:tabLst>
                <a:tab pos="285750" algn="l"/>
              </a:tabLst>
            </a:pPr>
            <a:r>
              <a:rPr sz="2700" dirty="0">
                <a:latin typeface="Georgia"/>
                <a:cs typeface="Georgia"/>
              </a:rPr>
              <a:t>Que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aseguren</a:t>
            </a:r>
            <a:r>
              <a:rPr sz="2700" spc="-4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al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socio</a:t>
            </a:r>
            <a:r>
              <a:rPr sz="2700" spc="-5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su</a:t>
            </a:r>
            <a:r>
              <a:rPr sz="2700" spc="-4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capital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o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las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ganancias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adicionales</a:t>
            </a:r>
            <a:endParaRPr sz="2700">
              <a:latin typeface="Georgia"/>
              <a:cs typeface="Georgia"/>
            </a:endParaRPr>
          </a:p>
          <a:p>
            <a:pPr marL="285115" marR="1323975" indent="-27305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Segoe UI Symbol"/>
              <a:buChar char="⚫"/>
              <a:tabLst>
                <a:tab pos="286385" algn="l"/>
              </a:tabLst>
            </a:pPr>
            <a:r>
              <a:rPr sz="2700" dirty="0">
                <a:latin typeface="Georgia"/>
                <a:cs typeface="Georgia"/>
              </a:rPr>
              <a:t>Que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el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socio</a:t>
            </a:r>
            <a:r>
              <a:rPr sz="2700" spc="-5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o</a:t>
            </a:r>
            <a:r>
              <a:rPr sz="2700" spc="-4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socios</a:t>
            </a:r>
            <a:r>
              <a:rPr sz="2700" spc="-5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sobrevivientes</a:t>
            </a:r>
            <a:r>
              <a:rPr sz="2700" spc="-7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adquiera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la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totalidad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de</a:t>
            </a:r>
            <a:r>
              <a:rPr sz="2700" spc="-50" dirty="0">
                <a:latin typeface="Georgia"/>
                <a:cs typeface="Georgia"/>
              </a:rPr>
              <a:t> </a:t>
            </a:r>
            <a:r>
              <a:rPr sz="2700" spc="-25" dirty="0">
                <a:latin typeface="Georgia"/>
                <a:cs typeface="Georgia"/>
              </a:rPr>
              <a:t>las 	</a:t>
            </a:r>
            <a:r>
              <a:rPr sz="2700" spc="-10" dirty="0">
                <a:latin typeface="Georgia"/>
                <a:cs typeface="Georgia"/>
              </a:rPr>
              <a:t>ganancias</a:t>
            </a:r>
            <a:endParaRPr sz="2700">
              <a:latin typeface="Georgia"/>
              <a:cs typeface="Georgia"/>
            </a:endParaRPr>
          </a:p>
          <a:p>
            <a:pPr marL="285115" marR="738505" indent="-27305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Segoe UI Symbol"/>
              <a:buChar char="⚫"/>
              <a:tabLst>
                <a:tab pos="286385" algn="l"/>
              </a:tabLst>
            </a:pPr>
            <a:r>
              <a:rPr sz="2700" dirty="0">
                <a:latin typeface="Georgia"/>
                <a:cs typeface="Georgia"/>
              </a:rPr>
              <a:t>Establecer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un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valor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distante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al</a:t>
            </a:r>
            <a:r>
              <a:rPr sz="2700" spc="-4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valor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real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de</a:t>
            </a:r>
            <a:r>
              <a:rPr sz="2700" spc="-4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las</a:t>
            </a:r>
            <a:r>
              <a:rPr sz="2700" spc="-2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acciones</a:t>
            </a:r>
            <a:r>
              <a:rPr sz="2700" spc="-5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cuando</a:t>
            </a:r>
            <a:r>
              <a:rPr sz="2700" spc="-25" dirty="0">
                <a:latin typeface="Georgia"/>
                <a:cs typeface="Georgia"/>
              </a:rPr>
              <a:t> las 	</a:t>
            </a:r>
            <a:r>
              <a:rPr sz="2700" dirty="0">
                <a:latin typeface="Georgia"/>
                <a:cs typeface="Georgia"/>
              </a:rPr>
              <a:t>mismas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sean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adquiridas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por</a:t>
            </a:r>
            <a:r>
              <a:rPr sz="2700" spc="-4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otro</a:t>
            </a:r>
            <a:r>
              <a:rPr sz="2700" spc="-45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socio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19938" rIns="0" bIns="0" rtlCol="0">
            <a:spAutoFit/>
          </a:bodyPr>
          <a:lstStyle/>
          <a:p>
            <a:pPr marL="2289810">
              <a:lnSpc>
                <a:spcPct val="100000"/>
              </a:lnSpc>
              <a:spcBef>
                <a:spcPts val="100"/>
              </a:spcBef>
            </a:pPr>
            <a:r>
              <a:rPr dirty="0"/>
              <a:t>REGIMEN</a:t>
            </a:r>
            <a:r>
              <a:rPr spc="-30" dirty="0"/>
              <a:t> </a:t>
            </a:r>
            <a:r>
              <a:rPr dirty="0"/>
              <a:t>DE</a:t>
            </a:r>
            <a:r>
              <a:rPr spc="-25" dirty="0"/>
              <a:t> </a:t>
            </a:r>
            <a:r>
              <a:rPr spc="-10" dirty="0"/>
              <a:t>NULIDADES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51661" y="1564753"/>
            <a:ext cx="8766810" cy="450723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949575" indent="-272415">
              <a:lnSpc>
                <a:spcPct val="100000"/>
              </a:lnSpc>
              <a:spcBef>
                <a:spcPts val="434"/>
              </a:spcBef>
              <a:buSzPct val="83928"/>
              <a:buFont typeface="Segoe UI Symbol"/>
              <a:buChar char="⚫"/>
              <a:tabLst>
                <a:tab pos="2949575" algn="l"/>
              </a:tabLst>
            </a:pPr>
            <a:r>
              <a:rPr sz="2800" dirty="0">
                <a:solidFill>
                  <a:srgbClr val="D16248"/>
                </a:solidFill>
                <a:latin typeface="Georgia"/>
                <a:cs typeface="Georgia"/>
              </a:rPr>
              <a:t>PRINCIPIO</a:t>
            </a:r>
            <a:r>
              <a:rPr sz="2800" spc="-160" dirty="0">
                <a:solidFill>
                  <a:srgbClr val="D16248"/>
                </a:solidFill>
                <a:latin typeface="Georgia"/>
                <a:cs typeface="Georgia"/>
              </a:rPr>
              <a:t> </a:t>
            </a:r>
            <a:r>
              <a:rPr sz="2800" spc="-10" dirty="0">
                <a:solidFill>
                  <a:srgbClr val="D16248"/>
                </a:solidFill>
                <a:latin typeface="Georgia"/>
                <a:cs typeface="Georgia"/>
              </a:rPr>
              <a:t>GENERAL</a:t>
            </a:r>
            <a:endParaRPr sz="2800">
              <a:latin typeface="Georgia"/>
              <a:cs typeface="Georgia"/>
            </a:endParaRPr>
          </a:p>
          <a:p>
            <a:pPr marL="285750" marR="340360" indent="-273685">
              <a:lnSpc>
                <a:spcPct val="90000"/>
              </a:lnSpc>
              <a:spcBef>
                <a:spcPts val="675"/>
              </a:spcBef>
              <a:buClr>
                <a:srgbClr val="D16248"/>
              </a:buClr>
              <a:buSzPct val="83928"/>
              <a:buFont typeface="Segoe UI Symbol"/>
              <a:buChar char="⚫"/>
              <a:tabLst>
                <a:tab pos="287020" algn="l"/>
              </a:tabLst>
            </a:pPr>
            <a:r>
              <a:rPr sz="2800" dirty="0">
                <a:latin typeface="Georgia"/>
                <a:cs typeface="Georgia"/>
              </a:rPr>
              <a:t>La</a:t>
            </a:r>
            <a:r>
              <a:rPr sz="2800" spc="-6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nulidad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o</a:t>
            </a:r>
            <a:r>
              <a:rPr sz="2800" spc="-5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anulación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que</a:t>
            </a:r>
            <a:r>
              <a:rPr sz="2800" b="1" u="sng" spc="-5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afecte</a:t>
            </a:r>
            <a:r>
              <a:rPr sz="2800" b="1" u="sng" spc="-6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el</a:t>
            </a:r>
            <a:r>
              <a:rPr sz="2800" b="1" u="sng" spc="-6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vínculo</a:t>
            </a:r>
            <a:r>
              <a:rPr sz="2800" b="1" u="sng" spc="-5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b="1" u="sng" spc="-2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de</a:t>
            </a:r>
            <a:r>
              <a:rPr sz="2800" b="1" spc="-25" dirty="0">
                <a:latin typeface="Georgia"/>
                <a:cs typeface="Georgia"/>
              </a:rPr>
              <a:t> 	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alguno</a:t>
            </a:r>
            <a:r>
              <a:rPr sz="2800" b="1" u="sng" spc="-3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de</a:t>
            </a:r>
            <a:r>
              <a:rPr sz="2800" b="1" u="sng" spc="-3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los</a:t>
            </a:r>
            <a:r>
              <a:rPr sz="2800" b="1" u="sng" spc="-4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socios</a:t>
            </a:r>
            <a:r>
              <a:rPr sz="2800" b="1" u="sng" spc="-4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no</a:t>
            </a:r>
            <a:r>
              <a:rPr sz="2800" b="1" u="sng" spc="-3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producirá</a:t>
            </a:r>
            <a:r>
              <a:rPr sz="2800" b="1" u="sng" spc="-2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la</a:t>
            </a:r>
            <a:r>
              <a:rPr sz="2800" b="1" u="sng" spc="-4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b="1" u="sng" spc="-1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nulidad</a:t>
            </a:r>
            <a:r>
              <a:rPr sz="2800" spc="-10" dirty="0">
                <a:latin typeface="Georgia"/>
                <a:cs typeface="Georgia"/>
              </a:rPr>
              <a:t>, 	</a:t>
            </a:r>
            <a:r>
              <a:rPr sz="2800" dirty="0">
                <a:latin typeface="Georgia"/>
                <a:cs typeface="Georgia"/>
              </a:rPr>
              <a:t>anulación</a:t>
            </a:r>
            <a:r>
              <a:rPr sz="2800" spc="-6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o</a:t>
            </a:r>
            <a:r>
              <a:rPr sz="2800" spc="-8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resolución</a:t>
            </a:r>
            <a:r>
              <a:rPr sz="2800" spc="-6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del</a:t>
            </a:r>
            <a:r>
              <a:rPr sz="2800" spc="-8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contrato,</a:t>
            </a:r>
            <a:r>
              <a:rPr sz="2800" spc="-6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salvo</a:t>
            </a:r>
            <a:r>
              <a:rPr sz="2800" spc="-7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que</a:t>
            </a:r>
            <a:r>
              <a:rPr sz="2800" spc="-80" dirty="0">
                <a:latin typeface="Georgia"/>
                <a:cs typeface="Georgia"/>
              </a:rPr>
              <a:t> </a:t>
            </a:r>
            <a:r>
              <a:rPr sz="2800" spc="-25" dirty="0">
                <a:latin typeface="Georgia"/>
                <a:cs typeface="Georgia"/>
              </a:rPr>
              <a:t>la 	</a:t>
            </a:r>
            <a:r>
              <a:rPr sz="2800" dirty="0">
                <a:latin typeface="Georgia"/>
                <a:cs typeface="Georgia"/>
              </a:rPr>
              <a:t>participación</a:t>
            </a:r>
            <a:r>
              <a:rPr sz="2800" spc="-2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o</a:t>
            </a:r>
            <a:r>
              <a:rPr sz="2800" spc="-7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la</a:t>
            </a:r>
            <a:r>
              <a:rPr sz="2800" spc="-7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prestación</a:t>
            </a:r>
            <a:r>
              <a:rPr sz="2800" spc="-6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de</a:t>
            </a:r>
            <a:r>
              <a:rPr sz="2800" spc="-7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ese</a:t>
            </a:r>
            <a:r>
              <a:rPr sz="2800" spc="-8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socio</a:t>
            </a:r>
            <a:r>
              <a:rPr sz="2800" spc="-50" dirty="0">
                <a:latin typeface="Georgia"/>
                <a:cs typeface="Georgia"/>
              </a:rPr>
              <a:t> </a:t>
            </a:r>
            <a:r>
              <a:rPr sz="2800" spc="-20" dirty="0">
                <a:latin typeface="Georgia"/>
                <a:cs typeface="Georgia"/>
              </a:rPr>
              <a:t>deba 	</a:t>
            </a:r>
            <a:r>
              <a:rPr sz="2800" dirty="0">
                <a:latin typeface="Georgia"/>
                <a:cs typeface="Georgia"/>
              </a:rPr>
              <a:t>considerarse</a:t>
            </a:r>
            <a:r>
              <a:rPr sz="2800" spc="-6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esencial,</a:t>
            </a:r>
            <a:r>
              <a:rPr sz="2800" spc="-10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habida</a:t>
            </a:r>
            <a:r>
              <a:rPr sz="2800" spc="-6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cuenta</a:t>
            </a:r>
            <a:r>
              <a:rPr sz="2800" spc="-9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de</a:t>
            </a:r>
            <a:r>
              <a:rPr sz="2800" spc="-80" dirty="0">
                <a:latin typeface="Georgia"/>
                <a:cs typeface="Georgia"/>
              </a:rPr>
              <a:t> </a:t>
            </a:r>
            <a:r>
              <a:rPr sz="2800" spc="-25" dirty="0">
                <a:latin typeface="Georgia"/>
                <a:cs typeface="Georgia"/>
              </a:rPr>
              <a:t>las 	</a:t>
            </a:r>
            <a:r>
              <a:rPr sz="2800" spc="-10" dirty="0">
                <a:latin typeface="Georgia"/>
                <a:cs typeface="Georgia"/>
              </a:rPr>
              <a:t>circunstancias.</a:t>
            </a:r>
            <a:endParaRPr sz="2800">
              <a:latin typeface="Georgia"/>
              <a:cs typeface="Georgia"/>
            </a:endParaRPr>
          </a:p>
          <a:p>
            <a:pPr marL="285750" marR="5080" indent="-273685">
              <a:lnSpc>
                <a:spcPct val="90000"/>
              </a:lnSpc>
              <a:spcBef>
                <a:spcPts val="675"/>
              </a:spcBef>
              <a:buClr>
                <a:srgbClr val="D16248"/>
              </a:buClr>
              <a:buSzPct val="83928"/>
              <a:buFont typeface="Segoe UI Symbol"/>
              <a:buChar char="⚫"/>
              <a:tabLst>
                <a:tab pos="287020" algn="l"/>
              </a:tabLst>
            </a:pPr>
            <a:r>
              <a:rPr sz="2800" dirty="0">
                <a:latin typeface="Georgia"/>
                <a:cs typeface="Georgia"/>
              </a:rPr>
              <a:t>Si</a:t>
            </a:r>
            <a:r>
              <a:rPr sz="2800" spc="-6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se</a:t>
            </a:r>
            <a:r>
              <a:rPr sz="2800" spc="-5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trata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de</a:t>
            </a:r>
            <a:r>
              <a:rPr sz="2800" spc="-5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sociedad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en</a:t>
            </a:r>
            <a:r>
              <a:rPr sz="2800" spc="-5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comandita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simple</a:t>
            </a:r>
            <a:r>
              <a:rPr sz="2800" spc="-6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o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spc="-25" dirty="0">
                <a:latin typeface="Georgia"/>
                <a:cs typeface="Georgia"/>
              </a:rPr>
              <a:t>por 	</a:t>
            </a:r>
            <a:r>
              <a:rPr sz="2800" dirty="0">
                <a:latin typeface="Georgia"/>
                <a:cs typeface="Georgia"/>
              </a:rPr>
              <a:t>acciones,</a:t>
            </a:r>
            <a:r>
              <a:rPr sz="2800" spc="-6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o</a:t>
            </a:r>
            <a:r>
              <a:rPr sz="2800" spc="-8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de</a:t>
            </a:r>
            <a:r>
              <a:rPr sz="2800" spc="-6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sociedad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de</a:t>
            </a:r>
            <a:r>
              <a:rPr sz="2800" spc="-7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capital</a:t>
            </a:r>
            <a:r>
              <a:rPr sz="2800" spc="-5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e</a:t>
            </a:r>
            <a:r>
              <a:rPr sz="2800" spc="-7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industria,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el</a:t>
            </a:r>
            <a:r>
              <a:rPr sz="2800" b="1" u="sng" spc="-9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b="1" u="sng" spc="-1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vicio</a:t>
            </a:r>
            <a:r>
              <a:rPr sz="2800" b="1" spc="-10" dirty="0">
                <a:latin typeface="Georgia"/>
                <a:cs typeface="Georgia"/>
              </a:rPr>
              <a:t> 	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de</a:t>
            </a:r>
            <a:r>
              <a:rPr sz="2800" b="1" u="sng" spc="-4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la</a:t>
            </a:r>
            <a:r>
              <a:rPr sz="2800" b="1" u="sng" spc="-4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voluntad</a:t>
            </a:r>
            <a:r>
              <a:rPr sz="2800" b="1" u="sng" spc="-4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del</a:t>
            </a:r>
            <a:r>
              <a:rPr sz="2800" b="1" u="sng" spc="-5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único</a:t>
            </a:r>
            <a:r>
              <a:rPr sz="2800" b="1" u="sng" spc="-4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socio</a:t>
            </a:r>
            <a:r>
              <a:rPr sz="2800" b="1" u="sng" spc="-4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de</a:t>
            </a:r>
            <a:r>
              <a:rPr sz="2800" b="1" u="sng" spc="-4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una</a:t>
            </a:r>
            <a:r>
              <a:rPr sz="2800" b="1" u="sng" spc="-4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de</a:t>
            </a:r>
            <a:r>
              <a:rPr sz="2800" b="1" u="sng" spc="-4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b="1" u="sng" spc="-2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las</a:t>
            </a:r>
            <a:r>
              <a:rPr sz="2800" b="1" spc="-25" dirty="0">
                <a:latin typeface="Georgia"/>
                <a:cs typeface="Georgia"/>
              </a:rPr>
              <a:t> 	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categorías</a:t>
            </a:r>
            <a:r>
              <a:rPr sz="2800" b="1" u="sng" spc="-3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de</a:t>
            </a:r>
            <a:r>
              <a:rPr sz="2800" b="1" u="sng" spc="-1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socios</a:t>
            </a:r>
            <a:r>
              <a:rPr sz="2800" b="1" u="sng" spc="-3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hace</a:t>
            </a:r>
            <a:r>
              <a:rPr sz="2800" spc="-2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anulable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el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contrato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</TotalTime>
  <Words>1757</Words>
  <Application>Microsoft Office PowerPoint</Application>
  <PresentationFormat>Panorámica</PresentationFormat>
  <Paragraphs>244</Paragraphs>
  <Slides>36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40" baseType="lpstr">
      <vt:lpstr>Georgia</vt:lpstr>
      <vt:lpstr>Segoe UI Symbol</vt:lpstr>
      <vt:lpstr>Wingdings</vt:lpstr>
      <vt:lpstr>Office Theme</vt:lpstr>
      <vt:lpstr>SOCIEDADES</vt:lpstr>
      <vt:lpstr>Concepto - tipicidad</vt:lpstr>
      <vt:lpstr>Ventajas</vt:lpstr>
      <vt:lpstr>CONSTITUCION Y MODIFICACION</vt:lpstr>
      <vt:lpstr>PLAZOS PARA INSCRIPCION</vt:lpstr>
      <vt:lpstr>PUBLICACION DE EDICTOS Solo para SA y SRL</vt:lpstr>
      <vt:lpstr>CONTRATO SOCIAL Contenido</vt:lpstr>
      <vt:lpstr>ESTIPULACIONES NULAS</vt:lpstr>
      <vt:lpstr>REGIMEN DE NULIDADES</vt:lpstr>
      <vt:lpstr>OBJETO ILICITO</vt:lpstr>
      <vt:lpstr>LIQUIDACION</vt:lpstr>
      <vt:lpstr>OBJETO PROHIBIDO - LIQUIDACION</vt:lpstr>
      <vt:lpstr>DE LAS SOCIEDADES NO CONSTITUIDAS REGULARMENTE</vt:lpstr>
      <vt:lpstr>REGIMEN APLICABLE</vt:lpstr>
      <vt:lpstr>REPRESENTACION: ADMINISTRACION Y GOBERNO</vt:lpstr>
      <vt:lpstr>RELACION CON TERCEROS</vt:lpstr>
      <vt:lpstr>BIENES REGISTRABLES</vt:lpstr>
      <vt:lpstr>PRUEBA DE LA SOCIEDAD</vt:lpstr>
      <vt:lpstr>RESPONSABILIDAD DE LOS SOCIOS</vt:lpstr>
      <vt:lpstr>SUBSANACION (art 25)</vt:lpstr>
      <vt:lpstr>DERECHO DE RECESO</vt:lpstr>
      <vt:lpstr>DISOLUCION - LIQUIDACION</vt:lpstr>
      <vt:lpstr>DE LOS SOCIOS</vt:lpstr>
      <vt:lpstr>SOCIO APARENTE:El que prestare su nombre como socio por ej.- Esta prohibido toda actuación de socios aparentes o presta nombre</vt:lpstr>
      <vt:lpstr>APORTES:</vt:lpstr>
      <vt:lpstr>Presentación de PowerPoint</vt:lpstr>
      <vt:lpstr>DISOLUCION CAUSALES</vt:lpstr>
      <vt:lpstr>Sociedades constituidas en el Extranjero:</vt:lpstr>
      <vt:lpstr>TIPOS SOCIALES</vt:lpstr>
      <vt:lpstr>Sociedad en comandita simple</vt:lpstr>
      <vt:lpstr>SOCIEDAD DE CAPITAL E INDUSTRIA</vt:lpstr>
      <vt:lpstr>SOCIEDAD DE RESPONSABILIDAD LIMITADA</vt:lpstr>
      <vt:lpstr>LIMITACION A LA TRANSMISION DE LAS CUOTAS</vt:lpstr>
      <vt:lpstr>ORGANOS SOCIALES</vt:lpstr>
      <vt:lpstr>SOCIEDADES ANONIMAS</vt:lpstr>
      <vt:lpstr>ASAMBLEA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SOCIEDADES COMERCIALES</dc:title>
  <dc:creator>Alfredo</dc:creator>
  <cp:lastModifiedBy>PC</cp:lastModifiedBy>
  <cp:revision>2</cp:revision>
  <dcterms:created xsi:type="dcterms:W3CDTF">2024-05-28T17:39:29Z</dcterms:created>
  <dcterms:modified xsi:type="dcterms:W3CDTF">2024-06-10T21:39:05Z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2023-05-15T00:00:00Z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2024-05-28T00:00:00Z</vt:filetime>
  </property>
  <property fmtid="{D5CDD505-2E9C-101B-9397-08002B2CF9AE}" pid="5" name="Producer">
    <vt:lpwstr>Microsoft® PowerPoint® 2010</vt:lpwstr>
  </property>
</Properties>
</file>