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queline faleiro" userId="c73b0dc7c1abf619" providerId="LiveId" clId="{53AB3DA9-3F1B-4974-A2F3-61E835D0D1CE}"/>
    <pc:docChg chg="custSel addSld delSld modSld sldOrd">
      <pc:chgData name="jaqueline faleiro" userId="c73b0dc7c1abf619" providerId="LiveId" clId="{53AB3DA9-3F1B-4974-A2F3-61E835D0D1CE}" dt="2024-05-29T00:01:28.336" v="73" actId="47"/>
      <pc:docMkLst>
        <pc:docMk/>
      </pc:docMkLst>
      <pc:sldChg chg="delSp modSp del mod ord">
        <pc:chgData name="jaqueline faleiro" userId="c73b0dc7c1abf619" providerId="LiveId" clId="{53AB3DA9-3F1B-4974-A2F3-61E835D0D1CE}" dt="2024-05-29T00:01:15.544" v="62" actId="47"/>
        <pc:sldMkLst>
          <pc:docMk/>
          <pc:sldMk cId="0" sldId="256"/>
        </pc:sldMkLst>
        <pc:spChg chg="del mod">
          <ac:chgData name="jaqueline faleiro" userId="c73b0dc7c1abf619" providerId="LiveId" clId="{53AB3DA9-3F1B-4974-A2F3-61E835D0D1CE}" dt="2024-05-29T00:01:13.576" v="61"/>
          <ac:spMkLst>
            <pc:docMk/>
            <pc:sldMk cId="0" sldId="256"/>
            <ac:spMk id="10" creationId="{00000000-0000-0000-0000-000000000000}"/>
          </ac:spMkLst>
        </pc:spChg>
        <pc:spChg chg="mod">
          <ac:chgData name="jaqueline faleiro" userId="c73b0dc7c1abf619" providerId="LiveId" clId="{53AB3DA9-3F1B-4974-A2F3-61E835D0D1CE}" dt="2024-05-29T00:01:06.547" v="58" actId="20577"/>
          <ac:spMkLst>
            <pc:docMk/>
            <pc:sldMk cId="0" sldId="256"/>
            <ac:spMk id="11" creationId="{00000000-0000-0000-0000-000000000000}"/>
          </ac:spMkLst>
        </pc:spChg>
        <pc:grpChg chg="del">
          <ac:chgData name="jaqueline faleiro" userId="c73b0dc7c1abf619" providerId="LiveId" clId="{53AB3DA9-3F1B-4974-A2F3-61E835D0D1CE}" dt="2024-05-29T00:01:01.632" v="57" actId="478"/>
          <ac:grpSpMkLst>
            <pc:docMk/>
            <pc:sldMk cId="0" sldId="256"/>
            <ac:grpSpMk id="2" creationId="{00000000-0000-0000-0000-000000000000}"/>
          </ac:grpSpMkLst>
        </pc:grpChg>
      </pc:sldChg>
      <pc:sldChg chg="del">
        <pc:chgData name="jaqueline faleiro" userId="c73b0dc7c1abf619" providerId="LiveId" clId="{53AB3DA9-3F1B-4974-A2F3-61E835D0D1CE}" dt="2024-05-29T00:01:17.746" v="63" actId="47"/>
        <pc:sldMkLst>
          <pc:docMk/>
          <pc:sldMk cId="0" sldId="257"/>
        </pc:sldMkLst>
      </pc:sldChg>
      <pc:sldChg chg="del">
        <pc:chgData name="jaqueline faleiro" userId="c73b0dc7c1abf619" providerId="LiveId" clId="{53AB3DA9-3F1B-4974-A2F3-61E835D0D1CE}" dt="2024-05-29T00:01:19.292" v="64" actId="47"/>
        <pc:sldMkLst>
          <pc:docMk/>
          <pc:sldMk cId="0" sldId="258"/>
        </pc:sldMkLst>
      </pc:sldChg>
      <pc:sldChg chg="del">
        <pc:chgData name="jaqueline faleiro" userId="c73b0dc7c1abf619" providerId="LiveId" clId="{53AB3DA9-3F1B-4974-A2F3-61E835D0D1CE}" dt="2024-05-29T00:01:20.339" v="65" actId="47"/>
        <pc:sldMkLst>
          <pc:docMk/>
          <pc:sldMk cId="0" sldId="259"/>
        </pc:sldMkLst>
      </pc:sldChg>
      <pc:sldChg chg="del">
        <pc:chgData name="jaqueline faleiro" userId="c73b0dc7c1abf619" providerId="LiveId" clId="{53AB3DA9-3F1B-4974-A2F3-61E835D0D1CE}" dt="2024-05-29T00:01:21.182" v="66" actId="47"/>
        <pc:sldMkLst>
          <pc:docMk/>
          <pc:sldMk cId="0" sldId="260"/>
        </pc:sldMkLst>
      </pc:sldChg>
      <pc:sldChg chg="del">
        <pc:chgData name="jaqueline faleiro" userId="c73b0dc7c1abf619" providerId="LiveId" clId="{53AB3DA9-3F1B-4974-A2F3-61E835D0D1CE}" dt="2024-05-29T00:01:21.963" v="67" actId="47"/>
        <pc:sldMkLst>
          <pc:docMk/>
          <pc:sldMk cId="0" sldId="261"/>
        </pc:sldMkLst>
      </pc:sldChg>
      <pc:sldChg chg="del">
        <pc:chgData name="jaqueline faleiro" userId="c73b0dc7c1abf619" providerId="LiveId" clId="{53AB3DA9-3F1B-4974-A2F3-61E835D0D1CE}" dt="2024-05-29T00:01:23.057" v="68" actId="47"/>
        <pc:sldMkLst>
          <pc:docMk/>
          <pc:sldMk cId="0" sldId="262"/>
        </pc:sldMkLst>
      </pc:sldChg>
      <pc:sldChg chg="del">
        <pc:chgData name="jaqueline faleiro" userId="c73b0dc7c1abf619" providerId="LiveId" clId="{53AB3DA9-3F1B-4974-A2F3-61E835D0D1CE}" dt="2024-05-29T00:01:23.947" v="69" actId="47"/>
        <pc:sldMkLst>
          <pc:docMk/>
          <pc:sldMk cId="0" sldId="263"/>
        </pc:sldMkLst>
      </pc:sldChg>
      <pc:sldChg chg="del">
        <pc:chgData name="jaqueline faleiro" userId="c73b0dc7c1abf619" providerId="LiveId" clId="{53AB3DA9-3F1B-4974-A2F3-61E835D0D1CE}" dt="2024-05-29T00:01:24.822" v="70" actId="47"/>
        <pc:sldMkLst>
          <pc:docMk/>
          <pc:sldMk cId="0" sldId="264"/>
        </pc:sldMkLst>
      </pc:sldChg>
      <pc:sldChg chg="del">
        <pc:chgData name="jaqueline faleiro" userId="c73b0dc7c1abf619" providerId="LiveId" clId="{53AB3DA9-3F1B-4974-A2F3-61E835D0D1CE}" dt="2024-05-29T00:01:26.759" v="71" actId="47"/>
        <pc:sldMkLst>
          <pc:docMk/>
          <pc:sldMk cId="0" sldId="265"/>
        </pc:sldMkLst>
      </pc:sldChg>
      <pc:sldChg chg="del">
        <pc:chgData name="jaqueline faleiro" userId="c73b0dc7c1abf619" providerId="LiveId" clId="{53AB3DA9-3F1B-4974-A2F3-61E835D0D1CE}" dt="2024-05-29T00:01:27.665" v="72" actId="47"/>
        <pc:sldMkLst>
          <pc:docMk/>
          <pc:sldMk cId="0" sldId="266"/>
        </pc:sldMkLst>
      </pc:sldChg>
      <pc:sldChg chg="del">
        <pc:chgData name="jaqueline faleiro" userId="c73b0dc7c1abf619" providerId="LiveId" clId="{53AB3DA9-3F1B-4974-A2F3-61E835D0D1CE}" dt="2024-05-29T00:01:28.336" v="73" actId="47"/>
        <pc:sldMkLst>
          <pc:docMk/>
          <pc:sldMk cId="0" sldId="267"/>
        </pc:sldMkLst>
      </pc:sldChg>
      <pc:sldChg chg="modSp mod">
        <pc:chgData name="jaqueline faleiro" userId="c73b0dc7c1abf619" providerId="LiveId" clId="{53AB3DA9-3F1B-4974-A2F3-61E835D0D1CE}" dt="2024-05-28T23:57:46.786" v="53" actId="20577"/>
        <pc:sldMkLst>
          <pc:docMk/>
          <pc:sldMk cId="0" sldId="302"/>
        </pc:sldMkLst>
        <pc:spChg chg="mod">
          <ac:chgData name="jaqueline faleiro" userId="c73b0dc7c1abf619" providerId="LiveId" clId="{53AB3DA9-3F1B-4974-A2F3-61E835D0D1CE}" dt="2024-05-28T23:57:46.786" v="53" actId="20577"/>
          <ac:spMkLst>
            <pc:docMk/>
            <pc:sldMk cId="0" sldId="302"/>
            <ac:spMk id="3" creationId="{00000000-0000-0000-0000-000000000000}"/>
          </ac:spMkLst>
        </pc:spChg>
      </pc:sldChg>
      <pc:sldChg chg="modSp new del mod">
        <pc:chgData name="jaqueline faleiro" userId="c73b0dc7c1abf619" providerId="LiveId" clId="{53AB3DA9-3F1B-4974-A2F3-61E835D0D1CE}" dt="2024-05-28T23:58:38.050" v="54" actId="47"/>
        <pc:sldMkLst>
          <pc:docMk/>
          <pc:sldMk cId="1777932134" sldId="304"/>
        </pc:sldMkLst>
        <pc:spChg chg="mod">
          <ac:chgData name="jaqueline faleiro" userId="c73b0dc7c1abf619" providerId="LiveId" clId="{53AB3DA9-3F1B-4974-A2F3-61E835D0D1CE}" dt="2024-05-28T23:43:05.725" v="21" actId="20577"/>
          <ac:spMkLst>
            <pc:docMk/>
            <pc:sldMk cId="1777932134" sldId="304"/>
            <ac:spMk id="2" creationId="{2961CB69-F179-49E0-B7A9-BC9D5C0308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705600"/>
          </a:xfrm>
          <a:custGeom>
            <a:avLst/>
            <a:gdLst/>
            <a:ahLst/>
            <a:cxnLst/>
            <a:rect l="l" t="t" r="r" b="b"/>
            <a:pathLst>
              <a:path w="12192000" h="6705600">
                <a:moveTo>
                  <a:pt x="0" y="6705600"/>
                </a:moveTo>
                <a:lnTo>
                  <a:pt x="12192000" y="6705600"/>
                </a:lnTo>
                <a:lnTo>
                  <a:pt x="121920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11988800" y="0"/>
                </a:lnTo>
                <a:lnTo>
                  <a:pt x="11988800" y="1393317"/>
                </a:lnTo>
                <a:lnTo>
                  <a:pt x="11988800" y="6705600"/>
                </a:lnTo>
                <a:lnTo>
                  <a:pt x="203200" y="6705600"/>
                </a:lnTo>
                <a:lnTo>
                  <a:pt x="203200" y="1393317"/>
                </a:lnTo>
                <a:lnTo>
                  <a:pt x="11988800" y="1393317"/>
                </a:lnTo>
                <a:lnTo>
                  <a:pt x="11988800" y="0"/>
                </a:lnTo>
                <a:lnTo>
                  <a:pt x="203200" y="0"/>
                </a:lnTo>
                <a:lnTo>
                  <a:pt x="0" y="0"/>
                </a:lnTo>
                <a:lnTo>
                  <a:pt x="0" y="1393317"/>
                </a:lnTo>
                <a:lnTo>
                  <a:pt x="0" y="6705600"/>
                </a:lnTo>
                <a:lnTo>
                  <a:pt x="0" y="6858000"/>
                </a:lnTo>
                <a:lnTo>
                  <a:pt x="203200" y="6858000"/>
                </a:lnTo>
                <a:lnTo>
                  <a:pt x="11988800" y="6858000"/>
                </a:lnTo>
                <a:lnTo>
                  <a:pt x="12192000" y="6858000"/>
                </a:lnTo>
                <a:lnTo>
                  <a:pt x="12192000" y="6705600"/>
                </a:lnTo>
                <a:lnTo>
                  <a:pt x="12192000" y="1393317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9136" y="6388392"/>
            <a:ext cx="11777980" cy="309880"/>
          </a:xfrm>
          <a:custGeom>
            <a:avLst/>
            <a:gdLst/>
            <a:ahLst/>
            <a:cxnLst/>
            <a:rect l="l" t="t" r="r" b="b"/>
            <a:pathLst>
              <a:path w="11777980" h="309879">
                <a:moveTo>
                  <a:pt x="11777472" y="0"/>
                </a:moveTo>
                <a:lnTo>
                  <a:pt x="0" y="0"/>
                </a:lnTo>
                <a:lnTo>
                  <a:pt x="0" y="309562"/>
                </a:lnTo>
                <a:lnTo>
                  <a:pt x="11777472" y="309562"/>
                </a:lnTo>
                <a:lnTo>
                  <a:pt x="11777472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03200" y="155448"/>
            <a:ext cx="11777980" cy="6547484"/>
          </a:xfrm>
          <a:custGeom>
            <a:avLst/>
            <a:gdLst/>
            <a:ahLst/>
            <a:cxnLst/>
            <a:rect l="l" t="t" r="r" b="b"/>
            <a:pathLst>
              <a:path w="11777980" h="6547484">
                <a:moveTo>
                  <a:pt x="0" y="6547104"/>
                </a:moveTo>
                <a:lnTo>
                  <a:pt x="11777472" y="6547104"/>
                </a:lnTo>
                <a:lnTo>
                  <a:pt x="11777472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525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03200" y="1276731"/>
            <a:ext cx="11777980" cy="0"/>
          </a:xfrm>
          <a:custGeom>
            <a:avLst/>
            <a:gdLst/>
            <a:ahLst/>
            <a:cxnLst/>
            <a:rect l="l" t="t" r="r" b="b"/>
            <a:pathLst>
              <a:path w="11777980">
                <a:moveTo>
                  <a:pt x="0" y="0"/>
                </a:moveTo>
                <a:lnTo>
                  <a:pt x="11777472" y="0"/>
                </a:lnTo>
              </a:path>
            </a:pathLst>
          </a:custGeom>
          <a:ln w="9525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689600" y="956055"/>
            <a:ext cx="812800" cy="609600"/>
          </a:xfrm>
          <a:custGeom>
            <a:avLst/>
            <a:gdLst/>
            <a:ahLst/>
            <a:cxnLst/>
            <a:rect l="l" t="t" r="r" b="b"/>
            <a:pathLst>
              <a:path w="812800" h="609600">
                <a:moveTo>
                  <a:pt x="812800" y="304800"/>
                </a:moveTo>
                <a:lnTo>
                  <a:pt x="809078" y="263436"/>
                </a:lnTo>
                <a:lnTo>
                  <a:pt x="798271" y="223761"/>
                </a:lnTo>
                <a:lnTo>
                  <a:pt x="780846" y="186131"/>
                </a:lnTo>
                <a:lnTo>
                  <a:pt x="757301" y="150939"/>
                </a:lnTo>
                <a:lnTo>
                  <a:pt x="728103" y="118529"/>
                </a:lnTo>
                <a:lnTo>
                  <a:pt x="693750" y="89255"/>
                </a:lnTo>
                <a:lnTo>
                  <a:pt x="654710" y="63500"/>
                </a:lnTo>
                <a:lnTo>
                  <a:pt x="611492" y="41605"/>
                </a:lnTo>
                <a:lnTo>
                  <a:pt x="564565" y="23952"/>
                </a:lnTo>
                <a:lnTo>
                  <a:pt x="514413" y="10883"/>
                </a:lnTo>
                <a:lnTo>
                  <a:pt x="461530" y="2781"/>
                </a:lnTo>
                <a:lnTo>
                  <a:pt x="406400" y="0"/>
                </a:lnTo>
                <a:lnTo>
                  <a:pt x="351256" y="2781"/>
                </a:lnTo>
                <a:lnTo>
                  <a:pt x="298373" y="10883"/>
                </a:lnTo>
                <a:lnTo>
                  <a:pt x="248221" y="23952"/>
                </a:lnTo>
                <a:lnTo>
                  <a:pt x="201295" y="41605"/>
                </a:lnTo>
                <a:lnTo>
                  <a:pt x="158076" y="63500"/>
                </a:lnTo>
                <a:lnTo>
                  <a:pt x="119037" y="89255"/>
                </a:lnTo>
                <a:lnTo>
                  <a:pt x="84683" y="118529"/>
                </a:lnTo>
                <a:lnTo>
                  <a:pt x="55486" y="150939"/>
                </a:lnTo>
                <a:lnTo>
                  <a:pt x="31940" y="186131"/>
                </a:lnTo>
                <a:lnTo>
                  <a:pt x="14516" y="223761"/>
                </a:lnTo>
                <a:lnTo>
                  <a:pt x="3708" y="263436"/>
                </a:lnTo>
                <a:lnTo>
                  <a:pt x="0" y="304800"/>
                </a:lnTo>
                <a:lnTo>
                  <a:pt x="3708" y="346151"/>
                </a:lnTo>
                <a:lnTo>
                  <a:pt x="14516" y="385813"/>
                </a:lnTo>
                <a:lnTo>
                  <a:pt x="31940" y="423418"/>
                </a:lnTo>
                <a:lnTo>
                  <a:pt x="55486" y="458622"/>
                </a:lnTo>
                <a:lnTo>
                  <a:pt x="84683" y="491032"/>
                </a:lnTo>
                <a:lnTo>
                  <a:pt x="119037" y="520306"/>
                </a:lnTo>
                <a:lnTo>
                  <a:pt x="158076" y="546074"/>
                </a:lnTo>
                <a:lnTo>
                  <a:pt x="201295" y="567982"/>
                </a:lnTo>
                <a:lnTo>
                  <a:pt x="248221" y="585647"/>
                </a:lnTo>
                <a:lnTo>
                  <a:pt x="298373" y="598716"/>
                </a:lnTo>
                <a:lnTo>
                  <a:pt x="351256" y="606818"/>
                </a:lnTo>
                <a:lnTo>
                  <a:pt x="406400" y="609600"/>
                </a:lnTo>
                <a:lnTo>
                  <a:pt x="461530" y="606818"/>
                </a:lnTo>
                <a:lnTo>
                  <a:pt x="514413" y="598716"/>
                </a:lnTo>
                <a:lnTo>
                  <a:pt x="564565" y="585647"/>
                </a:lnTo>
                <a:lnTo>
                  <a:pt x="611492" y="567982"/>
                </a:lnTo>
                <a:lnTo>
                  <a:pt x="654710" y="546074"/>
                </a:lnTo>
                <a:lnTo>
                  <a:pt x="693750" y="520306"/>
                </a:lnTo>
                <a:lnTo>
                  <a:pt x="728103" y="491032"/>
                </a:lnTo>
                <a:lnTo>
                  <a:pt x="757301" y="458622"/>
                </a:lnTo>
                <a:lnTo>
                  <a:pt x="780846" y="423418"/>
                </a:lnTo>
                <a:lnTo>
                  <a:pt x="798271" y="385813"/>
                </a:lnTo>
                <a:lnTo>
                  <a:pt x="809078" y="346151"/>
                </a:lnTo>
                <a:lnTo>
                  <a:pt x="8128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790184" y="1025397"/>
            <a:ext cx="612140" cy="471170"/>
          </a:xfrm>
          <a:custGeom>
            <a:avLst/>
            <a:gdLst/>
            <a:ahLst/>
            <a:cxnLst/>
            <a:rect l="l" t="t" r="r" b="b"/>
            <a:pathLst>
              <a:path w="612139" h="471169">
                <a:moveTo>
                  <a:pt x="304926" y="0"/>
                </a:moveTo>
                <a:lnTo>
                  <a:pt x="244601" y="5080"/>
                </a:lnTo>
                <a:lnTo>
                  <a:pt x="187960" y="19050"/>
                </a:lnTo>
                <a:lnTo>
                  <a:pt x="136651" y="39370"/>
                </a:lnTo>
                <a:lnTo>
                  <a:pt x="91439" y="67310"/>
                </a:lnTo>
                <a:lnTo>
                  <a:pt x="53593" y="102870"/>
                </a:lnTo>
                <a:lnTo>
                  <a:pt x="24764" y="142240"/>
                </a:lnTo>
                <a:lnTo>
                  <a:pt x="6350" y="187960"/>
                </a:lnTo>
                <a:lnTo>
                  <a:pt x="0" y="237490"/>
                </a:lnTo>
                <a:lnTo>
                  <a:pt x="507" y="248920"/>
                </a:lnTo>
                <a:lnTo>
                  <a:pt x="10413" y="297180"/>
                </a:lnTo>
                <a:lnTo>
                  <a:pt x="32130" y="341630"/>
                </a:lnTo>
                <a:lnTo>
                  <a:pt x="55371" y="372110"/>
                </a:lnTo>
                <a:lnTo>
                  <a:pt x="93217" y="406400"/>
                </a:lnTo>
                <a:lnTo>
                  <a:pt x="138556" y="433070"/>
                </a:lnTo>
                <a:lnTo>
                  <a:pt x="189864" y="454660"/>
                </a:lnTo>
                <a:lnTo>
                  <a:pt x="246379" y="467360"/>
                </a:lnTo>
                <a:lnTo>
                  <a:pt x="276225" y="471170"/>
                </a:lnTo>
                <a:lnTo>
                  <a:pt x="337312" y="471170"/>
                </a:lnTo>
                <a:lnTo>
                  <a:pt x="367029" y="467360"/>
                </a:lnTo>
                <a:lnTo>
                  <a:pt x="395986" y="461010"/>
                </a:lnTo>
                <a:lnTo>
                  <a:pt x="419057" y="454660"/>
                </a:lnTo>
                <a:lnTo>
                  <a:pt x="306196" y="454660"/>
                </a:lnTo>
                <a:lnTo>
                  <a:pt x="276860" y="453390"/>
                </a:lnTo>
                <a:lnTo>
                  <a:pt x="220852" y="445770"/>
                </a:lnTo>
                <a:lnTo>
                  <a:pt x="169290" y="429260"/>
                </a:lnTo>
                <a:lnTo>
                  <a:pt x="123316" y="406400"/>
                </a:lnTo>
                <a:lnTo>
                  <a:pt x="84074" y="375920"/>
                </a:lnTo>
                <a:lnTo>
                  <a:pt x="52704" y="341630"/>
                </a:lnTo>
                <a:lnTo>
                  <a:pt x="46100" y="331470"/>
                </a:lnTo>
                <a:lnTo>
                  <a:pt x="40131" y="322580"/>
                </a:lnTo>
                <a:lnTo>
                  <a:pt x="22987" y="280670"/>
                </a:lnTo>
                <a:lnTo>
                  <a:pt x="16947" y="237490"/>
                </a:lnTo>
                <a:lnTo>
                  <a:pt x="16933" y="234950"/>
                </a:lnTo>
                <a:lnTo>
                  <a:pt x="17271" y="224790"/>
                </a:lnTo>
                <a:lnTo>
                  <a:pt x="26162" y="181610"/>
                </a:lnTo>
                <a:lnTo>
                  <a:pt x="45846" y="140970"/>
                </a:lnTo>
                <a:lnTo>
                  <a:pt x="52196" y="130810"/>
                </a:lnTo>
                <a:lnTo>
                  <a:pt x="83565" y="96520"/>
                </a:lnTo>
                <a:lnTo>
                  <a:pt x="122681" y="67310"/>
                </a:lnTo>
                <a:lnTo>
                  <a:pt x="168655" y="43180"/>
                </a:lnTo>
                <a:lnTo>
                  <a:pt x="220217" y="26670"/>
                </a:lnTo>
                <a:lnTo>
                  <a:pt x="276225" y="19050"/>
                </a:lnTo>
                <a:lnTo>
                  <a:pt x="305562" y="17780"/>
                </a:lnTo>
                <a:lnTo>
                  <a:pt x="421639" y="17780"/>
                </a:lnTo>
                <a:lnTo>
                  <a:pt x="393953" y="10160"/>
                </a:lnTo>
                <a:lnTo>
                  <a:pt x="365251" y="5080"/>
                </a:lnTo>
                <a:lnTo>
                  <a:pt x="335406" y="1270"/>
                </a:lnTo>
                <a:lnTo>
                  <a:pt x="304926" y="0"/>
                </a:lnTo>
                <a:close/>
              </a:path>
              <a:path w="612139" h="471169">
                <a:moveTo>
                  <a:pt x="421639" y="17780"/>
                </a:moveTo>
                <a:lnTo>
                  <a:pt x="305562" y="17780"/>
                </a:lnTo>
                <a:lnTo>
                  <a:pt x="334771" y="19050"/>
                </a:lnTo>
                <a:lnTo>
                  <a:pt x="363219" y="21590"/>
                </a:lnTo>
                <a:lnTo>
                  <a:pt x="417194" y="34290"/>
                </a:lnTo>
                <a:lnTo>
                  <a:pt x="466089" y="54610"/>
                </a:lnTo>
                <a:lnTo>
                  <a:pt x="508888" y="80010"/>
                </a:lnTo>
                <a:lnTo>
                  <a:pt x="544321" y="113030"/>
                </a:lnTo>
                <a:lnTo>
                  <a:pt x="571500" y="149860"/>
                </a:lnTo>
                <a:lnTo>
                  <a:pt x="588644" y="191770"/>
                </a:lnTo>
                <a:lnTo>
                  <a:pt x="594684" y="234950"/>
                </a:lnTo>
                <a:lnTo>
                  <a:pt x="594698" y="237490"/>
                </a:lnTo>
                <a:lnTo>
                  <a:pt x="594360" y="247650"/>
                </a:lnTo>
                <a:lnTo>
                  <a:pt x="585469" y="290830"/>
                </a:lnTo>
                <a:lnTo>
                  <a:pt x="565912" y="331470"/>
                </a:lnTo>
                <a:lnTo>
                  <a:pt x="559435" y="341630"/>
                </a:lnTo>
                <a:lnTo>
                  <a:pt x="528192" y="375920"/>
                </a:lnTo>
                <a:lnTo>
                  <a:pt x="488950" y="405130"/>
                </a:lnTo>
                <a:lnTo>
                  <a:pt x="442975" y="429260"/>
                </a:lnTo>
                <a:lnTo>
                  <a:pt x="391413" y="445770"/>
                </a:lnTo>
                <a:lnTo>
                  <a:pt x="335406" y="453390"/>
                </a:lnTo>
                <a:lnTo>
                  <a:pt x="306196" y="454660"/>
                </a:lnTo>
                <a:lnTo>
                  <a:pt x="419057" y="454660"/>
                </a:lnTo>
                <a:lnTo>
                  <a:pt x="474979" y="433070"/>
                </a:lnTo>
                <a:lnTo>
                  <a:pt x="520318" y="403860"/>
                </a:lnTo>
                <a:lnTo>
                  <a:pt x="558038" y="369570"/>
                </a:lnTo>
                <a:lnTo>
                  <a:pt x="586739" y="330200"/>
                </a:lnTo>
                <a:lnTo>
                  <a:pt x="605281" y="284480"/>
                </a:lnTo>
                <a:lnTo>
                  <a:pt x="611631" y="234950"/>
                </a:lnTo>
                <a:lnTo>
                  <a:pt x="611124" y="222250"/>
                </a:lnTo>
                <a:lnTo>
                  <a:pt x="601217" y="175260"/>
                </a:lnTo>
                <a:lnTo>
                  <a:pt x="579627" y="130810"/>
                </a:lnTo>
                <a:lnTo>
                  <a:pt x="556387" y="100330"/>
                </a:lnTo>
                <a:lnTo>
                  <a:pt x="518413" y="66040"/>
                </a:lnTo>
                <a:lnTo>
                  <a:pt x="473201" y="38100"/>
                </a:lnTo>
                <a:lnTo>
                  <a:pt x="448055" y="26670"/>
                </a:lnTo>
                <a:lnTo>
                  <a:pt x="421639" y="17780"/>
                </a:lnTo>
                <a:close/>
              </a:path>
              <a:path w="612139" h="471169">
                <a:moveTo>
                  <a:pt x="306069" y="34290"/>
                </a:moveTo>
                <a:lnTo>
                  <a:pt x="250951" y="38100"/>
                </a:lnTo>
                <a:lnTo>
                  <a:pt x="199516" y="50800"/>
                </a:lnTo>
                <a:lnTo>
                  <a:pt x="153162" y="68580"/>
                </a:lnTo>
                <a:lnTo>
                  <a:pt x="113029" y="93980"/>
                </a:lnTo>
                <a:lnTo>
                  <a:pt x="79882" y="124460"/>
                </a:lnTo>
                <a:lnTo>
                  <a:pt x="54990" y="158750"/>
                </a:lnTo>
                <a:lnTo>
                  <a:pt x="39369" y="195580"/>
                </a:lnTo>
                <a:lnTo>
                  <a:pt x="33956" y="234950"/>
                </a:lnTo>
                <a:lnTo>
                  <a:pt x="33940" y="237490"/>
                </a:lnTo>
                <a:lnTo>
                  <a:pt x="34162" y="246380"/>
                </a:lnTo>
                <a:lnTo>
                  <a:pt x="42163" y="285750"/>
                </a:lnTo>
                <a:lnTo>
                  <a:pt x="59943" y="322580"/>
                </a:lnTo>
                <a:lnTo>
                  <a:pt x="94868" y="363220"/>
                </a:lnTo>
                <a:lnTo>
                  <a:pt x="131699" y="391160"/>
                </a:lnTo>
                <a:lnTo>
                  <a:pt x="175005" y="412750"/>
                </a:lnTo>
                <a:lnTo>
                  <a:pt x="224027" y="429260"/>
                </a:lnTo>
                <a:lnTo>
                  <a:pt x="277494" y="436880"/>
                </a:lnTo>
                <a:lnTo>
                  <a:pt x="305435" y="438150"/>
                </a:lnTo>
                <a:lnTo>
                  <a:pt x="333501" y="436880"/>
                </a:lnTo>
                <a:lnTo>
                  <a:pt x="360679" y="434340"/>
                </a:lnTo>
                <a:lnTo>
                  <a:pt x="386841" y="429260"/>
                </a:lnTo>
                <a:lnTo>
                  <a:pt x="412114" y="421640"/>
                </a:lnTo>
                <a:lnTo>
                  <a:pt x="304800" y="421640"/>
                </a:lnTo>
                <a:lnTo>
                  <a:pt x="278129" y="420370"/>
                </a:lnTo>
                <a:lnTo>
                  <a:pt x="227202" y="412750"/>
                </a:lnTo>
                <a:lnTo>
                  <a:pt x="180848" y="397510"/>
                </a:lnTo>
                <a:lnTo>
                  <a:pt x="139953" y="375920"/>
                </a:lnTo>
                <a:lnTo>
                  <a:pt x="105663" y="350520"/>
                </a:lnTo>
                <a:lnTo>
                  <a:pt x="79120" y="320040"/>
                </a:lnTo>
                <a:lnTo>
                  <a:pt x="58038" y="279400"/>
                </a:lnTo>
                <a:lnTo>
                  <a:pt x="50800" y="234950"/>
                </a:lnTo>
                <a:lnTo>
                  <a:pt x="51180" y="226060"/>
                </a:lnTo>
                <a:lnTo>
                  <a:pt x="61721" y="182880"/>
                </a:lnTo>
                <a:lnTo>
                  <a:pt x="92963" y="134620"/>
                </a:lnTo>
                <a:lnTo>
                  <a:pt x="123698" y="106680"/>
                </a:lnTo>
                <a:lnTo>
                  <a:pt x="161416" y="83820"/>
                </a:lnTo>
                <a:lnTo>
                  <a:pt x="205358" y="66040"/>
                </a:lnTo>
                <a:lnTo>
                  <a:pt x="254126" y="54610"/>
                </a:lnTo>
                <a:lnTo>
                  <a:pt x="306704" y="50800"/>
                </a:lnTo>
                <a:lnTo>
                  <a:pt x="412750" y="50800"/>
                </a:lnTo>
                <a:lnTo>
                  <a:pt x="387603" y="43180"/>
                </a:lnTo>
                <a:lnTo>
                  <a:pt x="361314" y="38100"/>
                </a:lnTo>
                <a:lnTo>
                  <a:pt x="334137" y="35560"/>
                </a:lnTo>
                <a:lnTo>
                  <a:pt x="306069" y="34290"/>
                </a:lnTo>
                <a:close/>
              </a:path>
              <a:path w="612139" h="471169">
                <a:moveTo>
                  <a:pt x="412750" y="50800"/>
                </a:moveTo>
                <a:lnTo>
                  <a:pt x="306704" y="50800"/>
                </a:lnTo>
                <a:lnTo>
                  <a:pt x="333501" y="52070"/>
                </a:lnTo>
                <a:lnTo>
                  <a:pt x="384428" y="59690"/>
                </a:lnTo>
                <a:lnTo>
                  <a:pt x="430783" y="74930"/>
                </a:lnTo>
                <a:lnTo>
                  <a:pt x="471804" y="96520"/>
                </a:lnTo>
                <a:lnTo>
                  <a:pt x="506094" y="121920"/>
                </a:lnTo>
                <a:lnTo>
                  <a:pt x="532764" y="152400"/>
                </a:lnTo>
                <a:lnTo>
                  <a:pt x="537590" y="158750"/>
                </a:lnTo>
                <a:lnTo>
                  <a:pt x="542416" y="167640"/>
                </a:lnTo>
                <a:lnTo>
                  <a:pt x="546607" y="175260"/>
                </a:lnTo>
                <a:lnTo>
                  <a:pt x="550544" y="184150"/>
                </a:lnTo>
                <a:lnTo>
                  <a:pt x="553592" y="191770"/>
                </a:lnTo>
                <a:lnTo>
                  <a:pt x="556260" y="201930"/>
                </a:lnTo>
                <a:lnTo>
                  <a:pt x="558291" y="209550"/>
                </a:lnTo>
                <a:lnTo>
                  <a:pt x="559815" y="218440"/>
                </a:lnTo>
                <a:lnTo>
                  <a:pt x="560577" y="227330"/>
                </a:lnTo>
                <a:lnTo>
                  <a:pt x="560831" y="237490"/>
                </a:lnTo>
                <a:lnTo>
                  <a:pt x="560451" y="246380"/>
                </a:lnTo>
                <a:lnTo>
                  <a:pt x="549910" y="289560"/>
                </a:lnTo>
                <a:lnTo>
                  <a:pt x="536828" y="313690"/>
                </a:lnTo>
                <a:lnTo>
                  <a:pt x="531494" y="322580"/>
                </a:lnTo>
                <a:lnTo>
                  <a:pt x="504189" y="351790"/>
                </a:lnTo>
                <a:lnTo>
                  <a:pt x="469900" y="377190"/>
                </a:lnTo>
                <a:lnTo>
                  <a:pt x="429005" y="397510"/>
                </a:lnTo>
                <a:lnTo>
                  <a:pt x="382396" y="412750"/>
                </a:lnTo>
                <a:lnTo>
                  <a:pt x="331596" y="420370"/>
                </a:lnTo>
                <a:lnTo>
                  <a:pt x="304800" y="421640"/>
                </a:lnTo>
                <a:lnTo>
                  <a:pt x="412114" y="421640"/>
                </a:lnTo>
                <a:lnTo>
                  <a:pt x="458469" y="403860"/>
                </a:lnTo>
                <a:lnTo>
                  <a:pt x="498728" y="378460"/>
                </a:lnTo>
                <a:lnTo>
                  <a:pt x="531749" y="347980"/>
                </a:lnTo>
                <a:lnTo>
                  <a:pt x="556767" y="313690"/>
                </a:lnTo>
                <a:lnTo>
                  <a:pt x="572262" y="276860"/>
                </a:lnTo>
                <a:lnTo>
                  <a:pt x="577675" y="237490"/>
                </a:lnTo>
                <a:lnTo>
                  <a:pt x="577691" y="234950"/>
                </a:lnTo>
                <a:lnTo>
                  <a:pt x="577468" y="226060"/>
                </a:lnTo>
                <a:lnTo>
                  <a:pt x="569467" y="186690"/>
                </a:lnTo>
                <a:lnTo>
                  <a:pt x="551561" y="149860"/>
                </a:lnTo>
                <a:lnTo>
                  <a:pt x="516889" y="109220"/>
                </a:lnTo>
                <a:lnTo>
                  <a:pt x="480060" y="81280"/>
                </a:lnTo>
                <a:lnTo>
                  <a:pt x="436625" y="59690"/>
                </a:lnTo>
                <a:lnTo>
                  <a:pt x="412750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7593" y="2540"/>
            <a:ext cx="11176812" cy="1271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590801"/>
            <a:ext cx="8444865" cy="4624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424815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SOCIEDADES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5101" y="1542110"/>
            <a:ext cx="8733155" cy="2306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85750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57954"/>
              <a:buFont typeface="Segoe UI Symbol"/>
              <a:buChar char="⚫"/>
              <a:tabLst>
                <a:tab pos="286385" algn="l"/>
              </a:tabLst>
            </a:pPr>
            <a:r>
              <a:rPr sz="4400" dirty="0">
                <a:latin typeface="Georgia"/>
                <a:cs typeface="Georgia"/>
              </a:rPr>
              <a:t>Legislación</a:t>
            </a:r>
            <a:r>
              <a:rPr sz="4400" spc="-70" dirty="0">
                <a:latin typeface="Georgia"/>
                <a:cs typeface="Georgia"/>
              </a:rPr>
              <a:t> </a:t>
            </a:r>
            <a:r>
              <a:rPr sz="4400" dirty="0">
                <a:latin typeface="Georgia"/>
                <a:cs typeface="Georgia"/>
              </a:rPr>
              <a:t>y</a:t>
            </a:r>
            <a:r>
              <a:rPr sz="4400" spc="-30" dirty="0">
                <a:latin typeface="Georgia"/>
                <a:cs typeface="Georgia"/>
              </a:rPr>
              <a:t> </a:t>
            </a:r>
            <a:r>
              <a:rPr sz="4400" dirty="0">
                <a:latin typeface="Georgia"/>
                <a:cs typeface="Georgia"/>
              </a:rPr>
              <a:t>Ejercicio</a:t>
            </a:r>
            <a:r>
              <a:rPr sz="4400" spc="-15" dirty="0">
                <a:latin typeface="Georgia"/>
                <a:cs typeface="Georgia"/>
              </a:rPr>
              <a:t> </a:t>
            </a:r>
            <a:r>
              <a:rPr sz="4400" spc="-10" dirty="0">
                <a:latin typeface="Georgia"/>
                <a:cs typeface="Georgia"/>
              </a:rPr>
              <a:t>Profesional</a:t>
            </a:r>
            <a:endParaRPr sz="4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395"/>
              </a:spcBef>
              <a:buClr>
                <a:srgbClr val="D16248"/>
              </a:buClr>
              <a:buFont typeface="Segoe UI Symbol"/>
              <a:buChar char="⚫"/>
            </a:pPr>
            <a:endParaRPr sz="4400">
              <a:latin typeface="Georgia"/>
              <a:cs typeface="Georgia"/>
            </a:endParaRPr>
          </a:p>
          <a:p>
            <a:pPr marL="2720340" lvl="1" indent="-403225">
              <a:lnSpc>
                <a:spcPct val="100000"/>
              </a:lnSpc>
              <a:buClr>
                <a:srgbClr val="D16248"/>
              </a:buClr>
              <a:buSzPct val="82954"/>
              <a:buFont typeface="Segoe UI Symbol"/>
              <a:buChar char="⚫"/>
              <a:tabLst>
                <a:tab pos="2720340" algn="l"/>
              </a:tabLst>
            </a:pPr>
            <a:r>
              <a:rPr sz="4400" spc="-10" dirty="0">
                <a:latin typeface="Georgia"/>
                <a:cs typeface="Georgia"/>
              </a:rPr>
              <a:t>SOCIEDADES</a:t>
            </a:r>
            <a:endParaRPr sz="4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919220">
              <a:lnSpc>
                <a:spcPct val="100000"/>
              </a:lnSpc>
              <a:spcBef>
                <a:spcPts val="100"/>
              </a:spcBef>
            </a:pPr>
            <a:r>
              <a:rPr dirty="0"/>
              <a:t>OBJETO</a:t>
            </a:r>
            <a:r>
              <a:rPr spc="-45" dirty="0"/>
              <a:t> </a:t>
            </a:r>
            <a:r>
              <a:rPr spc="-10" dirty="0"/>
              <a:t>ILICITO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897" rIns="0" bIns="0" rtlCol="0">
            <a:spAutoFit/>
          </a:bodyPr>
          <a:lstStyle/>
          <a:p>
            <a:pPr marL="681355" marR="5080" indent="-272415">
              <a:lnSpc>
                <a:spcPct val="100000"/>
              </a:lnSpc>
              <a:spcBef>
                <a:spcPts val="95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683260" algn="l"/>
              </a:tabLst>
            </a:pPr>
            <a:r>
              <a:rPr sz="2800" dirty="0">
                <a:latin typeface="Georgia"/>
                <a:cs typeface="Georgia"/>
              </a:rPr>
              <a:t>Las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sociedades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tengan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objeto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ilícito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son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nulas 	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nulidad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absoluta.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Los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terceros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buena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fe 	</a:t>
            </a:r>
            <a:r>
              <a:rPr sz="2800" dirty="0">
                <a:latin typeface="Georgia"/>
                <a:cs typeface="Georgia"/>
              </a:rPr>
              <a:t>pueden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alegar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contra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los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socios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existencia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la 	</a:t>
            </a:r>
            <a:r>
              <a:rPr sz="2800" dirty="0">
                <a:latin typeface="Georgia"/>
                <a:cs typeface="Georgia"/>
              </a:rPr>
              <a:t>sociedad,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sin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que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estos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puedan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oponer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nulidad</a:t>
            </a:r>
            <a:endParaRPr sz="2800">
              <a:latin typeface="Georgia"/>
              <a:cs typeface="Georgia"/>
            </a:endParaRPr>
          </a:p>
          <a:p>
            <a:pPr marL="681355" marR="1064260" indent="-272415">
              <a:lnSpc>
                <a:spcPct val="100000"/>
              </a:lnSpc>
              <a:spcBef>
                <a:spcPts val="675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683260" algn="l"/>
              </a:tabLst>
            </a:pPr>
            <a:r>
              <a:rPr sz="2800" dirty="0">
                <a:latin typeface="Georgia"/>
                <a:cs typeface="Georgia"/>
              </a:rPr>
              <a:t>Sin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embargo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los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socios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no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pueden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alegar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la 	</a:t>
            </a:r>
            <a:r>
              <a:rPr sz="2800" dirty="0">
                <a:latin typeface="Georgia"/>
                <a:cs typeface="Georgia"/>
              </a:rPr>
              <a:t>existencia</a:t>
            </a:r>
            <a:r>
              <a:rPr sz="2800" spc="-7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sociedad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20" dirty="0">
                <a:latin typeface="Georgia"/>
                <a:cs typeface="Georgia"/>
              </a:rPr>
              <a:t>para</a:t>
            </a:r>
            <a:endParaRPr sz="2800">
              <a:latin typeface="Georgia"/>
              <a:cs typeface="Georgia"/>
            </a:endParaRPr>
          </a:p>
          <a:p>
            <a:pPr marL="956944" lvl="1" indent="-273685">
              <a:lnSpc>
                <a:spcPct val="100000"/>
              </a:lnSpc>
              <a:spcBef>
                <a:spcPts val="555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956944" algn="l"/>
              </a:tabLst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Demandar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a</a:t>
            </a:r>
            <a:r>
              <a:rPr sz="2200" spc="-7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terceros</a:t>
            </a:r>
            <a:endParaRPr sz="2200">
              <a:latin typeface="Georgia"/>
              <a:cs typeface="Georgia"/>
            </a:endParaRPr>
          </a:p>
          <a:p>
            <a:pPr marL="956944" lvl="1" indent="-273685">
              <a:lnSpc>
                <a:spcPct val="100000"/>
              </a:lnSpc>
              <a:spcBef>
                <a:spcPts val="530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956944" algn="l"/>
              </a:tabLst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Reclamar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200" spc="-7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restitución</a:t>
            </a:r>
            <a:r>
              <a:rPr sz="22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aportes</a:t>
            </a:r>
            <a:endParaRPr sz="2200">
              <a:latin typeface="Georgia"/>
              <a:cs typeface="Georgia"/>
            </a:endParaRPr>
          </a:p>
          <a:p>
            <a:pPr marL="956944" lvl="1" indent="-273685">
              <a:lnSpc>
                <a:spcPct val="100000"/>
              </a:lnSpc>
              <a:spcBef>
                <a:spcPts val="525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956944" algn="l"/>
              </a:tabLst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División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ganancias</a:t>
            </a:r>
            <a:r>
              <a:rPr sz="22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o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perdidas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0095" rIns="0" bIns="0" rtlCol="0">
            <a:spAutoFit/>
          </a:bodyPr>
          <a:lstStyle/>
          <a:p>
            <a:pPr marL="3756025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LIQUIDACION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81076" y="1567688"/>
            <a:ext cx="10926445" cy="4378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98855" marR="1747520" indent="254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Georgia"/>
                <a:cs typeface="Georgia"/>
              </a:rPr>
              <a:t>Declarada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nulidad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procede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liquidación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quien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designe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juez.- </a:t>
            </a:r>
            <a:r>
              <a:rPr sz="2000" dirty="0">
                <a:latin typeface="Georgia"/>
                <a:cs typeface="Georgia"/>
              </a:rPr>
              <a:t>realizado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activo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cancelado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pasivo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social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eventuales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perjuicios,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remanente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queda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para fomento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educación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10" dirty="0">
                <a:latin typeface="Georgia"/>
                <a:cs typeface="Georgia"/>
              </a:rPr>
              <a:t> jurisdicción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1370"/>
              </a:spcBef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spc="-10" dirty="0">
                <a:solidFill>
                  <a:srgbClr val="D16248"/>
                </a:solidFill>
                <a:latin typeface="Georgia"/>
                <a:cs typeface="Georgia"/>
              </a:rPr>
              <a:t>RESPONSABILIDAD</a:t>
            </a:r>
            <a:r>
              <a:rPr sz="2400" spc="-4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D16248"/>
                </a:solidFill>
                <a:latin typeface="Georgia"/>
                <a:cs typeface="Georgia"/>
              </a:rPr>
              <a:t>DE</a:t>
            </a:r>
            <a:r>
              <a:rPr sz="2400" spc="-6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D16248"/>
                </a:solidFill>
                <a:latin typeface="Georgia"/>
                <a:cs typeface="Georgia"/>
              </a:rPr>
              <a:t>LOS</a:t>
            </a:r>
            <a:r>
              <a:rPr sz="2400" spc="-6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D16248"/>
                </a:solidFill>
                <a:latin typeface="Georgia"/>
                <a:cs typeface="Georgia"/>
              </a:rPr>
              <a:t>ADMINISTRADORES</a:t>
            </a:r>
            <a:r>
              <a:rPr sz="2400" spc="-3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D16248"/>
                </a:solidFill>
                <a:latin typeface="Georgia"/>
                <a:cs typeface="Georgia"/>
              </a:rPr>
              <a:t>Y</a:t>
            </a:r>
            <a:r>
              <a:rPr sz="2400" spc="-6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D16248"/>
                </a:solidFill>
                <a:latin typeface="Georgia"/>
                <a:cs typeface="Georgia"/>
              </a:rPr>
              <a:t>SOCIOS</a:t>
            </a:r>
            <a:endParaRPr sz="2400">
              <a:latin typeface="Georgia"/>
              <a:cs typeface="Georgia"/>
            </a:endParaRPr>
          </a:p>
          <a:p>
            <a:pPr marL="285115" marR="5080" indent="-273050">
              <a:lnSpc>
                <a:spcPct val="100000"/>
              </a:lnSpc>
              <a:spcBef>
                <a:spcPts val="63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Responden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ilimitada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solidariamente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por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pasivo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social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eventuales 	perjuicios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90"/>
              </a:spcBef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115" indent="-272415">
              <a:lnSpc>
                <a:spcPct val="100000"/>
              </a:lnSpc>
              <a:spcBef>
                <a:spcPts val="5"/>
              </a:spcBef>
              <a:buSzPct val="83928"/>
              <a:buFont typeface="Segoe UI Symbol"/>
              <a:buChar char="⚫"/>
              <a:tabLst>
                <a:tab pos="285115" algn="l"/>
              </a:tabLst>
            </a:pP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Sociedad</a:t>
            </a:r>
            <a:r>
              <a:rPr sz="2800" spc="-6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de</a:t>
            </a:r>
            <a:r>
              <a:rPr sz="2800" spc="-7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objeto</a:t>
            </a:r>
            <a:r>
              <a:rPr sz="2800" spc="-8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lícito</a:t>
            </a:r>
            <a:r>
              <a:rPr sz="2800" spc="-6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con</a:t>
            </a:r>
            <a:r>
              <a:rPr sz="2800" spc="-7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actividad</a:t>
            </a:r>
            <a:r>
              <a:rPr sz="2800" spc="-5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D16248"/>
                </a:solidFill>
                <a:latin typeface="Georgia"/>
                <a:cs typeface="Georgia"/>
              </a:rPr>
              <a:t>ilícita</a:t>
            </a:r>
            <a:endParaRPr sz="28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Se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procede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disolución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liquidación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pedido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parte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oficio,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Los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que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acrediten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buena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quedan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excluidos.-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1880870">
              <a:lnSpc>
                <a:spcPct val="100000"/>
              </a:lnSpc>
              <a:spcBef>
                <a:spcPts val="100"/>
              </a:spcBef>
            </a:pPr>
            <a:r>
              <a:rPr dirty="0"/>
              <a:t>OBJETO</a:t>
            </a:r>
            <a:r>
              <a:rPr spc="-50" dirty="0"/>
              <a:t> </a:t>
            </a:r>
            <a:r>
              <a:rPr dirty="0"/>
              <a:t>PROHIBIDO</a:t>
            </a:r>
            <a:r>
              <a:rPr spc="-30" dirty="0"/>
              <a:t> </a:t>
            </a:r>
            <a:r>
              <a:rPr dirty="0"/>
              <a:t>-</a:t>
            </a:r>
            <a:r>
              <a:rPr spc="-25" dirty="0"/>
              <a:t> </a:t>
            </a:r>
            <a:r>
              <a:rPr spc="-10" dirty="0"/>
              <a:t>LIQUIDACION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453133"/>
            <a:ext cx="844296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86385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79687"/>
              <a:buFont typeface="Segoe UI Symbol"/>
              <a:buChar char="⚫"/>
              <a:tabLst>
                <a:tab pos="287020" algn="l"/>
              </a:tabLst>
            </a:pPr>
            <a:r>
              <a:rPr sz="3200" dirty="0">
                <a:latin typeface="Georgia"/>
                <a:cs typeface="Georgia"/>
              </a:rPr>
              <a:t>Las</a:t>
            </a:r>
            <a:r>
              <a:rPr sz="3200" spc="71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sociedades</a:t>
            </a:r>
            <a:r>
              <a:rPr sz="3200" spc="72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que</a:t>
            </a:r>
            <a:r>
              <a:rPr sz="3200" spc="71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tengan</a:t>
            </a:r>
            <a:r>
              <a:rPr sz="3200" spc="705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un</a:t>
            </a:r>
            <a:r>
              <a:rPr sz="3200" spc="710" dirty="0">
                <a:latin typeface="Georgia"/>
                <a:cs typeface="Georgia"/>
              </a:rPr>
              <a:t>  </a:t>
            </a:r>
            <a:r>
              <a:rPr sz="3200" b="1" spc="-10" dirty="0">
                <a:latin typeface="Georgia"/>
                <a:cs typeface="Georgia"/>
              </a:rPr>
              <a:t>objeto </a:t>
            </a:r>
            <a:r>
              <a:rPr sz="3200" b="1" dirty="0">
                <a:latin typeface="Georgia"/>
                <a:cs typeface="Georgia"/>
              </a:rPr>
              <a:t>prohibido</a:t>
            </a:r>
            <a:r>
              <a:rPr sz="3200" b="1" spc="-3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en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razón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del</a:t>
            </a:r>
            <a:r>
              <a:rPr sz="3200" b="1" spc="-2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tipo</a:t>
            </a:r>
            <a:r>
              <a:rPr sz="3200" dirty="0">
                <a:latin typeface="Georgia"/>
                <a:cs typeface="Georgia"/>
              </a:rPr>
              <a:t>, son</a:t>
            </a:r>
            <a:r>
              <a:rPr sz="3200" spc="-5" dirty="0"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8B7A6F"/>
                </a:solidFill>
                <a:latin typeface="Georgia"/>
                <a:cs typeface="Georgia"/>
              </a:rPr>
              <a:t>nulas</a:t>
            </a:r>
            <a:r>
              <a:rPr sz="3200" spc="-40" dirty="0">
                <a:solidFill>
                  <a:srgbClr val="8B7A6F"/>
                </a:solidFill>
                <a:latin typeface="Georgia"/>
                <a:cs typeface="Georgia"/>
              </a:rPr>
              <a:t> </a:t>
            </a:r>
            <a:r>
              <a:rPr sz="3200" spc="-25" dirty="0">
                <a:solidFill>
                  <a:srgbClr val="8B7A6F"/>
                </a:solidFill>
                <a:latin typeface="Georgia"/>
                <a:cs typeface="Georgia"/>
              </a:rPr>
              <a:t>de </a:t>
            </a:r>
            <a:r>
              <a:rPr sz="3200" dirty="0">
                <a:solidFill>
                  <a:srgbClr val="8B7A6F"/>
                </a:solidFill>
                <a:latin typeface="Georgia"/>
                <a:cs typeface="Georgia"/>
              </a:rPr>
              <a:t>nulidad</a:t>
            </a:r>
            <a:r>
              <a:rPr sz="3200" spc="-45" dirty="0">
                <a:solidFill>
                  <a:srgbClr val="8B7A6F"/>
                </a:solidFill>
                <a:latin typeface="Georgia"/>
                <a:cs typeface="Georgia"/>
              </a:rPr>
              <a:t> </a:t>
            </a:r>
            <a:r>
              <a:rPr sz="3200" spc="-10" dirty="0">
                <a:solidFill>
                  <a:srgbClr val="8B7A6F"/>
                </a:solidFill>
                <a:latin typeface="Georgia"/>
                <a:cs typeface="Georgia"/>
              </a:rPr>
              <a:t>absolutas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739"/>
              </a:spcBef>
              <a:buClr>
                <a:srgbClr val="D16248"/>
              </a:buClr>
              <a:buFont typeface="Segoe UI Symbol"/>
              <a:buChar char="⚫"/>
            </a:pPr>
            <a:endParaRPr sz="3200">
              <a:latin typeface="Georgia"/>
              <a:cs typeface="Georgia"/>
            </a:endParaRPr>
          </a:p>
          <a:p>
            <a:pPr marL="287020" marR="5715" indent="-286385" algn="just">
              <a:lnSpc>
                <a:spcPct val="100000"/>
              </a:lnSpc>
              <a:buClr>
                <a:srgbClr val="D16248"/>
              </a:buClr>
              <a:buSzPct val="79687"/>
              <a:buFont typeface="Segoe UI Symbol"/>
              <a:buChar char="⚫"/>
              <a:tabLst>
                <a:tab pos="287020" algn="l"/>
              </a:tabLst>
            </a:pPr>
            <a:r>
              <a:rPr sz="3200" dirty="0">
                <a:latin typeface="Georgia"/>
                <a:cs typeface="Georgia"/>
              </a:rPr>
              <a:t>Serán</a:t>
            </a:r>
            <a:r>
              <a:rPr sz="3200" spc="2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liquidadas</a:t>
            </a:r>
            <a:r>
              <a:rPr sz="3200" spc="1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</a:t>
            </a:r>
            <a:r>
              <a:rPr sz="3200" spc="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la</a:t>
            </a:r>
            <a:r>
              <a:rPr sz="3200" spc="4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misma</a:t>
            </a:r>
            <a:r>
              <a:rPr sz="3200" spc="3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manera</a:t>
            </a:r>
            <a:r>
              <a:rPr sz="3200" spc="3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que</a:t>
            </a:r>
            <a:r>
              <a:rPr sz="3200" spc="25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las </a:t>
            </a:r>
            <a:r>
              <a:rPr sz="3200" dirty="0">
                <a:latin typeface="Georgia"/>
                <a:cs typeface="Georgia"/>
              </a:rPr>
              <a:t>sociedades</a:t>
            </a:r>
            <a:r>
              <a:rPr sz="3200" spc="48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con</a:t>
            </a:r>
            <a:r>
              <a:rPr sz="3200" spc="48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objeto</a:t>
            </a:r>
            <a:r>
              <a:rPr sz="3200" spc="48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ilícito</a:t>
            </a:r>
            <a:r>
              <a:rPr sz="3200" spc="475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excepto</a:t>
            </a:r>
            <a:r>
              <a:rPr sz="3200" spc="475" dirty="0">
                <a:latin typeface="Georgia"/>
                <a:cs typeface="Georgia"/>
              </a:rPr>
              <a:t>  </a:t>
            </a:r>
            <a:r>
              <a:rPr sz="3200" spc="-25" dirty="0">
                <a:latin typeface="Georgia"/>
                <a:cs typeface="Georgia"/>
              </a:rPr>
              <a:t>en </a:t>
            </a:r>
            <a:r>
              <a:rPr sz="3200" dirty="0">
                <a:latin typeface="Georgia"/>
                <a:cs typeface="Georgia"/>
              </a:rPr>
              <a:t>cuanto</a:t>
            </a:r>
            <a:r>
              <a:rPr sz="3200" spc="-5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</a:t>
            </a:r>
            <a:r>
              <a:rPr sz="3200" spc="-1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la</a:t>
            </a:r>
            <a:r>
              <a:rPr sz="3200" spc="-1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distribución</a:t>
            </a:r>
            <a:r>
              <a:rPr sz="3200" spc="-4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del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remanente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9849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DE</a:t>
            </a:r>
            <a:r>
              <a:rPr sz="3000" spc="-75" dirty="0"/>
              <a:t> </a:t>
            </a:r>
            <a:r>
              <a:rPr sz="3000" dirty="0"/>
              <a:t>LAS</a:t>
            </a:r>
            <a:r>
              <a:rPr sz="3000" spc="-60" dirty="0"/>
              <a:t> </a:t>
            </a:r>
            <a:r>
              <a:rPr sz="3000" spc="-10" dirty="0"/>
              <a:t>SOCIEDADES</a:t>
            </a:r>
            <a:r>
              <a:rPr sz="3000" spc="-30" dirty="0"/>
              <a:t> </a:t>
            </a:r>
            <a:r>
              <a:rPr sz="3000" dirty="0"/>
              <a:t>NO</a:t>
            </a:r>
            <a:r>
              <a:rPr sz="3000" spc="-70" dirty="0"/>
              <a:t> </a:t>
            </a:r>
            <a:r>
              <a:rPr sz="3000" spc="-10" dirty="0"/>
              <a:t>CONSTITUIDAS</a:t>
            </a:r>
            <a:r>
              <a:rPr sz="3000" spc="-55" dirty="0"/>
              <a:t> </a:t>
            </a:r>
            <a:r>
              <a:rPr sz="3000" spc="-10" dirty="0"/>
              <a:t>REGULARMENTE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758863" y="3927728"/>
            <a:ext cx="10881360" cy="24765"/>
          </a:xfrm>
          <a:custGeom>
            <a:avLst/>
            <a:gdLst/>
            <a:ahLst/>
            <a:cxnLst/>
            <a:rect l="l" t="t" r="r" b="b"/>
            <a:pathLst>
              <a:path w="10881360" h="24764">
                <a:moveTo>
                  <a:pt x="10881321" y="0"/>
                </a:moveTo>
                <a:lnTo>
                  <a:pt x="0" y="0"/>
                </a:lnTo>
                <a:lnTo>
                  <a:pt x="0" y="24384"/>
                </a:lnTo>
                <a:lnTo>
                  <a:pt x="10881321" y="24384"/>
                </a:lnTo>
                <a:lnTo>
                  <a:pt x="108813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1931" y="2498293"/>
            <a:ext cx="11184890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750" marR="5080" indent="-285750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79687"/>
              <a:buFont typeface="Segoe UI Symbol"/>
              <a:buChar char="⚫"/>
              <a:tabLst>
                <a:tab pos="287020" algn="l"/>
              </a:tabLst>
            </a:pPr>
            <a:r>
              <a:rPr sz="3200" dirty="0">
                <a:latin typeface="Georgia"/>
                <a:cs typeface="Georgia"/>
              </a:rPr>
              <a:t>La</a:t>
            </a:r>
            <a:r>
              <a:rPr sz="3200" spc="57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sociedad</a:t>
            </a:r>
            <a:r>
              <a:rPr sz="3200" spc="570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que</a:t>
            </a:r>
            <a:r>
              <a:rPr sz="3200" b="1" u="sng" spc="5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no</a:t>
            </a:r>
            <a:r>
              <a:rPr sz="3200" b="1" u="sng" spc="5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</a:t>
            </a:r>
            <a:r>
              <a:rPr sz="3200" b="1" u="sng" spc="5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constituya</a:t>
            </a:r>
            <a:r>
              <a:rPr sz="3200" b="1" u="sng" spc="5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</a:t>
            </a:r>
            <a:r>
              <a:rPr sz="3200" b="1" u="sng" spc="5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sujeción</a:t>
            </a:r>
            <a:r>
              <a:rPr sz="3200" b="1" u="sng" spc="5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3200" b="1" u="sng" spc="5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spc="-25" dirty="0">
                <a:latin typeface="Georgia"/>
                <a:cs typeface="Georgia"/>
              </a:rPr>
              <a:t> 	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tipos</a:t>
            </a:r>
            <a:r>
              <a:rPr sz="3200" b="1" spc="9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del</a:t>
            </a:r>
            <a:r>
              <a:rPr sz="3200" spc="12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Capítulo</a:t>
            </a:r>
            <a:r>
              <a:rPr sz="3200" spc="14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II,</a:t>
            </a:r>
            <a:r>
              <a:rPr sz="3200" spc="1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que</a:t>
            </a:r>
            <a:r>
              <a:rPr sz="3200" spc="140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omita</a:t>
            </a:r>
            <a:r>
              <a:rPr sz="3200" b="1" spc="85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requisitos</a:t>
            </a:r>
            <a:r>
              <a:rPr sz="3200" b="1" u="sng" spc="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esenciales</a:t>
            </a:r>
            <a:r>
              <a:rPr sz="3200" b="1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sz="3200" b="1" spc="-50" dirty="0">
                <a:latin typeface="Georgia"/>
                <a:cs typeface="Georgia"/>
              </a:rPr>
              <a:t> 	</a:t>
            </a:r>
            <a:r>
              <a:rPr sz="3200" b="1" dirty="0">
                <a:latin typeface="Georgia"/>
                <a:cs typeface="Georgia"/>
              </a:rPr>
              <a:t>que</a:t>
            </a:r>
            <a:r>
              <a:rPr sz="3200" b="1" spc="180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incumpla</a:t>
            </a:r>
            <a:r>
              <a:rPr sz="3200" b="1" spc="180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con</a:t>
            </a:r>
            <a:r>
              <a:rPr sz="3200" b="1" spc="180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las</a:t>
            </a:r>
            <a:r>
              <a:rPr sz="3200" b="1" spc="180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formalidades</a:t>
            </a:r>
            <a:r>
              <a:rPr sz="3200" b="1" spc="175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exigidas</a:t>
            </a:r>
            <a:r>
              <a:rPr sz="3200" b="1" spc="185" dirty="0">
                <a:latin typeface="Georgia"/>
                <a:cs typeface="Georgia"/>
              </a:rPr>
              <a:t>  </a:t>
            </a:r>
            <a:r>
              <a:rPr sz="3200" b="1" spc="-25" dirty="0">
                <a:latin typeface="Georgia"/>
                <a:cs typeface="Georgia"/>
              </a:rPr>
              <a:t>por 	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esta</a:t>
            </a:r>
            <a:r>
              <a:rPr sz="3200" b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ley</a:t>
            </a:r>
            <a:r>
              <a:rPr sz="3200" dirty="0">
                <a:latin typeface="Georgia"/>
                <a:cs typeface="Georgia"/>
              </a:rPr>
              <a:t>,</a:t>
            </a:r>
            <a:r>
              <a:rPr sz="3200" spc="-3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se</a:t>
            </a:r>
            <a:r>
              <a:rPr sz="3200" spc="-1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rige</a:t>
            </a:r>
            <a:r>
              <a:rPr sz="3200" spc="-1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por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lo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dispuesto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por</a:t>
            </a:r>
            <a:r>
              <a:rPr sz="3200" spc="-25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est</a:t>
            </a:r>
            <a:r>
              <a:rPr lang="es-ES" sz="3200" dirty="0">
                <a:latin typeface="Georgia"/>
                <a:cs typeface="Georgia"/>
              </a:rPr>
              <a:t>a</a:t>
            </a:r>
            <a:r>
              <a:rPr sz="3200" spc="-30" dirty="0">
                <a:latin typeface="Georgia"/>
                <a:cs typeface="Georgia"/>
              </a:rPr>
              <a:t> </a:t>
            </a:r>
            <a:r>
              <a:rPr sz="3200" dirty="0" err="1">
                <a:latin typeface="Georgia"/>
                <a:cs typeface="Georgia"/>
              </a:rPr>
              <a:t>Sección</a:t>
            </a:r>
            <a:r>
              <a:rPr lang="es-ES" sz="3200" dirty="0">
                <a:latin typeface="Georgia"/>
                <a:cs typeface="Georgia"/>
              </a:rPr>
              <a:t> 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Art.</a:t>
            </a:r>
            <a:r>
              <a:rPr sz="3200" spc="-10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21</a:t>
            </a:r>
            <a:r>
              <a:rPr lang="es-ES" sz="3200" spc="-25" dirty="0">
                <a:latin typeface="Georgia"/>
                <a:cs typeface="Georgia"/>
              </a:rPr>
              <a:t>.</a:t>
            </a:r>
            <a:endParaRPr lang="es-AR" sz="3200" spc="-25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371850">
              <a:lnSpc>
                <a:spcPct val="100000"/>
              </a:lnSpc>
              <a:spcBef>
                <a:spcPts val="100"/>
              </a:spcBef>
            </a:pPr>
            <a:r>
              <a:rPr dirty="0"/>
              <a:t>REGIMEN</a:t>
            </a:r>
            <a:r>
              <a:rPr spc="-45" dirty="0"/>
              <a:t> </a:t>
            </a:r>
            <a:r>
              <a:rPr spc="-10" dirty="0"/>
              <a:t>APLICABLE</a:t>
            </a:r>
          </a:p>
        </p:txBody>
      </p:sp>
      <p:sp>
        <p:nvSpPr>
          <p:cNvPr id="3" name="object 3"/>
          <p:cNvSpPr/>
          <p:nvPr/>
        </p:nvSpPr>
        <p:spPr>
          <a:xfrm>
            <a:off x="1017473" y="3622928"/>
            <a:ext cx="10881995" cy="24765"/>
          </a:xfrm>
          <a:custGeom>
            <a:avLst/>
            <a:gdLst/>
            <a:ahLst/>
            <a:cxnLst/>
            <a:rect l="l" t="t" r="r" b="b"/>
            <a:pathLst>
              <a:path w="10881995" h="24764">
                <a:moveTo>
                  <a:pt x="10881410" y="0"/>
                </a:moveTo>
                <a:lnTo>
                  <a:pt x="0" y="0"/>
                </a:lnTo>
                <a:lnTo>
                  <a:pt x="0" y="24384"/>
                </a:lnTo>
                <a:lnTo>
                  <a:pt x="10881410" y="24384"/>
                </a:lnTo>
                <a:lnTo>
                  <a:pt x="108814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0707" y="2193417"/>
            <a:ext cx="1118489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86385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79687"/>
              <a:buFont typeface="Segoe UI Symbol"/>
              <a:buChar char="⚫"/>
              <a:tabLst>
                <a:tab pos="286385" algn="l"/>
              </a:tabLst>
            </a:pPr>
            <a:r>
              <a:rPr sz="3200" dirty="0">
                <a:latin typeface="Georgia"/>
                <a:cs typeface="Georgia"/>
              </a:rPr>
              <a:t>El</a:t>
            </a:r>
            <a:r>
              <a:rPr sz="3200" spc="55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contrato</a:t>
            </a:r>
            <a:r>
              <a:rPr sz="3200" spc="56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social</a:t>
            </a:r>
            <a:r>
              <a:rPr sz="3200" spc="55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puede</a:t>
            </a:r>
            <a:r>
              <a:rPr sz="3200" spc="55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ser</a:t>
            </a:r>
            <a:r>
              <a:rPr sz="3200" spc="57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invocado</a:t>
            </a:r>
            <a:r>
              <a:rPr sz="3200" spc="57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entre</a:t>
            </a:r>
            <a:r>
              <a:rPr sz="3200" spc="56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los</a:t>
            </a:r>
            <a:r>
              <a:rPr sz="3200" spc="56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socios.</a:t>
            </a:r>
            <a:r>
              <a:rPr sz="3200" spc="570" dirty="0">
                <a:latin typeface="Georgia"/>
                <a:cs typeface="Georgia"/>
              </a:rPr>
              <a:t> </a:t>
            </a:r>
            <a:r>
              <a:rPr sz="32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oponible</a:t>
            </a:r>
            <a:r>
              <a:rPr sz="3200" b="1" u="sng" spc="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3200" b="1" u="sng" spc="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terceros</a:t>
            </a:r>
            <a:r>
              <a:rPr sz="3200" b="1" u="sng" spc="1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sólo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si</a:t>
            </a:r>
            <a:r>
              <a:rPr sz="3200" b="1" u="sng" spc="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</a:t>
            </a:r>
            <a:r>
              <a:rPr sz="3200" b="1" u="sng" spc="10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prueba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que</a:t>
            </a:r>
            <a:r>
              <a:rPr sz="3200" b="1" u="sng" spc="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32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dirty="0">
                <a:latin typeface="Georgia"/>
                <a:cs typeface="Georgia"/>
              </a:rPr>
              <a:t>conocieron</a:t>
            </a:r>
            <a:r>
              <a:rPr sz="3200" b="1" spc="660" dirty="0">
                <a:latin typeface="Georgia"/>
                <a:cs typeface="Georgia"/>
              </a:rPr>
              <a:t>   </a:t>
            </a:r>
            <a:r>
              <a:rPr sz="3200" b="1" dirty="0">
                <a:latin typeface="Georgia"/>
                <a:cs typeface="Georgia"/>
              </a:rPr>
              <a:t>efectivamente</a:t>
            </a:r>
            <a:r>
              <a:rPr sz="3200" b="1" spc="675" dirty="0">
                <a:latin typeface="Georgia"/>
                <a:cs typeface="Georgia"/>
              </a:rPr>
              <a:t>   </a:t>
            </a:r>
            <a:r>
              <a:rPr sz="3200" b="1" dirty="0">
                <a:latin typeface="Georgia"/>
                <a:cs typeface="Georgia"/>
              </a:rPr>
              <a:t>al</a:t>
            </a:r>
            <a:r>
              <a:rPr sz="3200" b="1" spc="670" dirty="0">
                <a:latin typeface="Georgia"/>
                <a:cs typeface="Georgia"/>
              </a:rPr>
              <a:t>   </a:t>
            </a:r>
            <a:r>
              <a:rPr sz="3200" b="1" dirty="0">
                <a:latin typeface="Georgia"/>
                <a:cs typeface="Georgia"/>
              </a:rPr>
              <a:t>tiempo</a:t>
            </a:r>
            <a:r>
              <a:rPr sz="3200" b="1" spc="675" dirty="0">
                <a:latin typeface="Georgia"/>
                <a:cs typeface="Georgia"/>
              </a:rPr>
              <a:t>   </a:t>
            </a:r>
            <a:r>
              <a:rPr sz="3200" b="1" dirty="0">
                <a:latin typeface="Georgia"/>
                <a:cs typeface="Georgia"/>
              </a:rPr>
              <a:t>de</a:t>
            </a:r>
            <a:r>
              <a:rPr sz="3200" b="1" spc="675" dirty="0">
                <a:latin typeface="Georgia"/>
                <a:cs typeface="Georgia"/>
              </a:rPr>
              <a:t>   </a:t>
            </a:r>
            <a:r>
              <a:rPr sz="3200" b="1" spc="-25" dirty="0">
                <a:latin typeface="Georgia"/>
                <a:cs typeface="Georgia"/>
              </a:rPr>
              <a:t>la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contratación</a:t>
            </a:r>
            <a:r>
              <a:rPr sz="3200" b="1" u="sng" spc="1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o</a:t>
            </a:r>
            <a:r>
              <a:rPr sz="3200" spc="22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del</a:t>
            </a:r>
            <a:r>
              <a:rPr sz="3200" spc="21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nacimiento</a:t>
            </a:r>
            <a:r>
              <a:rPr sz="3200" spc="229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</a:t>
            </a:r>
            <a:r>
              <a:rPr sz="3200" spc="229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la</a:t>
            </a:r>
            <a:r>
              <a:rPr sz="3200" spc="229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relación</a:t>
            </a:r>
            <a:r>
              <a:rPr sz="3200" spc="229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obligatoria</a:t>
            </a:r>
            <a:r>
              <a:rPr sz="3200" spc="225" dirty="0">
                <a:latin typeface="Georgia"/>
                <a:cs typeface="Georgia"/>
              </a:rPr>
              <a:t> </a:t>
            </a:r>
            <a:r>
              <a:rPr sz="32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3200" b="1" spc="-50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también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puede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ser</a:t>
            </a:r>
            <a:r>
              <a:rPr sz="3200" b="1" u="sng" spc="1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invocado</a:t>
            </a:r>
            <a:r>
              <a:rPr sz="3200" b="1" u="sng" spc="1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por</a:t>
            </a:r>
            <a:r>
              <a:rPr sz="3200" b="1" u="sng" spc="1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u="sng" spc="1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terceros</a:t>
            </a:r>
            <a:r>
              <a:rPr sz="3200" b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contra</a:t>
            </a:r>
            <a:r>
              <a:rPr sz="3200" b="1" spc="-10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sociedad,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administradores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</a:pPr>
            <a:r>
              <a:rPr dirty="0"/>
              <a:t>REPRESENTACION:</a:t>
            </a:r>
            <a:r>
              <a:rPr spc="-80" dirty="0"/>
              <a:t> </a:t>
            </a:r>
            <a:r>
              <a:rPr dirty="0"/>
              <a:t>ADMINISTRACION</a:t>
            </a:r>
            <a:r>
              <a:rPr spc="-45" dirty="0"/>
              <a:t> </a:t>
            </a:r>
            <a:r>
              <a:rPr dirty="0"/>
              <a:t>Y</a:t>
            </a:r>
            <a:r>
              <a:rPr spc="-65" dirty="0"/>
              <a:t> </a:t>
            </a:r>
            <a:r>
              <a:rPr spc="-10" dirty="0"/>
              <a:t>GOBERNO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405" y="2830779"/>
            <a:ext cx="31546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79687"/>
              <a:buFont typeface="Segoe UI Symbol"/>
              <a:buChar char="⚫"/>
              <a:tabLst>
                <a:tab pos="285750" algn="l"/>
                <a:tab pos="1438910" algn="l"/>
              </a:tabLst>
            </a:pPr>
            <a:r>
              <a:rPr sz="3200" spc="-25" dirty="0">
                <a:latin typeface="Georgia"/>
                <a:cs typeface="Georgia"/>
              </a:rPr>
              <a:t>Las</a:t>
            </a:r>
            <a:r>
              <a:rPr sz="3200" dirty="0">
                <a:latin typeface="Georgia"/>
                <a:cs typeface="Georgia"/>
              </a:rPr>
              <a:t>	</a:t>
            </a:r>
            <a:r>
              <a:rPr sz="3200" i="1" spc="-10" dirty="0">
                <a:latin typeface="Georgia"/>
                <a:cs typeface="Georgia"/>
              </a:rPr>
              <a:t>cláusulas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0713" y="2830779"/>
            <a:ext cx="16446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spc="-10" dirty="0">
                <a:latin typeface="Georgia"/>
                <a:cs typeface="Georgia"/>
              </a:rPr>
              <a:t>relativas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5361" y="2830779"/>
            <a:ext cx="25907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spc="-50" dirty="0">
                <a:latin typeface="Georgia"/>
                <a:cs typeface="Georgia"/>
              </a:rPr>
              <a:t>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4568" y="2830779"/>
            <a:ext cx="3746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spc="-25" dirty="0">
                <a:latin typeface="Georgia"/>
                <a:cs typeface="Georgia"/>
              </a:rPr>
              <a:t>la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60868" y="2830779"/>
            <a:ext cx="37496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87090" algn="l"/>
              </a:tabLst>
            </a:pPr>
            <a:r>
              <a:rPr sz="3200" i="1" spc="-10" dirty="0">
                <a:latin typeface="Georgia"/>
                <a:cs typeface="Georgia"/>
              </a:rPr>
              <a:t>representación,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25" dirty="0">
                <a:latin typeface="Georgia"/>
                <a:cs typeface="Georgia"/>
              </a:rPr>
              <a:t>la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66467" y="3286378"/>
            <a:ext cx="9729470" cy="20320"/>
          </a:xfrm>
          <a:custGeom>
            <a:avLst/>
            <a:gdLst/>
            <a:ahLst/>
            <a:cxnLst/>
            <a:rect l="l" t="t" r="r" b="b"/>
            <a:pathLst>
              <a:path w="9729470" h="20320">
                <a:moveTo>
                  <a:pt x="9729216" y="0"/>
                </a:moveTo>
                <a:lnTo>
                  <a:pt x="0" y="0"/>
                </a:lnTo>
                <a:lnTo>
                  <a:pt x="0" y="19812"/>
                </a:lnTo>
                <a:lnTo>
                  <a:pt x="9729216" y="19812"/>
                </a:lnTo>
                <a:lnTo>
                  <a:pt x="97292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1725" y="3318764"/>
            <a:ext cx="58375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71825" algn="l"/>
                <a:tab pos="3752850" algn="l"/>
                <a:tab pos="4632325" algn="l"/>
              </a:tabLst>
            </a:pPr>
            <a:r>
              <a:rPr sz="3200" i="1" spc="-10" dirty="0">
                <a:latin typeface="Georgia"/>
                <a:cs typeface="Georgia"/>
              </a:rPr>
              <a:t>administración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50" dirty="0">
                <a:latin typeface="Georgia"/>
                <a:cs typeface="Georgia"/>
              </a:rPr>
              <a:t>y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25" dirty="0">
                <a:latin typeface="Georgia"/>
                <a:cs typeface="Georgia"/>
              </a:rPr>
              <a:t>las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10" dirty="0">
                <a:latin typeface="Georgia"/>
                <a:cs typeface="Georgia"/>
              </a:rPr>
              <a:t>demás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67219" y="3318764"/>
            <a:ext cx="6781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spc="-25" dirty="0">
                <a:latin typeface="Georgia"/>
                <a:cs typeface="Georgia"/>
              </a:rPr>
              <a:t>que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73059" y="3318764"/>
            <a:ext cx="37357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9935" algn="l"/>
                <a:tab pos="3373120" algn="l"/>
              </a:tabLst>
            </a:pPr>
            <a:r>
              <a:rPr sz="3200" i="1" spc="-10" dirty="0">
                <a:latin typeface="Georgia"/>
                <a:cs typeface="Georgia"/>
              </a:rPr>
              <a:t>disponen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10" dirty="0">
                <a:latin typeface="Georgia"/>
                <a:cs typeface="Georgia"/>
              </a:rPr>
              <a:t>sobre</a:t>
            </a:r>
            <a:r>
              <a:rPr sz="3200" i="1" dirty="0">
                <a:latin typeface="Georgia"/>
                <a:cs typeface="Georgia"/>
              </a:rPr>
              <a:t>	</a:t>
            </a:r>
            <a:r>
              <a:rPr sz="3200" i="1" spc="-25" dirty="0">
                <a:latin typeface="Georgia"/>
                <a:cs typeface="Georgia"/>
              </a:rPr>
              <a:t>la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14273" y="3774059"/>
            <a:ext cx="10881995" cy="20320"/>
          </a:xfrm>
          <a:custGeom>
            <a:avLst/>
            <a:gdLst/>
            <a:ahLst/>
            <a:cxnLst/>
            <a:rect l="l" t="t" r="r" b="b"/>
            <a:pathLst>
              <a:path w="10881995" h="20320">
                <a:moveTo>
                  <a:pt x="10881410" y="0"/>
                </a:moveTo>
                <a:lnTo>
                  <a:pt x="0" y="0"/>
                </a:lnTo>
                <a:lnTo>
                  <a:pt x="0" y="19812"/>
                </a:lnTo>
                <a:lnTo>
                  <a:pt x="10881410" y="19812"/>
                </a:lnTo>
                <a:lnTo>
                  <a:pt x="108814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01725" y="3806393"/>
            <a:ext cx="1090930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719070" algn="l"/>
                <a:tab pos="3244850" algn="l"/>
                <a:tab pos="5177155" algn="l"/>
                <a:tab pos="5908040" algn="l"/>
                <a:tab pos="6526530" algn="l"/>
                <a:tab pos="8390890" algn="l"/>
                <a:tab pos="10243820" algn="l"/>
              </a:tabLst>
            </a:pPr>
            <a:r>
              <a:rPr sz="3200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organización</a:t>
            </a:r>
            <a:r>
              <a:rPr sz="32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	</a:t>
            </a:r>
            <a:r>
              <a:rPr sz="3200" i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32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	</a:t>
            </a:r>
            <a:r>
              <a:rPr sz="3200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gobierno</a:t>
            </a:r>
            <a:r>
              <a:rPr sz="32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	</a:t>
            </a:r>
            <a:r>
              <a:rPr sz="3200" spc="-25" dirty="0">
                <a:latin typeface="Georgia"/>
                <a:cs typeface="Georgia"/>
              </a:rPr>
              <a:t>de</a:t>
            </a:r>
            <a:r>
              <a:rPr sz="3200" dirty="0">
                <a:latin typeface="Georgia"/>
                <a:cs typeface="Georgia"/>
              </a:rPr>
              <a:t>	</a:t>
            </a:r>
            <a:r>
              <a:rPr sz="3200" spc="-25" dirty="0">
                <a:latin typeface="Georgia"/>
                <a:cs typeface="Georgia"/>
              </a:rPr>
              <a:t>la</a:t>
            </a:r>
            <a:r>
              <a:rPr sz="3200" dirty="0">
                <a:latin typeface="Georgia"/>
                <a:cs typeface="Georgia"/>
              </a:rPr>
              <a:t>	</a:t>
            </a:r>
            <a:r>
              <a:rPr sz="3200" spc="-10" dirty="0">
                <a:latin typeface="Georgia"/>
                <a:cs typeface="Georgia"/>
              </a:rPr>
              <a:t>sociedad</a:t>
            </a:r>
            <a:r>
              <a:rPr sz="3200" dirty="0">
                <a:latin typeface="Georgia"/>
                <a:cs typeface="Georgia"/>
              </a:rPr>
              <a:t>	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pueden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	</a:t>
            </a:r>
            <a:r>
              <a:rPr sz="32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ser</a:t>
            </a:r>
            <a:r>
              <a:rPr sz="3200" b="1" spc="-25" dirty="0"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invocadas</a:t>
            </a:r>
            <a:r>
              <a:rPr sz="32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entre</a:t>
            </a:r>
            <a:r>
              <a:rPr sz="3200" b="1" u="sng" spc="-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u="sng" spc="-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2841625">
              <a:lnSpc>
                <a:spcPct val="100000"/>
              </a:lnSpc>
              <a:spcBef>
                <a:spcPts val="100"/>
              </a:spcBef>
            </a:pPr>
            <a:r>
              <a:rPr dirty="0"/>
              <a:t>RELACION</a:t>
            </a:r>
            <a:r>
              <a:rPr spc="-35" dirty="0"/>
              <a:t> </a:t>
            </a:r>
            <a:r>
              <a:rPr dirty="0"/>
              <a:t>CON</a:t>
            </a:r>
            <a:r>
              <a:rPr spc="-35" dirty="0"/>
              <a:t> </a:t>
            </a:r>
            <a:r>
              <a:rPr spc="-10" dirty="0"/>
              <a:t>TERCEROS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0433" y="2729229"/>
            <a:ext cx="111842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86385" algn="just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70833"/>
              <a:buFont typeface="Segoe UI Symbol"/>
              <a:buChar char="⚫"/>
              <a:tabLst>
                <a:tab pos="287020" algn="l"/>
              </a:tabLst>
            </a:pPr>
            <a:r>
              <a:rPr sz="3600" dirty="0">
                <a:latin typeface="Georgia"/>
                <a:cs typeface="Georgia"/>
              </a:rPr>
              <a:t>En</a:t>
            </a:r>
            <a:r>
              <a:rPr sz="3600" spc="805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las</a:t>
            </a:r>
            <a:r>
              <a:rPr sz="3600" spc="80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relaciones</a:t>
            </a:r>
            <a:r>
              <a:rPr sz="3600" spc="819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con</a:t>
            </a:r>
            <a:r>
              <a:rPr sz="3600" spc="805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terceros</a:t>
            </a:r>
            <a:r>
              <a:rPr sz="3600" spc="805" dirty="0"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cualquiera</a:t>
            </a:r>
            <a:r>
              <a:rPr sz="3600" b="1" i="1" u="sng" spc="7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3600" b="1" i="1" u="sng" spc="7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600" b="1" i="1" spc="-25" dirty="0"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3600" b="1" i="1" u="sng" spc="2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representa</a:t>
            </a:r>
            <a:r>
              <a:rPr sz="3600" b="1" i="1" u="sng" spc="2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3600" b="1" i="1" u="sng" spc="2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3600" b="1" i="1" u="sng" spc="25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</a:t>
            </a:r>
            <a:r>
              <a:rPr sz="3600" b="1" i="1" u="sng" spc="2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exhibiendo</a:t>
            </a:r>
            <a:r>
              <a:rPr sz="3600" b="1" i="1" u="sng" spc="25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600" b="1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sz="3600" b="1" i="1" spc="-25" dirty="0">
                <a:latin typeface="Georgia"/>
                <a:cs typeface="Georgia"/>
              </a:rPr>
              <a:t> </a:t>
            </a:r>
            <a:r>
              <a:rPr sz="3600" b="1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contrato</a:t>
            </a:r>
            <a:r>
              <a:rPr sz="3600" spc="-10" dirty="0">
                <a:latin typeface="Georgia"/>
                <a:cs typeface="Georgia"/>
              </a:rPr>
              <a:t>,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193415">
              <a:lnSpc>
                <a:spcPct val="100000"/>
              </a:lnSpc>
              <a:spcBef>
                <a:spcPts val="100"/>
              </a:spcBef>
            </a:pPr>
            <a:r>
              <a:rPr dirty="0"/>
              <a:t>BIENES</a:t>
            </a:r>
            <a:r>
              <a:rPr spc="-20" dirty="0"/>
              <a:t> </a:t>
            </a:r>
            <a:r>
              <a:rPr spc="-10" dirty="0"/>
              <a:t>REGISTRABLES</a:t>
            </a:r>
          </a:p>
        </p:txBody>
      </p:sp>
      <p:sp>
        <p:nvSpPr>
          <p:cNvPr id="3" name="object 3"/>
          <p:cNvSpPr/>
          <p:nvPr/>
        </p:nvSpPr>
        <p:spPr>
          <a:xfrm>
            <a:off x="834974" y="3781297"/>
            <a:ext cx="10796270" cy="17145"/>
          </a:xfrm>
          <a:custGeom>
            <a:avLst/>
            <a:gdLst/>
            <a:ahLst/>
            <a:cxnLst/>
            <a:rect l="l" t="t" r="r" b="b"/>
            <a:pathLst>
              <a:path w="10796270" h="17145">
                <a:moveTo>
                  <a:pt x="10796066" y="0"/>
                </a:moveTo>
                <a:lnTo>
                  <a:pt x="0" y="0"/>
                </a:lnTo>
                <a:lnTo>
                  <a:pt x="0" y="16763"/>
                </a:lnTo>
                <a:lnTo>
                  <a:pt x="10796066" y="16763"/>
                </a:lnTo>
                <a:lnTo>
                  <a:pt x="10796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2787" y="2144648"/>
            <a:ext cx="11184890" cy="29273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85115" marR="5080" indent="-272415" algn="just">
              <a:lnSpc>
                <a:spcPct val="90000"/>
              </a:lnSpc>
              <a:spcBef>
                <a:spcPts val="430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latin typeface="Georgia"/>
                <a:cs typeface="Georgia"/>
              </a:rPr>
              <a:t>Para</a:t>
            </a:r>
            <a:r>
              <a:rPr sz="2800" spc="2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adquirir</a:t>
            </a:r>
            <a:r>
              <a:rPr sz="2800" spc="2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bienes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registrables</a:t>
            </a:r>
            <a:r>
              <a:rPr sz="2800" spc="240" dirty="0"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800" i="1" u="sng" spc="2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</a:t>
            </a:r>
            <a:r>
              <a:rPr sz="2800" i="1" u="sng" spc="2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debe</a:t>
            </a:r>
            <a:r>
              <a:rPr sz="2800" i="1" u="sng" spc="2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acreditar</a:t>
            </a:r>
            <a:r>
              <a:rPr sz="2800" i="1" u="sng" spc="229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ante</a:t>
            </a:r>
            <a:r>
              <a:rPr sz="2800" i="1" u="sng" spc="2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sz="2800" i="1" spc="-25" dirty="0">
                <a:latin typeface="Georgia"/>
                <a:cs typeface="Georgia"/>
              </a:rPr>
              <a:t> 	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Registro</a:t>
            </a:r>
            <a:r>
              <a:rPr sz="2800" i="1" u="sng" spc="459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su</a:t>
            </a:r>
            <a:r>
              <a:rPr sz="2800" i="1" u="sng" spc="4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existencia</a:t>
            </a:r>
            <a:r>
              <a:rPr sz="2800" i="1" u="sng" spc="4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</a:t>
            </a:r>
            <a:r>
              <a:rPr sz="2800" spc="4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las</a:t>
            </a:r>
            <a:r>
              <a:rPr sz="2800" spc="4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facultades</a:t>
            </a:r>
            <a:r>
              <a:rPr sz="2800" spc="459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4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su</a:t>
            </a:r>
            <a:r>
              <a:rPr sz="2800" spc="4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representante</a:t>
            </a:r>
            <a:r>
              <a:rPr sz="2800" spc="459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por</a:t>
            </a:r>
            <a:r>
              <a:rPr sz="2800" spc="434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un 	</a:t>
            </a:r>
            <a:r>
              <a:rPr sz="2800" dirty="0">
                <a:latin typeface="Georgia"/>
                <a:cs typeface="Georgia"/>
              </a:rPr>
              <a:t>acto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reconocimiento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todos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quienes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afirman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ser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sus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socios.</a:t>
            </a:r>
            <a:endParaRPr sz="2800">
              <a:latin typeface="Georgia"/>
              <a:cs typeface="Georgia"/>
            </a:endParaRPr>
          </a:p>
          <a:p>
            <a:pPr marL="287020" marR="7620" indent="-274320" algn="just">
              <a:lnSpc>
                <a:spcPts val="3020"/>
              </a:lnSpc>
              <a:spcBef>
                <a:spcPts val="720"/>
              </a:spcBef>
              <a:buSzPct val="83928"/>
              <a:buFont typeface="Segoe UI Symbol"/>
              <a:buChar char="⚫"/>
              <a:tabLst>
                <a:tab pos="287020" algn="l"/>
                <a:tab pos="370205" algn="l"/>
              </a:tabLst>
            </a:pP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	</a:t>
            </a:r>
            <a:r>
              <a:rPr sz="2800" i="1" dirty="0">
                <a:latin typeface="Georgia"/>
                <a:cs typeface="Georgia"/>
              </a:rPr>
              <a:t>Este</a:t>
            </a:r>
            <a:r>
              <a:rPr sz="2800" i="1" spc="585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acto</a:t>
            </a:r>
            <a:r>
              <a:rPr sz="2800" i="1" spc="585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debe</a:t>
            </a:r>
            <a:r>
              <a:rPr sz="2800" i="1" spc="595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ser</a:t>
            </a:r>
            <a:r>
              <a:rPr sz="2800" i="1" spc="585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instrumentado</a:t>
            </a:r>
            <a:r>
              <a:rPr sz="2800" i="1" spc="590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en</a:t>
            </a:r>
            <a:r>
              <a:rPr sz="2800" i="1" spc="585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escritura</a:t>
            </a:r>
            <a:r>
              <a:rPr sz="2800" i="1" spc="590" dirty="0">
                <a:latin typeface="Georgia"/>
                <a:cs typeface="Georgia"/>
              </a:rPr>
              <a:t>  </a:t>
            </a:r>
            <a:r>
              <a:rPr sz="2800" i="1" dirty="0">
                <a:latin typeface="Georgia"/>
                <a:cs typeface="Georgia"/>
              </a:rPr>
              <a:t>pública</a:t>
            </a:r>
            <a:r>
              <a:rPr sz="2800" i="1" spc="590" dirty="0">
                <a:latin typeface="Georgia"/>
                <a:cs typeface="Georgia"/>
              </a:rPr>
              <a:t>  </a:t>
            </a:r>
            <a:r>
              <a:rPr sz="2800" i="1" spc="-50" dirty="0">
                <a:latin typeface="Georgia"/>
                <a:cs typeface="Georgia"/>
              </a:rPr>
              <a:t>o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instrumento</a:t>
            </a:r>
            <a:r>
              <a:rPr sz="2800" i="1" u="sng" spc="-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privado</a:t>
            </a:r>
            <a:r>
              <a:rPr sz="2800" i="1" u="sng" spc="-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</a:t>
            </a:r>
            <a:r>
              <a:rPr sz="2800" i="1" u="sng" spc="-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firma</a:t>
            </a:r>
            <a:r>
              <a:rPr sz="2800" i="1" u="sng" spc="-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autenticada</a:t>
            </a:r>
            <a:r>
              <a:rPr sz="2800" i="1" u="sng" spc="-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por</a:t>
            </a:r>
            <a:r>
              <a:rPr sz="2800" spc="-1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escribano.</a:t>
            </a:r>
            <a:endParaRPr sz="2800">
              <a:latin typeface="Georgia"/>
              <a:cs typeface="Georgia"/>
            </a:endParaRPr>
          </a:p>
          <a:p>
            <a:pPr marL="285750" marR="7620" indent="-273050" algn="just">
              <a:lnSpc>
                <a:spcPts val="3020"/>
              </a:lnSpc>
              <a:spcBef>
                <a:spcPts val="685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latin typeface="Georgia"/>
                <a:cs typeface="Georgia"/>
              </a:rPr>
              <a:t>El</a:t>
            </a:r>
            <a:r>
              <a:rPr sz="2800" spc="8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bien</a:t>
            </a:r>
            <a:r>
              <a:rPr sz="2800" spc="85" dirty="0"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</a:t>
            </a:r>
            <a:r>
              <a:rPr sz="2800" i="1" u="sng" spc="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inscribirá</a:t>
            </a:r>
            <a:r>
              <a:rPr sz="2800" i="1" u="sng" spc="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28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nombre</a:t>
            </a:r>
            <a:r>
              <a:rPr sz="2800" i="1" u="sng" spc="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i="1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800" i="1" u="sng" spc="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sociedad,</a:t>
            </a:r>
            <a:r>
              <a:rPr sz="28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debiéndose</a:t>
            </a:r>
            <a:r>
              <a:rPr sz="2800" i="1" u="sng" spc="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indicar</a:t>
            </a:r>
            <a:r>
              <a:rPr sz="2800" i="1" u="sng" spc="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800" i="1" spc="-25" dirty="0">
                <a:latin typeface="Georgia"/>
                <a:cs typeface="Georgia"/>
              </a:rPr>
              <a:t> 	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proporción</a:t>
            </a:r>
            <a:r>
              <a:rPr sz="2800" i="1" u="sng" spc="-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sz="2800" i="1" u="sng" spc="-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que</a:t>
            </a:r>
            <a:r>
              <a:rPr sz="2800" i="1" u="sng" spc="-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participan</a:t>
            </a:r>
            <a:r>
              <a:rPr sz="2800" i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800" i="1" u="sng" spc="-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2800" i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sz="2800" i="1" u="sng" spc="-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tal</a:t>
            </a:r>
            <a:r>
              <a:rPr sz="2800" i="1" u="sng" spc="-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</a:t>
            </a:r>
            <a:r>
              <a:rPr sz="2800" spc="-10" dirty="0">
                <a:latin typeface="Georgia"/>
                <a:cs typeface="Georgia"/>
              </a:rPr>
              <a:t>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2941955">
              <a:lnSpc>
                <a:spcPct val="100000"/>
              </a:lnSpc>
              <a:spcBef>
                <a:spcPts val="100"/>
              </a:spcBef>
            </a:pPr>
            <a:r>
              <a:rPr dirty="0"/>
              <a:t>PRUEBA</a:t>
            </a:r>
            <a:r>
              <a:rPr spc="-15" dirty="0"/>
              <a:t> </a:t>
            </a:r>
            <a:r>
              <a:rPr dirty="0"/>
              <a:t>DE</a:t>
            </a:r>
            <a:r>
              <a:rPr spc="-15" dirty="0"/>
              <a:t> </a:t>
            </a:r>
            <a:r>
              <a:rPr dirty="0"/>
              <a:t>LA</a:t>
            </a:r>
            <a:r>
              <a:rPr spc="-20" dirty="0"/>
              <a:t> </a:t>
            </a:r>
            <a:r>
              <a:rPr spc="-10" dirty="0"/>
              <a:t>SOCIEDAD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076" y="2710637"/>
            <a:ext cx="111823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86385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70833"/>
              <a:buFont typeface="Segoe UI Symbol"/>
              <a:buChar char="⚫"/>
              <a:tabLst>
                <a:tab pos="286385" algn="l"/>
                <a:tab pos="1024255" algn="l"/>
                <a:tab pos="3254375" algn="l"/>
                <a:tab pos="3967479" algn="l"/>
                <a:tab pos="4559300" algn="l"/>
                <a:tab pos="6548120" algn="l"/>
                <a:tab pos="8008620" algn="l"/>
                <a:tab pos="10473055" algn="l"/>
              </a:tabLst>
            </a:pPr>
            <a:r>
              <a:rPr sz="3600" spc="-25" dirty="0">
                <a:latin typeface="Georgia"/>
                <a:cs typeface="Georgia"/>
              </a:rPr>
              <a:t>La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10" dirty="0">
                <a:latin typeface="Georgia"/>
                <a:cs typeface="Georgia"/>
              </a:rPr>
              <a:t>existencia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25" dirty="0">
                <a:latin typeface="Georgia"/>
                <a:cs typeface="Georgia"/>
              </a:rPr>
              <a:t>de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25" dirty="0">
                <a:latin typeface="Georgia"/>
                <a:cs typeface="Georgia"/>
              </a:rPr>
              <a:t>la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10" dirty="0">
                <a:latin typeface="Georgia"/>
                <a:cs typeface="Georgia"/>
              </a:rPr>
              <a:t>sociedad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10" dirty="0">
                <a:latin typeface="Georgia"/>
                <a:cs typeface="Georgia"/>
              </a:rPr>
              <a:t>puede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10" dirty="0">
                <a:latin typeface="Georgia"/>
                <a:cs typeface="Georgia"/>
              </a:rPr>
              <a:t>acreditarse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-25" dirty="0">
                <a:latin typeface="Georgia"/>
                <a:cs typeface="Georgia"/>
              </a:rPr>
              <a:t>por </a:t>
            </a:r>
            <a:r>
              <a:rPr sz="3600" dirty="0">
                <a:latin typeface="Georgia"/>
                <a:cs typeface="Georgia"/>
              </a:rPr>
              <a:t>cualquier</a:t>
            </a:r>
            <a:r>
              <a:rPr sz="3600" spc="-25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medio</a:t>
            </a:r>
            <a:r>
              <a:rPr sz="3600" spc="-4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de</a:t>
            </a:r>
            <a:r>
              <a:rPr sz="3600" spc="-40" dirty="0">
                <a:latin typeface="Georgia"/>
                <a:cs typeface="Georgia"/>
              </a:rPr>
              <a:t> </a:t>
            </a:r>
            <a:r>
              <a:rPr sz="3600" spc="-10" dirty="0">
                <a:latin typeface="Georgia"/>
                <a:cs typeface="Georgia"/>
              </a:rPr>
              <a:t>prueba.-</a:t>
            </a:r>
            <a:endParaRPr sz="3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1989455">
              <a:lnSpc>
                <a:spcPct val="100000"/>
              </a:lnSpc>
              <a:spcBef>
                <a:spcPts val="100"/>
              </a:spcBef>
            </a:pPr>
            <a:r>
              <a:rPr dirty="0"/>
              <a:t>RESPONSABILIDAD</a:t>
            </a:r>
            <a:r>
              <a:rPr spc="-35" dirty="0"/>
              <a:t> </a:t>
            </a:r>
            <a:r>
              <a:rPr dirty="0"/>
              <a:t>DE</a:t>
            </a:r>
            <a:r>
              <a:rPr spc="-15" dirty="0"/>
              <a:t> </a:t>
            </a:r>
            <a:r>
              <a:rPr dirty="0"/>
              <a:t>LOS</a:t>
            </a:r>
            <a:r>
              <a:rPr spc="-20" dirty="0"/>
              <a:t> </a:t>
            </a:r>
            <a:r>
              <a:rPr spc="-10" dirty="0"/>
              <a:t>SOCIOS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12442" y="1778634"/>
            <a:ext cx="8348980" cy="35163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65735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Los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socios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responden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frente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terceros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como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obligados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simplemente</a:t>
            </a:r>
            <a:r>
              <a:rPr sz="2400" b="1" u="sng" spc="-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mancomunados</a:t>
            </a:r>
            <a:r>
              <a:rPr sz="2400" b="1" spc="-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por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partes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iguales, </a:t>
            </a:r>
            <a:r>
              <a:rPr sz="2400" dirty="0">
                <a:latin typeface="Georgia"/>
                <a:cs typeface="Georgia"/>
              </a:rPr>
              <a:t>salvo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solidaridad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sociedad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entre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ellos,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una </a:t>
            </a:r>
            <a:r>
              <a:rPr sz="2400" dirty="0">
                <a:latin typeface="Georgia"/>
                <a:cs typeface="Georgia"/>
              </a:rPr>
              <a:t>distinta</a:t>
            </a:r>
            <a:r>
              <a:rPr sz="2400" spc="-1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proporción,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resulten:</a:t>
            </a:r>
            <a:endParaRPr sz="24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5"/>
              </a:spcBef>
              <a:buClr>
                <a:srgbClr val="D16248"/>
              </a:buClr>
              <a:buFont typeface="Segoe UI Symbol"/>
              <a:buChar char="⚫"/>
            </a:pPr>
            <a:endParaRPr sz="2400" dirty="0">
              <a:latin typeface="Georgia"/>
              <a:cs typeface="Georgia"/>
            </a:endParaRPr>
          </a:p>
          <a:p>
            <a:pPr marL="286385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1)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una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estipulación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expresa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respecto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una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relación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un</a:t>
            </a:r>
            <a:endParaRPr sz="2400" dirty="0">
              <a:latin typeface="Georgia"/>
              <a:cs typeface="Georgia"/>
            </a:endParaRPr>
          </a:p>
          <a:p>
            <a:pPr marL="286385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conjunto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relaciones;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buClr>
                <a:srgbClr val="D16248"/>
              </a:buClr>
              <a:buSzPct val="85416"/>
              <a:tabLst>
                <a:tab pos="286385" algn="l"/>
              </a:tabLst>
            </a:pPr>
            <a:r>
              <a:rPr lang="es-ES" sz="2400" dirty="0">
                <a:latin typeface="Georgia"/>
                <a:cs typeface="Georgia"/>
              </a:rPr>
              <a:t>    </a:t>
            </a:r>
            <a:r>
              <a:rPr sz="2400" dirty="0">
                <a:latin typeface="Georgia"/>
                <a:cs typeface="Georgia"/>
              </a:rPr>
              <a:t>2)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una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estipulación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del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contrato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social</a:t>
            </a:r>
            <a:r>
              <a:rPr lang="es-ES" sz="2400" spc="-10" dirty="0">
                <a:latin typeface="Georgia"/>
                <a:cs typeface="Georgia"/>
              </a:rPr>
              <a:t>.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416"/>
              <a:tabLst>
                <a:tab pos="286385" algn="l"/>
              </a:tabLst>
            </a:pPr>
            <a:r>
              <a:rPr lang="es-ES" sz="2400" dirty="0">
                <a:latin typeface="Georgia"/>
                <a:cs typeface="Georgia"/>
              </a:rPr>
              <a:t>    </a:t>
            </a:r>
            <a:r>
              <a:rPr sz="2400" dirty="0">
                <a:latin typeface="Georgia"/>
                <a:cs typeface="Georgia"/>
              </a:rPr>
              <a:t>3)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reglas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comunes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del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tipo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 err="1">
                <a:latin typeface="Georgia"/>
                <a:cs typeface="Georgia"/>
              </a:rPr>
              <a:t>manifestaron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spc="-10" dirty="0" err="1">
                <a:latin typeface="Georgia"/>
                <a:cs typeface="Georgia"/>
              </a:rPr>
              <a:t>adoptar</a:t>
            </a:r>
            <a:r>
              <a:rPr lang="es-ES" sz="2400" spc="-10" dirty="0">
                <a:latin typeface="Georgia"/>
                <a:cs typeface="Georgia"/>
              </a:rPr>
              <a:t>.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1433" y="898397"/>
            <a:ext cx="376999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Concepto</a:t>
            </a:r>
            <a:r>
              <a:rPr spc="-80" dirty="0"/>
              <a:t> </a:t>
            </a:r>
            <a:r>
              <a:rPr dirty="0"/>
              <a:t>-</a:t>
            </a:r>
            <a:r>
              <a:rPr spc="-95" dirty="0"/>
              <a:t> </a:t>
            </a:r>
            <a:r>
              <a:rPr spc="-10" dirty="0"/>
              <a:t>tipicidad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1110" y="1496059"/>
            <a:ext cx="8441690" cy="4623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4615"/>
              <a:buFont typeface="Segoe UI Symbol"/>
              <a:buChar char="⚫"/>
              <a:tabLst>
                <a:tab pos="286385" algn="l"/>
              </a:tabLst>
            </a:pPr>
            <a:r>
              <a:rPr sz="2600" dirty="0">
                <a:latin typeface="Georgia"/>
                <a:cs typeface="Georgia"/>
              </a:rPr>
              <a:t>Habrá</a:t>
            </a:r>
            <a:r>
              <a:rPr sz="2600" spc="120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sociedad</a:t>
            </a:r>
            <a:r>
              <a:rPr sz="2600" spc="125" dirty="0"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si</a:t>
            </a:r>
            <a:r>
              <a:rPr sz="2600" b="1" u="sng" spc="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una</a:t>
            </a:r>
            <a:r>
              <a:rPr sz="2600" b="1" u="sng" spc="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sz="2600" b="1" u="sng" spc="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más</a:t>
            </a:r>
            <a:r>
              <a:rPr sz="2600" b="1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personas</a:t>
            </a:r>
            <a:r>
              <a:rPr sz="2600" spc="125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en</a:t>
            </a:r>
            <a:r>
              <a:rPr sz="2600" spc="125" dirty="0">
                <a:latin typeface="Georgia"/>
                <a:cs typeface="Georgia"/>
              </a:rPr>
              <a:t>  </a:t>
            </a:r>
            <a:r>
              <a:rPr sz="2600" spc="-10" dirty="0">
                <a:latin typeface="Georgia"/>
                <a:cs typeface="Georgia"/>
              </a:rPr>
              <a:t>forma 	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organizada,</a:t>
            </a:r>
            <a:r>
              <a:rPr sz="2600" b="1" u="sng" spc="2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conforme</a:t>
            </a:r>
            <a:r>
              <a:rPr sz="2600" spc="28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280" dirty="0"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uno</a:t>
            </a:r>
            <a:r>
              <a:rPr sz="2600" b="1" u="sng" spc="25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600" b="1" u="sng" spc="2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600" b="1" u="sng" spc="2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tipos</a:t>
            </a:r>
            <a:r>
              <a:rPr sz="2600" b="1" u="sng" spc="2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previstos 	</a:t>
            </a:r>
            <a:r>
              <a:rPr sz="2600" dirty="0">
                <a:latin typeface="Georgia"/>
                <a:cs typeface="Georgia"/>
              </a:rPr>
              <a:t>en</a:t>
            </a:r>
            <a:r>
              <a:rPr sz="2600" spc="245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esta</a:t>
            </a:r>
            <a:r>
              <a:rPr sz="2600" spc="254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Ley,</a:t>
            </a:r>
            <a:r>
              <a:rPr sz="2600" spc="245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se</a:t>
            </a:r>
            <a:r>
              <a:rPr sz="2600" spc="254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obliguen</a:t>
            </a:r>
            <a:r>
              <a:rPr sz="2600" spc="254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245" dirty="0"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realizar</a:t>
            </a:r>
            <a:r>
              <a:rPr sz="2600" spc="245" dirty="0"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aportes</a:t>
            </a:r>
            <a:r>
              <a:rPr sz="2600" b="1" spc="215" dirty="0">
                <a:latin typeface="Georgia"/>
                <a:cs typeface="Georgia"/>
              </a:rPr>
              <a:t>  </a:t>
            </a:r>
            <a:r>
              <a:rPr sz="2600" spc="-20" dirty="0">
                <a:latin typeface="Georgia"/>
                <a:cs typeface="Georgia"/>
              </a:rPr>
              <a:t>para 	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aplicarlos</a:t>
            </a:r>
            <a:r>
              <a:rPr sz="2600"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2600" b="1" u="sng" spc="1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600" b="1" u="sng" spc="1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producción</a:t>
            </a:r>
            <a:r>
              <a:rPr sz="2600"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dirty="0">
                <a:latin typeface="Georgia"/>
                <a:cs typeface="Georgia"/>
              </a:rPr>
              <a:t>o</a:t>
            </a:r>
            <a:r>
              <a:rPr sz="2600" spc="225" dirty="0">
                <a:latin typeface="Georgia"/>
                <a:cs typeface="Georgia"/>
              </a:rPr>
              <a:t> 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intercambio</a:t>
            </a:r>
            <a:r>
              <a:rPr sz="2600" b="1" u="sng" spc="1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6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600" b="1" spc="-25" dirty="0">
                <a:latin typeface="Georgia"/>
                <a:cs typeface="Georgia"/>
              </a:rPr>
              <a:t> 	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bienes</a:t>
            </a:r>
            <a:r>
              <a:rPr sz="2600" b="1" u="sng" spc="1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sz="2600" b="1" u="sng" spc="1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servicios</a:t>
            </a:r>
            <a:r>
              <a:rPr sz="2600" b="1" u="sng" spc="1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participando</a:t>
            </a:r>
            <a:r>
              <a:rPr sz="2600" spc="1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</a:t>
            </a:r>
            <a:r>
              <a:rPr sz="2600" spc="1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los</a:t>
            </a:r>
            <a:r>
              <a:rPr sz="2600" spc="165" dirty="0"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beneficios</a:t>
            </a:r>
            <a:r>
              <a:rPr sz="2600" b="1" u="sng" spc="1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2600" b="1" spc="-50" dirty="0">
                <a:latin typeface="Georgia"/>
                <a:cs typeface="Georgia"/>
              </a:rPr>
              <a:t> 	</a:t>
            </a:r>
            <a:r>
              <a:rPr sz="2600" dirty="0">
                <a:latin typeface="Georgia"/>
                <a:cs typeface="Georgia"/>
              </a:rPr>
              <a:t>soportando</a:t>
            </a:r>
            <a:r>
              <a:rPr sz="2600" spc="-60" dirty="0">
                <a:latin typeface="Georgia"/>
                <a:cs typeface="Georgia"/>
              </a:rPr>
              <a:t> </a:t>
            </a: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las</a:t>
            </a:r>
            <a:r>
              <a:rPr sz="26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6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pérdidas</a:t>
            </a:r>
            <a:endParaRPr sz="2600">
              <a:latin typeface="Georgia"/>
              <a:cs typeface="Georgia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625"/>
              </a:spcBef>
              <a:buClr>
                <a:srgbClr val="D16248"/>
              </a:buClr>
              <a:buSzPct val="84615"/>
              <a:buFont typeface="Segoe UI Symbol"/>
              <a:buChar char="⚫"/>
              <a:tabLst>
                <a:tab pos="286385" algn="l"/>
              </a:tabLst>
            </a:pPr>
            <a:r>
              <a:rPr sz="2600" dirty="0">
                <a:latin typeface="Georgia"/>
                <a:cs typeface="Georgia"/>
              </a:rPr>
              <a:t>La</a:t>
            </a:r>
            <a:r>
              <a:rPr sz="2600" spc="260" dirty="0"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Sociedad</a:t>
            </a:r>
            <a:r>
              <a:rPr sz="2600" spc="26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FF0000"/>
                </a:solidFill>
                <a:latin typeface="Georgia"/>
                <a:cs typeface="Georgia"/>
              </a:rPr>
              <a:t>unipersonal</a:t>
            </a:r>
            <a:r>
              <a:rPr sz="2600" spc="25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solo</a:t>
            </a:r>
            <a:r>
              <a:rPr sz="2600" spc="2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puede</a:t>
            </a:r>
            <a:r>
              <a:rPr sz="2600" spc="26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constituirse</a:t>
            </a:r>
            <a:r>
              <a:rPr sz="2600" spc="240" dirty="0">
                <a:latin typeface="Georgia"/>
                <a:cs typeface="Georgia"/>
              </a:rPr>
              <a:t> </a:t>
            </a:r>
            <a:r>
              <a:rPr sz="2600" spc="-20" dirty="0">
                <a:latin typeface="Georgia"/>
                <a:cs typeface="Georgia"/>
              </a:rPr>
              <a:t>como 	SA.-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15"/>
              </a:spcBef>
              <a:buClr>
                <a:srgbClr val="D16248"/>
              </a:buClr>
              <a:buFont typeface="Segoe UI Symbol"/>
              <a:buChar char="⚫"/>
            </a:pPr>
            <a:endParaRPr sz="2600">
              <a:latin typeface="Georgia"/>
              <a:cs typeface="Georgia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4615"/>
              <a:buFont typeface="Segoe UI Symbol"/>
              <a:buChar char="⚫"/>
              <a:tabLst>
                <a:tab pos="286385" algn="l"/>
              </a:tabLst>
            </a:pPr>
            <a:r>
              <a:rPr sz="26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CAPACIDAD</a:t>
            </a:r>
            <a:r>
              <a:rPr sz="2600" dirty="0">
                <a:latin typeface="Georgia"/>
                <a:cs typeface="Georgia"/>
              </a:rPr>
              <a:t>:</a:t>
            </a:r>
            <a:r>
              <a:rPr sz="2600" spc="20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Es</a:t>
            </a:r>
            <a:r>
              <a:rPr sz="2600" spc="2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un</a:t>
            </a:r>
            <a:r>
              <a:rPr sz="2600" spc="20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sujeto</a:t>
            </a:r>
            <a:r>
              <a:rPr sz="2600" spc="22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</a:t>
            </a:r>
            <a:r>
              <a:rPr sz="2600" spc="20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derecho</a:t>
            </a:r>
            <a:r>
              <a:rPr sz="2600" spc="2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con</a:t>
            </a:r>
            <a:r>
              <a:rPr sz="2600" spc="20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el</a:t>
            </a:r>
            <a:r>
              <a:rPr sz="2600" spc="21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alcance 	</a:t>
            </a:r>
            <a:r>
              <a:rPr sz="2600" dirty="0">
                <a:latin typeface="Georgia"/>
                <a:cs typeface="Georgia"/>
              </a:rPr>
              <a:t>fijado</a:t>
            </a:r>
            <a:r>
              <a:rPr sz="2600" spc="-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por</a:t>
            </a:r>
            <a:r>
              <a:rPr sz="2600" spc="-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la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ley</a:t>
            </a:r>
            <a:r>
              <a:rPr sz="2600" spc="-2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(art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spc="-25" dirty="0">
                <a:latin typeface="Georgia"/>
                <a:cs typeface="Georgia"/>
              </a:rPr>
              <a:t>2)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215" rIns="0" bIns="0" rtlCol="0">
            <a:spAutoFit/>
          </a:bodyPr>
          <a:lstStyle/>
          <a:p>
            <a:pPr marL="3653154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SUBSANACION</a:t>
            </a:r>
            <a:r>
              <a:rPr spc="-65" dirty="0"/>
              <a:t> </a:t>
            </a:r>
            <a:r>
              <a:rPr dirty="0"/>
              <a:t>(art</a:t>
            </a:r>
            <a:r>
              <a:rPr spc="-90" dirty="0"/>
              <a:t> </a:t>
            </a:r>
            <a:r>
              <a:rPr spc="-25" dirty="0"/>
              <a:t>25)</a:t>
            </a:r>
          </a:p>
        </p:txBody>
      </p:sp>
      <p:sp>
        <p:nvSpPr>
          <p:cNvPr id="3" name="object 3"/>
          <p:cNvSpPr/>
          <p:nvPr/>
        </p:nvSpPr>
        <p:spPr>
          <a:xfrm>
            <a:off x="1043089" y="3864736"/>
            <a:ext cx="8140065" cy="20320"/>
          </a:xfrm>
          <a:custGeom>
            <a:avLst/>
            <a:gdLst/>
            <a:ahLst/>
            <a:cxnLst/>
            <a:rect l="l" t="t" r="r" b="b"/>
            <a:pathLst>
              <a:path w="8140065" h="20320">
                <a:moveTo>
                  <a:pt x="8139645" y="0"/>
                </a:moveTo>
                <a:lnTo>
                  <a:pt x="0" y="0"/>
                </a:lnTo>
                <a:lnTo>
                  <a:pt x="0" y="19812"/>
                </a:lnTo>
                <a:lnTo>
                  <a:pt x="8139645" y="19812"/>
                </a:lnTo>
                <a:lnTo>
                  <a:pt x="81396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85750" marR="6350" indent="-273050" algn="just">
              <a:lnSpc>
                <a:spcPct val="80000"/>
              </a:lnSpc>
              <a:spcBef>
                <a:spcPts val="725"/>
              </a:spcBef>
              <a:buClr>
                <a:srgbClr val="D16248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dirty="0">
                <a:latin typeface="Georgia"/>
                <a:cs typeface="Georgia"/>
              </a:rPr>
              <a:t>En</a:t>
            </a:r>
            <a:r>
              <a:rPr spc="36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el</a:t>
            </a:r>
            <a:r>
              <a:rPr spc="36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caso</a:t>
            </a:r>
            <a:r>
              <a:rPr spc="35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de</a:t>
            </a:r>
            <a:r>
              <a:rPr spc="37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sociedades</a:t>
            </a:r>
            <a:r>
              <a:rPr spc="37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incluidas</a:t>
            </a:r>
            <a:r>
              <a:rPr spc="37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en</a:t>
            </a:r>
            <a:r>
              <a:rPr spc="36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esta</a:t>
            </a:r>
            <a:r>
              <a:rPr spc="36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Sección,</a:t>
            </a:r>
            <a:r>
              <a:rPr spc="350" dirty="0">
                <a:latin typeface="Georgia"/>
                <a:cs typeface="Georgia"/>
              </a:rPr>
              <a:t> </a:t>
            </a:r>
            <a:r>
              <a:rPr i="1" spc="-25" dirty="0"/>
              <a:t>la 	</a:t>
            </a:r>
            <a:r>
              <a:rPr i="1" dirty="0"/>
              <a:t>omisión</a:t>
            </a:r>
            <a:r>
              <a:rPr i="1" spc="250" dirty="0"/>
              <a:t>  </a:t>
            </a:r>
            <a:r>
              <a:rPr i="1" dirty="0"/>
              <a:t>de</a:t>
            </a:r>
            <a:r>
              <a:rPr i="1" spc="254" dirty="0"/>
              <a:t>  </a:t>
            </a:r>
            <a:r>
              <a:rPr i="1" dirty="0"/>
              <a:t>requisitos</a:t>
            </a:r>
            <a:r>
              <a:rPr i="1" spc="265" dirty="0"/>
              <a:t>  </a:t>
            </a:r>
            <a:r>
              <a:rPr i="1" dirty="0"/>
              <a:t>esenciales,</a:t>
            </a:r>
            <a:r>
              <a:rPr i="1" spc="254" dirty="0"/>
              <a:t>  </a:t>
            </a:r>
            <a:r>
              <a:rPr i="1" dirty="0"/>
              <a:t>tipificantes</a:t>
            </a:r>
            <a:r>
              <a:rPr i="1" spc="254" dirty="0"/>
              <a:t>  </a:t>
            </a:r>
            <a:r>
              <a:rPr i="1" dirty="0"/>
              <a:t>o</a:t>
            </a:r>
            <a:r>
              <a:rPr i="1" spc="260" dirty="0"/>
              <a:t>  </a:t>
            </a:r>
            <a:r>
              <a:rPr i="1" spc="-25" dirty="0"/>
              <a:t>no 	</a:t>
            </a:r>
            <a:r>
              <a:rPr i="1" dirty="0"/>
              <a:t>tipificantes,</a:t>
            </a:r>
            <a:r>
              <a:rPr i="1" spc="500" dirty="0"/>
              <a:t> </a:t>
            </a:r>
            <a:r>
              <a:rPr i="1" dirty="0"/>
              <a:t>la</a:t>
            </a:r>
            <a:r>
              <a:rPr i="1" spc="515" dirty="0"/>
              <a:t> </a:t>
            </a:r>
            <a:r>
              <a:rPr i="1" dirty="0"/>
              <a:t>existencia</a:t>
            </a:r>
            <a:r>
              <a:rPr i="1" spc="525" dirty="0"/>
              <a:t> </a:t>
            </a:r>
            <a:r>
              <a:rPr i="1" dirty="0"/>
              <a:t>de</a:t>
            </a:r>
            <a:r>
              <a:rPr i="1" spc="505" dirty="0"/>
              <a:t> </a:t>
            </a:r>
            <a:r>
              <a:rPr i="1" dirty="0"/>
              <a:t>elementos</a:t>
            </a:r>
            <a:r>
              <a:rPr i="1" spc="515" dirty="0"/>
              <a:t> </a:t>
            </a:r>
            <a:r>
              <a:rPr i="1" spc="-10" dirty="0"/>
              <a:t>incompatibles 	</a:t>
            </a:r>
            <a:r>
              <a:rPr i="1" dirty="0"/>
              <a:t>con</a:t>
            </a:r>
            <a:r>
              <a:rPr i="1" spc="509" dirty="0"/>
              <a:t> </a:t>
            </a:r>
            <a:r>
              <a:rPr i="1" dirty="0"/>
              <a:t>el</a:t>
            </a:r>
            <a:r>
              <a:rPr i="1" spc="509" dirty="0"/>
              <a:t> </a:t>
            </a:r>
            <a:r>
              <a:rPr i="1" dirty="0"/>
              <a:t>tipo</a:t>
            </a:r>
            <a:r>
              <a:rPr i="1" spc="520" dirty="0"/>
              <a:t> </a:t>
            </a:r>
            <a:r>
              <a:rPr i="1" dirty="0"/>
              <a:t>elegido</a:t>
            </a:r>
            <a:r>
              <a:rPr i="1" spc="484" dirty="0"/>
              <a:t> </a:t>
            </a:r>
            <a:r>
              <a:rPr i="1" dirty="0"/>
              <a:t>o</a:t>
            </a:r>
            <a:r>
              <a:rPr i="1" spc="520" dirty="0"/>
              <a:t> </a:t>
            </a:r>
            <a:r>
              <a:rPr i="1" dirty="0"/>
              <a:t>la</a:t>
            </a:r>
            <a:r>
              <a:rPr i="1" spc="505" dirty="0"/>
              <a:t> </a:t>
            </a:r>
            <a:r>
              <a:rPr i="1" dirty="0"/>
              <a:t>omisión</a:t>
            </a:r>
            <a:r>
              <a:rPr i="1" spc="520" dirty="0"/>
              <a:t> </a:t>
            </a:r>
            <a:r>
              <a:rPr i="1" dirty="0"/>
              <a:t>de</a:t>
            </a:r>
            <a:r>
              <a:rPr i="1" spc="505" dirty="0"/>
              <a:t> </a:t>
            </a:r>
            <a:r>
              <a:rPr i="1" dirty="0"/>
              <a:t>cumplimiento</a:t>
            </a:r>
            <a:r>
              <a:rPr i="1" spc="525" dirty="0"/>
              <a:t> </a:t>
            </a:r>
            <a:r>
              <a:rPr i="1" spc="-25" dirty="0"/>
              <a:t>de 	</a:t>
            </a:r>
            <a:r>
              <a:rPr i="1" dirty="0"/>
              <a:t>requisitos</a:t>
            </a:r>
            <a:r>
              <a:rPr i="1" spc="595" dirty="0"/>
              <a:t>   </a:t>
            </a:r>
            <a:r>
              <a:rPr i="1" dirty="0"/>
              <a:t>formales</a:t>
            </a:r>
            <a:r>
              <a:rPr dirty="0">
                <a:latin typeface="Georgia"/>
                <a:cs typeface="Georgia"/>
              </a:rPr>
              <a:t>,</a:t>
            </a:r>
            <a:r>
              <a:rPr spc="590" dirty="0">
                <a:latin typeface="Georgia"/>
                <a:cs typeface="Georgia"/>
              </a:rPr>
              <a:t> 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pueden</a:t>
            </a:r>
            <a:r>
              <a:rPr b="1" u="sng" spc="5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subsanarse</a:t>
            </a:r>
            <a:r>
              <a:rPr b="1" u="sng" spc="5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 </a:t>
            </a:r>
            <a:r>
              <a:rPr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b="1" spc="-50" dirty="0">
                <a:latin typeface="Georgia"/>
                <a:cs typeface="Georgia"/>
              </a:rPr>
              <a:t> 	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iniciativa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b="1" u="sng" spc="18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b="1" u="sng" spc="1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b="1" u="sng" spc="1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b="1" spc="-25" dirty="0">
                <a:latin typeface="Georgia"/>
                <a:cs typeface="Georgia"/>
              </a:rPr>
              <a:t> 	</a:t>
            </a:r>
            <a:r>
              <a:rPr b="1" dirty="0">
                <a:latin typeface="Georgia"/>
                <a:cs typeface="Georgia"/>
              </a:rPr>
              <a:t>cualquier</a:t>
            </a:r>
            <a:r>
              <a:rPr b="1" spc="640" dirty="0">
                <a:latin typeface="Georgia"/>
                <a:cs typeface="Georgia"/>
              </a:rPr>
              <a:t>  </a:t>
            </a:r>
            <a:r>
              <a:rPr b="1" dirty="0">
                <a:latin typeface="Georgia"/>
                <a:cs typeface="Georgia"/>
              </a:rPr>
              <a:t>tiempo</a:t>
            </a:r>
            <a:r>
              <a:rPr b="1" spc="635" dirty="0">
                <a:latin typeface="Georgia"/>
                <a:cs typeface="Georgia"/>
              </a:rPr>
              <a:t>  </a:t>
            </a:r>
            <a:r>
              <a:rPr b="1" dirty="0">
                <a:latin typeface="Georgia"/>
                <a:cs typeface="Georgia"/>
              </a:rPr>
              <a:t>durante</a:t>
            </a:r>
            <a:r>
              <a:rPr b="1" spc="640" dirty="0">
                <a:latin typeface="Georgia"/>
                <a:cs typeface="Georgia"/>
              </a:rPr>
              <a:t>  </a:t>
            </a:r>
            <a:r>
              <a:rPr b="1" dirty="0">
                <a:latin typeface="Georgia"/>
                <a:cs typeface="Georgia"/>
              </a:rPr>
              <a:t>el</a:t>
            </a:r>
            <a:r>
              <a:rPr b="1" spc="210" dirty="0">
                <a:latin typeface="Georgia"/>
                <a:cs typeface="Georgia"/>
              </a:rPr>
              <a:t>   </a:t>
            </a:r>
            <a:r>
              <a:rPr b="1" dirty="0">
                <a:latin typeface="Georgia"/>
                <a:cs typeface="Georgia"/>
              </a:rPr>
              <a:t>plazo</a:t>
            </a:r>
            <a:r>
              <a:rPr b="1" spc="645" dirty="0">
                <a:latin typeface="Georgia"/>
                <a:cs typeface="Georgia"/>
              </a:rPr>
              <a:t>  </a:t>
            </a:r>
            <a:r>
              <a:rPr b="1" dirty="0">
                <a:latin typeface="Georgia"/>
                <a:cs typeface="Georgia"/>
              </a:rPr>
              <a:t>de</a:t>
            </a:r>
            <a:r>
              <a:rPr b="1" spc="635" dirty="0">
                <a:latin typeface="Georgia"/>
                <a:cs typeface="Georgia"/>
              </a:rPr>
              <a:t>  </a:t>
            </a:r>
            <a:r>
              <a:rPr b="1" spc="-25" dirty="0">
                <a:latin typeface="Georgia"/>
                <a:cs typeface="Georgia"/>
              </a:rPr>
              <a:t>la 	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duración</a:t>
            </a:r>
            <a:r>
              <a:rPr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previsto</a:t>
            </a:r>
            <a:r>
              <a:rPr b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b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contrato</a:t>
            </a:r>
            <a:r>
              <a:rPr spc="-10" dirty="0">
                <a:latin typeface="Georgia"/>
                <a:cs typeface="Georgia"/>
              </a:rPr>
              <a:t>.</a:t>
            </a:r>
          </a:p>
          <a:p>
            <a:pPr marL="285750" marR="5080" indent="-273050" algn="just">
              <a:lnSpc>
                <a:spcPct val="80000"/>
              </a:lnSpc>
              <a:spcBef>
                <a:spcPts val="625"/>
              </a:spcBef>
              <a:buClr>
                <a:srgbClr val="D16248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dirty="0">
                <a:latin typeface="Georgia"/>
                <a:cs typeface="Georgia"/>
              </a:rPr>
              <a:t>A</a:t>
            </a:r>
            <a:r>
              <a:rPr spc="254" dirty="0"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falta</a:t>
            </a:r>
            <a:r>
              <a:rPr b="1" u="sng" spc="2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b="1" u="sng" spc="2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acuerdo</a:t>
            </a:r>
            <a:r>
              <a:rPr b="1" u="sng" spc="2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unánime</a:t>
            </a:r>
            <a:r>
              <a:rPr b="1" u="sng" spc="2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de</a:t>
            </a:r>
            <a:r>
              <a:rPr spc="250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los</a:t>
            </a:r>
            <a:r>
              <a:rPr spc="254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socios,</a:t>
            </a:r>
            <a:r>
              <a:rPr spc="254" dirty="0">
                <a:latin typeface="Georgia"/>
                <a:cs typeface="Georgia"/>
              </a:rPr>
              <a:t>  </a:t>
            </a:r>
            <a:r>
              <a:rPr spc="-25" dirty="0">
                <a:latin typeface="Georgia"/>
                <a:cs typeface="Georgia"/>
              </a:rPr>
              <a:t>la 	</a:t>
            </a:r>
            <a:r>
              <a:rPr dirty="0">
                <a:latin typeface="Georgia"/>
                <a:cs typeface="Georgia"/>
              </a:rPr>
              <a:t>subsanación</a:t>
            </a:r>
            <a:r>
              <a:rPr spc="125" dirty="0"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puede</a:t>
            </a:r>
            <a:r>
              <a:rPr b="1" u="sng" spc="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ser</a:t>
            </a:r>
            <a:r>
              <a:rPr b="1" u="sng" spc="9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ordenada</a:t>
            </a:r>
            <a:r>
              <a:rPr b="1" u="sng" spc="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judicialmente</a:t>
            </a:r>
            <a:r>
              <a:rPr b="1" spc="-10" dirty="0">
                <a:latin typeface="Georgia"/>
                <a:cs typeface="Georgia"/>
              </a:rPr>
              <a:t> 	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b="1" u="sng" spc="1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procedimiento</a:t>
            </a:r>
            <a:r>
              <a:rPr b="1" u="sng" spc="1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sumarísimo</a:t>
            </a:r>
            <a:r>
              <a:rPr dirty="0">
                <a:latin typeface="Georgia"/>
                <a:cs typeface="Georgia"/>
              </a:rPr>
              <a:t>.</a:t>
            </a:r>
            <a:r>
              <a:rPr spc="19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En</a:t>
            </a:r>
            <a:r>
              <a:rPr spc="19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caso</a:t>
            </a:r>
            <a:r>
              <a:rPr spc="21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necesario, 	</a:t>
            </a:r>
            <a:r>
              <a:rPr dirty="0">
                <a:latin typeface="Georgia"/>
                <a:cs typeface="Georgia"/>
              </a:rPr>
              <a:t>el</a:t>
            </a:r>
            <a:r>
              <a:rPr spc="52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juez</a:t>
            </a:r>
            <a:r>
              <a:rPr spc="52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puede</a:t>
            </a:r>
            <a:r>
              <a:rPr spc="53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suplir</a:t>
            </a:r>
            <a:r>
              <a:rPr spc="50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la</a:t>
            </a:r>
            <a:r>
              <a:rPr spc="52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falta</a:t>
            </a:r>
            <a:r>
              <a:rPr spc="52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de</a:t>
            </a:r>
            <a:r>
              <a:rPr spc="52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acuerdo,</a:t>
            </a:r>
            <a:r>
              <a:rPr spc="52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sin</a:t>
            </a:r>
            <a:r>
              <a:rPr spc="52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imponer 	</a:t>
            </a:r>
            <a:r>
              <a:rPr dirty="0">
                <a:latin typeface="Georgia"/>
                <a:cs typeface="Georgia"/>
              </a:rPr>
              <a:t>mayor</a:t>
            </a:r>
            <a:r>
              <a:rPr spc="610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responsabilidad</a:t>
            </a:r>
            <a:r>
              <a:rPr spc="610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a</a:t>
            </a:r>
            <a:r>
              <a:rPr spc="610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los</a:t>
            </a:r>
            <a:r>
              <a:rPr spc="615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socios</a:t>
            </a:r>
            <a:r>
              <a:rPr spc="605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que</a:t>
            </a:r>
            <a:r>
              <a:rPr spc="610" dirty="0">
                <a:latin typeface="Georgia"/>
                <a:cs typeface="Georgia"/>
              </a:rPr>
              <a:t>  </a:t>
            </a:r>
            <a:r>
              <a:rPr dirty="0">
                <a:latin typeface="Georgia"/>
                <a:cs typeface="Georgia"/>
              </a:rPr>
              <a:t>no</a:t>
            </a:r>
            <a:r>
              <a:rPr spc="610" dirty="0">
                <a:latin typeface="Georgia"/>
                <a:cs typeface="Georgia"/>
              </a:rPr>
              <a:t>  </a:t>
            </a:r>
            <a:r>
              <a:rPr spc="-25" dirty="0">
                <a:latin typeface="Georgia"/>
                <a:cs typeface="Georgia"/>
              </a:rPr>
              <a:t>lo 	</a:t>
            </a:r>
            <a:r>
              <a:rPr spc="-10" dirty="0">
                <a:latin typeface="Georgia"/>
                <a:cs typeface="Georgia"/>
              </a:rPr>
              <a:t>consientan.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321685">
              <a:lnSpc>
                <a:spcPct val="100000"/>
              </a:lnSpc>
              <a:spcBef>
                <a:spcPts val="100"/>
              </a:spcBef>
            </a:pPr>
            <a:r>
              <a:rPr dirty="0"/>
              <a:t>DERECHO</a:t>
            </a:r>
            <a:r>
              <a:rPr spc="-50" dirty="0"/>
              <a:t> </a:t>
            </a:r>
            <a:r>
              <a:rPr dirty="0"/>
              <a:t>DE</a:t>
            </a:r>
            <a:r>
              <a:rPr spc="-15" dirty="0"/>
              <a:t> </a:t>
            </a:r>
            <a:r>
              <a:rPr spc="-10" dirty="0"/>
              <a:t>RECESO</a:t>
            </a:r>
          </a:p>
        </p:txBody>
      </p:sp>
      <p:sp>
        <p:nvSpPr>
          <p:cNvPr id="3" name="object 3"/>
          <p:cNvSpPr/>
          <p:nvPr/>
        </p:nvSpPr>
        <p:spPr>
          <a:xfrm>
            <a:off x="2647188" y="2001011"/>
            <a:ext cx="6247130" cy="24765"/>
          </a:xfrm>
          <a:custGeom>
            <a:avLst/>
            <a:gdLst/>
            <a:ahLst/>
            <a:cxnLst/>
            <a:rect l="l" t="t" r="r" b="b"/>
            <a:pathLst>
              <a:path w="6247130" h="24764">
                <a:moveTo>
                  <a:pt x="6246876" y="0"/>
                </a:moveTo>
                <a:lnTo>
                  <a:pt x="0" y="0"/>
                </a:lnTo>
                <a:lnTo>
                  <a:pt x="0" y="24384"/>
                </a:lnTo>
                <a:lnTo>
                  <a:pt x="6246876" y="24384"/>
                </a:lnTo>
                <a:lnTo>
                  <a:pt x="62468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81076" y="1546682"/>
            <a:ext cx="1118362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80670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78125"/>
              <a:buFont typeface="Segoe UI Symbol"/>
              <a:buChar char="⚫"/>
              <a:tabLst>
                <a:tab pos="286385" algn="l"/>
              </a:tabLst>
            </a:pPr>
            <a:r>
              <a:rPr sz="3200" dirty="0">
                <a:latin typeface="Georgia"/>
                <a:cs typeface="Georgia"/>
              </a:rPr>
              <a:t>El</a:t>
            </a:r>
            <a:r>
              <a:rPr sz="3200" spc="355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socio</a:t>
            </a:r>
            <a:r>
              <a:rPr sz="3200" spc="355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disconforme</a:t>
            </a:r>
            <a:r>
              <a:rPr sz="3200" b="1" spc="310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podrá</a:t>
            </a:r>
            <a:r>
              <a:rPr sz="3200" b="1" spc="315" dirty="0">
                <a:latin typeface="Georgia"/>
                <a:cs typeface="Georgia"/>
              </a:rPr>
              <a:t>  </a:t>
            </a:r>
            <a:r>
              <a:rPr sz="3200" b="1" dirty="0">
                <a:latin typeface="Georgia"/>
                <a:cs typeface="Georgia"/>
              </a:rPr>
              <a:t>ejercer</a:t>
            </a:r>
            <a:r>
              <a:rPr sz="3200" b="1" spc="310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el</a:t>
            </a:r>
            <a:r>
              <a:rPr sz="3200" spc="355" dirty="0">
                <a:latin typeface="Georgia"/>
                <a:cs typeface="Georgia"/>
              </a:rPr>
              <a:t>  </a:t>
            </a:r>
            <a:r>
              <a:rPr sz="3200" dirty="0">
                <a:latin typeface="Georgia"/>
                <a:cs typeface="Georgia"/>
              </a:rPr>
              <a:t>derecho</a:t>
            </a:r>
            <a:r>
              <a:rPr sz="3200" spc="355" dirty="0">
                <a:latin typeface="Georgia"/>
                <a:cs typeface="Georgia"/>
              </a:rPr>
              <a:t>  </a:t>
            </a:r>
            <a:r>
              <a:rPr sz="3200" spc="-25" dirty="0">
                <a:latin typeface="Georgia"/>
                <a:cs typeface="Georgia"/>
              </a:rPr>
              <a:t>de 	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receso</a:t>
            </a:r>
            <a:r>
              <a:rPr sz="3200" b="1" i="1" u="sng" spc="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dentro</a:t>
            </a:r>
            <a:r>
              <a:rPr sz="3200" b="1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3200" b="1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3200" b="1" i="1" u="sng" spc="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DIEZ</a:t>
            </a:r>
            <a:r>
              <a:rPr sz="3200" b="1" i="1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(10)</a:t>
            </a:r>
            <a:r>
              <a:rPr sz="3200" b="1" i="1" u="sng" spc="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b="1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días</a:t>
            </a:r>
            <a:r>
              <a:rPr sz="3200" b="1" i="1" spc="7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de</a:t>
            </a:r>
            <a:r>
              <a:rPr sz="3200" spc="9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quedar</a:t>
            </a:r>
            <a:r>
              <a:rPr sz="3200" spc="90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firme</a:t>
            </a:r>
            <a:r>
              <a:rPr sz="3200" spc="110" dirty="0">
                <a:latin typeface="Georgia"/>
                <a:cs typeface="Georgia"/>
              </a:rPr>
              <a:t> </a:t>
            </a:r>
            <a:r>
              <a:rPr sz="3200" spc="-25" dirty="0">
                <a:latin typeface="Georgia"/>
                <a:cs typeface="Georgia"/>
              </a:rPr>
              <a:t>la 	</a:t>
            </a:r>
            <a:r>
              <a:rPr sz="3200" dirty="0">
                <a:latin typeface="Georgia"/>
                <a:cs typeface="Georgia"/>
              </a:rPr>
              <a:t>decisión</a:t>
            </a:r>
            <a:r>
              <a:rPr sz="3200" spc="300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judicial,</a:t>
            </a:r>
            <a:r>
              <a:rPr sz="3200" spc="300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en</a:t>
            </a:r>
            <a:r>
              <a:rPr sz="3200" spc="300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los</a:t>
            </a:r>
            <a:r>
              <a:rPr sz="3200" spc="300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términos</a:t>
            </a:r>
            <a:r>
              <a:rPr sz="3200" spc="310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del</a:t>
            </a:r>
            <a:r>
              <a:rPr sz="3200" spc="305" dirty="0">
                <a:latin typeface="Georgia"/>
                <a:cs typeface="Georgia"/>
              </a:rPr>
              <a:t>   </a:t>
            </a:r>
            <a:r>
              <a:rPr sz="3200" dirty="0">
                <a:latin typeface="Georgia"/>
                <a:cs typeface="Georgia"/>
              </a:rPr>
              <a:t>artículo</a:t>
            </a:r>
            <a:r>
              <a:rPr sz="3200" spc="300" dirty="0">
                <a:latin typeface="Georgia"/>
                <a:cs typeface="Georgia"/>
              </a:rPr>
              <a:t>   </a:t>
            </a:r>
            <a:r>
              <a:rPr sz="3200" spc="-25" dirty="0">
                <a:latin typeface="Georgia"/>
                <a:cs typeface="Georgia"/>
              </a:rPr>
              <a:t>92.</a:t>
            </a:r>
            <a:endParaRPr sz="3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2639060">
              <a:lnSpc>
                <a:spcPct val="100000"/>
              </a:lnSpc>
              <a:spcBef>
                <a:spcPts val="100"/>
              </a:spcBef>
            </a:pPr>
            <a:r>
              <a:rPr dirty="0"/>
              <a:t>DISOLUCION</a:t>
            </a:r>
            <a:r>
              <a:rPr spc="-25" dirty="0"/>
              <a:t> </a:t>
            </a:r>
            <a:r>
              <a:rPr dirty="0"/>
              <a:t>-</a:t>
            </a:r>
            <a:r>
              <a:rPr spc="-35" dirty="0"/>
              <a:t> </a:t>
            </a:r>
            <a:r>
              <a:rPr spc="-10" dirty="0"/>
              <a:t>LIQUIDACION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076" y="1551177"/>
            <a:ext cx="11184890" cy="3197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4480" marR="5080" indent="-272415" algn="just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Cualquiera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000" i="1" u="sng" spc="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2000" i="1" u="sng" spc="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puede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provocar</a:t>
            </a:r>
            <a:r>
              <a:rPr sz="2000" i="1" u="sng" spc="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disolución</a:t>
            </a:r>
            <a:r>
              <a:rPr sz="2000" i="1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cuando</a:t>
            </a:r>
            <a:r>
              <a:rPr sz="2000" i="1" u="sng" spc="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no</a:t>
            </a:r>
            <a:r>
              <a:rPr sz="2000" i="1" u="sng" spc="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 </a:t>
            </a: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media</a:t>
            </a:r>
            <a:r>
              <a:rPr sz="2000" i="1" spc="-10" dirty="0">
                <a:latin typeface="Georgia"/>
                <a:cs typeface="Georgia"/>
              </a:rPr>
              <a:t> 	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estipulación</a:t>
            </a:r>
            <a:r>
              <a:rPr sz="2000" i="1" u="sng" spc="1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escrita</a:t>
            </a:r>
            <a:r>
              <a:rPr sz="2000" i="1" u="sng" spc="114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del</a:t>
            </a:r>
            <a:r>
              <a:rPr sz="2000" i="1" u="sng" spc="1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pacto</a:t>
            </a:r>
            <a:r>
              <a:rPr sz="2000" i="1" u="sng" spc="1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000" i="1" u="sng" spc="10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duración</a:t>
            </a:r>
            <a:r>
              <a:rPr sz="2000" dirty="0">
                <a:latin typeface="Georgia"/>
                <a:cs typeface="Georgia"/>
              </a:rPr>
              <a:t>,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notificando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fehacientemente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tal</a:t>
            </a:r>
            <a:r>
              <a:rPr sz="2000" spc="1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decisión</a:t>
            </a:r>
            <a:r>
              <a:rPr sz="2000" spc="1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10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todos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los 	</a:t>
            </a:r>
            <a:r>
              <a:rPr sz="2000" dirty="0">
                <a:latin typeface="Georgia"/>
                <a:cs typeface="Georgia"/>
              </a:rPr>
              <a:t>socios.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Sus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efectos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producirán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pleno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derecho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entre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socios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NOVENTA</a:t>
            </a:r>
            <a:r>
              <a:rPr sz="2000" spc="8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(90)</a:t>
            </a:r>
            <a:r>
              <a:rPr sz="2000" spc="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días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de 	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última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notificación.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0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que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deseen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permanecer</a:t>
            </a:r>
            <a:r>
              <a:rPr sz="2000" i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sociedad,</a:t>
            </a:r>
            <a:r>
              <a:rPr sz="2000" i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deben</a:t>
            </a:r>
            <a:r>
              <a:rPr sz="2000" i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pagar</a:t>
            </a:r>
            <a:r>
              <a:rPr sz="20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</a:t>
            </a:r>
            <a:r>
              <a:rPr sz="2000" i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salientes</a:t>
            </a:r>
            <a:r>
              <a:rPr sz="2000" i="1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parte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social.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liquidación</a:t>
            </a:r>
            <a:r>
              <a:rPr sz="20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</a:t>
            </a:r>
            <a:r>
              <a:rPr sz="2000" i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rige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por</a:t>
            </a:r>
            <a:r>
              <a:rPr sz="20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las</a:t>
            </a: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normas</a:t>
            </a:r>
            <a:r>
              <a:rPr sz="2000" i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del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contrato</a:t>
            </a:r>
            <a:r>
              <a:rPr sz="2000" i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2000" i="1" u="sng" spc="-1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000" i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esta</a:t>
            </a:r>
            <a:r>
              <a:rPr sz="2000" i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i="1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ley.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4025900">
              <a:lnSpc>
                <a:spcPct val="100000"/>
              </a:lnSpc>
              <a:spcBef>
                <a:spcPts val="100"/>
              </a:spcBef>
            </a:pPr>
            <a:r>
              <a:rPr dirty="0"/>
              <a:t>DE</a:t>
            </a:r>
            <a:r>
              <a:rPr spc="-15" dirty="0"/>
              <a:t> </a:t>
            </a:r>
            <a:r>
              <a:rPr dirty="0"/>
              <a:t>LOS</a:t>
            </a:r>
            <a:r>
              <a:rPr spc="-20" dirty="0"/>
              <a:t> </a:t>
            </a:r>
            <a:r>
              <a:rPr spc="-10" dirty="0"/>
              <a:t>SOCIOS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2062925"/>
            <a:ext cx="8111490" cy="32454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6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b="1" spc="-10" dirty="0">
                <a:solidFill>
                  <a:srgbClr val="8FAF8B"/>
                </a:solidFill>
                <a:latin typeface="Georgia"/>
                <a:cs typeface="Georgia"/>
              </a:rPr>
              <a:t>CONYUGES</a:t>
            </a:r>
            <a:endParaRPr sz="2400">
              <a:latin typeface="Georgia"/>
              <a:cs typeface="Georgia"/>
            </a:endParaRPr>
          </a:p>
          <a:p>
            <a:pPr marL="560705" marR="525780" lvl="1" indent="-274320">
              <a:lnSpc>
                <a:spcPct val="100000"/>
              </a:lnSpc>
              <a:spcBef>
                <a:spcPts val="580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4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cónyuges</a:t>
            </a:r>
            <a:r>
              <a:rPr sz="24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pueden</a:t>
            </a:r>
            <a:r>
              <a:rPr sz="24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integrar</a:t>
            </a:r>
            <a:r>
              <a:rPr sz="24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entre</a:t>
            </a:r>
            <a:r>
              <a:rPr sz="24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sí</a:t>
            </a:r>
            <a:r>
              <a:rPr sz="24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sociedades</a:t>
            </a:r>
            <a:r>
              <a:rPr sz="24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636B85"/>
                </a:solidFill>
                <a:latin typeface="Georgia"/>
                <a:cs typeface="Georgia"/>
              </a:rPr>
              <a:t>de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cualquier</a:t>
            </a:r>
            <a:r>
              <a:rPr sz="24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tipo</a:t>
            </a:r>
            <a:r>
              <a:rPr sz="24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4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las</a:t>
            </a:r>
            <a:r>
              <a:rPr sz="24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reguladas</a:t>
            </a:r>
            <a:r>
              <a:rPr sz="24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4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4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Sección</a:t>
            </a:r>
            <a:r>
              <a:rPr sz="24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IV</a:t>
            </a:r>
            <a:r>
              <a:rPr sz="24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spc="-20" dirty="0">
                <a:solidFill>
                  <a:srgbClr val="636B85"/>
                </a:solidFill>
                <a:latin typeface="Georgia"/>
                <a:cs typeface="Georgia"/>
              </a:rPr>
              <a:t>(SH)</a:t>
            </a:r>
            <a:endParaRPr sz="24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b="1" dirty="0">
                <a:solidFill>
                  <a:srgbClr val="8FAF8B"/>
                </a:solidFill>
                <a:latin typeface="Georgia"/>
                <a:cs typeface="Georgia"/>
              </a:rPr>
              <a:t>HEREDEROS</a:t>
            </a:r>
            <a:r>
              <a:rPr sz="2400" b="1" spc="-80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400" b="1" spc="-10" dirty="0">
                <a:solidFill>
                  <a:srgbClr val="8FAF8B"/>
                </a:solidFill>
                <a:latin typeface="Georgia"/>
                <a:cs typeface="Georgia"/>
              </a:rPr>
              <a:t>MENORES</a:t>
            </a:r>
            <a:endParaRPr sz="2400">
              <a:latin typeface="Georgia"/>
              <a:cs typeface="Georgia"/>
            </a:endParaRPr>
          </a:p>
          <a:p>
            <a:pPr marL="560705" marR="5080" lvl="1" indent="-274320">
              <a:lnSpc>
                <a:spcPct val="100000"/>
              </a:lnSpc>
              <a:spcBef>
                <a:spcPts val="580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4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4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r>
              <a:rPr sz="24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constituida</a:t>
            </a:r>
            <a:r>
              <a:rPr sz="24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24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bienes</a:t>
            </a:r>
            <a:r>
              <a:rPr sz="24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sometidos</a:t>
            </a:r>
            <a:r>
              <a:rPr sz="24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spc="-50" dirty="0">
                <a:solidFill>
                  <a:srgbClr val="636B85"/>
                </a:solidFill>
                <a:latin typeface="Georgia"/>
                <a:cs typeface="Georgia"/>
              </a:rPr>
              <a:t>a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indivisión</a:t>
            </a:r>
            <a:r>
              <a:rPr sz="2400" spc="-1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forzosa</a:t>
            </a:r>
            <a:r>
              <a:rPr sz="2400" spc="-8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hereditaria,</a:t>
            </a:r>
            <a:r>
              <a:rPr sz="2400" spc="-9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400" spc="-8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herederos</a:t>
            </a:r>
            <a:r>
              <a:rPr sz="2400" spc="-9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menores</a:t>
            </a:r>
            <a:r>
              <a:rPr sz="2400" spc="-9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spc="-25" dirty="0">
                <a:solidFill>
                  <a:srgbClr val="636B85"/>
                </a:solidFill>
                <a:latin typeface="Georgia"/>
                <a:cs typeface="Georgia"/>
              </a:rPr>
              <a:t>de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edad,</a:t>
            </a:r>
            <a:r>
              <a:rPr sz="24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incapaces, o</a:t>
            </a:r>
            <a:r>
              <a:rPr sz="2400" spc="-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24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capacidad</a:t>
            </a:r>
            <a:r>
              <a:rPr sz="24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636B85"/>
                </a:solidFill>
                <a:latin typeface="Georgia"/>
                <a:cs typeface="Georgia"/>
              </a:rPr>
              <a:t>restringida</a:t>
            </a:r>
            <a:r>
              <a:rPr sz="24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b="1" i="1" u="sng" spc="-2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sólo</a:t>
            </a:r>
            <a:r>
              <a:rPr sz="2400" b="1" i="1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400" b="1" i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pueden</a:t>
            </a:r>
            <a:r>
              <a:rPr sz="2400" b="1" i="1" u="sng" spc="-3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400" b="1" i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ser</a:t>
            </a:r>
            <a:r>
              <a:rPr sz="2400" b="1" i="1" u="sng" spc="-4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400" b="1" i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socios</a:t>
            </a:r>
            <a:r>
              <a:rPr sz="2400" b="1" i="1" u="sng" spc="-3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400" b="1" i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con</a:t>
            </a:r>
            <a:r>
              <a:rPr sz="2400" b="1" i="1" u="sng" spc="-3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400" b="1" i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responsabilidad</a:t>
            </a:r>
            <a:r>
              <a:rPr sz="2400" b="1" i="1" u="sng" spc="-4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400" b="1" i="1" u="sng" spc="-1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limitada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1083" rIns="0" bIns="0" rtlCol="0">
            <a:spAutoFit/>
          </a:bodyPr>
          <a:lstStyle/>
          <a:p>
            <a:pPr marL="3748404" marR="5080" indent="-3736340">
              <a:lnSpc>
                <a:spcPct val="101000"/>
              </a:lnSpc>
              <a:spcBef>
                <a:spcPts val="65"/>
              </a:spcBef>
            </a:pPr>
            <a:r>
              <a:rPr sz="3000" dirty="0"/>
              <a:t>SOCIO</a:t>
            </a:r>
            <a:r>
              <a:rPr sz="3000" spc="-70" dirty="0"/>
              <a:t> </a:t>
            </a:r>
            <a:r>
              <a:rPr sz="3000" dirty="0"/>
              <a:t>APARENTE:</a:t>
            </a:r>
            <a:r>
              <a:rPr sz="1800" dirty="0">
                <a:solidFill>
                  <a:srgbClr val="000000"/>
                </a:solidFill>
              </a:rPr>
              <a:t>El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que</a:t>
            </a:r>
            <a:r>
              <a:rPr sz="1800" spc="-3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prestare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su</a:t>
            </a:r>
            <a:r>
              <a:rPr sz="1800" spc="-4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nombre</a:t>
            </a:r>
            <a:r>
              <a:rPr sz="1800" spc="-3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como</a:t>
            </a:r>
            <a:r>
              <a:rPr sz="1800" spc="-2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socio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por</a:t>
            </a:r>
            <a:r>
              <a:rPr sz="1800" spc="-4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ej.-</a:t>
            </a:r>
            <a:r>
              <a:rPr sz="1800" spc="-3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Esta</a:t>
            </a:r>
            <a:r>
              <a:rPr sz="1800" spc="-5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prohibido</a:t>
            </a:r>
            <a:r>
              <a:rPr sz="1800" spc="-3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toda</a:t>
            </a:r>
            <a:r>
              <a:rPr sz="1800" spc="-3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actuación </a:t>
            </a:r>
            <a:r>
              <a:rPr sz="1800" dirty="0">
                <a:solidFill>
                  <a:srgbClr val="000000"/>
                </a:solidFill>
              </a:rPr>
              <a:t>de</a:t>
            </a:r>
            <a:r>
              <a:rPr sz="1800" spc="-2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socios</a:t>
            </a:r>
            <a:r>
              <a:rPr sz="1800" spc="-4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aparentes</a:t>
            </a:r>
            <a:r>
              <a:rPr sz="1800" spc="-35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o</a:t>
            </a:r>
            <a:r>
              <a:rPr sz="1800" spc="-20" dirty="0">
                <a:solidFill>
                  <a:srgbClr val="000000"/>
                </a:solidFill>
              </a:rPr>
              <a:t> </a:t>
            </a:r>
            <a:r>
              <a:rPr sz="1800" dirty="0">
                <a:solidFill>
                  <a:srgbClr val="000000"/>
                </a:solidFill>
              </a:rPr>
              <a:t>presta</a:t>
            </a:r>
            <a:r>
              <a:rPr sz="1800" spc="-20" dirty="0">
                <a:solidFill>
                  <a:srgbClr val="000000"/>
                </a:solidFill>
              </a:rPr>
              <a:t> </a:t>
            </a:r>
            <a:r>
              <a:rPr sz="1800" spc="-10" dirty="0">
                <a:solidFill>
                  <a:srgbClr val="000000"/>
                </a:solidFill>
              </a:rPr>
              <a:t>nombre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756310" y="2675966"/>
            <a:ext cx="8401685" cy="241808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85750" marR="549910" indent="-285750">
              <a:lnSpc>
                <a:spcPct val="100499"/>
              </a:lnSpc>
              <a:spcBef>
                <a:spcPts val="85"/>
              </a:spcBef>
              <a:buSzPct val="79687"/>
              <a:buFont typeface="Segoe UI Symbol"/>
              <a:buChar char="⚫"/>
              <a:tabLst>
                <a:tab pos="287020" algn="l"/>
              </a:tabLst>
            </a:pP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SOCIO</a:t>
            </a:r>
            <a:r>
              <a:rPr sz="3200" spc="-1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OCULTO:</a:t>
            </a:r>
            <a:r>
              <a:rPr sz="3200" spc="-1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Esta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prohibida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participación 	social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70"/>
              </a:spcBef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115" marR="5080" indent="-272415">
              <a:lnSpc>
                <a:spcPct val="100299"/>
              </a:lnSpc>
              <a:spcBef>
                <a:spcPts val="5"/>
              </a:spcBef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b="1" dirty="0">
                <a:solidFill>
                  <a:srgbClr val="D16248"/>
                </a:solidFill>
                <a:latin typeface="Georgia"/>
                <a:cs typeface="Georgia"/>
              </a:rPr>
              <a:t>SOCIO</a:t>
            </a:r>
            <a:r>
              <a:rPr sz="2800" b="1" spc="-4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D16248"/>
                </a:solidFill>
                <a:latin typeface="Georgia"/>
                <a:cs typeface="Georgia"/>
              </a:rPr>
              <a:t>DEL</a:t>
            </a:r>
            <a:r>
              <a:rPr sz="2800" b="1" spc="-4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D16248"/>
                </a:solidFill>
                <a:latin typeface="Georgia"/>
                <a:cs typeface="Georgia"/>
              </a:rPr>
              <a:t>SOCIO</a:t>
            </a:r>
            <a:r>
              <a:rPr sz="2000" dirty="0">
                <a:solidFill>
                  <a:srgbClr val="D16248"/>
                </a:solidFill>
                <a:latin typeface="Georgia"/>
                <a:cs typeface="Georgia"/>
              </a:rPr>
              <a:t>:</a:t>
            </a:r>
            <a:r>
              <a:rPr sz="2000" spc="-2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caso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ambas 	</a:t>
            </a:r>
            <a:r>
              <a:rPr sz="2000" dirty="0">
                <a:latin typeface="Georgia"/>
                <a:cs typeface="Georgia"/>
              </a:rPr>
              <a:t>situaciones,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mismos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son</a:t>
            </a:r>
            <a:r>
              <a:rPr sz="2000" spc="-10" dirty="0">
                <a:latin typeface="Georgia"/>
                <a:cs typeface="Georgia"/>
              </a:rPr>
              <a:t> responsables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forma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subsidiaria,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solidaria 	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ilimitada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las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obligaciones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sociales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08863" rIns="0" bIns="0" rtlCol="0">
            <a:spAutoFit/>
          </a:bodyPr>
          <a:lstStyle/>
          <a:p>
            <a:pPr marL="472567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APORTES: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5252" y="1710943"/>
            <a:ext cx="11453495" cy="4425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120" algn="ctr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Georgia"/>
                <a:cs typeface="Georgia"/>
              </a:rPr>
              <a:t>Pueden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ser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obligaciones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dar</a:t>
            </a:r>
            <a:r>
              <a:rPr sz="2200" b="1" u="sng" spc="-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hacer</a:t>
            </a:r>
            <a:r>
              <a:rPr sz="22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salvo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para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los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tipos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sociedad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en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los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que</a:t>
            </a:r>
            <a:endParaRPr sz="2200">
              <a:latin typeface="Georgia"/>
              <a:cs typeface="Georgia"/>
            </a:endParaRPr>
          </a:p>
          <a:p>
            <a:pPr marL="325755" algn="ctr">
              <a:lnSpc>
                <a:spcPct val="100000"/>
              </a:lnSpc>
            </a:pPr>
            <a:r>
              <a:rPr sz="2200" dirty="0">
                <a:latin typeface="Georgia"/>
                <a:cs typeface="Georgia"/>
              </a:rPr>
              <a:t>se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exige</a:t>
            </a:r>
            <a:r>
              <a:rPr sz="2200" spc="-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que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sean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dar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2200">
              <a:latin typeface="Georgia"/>
              <a:cs typeface="Georgia"/>
            </a:endParaRPr>
          </a:p>
          <a:p>
            <a:pPr marL="321310" algn="ctr">
              <a:lnSpc>
                <a:spcPct val="100000"/>
              </a:lnSpc>
            </a:pPr>
            <a:r>
              <a:rPr sz="2200" dirty="0">
                <a:latin typeface="Georgia"/>
                <a:cs typeface="Georgia"/>
              </a:rPr>
              <a:t>Deben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ajustarse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-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los</a:t>
            </a:r>
            <a:r>
              <a:rPr sz="2200" spc="-7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requisitos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legales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según</a:t>
            </a:r>
            <a:r>
              <a:rPr sz="2200" spc="-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sea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la</a:t>
            </a:r>
            <a:r>
              <a:rPr sz="2200" spc="-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naturaleza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</a:t>
            </a:r>
            <a:r>
              <a:rPr sz="2200" spc="-7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los</a:t>
            </a:r>
            <a:r>
              <a:rPr sz="2200" spc="-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bienes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-7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aportarse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2200">
              <a:latin typeface="Georgia"/>
              <a:cs typeface="Georgia"/>
            </a:endParaRPr>
          </a:p>
          <a:p>
            <a:pPr marL="322580" algn="ctr">
              <a:lnSpc>
                <a:spcPct val="100000"/>
              </a:lnSpc>
            </a:pP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SRL</a:t>
            </a:r>
            <a:r>
              <a:rPr sz="2200" b="1" u="sng" spc="-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y</a:t>
            </a:r>
            <a:r>
              <a:rPr sz="2200" b="1" u="sng" spc="-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SA</a:t>
            </a:r>
            <a:r>
              <a:rPr sz="2200" dirty="0">
                <a:latin typeface="Georgia"/>
                <a:cs typeface="Georgia"/>
              </a:rPr>
              <a:t>: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Tienen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que</a:t>
            </a:r>
            <a:r>
              <a:rPr sz="2200" spc="-6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ser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determinados,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susceptibles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</a:t>
            </a:r>
            <a:r>
              <a:rPr sz="2200" spc="-8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ejecución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forzada</a:t>
            </a:r>
            <a:endParaRPr sz="2200">
              <a:latin typeface="Georgia"/>
              <a:cs typeface="Georgia"/>
            </a:endParaRPr>
          </a:p>
          <a:p>
            <a:pPr marL="286385" indent="-285750">
              <a:lnSpc>
                <a:spcPct val="100000"/>
              </a:lnSpc>
              <a:spcBef>
                <a:spcPts val="815"/>
              </a:spcBef>
              <a:buSzPct val="79687"/>
              <a:buFont typeface="Segoe UI Symbol"/>
              <a:buChar char="⚫"/>
              <a:tabLst>
                <a:tab pos="286385" algn="l"/>
              </a:tabLst>
            </a:pP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MORA</a:t>
            </a:r>
            <a:r>
              <a:rPr sz="3200" spc="-4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EN</a:t>
            </a:r>
            <a:r>
              <a:rPr sz="3200" spc="-3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EL</a:t>
            </a:r>
            <a:r>
              <a:rPr sz="3200" spc="-25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3200" spc="-10" dirty="0">
                <a:solidFill>
                  <a:srgbClr val="D16248"/>
                </a:solidFill>
                <a:latin typeface="Georgia"/>
                <a:cs typeface="Georgia"/>
              </a:rPr>
              <a:t>APORTE</a:t>
            </a:r>
            <a:endParaRPr sz="3200">
              <a:latin typeface="Georgia"/>
              <a:cs typeface="Georgia"/>
            </a:endParaRPr>
          </a:p>
          <a:p>
            <a:pPr marL="286385" marR="5080" indent="-274320" algn="just">
              <a:lnSpc>
                <a:spcPts val="2590"/>
              </a:lnSpc>
              <a:spcBef>
                <a:spcPts val="65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El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socio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cumpla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aporte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en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condiciones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convenidas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incurre</a:t>
            </a:r>
            <a:r>
              <a:rPr sz="2400" u="sng" spc="37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mora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por</a:t>
            </a:r>
            <a:r>
              <a:rPr sz="2400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mero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vencimiento</a:t>
            </a:r>
            <a:r>
              <a:rPr sz="2400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del</a:t>
            </a:r>
            <a:r>
              <a:rPr sz="2400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plazo</a:t>
            </a:r>
            <a:r>
              <a:rPr sz="2400" dirty="0">
                <a:latin typeface="Georgia"/>
                <a:cs typeface="Georgia"/>
              </a:rPr>
              <a:t>,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debe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resarcir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daños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intereses.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Si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no </a:t>
            </a:r>
            <a:r>
              <a:rPr sz="2400" dirty="0">
                <a:latin typeface="Georgia"/>
                <a:cs typeface="Georgia"/>
              </a:rPr>
              <a:t>tuviere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plazo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fijado,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aporte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exigible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desde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inscripción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sociedad.</a:t>
            </a:r>
            <a:endParaRPr sz="2400">
              <a:latin typeface="Georgia"/>
              <a:cs typeface="Georgia"/>
            </a:endParaRPr>
          </a:p>
          <a:p>
            <a:pPr marL="286385" marR="6350" indent="-274320" algn="just">
              <a:lnSpc>
                <a:spcPts val="2590"/>
              </a:lnSpc>
              <a:spcBef>
                <a:spcPts val="58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La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sociedad</a:t>
            </a:r>
            <a:r>
              <a:rPr sz="2400" spc="3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podrá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excluirlo</a:t>
            </a:r>
            <a:r>
              <a:rPr sz="2400" spc="3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sin</a:t>
            </a:r>
            <a:r>
              <a:rPr sz="2400" spc="3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perjuicio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reclamación</a:t>
            </a:r>
            <a:r>
              <a:rPr sz="2400" spc="3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judicial</a:t>
            </a:r>
            <a:r>
              <a:rPr sz="2400" spc="3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del</a:t>
            </a:r>
            <a:r>
              <a:rPr sz="2400" spc="3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afectado</a:t>
            </a:r>
            <a:r>
              <a:rPr sz="2400" spc="380" dirty="0">
                <a:latin typeface="Georgia"/>
                <a:cs typeface="Georgia"/>
              </a:rPr>
              <a:t> </a:t>
            </a:r>
            <a:r>
              <a:rPr sz="2400" spc="-50" dirty="0">
                <a:latin typeface="Georgia"/>
                <a:cs typeface="Georgia"/>
              </a:rPr>
              <a:t>o </a:t>
            </a:r>
            <a:r>
              <a:rPr sz="2400" dirty="0">
                <a:latin typeface="Georgia"/>
                <a:cs typeface="Georgia"/>
              </a:rPr>
              <a:t>exigirle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cumplimiento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del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aporte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18990" y="395985"/>
            <a:ext cx="37693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solidFill>
                  <a:srgbClr val="7A9799"/>
                </a:solidFill>
                <a:latin typeface="Georgia"/>
                <a:cs typeface="Georgia"/>
              </a:rPr>
              <a:t>TRANSFORMACION:</a:t>
            </a:r>
            <a:endParaRPr sz="30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3191" y="1771015"/>
            <a:ext cx="11290935" cy="465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065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eorgia"/>
                <a:cs typeface="Georgia"/>
              </a:rPr>
              <a:t>cuando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una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sociedad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adopta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otro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tipos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previstos.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disuelve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sociedad </a:t>
            </a:r>
            <a:r>
              <a:rPr sz="2400" dirty="0">
                <a:latin typeface="Georgia"/>
                <a:cs typeface="Georgia"/>
              </a:rPr>
              <a:t>ni</a:t>
            </a:r>
            <a:r>
              <a:rPr sz="2400" spc="-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alteran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sus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derechos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obligaciones.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Tampoco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responsabilidades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solidarias </a:t>
            </a:r>
            <a:r>
              <a:rPr sz="2400" dirty="0">
                <a:latin typeface="Georgia"/>
                <a:cs typeface="Georgia"/>
              </a:rPr>
              <a:t>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ilimitadas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anteriores</a:t>
            </a:r>
            <a:endParaRPr sz="2400">
              <a:latin typeface="Georgia"/>
              <a:cs typeface="Georgia"/>
            </a:endParaRPr>
          </a:p>
          <a:p>
            <a:pPr marL="286385" marR="250190" indent="-286385" algn="just">
              <a:lnSpc>
                <a:spcPct val="91200"/>
              </a:lnSpc>
              <a:spcBef>
                <a:spcPts val="1310"/>
              </a:spcBef>
              <a:buSzPct val="79687"/>
              <a:buFont typeface="Segoe UI Symbol"/>
              <a:buChar char="⚫"/>
              <a:tabLst>
                <a:tab pos="286385" algn="l"/>
              </a:tabLst>
            </a:pPr>
            <a:r>
              <a:rPr sz="3200" dirty="0">
                <a:solidFill>
                  <a:srgbClr val="D16248"/>
                </a:solidFill>
                <a:latin typeface="Georgia"/>
                <a:cs typeface="Georgia"/>
              </a:rPr>
              <a:t>FUSION:</a:t>
            </a:r>
            <a:r>
              <a:rPr sz="3200" spc="204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Hay</a:t>
            </a:r>
            <a:r>
              <a:rPr sz="2000" spc="5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fusión</a:t>
            </a:r>
            <a:r>
              <a:rPr sz="2000" spc="15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cuando</a:t>
            </a:r>
            <a:r>
              <a:rPr sz="2000" spc="10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dos</a:t>
            </a:r>
            <a:r>
              <a:rPr sz="2000" spc="5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10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más</a:t>
            </a:r>
            <a:r>
              <a:rPr sz="2000" spc="5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sociedades</a:t>
            </a:r>
            <a:r>
              <a:rPr sz="2000" spc="15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10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disuelven</a:t>
            </a:r>
            <a:r>
              <a:rPr sz="2000" spc="10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sin</a:t>
            </a:r>
            <a:r>
              <a:rPr sz="2000" spc="10" dirty="0">
                <a:latin typeface="Georgia"/>
                <a:cs typeface="Georgia"/>
              </a:rPr>
              <a:t>  </a:t>
            </a:r>
            <a:r>
              <a:rPr sz="2000" dirty="0">
                <a:latin typeface="Georgia"/>
                <a:cs typeface="Georgia"/>
              </a:rPr>
              <a:t>liquidarse,</a:t>
            </a:r>
            <a:r>
              <a:rPr sz="2000" spc="49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para </a:t>
            </a:r>
            <a:r>
              <a:rPr sz="2000" dirty="0">
                <a:latin typeface="Georgia"/>
                <a:cs typeface="Georgia"/>
              </a:rPr>
              <a:t>constituir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una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nueva,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cuando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una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ya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existente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incorpora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una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otras,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que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sin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liquidarse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son </a:t>
            </a:r>
            <a:r>
              <a:rPr sz="2000" spc="-10" dirty="0">
                <a:latin typeface="Georgia"/>
                <a:cs typeface="Georgia"/>
              </a:rPr>
              <a:t>disueltas</a:t>
            </a:r>
            <a:endParaRPr sz="2000">
              <a:latin typeface="Georgia"/>
              <a:cs typeface="Georgia"/>
            </a:endParaRPr>
          </a:p>
          <a:p>
            <a:pPr marL="285750" indent="-285750">
              <a:lnSpc>
                <a:spcPct val="100000"/>
              </a:lnSpc>
              <a:spcBef>
                <a:spcPts val="350"/>
              </a:spcBef>
              <a:buSzPct val="79687"/>
              <a:buFont typeface="Segoe UI Symbol"/>
              <a:buChar char="⚫"/>
              <a:tabLst>
                <a:tab pos="285750" algn="l"/>
              </a:tabLst>
            </a:pPr>
            <a:r>
              <a:rPr sz="3200" spc="-10" dirty="0">
                <a:solidFill>
                  <a:srgbClr val="D16248"/>
                </a:solidFill>
                <a:latin typeface="Georgia"/>
                <a:cs typeface="Georgia"/>
              </a:rPr>
              <a:t>ESCISION:</a:t>
            </a:r>
            <a:endParaRPr sz="3200">
              <a:latin typeface="Georgia"/>
              <a:cs typeface="Georgia"/>
            </a:endParaRPr>
          </a:p>
          <a:p>
            <a:pPr marL="560070" marR="252729" lvl="1" indent="-273685">
              <a:lnSpc>
                <a:spcPts val="2160"/>
              </a:lnSpc>
              <a:spcBef>
                <a:spcPts val="55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1340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1.-</a:t>
            </a:r>
            <a:r>
              <a:rPr sz="2000" spc="39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spc="4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r>
              <a:rPr sz="2000" spc="40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sin</a:t>
            </a:r>
            <a:r>
              <a:rPr sz="2000" u="sng" spc="40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disolverse</a:t>
            </a:r>
            <a:r>
              <a:rPr sz="2000" u="sng" spc="40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destina</a:t>
            </a:r>
            <a:r>
              <a:rPr sz="2000" spc="40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parte</a:t>
            </a:r>
            <a:r>
              <a:rPr sz="2000" spc="409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4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000" spc="40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patrimonio</a:t>
            </a:r>
            <a:r>
              <a:rPr sz="2000" spc="40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spc="409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fusionarse</a:t>
            </a:r>
            <a:r>
              <a:rPr sz="2000" spc="40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2000" spc="4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otra 	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existente</a:t>
            </a:r>
            <a:r>
              <a:rPr sz="20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o</a:t>
            </a:r>
            <a:r>
              <a:rPr sz="20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crear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ella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nueva</a:t>
            </a:r>
            <a:endParaRPr sz="2000">
              <a:latin typeface="Georgia"/>
              <a:cs typeface="Georgia"/>
            </a:endParaRPr>
          </a:p>
          <a:p>
            <a:pPr marL="560070" marR="255270" lvl="1" indent="-273685">
              <a:lnSpc>
                <a:spcPts val="2160"/>
              </a:lnSpc>
              <a:spcBef>
                <a:spcPts val="484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1340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2.-</a:t>
            </a:r>
            <a:r>
              <a:rPr sz="2000" spc="1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spc="1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r>
              <a:rPr sz="2000" spc="1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sin</a:t>
            </a:r>
            <a:r>
              <a:rPr sz="2000" u="sng" spc="16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disolverse</a:t>
            </a:r>
            <a:r>
              <a:rPr sz="2000" u="sng" spc="15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destina</a:t>
            </a:r>
            <a:r>
              <a:rPr sz="2000" spc="1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parte</a:t>
            </a:r>
            <a:r>
              <a:rPr sz="2000" spc="1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1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000" spc="1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patrimonio</a:t>
            </a:r>
            <a:r>
              <a:rPr sz="2000" spc="1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spc="1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constituir</a:t>
            </a:r>
            <a:r>
              <a:rPr sz="2000" spc="1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spc="1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o</a:t>
            </a:r>
            <a:r>
              <a:rPr sz="2000" spc="1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varias 	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sociedades</a:t>
            </a:r>
            <a:r>
              <a:rPr sz="20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nuevas</a:t>
            </a:r>
            <a:endParaRPr sz="2000">
              <a:latin typeface="Georgia"/>
              <a:cs typeface="Georgia"/>
            </a:endParaRPr>
          </a:p>
          <a:p>
            <a:pPr marL="560070" marR="250190" lvl="1" indent="-273685">
              <a:lnSpc>
                <a:spcPts val="2160"/>
              </a:lnSpc>
              <a:spcBef>
                <a:spcPts val="48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1340" algn="l"/>
                <a:tab pos="1004569" algn="l"/>
                <a:tab pos="1570355" algn="l"/>
                <a:tab pos="2693035" algn="l"/>
                <a:tab pos="3066415" algn="l"/>
                <a:tab pos="4126865" algn="l"/>
                <a:tab pos="4772025" algn="l"/>
                <a:tab pos="6002020" algn="l"/>
                <a:tab pos="6548120" algn="l"/>
                <a:tab pos="6889750" algn="l"/>
                <a:tab pos="8040370" algn="l"/>
                <a:tab pos="8450580" algn="l"/>
                <a:tab pos="8846820" algn="l"/>
                <a:tab pos="10250170" algn="l"/>
              </a:tabLst>
            </a:pP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3.-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u="sng" spc="-2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se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	</a:t>
            </a:r>
            <a:r>
              <a:rPr sz="2000" u="sng" spc="-1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disuelve</a:t>
            </a:r>
            <a:r>
              <a:rPr sz="20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	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constituir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totalidad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patrimonio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	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nuevas 	sociedades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71465" y="2540"/>
            <a:ext cx="24422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5745" marR="5080" indent="-233679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DISOLUCION CAUSALES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56310" y="1727551"/>
            <a:ext cx="8238490" cy="392811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1)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Decisión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-10" dirty="0">
                <a:latin typeface="Georgia"/>
                <a:cs typeface="Georgia"/>
              </a:rPr>
              <a:t> Socios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4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2)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Expiración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término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cual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constituyo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3)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Cumplimiento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condición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sujeto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existencia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4)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cumplimiento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Objeto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imposibilidad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sobreviniente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5)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Pérdida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Capital</a:t>
            </a:r>
            <a:r>
              <a:rPr sz="2000" spc="-10" dirty="0">
                <a:latin typeface="Georgia"/>
                <a:cs typeface="Georgia"/>
              </a:rPr>
              <a:t> Social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6)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Quiebra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7)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Fusión</a:t>
            </a:r>
            <a:endParaRPr sz="20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8)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sanción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firme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cancelación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oferta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publica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cotización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10" dirty="0">
                <a:latin typeface="Georgia"/>
                <a:cs typeface="Georgia"/>
              </a:rPr>
              <a:t> acciones</a:t>
            </a:r>
            <a:endParaRPr sz="2000">
              <a:latin typeface="Georgia"/>
              <a:cs typeface="Georgia"/>
            </a:endParaRPr>
          </a:p>
          <a:p>
            <a:pPr marL="287020" marR="151765" indent="-274320">
              <a:lnSpc>
                <a:spcPct val="100000"/>
              </a:lnSpc>
              <a:spcBef>
                <a:spcPts val="484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9)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Resolución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firme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retiro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autorización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para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funcionar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en </a:t>
            </a:r>
            <a:r>
              <a:rPr sz="2000" dirty="0">
                <a:latin typeface="Georgia"/>
                <a:cs typeface="Georgia"/>
              </a:rPr>
              <a:t>razón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imposibilidad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cumplimiento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objeto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7500" rIns="0" bIns="0" rtlCol="0">
            <a:spAutoFit/>
          </a:bodyPr>
          <a:lstStyle/>
          <a:p>
            <a:pPr marL="221234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Sociedades</a:t>
            </a:r>
            <a:r>
              <a:rPr sz="3000" spc="-70" dirty="0"/>
              <a:t> </a:t>
            </a:r>
            <a:r>
              <a:rPr sz="3000" spc="-10" dirty="0"/>
              <a:t>constituidas</a:t>
            </a:r>
            <a:r>
              <a:rPr sz="3000" spc="-60" dirty="0"/>
              <a:t> </a:t>
            </a:r>
            <a:r>
              <a:rPr sz="3000" dirty="0"/>
              <a:t>en</a:t>
            </a:r>
            <a:r>
              <a:rPr sz="3000" spc="-65" dirty="0"/>
              <a:t> </a:t>
            </a:r>
            <a:r>
              <a:rPr sz="3000" dirty="0"/>
              <a:t>el</a:t>
            </a:r>
            <a:r>
              <a:rPr sz="3000" spc="-60" dirty="0"/>
              <a:t> </a:t>
            </a:r>
            <a:r>
              <a:rPr sz="3000" spc="-10" dirty="0"/>
              <a:t>Extranjero: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65252" y="2362326"/>
            <a:ext cx="1098169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43510" indent="-274320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Se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Rigen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cuanto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existencia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formas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las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leyes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lugar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constitución.-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halla </a:t>
            </a:r>
            <a:r>
              <a:rPr sz="2000" dirty="0">
                <a:latin typeface="Georgia"/>
                <a:cs typeface="Georgia"/>
              </a:rPr>
              <a:t>habilitada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para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actos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aislados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si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habitual</a:t>
            </a:r>
            <a:r>
              <a:rPr sz="2000" spc="445" dirty="0">
                <a:latin typeface="Georgia"/>
                <a:cs typeface="Georgi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deberá</a:t>
            </a:r>
            <a:r>
              <a:rPr sz="2000" spc="-10" dirty="0">
                <a:latin typeface="Georgia"/>
                <a:cs typeface="Georgia"/>
              </a:rPr>
              <a:t>:</a:t>
            </a:r>
            <a:endParaRPr sz="2000">
              <a:latin typeface="Georgia"/>
              <a:cs typeface="Georgia"/>
            </a:endParaRPr>
          </a:p>
          <a:p>
            <a:pPr marL="1193800" lvl="1" indent="-266700">
              <a:lnSpc>
                <a:spcPct val="100000"/>
              </a:lnSpc>
              <a:buAutoNum type="arabicParenR"/>
              <a:tabLst>
                <a:tab pos="1193800" algn="l"/>
              </a:tabLst>
            </a:pPr>
            <a:r>
              <a:rPr sz="2000" dirty="0">
                <a:latin typeface="Georgia"/>
                <a:cs typeface="Georgia"/>
              </a:rPr>
              <a:t>Acreditar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existencia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arreglo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ley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país</a:t>
            </a:r>
            <a:endParaRPr sz="2000">
              <a:latin typeface="Georgia"/>
              <a:cs typeface="Georgia"/>
            </a:endParaRPr>
          </a:p>
          <a:p>
            <a:pPr marL="1226820" lvl="1" indent="-299720">
              <a:lnSpc>
                <a:spcPct val="100000"/>
              </a:lnSpc>
              <a:buAutoNum type="arabicParenR"/>
              <a:tabLst>
                <a:tab pos="1226820" algn="l"/>
              </a:tabLst>
            </a:pPr>
            <a:r>
              <a:rPr sz="2000" dirty="0">
                <a:latin typeface="Georgia"/>
                <a:cs typeface="Georgia"/>
              </a:rPr>
              <a:t>Fijar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domicilio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Republica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cumpliendo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las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publicaciones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exigidas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inscripción</a:t>
            </a:r>
            <a:endParaRPr sz="2000">
              <a:latin typeface="Georgia"/>
              <a:cs typeface="Georgia"/>
            </a:endParaRPr>
          </a:p>
          <a:p>
            <a:pPr marL="1224280" lvl="1" indent="-297180">
              <a:lnSpc>
                <a:spcPct val="100000"/>
              </a:lnSpc>
              <a:buAutoNum type="arabicParenR"/>
              <a:tabLst>
                <a:tab pos="1224280" algn="l"/>
              </a:tabLst>
            </a:pPr>
            <a:r>
              <a:rPr sz="2000" dirty="0">
                <a:latin typeface="Georgia"/>
                <a:cs typeface="Georgia"/>
              </a:rPr>
              <a:t>Justificar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decisión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crear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dicha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representación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designar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persona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responsable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5252" y="5065014"/>
            <a:ext cx="112718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Tipo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Desconocido</a:t>
            </a:r>
            <a:r>
              <a:rPr sz="2700" dirty="0">
                <a:latin typeface="Georgia"/>
                <a:cs typeface="Georgia"/>
              </a:rPr>
              <a:t>: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Juez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inscripción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determinara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formalidades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50" dirty="0">
                <a:latin typeface="Georgia"/>
                <a:cs typeface="Georgia"/>
              </a:rPr>
              <a:t>a </a:t>
            </a:r>
            <a:r>
              <a:rPr sz="2700" dirty="0">
                <a:latin typeface="Georgia"/>
                <a:cs typeface="Georgia"/>
              </a:rPr>
              <a:t>cumplirse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en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cada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caso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5035" rIns="0" bIns="0" rtlCol="0">
            <a:spAutoFit/>
          </a:bodyPr>
          <a:lstStyle/>
          <a:p>
            <a:pPr marL="4077970">
              <a:lnSpc>
                <a:spcPct val="100000"/>
              </a:lnSpc>
              <a:spcBef>
                <a:spcPts val="100"/>
              </a:spcBef>
            </a:pPr>
            <a:r>
              <a:rPr dirty="0"/>
              <a:t>TIPOS</a:t>
            </a:r>
            <a:r>
              <a:rPr spc="-25" dirty="0"/>
              <a:t> </a:t>
            </a:r>
            <a:r>
              <a:rPr spc="-10" dirty="0"/>
              <a:t>SOCIALES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47700" y="1708404"/>
            <a:ext cx="6166485" cy="570230"/>
            <a:chOff x="647700" y="1708404"/>
            <a:chExt cx="6166485" cy="5702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700" y="1790700"/>
              <a:ext cx="384047" cy="43586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3920" y="1708404"/>
              <a:ext cx="3660648" cy="56997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6320" y="1708404"/>
              <a:ext cx="5777483" cy="56997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56310" y="1709775"/>
            <a:ext cx="10957560" cy="417195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580"/>
              </a:spcBef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u="sng" dirty="0">
                <a:solidFill>
                  <a:srgbClr val="D16248"/>
                </a:solidFill>
                <a:uFill>
                  <a:solidFill>
                    <a:srgbClr val="D16248"/>
                  </a:solidFill>
                </a:uFill>
                <a:latin typeface="Georgia"/>
                <a:cs typeface="Georgia"/>
              </a:rPr>
              <a:t>SOCIEDADES</a:t>
            </a:r>
            <a:r>
              <a:rPr sz="2000" u="sng" spc="-35" dirty="0">
                <a:solidFill>
                  <a:srgbClr val="D16248"/>
                </a:solidFill>
                <a:uFill>
                  <a:solidFill>
                    <a:srgbClr val="D16248"/>
                  </a:solidFill>
                </a:uFill>
                <a:latin typeface="Georgia"/>
                <a:cs typeface="Georgia"/>
              </a:rPr>
              <a:t> </a:t>
            </a:r>
            <a:r>
              <a:rPr sz="2000" u="sng" spc="-10" dirty="0">
                <a:solidFill>
                  <a:srgbClr val="D16248"/>
                </a:solidFill>
                <a:uFill>
                  <a:solidFill>
                    <a:srgbClr val="D16248"/>
                  </a:solidFill>
                </a:uFill>
                <a:latin typeface="Georgia"/>
                <a:cs typeface="Georgia"/>
              </a:rPr>
              <a:t>COLECTIVAS</a:t>
            </a:r>
            <a:r>
              <a:rPr sz="2000" u="sng" spc="-30" dirty="0">
                <a:solidFill>
                  <a:srgbClr val="D16248"/>
                </a:solidFill>
                <a:uFill>
                  <a:solidFill>
                    <a:srgbClr val="D16248"/>
                  </a:solidFill>
                </a:u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(Estudios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Jurídicos)</a:t>
            </a:r>
            <a:endParaRPr sz="2000">
              <a:latin typeface="Georgia"/>
              <a:cs typeface="Georgia"/>
            </a:endParaRPr>
          </a:p>
          <a:p>
            <a:pPr marL="287020" marR="223520" indent="-274320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Caracterización:</a:t>
            </a:r>
            <a:r>
              <a:rPr sz="2000" spc="-25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socios</a:t>
            </a:r>
            <a:r>
              <a:rPr sz="2000" spc="-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contraen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responsabilidad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subsidiaria,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ilimitada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solidaria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las </a:t>
            </a:r>
            <a:r>
              <a:rPr sz="2000" dirty="0">
                <a:latin typeface="Georgia"/>
                <a:cs typeface="Georgia"/>
              </a:rPr>
              <a:t>obligaciones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sociales,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pacto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contrario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es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oponible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los</a:t>
            </a:r>
            <a:r>
              <a:rPr sz="2000" spc="-25" dirty="0">
                <a:latin typeface="Georgia"/>
                <a:cs typeface="Georgia"/>
              </a:rPr>
              <a:t> 3°</a:t>
            </a:r>
            <a:endParaRPr sz="20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Denominación:</a:t>
            </a:r>
            <a:r>
              <a:rPr sz="2000" spc="-40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“Sociedad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Colectiva”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abreviatura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(SC).-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Si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actúa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bajo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una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razón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social,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esta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formará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nombre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alguno,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algunos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todos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sus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socios.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Contendrá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las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palabras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“y </a:t>
            </a:r>
            <a:r>
              <a:rPr sz="2000" spc="-10" dirty="0">
                <a:latin typeface="Georgia"/>
                <a:cs typeface="Georgia"/>
              </a:rPr>
              <a:t>compañía”</a:t>
            </a: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Administración</a:t>
            </a:r>
            <a:r>
              <a:rPr sz="2000" dirty="0">
                <a:latin typeface="Georgia"/>
                <a:cs typeface="Georgia"/>
              </a:rPr>
              <a:t>: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según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contrato</a:t>
            </a:r>
            <a:endParaRPr sz="20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48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0705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Caso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Silencio</a:t>
            </a:r>
            <a:r>
              <a:rPr sz="20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cualquiera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endParaRPr sz="20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48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0705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Puede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indistinta</a:t>
            </a:r>
            <a:endParaRPr sz="20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48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0705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Puede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conjunta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484"/>
              </a:spcBef>
            </a:pP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MODIFICACION</a:t>
            </a:r>
            <a:r>
              <a:rPr sz="2000" u="sng" spc="-55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DEL</a:t>
            </a:r>
            <a:r>
              <a:rPr sz="2000" u="sng" spc="-30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 </a:t>
            </a:r>
            <a:r>
              <a:rPr sz="20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CONTRATO</a:t>
            </a:r>
            <a:r>
              <a:rPr sz="2000" spc="-35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Requiere</a:t>
            </a:r>
            <a:r>
              <a:rPr sz="20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consentimiento</a:t>
            </a:r>
            <a:r>
              <a:rPr sz="20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todos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r>
              <a:rPr sz="20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incluso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transferencia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parte</a:t>
            </a:r>
            <a:r>
              <a:rPr sz="20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a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otro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socio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478472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Ventajas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31746"/>
            <a:ext cx="7753350" cy="426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-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Materialización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proyectos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difícil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lograr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forma individual</a:t>
            </a:r>
            <a:endParaRPr sz="24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Mayor</a:t>
            </a:r>
            <a:r>
              <a:rPr sz="2400" spc="-7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capital</a:t>
            </a:r>
            <a:r>
              <a:rPr sz="2400" spc="-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para</a:t>
            </a:r>
            <a:r>
              <a:rPr sz="2400" spc="-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mayores</a:t>
            </a:r>
            <a:r>
              <a:rPr sz="2400" spc="-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proyectos</a:t>
            </a:r>
            <a:endParaRPr sz="24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8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Favorece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inversiones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en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actividad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empresarial</a:t>
            </a:r>
            <a:endParaRPr sz="24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6385" algn="l"/>
              </a:tabLst>
            </a:pPr>
            <a:r>
              <a:rPr sz="2400" dirty="0">
                <a:latin typeface="Georgia"/>
                <a:cs typeface="Georgia"/>
              </a:rPr>
              <a:t>Mayor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mejor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prestación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servicios</a:t>
            </a:r>
            <a:endParaRPr sz="24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580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spc="-10" dirty="0">
                <a:solidFill>
                  <a:srgbClr val="636B85"/>
                </a:solidFill>
                <a:latin typeface="Georgia"/>
                <a:cs typeface="Georgia"/>
              </a:rPr>
              <a:t>Telecomunicaciones</a:t>
            </a:r>
            <a:endParaRPr sz="24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575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spc="-10" dirty="0">
                <a:solidFill>
                  <a:srgbClr val="636B85"/>
                </a:solidFill>
                <a:latin typeface="Georgia"/>
                <a:cs typeface="Georgia"/>
              </a:rPr>
              <a:t>Transporte</a:t>
            </a:r>
            <a:endParaRPr sz="24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575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spc="-10" dirty="0">
                <a:solidFill>
                  <a:srgbClr val="636B85"/>
                </a:solidFill>
                <a:latin typeface="Georgia"/>
                <a:cs typeface="Georgia"/>
              </a:rPr>
              <a:t>Seguros</a:t>
            </a:r>
            <a:endParaRPr sz="24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580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spc="-10" dirty="0">
                <a:solidFill>
                  <a:srgbClr val="636B85"/>
                </a:solidFill>
                <a:latin typeface="Georgia"/>
                <a:cs typeface="Georgia"/>
              </a:rPr>
              <a:t>Comercio</a:t>
            </a:r>
            <a:endParaRPr sz="24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575"/>
              </a:spcBef>
              <a:buClr>
                <a:srgbClr val="CCB400"/>
              </a:buClr>
              <a:buSzPct val="68750"/>
              <a:buFont typeface="Wingdings"/>
              <a:buChar char=""/>
              <a:tabLst>
                <a:tab pos="560705" algn="l"/>
              </a:tabLst>
            </a:pPr>
            <a:r>
              <a:rPr sz="2400" spc="-10" dirty="0">
                <a:solidFill>
                  <a:srgbClr val="636B85"/>
                </a:solidFill>
                <a:latin typeface="Georgia"/>
                <a:cs typeface="Georgia"/>
              </a:rPr>
              <a:t>Industrias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901" rIns="0" bIns="0" rtlCol="0">
            <a:spAutoFit/>
          </a:bodyPr>
          <a:lstStyle/>
          <a:p>
            <a:pPr marL="3549015">
              <a:lnSpc>
                <a:spcPct val="100000"/>
              </a:lnSpc>
              <a:spcBef>
                <a:spcPts val="100"/>
              </a:spcBef>
            </a:pPr>
            <a:r>
              <a:rPr dirty="0"/>
              <a:t>Sociedad</a:t>
            </a:r>
            <a:r>
              <a:rPr spc="-25" dirty="0"/>
              <a:t> </a:t>
            </a:r>
            <a:r>
              <a:rPr dirty="0"/>
              <a:t>en</a:t>
            </a:r>
            <a:r>
              <a:rPr spc="-25" dirty="0"/>
              <a:t> </a:t>
            </a:r>
            <a:r>
              <a:rPr dirty="0"/>
              <a:t>comandita</a:t>
            </a:r>
            <a:r>
              <a:rPr spc="-30" dirty="0"/>
              <a:t> </a:t>
            </a:r>
            <a:r>
              <a:rPr spc="-10" dirty="0"/>
              <a:t>simple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9960" y="2000199"/>
            <a:ext cx="9262745" cy="3578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b="1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Caracterización</a:t>
            </a:r>
            <a:r>
              <a:rPr sz="2300" dirty="0">
                <a:latin typeface="Georgia"/>
                <a:cs typeface="Georgia"/>
              </a:rPr>
              <a:t>: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Dos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tipos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socios:</a:t>
            </a:r>
            <a:endParaRPr sz="2300">
              <a:latin typeface="Georgia"/>
              <a:cs typeface="Georgia"/>
            </a:endParaRPr>
          </a:p>
          <a:p>
            <a:pPr marL="560070" lvl="1" indent="-273685">
              <a:lnSpc>
                <a:spcPct val="100000"/>
              </a:lnSpc>
              <a:spcBef>
                <a:spcPts val="5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0070" algn="l"/>
              </a:tabLst>
            </a:pPr>
            <a:r>
              <a:rPr sz="19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Comanditados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: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responden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las</a:t>
            </a:r>
            <a:r>
              <a:rPr sz="19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obligaciones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sociales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como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19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SC</a:t>
            </a:r>
            <a:endParaRPr sz="1900">
              <a:latin typeface="Georgia"/>
              <a:cs typeface="Georgia"/>
            </a:endParaRPr>
          </a:p>
          <a:p>
            <a:pPr marL="560070" lvl="1" indent="-273685">
              <a:lnSpc>
                <a:spcPct val="100000"/>
              </a:lnSpc>
              <a:buClr>
                <a:srgbClr val="CCB400"/>
              </a:buClr>
              <a:buSzPct val="68421"/>
              <a:buFont typeface="Wingdings"/>
              <a:buChar char=""/>
              <a:tabLst>
                <a:tab pos="560070" algn="l"/>
              </a:tabLst>
            </a:pPr>
            <a:r>
              <a:rPr sz="19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Comanditarios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:</a:t>
            </a:r>
            <a:r>
              <a:rPr sz="1900" spc="-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solo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capital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que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se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obligan</a:t>
            </a:r>
            <a:r>
              <a:rPr sz="19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aportar</a:t>
            </a:r>
            <a:endParaRPr sz="19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114"/>
              </a:spcBef>
              <a:buClr>
                <a:srgbClr val="CCB400"/>
              </a:buClr>
              <a:buFont typeface="Wingdings"/>
              <a:buChar char=""/>
            </a:pPr>
            <a:endParaRPr sz="19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DENOMINACION:</a:t>
            </a:r>
            <a:r>
              <a:rPr sz="2300" spc="-75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“Sociedad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Comandita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Simple”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abreviatura</a:t>
            </a:r>
            <a:endParaRPr sz="23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5"/>
              </a:spcBef>
              <a:buClr>
                <a:srgbClr val="D16248"/>
              </a:buClr>
              <a:buFont typeface="Segoe UI Symbol"/>
              <a:buChar char="⚫"/>
            </a:pP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u="sng" spc="-10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APORTES</a:t>
            </a:r>
            <a:r>
              <a:rPr sz="2300" spc="-10" dirty="0">
                <a:latin typeface="Georgia"/>
                <a:cs typeface="Georgia"/>
              </a:rPr>
              <a:t>:</a:t>
            </a:r>
            <a:endParaRPr sz="2300">
              <a:latin typeface="Georgia"/>
              <a:cs typeface="Georgia"/>
            </a:endParaRPr>
          </a:p>
          <a:p>
            <a:pPr marL="560070" lvl="1" indent="-273685">
              <a:lnSpc>
                <a:spcPct val="100000"/>
              </a:lnSpc>
              <a:spcBef>
                <a:spcPts val="5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0070" algn="l"/>
              </a:tabLst>
            </a:pPr>
            <a:r>
              <a:rPr sz="19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Comanditario:</a:t>
            </a:r>
            <a:r>
              <a:rPr sz="19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integra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solo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aportes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obligaciones</a:t>
            </a:r>
            <a:r>
              <a:rPr sz="1900" u="sng" spc="-1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1900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de</a:t>
            </a:r>
            <a:r>
              <a:rPr sz="1900" u="sng" spc="-5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1900" u="sng" spc="-2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dar</a:t>
            </a:r>
            <a:endParaRPr sz="190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120"/>
              </a:spcBef>
              <a:buClr>
                <a:srgbClr val="CCB400"/>
              </a:buClr>
              <a:buFont typeface="Wingdings"/>
              <a:buChar char=""/>
            </a:pPr>
            <a:endParaRPr sz="19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ADMINISTRACION</a:t>
            </a:r>
            <a:r>
              <a:rPr sz="2300" u="sng" spc="-90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 </a:t>
            </a:r>
            <a:r>
              <a:rPr sz="2300" u="sng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y</a:t>
            </a:r>
            <a:r>
              <a:rPr sz="2300" u="sng" spc="-65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 </a:t>
            </a:r>
            <a:r>
              <a:rPr sz="2300" u="sng" spc="-10" dirty="0">
                <a:solidFill>
                  <a:srgbClr val="8FAF8B"/>
                </a:solidFill>
                <a:uFill>
                  <a:solidFill>
                    <a:srgbClr val="8FAF8B"/>
                  </a:solidFill>
                </a:uFill>
                <a:latin typeface="Georgia"/>
                <a:cs typeface="Georgia"/>
              </a:rPr>
              <a:t>REPRESENTACION</a:t>
            </a:r>
            <a:r>
              <a:rPr sz="2300" spc="-10" dirty="0">
                <a:latin typeface="Georgia"/>
                <a:cs typeface="Georgia"/>
              </a:rPr>
              <a:t>: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Es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ejercida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por</a:t>
            </a:r>
            <a:r>
              <a:rPr sz="2300" spc="-6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los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socios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comanditados</a:t>
            </a:r>
            <a:r>
              <a:rPr sz="2300" spc="-2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terceros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que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designen</a:t>
            </a:r>
            <a:endParaRPr sz="2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1815464">
              <a:lnSpc>
                <a:spcPct val="100000"/>
              </a:lnSpc>
              <a:spcBef>
                <a:spcPts val="100"/>
              </a:spcBef>
            </a:pPr>
            <a:r>
              <a:rPr dirty="0"/>
              <a:t>SOCIEDAD</a:t>
            </a:r>
            <a:r>
              <a:rPr spc="-30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CAPITAL</a:t>
            </a:r>
            <a:r>
              <a:rPr spc="-25" dirty="0"/>
              <a:t> </a:t>
            </a:r>
            <a:r>
              <a:rPr dirty="0"/>
              <a:t>E</a:t>
            </a:r>
            <a:r>
              <a:rPr spc="-15" dirty="0"/>
              <a:t> </a:t>
            </a:r>
            <a:r>
              <a:rPr spc="-10" dirty="0"/>
              <a:t>INDUSTRIA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076" y="1467421"/>
            <a:ext cx="10885805" cy="372999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7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Caracterización:</a:t>
            </a:r>
            <a:r>
              <a:rPr sz="2700" u="sng" spc="-1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27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Responsabilidad:</a:t>
            </a:r>
            <a:endParaRPr sz="2700">
              <a:latin typeface="Georgia"/>
              <a:cs typeface="Georgia"/>
            </a:endParaRPr>
          </a:p>
          <a:p>
            <a:pPr marL="285115" marR="5080" indent="-27305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El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CAPITALISTAS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responden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resultados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las 	</a:t>
            </a:r>
            <a:r>
              <a:rPr sz="2700" dirty="0">
                <a:latin typeface="Georgia"/>
                <a:cs typeface="Georgia"/>
              </a:rPr>
              <a:t>obligaciones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sociales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como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sociedad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Colectiva;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quienes 	</a:t>
            </a:r>
            <a:r>
              <a:rPr sz="2700" dirty="0">
                <a:latin typeface="Georgia"/>
                <a:cs typeface="Georgia"/>
              </a:rPr>
              <a:t>aportan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exclusivamente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industria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responden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hasta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concurrencia 	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ganancias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no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percibidas.-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75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ADMINISTRACION</a:t>
            </a:r>
            <a:r>
              <a:rPr sz="2700" u="sng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27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Y</a:t>
            </a:r>
            <a:r>
              <a:rPr sz="2700" u="sng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 </a:t>
            </a:r>
            <a:r>
              <a:rPr sz="27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REPRESENTACION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Cualquier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socio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2784" rIns="0" bIns="0" rtlCol="0">
            <a:spAutoFit/>
          </a:bodyPr>
          <a:lstStyle/>
          <a:p>
            <a:pPr marL="1614805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SOCIEDAD</a:t>
            </a:r>
            <a:r>
              <a:rPr sz="3000" spc="-90" dirty="0"/>
              <a:t> </a:t>
            </a:r>
            <a:r>
              <a:rPr sz="3000" dirty="0"/>
              <a:t>DE</a:t>
            </a:r>
            <a:r>
              <a:rPr sz="3000" spc="-90" dirty="0"/>
              <a:t> </a:t>
            </a:r>
            <a:r>
              <a:rPr sz="3000" spc="-10" dirty="0"/>
              <a:t>RESPONSABILIDAD</a:t>
            </a:r>
            <a:r>
              <a:rPr sz="3000" spc="-75" dirty="0"/>
              <a:t> </a:t>
            </a:r>
            <a:r>
              <a:rPr sz="3000" spc="-10" dirty="0"/>
              <a:t>LIMITADA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39013" y="1296136"/>
            <a:ext cx="11094720" cy="488823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37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CARACTERIZACION</a:t>
            </a:r>
            <a:endParaRPr sz="2300">
              <a:latin typeface="Georgia"/>
              <a:cs typeface="Georgia"/>
            </a:endParaRPr>
          </a:p>
          <a:p>
            <a:pPr marL="287020" marR="5080" indent="-274320">
              <a:lnSpc>
                <a:spcPts val="2480"/>
              </a:lnSpc>
              <a:spcBef>
                <a:spcPts val="590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7020" algn="l"/>
              </a:tabLst>
            </a:pPr>
            <a:r>
              <a:rPr sz="2300" dirty="0">
                <a:latin typeface="Georgia"/>
                <a:cs typeface="Georgia"/>
              </a:rPr>
              <a:t>El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capital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se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divide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cuotas,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los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socios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limitan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responsabilidad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integración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las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que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suscriban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y/o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adquieran.-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no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pueden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exceder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50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socios</a:t>
            </a:r>
            <a:endParaRPr sz="23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985"/>
              </a:spcBef>
              <a:buClr>
                <a:srgbClr val="D16248"/>
              </a:buClr>
              <a:buFont typeface="Segoe UI Symbol"/>
              <a:buChar char="⚫"/>
            </a:pPr>
            <a:endParaRPr sz="2300">
              <a:latin typeface="Georgia"/>
              <a:cs typeface="Georgia"/>
            </a:endParaRPr>
          </a:p>
          <a:p>
            <a:pPr marL="287020" marR="666750" indent="-274320">
              <a:lnSpc>
                <a:spcPts val="248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7020" algn="l"/>
              </a:tabLst>
            </a:pP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DENOMINACION</a:t>
            </a:r>
            <a:r>
              <a:rPr sz="2300" dirty="0">
                <a:latin typeface="Georgia"/>
                <a:cs typeface="Georgia"/>
              </a:rPr>
              <a:t>:</a:t>
            </a:r>
            <a:r>
              <a:rPr sz="2300" spc="-6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puede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llevar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nombre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alguno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socio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algunos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ellos</a:t>
            </a:r>
            <a:r>
              <a:rPr sz="2300" spc="-50" dirty="0">
                <a:latin typeface="Georgia"/>
                <a:cs typeface="Georgia"/>
              </a:rPr>
              <a:t> y </a:t>
            </a:r>
            <a:r>
              <a:rPr sz="2300" dirty="0">
                <a:latin typeface="Georgia"/>
                <a:cs typeface="Georgia"/>
              </a:rPr>
              <a:t>adicionarse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#sociedad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responsabilidad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limitada”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abreviatura.-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24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DEL</a:t>
            </a:r>
            <a:r>
              <a:rPr sz="2300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CAPITAL</a:t>
            </a:r>
            <a:r>
              <a:rPr sz="2300" spc="-5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Y</a:t>
            </a:r>
            <a:r>
              <a:rPr sz="23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DE</a:t>
            </a:r>
            <a:r>
              <a:rPr sz="2300" spc="-4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LAS</a:t>
            </a:r>
            <a:r>
              <a:rPr sz="2300" spc="-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CUOTAS</a:t>
            </a:r>
            <a:r>
              <a:rPr sz="2300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Georgia"/>
                <a:cs typeface="Georgia"/>
              </a:rPr>
              <a:t>SOCIALES</a:t>
            </a:r>
            <a:endParaRPr sz="2300">
              <a:latin typeface="Georgia"/>
              <a:cs typeface="Georgia"/>
            </a:endParaRPr>
          </a:p>
          <a:p>
            <a:pPr marL="287020" marR="1075055" indent="-274320">
              <a:lnSpc>
                <a:spcPts val="2480"/>
              </a:lnSpc>
              <a:spcBef>
                <a:spcPts val="59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7020" algn="l"/>
              </a:tabLst>
            </a:pPr>
            <a:r>
              <a:rPr sz="2300" dirty="0">
                <a:latin typeface="Georgia"/>
                <a:cs typeface="Georgia"/>
              </a:rPr>
              <a:t>Las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cuotas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sociales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tendrán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igual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valor,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que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será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pesos</a:t>
            </a:r>
            <a:r>
              <a:rPr sz="2300" spc="-7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diez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($10)</a:t>
            </a:r>
            <a:r>
              <a:rPr sz="2300" spc="-6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spc="-25" dirty="0">
                <a:latin typeface="Georgia"/>
                <a:cs typeface="Georgia"/>
              </a:rPr>
              <a:t>sus </a:t>
            </a:r>
            <a:r>
              <a:rPr sz="2300" spc="-10" dirty="0">
                <a:latin typeface="Georgia"/>
                <a:cs typeface="Georgia"/>
              </a:rPr>
              <a:t>múltiplos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244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solidFill>
                  <a:srgbClr val="FF0000"/>
                </a:solidFill>
                <a:latin typeface="Georgia"/>
                <a:cs typeface="Georgia"/>
              </a:rPr>
              <a:t>SUSCRIPCION</a:t>
            </a:r>
            <a:r>
              <a:rPr sz="2300" spc="-9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300" spc="-10" dirty="0">
                <a:solidFill>
                  <a:srgbClr val="FF0000"/>
                </a:solidFill>
                <a:latin typeface="Georgia"/>
                <a:cs typeface="Georgia"/>
              </a:rPr>
              <a:t>INTEGRA</a:t>
            </a:r>
            <a:endParaRPr sz="23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229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0705" algn="l"/>
              </a:tabLst>
            </a:pP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capital</a:t>
            </a:r>
            <a:r>
              <a:rPr sz="19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debe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suscribirse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íntegramente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acto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constitución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endParaRPr sz="1900">
              <a:latin typeface="Georgia"/>
              <a:cs typeface="Georgia"/>
            </a:endParaRPr>
          </a:p>
          <a:p>
            <a:pPr marL="561340" marR="146685" lvl="1" indent="-274320">
              <a:lnSpc>
                <a:spcPts val="2050"/>
              </a:lnSpc>
              <a:spcBef>
                <a:spcPts val="490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1340" algn="l"/>
              </a:tabLst>
            </a:pP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APORTES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DINERO:</a:t>
            </a:r>
            <a:r>
              <a:rPr sz="19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Debe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integrarse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un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25%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como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mínimo</a:t>
            </a:r>
            <a:r>
              <a:rPr sz="1900" spc="-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completarse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un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plazo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2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años.</a:t>
            </a:r>
            <a:r>
              <a:rPr sz="19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Se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acredita</a:t>
            </a:r>
            <a:r>
              <a:rPr sz="19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al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tiempo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ordenarse</a:t>
            </a:r>
            <a:r>
              <a:rPr sz="19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inscripción</a:t>
            </a:r>
            <a:r>
              <a:rPr sz="1900" spc="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RPC</a:t>
            </a:r>
            <a:r>
              <a:rPr sz="19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con</a:t>
            </a:r>
            <a:r>
              <a:rPr sz="19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comprobante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deposito</a:t>
            </a:r>
            <a:endParaRPr sz="19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200"/>
              </a:spcBef>
              <a:buClr>
                <a:srgbClr val="CCB400"/>
              </a:buClr>
              <a:buSzPct val="68421"/>
              <a:buFont typeface="Wingdings"/>
              <a:buChar char=""/>
              <a:tabLst>
                <a:tab pos="560705" algn="l"/>
              </a:tabLst>
            </a:pP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APORTE</a:t>
            </a:r>
            <a:r>
              <a:rPr sz="19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ESPECIE:</a:t>
            </a:r>
            <a:r>
              <a:rPr sz="19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debe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integrar</a:t>
            </a:r>
            <a:r>
              <a:rPr sz="19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totalmente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19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debe</a:t>
            </a:r>
            <a:r>
              <a:rPr sz="19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19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1900" spc="-10" dirty="0">
                <a:solidFill>
                  <a:srgbClr val="636B85"/>
                </a:solidFill>
                <a:latin typeface="Georgia"/>
                <a:cs typeface="Georgia"/>
              </a:rPr>
              <a:t>valuado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8938" y="52832"/>
            <a:ext cx="751014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5295" marR="5080" indent="-298323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LIMITACION</a:t>
            </a:r>
            <a:r>
              <a:rPr sz="3000" spc="-55" dirty="0"/>
              <a:t> </a:t>
            </a:r>
            <a:r>
              <a:rPr sz="3000" dirty="0"/>
              <a:t>A</a:t>
            </a:r>
            <a:r>
              <a:rPr sz="3000" spc="-70" dirty="0"/>
              <a:t> </a:t>
            </a:r>
            <a:r>
              <a:rPr sz="3000" dirty="0"/>
              <a:t>LA</a:t>
            </a:r>
            <a:r>
              <a:rPr sz="3000" spc="-75" dirty="0"/>
              <a:t> </a:t>
            </a:r>
            <a:r>
              <a:rPr sz="3000" spc="-10" dirty="0"/>
              <a:t>TRANSMISION</a:t>
            </a:r>
            <a:r>
              <a:rPr sz="3000" spc="-40" dirty="0"/>
              <a:t> </a:t>
            </a:r>
            <a:r>
              <a:rPr sz="3000" dirty="0"/>
              <a:t>DE</a:t>
            </a:r>
            <a:r>
              <a:rPr sz="3000" spc="-70" dirty="0"/>
              <a:t> </a:t>
            </a:r>
            <a:r>
              <a:rPr sz="3000" spc="-25" dirty="0"/>
              <a:t>LAS </a:t>
            </a:r>
            <a:r>
              <a:rPr sz="3000" spc="-10" dirty="0"/>
              <a:t>CUOTAS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56310" y="1595057"/>
            <a:ext cx="11008360" cy="35382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6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Se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puede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limitar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transmisión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cuotas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pero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Prohibirlas</a:t>
            </a:r>
            <a:endParaRPr sz="2400" dirty="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8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Son</a:t>
            </a:r>
            <a:r>
              <a:rPr sz="2400" spc="1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lícitas</a:t>
            </a:r>
            <a:r>
              <a:rPr sz="2400" spc="1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las</a:t>
            </a:r>
            <a:r>
              <a:rPr sz="2400" spc="1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clausulas</a:t>
            </a:r>
            <a:r>
              <a:rPr sz="2400" spc="1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1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requieran</a:t>
            </a:r>
            <a:r>
              <a:rPr sz="2400" spc="155" dirty="0"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conformidad</a:t>
            </a:r>
            <a:r>
              <a:rPr sz="2400" u="sng" spc="1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mayoritaria</a:t>
            </a:r>
            <a:r>
              <a:rPr sz="2400" u="sng" spc="1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</a:t>
            </a:r>
            <a:r>
              <a:rPr sz="2400" u="sng" spc="1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unánime</a:t>
            </a:r>
            <a:r>
              <a:rPr sz="2400" u="sng" spc="1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de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socios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confieran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un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derecho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400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4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preferencia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socios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sociedad</a:t>
            </a:r>
            <a:endParaRPr sz="2400" dirty="0">
              <a:latin typeface="Georgia"/>
              <a:cs typeface="Georgia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75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Para</a:t>
            </a:r>
            <a:r>
              <a:rPr sz="2400" spc="3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validez</a:t>
            </a:r>
            <a:r>
              <a:rPr sz="2400" spc="3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esta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clausulas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debe</a:t>
            </a:r>
            <a:r>
              <a:rPr sz="2400" spc="3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establecer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los</a:t>
            </a:r>
            <a:r>
              <a:rPr sz="2400" spc="3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procedimientos</a:t>
            </a:r>
            <a:r>
              <a:rPr sz="2400" spc="29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se </a:t>
            </a:r>
            <a:r>
              <a:rPr sz="2400" dirty="0">
                <a:latin typeface="Georgia"/>
                <a:cs typeface="Georgia"/>
              </a:rPr>
              <a:t>sujetará</a:t>
            </a:r>
            <a:r>
              <a:rPr sz="2400" spc="3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otorgamiento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conformidad</a:t>
            </a:r>
            <a:r>
              <a:rPr sz="2400" spc="4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o</a:t>
            </a:r>
            <a:r>
              <a:rPr sz="2400" spc="3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3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ejercicio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4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3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opción</a:t>
            </a:r>
            <a:r>
              <a:rPr sz="2400" spc="45" dirty="0">
                <a:latin typeface="Georgia"/>
                <a:cs typeface="Georgia"/>
              </a:rPr>
              <a:t>  </a:t>
            </a:r>
            <a:r>
              <a:rPr sz="2400" spc="-25" dirty="0">
                <a:latin typeface="Georgia"/>
                <a:cs typeface="Georgia"/>
              </a:rPr>
              <a:t>de </a:t>
            </a:r>
            <a:r>
              <a:rPr sz="2400" dirty="0">
                <a:latin typeface="Georgia"/>
                <a:cs typeface="Georgia"/>
              </a:rPr>
              <a:t>compra,</a:t>
            </a:r>
            <a:r>
              <a:rPr sz="2400" spc="2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pero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204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plazo</a:t>
            </a:r>
            <a:r>
              <a:rPr sz="2400" spc="2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para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notificar</a:t>
            </a:r>
            <a:r>
              <a:rPr sz="2400" spc="2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decisión</a:t>
            </a:r>
            <a:r>
              <a:rPr sz="2400" spc="2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al</a:t>
            </a:r>
            <a:r>
              <a:rPr sz="2400" spc="204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socio</a:t>
            </a:r>
            <a:r>
              <a:rPr sz="2400" spc="1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</a:t>
            </a:r>
            <a:r>
              <a:rPr sz="2400" spc="2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propone</a:t>
            </a:r>
            <a:r>
              <a:rPr sz="2400" spc="21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ceder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3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podrá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exceder</a:t>
            </a:r>
            <a:r>
              <a:rPr sz="2400" spc="3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</a:t>
            </a:r>
            <a:r>
              <a:rPr sz="2400" spc="3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treinta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(30)</a:t>
            </a:r>
            <a:r>
              <a:rPr sz="2400" spc="3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días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desde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que</a:t>
            </a:r>
            <a:r>
              <a:rPr sz="2400" spc="3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este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comunico</a:t>
            </a:r>
            <a:r>
              <a:rPr sz="2400" spc="3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30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gerencia</a:t>
            </a:r>
            <a:r>
              <a:rPr sz="2400" spc="29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el </a:t>
            </a:r>
            <a:r>
              <a:rPr sz="2400" dirty="0">
                <a:latin typeface="Georgia"/>
                <a:cs typeface="Georgia"/>
              </a:rPr>
              <a:t>nombre</a:t>
            </a:r>
            <a:r>
              <a:rPr sz="2400" spc="1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del</a:t>
            </a:r>
            <a:r>
              <a:rPr sz="2400" spc="1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interesado</a:t>
            </a:r>
            <a:r>
              <a:rPr sz="2400" spc="1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1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</a:t>
            </a:r>
            <a:r>
              <a:rPr sz="2400" spc="1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precio.</a:t>
            </a:r>
            <a:r>
              <a:rPr sz="2400" spc="1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1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su</a:t>
            </a:r>
            <a:r>
              <a:rPr sz="2400" spc="114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vencimiento</a:t>
            </a:r>
            <a:r>
              <a:rPr sz="2400" spc="1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se</a:t>
            </a:r>
            <a:r>
              <a:rPr sz="2400" spc="114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tendrá</a:t>
            </a:r>
            <a:r>
              <a:rPr sz="2400" spc="1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por</a:t>
            </a:r>
            <a:r>
              <a:rPr sz="2400" spc="1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acordada</a:t>
            </a:r>
            <a:r>
              <a:rPr sz="2400" spc="130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la </a:t>
            </a:r>
            <a:r>
              <a:rPr sz="2400" dirty="0">
                <a:latin typeface="Georgia"/>
                <a:cs typeface="Georgia"/>
              </a:rPr>
              <a:t>conformidad</a:t>
            </a:r>
            <a:r>
              <a:rPr sz="2400" spc="-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y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por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no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ejercida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la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preferencia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5892" rIns="0" bIns="0" rtlCol="0">
            <a:spAutoFit/>
          </a:bodyPr>
          <a:lstStyle/>
          <a:p>
            <a:pPr marL="2376805">
              <a:lnSpc>
                <a:spcPct val="100000"/>
              </a:lnSpc>
              <a:spcBef>
                <a:spcPts val="100"/>
              </a:spcBef>
            </a:pPr>
            <a:r>
              <a:rPr dirty="0"/>
              <a:t>ORGANOS</a:t>
            </a:r>
            <a:r>
              <a:rPr spc="-30" dirty="0"/>
              <a:t> </a:t>
            </a:r>
            <a:r>
              <a:rPr spc="-10" dirty="0"/>
              <a:t>SOCIALES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23769"/>
            <a:ext cx="11383645" cy="502573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4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Georgia"/>
                <a:cs typeface="Georgia"/>
              </a:rPr>
              <a:t>GERENCI</a:t>
            </a:r>
            <a:r>
              <a:rPr sz="2700" spc="-10" dirty="0">
                <a:solidFill>
                  <a:srgbClr val="FF0000"/>
                </a:solidFill>
                <a:latin typeface="Georgia"/>
                <a:cs typeface="Georgia"/>
              </a:rPr>
              <a:t>A</a:t>
            </a:r>
            <a:endParaRPr sz="2700" dirty="0">
              <a:solidFill>
                <a:srgbClr val="FF0000"/>
              </a:solidFill>
              <a:latin typeface="Georgia"/>
              <a:cs typeface="Georgia"/>
            </a:endParaRPr>
          </a:p>
          <a:p>
            <a:pPr marL="561340" marR="200660" lvl="1" indent="-274320">
              <a:lnSpc>
                <a:spcPts val="2380"/>
              </a:lnSpc>
              <a:spcBef>
                <a:spcPts val="585"/>
              </a:spcBef>
              <a:buClr>
                <a:srgbClr val="CCB400"/>
              </a:buClr>
              <a:buSzPct val="68181"/>
              <a:buFont typeface="Wingdings"/>
              <a:buChar char=""/>
              <a:tabLst>
                <a:tab pos="561340" algn="l"/>
              </a:tabLst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PUEDE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EJERCIDA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UN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SOCIO,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VARIOS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ELLOS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O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PERSONAS DESIGNADAS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QUE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NO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SEAN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200" spc="-8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POSEEN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RESPONSABILIDAD</a:t>
            </a:r>
            <a:r>
              <a:rPr sz="22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IGUAL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QUE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MIEMBROS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DEL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DIRECTORIO</a:t>
            </a:r>
            <a:r>
              <a:rPr sz="22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LAS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SA</a:t>
            </a:r>
            <a:endParaRPr sz="2200" dirty="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220"/>
              </a:spcBef>
            </a:pPr>
            <a:r>
              <a:rPr sz="2200" spc="-10" dirty="0">
                <a:solidFill>
                  <a:srgbClr val="FF0000"/>
                </a:solidFill>
                <a:latin typeface="Georgia"/>
                <a:cs typeface="Georgia"/>
              </a:rPr>
              <a:t>ASAMBLEA</a:t>
            </a:r>
            <a:endParaRPr sz="2200" dirty="0">
              <a:latin typeface="Georgia"/>
              <a:cs typeface="Georgia"/>
            </a:endParaRPr>
          </a:p>
          <a:p>
            <a:pPr marL="469900" marR="5080">
              <a:lnSpc>
                <a:spcPts val="2380"/>
              </a:lnSpc>
              <a:spcBef>
                <a:spcPts val="560"/>
              </a:spcBef>
              <a:tabLst>
                <a:tab pos="7679055" algn="l"/>
              </a:tabLst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Solo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las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que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alcanzan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montos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del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art</a:t>
            </a:r>
            <a:r>
              <a:rPr sz="22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299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inc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2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(SA)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	deberán</a:t>
            </a:r>
            <a:r>
              <a:rPr sz="22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reunirse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2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asamblea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resolverán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estados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contables</a:t>
            </a:r>
            <a:r>
              <a:rPr sz="22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ejercicio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deberán</a:t>
            </a:r>
            <a:r>
              <a:rPr sz="22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200" spc="-7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convocados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dentro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los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cuatro</a:t>
            </a:r>
            <a:r>
              <a:rPr sz="2200" spc="-8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meses</a:t>
            </a:r>
            <a:endParaRPr sz="2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625"/>
              </a:spcBef>
            </a:pPr>
            <a:endParaRPr sz="2200" dirty="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RESOLUCIONES</a:t>
            </a:r>
            <a:r>
              <a:rPr sz="2200" spc="-8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SOCIALES</a:t>
            </a:r>
            <a:endParaRPr sz="2200" dirty="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260"/>
              </a:spcBef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Según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contrato</a:t>
            </a:r>
            <a:endParaRPr sz="2200" dirty="0">
              <a:latin typeface="Georgia"/>
              <a:cs typeface="Georgia"/>
            </a:endParaRPr>
          </a:p>
          <a:p>
            <a:pPr marL="469900">
              <a:lnSpc>
                <a:spcPts val="2510"/>
              </a:lnSpc>
              <a:spcBef>
                <a:spcPts val="265"/>
              </a:spcBef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voto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comunicado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cualquier</a:t>
            </a:r>
            <a:r>
              <a:rPr sz="2200" spc="-3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procedimiento</a:t>
            </a:r>
            <a:r>
              <a:rPr sz="22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dentro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diez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días</a:t>
            </a:r>
            <a:endParaRPr sz="2200" dirty="0">
              <a:latin typeface="Georgia"/>
              <a:cs typeface="Georgia"/>
            </a:endParaRPr>
          </a:p>
          <a:p>
            <a:pPr marL="469900">
              <a:lnSpc>
                <a:spcPts val="2510"/>
              </a:lnSpc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10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habérseles</a:t>
            </a:r>
            <a:r>
              <a:rPr sz="2200" spc="-7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consultado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o</a:t>
            </a:r>
            <a:endParaRPr sz="2200" dirty="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265"/>
              </a:spcBef>
            </a:pP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2200" spc="-6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declaración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escrita</a:t>
            </a:r>
            <a:r>
              <a:rPr sz="22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que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todos</a:t>
            </a:r>
            <a:r>
              <a:rPr sz="22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socios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expresan</a:t>
            </a:r>
            <a:r>
              <a:rPr sz="22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sentido</a:t>
            </a:r>
            <a:r>
              <a:rPr sz="22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200" spc="-5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2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636B85"/>
                </a:solidFill>
                <a:latin typeface="Georgia"/>
                <a:cs typeface="Georgia"/>
              </a:rPr>
              <a:t>voto.</a:t>
            </a:r>
            <a:endParaRPr sz="2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047365">
              <a:lnSpc>
                <a:spcPct val="100000"/>
              </a:lnSpc>
              <a:spcBef>
                <a:spcPts val="100"/>
              </a:spcBef>
            </a:pPr>
            <a:r>
              <a:rPr dirty="0"/>
              <a:t>SOCIEDADES</a:t>
            </a:r>
            <a:r>
              <a:rPr spc="-60" dirty="0"/>
              <a:t> </a:t>
            </a:r>
            <a:r>
              <a:rPr spc="-10" dirty="0"/>
              <a:t>ANONIMAS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076" y="1549730"/>
            <a:ext cx="11113135" cy="4360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077720" indent="-27305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8FAF8B"/>
                </a:solidFill>
                <a:latin typeface="Georgia"/>
                <a:cs typeface="Georgia"/>
              </a:rPr>
              <a:t>capital</a:t>
            </a:r>
            <a:r>
              <a:rPr sz="2700" spc="-45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representa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acciones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limitan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su 	</a:t>
            </a:r>
            <a:r>
              <a:rPr sz="2700" dirty="0">
                <a:latin typeface="Georgia"/>
                <a:cs typeface="Georgia"/>
              </a:rPr>
              <a:t>responsabilidad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integración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acciones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suscriptas</a:t>
            </a:r>
            <a:endParaRPr sz="27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buClr>
                <a:srgbClr val="D16248"/>
              </a:buClr>
              <a:buFont typeface="Segoe UI Symbol"/>
              <a:buChar char="⚫"/>
            </a:pPr>
            <a:r>
              <a:rPr lang="es-ES" sz="2700" dirty="0">
                <a:latin typeface="Georgia"/>
                <a:cs typeface="Georgia"/>
              </a:rPr>
              <a:t>ART. 186 El capital  </a:t>
            </a:r>
            <a:r>
              <a:rPr lang="es-AR" sz="2700" dirty="0">
                <a:latin typeface="Georgia"/>
                <a:cs typeface="Georgia"/>
              </a:rPr>
              <a:t>No podrá ser inferior a PESOS TREINTA MILLONES ($30.000.000). </a:t>
            </a:r>
            <a:r>
              <a:rPr lang="es-ES" sz="2700" dirty="0">
                <a:latin typeface="Georgia"/>
                <a:cs typeface="Georgia"/>
              </a:rPr>
              <a:t>Monto del Capital Social sustituido por art. 1° del Decreto </a:t>
            </a:r>
            <a:r>
              <a:rPr lang="es-ES" sz="2700" dirty="0" err="1">
                <a:latin typeface="Georgia"/>
                <a:cs typeface="Georgia"/>
              </a:rPr>
              <a:t>N°</a:t>
            </a:r>
            <a:r>
              <a:rPr lang="es-ES" sz="2700" dirty="0">
                <a:latin typeface="Georgia"/>
                <a:cs typeface="Georgia"/>
              </a:rPr>
              <a:t> 209/2024 B.O. 1/3/2024</a:t>
            </a:r>
            <a:endParaRPr sz="2700" dirty="0">
              <a:latin typeface="Georgia"/>
              <a:cs typeface="Georgia"/>
            </a:endParaRPr>
          </a:p>
          <a:p>
            <a:pPr marL="285115" marR="5080" indent="-273050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solidFill>
                  <a:srgbClr val="8FAF8B"/>
                </a:solidFill>
                <a:latin typeface="Georgia"/>
                <a:cs typeface="Georgia"/>
              </a:rPr>
              <a:t>DENOMINACION</a:t>
            </a:r>
            <a:r>
              <a:rPr sz="2700" dirty="0">
                <a:latin typeface="Georgia"/>
                <a:cs typeface="Georgia"/>
              </a:rPr>
              <a:t>: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debe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incluir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nombre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una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mas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personas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de 	</a:t>
            </a:r>
            <a:r>
              <a:rPr sz="2700" dirty="0">
                <a:latin typeface="Georgia"/>
                <a:cs typeface="Georgia"/>
              </a:rPr>
              <a:t>existencia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visible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debe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contener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expresión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«Sociedad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Anónima» </a:t>
            </a:r>
            <a:r>
              <a:rPr sz="2700" spc="-50" dirty="0">
                <a:latin typeface="Georgia"/>
                <a:cs typeface="Georgia"/>
              </a:rPr>
              <a:t>o 	</a:t>
            </a:r>
            <a:r>
              <a:rPr sz="2700" dirty="0">
                <a:latin typeface="Georgia"/>
                <a:cs typeface="Georgia"/>
              </a:rPr>
              <a:t>abreviatura.-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OMISION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hace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responsable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ilimitada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solidariamente 	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representantes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junto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sociedad</a:t>
            </a:r>
            <a:endParaRPr sz="2700" dirty="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solidFill>
                  <a:srgbClr val="8FAF8B"/>
                </a:solidFill>
                <a:latin typeface="Georgia"/>
                <a:cs typeface="Georgia"/>
              </a:rPr>
              <a:t>FORMA:</a:t>
            </a:r>
            <a:r>
              <a:rPr sz="2700" spc="-60" dirty="0">
                <a:solidFill>
                  <a:srgbClr val="8FAF8B"/>
                </a:solidFill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Por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 err="1">
                <a:latin typeface="Georgia"/>
                <a:cs typeface="Georgia"/>
              </a:rPr>
              <a:t>instrumento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P</a:t>
            </a:r>
            <a:r>
              <a:rPr lang="es-ES" sz="2700" spc="-10" dirty="0">
                <a:latin typeface="Georgia"/>
                <a:cs typeface="Georgia"/>
              </a:rPr>
              <a:t>ú</a:t>
            </a:r>
            <a:r>
              <a:rPr sz="2700" spc="-10" dirty="0" err="1">
                <a:latin typeface="Georgia"/>
                <a:cs typeface="Georgia"/>
              </a:rPr>
              <a:t>blico</a:t>
            </a:r>
            <a:r>
              <a:rPr lang="es-ES" sz="2700" spc="-10" dirty="0">
                <a:latin typeface="Georgia"/>
                <a:cs typeface="Georgia"/>
              </a:rPr>
              <a:t>.</a:t>
            </a:r>
            <a:endParaRPr sz="27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445071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ASAMBLEA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39" y="3150107"/>
            <a:ext cx="2820924" cy="7620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746759" y="4796028"/>
            <a:ext cx="3893820" cy="762000"/>
            <a:chOff x="746759" y="4796028"/>
            <a:chExt cx="3893820" cy="762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6759" y="4796028"/>
              <a:ext cx="547116" cy="762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9723" y="4796028"/>
              <a:ext cx="582168" cy="7620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2500" y="4796028"/>
              <a:ext cx="3688080" cy="7620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81076" y="1508582"/>
            <a:ext cx="11004550" cy="41827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85115" marR="1204595" indent="-273050">
              <a:lnSpc>
                <a:spcPts val="2920"/>
              </a:lnSpc>
              <a:spcBef>
                <a:spcPts val="46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En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sede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administración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lugar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que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corresponda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la 	</a:t>
            </a:r>
            <a:r>
              <a:rPr sz="2700" dirty="0">
                <a:latin typeface="Georgia"/>
                <a:cs typeface="Georgia"/>
              </a:rPr>
              <a:t>jurisdicción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domicilio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social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775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10" dirty="0">
                <a:solidFill>
                  <a:srgbClr val="8FAF8B"/>
                </a:solidFill>
                <a:latin typeface="Georgia"/>
                <a:cs typeface="Georgia"/>
              </a:rPr>
              <a:t>TIPOS</a:t>
            </a:r>
            <a:endParaRPr sz="2700">
              <a:latin typeface="Georgia"/>
              <a:cs typeface="Georgia"/>
            </a:endParaRPr>
          </a:p>
          <a:p>
            <a:pPr marL="285115" marR="166370" indent="-273050">
              <a:lnSpc>
                <a:spcPct val="9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1.-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ORDINARIAS</a:t>
            </a:r>
            <a:r>
              <a:rPr sz="2700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7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: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Balance,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Estado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Resultados,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distribución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de 	</a:t>
            </a:r>
            <a:r>
              <a:rPr sz="2700" dirty="0">
                <a:latin typeface="Georgia"/>
                <a:cs typeface="Georgia"/>
              </a:rPr>
              <a:t>ganancias,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Memoria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informe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del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Sindico,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designacion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remocion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de 	</a:t>
            </a:r>
            <a:r>
              <a:rPr sz="2700" dirty="0">
                <a:latin typeface="Georgia"/>
                <a:cs typeface="Georgia"/>
              </a:rPr>
              <a:t>directores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sindicos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,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aumento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capital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85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115" marR="5080" indent="-273050">
              <a:lnSpc>
                <a:spcPts val="292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2</a:t>
            </a:r>
            <a:r>
              <a:rPr sz="27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.-</a:t>
            </a:r>
            <a:r>
              <a:rPr sz="2700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700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EXTRAORDINARIA</a:t>
            </a:r>
            <a:r>
              <a:rPr sz="2700" spc="-10" dirty="0">
                <a:latin typeface="Georgia"/>
                <a:cs typeface="Georgia"/>
              </a:rPr>
              <a:t>: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Aumento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capital,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reducción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reintegro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del 	</a:t>
            </a:r>
            <a:r>
              <a:rPr sz="2700" dirty="0">
                <a:latin typeface="Georgia"/>
                <a:cs typeface="Georgia"/>
              </a:rPr>
              <a:t>capital,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fusión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transformación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y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disolución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sociedad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2997" y="412445"/>
            <a:ext cx="6899909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CONSTITUCION</a:t>
            </a:r>
            <a:r>
              <a:rPr spc="-75" dirty="0"/>
              <a:t> </a:t>
            </a:r>
            <a:r>
              <a:rPr dirty="0"/>
              <a:t>Y</a:t>
            </a:r>
            <a:r>
              <a:rPr spc="-75" dirty="0"/>
              <a:t> </a:t>
            </a:r>
            <a:r>
              <a:rPr spc="-10" dirty="0"/>
              <a:t>MODIFICACION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273595"/>
            <a:ext cx="8274684" cy="423291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5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Se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constituyen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Modifican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por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instrumento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público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privado</a:t>
            </a:r>
            <a:endParaRPr sz="2000">
              <a:latin typeface="Georgia"/>
              <a:cs typeface="Georgia"/>
            </a:endParaRPr>
          </a:p>
          <a:p>
            <a:pPr marL="560705" lvl="1" indent="-273685">
              <a:lnSpc>
                <a:spcPct val="100000"/>
              </a:lnSpc>
              <a:spcBef>
                <a:spcPts val="480"/>
              </a:spcBef>
              <a:buClr>
                <a:srgbClr val="CCB400"/>
              </a:buClr>
              <a:buSzPct val="70000"/>
              <a:buFont typeface="Wingdings"/>
              <a:buChar char=""/>
              <a:tabLst>
                <a:tab pos="560705" algn="l"/>
              </a:tabLst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Certificación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Notarial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2000">
              <a:latin typeface="Georgia"/>
              <a:cs typeface="Georgia"/>
            </a:endParaRPr>
          </a:p>
          <a:p>
            <a:pPr marL="469900" algn="just">
              <a:lnSpc>
                <a:spcPct val="100000"/>
              </a:lnSpc>
            </a:pP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Inscripción</a:t>
            </a:r>
            <a:r>
              <a:rPr sz="2000" b="1" u="sng" spc="-5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en</a:t>
            </a:r>
            <a:r>
              <a:rPr sz="2000" b="1" u="sng" spc="-2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el</a:t>
            </a:r>
            <a:r>
              <a:rPr sz="2000" b="1" u="sng" spc="-2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Registro</a:t>
            </a:r>
            <a:r>
              <a:rPr sz="2000" b="1" u="sng" spc="-1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Público</a:t>
            </a:r>
            <a:r>
              <a:rPr sz="2000" b="1" u="sng" spc="-1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de</a:t>
            </a:r>
            <a:r>
              <a:rPr sz="2000" b="1" u="sng" spc="-45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spc="-10" dirty="0">
                <a:solidFill>
                  <a:srgbClr val="636B85"/>
                </a:solidFill>
                <a:uFill>
                  <a:solidFill>
                    <a:srgbClr val="636B85"/>
                  </a:solidFill>
                </a:uFill>
                <a:latin typeface="Georgia"/>
                <a:cs typeface="Georgia"/>
              </a:rPr>
              <a:t>Comercio</a:t>
            </a:r>
            <a:endParaRPr sz="2000">
              <a:latin typeface="Georgia"/>
              <a:cs typeface="Georgia"/>
            </a:endParaRPr>
          </a:p>
          <a:p>
            <a:pPr marL="469900" marR="655955" algn="just">
              <a:lnSpc>
                <a:spcPct val="100000"/>
              </a:lnSpc>
              <a:spcBef>
                <a:spcPts val="480"/>
              </a:spcBef>
            </a:pP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Del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Contrato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constitutivo,</a:t>
            </a:r>
            <a:r>
              <a:rPr sz="2000" spc="-6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modificación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reglamentos</a:t>
            </a:r>
            <a:r>
              <a:rPr sz="20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si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existiesen</a:t>
            </a:r>
            <a:r>
              <a:rPr sz="20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el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RPC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del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domicilio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social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y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los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cada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una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las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sucursales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Dicha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inscripción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debe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estar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detallado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en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todas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las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documentaciones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</a:pP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la</a:t>
            </a:r>
            <a:r>
              <a:rPr sz="2000" spc="-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sociedad,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spc="-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su</a:t>
            </a:r>
            <a:r>
              <a:rPr sz="2000" spc="-1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identificación.-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Tiene</a:t>
            </a:r>
            <a:r>
              <a:rPr sz="20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que</a:t>
            </a:r>
            <a:r>
              <a:rPr sz="20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ratificada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salvo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certificación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notarial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puede</a:t>
            </a:r>
            <a:r>
              <a:rPr sz="2000" spc="-3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ser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realizado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por</a:t>
            </a:r>
            <a:r>
              <a:rPr sz="2000" spc="-2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autorizados</a:t>
            </a:r>
            <a:endParaRPr sz="2000">
              <a:latin typeface="Georgia"/>
              <a:cs typeface="Georgia"/>
            </a:endParaRPr>
          </a:p>
          <a:p>
            <a:pPr marL="469900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-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se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forman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legajos</a:t>
            </a:r>
            <a:r>
              <a:rPr sz="2000" spc="-5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para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cada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sociedad</a:t>
            </a:r>
            <a:r>
              <a:rPr sz="2000" spc="-4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de</a:t>
            </a:r>
            <a:r>
              <a:rPr sz="2000" spc="-25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636B85"/>
                </a:solidFill>
                <a:latin typeface="Georgia"/>
                <a:cs typeface="Georgia"/>
              </a:rPr>
              <a:t>consulta</a:t>
            </a:r>
            <a:r>
              <a:rPr sz="2000" spc="-40" dirty="0">
                <a:solidFill>
                  <a:srgbClr val="636B85"/>
                </a:solidFill>
                <a:latin typeface="Georgia"/>
                <a:cs typeface="Georgia"/>
              </a:rPr>
              <a:t> </a:t>
            </a:r>
            <a:r>
              <a:rPr sz="2000" spc="-10" dirty="0">
                <a:solidFill>
                  <a:srgbClr val="636B85"/>
                </a:solidFill>
                <a:latin typeface="Georgia"/>
                <a:cs typeface="Georgia"/>
              </a:rPr>
              <a:t>publica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6157" rIns="0" bIns="0" rtlCol="0">
            <a:spAutoFit/>
          </a:bodyPr>
          <a:lstStyle/>
          <a:p>
            <a:pPr marL="1632585">
              <a:lnSpc>
                <a:spcPct val="100000"/>
              </a:lnSpc>
              <a:spcBef>
                <a:spcPts val="100"/>
              </a:spcBef>
            </a:pPr>
            <a:r>
              <a:rPr dirty="0"/>
              <a:t>PLAZOS</a:t>
            </a:r>
            <a:r>
              <a:rPr spc="-25" dirty="0"/>
              <a:t> </a:t>
            </a:r>
            <a:r>
              <a:rPr dirty="0"/>
              <a:t>PARA</a:t>
            </a:r>
            <a:r>
              <a:rPr spc="-20" dirty="0"/>
              <a:t> </a:t>
            </a:r>
            <a:r>
              <a:rPr spc="-10" dirty="0"/>
              <a:t>INSCRIPCION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333957"/>
            <a:ext cx="8157209" cy="3502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solidFill>
                  <a:srgbClr val="FF0000"/>
                </a:solidFill>
                <a:latin typeface="Georgia"/>
                <a:cs typeface="Georgia"/>
              </a:rPr>
              <a:t>20</a:t>
            </a:r>
            <a:r>
              <a:rPr sz="20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días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acto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constitutivo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0000"/>
                </a:solidFill>
                <a:latin typeface="Georgia"/>
                <a:cs typeface="Georgia"/>
              </a:rPr>
              <a:t>30</a:t>
            </a:r>
            <a:r>
              <a:rPr sz="2000" spc="-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días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para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culminación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del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tramite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salvo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prorroga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85"/>
              </a:spcBef>
            </a:pP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dirty="0">
                <a:latin typeface="Georgia"/>
                <a:cs typeface="Georgia"/>
              </a:rPr>
              <a:t>I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nscripción</a:t>
            </a:r>
            <a:r>
              <a:rPr sz="2000" u="sng" spc="-1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tardía</a:t>
            </a:r>
            <a:r>
              <a:rPr sz="2000" dirty="0">
                <a:latin typeface="Georgia"/>
                <a:cs typeface="Georgia"/>
              </a:rPr>
              <a:t>: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Es válida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si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media</a:t>
            </a:r>
            <a:r>
              <a:rPr sz="2000" spc="-10" dirty="0">
                <a:latin typeface="Georgia"/>
                <a:cs typeface="Georgia"/>
              </a:rPr>
              <a:t> oposición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90"/>
              </a:spcBef>
              <a:buClr>
                <a:srgbClr val="D16248"/>
              </a:buClr>
              <a:buFont typeface="Segoe UI Symbol"/>
              <a:buChar char="⚫"/>
            </a:pP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Efectos:</a:t>
            </a:r>
            <a:r>
              <a:rPr sz="2000" b="1" spc="-8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regularmente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constituida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90"/>
              </a:spcBef>
              <a:buClr>
                <a:srgbClr val="D16248"/>
              </a:buClr>
              <a:buFont typeface="Segoe UI Symbol"/>
              <a:buChar char="⚫"/>
            </a:pPr>
            <a:endParaRPr sz="20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5000"/>
              <a:buFont typeface="Segoe UI Symbol"/>
              <a:buChar char="⚫"/>
              <a:tabLst>
                <a:tab pos="286385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REGISTRO</a:t>
            </a: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NACIONAL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000" b="1" u="sng" spc="-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SOCIEDADES</a:t>
            </a:r>
            <a:r>
              <a:rPr sz="2000" b="1" u="sng" spc="-7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POR</a:t>
            </a:r>
            <a:r>
              <a:rPr sz="20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ACCIONES</a:t>
            </a:r>
            <a:endParaRPr sz="2000">
              <a:latin typeface="Georgia"/>
              <a:cs typeface="Georgia"/>
            </a:endParaRPr>
          </a:p>
          <a:p>
            <a:pPr marL="12700" marR="55435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Georgia"/>
                <a:cs typeface="Georgia"/>
              </a:rPr>
              <a:t>Ministerio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Justicia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y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Derechos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Humanos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organismo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que</a:t>
            </a:r>
            <a:r>
              <a:rPr sz="2000" spc="-20" dirty="0">
                <a:latin typeface="Georgia"/>
                <a:cs typeface="Georgia"/>
              </a:rPr>
              <a:t> este </a:t>
            </a:r>
            <a:r>
              <a:rPr sz="2000" spc="-10" dirty="0">
                <a:latin typeface="Georgia"/>
                <a:cs typeface="Georgia"/>
              </a:rPr>
              <a:t>indique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PUBLICACION</a:t>
            </a:r>
            <a:r>
              <a:rPr sz="3000" spc="-85" dirty="0"/>
              <a:t> </a:t>
            </a:r>
            <a:r>
              <a:rPr sz="3000" dirty="0"/>
              <a:t>DE</a:t>
            </a:r>
            <a:r>
              <a:rPr sz="3000" spc="-80" dirty="0"/>
              <a:t> </a:t>
            </a:r>
            <a:r>
              <a:rPr sz="3000" spc="-10" dirty="0"/>
              <a:t>EDICTOS</a:t>
            </a:r>
            <a:endParaRPr sz="3000"/>
          </a:p>
          <a:p>
            <a:pPr algn="ctr">
              <a:lnSpc>
                <a:spcPct val="100000"/>
              </a:lnSpc>
            </a:pPr>
            <a:r>
              <a:rPr sz="3000" dirty="0"/>
              <a:t>Solo</a:t>
            </a:r>
            <a:r>
              <a:rPr sz="3000" spc="-20" dirty="0"/>
              <a:t> </a:t>
            </a:r>
            <a:r>
              <a:rPr sz="3000" dirty="0"/>
              <a:t>para</a:t>
            </a:r>
            <a:r>
              <a:rPr sz="3000" spc="-30" dirty="0"/>
              <a:t> </a:t>
            </a:r>
            <a:r>
              <a:rPr sz="3000" dirty="0"/>
              <a:t>SA</a:t>
            </a:r>
            <a:r>
              <a:rPr sz="3000" spc="-10" dirty="0"/>
              <a:t> </a:t>
            </a:r>
            <a:r>
              <a:rPr sz="3000" dirty="0"/>
              <a:t>y</a:t>
            </a:r>
            <a:r>
              <a:rPr sz="3000" spc="-20" dirty="0"/>
              <a:t> </a:t>
            </a:r>
            <a:r>
              <a:rPr sz="3000" spc="-25" dirty="0"/>
              <a:t>SRL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481076" y="1474673"/>
            <a:ext cx="10781665" cy="4446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6385" marR="5080" indent="-274320">
              <a:lnSpc>
                <a:spcPts val="2400"/>
              </a:lnSpc>
              <a:spcBef>
                <a:spcPts val="67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Nombre,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edad,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estado</a:t>
            </a:r>
            <a:r>
              <a:rPr sz="2500" spc="-8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civil,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nacionalidad,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profesión,</a:t>
            </a:r>
            <a:r>
              <a:rPr sz="2500" spc="-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domicilio</a:t>
            </a:r>
            <a:r>
              <a:rPr sz="2500" spc="-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y</a:t>
            </a:r>
            <a:r>
              <a:rPr sz="2500" spc="-8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DNI</a:t>
            </a:r>
            <a:r>
              <a:rPr sz="2500" spc="-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spc="-25" dirty="0">
                <a:latin typeface="Georgia"/>
                <a:cs typeface="Georgia"/>
              </a:rPr>
              <a:t>los </a:t>
            </a:r>
            <a:r>
              <a:rPr sz="2500" spc="-10" dirty="0">
                <a:latin typeface="Georgia"/>
                <a:cs typeface="Georgia"/>
              </a:rPr>
              <a:t>socios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2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Fecha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del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instrumento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constitución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Razón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social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denominación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spc="-10" dirty="0">
                <a:latin typeface="Georgia"/>
                <a:cs typeface="Georgia"/>
              </a:rPr>
              <a:t>Domicilio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Objeto</a:t>
            </a:r>
            <a:r>
              <a:rPr sz="2500" spc="-8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social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Plazo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duración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Capital</a:t>
            </a:r>
            <a:r>
              <a:rPr sz="2500" spc="-114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social</a:t>
            </a:r>
            <a:endParaRPr sz="2500">
              <a:latin typeface="Georgia"/>
              <a:cs typeface="Georgia"/>
            </a:endParaRPr>
          </a:p>
          <a:p>
            <a:pPr marL="286385" marR="766445" indent="-274320">
              <a:lnSpc>
                <a:spcPts val="2400"/>
              </a:lnSpc>
              <a:spcBef>
                <a:spcPts val="58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Composición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los</a:t>
            </a:r>
            <a:r>
              <a:rPr sz="2500" spc="-8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órganos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administración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y</a:t>
            </a:r>
            <a:r>
              <a:rPr sz="2500" spc="-8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fiscalización,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datos</a:t>
            </a:r>
            <a:r>
              <a:rPr sz="2500" spc="-80" dirty="0">
                <a:latin typeface="Georgia"/>
                <a:cs typeface="Georgia"/>
              </a:rPr>
              <a:t> </a:t>
            </a:r>
            <a:r>
              <a:rPr sz="2500" spc="-50" dirty="0">
                <a:latin typeface="Georgia"/>
                <a:cs typeface="Georgia"/>
              </a:rPr>
              <a:t>y </a:t>
            </a:r>
            <a:r>
              <a:rPr sz="2500" dirty="0">
                <a:latin typeface="Georgia"/>
                <a:cs typeface="Georgia"/>
              </a:rPr>
              <a:t>duración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en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el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cargo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2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spc="-10" dirty="0">
                <a:latin typeface="Georgia"/>
                <a:cs typeface="Georgia"/>
              </a:rPr>
              <a:t>Representación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social</a:t>
            </a:r>
            <a:endParaRPr sz="25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000"/>
              <a:buFont typeface="Segoe UI Symbol"/>
              <a:buChar char="⚫"/>
              <a:tabLst>
                <a:tab pos="286385" algn="l"/>
              </a:tabLst>
            </a:pPr>
            <a:r>
              <a:rPr sz="2500" dirty="0">
                <a:latin typeface="Georgia"/>
                <a:cs typeface="Georgia"/>
              </a:rPr>
              <a:t>Fecha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cierre</a:t>
            </a:r>
            <a:r>
              <a:rPr sz="2500" spc="-3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del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ejercicio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0527" rIns="0" bIns="0" rtlCol="0">
            <a:spAutoFit/>
          </a:bodyPr>
          <a:lstStyle/>
          <a:p>
            <a:pPr marL="47625" algn="ctr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CONTRATO</a:t>
            </a:r>
            <a:r>
              <a:rPr sz="3000" spc="-45" dirty="0"/>
              <a:t> </a:t>
            </a:r>
            <a:r>
              <a:rPr sz="3000" spc="-10" dirty="0"/>
              <a:t>SOCIAL</a:t>
            </a:r>
            <a:endParaRPr sz="3000"/>
          </a:p>
          <a:p>
            <a:pPr marL="47625" algn="ctr">
              <a:lnSpc>
                <a:spcPct val="100000"/>
              </a:lnSpc>
            </a:pPr>
            <a:r>
              <a:rPr sz="3000" spc="-10" dirty="0"/>
              <a:t>Contenido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56310" y="1542033"/>
            <a:ext cx="8412480" cy="4303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3685">
              <a:lnSpc>
                <a:spcPts val="2485"/>
              </a:lnSpc>
              <a:spcBef>
                <a:spcPts val="105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Nombre,</a:t>
            </a:r>
            <a:r>
              <a:rPr sz="2300" spc="-10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edad,</a:t>
            </a:r>
            <a:r>
              <a:rPr sz="2300" spc="-6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estado</a:t>
            </a:r>
            <a:r>
              <a:rPr sz="2300" spc="-7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civil,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nacionalidad,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profesión,</a:t>
            </a:r>
            <a:r>
              <a:rPr sz="2300" spc="-9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domicilio</a:t>
            </a:r>
            <a:endParaRPr sz="2300">
              <a:latin typeface="Georgia"/>
              <a:cs typeface="Georgia"/>
            </a:endParaRPr>
          </a:p>
          <a:p>
            <a:pPr marL="287020">
              <a:lnSpc>
                <a:spcPts val="2485"/>
              </a:lnSpc>
            </a:pPr>
            <a:r>
              <a:rPr sz="2300" dirty="0">
                <a:latin typeface="Georgia"/>
                <a:cs typeface="Georgia"/>
              </a:rPr>
              <a:t>y</a:t>
            </a:r>
            <a:r>
              <a:rPr sz="2300" spc="-1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DNI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los</a:t>
            </a:r>
            <a:r>
              <a:rPr sz="2300" spc="-10" dirty="0">
                <a:latin typeface="Georgia"/>
                <a:cs typeface="Georgia"/>
              </a:rPr>
              <a:t> socios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Razón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social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denominación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domicilio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sociedad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La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designación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objeto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forma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precisa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determinado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ts val="2485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Capital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social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moneda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argentina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aporte</a:t>
            </a:r>
            <a:r>
              <a:rPr sz="2300" spc="-7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cada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socio.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spc="-25" dirty="0">
                <a:latin typeface="Georgia"/>
                <a:cs typeface="Georgia"/>
              </a:rPr>
              <a:t>En</a:t>
            </a:r>
            <a:endParaRPr sz="2300">
              <a:latin typeface="Georgia"/>
              <a:cs typeface="Georgia"/>
            </a:endParaRPr>
          </a:p>
          <a:p>
            <a:pPr marL="287020">
              <a:lnSpc>
                <a:spcPts val="2485"/>
              </a:lnSpc>
            </a:pPr>
            <a:r>
              <a:rPr sz="2300" dirty="0">
                <a:latin typeface="Georgia"/>
                <a:cs typeface="Georgia"/>
              </a:rPr>
              <a:t>las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unipersonales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capital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debe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ser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integrado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su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totalidad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Plazo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duración</a:t>
            </a:r>
            <a:endParaRPr sz="2300">
              <a:latin typeface="Georgia"/>
              <a:cs typeface="Georgia"/>
            </a:endParaRPr>
          </a:p>
          <a:p>
            <a:pPr marL="287020" marR="45720" indent="-274320">
              <a:lnSpc>
                <a:spcPts val="2210"/>
              </a:lnSpc>
              <a:spcBef>
                <a:spcPts val="530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7020" algn="l"/>
              </a:tabLst>
            </a:pPr>
            <a:r>
              <a:rPr sz="2300" dirty="0">
                <a:latin typeface="Georgia"/>
                <a:cs typeface="Georgia"/>
              </a:rPr>
              <a:t>La</a:t>
            </a:r>
            <a:r>
              <a:rPr sz="2300" spc="-7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organización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administración,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fiscalización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reuniones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socios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ts val="2485"/>
              </a:lnSpc>
              <a:spcBef>
                <a:spcPts val="20"/>
              </a:spcBef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Reglas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distribuir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soportar</a:t>
            </a:r>
            <a:r>
              <a:rPr sz="2300" spc="-7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las</a:t>
            </a:r>
            <a:r>
              <a:rPr sz="2300" spc="-2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perdidas.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En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caso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2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silencio</a:t>
            </a:r>
            <a:endParaRPr sz="2300">
              <a:latin typeface="Georgia"/>
              <a:cs typeface="Georgia"/>
            </a:endParaRPr>
          </a:p>
          <a:p>
            <a:pPr marL="287020">
              <a:lnSpc>
                <a:spcPts val="2485"/>
              </a:lnSpc>
            </a:pPr>
            <a:r>
              <a:rPr sz="2300" dirty="0">
                <a:latin typeface="Georgia"/>
                <a:cs typeface="Georgia"/>
              </a:rPr>
              <a:t>según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sea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el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aporte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spc="-10" dirty="0">
                <a:latin typeface="Georgia"/>
                <a:cs typeface="Georgia"/>
              </a:rPr>
              <a:t>Obligaciones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4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derechos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3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los</a:t>
            </a:r>
            <a:r>
              <a:rPr sz="2300" spc="-3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socios</a:t>
            </a:r>
            <a:endParaRPr sz="23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4782"/>
              <a:buFont typeface="Segoe UI Symbol"/>
              <a:buChar char="⚫"/>
              <a:tabLst>
                <a:tab pos="286385" algn="l"/>
              </a:tabLst>
            </a:pPr>
            <a:r>
              <a:rPr sz="2300" dirty="0">
                <a:latin typeface="Georgia"/>
                <a:cs typeface="Georgia"/>
              </a:rPr>
              <a:t>Funcionamiento,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disolución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y</a:t>
            </a:r>
            <a:r>
              <a:rPr sz="2300" spc="-60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liquidación</a:t>
            </a:r>
            <a:r>
              <a:rPr sz="2300" spc="-4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de</a:t>
            </a:r>
            <a:r>
              <a:rPr sz="2300" spc="-55" dirty="0">
                <a:latin typeface="Georgia"/>
                <a:cs typeface="Georgia"/>
              </a:rPr>
              <a:t> </a:t>
            </a:r>
            <a:r>
              <a:rPr sz="2300" dirty="0">
                <a:latin typeface="Georgia"/>
                <a:cs typeface="Georgia"/>
              </a:rPr>
              <a:t>la</a:t>
            </a:r>
            <a:r>
              <a:rPr sz="2300" spc="-50" dirty="0">
                <a:latin typeface="Georgia"/>
                <a:cs typeface="Georgia"/>
              </a:rPr>
              <a:t> </a:t>
            </a:r>
            <a:r>
              <a:rPr sz="2300" spc="-10" dirty="0">
                <a:latin typeface="Georgia"/>
                <a:cs typeface="Georgia"/>
              </a:rPr>
              <a:t>sociedad</a:t>
            </a:r>
            <a:endParaRPr sz="2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2605" rIns="0" bIns="0" rtlCol="0">
            <a:spAutoFit/>
          </a:bodyPr>
          <a:lstStyle/>
          <a:p>
            <a:pPr marL="3024505">
              <a:lnSpc>
                <a:spcPct val="100000"/>
              </a:lnSpc>
              <a:spcBef>
                <a:spcPts val="100"/>
              </a:spcBef>
            </a:pPr>
            <a:r>
              <a:rPr dirty="0"/>
              <a:t>ESTIPULACIONES</a:t>
            </a:r>
            <a:r>
              <a:rPr spc="-75" dirty="0"/>
              <a:t> </a:t>
            </a:r>
            <a:r>
              <a:rPr spc="-10" dirty="0"/>
              <a:t>NULAS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1076" y="1549730"/>
            <a:ext cx="11116310" cy="4471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203200" indent="-27305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Que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alguno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algunos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reciban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todos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beneficios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les 	</a:t>
            </a:r>
            <a:r>
              <a:rPr sz="2700" dirty="0">
                <a:latin typeface="Georgia"/>
                <a:cs typeface="Georgia"/>
              </a:rPr>
              <a:t>excluya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perdidas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liberados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contribuir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perdidas</a:t>
            </a:r>
            <a:endParaRPr sz="2700">
              <a:latin typeface="Georgia"/>
              <a:cs typeface="Georgia"/>
            </a:endParaRPr>
          </a:p>
          <a:p>
            <a:pPr marL="285115" marR="508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Que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algunos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los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capitalistas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les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restituya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todos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los 	</a:t>
            </a:r>
            <a:r>
              <a:rPr sz="2700" dirty="0">
                <a:latin typeface="Georgia"/>
                <a:cs typeface="Georgia"/>
              </a:rPr>
              <a:t>beneficios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premio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designado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frutos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cantidad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adicional 	</a:t>
            </a:r>
            <a:r>
              <a:rPr sz="2700" dirty="0">
                <a:latin typeface="Georgia"/>
                <a:cs typeface="Georgia"/>
              </a:rPr>
              <a:t>haya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no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ganancias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Que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aseguren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capital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ganancias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adicionales</a:t>
            </a:r>
            <a:endParaRPr sz="2700">
              <a:latin typeface="Georgia"/>
              <a:cs typeface="Georgia"/>
            </a:endParaRPr>
          </a:p>
          <a:p>
            <a:pPr marL="285115" marR="1323975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Que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socios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sobrevivientes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adquiera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totalidad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las 	</a:t>
            </a:r>
            <a:r>
              <a:rPr sz="2700" spc="-10" dirty="0">
                <a:latin typeface="Georgia"/>
                <a:cs typeface="Georgia"/>
              </a:rPr>
              <a:t>ganancias</a:t>
            </a:r>
            <a:endParaRPr sz="2700">
              <a:latin typeface="Georgia"/>
              <a:cs typeface="Georgia"/>
            </a:endParaRPr>
          </a:p>
          <a:p>
            <a:pPr marL="285115" marR="738505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Establecer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un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valor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distante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valor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real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las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acciones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cuando</a:t>
            </a:r>
            <a:r>
              <a:rPr sz="2700" spc="-25" dirty="0">
                <a:latin typeface="Georgia"/>
                <a:cs typeface="Georgia"/>
              </a:rPr>
              <a:t> las 	</a:t>
            </a:r>
            <a:r>
              <a:rPr sz="2700" dirty="0">
                <a:latin typeface="Georgia"/>
                <a:cs typeface="Georgia"/>
              </a:rPr>
              <a:t>mismas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sean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adquiridas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por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otro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socio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19938" rIns="0" bIns="0" rtlCol="0">
            <a:spAutoFit/>
          </a:bodyPr>
          <a:lstStyle/>
          <a:p>
            <a:pPr marL="2289810">
              <a:lnSpc>
                <a:spcPct val="100000"/>
              </a:lnSpc>
              <a:spcBef>
                <a:spcPts val="100"/>
              </a:spcBef>
            </a:pPr>
            <a:r>
              <a:rPr dirty="0"/>
              <a:t>REGIMEN</a:t>
            </a:r>
            <a:r>
              <a:rPr spc="-30" dirty="0"/>
              <a:t> </a:t>
            </a:r>
            <a:r>
              <a:rPr dirty="0"/>
              <a:t>DE</a:t>
            </a:r>
            <a:r>
              <a:rPr spc="-25" dirty="0"/>
              <a:t> </a:t>
            </a:r>
            <a:r>
              <a:rPr spc="-10" dirty="0"/>
              <a:t>NULIDADES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1661" y="1564753"/>
            <a:ext cx="8766810" cy="45072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49575" indent="-272415">
              <a:lnSpc>
                <a:spcPct val="100000"/>
              </a:lnSpc>
              <a:spcBef>
                <a:spcPts val="434"/>
              </a:spcBef>
              <a:buSzPct val="83928"/>
              <a:buFont typeface="Segoe UI Symbol"/>
              <a:buChar char="⚫"/>
              <a:tabLst>
                <a:tab pos="2949575" algn="l"/>
              </a:tabLst>
            </a:pPr>
            <a:r>
              <a:rPr sz="2800" dirty="0">
                <a:solidFill>
                  <a:srgbClr val="D16248"/>
                </a:solidFill>
                <a:latin typeface="Georgia"/>
                <a:cs typeface="Georgia"/>
              </a:rPr>
              <a:t>PRINCIPIO</a:t>
            </a:r>
            <a:r>
              <a:rPr sz="2800" spc="-160" dirty="0">
                <a:solidFill>
                  <a:srgbClr val="D16248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D16248"/>
                </a:solidFill>
                <a:latin typeface="Georgia"/>
                <a:cs typeface="Georgia"/>
              </a:rPr>
              <a:t>GENERAL</a:t>
            </a:r>
            <a:endParaRPr sz="2800">
              <a:latin typeface="Georgia"/>
              <a:cs typeface="Georgia"/>
            </a:endParaRPr>
          </a:p>
          <a:p>
            <a:pPr marL="285750" marR="340360" indent="-273685">
              <a:lnSpc>
                <a:spcPct val="90000"/>
              </a:lnSpc>
              <a:spcBef>
                <a:spcPts val="675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latin typeface="Georgia"/>
                <a:cs typeface="Georgia"/>
              </a:rPr>
              <a:t>La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nulidad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anulación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que</a:t>
            </a:r>
            <a:r>
              <a:rPr sz="28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afecte</a:t>
            </a:r>
            <a:r>
              <a:rPr sz="2800" b="1" u="sng" spc="-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sz="2800" b="1" u="sng" spc="-6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vínculo</a:t>
            </a:r>
            <a:r>
              <a:rPr sz="28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spc="-25" dirty="0">
                <a:latin typeface="Georgia"/>
                <a:cs typeface="Georgia"/>
              </a:rPr>
              <a:t> 	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alguno</a:t>
            </a:r>
            <a:r>
              <a:rPr sz="2800" b="1" u="sng" spc="-3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los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no</a:t>
            </a: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producirá</a:t>
            </a:r>
            <a:r>
              <a:rPr sz="28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nulidad</a:t>
            </a:r>
            <a:r>
              <a:rPr sz="2800" spc="-10" dirty="0">
                <a:latin typeface="Georgia"/>
                <a:cs typeface="Georgia"/>
              </a:rPr>
              <a:t>, 	</a:t>
            </a:r>
            <a:r>
              <a:rPr sz="2800" dirty="0">
                <a:latin typeface="Georgia"/>
                <a:cs typeface="Georgia"/>
              </a:rPr>
              <a:t>anulación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8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resolución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del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contrato,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salvo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que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la 	</a:t>
            </a:r>
            <a:r>
              <a:rPr sz="2800" dirty="0">
                <a:latin typeface="Georgia"/>
                <a:cs typeface="Georgia"/>
              </a:rPr>
              <a:t>participación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prestación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ese</a:t>
            </a:r>
            <a:r>
              <a:rPr sz="2800" spc="-8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socio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20" dirty="0">
                <a:latin typeface="Georgia"/>
                <a:cs typeface="Georgia"/>
              </a:rPr>
              <a:t>deba 	</a:t>
            </a:r>
            <a:r>
              <a:rPr sz="2800" dirty="0">
                <a:latin typeface="Georgia"/>
                <a:cs typeface="Georgia"/>
              </a:rPr>
              <a:t>considerarse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esencial,</a:t>
            </a:r>
            <a:r>
              <a:rPr sz="2800" spc="-10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habida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cuenta</a:t>
            </a:r>
            <a:r>
              <a:rPr sz="2800" spc="-9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las 	</a:t>
            </a:r>
            <a:r>
              <a:rPr sz="2800" spc="-10" dirty="0">
                <a:latin typeface="Georgia"/>
                <a:cs typeface="Georgia"/>
              </a:rPr>
              <a:t>circunstancias.</a:t>
            </a:r>
            <a:endParaRPr sz="2800">
              <a:latin typeface="Georgia"/>
              <a:cs typeface="Georgia"/>
            </a:endParaRPr>
          </a:p>
          <a:p>
            <a:pPr marL="285750" marR="5080" indent="-273685">
              <a:lnSpc>
                <a:spcPct val="90000"/>
              </a:lnSpc>
              <a:spcBef>
                <a:spcPts val="675"/>
              </a:spcBef>
              <a:buClr>
                <a:srgbClr val="D16248"/>
              </a:buClr>
              <a:buSzPct val="83928"/>
              <a:buFont typeface="Segoe UI Symbol"/>
              <a:buChar char="⚫"/>
              <a:tabLst>
                <a:tab pos="287020" algn="l"/>
              </a:tabLst>
            </a:pPr>
            <a:r>
              <a:rPr sz="2800" dirty="0">
                <a:latin typeface="Georgia"/>
                <a:cs typeface="Georgia"/>
              </a:rPr>
              <a:t>Si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trata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sociedad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en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comandita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simple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por 	</a:t>
            </a:r>
            <a:r>
              <a:rPr sz="2800" dirty="0">
                <a:latin typeface="Georgia"/>
                <a:cs typeface="Georgia"/>
              </a:rPr>
              <a:t>acciones,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8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sociedad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capital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industria,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el</a:t>
            </a:r>
            <a:r>
              <a:rPr sz="2800" b="1" u="sng" spc="-9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vicio</a:t>
            </a:r>
            <a:r>
              <a:rPr sz="2800" b="1" spc="-10" dirty="0">
                <a:latin typeface="Georgia"/>
                <a:cs typeface="Georgia"/>
              </a:rPr>
              <a:t> 	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voluntad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del</a:t>
            </a:r>
            <a:r>
              <a:rPr sz="2800" b="1" u="sng" spc="-5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único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una</a:t>
            </a:r>
            <a:r>
              <a:rPr sz="2800" b="1" u="sng" spc="-4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u="sng" spc="-4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las</a:t>
            </a:r>
            <a:r>
              <a:rPr sz="2800" b="1" spc="-25" dirty="0">
                <a:latin typeface="Georgia"/>
                <a:cs typeface="Georgia"/>
              </a:rPr>
              <a:t> 	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categorías</a:t>
            </a: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de</a:t>
            </a:r>
            <a:r>
              <a:rPr sz="2800" b="1" u="sng" spc="-1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b="1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socios</a:t>
            </a:r>
            <a:r>
              <a:rPr sz="2800" b="1" u="sng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hace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anulable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el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contrato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1757</Words>
  <Application>Microsoft Office PowerPoint</Application>
  <PresentationFormat>Panorámica</PresentationFormat>
  <Paragraphs>244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0" baseType="lpstr">
      <vt:lpstr>Georgia</vt:lpstr>
      <vt:lpstr>Segoe UI Symbol</vt:lpstr>
      <vt:lpstr>Wingdings</vt:lpstr>
      <vt:lpstr>Office Theme</vt:lpstr>
      <vt:lpstr>SOCIEDADES</vt:lpstr>
      <vt:lpstr>Concepto - tipicidad</vt:lpstr>
      <vt:lpstr>Ventajas</vt:lpstr>
      <vt:lpstr>CONSTITUCION Y MODIFICACION</vt:lpstr>
      <vt:lpstr>PLAZOS PARA INSCRIPCION</vt:lpstr>
      <vt:lpstr>PUBLICACION DE EDICTOS Solo para SA y SRL</vt:lpstr>
      <vt:lpstr>CONTRATO SOCIAL Contenido</vt:lpstr>
      <vt:lpstr>ESTIPULACIONES NULAS</vt:lpstr>
      <vt:lpstr>REGIMEN DE NULIDADES</vt:lpstr>
      <vt:lpstr>OBJETO ILICITO</vt:lpstr>
      <vt:lpstr>LIQUIDACION</vt:lpstr>
      <vt:lpstr>OBJETO PROHIBIDO - LIQUIDACION</vt:lpstr>
      <vt:lpstr>DE LAS SOCIEDADES NO CONSTITUIDAS REGULARMENTE</vt:lpstr>
      <vt:lpstr>REGIMEN APLICABLE</vt:lpstr>
      <vt:lpstr>REPRESENTACION: ADMINISTRACION Y GOBERNO</vt:lpstr>
      <vt:lpstr>RELACION CON TERCEROS</vt:lpstr>
      <vt:lpstr>BIENES REGISTRABLES</vt:lpstr>
      <vt:lpstr>PRUEBA DE LA SOCIEDAD</vt:lpstr>
      <vt:lpstr>RESPONSABILIDAD DE LOS SOCIOS</vt:lpstr>
      <vt:lpstr>SUBSANACION (art 25)</vt:lpstr>
      <vt:lpstr>DERECHO DE RECESO</vt:lpstr>
      <vt:lpstr>DISOLUCION - LIQUIDACION</vt:lpstr>
      <vt:lpstr>DE LOS SOCIOS</vt:lpstr>
      <vt:lpstr>SOCIO APARENTE:El que prestare su nombre como socio por ej.- Esta prohibido toda actuación de socios aparentes o presta nombre</vt:lpstr>
      <vt:lpstr>APORTES:</vt:lpstr>
      <vt:lpstr>Presentación de PowerPoint</vt:lpstr>
      <vt:lpstr>DISOLUCION CAUSALES</vt:lpstr>
      <vt:lpstr>Sociedades constituidas en el Extranjero:</vt:lpstr>
      <vt:lpstr>TIPOS SOCIALES</vt:lpstr>
      <vt:lpstr>Sociedad en comandita simple</vt:lpstr>
      <vt:lpstr>SOCIEDAD DE CAPITAL E INDUSTRIA</vt:lpstr>
      <vt:lpstr>SOCIEDAD DE RESPONSABILIDAD LIMITADA</vt:lpstr>
      <vt:lpstr>LIMITACION A LA TRANSMISION DE LAS CUOTAS</vt:lpstr>
      <vt:lpstr>ORGANOS SOCIALES</vt:lpstr>
      <vt:lpstr>SOCIEDADES ANONIMAS</vt:lpstr>
      <vt:lpstr>ASAMBLEA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SOCIEDADES COMERCIALES</dc:title>
  <dc:creator>Alfredo</dc:creator>
  <cp:lastModifiedBy>PC</cp:lastModifiedBy>
  <cp:revision>2</cp:revision>
  <dcterms:created xsi:type="dcterms:W3CDTF">2024-05-28T17:39:29Z</dcterms:created>
  <dcterms:modified xsi:type="dcterms:W3CDTF">2024-06-10T21:39:05Z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2024-05-28T00:00:00Z</vt:filetime>
  </property>
  <property fmtid="{D5CDD505-2E9C-101B-9397-08002B2CF9AE}" pid="5" name="Producer">
    <vt:lpwstr>Microsoft® PowerPoint® 2010</vt:lpwstr>
  </property>
</Properties>
</file>