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301" r:id="rId4"/>
    <p:sldId id="287" r:id="rId5"/>
    <p:sldId id="288" r:id="rId6"/>
    <p:sldId id="289" r:id="rId7"/>
    <p:sldId id="290" r:id="rId8"/>
    <p:sldId id="291" r:id="rId9"/>
    <p:sldId id="292" r:id="rId10"/>
    <p:sldId id="293" r:id="rId11"/>
    <p:sldId id="299" r:id="rId12"/>
    <p:sldId id="300" r:id="rId13"/>
    <p:sldId id="295" r:id="rId14"/>
    <p:sldId id="298" r:id="rId15"/>
    <p:sldId id="294" r:id="rId16"/>
    <p:sldId id="296" r:id="rId17"/>
    <p:sldId id="297" r:id="rId18"/>
    <p:sldId id="286"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AR"/>
          </a:p>
        </p:txBody>
      </p:sp>
      <p:sp>
        <p:nvSpPr>
          <p:cNvPr id="4" name="Marcador de fecha 3"/>
          <p:cNvSpPr>
            <a:spLocks noGrp="1"/>
          </p:cNvSpPr>
          <p:nvPr>
            <p:ph type="dt" sz="half" idx="10"/>
          </p:nvPr>
        </p:nvSpPr>
        <p:spPr/>
        <p:txBody>
          <a:bodyPr/>
          <a:lstStyle/>
          <a:p>
            <a:fld id="{9A143FB3-E275-467C-A4F7-0CFD1DA4BDA4}" type="datetimeFigureOut">
              <a:rPr lang="es-AR" smtClean="0"/>
              <a:t>19/9/2023</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102060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9A143FB3-E275-467C-A4F7-0CFD1DA4BDA4}" type="datetimeFigureOut">
              <a:rPr lang="es-AR" smtClean="0"/>
              <a:t>19/9/2023</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314531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9A143FB3-E275-467C-A4F7-0CFD1DA4BDA4}" type="datetimeFigureOut">
              <a:rPr lang="es-AR" smtClean="0"/>
              <a:t>19/9/2023</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181365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9A143FB3-E275-467C-A4F7-0CFD1DA4BDA4}" type="datetimeFigureOut">
              <a:rPr lang="es-AR" smtClean="0"/>
              <a:t>19/9/2023</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121389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A143FB3-E275-467C-A4F7-0CFD1DA4BDA4}" type="datetimeFigureOut">
              <a:rPr lang="es-AR" smtClean="0"/>
              <a:t>19/9/2023</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55542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9A143FB3-E275-467C-A4F7-0CFD1DA4BDA4}" type="datetimeFigureOut">
              <a:rPr lang="es-AR" smtClean="0"/>
              <a:t>19/9/2023</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6480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9A143FB3-E275-467C-A4F7-0CFD1DA4BDA4}" type="datetimeFigureOut">
              <a:rPr lang="es-AR" smtClean="0"/>
              <a:t>19/9/2023</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342056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9A143FB3-E275-467C-A4F7-0CFD1DA4BDA4}" type="datetimeFigureOut">
              <a:rPr lang="es-AR" smtClean="0"/>
              <a:t>19/9/2023</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344562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143FB3-E275-467C-A4F7-0CFD1DA4BDA4}" type="datetimeFigureOut">
              <a:rPr lang="es-AR" smtClean="0"/>
              <a:t>19/9/2023</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358560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A143FB3-E275-467C-A4F7-0CFD1DA4BDA4}" type="datetimeFigureOut">
              <a:rPr lang="es-AR" smtClean="0"/>
              <a:t>19/9/2023</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337968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A143FB3-E275-467C-A4F7-0CFD1DA4BDA4}" type="datetimeFigureOut">
              <a:rPr lang="es-AR" smtClean="0"/>
              <a:t>19/9/2023</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272592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43FB3-E275-467C-A4F7-0CFD1DA4BDA4}" type="datetimeFigureOut">
              <a:rPr lang="es-AR" smtClean="0"/>
              <a:t>19/9/2023</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E7B62-FA58-4D2B-92E8-7810B040AB1B}" type="slidenum">
              <a:rPr lang="es-AR" smtClean="0"/>
              <a:t>‹Nº›</a:t>
            </a:fld>
            <a:endParaRPr lang="es-AR"/>
          </a:p>
        </p:txBody>
      </p:sp>
    </p:spTree>
    <p:extLst>
      <p:ext uri="{BB962C8B-B14F-4D97-AF65-F5344CB8AC3E}">
        <p14:creationId xmlns:p14="http://schemas.microsoft.com/office/powerpoint/2010/main" val="2280928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logs.unitec.mx/"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147483647" y="2147483647"/>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600" b="0" i="0" u="none" strike="noStrike" cap="none" normalizeH="0" baseline="0">
                <a:ln>
                  <a:noFill/>
                </a:ln>
                <a:solidFill>
                  <a:srgbClr val="000000"/>
                </a:solidFill>
                <a:effectLst/>
                <a:latin typeface="Poppins-Light"/>
              </a:rPr>
            </a:br>
            <a:endParaRPr kumimoji="0" lang="es-MX" altLang="es-MX" sz="1600" b="0" i="0" u="none" strike="noStrike" cap="none" normalizeH="0" baseline="0">
              <a:ln>
                <a:noFill/>
              </a:ln>
              <a:solidFill>
                <a:srgbClr val="000000"/>
              </a:solidFill>
              <a:effectLst/>
              <a:latin typeface="Poppins-Ligh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a:ln>
                  <a:noFill/>
                </a:ln>
                <a:solidFill>
                  <a:srgbClr val="000000"/>
                </a:solidFill>
                <a:effectLst/>
                <a:latin typeface="Poppins-Light"/>
              </a:rPr>
              <a:t>En este espacio encontrará información sobre:</a:t>
            </a:r>
          </a:p>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600" b="0" i="0" u="none" strike="noStrike" cap="none" normalizeH="0" baseline="0">
                <a:ln>
                  <a:noFill/>
                </a:ln>
                <a:solidFill>
                  <a:srgbClr val="000000"/>
                </a:solidFill>
                <a:effectLst/>
                <a:latin typeface="Poppins-Light"/>
              </a:rPr>
            </a:br>
            <a:endParaRPr kumimoji="0" lang="es-MX" altLang="es-MX" sz="1600" b="0" i="0" u="none" strike="noStrike" cap="none" normalizeH="0" baseline="0">
              <a:ln>
                <a:noFill/>
              </a:ln>
              <a:solidFill>
                <a:srgbClr val="000000"/>
              </a:solidFill>
              <a:effectLst/>
              <a:latin typeface="Poppins-Ligh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MX" altLang="es-MX" sz="1600" b="0" i="0" u="none" strike="noStrike" cap="none" normalizeH="0" baseline="0">
                <a:ln>
                  <a:noFill/>
                </a:ln>
                <a:solidFill>
                  <a:srgbClr val="373636"/>
                </a:solidFill>
                <a:effectLst/>
                <a:latin typeface="Poppins-Light"/>
              </a:rPr>
              <a:t>Instituciones que colaboran con </a:t>
            </a:r>
            <a:r>
              <a:rPr kumimoji="0" lang="es-MX" altLang="es-MX" sz="1600" b="1" i="0" u="none" strike="noStrike" cap="none" normalizeH="0" baseline="0">
                <a:ln>
                  <a:noFill/>
                </a:ln>
                <a:solidFill>
                  <a:srgbClr val="373636"/>
                </a:solidFill>
                <a:effectLst/>
                <a:latin typeface="Poppins-Light"/>
              </a:rPr>
              <a:t>doinGlobal.</a:t>
            </a:r>
            <a:r>
              <a:rPr kumimoji="0" lang="es-MX" altLang="es-MX" sz="1600" b="0" i="0" u="none" strike="noStrike" cap="none" normalizeH="0" baseline="0">
                <a:ln>
                  <a:noFill/>
                </a:ln>
                <a:solidFill>
                  <a:srgbClr val="373636"/>
                </a:solidFill>
                <a:effectLst/>
                <a:latin typeface="Poppins-Light"/>
              </a:rPr>
              <a:t>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s-MX" altLang="es-MX" sz="1600" b="0" i="0" u="none" strike="noStrike" cap="none" normalizeH="0" baseline="0">
                <a:ln>
                  <a:noFill/>
                </a:ln>
                <a:solidFill>
                  <a:srgbClr val="373636"/>
                </a:solidFill>
                <a:effectLst/>
                <a:latin typeface="Poppins-Light"/>
              </a:rPr>
              <a:t>Actores que acompañarán su aprendizaje.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s-MX" altLang="es-MX" sz="1600" b="0" i="0" u="none" strike="noStrike" cap="none" normalizeH="0" baseline="0">
                <a:ln>
                  <a:noFill/>
                </a:ln>
                <a:solidFill>
                  <a:srgbClr val="373636"/>
                </a:solidFill>
                <a:effectLst/>
                <a:latin typeface="Poppins-Light"/>
              </a:rPr>
              <a:t>Criterios de participación y convivencia en la comunidad </a:t>
            </a:r>
            <a:r>
              <a:rPr kumimoji="0" lang="es-MX" altLang="es-MX" sz="1600" b="1" i="0" u="none" strike="noStrike" cap="none" normalizeH="0" baseline="0">
                <a:ln>
                  <a:noFill/>
                </a:ln>
                <a:solidFill>
                  <a:srgbClr val="373636"/>
                </a:solidFill>
                <a:effectLst/>
                <a:latin typeface="Poppins-Light"/>
              </a:rPr>
              <a:t>doinGlobal.</a:t>
            </a:r>
            <a:endParaRPr kumimoji="0" lang="es-MX" altLang="es-MX" sz="1600" b="0" i="0" u="none" strike="noStrike" cap="none" normalizeH="0" baseline="0">
              <a:ln>
                <a:noFill/>
              </a:ln>
              <a:solidFill>
                <a:srgbClr val="000000"/>
              </a:solidFill>
              <a:effectLst/>
              <a:latin typeface="Poppins-Ligh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pic>
        <p:nvPicPr>
          <p:cNvPr id="2" name="Imagen 1"/>
          <p:cNvPicPr>
            <a:picLocks noChangeAspect="1"/>
          </p:cNvPicPr>
          <p:nvPr/>
        </p:nvPicPr>
        <p:blipFill rotWithShape="1">
          <a:blip r:embed="rId2"/>
          <a:srcRect l="7798" t="28676" r="36289" b="4963"/>
          <a:stretch/>
        </p:blipFill>
        <p:spPr>
          <a:xfrm>
            <a:off x="0" y="0"/>
            <a:ext cx="9681029" cy="6858000"/>
          </a:xfrm>
          <a:prstGeom prst="rect">
            <a:avLst/>
          </a:prstGeom>
        </p:spPr>
      </p:pic>
      <p:sp>
        <p:nvSpPr>
          <p:cNvPr id="3" name="CuadroTexto 2"/>
          <p:cNvSpPr txBox="1"/>
          <p:nvPr/>
        </p:nvSpPr>
        <p:spPr>
          <a:xfrm>
            <a:off x="0" y="6534834"/>
            <a:ext cx="6908800" cy="646331"/>
          </a:xfrm>
          <a:prstGeom prst="rect">
            <a:avLst/>
          </a:prstGeom>
          <a:noFill/>
        </p:spPr>
        <p:txBody>
          <a:bodyPr wrap="square" rtlCol="0">
            <a:spAutoFit/>
          </a:bodyPr>
          <a:lstStyle/>
          <a:p>
            <a:r>
              <a:rPr lang="es-MX" dirty="0">
                <a:hlinkClick r:id="rId3"/>
              </a:rPr>
              <a:t>Imagen Blog de educación | UNITEC Universidad Tecnológica de México</a:t>
            </a:r>
            <a:endParaRPr lang="es-MX" dirty="0"/>
          </a:p>
          <a:p>
            <a:r>
              <a:rPr lang="es-AR" dirty="0"/>
              <a:t> </a:t>
            </a:r>
          </a:p>
        </p:txBody>
      </p:sp>
      <p:sp>
        <p:nvSpPr>
          <p:cNvPr id="6" name="CuadroTexto 5"/>
          <p:cNvSpPr txBox="1"/>
          <p:nvPr/>
        </p:nvSpPr>
        <p:spPr>
          <a:xfrm>
            <a:off x="9681029" y="957943"/>
            <a:ext cx="2510971" cy="5478423"/>
          </a:xfrm>
          <a:prstGeom prst="rect">
            <a:avLst/>
          </a:prstGeom>
          <a:noFill/>
        </p:spPr>
        <p:txBody>
          <a:bodyPr wrap="square" rtlCol="0">
            <a:spAutoFit/>
          </a:bodyPr>
          <a:lstStyle/>
          <a:p>
            <a:pPr algn="ctr"/>
            <a:r>
              <a:rPr lang="es-AR" sz="2800" b="1" u="sng" dirty="0">
                <a:solidFill>
                  <a:srgbClr val="00B050"/>
                </a:solidFill>
              </a:rPr>
              <a:t>ASIGNATURA: CI 558</a:t>
            </a:r>
          </a:p>
          <a:p>
            <a:pPr algn="ctr"/>
            <a:endParaRPr lang="es-AR" sz="2800" b="1" u="sng" dirty="0">
              <a:solidFill>
                <a:srgbClr val="00B050"/>
              </a:solidFill>
            </a:endParaRPr>
          </a:p>
          <a:p>
            <a:pPr algn="ctr"/>
            <a:r>
              <a:rPr lang="es-AR" sz="2800" b="1" u="sng" dirty="0">
                <a:solidFill>
                  <a:srgbClr val="00B050"/>
                </a:solidFill>
              </a:rPr>
              <a:t> </a:t>
            </a:r>
            <a:r>
              <a:rPr lang="es-AR" sz="3600" b="1" u="sng" dirty="0">
                <a:solidFill>
                  <a:srgbClr val="00B050"/>
                </a:solidFill>
              </a:rPr>
              <a:t>PROYECTO DE INGENIERÍA </a:t>
            </a:r>
            <a:endParaRPr lang="es-MX" sz="3600" dirty="0">
              <a:solidFill>
                <a:srgbClr val="00B050"/>
              </a:solidFill>
            </a:endParaRPr>
          </a:p>
          <a:p>
            <a:pPr algn="ctr"/>
            <a:endParaRPr lang="es-AR" sz="2800" b="1" u="sng" dirty="0">
              <a:solidFill>
                <a:srgbClr val="00B050"/>
              </a:solidFill>
            </a:endParaRPr>
          </a:p>
          <a:p>
            <a:pPr algn="ctr"/>
            <a:endParaRPr lang="es-AR" sz="2800" b="1" u="sng" dirty="0">
              <a:solidFill>
                <a:srgbClr val="00B050"/>
              </a:solidFill>
            </a:endParaRPr>
          </a:p>
          <a:p>
            <a:pPr algn="ctr"/>
            <a:r>
              <a:rPr lang="es-AR" sz="2800" b="1" u="sng" dirty="0">
                <a:solidFill>
                  <a:srgbClr val="00B050"/>
                </a:solidFill>
              </a:rPr>
              <a:t>AÑO ACADÉMICO: 2023</a:t>
            </a:r>
            <a:endParaRPr lang="es-MX" sz="2800" dirty="0">
              <a:solidFill>
                <a:srgbClr val="00B050"/>
              </a:solidFill>
            </a:endParaRPr>
          </a:p>
          <a:p>
            <a:endParaRPr lang="es-AR" dirty="0"/>
          </a:p>
        </p:txBody>
      </p:sp>
    </p:spTree>
    <p:extLst>
      <p:ext uri="{BB962C8B-B14F-4D97-AF65-F5344CB8AC3E}">
        <p14:creationId xmlns:p14="http://schemas.microsoft.com/office/powerpoint/2010/main" val="1084797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457200"/>
            <a:ext cx="12173856" cy="6400800"/>
          </a:xfrm>
        </p:spPr>
        <p:txBody>
          <a:bodyPr>
            <a:noAutofit/>
          </a:bodyPr>
          <a:lstStyle/>
          <a:p>
            <a:pPr marL="0" indent="0" algn="ctr">
              <a:lnSpc>
                <a:spcPct val="100000"/>
              </a:lnSpc>
              <a:spcBef>
                <a:spcPts val="100"/>
              </a:spcBef>
              <a:buNone/>
            </a:pPr>
            <a:r>
              <a:rPr lang="es-MX" sz="7200" b="1" spc="-50" dirty="0">
                <a:solidFill>
                  <a:srgbClr val="00B050"/>
                </a:solidFill>
                <a:latin typeface="Tahoma"/>
                <a:cs typeface="Tahoma"/>
              </a:rPr>
              <a:t>Proceso para la creación de la EDT</a:t>
            </a:r>
          </a:p>
          <a:p>
            <a:pPr marL="0" marR="5080" indent="0" algn="just">
              <a:lnSpc>
                <a:spcPct val="114999"/>
              </a:lnSpc>
              <a:spcBef>
                <a:spcPts val="5"/>
              </a:spcBef>
              <a:buNone/>
            </a:pPr>
            <a:r>
              <a:rPr lang="es-MX" sz="3600" dirty="0"/>
              <a:t>Niveles de la EDT:</a:t>
            </a:r>
          </a:p>
          <a:p>
            <a:pPr marL="0" marR="5080" indent="0" algn="just">
              <a:lnSpc>
                <a:spcPct val="114999"/>
              </a:lnSpc>
              <a:spcBef>
                <a:spcPts val="5"/>
              </a:spcBef>
              <a:buNone/>
            </a:pPr>
            <a:r>
              <a:rPr lang="es-MX" sz="3600" dirty="0"/>
              <a:t> </a:t>
            </a:r>
            <a:r>
              <a:rPr lang="es-MX" sz="3600" b="1" dirty="0"/>
              <a:t>1. Objetivo del proyecto: </a:t>
            </a:r>
            <a:r>
              <a:rPr lang="es-MX" sz="3600" dirty="0"/>
              <a:t>el impacto esperado de los componentes del proyecto.</a:t>
            </a:r>
          </a:p>
          <a:p>
            <a:pPr marL="0" marR="5080" indent="0" algn="just">
              <a:lnSpc>
                <a:spcPct val="114999"/>
              </a:lnSpc>
              <a:spcBef>
                <a:spcPts val="5"/>
              </a:spcBef>
              <a:buNone/>
            </a:pPr>
            <a:endParaRPr lang="es-MX" sz="3600" dirty="0"/>
          </a:p>
        </p:txBody>
      </p:sp>
      <p:sp>
        <p:nvSpPr>
          <p:cNvPr id="6" name="15 Rectángulo redondeado"/>
          <p:cNvSpPr/>
          <p:nvPr/>
        </p:nvSpPr>
        <p:spPr>
          <a:xfrm>
            <a:off x="3082834" y="4857205"/>
            <a:ext cx="6857999" cy="20007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Mejorar el suministro y la calidad de agua potable y agua corriente a 1000 familias de la localidad de Villa Bonita en un plazo de 2 años.</a:t>
            </a:r>
          </a:p>
        </p:txBody>
      </p:sp>
    </p:spTree>
    <p:extLst>
      <p:ext uri="{BB962C8B-B14F-4D97-AF65-F5344CB8AC3E}">
        <p14:creationId xmlns:p14="http://schemas.microsoft.com/office/powerpoint/2010/main" val="2002101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457200"/>
            <a:ext cx="12173856" cy="6400800"/>
          </a:xfrm>
        </p:spPr>
        <p:txBody>
          <a:bodyPr>
            <a:noAutofit/>
          </a:bodyPr>
          <a:lstStyle/>
          <a:p>
            <a:pPr marL="0" indent="0" algn="ctr">
              <a:lnSpc>
                <a:spcPct val="100000"/>
              </a:lnSpc>
              <a:spcBef>
                <a:spcPts val="100"/>
              </a:spcBef>
              <a:buNone/>
            </a:pPr>
            <a:r>
              <a:rPr lang="es-MX" sz="7200" b="1" spc="-50" dirty="0">
                <a:solidFill>
                  <a:srgbClr val="00B050"/>
                </a:solidFill>
                <a:latin typeface="Tahoma"/>
                <a:cs typeface="Tahoma"/>
              </a:rPr>
              <a:t>Proceso para la creación de la EDT</a:t>
            </a:r>
          </a:p>
          <a:p>
            <a:pPr marL="0" marR="5080" indent="0" algn="just">
              <a:lnSpc>
                <a:spcPct val="114999"/>
              </a:lnSpc>
              <a:spcBef>
                <a:spcPts val="5"/>
              </a:spcBef>
              <a:buNone/>
            </a:pPr>
            <a:r>
              <a:rPr lang="es-MX" sz="3600" dirty="0"/>
              <a:t>Niveles de la EDT:</a:t>
            </a:r>
          </a:p>
          <a:p>
            <a:pPr marL="0" marR="5080" indent="0" algn="just">
              <a:lnSpc>
                <a:spcPct val="114999"/>
              </a:lnSpc>
              <a:spcBef>
                <a:spcPts val="5"/>
              </a:spcBef>
              <a:buNone/>
            </a:pPr>
            <a:r>
              <a:rPr lang="es-MX" sz="3600" b="1" dirty="0"/>
              <a:t>2. Componentes: </a:t>
            </a:r>
            <a:r>
              <a:rPr lang="es-MX" sz="3600" dirty="0"/>
              <a:t>el conjunto de productos agrupados según su naturaleza.</a:t>
            </a:r>
          </a:p>
        </p:txBody>
      </p:sp>
      <p:sp>
        <p:nvSpPr>
          <p:cNvPr id="6" name="17 Rectángulo redondeado"/>
          <p:cNvSpPr/>
          <p:nvPr/>
        </p:nvSpPr>
        <p:spPr>
          <a:xfrm>
            <a:off x="3737832" y="4875210"/>
            <a:ext cx="4713837" cy="1486401"/>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2. Infraestructura Construida</a:t>
            </a:r>
          </a:p>
        </p:txBody>
      </p:sp>
    </p:spTree>
    <p:extLst>
      <p:ext uri="{BB962C8B-B14F-4D97-AF65-F5344CB8AC3E}">
        <p14:creationId xmlns:p14="http://schemas.microsoft.com/office/powerpoint/2010/main" val="216371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457200"/>
            <a:ext cx="12173856" cy="6400800"/>
          </a:xfrm>
        </p:spPr>
        <p:txBody>
          <a:bodyPr>
            <a:noAutofit/>
          </a:bodyPr>
          <a:lstStyle/>
          <a:p>
            <a:pPr marL="0" indent="0" algn="ctr">
              <a:lnSpc>
                <a:spcPct val="100000"/>
              </a:lnSpc>
              <a:spcBef>
                <a:spcPts val="100"/>
              </a:spcBef>
              <a:buNone/>
            </a:pPr>
            <a:r>
              <a:rPr lang="es-MX" sz="7200" b="1" spc="-50" dirty="0">
                <a:solidFill>
                  <a:srgbClr val="00B050"/>
                </a:solidFill>
                <a:latin typeface="Tahoma"/>
                <a:cs typeface="Tahoma"/>
              </a:rPr>
              <a:t>Proceso para la creación de la EDT</a:t>
            </a:r>
          </a:p>
          <a:p>
            <a:pPr marL="0" marR="5080" indent="0" algn="just">
              <a:lnSpc>
                <a:spcPct val="114999"/>
              </a:lnSpc>
              <a:spcBef>
                <a:spcPts val="5"/>
              </a:spcBef>
              <a:buNone/>
            </a:pPr>
            <a:r>
              <a:rPr lang="es-MX" sz="3600" dirty="0"/>
              <a:t>Niveles de la EDT:</a:t>
            </a:r>
          </a:p>
          <a:p>
            <a:pPr marL="0" marR="5080" indent="0" algn="just">
              <a:lnSpc>
                <a:spcPct val="114999"/>
              </a:lnSpc>
              <a:spcBef>
                <a:spcPts val="5"/>
              </a:spcBef>
              <a:buNone/>
            </a:pPr>
            <a:r>
              <a:rPr lang="es-MX" sz="3600" b="1" dirty="0"/>
              <a:t>3. Productos: </a:t>
            </a:r>
            <a:r>
              <a:rPr lang="es-MX" sz="3600" dirty="0"/>
              <a:t>el resultado agregado de los entregables del proyecto.</a:t>
            </a:r>
          </a:p>
        </p:txBody>
      </p:sp>
      <p:sp>
        <p:nvSpPr>
          <p:cNvPr id="6" name="18 Rectángulo redondeado">
            <a:extLst>
              <a:ext uri="{FF2B5EF4-FFF2-40B4-BE49-F238E27FC236}">
                <a16:creationId xmlns:a16="http://schemas.microsoft.com/office/drawing/2014/main" id="{E4AEB13B-F463-00E1-F02A-E0634C58F44B}"/>
              </a:ext>
            </a:extLst>
          </p:cNvPr>
          <p:cNvSpPr/>
          <p:nvPr/>
        </p:nvSpPr>
        <p:spPr>
          <a:xfrm>
            <a:off x="2646075" y="4783183"/>
            <a:ext cx="6881708" cy="173518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2.1 Obras de Producción de Agua Acondicionada</a:t>
            </a:r>
          </a:p>
        </p:txBody>
      </p:sp>
    </p:spTree>
    <p:extLst>
      <p:ext uri="{BB962C8B-B14F-4D97-AF65-F5344CB8AC3E}">
        <p14:creationId xmlns:p14="http://schemas.microsoft.com/office/powerpoint/2010/main" val="319962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457200"/>
            <a:ext cx="12173856" cy="6400800"/>
          </a:xfrm>
        </p:spPr>
        <p:txBody>
          <a:bodyPr>
            <a:noAutofit/>
          </a:bodyPr>
          <a:lstStyle/>
          <a:p>
            <a:pPr marL="0" indent="0" algn="ctr">
              <a:lnSpc>
                <a:spcPct val="100000"/>
              </a:lnSpc>
              <a:spcBef>
                <a:spcPts val="100"/>
              </a:spcBef>
              <a:buNone/>
            </a:pPr>
            <a:r>
              <a:rPr lang="es-MX" sz="7200" b="1" spc="-50" dirty="0">
                <a:solidFill>
                  <a:srgbClr val="00B050"/>
                </a:solidFill>
                <a:latin typeface="Tahoma"/>
                <a:cs typeface="Tahoma"/>
              </a:rPr>
              <a:t>Proceso para la creación de la EDT</a:t>
            </a:r>
          </a:p>
          <a:p>
            <a:pPr marL="0" marR="5080" indent="0" algn="just">
              <a:lnSpc>
                <a:spcPct val="114999"/>
              </a:lnSpc>
              <a:spcBef>
                <a:spcPts val="5"/>
              </a:spcBef>
              <a:buNone/>
            </a:pPr>
            <a:r>
              <a:rPr lang="es-MX" sz="3600" dirty="0"/>
              <a:t>Niveles de la EDT:</a:t>
            </a:r>
          </a:p>
          <a:p>
            <a:pPr marL="0" marR="5080" indent="0" algn="just">
              <a:lnSpc>
                <a:spcPct val="114999"/>
              </a:lnSpc>
              <a:spcBef>
                <a:spcPts val="5"/>
              </a:spcBef>
              <a:buNone/>
            </a:pPr>
            <a:r>
              <a:rPr lang="es-MX" sz="3600" b="1" dirty="0"/>
              <a:t>4. Entregables: </a:t>
            </a:r>
            <a:r>
              <a:rPr lang="es-MX" sz="3600" dirty="0"/>
              <a:t>los servicios, bienes y trabajos que produce el proyecto mediante la ejecución de los paquetes de trabajo.</a:t>
            </a:r>
          </a:p>
        </p:txBody>
      </p:sp>
      <p:sp>
        <p:nvSpPr>
          <p:cNvPr id="6" name="18 Rectángulo redondeado">
            <a:extLst>
              <a:ext uri="{FF2B5EF4-FFF2-40B4-BE49-F238E27FC236}">
                <a16:creationId xmlns:a16="http://schemas.microsoft.com/office/drawing/2014/main" id="{7F75366F-2852-235A-2137-FDF8940C4BFF}"/>
              </a:ext>
            </a:extLst>
          </p:cNvPr>
          <p:cNvSpPr/>
          <p:nvPr/>
        </p:nvSpPr>
        <p:spPr>
          <a:xfrm>
            <a:off x="2386149" y="4985870"/>
            <a:ext cx="6849291" cy="168925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t>2.1.1</a:t>
            </a:r>
          </a:p>
          <a:p>
            <a:pPr algn="ctr"/>
            <a:r>
              <a:rPr lang="es-MX" sz="3200" dirty="0"/>
              <a:t>Planta potabilizadora existente optimizada</a:t>
            </a:r>
          </a:p>
        </p:txBody>
      </p:sp>
    </p:spTree>
    <p:extLst>
      <p:ext uri="{BB962C8B-B14F-4D97-AF65-F5344CB8AC3E}">
        <p14:creationId xmlns:p14="http://schemas.microsoft.com/office/powerpoint/2010/main" val="3478856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457200"/>
            <a:ext cx="12173856" cy="6400800"/>
          </a:xfrm>
        </p:spPr>
        <p:txBody>
          <a:bodyPr>
            <a:noAutofit/>
          </a:bodyPr>
          <a:lstStyle/>
          <a:p>
            <a:pPr marL="0" indent="0" algn="ctr">
              <a:lnSpc>
                <a:spcPct val="100000"/>
              </a:lnSpc>
              <a:spcBef>
                <a:spcPts val="100"/>
              </a:spcBef>
              <a:buNone/>
            </a:pPr>
            <a:r>
              <a:rPr lang="es-MX" sz="7200" b="1" spc="-50" dirty="0">
                <a:solidFill>
                  <a:srgbClr val="00B050"/>
                </a:solidFill>
                <a:latin typeface="Tahoma"/>
                <a:cs typeface="Tahoma"/>
              </a:rPr>
              <a:t>Proceso para la creación de la EDT</a:t>
            </a:r>
          </a:p>
          <a:p>
            <a:pPr marL="0" marR="5080" indent="0" algn="just">
              <a:lnSpc>
                <a:spcPct val="114999"/>
              </a:lnSpc>
              <a:spcBef>
                <a:spcPts val="5"/>
              </a:spcBef>
              <a:buNone/>
            </a:pPr>
            <a:r>
              <a:rPr lang="es-MX" sz="3600" dirty="0"/>
              <a:t>Niveles de la EDT:</a:t>
            </a:r>
          </a:p>
          <a:p>
            <a:pPr marL="0" marR="5080" indent="0" algn="just">
              <a:lnSpc>
                <a:spcPct val="114999"/>
              </a:lnSpc>
              <a:spcBef>
                <a:spcPts val="5"/>
              </a:spcBef>
              <a:buNone/>
            </a:pPr>
            <a:r>
              <a:rPr lang="es-MX" sz="3600" b="1" dirty="0"/>
              <a:t>5. Paquetes de trabajo: </a:t>
            </a:r>
            <a:r>
              <a:rPr lang="es-MX" sz="3600" dirty="0"/>
              <a:t>los grupos de actividades o tareas que se realizan para lograr los entregables del proyecto; es el nivel más bajo de la EDT.</a:t>
            </a:r>
          </a:p>
        </p:txBody>
      </p:sp>
      <p:sp>
        <p:nvSpPr>
          <p:cNvPr id="6" name="23 Rectángulo redondeado">
            <a:extLst>
              <a:ext uri="{FF2B5EF4-FFF2-40B4-BE49-F238E27FC236}">
                <a16:creationId xmlns:a16="http://schemas.microsoft.com/office/drawing/2014/main" id="{50D85BE5-0290-5ECA-7C22-F025EE90BC3D}"/>
              </a:ext>
            </a:extLst>
          </p:cNvPr>
          <p:cNvSpPr/>
          <p:nvPr/>
        </p:nvSpPr>
        <p:spPr>
          <a:xfrm>
            <a:off x="3583907" y="5342876"/>
            <a:ext cx="5233522" cy="1319181"/>
          </a:xfrm>
          <a:prstGeom prst="roundRect">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3200" dirty="0"/>
              <a:t>2.1.1.1 Filtros Reemplazados</a:t>
            </a:r>
          </a:p>
        </p:txBody>
      </p:sp>
    </p:spTree>
    <p:extLst>
      <p:ext uri="{BB962C8B-B14F-4D97-AF65-F5344CB8AC3E}">
        <p14:creationId xmlns:p14="http://schemas.microsoft.com/office/powerpoint/2010/main" val="172207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127000"/>
            <a:ext cx="12192000" cy="7112000"/>
          </a:xfrm>
          <a:prstGeom prst="rect">
            <a:avLst/>
          </a:prstGeom>
          <a:noFill/>
          <a:ln>
            <a:noFill/>
          </a:ln>
          <a:effectLst>
            <a:outerShdw dist="50800" dir="6000000" algn="ctr" rotWithShape="0">
              <a:srgbClr val="000000"/>
            </a:outerShdw>
          </a:effectLst>
        </p:spPr>
      </p:pic>
      <p:sp>
        <p:nvSpPr>
          <p:cNvPr id="37" name="15 Rectángulo redondeado"/>
          <p:cNvSpPr/>
          <p:nvPr/>
        </p:nvSpPr>
        <p:spPr>
          <a:xfrm>
            <a:off x="2769326" y="441960"/>
            <a:ext cx="5486400" cy="8247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t>Mejorar el suministro y la calidad de agua potable y agua corriente a 1000 familias de la localidad de Villa Bonita en un plazo de 2 años.</a:t>
            </a:r>
          </a:p>
        </p:txBody>
      </p:sp>
      <p:sp>
        <p:nvSpPr>
          <p:cNvPr id="38" name="16 Rectángulo redondeado"/>
          <p:cNvSpPr/>
          <p:nvPr/>
        </p:nvSpPr>
        <p:spPr>
          <a:xfrm>
            <a:off x="559525" y="1813560"/>
            <a:ext cx="1772516" cy="6096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t>1. Expediente Técnico Aprobado</a:t>
            </a:r>
          </a:p>
        </p:txBody>
      </p:sp>
      <p:sp>
        <p:nvSpPr>
          <p:cNvPr id="39" name="17 Rectángulo redondeado"/>
          <p:cNvSpPr/>
          <p:nvPr/>
        </p:nvSpPr>
        <p:spPr>
          <a:xfrm>
            <a:off x="3359010" y="1818502"/>
            <a:ext cx="1868552" cy="68085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t>2. Infraestructura Construida</a:t>
            </a:r>
          </a:p>
        </p:txBody>
      </p:sp>
      <p:cxnSp>
        <p:nvCxnSpPr>
          <p:cNvPr id="40" name="26 Conector angular"/>
          <p:cNvCxnSpPr>
            <a:cxnSpLocks/>
            <a:stCxn id="37" idx="2"/>
            <a:endCxn id="38" idx="0"/>
          </p:cNvCxnSpPr>
          <p:nvPr/>
        </p:nvCxnSpPr>
        <p:spPr>
          <a:xfrm rot="5400000">
            <a:off x="3205748" y="-493218"/>
            <a:ext cx="546814" cy="406674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1" name="5 Conector angular"/>
          <p:cNvCxnSpPr>
            <a:cxnSpLocks/>
            <a:stCxn id="37" idx="2"/>
            <a:endCxn id="39" idx="0"/>
          </p:cNvCxnSpPr>
          <p:nvPr/>
        </p:nvCxnSpPr>
        <p:spPr>
          <a:xfrm rot="5400000">
            <a:off x="4627028" y="933004"/>
            <a:ext cx="551756" cy="121924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42" name="36 Rectángulo redondeado"/>
          <p:cNvSpPr/>
          <p:nvPr/>
        </p:nvSpPr>
        <p:spPr>
          <a:xfrm>
            <a:off x="5988216" y="1813560"/>
            <a:ext cx="1772516" cy="6096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t>3. Usuarios y Operadores Capacitados</a:t>
            </a:r>
          </a:p>
        </p:txBody>
      </p:sp>
      <p:cxnSp>
        <p:nvCxnSpPr>
          <p:cNvPr id="43" name="13 Conector angular"/>
          <p:cNvCxnSpPr>
            <a:cxnSpLocks/>
            <a:stCxn id="37" idx="2"/>
            <a:endCxn id="42" idx="0"/>
          </p:cNvCxnSpPr>
          <p:nvPr/>
        </p:nvCxnSpPr>
        <p:spPr>
          <a:xfrm rot="16200000" flipH="1">
            <a:off x="5920093" y="859179"/>
            <a:ext cx="546814" cy="1361948"/>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44" name="37 Rectángulo redondeado"/>
          <p:cNvSpPr/>
          <p:nvPr/>
        </p:nvSpPr>
        <p:spPr>
          <a:xfrm>
            <a:off x="8207588" y="1813560"/>
            <a:ext cx="1772516" cy="6096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t>4. Aceptación del Proyecto</a:t>
            </a:r>
          </a:p>
        </p:txBody>
      </p:sp>
      <p:cxnSp>
        <p:nvCxnSpPr>
          <p:cNvPr id="45" name="38 Conector angular"/>
          <p:cNvCxnSpPr>
            <a:cxnSpLocks/>
            <a:stCxn id="37" idx="2"/>
            <a:endCxn id="44" idx="0"/>
          </p:cNvCxnSpPr>
          <p:nvPr/>
        </p:nvCxnSpPr>
        <p:spPr>
          <a:xfrm rot="16200000" flipH="1">
            <a:off x="7029779" y="-250507"/>
            <a:ext cx="546814" cy="358132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46" name="37 Rectángulo redondeado">
            <a:extLst>
              <a:ext uri="{FF2B5EF4-FFF2-40B4-BE49-F238E27FC236}">
                <a16:creationId xmlns:a16="http://schemas.microsoft.com/office/drawing/2014/main" id="{F4489F13-45BC-987D-8E97-06DF1D1DC161}"/>
              </a:ext>
            </a:extLst>
          </p:cNvPr>
          <p:cNvSpPr/>
          <p:nvPr/>
        </p:nvSpPr>
        <p:spPr>
          <a:xfrm>
            <a:off x="10313086" y="1813560"/>
            <a:ext cx="1772516" cy="6096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t>5. Gestión Exitosa del Proyecto</a:t>
            </a:r>
          </a:p>
        </p:txBody>
      </p:sp>
      <p:cxnSp>
        <p:nvCxnSpPr>
          <p:cNvPr id="47" name="38 Conector angular">
            <a:extLst>
              <a:ext uri="{FF2B5EF4-FFF2-40B4-BE49-F238E27FC236}">
                <a16:creationId xmlns:a16="http://schemas.microsoft.com/office/drawing/2014/main" id="{51DE312C-4F5B-3A97-233E-EF1A09A3213D}"/>
              </a:ext>
            </a:extLst>
          </p:cNvPr>
          <p:cNvCxnSpPr>
            <a:cxnSpLocks/>
            <a:stCxn id="37" idx="2"/>
            <a:endCxn id="46" idx="0"/>
          </p:cNvCxnSpPr>
          <p:nvPr/>
        </p:nvCxnSpPr>
        <p:spPr>
          <a:xfrm rot="16200000" flipH="1">
            <a:off x="8082528" y="-1303256"/>
            <a:ext cx="546814" cy="568681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8" name="18 Rectángulo redondeado">
            <a:extLst>
              <a:ext uri="{FF2B5EF4-FFF2-40B4-BE49-F238E27FC236}">
                <a16:creationId xmlns:a16="http://schemas.microsoft.com/office/drawing/2014/main" id="{7F75366F-2852-235A-2137-FDF8940C4BFF}"/>
              </a:ext>
            </a:extLst>
          </p:cNvPr>
          <p:cNvSpPr/>
          <p:nvPr/>
        </p:nvSpPr>
        <p:spPr>
          <a:xfrm>
            <a:off x="178526" y="4084532"/>
            <a:ext cx="1332909" cy="47222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dirty="0"/>
              <a:t>2.1.1</a:t>
            </a:r>
          </a:p>
          <a:p>
            <a:pPr algn="ctr"/>
            <a:r>
              <a:rPr lang="es-MX" sz="800" dirty="0"/>
              <a:t>Planta potabilizadora existente optimizada</a:t>
            </a:r>
          </a:p>
        </p:txBody>
      </p:sp>
      <p:cxnSp>
        <p:nvCxnSpPr>
          <p:cNvPr id="49" name="28 Conector angular">
            <a:extLst>
              <a:ext uri="{FF2B5EF4-FFF2-40B4-BE49-F238E27FC236}">
                <a16:creationId xmlns:a16="http://schemas.microsoft.com/office/drawing/2014/main" id="{F6F18975-394C-6488-AD53-C94BC683D762}"/>
              </a:ext>
            </a:extLst>
          </p:cNvPr>
          <p:cNvCxnSpPr>
            <a:cxnSpLocks/>
            <a:stCxn id="82" idx="2"/>
            <a:endCxn id="48" idx="0"/>
          </p:cNvCxnSpPr>
          <p:nvPr/>
        </p:nvCxnSpPr>
        <p:spPr>
          <a:xfrm rot="5400000">
            <a:off x="1202828" y="3274964"/>
            <a:ext cx="451722" cy="116741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0" name="18 Rectángulo redondeado">
            <a:extLst>
              <a:ext uri="{FF2B5EF4-FFF2-40B4-BE49-F238E27FC236}">
                <a16:creationId xmlns:a16="http://schemas.microsoft.com/office/drawing/2014/main" id="{ED07C69D-AB68-EAAA-438F-AEB1C2DC5690}"/>
              </a:ext>
            </a:extLst>
          </p:cNvPr>
          <p:cNvSpPr/>
          <p:nvPr/>
        </p:nvSpPr>
        <p:spPr>
          <a:xfrm>
            <a:off x="5227562" y="3032758"/>
            <a:ext cx="1857022" cy="5602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t>2.2</a:t>
            </a:r>
          </a:p>
          <a:p>
            <a:pPr algn="ctr"/>
            <a:r>
              <a:rPr lang="es-MX" sz="1100" b="1" dirty="0"/>
              <a:t>Redes de distribución construidas</a:t>
            </a:r>
          </a:p>
        </p:txBody>
      </p:sp>
      <p:cxnSp>
        <p:nvCxnSpPr>
          <p:cNvPr id="51" name="28 Conector angular">
            <a:extLst>
              <a:ext uri="{FF2B5EF4-FFF2-40B4-BE49-F238E27FC236}">
                <a16:creationId xmlns:a16="http://schemas.microsoft.com/office/drawing/2014/main" id="{143F4877-494A-5CCD-87BE-8458441613B6}"/>
              </a:ext>
            </a:extLst>
          </p:cNvPr>
          <p:cNvCxnSpPr>
            <a:cxnSpLocks/>
            <a:stCxn id="39" idx="2"/>
            <a:endCxn id="50" idx="0"/>
          </p:cNvCxnSpPr>
          <p:nvPr/>
        </p:nvCxnSpPr>
        <p:spPr>
          <a:xfrm rot="16200000" flipH="1">
            <a:off x="4957979" y="1834666"/>
            <a:ext cx="533398" cy="186278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2" name="18 Rectángulo redondeado">
            <a:extLst>
              <a:ext uri="{FF2B5EF4-FFF2-40B4-BE49-F238E27FC236}">
                <a16:creationId xmlns:a16="http://schemas.microsoft.com/office/drawing/2014/main" id="{9B5F355B-415F-6F50-68EE-7EE5CE3945B0}"/>
              </a:ext>
            </a:extLst>
          </p:cNvPr>
          <p:cNvSpPr/>
          <p:nvPr/>
        </p:nvSpPr>
        <p:spPr>
          <a:xfrm>
            <a:off x="2159725" y="4099561"/>
            <a:ext cx="1268918" cy="47222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dirty="0"/>
              <a:t>2.1.2</a:t>
            </a:r>
          </a:p>
          <a:p>
            <a:pPr algn="ctr"/>
            <a:r>
              <a:rPr lang="es-MX" sz="800" dirty="0"/>
              <a:t>Nueva captación construida</a:t>
            </a:r>
          </a:p>
        </p:txBody>
      </p:sp>
      <p:cxnSp>
        <p:nvCxnSpPr>
          <p:cNvPr id="53" name="28 Conector angular">
            <a:extLst>
              <a:ext uri="{FF2B5EF4-FFF2-40B4-BE49-F238E27FC236}">
                <a16:creationId xmlns:a16="http://schemas.microsoft.com/office/drawing/2014/main" id="{3E938EFA-12BC-6CB4-6EBD-3B6B6755640B}"/>
              </a:ext>
            </a:extLst>
          </p:cNvPr>
          <p:cNvCxnSpPr>
            <a:cxnSpLocks/>
            <a:stCxn id="82" idx="2"/>
            <a:endCxn id="52" idx="0"/>
          </p:cNvCxnSpPr>
          <p:nvPr/>
        </p:nvCxnSpPr>
        <p:spPr>
          <a:xfrm rot="16200000" flipH="1">
            <a:off x="2169915" y="3475292"/>
            <a:ext cx="466750" cy="78178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4" name="32 Conector angular">
            <a:extLst>
              <a:ext uri="{FF2B5EF4-FFF2-40B4-BE49-F238E27FC236}">
                <a16:creationId xmlns:a16="http://schemas.microsoft.com/office/drawing/2014/main" id="{333944A4-8B13-66CC-304E-7D84F8CB3927}"/>
              </a:ext>
            </a:extLst>
          </p:cNvPr>
          <p:cNvCxnSpPr>
            <a:cxnSpLocks/>
            <a:stCxn id="48" idx="2"/>
            <a:endCxn id="76" idx="1"/>
          </p:cNvCxnSpPr>
          <p:nvPr/>
        </p:nvCxnSpPr>
        <p:spPr>
          <a:xfrm rot="16200000" flipH="1">
            <a:off x="663431" y="4738309"/>
            <a:ext cx="502514" cy="13941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5" name="32 Conector angular">
            <a:extLst>
              <a:ext uri="{FF2B5EF4-FFF2-40B4-BE49-F238E27FC236}">
                <a16:creationId xmlns:a16="http://schemas.microsoft.com/office/drawing/2014/main" id="{7379C578-C667-03AB-39D3-B833649045BC}"/>
              </a:ext>
            </a:extLst>
          </p:cNvPr>
          <p:cNvCxnSpPr>
            <a:cxnSpLocks/>
            <a:stCxn id="48" idx="2"/>
            <a:endCxn id="77" idx="1"/>
          </p:cNvCxnSpPr>
          <p:nvPr/>
        </p:nvCxnSpPr>
        <p:spPr>
          <a:xfrm rot="16200000" flipH="1">
            <a:off x="447303" y="4954438"/>
            <a:ext cx="907994" cy="11263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6" name="32 Conector angular">
            <a:extLst>
              <a:ext uri="{FF2B5EF4-FFF2-40B4-BE49-F238E27FC236}">
                <a16:creationId xmlns:a16="http://schemas.microsoft.com/office/drawing/2014/main" id="{7F258275-48B1-AC8D-0092-D0B43A069A33}"/>
              </a:ext>
            </a:extLst>
          </p:cNvPr>
          <p:cNvCxnSpPr>
            <a:cxnSpLocks/>
            <a:stCxn id="48" idx="2"/>
            <a:endCxn id="78" idx="1"/>
          </p:cNvCxnSpPr>
          <p:nvPr/>
        </p:nvCxnSpPr>
        <p:spPr>
          <a:xfrm rot="16200000" flipH="1">
            <a:off x="233957" y="5167784"/>
            <a:ext cx="1317592" cy="9554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7" name="32 Conector angular">
            <a:extLst>
              <a:ext uri="{FF2B5EF4-FFF2-40B4-BE49-F238E27FC236}">
                <a16:creationId xmlns:a16="http://schemas.microsoft.com/office/drawing/2014/main" id="{A4CBF88E-CA9F-F29D-46B6-7EF6D1E21CD8}"/>
              </a:ext>
            </a:extLst>
          </p:cNvPr>
          <p:cNvCxnSpPr>
            <a:cxnSpLocks/>
            <a:stCxn id="52" idx="2"/>
            <a:endCxn id="79" idx="1"/>
          </p:cNvCxnSpPr>
          <p:nvPr/>
        </p:nvCxnSpPr>
        <p:spPr>
          <a:xfrm rot="16200000" flipH="1">
            <a:off x="2595679" y="4770293"/>
            <a:ext cx="524555" cy="12754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8" name="32 Conector angular">
            <a:extLst>
              <a:ext uri="{FF2B5EF4-FFF2-40B4-BE49-F238E27FC236}">
                <a16:creationId xmlns:a16="http://schemas.microsoft.com/office/drawing/2014/main" id="{6E666AB7-1521-2E43-072A-C665FF7AB746}"/>
              </a:ext>
            </a:extLst>
          </p:cNvPr>
          <p:cNvCxnSpPr>
            <a:cxnSpLocks/>
            <a:stCxn id="52" idx="2"/>
            <a:endCxn id="80" idx="1"/>
          </p:cNvCxnSpPr>
          <p:nvPr/>
        </p:nvCxnSpPr>
        <p:spPr>
          <a:xfrm rot="16200000" flipH="1">
            <a:off x="2369818" y="4996154"/>
            <a:ext cx="976277" cy="12754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9" name="32 Conector angular">
            <a:extLst>
              <a:ext uri="{FF2B5EF4-FFF2-40B4-BE49-F238E27FC236}">
                <a16:creationId xmlns:a16="http://schemas.microsoft.com/office/drawing/2014/main" id="{85DDB688-4DFF-1C41-A98C-082F50C8E5E8}"/>
              </a:ext>
            </a:extLst>
          </p:cNvPr>
          <p:cNvCxnSpPr>
            <a:cxnSpLocks/>
            <a:stCxn id="52" idx="2"/>
            <a:endCxn id="81" idx="1"/>
          </p:cNvCxnSpPr>
          <p:nvPr/>
        </p:nvCxnSpPr>
        <p:spPr>
          <a:xfrm rot="16200000" flipH="1">
            <a:off x="2176578" y="5189394"/>
            <a:ext cx="1362755" cy="127541"/>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60" name="21 Rectángulo redondeado">
            <a:extLst>
              <a:ext uri="{FF2B5EF4-FFF2-40B4-BE49-F238E27FC236}">
                <a16:creationId xmlns:a16="http://schemas.microsoft.com/office/drawing/2014/main" id="{FBEA44A6-204A-1287-1292-B50AAA34E16E}"/>
              </a:ext>
            </a:extLst>
          </p:cNvPr>
          <p:cNvSpPr/>
          <p:nvPr/>
        </p:nvSpPr>
        <p:spPr>
          <a:xfrm>
            <a:off x="4140926" y="4099557"/>
            <a:ext cx="1351764" cy="46601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dirty="0"/>
              <a:t>2.2.1</a:t>
            </a:r>
          </a:p>
          <a:p>
            <a:pPr algn="ctr"/>
            <a:r>
              <a:rPr lang="es-MX" sz="800" dirty="0"/>
              <a:t>Tuberías instaladas</a:t>
            </a:r>
          </a:p>
        </p:txBody>
      </p:sp>
      <p:sp>
        <p:nvSpPr>
          <p:cNvPr id="61" name="21 Rectángulo redondeado">
            <a:extLst>
              <a:ext uri="{FF2B5EF4-FFF2-40B4-BE49-F238E27FC236}">
                <a16:creationId xmlns:a16="http://schemas.microsoft.com/office/drawing/2014/main" id="{F4EFE0AE-2D6B-2569-8BAB-2885F30B8F7F}"/>
              </a:ext>
            </a:extLst>
          </p:cNvPr>
          <p:cNvSpPr/>
          <p:nvPr/>
        </p:nvSpPr>
        <p:spPr>
          <a:xfrm>
            <a:off x="6274525" y="4099556"/>
            <a:ext cx="1199900" cy="46601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dirty="0"/>
              <a:t>2.2.2</a:t>
            </a:r>
          </a:p>
          <a:p>
            <a:pPr algn="ctr"/>
            <a:r>
              <a:rPr lang="es-MX" sz="800" dirty="0"/>
              <a:t>Accesorios instalados</a:t>
            </a:r>
          </a:p>
        </p:txBody>
      </p:sp>
      <p:sp>
        <p:nvSpPr>
          <p:cNvPr id="62" name="23 Rectángulo redondeado">
            <a:extLst>
              <a:ext uri="{FF2B5EF4-FFF2-40B4-BE49-F238E27FC236}">
                <a16:creationId xmlns:a16="http://schemas.microsoft.com/office/drawing/2014/main" id="{5598E2F2-EAEA-1305-AEDE-F0B24A96985B}"/>
              </a:ext>
            </a:extLst>
          </p:cNvPr>
          <p:cNvSpPr/>
          <p:nvPr/>
        </p:nvSpPr>
        <p:spPr>
          <a:xfrm>
            <a:off x="4979125" y="4945364"/>
            <a:ext cx="1770784" cy="383349"/>
          </a:xfrm>
          <a:prstGeom prst="roundRect">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t>2.2.1.1 Tuberías del sistema de agua potable instaladas</a:t>
            </a:r>
          </a:p>
        </p:txBody>
      </p:sp>
      <p:sp>
        <p:nvSpPr>
          <p:cNvPr id="63" name="23 Rectángulo redondeado">
            <a:extLst>
              <a:ext uri="{FF2B5EF4-FFF2-40B4-BE49-F238E27FC236}">
                <a16:creationId xmlns:a16="http://schemas.microsoft.com/office/drawing/2014/main" id="{231BD735-8637-4AF3-46B2-1922E7270463}"/>
              </a:ext>
            </a:extLst>
          </p:cNvPr>
          <p:cNvSpPr/>
          <p:nvPr/>
        </p:nvSpPr>
        <p:spPr>
          <a:xfrm>
            <a:off x="4982984" y="5393755"/>
            <a:ext cx="1770784" cy="392232"/>
          </a:xfrm>
          <a:prstGeom prst="roundRect">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t>2.2.1.2 Tuberías del sistema de agua corriente instaladas</a:t>
            </a:r>
          </a:p>
        </p:txBody>
      </p:sp>
      <p:cxnSp>
        <p:nvCxnSpPr>
          <p:cNvPr id="64" name="32 Conector angular">
            <a:extLst>
              <a:ext uri="{FF2B5EF4-FFF2-40B4-BE49-F238E27FC236}">
                <a16:creationId xmlns:a16="http://schemas.microsoft.com/office/drawing/2014/main" id="{B6CD9007-2926-2963-4764-8026E9EB1581}"/>
              </a:ext>
            </a:extLst>
          </p:cNvPr>
          <p:cNvCxnSpPr>
            <a:cxnSpLocks/>
            <a:stCxn id="60" idx="2"/>
            <a:endCxn id="63" idx="1"/>
          </p:cNvCxnSpPr>
          <p:nvPr/>
        </p:nvCxnSpPr>
        <p:spPr>
          <a:xfrm rot="16200000" flipH="1">
            <a:off x="4387743" y="4994631"/>
            <a:ext cx="1024304" cy="16617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5" name="32 Conector angular">
            <a:extLst>
              <a:ext uri="{FF2B5EF4-FFF2-40B4-BE49-F238E27FC236}">
                <a16:creationId xmlns:a16="http://schemas.microsoft.com/office/drawing/2014/main" id="{BD3BF243-9A9C-E6AB-959B-927791E5C7BF}"/>
              </a:ext>
            </a:extLst>
          </p:cNvPr>
          <p:cNvCxnSpPr>
            <a:cxnSpLocks/>
            <a:stCxn id="60" idx="2"/>
            <a:endCxn id="62" idx="1"/>
          </p:cNvCxnSpPr>
          <p:nvPr/>
        </p:nvCxnSpPr>
        <p:spPr>
          <a:xfrm rot="16200000" flipH="1">
            <a:off x="4612231" y="4770143"/>
            <a:ext cx="571471" cy="16231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66" name="23 Rectángulo redondeado">
            <a:extLst>
              <a:ext uri="{FF2B5EF4-FFF2-40B4-BE49-F238E27FC236}">
                <a16:creationId xmlns:a16="http://schemas.microsoft.com/office/drawing/2014/main" id="{B8025F42-C805-9894-DF2E-8FCB58E16C9D}"/>
              </a:ext>
            </a:extLst>
          </p:cNvPr>
          <p:cNvSpPr/>
          <p:nvPr/>
        </p:nvSpPr>
        <p:spPr>
          <a:xfrm>
            <a:off x="7036525" y="4901680"/>
            <a:ext cx="1733300" cy="340875"/>
          </a:xfrm>
          <a:prstGeom prst="roundRect">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t>2.2.2.1 Accesorios del sistema de agua potable instaladas</a:t>
            </a:r>
          </a:p>
        </p:txBody>
      </p:sp>
      <p:sp>
        <p:nvSpPr>
          <p:cNvPr id="67" name="23 Rectángulo redondeado">
            <a:extLst>
              <a:ext uri="{FF2B5EF4-FFF2-40B4-BE49-F238E27FC236}">
                <a16:creationId xmlns:a16="http://schemas.microsoft.com/office/drawing/2014/main" id="{A07E3ED2-6041-88C2-DB0E-86D57A002E31}"/>
              </a:ext>
            </a:extLst>
          </p:cNvPr>
          <p:cNvSpPr/>
          <p:nvPr/>
        </p:nvSpPr>
        <p:spPr>
          <a:xfrm>
            <a:off x="7036525" y="5318761"/>
            <a:ext cx="1733300" cy="340875"/>
          </a:xfrm>
          <a:prstGeom prst="roundRect">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t>2.2.2.2 Accesorios del sistema de agua corriente instaladas</a:t>
            </a:r>
          </a:p>
        </p:txBody>
      </p:sp>
      <p:cxnSp>
        <p:nvCxnSpPr>
          <p:cNvPr id="68" name="32 Conector angular">
            <a:extLst>
              <a:ext uri="{FF2B5EF4-FFF2-40B4-BE49-F238E27FC236}">
                <a16:creationId xmlns:a16="http://schemas.microsoft.com/office/drawing/2014/main" id="{65C45FF6-5DDA-1BAC-83FC-C3172C90E55B}"/>
              </a:ext>
            </a:extLst>
          </p:cNvPr>
          <p:cNvCxnSpPr>
            <a:cxnSpLocks/>
            <a:stCxn id="61" idx="2"/>
            <a:endCxn id="66" idx="1"/>
          </p:cNvCxnSpPr>
          <p:nvPr/>
        </p:nvCxnSpPr>
        <p:spPr>
          <a:xfrm rot="16200000" flipH="1">
            <a:off x="6702225" y="4737816"/>
            <a:ext cx="506551" cy="16205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9" name="32 Conector angular">
            <a:extLst>
              <a:ext uri="{FF2B5EF4-FFF2-40B4-BE49-F238E27FC236}">
                <a16:creationId xmlns:a16="http://schemas.microsoft.com/office/drawing/2014/main" id="{4F09E56B-2143-615F-6D38-D915171FA1CB}"/>
              </a:ext>
            </a:extLst>
          </p:cNvPr>
          <p:cNvCxnSpPr>
            <a:cxnSpLocks/>
            <a:stCxn id="50" idx="2"/>
            <a:endCxn id="61" idx="0"/>
          </p:cNvCxnSpPr>
          <p:nvPr/>
        </p:nvCxnSpPr>
        <p:spPr>
          <a:xfrm rot="16200000" flipH="1">
            <a:off x="6261998" y="3487079"/>
            <a:ext cx="506551" cy="71840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0" name="32 Conector angular">
            <a:extLst>
              <a:ext uri="{FF2B5EF4-FFF2-40B4-BE49-F238E27FC236}">
                <a16:creationId xmlns:a16="http://schemas.microsoft.com/office/drawing/2014/main" id="{CB22EBB9-3E80-2C8E-18DA-08F87127C181}"/>
              </a:ext>
            </a:extLst>
          </p:cNvPr>
          <p:cNvCxnSpPr>
            <a:cxnSpLocks/>
            <a:stCxn id="50" idx="2"/>
            <a:endCxn id="60" idx="0"/>
          </p:cNvCxnSpPr>
          <p:nvPr/>
        </p:nvCxnSpPr>
        <p:spPr>
          <a:xfrm rot="5400000">
            <a:off x="5233165" y="3176649"/>
            <a:ext cx="506551" cy="133926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71" name="23 Rectángulo redondeado">
            <a:extLst>
              <a:ext uri="{FF2B5EF4-FFF2-40B4-BE49-F238E27FC236}">
                <a16:creationId xmlns:a16="http://schemas.microsoft.com/office/drawing/2014/main" id="{CC0D4171-A9C2-6717-19B2-AACD425BDA20}"/>
              </a:ext>
            </a:extLst>
          </p:cNvPr>
          <p:cNvSpPr/>
          <p:nvPr/>
        </p:nvSpPr>
        <p:spPr>
          <a:xfrm>
            <a:off x="4982984" y="5849750"/>
            <a:ext cx="1767453" cy="459609"/>
          </a:xfrm>
          <a:prstGeom prst="roundRect">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t>2.2.1.3 Tuberías de nexo con la planta de tratamiento y toma instalada</a:t>
            </a:r>
          </a:p>
        </p:txBody>
      </p:sp>
      <p:cxnSp>
        <p:nvCxnSpPr>
          <p:cNvPr id="72" name="32 Conector angular">
            <a:extLst>
              <a:ext uri="{FF2B5EF4-FFF2-40B4-BE49-F238E27FC236}">
                <a16:creationId xmlns:a16="http://schemas.microsoft.com/office/drawing/2014/main" id="{67478C22-965C-4045-3BCC-9BB9BBEC0370}"/>
              </a:ext>
            </a:extLst>
          </p:cNvPr>
          <p:cNvCxnSpPr>
            <a:cxnSpLocks/>
            <a:stCxn id="60" idx="2"/>
            <a:endCxn id="71" idx="1"/>
          </p:cNvCxnSpPr>
          <p:nvPr/>
        </p:nvCxnSpPr>
        <p:spPr>
          <a:xfrm rot="16200000" flipH="1">
            <a:off x="4142901" y="5239473"/>
            <a:ext cx="1513988" cy="166176"/>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73" name="23 Rectángulo redondeado">
            <a:extLst>
              <a:ext uri="{FF2B5EF4-FFF2-40B4-BE49-F238E27FC236}">
                <a16:creationId xmlns:a16="http://schemas.microsoft.com/office/drawing/2014/main" id="{F3A54123-C0E2-07D7-0B8A-23D65526F6A7}"/>
              </a:ext>
            </a:extLst>
          </p:cNvPr>
          <p:cNvSpPr/>
          <p:nvPr/>
        </p:nvSpPr>
        <p:spPr>
          <a:xfrm>
            <a:off x="7036525" y="5775952"/>
            <a:ext cx="1733300" cy="533407"/>
          </a:xfrm>
          <a:prstGeom prst="roundRect">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t>2.2.2.3 Accesorios de los nexos con la planta de tratamiento y toma instalados</a:t>
            </a:r>
          </a:p>
        </p:txBody>
      </p:sp>
      <p:cxnSp>
        <p:nvCxnSpPr>
          <p:cNvPr id="74" name="32 Conector angular">
            <a:extLst>
              <a:ext uri="{FF2B5EF4-FFF2-40B4-BE49-F238E27FC236}">
                <a16:creationId xmlns:a16="http://schemas.microsoft.com/office/drawing/2014/main" id="{B18A971B-EC6F-4F60-D6D6-4F5E2E6300F4}"/>
              </a:ext>
            </a:extLst>
          </p:cNvPr>
          <p:cNvCxnSpPr>
            <a:cxnSpLocks/>
            <a:stCxn id="61" idx="2"/>
            <a:endCxn id="73" idx="1"/>
          </p:cNvCxnSpPr>
          <p:nvPr/>
        </p:nvCxnSpPr>
        <p:spPr>
          <a:xfrm rot="16200000" flipH="1">
            <a:off x="6216955" y="5223086"/>
            <a:ext cx="1477090" cy="16205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75" name="21 Rectángulo redondeado">
            <a:extLst>
              <a:ext uri="{FF2B5EF4-FFF2-40B4-BE49-F238E27FC236}">
                <a16:creationId xmlns:a16="http://schemas.microsoft.com/office/drawing/2014/main" id="{40C0AB36-811E-6F70-7603-C9E3B8534469}"/>
              </a:ext>
            </a:extLst>
          </p:cNvPr>
          <p:cNvSpPr/>
          <p:nvPr/>
        </p:nvSpPr>
        <p:spPr>
          <a:xfrm>
            <a:off x="8255726" y="4093494"/>
            <a:ext cx="1361324" cy="47207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dirty="0"/>
              <a:t>2.2.3</a:t>
            </a:r>
          </a:p>
          <a:p>
            <a:pPr algn="ctr"/>
            <a:r>
              <a:rPr lang="es-MX" sz="800" dirty="0"/>
              <a:t>Reconstrucción de Veredas y pavimentos</a:t>
            </a:r>
          </a:p>
        </p:txBody>
      </p:sp>
      <p:sp>
        <p:nvSpPr>
          <p:cNvPr id="76" name="23 Rectángulo redondeado">
            <a:extLst>
              <a:ext uri="{FF2B5EF4-FFF2-40B4-BE49-F238E27FC236}">
                <a16:creationId xmlns:a16="http://schemas.microsoft.com/office/drawing/2014/main" id="{50D85BE5-0290-5ECA-7C22-F025EE90BC3D}"/>
              </a:ext>
            </a:extLst>
          </p:cNvPr>
          <p:cNvSpPr/>
          <p:nvPr/>
        </p:nvSpPr>
        <p:spPr>
          <a:xfrm>
            <a:off x="984398" y="4937927"/>
            <a:ext cx="1659305" cy="242695"/>
          </a:xfrm>
          <a:prstGeom prst="roundRect">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t>2.1.1.1 Filtros Reemplazados</a:t>
            </a:r>
          </a:p>
        </p:txBody>
      </p:sp>
      <p:sp>
        <p:nvSpPr>
          <p:cNvPr id="77" name="23 Rectángulo redondeado">
            <a:extLst>
              <a:ext uri="{FF2B5EF4-FFF2-40B4-BE49-F238E27FC236}">
                <a16:creationId xmlns:a16="http://schemas.microsoft.com/office/drawing/2014/main" id="{73F8BFC3-72E5-7568-88FE-A65B2C1C2743}"/>
              </a:ext>
            </a:extLst>
          </p:cNvPr>
          <p:cNvSpPr/>
          <p:nvPr/>
        </p:nvSpPr>
        <p:spPr>
          <a:xfrm>
            <a:off x="957619" y="5302921"/>
            <a:ext cx="1703178" cy="323666"/>
          </a:xfrm>
          <a:prstGeom prst="roundRect">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t>2.1.1.2 Accesorios electromecánicos reparados</a:t>
            </a:r>
          </a:p>
        </p:txBody>
      </p:sp>
      <p:sp>
        <p:nvSpPr>
          <p:cNvPr id="78" name="23 Rectángulo redondeado">
            <a:extLst>
              <a:ext uri="{FF2B5EF4-FFF2-40B4-BE49-F238E27FC236}">
                <a16:creationId xmlns:a16="http://schemas.microsoft.com/office/drawing/2014/main" id="{B2910282-CD57-902E-36DE-332EB32E2161}"/>
              </a:ext>
            </a:extLst>
          </p:cNvPr>
          <p:cNvSpPr/>
          <p:nvPr/>
        </p:nvSpPr>
        <p:spPr>
          <a:xfrm>
            <a:off x="940525" y="5697961"/>
            <a:ext cx="1703177" cy="352782"/>
          </a:xfrm>
          <a:prstGeom prst="roundRect">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t>2.1.1.3 Obras civiles acondicionadas</a:t>
            </a:r>
          </a:p>
        </p:txBody>
      </p:sp>
      <p:sp>
        <p:nvSpPr>
          <p:cNvPr id="79" name="23 Rectángulo redondeado">
            <a:extLst>
              <a:ext uri="{FF2B5EF4-FFF2-40B4-BE49-F238E27FC236}">
                <a16:creationId xmlns:a16="http://schemas.microsoft.com/office/drawing/2014/main" id="{BA717FA1-6E43-9FFD-3423-7640CA95A531}"/>
              </a:ext>
            </a:extLst>
          </p:cNvPr>
          <p:cNvSpPr/>
          <p:nvPr/>
        </p:nvSpPr>
        <p:spPr>
          <a:xfrm>
            <a:off x="2921727" y="4937761"/>
            <a:ext cx="1676399" cy="317164"/>
          </a:xfrm>
          <a:prstGeom prst="roundRect">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t>2.1.2.1 Camino de acceso habilitado</a:t>
            </a:r>
          </a:p>
        </p:txBody>
      </p:sp>
      <p:sp>
        <p:nvSpPr>
          <p:cNvPr id="80" name="23 Rectángulo redondeado">
            <a:extLst>
              <a:ext uri="{FF2B5EF4-FFF2-40B4-BE49-F238E27FC236}">
                <a16:creationId xmlns:a16="http://schemas.microsoft.com/office/drawing/2014/main" id="{CA78FCD0-8B3E-A713-92C2-53CF7402184A}"/>
              </a:ext>
            </a:extLst>
          </p:cNvPr>
          <p:cNvSpPr/>
          <p:nvPr/>
        </p:nvSpPr>
        <p:spPr>
          <a:xfrm>
            <a:off x="2921727" y="5394960"/>
            <a:ext cx="1658773" cy="306208"/>
          </a:xfrm>
          <a:prstGeom prst="roundRect">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t>2.1.2.2 Obra de toma y desarenado construida  </a:t>
            </a:r>
          </a:p>
        </p:txBody>
      </p:sp>
      <p:sp>
        <p:nvSpPr>
          <p:cNvPr id="81" name="23 Rectángulo redondeado">
            <a:extLst>
              <a:ext uri="{FF2B5EF4-FFF2-40B4-BE49-F238E27FC236}">
                <a16:creationId xmlns:a16="http://schemas.microsoft.com/office/drawing/2014/main" id="{E79607FC-9334-42A2-DFA8-715906EE3E29}"/>
              </a:ext>
            </a:extLst>
          </p:cNvPr>
          <p:cNvSpPr/>
          <p:nvPr/>
        </p:nvSpPr>
        <p:spPr>
          <a:xfrm>
            <a:off x="2921726" y="5775961"/>
            <a:ext cx="1658773" cy="317164"/>
          </a:xfrm>
          <a:prstGeom prst="roundRect">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t>2.1.2.3 Sistema de impulsión construido</a:t>
            </a:r>
          </a:p>
        </p:txBody>
      </p:sp>
      <p:sp>
        <p:nvSpPr>
          <p:cNvPr id="82" name="18 Rectángulo redondeado">
            <a:extLst>
              <a:ext uri="{FF2B5EF4-FFF2-40B4-BE49-F238E27FC236}">
                <a16:creationId xmlns:a16="http://schemas.microsoft.com/office/drawing/2014/main" id="{E4AEB13B-F463-00E1-F02A-E0634C58F44B}"/>
              </a:ext>
            </a:extLst>
          </p:cNvPr>
          <p:cNvSpPr/>
          <p:nvPr/>
        </p:nvSpPr>
        <p:spPr>
          <a:xfrm>
            <a:off x="1112761" y="3032760"/>
            <a:ext cx="1799273" cy="6000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t>2.1</a:t>
            </a:r>
          </a:p>
          <a:p>
            <a:pPr algn="ctr"/>
            <a:r>
              <a:rPr lang="es-MX" sz="1100" b="1" dirty="0"/>
              <a:t>Obras de Producción de Agua Acondicionada</a:t>
            </a:r>
          </a:p>
        </p:txBody>
      </p:sp>
      <p:cxnSp>
        <p:nvCxnSpPr>
          <p:cNvPr id="83" name="28 Conector angular">
            <a:extLst>
              <a:ext uri="{FF2B5EF4-FFF2-40B4-BE49-F238E27FC236}">
                <a16:creationId xmlns:a16="http://schemas.microsoft.com/office/drawing/2014/main" id="{16E118D6-5FF3-6B0B-5E24-7A010A04E9F5}"/>
              </a:ext>
            </a:extLst>
          </p:cNvPr>
          <p:cNvCxnSpPr>
            <a:cxnSpLocks/>
            <a:stCxn id="39" idx="2"/>
            <a:endCxn id="82" idx="0"/>
          </p:cNvCxnSpPr>
          <p:nvPr/>
        </p:nvCxnSpPr>
        <p:spPr>
          <a:xfrm rot="5400000">
            <a:off x="2886141" y="1625617"/>
            <a:ext cx="533400" cy="22808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4" name="32 Conector angular">
            <a:extLst>
              <a:ext uri="{FF2B5EF4-FFF2-40B4-BE49-F238E27FC236}">
                <a16:creationId xmlns:a16="http://schemas.microsoft.com/office/drawing/2014/main" id="{303FCCDB-106E-0068-7595-935DBD39A047}"/>
              </a:ext>
            </a:extLst>
          </p:cNvPr>
          <p:cNvCxnSpPr>
            <a:cxnSpLocks/>
            <a:stCxn id="61" idx="2"/>
            <a:endCxn id="67" idx="1"/>
          </p:cNvCxnSpPr>
          <p:nvPr/>
        </p:nvCxnSpPr>
        <p:spPr>
          <a:xfrm rot="16200000" flipH="1">
            <a:off x="6493685" y="4946357"/>
            <a:ext cx="923632" cy="16205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85" name="32 Conector angular">
            <a:extLst>
              <a:ext uri="{FF2B5EF4-FFF2-40B4-BE49-F238E27FC236}">
                <a16:creationId xmlns:a16="http://schemas.microsoft.com/office/drawing/2014/main" id="{F7728FA4-50D4-FD05-843E-46D47C259BF4}"/>
              </a:ext>
            </a:extLst>
          </p:cNvPr>
          <p:cNvCxnSpPr>
            <a:cxnSpLocks/>
            <a:stCxn id="50" idx="2"/>
            <a:endCxn id="75" idx="0"/>
          </p:cNvCxnSpPr>
          <p:nvPr/>
        </p:nvCxnSpPr>
        <p:spPr>
          <a:xfrm rot="16200000" flipH="1">
            <a:off x="7295986" y="2453091"/>
            <a:ext cx="500489" cy="278031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6" name="23 Rectángulo redondeado">
            <a:extLst>
              <a:ext uri="{FF2B5EF4-FFF2-40B4-BE49-F238E27FC236}">
                <a16:creationId xmlns:a16="http://schemas.microsoft.com/office/drawing/2014/main" id="{F5DE8190-9649-AD56-3109-0759C74C37AB}"/>
              </a:ext>
            </a:extLst>
          </p:cNvPr>
          <p:cNvSpPr/>
          <p:nvPr/>
        </p:nvSpPr>
        <p:spPr>
          <a:xfrm>
            <a:off x="9170125" y="4868203"/>
            <a:ext cx="1733300" cy="340875"/>
          </a:xfrm>
          <a:prstGeom prst="roundRect">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t>2.2.3.1 Reparación de veredas </a:t>
            </a:r>
          </a:p>
        </p:txBody>
      </p:sp>
      <p:cxnSp>
        <p:nvCxnSpPr>
          <p:cNvPr id="87" name="32 Conector angular">
            <a:extLst>
              <a:ext uri="{FF2B5EF4-FFF2-40B4-BE49-F238E27FC236}">
                <a16:creationId xmlns:a16="http://schemas.microsoft.com/office/drawing/2014/main" id="{D640B7BC-C1E4-CFE0-FBB9-1B5CB7198428}"/>
              </a:ext>
            </a:extLst>
          </p:cNvPr>
          <p:cNvCxnSpPr>
            <a:cxnSpLocks/>
            <a:stCxn id="75" idx="2"/>
            <a:endCxn id="86" idx="1"/>
          </p:cNvCxnSpPr>
          <p:nvPr/>
        </p:nvCxnSpPr>
        <p:spPr>
          <a:xfrm rot="16200000" flipH="1">
            <a:off x="8816720" y="4685234"/>
            <a:ext cx="473075" cy="23373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88" name="23 Rectángulo redondeado">
            <a:extLst>
              <a:ext uri="{FF2B5EF4-FFF2-40B4-BE49-F238E27FC236}">
                <a16:creationId xmlns:a16="http://schemas.microsoft.com/office/drawing/2014/main" id="{E3CDEB31-6A41-E323-6D74-C115F891387B}"/>
              </a:ext>
            </a:extLst>
          </p:cNvPr>
          <p:cNvSpPr/>
          <p:nvPr/>
        </p:nvSpPr>
        <p:spPr>
          <a:xfrm>
            <a:off x="9170125" y="5341277"/>
            <a:ext cx="1733300" cy="340875"/>
          </a:xfrm>
          <a:prstGeom prst="roundRect">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t>2.2.3.2 Reparación de pavimentos </a:t>
            </a:r>
          </a:p>
        </p:txBody>
      </p:sp>
      <p:cxnSp>
        <p:nvCxnSpPr>
          <p:cNvPr id="89" name="32 Conector angular">
            <a:extLst>
              <a:ext uri="{FF2B5EF4-FFF2-40B4-BE49-F238E27FC236}">
                <a16:creationId xmlns:a16="http://schemas.microsoft.com/office/drawing/2014/main" id="{534F2239-0ECB-69DE-581B-531E011EA767}"/>
              </a:ext>
            </a:extLst>
          </p:cNvPr>
          <p:cNvCxnSpPr>
            <a:cxnSpLocks/>
            <a:stCxn id="75" idx="2"/>
            <a:endCxn id="88" idx="1"/>
          </p:cNvCxnSpPr>
          <p:nvPr/>
        </p:nvCxnSpPr>
        <p:spPr>
          <a:xfrm rot="16200000" flipH="1">
            <a:off x="8580183" y="4921772"/>
            <a:ext cx="946149" cy="23373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90" name="23 Rectángulo redondeado">
            <a:extLst>
              <a:ext uri="{FF2B5EF4-FFF2-40B4-BE49-F238E27FC236}">
                <a16:creationId xmlns:a16="http://schemas.microsoft.com/office/drawing/2014/main" id="{3AB3F59C-255A-3C0E-A195-0485C0CB62DB}"/>
              </a:ext>
            </a:extLst>
          </p:cNvPr>
          <p:cNvSpPr/>
          <p:nvPr/>
        </p:nvSpPr>
        <p:spPr>
          <a:xfrm>
            <a:off x="7036525" y="6385561"/>
            <a:ext cx="1733300" cy="304800"/>
          </a:xfrm>
          <a:prstGeom prst="roundRect">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t>2.2.2.4 Medidores domiciliaros instalados</a:t>
            </a:r>
          </a:p>
        </p:txBody>
      </p:sp>
      <p:cxnSp>
        <p:nvCxnSpPr>
          <p:cNvPr id="91" name="32 Conector angular">
            <a:extLst>
              <a:ext uri="{FF2B5EF4-FFF2-40B4-BE49-F238E27FC236}">
                <a16:creationId xmlns:a16="http://schemas.microsoft.com/office/drawing/2014/main" id="{273AD473-8F1B-5497-1527-57C6012ECD50}"/>
              </a:ext>
            </a:extLst>
          </p:cNvPr>
          <p:cNvCxnSpPr>
            <a:cxnSpLocks/>
            <a:stCxn id="61" idx="2"/>
            <a:endCxn id="90" idx="1"/>
          </p:cNvCxnSpPr>
          <p:nvPr/>
        </p:nvCxnSpPr>
        <p:spPr>
          <a:xfrm rot="16200000" flipH="1">
            <a:off x="5969303" y="5470738"/>
            <a:ext cx="1972395" cy="16205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92" name="23 Rectángulo redondeado">
            <a:extLst>
              <a:ext uri="{FF2B5EF4-FFF2-40B4-BE49-F238E27FC236}">
                <a16:creationId xmlns:a16="http://schemas.microsoft.com/office/drawing/2014/main" id="{A27DA8B5-BE2E-7049-9EDA-70566F983747}"/>
              </a:ext>
            </a:extLst>
          </p:cNvPr>
          <p:cNvSpPr/>
          <p:nvPr/>
        </p:nvSpPr>
        <p:spPr>
          <a:xfrm>
            <a:off x="9170125" y="5817063"/>
            <a:ext cx="1733300" cy="340875"/>
          </a:xfrm>
          <a:prstGeom prst="roundRect">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800" dirty="0"/>
              <a:t>2.2.3.2 Señalización y cartelería colocados </a:t>
            </a:r>
          </a:p>
        </p:txBody>
      </p:sp>
      <p:cxnSp>
        <p:nvCxnSpPr>
          <p:cNvPr id="93" name="32 Conector angular">
            <a:extLst>
              <a:ext uri="{FF2B5EF4-FFF2-40B4-BE49-F238E27FC236}">
                <a16:creationId xmlns:a16="http://schemas.microsoft.com/office/drawing/2014/main" id="{66AC795B-CC0F-D991-B095-51A906B90FA2}"/>
              </a:ext>
            </a:extLst>
          </p:cNvPr>
          <p:cNvCxnSpPr>
            <a:cxnSpLocks/>
            <a:stCxn id="75" idx="2"/>
            <a:endCxn id="92" idx="1"/>
          </p:cNvCxnSpPr>
          <p:nvPr/>
        </p:nvCxnSpPr>
        <p:spPr>
          <a:xfrm rot="16200000" flipH="1">
            <a:off x="8342290" y="5159664"/>
            <a:ext cx="1421935" cy="23373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 name="Cerrar llave 1">
            <a:extLst>
              <a:ext uri="{FF2B5EF4-FFF2-40B4-BE49-F238E27FC236}">
                <a16:creationId xmlns:a16="http://schemas.microsoft.com/office/drawing/2014/main" id="{FB0BF6A9-ABC9-4516-9786-C250E2D03614}"/>
              </a:ext>
            </a:extLst>
          </p:cNvPr>
          <p:cNvSpPr/>
          <p:nvPr/>
        </p:nvSpPr>
        <p:spPr>
          <a:xfrm>
            <a:off x="10873283" y="4745579"/>
            <a:ext cx="196706" cy="1792381"/>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3" name="CuadroTexto 2">
            <a:extLst>
              <a:ext uri="{FF2B5EF4-FFF2-40B4-BE49-F238E27FC236}">
                <a16:creationId xmlns:a16="http://schemas.microsoft.com/office/drawing/2014/main" id="{ABE1E73D-ADC4-47AB-8C30-05F2C9F41327}"/>
              </a:ext>
            </a:extLst>
          </p:cNvPr>
          <p:cNvSpPr txBox="1"/>
          <p:nvPr/>
        </p:nvSpPr>
        <p:spPr>
          <a:xfrm>
            <a:off x="11069989" y="5251928"/>
            <a:ext cx="1191845" cy="646331"/>
          </a:xfrm>
          <a:prstGeom prst="rect">
            <a:avLst/>
          </a:prstGeom>
          <a:noFill/>
        </p:spPr>
        <p:txBody>
          <a:bodyPr wrap="square" rtlCol="0">
            <a:spAutoFit/>
          </a:bodyPr>
          <a:lstStyle/>
          <a:p>
            <a:r>
              <a:rPr lang="es-ES" dirty="0"/>
              <a:t>Paquetes </a:t>
            </a:r>
          </a:p>
          <a:p>
            <a:r>
              <a:rPr lang="es-ES" dirty="0"/>
              <a:t>de trabajo</a:t>
            </a:r>
            <a:endParaRPr lang="es-AR" dirty="0"/>
          </a:p>
        </p:txBody>
      </p:sp>
      <p:sp>
        <p:nvSpPr>
          <p:cNvPr id="5" name="Cerrar llave 4">
            <a:extLst>
              <a:ext uri="{FF2B5EF4-FFF2-40B4-BE49-F238E27FC236}">
                <a16:creationId xmlns:a16="http://schemas.microsoft.com/office/drawing/2014/main" id="{4F1BBF61-2DBC-464A-BBE7-20BAC08624D4}"/>
              </a:ext>
            </a:extLst>
          </p:cNvPr>
          <p:cNvSpPr/>
          <p:nvPr/>
        </p:nvSpPr>
        <p:spPr>
          <a:xfrm>
            <a:off x="9668659" y="3981157"/>
            <a:ext cx="182130" cy="707042"/>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94" name="CuadroTexto 93">
            <a:extLst>
              <a:ext uri="{FF2B5EF4-FFF2-40B4-BE49-F238E27FC236}">
                <a16:creationId xmlns:a16="http://schemas.microsoft.com/office/drawing/2014/main" id="{8EE38C72-2B0F-4CEC-97A3-F4D12DB40F4B}"/>
              </a:ext>
            </a:extLst>
          </p:cNvPr>
          <p:cNvSpPr txBox="1"/>
          <p:nvPr/>
        </p:nvSpPr>
        <p:spPr>
          <a:xfrm>
            <a:off x="9934193" y="4135980"/>
            <a:ext cx="1369593" cy="369332"/>
          </a:xfrm>
          <a:prstGeom prst="rect">
            <a:avLst/>
          </a:prstGeom>
          <a:noFill/>
        </p:spPr>
        <p:txBody>
          <a:bodyPr wrap="square" rtlCol="0">
            <a:spAutoFit/>
          </a:bodyPr>
          <a:lstStyle/>
          <a:p>
            <a:r>
              <a:rPr lang="es-ES" dirty="0"/>
              <a:t>Entregables</a:t>
            </a:r>
            <a:endParaRPr lang="es-AR" dirty="0"/>
          </a:p>
        </p:txBody>
      </p:sp>
      <p:sp>
        <p:nvSpPr>
          <p:cNvPr id="95" name="Cerrar llave 94">
            <a:extLst>
              <a:ext uri="{FF2B5EF4-FFF2-40B4-BE49-F238E27FC236}">
                <a16:creationId xmlns:a16="http://schemas.microsoft.com/office/drawing/2014/main" id="{B8583B58-7050-4975-9477-1CA329BC14D8}"/>
              </a:ext>
            </a:extLst>
          </p:cNvPr>
          <p:cNvSpPr/>
          <p:nvPr/>
        </p:nvSpPr>
        <p:spPr>
          <a:xfrm>
            <a:off x="7249651" y="2962395"/>
            <a:ext cx="107035" cy="707042"/>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96" name="CuadroTexto 95">
            <a:extLst>
              <a:ext uri="{FF2B5EF4-FFF2-40B4-BE49-F238E27FC236}">
                <a16:creationId xmlns:a16="http://schemas.microsoft.com/office/drawing/2014/main" id="{D096A5EB-3F0F-4042-A8B1-5D50F6FC6319}"/>
              </a:ext>
            </a:extLst>
          </p:cNvPr>
          <p:cNvSpPr txBox="1"/>
          <p:nvPr/>
        </p:nvSpPr>
        <p:spPr>
          <a:xfrm>
            <a:off x="7566795" y="3117218"/>
            <a:ext cx="1369593" cy="369332"/>
          </a:xfrm>
          <a:prstGeom prst="rect">
            <a:avLst/>
          </a:prstGeom>
          <a:noFill/>
        </p:spPr>
        <p:txBody>
          <a:bodyPr wrap="square" rtlCol="0">
            <a:spAutoFit/>
          </a:bodyPr>
          <a:lstStyle/>
          <a:p>
            <a:r>
              <a:rPr lang="es-ES" dirty="0"/>
              <a:t>Productos</a:t>
            </a:r>
            <a:endParaRPr lang="es-AR" dirty="0"/>
          </a:p>
        </p:txBody>
      </p:sp>
    </p:spTree>
    <p:extLst>
      <p:ext uri="{BB962C8B-B14F-4D97-AF65-F5344CB8AC3E}">
        <p14:creationId xmlns:p14="http://schemas.microsoft.com/office/powerpoint/2010/main" val="3523518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143688"/>
            <a:ext cx="12173856" cy="6714312"/>
          </a:xfrm>
        </p:spPr>
        <p:txBody>
          <a:bodyPr>
            <a:noAutofit/>
          </a:bodyPr>
          <a:lstStyle/>
          <a:p>
            <a:pPr marL="0" indent="0" algn="ctr">
              <a:lnSpc>
                <a:spcPct val="100000"/>
              </a:lnSpc>
              <a:spcBef>
                <a:spcPts val="100"/>
              </a:spcBef>
              <a:buNone/>
            </a:pPr>
            <a:r>
              <a:rPr lang="es-MX" sz="7200" b="1" spc="-50" dirty="0">
                <a:solidFill>
                  <a:srgbClr val="00B050"/>
                </a:solidFill>
                <a:latin typeface="Tahoma"/>
                <a:cs typeface="Tahoma"/>
              </a:rPr>
              <a:t>Proceso para la creación de la EDT</a:t>
            </a:r>
          </a:p>
          <a:p>
            <a:pPr marL="0" marR="5080" indent="0" algn="just">
              <a:lnSpc>
                <a:spcPct val="114999"/>
              </a:lnSpc>
              <a:spcBef>
                <a:spcPts val="5"/>
              </a:spcBef>
              <a:buNone/>
            </a:pPr>
            <a:r>
              <a:rPr lang="es-MX" sz="3600" dirty="0"/>
              <a:t>Como resultado, el proyecto contará con una lista jerárquica de todo el trabajo requerido en forma de entregables y paquetes de trabajo.</a:t>
            </a:r>
          </a:p>
          <a:p>
            <a:pPr marL="0" marR="5080" indent="0" algn="just">
              <a:lnSpc>
                <a:spcPct val="114999"/>
              </a:lnSpc>
              <a:spcBef>
                <a:spcPts val="5"/>
              </a:spcBef>
              <a:buNone/>
            </a:pPr>
            <a:r>
              <a:rPr lang="es-MX" sz="3600" dirty="0"/>
              <a:t>En el contexto de la EDT, un entregable es el resultado del esfuerzo, no el esfuerzo en sí mismo. Por lo anterior, no se deben utilizar verbos en la EDT. Esta lista es la línea de base que permite estimar los tiempos y el costo del proyecto.</a:t>
            </a:r>
          </a:p>
        </p:txBody>
      </p:sp>
    </p:spTree>
    <p:extLst>
      <p:ext uri="{BB962C8B-B14F-4D97-AF65-F5344CB8AC3E}">
        <p14:creationId xmlns:p14="http://schemas.microsoft.com/office/powerpoint/2010/main" val="2520303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457200"/>
            <a:ext cx="12173856" cy="6400800"/>
          </a:xfrm>
        </p:spPr>
        <p:txBody>
          <a:bodyPr>
            <a:noAutofit/>
          </a:bodyPr>
          <a:lstStyle/>
          <a:p>
            <a:pPr marL="0" indent="0" algn="ctr">
              <a:lnSpc>
                <a:spcPct val="100000"/>
              </a:lnSpc>
              <a:spcBef>
                <a:spcPts val="100"/>
              </a:spcBef>
              <a:buNone/>
            </a:pPr>
            <a:r>
              <a:rPr lang="es-MX" sz="7200" b="1" spc="-50" dirty="0">
                <a:solidFill>
                  <a:srgbClr val="00B050"/>
                </a:solidFill>
                <a:latin typeface="Tahoma"/>
                <a:cs typeface="Tahoma"/>
              </a:rPr>
              <a:t>Proceso para la creación de la EDT</a:t>
            </a:r>
          </a:p>
          <a:p>
            <a:pPr marL="0" indent="0" algn="ctr">
              <a:lnSpc>
                <a:spcPct val="100000"/>
              </a:lnSpc>
              <a:spcBef>
                <a:spcPts val="100"/>
              </a:spcBef>
              <a:buNone/>
            </a:pPr>
            <a:endParaRPr lang="es-MX" sz="7200" b="1" spc="-50" dirty="0">
              <a:solidFill>
                <a:srgbClr val="00B050"/>
              </a:solidFill>
              <a:latin typeface="Tahoma"/>
              <a:cs typeface="Tahoma"/>
            </a:endParaRPr>
          </a:p>
          <a:p>
            <a:pPr marL="0" marR="5080" indent="0" algn="just">
              <a:lnSpc>
                <a:spcPct val="114999"/>
              </a:lnSpc>
              <a:spcBef>
                <a:spcPts val="5"/>
              </a:spcBef>
              <a:buNone/>
            </a:pPr>
            <a:r>
              <a:rPr lang="es-MX" sz="4000" dirty="0"/>
              <a:t>Como se mencionó anteriormente, la EDT es el primer paso en la planificación de un proyecto de desarrollo y es la base para realizar su cronograma de actividades y su presupuesto.</a:t>
            </a:r>
          </a:p>
          <a:p>
            <a:pPr marL="0" marR="5080" indent="0" algn="just">
              <a:lnSpc>
                <a:spcPct val="114999"/>
              </a:lnSpc>
              <a:spcBef>
                <a:spcPts val="5"/>
              </a:spcBef>
              <a:buNone/>
            </a:pPr>
            <a:endParaRPr lang="es-MX" sz="3200" dirty="0"/>
          </a:p>
        </p:txBody>
      </p:sp>
    </p:spTree>
    <p:extLst>
      <p:ext uri="{BB962C8B-B14F-4D97-AF65-F5344CB8AC3E}">
        <p14:creationId xmlns:p14="http://schemas.microsoft.com/office/powerpoint/2010/main" val="3927445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25513"/>
            <a:ext cx="12192000" cy="7112000"/>
          </a:xfrm>
          <a:prstGeom prst="rect">
            <a:avLst/>
          </a:prstGeom>
          <a:noFill/>
          <a:ln>
            <a:noFill/>
          </a:ln>
          <a:effectLst>
            <a:outerShdw dist="50800" dir="6000000" algn="ctr" rotWithShape="0">
              <a:srgbClr val="000000"/>
            </a:outerShdw>
          </a:effectLst>
        </p:spPr>
      </p:pic>
      <p:sp>
        <p:nvSpPr>
          <p:cNvPr id="3" name="Título 1"/>
          <p:cNvSpPr>
            <a:spLocks noGrp="1"/>
          </p:cNvSpPr>
          <p:nvPr>
            <p:ph type="title"/>
          </p:nvPr>
        </p:nvSpPr>
        <p:spPr>
          <a:xfrm>
            <a:off x="0" y="2660275"/>
            <a:ext cx="12192000" cy="1842476"/>
          </a:xfrm>
        </p:spPr>
        <p:txBody>
          <a:bodyPr vert="horz" lIns="91440" tIns="45720" rIns="91440" bIns="45720" rtlCol="0" anchor="ctr">
            <a:noAutofit/>
          </a:bodyPr>
          <a:lstStyle/>
          <a:p>
            <a:pPr algn="ctr" fontAlgn="base"/>
            <a:r>
              <a:rPr lang="es-MX" sz="11500" b="1" spc="-45" dirty="0">
                <a:solidFill>
                  <a:srgbClr val="99CC05"/>
                </a:solidFill>
                <a:latin typeface="Tahoma"/>
                <a:cs typeface="Tahoma"/>
              </a:rPr>
              <a:t>¡Muchos éxitos!</a:t>
            </a:r>
            <a:r>
              <a:rPr lang="es-MX" sz="6500" dirty="0">
                <a:latin typeface="Arial Black" panose="020B0A04020102020204" pitchFamily="34" charset="0"/>
              </a:rPr>
              <a:t> </a:t>
            </a:r>
          </a:p>
        </p:txBody>
      </p:sp>
    </p:spTree>
    <p:extLst>
      <p:ext uri="{BB962C8B-B14F-4D97-AF65-F5344CB8AC3E}">
        <p14:creationId xmlns:p14="http://schemas.microsoft.com/office/powerpoint/2010/main" val="321587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457200"/>
            <a:ext cx="12173856" cy="6400800"/>
          </a:xfrm>
        </p:spPr>
        <p:txBody>
          <a:bodyPr>
            <a:noAutofit/>
          </a:bodyPr>
          <a:lstStyle/>
          <a:p>
            <a:pPr marL="0" indent="0" algn="ctr">
              <a:lnSpc>
                <a:spcPct val="100000"/>
              </a:lnSpc>
              <a:spcBef>
                <a:spcPts val="100"/>
              </a:spcBef>
              <a:buNone/>
            </a:pPr>
            <a:r>
              <a:rPr lang="es-MX" sz="7200" b="1" spc="-50" dirty="0">
                <a:solidFill>
                  <a:srgbClr val="00B050"/>
                </a:solidFill>
                <a:latin typeface="Tahoma"/>
                <a:cs typeface="Tahoma"/>
              </a:rPr>
              <a:t>La estructura desglosada del trabajo (EDT)</a:t>
            </a:r>
          </a:p>
          <a:p>
            <a:pPr marL="0" indent="0" algn="ctr">
              <a:lnSpc>
                <a:spcPct val="100000"/>
              </a:lnSpc>
              <a:spcBef>
                <a:spcPts val="100"/>
              </a:spcBef>
              <a:buNone/>
            </a:pPr>
            <a:endParaRPr lang="es-MX" sz="3000" spc="5" dirty="0">
              <a:latin typeface="Tahoma"/>
              <a:cs typeface="Tahoma"/>
            </a:endParaRPr>
          </a:p>
          <a:p>
            <a:pPr marL="0" marR="5080" indent="0" algn="just">
              <a:lnSpc>
                <a:spcPct val="114999"/>
              </a:lnSpc>
              <a:spcBef>
                <a:spcPts val="5"/>
              </a:spcBef>
              <a:buNone/>
            </a:pPr>
            <a:r>
              <a:rPr lang="es-MX" sz="3600" dirty="0"/>
              <a:t>Constituye el primer paso en la planificación de un proyecto.</a:t>
            </a:r>
          </a:p>
          <a:p>
            <a:pPr marL="0" marR="5080" indent="0" algn="just">
              <a:lnSpc>
                <a:spcPct val="114999"/>
              </a:lnSpc>
              <a:spcBef>
                <a:spcPts val="5"/>
              </a:spcBef>
              <a:buNone/>
            </a:pPr>
            <a:r>
              <a:rPr lang="es-MX" sz="3600" dirty="0"/>
              <a:t>Consiste en la descomposición jerárquica del trabajo para lograr los objetivos del proyecto y crear los entregables requeridos.</a:t>
            </a:r>
          </a:p>
          <a:p>
            <a:pPr marL="0" marR="5080" indent="0" algn="just">
              <a:lnSpc>
                <a:spcPct val="114999"/>
              </a:lnSpc>
              <a:spcBef>
                <a:spcPts val="5"/>
              </a:spcBef>
              <a:buNone/>
            </a:pPr>
            <a:r>
              <a:rPr lang="es-MX" sz="3600" dirty="0"/>
              <a:t>Organiza y define el alcance total del proyecto.</a:t>
            </a:r>
          </a:p>
          <a:p>
            <a:pPr marL="0" marR="5080" indent="0" algn="just">
              <a:lnSpc>
                <a:spcPct val="114999"/>
              </a:lnSpc>
              <a:spcBef>
                <a:spcPts val="5"/>
              </a:spcBef>
              <a:buNone/>
            </a:pPr>
            <a:endParaRPr lang="es-MX" sz="3200" dirty="0"/>
          </a:p>
          <a:p>
            <a:pPr marL="0" marR="5080" indent="0" algn="just">
              <a:lnSpc>
                <a:spcPct val="114999"/>
              </a:lnSpc>
              <a:spcBef>
                <a:spcPts val="5"/>
              </a:spcBef>
              <a:buNone/>
            </a:pPr>
            <a:endParaRPr lang="es-MX" sz="3200" dirty="0"/>
          </a:p>
        </p:txBody>
      </p:sp>
    </p:spTree>
    <p:extLst>
      <p:ext uri="{BB962C8B-B14F-4D97-AF65-F5344CB8AC3E}">
        <p14:creationId xmlns:p14="http://schemas.microsoft.com/office/powerpoint/2010/main" val="67717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457200"/>
            <a:ext cx="12173856" cy="6400800"/>
          </a:xfrm>
        </p:spPr>
        <p:txBody>
          <a:bodyPr>
            <a:noAutofit/>
          </a:bodyPr>
          <a:lstStyle/>
          <a:p>
            <a:pPr marL="0" indent="0" algn="ctr">
              <a:lnSpc>
                <a:spcPct val="100000"/>
              </a:lnSpc>
              <a:spcBef>
                <a:spcPts val="100"/>
              </a:spcBef>
              <a:buNone/>
            </a:pPr>
            <a:r>
              <a:rPr lang="es-MX" sz="7200" b="1" spc="-50" dirty="0">
                <a:solidFill>
                  <a:srgbClr val="00B050"/>
                </a:solidFill>
                <a:latin typeface="Tahoma"/>
                <a:cs typeface="Tahoma"/>
              </a:rPr>
              <a:t>La estructura desglosada del trabajo (EDT)</a:t>
            </a:r>
            <a:endParaRPr lang="es-MX" sz="3200" spc="5" dirty="0">
              <a:latin typeface="Tahoma"/>
              <a:cs typeface="Tahoma"/>
            </a:endParaRPr>
          </a:p>
          <a:p>
            <a:pPr marL="0" marR="5080" indent="0" algn="just">
              <a:lnSpc>
                <a:spcPct val="114999"/>
              </a:lnSpc>
              <a:spcBef>
                <a:spcPts val="5"/>
              </a:spcBef>
              <a:buNone/>
            </a:pPr>
            <a:endParaRPr lang="es-MX" sz="3200" dirty="0"/>
          </a:p>
          <a:p>
            <a:pPr marL="0" marR="5080" indent="0" algn="just">
              <a:lnSpc>
                <a:spcPct val="114999"/>
              </a:lnSpc>
              <a:spcBef>
                <a:spcPts val="5"/>
              </a:spcBef>
              <a:buNone/>
            </a:pPr>
            <a:r>
              <a:rPr lang="es-MX" sz="3600" dirty="0"/>
              <a:t>El propósito de desarrollar una EDT es para usarla como una herramienta de trabajo diario.</a:t>
            </a:r>
          </a:p>
          <a:p>
            <a:pPr marL="0" marR="5080" indent="0" algn="just">
              <a:lnSpc>
                <a:spcPct val="114999"/>
              </a:lnSpc>
              <a:spcBef>
                <a:spcPts val="5"/>
              </a:spcBef>
              <a:buNone/>
            </a:pPr>
            <a:r>
              <a:rPr lang="es-MX" sz="3600" dirty="0"/>
              <a:t>La EDT debe ser un documento fácil de modificar, enfocado en resultados definidos.</a:t>
            </a:r>
          </a:p>
          <a:p>
            <a:pPr marL="0" marR="5080" indent="0" algn="just">
              <a:lnSpc>
                <a:spcPct val="114999"/>
              </a:lnSpc>
              <a:spcBef>
                <a:spcPts val="5"/>
              </a:spcBef>
              <a:buNone/>
            </a:pPr>
            <a:endParaRPr lang="es-MX" sz="3200" dirty="0"/>
          </a:p>
          <a:p>
            <a:pPr marL="0" marR="5080" indent="0" algn="just">
              <a:lnSpc>
                <a:spcPct val="114999"/>
              </a:lnSpc>
              <a:spcBef>
                <a:spcPts val="5"/>
              </a:spcBef>
              <a:buNone/>
            </a:pPr>
            <a:endParaRPr lang="es-MX" sz="3200" dirty="0"/>
          </a:p>
        </p:txBody>
      </p:sp>
    </p:spTree>
    <p:extLst>
      <p:ext uri="{BB962C8B-B14F-4D97-AF65-F5344CB8AC3E}">
        <p14:creationId xmlns:p14="http://schemas.microsoft.com/office/powerpoint/2010/main" val="182897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6"/>
            <a:ext cx="12173856" cy="7059753"/>
          </a:xfrm>
        </p:spPr>
        <p:txBody>
          <a:bodyPr>
            <a:noAutofit/>
          </a:bodyPr>
          <a:lstStyle/>
          <a:p>
            <a:pPr marL="0" indent="0" algn="ctr">
              <a:lnSpc>
                <a:spcPct val="100000"/>
              </a:lnSpc>
              <a:spcBef>
                <a:spcPts val="100"/>
              </a:spcBef>
              <a:buNone/>
            </a:pPr>
            <a:r>
              <a:rPr lang="es-MX" sz="7200" b="1" spc="-50" dirty="0">
                <a:solidFill>
                  <a:srgbClr val="00B050"/>
                </a:solidFill>
                <a:latin typeface="Tahoma"/>
                <a:cs typeface="Tahoma"/>
              </a:rPr>
              <a:t>La estructura desglosada del trabajo (EDT)</a:t>
            </a:r>
          </a:p>
          <a:p>
            <a:pPr marL="0" indent="0" algn="ctr">
              <a:lnSpc>
                <a:spcPct val="100000"/>
              </a:lnSpc>
              <a:spcBef>
                <a:spcPts val="100"/>
              </a:spcBef>
              <a:buNone/>
            </a:pPr>
            <a:endParaRPr lang="es-MX" sz="3000" spc="5" dirty="0">
              <a:latin typeface="Tahoma"/>
              <a:cs typeface="Tahoma"/>
            </a:endParaRPr>
          </a:p>
          <a:p>
            <a:pPr marL="0" marR="5080" indent="0" algn="just">
              <a:lnSpc>
                <a:spcPct val="114999"/>
              </a:lnSpc>
              <a:spcBef>
                <a:spcPts val="5"/>
              </a:spcBef>
              <a:buNone/>
            </a:pPr>
            <a:r>
              <a:rPr lang="es-MX" sz="3600" dirty="0"/>
              <a:t>La EDT no debe llegar al nivel de actividades (la definición y gestión de las actividades se realiza en el cronograma).</a:t>
            </a:r>
          </a:p>
          <a:p>
            <a:pPr marL="0" marR="5080" indent="0" algn="just">
              <a:lnSpc>
                <a:spcPct val="114999"/>
              </a:lnSpc>
              <a:spcBef>
                <a:spcPts val="5"/>
              </a:spcBef>
              <a:buNone/>
            </a:pPr>
            <a:r>
              <a:rPr lang="es-MX" sz="3600" dirty="0"/>
              <a:t>El paquete de trabajo, último nivel de desglose de la EDT, es aquel cuya duración y costo pueden ser estimados y que puede ser monitoreado y controlado.</a:t>
            </a:r>
          </a:p>
          <a:p>
            <a:pPr marL="0" marR="5080" indent="0" algn="just">
              <a:lnSpc>
                <a:spcPct val="114999"/>
              </a:lnSpc>
              <a:spcBef>
                <a:spcPts val="5"/>
              </a:spcBef>
              <a:buNone/>
            </a:pPr>
            <a:r>
              <a:rPr lang="es-MX" sz="3600" dirty="0"/>
              <a:t>Otra característica del paquete de trabajo es que puede ser usado para asignar a un responsable. </a:t>
            </a:r>
          </a:p>
          <a:p>
            <a:pPr marL="0" marR="5080" indent="0" algn="just">
              <a:lnSpc>
                <a:spcPct val="114999"/>
              </a:lnSpc>
              <a:spcBef>
                <a:spcPts val="5"/>
              </a:spcBef>
              <a:buNone/>
            </a:pPr>
            <a:endParaRPr lang="es-MX" sz="3200" dirty="0"/>
          </a:p>
        </p:txBody>
      </p:sp>
    </p:spTree>
    <p:extLst>
      <p:ext uri="{BB962C8B-B14F-4D97-AF65-F5344CB8AC3E}">
        <p14:creationId xmlns:p14="http://schemas.microsoft.com/office/powerpoint/2010/main" val="399543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0" y="0"/>
            <a:ext cx="12173856" cy="7112000"/>
          </a:xfrm>
        </p:spPr>
        <p:txBody>
          <a:bodyPr>
            <a:noAutofit/>
          </a:bodyPr>
          <a:lstStyle/>
          <a:p>
            <a:pPr marL="0" indent="0" algn="ctr">
              <a:lnSpc>
                <a:spcPct val="100000"/>
              </a:lnSpc>
              <a:spcBef>
                <a:spcPts val="100"/>
              </a:spcBef>
              <a:buNone/>
            </a:pPr>
            <a:r>
              <a:rPr lang="es-MX" sz="7200" b="1" spc="-50" dirty="0">
                <a:solidFill>
                  <a:srgbClr val="00B050"/>
                </a:solidFill>
                <a:latin typeface="Tahoma"/>
                <a:cs typeface="Tahoma"/>
              </a:rPr>
              <a:t>La estructura desglosada del trabajo (EDT)</a:t>
            </a:r>
          </a:p>
          <a:p>
            <a:pPr marL="0" indent="0" algn="ctr">
              <a:lnSpc>
                <a:spcPct val="100000"/>
              </a:lnSpc>
              <a:spcBef>
                <a:spcPts val="100"/>
              </a:spcBef>
              <a:buNone/>
            </a:pPr>
            <a:endParaRPr lang="es-MX" sz="3000" spc="5" dirty="0">
              <a:latin typeface="Tahoma"/>
              <a:cs typeface="Tahoma"/>
            </a:endParaRPr>
          </a:p>
          <a:p>
            <a:pPr marL="0" marR="5080" indent="0" algn="just">
              <a:lnSpc>
                <a:spcPct val="114999"/>
              </a:lnSpc>
              <a:spcBef>
                <a:spcPts val="5"/>
              </a:spcBef>
              <a:buNone/>
            </a:pPr>
            <a:r>
              <a:rPr lang="es-MX" sz="3600" dirty="0"/>
              <a:t>El equipo del proyecto es el que debe decidir hasta qué nivel de detalle se requiere, lo cual está muy ligado a la complejidad del proyecto.</a:t>
            </a:r>
          </a:p>
          <a:p>
            <a:pPr marL="0" marR="5080" indent="0" algn="just">
              <a:lnSpc>
                <a:spcPct val="114999"/>
              </a:lnSpc>
              <a:spcBef>
                <a:spcPts val="5"/>
              </a:spcBef>
              <a:buNone/>
            </a:pPr>
            <a:r>
              <a:rPr lang="es-MX" sz="3600" dirty="0"/>
              <a:t>Una EDT no representa la secuencia de ejecución, es una organización jerárquica de los entregables del proyecto.</a:t>
            </a:r>
          </a:p>
        </p:txBody>
      </p:sp>
    </p:spTree>
    <p:extLst>
      <p:ext uri="{BB962C8B-B14F-4D97-AF65-F5344CB8AC3E}">
        <p14:creationId xmlns:p14="http://schemas.microsoft.com/office/powerpoint/2010/main" val="1227745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0" y="0"/>
            <a:ext cx="12173856" cy="7112000"/>
          </a:xfrm>
        </p:spPr>
        <p:txBody>
          <a:bodyPr>
            <a:noAutofit/>
          </a:bodyPr>
          <a:lstStyle/>
          <a:p>
            <a:pPr marL="0" indent="0" algn="ctr">
              <a:lnSpc>
                <a:spcPct val="100000"/>
              </a:lnSpc>
              <a:spcBef>
                <a:spcPts val="100"/>
              </a:spcBef>
              <a:buNone/>
            </a:pPr>
            <a:r>
              <a:rPr lang="es-MX" sz="7200" b="1" spc="-50" dirty="0">
                <a:solidFill>
                  <a:srgbClr val="00B050"/>
                </a:solidFill>
                <a:latin typeface="Tahoma"/>
                <a:cs typeface="Tahoma"/>
              </a:rPr>
              <a:t>Proceso para la creación de la EDT</a:t>
            </a:r>
          </a:p>
          <a:p>
            <a:pPr marL="0" indent="0" algn="ctr">
              <a:lnSpc>
                <a:spcPct val="100000"/>
              </a:lnSpc>
              <a:spcBef>
                <a:spcPts val="100"/>
              </a:spcBef>
              <a:buNone/>
            </a:pPr>
            <a:endParaRPr lang="es-MX" sz="3000" b="1" spc="-50" dirty="0">
              <a:solidFill>
                <a:srgbClr val="00B050"/>
              </a:solidFill>
              <a:latin typeface="Tahoma"/>
              <a:cs typeface="Tahoma"/>
            </a:endParaRPr>
          </a:p>
          <a:p>
            <a:pPr marL="0" marR="5080" indent="0" algn="just">
              <a:lnSpc>
                <a:spcPct val="114999"/>
              </a:lnSpc>
              <a:spcBef>
                <a:spcPts val="5"/>
              </a:spcBef>
              <a:buNone/>
            </a:pPr>
            <a:r>
              <a:rPr lang="es-MX" sz="4000" dirty="0"/>
              <a:t>La creación de la EDT no es un ejercicio o un trabajo de una sola persona. Para poder lograr una EDT efectiva, se debe contar con la participación del equipo del proyecto y de otros interesados para que puedan identificar los componentes de la EDT según el tipo de trabajo.</a:t>
            </a:r>
          </a:p>
        </p:txBody>
      </p:sp>
    </p:spTree>
    <p:extLst>
      <p:ext uri="{BB962C8B-B14F-4D97-AF65-F5344CB8AC3E}">
        <p14:creationId xmlns:p14="http://schemas.microsoft.com/office/powerpoint/2010/main" val="1871534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457200"/>
            <a:ext cx="12173856" cy="6400800"/>
          </a:xfrm>
        </p:spPr>
        <p:txBody>
          <a:bodyPr>
            <a:noAutofit/>
          </a:bodyPr>
          <a:lstStyle/>
          <a:p>
            <a:pPr marL="0" indent="0" algn="ctr">
              <a:lnSpc>
                <a:spcPct val="100000"/>
              </a:lnSpc>
              <a:spcBef>
                <a:spcPts val="100"/>
              </a:spcBef>
              <a:buNone/>
            </a:pPr>
            <a:r>
              <a:rPr lang="es-MX" sz="7200" b="1" spc="-50" dirty="0">
                <a:solidFill>
                  <a:srgbClr val="00B050"/>
                </a:solidFill>
                <a:latin typeface="Tahoma"/>
                <a:cs typeface="Tahoma"/>
              </a:rPr>
              <a:t>Proceso para la creación de la EDT</a:t>
            </a:r>
          </a:p>
          <a:p>
            <a:pPr marL="0" indent="0" algn="ctr">
              <a:lnSpc>
                <a:spcPct val="100000"/>
              </a:lnSpc>
              <a:spcBef>
                <a:spcPts val="100"/>
              </a:spcBef>
              <a:buNone/>
            </a:pPr>
            <a:endParaRPr lang="es-MX" sz="3000" b="1" spc="-50" dirty="0">
              <a:solidFill>
                <a:srgbClr val="00B050"/>
              </a:solidFill>
              <a:latin typeface="Tahoma"/>
              <a:cs typeface="Tahoma"/>
            </a:endParaRPr>
          </a:p>
          <a:p>
            <a:pPr marL="0" marR="5080" indent="0" algn="just">
              <a:lnSpc>
                <a:spcPct val="114999"/>
              </a:lnSpc>
              <a:spcBef>
                <a:spcPts val="5"/>
              </a:spcBef>
              <a:buNone/>
            </a:pPr>
            <a:r>
              <a:rPr lang="es-MX" sz="3600" dirty="0"/>
              <a:t>El gerente del proyecto deberá asegurase de recibir el aporte de las personas que más conocen el proyecto durante este proceso de elaboración. </a:t>
            </a:r>
          </a:p>
          <a:p>
            <a:pPr marL="0" marR="5080" indent="0" algn="just">
              <a:lnSpc>
                <a:spcPct val="114999"/>
              </a:lnSpc>
              <a:spcBef>
                <a:spcPts val="5"/>
              </a:spcBef>
              <a:buNone/>
            </a:pPr>
            <a:r>
              <a:rPr lang="es-MX" sz="3600" dirty="0"/>
              <a:t>El equipo debe desglosar todos los entregables siguiendo un orden jerárquico que permita establecer la relación de cada elemento con la meta del proyecto.</a:t>
            </a:r>
          </a:p>
        </p:txBody>
      </p:sp>
    </p:spTree>
    <p:extLst>
      <p:ext uri="{BB962C8B-B14F-4D97-AF65-F5344CB8AC3E}">
        <p14:creationId xmlns:p14="http://schemas.microsoft.com/office/powerpoint/2010/main" val="124269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78372"/>
            <a:ext cx="12173856" cy="6779627"/>
          </a:xfrm>
        </p:spPr>
        <p:txBody>
          <a:bodyPr>
            <a:noAutofit/>
          </a:bodyPr>
          <a:lstStyle/>
          <a:p>
            <a:pPr marL="0" indent="0" algn="ctr">
              <a:lnSpc>
                <a:spcPct val="100000"/>
              </a:lnSpc>
              <a:spcBef>
                <a:spcPts val="100"/>
              </a:spcBef>
              <a:buNone/>
            </a:pPr>
            <a:r>
              <a:rPr lang="es-MX" sz="7200" b="1" spc="-50" dirty="0">
                <a:solidFill>
                  <a:srgbClr val="00B050"/>
                </a:solidFill>
                <a:latin typeface="Tahoma"/>
                <a:cs typeface="Tahoma"/>
              </a:rPr>
              <a:t>Proceso para la creación de la EDT</a:t>
            </a:r>
          </a:p>
          <a:p>
            <a:pPr marL="0" marR="5080" indent="0" algn="just">
              <a:lnSpc>
                <a:spcPct val="114999"/>
              </a:lnSpc>
              <a:spcBef>
                <a:spcPts val="5"/>
              </a:spcBef>
              <a:buNone/>
            </a:pPr>
            <a:r>
              <a:rPr lang="es-MX" sz="3600" b="1" i="1" dirty="0"/>
              <a:t>Una EDT debe ser lo suficientemente detallada como para poder asignar fácilmente el trabajo a terceros y poder monitorear su estado de manera adecuada. Para determinar si se ha logrado este nivel de claridad, las variables de tiempo y costos deberían ser fácilmente identificables. Si esta regla no se cumple, se debe subdividir aún más hasta que sea útil para estimar tiempos y costos.</a:t>
            </a:r>
          </a:p>
        </p:txBody>
      </p:sp>
    </p:spTree>
    <p:extLst>
      <p:ext uri="{BB962C8B-B14F-4D97-AF65-F5344CB8AC3E}">
        <p14:creationId xmlns:p14="http://schemas.microsoft.com/office/powerpoint/2010/main" val="2901748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457200"/>
            <a:ext cx="12173856" cy="6400800"/>
          </a:xfrm>
        </p:spPr>
        <p:txBody>
          <a:bodyPr>
            <a:noAutofit/>
          </a:bodyPr>
          <a:lstStyle/>
          <a:p>
            <a:pPr marL="0" indent="0" algn="ctr">
              <a:lnSpc>
                <a:spcPct val="100000"/>
              </a:lnSpc>
              <a:spcBef>
                <a:spcPts val="100"/>
              </a:spcBef>
              <a:buNone/>
            </a:pPr>
            <a:r>
              <a:rPr lang="es-MX" sz="7200" b="1" spc="-50" dirty="0">
                <a:solidFill>
                  <a:srgbClr val="00B050"/>
                </a:solidFill>
                <a:latin typeface="Tahoma"/>
                <a:cs typeface="Tahoma"/>
              </a:rPr>
              <a:t>Proceso para la creación de la EDT</a:t>
            </a:r>
          </a:p>
          <a:p>
            <a:pPr marL="0" indent="0" algn="ctr">
              <a:lnSpc>
                <a:spcPct val="100000"/>
              </a:lnSpc>
              <a:spcBef>
                <a:spcPts val="100"/>
              </a:spcBef>
              <a:buNone/>
            </a:pPr>
            <a:endParaRPr lang="es-MX" sz="7200" b="1" spc="-50" dirty="0">
              <a:solidFill>
                <a:srgbClr val="00B050"/>
              </a:solidFill>
              <a:latin typeface="Tahoma"/>
              <a:cs typeface="Tahoma"/>
            </a:endParaRPr>
          </a:p>
          <a:p>
            <a:pPr marL="0" marR="5080" indent="0" algn="just">
              <a:lnSpc>
                <a:spcPct val="114999"/>
              </a:lnSpc>
              <a:spcBef>
                <a:spcPts val="5"/>
              </a:spcBef>
              <a:buNone/>
            </a:pPr>
            <a:r>
              <a:rPr lang="es-MX" sz="4000" dirty="0"/>
              <a:t>El equipo del proyecto inicia el desglose de las actividades empezando por el objetivo final del proyecto hasta llegar al nivel de paquetes de trabajo.</a:t>
            </a:r>
          </a:p>
        </p:txBody>
      </p:sp>
    </p:spTree>
    <p:extLst>
      <p:ext uri="{BB962C8B-B14F-4D97-AF65-F5344CB8AC3E}">
        <p14:creationId xmlns:p14="http://schemas.microsoft.com/office/powerpoint/2010/main" val="25077827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1023</Words>
  <Application>Microsoft Office PowerPoint</Application>
  <PresentationFormat>Panorámica</PresentationFormat>
  <Paragraphs>112</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Arial Black</vt:lpstr>
      <vt:lpstr>Calibri</vt:lpstr>
      <vt:lpstr>Calibri Light</vt:lpstr>
      <vt:lpstr>Poppins-Light</vt:lpstr>
      <vt:lpstr>Tahoma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¡Muchos éxitos!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dc:creator>
  <cp:lastModifiedBy>Natalia Janette Bys</cp:lastModifiedBy>
  <cp:revision>47</cp:revision>
  <dcterms:created xsi:type="dcterms:W3CDTF">2022-07-12T17:49:49Z</dcterms:created>
  <dcterms:modified xsi:type="dcterms:W3CDTF">2023-09-19T22:22:56Z</dcterms:modified>
</cp:coreProperties>
</file>