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64" r:id="rId3"/>
    <p:sldId id="319" r:id="rId4"/>
    <p:sldId id="320" r:id="rId5"/>
    <p:sldId id="321" r:id="rId6"/>
    <p:sldId id="322" r:id="rId7"/>
    <p:sldId id="323" r:id="rId8"/>
    <p:sldId id="324" r:id="rId9"/>
    <p:sldId id="325" r:id="rId10"/>
    <p:sldId id="326" r:id="rId11"/>
    <p:sldId id="327" r:id="rId12"/>
    <p:sldId id="328" r:id="rId13"/>
    <p:sldId id="329" r:id="rId14"/>
    <p:sldId id="330" r:id="rId15"/>
    <p:sldId id="331" r:id="rId16"/>
    <p:sldId id="332" r:id="rId17"/>
    <p:sldId id="333" r:id="rId18"/>
    <p:sldId id="334" r:id="rId19"/>
    <p:sldId id="335" r:id="rId20"/>
    <p:sldId id="336" r:id="rId21"/>
    <p:sldId id="337" r:id="rId22"/>
    <p:sldId id="342" r:id="rId2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291" autoAdjust="0"/>
  </p:normalViewPr>
  <p:slideViewPr>
    <p:cSldViewPr snapToGrid="0">
      <p:cViewPr varScale="1">
        <p:scale>
          <a:sx n="68" d="100"/>
          <a:sy n="68" d="100"/>
        </p:scale>
        <p:origin x="81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6" Type="http://schemas.openxmlformats.org/officeDocument/2006/relationships/tableStyles" Target="tableStyles.xml"/><Relationship Id="rId25" Type="http://schemas.openxmlformats.org/officeDocument/2006/relationships/viewProps" Target="viewProps.xml"/><Relationship Id="rId24" Type="http://schemas.openxmlformats.org/officeDocument/2006/relationships/presProps" Target="presProps.xml"/><Relationship Id="rId23" Type="http://schemas.openxmlformats.org/officeDocument/2006/relationships/slide" Target="slides/slide21.xml"/><Relationship Id="rId22" Type="http://schemas.openxmlformats.org/officeDocument/2006/relationships/slide" Target="slides/slide20.xml"/><Relationship Id="rId21" Type="http://schemas.openxmlformats.org/officeDocument/2006/relationships/slide" Target="slides/slide19.xml"/><Relationship Id="rId20" Type="http://schemas.openxmlformats.org/officeDocument/2006/relationships/slide" Target="slides/slide18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dirty="0"/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  <a:endParaRPr lang="es-ES"/>
          </a:p>
          <a:p>
            <a:pPr lvl="1"/>
            <a:r>
              <a:rPr lang="es-ES"/>
              <a:t>Segundo nivel</a:t>
            </a:r>
            <a:endParaRPr lang="es-ES"/>
          </a:p>
          <a:p>
            <a:pPr lvl="2"/>
            <a:r>
              <a:rPr lang="es-ES"/>
              <a:t>Tercer nivel</a:t>
            </a:r>
            <a:endParaRPr lang="es-ES"/>
          </a:p>
          <a:p>
            <a:pPr lvl="3"/>
            <a:r>
              <a:rPr lang="es-ES"/>
              <a:t>Cuarto nivel</a:t>
            </a:r>
            <a:endParaRPr lang="es-ES"/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</a:fld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  <a:endParaRPr lang="es-ES"/>
          </a:p>
          <a:p>
            <a:pPr lvl="1"/>
            <a:r>
              <a:rPr lang="es-ES"/>
              <a:t>Segundo nivel</a:t>
            </a:r>
            <a:endParaRPr lang="es-ES"/>
          </a:p>
          <a:p>
            <a:pPr lvl="2"/>
            <a:r>
              <a:rPr lang="es-ES"/>
              <a:t>Tercer nivel</a:t>
            </a:r>
            <a:endParaRPr lang="es-ES"/>
          </a:p>
          <a:p>
            <a:pPr lvl="3"/>
            <a:r>
              <a:rPr lang="es-ES"/>
              <a:t>Cuarto nivel</a:t>
            </a:r>
            <a:endParaRPr lang="es-ES"/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/>
        <p:txBody>
          <a:bodyPr anchor="t"/>
          <a:lstStyle/>
          <a:p>
            <a:pPr lvl="0"/>
            <a:r>
              <a:rPr lang="es-ES"/>
              <a:t>Haga clic para modificar los estilos de texto del patrón</a:t>
            </a:r>
            <a:endParaRPr lang="es-ES"/>
          </a:p>
          <a:p>
            <a:pPr lvl="1"/>
            <a:r>
              <a:rPr lang="es-ES"/>
              <a:t>Segundo nivel</a:t>
            </a:r>
            <a:endParaRPr lang="es-ES"/>
          </a:p>
          <a:p>
            <a:pPr lvl="2"/>
            <a:r>
              <a:rPr lang="es-ES"/>
              <a:t>Tercer nivel</a:t>
            </a:r>
            <a:endParaRPr lang="es-ES"/>
          </a:p>
          <a:p>
            <a:pPr lvl="3"/>
            <a:r>
              <a:rPr lang="es-ES"/>
              <a:t>Cuarto nivel</a:t>
            </a:r>
            <a:endParaRPr lang="es-ES"/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  <a:endParaRPr lang="es-E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  <a:endParaRPr lang="es-ES"/>
          </a:p>
          <a:p>
            <a:pPr lvl="1"/>
            <a:r>
              <a:rPr lang="es-ES"/>
              <a:t>Segundo nivel</a:t>
            </a:r>
            <a:endParaRPr lang="es-ES"/>
          </a:p>
          <a:p>
            <a:pPr lvl="2"/>
            <a:r>
              <a:rPr lang="es-ES"/>
              <a:t>Tercer nivel</a:t>
            </a:r>
            <a:endParaRPr lang="es-ES"/>
          </a:p>
          <a:p>
            <a:pPr lvl="3"/>
            <a:r>
              <a:rPr lang="es-ES"/>
              <a:t>Cuarto nivel</a:t>
            </a:r>
            <a:endParaRPr lang="es-ES"/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  <a:endParaRPr lang="es-ES"/>
          </a:p>
          <a:p>
            <a:pPr lvl="1"/>
            <a:r>
              <a:rPr lang="es-ES"/>
              <a:t>Segundo nivel</a:t>
            </a:r>
            <a:endParaRPr lang="es-ES"/>
          </a:p>
          <a:p>
            <a:pPr lvl="2"/>
            <a:r>
              <a:rPr lang="es-ES"/>
              <a:t>Tercer nivel</a:t>
            </a:r>
            <a:endParaRPr lang="es-ES"/>
          </a:p>
          <a:p>
            <a:pPr lvl="3"/>
            <a:r>
              <a:rPr lang="es-ES"/>
              <a:t>Cuarto nivel</a:t>
            </a:r>
            <a:endParaRPr lang="es-ES"/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</a:fld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  <a:endParaRPr lang="es-ES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  <a:endParaRPr lang="es-ES"/>
          </a:p>
          <a:p>
            <a:pPr lvl="1"/>
            <a:r>
              <a:rPr lang="es-ES"/>
              <a:t>Segundo nivel</a:t>
            </a:r>
            <a:endParaRPr lang="es-ES"/>
          </a:p>
          <a:p>
            <a:pPr lvl="2"/>
            <a:r>
              <a:rPr lang="es-ES"/>
              <a:t>Tercer nivel</a:t>
            </a:r>
            <a:endParaRPr lang="es-ES"/>
          </a:p>
          <a:p>
            <a:pPr lvl="3"/>
            <a:r>
              <a:rPr lang="es-ES"/>
              <a:t>Cuarto nivel</a:t>
            </a:r>
            <a:endParaRPr lang="es-ES"/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  <a:endParaRPr lang="es-E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  <a:endParaRPr lang="es-ES"/>
          </a:p>
          <a:p>
            <a:pPr lvl="1"/>
            <a:r>
              <a:rPr lang="es-ES"/>
              <a:t>Segundo nivel</a:t>
            </a:r>
            <a:endParaRPr lang="es-ES"/>
          </a:p>
          <a:p>
            <a:pPr lvl="2"/>
            <a:r>
              <a:rPr lang="es-ES"/>
              <a:t>Tercer nivel</a:t>
            </a:r>
            <a:endParaRPr lang="es-ES"/>
          </a:p>
          <a:p>
            <a:pPr lvl="3"/>
            <a:r>
              <a:rPr lang="es-ES"/>
              <a:t>Cuarto nivel</a:t>
            </a:r>
            <a:endParaRPr lang="es-ES"/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</a:fld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</a:fld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es-ES"/>
              <a:t>Haga clic para modificar los estilos de texto del patrón</a:t>
            </a:r>
            <a:endParaRPr lang="es-ES"/>
          </a:p>
          <a:p>
            <a:pPr lvl="1"/>
            <a:r>
              <a:rPr lang="es-ES"/>
              <a:t>Segundo nivel</a:t>
            </a:r>
            <a:endParaRPr lang="es-ES"/>
          </a:p>
          <a:p>
            <a:pPr lvl="2"/>
            <a:r>
              <a:rPr lang="es-ES"/>
              <a:t>Tercer nivel</a:t>
            </a:r>
            <a:endParaRPr lang="es-ES"/>
          </a:p>
          <a:p>
            <a:pPr lvl="3"/>
            <a:r>
              <a:rPr lang="es-ES"/>
              <a:t>Cuarto nivel</a:t>
            </a:r>
            <a:endParaRPr lang="es-ES"/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  <a:endParaRPr lang="es-E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  <a:endParaRPr lang="es-E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48A87A34-81AB-432B-8DAE-1953F412C126}" type="datetimeFigureOut">
              <a:rPr lang="en-US" dirty="0"/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image" Target="../media/image1.jpeg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>
            <a:fillRect/>
          </a:stretch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  <a:endParaRPr lang="es-ES"/>
          </a:p>
          <a:p>
            <a:pPr lvl="1"/>
            <a:r>
              <a:rPr lang="es-ES"/>
              <a:t>Segundo nivel</a:t>
            </a:r>
            <a:endParaRPr lang="es-ES"/>
          </a:p>
          <a:p>
            <a:pPr lvl="2"/>
            <a:r>
              <a:rPr lang="es-ES"/>
              <a:t>Tercer nivel</a:t>
            </a:r>
            <a:endParaRPr lang="es-ES"/>
          </a:p>
          <a:p>
            <a:pPr lvl="3"/>
            <a:r>
              <a:rPr lang="es-ES"/>
              <a:t>Cuarto nivel</a:t>
            </a:r>
            <a:endParaRPr lang="es-ES"/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dirty="0"/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hyperlink" Target="..\Unidad%204\Modelo%20Chek%20list.docx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451610" y="312420"/>
            <a:ext cx="9603105" cy="1702435"/>
          </a:xfrm>
        </p:spPr>
        <p:txBody>
          <a:bodyPr>
            <a:normAutofit/>
          </a:bodyPr>
          <a:lstStyle/>
          <a:p>
            <a:r>
              <a:rPr lang="es-AR" sz="3600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UNIDAD Nº4. 1: </a:t>
            </a:r>
            <a:r>
              <a:rPr lang="en-US" altLang="es-MX" sz="2800" dirty="0"/>
              <a:t>Tr</a:t>
            </a:r>
            <a:r>
              <a:rPr lang="en-US" altLang="en-US" sz="2800" dirty="0"/>
              <a:t>á</a:t>
            </a:r>
            <a:r>
              <a:rPr lang="en-US" altLang="es-MX" sz="2800" dirty="0"/>
              <a:t>mites administrativos ante organismos oficiales de contralor en la etapa primaria.</a:t>
            </a:r>
            <a:endParaRPr lang="en-US" altLang="es-MX" sz="2800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451610" y="2015490"/>
            <a:ext cx="9603105" cy="3957955"/>
          </a:xfrm>
        </p:spPr>
        <p:txBody>
          <a:bodyPr>
            <a:normAutofit lnSpcReduction="20000"/>
          </a:bodyPr>
          <a:lstStyle/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es-AR" altLang="en-US" sz="4665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Sería lo que debemos realizar</a:t>
            </a:r>
            <a:r>
              <a:rPr lang="en-US" altLang="es-MX" sz="4665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cuando se inicia o formaliza la actividad de mantenimiento en una empresa o instalaci</a:t>
            </a:r>
            <a:r>
              <a:rPr lang="en-US" altLang="en-US" sz="4665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ó</a:t>
            </a:r>
            <a:r>
              <a:rPr lang="en-US" altLang="es-MX" sz="4665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</a:t>
            </a:r>
            <a:r>
              <a:rPr lang="es-AR" altLang="en-US" sz="4665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r>
              <a:rPr lang="en-US" altLang="es-MX" sz="4665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en-US" altLang="es-MX" sz="4665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es-AR" altLang="en-US" sz="4665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</a:t>
            </a:r>
            <a:r>
              <a:rPr lang="en-US" altLang="es-MX" sz="4665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os aspectos clave incluyen</a:t>
            </a:r>
            <a:r>
              <a:rPr lang="es-AR" altLang="en-US" sz="4665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endParaRPr lang="es-AR" altLang="en-US" sz="4665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451610" y="312420"/>
            <a:ext cx="9603105" cy="1702435"/>
          </a:xfrm>
        </p:spPr>
        <p:txBody>
          <a:bodyPr>
            <a:normAutofit/>
          </a:bodyPr>
          <a:lstStyle/>
          <a:p>
            <a:r>
              <a:rPr lang="es-AR" sz="3600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UNIDAD Nº4. 1: </a:t>
            </a:r>
            <a:r>
              <a:rPr lang="en-US" altLang="es-MX" sz="2800" dirty="0"/>
              <a:t>Tr</a:t>
            </a:r>
            <a:r>
              <a:rPr lang="en-US" altLang="en-US" sz="2800" dirty="0"/>
              <a:t>á</a:t>
            </a:r>
            <a:r>
              <a:rPr lang="en-US" altLang="es-MX" sz="2800" dirty="0"/>
              <a:t>mites administrativos ante organismos oficiales </a:t>
            </a:r>
            <a:r>
              <a:rPr lang="es-AR" altLang="en-US" sz="2800" dirty="0"/>
              <a:t> </a:t>
            </a:r>
            <a:br>
              <a:rPr lang="es-AR" altLang="en-US" sz="2800" dirty="0"/>
            </a:br>
            <a:r>
              <a:rPr lang="es-AR" altLang="en-US" sz="2800" dirty="0"/>
              <a:t>- </a:t>
            </a:r>
            <a:r>
              <a:rPr lang="es-AR" altLang="en-US" sz="2800" u="sng" dirty="0"/>
              <a:t>procedimiento paso a paso</a:t>
            </a:r>
            <a:endParaRPr lang="es-AR" altLang="en-US" sz="2800" u="sng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451610" y="2014220"/>
            <a:ext cx="9603105" cy="3960495"/>
          </a:xfrm>
        </p:spPr>
        <p:txBody>
          <a:bodyPr>
            <a:no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altLang="es-MX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1) </a:t>
            </a:r>
            <a:r>
              <a:rPr lang="en-US" altLang="es-MX" sz="2800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Relevar normativas aplicables</a:t>
            </a:r>
            <a:endParaRPr lang="en-US" altLang="es-MX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en-US" altLang="es-MX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Investigar qu</a:t>
            </a:r>
            <a:r>
              <a:rPr lang="en-US" alt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é</a:t>
            </a:r>
            <a:r>
              <a:rPr lang="en-US" altLang="es-MX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leyes, decretos y regulaciones rigen la actividad de mantenimiento en tu localidad (seguridad laboral, medio ambiente, instalaciones especiales, etc.).</a:t>
            </a:r>
            <a:endParaRPr lang="en-US" altLang="es-MX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en-US" altLang="es-MX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Hacer un listado con los requisitos de cada organismo de contralor involucrado (municipio, provincia, naci</a:t>
            </a:r>
            <a:r>
              <a:rPr lang="en-US" alt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ó</a:t>
            </a:r>
            <a:r>
              <a:rPr lang="en-US" altLang="es-MX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n, entes reguladores).</a:t>
            </a:r>
            <a:endParaRPr lang="en-US" altLang="es-MX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451610" y="312420"/>
            <a:ext cx="9603105" cy="1702435"/>
          </a:xfrm>
        </p:spPr>
        <p:txBody>
          <a:bodyPr>
            <a:normAutofit/>
          </a:bodyPr>
          <a:lstStyle/>
          <a:p>
            <a:r>
              <a:rPr lang="es-AR" sz="3600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UNIDAD Nº4. 1: </a:t>
            </a:r>
            <a:r>
              <a:rPr lang="en-US" altLang="es-MX" sz="2800" dirty="0"/>
              <a:t>Tr</a:t>
            </a:r>
            <a:r>
              <a:rPr lang="en-US" altLang="en-US" sz="2800" dirty="0"/>
              <a:t>á</a:t>
            </a:r>
            <a:r>
              <a:rPr lang="en-US" altLang="es-MX" sz="2800" dirty="0"/>
              <a:t>mites administrativos ante organismos oficiales </a:t>
            </a:r>
            <a:r>
              <a:rPr lang="es-AR" altLang="en-US" sz="2800" dirty="0"/>
              <a:t> </a:t>
            </a:r>
            <a:br>
              <a:rPr lang="es-AR" altLang="en-US" sz="2800" dirty="0"/>
            </a:br>
            <a:r>
              <a:rPr lang="es-AR" altLang="en-US" sz="2800" dirty="0"/>
              <a:t>- </a:t>
            </a:r>
            <a:r>
              <a:rPr lang="es-AR" altLang="en-US" sz="2800" u="sng" dirty="0"/>
              <a:t>procedimiento paso a paso</a:t>
            </a:r>
            <a:endParaRPr lang="es-AR" altLang="en-US" sz="2800" u="sng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451610" y="2014220"/>
            <a:ext cx="9603105" cy="3960495"/>
          </a:xfrm>
        </p:spPr>
        <p:txBody>
          <a:bodyPr>
            <a:no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altLang="es-MX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2) </a:t>
            </a:r>
            <a:r>
              <a:rPr lang="en-US" altLang="es-MX" sz="2800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Reunir documentaci</a:t>
            </a:r>
            <a:r>
              <a:rPr lang="en-US" altLang="en-US" sz="2800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ó</a:t>
            </a:r>
            <a:r>
              <a:rPr lang="en-US" altLang="es-MX" sz="2800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 legal de la empresa</a:t>
            </a:r>
            <a:endParaRPr lang="en-US" altLang="es-MX" sz="2800" u="sng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es-AR" alt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Jun</a:t>
            </a:r>
            <a:r>
              <a:rPr lang="en-US" altLang="es-MX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tar y archivar la documentaci</a:t>
            </a:r>
            <a:r>
              <a:rPr lang="en-US" alt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ó</a:t>
            </a:r>
            <a:r>
              <a:rPr lang="en-US" altLang="es-MX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 institucional:</a:t>
            </a:r>
            <a:endParaRPr lang="en-US" altLang="es-MX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en-US" altLang="es-MX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Contrato social, CUIT/CUIL, constancias de inscripci</a:t>
            </a:r>
            <a:r>
              <a:rPr lang="en-US" alt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ó</a:t>
            </a:r>
            <a:r>
              <a:rPr lang="en-US" altLang="es-MX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 en A</a:t>
            </a:r>
            <a:r>
              <a:rPr lang="es-AR" alt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RCA</a:t>
            </a:r>
            <a:r>
              <a:rPr lang="en-US" altLang="es-MX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/DGR</a:t>
            </a:r>
            <a:r>
              <a:rPr lang="es-AR" alt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/ANSES</a:t>
            </a:r>
            <a:r>
              <a:rPr lang="en-US" altLang="es-MX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habilitaci</a:t>
            </a:r>
            <a:r>
              <a:rPr lang="en-US" alt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ó</a:t>
            </a:r>
            <a:r>
              <a:rPr lang="en-US" altLang="es-MX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 comercial.</a:t>
            </a:r>
            <a:endParaRPr lang="en-US" altLang="es-MX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en-US" altLang="es-MX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Habilitaci</a:t>
            </a:r>
            <a:r>
              <a:rPr lang="en-US" alt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ó</a:t>
            </a:r>
            <a:r>
              <a:rPr lang="en-US" altLang="es-MX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 municipal/provincial del establecimiento donde se desarrollar</a:t>
            </a:r>
            <a:r>
              <a:rPr lang="en-US" alt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á</a:t>
            </a:r>
            <a:r>
              <a:rPr lang="en-US" altLang="es-MX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el mantenimiento.</a:t>
            </a:r>
            <a:endParaRPr lang="en-US" altLang="es-MX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451610" y="312420"/>
            <a:ext cx="9603105" cy="1702435"/>
          </a:xfrm>
        </p:spPr>
        <p:txBody>
          <a:bodyPr>
            <a:normAutofit/>
          </a:bodyPr>
          <a:lstStyle/>
          <a:p>
            <a:r>
              <a:rPr lang="es-AR" sz="3600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UNIDAD Nº4. 1: </a:t>
            </a:r>
            <a:r>
              <a:rPr lang="en-US" altLang="es-MX" sz="2800" dirty="0"/>
              <a:t>Tr</a:t>
            </a:r>
            <a:r>
              <a:rPr lang="en-US" altLang="en-US" sz="2800" dirty="0"/>
              <a:t>á</a:t>
            </a:r>
            <a:r>
              <a:rPr lang="en-US" altLang="es-MX" sz="2800" dirty="0"/>
              <a:t>mites administrativos ante organismos oficiales </a:t>
            </a:r>
            <a:r>
              <a:rPr lang="es-AR" altLang="en-US" sz="2800" dirty="0"/>
              <a:t> </a:t>
            </a:r>
            <a:br>
              <a:rPr lang="es-AR" altLang="en-US" sz="2800" dirty="0"/>
            </a:br>
            <a:r>
              <a:rPr lang="es-AR" altLang="en-US" sz="2800" dirty="0"/>
              <a:t>- </a:t>
            </a:r>
            <a:r>
              <a:rPr lang="es-AR" altLang="en-US" sz="2800" u="sng" dirty="0"/>
              <a:t>procedimiento paso a paso</a:t>
            </a:r>
            <a:endParaRPr lang="es-AR" altLang="en-US" sz="2800" u="sng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451610" y="2014220"/>
            <a:ext cx="9603105" cy="3960495"/>
          </a:xfrm>
        </p:spPr>
        <p:txBody>
          <a:bodyPr>
            <a:no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altLang="es-MX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3) </a:t>
            </a:r>
            <a:r>
              <a:rPr lang="en-US" altLang="es-MX" sz="2800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Registrar instalaciones y equipos cr</a:t>
            </a:r>
            <a:r>
              <a:rPr lang="en-US" altLang="en-US" sz="2800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í</a:t>
            </a:r>
            <a:r>
              <a:rPr lang="en-US" altLang="es-MX" sz="2800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ticos</a:t>
            </a:r>
            <a:endParaRPr lang="en-US" altLang="es-MX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en-US" altLang="es-MX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Declarar ante el organismo correspondiente los equipos que lo requieran, por ejemplo:</a:t>
            </a:r>
            <a:endParaRPr lang="en-US" altLang="es-MX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en-US" altLang="es-MX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Calderas, recipientes a presi</a:t>
            </a:r>
            <a:r>
              <a:rPr lang="en-US" alt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ó</a:t>
            </a:r>
            <a:r>
              <a:rPr lang="en-US" altLang="es-MX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n, sistemas de incendio, ascensores, montacargas, etc.</a:t>
            </a:r>
            <a:endParaRPr lang="en-US" altLang="es-MX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en-US" altLang="es-MX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Solicitar inspecci</a:t>
            </a:r>
            <a:r>
              <a:rPr lang="en-US" alt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ó</a:t>
            </a:r>
            <a:r>
              <a:rPr lang="en-US" altLang="es-MX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 inicial si la normativa lo exige.</a:t>
            </a:r>
            <a:endParaRPr lang="en-US" altLang="es-MX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451610" y="312420"/>
            <a:ext cx="9603105" cy="1702435"/>
          </a:xfrm>
        </p:spPr>
        <p:txBody>
          <a:bodyPr>
            <a:normAutofit/>
          </a:bodyPr>
          <a:lstStyle/>
          <a:p>
            <a:r>
              <a:rPr lang="es-AR" sz="3600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UNIDAD Nº4. 1: </a:t>
            </a:r>
            <a:r>
              <a:rPr lang="en-US" altLang="es-MX" sz="2800" dirty="0"/>
              <a:t>Tr</a:t>
            </a:r>
            <a:r>
              <a:rPr lang="en-US" altLang="en-US" sz="2800" dirty="0"/>
              <a:t>á</a:t>
            </a:r>
            <a:r>
              <a:rPr lang="en-US" altLang="es-MX" sz="2800" dirty="0"/>
              <a:t>mites administrativos ante organismos oficiales </a:t>
            </a:r>
            <a:r>
              <a:rPr lang="es-AR" altLang="en-US" sz="2800" dirty="0"/>
              <a:t> </a:t>
            </a:r>
            <a:br>
              <a:rPr lang="es-AR" altLang="en-US" sz="2800" dirty="0"/>
            </a:br>
            <a:r>
              <a:rPr lang="es-AR" altLang="en-US" sz="2800" dirty="0"/>
              <a:t>- </a:t>
            </a:r>
            <a:r>
              <a:rPr lang="es-AR" altLang="en-US" sz="2800" u="sng" dirty="0"/>
              <a:t>procedimiento paso a paso</a:t>
            </a:r>
            <a:endParaRPr lang="es-AR" altLang="en-US" sz="2800" u="sng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451610" y="2014220"/>
            <a:ext cx="9603105" cy="3960495"/>
          </a:xfrm>
        </p:spPr>
        <p:txBody>
          <a:bodyPr>
            <a:no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altLang="es-MX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4) </a:t>
            </a:r>
            <a:r>
              <a:rPr lang="en-US" altLang="es-MX" sz="2800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Elaborar y presentar </a:t>
            </a:r>
            <a:r>
              <a:rPr lang="es-AR" altLang="en-US" sz="2800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los </a:t>
            </a:r>
            <a:r>
              <a:rPr lang="en-US" altLang="es-MX" sz="2800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planes de mantenimiento</a:t>
            </a:r>
            <a:endParaRPr lang="en-US" altLang="es-MX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en-US" altLang="es-MX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s-MX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Desarrollar un plan escrito de mantenimiento preventivo y correctivo, que incluya:</a:t>
            </a:r>
            <a:endParaRPr lang="en-US" altLang="es-MX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alt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</a:t>
            </a:r>
            <a:r>
              <a:rPr lang="en-US" altLang="es-MX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Inventario de equipos</a:t>
            </a:r>
            <a:r>
              <a:rPr lang="es-AR" alt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- </a:t>
            </a:r>
            <a:r>
              <a:rPr lang="en-US" altLang="es-MX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Frecuencia de tareas de mantenimiento</a:t>
            </a:r>
            <a:r>
              <a:rPr lang="es-AR" alt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- </a:t>
            </a:r>
            <a:r>
              <a:rPr lang="en-US" altLang="es-MX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Procedimientos de seguridad.</a:t>
            </a:r>
            <a:endParaRPr lang="en-US" altLang="es-MX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en-US" altLang="es-MX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Presentar este plan si es requerido por los organismos (por ejemplo, a la Superintendencia de Riesgos del Trabajo o el Ministerio de Trabajo).</a:t>
            </a:r>
            <a:endParaRPr lang="en-US" altLang="es-MX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451610" y="312420"/>
            <a:ext cx="9603105" cy="1702435"/>
          </a:xfrm>
        </p:spPr>
        <p:txBody>
          <a:bodyPr>
            <a:normAutofit/>
          </a:bodyPr>
          <a:lstStyle/>
          <a:p>
            <a:r>
              <a:rPr lang="es-AR" sz="3600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UNIDAD Nº4. 1: </a:t>
            </a:r>
            <a:r>
              <a:rPr lang="en-US" altLang="es-MX" sz="2800" dirty="0"/>
              <a:t>Tr</a:t>
            </a:r>
            <a:r>
              <a:rPr lang="en-US" altLang="en-US" sz="2800" dirty="0"/>
              <a:t>á</a:t>
            </a:r>
            <a:r>
              <a:rPr lang="en-US" altLang="es-MX" sz="2800" dirty="0"/>
              <a:t>mites administrativos ante organismos oficiales </a:t>
            </a:r>
            <a:r>
              <a:rPr lang="es-AR" altLang="en-US" sz="2800" dirty="0"/>
              <a:t> </a:t>
            </a:r>
            <a:br>
              <a:rPr lang="es-AR" altLang="en-US" sz="2800" dirty="0"/>
            </a:br>
            <a:r>
              <a:rPr lang="es-AR" altLang="en-US" sz="2800" dirty="0"/>
              <a:t>- </a:t>
            </a:r>
            <a:r>
              <a:rPr lang="es-AR" altLang="en-US" sz="2800" u="sng" dirty="0"/>
              <a:t>procedimiento paso a paso</a:t>
            </a:r>
            <a:endParaRPr lang="es-AR" altLang="en-US" sz="2800" u="sng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451610" y="2014220"/>
            <a:ext cx="9603105" cy="4424045"/>
          </a:xfrm>
        </p:spPr>
        <p:txBody>
          <a:bodyPr>
            <a:no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altLang="es-MX" sz="2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5) </a:t>
            </a:r>
            <a:r>
              <a:rPr lang="en-US" altLang="es-MX" sz="2600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Tramitar habilitaciones y certificaciones espec</a:t>
            </a:r>
            <a:r>
              <a:rPr lang="en-US" altLang="en-US" sz="2600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í</a:t>
            </a:r>
            <a:r>
              <a:rPr lang="en-US" altLang="es-MX" sz="2600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ficas</a:t>
            </a:r>
            <a:endParaRPr lang="en-US" altLang="es-MX" sz="2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en-US" altLang="es-MX" sz="2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Para cada instalaci</a:t>
            </a:r>
            <a:r>
              <a:rPr lang="en-US" altLang="en-US" sz="2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ó</a:t>
            </a:r>
            <a:r>
              <a:rPr lang="en-US" altLang="es-MX" sz="2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 o equipo cr</a:t>
            </a:r>
            <a:r>
              <a:rPr lang="en-US" altLang="en-US" sz="2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í</a:t>
            </a:r>
            <a:r>
              <a:rPr lang="en-US" altLang="es-MX" sz="2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tico, gestionar:</a:t>
            </a:r>
            <a:endParaRPr lang="en-US" altLang="es-MX" sz="2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altLang="en-US" sz="2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</a:t>
            </a:r>
            <a:r>
              <a:rPr lang="en-US" altLang="es-MX" sz="2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Certificados de aptitud t</a:t>
            </a:r>
            <a:r>
              <a:rPr lang="en-US" altLang="en-US" sz="2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é</a:t>
            </a:r>
            <a:r>
              <a:rPr lang="en-US" altLang="es-MX" sz="2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cnica, firmados por profesional matriculado.</a:t>
            </a:r>
            <a:endParaRPr lang="en-US" altLang="es-MX" sz="2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altLang="en-US" sz="2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</a:t>
            </a:r>
            <a:r>
              <a:rPr lang="en-US" altLang="es-MX" sz="2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Certificados de seguridad el</a:t>
            </a:r>
            <a:r>
              <a:rPr lang="en-US" altLang="en-US" sz="2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é</a:t>
            </a:r>
            <a:r>
              <a:rPr lang="en-US" altLang="es-MX" sz="2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ctrica, incendios, ventilaci</a:t>
            </a:r>
            <a:r>
              <a:rPr lang="en-US" altLang="en-US" sz="2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ó</a:t>
            </a:r>
            <a:r>
              <a:rPr lang="en-US" altLang="es-MX" sz="2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n, etc.</a:t>
            </a:r>
            <a:endParaRPr lang="en-US" altLang="es-MX" sz="2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altLang="en-US" sz="2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</a:t>
            </a:r>
            <a:r>
              <a:rPr lang="en-US" altLang="es-MX" sz="2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Permisos ambientales si el mantenimiento genera residuos peligrosos.</a:t>
            </a:r>
            <a:endParaRPr lang="en-US" altLang="es-MX" sz="2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451610" y="312420"/>
            <a:ext cx="9603105" cy="1702435"/>
          </a:xfrm>
        </p:spPr>
        <p:txBody>
          <a:bodyPr>
            <a:normAutofit/>
          </a:bodyPr>
          <a:lstStyle/>
          <a:p>
            <a:r>
              <a:rPr lang="es-AR" sz="3600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UNIDAD Nº4. 1: </a:t>
            </a:r>
            <a:r>
              <a:rPr lang="en-US" altLang="es-MX" sz="2800" dirty="0"/>
              <a:t>Tr</a:t>
            </a:r>
            <a:r>
              <a:rPr lang="en-US" altLang="en-US" sz="2800" dirty="0"/>
              <a:t>á</a:t>
            </a:r>
            <a:r>
              <a:rPr lang="en-US" altLang="es-MX" sz="2800" dirty="0"/>
              <a:t>mites administrativos ante organismos oficiales </a:t>
            </a:r>
            <a:r>
              <a:rPr lang="es-AR" altLang="en-US" sz="2800" dirty="0"/>
              <a:t> </a:t>
            </a:r>
            <a:br>
              <a:rPr lang="es-AR" altLang="en-US" sz="2800" dirty="0"/>
            </a:br>
            <a:r>
              <a:rPr lang="es-AR" altLang="en-US" sz="2800" dirty="0"/>
              <a:t>- </a:t>
            </a:r>
            <a:r>
              <a:rPr lang="es-AR" altLang="en-US" sz="2800" u="sng" dirty="0"/>
              <a:t>procedimiento paso a paso</a:t>
            </a:r>
            <a:endParaRPr lang="es-AR" altLang="en-US" sz="2800" u="sng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451610" y="2014220"/>
            <a:ext cx="9603105" cy="4424045"/>
          </a:xfrm>
        </p:spPr>
        <p:txBody>
          <a:bodyPr>
            <a:no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altLang="es-MX" sz="2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6) </a:t>
            </a:r>
            <a:r>
              <a:rPr lang="en-US" altLang="es-MX" sz="2600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Presentar documentaci</a:t>
            </a:r>
            <a:r>
              <a:rPr lang="en-US" altLang="en-US" sz="2600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ó</a:t>
            </a:r>
            <a:r>
              <a:rPr lang="en-US" altLang="es-MX" sz="2600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 y conservar constancias</a:t>
            </a:r>
            <a:endParaRPr lang="en-US" altLang="es-MX" sz="2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en-US" altLang="es-MX" sz="2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Entregar la documentaci</a:t>
            </a:r>
            <a:r>
              <a:rPr lang="en-US" altLang="en-US" sz="2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ó</a:t>
            </a:r>
            <a:r>
              <a:rPr lang="en-US" altLang="es-MX" sz="2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 en los organismos oficiales correspondientes y conservar:</a:t>
            </a:r>
            <a:endParaRPr lang="en-US" altLang="es-MX" sz="2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altLang="en-US" sz="2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</a:t>
            </a:r>
            <a:r>
              <a:rPr lang="en-US" altLang="es-MX" sz="2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Comprobantes de presentaci</a:t>
            </a:r>
            <a:r>
              <a:rPr lang="en-US" altLang="en-US" sz="2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ó</a:t>
            </a:r>
            <a:r>
              <a:rPr lang="en-US" altLang="es-MX" sz="2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n.</a:t>
            </a:r>
            <a:endParaRPr lang="en-US" altLang="es-MX" sz="2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altLang="en-US" sz="2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</a:t>
            </a:r>
            <a:r>
              <a:rPr lang="en-US" altLang="es-MX" sz="2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Resoluciones, habilitaciones o permisos emitidos.</a:t>
            </a:r>
            <a:endParaRPr lang="en-US" altLang="es-MX" sz="2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altLang="en-US" sz="2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</a:t>
            </a:r>
            <a:r>
              <a:rPr lang="en-US" altLang="es-MX" sz="2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Correspondencia con autoridades.</a:t>
            </a:r>
            <a:endParaRPr lang="en-US" altLang="es-MX" sz="2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451610" y="312420"/>
            <a:ext cx="9603105" cy="1702435"/>
          </a:xfrm>
        </p:spPr>
        <p:txBody>
          <a:bodyPr>
            <a:normAutofit/>
          </a:bodyPr>
          <a:lstStyle/>
          <a:p>
            <a:r>
              <a:rPr lang="es-AR" sz="3600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UNIDAD Nº4. 1: </a:t>
            </a:r>
            <a:r>
              <a:rPr lang="en-US" altLang="es-MX" sz="2800" dirty="0"/>
              <a:t>Tr</a:t>
            </a:r>
            <a:r>
              <a:rPr lang="en-US" altLang="en-US" sz="2800" dirty="0"/>
              <a:t>á</a:t>
            </a:r>
            <a:r>
              <a:rPr lang="en-US" altLang="es-MX" sz="2800" dirty="0"/>
              <a:t>mites administrativos ante organismos oficiales </a:t>
            </a:r>
            <a:r>
              <a:rPr lang="es-AR" altLang="en-US" sz="2800" dirty="0"/>
              <a:t> </a:t>
            </a:r>
            <a:br>
              <a:rPr lang="es-AR" altLang="en-US" sz="2800" dirty="0"/>
            </a:br>
            <a:r>
              <a:rPr lang="es-AR" altLang="en-US" sz="2800" dirty="0"/>
              <a:t>- </a:t>
            </a:r>
            <a:r>
              <a:rPr lang="es-AR" altLang="en-US" sz="2800" u="sng" dirty="0"/>
              <a:t>procedimiento paso a paso</a:t>
            </a:r>
            <a:endParaRPr lang="es-AR" altLang="en-US" sz="2800" u="sng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451610" y="2014220"/>
            <a:ext cx="9603105" cy="4424045"/>
          </a:xfrm>
        </p:spPr>
        <p:txBody>
          <a:bodyPr>
            <a:no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altLang="es-MX" sz="2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7) </a:t>
            </a:r>
            <a:r>
              <a:rPr lang="en-US" altLang="es-MX" sz="2600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Organizar un sistema de gesti</a:t>
            </a:r>
            <a:r>
              <a:rPr lang="en-US" altLang="en-US" sz="2600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ó</a:t>
            </a:r>
            <a:r>
              <a:rPr lang="en-US" altLang="es-MX" sz="2600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 documental</a:t>
            </a:r>
            <a:endParaRPr lang="en-US" altLang="es-MX" sz="2600" u="sng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en-US" altLang="es-MX" sz="2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Crear carpetas f</a:t>
            </a:r>
            <a:r>
              <a:rPr lang="en-US" altLang="en-US" sz="2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í</a:t>
            </a:r>
            <a:r>
              <a:rPr lang="en-US" altLang="es-MX" sz="2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sicas y/o digitales organizadas por tema u organismo:</a:t>
            </a:r>
            <a:endParaRPr lang="en-US" altLang="es-MX" sz="2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Aft>
                <a:spcPts val="800"/>
              </a:spcAft>
              <a:buNone/>
            </a:pPr>
            <a:r>
              <a:rPr lang="en-US" altLang="en-US" sz="2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</a:t>
            </a:r>
            <a:r>
              <a:rPr lang="en-US" altLang="es-MX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Habilitaciones.</a:t>
            </a:r>
            <a:endParaRPr lang="en-US" altLang="es-MX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Aft>
                <a:spcPts val="800"/>
              </a:spcAft>
              <a:buNone/>
            </a:pPr>
            <a:r>
              <a:rPr lang="en-US" alt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</a:t>
            </a:r>
            <a:r>
              <a:rPr lang="en-US" altLang="es-MX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Certificaciones de equipos.</a:t>
            </a:r>
            <a:endParaRPr lang="en-US" altLang="es-MX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Aft>
                <a:spcPts val="800"/>
              </a:spcAft>
              <a:buNone/>
            </a:pPr>
            <a:r>
              <a:rPr lang="en-US" alt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</a:t>
            </a:r>
            <a:r>
              <a:rPr lang="en-US" altLang="es-MX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Planes de mantenimiento aprobados.</a:t>
            </a:r>
            <a:endParaRPr lang="en-US" altLang="es-MX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Aft>
                <a:spcPts val="800"/>
              </a:spcAft>
              <a:buNone/>
            </a:pPr>
            <a:r>
              <a:rPr lang="en-US" alt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</a:t>
            </a:r>
            <a:r>
              <a:rPr lang="en-US" altLang="es-MX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Comunicaciones oficiales.</a:t>
            </a:r>
            <a:endParaRPr lang="en-US" altLang="es-MX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451610" y="312420"/>
            <a:ext cx="9603105" cy="1702435"/>
          </a:xfrm>
        </p:spPr>
        <p:txBody>
          <a:bodyPr>
            <a:normAutofit/>
          </a:bodyPr>
          <a:lstStyle/>
          <a:p>
            <a:r>
              <a:rPr lang="es-AR" sz="3600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UNIDAD Nº4. 1: </a:t>
            </a:r>
            <a:r>
              <a:rPr lang="en-US" altLang="es-MX" sz="2800" dirty="0"/>
              <a:t>Tr</a:t>
            </a:r>
            <a:r>
              <a:rPr lang="en-US" altLang="en-US" sz="2800" dirty="0"/>
              <a:t>á</a:t>
            </a:r>
            <a:r>
              <a:rPr lang="en-US" altLang="es-MX" sz="2800" dirty="0"/>
              <a:t>mites administrativos ante organismos oficiales </a:t>
            </a:r>
            <a:r>
              <a:rPr lang="es-AR" altLang="en-US" sz="2800" dirty="0"/>
              <a:t> </a:t>
            </a:r>
            <a:br>
              <a:rPr lang="es-AR" altLang="en-US" sz="2800" dirty="0"/>
            </a:br>
            <a:r>
              <a:rPr lang="es-AR" altLang="en-US" sz="2800" dirty="0"/>
              <a:t>- </a:t>
            </a:r>
            <a:r>
              <a:rPr lang="es-AR" altLang="en-US" sz="2800" u="sng" dirty="0"/>
              <a:t>procedimiento paso a paso</a:t>
            </a:r>
            <a:endParaRPr lang="es-AR" altLang="en-US" sz="2800" u="sng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451610" y="2014220"/>
            <a:ext cx="9603105" cy="4424045"/>
          </a:xfrm>
        </p:spPr>
        <p:txBody>
          <a:bodyPr>
            <a:no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altLang="es-MX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8) </a:t>
            </a:r>
            <a:r>
              <a:rPr lang="en-US" altLang="es-MX" sz="2400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Difundir responsabilidades y capacitar al personal</a:t>
            </a:r>
            <a:endParaRPr lang="en-US" altLang="es-MX" sz="2400" u="sng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en-US" altLang="es-MX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Informar a supervisores y t</a:t>
            </a:r>
            <a:r>
              <a:rPr lang="en-US" alt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é</a:t>
            </a:r>
            <a:r>
              <a:rPr lang="en-US" altLang="es-MX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cnicos sobre:</a:t>
            </a:r>
            <a:endParaRPr lang="en-US" altLang="es-MX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alt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</a:t>
            </a:r>
            <a:r>
              <a:rPr lang="en-US" altLang="es-MX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Normativas que deben cumplirse.</a:t>
            </a:r>
            <a:endParaRPr lang="en-US" altLang="es-MX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alt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</a:t>
            </a:r>
            <a:r>
              <a:rPr lang="en-US" altLang="es-MX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Procedimientos internos aprobados.</a:t>
            </a:r>
            <a:endParaRPr lang="en-US" altLang="es-MX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alt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</a:t>
            </a:r>
            <a:r>
              <a:rPr lang="en-US" altLang="es-MX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Consecuencias de incumplimiento.</a:t>
            </a:r>
            <a:endParaRPr lang="en-US" altLang="es-MX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en-US" altLang="es-MX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Realizar capacitaciones peri</a:t>
            </a:r>
            <a:r>
              <a:rPr lang="en-US" alt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ó</a:t>
            </a:r>
            <a:r>
              <a:rPr lang="en-US" altLang="es-MX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dicas.</a:t>
            </a:r>
            <a:endParaRPr lang="en-US" altLang="es-MX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451610" y="312420"/>
            <a:ext cx="9603105" cy="1702435"/>
          </a:xfrm>
        </p:spPr>
        <p:txBody>
          <a:bodyPr>
            <a:normAutofit/>
          </a:bodyPr>
          <a:lstStyle/>
          <a:p>
            <a:r>
              <a:rPr lang="es-AR" sz="3600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UNIDAD Nº4. 1: </a:t>
            </a:r>
            <a:r>
              <a:rPr lang="en-US" altLang="es-MX" sz="2800" dirty="0"/>
              <a:t>Tr</a:t>
            </a:r>
            <a:r>
              <a:rPr lang="en-US" altLang="en-US" sz="2800" dirty="0"/>
              <a:t>á</a:t>
            </a:r>
            <a:r>
              <a:rPr lang="en-US" altLang="es-MX" sz="2800" dirty="0"/>
              <a:t>mites administrativos ante organismos oficiales </a:t>
            </a:r>
            <a:r>
              <a:rPr lang="es-AR" altLang="en-US" sz="2800" dirty="0"/>
              <a:t> </a:t>
            </a:r>
            <a:br>
              <a:rPr lang="es-AR" altLang="en-US" sz="2800" dirty="0"/>
            </a:br>
            <a:r>
              <a:rPr lang="es-AR" altLang="en-US" sz="2800" dirty="0"/>
              <a:t>- </a:t>
            </a:r>
            <a:r>
              <a:rPr lang="es-AR" altLang="en-US" sz="2800" u="sng" dirty="0"/>
              <a:t>procedimiento paso a paso</a:t>
            </a:r>
            <a:endParaRPr lang="es-AR" altLang="en-US" sz="2800" u="sng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451610" y="2014220"/>
            <a:ext cx="9603105" cy="4424045"/>
          </a:xfrm>
        </p:spPr>
        <p:txBody>
          <a:bodyPr>
            <a:no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altLang="es-MX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9) </a:t>
            </a:r>
            <a:r>
              <a:rPr lang="en-US" altLang="es-MX" sz="2800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Mantener actualizada la informaci</a:t>
            </a:r>
            <a:r>
              <a:rPr lang="en-US" altLang="en-US" sz="2800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ó</a:t>
            </a:r>
            <a:r>
              <a:rPr lang="en-US" altLang="es-MX" sz="2800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</a:t>
            </a:r>
            <a:endParaRPr lang="en-US" altLang="es-MX" sz="2800" u="sng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en-US" altLang="es-MX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Renovar permisos, certificaciones y planes de mantenimiento seg</a:t>
            </a:r>
            <a:r>
              <a:rPr lang="en-US" alt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ú</a:t>
            </a:r>
            <a:r>
              <a:rPr lang="en-US" altLang="es-MX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 sus vencimientos.</a:t>
            </a:r>
            <a:endParaRPr lang="en-US" altLang="es-MX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en-US" altLang="es-MX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Actualizar el sistema documental ante cada tr</a:t>
            </a:r>
            <a:r>
              <a:rPr lang="en-US" alt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á</a:t>
            </a:r>
            <a:r>
              <a:rPr lang="en-US" altLang="es-MX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mite nuevo o cambio normativo.</a:t>
            </a:r>
            <a:endParaRPr lang="en-US" altLang="es-MX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451610" y="312420"/>
            <a:ext cx="9603105" cy="1702435"/>
          </a:xfrm>
        </p:spPr>
        <p:txBody>
          <a:bodyPr>
            <a:normAutofit/>
          </a:bodyPr>
          <a:lstStyle/>
          <a:p>
            <a:r>
              <a:rPr lang="es-AR" sz="3600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UNIDAD Nº4. 1: </a:t>
            </a:r>
            <a:r>
              <a:rPr lang="en-US" altLang="es-MX" sz="2800" dirty="0"/>
              <a:t>Tr</a:t>
            </a:r>
            <a:r>
              <a:rPr lang="en-US" altLang="en-US" sz="2800" dirty="0"/>
              <a:t>á</a:t>
            </a:r>
            <a:r>
              <a:rPr lang="en-US" altLang="es-MX" sz="2800" dirty="0"/>
              <a:t>mites administrativos ante organismos oficiales </a:t>
            </a:r>
            <a:r>
              <a:rPr lang="es-AR" altLang="en-US" sz="2800" dirty="0"/>
              <a:t> </a:t>
            </a:r>
            <a:br>
              <a:rPr lang="es-AR" altLang="en-US" sz="2800" dirty="0"/>
            </a:br>
            <a:r>
              <a:rPr lang="es-AR" altLang="en-US" sz="2800" dirty="0"/>
              <a:t>- </a:t>
            </a:r>
            <a:r>
              <a:rPr lang="es-AR" altLang="en-US" sz="2800" u="sng" dirty="0"/>
              <a:t>procedimiento paso a paso</a:t>
            </a:r>
            <a:endParaRPr lang="es-AR" altLang="en-US" sz="2800" u="sng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451610" y="2014220"/>
            <a:ext cx="9603105" cy="4424045"/>
          </a:xfrm>
        </p:spPr>
        <p:txBody>
          <a:bodyPr>
            <a:no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altLang="es-MX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10) </a:t>
            </a:r>
            <a:r>
              <a:rPr lang="en-US" altLang="es-MX" sz="2800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Auditar peri</a:t>
            </a:r>
            <a:r>
              <a:rPr lang="en-US" altLang="en-US" sz="2800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ó</a:t>
            </a:r>
            <a:r>
              <a:rPr lang="en-US" altLang="es-MX" sz="2800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dicamente el cumplimiento</a:t>
            </a:r>
            <a:endParaRPr lang="en-US" altLang="es-MX" sz="2800" u="sng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en-US" altLang="es-MX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Realizar controles internos para verificar que la documentaci</a:t>
            </a:r>
            <a:r>
              <a:rPr lang="en-US" alt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ó</a:t>
            </a:r>
            <a:r>
              <a:rPr lang="en-US" altLang="es-MX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 est</a:t>
            </a:r>
            <a:r>
              <a:rPr lang="en-US" alt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á</a:t>
            </a:r>
            <a:r>
              <a:rPr lang="en-US" altLang="es-MX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vigente y cumple con los requisitos de cada organismo.</a:t>
            </a:r>
            <a:endParaRPr lang="en-US" altLang="es-MX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en-US" altLang="es-MX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Documentar las auditor</a:t>
            </a:r>
            <a:r>
              <a:rPr lang="en-US" alt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í</a:t>
            </a:r>
            <a:r>
              <a:rPr lang="en-US" altLang="es-MX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as para evidenciar la gesti</a:t>
            </a:r>
            <a:r>
              <a:rPr lang="en-US" alt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ó</a:t>
            </a:r>
            <a:r>
              <a:rPr lang="en-US" altLang="es-MX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 proactiva ante eventuales inspecciones.</a:t>
            </a:r>
            <a:endParaRPr lang="en-US" altLang="es-MX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451610" y="312420"/>
            <a:ext cx="9603105" cy="1702435"/>
          </a:xfrm>
        </p:spPr>
        <p:txBody>
          <a:bodyPr>
            <a:normAutofit/>
          </a:bodyPr>
          <a:lstStyle/>
          <a:p>
            <a:r>
              <a:rPr lang="es-AR" sz="3600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UNIDAD Nº4. 1: </a:t>
            </a:r>
            <a:r>
              <a:rPr lang="en-US" altLang="es-MX" sz="2800" dirty="0"/>
              <a:t>Tr</a:t>
            </a:r>
            <a:r>
              <a:rPr lang="en-US" altLang="en-US" sz="2800" dirty="0"/>
              <a:t>á</a:t>
            </a:r>
            <a:r>
              <a:rPr lang="en-US" altLang="es-MX" sz="2800" dirty="0"/>
              <a:t>mites administrativos ante organismos oficiales de contralor en la etapa primaria.</a:t>
            </a:r>
            <a:r>
              <a:rPr lang="es-AR" altLang="en-US" sz="2800" dirty="0"/>
              <a:t> - </a:t>
            </a:r>
            <a:r>
              <a:rPr lang="es-AR" altLang="en-US" sz="2800" u="sng" dirty="0"/>
              <a:t>ASPECTOS CLAVE</a:t>
            </a:r>
            <a:endParaRPr lang="es-AR" altLang="en-US" sz="2800" u="sng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451610" y="1798320"/>
            <a:ext cx="9603105" cy="4566285"/>
          </a:xfrm>
        </p:spPr>
        <p:txBody>
          <a:bodyPr>
            <a:no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altLang="es-MX" sz="27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1) </a:t>
            </a:r>
            <a:r>
              <a:rPr lang="en-US" altLang="es-MX" sz="2700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Identificaci</a:t>
            </a:r>
            <a:r>
              <a:rPr lang="en-US" altLang="en-US" sz="2700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ó</a:t>
            </a:r>
            <a:r>
              <a:rPr lang="en-US" altLang="es-MX" sz="2700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 de normativas aplicables</a:t>
            </a:r>
            <a:endParaRPr lang="en-US" altLang="es-MX" sz="27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altLang="en-US" sz="27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</a:t>
            </a:r>
            <a:r>
              <a:rPr lang="en-US" altLang="es-MX" sz="27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Determinar qu</a:t>
            </a:r>
            <a:r>
              <a:rPr lang="en-US" altLang="en-US" sz="27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é</a:t>
            </a:r>
            <a:r>
              <a:rPr lang="en-US" altLang="es-MX" sz="27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leyes, decretos, resoluciones o c</a:t>
            </a:r>
            <a:r>
              <a:rPr lang="en-US" altLang="en-US" sz="27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ó</a:t>
            </a:r>
            <a:r>
              <a:rPr lang="en-US" altLang="es-MX" sz="27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digos regulan la actividad de mantenimiento (por ejemplo, normas de seguridad e higiene laboral, habilitaci</a:t>
            </a:r>
            <a:r>
              <a:rPr lang="en-US" altLang="en-US" sz="27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ó</a:t>
            </a:r>
            <a:r>
              <a:rPr lang="en-US" altLang="es-MX" sz="27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 de instalaciones, normas ambientales).</a:t>
            </a:r>
            <a:endParaRPr lang="en-US" altLang="es-MX" sz="27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altLang="es-MX" sz="2700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Ejemplos</a:t>
            </a:r>
            <a:r>
              <a:rPr lang="en-US" altLang="es-MX" sz="27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Ley de Higiene y Seguridad en el Trabajo (Ley 19.587 en Argentina), resoluciones de la SRT, habilitaciones municipales</a:t>
            </a:r>
            <a:r>
              <a:rPr lang="es-AR" altLang="en-US" sz="27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</a:t>
            </a:r>
            <a:r>
              <a:rPr lang="en-US" altLang="es-MX" sz="27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provinciales</a:t>
            </a:r>
            <a:r>
              <a:rPr lang="es-AR" altLang="en-US" sz="27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o nacionales</a:t>
            </a:r>
            <a:r>
              <a:rPr lang="en-US" altLang="es-MX" sz="27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US" altLang="es-MX" sz="27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451610" y="312420"/>
            <a:ext cx="9603105" cy="1702435"/>
          </a:xfrm>
        </p:spPr>
        <p:txBody>
          <a:bodyPr>
            <a:normAutofit/>
          </a:bodyPr>
          <a:lstStyle/>
          <a:p>
            <a:r>
              <a:rPr lang="es-AR" sz="3600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UNIDAD Nº4. 1: </a:t>
            </a:r>
            <a:r>
              <a:rPr lang="en-US" altLang="es-MX" sz="2800" dirty="0"/>
              <a:t>Tr</a:t>
            </a:r>
            <a:r>
              <a:rPr lang="en-US" altLang="en-US" sz="2800" dirty="0"/>
              <a:t>á</a:t>
            </a:r>
            <a:r>
              <a:rPr lang="en-US" altLang="es-MX" sz="2800" dirty="0"/>
              <a:t>mites administrativos ante organismos oficiales </a:t>
            </a:r>
            <a:r>
              <a:rPr lang="es-AR" altLang="en-US" sz="2800" dirty="0"/>
              <a:t> </a:t>
            </a:r>
            <a:br>
              <a:rPr lang="es-AR" altLang="en-US" sz="2800" dirty="0"/>
            </a:br>
            <a:r>
              <a:rPr lang="es-AR" altLang="en-US" sz="2800" dirty="0"/>
              <a:t>- </a:t>
            </a:r>
            <a:r>
              <a:rPr lang="es-AR" altLang="en-US" sz="2800" u="sng" dirty="0"/>
              <a:t>RESULTADO ESPERADO</a:t>
            </a:r>
            <a:endParaRPr lang="es-AR" altLang="en-US" sz="2800" u="sng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451610" y="2014220"/>
            <a:ext cx="9603105" cy="4424045"/>
          </a:xfrm>
        </p:spPr>
        <p:txBody>
          <a:bodyPr>
            <a:no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en-US" altLang="es-MX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Al completar este procedimiento, </a:t>
            </a:r>
            <a:r>
              <a:rPr lang="es-AR" alt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 obtiene</a:t>
            </a:r>
            <a:r>
              <a:rPr lang="en-US" altLang="es-MX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endParaRPr lang="en-US" altLang="es-MX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alt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</a:t>
            </a:r>
            <a:r>
              <a:rPr lang="en-US" altLang="es-MX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Toda la documentaci</a:t>
            </a:r>
            <a:r>
              <a:rPr lang="en-US" alt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ó</a:t>
            </a:r>
            <a:r>
              <a:rPr lang="en-US" altLang="es-MX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 inicial presentada y archivada.</a:t>
            </a:r>
            <a:endParaRPr lang="en-US" altLang="es-MX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alt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</a:t>
            </a:r>
            <a:r>
              <a:rPr lang="en-US" altLang="es-MX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Permisos y habilitaciones en regla.</a:t>
            </a:r>
            <a:endParaRPr lang="en-US" altLang="es-MX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alt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</a:t>
            </a:r>
            <a:r>
              <a:rPr lang="en-US" altLang="es-MX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 sistema organizado para el seguimiento.</a:t>
            </a:r>
            <a:endParaRPr lang="en-US" altLang="es-MX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alt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</a:t>
            </a:r>
            <a:r>
              <a:rPr lang="en-US" altLang="es-MX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Personal informado y capacitado para cumplir la normativa.</a:t>
            </a:r>
            <a:endParaRPr lang="en-US" altLang="es-MX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451610" y="312420"/>
            <a:ext cx="9603105" cy="1702435"/>
          </a:xfrm>
        </p:spPr>
        <p:txBody>
          <a:bodyPr>
            <a:normAutofit/>
          </a:bodyPr>
          <a:lstStyle/>
          <a:p>
            <a:r>
              <a:rPr lang="es-AR" sz="3600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UNIDAD Nº4. 1: </a:t>
            </a:r>
            <a:r>
              <a:rPr lang="en-US" altLang="es-MX" sz="2800" dirty="0"/>
              <a:t>Tr</a:t>
            </a:r>
            <a:r>
              <a:rPr lang="en-US" altLang="en-US" sz="2800" dirty="0"/>
              <a:t>á</a:t>
            </a:r>
            <a:r>
              <a:rPr lang="en-US" altLang="es-MX" sz="2800" dirty="0"/>
              <a:t>mites administrativos ante organismos oficiales </a:t>
            </a:r>
            <a:r>
              <a:rPr lang="es-AR" altLang="en-US" sz="2800" dirty="0"/>
              <a:t> </a:t>
            </a:r>
            <a:br>
              <a:rPr lang="es-AR" altLang="en-US" sz="2800" dirty="0"/>
            </a:br>
            <a:r>
              <a:rPr lang="es-AR" altLang="en-US" sz="2800" dirty="0"/>
              <a:t>- </a:t>
            </a:r>
            <a:r>
              <a:rPr lang="es-AR" altLang="en-US" sz="2800" u="sng" dirty="0"/>
              <a:t>MODELO CHECK </a:t>
            </a:r>
            <a:r>
              <a:rPr lang="es-AR" altLang="en-US" sz="2800" u="sng" dirty="0"/>
              <a:t>LIST</a:t>
            </a:r>
            <a:endParaRPr lang="es-AR" altLang="en-US" sz="2800" u="sng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451610" y="2014220"/>
            <a:ext cx="9603105" cy="4424045"/>
          </a:xfrm>
        </p:spPr>
        <p:txBody>
          <a:bodyPr>
            <a:noAutofit/>
          </a:bodyPr>
          <a:lstStyle/>
          <a:p>
            <a:pPr marL="0" indent="0">
              <a:lnSpc>
                <a:spcPct val="115000"/>
              </a:lnSpc>
              <a:spcAft>
                <a:spcPts val="800"/>
              </a:spcAft>
              <a:buNone/>
            </a:pPr>
            <a:r>
              <a:rPr lang="es-AR" alt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ver link: Control + </a:t>
            </a:r>
            <a:r>
              <a:rPr lang="es-AR" alt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1" tooltip="" action="ppaction://hlinkfile"/>
              </a:rPr>
              <a:t>..\Unidad 4\Modelo Chek list.docx</a:t>
            </a:r>
            <a:endParaRPr lang="es-AR" altLang="en-US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451610" y="312420"/>
            <a:ext cx="9603105" cy="1702435"/>
          </a:xfrm>
        </p:spPr>
        <p:txBody>
          <a:bodyPr>
            <a:normAutofit/>
          </a:bodyPr>
          <a:lstStyle/>
          <a:p>
            <a:r>
              <a:rPr lang="es-AR" sz="3600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UNIDAD Nº4. 1: </a:t>
            </a:r>
            <a:r>
              <a:rPr lang="en-US" altLang="es-MX" sz="2800" dirty="0"/>
              <a:t>Tr</a:t>
            </a:r>
            <a:r>
              <a:rPr lang="en-US" altLang="en-US" sz="2800" dirty="0"/>
              <a:t>á</a:t>
            </a:r>
            <a:r>
              <a:rPr lang="en-US" altLang="es-MX" sz="2800" dirty="0"/>
              <a:t>mites administrativos ante organismos oficiales de contralor en la etapa primaria.</a:t>
            </a:r>
            <a:r>
              <a:rPr lang="es-AR" altLang="en-US" sz="2800" dirty="0"/>
              <a:t> - </a:t>
            </a:r>
            <a:r>
              <a:rPr lang="es-AR" altLang="en-US" sz="2800" u="sng" dirty="0"/>
              <a:t>ASPECTOS CLAVE</a:t>
            </a:r>
            <a:endParaRPr lang="es-AR" altLang="en-US" sz="2800" u="sng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451610" y="1798320"/>
            <a:ext cx="9603105" cy="4566285"/>
          </a:xfrm>
        </p:spPr>
        <p:txBody>
          <a:bodyPr>
            <a:no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altLang="es-MX" sz="27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2) </a:t>
            </a:r>
            <a:r>
              <a:rPr lang="es-AR" altLang="en-US" sz="2700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Búsqueda</a:t>
            </a:r>
            <a:r>
              <a:rPr lang="en-US" altLang="es-MX" sz="2700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 sistematizaci</a:t>
            </a:r>
            <a:r>
              <a:rPr lang="en-US" altLang="en-US" sz="2700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ó</a:t>
            </a:r>
            <a:r>
              <a:rPr lang="en-US" altLang="es-MX" sz="2700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 de la documentaci</a:t>
            </a:r>
            <a:r>
              <a:rPr lang="en-US" altLang="en-US" sz="2700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ó</a:t>
            </a:r>
            <a:r>
              <a:rPr lang="en-US" altLang="es-MX" sz="2700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 b</a:t>
            </a:r>
            <a:r>
              <a:rPr lang="en-US" altLang="en-US" sz="2700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á</a:t>
            </a:r>
            <a:r>
              <a:rPr lang="en-US" altLang="es-MX" sz="2700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sica</a:t>
            </a:r>
            <a:endParaRPr lang="en-US" altLang="es-MX" sz="27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altLang="en-US" sz="27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</a:t>
            </a:r>
            <a:r>
              <a:rPr lang="en-US" altLang="es-MX" sz="27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Contratos sociales y estatutos (en caso de empresas).</a:t>
            </a:r>
            <a:endParaRPr lang="en-US" altLang="es-MX" sz="27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altLang="en-US" sz="27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</a:t>
            </a:r>
            <a:r>
              <a:rPr lang="en-US" altLang="es-MX" sz="27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Constancias de inscripci</a:t>
            </a:r>
            <a:r>
              <a:rPr lang="en-US" altLang="en-US" sz="27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ó</a:t>
            </a:r>
            <a:r>
              <a:rPr lang="en-US" altLang="es-MX" sz="27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 en A</a:t>
            </a:r>
            <a:r>
              <a:rPr lang="es-AR" altLang="en-US" sz="27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RCA</a:t>
            </a:r>
            <a:r>
              <a:rPr lang="en-US" altLang="es-MX" sz="27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 organismos previsionales.</a:t>
            </a:r>
            <a:endParaRPr lang="en-US" altLang="es-MX" sz="27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altLang="en-US" sz="27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</a:t>
            </a:r>
            <a:r>
              <a:rPr lang="en-US" altLang="es-MX" sz="27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Habilitaciones municipales o provinciales para operar.</a:t>
            </a:r>
            <a:endParaRPr lang="en-US" altLang="es-MX" sz="27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altLang="en-US" sz="27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</a:t>
            </a:r>
            <a:r>
              <a:rPr lang="en-US" altLang="es-MX" sz="27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Planos de instalaciones aprobados por los organismos correspondientes.</a:t>
            </a:r>
            <a:endParaRPr lang="en-US" altLang="es-MX" sz="27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451610" y="312420"/>
            <a:ext cx="9603105" cy="1702435"/>
          </a:xfrm>
        </p:spPr>
        <p:txBody>
          <a:bodyPr>
            <a:normAutofit/>
          </a:bodyPr>
          <a:lstStyle/>
          <a:p>
            <a:r>
              <a:rPr lang="es-AR" sz="3600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UNIDAD Nº4. 1: </a:t>
            </a:r>
            <a:r>
              <a:rPr lang="en-US" altLang="es-MX" sz="2800" dirty="0"/>
              <a:t>Tr</a:t>
            </a:r>
            <a:r>
              <a:rPr lang="en-US" altLang="en-US" sz="2800" dirty="0"/>
              <a:t>á</a:t>
            </a:r>
            <a:r>
              <a:rPr lang="en-US" altLang="es-MX" sz="2800" dirty="0"/>
              <a:t>mites administrativos ante organismos oficiales de contralor en la etapa primaria.</a:t>
            </a:r>
            <a:r>
              <a:rPr lang="es-AR" altLang="en-US" sz="2800" dirty="0"/>
              <a:t> - </a:t>
            </a:r>
            <a:r>
              <a:rPr lang="es-AR" altLang="en-US" sz="2800" u="sng" dirty="0"/>
              <a:t>ASPECTOS CLAVE</a:t>
            </a:r>
            <a:endParaRPr lang="es-AR" altLang="en-US" sz="2800" u="sng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451610" y="1798320"/>
            <a:ext cx="9603105" cy="4566285"/>
          </a:xfrm>
        </p:spPr>
        <p:txBody>
          <a:bodyPr>
            <a:no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altLang="es-MX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3) </a:t>
            </a:r>
            <a:r>
              <a:rPr lang="en-US" altLang="es-MX" sz="2800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Registro de instalaciones y equipos ante organismos de contralor</a:t>
            </a:r>
            <a:endParaRPr lang="en-US" altLang="es-MX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alt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</a:t>
            </a:r>
            <a:r>
              <a:rPr lang="en-US" altLang="es-MX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Declarar calderas, recipientes sometidos a presi</a:t>
            </a:r>
            <a:r>
              <a:rPr lang="en-US" alt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ó</a:t>
            </a:r>
            <a:r>
              <a:rPr lang="en-US" altLang="es-MX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n, ascensores, instalaciones el</a:t>
            </a:r>
            <a:r>
              <a:rPr lang="en-US" alt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é</a:t>
            </a:r>
            <a:r>
              <a:rPr lang="en-US" altLang="es-MX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ctricas, etc., seg</a:t>
            </a:r>
            <a:r>
              <a:rPr lang="en-US" alt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ú</a:t>
            </a:r>
            <a:r>
              <a:rPr lang="en-US" altLang="es-MX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 las normativas locales.</a:t>
            </a:r>
            <a:endParaRPr lang="en-US" altLang="es-MX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alt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</a:t>
            </a:r>
            <a:r>
              <a:rPr lang="en-US" altLang="es-MX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Obtener permisos o registros espec</a:t>
            </a:r>
            <a:r>
              <a:rPr lang="en-US" alt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í</a:t>
            </a:r>
            <a:r>
              <a:rPr lang="en-US" altLang="es-MX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ficos que acrediten que estos equipos est</a:t>
            </a:r>
            <a:r>
              <a:rPr lang="en-US" alt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á</a:t>
            </a:r>
            <a:r>
              <a:rPr lang="en-US" altLang="es-MX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 autorizados para operar.</a:t>
            </a:r>
            <a:endParaRPr lang="en-US" altLang="es-MX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451610" y="312420"/>
            <a:ext cx="9603105" cy="1702435"/>
          </a:xfrm>
        </p:spPr>
        <p:txBody>
          <a:bodyPr>
            <a:normAutofit/>
          </a:bodyPr>
          <a:lstStyle/>
          <a:p>
            <a:r>
              <a:rPr lang="es-AR" sz="3600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UNIDAD Nº4. 1: </a:t>
            </a:r>
            <a:r>
              <a:rPr lang="en-US" altLang="es-MX" sz="2800" dirty="0"/>
              <a:t>Tr</a:t>
            </a:r>
            <a:r>
              <a:rPr lang="en-US" altLang="en-US" sz="2800" dirty="0"/>
              <a:t>á</a:t>
            </a:r>
            <a:r>
              <a:rPr lang="en-US" altLang="es-MX" sz="2800" dirty="0"/>
              <a:t>mites administrativos ante organismos oficiales de contralor en la etapa primaria.</a:t>
            </a:r>
            <a:r>
              <a:rPr lang="es-AR" altLang="en-US" sz="2800" dirty="0"/>
              <a:t> - </a:t>
            </a:r>
            <a:r>
              <a:rPr lang="es-AR" altLang="en-US" sz="2800" u="sng" dirty="0"/>
              <a:t>ASPECTOS CLAVE</a:t>
            </a:r>
            <a:endParaRPr lang="es-AR" altLang="en-US" sz="2800" u="sng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451610" y="1798320"/>
            <a:ext cx="9603105" cy="4566285"/>
          </a:xfrm>
        </p:spPr>
        <p:txBody>
          <a:bodyPr>
            <a:no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altLang="es-MX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4) </a:t>
            </a:r>
            <a:r>
              <a:rPr lang="en-US" altLang="es-MX" sz="2800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Presentaci</a:t>
            </a:r>
            <a:r>
              <a:rPr lang="en-US" altLang="en-US" sz="2800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ó</a:t>
            </a:r>
            <a:r>
              <a:rPr lang="en-US" altLang="es-MX" sz="2800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 de planes de mantenimiento</a:t>
            </a:r>
            <a:endParaRPr lang="en-US" altLang="es-MX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alt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</a:t>
            </a:r>
            <a:r>
              <a:rPr lang="en-US" altLang="es-MX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Algunos organismos exigen la presentaci</a:t>
            </a:r>
            <a:r>
              <a:rPr lang="en-US" alt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ó</a:t>
            </a:r>
            <a:r>
              <a:rPr lang="en-US" altLang="es-MX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 de un plan de mantenimiento preventivo/correctivo de equipos cr</a:t>
            </a:r>
            <a:r>
              <a:rPr lang="en-US" alt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í</a:t>
            </a:r>
            <a:r>
              <a:rPr lang="en-US" altLang="es-MX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ticos, especialmente cuando involucran riesgos a la seguridad o al ambiente.</a:t>
            </a:r>
            <a:endParaRPr lang="en-US" altLang="es-MX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alt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</a:t>
            </a:r>
            <a:r>
              <a:rPr lang="en-US" altLang="es-MX" sz="2800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Ejemplo</a:t>
            </a:r>
            <a:r>
              <a:rPr lang="en-US" altLang="es-MX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planes para mantenimiento de equipos de izaje, sistemas de incendio, etc.</a:t>
            </a:r>
            <a:endParaRPr lang="en-US" altLang="es-MX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451610" y="312420"/>
            <a:ext cx="9603105" cy="1702435"/>
          </a:xfrm>
        </p:spPr>
        <p:txBody>
          <a:bodyPr>
            <a:normAutofit/>
          </a:bodyPr>
          <a:lstStyle/>
          <a:p>
            <a:r>
              <a:rPr lang="es-AR" sz="3600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UNIDAD Nº4. 1: </a:t>
            </a:r>
            <a:r>
              <a:rPr lang="en-US" altLang="es-MX" sz="2800" dirty="0"/>
              <a:t>Tr</a:t>
            </a:r>
            <a:r>
              <a:rPr lang="en-US" altLang="en-US" sz="2800" dirty="0"/>
              <a:t>á</a:t>
            </a:r>
            <a:r>
              <a:rPr lang="en-US" altLang="es-MX" sz="2800" dirty="0"/>
              <a:t>mites administrativos ante organismos oficiales de contralor en la etapa primaria.</a:t>
            </a:r>
            <a:r>
              <a:rPr lang="es-AR" altLang="en-US" sz="2800" dirty="0"/>
              <a:t> - </a:t>
            </a:r>
            <a:r>
              <a:rPr lang="es-AR" altLang="en-US" sz="2800" u="sng" dirty="0"/>
              <a:t>ASPECTOS CLAVE</a:t>
            </a:r>
            <a:endParaRPr lang="es-AR" altLang="en-US" sz="2800" u="sng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451610" y="1798320"/>
            <a:ext cx="9603105" cy="4566285"/>
          </a:xfrm>
        </p:spPr>
        <p:txBody>
          <a:bodyPr>
            <a:no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altLang="es-MX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5) </a:t>
            </a:r>
            <a:r>
              <a:rPr lang="en-US" altLang="es-MX" sz="2800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Tramitaci</a:t>
            </a:r>
            <a:r>
              <a:rPr lang="en-US" altLang="en-US" sz="2800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ó</a:t>
            </a:r>
            <a:r>
              <a:rPr lang="en-US" altLang="es-MX" sz="2800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 de certificaciones t</a:t>
            </a:r>
            <a:r>
              <a:rPr lang="en-US" altLang="en-US" sz="2800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é</a:t>
            </a:r>
            <a:r>
              <a:rPr lang="en-US" altLang="es-MX" sz="2800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cnicas o habilitaciones espec</a:t>
            </a:r>
            <a:r>
              <a:rPr lang="en-US" altLang="en-US" sz="2800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í</a:t>
            </a:r>
            <a:r>
              <a:rPr lang="en-US" altLang="es-MX" sz="2800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ficas</a:t>
            </a:r>
            <a:endParaRPr lang="en-US" altLang="es-MX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alt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</a:t>
            </a:r>
            <a:r>
              <a:rPr lang="en-US" altLang="es-MX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Certificados de aptitud t</a:t>
            </a:r>
            <a:r>
              <a:rPr lang="en-US" alt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é</a:t>
            </a:r>
            <a:r>
              <a:rPr lang="en-US" altLang="es-MX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cnica de equipos, firmados por profesionales matriculados.</a:t>
            </a:r>
            <a:endParaRPr lang="en-US" altLang="es-MX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alt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</a:t>
            </a:r>
            <a:r>
              <a:rPr lang="en-US" altLang="es-MX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Certificados de seguridad el</a:t>
            </a:r>
            <a:r>
              <a:rPr lang="en-US" alt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é</a:t>
            </a:r>
            <a:r>
              <a:rPr lang="en-US" altLang="es-MX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ctrica, instalaciones contra incendios, ventilaci</a:t>
            </a:r>
            <a:r>
              <a:rPr lang="en-US" alt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ó</a:t>
            </a:r>
            <a:r>
              <a:rPr lang="en-US" altLang="es-MX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 en ambientes de trabajo, etc.</a:t>
            </a:r>
            <a:endParaRPr lang="en-US" altLang="es-MX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451610" y="312420"/>
            <a:ext cx="9603105" cy="1702435"/>
          </a:xfrm>
        </p:spPr>
        <p:txBody>
          <a:bodyPr>
            <a:normAutofit/>
          </a:bodyPr>
          <a:lstStyle/>
          <a:p>
            <a:r>
              <a:rPr lang="es-AR" sz="3600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UNIDAD Nº4. 1: </a:t>
            </a:r>
            <a:r>
              <a:rPr lang="en-US" altLang="es-MX" sz="2800" dirty="0"/>
              <a:t>Tr</a:t>
            </a:r>
            <a:r>
              <a:rPr lang="en-US" altLang="en-US" sz="2800" dirty="0"/>
              <a:t>á</a:t>
            </a:r>
            <a:r>
              <a:rPr lang="en-US" altLang="es-MX" sz="2800" dirty="0"/>
              <a:t>mites administrativos ante organismos oficiales de contralor en la etapa primaria.</a:t>
            </a:r>
            <a:r>
              <a:rPr lang="es-AR" altLang="en-US" sz="2800" dirty="0"/>
              <a:t> - </a:t>
            </a:r>
            <a:r>
              <a:rPr lang="es-AR" altLang="en-US" sz="2800" u="sng" dirty="0"/>
              <a:t>ASPECTOS CLAVE</a:t>
            </a:r>
            <a:endParaRPr lang="es-AR" altLang="en-US" sz="2800" u="sng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451610" y="1683385"/>
            <a:ext cx="9603105" cy="4291330"/>
          </a:xfrm>
        </p:spPr>
        <p:txBody>
          <a:bodyPr>
            <a:no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altLang="es-MX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6) </a:t>
            </a:r>
            <a:r>
              <a:rPr lang="en-US" altLang="es-MX" sz="2800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Desarrollo de registros y sistemas de archivo de la informaci</a:t>
            </a:r>
            <a:r>
              <a:rPr lang="en-US" altLang="en-US" sz="2800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ó</a:t>
            </a:r>
            <a:r>
              <a:rPr lang="en-US" altLang="es-MX" sz="2800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</a:t>
            </a:r>
            <a:endParaRPr lang="en-US" altLang="es-MX" sz="2800" u="sng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alt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</a:t>
            </a:r>
            <a:r>
              <a:rPr lang="en-US" altLang="es-MX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Implementar un sistema (manual o digital) para organizar toda la documentaci</a:t>
            </a:r>
            <a:r>
              <a:rPr lang="en-US" alt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ó</a:t>
            </a:r>
            <a:r>
              <a:rPr lang="en-US" altLang="es-MX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 presentada y recibida de los organismos oficiales.</a:t>
            </a:r>
            <a:endParaRPr lang="en-US" altLang="es-MX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alt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</a:t>
            </a:r>
            <a:r>
              <a:rPr lang="en-US" altLang="es-MX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Mantener copias de tr</a:t>
            </a:r>
            <a:r>
              <a:rPr lang="en-US" alt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á</a:t>
            </a:r>
            <a:r>
              <a:rPr lang="en-US" altLang="es-MX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mites, constancias de presentaci</a:t>
            </a:r>
            <a:r>
              <a:rPr lang="en-US" alt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ó</a:t>
            </a:r>
            <a:r>
              <a:rPr lang="en-US" altLang="es-MX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 y resoluciones obtenidas, ordenadas y actualizadas para facilitar inspecciones o auditor</a:t>
            </a:r>
            <a:r>
              <a:rPr lang="en-US" alt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í</a:t>
            </a:r>
            <a:r>
              <a:rPr lang="en-US" altLang="es-MX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as.</a:t>
            </a:r>
            <a:endParaRPr lang="en-US" altLang="es-MX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451610" y="312420"/>
            <a:ext cx="9603105" cy="1702435"/>
          </a:xfrm>
        </p:spPr>
        <p:txBody>
          <a:bodyPr>
            <a:normAutofit/>
          </a:bodyPr>
          <a:lstStyle/>
          <a:p>
            <a:r>
              <a:rPr lang="es-AR" sz="3600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UNIDAD Nº4. 1: </a:t>
            </a:r>
            <a:r>
              <a:rPr lang="en-US" altLang="es-MX" sz="2800" dirty="0"/>
              <a:t>Tr</a:t>
            </a:r>
            <a:r>
              <a:rPr lang="en-US" altLang="en-US" sz="2800" dirty="0"/>
              <a:t>á</a:t>
            </a:r>
            <a:r>
              <a:rPr lang="en-US" altLang="es-MX" sz="2800" dirty="0"/>
              <a:t>mites administrativos ante organismos oficiales de contralor en la etapa primaria.</a:t>
            </a:r>
            <a:r>
              <a:rPr lang="es-AR" altLang="en-US" sz="2800" dirty="0"/>
              <a:t> - </a:t>
            </a:r>
            <a:r>
              <a:rPr lang="es-AR" altLang="en-US" sz="2800" u="sng" dirty="0"/>
              <a:t>ASPECTOS CLAVE</a:t>
            </a:r>
            <a:endParaRPr lang="es-AR" altLang="en-US" sz="2800" u="sng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451610" y="2014220"/>
            <a:ext cx="9603105" cy="3960495"/>
          </a:xfrm>
        </p:spPr>
        <p:txBody>
          <a:bodyPr>
            <a:no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altLang="es-MX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7)</a:t>
            </a:r>
            <a:r>
              <a:rPr lang="en-US" altLang="es-MX" sz="2800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Comunicaci</a:t>
            </a:r>
            <a:r>
              <a:rPr lang="en-US" altLang="en-US" sz="2800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ó</a:t>
            </a:r>
            <a:r>
              <a:rPr lang="en-US" altLang="es-MX" sz="2800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 interna y capacitaci</a:t>
            </a:r>
            <a:r>
              <a:rPr lang="en-US" altLang="en-US" sz="2800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ó</a:t>
            </a:r>
            <a:r>
              <a:rPr lang="en-US" altLang="es-MX" sz="2800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</a:t>
            </a:r>
            <a:endParaRPr lang="en-US" altLang="es-MX" sz="2800" u="sng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alt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</a:t>
            </a:r>
            <a:r>
              <a:rPr lang="en-US" altLang="es-MX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Informar al personal de mantenimiento sobre los permisos y obligaciones vigentes.</a:t>
            </a:r>
            <a:endParaRPr lang="en-US" altLang="es-MX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alt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</a:t>
            </a:r>
            <a:r>
              <a:rPr lang="en-US" altLang="es-MX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Capacitar al personal en el cumplimiento de normativas y en la correcta gesti</a:t>
            </a:r>
            <a:r>
              <a:rPr lang="en-US" alt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ó</a:t>
            </a:r>
            <a:r>
              <a:rPr lang="en-US" altLang="es-MX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 de la informaci</a:t>
            </a:r>
            <a:r>
              <a:rPr lang="en-US" alt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ó</a:t>
            </a:r>
            <a:r>
              <a:rPr lang="en-US" altLang="es-MX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 para evitar sanciones.</a:t>
            </a:r>
            <a:endParaRPr lang="en-US" altLang="es-MX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451610" y="312420"/>
            <a:ext cx="9603105" cy="1702435"/>
          </a:xfrm>
        </p:spPr>
        <p:txBody>
          <a:bodyPr>
            <a:normAutofit/>
          </a:bodyPr>
          <a:lstStyle/>
          <a:p>
            <a:r>
              <a:rPr lang="es-AR" sz="3600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UNIDAD Nº4. 1: </a:t>
            </a:r>
            <a:r>
              <a:rPr lang="en-US" altLang="es-MX" sz="2800" dirty="0"/>
              <a:t>Tr</a:t>
            </a:r>
            <a:r>
              <a:rPr lang="en-US" altLang="en-US" sz="2800" dirty="0"/>
              <a:t>á</a:t>
            </a:r>
            <a:r>
              <a:rPr lang="en-US" altLang="es-MX" sz="2800" dirty="0"/>
              <a:t>mites administrativos ante organismos oficiales </a:t>
            </a:r>
            <a:r>
              <a:rPr lang="es-AR" altLang="en-US" sz="2800" dirty="0"/>
              <a:t> - </a:t>
            </a:r>
            <a:r>
              <a:rPr lang="es-AR" altLang="en-US" sz="2800" u="sng" dirty="0"/>
              <a:t>importancia de la gestión en la etapa primaria</a:t>
            </a:r>
            <a:endParaRPr lang="es-AR" altLang="en-US" sz="2800" u="sng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451610" y="2014220"/>
            <a:ext cx="9603105" cy="3960495"/>
          </a:xfrm>
        </p:spPr>
        <p:txBody>
          <a:bodyPr>
            <a:no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altLang="es-MX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AR" altLang="en-US" sz="2800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Nos</a:t>
            </a:r>
            <a:r>
              <a:rPr lang="en-US" altLang="es-MX" sz="2800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garantiza</a:t>
            </a:r>
            <a:r>
              <a:rPr lang="en-US" altLang="es-MX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endParaRPr lang="en-US" altLang="es-MX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alt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</a:t>
            </a:r>
            <a:r>
              <a:rPr lang="en-US" altLang="es-MX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Cumplimiento legal desde el inicio de la operaci</a:t>
            </a:r>
            <a:r>
              <a:rPr lang="en-US" alt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ó</a:t>
            </a:r>
            <a:r>
              <a:rPr lang="en-US" altLang="es-MX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n.</a:t>
            </a:r>
            <a:endParaRPr lang="en-US" altLang="es-MX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alt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</a:t>
            </a:r>
            <a:r>
              <a:rPr lang="en-US" altLang="es-MX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Seguridad de personas e instalaciones.</a:t>
            </a:r>
            <a:endParaRPr lang="en-US" altLang="es-MX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alt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</a:t>
            </a:r>
            <a:r>
              <a:rPr lang="en-US" altLang="es-MX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Evitar multas, clausuras o responsabilidades legales.</a:t>
            </a:r>
            <a:endParaRPr lang="en-US" altLang="es-MX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alt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</a:t>
            </a:r>
            <a:r>
              <a:rPr lang="en-US" altLang="es-MX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Orden en la administraci</a:t>
            </a:r>
            <a:r>
              <a:rPr lang="en-US" alt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ó</a:t>
            </a:r>
            <a:r>
              <a:rPr lang="en-US" altLang="es-MX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 de la informaci</a:t>
            </a:r>
            <a:r>
              <a:rPr lang="en-US" alt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ó</a:t>
            </a:r>
            <a:r>
              <a:rPr lang="en-US" altLang="es-MX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 para futuras renovaciones de permisos o auditor</a:t>
            </a:r>
            <a:r>
              <a:rPr lang="en-US" alt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í</a:t>
            </a:r>
            <a:r>
              <a:rPr lang="en-US" altLang="es-MX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as.</a:t>
            </a:r>
            <a:endParaRPr lang="en-US" altLang="es-MX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Galería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TM10001114[[fn=Galería]]</Template>
  <TotalTime>0</TotalTime>
  <Words>7723</Words>
  <Application>WPS Presentation</Application>
  <PresentationFormat>Panorámica</PresentationFormat>
  <Paragraphs>142</Paragraphs>
  <Slides>21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21</vt:i4>
      </vt:variant>
    </vt:vector>
  </HeadingPairs>
  <TitlesOfParts>
    <vt:vector size="35" baseType="lpstr">
      <vt:lpstr>Arial</vt:lpstr>
      <vt:lpstr>SimSun</vt:lpstr>
      <vt:lpstr>Wingdings</vt:lpstr>
      <vt:lpstr>Calibri</vt:lpstr>
      <vt:lpstr>Times New Roman</vt:lpstr>
      <vt:lpstr>Times New Roman</vt:lpstr>
      <vt:lpstr>Gill Sans MT</vt:lpstr>
      <vt:lpstr>Microsoft YaHei</vt:lpstr>
      <vt:lpstr>Arial Unicode MS</vt:lpstr>
      <vt:lpstr>Calibri</vt:lpstr>
      <vt:lpstr>Segoe UI Emoji</vt:lpstr>
      <vt:lpstr>Symbol</vt:lpstr>
      <vt:lpstr>Segoe UI Symbol</vt:lpstr>
      <vt:lpstr>Galería</vt:lpstr>
      <vt:lpstr>UNIDAD Nº3. 3: Control de versiones y actualización de documentos en archivos de mantenimiento industrial</vt:lpstr>
      <vt:lpstr>UNIDAD Nº4. 1: Trámites administrativos ante organismos oficiales de contralor en la etapa primaria.</vt:lpstr>
      <vt:lpstr>UNIDAD Nº4. 1: Trámites administrativos ante organismos oficiales de contralor en la etapa primaria. - ASPECTOS CLAVE</vt:lpstr>
      <vt:lpstr>UNIDAD Nº4. 1: Trámites administrativos ante organismos oficiales de contralor en la etapa primaria. - ASPECTOS CLAVE</vt:lpstr>
      <vt:lpstr>UNIDAD Nº4. 1: Trámites administrativos ante organismos oficiales de contralor en la etapa primaria. - ASPECTOS CLAVE</vt:lpstr>
      <vt:lpstr>UNIDAD Nº4. 1: Trámites administrativos ante organismos oficiales de contralor en la etapa primaria. - ASPECTOS CLAVE</vt:lpstr>
      <vt:lpstr>UNIDAD Nº4. 1: Trámites administrativos ante organismos oficiales de contralor en la etapa primaria. - ASPECTOS CLAVE</vt:lpstr>
      <vt:lpstr>UNIDAD Nº4. 1: Trámites administrativos ante organismos oficiales de contralor en la etapa primaria. - ASPECTOS CLAVE</vt:lpstr>
      <vt:lpstr>UNIDAD Nº4. 1: Trámites administrativos ante organismos oficiales de contralor en la etapa primaria. - ASPECTOS CLAVE</vt:lpstr>
      <vt:lpstr>UNIDAD Nº4. 1: Trámites administrativos ante organismos oficiales  - importancia de la gestión en la etapa primaria</vt:lpstr>
      <vt:lpstr>UNIDAD Nº4. 1: Trámites administrativos ante organismos oficiales   - procedimiento paso a paso</vt:lpstr>
      <vt:lpstr>UNIDAD Nº4. 1: Trámites administrativos ante organismos oficiales   - procedimiento paso a paso</vt:lpstr>
      <vt:lpstr>UNIDAD Nº4. 1: Trámites administrativos ante organismos oficiales   - procedimiento paso a paso</vt:lpstr>
      <vt:lpstr>UNIDAD Nº4. 1: Trámites administrativos ante organismos oficiales   - procedimiento paso a paso</vt:lpstr>
      <vt:lpstr>UNIDAD Nº4. 1: Trámites administrativos ante organismos oficiales   - procedimiento paso a paso</vt:lpstr>
      <vt:lpstr>UNIDAD Nº4. 1: Trámites administrativos ante organismos oficiales   - procedimiento paso a paso</vt:lpstr>
      <vt:lpstr>UNIDAD Nº4. 1: Trámites administrativos ante organismos oficiales   - procedimiento paso a paso</vt:lpstr>
      <vt:lpstr>UNIDAD Nº4. 1: Trámites administrativos ante organismos oficiales   - procedimiento paso a paso</vt:lpstr>
      <vt:lpstr>UNIDAD Nº4. 1: Trámites administrativos ante organismos oficiales   - procedimiento paso a paso</vt:lpstr>
      <vt:lpstr>UNIDAD Nº4. 1: Trámites administrativos ante organismos oficiales   - procedimiento paso a paso</vt:lpstr>
      <vt:lpstr>UNIDAD Nº4. 1: Trámites administrativos ante organismos oficiales   - RESULTADO ESPERADO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 costo del mantenimiento industrial</dc:title>
  <dc:creator>Juan</dc:creator>
  <cp:lastModifiedBy>juan_</cp:lastModifiedBy>
  <cp:revision>27</cp:revision>
  <dcterms:created xsi:type="dcterms:W3CDTF">2022-10-18T01:12:00Z</dcterms:created>
  <dcterms:modified xsi:type="dcterms:W3CDTF">2025-11-13T00:01:36Z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AF062B35417548C0B880305194725792_13</vt:lpwstr>
  </property>
  <property fmtid="{D5CDD505-2E9C-101B-9397-08002B2CF9AE}" pid="3" name="KSOProductBuildVer">
    <vt:lpwstr>2058-12.2.0.23155</vt:lpwstr>
  </property>
</Properties>
</file>