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1" r:id="rId2"/>
    <p:sldId id="256" r:id="rId3"/>
    <p:sldId id="257" r:id="rId4"/>
    <p:sldId id="282" r:id="rId5"/>
    <p:sldId id="261" r:id="rId6"/>
    <p:sldId id="268" r:id="rId7"/>
    <p:sldId id="273" r:id="rId8"/>
    <p:sldId id="271" r:id="rId9"/>
    <p:sldId id="274" r:id="rId10"/>
    <p:sldId id="258" r:id="rId11"/>
    <p:sldId id="275" r:id="rId12"/>
    <p:sldId id="259" r:id="rId13"/>
    <p:sldId id="276" r:id="rId14"/>
    <p:sldId id="269" r:id="rId15"/>
    <p:sldId id="270" r:id="rId16"/>
    <p:sldId id="267" r:id="rId17"/>
    <p:sldId id="266" r:id="rId18"/>
    <p:sldId id="262" r:id="rId19"/>
    <p:sldId id="260" r:id="rId20"/>
    <p:sldId id="263" r:id="rId21"/>
    <p:sldId id="265" r:id="rId22"/>
    <p:sldId id="264" r:id="rId23"/>
    <p:sldId id="272" r:id="rId24"/>
    <p:sldId id="277" r:id="rId25"/>
    <p:sldId id="278" r:id="rId26"/>
    <p:sldId id="280" r:id="rId27"/>
    <p:sldId id="279" r:id="rId28"/>
    <p:sldId id="284" r:id="rId29"/>
    <p:sldId id="285" r:id="rId30"/>
    <p:sldId id="283"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s-ES"/>
              <a:t>Haga clic para cambiar el estilo de título	</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512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endParaRPr lang="es-AR" dirty="0"/>
          </a:p>
        </p:txBody>
      </p:sp>
      <p:sp>
        <p:nvSpPr>
          <p:cNvPr id="5125" name="Rectangle 5"/>
          <p:cNvSpPr>
            <a:spLocks noGrp="1" noChangeArrowheads="1"/>
          </p:cNvSpPr>
          <p:nvPr>
            <p:ph type="ftr" sz="quarter" idx="3"/>
          </p:nvPr>
        </p:nvSpPr>
        <p:spPr/>
        <p:txBody>
          <a:bodyPr/>
          <a:lstStyle>
            <a:lvl1pPr>
              <a:defRPr/>
            </a:lvl1pPr>
          </a:lstStyle>
          <a:p>
            <a:endParaRPr lang="es-ES" dirty="0"/>
          </a:p>
        </p:txBody>
      </p:sp>
      <p:sp>
        <p:nvSpPr>
          <p:cNvPr id="5126" name="Rectangle 6"/>
          <p:cNvSpPr>
            <a:spLocks noGrp="1" noChangeArrowheads="1"/>
          </p:cNvSpPr>
          <p:nvPr>
            <p:ph type="sldNum" sz="quarter" idx="4"/>
          </p:nvPr>
        </p:nvSpPr>
        <p:spPr/>
        <p:txBody>
          <a:bodyPr/>
          <a:lstStyle>
            <a:lvl1pPr>
              <a:defRPr/>
            </a:lvl1pPr>
          </a:lstStyle>
          <a:p>
            <a:fld id="{0C51195B-3808-4FDD-AADA-1256AB11EF8D}" type="slidenum">
              <a:rPr lang="es-ES"/>
              <a:pPr/>
              <a:t>‹Nº›</a:t>
            </a:fld>
            <a:endParaRPr lang="es-ES" dirty="0"/>
          </a:p>
        </p:txBody>
      </p:sp>
      <p:sp>
        <p:nvSpPr>
          <p:cNvPr id="5127" name="Rectangle 7"/>
          <p:cNvSpPr>
            <a:spLocks noGrp="1" noChangeArrowheads="1"/>
          </p:cNvSpPr>
          <p:nvPr>
            <p:ph type="dt" sz="quarter" idx="2"/>
          </p:nvPr>
        </p:nvSpPr>
        <p:spPr/>
        <p:txBody>
          <a:bodyPr/>
          <a:lstStyle>
            <a:lvl1pPr>
              <a:defRPr/>
            </a:lvl1pPr>
          </a:lstStyle>
          <a:p>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5A5AF2E8-C1CF-44AE-8FFE-78BD34DAD8ED}" type="slidenum">
              <a:rPr lang="es-ES"/>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92100"/>
            <a:ext cx="2057400" cy="5727700"/>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92100"/>
            <a:ext cx="6019800" cy="57277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87B2DAC2-EF72-4462-896E-DC31B6C65CDB}" type="slidenum">
              <a:rPr lang="es-ES"/>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00A5AE94-C4D9-4601-A968-302744722F7E}" type="slidenum">
              <a:rPr lang="es-ES"/>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dirty="0"/>
          </a:p>
        </p:txBody>
      </p:sp>
      <p:sp>
        <p:nvSpPr>
          <p:cNvPr id="5" name="4 Marcador de pie de página"/>
          <p:cNvSpPr>
            <a:spLocks noGrp="1"/>
          </p:cNvSpPr>
          <p:nvPr>
            <p:ph type="ftr" sz="quarter" idx="11"/>
          </p:nvPr>
        </p:nvSpPr>
        <p:spPr/>
        <p:txBody>
          <a:bodyPr/>
          <a:lstStyle>
            <a:lvl1pPr>
              <a:defRPr/>
            </a:lvl1pPr>
          </a:lstStyle>
          <a:p>
            <a:endParaRPr lang="es-ES" dirty="0"/>
          </a:p>
        </p:txBody>
      </p:sp>
      <p:sp>
        <p:nvSpPr>
          <p:cNvPr id="6" name="5 Marcador de número de diapositiva"/>
          <p:cNvSpPr>
            <a:spLocks noGrp="1"/>
          </p:cNvSpPr>
          <p:nvPr>
            <p:ph type="sldNum" sz="quarter" idx="12"/>
          </p:nvPr>
        </p:nvSpPr>
        <p:spPr/>
        <p:txBody>
          <a:bodyPr/>
          <a:lstStyle>
            <a:lvl1pPr>
              <a:defRPr/>
            </a:lvl1pPr>
          </a:lstStyle>
          <a:p>
            <a:fld id="{B91DBB7A-B40A-4EA0-BE9D-71CFE1DF9DA1}" type="slidenum">
              <a:rPr lang="es-ES"/>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2811BEDE-0B17-49F7-A1CD-CAA5C3DB34DE}" type="slidenum">
              <a:rPr lang="es-ES"/>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lvl1pPr>
              <a:defRPr/>
            </a:lvl1pPr>
          </a:lstStyle>
          <a:p>
            <a:endParaRPr lang="es-ES" dirty="0"/>
          </a:p>
        </p:txBody>
      </p:sp>
      <p:sp>
        <p:nvSpPr>
          <p:cNvPr id="8" name="7 Marcador de pie de página"/>
          <p:cNvSpPr>
            <a:spLocks noGrp="1"/>
          </p:cNvSpPr>
          <p:nvPr>
            <p:ph type="ftr" sz="quarter" idx="11"/>
          </p:nvPr>
        </p:nvSpPr>
        <p:spPr/>
        <p:txBody>
          <a:bodyPr/>
          <a:lstStyle>
            <a:lvl1pPr>
              <a:defRPr/>
            </a:lvl1pPr>
          </a:lstStyle>
          <a:p>
            <a:endParaRPr lang="es-ES" dirty="0"/>
          </a:p>
        </p:txBody>
      </p:sp>
      <p:sp>
        <p:nvSpPr>
          <p:cNvPr id="9" name="8 Marcador de número de diapositiva"/>
          <p:cNvSpPr>
            <a:spLocks noGrp="1"/>
          </p:cNvSpPr>
          <p:nvPr>
            <p:ph type="sldNum" sz="quarter" idx="12"/>
          </p:nvPr>
        </p:nvSpPr>
        <p:spPr/>
        <p:txBody>
          <a:bodyPr/>
          <a:lstStyle>
            <a:lvl1pPr>
              <a:defRPr/>
            </a:lvl1pPr>
          </a:lstStyle>
          <a:p>
            <a:fld id="{72A348D3-5E4B-4E65-88C7-A65AD582C723}" type="slidenum">
              <a:rPr lang="es-ES"/>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endParaRPr lang="es-ES" dirty="0"/>
          </a:p>
        </p:txBody>
      </p:sp>
      <p:sp>
        <p:nvSpPr>
          <p:cNvPr id="4" name="3 Marcador de pie de página"/>
          <p:cNvSpPr>
            <a:spLocks noGrp="1"/>
          </p:cNvSpPr>
          <p:nvPr>
            <p:ph type="ftr" sz="quarter" idx="11"/>
          </p:nvPr>
        </p:nvSpPr>
        <p:spPr/>
        <p:txBody>
          <a:bodyPr/>
          <a:lstStyle>
            <a:lvl1pPr>
              <a:defRPr/>
            </a:lvl1pPr>
          </a:lstStyle>
          <a:p>
            <a:endParaRPr lang="es-ES" dirty="0"/>
          </a:p>
        </p:txBody>
      </p:sp>
      <p:sp>
        <p:nvSpPr>
          <p:cNvPr id="5" name="4 Marcador de número de diapositiva"/>
          <p:cNvSpPr>
            <a:spLocks noGrp="1"/>
          </p:cNvSpPr>
          <p:nvPr>
            <p:ph type="sldNum" sz="quarter" idx="12"/>
          </p:nvPr>
        </p:nvSpPr>
        <p:spPr/>
        <p:txBody>
          <a:bodyPr/>
          <a:lstStyle>
            <a:lvl1pPr>
              <a:defRPr/>
            </a:lvl1pPr>
          </a:lstStyle>
          <a:p>
            <a:fld id="{D884016F-BE19-4FE9-AB58-846FF2D7981A}" type="slidenum">
              <a:rPr lang="es-ES"/>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dirty="0"/>
          </a:p>
        </p:txBody>
      </p:sp>
      <p:sp>
        <p:nvSpPr>
          <p:cNvPr id="3" name="2 Marcador de pie de página"/>
          <p:cNvSpPr>
            <a:spLocks noGrp="1"/>
          </p:cNvSpPr>
          <p:nvPr>
            <p:ph type="ftr" sz="quarter" idx="11"/>
          </p:nvPr>
        </p:nvSpPr>
        <p:spPr/>
        <p:txBody>
          <a:bodyPr/>
          <a:lstStyle>
            <a:lvl1pPr>
              <a:defRPr/>
            </a:lvl1pPr>
          </a:lstStyle>
          <a:p>
            <a:endParaRPr lang="es-ES" dirty="0"/>
          </a:p>
        </p:txBody>
      </p:sp>
      <p:sp>
        <p:nvSpPr>
          <p:cNvPr id="4" name="3 Marcador de número de diapositiva"/>
          <p:cNvSpPr>
            <a:spLocks noGrp="1"/>
          </p:cNvSpPr>
          <p:nvPr>
            <p:ph type="sldNum" sz="quarter" idx="12"/>
          </p:nvPr>
        </p:nvSpPr>
        <p:spPr/>
        <p:txBody>
          <a:bodyPr/>
          <a:lstStyle>
            <a:lvl1pPr>
              <a:defRPr/>
            </a:lvl1pPr>
          </a:lstStyle>
          <a:p>
            <a:fld id="{F3172634-B102-4F60-9EE8-01D93BE44A9A}" type="slidenum">
              <a:rPr lang="es-ES"/>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16EBAA8A-74EC-438E-B032-7A56A5EAED04}" type="slidenum">
              <a:rPr lang="es-ES"/>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dirty="0"/>
          </a:p>
        </p:txBody>
      </p:sp>
      <p:sp>
        <p:nvSpPr>
          <p:cNvPr id="6" name="5 Marcador de pie de página"/>
          <p:cNvSpPr>
            <a:spLocks noGrp="1"/>
          </p:cNvSpPr>
          <p:nvPr>
            <p:ph type="ftr" sz="quarter" idx="11"/>
          </p:nvPr>
        </p:nvSpPr>
        <p:spPr/>
        <p:txBody>
          <a:bodyPr/>
          <a:lstStyle>
            <a:lvl1pPr>
              <a:defRPr/>
            </a:lvl1pPr>
          </a:lstStyle>
          <a:p>
            <a:endParaRPr lang="es-ES" dirty="0"/>
          </a:p>
        </p:txBody>
      </p:sp>
      <p:sp>
        <p:nvSpPr>
          <p:cNvPr id="7" name="6 Marcador de número de diapositiva"/>
          <p:cNvSpPr>
            <a:spLocks noGrp="1"/>
          </p:cNvSpPr>
          <p:nvPr>
            <p:ph type="sldNum" sz="quarter" idx="12"/>
          </p:nvPr>
        </p:nvSpPr>
        <p:spPr/>
        <p:txBody>
          <a:bodyPr/>
          <a:lstStyle>
            <a:lvl1pPr>
              <a:defRPr/>
            </a:lvl1pPr>
          </a:lstStyle>
          <a:p>
            <a:fld id="{60FC801B-B92F-4712-BB4B-508EC919A32F}" type="slidenum">
              <a:rPr lang="es-ES"/>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es-E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es-E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57D9CC4A-3178-41C5-8224-A46BE7949A2B}" type="slidenum">
              <a:rPr lang="es-ES"/>
              <a:pPr/>
              <a:t>‹Nº›</a:t>
            </a:fld>
            <a:endParaRPr lang="es-ES" dirty="0"/>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950" y="44450"/>
            <a:ext cx="6911975" cy="1081088"/>
          </a:xfrm>
        </p:spPr>
        <p:txBody>
          <a:bodyPr/>
          <a:lstStyle/>
          <a:p>
            <a:r>
              <a:rPr lang="en-US" sz="2800" b="1" dirty="0"/>
              <a:t>CFR (Cost and Freight)</a:t>
            </a:r>
            <a:r>
              <a:rPr lang="es-ES" sz="2800" b="1" dirty="0"/>
              <a:t> - Costo y Flete (puerto de destino convenido)</a:t>
            </a:r>
          </a:p>
        </p:txBody>
      </p:sp>
      <p:sp>
        <p:nvSpPr>
          <p:cNvPr id="8195" name="Rectangle 3"/>
          <p:cNvSpPr>
            <a:spLocks noGrp="1" noChangeArrowheads="1"/>
          </p:cNvSpPr>
          <p:nvPr>
            <p:ph type="body" idx="1"/>
          </p:nvPr>
        </p:nvSpPr>
        <p:spPr>
          <a:xfrm>
            <a:off x="179388" y="1052513"/>
            <a:ext cx="8964612" cy="5616575"/>
          </a:xfrm>
        </p:spPr>
        <p:txBody>
          <a:bodyPr/>
          <a:lstStyle/>
          <a:p>
            <a:pPr>
              <a:lnSpc>
                <a:spcPct val="80000"/>
              </a:lnSpc>
              <a:buFontTx/>
              <a:buNone/>
            </a:pPr>
            <a:endParaRPr lang="es-ES" sz="800" dirty="0">
              <a:solidFill>
                <a:srgbClr val="000000"/>
              </a:solidFill>
              <a:effectLst>
                <a:outerShdw blurRad="38100" dist="38100" dir="2700000" algn="tl">
                  <a:srgbClr val="FFFFFF"/>
                </a:outerShdw>
              </a:effectLst>
            </a:endParaRPr>
          </a:p>
          <a:p>
            <a:pPr>
              <a:lnSpc>
                <a:spcPct val="80000"/>
              </a:lnSpc>
            </a:pPr>
            <a:r>
              <a:rPr lang="es-ES" sz="1600" dirty="0">
                <a:latin typeface="Times New Roman" pitchFamily="18" charset="0"/>
              </a:rPr>
              <a:t>Para el vendedor los alcances son los mismos que la cotización FOB con la única diferencia de que la empresa debe encargarse de contratar la bodega del barco y pagar el flete hasta destino.</a:t>
            </a:r>
            <a:br>
              <a:rPr lang="en-US" sz="800" b="1" dirty="0">
                <a:latin typeface="Times New Roman" pitchFamily="18" charset="0"/>
              </a:rPr>
            </a:br>
            <a:r>
              <a:rPr lang="es-ES" sz="1600" dirty="0">
                <a:latin typeface="Times New Roman" pitchFamily="18" charset="0"/>
              </a:rPr>
              <a:t>El riesgo de pérdida o daño de las mercaderías así como cualquier coste adicional debido a eventos ocurridos después del momento de la entrega, se transmiten del vendedor al comprador</a:t>
            </a:r>
            <a:br>
              <a:rPr lang="en-US" sz="800" b="1" dirty="0">
                <a:latin typeface="Times New Roman" pitchFamily="18" charset="0"/>
              </a:rPr>
            </a:br>
            <a:r>
              <a:rPr lang="es-ES" sz="1600" dirty="0">
                <a:latin typeface="Times New Roman" pitchFamily="18" charset="0"/>
              </a:rPr>
              <a:t>El término CFR exige al vendedor despachar las mercaderías para la exportación. </a:t>
            </a:r>
            <a:br>
              <a:rPr lang="en-US" sz="1600" b="1" dirty="0">
                <a:latin typeface="Times New Roman" pitchFamily="18" charset="0"/>
              </a:rPr>
            </a:br>
            <a:r>
              <a:rPr lang="es-ES" sz="1600" dirty="0">
                <a:latin typeface="Times New Roman" pitchFamily="18" charset="0"/>
              </a:rPr>
              <a:t>Este término puede ser utilizado sólo para el transporte por mar o por vías navegables interiores</a:t>
            </a:r>
            <a:r>
              <a:rPr lang="es-ES" sz="1400" dirty="0">
                <a:latin typeface="Times New Roman" pitchFamily="18" charset="0"/>
              </a:rPr>
              <a:t>. </a:t>
            </a:r>
            <a:br>
              <a:rPr lang="en-US" sz="1400" b="1" dirty="0">
                <a:latin typeface="Times New Roman" pitchFamily="18" charset="0"/>
              </a:rPr>
            </a:br>
            <a:endParaRPr lang="en-US" sz="800" b="1" dirty="0">
              <a:latin typeface="Times New Roman" pitchFamily="18" charset="0"/>
            </a:endParaRPr>
          </a:p>
          <a:p>
            <a:pPr>
              <a:lnSpc>
                <a:spcPct val="80000"/>
              </a:lnSpc>
            </a:pPr>
            <a:r>
              <a:rPr lang="es-ES" sz="2000" b="1" i="1" dirty="0">
                <a:latin typeface="Times New Roman" pitchFamily="18" charset="0"/>
              </a:rPr>
              <a:t>Obligaciones del Vendedor.</a:t>
            </a:r>
            <a:endParaRPr lang="es-ES" sz="2000" dirty="0">
              <a:latin typeface="Times New Roman" pitchFamily="18" charset="0"/>
            </a:endParaRPr>
          </a:p>
          <a:p>
            <a:pPr>
              <a:lnSpc>
                <a:spcPct val="80000"/>
              </a:lnSpc>
            </a:pPr>
            <a:r>
              <a:rPr lang="es-ES" sz="2000" dirty="0">
                <a:latin typeface="Times New Roman" pitchFamily="18" charset="0"/>
              </a:rPr>
              <a:t>Entregar la mercadería y documentos necesarios</a:t>
            </a:r>
            <a:endParaRPr lang="es-AR" sz="2000" dirty="0">
              <a:latin typeface="Times New Roman" pitchFamily="18" charset="0"/>
            </a:endParaRPr>
          </a:p>
          <a:p>
            <a:pPr>
              <a:lnSpc>
                <a:spcPct val="80000"/>
              </a:lnSpc>
            </a:pPr>
            <a:r>
              <a:rPr lang="es-ES" sz="2000" dirty="0">
                <a:latin typeface="Times New Roman" pitchFamily="18" charset="0"/>
              </a:rPr>
              <a:t>Empaque Y Embalaje</a:t>
            </a:r>
            <a:endParaRPr lang="es-AR" sz="2000" dirty="0">
              <a:latin typeface="Times New Roman" pitchFamily="18" charset="0"/>
            </a:endParaRPr>
          </a:p>
          <a:p>
            <a:pPr>
              <a:lnSpc>
                <a:spcPct val="80000"/>
              </a:lnSpc>
            </a:pPr>
            <a:r>
              <a:rPr lang="es-ES" sz="2000" dirty="0">
                <a:latin typeface="Times New Roman" pitchFamily="18" charset="0"/>
              </a:rPr>
              <a:t>Flete (de fábrica al lugar de exportación)</a:t>
            </a:r>
            <a:endParaRPr lang="es-AR" sz="2000" dirty="0">
              <a:latin typeface="Times New Roman" pitchFamily="18" charset="0"/>
            </a:endParaRPr>
          </a:p>
          <a:p>
            <a:pPr>
              <a:lnSpc>
                <a:spcPct val="80000"/>
              </a:lnSpc>
            </a:pPr>
            <a:r>
              <a:rPr lang="es-ES" sz="2000" dirty="0">
                <a:latin typeface="Times New Roman" pitchFamily="18" charset="0"/>
              </a:rPr>
              <a:t>Aduana (documentos, permisos, requisitos, impuestos)</a:t>
            </a:r>
            <a:endParaRPr lang="es-AR" sz="2000" dirty="0">
              <a:latin typeface="Times New Roman" pitchFamily="18" charset="0"/>
            </a:endParaRPr>
          </a:p>
          <a:p>
            <a:pPr>
              <a:lnSpc>
                <a:spcPct val="80000"/>
              </a:lnSpc>
            </a:pPr>
            <a:r>
              <a:rPr lang="es-ES" sz="2000" dirty="0">
                <a:latin typeface="Times New Roman" pitchFamily="18" charset="0"/>
              </a:rPr>
              <a:t>Gastos de exportación (maniobras, almacenaje, agentes)</a:t>
            </a:r>
            <a:endParaRPr lang="es-AR" sz="2000" dirty="0">
              <a:latin typeface="Times New Roman" pitchFamily="18" charset="0"/>
            </a:endParaRPr>
          </a:p>
          <a:p>
            <a:pPr>
              <a:lnSpc>
                <a:spcPct val="80000"/>
              </a:lnSpc>
            </a:pPr>
            <a:r>
              <a:rPr lang="es-ES" sz="2000" dirty="0">
                <a:latin typeface="Times New Roman" pitchFamily="18" charset="0"/>
              </a:rPr>
              <a:t>Flete (de lugar de exportación al lugar de importación)</a:t>
            </a:r>
          </a:p>
          <a:p>
            <a:pPr>
              <a:lnSpc>
                <a:spcPct val="80000"/>
              </a:lnSpc>
            </a:pPr>
            <a:r>
              <a:rPr lang="es-ES" sz="2000" b="1" i="1" dirty="0">
                <a:latin typeface="Times New Roman" pitchFamily="18" charset="0"/>
              </a:rPr>
              <a:t>Obligaciones del Comprador.</a:t>
            </a:r>
            <a:endParaRPr lang="es-ES" sz="2000" dirty="0">
              <a:latin typeface="Times New Roman" pitchFamily="18" charset="0"/>
            </a:endParaRPr>
          </a:p>
          <a:p>
            <a:pPr>
              <a:lnSpc>
                <a:spcPct val="80000"/>
              </a:lnSpc>
            </a:pPr>
            <a:r>
              <a:rPr lang="es-ES" sz="2000" dirty="0">
                <a:latin typeface="Times New Roman" pitchFamily="18" charset="0"/>
              </a:rPr>
              <a:t>Pago de la Mercadería</a:t>
            </a:r>
            <a:endParaRPr lang="es-AR" sz="2000" dirty="0">
              <a:latin typeface="Times New Roman" pitchFamily="18" charset="0"/>
            </a:endParaRPr>
          </a:p>
          <a:p>
            <a:pPr>
              <a:lnSpc>
                <a:spcPct val="80000"/>
              </a:lnSpc>
            </a:pPr>
            <a:r>
              <a:rPr lang="es-ES" sz="2000" dirty="0">
                <a:latin typeface="Times New Roman" pitchFamily="18" charset="0"/>
              </a:rPr>
              <a:t>Gastos de importación (maniobras, almacenaje, agentes)</a:t>
            </a:r>
            <a:endParaRPr lang="es-AR" sz="2000" dirty="0">
              <a:latin typeface="Times New Roman" pitchFamily="18" charset="0"/>
            </a:endParaRPr>
          </a:p>
          <a:p>
            <a:pPr>
              <a:lnSpc>
                <a:spcPct val="80000"/>
              </a:lnSpc>
            </a:pPr>
            <a:r>
              <a:rPr lang="es-ES" sz="2000" dirty="0">
                <a:latin typeface="Times New Roman" pitchFamily="18" charset="0"/>
              </a:rPr>
              <a:t>Aduana (documentos, permisos, requisitos, impuestos)</a:t>
            </a:r>
            <a:endParaRPr lang="es-AR" sz="2000" dirty="0">
              <a:latin typeface="Times New Roman" pitchFamily="18" charset="0"/>
            </a:endParaRPr>
          </a:p>
          <a:p>
            <a:pPr>
              <a:lnSpc>
                <a:spcPct val="80000"/>
              </a:lnSpc>
            </a:pPr>
            <a:r>
              <a:rPr lang="es-ES" sz="2000" dirty="0">
                <a:latin typeface="Times New Roman" pitchFamily="18" charset="0"/>
              </a:rPr>
              <a:t>Flete y seguro (lugar de importación a planta)</a:t>
            </a:r>
            <a:endParaRPr lang="es-AR" sz="2000" dirty="0">
              <a:latin typeface="Times New Roman" pitchFamily="18" charset="0"/>
            </a:endParaRPr>
          </a:p>
          <a:p>
            <a:pPr>
              <a:lnSpc>
                <a:spcPct val="80000"/>
              </a:lnSpc>
            </a:pPr>
            <a:r>
              <a:rPr lang="es-ES" sz="2000" dirty="0">
                <a:latin typeface="Times New Roman" pitchFamily="18" charset="0"/>
              </a:rPr>
              <a:t>Demoras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195">
                                            <p:txEl>
                                              <p:pRg st="13" end="1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1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5604" name="Rectangle 4"/>
          <p:cNvSpPr>
            <a:spLocks noChangeArrowheads="1"/>
          </p:cNvSpPr>
          <p:nvPr/>
        </p:nvSpPr>
        <p:spPr bwMode="auto">
          <a:xfrm>
            <a:off x="0" y="4437063"/>
            <a:ext cx="9144000" cy="2420937"/>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5605" name="Rectangle 5"/>
          <p:cNvSpPr>
            <a:spLocks noChangeArrowheads="1"/>
          </p:cNvSpPr>
          <p:nvPr/>
        </p:nvSpPr>
        <p:spPr bwMode="auto">
          <a:xfrm>
            <a:off x="0" y="1773238"/>
            <a:ext cx="3635375" cy="19431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5606" name="Line 6"/>
          <p:cNvSpPr>
            <a:spLocks noChangeShapeType="1"/>
          </p:cNvSpPr>
          <p:nvPr/>
        </p:nvSpPr>
        <p:spPr bwMode="auto">
          <a:xfrm>
            <a:off x="1042988" y="1628775"/>
            <a:ext cx="0" cy="2160588"/>
          </a:xfrm>
          <a:prstGeom prst="line">
            <a:avLst/>
          </a:prstGeom>
          <a:noFill/>
          <a:ln w="25400">
            <a:solidFill>
              <a:srgbClr val="000000"/>
            </a:solidFill>
            <a:round/>
            <a:headEnd/>
            <a:tailEnd/>
          </a:ln>
          <a:effectLst/>
        </p:spPr>
        <p:txBody>
          <a:bodyPr/>
          <a:lstStyle/>
          <a:p>
            <a:endParaRPr lang="es-AR" dirty="0"/>
          </a:p>
        </p:txBody>
      </p:sp>
      <p:sp>
        <p:nvSpPr>
          <p:cNvPr id="25607" name="Line 7"/>
          <p:cNvSpPr>
            <a:spLocks noChangeShapeType="1"/>
          </p:cNvSpPr>
          <p:nvPr/>
        </p:nvSpPr>
        <p:spPr bwMode="auto">
          <a:xfrm>
            <a:off x="1908175" y="1700213"/>
            <a:ext cx="0" cy="2160587"/>
          </a:xfrm>
          <a:prstGeom prst="line">
            <a:avLst/>
          </a:prstGeom>
          <a:noFill/>
          <a:ln w="25400">
            <a:solidFill>
              <a:srgbClr val="000000"/>
            </a:solidFill>
            <a:round/>
            <a:headEnd/>
            <a:tailEnd/>
          </a:ln>
          <a:effectLst/>
        </p:spPr>
        <p:txBody>
          <a:bodyPr/>
          <a:lstStyle/>
          <a:p>
            <a:endParaRPr lang="es-AR" dirty="0"/>
          </a:p>
        </p:txBody>
      </p:sp>
      <p:sp>
        <p:nvSpPr>
          <p:cNvPr id="25608" name="Line 8"/>
          <p:cNvSpPr>
            <a:spLocks noChangeShapeType="1"/>
          </p:cNvSpPr>
          <p:nvPr/>
        </p:nvSpPr>
        <p:spPr bwMode="auto">
          <a:xfrm>
            <a:off x="2339975" y="1700213"/>
            <a:ext cx="0" cy="2089150"/>
          </a:xfrm>
          <a:prstGeom prst="line">
            <a:avLst/>
          </a:prstGeom>
          <a:noFill/>
          <a:ln w="25400">
            <a:solidFill>
              <a:srgbClr val="000000"/>
            </a:solidFill>
            <a:round/>
            <a:headEnd/>
            <a:tailEnd/>
          </a:ln>
          <a:effectLst/>
        </p:spPr>
        <p:txBody>
          <a:bodyPr/>
          <a:lstStyle/>
          <a:p>
            <a:endParaRPr lang="es-AR" dirty="0"/>
          </a:p>
        </p:txBody>
      </p:sp>
      <p:sp>
        <p:nvSpPr>
          <p:cNvPr id="25609" name="Line 9"/>
          <p:cNvSpPr>
            <a:spLocks noChangeShapeType="1"/>
          </p:cNvSpPr>
          <p:nvPr/>
        </p:nvSpPr>
        <p:spPr bwMode="auto">
          <a:xfrm>
            <a:off x="2700338" y="1700213"/>
            <a:ext cx="0" cy="2160587"/>
          </a:xfrm>
          <a:prstGeom prst="line">
            <a:avLst/>
          </a:prstGeom>
          <a:noFill/>
          <a:ln w="25400">
            <a:solidFill>
              <a:srgbClr val="000000"/>
            </a:solidFill>
            <a:round/>
            <a:headEnd/>
            <a:tailEnd/>
          </a:ln>
          <a:effectLst/>
        </p:spPr>
        <p:txBody>
          <a:bodyPr/>
          <a:lstStyle/>
          <a:p>
            <a:endParaRPr lang="es-AR" dirty="0"/>
          </a:p>
        </p:txBody>
      </p:sp>
      <p:sp>
        <p:nvSpPr>
          <p:cNvPr id="25610" name="Line 10"/>
          <p:cNvSpPr>
            <a:spLocks noChangeShapeType="1"/>
          </p:cNvSpPr>
          <p:nvPr/>
        </p:nvSpPr>
        <p:spPr bwMode="auto">
          <a:xfrm>
            <a:off x="3419475" y="1557338"/>
            <a:ext cx="0" cy="2232025"/>
          </a:xfrm>
          <a:prstGeom prst="line">
            <a:avLst/>
          </a:prstGeom>
          <a:noFill/>
          <a:ln w="25400">
            <a:solidFill>
              <a:srgbClr val="000000"/>
            </a:solidFill>
            <a:round/>
            <a:headEnd/>
            <a:tailEnd/>
          </a:ln>
          <a:effectLst/>
        </p:spPr>
        <p:txBody>
          <a:bodyPr/>
          <a:lstStyle/>
          <a:p>
            <a:endParaRPr lang="es-AR" dirty="0"/>
          </a:p>
        </p:txBody>
      </p:sp>
      <p:sp>
        <p:nvSpPr>
          <p:cNvPr id="25611" name="Line 11"/>
          <p:cNvSpPr>
            <a:spLocks noChangeShapeType="1"/>
          </p:cNvSpPr>
          <p:nvPr/>
        </p:nvSpPr>
        <p:spPr bwMode="auto">
          <a:xfrm>
            <a:off x="3276600" y="1628775"/>
            <a:ext cx="0" cy="2160588"/>
          </a:xfrm>
          <a:prstGeom prst="line">
            <a:avLst/>
          </a:prstGeom>
          <a:noFill/>
          <a:ln w="25400">
            <a:solidFill>
              <a:srgbClr val="000000"/>
            </a:solidFill>
            <a:round/>
            <a:headEnd/>
            <a:tailEnd/>
          </a:ln>
          <a:effectLst/>
        </p:spPr>
        <p:txBody>
          <a:bodyPr/>
          <a:lstStyle/>
          <a:p>
            <a:endParaRPr lang="es-A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438" y="71438"/>
            <a:ext cx="8461375" cy="1054100"/>
          </a:xfrm>
        </p:spPr>
        <p:txBody>
          <a:bodyPr/>
          <a:lstStyle/>
          <a:p>
            <a:r>
              <a:rPr lang="en-US" sz="2400" b="1" dirty="0"/>
              <a:t>CIF (Cost, Insurance and Freight) </a:t>
            </a:r>
            <a:br>
              <a:rPr lang="es-ES" sz="2400" b="1" dirty="0"/>
            </a:br>
            <a:r>
              <a:rPr lang="es-ES" sz="2400" b="1" dirty="0"/>
              <a:t>Costo, Seguro y Flete (puerto de destino convenido)</a:t>
            </a:r>
            <a:r>
              <a:rPr lang="es-ES" sz="4000" b="1" dirty="0"/>
              <a:t> </a:t>
            </a:r>
            <a:endParaRPr lang="es-ES" sz="4000" dirty="0"/>
          </a:p>
        </p:txBody>
      </p:sp>
      <p:sp>
        <p:nvSpPr>
          <p:cNvPr id="9219" name="Rectangle 3"/>
          <p:cNvSpPr>
            <a:spLocks noGrp="1" noChangeArrowheads="1"/>
          </p:cNvSpPr>
          <p:nvPr>
            <p:ph type="body" idx="1"/>
          </p:nvPr>
        </p:nvSpPr>
        <p:spPr>
          <a:xfrm>
            <a:off x="179388" y="1125538"/>
            <a:ext cx="8713787" cy="5543550"/>
          </a:xfrm>
        </p:spPr>
        <p:txBody>
          <a:bodyPr/>
          <a:lstStyle/>
          <a:p>
            <a:pPr>
              <a:lnSpc>
                <a:spcPct val="80000"/>
              </a:lnSpc>
            </a:pPr>
            <a:r>
              <a:rPr lang="es-ES" sz="1600" dirty="0">
                <a:latin typeface="Times New Roman" pitchFamily="18" charset="0"/>
              </a:rPr>
              <a:t>Significa que el vendedor entrega la mercadería cuando esta sobrepasa la borda del buque en el puerto de embarque convenido.</a:t>
            </a:r>
            <a:br>
              <a:rPr lang="en-US" sz="1600" b="1" dirty="0">
                <a:latin typeface="Times New Roman" pitchFamily="18" charset="0"/>
              </a:rPr>
            </a:br>
            <a:r>
              <a:rPr lang="es-ES" sz="1600" dirty="0">
                <a:latin typeface="Times New Roman" pitchFamily="18" charset="0"/>
              </a:rPr>
              <a:t>El vendedor debe pagar los costos y el flete necesarios para conducir las mercaderías al puerto de destino convenido.</a:t>
            </a:r>
            <a:br>
              <a:rPr lang="en-US" sz="1600" b="1" dirty="0">
                <a:latin typeface="Times New Roman" pitchFamily="18" charset="0"/>
              </a:rPr>
            </a:br>
            <a:r>
              <a:rPr lang="es-ES" sz="1600" dirty="0">
                <a:latin typeface="Times New Roman" pitchFamily="18" charset="0"/>
              </a:rPr>
              <a:t>En condiciones CIF el vendedor debe también contratar un seguro y pagar la prima correspondiente, a fin de cubrir los riesgos de pérdida o daño que pueda sufrir la mercadería durante el transporte.</a:t>
            </a:r>
            <a:br>
              <a:rPr lang="en-US" sz="1600" b="1" dirty="0">
                <a:latin typeface="Times New Roman" pitchFamily="18" charset="0"/>
              </a:rPr>
            </a:br>
            <a:r>
              <a:rPr lang="es-ES" sz="1600" dirty="0">
                <a:latin typeface="Times New Roman" pitchFamily="18" charset="0"/>
              </a:rPr>
              <a:t>El comprador ha de observar que el vendedor está obligado a conseguir un seguro sólo con cobertura mínima. Si el comprador desea mayor cobertura necesitará acordarlo expresamente con el vendedor o bien concertar su propio seguro adicional.</a:t>
            </a:r>
            <a:br>
              <a:rPr lang="en-US" sz="1600" b="1" dirty="0">
                <a:latin typeface="Times New Roman" pitchFamily="18" charset="0"/>
              </a:rPr>
            </a:br>
            <a:r>
              <a:rPr lang="es-ES" sz="1600" dirty="0">
                <a:latin typeface="Times New Roman" pitchFamily="18" charset="0"/>
              </a:rPr>
              <a:t>El término CIF exige al vendedor despachar las mercaderías para la exportación. </a:t>
            </a:r>
            <a:br>
              <a:rPr lang="en-US" sz="1600" b="1" dirty="0">
                <a:latin typeface="Times New Roman" pitchFamily="18" charset="0"/>
              </a:rPr>
            </a:br>
            <a:r>
              <a:rPr lang="es-ES" sz="1600" dirty="0">
                <a:latin typeface="Times New Roman" pitchFamily="18" charset="0"/>
              </a:rPr>
              <a:t>Este término puede ser utilizado sólo para el transporte por mar o por vías navegables interiores.</a:t>
            </a:r>
          </a:p>
          <a:p>
            <a:pPr>
              <a:lnSpc>
                <a:spcPct val="80000"/>
              </a:lnSpc>
            </a:pPr>
            <a:r>
              <a:rPr lang="es-ES" sz="1600" b="1" i="1" dirty="0">
                <a:latin typeface="Times New Roman" pitchFamily="18" charset="0"/>
              </a:rPr>
              <a:t>Obligaciones del Vendedor.</a:t>
            </a:r>
            <a:endParaRPr lang="es-ES" sz="1600" dirty="0">
              <a:latin typeface="Times New Roman" pitchFamily="18" charset="0"/>
            </a:endParaRPr>
          </a:p>
          <a:p>
            <a:pPr>
              <a:lnSpc>
                <a:spcPct val="80000"/>
              </a:lnSpc>
            </a:pPr>
            <a:r>
              <a:rPr lang="es-ES" sz="1600" dirty="0">
                <a:latin typeface="Times New Roman" pitchFamily="18" charset="0"/>
              </a:rPr>
              <a:t>Entregar la mercadería y documentos necesarios</a:t>
            </a:r>
            <a:endParaRPr lang="es-AR" sz="1600" dirty="0">
              <a:latin typeface="Times New Roman" pitchFamily="18" charset="0"/>
            </a:endParaRPr>
          </a:p>
          <a:p>
            <a:pPr>
              <a:lnSpc>
                <a:spcPct val="80000"/>
              </a:lnSpc>
            </a:pPr>
            <a:r>
              <a:rPr lang="es-ES" sz="1600" dirty="0">
                <a:latin typeface="Times New Roman" pitchFamily="18" charset="0"/>
              </a:rPr>
              <a:t>empaque y embalaje</a:t>
            </a:r>
            <a:endParaRPr lang="es-AR" sz="1600" dirty="0">
              <a:latin typeface="Times New Roman" pitchFamily="18" charset="0"/>
            </a:endParaRPr>
          </a:p>
          <a:p>
            <a:pPr>
              <a:lnSpc>
                <a:spcPct val="80000"/>
              </a:lnSpc>
            </a:pPr>
            <a:r>
              <a:rPr lang="es-ES" sz="1600" dirty="0">
                <a:latin typeface="Times New Roman" pitchFamily="18" charset="0"/>
              </a:rPr>
              <a:t>Flete (de fábrica al lugar de exportación)</a:t>
            </a:r>
            <a:endParaRPr lang="es-AR" sz="1600" dirty="0">
              <a:latin typeface="Times New Roman" pitchFamily="18" charset="0"/>
            </a:endParaRPr>
          </a:p>
          <a:p>
            <a:pPr>
              <a:lnSpc>
                <a:spcPct val="80000"/>
              </a:lnSpc>
            </a:pPr>
            <a:r>
              <a:rPr lang="es-ES" sz="1600" dirty="0">
                <a:latin typeface="Times New Roman" pitchFamily="18" charset="0"/>
              </a:rPr>
              <a:t>Aduana (documentos, permisos, requisitos, impuestos)</a:t>
            </a:r>
            <a:endParaRPr lang="es-AR" sz="1600" dirty="0">
              <a:latin typeface="Times New Roman" pitchFamily="18" charset="0"/>
            </a:endParaRPr>
          </a:p>
          <a:p>
            <a:pPr>
              <a:lnSpc>
                <a:spcPct val="80000"/>
              </a:lnSpc>
            </a:pPr>
            <a:r>
              <a:rPr lang="es-ES" sz="1600" dirty="0">
                <a:latin typeface="Times New Roman" pitchFamily="18" charset="0"/>
              </a:rPr>
              <a:t>Gastos de exportación (maniobras, almacenaje, agentes )</a:t>
            </a:r>
            <a:endParaRPr lang="es-AR" sz="1600" dirty="0">
              <a:latin typeface="Times New Roman" pitchFamily="18" charset="0"/>
            </a:endParaRPr>
          </a:p>
          <a:p>
            <a:pPr>
              <a:lnSpc>
                <a:spcPct val="80000"/>
              </a:lnSpc>
            </a:pPr>
            <a:r>
              <a:rPr lang="es-ES" sz="1600" dirty="0">
                <a:latin typeface="Times New Roman" pitchFamily="18" charset="0"/>
              </a:rPr>
              <a:t>Flete y seguro (de lugar de exportación al lugar de importación)</a:t>
            </a:r>
          </a:p>
          <a:p>
            <a:pPr>
              <a:lnSpc>
                <a:spcPct val="80000"/>
              </a:lnSpc>
            </a:pPr>
            <a:r>
              <a:rPr lang="es-ES" sz="1600" b="1" i="1" dirty="0">
                <a:latin typeface="Times New Roman" pitchFamily="18" charset="0"/>
              </a:rPr>
              <a:t>Obligaciones del Comprador.</a:t>
            </a:r>
            <a:endParaRPr lang="es-ES" sz="1600" dirty="0">
              <a:latin typeface="Times New Roman" pitchFamily="18" charset="0"/>
            </a:endParaRPr>
          </a:p>
          <a:p>
            <a:pPr>
              <a:lnSpc>
                <a:spcPct val="80000"/>
              </a:lnSpc>
            </a:pPr>
            <a:r>
              <a:rPr lang="es-ES" sz="1600" dirty="0">
                <a:latin typeface="Times New Roman" pitchFamily="18" charset="0"/>
              </a:rPr>
              <a:t>Pago de la mercadería</a:t>
            </a:r>
            <a:endParaRPr lang="es-AR" sz="1600" dirty="0">
              <a:latin typeface="Times New Roman" pitchFamily="18" charset="0"/>
            </a:endParaRPr>
          </a:p>
          <a:p>
            <a:pPr>
              <a:lnSpc>
                <a:spcPct val="80000"/>
              </a:lnSpc>
            </a:pPr>
            <a:r>
              <a:rPr lang="es-ES" sz="1600" dirty="0">
                <a:latin typeface="Times New Roman" pitchFamily="18" charset="0"/>
              </a:rPr>
              <a:t>Gastos de importación (maniobras, almacenaje, agentes )</a:t>
            </a:r>
            <a:endParaRPr lang="es-AR" sz="1600" dirty="0">
              <a:latin typeface="Times New Roman" pitchFamily="18" charset="0"/>
            </a:endParaRPr>
          </a:p>
          <a:p>
            <a:pPr>
              <a:lnSpc>
                <a:spcPct val="80000"/>
              </a:lnSpc>
            </a:pPr>
            <a:r>
              <a:rPr lang="es-ES" sz="1600" dirty="0">
                <a:latin typeface="Times New Roman" pitchFamily="18" charset="0"/>
              </a:rPr>
              <a:t>Aduana (documentos, permisos, requisitos, impuestos)</a:t>
            </a:r>
            <a:endParaRPr lang="es-AR" sz="1600" dirty="0">
              <a:latin typeface="Times New Roman" pitchFamily="18" charset="0"/>
            </a:endParaRPr>
          </a:p>
          <a:p>
            <a:pPr>
              <a:lnSpc>
                <a:spcPct val="80000"/>
              </a:lnSpc>
            </a:pPr>
            <a:r>
              <a:rPr lang="es-ES" sz="1600" dirty="0">
                <a:latin typeface="Times New Roman" pitchFamily="18" charset="0"/>
              </a:rPr>
              <a:t>Flete y seguro (lugar de importación a planta)</a:t>
            </a:r>
          </a:p>
          <a:p>
            <a:pPr>
              <a:lnSpc>
                <a:spcPct val="80000"/>
              </a:lnSpc>
            </a:pPr>
            <a:r>
              <a:rPr lang="en-US" sz="1600" dirty="0">
                <a:latin typeface="Times New Roman" pitchFamily="18" charset="0"/>
              </a:rPr>
              <a:t>Demoras</a:t>
            </a:r>
            <a:r>
              <a:rPr lang="es-ES" sz="1600" dirty="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19">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2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ChangeArrowheads="1"/>
          </p:cNvSpPr>
          <p:nvPr/>
        </p:nvSpPr>
        <p:spPr bwMode="auto">
          <a:xfrm>
            <a:off x="0" y="4941888"/>
            <a:ext cx="9144000" cy="1916112"/>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6628" name="Rectangle 4"/>
          <p:cNvSpPr>
            <a:spLocks noChangeArrowheads="1"/>
          </p:cNvSpPr>
          <p:nvPr/>
        </p:nvSpPr>
        <p:spPr bwMode="auto">
          <a:xfrm>
            <a:off x="0" y="1773238"/>
            <a:ext cx="3635375" cy="19431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6635" name="Rectangle 11"/>
          <p:cNvSpPr>
            <a:spLocks noChangeArrowheads="1"/>
          </p:cNvSpPr>
          <p:nvPr/>
        </p:nvSpPr>
        <p:spPr bwMode="auto">
          <a:xfrm>
            <a:off x="0" y="3716338"/>
            <a:ext cx="5940425" cy="504825"/>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6629" name="Line 5"/>
          <p:cNvSpPr>
            <a:spLocks noChangeShapeType="1"/>
          </p:cNvSpPr>
          <p:nvPr/>
        </p:nvSpPr>
        <p:spPr bwMode="auto">
          <a:xfrm>
            <a:off x="1042988" y="1628775"/>
            <a:ext cx="0" cy="3240088"/>
          </a:xfrm>
          <a:prstGeom prst="line">
            <a:avLst/>
          </a:prstGeom>
          <a:noFill/>
          <a:ln w="25400">
            <a:solidFill>
              <a:srgbClr val="000000"/>
            </a:solidFill>
            <a:round/>
            <a:headEnd/>
            <a:tailEnd/>
          </a:ln>
          <a:effectLst/>
        </p:spPr>
        <p:txBody>
          <a:bodyPr/>
          <a:lstStyle/>
          <a:p>
            <a:endParaRPr lang="es-AR" dirty="0"/>
          </a:p>
        </p:txBody>
      </p:sp>
      <p:sp>
        <p:nvSpPr>
          <p:cNvPr id="26630" name="Line 6"/>
          <p:cNvSpPr>
            <a:spLocks noChangeShapeType="1"/>
          </p:cNvSpPr>
          <p:nvPr/>
        </p:nvSpPr>
        <p:spPr bwMode="auto">
          <a:xfrm>
            <a:off x="1908175" y="1700213"/>
            <a:ext cx="0" cy="3241675"/>
          </a:xfrm>
          <a:prstGeom prst="line">
            <a:avLst/>
          </a:prstGeom>
          <a:noFill/>
          <a:ln w="25400">
            <a:solidFill>
              <a:srgbClr val="000000"/>
            </a:solidFill>
            <a:round/>
            <a:headEnd/>
            <a:tailEnd/>
          </a:ln>
          <a:effectLst/>
        </p:spPr>
        <p:txBody>
          <a:bodyPr/>
          <a:lstStyle/>
          <a:p>
            <a:endParaRPr lang="es-AR" dirty="0"/>
          </a:p>
        </p:txBody>
      </p:sp>
      <p:sp>
        <p:nvSpPr>
          <p:cNvPr id="26631" name="Line 7"/>
          <p:cNvSpPr>
            <a:spLocks noChangeShapeType="1"/>
          </p:cNvSpPr>
          <p:nvPr/>
        </p:nvSpPr>
        <p:spPr bwMode="auto">
          <a:xfrm>
            <a:off x="2339975" y="1700213"/>
            <a:ext cx="0" cy="3168650"/>
          </a:xfrm>
          <a:prstGeom prst="line">
            <a:avLst/>
          </a:prstGeom>
          <a:noFill/>
          <a:ln w="25400">
            <a:solidFill>
              <a:srgbClr val="000000"/>
            </a:solidFill>
            <a:round/>
            <a:headEnd/>
            <a:tailEnd/>
          </a:ln>
          <a:effectLst/>
        </p:spPr>
        <p:txBody>
          <a:bodyPr/>
          <a:lstStyle/>
          <a:p>
            <a:endParaRPr lang="es-AR" dirty="0"/>
          </a:p>
        </p:txBody>
      </p:sp>
      <p:sp>
        <p:nvSpPr>
          <p:cNvPr id="26632" name="Line 8"/>
          <p:cNvSpPr>
            <a:spLocks noChangeShapeType="1"/>
          </p:cNvSpPr>
          <p:nvPr/>
        </p:nvSpPr>
        <p:spPr bwMode="auto">
          <a:xfrm>
            <a:off x="2700338" y="1700213"/>
            <a:ext cx="0" cy="3168650"/>
          </a:xfrm>
          <a:prstGeom prst="line">
            <a:avLst/>
          </a:prstGeom>
          <a:noFill/>
          <a:ln w="25400">
            <a:solidFill>
              <a:srgbClr val="000000"/>
            </a:solidFill>
            <a:round/>
            <a:headEnd/>
            <a:tailEnd/>
          </a:ln>
          <a:effectLst/>
        </p:spPr>
        <p:txBody>
          <a:bodyPr/>
          <a:lstStyle/>
          <a:p>
            <a:endParaRPr lang="es-AR" dirty="0"/>
          </a:p>
        </p:txBody>
      </p:sp>
      <p:sp>
        <p:nvSpPr>
          <p:cNvPr id="26634" name="Line 10"/>
          <p:cNvSpPr>
            <a:spLocks noChangeShapeType="1"/>
          </p:cNvSpPr>
          <p:nvPr/>
        </p:nvSpPr>
        <p:spPr bwMode="auto">
          <a:xfrm>
            <a:off x="3276600" y="1628775"/>
            <a:ext cx="0" cy="3240088"/>
          </a:xfrm>
          <a:prstGeom prst="line">
            <a:avLst/>
          </a:prstGeom>
          <a:noFill/>
          <a:ln w="25400">
            <a:solidFill>
              <a:srgbClr val="000000"/>
            </a:solidFill>
            <a:round/>
            <a:headEnd/>
            <a:tailEnd/>
          </a:ln>
          <a:effectLst/>
        </p:spPr>
        <p:txBody>
          <a:bodyPr/>
          <a:lstStyle/>
          <a:p>
            <a:endParaRPr lang="es-AR" dirty="0"/>
          </a:p>
        </p:txBody>
      </p:sp>
      <p:sp>
        <p:nvSpPr>
          <p:cNvPr id="26633" name="Line 9"/>
          <p:cNvSpPr>
            <a:spLocks noChangeShapeType="1"/>
          </p:cNvSpPr>
          <p:nvPr/>
        </p:nvSpPr>
        <p:spPr bwMode="auto">
          <a:xfrm>
            <a:off x="3419475" y="1557338"/>
            <a:ext cx="0" cy="3311525"/>
          </a:xfrm>
          <a:prstGeom prst="line">
            <a:avLst/>
          </a:prstGeom>
          <a:noFill/>
          <a:ln w="25400">
            <a:solidFill>
              <a:srgbClr val="000000"/>
            </a:solidFill>
            <a:round/>
            <a:headEnd/>
            <a:tailEnd/>
          </a:ln>
          <a:effectLst/>
        </p:spPr>
        <p:txBody>
          <a:bodyPr/>
          <a:lstStyle/>
          <a:p>
            <a:endParaRPr lang="es-A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0"/>
            <a:ext cx="8435975" cy="1125538"/>
          </a:xfrm>
        </p:spPr>
        <p:txBody>
          <a:bodyPr/>
          <a:lstStyle/>
          <a:p>
            <a:r>
              <a:rPr lang="en-US" sz="2400" b="1" dirty="0"/>
              <a:t>FCA (Free Carrier)</a:t>
            </a:r>
            <a:r>
              <a:rPr lang="es-ES" sz="2400" b="1" dirty="0"/>
              <a:t> - Libre Transportista (lugar convenido)</a:t>
            </a:r>
            <a:endParaRPr lang="es-ES" sz="2400" dirty="0"/>
          </a:p>
        </p:txBody>
      </p:sp>
      <p:sp>
        <p:nvSpPr>
          <p:cNvPr id="19459" name="Rectangle 3"/>
          <p:cNvSpPr>
            <a:spLocks noGrp="1" noChangeArrowheads="1"/>
          </p:cNvSpPr>
          <p:nvPr>
            <p:ph type="body" idx="1"/>
          </p:nvPr>
        </p:nvSpPr>
        <p:spPr>
          <a:xfrm>
            <a:off x="250825" y="1052513"/>
            <a:ext cx="8435975" cy="5616575"/>
          </a:xfrm>
        </p:spPr>
        <p:txBody>
          <a:bodyPr/>
          <a:lstStyle/>
          <a:p>
            <a:pPr>
              <a:lnSpc>
                <a:spcPct val="80000"/>
              </a:lnSpc>
            </a:pPr>
            <a:r>
              <a:rPr lang="es-ES" sz="1600" dirty="0"/>
              <a:t>Significa que el vendedor entrega la mercadería para la exportación al transportista propuesto por el comprador, en el lugar acordado. </a:t>
            </a:r>
            <a:br>
              <a:rPr lang="en-US" sz="1600" b="1" dirty="0"/>
            </a:br>
            <a:br>
              <a:rPr lang="en-US" sz="1600" b="1" dirty="0"/>
            </a:br>
            <a:r>
              <a:rPr lang="es-ES" sz="1600" dirty="0"/>
              <a:t>El lugar de entrega elegido influye en las obligaciones de carga y descarga de las partes. Si la entrega tiene lugar en los locales del vendedor este es responsable de la carga. Si la entrega ocurre en cualquier otro lugar, el vendedor no es responsable de la descarga. </a:t>
            </a:r>
            <a:br>
              <a:rPr lang="en-US" sz="1600" b="1" dirty="0"/>
            </a:br>
            <a:br>
              <a:rPr lang="en-US" sz="1600" b="1" dirty="0"/>
            </a:br>
            <a:r>
              <a:rPr lang="es-ES" sz="1600" dirty="0"/>
              <a:t>Este término puede emplearse en cualquier medio de transporte incluyendo el transporte multimodal.</a:t>
            </a:r>
            <a:br>
              <a:rPr lang="en-US" sz="1600" b="1" dirty="0"/>
            </a:br>
            <a:br>
              <a:rPr lang="en-US" sz="1600" b="1" dirty="0"/>
            </a:br>
            <a:r>
              <a:rPr lang="es-ES" sz="1600" b="1" i="1" dirty="0"/>
              <a:t>Obligaciones del vendedor.</a:t>
            </a:r>
            <a:endParaRPr lang="es-ES" sz="1600" dirty="0"/>
          </a:p>
          <a:p>
            <a:pPr>
              <a:lnSpc>
                <a:spcPct val="80000"/>
              </a:lnSpc>
            </a:pPr>
            <a:r>
              <a:rPr lang="es-ES" sz="1600" dirty="0"/>
              <a:t>Entrega de la Mercadería y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a:t>
            </a:r>
          </a:p>
          <a:p>
            <a:pPr>
              <a:lnSpc>
                <a:spcPct val="80000"/>
              </a:lnSpc>
            </a:pPr>
            <a:r>
              <a:rPr lang="es-ES" sz="1600" b="1" i="1" dirty="0"/>
              <a:t>Obligaciones del comprador</a:t>
            </a:r>
            <a:endParaRPr lang="es-ES" sz="1600" dirty="0"/>
          </a:p>
          <a:p>
            <a:pPr>
              <a:lnSpc>
                <a:spcPct val="80000"/>
              </a:lnSpc>
            </a:pPr>
            <a:r>
              <a:rPr lang="es-ES" sz="1600" dirty="0"/>
              <a:t>Pagos de la mercadería </a:t>
            </a:r>
            <a:endParaRPr lang="es-AR" sz="1600" dirty="0"/>
          </a:p>
          <a:p>
            <a:pPr>
              <a:lnSpc>
                <a:spcPct val="80000"/>
              </a:lnSpc>
            </a:pPr>
            <a:r>
              <a:rPr lang="es-ES" sz="1600" dirty="0"/>
              <a:t>Flete (de lugar de exportación al lugar de importación)</a:t>
            </a:r>
            <a:endParaRPr lang="es-AR" sz="1600" dirty="0"/>
          </a:p>
          <a:p>
            <a:pPr>
              <a:lnSpc>
                <a:spcPct val="80000"/>
              </a:lnSpc>
            </a:pPr>
            <a:r>
              <a:rPr lang="es-ES" sz="1600" dirty="0"/>
              <a:t>Seguro</a:t>
            </a:r>
            <a:endParaRPr lang="es-AR" sz="1600" dirty="0"/>
          </a:p>
          <a:p>
            <a:pPr>
              <a:lnSpc>
                <a:spcPct val="80000"/>
              </a:lnSpc>
            </a:pPr>
            <a:r>
              <a:rPr lang="es-ES" sz="1600" dirty="0"/>
              <a:t>Gastos de importación (maniobras, almacenaje, agentes)</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n-US" sz="1600" dirty="0"/>
              <a:t>Demoras</a:t>
            </a:r>
            <a:endParaRPr lang="es-E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50825" y="0"/>
            <a:ext cx="8435975" cy="981075"/>
          </a:xfrm>
        </p:spPr>
        <p:txBody>
          <a:bodyPr/>
          <a:lstStyle/>
          <a:p>
            <a:r>
              <a:rPr lang="en-US" sz="2400" b="1" dirty="0"/>
              <a:t>FAS (Free Along Ship)</a:t>
            </a:r>
            <a:r>
              <a:rPr lang="es-ES" sz="2400" b="1" dirty="0"/>
              <a:t> - Libre al Costado del Buque (puerto de carga convenido)</a:t>
            </a:r>
          </a:p>
        </p:txBody>
      </p:sp>
      <p:sp>
        <p:nvSpPr>
          <p:cNvPr id="20483" name="Rectangle 3"/>
          <p:cNvSpPr>
            <a:spLocks noGrp="1" noChangeArrowheads="1"/>
          </p:cNvSpPr>
          <p:nvPr>
            <p:ph type="body" idx="1"/>
          </p:nvPr>
        </p:nvSpPr>
        <p:spPr>
          <a:xfrm>
            <a:off x="179388" y="908050"/>
            <a:ext cx="8507412" cy="5949950"/>
          </a:xfrm>
        </p:spPr>
        <p:txBody>
          <a:bodyPr/>
          <a:lstStyle/>
          <a:p>
            <a:pPr>
              <a:lnSpc>
                <a:spcPct val="80000"/>
              </a:lnSpc>
            </a:pPr>
            <a:endParaRPr lang="es-ES" sz="1800" dirty="0"/>
          </a:p>
          <a:p>
            <a:pPr>
              <a:lnSpc>
                <a:spcPct val="80000"/>
              </a:lnSpc>
            </a:pPr>
            <a:r>
              <a:rPr lang="es-ES" sz="1800" dirty="0"/>
              <a:t>Significa que la responsabilidad del vendedor finaliza una vez que la mercadería es colocada al costado del buque en el puerto de embarque convenido. Esto quiere decir que el comprador ha de asumir todos los costos y riesgos de pérdida o daño de las mercaderías desde aquel momento. </a:t>
            </a:r>
            <a:br>
              <a:rPr lang="en-US" sz="1800" b="1" dirty="0"/>
            </a:br>
            <a:br>
              <a:rPr lang="en-US" sz="1800" b="1" dirty="0"/>
            </a:br>
            <a:r>
              <a:rPr lang="es-ES" sz="1800" dirty="0"/>
              <a:t>El término FAS exige al vendedor despachar las mercaderías para la exportación. </a:t>
            </a:r>
            <a:br>
              <a:rPr lang="en-US" sz="1800" b="1" dirty="0"/>
            </a:br>
            <a:br>
              <a:rPr lang="en-US" sz="1800" b="1" dirty="0"/>
            </a:br>
            <a:r>
              <a:rPr lang="es-ES" sz="1800" b="1" i="1" dirty="0"/>
              <a:t>Obligaciones del Vendedor</a:t>
            </a:r>
            <a:endParaRPr lang="es-ES" sz="1800" dirty="0"/>
          </a:p>
          <a:p>
            <a:pPr>
              <a:lnSpc>
                <a:spcPct val="80000"/>
              </a:lnSpc>
            </a:pPr>
            <a:r>
              <a:rPr lang="es-ES" sz="1800" dirty="0"/>
              <a:t>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Flete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 )</a:t>
            </a:r>
          </a:p>
          <a:p>
            <a:pPr>
              <a:lnSpc>
                <a:spcPct val="80000"/>
              </a:lnSpc>
            </a:pPr>
            <a:r>
              <a:rPr lang="es-ES" sz="1800" b="1" i="1" dirty="0"/>
              <a:t>Obligaciones del Comprador</a:t>
            </a:r>
            <a:endParaRPr lang="es-ES" sz="1800" dirty="0"/>
          </a:p>
          <a:p>
            <a:pPr>
              <a:lnSpc>
                <a:spcPct val="80000"/>
              </a:lnSpc>
            </a:pPr>
            <a:r>
              <a:rPr lang="es-ES" sz="1800" dirty="0"/>
              <a:t>Pagos de la mercadería</a:t>
            </a:r>
            <a:endParaRPr lang="es-AR" sz="1800" dirty="0"/>
          </a:p>
          <a:p>
            <a:pPr>
              <a:lnSpc>
                <a:spcPct val="80000"/>
              </a:lnSpc>
            </a:pPr>
            <a:r>
              <a:rPr lang="es-ES" sz="1800" dirty="0"/>
              <a:t>Flete y seguro (de lugar de exportación al lugar de importación)</a:t>
            </a:r>
            <a:endParaRPr lang="es-AR" sz="1800" dirty="0"/>
          </a:p>
          <a:p>
            <a:pPr>
              <a:lnSpc>
                <a:spcPct val="80000"/>
              </a:lnSpc>
            </a:pPr>
            <a:r>
              <a:rPr lang="es-ES" sz="1800" dirty="0"/>
              <a:t>Gastos de importación (maniobras, almacenaje, agentes)</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Seguro y flete (lugar de importación a planta)</a:t>
            </a:r>
          </a:p>
          <a:p>
            <a:pPr>
              <a:lnSpc>
                <a:spcPct val="80000"/>
              </a:lnSpc>
            </a:pPr>
            <a:r>
              <a:rPr lang="es-ES" sz="1800" dirty="0"/>
              <a:t>Demoras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688975"/>
          </a:xfrm>
        </p:spPr>
        <p:txBody>
          <a:bodyPr/>
          <a:lstStyle/>
          <a:p>
            <a:r>
              <a:rPr lang="es-ES" sz="2400" b="1" dirty="0"/>
              <a:t>DES (Delivered Ex Ship) - Entregadas Sobre Buque (puerto de destino convenido)</a:t>
            </a:r>
            <a:endParaRPr lang="es-ES" sz="2400" dirty="0"/>
          </a:p>
        </p:txBody>
      </p:sp>
      <p:sp>
        <p:nvSpPr>
          <p:cNvPr id="17411" name="Rectangle 3"/>
          <p:cNvSpPr>
            <a:spLocks noGrp="1" noChangeArrowheads="1"/>
          </p:cNvSpPr>
          <p:nvPr>
            <p:ph type="body" idx="1"/>
          </p:nvPr>
        </p:nvSpPr>
        <p:spPr>
          <a:xfrm>
            <a:off x="250825" y="1557338"/>
            <a:ext cx="8435975" cy="5256212"/>
          </a:xfrm>
        </p:spPr>
        <p:txBody>
          <a:bodyPr/>
          <a:lstStyle/>
          <a:p>
            <a:pPr>
              <a:lnSpc>
                <a:spcPct val="80000"/>
              </a:lnSpc>
            </a:pPr>
            <a:r>
              <a:rPr lang="es-ES" sz="2000" dirty="0"/>
              <a:t>Significa que el vendedor entrega cuando se ponen las mercaderías a disposición del comprador a bordo del buque, no despachadas para la importación, en el puerto de destino acordado.</a:t>
            </a:r>
            <a:br>
              <a:rPr lang="en-US" sz="2000" b="1" dirty="0"/>
            </a:br>
            <a:br>
              <a:rPr lang="en-US" sz="2000" b="1" dirty="0"/>
            </a:br>
            <a:r>
              <a:rPr lang="es-ES" sz="2000" b="1" i="1" dirty="0"/>
              <a:t>Obligaciones del Vendedor</a:t>
            </a:r>
            <a:endParaRPr lang="es-ES" sz="2000" dirty="0"/>
          </a:p>
          <a:p>
            <a:pPr>
              <a:lnSpc>
                <a:spcPct val="80000"/>
              </a:lnSpc>
            </a:pPr>
            <a:r>
              <a:rPr lang="es-ES" sz="2000" dirty="0"/>
              <a:t>Entregar la mercadería y documentos necesarios</a:t>
            </a:r>
            <a:endParaRPr lang="es-AR" sz="2000" dirty="0"/>
          </a:p>
          <a:p>
            <a:pPr>
              <a:lnSpc>
                <a:spcPct val="80000"/>
              </a:lnSpc>
            </a:pPr>
            <a:r>
              <a:rPr lang="es-ES" sz="2000" dirty="0"/>
              <a:t>Empaque y embalaje</a:t>
            </a:r>
            <a:endParaRPr lang="es-AR" sz="2000" dirty="0"/>
          </a:p>
          <a:p>
            <a:pPr>
              <a:lnSpc>
                <a:spcPct val="80000"/>
              </a:lnSpc>
            </a:pPr>
            <a:r>
              <a:rPr lang="es-ES" sz="2000" dirty="0"/>
              <a:t>Flete (de fábrica al lugar de exportación)</a:t>
            </a:r>
            <a:endParaRPr lang="es-AR" sz="2000" dirty="0"/>
          </a:p>
          <a:p>
            <a:pPr>
              <a:lnSpc>
                <a:spcPct val="80000"/>
              </a:lnSpc>
            </a:pPr>
            <a:r>
              <a:rPr lang="es-ES" sz="2000" dirty="0"/>
              <a:t>Aduana (documentos, permisos, requisitos, impuestos)</a:t>
            </a:r>
            <a:endParaRPr lang="es-AR" sz="2000" dirty="0"/>
          </a:p>
          <a:p>
            <a:pPr>
              <a:lnSpc>
                <a:spcPct val="80000"/>
              </a:lnSpc>
            </a:pPr>
            <a:r>
              <a:rPr lang="es-ES" sz="2000" dirty="0"/>
              <a:t>Gastos de exportación (maniobras, almacenaje, agentes )</a:t>
            </a:r>
            <a:endParaRPr lang="es-AR" sz="2000" dirty="0"/>
          </a:p>
          <a:p>
            <a:pPr>
              <a:lnSpc>
                <a:spcPct val="80000"/>
              </a:lnSpc>
            </a:pPr>
            <a:r>
              <a:rPr lang="es-ES" sz="2000" dirty="0"/>
              <a:t>Flete y seguro (de lugar de exportación al lugar de importación)</a:t>
            </a:r>
          </a:p>
          <a:p>
            <a:pPr>
              <a:lnSpc>
                <a:spcPct val="80000"/>
              </a:lnSpc>
            </a:pPr>
            <a:r>
              <a:rPr lang="es-ES" sz="2000" b="1" i="1" dirty="0"/>
              <a:t>Obligaciones del Comprador</a:t>
            </a:r>
            <a:endParaRPr lang="es-ES" sz="2000" dirty="0"/>
          </a:p>
          <a:p>
            <a:pPr>
              <a:lnSpc>
                <a:spcPct val="80000"/>
              </a:lnSpc>
            </a:pPr>
            <a:r>
              <a:rPr lang="es-ES" sz="2000" dirty="0"/>
              <a:t>Pago de la mercadería</a:t>
            </a:r>
            <a:endParaRPr lang="es-AR" sz="2000" dirty="0"/>
          </a:p>
          <a:p>
            <a:pPr>
              <a:lnSpc>
                <a:spcPct val="80000"/>
              </a:lnSpc>
            </a:pPr>
            <a:r>
              <a:rPr lang="es-ES" sz="2000" dirty="0"/>
              <a:t>Gastos de importación (maniobras, almacenaje, agentes )</a:t>
            </a:r>
            <a:endParaRPr lang="es-AR" sz="2000" dirty="0"/>
          </a:p>
          <a:p>
            <a:pPr>
              <a:lnSpc>
                <a:spcPct val="80000"/>
              </a:lnSpc>
            </a:pPr>
            <a:r>
              <a:rPr lang="es-ES" sz="2000" dirty="0"/>
              <a:t>Aduana (documentos, permisos, requisitos, impuestos)</a:t>
            </a:r>
            <a:endParaRPr lang="es-AR" sz="2000" dirty="0"/>
          </a:p>
          <a:p>
            <a:pPr>
              <a:lnSpc>
                <a:spcPct val="80000"/>
              </a:lnSpc>
            </a:pPr>
            <a:r>
              <a:rPr lang="es-ES" sz="2000" dirty="0"/>
              <a:t>Acarreo y seguro (lugar de importación a planta)</a:t>
            </a:r>
          </a:p>
          <a:p>
            <a:pPr>
              <a:lnSpc>
                <a:spcPct val="80000"/>
              </a:lnSpc>
            </a:pPr>
            <a:r>
              <a:rPr lang="es-ES" sz="2000" dirty="0"/>
              <a:t>Demoras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4450"/>
            <a:ext cx="8229600" cy="544513"/>
          </a:xfrm>
        </p:spPr>
        <p:txBody>
          <a:bodyPr/>
          <a:lstStyle/>
          <a:p>
            <a:r>
              <a:rPr lang="es-ES" sz="2400" b="1" dirty="0"/>
              <a:t>DEQ (delivered Ex-Quay) - Entregadas en Muelle (puerto de destino convenido) </a:t>
            </a:r>
            <a:endParaRPr lang="es-ES" sz="2400" dirty="0"/>
          </a:p>
        </p:txBody>
      </p:sp>
      <p:sp>
        <p:nvSpPr>
          <p:cNvPr id="16387" name="Rectangle 3"/>
          <p:cNvSpPr>
            <a:spLocks noGrp="1" noChangeArrowheads="1"/>
          </p:cNvSpPr>
          <p:nvPr>
            <p:ph type="body" idx="1"/>
          </p:nvPr>
        </p:nvSpPr>
        <p:spPr>
          <a:xfrm>
            <a:off x="250825" y="765175"/>
            <a:ext cx="8435975" cy="6092825"/>
          </a:xfrm>
        </p:spPr>
        <p:txBody>
          <a:bodyPr/>
          <a:lstStyle/>
          <a:p>
            <a:pPr>
              <a:lnSpc>
                <a:spcPct val="80000"/>
              </a:lnSpc>
            </a:pPr>
            <a:r>
              <a:rPr lang="es-ES" sz="1800" dirty="0"/>
              <a:t>Significa que el vendedor entrega cuando se ponen las mercaderías a disposición del comprador, sin despachar para la importación, en el muelle (desembarcadero) en el puerto de destino acordado. El vendedor debe asumir los costos y riesgos ocasionados al conducir las mercaderías al puerto de destino acordado y al descargar las mercaderías en el muelle (desembarcadero). El término DEQ exige que el comprador despache las mercaderías para la importación y que pague todos los trámites, derechos, impuestos y demás cargas de la importación.</a:t>
            </a:r>
            <a:br>
              <a:rPr lang="en-US" sz="1800" b="1" dirty="0"/>
            </a:br>
            <a:br>
              <a:rPr lang="en-US" sz="1800" b="1" dirty="0"/>
            </a:br>
            <a:r>
              <a:rPr lang="es-ES" sz="1800" b="1" i="1" dirty="0"/>
              <a:t>Obligaciones del Vendedor</a:t>
            </a:r>
            <a:endParaRPr lang="es-ES" sz="1800" dirty="0"/>
          </a:p>
          <a:p>
            <a:pPr>
              <a:lnSpc>
                <a:spcPct val="80000"/>
              </a:lnSpc>
            </a:pPr>
            <a:r>
              <a:rPr lang="es-ES" sz="1800" dirty="0"/>
              <a:t>Entregar la 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Flete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a:t>
            </a:r>
            <a:endParaRPr lang="es-AR" sz="1800" dirty="0"/>
          </a:p>
          <a:p>
            <a:pPr>
              <a:lnSpc>
                <a:spcPct val="80000"/>
              </a:lnSpc>
            </a:pPr>
            <a:r>
              <a:rPr lang="es-ES" sz="1800" dirty="0"/>
              <a:t>Flete y seguro (de lugar de exportación al lugar de importación)</a:t>
            </a:r>
            <a:endParaRPr lang="es-AR" sz="1800" dirty="0"/>
          </a:p>
          <a:p>
            <a:pPr>
              <a:lnSpc>
                <a:spcPct val="80000"/>
              </a:lnSpc>
            </a:pPr>
            <a:r>
              <a:rPr lang="es-ES" sz="1800" dirty="0"/>
              <a:t>Aduana (documentos, permisos, requisitos, impuestos)</a:t>
            </a:r>
          </a:p>
          <a:p>
            <a:pPr>
              <a:lnSpc>
                <a:spcPct val="80000"/>
              </a:lnSpc>
            </a:pPr>
            <a:r>
              <a:rPr lang="es-ES" sz="1800" b="1" i="1" dirty="0"/>
              <a:t>Obligaciones del Comprador</a:t>
            </a:r>
            <a:endParaRPr lang="es-ES" sz="1800" dirty="0"/>
          </a:p>
          <a:p>
            <a:pPr>
              <a:lnSpc>
                <a:spcPct val="80000"/>
              </a:lnSpc>
            </a:pPr>
            <a:r>
              <a:rPr lang="es-ES" sz="1800" dirty="0"/>
              <a:t>Pago de la mercadería</a:t>
            </a:r>
            <a:endParaRPr lang="es-AR" sz="1800" dirty="0"/>
          </a:p>
          <a:p>
            <a:pPr>
              <a:lnSpc>
                <a:spcPct val="80000"/>
              </a:lnSpc>
            </a:pPr>
            <a:r>
              <a:rPr lang="es-ES" sz="1800" dirty="0"/>
              <a:t>Flete y seguro (lugar de importación a planta)</a:t>
            </a:r>
            <a:endParaRPr lang="es-AR" sz="1800" dirty="0"/>
          </a:p>
          <a:p>
            <a:pPr>
              <a:lnSpc>
                <a:spcPct val="80000"/>
              </a:lnSpc>
            </a:pPr>
            <a:r>
              <a:rPr lang="es-ES" sz="1800" dirty="0"/>
              <a:t>Gastos de importación (maniobras, almacenaje, agentes)</a:t>
            </a:r>
            <a:endParaRPr lang="es-AR" sz="1800" dirty="0"/>
          </a:p>
          <a:p>
            <a:pPr>
              <a:lnSpc>
                <a:spcPct val="80000"/>
              </a:lnSpc>
            </a:pPr>
            <a:r>
              <a:rPr lang="es-ES" sz="1800" dirty="0"/>
              <a:t>Demoras</a:t>
            </a:r>
          </a:p>
          <a:p>
            <a:pPr>
              <a:lnSpc>
                <a:spcPct val="80000"/>
              </a:lnSpc>
            </a:pPr>
            <a:r>
              <a:rPr lang="es-ES" sz="1800" dirty="0"/>
              <a:t>Este término puede usarse únicamente para el transporte por mar o por vías de navegación interior o para el transporte multimodal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8686800" cy="908050"/>
          </a:xfrm>
        </p:spPr>
        <p:txBody>
          <a:bodyPr/>
          <a:lstStyle/>
          <a:p>
            <a:r>
              <a:rPr lang="en-US" sz="2400" b="1" dirty="0"/>
              <a:t>CIP (Carriage and Insurance Paid to)</a:t>
            </a:r>
            <a:r>
              <a:rPr lang="es-ES" sz="2400" b="1" dirty="0"/>
              <a:t> - Transporte y Seguro Pago Hasta (lugar de destino convenido)</a:t>
            </a:r>
          </a:p>
        </p:txBody>
      </p:sp>
      <p:sp>
        <p:nvSpPr>
          <p:cNvPr id="12291" name="Rectangle 3"/>
          <p:cNvSpPr>
            <a:spLocks noGrp="1" noChangeArrowheads="1"/>
          </p:cNvSpPr>
          <p:nvPr>
            <p:ph type="body" idx="1"/>
          </p:nvPr>
        </p:nvSpPr>
        <p:spPr>
          <a:xfrm>
            <a:off x="250825" y="908050"/>
            <a:ext cx="8435975" cy="5761038"/>
          </a:xfrm>
        </p:spPr>
        <p:txBody>
          <a:bodyPr/>
          <a:lstStyle/>
          <a:p>
            <a:pPr>
              <a:lnSpc>
                <a:spcPct val="80000"/>
              </a:lnSpc>
            </a:pPr>
            <a:r>
              <a:rPr lang="es-ES" sz="1600" dirty="0"/>
              <a:t>El vendedor entrega las mercaderías al transportista designado por él pero, además, debe pagar los costos del transporte necesario para llevar las mercaderías al destino convenido. El vendedor también debe conseguir un seguro contra el riesgo, que soporta el comprador, de pérdida o daño de las mercaderías durante el transporte. </a:t>
            </a:r>
            <a:br>
              <a:rPr lang="en-US" sz="1600" b="1" dirty="0"/>
            </a:br>
            <a:r>
              <a:rPr lang="es-ES" sz="1600" dirty="0"/>
              <a:t>El comprador asume todos los riesgos y con cualquier otro coste ocurridos después de que las mercaderías hayan sido así entregadas.</a:t>
            </a:r>
            <a:br>
              <a:rPr lang="en-US" sz="1600" b="1" dirty="0"/>
            </a:br>
            <a:r>
              <a:rPr lang="es-ES" sz="1600" dirty="0"/>
              <a:t>El CPT exige que el vendedor despache las mercaderías para la exportación. </a:t>
            </a:r>
            <a:br>
              <a:rPr lang="en-US" sz="1600" b="1" dirty="0"/>
            </a:br>
            <a:r>
              <a:rPr lang="es-ES" sz="1600" dirty="0"/>
              <a:t>Este término puede emplearse con independencia del modo de transporte, incluyendo el transporte multimodal. </a:t>
            </a:r>
            <a:br>
              <a:rPr lang="en-US" sz="1600" b="1" dirty="0"/>
            </a:br>
            <a:br>
              <a:rPr lang="en-US" sz="1600" b="1" dirty="0"/>
            </a:br>
            <a:r>
              <a:rPr lang="es-ES" sz="1600" b="1" i="1" dirty="0"/>
              <a:t>Obligaciones del Vendedor</a:t>
            </a:r>
            <a:endParaRPr lang="es-ES" sz="1600" dirty="0"/>
          </a:p>
          <a:p>
            <a:pPr>
              <a:lnSpc>
                <a:spcPct val="80000"/>
              </a:lnSpc>
            </a:pPr>
            <a:r>
              <a:rPr lang="es-ES" sz="1600" dirty="0"/>
              <a:t>Entregar la mercadería y los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 )</a:t>
            </a:r>
            <a:endParaRPr lang="es-AR" sz="1600" dirty="0"/>
          </a:p>
          <a:p>
            <a:pPr>
              <a:lnSpc>
                <a:spcPct val="80000"/>
              </a:lnSpc>
            </a:pPr>
            <a:r>
              <a:rPr lang="es-ES" sz="1600" dirty="0"/>
              <a:t>Flete y seguro (de lugar de exportación al lugar de importación)</a:t>
            </a:r>
            <a:endParaRPr lang="es-AR" sz="1600" dirty="0"/>
          </a:p>
          <a:p>
            <a:pPr>
              <a:lnSpc>
                <a:spcPct val="80000"/>
              </a:lnSpc>
            </a:pPr>
            <a:r>
              <a:rPr lang="es-ES" sz="1600" dirty="0"/>
              <a:t>Gastos de importación (maniobras, almacenaje, agentes ) "Parcial"</a:t>
            </a:r>
          </a:p>
          <a:p>
            <a:pPr>
              <a:lnSpc>
                <a:spcPct val="80000"/>
              </a:lnSpc>
            </a:pPr>
            <a:r>
              <a:rPr lang="es-ES" sz="1600" b="1" i="1" dirty="0"/>
              <a:t>Obligaciones del Comprador</a:t>
            </a:r>
            <a:endParaRPr lang="es-ES" sz="1600" dirty="0"/>
          </a:p>
          <a:p>
            <a:pPr>
              <a:lnSpc>
                <a:spcPct val="80000"/>
              </a:lnSpc>
            </a:pPr>
            <a:r>
              <a:rPr lang="es-ES" sz="1600" dirty="0"/>
              <a:t>Pago de la mercadería</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s-ES" sz="1600" dirty="0"/>
              <a:t>Gastos de importación (maniobras, almacenaje, agentes ) "Parcial"</a:t>
            </a:r>
            <a:endParaRPr lang="es-AR" sz="1600" dirty="0"/>
          </a:p>
          <a:p>
            <a:pPr>
              <a:lnSpc>
                <a:spcPct val="80000"/>
              </a:lnSpc>
            </a:pPr>
            <a:r>
              <a:rPr lang="en-US" sz="1600" dirty="0"/>
              <a:t>Demoras</a:t>
            </a:r>
            <a:endParaRPr lang="es-E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686800" cy="1052513"/>
          </a:xfrm>
        </p:spPr>
        <p:txBody>
          <a:bodyPr/>
          <a:lstStyle/>
          <a:p>
            <a:r>
              <a:rPr lang="en-US" sz="2400" b="1" dirty="0"/>
              <a:t>CPT (Carriage Paid To)</a:t>
            </a:r>
            <a:r>
              <a:rPr lang="es-ES" sz="2400" b="1" dirty="0"/>
              <a:t> - Transporte Pagado Hasta (lugar de destino convenido) </a:t>
            </a:r>
            <a:endParaRPr lang="es-ES" sz="2400" dirty="0"/>
          </a:p>
        </p:txBody>
      </p:sp>
      <p:sp>
        <p:nvSpPr>
          <p:cNvPr id="10243" name="Rectangle 3"/>
          <p:cNvSpPr>
            <a:spLocks noGrp="1" noChangeArrowheads="1"/>
          </p:cNvSpPr>
          <p:nvPr>
            <p:ph type="body" idx="1"/>
          </p:nvPr>
        </p:nvSpPr>
        <p:spPr>
          <a:xfrm>
            <a:off x="0" y="1052513"/>
            <a:ext cx="8964613" cy="5805487"/>
          </a:xfrm>
        </p:spPr>
        <p:txBody>
          <a:bodyPr/>
          <a:lstStyle/>
          <a:p>
            <a:pPr>
              <a:lnSpc>
                <a:spcPct val="80000"/>
              </a:lnSpc>
            </a:pPr>
            <a:r>
              <a:rPr lang="es-ES" sz="1600" dirty="0"/>
              <a:t>El vendedor entrega las mercaderías al transportista designado por él pero, además, debe pagar los costos del transporte necesario para llevar las mercaderías al destino convenido.</a:t>
            </a:r>
            <a:br>
              <a:rPr lang="en-US" sz="1600" b="1" dirty="0"/>
            </a:br>
            <a:r>
              <a:rPr lang="es-ES" sz="1600" dirty="0"/>
              <a:t>El comprador asume todos los riesgos y con cualquier otro coste ocurridos después de que las mercaderías hayan sido así entregadas.</a:t>
            </a:r>
            <a:br>
              <a:rPr lang="en-US" sz="1600" b="1" dirty="0"/>
            </a:br>
            <a:r>
              <a:rPr lang="es-ES" sz="1600" dirty="0"/>
              <a:t>El CPT exige que el vendedor despache las mercaderías para la exportación. </a:t>
            </a:r>
            <a:br>
              <a:rPr lang="en-US" sz="1600" b="1" dirty="0"/>
            </a:br>
            <a:r>
              <a:rPr lang="es-ES" sz="1600" dirty="0"/>
              <a:t>Este término puede emplearse con independencia del modo de transporte, incluyendo el transporte multimodal. </a:t>
            </a:r>
            <a:br>
              <a:rPr lang="en-US" sz="1600" b="1" dirty="0"/>
            </a:br>
            <a:br>
              <a:rPr lang="en-US" sz="1600" b="1" dirty="0"/>
            </a:br>
            <a:r>
              <a:rPr lang="es-ES" sz="1600" b="1" i="1" dirty="0"/>
              <a:t>Obligaciones del Vendedor</a:t>
            </a:r>
            <a:endParaRPr lang="es-ES" sz="1600" dirty="0"/>
          </a:p>
          <a:p>
            <a:pPr>
              <a:lnSpc>
                <a:spcPct val="80000"/>
              </a:lnSpc>
            </a:pPr>
            <a:r>
              <a:rPr lang="es-ES" sz="1600" dirty="0"/>
              <a:t>Entregar la mercadería y los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a:t>
            </a:r>
            <a:endParaRPr lang="es-AR" sz="1600" dirty="0"/>
          </a:p>
          <a:p>
            <a:pPr>
              <a:lnSpc>
                <a:spcPct val="80000"/>
              </a:lnSpc>
            </a:pPr>
            <a:r>
              <a:rPr lang="es-ES" sz="1600" dirty="0"/>
              <a:t>Flete (de lugar de exportación al lugar de importación)</a:t>
            </a:r>
            <a:endParaRPr lang="es-AR" sz="1600" dirty="0"/>
          </a:p>
          <a:p>
            <a:pPr>
              <a:lnSpc>
                <a:spcPct val="80000"/>
              </a:lnSpc>
            </a:pPr>
            <a:r>
              <a:rPr lang="es-ES" sz="1600" dirty="0"/>
              <a:t>Gastos de importación (maniobras, almacenaje, agentes ) "Parcial"</a:t>
            </a:r>
          </a:p>
          <a:p>
            <a:pPr>
              <a:lnSpc>
                <a:spcPct val="80000"/>
              </a:lnSpc>
            </a:pPr>
            <a:r>
              <a:rPr lang="es-ES" sz="1600" b="1" i="1" dirty="0"/>
              <a:t>Obligaciones del Comprador</a:t>
            </a:r>
            <a:endParaRPr lang="es-ES" sz="1600" dirty="0"/>
          </a:p>
          <a:p>
            <a:pPr>
              <a:lnSpc>
                <a:spcPct val="80000"/>
              </a:lnSpc>
            </a:pPr>
            <a:r>
              <a:rPr lang="es-ES" sz="1600" dirty="0"/>
              <a:t>Pago de la mercadería</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s-ES" sz="1600" dirty="0"/>
              <a:t>Gastos de importación (maniobras, almacenaje, agentes ) "Parcial"</a:t>
            </a:r>
          </a:p>
          <a:p>
            <a:pPr>
              <a:lnSpc>
                <a:spcPct val="80000"/>
              </a:lnSpc>
            </a:pPr>
            <a:r>
              <a:rPr lang="en-US" sz="1600" dirty="0"/>
              <a:t>Demoras</a:t>
            </a:r>
            <a:r>
              <a:rPr lang="es-ES" sz="16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3" name="Picture 5" descr="barco_carga"/>
          <p:cNvPicPr>
            <a:picLocks noChangeAspect="1" noChangeArrowheads="1"/>
          </p:cNvPicPr>
          <p:nvPr/>
        </p:nvPicPr>
        <p:blipFill>
          <a:blip r:embed="rId2" cstate="print"/>
          <a:srcRect/>
          <a:stretch>
            <a:fillRect/>
          </a:stretch>
        </p:blipFill>
        <p:spPr bwMode="auto">
          <a:xfrm>
            <a:off x="0" y="-46038"/>
            <a:ext cx="9144000" cy="6904038"/>
          </a:xfrm>
          <a:prstGeom prst="rect">
            <a:avLst/>
          </a:prstGeom>
          <a:noFill/>
        </p:spPr>
      </p:pic>
      <p:sp>
        <p:nvSpPr>
          <p:cNvPr id="2050" name="Rectangle 2"/>
          <p:cNvSpPr>
            <a:spLocks noGrp="1" noChangeArrowheads="1"/>
          </p:cNvSpPr>
          <p:nvPr>
            <p:ph type="ctrTitle"/>
          </p:nvPr>
        </p:nvSpPr>
        <p:spPr>
          <a:xfrm>
            <a:off x="971550" y="4292600"/>
            <a:ext cx="7772400" cy="1431925"/>
          </a:xfrm>
        </p:spPr>
        <p:txBody>
          <a:bodyPr/>
          <a:lstStyle/>
          <a:p>
            <a:r>
              <a:rPr lang="es-ES" dirty="0"/>
              <a:t>Términos mas utilizados en comercio Internacional</a:t>
            </a:r>
          </a:p>
        </p:txBody>
      </p:sp>
      <p:sp>
        <p:nvSpPr>
          <p:cNvPr id="2051" name="Rectangle 3"/>
          <p:cNvSpPr>
            <a:spLocks noGrp="1" noChangeArrowheads="1"/>
          </p:cNvSpPr>
          <p:nvPr>
            <p:ph type="subTitle" idx="1"/>
          </p:nvPr>
        </p:nvSpPr>
        <p:spPr>
          <a:xfrm>
            <a:off x="2484438" y="5734050"/>
            <a:ext cx="4752975" cy="792163"/>
          </a:xfrm>
        </p:spPr>
        <p:txBody>
          <a:bodyPr/>
          <a:lstStyle/>
          <a:p>
            <a:r>
              <a:rPr lang="es-ES" sz="2000" dirty="0"/>
              <a:t>Ing. Jorge A. Pigerl</a:t>
            </a:r>
          </a:p>
          <a:p>
            <a:endParaRPr lang="es-ES" sz="2000" dirty="0"/>
          </a:p>
        </p:txBody>
      </p:sp>
      <p:sp>
        <p:nvSpPr>
          <p:cNvPr id="2054" name="Rectangle 6"/>
          <p:cNvSpPr>
            <a:spLocks noChangeArrowheads="1"/>
          </p:cNvSpPr>
          <p:nvPr/>
        </p:nvSpPr>
        <p:spPr bwMode="auto">
          <a:xfrm>
            <a:off x="250825" y="0"/>
            <a:ext cx="8713788" cy="1052513"/>
          </a:xfrm>
          <a:prstGeom prst="rect">
            <a:avLst/>
          </a:prstGeom>
          <a:noFill/>
          <a:ln w="9525">
            <a:noFill/>
            <a:miter lim="800000"/>
            <a:headEnd/>
            <a:tailEnd/>
          </a:ln>
          <a:effectLst/>
        </p:spPr>
        <p:txBody>
          <a:bodyPr anchor="b" anchorCtr="1"/>
          <a:lstStyle/>
          <a:p>
            <a:pPr algn="ctr"/>
            <a:r>
              <a:rPr lang="es-ES" sz="4000" dirty="0">
                <a:solidFill>
                  <a:schemeClr val="bg1"/>
                </a:solidFill>
                <a:effectLst>
                  <a:outerShdw blurRad="38100" dist="38100" dir="2700000" algn="tl">
                    <a:srgbClr val="000000"/>
                  </a:outerShdw>
                </a:effectLst>
              </a:rPr>
              <a:t>Economía y Org. De la Producción.</a:t>
            </a:r>
            <a:br>
              <a:rPr lang="es-ES" sz="4000" dirty="0">
                <a:solidFill>
                  <a:schemeClr val="bg1"/>
                </a:solidFill>
                <a:effectLst>
                  <a:outerShdw blurRad="38100" dist="38100" dir="2700000" algn="tl">
                    <a:srgbClr val="000000"/>
                  </a:outerShdw>
                </a:effectLst>
              </a:rPr>
            </a:br>
            <a:r>
              <a:rPr lang="es-ES" sz="2000" dirty="0">
                <a:solidFill>
                  <a:schemeClr val="bg1"/>
                </a:solidFill>
                <a:effectLst>
                  <a:outerShdw blurRad="38100" dist="38100" dir="2700000" algn="tl">
                    <a:srgbClr val="000000"/>
                  </a:outerShdw>
                </a:effectLst>
              </a:rPr>
              <a:t>Ing. Electromecánica – Ing. Electrónica – Ing. En </a:t>
            </a:r>
            <a:r>
              <a:rPr lang="es-ES" sz="2000" dirty="0" err="1">
                <a:solidFill>
                  <a:schemeClr val="bg1"/>
                </a:solidFill>
                <a:effectLst>
                  <a:outerShdw blurRad="38100" dist="38100" dir="2700000" algn="tl">
                    <a:srgbClr val="000000"/>
                  </a:outerShdw>
                </a:effectLst>
              </a:rPr>
              <a:t>Computacion</a:t>
            </a:r>
            <a:endParaRPr lang="es-ES" sz="2000" dirty="0">
              <a:solidFill>
                <a:schemeClr val="bg1"/>
              </a:solidFill>
              <a:effectLst>
                <a:outerShdw blurRad="38100" dist="38100" dir="2700000" algn="tl">
                  <a:srgbClr val="00000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9388" y="0"/>
            <a:ext cx="8507412" cy="1052513"/>
          </a:xfrm>
        </p:spPr>
        <p:txBody>
          <a:bodyPr/>
          <a:lstStyle/>
          <a:p>
            <a:r>
              <a:rPr lang="en-US" sz="2400" b="1" dirty="0"/>
              <a:t>DAF (Delivered At Frontier) </a:t>
            </a:r>
            <a:r>
              <a:rPr lang="es-ES" sz="2400" b="1" dirty="0"/>
              <a:t>- Entregadas en Frontera (lugar convenido)</a:t>
            </a:r>
          </a:p>
        </p:txBody>
      </p:sp>
      <p:sp>
        <p:nvSpPr>
          <p:cNvPr id="13315" name="Rectangle 3"/>
          <p:cNvSpPr>
            <a:spLocks noGrp="1" noChangeArrowheads="1"/>
          </p:cNvSpPr>
          <p:nvPr>
            <p:ph type="body" idx="1"/>
          </p:nvPr>
        </p:nvSpPr>
        <p:spPr>
          <a:xfrm>
            <a:off x="0" y="981075"/>
            <a:ext cx="8686800" cy="5876925"/>
          </a:xfrm>
        </p:spPr>
        <p:txBody>
          <a:bodyPr/>
          <a:lstStyle/>
          <a:p>
            <a:pPr>
              <a:lnSpc>
                <a:spcPct val="80000"/>
              </a:lnSpc>
              <a:buFontTx/>
              <a:buNone/>
            </a:pPr>
            <a:r>
              <a:rPr lang="es-ES" sz="1600" dirty="0"/>
              <a:t>	Significa que el vendedor ha cumplido su obligación de entregar cuando ha puesto la mercancía despachada en la Aduana para la exportación en el punto y lugar convenidos de la frontera pero antes de la aduana fronteriza del país comprador.</a:t>
            </a:r>
            <a:br>
              <a:rPr lang="en-US" sz="1600" b="1" dirty="0"/>
            </a:br>
            <a:br>
              <a:rPr lang="en-US" sz="1600" b="1" dirty="0"/>
            </a:br>
            <a:r>
              <a:rPr lang="es-ES" sz="1600" dirty="0"/>
              <a:t>Este término puede emplearse con independencia del modo de transporte cuando las mercaderías deban entregarse en una frontera terrestre.</a:t>
            </a:r>
            <a:br>
              <a:rPr lang="en-US" sz="1600" b="1" dirty="0"/>
            </a:br>
            <a:br>
              <a:rPr lang="en-US" sz="1600" b="1" dirty="0"/>
            </a:br>
            <a:r>
              <a:rPr lang="es-ES" sz="1600" b="1" i="1" dirty="0"/>
              <a:t>Obligaciones del Vendedor</a:t>
            </a:r>
            <a:endParaRPr lang="es-ES" sz="1600" dirty="0"/>
          </a:p>
          <a:p>
            <a:pPr>
              <a:lnSpc>
                <a:spcPct val="80000"/>
              </a:lnSpc>
            </a:pPr>
            <a:r>
              <a:rPr lang="es-ES" sz="1600" dirty="0"/>
              <a:t>Entregar la mercadería y documentos necesarios</a:t>
            </a:r>
            <a:endParaRPr lang="es-AR" sz="1600" dirty="0"/>
          </a:p>
          <a:p>
            <a:pPr>
              <a:lnSpc>
                <a:spcPct val="80000"/>
              </a:lnSpc>
            </a:pPr>
            <a:r>
              <a:rPr lang="es-ES" sz="1600" dirty="0"/>
              <a:t>Empaque y embalaje</a:t>
            </a:r>
            <a:endParaRPr lang="es-AR" sz="1600" dirty="0"/>
          </a:p>
          <a:p>
            <a:pPr>
              <a:lnSpc>
                <a:spcPct val="80000"/>
              </a:lnSpc>
            </a:pPr>
            <a:r>
              <a:rPr lang="es-ES" sz="1600" dirty="0"/>
              <a:t>Flete (de fábrica al lugar de exportación)</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Gastos de exportación (maniobras, almacenaje, agentes )</a:t>
            </a:r>
            <a:endParaRPr lang="es-AR" sz="1600" dirty="0"/>
          </a:p>
          <a:p>
            <a:pPr>
              <a:lnSpc>
                <a:spcPct val="80000"/>
              </a:lnSpc>
            </a:pPr>
            <a:r>
              <a:rPr lang="es-ES" sz="1600" dirty="0"/>
              <a:t>Flete (de lugar de exportación al lugar de importación)(parcial)</a:t>
            </a:r>
            <a:endParaRPr lang="es-AR" sz="1600" dirty="0"/>
          </a:p>
          <a:p>
            <a:pPr>
              <a:lnSpc>
                <a:spcPct val="80000"/>
              </a:lnSpc>
            </a:pPr>
            <a:r>
              <a:rPr lang="es-ES" sz="1600" dirty="0"/>
              <a:t>Seguro (parcial)</a:t>
            </a:r>
          </a:p>
          <a:p>
            <a:pPr>
              <a:lnSpc>
                <a:spcPct val="80000"/>
              </a:lnSpc>
            </a:pPr>
            <a:r>
              <a:rPr lang="es-ES" sz="1600" b="1" i="1" dirty="0"/>
              <a:t>Obligaciones del Comprador</a:t>
            </a:r>
            <a:endParaRPr lang="es-ES" sz="1600" dirty="0"/>
          </a:p>
          <a:p>
            <a:pPr>
              <a:lnSpc>
                <a:spcPct val="80000"/>
              </a:lnSpc>
            </a:pPr>
            <a:r>
              <a:rPr lang="es-ES" sz="1600" dirty="0"/>
              <a:t>Pagos de la Mercadería</a:t>
            </a:r>
            <a:endParaRPr lang="es-AR" sz="1600" dirty="0"/>
          </a:p>
          <a:p>
            <a:pPr>
              <a:lnSpc>
                <a:spcPct val="80000"/>
              </a:lnSpc>
            </a:pPr>
            <a:r>
              <a:rPr lang="es-ES" sz="1600" dirty="0"/>
              <a:t>Flete (de lugar de exportación al lugar de importación) (parcial)</a:t>
            </a:r>
            <a:endParaRPr lang="es-AR" sz="1600" dirty="0"/>
          </a:p>
          <a:p>
            <a:pPr>
              <a:lnSpc>
                <a:spcPct val="80000"/>
              </a:lnSpc>
            </a:pPr>
            <a:r>
              <a:rPr lang="es-ES" sz="1600" dirty="0"/>
              <a:t>Seguro (parcial)</a:t>
            </a:r>
            <a:endParaRPr lang="es-AR" sz="1600" dirty="0"/>
          </a:p>
          <a:p>
            <a:pPr>
              <a:lnSpc>
                <a:spcPct val="80000"/>
              </a:lnSpc>
            </a:pPr>
            <a:r>
              <a:rPr lang="es-ES" sz="1600" dirty="0"/>
              <a:t>Gastos de importación (maniobras, almacenaje, agentes )</a:t>
            </a:r>
            <a:endParaRPr lang="es-AR" sz="1600" dirty="0"/>
          </a:p>
          <a:p>
            <a:pPr>
              <a:lnSpc>
                <a:spcPct val="80000"/>
              </a:lnSpc>
            </a:pPr>
            <a:r>
              <a:rPr lang="es-ES" sz="1600" dirty="0"/>
              <a:t>Aduana (documentos, permisos, requisitos, impuestos)</a:t>
            </a:r>
            <a:endParaRPr lang="es-AR" sz="1600" dirty="0"/>
          </a:p>
          <a:p>
            <a:pPr>
              <a:lnSpc>
                <a:spcPct val="80000"/>
              </a:lnSpc>
            </a:pPr>
            <a:r>
              <a:rPr lang="es-ES" sz="1600" dirty="0"/>
              <a:t>Flete y seguro (lugar de importación a planta)</a:t>
            </a:r>
            <a:endParaRPr lang="es-AR" sz="1600" dirty="0"/>
          </a:p>
          <a:p>
            <a:pPr>
              <a:lnSpc>
                <a:spcPct val="80000"/>
              </a:lnSpc>
            </a:pPr>
            <a:r>
              <a:rPr lang="en-US" sz="1600" dirty="0"/>
              <a:t>Demoras</a:t>
            </a:r>
            <a:endParaRPr lang="es-E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5888"/>
            <a:ext cx="8229600" cy="688975"/>
          </a:xfrm>
        </p:spPr>
        <p:txBody>
          <a:bodyPr/>
          <a:lstStyle/>
          <a:p>
            <a:r>
              <a:rPr lang="es-ES" sz="2400" b="1" dirty="0"/>
              <a:t>DDU (Delivered Duty Unpaid) - Entregadas Derechos No Pagados (lugar de destino convenido)</a:t>
            </a:r>
            <a:endParaRPr lang="es-ES" sz="2400" dirty="0"/>
          </a:p>
        </p:txBody>
      </p:sp>
      <p:sp>
        <p:nvSpPr>
          <p:cNvPr id="15363" name="Rectangle 3"/>
          <p:cNvSpPr>
            <a:spLocks noGrp="1" noChangeArrowheads="1"/>
          </p:cNvSpPr>
          <p:nvPr>
            <p:ph type="body" idx="1"/>
          </p:nvPr>
        </p:nvSpPr>
        <p:spPr>
          <a:xfrm>
            <a:off x="179388" y="908050"/>
            <a:ext cx="8507412" cy="5689600"/>
          </a:xfrm>
        </p:spPr>
        <p:txBody>
          <a:bodyPr/>
          <a:lstStyle/>
          <a:p>
            <a:pPr>
              <a:lnSpc>
                <a:spcPct val="80000"/>
              </a:lnSpc>
            </a:pPr>
            <a:r>
              <a:rPr lang="es-ES" sz="1800" dirty="0"/>
              <a:t>Significa que el vendedor ha cumplido su obligación de entregar cuando ha puesto la mercancía a disposición del comprador en el lugar convenido del país de importación y el Vendedor ha de asumir todos los gastos y riesgos relacionados con llevar la mercancía, hasta aquel lugar (excluidos derechos, impuestos y otros cargos oficiales exigibles a la importación). Así como los gastos y riesgos de llevar a cabo las formalidades aduaneras.</a:t>
            </a:r>
            <a:br>
              <a:rPr lang="en-US" sz="1800" b="1" dirty="0"/>
            </a:br>
            <a:br>
              <a:rPr lang="en-US" sz="1800" b="1" dirty="0"/>
            </a:br>
            <a:r>
              <a:rPr lang="es-ES" sz="1800" b="1" i="1" dirty="0"/>
              <a:t>Obligaciones del Vendedor</a:t>
            </a:r>
            <a:endParaRPr lang="es-ES" sz="1800" dirty="0"/>
          </a:p>
          <a:p>
            <a:pPr>
              <a:lnSpc>
                <a:spcPct val="80000"/>
              </a:lnSpc>
            </a:pPr>
            <a:r>
              <a:rPr lang="es-ES" sz="1800" dirty="0"/>
              <a:t>Entregar la 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Flete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 )</a:t>
            </a:r>
            <a:endParaRPr lang="es-AR" sz="1800" dirty="0"/>
          </a:p>
          <a:p>
            <a:pPr>
              <a:lnSpc>
                <a:spcPct val="80000"/>
              </a:lnSpc>
            </a:pPr>
            <a:r>
              <a:rPr lang="es-ES" sz="1800" dirty="0"/>
              <a:t>Flete y seguro (de lugar de exportación al lugar de importación)</a:t>
            </a:r>
          </a:p>
          <a:p>
            <a:pPr>
              <a:lnSpc>
                <a:spcPct val="80000"/>
              </a:lnSpc>
            </a:pPr>
            <a:r>
              <a:rPr lang="es-ES" sz="1800" b="1" i="1" dirty="0"/>
              <a:t>Obligaciones del Comprador</a:t>
            </a:r>
            <a:endParaRPr lang="es-ES" sz="1800" dirty="0"/>
          </a:p>
          <a:p>
            <a:pPr>
              <a:lnSpc>
                <a:spcPct val="80000"/>
              </a:lnSpc>
            </a:pPr>
            <a:r>
              <a:rPr lang="es-ES" sz="1800" dirty="0"/>
              <a:t>Pago de la mercadería</a:t>
            </a:r>
            <a:endParaRPr lang="es-AR" sz="1800" dirty="0"/>
          </a:p>
          <a:p>
            <a:pPr>
              <a:lnSpc>
                <a:spcPct val="80000"/>
              </a:lnSpc>
            </a:pPr>
            <a:r>
              <a:rPr lang="es-ES" sz="1800" dirty="0"/>
              <a:t>Gastos de importación (maniobras, almacenaje, agentes )</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Flete y seguro (lugar de importación a planta) </a:t>
            </a:r>
          </a:p>
          <a:p>
            <a:pPr>
              <a:lnSpc>
                <a:spcPct val="80000"/>
              </a:lnSpc>
            </a:pPr>
            <a:r>
              <a:rPr lang="es-ES" sz="1800" dirty="0"/>
              <a:t>Demoras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7813" y="0"/>
            <a:ext cx="8686800" cy="765175"/>
          </a:xfrm>
        </p:spPr>
        <p:txBody>
          <a:bodyPr/>
          <a:lstStyle/>
          <a:p>
            <a:r>
              <a:rPr lang="en-US" sz="2400" b="1" dirty="0"/>
              <a:t>DDP (Delivered Duty Paid)</a:t>
            </a:r>
            <a:r>
              <a:rPr lang="es-ES" sz="2400" b="1" dirty="0"/>
              <a:t> - Entregadas Derechos Pagados (lugar de destino convenido)</a:t>
            </a:r>
            <a:endParaRPr lang="es-ES" sz="2400" dirty="0"/>
          </a:p>
        </p:txBody>
      </p:sp>
      <p:sp>
        <p:nvSpPr>
          <p:cNvPr id="14339" name="Rectangle 3"/>
          <p:cNvSpPr>
            <a:spLocks noGrp="1" noChangeArrowheads="1"/>
          </p:cNvSpPr>
          <p:nvPr>
            <p:ph type="body" idx="1"/>
          </p:nvPr>
        </p:nvSpPr>
        <p:spPr>
          <a:xfrm>
            <a:off x="0" y="836613"/>
            <a:ext cx="8686800" cy="6021387"/>
          </a:xfrm>
        </p:spPr>
        <p:txBody>
          <a:bodyPr/>
          <a:lstStyle/>
          <a:p>
            <a:pPr>
              <a:lnSpc>
                <a:spcPct val="80000"/>
              </a:lnSpc>
            </a:pPr>
            <a:r>
              <a:rPr lang="es-ES" sz="1800" dirty="0"/>
              <a:t>Significa que el vendedor entrega las mercaderías al comprador, despachadas para la importación, y no descargadas de los medios de transporte utilizados en el lugar de destino acordado. </a:t>
            </a:r>
            <a:br>
              <a:rPr lang="en-US" sz="1800" b="1" dirty="0"/>
            </a:br>
            <a:br>
              <a:rPr lang="en-US" sz="1800" b="1" dirty="0"/>
            </a:br>
            <a:r>
              <a:rPr lang="es-ES" sz="1800" dirty="0"/>
              <a:t>El vendedor debe asumir todos los costos y riesgos ocasionados al llevar las mercaderías hasta aquel lugar, incluyendo los trámites aduaneros, y el pago de los trámites, derechos de aduanas, impuestos y otras cargas para la importación al país de destino. </a:t>
            </a:r>
            <a:br>
              <a:rPr lang="en-US" sz="1800" b="1" dirty="0"/>
            </a:br>
            <a:br>
              <a:rPr lang="en-US" sz="1800" b="1" dirty="0"/>
            </a:br>
            <a:r>
              <a:rPr lang="es-ES" sz="1800" b="1" i="1" dirty="0"/>
              <a:t>Obligaciones del vendedor</a:t>
            </a:r>
            <a:endParaRPr lang="es-ES" sz="1800" dirty="0"/>
          </a:p>
          <a:p>
            <a:pPr>
              <a:lnSpc>
                <a:spcPct val="80000"/>
              </a:lnSpc>
            </a:pPr>
            <a:r>
              <a:rPr lang="es-ES" sz="1800" dirty="0"/>
              <a:t>Entregar la mercadería y documentos necesarios</a:t>
            </a:r>
            <a:endParaRPr lang="es-AR" sz="1800" dirty="0"/>
          </a:p>
          <a:p>
            <a:pPr>
              <a:lnSpc>
                <a:spcPct val="80000"/>
              </a:lnSpc>
            </a:pPr>
            <a:r>
              <a:rPr lang="es-ES" sz="1800" dirty="0"/>
              <a:t>Empaque y embalaje</a:t>
            </a:r>
            <a:endParaRPr lang="es-AR" sz="1800" dirty="0"/>
          </a:p>
          <a:p>
            <a:pPr>
              <a:lnSpc>
                <a:spcPct val="80000"/>
              </a:lnSpc>
            </a:pPr>
            <a:r>
              <a:rPr lang="es-ES" sz="1800" dirty="0"/>
              <a:t>Acarreo (de fábrica al lugar de exportación)</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Gastos de exportación (maniobras, almacenaje, agentes )</a:t>
            </a:r>
            <a:endParaRPr lang="es-AR" sz="1800" dirty="0"/>
          </a:p>
          <a:p>
            <a:pPr>
              <a:lnSpc>
                <a:spcPct val="80000"/>
              </a:lnSpc>
            </a:pPr>
            <a:r>
              <a:rPr lang="es-ES" sz="1800" dirty="0"/>
              <a:t>Flete (de lugar de exportación al lugar de importación)</a:t>
            </a:r>
            <a:endParaRPr lang="es-AR" sz="1800" dirty="0"/>
          </a:p>
          <a:p>
            <a:pPr>
              <a:lnSpc>
                <a:spcPct val="80000"/>
              </a:lnSpc>
            </a:pPr>
            <a:r>
              <a:rPr lang="es-ES" sz="1800" dirty="0"/>
              <a:t>Seguro</a:t>
            </a:r>
            <a:endParaRPr lang="es-AR" sz="1800" dirty="0"/>
          </a:p>
          <a:p>
            <a:pPr>
              <a:lnSpc>
                <a:spcPct val="80000"/>
              </a:lnSpc>
            </a:pPr>
            <a:r>
              <a:rPr lang="es-ES" sz="1800" dirty="0"/>
              <a:t>Gastos de importación (maniobras, almacenaje, agentes )</a:t>
            </a:r>
            <a:endParaRPr lang="es-AR" sz="1800" dirty="0"/>
          </a:p>
          <a:p>
            <a:pPr>
              <a:lnSpc>
                <a:spcPct val="80000"/>
              </a:lnSpc>
            </a:pPr>
            <a:r>
              <a:rPr lang="es-ES" sz="1800" dirty="0"/>
              <a:t>Aduana (documentos, permisos, requisitos, impuestos)</a:t>
            </a:r>
            <a:endParaRPr lang="es-AR" sz="1800" dirty="0"/>
          </a:p>
          <a:p>
            <a:pPr>
              <a:lnSpc>
                <a:spcPct val="80000"/>
              </a:lnSpc>
            </a:pPr>
            <a:r>
              <a:rPr lang="es-ES" sz="1800" dirty="0"/>
              <a:t>Acarreo y seguro (lugar de importación a planta) </a:t>
            </a:r>
            <a:endParaRPr lang="es-AR" sz="1800" dirty="0"/>
          </a:p>
          <a:p>
            <a:pPr>
              <a:lnSpc>
                <a:spcPct val="80000"/>
              </a:lnSpc>
            </a:pPr>
            <a:r>
              <a:rPr lang="es-ES" sz="1800" dirty="0"/>
              <a:t>Demoras</a:t>
            </a:r>
          </a:p>
          <a:p>
            <a:pPr>
              <a:lnSpc>
                <a:spcPct val="80000"/>
              </a:lnSpc>
            </a:pPr>
            <a:r>
              <a:rPr lang="es-ES" sz="1800" b="1" i="1" dirty="0"/>
              <a:t>Obligación del comprador</a:t>
            </a:r>
            <a:endParaRPr lang="es-ES" sz="1800" dirty="0"/>
          </a:p>
          <a:p>
            <a:pPr>
              <a:lnSpc>
                <a:spcPct val="80000"/>
              </a:lnSpc>
            </a:pPr>
            <a:r>
              <a:rPr lang="es-ES" sz="1800" dirty="0"/>
              <a:t>Pagar la mercadería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s-ES" dirty="0"/>
              <a:t>DOCUMENTOS + USADOS</a:t>
            </a:r>
          </a:p>
        </p:txBody>
      </p:sp>
      <p:sp>
        <p:nvSpPr>
          <p:cNvPr id="22531" name="Rectangle 3"/>
          <p:cNvSpPr>
            <a:spLocks noGrp="1" noChangeArrowheads="1"/>
          </p:cNvSpPr>
          <p:nvPr>
            <p:ph type="body" idx="1"/>
          </p:nvPr>
        </p:nvSpPr>
        <p:spPr>
          <a:xfrm>
            <a:off x="539750" y="2492375"/>
            <a:ext cx="8229600" cy="4114800"/>
          </a:xfrm>
        </p:spPr>
        <p:txBody>
          <a:bodyPr/>
          <a:lstStyle/>
          <a:p>
            <a:r>
              <a:rPr lang="es-AR" b="1" dirty="0"/>
              <a:t>CERTIFICADO DE ORIGEN </a:t>
            </a:r>
          </a:p>
          <a:p>
            <a:pPr algn="just">
              <a:buFontTx/>
              <a:buNone/>
            </a:pPr>
            <a:r>
              <a:rPr lang="es-AR" dirty="0"/>
              <a:t>-  Documento exigido por las autoridades aduaneras para la importación de productos, por el cual se que acredita que las mercancías indicadas en él son originarias de un determinado país. </a:t>
            </a: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95288" y="2565400"/>
            <a:ext cx="8229600" cy="3744913"/>
          </a:xfrm>
        </p:spPr>
        <p:txBody>
          <a:bodyPr/>
          <a:lstStyle/>
          <a:p>
            <a:r>
              <a:rPr lang="es-AR" b="1" dirty="0"/>
              <a:t>CERTIFICADO FITOSANITARIO: </a:t>
            </a:r>
            <a:r>
              <a:rPr lang="es-AR" dirty="0"/>
              <a:t>Certificado oficial expedido por una Autoridad sanitaria competente del país de origen, en el que se hace constar que los productos vegetales y objetos relacionados con ellos, se consideran exento de plagas.</a:t>
            </a:r>
          </a:p>
          <a:p>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79388" y="0"/>
            <a:ext cx="8785225" cy="6597650"/>
          </a:xfrm>
        </p:spPr>
        <p:txBody>
          <a:bodyPr/>
          <a:lstStyle/>
          <a:p>
            <a:pPr>
              <a:lnSpc>
                <a:spcPct val="90000"/>
              </a:lnSpc>
            </a:pPr>
            <a:r>
              <a:rPr lang="es-AR" sz="2400" b="1" dirty="0"/>
              <a:t>CONOCIMIENTO DE EMBARQUE:</a:t>
            </a:r>
          </a:p>
          <a:p>
            <a:pPr algn="just">
              <a:lnSpc>
                <a:spcPct val="90000"/>
              </a:lnSpc>
              <a:buFontTx/>
              <a:buNone/>
            </a:pPr>
            <a:r>
              <a:rPr lang="es-AR" sz="2400" dirty="0"/>
              <a:t>	 Es el documento que emite la </a:t>
            </a:r>
            <a:r>
              <a:rPr lang="es-AR" sz="2400" b="1" dirty="0"/>
              <a:t>compañía naviera</a:t>
            </a:r>
            <a:r>
              <a:rPr lang="es-AR" sz="2400" dirty="0"/>
              <a:t> o el </a:t>
            </a:r>
            <a:r>
              <a:rPr lang="es-AR" sz="2400" b="1" dirty="0"/>
              <a:t>capitán </a:t>
            </a:r>
            <a:r>
              <a:rPr lang="es-AR" sz="2400" dirty="0"/>
              <a:t>de un barco en el que declaran haber recibido la mercancía descrita en el mismo, comprometiéndose a transportarla, en los términos y condiciones establecidos previamente, a un lugar determinado.</a:t>
            </a:r>
          </a:p>
          <a:p>
            <a:pPr algn="just">
              <a:lnSpc>
                <a:spcPct val="90000"/>
              </a:lnSpc>
              <a:buFontTx/>
              <a:buNone/>
            </a:pPr>
            <a:r>
              <a:rPr lang="es-AR" sz="2400" dirty="0"/>
              <a:t> Importancia: </a:t>
            </a:r>
          </a:p>
          <a:p>
            <a:pPr algn="just">
              <a:lnSpc>
                <a:spcPct val="90000"/>
              </a:lnSpc>
              <a:buFontTx/>
              <a:buNone/>
            </a:pPr>
            <a:r>
              <a:rPr lang="es-AR" sz="2400" dirty="0"/>
              <a:t>a) acredita la titularidad de la mercadería,</a:t>
            </a:r>
          </a:p>
          <a:p>
            <a:pPr algn="just">
              <a:lnSpc>
                <a:spcPct val="90000"/>
              </a:lnSpc>
              <a:buFontTx/>
              <a:buNone/>
            </a:pPr>
            <a:r>
              <a:rPr lang="es-AR" sz="2400" dirty="0"/>
              <a:t> b) prueba la existencia del contrato de transporte, </a:t>
            </a:r>
          </a:p>
          <a:p>
            <a:pPr algn="just">
              <a:lnSpc>
                <a:spcPct val="90000"/>
              </a:lnSpc>
              <a:buFontTx/>
              <a:buNone/>
            </a:pPr>
            <a:r>
              <a:rPr lang="es-AR" sz="2400" dirty="0"/>
              <a:t>c) prueba que la mercancía ha sido recibida y cargada y prueba la titularidad de la mercancía, permitiendo de esta forma que sea </a:t>
            </a:r>
            <a:r>
              <a:rPr lang="es-AR" sz="2400" b="1" dirty="0"/>
              <a:t>transmisible por endoso </a:t>
            </a:r>
            <a:r>
              <a:rPr lang="es-AR" sz="2400" dirty="0"/>
              <a:t>.</a:t>
            </a:r>
          </a:p>
          <a:p>
            <a:pPr algn="just">
              <a:lnSpc>
                <a:spcPct val="90000"/>
              </a:lnSpc>
              <a:buFontTx/>
              <a:buNone/>
            </a:pPr>
            <a:r>
              <a:rPr lang="es-AR" sz="2400" dirty="0"/>
              <a:t> Formas en las que puede ser emitido: </a:t>
            </a:r>
          </a:p>
          <a:p>
            <a:pPr algn="just">
              <a:lnSpc>
                <a:spcPct val="90000"/>
              </a:lnSpc>
              <a:buFontTx/>
              <a:buNone/>
            </a:pPr>
            <a:r>
              <a:rPr lang="es-AR" sz="2400" dirty="0"/>
              <a:t>a) Limpio o Clean, es decir, sin observaciones por parte del Capitán del Buque. Cuando no hay cláusulas que denuncien el estado defectuoso de la mercancía, envase o embalaje. </a:t>
            </a:r>
          </a:p>
          <a:p>
            <a:pPr algn="just">
              <a:lnSpc>
                <a:spcPct val="90000"/>
              </a:lnSpc>
              <a:buFontTx/>
              <a:buNone/>
            </a:pPr>
            <a:r>
              <a:rPr lang="es-AR" sz="2400" dirty="0"/>
              <a:t>b) Sucio o Dirty. Cuando el Capitán del Buque incluye cláusulas en las que se indica que la mercancía está dañada.</a:t>
            </a:r>
            <a:endParaRPr lang="es-E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905000"/>
            <a:ext cx="8229600" cy="4548188"/>
          </a:xfrm>
        </p:spPr>
        <p:txBody>
          <a:bodyPr/>
          <a:lstStyle/>
          <a:p>
            <a:r>
              <a:rPr lang="es-ES" b="1" dirty="0"/>
              <a:t>BILL OF LADING (B.L.)</a:t>
            </a:r>
          </a:p>
          <a:p>
            <a:pPr lvl="1" algn="just"/>
            <a:r>
              <a:rPr lang="es-ES" b="1" dirty="0"/>
              <a:t>Recibo dado por el transportista o su agente por las mercancías recibidas para su embarque, o embarcadas a bordo del navío. Es un documento de título seminegociable, y al mismo tiempo que es un contrato, contiene evidencias de primera clase de los términos de tal.</a:t>
            </a:r>
            <a:r>
              <a:rPr lang="es-ES" sz="32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23850" y="333375"/>
            <a:ext cx="8229600" cy="5903913"/>
          </a:xfrm>
        </p:spPr>
        <p:txBody>
          <a:bodyPr/>
          <a:lstStyle/>
          <a:p>
            <a:r>
              <a:rPr lang="es-AR" b="1" dirty="0"/>
              <a:t>NOTA DE EMBARQUE: </a:t>
            </a:r>
            <a:r>
              <a:rPr lang="es-AR" dirty="0"/>
              <a:t>Es el documento por el cual se acredita que un exportador actúa por cuenta del dueño de la mercadería y además en él se instruye al embarcador con relación al embarque de las mercancías.</a:t>
            </a:r>
          </a:p>
          <a:p>
            <a:r>
              <a:rPr lang="es-AR" b="1" dirty="0"/>
              <a:t>PACKING LIST:</a:t>
            </a:r>
            <a:r>
              <a:rPr lang="es-AR" dirty="0"/>
              <a:t> Documento Comercial que detalla el listado de bultos o el contenido de las mercancías que contiene cada bulto.</a:t>
            </a:r>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50956" y="1"/>
            <a:ext cx="9294956"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0" y="-5"/>
          <a:ext cx="9144000" cy="6858010"/>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237713">
                <a:tc gridSpan="8">
                  <a:txBody>
                    <a:bodyPr/>
                    <a:lstStyle/>
                    <a:p>
                      <a:pPr algn="ctr" fontAlgn="b"/>
                      <a:r>
                        <a:rPr lang="es-AR" sz="700" b="1" i="0" u="none" strike="noStrike" dirty="0">
                          <a:solidFill>
                            <a:srgbClr val="FFFFFF"/>
                          </a:solidFill>
                          <a:latin typeface="Arial"/>
                        </a:rPr>
                        <a:t>Medidas de contenedores</a:t>
                      </a:r>
                    </a:p>
                  </a:txBody>
                  <a:tcPr marL="7043" marR="7043" marT="7043" marB="0" anchor="b">
                    <a:lnL>
                      <a:noFill/>
                    </a:lnL>
                    <a:lnR>
                      <a:noFill/>
                    </a:lnR>
                    <a:lnT>
                      <a:noFill/>
                    </a:lnT>
                    <a:lnB>
                      <a:noFill/>
                    </a:lnB>
                    <a:solidFill>
                      <a:srgbClr val="006699"/>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380338">
                <a:tc>
                  <a:txBody>
                    <a:bodyPr/>
                    <a:lstStyle/>
                    <a:p>
                      <a:pPr algn="l" fontAlgn="b"/>
                      <a:r>
                        <a:rPr lang="es-AR" sz="700" b="1" i="0" u="none" strike="noStrike">
                          <a:solidFill>
                            <a:srgbClr val="333333"/>
                          </a:solidFill>
                          <a:latin typeface="Arial"/>
                        </a:rPr>
                        <a:t>Containers</a:t>
                      </a:r>
                    </a:p>
                  </a:txBody>
                  <a:tcPr marL="7043" marR="7043" marT="7043" marB="0" anchor="b">
                    <a:lnL>
                      <a:noFill/>
                    </a:lnL>
                    <a:lnR>
                      <a:noFill/>
                    </a:lnR>
                    <a:lnT>
                      <a:noFill/>
                    </a:lnT>
                    <a:lnB>
                      <a:noFill/>
                    </a:lnB>
                    <a:solidFill>
                      <a:srgbClr val="BAD2DE"/>
                    </a:solidFill>
                  </a:tcPr>
                </a:tc>
                <a:tc gridSpan="3">
                  <a:txBody>
                    <a:bodyPr/>
                    <a:lstStyle/>
                    <a:p>
                      <a:pPr algn="ctr" fontAlgn="b"/>
                      <a:r>
                        <a:rPr lang="es-AR" sz="700" b="1" i="0" u="none" strike="noStrike">
                          <a:solidFill>
                            <a:srgbClr val="333333"/>
                          </a:solidFill>
                          <a:latin typeface="Arial"/>
                        </a:rPr>
                        <a:t>Dimensiones internas (en metros)</a:t>
                      </a:r>
                    </a:p>
                  </a:txBody>
                  <a:tcPr marL="7043" marR="7043" marT="7043" marB="0" anchor="b">
                    <a:lnL>
                      <a:noFill/>
                    </a:lnL>
                    <a:lnR>
                      <a:noFill/>
                    </a:lnR>
                    <a:lnT>
                      <a:noFill/>
                    </a:lnT>
                    <a:lnB w="6350" cap="flat" cmpd="sng" algn="ctr">
                      <a:solidFill>
                        <a:srgbClr val="000000"/>
                      </a:solidFill>
                      <a:prstDash val="solid"/>
                      <a:round/>
                      <a:headEnd type="none" w="med" len="med"/>
                      <a:tailEnd type="none" w="med" len="med"/>
                    </a:lnB>
                    <a:solidFill>
                      <a:srgbClr val="D8E7ED"/>
                    </a:solidFill>
                  </a:tcPr>
                </a:tc>
                <a:tc hMerge="1">
                  <a:txBody>
                    <a:bodyPr/>
                    <a:lstStyle/>
                    <a:p>
                      <a:endParaRPr lang="es-AR"/>
                    </a:p>
                  </a:txBody>
                  <a:tcPr/>
                </a:tc>
                <a:tc hMerge="1">
                  <a:txBody>
                    <a:bodyPr/>
                    <a:lstStyle/>
                    <a:p>
                      <a:endParaRPr lang="es-AR"/>
                    </a:p>
                  </a:txBody>
                  <a:tcPr/>
                </a:tc>
                <a:tc gridSpan="2">
                  <a:txBody>
                    <a:bodyPr/>
                    <a:lstStyle/>
                    <a:p>
                      <a:pPr algn="ctr" fontAlgn="b"/>
                      <a:r>
                        <a:rPr lang="es-ES" sz="700" b="1" i="0" u="none" strike="noStrike">
                          <a:solidFill>
                            <a:srgbClr val="333333"/>
                          </a:solidFill>
                          <a:latin typeface="Arial"/>
                        </a:rPr>
                        <a:t>Aberturas de puertas (en metros)</a:t>
                      </a:r>
                    </a:p>
                  </a:txBody>
                  <a:tcPr marL="7043" marR="7043" marT="7043" marB="0" anchor="b">
                    <a:lnL>
                      <a:noFill/>
                    </a:lnL>
                    <a:lnR>
                      <a:noFill/>
                    </a:lnR>
                    <a:lnT>
                      <a:noFill/>
                    </a:lnT>
                    <a:lnB w="6350" cap="flat" cmpd="sng" algn="ctr">
                      <a:solidFill>
                        <a:srgbClr val="000000"/>
                      </a:solidFill>
                      <a:prstDash val="solid"/>
                      <a:round/>
                      <a:headEnd type="none" w="med" len="med"/>
                      <a:tailEnd type="none" w="med" len="med"/>
                    </a:lnB>
                    <a:solidFill>
                      <a:srgbClr val="BAD2DE"/>
                    </a:solidFill>
                  </a:tcPr>
                </a:tc>
                <a:tc hMerge="1">
                  <a:txBody>
                    <a:bodyPr/>
                    <a:lstStyle/>
                    <a:p>
                      <a:endParaRPr lang="es-AR"/>
                    </a:p>
                  </a:txBody>
                  <a:tcPr/>
                </a:tc>
                <a:tc gridSpan="2">
                  <a:txBody>
                    <a:bodyPr/>
                    <a:lstStyle/>
                    <a:p>
                      <a:pPr algn="ctr" fontAlgn="b"/>
                      <a:r>
                        <a:rPr lang="es-AR" sz="700" b="1" i="0" u="none" strike="noStrike">
                          <a:solidFill>
                            <a:srgbClr val="333333"/>
                          </a:solidFill>
                          <a:latin typeface="Arial"/>
                        </a:rPr>
                        <a:t>Capacidades máximas</a:t>
                      </a:r>
                    </a:p>
                  </a:txBody>
                  <a:tcPr marL="7043" marR="7043" marT="7043" marB="0" anchor="b">
                    <a:lnL>
                      <a:noFill/>
                    </a:lnL>
                    <a:lnR>
                      <a:noFill/>
                    </a:lnR>
                    <a:lnT>
                      <a:noFill/>
                    </a:lnT>
                    <a:lnB w="6350" cap="flat" cmpd="sng" algn="ctr">
                      <a:solidFill>
                        <a:srgbClr val="000000"/>
                      </a:solidFill>
                      <a:prstDash val="solid"/>
                      <a:round/>
                      <a:headEnd type="none" w="med" len="med"/>
                      <a:tailEnd type="none" w="med" len="med"/>
                    </a:lnB>
                    <a:solidFill>
                      <a:srgbClr val="D8E7ED"/>
                    </a:solidFill>
                  </a:tcPr>
                </a:tc>
                <a:tc hMerge="1">
                  <a:txBody>
                    <a:bodyPr/>
                    <a:lstStyle/>
                    <a:p>
                      <a:endParaRPr lang="es-AR"/>
                    </a:p>
                  </a:txBody>
                  <a:tcPr/>
                </a:tc>
                <a:extLst>
                  <a:ext uri="{0D108BD9-81ED-4DB2-BD59-A6C34878D82A}">
                    <a16:rowId xmlns:a16="http://schemas.microsoft.com/office/drawing/2014/main" val="10001"/>
                  </a:ext>
                </a:extLst>
              </a:tr>
              <a:tr h="237713">
                <a:tc>
                  <a:txBody>
                    <a:bodyPr/>
                    <a:lstStyle/>
                    <a:p>
                      <a:pPr algn="l" fontAlgn="b"/>
                      <a:r>
                        <a:rPr lang="es-AR" sz="600" b="0" i="0" u="none" strike="noStrike">
                          <a:solidFill>
                            <a:srgbClr val="333333"/>
                          </a:solidFill>
                          <a:latin typeface="Verdana"/>
                        </a:rPr>
                        <a:t> </a:t>
                      </a:r>
                    </a:p>
                  </a:txBody>
                  <a:tcPr marL="7043" marR="7043" marT="704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Largo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Ancho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Verdana"/>
                        </a:rPr>
                        <a:t>Alto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Ancho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Alto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Arial"/>
                        </a:rPr>
                        <a:t>Peso (kg)</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1" i="0" u="none" strike="noStrike">
                          <a:solidFill>
                            <a:srgbClr val="333333"/>
                          </a:solidFill>
                          <a:latin typeface="Verdana"/>
                        </a:rPr>
                        <a:t>Vol. (M3)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2226">
                <a:tc>
                  <a:txBody>
                    <a:bodyPr/>
                    <a:lstStyle/>
                    <a:p>
                      <a:pPr algn="l" fontAlgn="b"/>
                      <a:r>
                        <a:rPr lang="es-AR" sz="700" b="0" i="0" u="none" strike="noStrike">
                          <a:solidFill>
                            <a:srgbClr val="333333"/>
                          </a:solidFill>
                          <a:latin typeface="Arial"/>
                        </a:rPr>
                        <a:t>20´Standard (SD)</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18.300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92226">
                <a:tc>
                  <a:txBody>
                    <a:bodyPr/>
                    <a:lstStyle/>
                    <a:p>
                      <a:pPr algn="l" fontAlgn="b"/>
                      <a:r>
                        <a:rPr lang="es-AR" sz="700" b="0" i="0" u="none" strike="noStrike">
                          <a:solidFill>
                            <a:srgbClr val="333333"/>
                          </a:solidFill>
                          <a:latin typeface="Arial"/>
                        </a:rPr>
                        <a:t>20´Superventilado (SPV)</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21.750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2226">
                <a:tc>
                  <a:txBody>
                    <a:bodyPr/>
                    <a:lstStyle/>
                    <a:p>
                      <a:pPr algn="l" fontAlgn="b"/>
                      <a:r>
                        <a:rPr lang="es-AR" sz="700" b="0" i="0" u="none" strike="noStrike">
                          <a:solidFill>
                            <a:srgbClr val="333333"/>
                          </a:solidFill>
                          <a:latin typeface="Arial"/>
                        </a:rPr>
                        <a:t>20´Standard Reforzado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dirty="0">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21.750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92226">
                <a:tc>
                  <a:txBody>
                    <a:bodyPr/>
                    <a:lstStyle/>
                    <a:p>
                      <a:pPr algn="l" fontAlgn="b"/>
                      <a:r>
                        <a:rPr lang="es-AR" sz="700" b="0" i="0" u="none" strike="noStrike">
                          <a:solidFill>
                            <a:srgbClr val="333333"/>
                          </a:solidFill>
                          <a:latin typeface="Arial"/>
                        </a:rPr>
                        <a:t>20´OpenTop (OT)</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 2.35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2.31</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18.270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32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2226">
                <a:tc>
                  <a:txBody>
                    <a:bodyPr/>
                    <a:lstStyle/>
                    <a:p>
                      <a:pPr algn="l" fontAlgn="b"/>
                      <a:r>
                        <a:rPr lang="es-AR" sz="700" b="0" i="0" u="none" strike="noStrike">
                          <a:solidFill>
                            <a:srgbClr val="333333"/>
                          </a:solidFill>
                          <a:latin typeface="Arial"/>
                        </a:rPr>
                        <a:t>20´OpenTop Reforzado</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5.90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 2.35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2.31</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21.750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32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392226">
                <a:tc>
                  <a:txBody>
                    <a:bodyPr/>
                    <a:lstStyle/>
                    <a:p>
                      <a:pPr algn="l" fontAlgn="b"/>
                      <a:r>
                        <a:rPr lang="es-AR" sz="700" b="0" i="0" u="none" strike="noStrike">
                          <a:solidFill>
                            <a:srgbClr val="333333"/>
                          </a:solidFill>
                          <a:latin typeface="Arial"/>
                        </a:rPr>
                        <a:t>20´Refrigerado (RF) 8´6¨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5.44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dirty="0">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 2.10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3.28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21.800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2226">
                <a:tc>
                  <a:txBody>
                    <a:bodyPr/>
                    <a:lstStyle/>
                    <a:p>
                      <a:pPr algn="l" fontAlgn="b"/>
                      <a:r>
                        <a:rPr lang="es-AR" sz="700" b="0" i="0" u="none" strike="noStrike">
                          <a:solidFill>
                            <a:srgbClr val="333333"/>
                          </a:solidFill>
                          <a:latin typeface="Arial"/>
                        </a:rPr>
                        <a:t>20´Refrigerado (RF) 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5.38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 1.97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17.600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392226">
                <a:tc>
                  <a:txBody>
                    <a:bodyPr/>
                    <a:lstStyle/>
                    <a:p>
                      <a:pPr algn="l" fontAlgn="b"/>
                      <a:r>
                        <a:rPr lang="es-AR" sz="700" b="0" i="0" u="none" strike="noStrike">
                          <a:solidFill>
                            <a:srgbClr val="333333"/>
                          </a:solidFill>
                          <a:latin typeface="Arial"/>
                        </a:rPr>
                        <a:t>20´Insulado (INS) 8´6¨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dirty="0">
                          <a:solidFill>
                            <a:srgbClr val="333333"/>
                          </a:solidFill>
                          <a:latin typeface="Arial"/>
                        </a:rPr>
                        <a:t>5.77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21.300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92226">
                <a:tc>
                  <a:txBody>
                    <a:bodyPr/>
                    <a:lstStyle/>
                    <a:p>
                      <a:pPr algn="l" fontAlgn="b"/>
                      <a:r>
                        <a:rPr lang="es-AR" sz="700" b="0" i="0" u="none" strike="noStrike">
                          <a:solidFill>
                            <a:srgbClr val="333333"/>
                          </a:solidFill>
                          <a:latin typeface="Arial"/>
                        </a:rPr>
                        <a:t>20´Insulado (INS) 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5.77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**1.97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17.600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392226">
                <a:tc>
                  <a:txBody>
                    <a:bodyPr/>
                    <a:lstStyle/>
                    <a:p>
                      <a:pPr algn="l" fontAlgn="b"/>
                      <a:r>
                        <a:rPr lang="es-AR" sz="700" b="0" i="0" u="none" strike="noStrike">
                          <a:solidFill>
                            <a:srgbClr val="333333"/>
                          </a:solidFill>
                          <a:latin typeface="Arial"/>
                        </a:rPr>
                        <a:t>40´Standard (SD)</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12.03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2.39</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26.480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67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582395">
                <a:tc>
                  <a:txBody>
                    <a:bodyPr/>
                    <a:lstStyle/>
                    <a:p>
                      <a:pPr algn="l" fontAlgn="b"/>
                      <a:r>
                        <a:rPr lang="es-AR" sz="700" b="0" i="0" u="none" strike="noStrike">
                          <a:solidFill>
                            <a:srgbClr val="333333"/>
                          </a:solidFill>
                          <a:latin typeface="Arial"/>
                        </a:rPr>
                        <a:t>40´High Cube (HC) 9´6¨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12.03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2.73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2.33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2.62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25.930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76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392226">
                <a:tc>
                  <a:txBody>
                    <a:bodyPr/>
                    <a:lstStyle/>
                    <a:p>
                      <a:pPr algn="l" fontAlgn="b"/>
                      <a:r>
                        <a:rPr lang="es-AR" sz="700" b="0" i="0" u="none" strike="noStrike">
                          <a:solidFill>
                            <a:srgbClr val="333333"/>
                          </a:solidFill>
                          <a:latin typeface="Arial"/>
                        </a:rPr>
                        <a:t>40´Open Top (OT)´</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12.03</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2.35</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2.22</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26.630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AR" sz="700" b="0" i="0" u="none" strike="noStrike">
                          <a:solidFill>
                            <a:srgbClr val="333333"/>
                          </a:solidFill>
                          <a:latin typeface="Arial"/>
                        </a:rPr>
                        <a:t>64</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92226">
                <a:tc>
                  <a:txBody>
                    <a:bodyPr/>
                    <a:lstStyle/>
                    <a:p>
                      <a:pPr algn="l" fontAlgn="b"/>
                      <a:r>
                        <a:rPr lang="es-AR" sz="700" b="0" i="0" u="none" strike="noStrike">
                          <a:solidFill>
                            <a:srgbClr val="333333"/>
                          </a:solidFill>
                          <a:latin typeface="Arial"/>
                        </a:rPr>
                        <a:t>40´Refrigerado (RF)</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11.57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**2.10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2.28</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2.26</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26.080</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b"/>
                      <a:r>
                        <a:rPr lang="es-AR" sz="700" b="0" i="0" u="none" strike="noStrike">
                          <a:solidFill>
                            <a:srgbClr val="333333"/>
                          </a:solidFill>
                          <a:latin typeface="Arial"/>
                        </a:rPr>
                        <a:t>57</a:t>
                      </a:r>
                    </a:p>
                  </a:txBody>
                  <a:tcPr marL="7043" marR="7043" marT="70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10015"/>
                  </a:ext>
                </a:extLst>
              </a:tr>
              <a:tr h="237713">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s-AR" sz="600" b="0" i="0" u="none" strike="noStrike">
                          <a:solidFill>
                            <a:srgbClr val="333333"/>
                          </a:solidFill>
                          <a:latin typeface="Verdana"/>
                        </a:rPr>
                        <a:t> </a:t>
                      </a:r>
                    </a:p>
                  </a:txBody>
                  <a:tcPr marL="7043" marR="7043" marT="7043"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16"/>
                  </a:ext>
                </a:extLst>
              </a:tr>
              <a:tr h="237713">
                <a:tc gridSpan="8">
                  <a:txBody>
                    <a:bodyPr/>
                    <a:lstStyle/>
                    <a:p>
                      <a:pPr algn="l" fontAlgn="b"/>
                      <a:r>
                        <a:rPr lang="es-ES" sz="600" b="0" i="0" u="none" strike="noStrike">
                          <a:solidFill>
                            <a:srgbClr val="333333"/>
                          </a:solidFill>
                          <a:latin typeface="Verdana"/>
                        </a:rPr>
                        <a:t>* Equipo con techo desmontable de lona</a:t>
                      </a:r>
                    </a:p>
                  </a:txBody>
                  <a:tcPr marL="7043" marR="7043" marT="7043" marB="0" anchor="b">
                    <a:lnL>
                      <a:noFill/>
                    </a:lnL>
                    <a:lnR>
                      <a:noFill/>
                    </a:lnR>
                    <a:lnT>
                      <a:noFill/>
                    </a:lnT>
                    <a:lnB>
                      <a:noFill/>
                    </a:lnB>
                    <a:solidFill>
                      <a:srgbClr val="FFFF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17"/>
                  </a:ext>
                </a:extLst>
              </a:tr>
              <a:tr h="237713">
                <a:tc gridSpan="8">
                  <a:txBody>
                    <a:bodyPr/>
                    <a:lstStyle/>
                    <a:p>
                      <a:pPr algn="l" fontAlgn="b"/>
                      <a:r>
                        <a:rPr lang="es-ES" sz="600" b="0" i="0" u="none" strike="noStrike" dirty="0">
                          <a:solidFill>
                            <a:srgbClr val="333333"/>
                          </a:solidFill>
                          <a:latin typeface="Verdana"/>
                        </a:rPr>
                        <a:t>** Hasta la línea de carga</a:t>
                      </a:r>
                    </a:p>
                  </a:txBody>
                  <a:tcPr marL="7043" marR="7043" marT="7043" marB="0" anchor="b">
                    <a:lnL>
                      <a:noFill/>
                    </a:lnL>
                    <a:lnR>
                      <a:noFill/>
                    </a:lnR>
                    <a:lnT>
                      <a:noFill/>
                    </a:lnT>
                    <a:lnB>
                      <a:noFill/>
                    </a:lnB>
                    <a:solidFill>
                      <a:srgbClr val="FFFFFF"/>
                    </a:solidFill>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1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arco_carga"/>
          <p:cNvPicPr>
            <a:picLocks noChangeAspect="1" noChangeArrowheads="1"/>
          </p:cNvPicPr>
          <p:nvPr/>
        </p:nvPicPr>
        <p:blipFill>
          <a:blip r:embed="rId2" cstate="print"/>
          <a:srcRect/>
          <a:stretch>
            <a:fillRect/>
          </a:stretch>
        </p:blipFill>
        <p:spPr bwMode="auto">
          <a:xfrm>
            <a:off x="5832475" y="0"/>
            <a:ext cx="3311525" cy="2500313"/>
          </a:xfrm>
          <a:prstGeom prst="rect">
            <a:avLst/>
          </a:prstGeom>
          <a:noFill/>
        </p:spPr>
      </p:pic>
      <p:sp>
        <p:nvSpPr>
          <p:cNvPr id="7170" name="Rectangle 2"/>
          <p:cNvSpPr>
            <a:spLocks noGrp="1" noChangeArrowheads="1"/>
          </p:cNvSpPr>
          <p:nvPr>
            <p:ph type="title"/>
          </p:nvPr>
        </p:nvSpPr>
        <p:spPr>
          <a:xfrm>
            <a:off x="468313" y="-26988"/>
            <a:ext cx="5111750" cy="1192213"/>
          </a:xfrm>
        </p:spPr>
        <p:txBody>
          <a:bodyPr/>
          <a:lstStyle/>
          <a:p>
            <a:pPr algn="ctr"/>
            <a:r>
              <a:rPr lang="es-ES" sz="4000" dirty="0"/>
              <a:t>INCOTERMS</a:t>
            </a:r>
            <a:br>
              <a:rPr lang="es-ES" sz="4000" dirty="0"/>
            </a:br>
            <a:r>
              <a:rPr lang="es-ES" sz="2000" dirty="0"/>
              <a:t>INTERNATIONAL COMMERCE TERMS</a:t>
            </a:r>
            <a:endParaRPr lang="es-ES" sz="4000" dirty="0"/>
          </a:p>
        </p:txBody>
      </p:sp>
      <p:sp>
        <p:nvSpPr>
          <p:cNvPr id="7171" name="Rectangle 3"/>
          <p:cNvSpPr>
            <a:spLocks noGrp="1" noChangeArrowheads="1"/>
          </p:cNvSpPr>
          <p:nvPr>
            <p:ph type="body" idx="1"/>
          </p:nvPr>
        </p:nvSpPr>
        <p:spPr>
          <a:xfrm>
            <a:off x="0" y="1628775"/>
            <a:ext cx="8964613" cy="5256213"/>
          </a:xfrm>
        </p:spPr>
        <p:txBody>
          <a:bodyPr/>
          <a:lstStyle/>
          <a:p>
            <a:pPr algn="just">
              <a:lnSpc>
                <a:spcPct val="80000"/>
              </a:lnSpc>
            </a:pPr>
            <a:r>
              <a:rPr lang="es-ES" sz="2000" dirty="0">
                <a:latin typeface="Times New Roman" pitchFamily="18" charset="0"/>
              </a:rPr>
              <a:t>Los Incoterms son un conjunto de reglas internacionales, regidos por la Cámara de Comercio Internacional, que determinan el alcance de las cláusulas comerciales incluidas en el contrato de compraventa internacional. La primera edición fue en 1.936 y la ultima revisión es del año 2,000.</a:t>
            </a:r>
          </a:p>
          <a:p>
            <a:pPr algn="just">
              <a:lnSpc>
                <a:spcPct val="80000"/>
              </a:lnSpc>
            </a:pPr>
            <a:r>
              <a:rPr lang="es-ES" sz="2000" dirty="0">
                <a:latin typeface="Times New Roman" pitchFamily="18" charset="0"/>
              </a:rPr>
              <a:t>Los Incoterms también se denominan cláusulas de precio, pues cada termino permite determinar los elementos que lo componen. La selección del Incoterm influye sobre el costo del contrato.</a:t>
            </a:r>
          </a:p>
          <a:p>
            <a:pPr algn="just">
              <a:lnSpc>
                <a:spcPct val="80000"/>
              </a:lnSpc>
            </a:pPr>
            <a:r>
              <a:rPr lang="es-ES" sz="2000" dirty="0">
                <a:latin typeface="Times New Roman" pitchFamily="18" charset="0"/>
              </a:rPr>
              <a:t>El propósito de los Incoterms es el de proveer un grupo de reglas internacionales para la interpretación de los términos mas usados en el Comercio internacional.</a:t>
            </a:r>
          </a:p>
          <a:p>
            <a:pPr algn="just">
              <a:lnSpc>
                <a:spcPct val="80000"/>
              </a:lnSpc>
            </a:pPr>
            <a:endParaRPr lang="es-ES" sz="2000" b="1" dirty="0">
              <a:latin typeface="Times New Roman" pitchFamily="18" charset="0"/>
            </a:endParaRPr>
          </a:p>
          <a:p>
            <a:pPr>
              <a:lnSpc>
                <a:spcPct val="80000"/>
              </a:lnSpc>
            </a:pPr>
            <a:r>
              <a:rPr lang="es-ES" sz="2000" b="1" u="sng" dirty="0">
                <a:latin typeface="Times New Roman" pitchFamily="18" charset="0"/>
              </a:rPr>
              <a:t>Los Incoterms determinan:</a:t>
            </a:r>
          </a:p>
          <a:p>
            <a:pPr algn="just">
              <a:lnSpc>
                <a:spcPct val="80000"/>
              </a:lnSpc>
            </a:pPr>
            <a:r>
              <a:rPr lang="es-ES" sz="2000" dirty="0">
                <a:latin typeface="Times New Roman" pitchFamily="18" charset="0"/>
              </a:rPr>
              <a:t>El alcance del precio. </a:t>
            </a:r>
            <a:endParaRPr lang="es-AR" sz="2000" dirty="0">
              <a:latin typeface="Times New Roman" pitchFamily="18" charset="0"/>
            </a:endParaRPr>
          </a:p>
          <a:p>
            <a:pPr algn="just">
              <a:lnSpc>
                <a:spcPct val="80000"/>
              </a:lnSpc>
            </a:pPr>
            <a:r>
              <a:rPr lang="es-ES" sz="2000" dirty="0">
                <a:latin typeface="Times New Roman" pitchFamily="18" charset="0"/>
              </a:rPr>
              <a:t>En que momento y donde se produce la transferencia de riesgos sobre la mercadería del vendedor hacia el comprador.</a:t>
            </a:r>
            <a:endParaRPr lang="es-AR" sz="2000" dirty="0">
              <a:latin typeface="Times New Roman" pitchFamily="18" charset="0"/>
            </a:endParaRPr>
          </a:p>
          <a:p>
            <a:pPr algn="just">
              <a:lnSpc>
                <a:spcPct val="80000"/>
              </a:lnSpc>
            </a:pPr>
            <a:r>
              <a:rPr lang="es-ES" sz="2000" dirty="0">
                <a:latin typeface="Times New Roman" pitchFamily="18" charset="0"/>
              </a:rPr>
              <a:t>El lugar de entrega de la mercadería.</a:t>
            </a:r>
            <a:endParaRPr lang="es-AR" sz="2000" dirty="0">
              <a:latin typeface="Times New Roman" pitchFamily="18" charset="0"/>
            </a:endParaRPr>
          </a:p>
          <a:p>
            <a:pPr algn="just">
              <a:lnSpc>
                <a:spcPct val="80000"/>
              </a:lnSpc>
            </a:pPr>
            <a:r>
              <a:rPr lang="es-ES" sz="2000" dirty="0">
                <a:latin typeface="Times New Roman" pitchFamily="18" charset="0"/>
              </a:rPr>
              <a:t>Quién contrata y paga el transporte </a:t>
            </a:r>
            <a:endParaRPr lang="es-AR" sz="2000" dirty="0">
              <a:latin typeface="Times New Roman" pitchFamily="18" charset="0"/>
            </a:endParaRPr>
          </a:p>
          <a:p>
            <a:pPr algn="just">
              <a:lnSpc>
                <a:spcPct val="80000"/>
              </a:lnSpc>
            </a:pPr>
            <a:r>
              <a:rPr lang="es-ES" sz="2000" dirty="0">
                <a:latin typeface="Times New Roman" pitchFamily="18" charset="0"/>
              </a:rPr>
              <a:t>Quién contrata y paga el seguro </a:t>
            </a:r>
            <a:endParaRPr lang="es-AR" sz="2000" dirty="0">
              <a:latin typeface="Times New Roman" pitchFamily="18" charset="0"/>
            </a:endParaRPr>
          </a:p>
          <a:p>
            <a:pPr algn="just">
              <a:lnSpc>
                <a:spcPct val="80000"/>
              </a:lnSpc>
            </a:pPr>
            <a:r>
              <a:rPr lang="es-ES" sz="2000" dirty="0">
                <a:latin typeface="Times New Roman" pitchFamily="18" charset="0"/>
              </a:rPr>
              <a:t>Qué documentos tramita cada parte y su costo.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cstate="print"/>
          <a:srcRect/>
          <a:stretch>
            <a:fillRect/>
          </a:stretch>
        </p:blipFill>
        <p:spPr bwMode="auto">
          <a:xfrm>
            <a:off x="857225" y="333375"/>
            <a:ext cx="7747026" cy="10339388"/>
          </a:xfrm>
          <a:prstGeom prst="rect">
            <a:avLst/>
          </a:prstGeom>
          <a:noFill/>
          <a:ln w="9525">
            <a:noFill/>
            <a:miter lim="800000"/>
            <a:headEnd/>
            <a:tailEnd/>
          </a:ln>
          <a:effectLst/>
        </p:spPr>
      </p:pic>
      <p:sp>
        <p:nvSpPr>
          <p:cNvPr id="3" name="2 Rectángulo"/>
          <p:cNvSpPr/>
          <p:nvPr/>
        </p:nvSpPr>
        <p:spPr>
          <a:xfrm>
            <a:off x="1142976" y="428604"/>
            <a:ext cx="3357586"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barco_carga"/>
          <p:cNvPicPr>
            <a:picLocks noChangeAspect="1" noChangeArrowheads="1"/>
          </p:cNvPicPr>
          <p:nvPr/>
        </p:nvPicPr>
        <p:blipFill>
          <a:blip r:embed="rId2" cstate="print"/>
          <a:srcRect/>
          <a:stretch>
            <a:fillRect/>
          </a:stretch>
        </p:blipFill>
        <p:spPr bwMode="auto">
          <a:xfrm>
            <a:off x="5832475" y="0"/>
            <a:ext cx="3311525" cy="2500313"/>
          </a:xfrm>
          <a:prstGeom prst="rect">
            <a:avLst/>
          </a:prstGeom>
          <a:noFill/>
        </p:spPr>
      </p:pic>
      <p:sp>
        <p:nvSpPr>
          <p:cNvPr id="32770" name="Rectangle 2"/>
          <p:cNvSpPr>
            <a:spLocks noGrp="1" noChangeArrowheads="1"/>
          </p:cNvSpPr>
          <p:nvPr>
            <p:ph type="title"/>
          </p:nvPr>
        </p:nvSpPr>
        <p:spPr>
          <a:xfrm>
            <a:off x="179388" y="115888"/>
            <a:ext cx="8229600" cy="615950"/>
          </a:xfrm>
        </p:spPr>
        <p:txBody>
          <a:bodyPr/>
          <a:lstStyle/>
          <a:p>
            <a:r>
              <a:rPr lang="es-ES" sz="3200" dirty="0"/>
              <a:t>Los INCOTERMS se agrupan en 4 categorías</a:t>
            </a:r>
          </a:p>
        </p:txBody>
      </p:sp>
      <p:sp>
        <p:nvSpPr>
          <p:cNvPr id="32771" name="Rectangle 3"/>
          <p:cNvSpPr>
            <a:spLocks noGrp="1" noChangeArrowheads="1"/>
          </p:cNvSpPr>
          <p:nvPr>
            <p:ph type="body" idx="1"/>
          </p:nvPr>
        </p:nvSpPr>
        <p:spPr>
          <a:xfrm>
            <a:off x="250825" y="908050"/>
            <a:ext cx="8435975" cy="5761038"/>
          </a:xfrm>
        </p:spPr>
        <p:txBody>
          <a:bodyPr/>
          <a:lstStyle/>
          <a:p>
            <a:pPr>
              <a:lnSpc>
                <a:spcPct val="90000"/>
              </a:lnSpc>
            </a:pPr>
            <a:r>
              <a:rPr lang="es-ES" sz="2800" dirty="0"/>
              <a:t>E: </a:t>
            </a:r>
            <a:r>
              <a:rPr lang="es-ES" sz="2800" b="1" dirty="0"/>
              <a:t>EWK</a:t>
            </a:r>
            <a:r>
              <a:rPr lang="es-ES" sz="2800" dirty="0"/>
              <a:t>: único termino por el que el vendedor pone las mercaderías a disposición del comprador en el local del vendedor.</a:t>
            </a:r>
          </a:p>
          <a:p>
            <a:pPr>
              <a:lnSpc>
                <a:spcPct val="90000"/>
              </a:lnSpc>
            </a:pPr>
            <a:r>
              <a:rPr lang="es-ES" sz="2800" dirty="0"/>
              <a:t>F: </a:t>
            </a:r>
            <a:r>
              <a:rPr lang="es-ES" sz="2800" b="1" dirty="0"/>
              <a:t>FCA; FAS y FOB</a:t>
            </a:r>
            <a:r>
              <a:rPr lang="es-ES" sz="2800" dirty="0"/>
              <a:t>: el vendedor se encarga de entregar la mercadería a un medio de transporte escogido por el comprador.</a:t>
            </a:r>
          </a:p>
          <a:p>
            <a:pPr>
              <a:lnSpc>
                <a:spcPct val="90000"/>
              </a:lnSpc>
            </a:pPr>
            <a:r>
              <a:rPr lang="es-ES" sz="2800" dirty="0"/>
              <a:t>C: </a:t>
            </a:r>
            <a:r>
              <a:rPr lang="es-ES" sz="2800" b="1" dirty="0"/>
              <a:t>CFR; CIF; CPT y CIP</a:t>
            </a:r>
            <a:r>
              <a:rPr lang="es-ES" sz="2800" dirty="0"/>
              <a:t>: el vendedor contrata el transporte sin asumir riesgos de perdida o daño de la mercancía o costos adicionales después de la carga y despacho.</a:t>
            </a:r>
          </a:p>
          <a:p>
            <a:pPr>
              <a:lnSpc>
                <a:spcPct val="90000"/>
              </a:lnSpc>
            </a:pPr>
            <a:r>
              <a:rPr lang="es-ES" sz="2800" dirty="0"/>
              <a:t>D: </a:t>
            </a:r>
            <a:r>
              <a:rPr lang="es-ES" sz="2800" b="1" dirty="0"/>
              <a:t>DAF; DES; DEQ; DDU y DDP</a:t>
            </a:r>
            <a:r>
              <a:rPr lang="es-ES" sz="2800" dirty="0"/>
              <a:t>: El vendedor soporta todos los gastos y riesgos necesarios para llevar la mercancía al país de destino.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Rectángulo"/>
          <p:cNvSpPr/>
          <p:nvPr/>
        </p:nvSpPr>
        <p:spPr>
          <a:xfrm>
            <a:off x="3275856" y="4509120"/>
            <a:ext cx="2664296" cy="720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down)">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19113" y="4763"/>
            <a:ext cx="8229600" cy="544512"/>
          </a:xfrm>
        </p:spPr>
        <p:txBody>
          <a:bodyPr/>
          <a:lstStyle/>
          <a:p>
            <a:r>
              <a:rPr lang="en-US" sz="2400" b="1" dirty="0"/>
              <a:t>EXW (Ex-Works)</a:t>
            </a:r>
            <a:r>
              <a:rPr lang="es-ES" sz="2400" b="1" dirty="0"/>
              <a:t> - En Fábrica (lugar convenido) </a:t>
            </a:r>
            <a:endParaRPr lang="es-ES" sz="2400" dirty="0"/>
          </a:p>
        </p:txBody>
      </p:sp>
      <p:sp>
        <p:nvSpPr>
          <p:cNvPr id="18435" name="Rectangle 3"/>
          <p:cNvSpPr>
            <a:spLocks noGrp="1" noChangeArrowheads="1"/>
          </p:cNvSpPr>
          <p:nvPr>
            <p:ph type="body" idx="1"/>
          </p:nvPr>
        </p:nvSpPr>
        <p:spPr>
          <a:xfrm>
            <a:off x="250825" y="620713"/>
            <a:ext cx="8435975" cy="5976937"/>
          </a:xfrm>
        </p:spPr>
        <p:txBody>
          <a:bodyPr/>
          <a:lstStyle/>
          <a:p>
            <a:pPr>
              <a:lnSpc>
                <a:spcPct val="80000"/>
              </a:lnSpc>
            </a:pPr>
            <a:r>
              <a:rPr lang="es-ES" sz="1800" dirty="0"/>
              <a:t>Significa</a:t>
            </a:r>
            <a:r>
              <a:rPr lang="es-ES" sz="2000" dirty="0"/>
              <a:t> que el vendedor entrega cuando pone la mercadería a disposición del comprador en el establecimiento del vendedor o en otro lugar convenido (es decir, fábrica, almacén, etc.).</a:t>
            </a:r>
            <a:br>
              <a:rPr lang="en-US" sz="2000" b="1" dirty="0"/>
            </a:br>
            <a:r>
              <a:rPr lang="es-ES" sz="2000" dirty="0"/>
              <a:t>Este término representa, así, la menor obligación del vendedor, y el comprador debe asumir todos los costos y riesgos.</a:t>
            </a:r>
            <a:br>
              <a:rPr lang="en-US" sz="2000" b="1" dirty="0"/>
            </a:br>
            <a:endParaRPr lang="en-US" sz="2000" b="1" dirty="0"/>
          </a:p>
          <a:p>
            <a:pPr>
              <a:lnSpc>
                <a:spcPct val="80000"/>
              </a:lnSpc>
            </a:pPr>
            <a:r>
              <a:rPr lang="es-ES" sz="2200" b="1" i="1" dirty="0"/>
              <a:t>Obligaciones del Vendedor.</a:t>
            </a:r>
            <a:endParaRPr lang="es-ES" sz="2200" dirty="0"/>
          </a:p>
          <a:p>
            <a:pPr>
              <a:lnSpc>
                <a:spcPct val="80000"/>
              </a:lnSpc>
            </a:pPr>
            <a:r>
              <a:rPr lang="es-ES" sz="2200" dirty="0"/>
              <a:t>Entrega de la mercadería y documentos necesarios</a:t>
            </a:r>
            <a:endParaRPr lang="es-AR" sz="2200" dirty="0"/>
          </a:p>
          <a:p>
            <a:pPr>
              <a:lnSpc>
                <a:spcPct val="80000"/>
              </a:lnSpc>
            </a:pPr>
            <a:r>
              <a:rPr lang="es-ES" sz="2200" dirty="0"/>
              <a:t>Empaque y embalaje</a:t>
            </a:r>
          </a:p>
          <a:p>
            <a:pPr>
              <a:lnSpc>
                <a:spcPct val="80000"/>
              </a:lnSpc>
            </a:pPr>
            <a:r>
              <a:rPr lang="es-ES" sz="2200" b="1" i="1" dirty="0"/>
              <a:t>Obligaciones del Comprador.</a:t>
            </a:r>
            <a:endParaRPr lang="es-ES" sz="2200" dirty="0"/>
          </a:p>
          <a:p>
            <a:pPr>
              <a:lnSpc>
                <a:spcPct val="80000"/>
              </a:lnSpc>
            </a:pPr>
            <a:r>
              <a:rPr lang="es-ES" sz="2200" dirty="0"/>
              <a:t>Pago de la mercadería</a:t>
            </a:r>
            <a:endParaRPr lang="es-AR" sz="2200" dirty="0"/>
          </a:p>
          <a:p>
            <a:pPr>
              <a:lnSpc>
                <a:spcPct val="80000"/>
              </a:lnSpc>
            </a:pPr>
            <a:r>
              <a:rPr lang="es-ES" sz="2200" dirty="0"/>
              <a:t>Flete interno (de fábrica al lugar de exportación)</a:t>
            </a:r>
            <a:endParaRPr lang="es-AR" sz="2200" dirty="0"/>
          </a:p>
          <a:p>
            <a:pPr>
              <a:lnSpc>
                <a:spcPct val="80000"/>
              </a:lnSpc>
            </a:pPr>
            <a:r>
              <a:rPr lang="es-ES" sz="2200" dirty="0"/>
              <a:t>Aduana (documentos, permisos, requisitos, impuestos)</a:t>
            </a:r>
            <a:endParaRPr lang="es-AR" sz="2200" dirty="0"/>
          </a:p>
          <a:p>
            <a:pPr>
              <a:lnSpc>
                <a:spcPct val="80000"/>
              </a:lnSpc>
            </a:pPr>
            <a:r>
              <a:rPr lang="es-ES" sz="2200" dirty="0"/>
              <a:t>Gastos de exportación (maniobras, almacenaje, agentes )</a:t>
            </a:r>
            <a:endParaRPr lang="es-AR" sz="2200" dirty="0"/>
          </a:p>
          <a:p>
            <a:pPr>
              <a:lnSpc>
                <a:spcPct val="80000"/>
              </a:lnSpc>
            </a:pPr>
            <a:r>
              <a:rPr lang="es-ES" sz="2200" dirty="0"/>
              <a:t>Flete internacional (de lugar de exportación al lugar de importación)</a:t>
            </a:r>
            <a:endParaRPr lang="es-AR" sz="2200" dirty="0"/>
          </a:p>
          <a:p>
            <a:pPr>
              <a:lnSpc>
                <a:spcPct val="80000"/>
              </a:lnSpc>
            </a:pPr>
            <a:r>
              <a:rPr lang="es-ES" sz="2200" dirty="0"/>
              <a:t>Seguro</a:t>
            </a:r>
            <a:endParaRPr lang="es-AR" sz="2200" dirty="0"/>
          </a:p>
          <a:p>
            <a:pPr>
              <a:lnSpc>
                <a:spcPct val="80000"/>
              </a:lnSpc>
            </a:pPr>
            <a:r>
              <a:rPr lang="es-ES" sz="2200" dirty="0"/>
              <a:t>Gastos de importación (maniobras, almacenaje, agentes )</a:t>
            </a:r>
            <a:endParaRPr lang="es-AR" sz="2200" dirty="0"/>
          </a:p>
          <a:p>
            <a:pPr>
              <a:lnSpc>
                <a:spcPct val="80000"/>
              </a:lnSpc>
            </a:pPr>
            <a:r>
              <a:rPr lang="es-ES" sz="2200" dirty="0"/>
              <a:t>Transporte y seguro (lugar de importación a planta)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55" name="Text Box 3"/>
          <p:cNvSpPr txBox="1">
            <a:spLocks noChangeArrowheads="1"/>
          </p:cNvSpPr>
          <p:nvPr/>
        </p:nvSpPr>
        <p:spPr bwMode="auto">
          <a:xfrm>
            <a:off x="0" y="3284538"/>
            <a:ext cx="9144000" cy="366712"/>
          </a:xfrm>
          <a:prstGeom prst="rect">
            <a:avLst/>
          </a:prstGeom>
          <a:noFill/>
          <a:ln w="9525">
            <a:noFill/>
            <a:miter lim="800000"/>
            <a:headEnd/>
            <a:tailEnd/>
          </a:ln>
          <a:effectLst/>
        </p:spPr>
        <p:txBody>
          <a:bodyPr>
            <a:spAutoFit/>
          </a:bodyPr>
          <a:lstStyle/>
          <a:p>
            <a:pPr>
              <a:spcBef>
                <a:spcPct val="50000"/>
              </a:spcBef>
            </a:pPr>
            <a:endParaRPr lang="es-AR" dirty="0"/>
          </a:p>
        </p:txBody>
      </p:sp>
      <p:sp>
        <p:nvSpPr>
          <p:cNvPr id="23556" name="Rectangle 4"/>
          <p:cNvSpPr>
            <a:spLocks noChangeArrowheads="1"/>
          </p:cNvSpPr>
          <p:nvPr/>
        </p:nvSpPr>
        <p:spPr bwMode="auto">
          <a:xfrm>
            <a:off x="0" y="3716338"/>
            <a:ext cx="9144000" cy="3141662"/>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3558" name="Rectangle 6"/>
          <p:cNvSpPr>
            <a:spLocks noChangeArrowheads="1"/>
          </p:cNvSpPr>
          <p:nvPr/>
        </p:nvSpPr>
        <p:spPr bwMode="auto">
          <a:xfrm>
            <a:off x="0" y="2205038"/>
            <a:ext cx="3635375" cy="15113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15888"/>
            <a:ext cx="8229600" cy="688975"/>
          </a:xfrm>
        </p:spPr>
        <p:txBody>
          <a:bodyPr/>
          <a:lstStyle/>
          <a:p>
            <a:r>
              <a:rPr lang="en-US" sz="2400" b="1" dirty="0"/>
              <a:t>FOB (Free On Board)</a:t>
            </a:r>
            <a:r>
              <a:rPr lang="es-ES" sz="2400" b="1" dirty="0"/>
              <a:t> - Libre a Bordo (puerto de carga convenido)</a:t>
            </a:r>
            <a:endParaRPr lang="es-ES" sz="2400" dirty="0"/>
          </a:p>
        </p:txBody>
      </p:sp>
      <p:sp>
        <p:nvSpPr>
          <p:cNvPr id="21507" name="Rectangle 3"/>
          <p:cNvSpPr>
            <a:spLocks noGrp="1" noChangeArrowheads="1"/>
          </p:cNvSpPr>
          <p:nvPr>
            <p:ph type="body" idx="1"/>
          </p:nvPr>
        </p:nvSpPr>
        <p:spPr>
          <a:xfrm>
            <a:off x="179388" y="836613"/>
            <a:ext cx="8507412" cy="6021387"/>
          </a:xfrm>
        </p:spPr>
        <p:txBody>
          <a:bodyPr/>
          <a:lstStyle/>
          <a:p>
            <a:pPr>
              <a:lnSpc>
                <a:spcPct val="80000"/>
              </a:lnSpc>
            </a:pPr>
            <a:r>
              <a:rPr lang="es-ES" sz="2000" dirty="0"/>
              <a:t>La responsabilidad del vendedor termina cuando las mercaderías sobrepasan la borda del buque en el puerto de embarque convenido.</a:t>
            </a:r>
            <a:br>
              <a:rPr lang="en-US" sz="2000" b="1" dirty="0"/>
            </a:br>
            <a:r>
              <a:rPr lang="es-ES" sz="2000" dirty="0"/>
              <a:t>El comprador debe soportar todos los costos y riesgos de la pérdida y el daño de las mercaderías desde aquel punto.</a:t>
            </a:r>
            <a:br>
              <a:rPr lang="en-US" sz="2000" b="1" dirty="0"/>
            </a:br>
            <a:r>
              <a:rPr lang="es-ES" sz="2000" dirty="0"/>
              <a:t>El término FOB exige al vendedor despachar las mercaderías para la exportación. </a:t>
            </a:r>
            <a:br>
              <a:rPr lang="en-US" sz="2000" b="1" dirty="0"/>
            </a:br>
            <a:r>
              <a:rPr lang="es-ES" sz="2000" dirty="0"/>
              <a:t>Este término puede ser utilizado sólo para el transporte por mar o por vías navegables interiores.</a:t>
            </a:r>
          </a:p>
          <a:p>
            <a:pPr>
              <a:lnSpc>
                <a:spcPct val="80000"/>
              </a:lnSpc>
            </a:pPr>
            <a:r>
              <a:rPr lang="es-ES" sz="2000" b="1" i="1" dirty="0"/>
              <a:t>Obligaciones del vendedor</a:t>
            </a:r>
            <a:endParaRPr lang="es-ES" sz="2000" dirty="0"/>
          </a:p>
          <a:p>
            <a:pPr>
              <a:lnSpc>
                <a:spcPct val="80000"/>
              </a:lnSpc>
            </a:pPr>
            <a:r>
              <a:rPr lang="es-ES" sz="2000" dirty="0"/>
              <a:t>Entregar la mercadería y documentos necesario </a:t>
            </a:r>
            <a:endParaRPr lang="es-AR" sz="2000" dirty="0"/>
          </a:p>
          <a:p>
            <a:pPr>
              <a:lnSpc>
                <a:spcPct val="80000"/>
              </a:lnSpc>
            </a:pPr>
            <a:r>
              <a:rPr lang="es-ES" sz="2000" dirty="0"/>
              <a:t>Empaque y embalaje </a:t>
            </a:r>
            <a:endParaRPr lang="es-AR" sz="2000" dirty="0"/>
          </a:p>
          <a:p>
            <a:pPr>
              <a:lnSpc>
                <a:spcPct val="80000"/>
              </a:lnSpc>
            </a:pPr>
            <a:r>
              <a:rPr lang="es-ES" sz="2000" dirty="0"/>
              <a:t>Flete (de fábrica al lugar de exportación) </a:t>
            </a:r>
            <a:endParaRPr lang="es-AR" sz="2000" dirty="0"/>
          </a:p>
          <a:p>
            <a:pPr>
              <a:lnSpc>
                <a:spcPct val="80000"/>
              </a:lnSpc>
            </a:pPr>
            <a:r>
              <a:rPr lang="es-ES" sz="2000" dirty="0"/>
              <a:t>Aduana (documentos, permisos, requisitos, impuestos) </a:t>
            </a:r>
            <a:endParaRPr lang="es-AR" sz="2000" dirty="0"/>
          </a:p>
          <a:p>
            <a:pPr>
              <a:lnSpc>
                <a:spcPct val="80000"/>
              </a:lnSpc>
            </a:pPr>
            <a:r>
              <a:rPr lang="es-ES" sz="2000" dirty="0"/>
              <a:t>Gastos de exportación (maniobras, almacenaje, agentes) </a:t>
            </a:r>
          </a:p>
          <a:p>
            <a:pPr>
              <a:lnSpc>
                <a:spcPct val="80000"/>
              </a:lnSpc>
            </a:pPr>
            <a:r>
              <a:rPr lang="es-ES" sz="2000" dirty="0"/>
              <a:t>Obligaciones</a:t>
            </a:r>
            <a:r>
              <a:rPr lang="es-ES" sz="2000" b="1" i="1" dirty="0"/>
              <a:t> del Comprador</a:t>
            </a:r>
            <a:endParaRPr lang="es-ES" sz="2000" dirty="0"/>
          </a:p>
          <a:p>
            <a:pPr>
              <a:lnSpc>
                <a:spcPct val="80000"/>
              </a:lnSpc>
            </a:pPr>
            <a:r>
              <a:rPr lang="es-ES" sz="2000" dirty="0"/>
              <a:t>Pago de la mercadería </a:t>
            </a:r>
            <a:endParaRPr lang="es-AR" sz="2000" dirty="0"/>
          </a:p>
          <a:p>
            <a:pPr>
              <a:lnSpc>
                <a:spcPct val="80000"/>
              </a:lnSpc>
            </a:pPr>
            <a:r>
              <a:rPr lang="es-ES" sz="2000" dirty="0"/>
              <a:t>Flete y seguro (de lugar de exportación al lugar de importación) </a:t>
            </a:r>
            <a:endParaRPr lang="es-AR" sz="2000" dirty="0"/>
          </a:p>
          <a:p>
            <a:pPr>
              <a:lnSpc>
                <a:spcPct val="80000"/>
              </a:lnSpc>
            </a:pPr>
            <a:r>
              <a:rPr lang="es-ES" sz="2000" dirty="0"/>
              <a:t>Gastos de importación (maniobras, almacenaje, agentes) </a:t>
            </a:r>
            <a:endParaRPr lang="es-AR" sz="2000" dirty="0"/>
          </a:p>
          <a:p>
            <a:pPr>
              <a:lnSpc>
                <a:spcPct val="80000"/>
              </a:lnSpc>
            </a:pPr>
            <a:r>
              <a:rPr lang="es-ES" sz="2000" dirty="0"/>
              <a:t>Aduana (documentos, permisos, requisitos, impuestos) </a:t>
            </a:r>
            <a:endParaRPr lang="es-AR" sz="2000" dirty="0"/>
          </a:p>
          <a:p>
            <a:pPr>
              <a:lnSpc>
                <a:spcPct val="80000"/>
              </a:lnSpc>
            </a:pPr>
            <a:r>
              <a:rPr lang="es-ES" sz="2000" dirty="0"/>
              <a:t>Flete (lugar de importación a planta) </a:t>
            </a:r>
          </a:p>
          <a:p>
            <a:pPr>
              <a:lnSpc>
                <a:spcPct val="80000"/>
              </a:lnSpc>
            </a:pPr>
            <a:r>
              <a:rPr lang="es-ES" sz="2000" dirty="0"/>
              <a:t>Demoras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1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ncoterms"/>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579" name="Text Box 3"/>
          <p:cNvSpPr txBox="1">
            <a:spLocks noChangeArrowheads="1"/>
          </p:cNvSpPr>
          <p:nvPr/>
        </p:nvSpPr>
        <p:spPr bwMode="auto">
          <a:xfrm>
            <a:off x="0" y="3284538"/>
            <a:ext cx="9144000" cy="366712"/>
          </a:xfrm>
          <a:prstGeom prst="rect">
            <a:avLst/>
          </a:prstGeom>
          <a:noFill/>
          <a:ln w="9525">
            <a:noFill/>
            <a:miter lim="800000"/>
            <a:headEnd/>
            <a:tailEnd/>
          </a:ln>
          <a:effectLst/>
        </p:spPr>
        <p:txBody>
          <a:bodyPr>
            <a:spAutoFit/>
          </a:bodyPr>
          <a:lstStyle/>
          <a:p>
            <a:pPr>
              <a:spcBef>
                <a:spcPct val="50000"/>
              </a:spcBef>
            </a:pPr>
            <a:endParaRPr lang="es-AR" dirty="0"/>
          </a:p>
        </p:txBody>
      </p:sp>
      <p:sp>
        <p:nvSpPr>
          <p:cNvPr id="24580" name="Rectangle 4"/>
          <p:cNvSpPr>
            <a:spLocks noChangeArrowheads="1"/>
          </p:cNvSpPr>
          <p:nvPr/>
        </p:nvSpPr>
        <p:spPr bwMode="auto">
          <a:xfrm>
            <a:off x="0" y="3860800"/>
            <a:ext cx="9144000" cy="2997200"/>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4582" name="Rectangle 6"/>
          <p:cNvSpPr>
            <a:spLocks noChangeArrowheads="1"/>
          </p:cNvSpPr>
          <p:nvPr/>
        </p:nvSpPr>
        <p:spPr bwMode="auto">
          <a:xfrm>
            <a:off x="0" y="1773238"/>
            <a:ext cx="3635375" cy="1439862"/>
          </a:xfrm>
          <a:prstGeom prst="rect">
            <a:avLst/>
          </a:prstGeom>
          <a:solidFill>
            <a:schemeClr val="accent1"/>
          </a:solidFill>
          <a:ln w="9525">
            <a:solidFill>
              <a:schemeClr val="tx1"/>
            </a:solidFill>
            <a:miter lim="800000"/>
            <a:headEnd/>
            <a:tailEnd/>
          </a:ln>
          <a:effectLst/>
        </p:spPr>
        <p:txBody>
          <a:bodyPr wrap="none" anchor="ctr"/>
          <a:lstStyle/>
          <a:p>
            <a:endParaRPr lang="es-AR" dirty="0"/>
          </a:p>
        </p:txBody>
      </p:sp>
      <p:sp>
        <p:nvSpPr>
          <p:cNvPr id="24583" name="Line 7"/>
          <p:cNvSpPr>
            <a:spLocks noChangeShapeType="1"/>
          </p:cNvSpPr>
          <p:nvPr/>
        </p:nvSpPr>
        <p:spPr bwMode="auto">
          <a:xfrm>
            <a:off x="1042988" y="1628775"/>
            <a:ext cx="0" cy="1871663"/>
          </a:xfrm>
          <a:prstGeom prst="line">
            <a:avLst/>
          </a:prstGeom>
          <a:noFill/>
          <a:ln w="25400">
            <a:solidFill>
              <a:srgbClr val="000000"/>
            </a:solidFill>
            <a:round/>
            <a:headEnd/>
            <a:tailEnd/>
          </a:ln>
          <a:effectLst/>
        </p:spPr>
        <p:txBody>
          <a:bodyPr/>
          <a:lstStyle/>
          <a:p>
            <a:endParaRPr lang="es-AR" dirty="0"/>
          </a:p>
        </p:txBody>
      </p:sp>
      <p:sp>
        <p:nvSpPr>
          <p:cNvPr id="24584" name="Line 8"/>
          <p:cNvSpPr>
            <a:spLocks noChangeShapeType="1"/>
          </p:cNvSpPr>
          <p:nvPr/>
        </p:nvSpPr>
        <p:spPr bwMode="auto">
          <a:xfrm>
            <a:off x="1908175" y="1700213"/>
            <a:ext cx="0" cy="1871662"/>
          </a:xfrm>
          <a:prstGeom prst="line">
            <a:avLst/>
          </a:prstGeom>
          <a:noFill/>
          <a:ln w="25400">
            <a:solidFill>
              <a:srgbClr val="000000"/>
            </a:solidFill>
            <a:round/>
            <a:headEnd/>
            <a:tailEnd/>
          </a:ln>
          <a:effectLst/>
        </p:spPr>
        <p:txBody>
          <a:bodyPr/>
          <a:lstStyle/>
          <a:p>
            <a:endParaRPr lang="es-AR" dirty="0"/>
          </a:p>
        </p:txBody>
      </p:sp>
      <p:sp>
        <p:nvSpPr>
          <p:cNvPr id="24585" name="Line 9"/>
          <p:cNvSpPr>
            <a:spLocks noChangeShapeType="1"/>
          </p:cNvSpPr>
          <p:nvPr/>
        </p:nvSpPr>
        <p:spPr bwMode="auto">
          <a:xfrm>
            <a:off x="2339975" y="1700213"/>
            <a:ext cx="0" cy="1871662"/>
          </a:xfrm>
          <a:prstGeom prst="line">
            <a:avLst/>
          </a:prstGeom>
          <a:noFill/>
          <a:ln w="25400">
            <a:solidFill>
              <a:srgbClr val="000000"/>
            </a:solidFill>
            <a:round/>
            <a:headEnd/>
            <a:tailEnd/>
          </a:ln>
          <a:effectLst/>
        </p:spPr>
        <p:txBody>
          <a:bodyPr/>
          <a:lstStyle/>
          <a:p>
            <a:endParaRPr lang="es-AR" dirty="0"/>
          </a:p>
        </p:txBody>
      </p:sp>
      <p:sp>
        <p:nvSpPr>
          <p:cNvPr id="24586" name="Line 10"/>
          <p:cNvSpPr>
            <a:spLocks noChangeShapeType="1"/>
          </p:cNvSpPr>
          <p:nvPr/>
        </p:nvSpPr>
        <p:spPr bwMode="auto">
          <a:xfrm>
            <a:off x="2700338" y="1700213"/>
            <a:ext cx="0" cy="2160587"/>
          </a:xfrm>
          <a:prstGeom prst="line">
            <a:avLst/>
          </a:prstGeom>
          <a:noFill/>
          <a:ln w="25400">
            <a:solidFill>
              <a:srgbClr val="000000"/>
            </a:solidFill>
            <a:round/>
            <a:headEnd/>
            <a:tailEnd/>
          </a:ln>
          <a:effectLst/>
        </p:spPr>
        <p:txBody>
          <a:bodyPr/>
          <a:lstStyle/>
          <a:p>
            <a:endParaRPr lang="es-AR" dirty="0"/>
          </a:p>
        </p:txBody>
      </p:sp>
      <p:sp>
        <p:nvSpPr>
          <p:cNvPr id="24587" name="Line 11"/>
          <p:cNvSpPr>
            <a:spLocks noChangeShapeType="1"/>
          </p:cNvSpPr>
          <p:nvPr/>
        </p:nvSpPr>
        <p:spPr bwMode="auto">
          <a:xfrm>
            <a:off x="3419475" y="1557338"/>
            <a:ext cx="0" cy="2160587"/>
          </a:xfrm>
          <a:prstGeom prst="line">
            <a:avLst/>
          </a:prstGeom>
          <a:noFill/>
          <a:ln w="25400">
            <a:solidFill>
              <a:srgbClr val="000000"/>
            </a:solidFill>
            <a:round/>
            <a:headEnd/>
            <a:tailEnd/>
          </a:ln>
          <a:effectLst/>
        </p:spPr>
        <p:txBody>
          <a:bodyPr/>
          <a:lstStyle/>
          <a:p>
            <a:endParaRPr lang="es-AR" dirty="0"/>
          </a:p>
        </p:txBody>
      </p:sp>
      <p:sp>
        <p:nvSpPr>
          <p:cNvPr id="24588" name="Line 12"/>
          <p:cNvSpPr>
            <a:spLocks noChangeShapeType="1"/>
          </p:cNvSpPr>
          <p:nvPr/>
        </p:nvSpPr>
        <p:spPr bwMode="auto">
          <a:xfrm>
            <a:off x="3276600" y="1628775"/>
            <a:ext cx="0" cy="2160588"/>
          </a:xfrm>
          <a:prstGeom prst="line">
            <a:avLst/>
          </a:prstGeom>
          <a:noFill/>
          <a:ln w="25400">
            <a:solidFill>
              <a:srgbClr val="000000"/>
            </a:solidFill>
            <a:round/>
            <a:headEnd/>
            <a:tailEnd/>
          </a:ln>
          <a:effectLst/>
        </p:spPr>
        <p:txBody>
          <a:bodyPr/>
          <a:lstStyle/>
          <a:p>
            <a:endParaRPr lang="es-AR" dirty="0"/>
          </a:p>
        </p:txBody>
      </p:sp>
    </p:spTree>
  </p:cSld>
  <p:clrMapOvr>
    <a:masterClrMapping/>
  </p:clrMapOvr>
</p:sld>
</file>

<file path=ppt/theme/theme1.xml><?xml version="1.0" encoding="utf-8"?>
<a:theme xmlns:a="http://schemas.openxmlformats.org/drawingml/2006/main" name="Océano">
  <a:themeElements>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485</TotalTime>
  <Words>3490</Words>
  <Application>Microsoft Office PowerPoint</Application>
  <PresentationFormat>Presentación en pantalla (4:3)</PresentationFormat>
  <Paragraphs>359</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Tahoma</vt:lpstr>
      <vt:lpstr>Times New Roman</vt:lpstr>
      <vt:lpstr>Verdana</vt:lpstr>
      <vt:lpstr>Wingdings</vt:lpstr>
      <vt:lpstr>Océano</vt:lpstr>
      <vt:lpstr>Presentación de PowerPoint</vt:lpstr>
      <vt:lpstr>Términos mas utilizados en comercio Internacional</vt:lpstr>
      <vt:lpstr>INCOTERMS INTERNATIONAL COMMERCE TERMS</vt:lpstr>
      <vt:lpstr>Los INCOTERMS se agrupan en 4 categorías</vt:lpstr>
      <vt:lpstr>Presentación de PowerPoint</vt:lpstr>
      <vt:lpstr>EXW (Ex-Works) - En Fábrica (lugar convenido) </vt:lpstr>
      <vt:lpstr>Presentación de PowerPoint</vt:lpstr>
      <vt:lpstr>FOB (Free On Board) - Libre a Bordo (puerto de carga convenido)</vt:lpstr>
      <vt:lpstr>Presentación de PowerPoint</vt:lpstr>
      <vt:lpstr>CFR (Cost and Freight) - Costo y Flete (puerto de destino convenido)</vt:lpstr>
      <vt:lpstr>Presentación de PowerPoint</vt:lpstr>
      <vt:lpstr>CIF (Cost, Insurance and Freight)  Costo, Seguro y Flete (puerto de destino convenido) </vt:lpstr>
      <vt:lpstr>Presentación de PowerPoint</vt:lpstr>
      <vt:lpstr>FCA (Free Carrier) - Libre Transportista (lugar convenido)</vt:lpstr>
      <vt:lpstr>FAS (Free Along Ship) - Libre al Costado del Buque (puerto de carga convenido)</vt:lpstr>
      <vt:lpstr>DES (Delivered Ex Ship) - Entregadas Sobre Buque (puerto de destino convenido)</vt:lpstr>
      <vt:lpstr>DEQ (delivered Ex-Quay) - Entregadas en Muelle (puerto de destino convenido) </vt:lpstr>
      <vt:lpstr>CIP (Carriage and Insurance Paid to) - Transporte y Seguro Pago Hasta (lugar de destino convenido)</vt:lpstr>
      <vt:lpstr>CPT (Carriage Paid To) - Transporte Pagado Hasta (lugar de destino convenido) </vt:lpstr>
      <vt:lpstr>DAF (Delivered At Frontier) - Entregadas en Frontera (lugar convenido)</vt:lpstr>
      <vt:lpstr>DDU (Delivered Duty Unpaid) - Entregadas Derechos No Pagados (lugar de destino convenido)</vt:lpstr>
      <vt:lpstr>DDP (Delivered Duty Paid) - Entregadas Derechos Pagados (lugar de destino convenido)</vt:lpstr>
      <vt:lpstr>DOCUMENTOS + USADOS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yo</dc:creator>
  <cp:lastModifiedBy>Jorge</cp:lastModifiedBy>
  <cp:revision>53</cp:revision>
  <dcterms:created xsi:type="dcterms:W3CDTF">2010-06-08T10:59:42Z</dcterms:created>
  <dcterms:modified xsi:type="dcterms:W3CDTF">2025-06-03T11:05:22Z</dcterms:modified>
</cp:coreProperties>
</file>