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82" r:id="rId14"/>
    <p:sldId id="283" r:id="rId15"/>
    <p:sldId id="284" r:id="rId16"/>
    <p:sldId id="285" r:id="rId17"/>
    <p:sldId id="287" r:id="rId18"/>
    <p:sldId id="286" r:id="rId19"/>
    <p:sldId id="289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4ECDF1-4B08-4F4E-A8C5-2667C59D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59" y="2607006"/>
            <a:ext cx="8588188" cy="363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Parámetros de Euler - </a:t>
            </a:r>
            <a:r>
              <a:rPr lang="es-MX" dirty="0" err="1"/>
              <a:t>Rodrigues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73241-DC7C-4BEE-9E49-39401A99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78848-13BA-464D-8BF4-1E735068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Si cambian tanto el signo del vector normal como el ángulo de rotación, se vuelve a producir la misma rotación.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No hay ambigüedad gracias a la libre elección del signo de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qo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9AC965-B878-417A-8EEB-B0171130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73" y="3327727"/>
            <a:ext cx="3856054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CADE-E6FA-4FA2-B744-5CE85374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Punto de partida Matriz de rotación </a:t>
            </a:r>
            <a:br>
              <a:rPr lang="es-MX" dirty="0"/>
            </a:b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277F6D-E5A8-4F65-BA95-6297B0813D5B}"/>
              </a:ext>
            </a:extLst>
          </p:cNvPr>
          <p:cNvSpPr txBox="1"/>
          <p:nvPr/>
        </p:nvSpPr>
        <p:spPr>
          <a:xfrm>
            <a:off x="2235198" y="5491110"/>
            <a:ext cx="7215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Intercambio del orden de los índices debido a la transposición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97CAB0-6F83-4CC7-82AA-A102B5B4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5" y="1219200"/>
            <a:ext cx="9983454" cy="4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0E83-5175-49AE-B848-38BA184C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/>
              <a:t>Cuaterniones</a:t>
            </a:r>
            <a:endParaRPr lang="es-AR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E40F34-A327-4E83-AE1A-9998CBF7801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7970" y="2327066"/>
            <a:ext cx="114023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kumimoji="0" lang="es-AR" altLang="es-A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cuaterniones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 un sistema numérico de cuatro dimensiones, extensión de los números complejos, que se usan para representar rotaciones y orientaciones en 3D, siendo cruciales en robótica, gráficos por computadora y realidad virtual por su eficiencia y para evitar problemas como el "bloqueo del cardán" de los ángulos de Euler, consistiendo en una parte real y tres imaginarias (</a:t>
            </a:r>
            <a:r>
              <a:rPr kumimoji="0" lang="es-AR" altLang="es-A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i,j,k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con reglas de multiplicación específicas. 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C1A3DC-8DBA-462E-8B79-B5862B12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7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5C147-C7DE-4BA8-8BE5-265B192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Cuaterniones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4A346-CA9C-4907-A3CC-F6DA8C34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Un </a:t>
            </a:r>
            <a:r>
              <a:rPr lang="es-MX" b="1" dirty="0" err="1"/>
              <a:t>cuaternión</a:t>
            </a:r>
            <a:r>
              <a:rPr lang="es-MX" b="1" dirty="0"/>
              <a:t> </a:t>
            </a:r>
            <a:r>
              <a:rPr lang="es-MX" b="1" dirty="0">
                <a:solidFill>
                  <a:schemeClr val="accent1"/>
                </a:solidFill>
              </a:rPr>
              <a:t>unitario</a:t>
            </a:r>
            <a:r>
              <a:rPr lang="es-MX" dirty="0"/>
              <a:t> representa una rotación en 3D sin problemas de “</a:t>
            </a:r>
            <a:r>
              <a:rPr lang="es-MX" dirty="0" err="1"/>
              <a:t>gimbal</a:t>
            </a:r>
            <a:r>
              <a:rPr lang="es-MX" dirty="0"/>
              <a:t> </a:t>
            </a:r>
            <a:r>
              <a:rPr lang="es-MX" dirty="0" err="1"/>
              <a:t>lock</a:t>
            </a:r>
            <a:r>
              <a:rPr lang="es-MX" dirty="0"/>
              <a:t>” y se expresa como :</a:t>
            </a:r>
          </a:p>
          <a:p>
            <a:pPr marL="0" indent="0" algn="ctr">
              <a:buNone/>
            </a:pPr>
            <a:r>
              <a:rPr lang="es-MX" dirty="0"/>
              <a:t>Q=(u,  v⃗) </a:t>
            </a:r>
          </a:p>
          <a:p>
            <a:pPr marL="0" indent="0">
              <a:buNone/>
            </a:pPr>
            <a:r>
              <a:rPr lang="es-MX" dirty="0"/>
              <a:t>u → </a:t>
            </a:r>
            <a:r>
              <a:rPr lang="es-MX" b="1" dirty="0"/>
              <a:t>parte escalar (real)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v⃗=(</a:t>
            </a:r>
            <a:r>
              <a:rPr lang="es-MX" dirty="0" err="1"/>
              <a:t>x,y,z</a:t>
            </a:r>
            <a:r>
              <a:rPr lang="es-MX" dirty="0"/>
              <a:t>) → </a:t>
            </a:r>
            <a:r>
              <a:rPr lang="es-MX" b="1" dirty="0"/>
              <a:t>parte vectorial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dirty="0"/>
              <a:t>También se lo puede representar de esta forma:</a:t>
            </a:r>
          </a:p>
          <a:p>
            <a:pPr marL="0" indent="0" algn="ctr">
              <a:buNone/>
            </a:pPr>
            <a:r>
              <a:rPr lang="es-MX" dirty="0"/>
              <a:t>q= w + xi + </a:t>
            </a:r>
            <a:r>
              <a:rPr lang="es-MX" dirty="0" err="1"/>
              <a:t>yj</a:t>
            </a:r>
            <a:r>
              <a:rPr lang="es-MX" dirty="0"/>
              <a:t> + </a:t>
            </a:r>
            <a:r>
              <a:rPr lang="es-MX" dirty="0" err="1"/>
              <a:t>zk</a:t>
            </a:r>
            <a:endParaRPr lang="es-MX" dirty="0"/>
          </a:p>
          <a:p>
            <a:r>
              <a:rPr lang="es-AR" dirty="0"/>
              <a:t>O de esta forma según la  bibliografía:</a:t>
            </a:r>
          </a:p>
          <a:p>
            <a:pPr marL="0" indent="0" algn="ctr">
              <a:buNone/>
            </a:pPr>
            <a:r>
              <a:rPr lang="es-AR" dirty="0"/>
              <a:t>Q=q0 +q1+q2+q3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618AE1-37A5-4ADC-91FA-F01B556066B3}"/>
              </a:ext>
            </a:extLst>
          </p:cNvPr>
          <p:cNvSpPr/>
          <p:nvPr/>
        </p:nvSpPr>
        <p:spPr>
          <a:xfrm>
            <a:off x="8856133" y="4953000"/>
            <a:ext cx="3048000" cy="10837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40E7BB-8C07-483D-B82F-C441FB668827}"/>
              </a:ext>
            </a:extLst>
          </p:cNvPr>
          <p:cNvSpPr txBox="1"/>
          <p:nvPr/>
        </p:nvSpPr>
        <p:spPr>
          <a:xfrm>
            <a:off x="8856132" y="5098722"/>
            <a:ext cx="3335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</a:t>
            </a:r>
            <a:r>
              <a:rPr lang="es-AR" dirty="0" err="1"/>
              <a:t>ue</a:t>
            </a:r>
            <a:r>
              <a:rPr lang="es-AR" dirty="0"/>
              <a:t> se calculó anteriormente</a:t>
            </a:r>
            <a:br>
              <a:rPr lang="es-AR" dirty="0"/>
            </a:br>
            <a:r>
              <a:rPr lang="es-AR" dirty="0"/>
              <a:t>(Parámetros </a:t>
            </a:r>
            <a:r>
              <a:rPr lang="es-AR" dirty="0" err="1"/>
              <a:t>deEuler</a:t>
            </a:r>
            <a:r>
              <a:rPr lang="es-AR" dirty="0"/>
              <a:t> </a:t>
            </a:r>
            <a:r>
              <a:rPr lang="es-AR" dirty="0" err="1"/>
              <a:t>Rodrigues</a:t>
            </a:r>
            <a:r>
              <a:rPr lang="es-AR" dirty="0"/>
              <a:t>)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E0AA185-A17E-4E33-B8DC-717D91D28ACF}"/>
              </a:ext>
            </a:extLst>
          </p:cNvPr>
          <p:cNvCxnSpPr>
            <a:cxnSpLocks/>
          </p:cNvCxnSpPr>
          <p:nvPr/>
        </p:nvCxnSpPr>
        <p:spPr>
          <a:xfrm flipH="1">
            <a:off x="7594600" y="5494866"/>
            <a:ext cx="1261534" cy="38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8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69972-EC21-4EA7-87BE-4733D5EE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</a:t>
            </a:r>
            <a:r>
              <a:rPr lang="es-MX" dirty="0" err="1"/>
              <a:t>cuaterniones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8A76EB-BFF8-4F95-9BBE-CD58EF67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600" b="1" u="sng"/>
              <a:t>Conjugado</a:t>
            </a:r>
          </a:p>
          <a:p>
            <a:pPr marL="0" indent="0">
              <a:buNone/>
            </a:pPr>
            <a:endParaRPr lang="es-MX" sz="3600" b="1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6DA7F6-30E6-4B1E-BD37-CFF826AF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3" y="2235199"/>
            <a:ext cx="2566734" cy="8128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232259-B244-4255-A4D7-1EBF5F2096E5}"/>
              </a:ext>
            </a:extLst>
          </p:cNvPr>
          <p:cNvSpPr txBox="1"/>
          <p:nvPr/>
        </p:nvSpPr>
        <p:spPr>
          <a:xfrm>
            <a:off x="922866" y="342900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Esto significa: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el escalar </a:t>
            </a:r>
            <a:r>
              <a:rPr lang="es-MX" b="1" dirty="0"/>
              <a:t>no cambia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el vector </a:t>
            </a:r>
            <a:r>
              <a:rPr lang="es-MX" b="1" dirty="0"/>
              <a:t>invierte su signo</a:t>
            </a:r>
            <a:endParaRPr lang="es-MX" dirty="0"/>
          </a:p>
          <a:p>
            <a:endParaRPr lang="es-MX" dirty="0"/>
          </a:p>
          <a:p>
            <a:r>
              <a:rPr lang="es-MX" dirty="0"/>
              <a:t>Ejemplo:</a:t>
            </a:r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58E7DE-AEB0-4993-AC28-C2117461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66" y="4929799"/>
            <a:ext cx="3600953" cy="4001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64E7BE-1B0D-4B00-A6B6-CC80ED8F53D0}"/>
              </a:ext>
            </a:extLst>
          </p:cNvPr>
          <p:cNvSpPr txBox="1"/>
          <p:nvPr/>
        </p:nvSpPr>
        <p:spPr>
          <a:xfrm>
            <a:off x="838200" y="5696255"/>
            <a:ext cx="10844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/>
                </a:solidFill>
              </a:rPr>
              <a:t>El inverso de un </a:t>
            </a:r>
            <a:r>
              <a:rPr lang="es-MX" sz="2400" b="1" dirty="0" err="1">
                <a:solidFill>
                  <a:schemeClr val="accent1"/>
                </a:solidFill>
              </a:rPr>
              <a:t>cuaternion</a:t>
            </a:r>
            <a:r>
              <a:rPr lang="es-MX" sz="2400" b="1" dirty="0">
                <a:solidFill>
                  <a:schemeClr val="accent1"/>
                </a:solidFill>
              </a:rPr>
              <a:t> es su conjugado dado que los </a:t>
            </a:r>
            <a:r>
              <a:rPr lang="es-MX" sz="2400" b="1" dirty="0" err="1">
                <a:solidFill>
                  <a:schemeClr val="accent1"/>
                </a:solidFill>
              </a:rPr>
              <a:t>cuaterniones</a:t>
            </a:r>
            <a:r>
              <a:rPr lang="es-MX" sz="2400" b="1" dirty="0">
                <a:solidFill>
                  <a:schemeClr val="accent1"/>
                </a:solidFill>
              </a:rPr>
              <a:t> son unitarios</a:t>
            </a:r>
          </a:p>
        </p:txBody>
      </p:sp>
    </p:spTree>
    <p:extLst>
      <p:ext uri="{BB962C8B-B14F-4D97-AF65-F5344CB8AC3E}">
        <p14:creationId xmlns:p14="http://schemas.microsoft.com/office/powerpoint/2010/main" val="325199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87E21-A0AC-40BF-A7E9-39C55D49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</a:t>
            </a:r>
            <a:r>
              <a:rPr lang="es-MX" dirty="0" err="1"/>
              <a:t>cuaterniones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97C09-4699-4B8A-ADBD-7CEBEAB5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b="1" u="sng" dirty="0"/>
              <a:t>SUMA</a:t>
            </a:r>
          </a:p>
          <a:p>
            <a:pPr marL="0" indent="0">
              <a:buNone/>
            </a:pPr>
            <a:r>
              <a:rPr lang="es-MX" dirty="0"/>
              <a:t>Se suma parte real con parte real y parte imaginaria con parte imaginaria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1B68C2-0A0A-4FE0-8A44-2F45AAC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91" y="3224184"/>
            <a:ext cx="4239217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AFA44470-F5B4-4DAB-AB14-AB112259251A}"/>
              </a:ext>
            </a:extLst>
          </p:cNvPr>
          <p:cNvSpPr/>
          <p:nvPr/>
        </p:nvSpPr>
        <p:spPr>
          <a:xfrm>
            <a:off x="667477" y="4699067"/>
            <a:ext cx="2947789" cy="7248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8275DA5-8266-48C7-97D6-9E5283289857}"/>
              </a:ext>
            </a:extLst>
          </p:cNvPr>
          <p:cNvSpPr/>
          <p:nvPr/>
        </p:nvSpPr>
        <p:spPr>
          <a:xfrm>
            <a:off x="970616" y="3331564"/>
            <a:ext cx="2416051" cy="770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B775D-B4B9-4130-8E69-FC1BD6D3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</a:t>
            </a:r>
            <a:r>
              <a:rPr lang="es-MX" dirty="0" err="1"/>
              <a:t>cuaterniones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300E5-C17C-462A-806E-4BB0E0AF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b="1" u="sng" dirty="0"/>
              <a:t>Multiplicación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17E10D-1B5F-41D0-AC07-D71817A1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44" y="2414552"/>
            <a:ext cx="4020111" cy="504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887968-8B58-44DB-A9A1-02B875DC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52" y="3488033"/>
            <a:ext cx="1771897" cy="457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0DDE2A2-1CF0-45AB-9C87-885326E3ADA0}"/>
              </a:ext>
            </a:extLst>
          </p:cNvPr>
          <p:cNvSpPr txBox="1"/>
          <p:nvPr/>
        </p:nvSpPr>
        <p:spPr>
          <a:xfrm>
            <a:off x="838200" y="2992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Parte escalar (real)</a:t>
            </a:r>
            <a:endParaRPr lang="es-AR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2E41376-3EF2-47D9-A0C5-BB588A57F92F}"/>
              </a:ext>
            </a:extLst>
          </p:cNvPr>
          <p:cNvCxnSpPr/>
          <p:nvPr/>
        </p:nvCxnSpPr>
        <p:spPr>
          <a:xfrm>
            <a:off x="5020733" y="2810933"/>
            <a:ext cx="999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BA4BA67-6C8E-466A-A51C-85218ED8D502}"/>
              </a:ext>
            </a:extLst>
          </p:cNvPr>
          <p:cNvCxnSpPr>
            <a:cxnSpLocks/>
          </p:cNvCxnSpPr>
          <p:nvPr/>
        </p:nvCxnSpPr>
        <p:spPr>
          <a:xfrm flipH="1">
            <a:off x="3327400" y="2857263"/>
            <a:ext cx="2192867" cy="65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7599C9-85EE-42A0-AA5D-83D5968825A2}"/>
              </a:ext>
            </a:extLst>
          </p:cNvPr>
          <p:cNvSpPr txBox="1"/>
          <p:nvPr/>
        </p:nvSpPr>
        <p:spPr>
          <a:xfrm>
            <a:off x="791633" y="43434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Parte vectorial</a:t>
            </a:r>
            <a:endParaRPr lang="es-AR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F49216F-F372-4F94-9751-4360AFFB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44" y="4860148"/>
            <a:ext cx="2372056" cy="352474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CF2B6BE-2FF8-43B5-A7FE-3C8FD9A93E24}"/>
              </a:ext>
            </a:extLst>
          </p:cNvPr>
          <p:cNvCxnSpPr/>
          <p:nvPr/>
        </p:nvCxnSpPr>
        <p:spPr>
          <a:xfrm flipH="1">
            <a:off x="3615266" y="2919447"/>
            <a:ext cx="3412067" cy="202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4600191-E3DB-4002-986C-8EC7FB89E9FC}"/>
              </a:ext>
            </a:extLst>
          </p:cNvPr>
          <p:cNvCxnSpPr/>
          <p:nvPr/>
        </p:nvCxnSpPr>
        <p:spPr>
          <a:xfrm>
            <a:off x="6180667" y="2810933"/>
            <a:ext cx="1667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0910D75-7D32-4F2E-8316-E46C1DA447B3}"/>
              </a:ext>
            </a:extLst>
          </p:cNvPr>
          <p:cNvSpPr txBox="1"/>
          <p:nvPr/>
        </p:nvSpPr>
        <p:spPr>
          <a:xfrm>
            <a:off x="4800600" y="451968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u="sng" dirty="0"/>
              <a:t> aparecen: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combinación lineal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</a:rPr>
              <a:t>producto cruz</a:t>
            </a:r>
          </a:p>
          <a:p>
            <a:r>
              <a:rPr lang="es-MX" u="sng" dirty="0"/>
              <a:t> Por eso: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los </a:t>
            </a:r>
            <a:r>
              <a:rPr lang="es-MX" dirty="0" err="1"/>
              <a:t>cuaterniones</a:t>
            </a:r>
            <a:r>
              <a:rPr lang="es-MX" dirty="0"/>
              <a:t> </a:t>
            </a:r>
            <a:r>
              <a:rPr lang="es-MX" dirty="0">
                <a:solidFill>
                  <a:srgbClr val="FF0000"/>
                </a:solidFill>
              </a:rPr>
              <a:t>codifican rotaciones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el producto NO es conmutativo</a:t>
            </a:r>
          </a:p>
        </p:txBody>
      </p:sp>
    </p:spTree>
    <p:extLst>
      <p:ext uri="{BB962C8B-B14F-4D97-AF65-F5344CB8AC3E}">
        <p14:creationId xmlns:p14="http://schemas.microsoft.com/office/powerpoint/2010/main" val="387613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292DA-6EBB-4D3F-B5BA-0706EC46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Rotación de </a:t>
            </a:r>
            <a:r>
              <a:rPr lang="es-MX" dirty="0" err="1"/>
              <a:t>cuaternion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8D934-FC66-4D9A-8AC5-303C97FF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204"/>
            <a:ext cx="10515600" cy="4351338"/>
          </a:xfrm>
        </p:spPr>
        <p:txBody>
          <a:bodyPr/>
          <a:lstStyle/>
          <a:p>
            <a:r>
              <a:rPr lang="es-MX" dirty="0"/>
              <a:t>Para rotar un vector se </a:t>
            </a:r>
            <a:r>
              <a:rPr lang="es-MX" dirty="0" err="1"/>
              <a:t>premultiplica</a:t>
            </a:r>
            <a:r>
              <a:rPr lang="es-MX" dirty="0"/>
              <a:t> por el </a:t>
            </a:r>
            <a:r>
              <a:rPr lang="es-MX" dirty="0" err="1"/>
              <a:t>cuaternion</a:t>
            </a:r>
            <a:r>
              <a:rPr lang="es-MX" dirty="0"/>
              <a:t> de rotación y luego se </a:t>
            </a:r>
            <a:r>
              <a:rPr lang="es-MX" dirty="0" err="1"/>
              <a:t>postmultiplica</a:t>
            </a:r>
            <a:r>
              <a:rPr lang="es-MX" dirty="0"/>
              <a:t> por el conjugado anulando la parte escalar de la rotación.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7188AE-0C92-4D44-9799-3154622F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7" y="2850420"/>
            <a:ext cx="2421466" cy="1157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82DC03-26DC-4D64-8CF4-9A42DDAE1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98" y="5363203"/>
            <a:ext cx="3125571" cy="12711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48DB88-0111-4F71-9F36-E8C8A0E80B47}"/>
              </a:ext>
            </a:extLst>
          </p:cNvPr>
          <p:cNvSpPr txBox="1"/>
          <p:nvPr/>
        </p:nvSpPr>
        <p:spPr>
          <a:xfrm>
            <a:off x="982134" y="440399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El </a:t>
            </a:r>
            <a:r>
              <a:rPr lang="es-MX" sz="2800" dirty="0" err="1"/>
              <a:t>cuaternion</a:t>
            </a:r>
            <a:r>
              <a:rPr lang="es-MX" sz="2800" dirty="0"/>
              <a:t> de rotación q, se crea de la siguiente manera: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77431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33858-2422-4C2B-9C78-D8F64A7C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Ejemplo de aplicación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ABFAA-77ED-4E79-B51E-935CF418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Se quiere rotar el vector (1,2,3) 45° sobre el eje X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962858-8B94-4872-9724-5312CBB4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44" y="2831643"/>
            <a:ext cx="4941524" cy="9661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4D2ED1-26B1-4DE8-BE21-4520414DB912}"/>
              </a:ext>
            </a:extLst>
          </p:cNvPr>
          <p:cNvSpPr txBox="1"/>
          <p:nvPr/>
        </p:nvSpPr>
        <p:spPr>
          <a:xfrm>
            <a:off x="838200" y="25681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Primero se construye el </a:t>
            </a:r>
            <a:r>
              <a:rPr lang="es-MX" dirty="0" err="1"/>
              <a:t>cuaternion</a:t>
            </a:r>
            <a:r>
              <a:rPr lang="es-MX" dirty="0"/>
              <a:t> del vector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5ED09D-2DD0-49AD-BD04-8B1E2258D1E3}"/>
              </a:ext>
            </a:extLst>
          </p:cNvPr>
          <p:cNvSpPr txBox="1"/>
          <p:nvPr/>
        </p:nvSpPr>
        <p:spPr>
          <a:xfrm>
            <a:off x="761044" y="37389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Luego se construye el </a:t>
            </a:r>
            <a:r>
              <a:rPr lang="es-MX" dirty="0" err="1"/>
              <a:t>cuaternion</a:t>
            </a:r>
            <a:r>
              <a:rPr lang="es-MX" dirty="0"/>
              <a:t> de rotación y su inverso</a:t>
            </a: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496D389-B120-4FE7-89DC-77D2B5C1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36" y="4465503"/>
            <a:ext cx="2629267" cy="5334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D622F72-53AD-4388-9437-6F5B4E647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36" y="4998977"/>
            <a:ext cx="261974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BA2B2-C487-4897-A7D6-D8C0D756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Ejemplo de aplicación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2CCFC5-55F9-4815-A117-B9AF0A210603}"/>
              </a:ext>
            </a:extLst>
          </p:cNvPr>
          <p:cNvSpPr txBox="1"/>
          <p:nvPr/>
        </p:nvSpPr>
        <p:spPr>
          <a:xfrm>
            <a:off x="838200" y="16906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dirty="0"/>
              <a:t>Se quiere rotar el vector (1,2,3) 45° sobre el eje X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F8E07E-6494-48BE-A4F5-D551EDD30F54}"/>
              </a:ext>
            </a:extLst>
          </p:cNvPr>
          <p:cNvSpPr/>
          <p:nvPr/>
        </p:nvSpPr>
        <p:spPr>
          <a:xfrm>
            <a:off x="4174067" y="2377855"/>
            <a:ext cx="4293950" cy="2348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63589B-99D1-4A64-9B83-42C0E8BC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03" y="2625513"/>
            <a:ext cx="2029108" cy="7335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DC0A97-E79F-4167-A583-841890D9F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66" y="3493977"/>
            <a:ext cx="1114581" cy="5811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63726F-8D6E-45FA-8D3E-22BFD5D97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991" y="3998970"/>
            <a:ext cx="4029637" cy="5620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0C3C6-94C4-4F88-ACBE-507047C66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283" y="5661444"/>
            <a:ext cx="3400900" cy="4667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9887A6-DCF4-438D-89A5-A2A4C425A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93" y="6142382"/>
            <a:ext cx="2686425" cy="5525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4CFA1A0-142D-453C-8B1A-8F847EB894A7}"/>
              </a:ext>
            </a:extLst>
          </p:cNvPr>
          <p:cNvSpPr txBox="1"/>
          <p:nvPr/>
        </p:nvSpPr>
        <p:spPr>
          <a:xfrm>
            <a:off x="8600071" y="5253633"/>
            <a:ext cx="3164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Prestar atención a como la parte escalar vuelve a 0 luego de realizar la rotación</a:t>
            </a:r>
            <a:endParaRPr lang="es-AR" dirty="0"/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223D17C-F73B-4B14-8EE1-A72142CA3BC0}"/>
              </a:ext>
            </a:extLst>
          </p:cNvPr>
          <p:cNvCxnSpPr>
            <a:endCxn id="12" idx="2"/>
          </p:cNvCxnSpPr>
          <p:nvPr/>
        </p:nvCxnSpPr>
        <p:spPr>
          <a:xfrm flipV="1">
            <a:off x="5884333" y="6176963"/>
            <a:ext cx="4297941" cy="5179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E4AC4A6-9715-476C-9AA5-751F6FAACBE8}"/>
              </a:ext>
            </a:extLst>
          </p:cNvPr>
          <p:cNvCxnSpPr/>
          <p:nvPr/>
        </p:nvCxnSpPr>
        <p:spPr>
          <a:xfrm>
            <a:off x="5604933" y="6694909"/>
            <a:ext cx="14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dirty="0"/>
              <a:t>Apuntes de catedra de robótica Universidad de Ciencias Aplicadas Karlsruhe</a:t>
            </a:r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E3476-F419-47CD-B012-F140024C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propuesto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75D42-08DB-433C-84AD-74B121071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Teniendo un vector (0,2,3) se pide rotar en sobre el eje Z 30°. Hacerlo con matrices de rotación y con </a:t>
            </a:r>
            <a:r>
              <a:rPr lang="es-MX" dirty="0" err="1"/>
              <a:t>cuaterniones</a:t>
            </a:r>
            <a:r>
              <a:rPr lang="es-MX" dirty="0"/>
              <a:t> y comparar el resultado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949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F5372-BCFF-47E3-BB08-4570537C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de ejemplo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DFB36-DD4C-4723-A466-02354F3E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MX" dirty="0"/>
              <a:t>Obtener los parámetros de Euler </a:t>
            </a:r>
            <a:r>
              <a:rPr lang="es-MX" dirty="0" err="1"/>
              <a:t>Rodrigues</a:t>
            </a:r>
            <a:r>
              <a:rPr lang="es-MX" dirty="0"/>
              <a:t> de la siguiente matriz de rotación.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572BBA-0EF3-4976-A38B-90E45714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3" y="2309060"/>
            <a:ext cx="2556296" cy="21505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DA8A14-744F-4EC3-8102-3173266D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64" y="6082454"/>
            <a:ext cx="2015070" cy="6011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998B3E-4C7F-4BA3-A02A-DC064133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72" y="5990213"/>
            <a:ext cx="5348472" cy="778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56BD42-0326-4BAF-B9D6-93B54327C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468" y="4421961"/>
            <a:ext cx="7416798" cy="15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95A2C-BB98-4C68-9BA4-EE19EE19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de ejemplo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14EC8D-AA76-413C-8495-0129D22D8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936" y="1642542"/>
            <a:ext cx="4041462" cy="33999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8CD022-B5AB-438E-A9D0-7F878D5E0BF6}"/>
              </a:ext>
            </a:extLst>
          </p:cNvPr>
          <p:cNvSpPr txBox="1"/>
          <p:nvPr/>
        </p:nvSpPr>
        <p:spPr>
          <a:xfrm>
            <a:off x="1363133" y="15407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Diagonal: 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63F120-252E-4F94-B1AA-66B2A21E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51" y="1428877"/>
            <a:ext cx="1771897" cy="7430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1BCA8F-2206-49E5-8204-514B12593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46" y="2049492"/>
            <a:ext cx="2229161" cy="70494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E30EC4-D1D9-4E87-BFC3-398BA47D4E13}"/>
              </a:ext>
            </a:extLst>
          </p:cNvPr>
          <p:cNvSpPr txBox="1"/>
          <p:nvPr/>
        </p:nvSpPr>
        <p:spPr>
          <a:xfrm>
            <a:off x="1862667" y="21594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q0 =</a:t>
            </a:r>
            <a:endParaRPr lang="es-AR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5829B0-9FE3-48E7-B485-30FAF1F51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451" y="2893812"/>
            <a:ext cx="1181265" cy="7144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8ABD392-9641-4BC2-9352-422B8B7989FF}"/>
              </a:ext>
            </a:extLst>
          </p:cNvPr>
          <p:cNvSpPr txBox="1"/>
          <p:nvPr/>
        </p:nvSpPr>
        <p:spPr>
          <a:xfrm>
            <a:off x="1862667" y="30750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q1=</a:t>
            </a:r>
            <a:endParaRPr lang="es-AR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A636D6-7FA9-48B2-B672-E7CE45D814E4}"/>
              </a:ext>
            </a:extLst>
          </p:cNvPr>
          <p:cNvSpPr txBox="1"/>
          <p:nvPr/>
        </p:nvSpPr>
        <p:spPr>
          <a:xfrm>
            <a:off x="3510926" y="3085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=1/2 </a:t>
            </a:r>
            <a:endParaRPr lang="es-AR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A74E30F-58BB-429B-83B2-A034E207F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451" y="3697574"/>
            <a:ext cx="1400370" cy="6477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0C52024-39F3-45CC-9AA8-4863D37088FD}"/>
              </a:ext>
            </a:extLst>
          </p:cNvPr>
          <p:cNvSpPr txBox="1"/>
          <p:nvPr/>
        </p:nvSpPr>
        <p:spPr>
          <a:xfrm>
            <a:off x="1862667" y="3850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q2=</a:t>
            </a:r>
            <a:endParaRPr lang="es-AR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DA23884-8317-4C9E-9965-1CD64AD82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898" y="4434651"/>
            <a:ext cx="1038370" cy="7716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FD1E8C4-F7C9-4436-A963-6445646A88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5945" y="4663197"/>
            <a:ext cx="273542" cy="374026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B0F70AA-66AB-4F0E-A30A-C64E7D352375}"/>
              </a:ext>
            </a:extLst>
          </p:cNvPr>
          <p:cNvSpPr txBox="1"/>
          <p:nvPr/>
        </p:nvSpPr>
        <p:spPr>
          <a:xfrm>
            <a:off x="1862667" y="46358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q3=</a:t>
            </a:r>
            <a:endParaRPr lang="es-AR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51EF913-2D15-4B39-8A4F-BD8E879BD5AD}"/>
              </a:ext>
            </a:extLst>
          </p:cNvPr>
          <p:cNvSpPr txBox="1"/>
          <p:nvPr/>
        </p:nvSpPr>
        <p:spPr>
          <a:xfrm>
            <a:off x="3263497" y="4660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=</a:t>
            </a:r>
            <a:endParaRPr lang="es-AR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134832E-7089-4C7B-AB2F-F127606E9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340" y="5502055"/>
            <a:ext cx="1467055" cy="60968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4C7CF3B6-BA1D-4D1F-81C1-EA5883639B1A}"/>
              </a:ext>
            </a:extLst>
          </p:cNvPr>
          <p:cNvSpPr txBox="1"/>
          <p:nvPr/>
        </p:nvSpPr>
        <p:spPr>
          <a:xfrm>
            <a:off x="2057400" y="56640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q=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086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3B4E3-A2BC-40DF-9485-FD78F83C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de ejemplo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C47E71-AA37-4E4E-8F66-A8B962D3D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510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Los </a:t>
            </a:r>
            <a:r>
              <a:rPr lang="es-MX" dirty="0" err="1"/>
              <a:t>cuaterniones</a:t>
            </a:r>
            <a:r>
              <a:rPr lang="es-MX" dirty="0"/>
              <a:t> de rotación deben de ser unitario</a:t>
            </a:r>
            <a:endParaRPr lang="es-AR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AC1CFBF-44C3-42AB-A537-D2F6BBE4386F}"/>
              </a:ext>
            </a:extLst>
          </p:cNvPr>
          <p:cNvSpPr txBox="1">
            <a:spLocks/>
          </p:cNvSpPr>
          <p:nvPr/>
        </p:nvSpPr>
        <p:spPr>
          <a:xfrm>
            <a:off x="5207001" y="2510685"/>
            <a:ext cx="10515600" cy="65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q=1?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6FB733-743D-421F-8801-BEE60E28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31" y="3792895"/>
            <a:ext cx="1467055" cy="6096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3C35CF-99A0-4251-A669-591610FC0E7D}"/>
              </a:ext>
            </a:extLst>
          </p:cNvPr>
          <p:cNvSpPr txBox="1"/>
          <p:nvPr/>
        </p:nvSpPr>
        <p:spPr>
          <a:xfrm>
            <a:off x="4606826" y="39130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q=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E77411-5DA8-43C7-A5B3-31813FF0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13" y="5388811"/>
            <a:ext cx="2829320" cy="71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8F2EA95-D985-480E-9BE7-6769991CD395}"/>
                  </a:ext>
                </a:extLst>
              </p:cNvPr>
              <p:cNvSpPr txBox="1"/>
              <p:nvPr/>
            </p:nvSpPr>
            <p:spPr>
              <a:xfrm>
                <a:off x="3763675" y="547775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s-MX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/>
                  <a:t>=</a:t>
                </a:r>
                <a:endParaRPr lang="es-AR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8F2EA95-D985-480E-9BE7-6769991CD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75" y="5477759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28868B88-8112-4A66-9C53-3F290C13C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043" y="4598131"/>
            <a:ext cx="1436666" cy="13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AA9F-78A4-48D6-996D-B6B58398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88"/>
            <a:ext cx="10515600" cy="1325563"/>
          </a:xfrm>
        </p:spPr>
        <p:txBody>
          <a:bodyPr/>
          <a:lstStyle/>
          <a:p>
            <a:r>
              <a:rPr lang="es-MX" dirty="0"/>
              <a:t>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5CFB68-28A1-4087-8114-905B58117D2A}"/>
              </a:ext>
            </a:extLst>
          </p:cNvPr>
          <p:cNvSpPr txBox="1"/>
          <p:nvPr/>
        </p:nvSpPr>
        <p:spPr>
          <a:xfrm>
            <a:off x="838200" y="20566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Soluciona el </a:t>
            </a:r>
            <a:r>
              <a:rPr lang="es-MX" dirty="0" err="1"/>
              <a:t>guimbal</a:t>
            </a:r>
            <a:r>
              <a:rPr lang="es-MX" dirty="0"/>
              <a:t> </a:t>
            </a:r>
            <a:r>
              <a:rPr lang="es-MX" dirty="0" err="1"/>
              <a:t>lock</a:t>
            </a:r>
            <a:r>
              <a:rPr lang="es-MX" dirty="0"/>
              <a:t> (bloqueo de cardanes)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Más eficiente computacionalmente que la matriz de cosenos 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E6BFFA-4904-4874-9BDC-4CA7B12B8E46}"/>
              </a:ext>
            </a:extLst>
          </p:cNvPr>
          <p:cNvSpPr txBox="1"/>
          <p:nvPr/>
        </p:nvSpPr>
        <p:spPr>
          <a:xfrm>
            <a:off x="1032933" y="5276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https://www.youtube.com/watch?v=CQSC5W5bPXQ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ED1B-6D1D-4AF7-83BD-193A39EDFCD7}"/>
              </a:ext>
            </a:extLst>
          </p:cNvPr>
          <p:cNvSpPr txBox="1"/>
          <p:nvPr/>
        </p:nvSpPr>
        <p:spPr>
          <a:xfrm>
            <a:off x="1032933" y="4543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Video Recomendado (demostración matemática)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791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D0749-82C0-4E79-BA3B-368063D7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1EF26-5F3E-4D8C-99BE-981020A9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400" y="1791758"/>
            <a:ext cx="42164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1800" b="0" i="0" dirty="0">
                <a:solidFill>
                  <a:srgbClr val="C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Cuando se transforman las posiciones de dos cuerpos (matemáticamente: dos bases vectoriales) entre sí, esto se realiza mediante una matriz de rotación (matriz de transformación de coordenadas) 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C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Esto también se puede utilizar para convertirlos vectores de ambos sistemas entre sí.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C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Por lo tanto, al derivar los parámetros de Euler, se deriva la regla de transformación  general basándose en la rotación de un vector r alrededor del vector n con el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ángulo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φ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C00000"/>
                </a:solidFill>
                <a:effectLst/>
                <a:latin typeface="ArialMT"/>
              </a:rPr>
              <a:t>•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El vector n y el ángulo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φ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son el eje y el ángulo descritos en la diapositiva anterior para describir una rotación general en el espacio.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05AD47-60B5-44E5-ACCE-037B6ABD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20" y="1791758"/>
            <a:ext cx="2636748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3EFD8-C240-41CE-91D3-08E921F5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55C07-184C-44F4-82F5-13CEEF22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4" y="3869605"/>
            <a:ext cx="6304092" cy="1325563"/>
          </a:xfrm>
        </p:spPr>
        <p:txBody>
          <a:bodyPr>
            <a:norm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Debido a las siguiente relaciones trigonométricas, se puede escribir la ecuación como</a:t>
            </a:r>
            <a:br>
              <a:rPr lang="es-MX" dirty="0"/>
            </a:b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FCA572-6A68-479E-8646-7DBDC822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54" y="4757741"/>
            <a:ext cx="5281118" cy="11583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785733-9C66-46CF-B29E-31BF9FD12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20" y="1804406"/>
            <a:ext cx="2636748" cy="41303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821B60-5B58-49A9-A595-85670F70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20" y="1778668"/>
            <a:ext cx="345215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C7F5E-D982-475D-897B-CB2BE454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1E3150-5433-4AEE-A854-0B37B069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09" y="1825625"/>
            <a:ext cx="5553850" cy="4029637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1C0AD10-C14C-4FCA-8D82-E14C3BDE6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692" y="1724864"/>
            <a:ext cx="2636748" cy="41303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F2E089-6EEA-4B0F-BB02-6289253F7BB9}"/>
              </a:ext>
            </a:extLst>
          </p:cNvPr>
          <p:cNvSpPr txBox="1"/>
          <p:nvPr/>
        </p:nvSpPr>
        <p:spPr>
          <a:xfrm>
            <a:off x="8777059" y="43815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Despejando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113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6D05-1B2D-42E7-AEF5-88D2EA3E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3A1F3C9-24FF-47A5-AF9F-42D8BBA7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203" y="1847629"/>
            <a:ext cx="6535062" cy="1581371"/>
          </a:xfrm>
        </p:spPr>
      </p:pic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6E7832AA-99D7-4D6F-98BA-25A289C7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92" y="2046565"/>
            <a:ext cx="2636748" cy="41303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F2FEDF-2046-4284-8C7D-DC8B880F9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177" y="4862971"/>
            <a:ext cx="5649113" cy="10097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BC3D7C-080A-4484-8D92-52519CFFD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984" y="3791354"/>
            <a:ext cx="5273497" cy="4267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1DFEA0A-6AAD-4D0C-B3E4-363E29132075}"/>
              </a:ext>
            </a:extLst>
          </p:cNvPr>
          <p:cNvSpPr txBox="1"/>
          <p:nvPr/>
        </p:nvSpPr>
        <p:spPr>
          <a:xfrm>
            <a:off x="4986265" y="33820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ArialMT"/>
              </a:rPr>
              <a:t>Matriz de rotación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ABE1F0-8EB2-4281-A8D7-9B501B4B46B9}"/>
              </a:ext>
            </a:extLst>
          </p:cNvPr>
          <p:cNvSpPr txBox="1"/>
          <p:nvPr/>
        </p:nvSpPr>
        <p:spPr>
          <a:xfrm>
            <a:off x="4766732" y="45083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Transformación al sistema girado mediante transposición: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278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FA329-AADC-468B-ADE2-84682BC5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895821-E8C9-430F-A2DF-20BB7DD16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46565"/>
            <a:ext cx="5143946" cy="3673158"/>
          </a:xfr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40206627-1CBD-415C-984C-6C3D702C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92" y="2046565"/>
            <a:ext cx="2636748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6BD3E-44F5-4BAE-BCFC-BAD391C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Propiedades de los parámetros de Euler-</a:t>
            </a:r>
            <a:r>
              <a:rPr lang="es-MX" dirty="0" err="1"/>
              <a:t>Rodrigues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D026B6-C79A-44D9-9F90-7E2EE127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15" y="1742361"/>
            <a:ext cx="874517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87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809</Words>
  <Application>Microsoft Office PowerPoint</Application>
  <PresentationFormat>Panorámica</PresentationFormat>
  <Paragraphs>93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Cambria Math</vt:lpstr>
      <vt:lpstr>Tema de Office</vt:lpstr>
      <vt:lpstr>Parámetros de Euler - Rodrigues</vt:lpstr>
      <vt:lpstr>Bibliografía</vt:lpstr>
      <vt:lpstr>Parámetros de Euler-Rodrigues</vt:lpstr>
      <vt:lpstr>Parámetros de Euler-Rodrigues</vt:lpstr>
      <vt:lpstr>Parámetros de Euler-Rodrigues</vt:lpstr>
      <vt:lpstr>Parámetros de Euler-Rodrigues</vt:lpstr>
      <vt:lpstr>Propiedades de los parámetros de Euler-Rodrigues</vt:lpstr>
      <vt:lpstr>Propiedades de los parámetros de Euler-Rodrigues</vt:lpstr>
      <vt:lpstr>Propiedades de los parámetros de Euler-Rodrigues</vt:lpstr>
      <vt:lpstr>Propiedades de los parámetros de Euler-Rodrigues</vt:lpstr>
      <vt:lpstr>Punto de partida Matriz de rotación  </vt:lpstr>
      <vt:lpstr>Cuaterniones</vt:lpstr>
      <vt:lpstr>Cuaterniones</vt:lpstr>
      <vt:lpstr>Propiedades de los cuaterniones</vt:lpstr>
      <vt:lpstr>Propiedades de los cuaterniones</vt:lpstr>
      <vt:lpstr>Propiedades de los cuaterniones</vt:lpstr>
      <vt:lpstr>Rotación de cuaternion</vt:lpstr>
      <vt:lpstr>Ejemplo de aplicación</vt:lpstr>
      <vt:lpstr>Ejemplo de aplicación</vt:lpstr>
      <vt:lpstr>Ejercicio propuesto</vt:lpstr>
      <vt:lpstr>Ejercicio de ejemplo</vt:lpstr>
      <vt:lpstr>Ejercicio de ejemplo</vt:lpstr>
      <vt:lpstr>Ejercicio de ejemplo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28</cp:revision>
  <dcterms:created xsi:type="dcterms:W3CDTF">2026-01-20T12:35:28Z</dcterms:created>
  <dcterms:modified xsi:type="dcterms:W3CDTF">2026-03-09T16:44:20Z</dcterms:modified>
</cp:coreProperties>
</file>