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80" r:id="rId13"/>
    <p:sldId id="282" r:id="rId14"/>
    <p:sldId id="283" r:id="rId15"/>
    <p:sldId id="284" r:id="rId16"/>
    <p:sldId id="285" r:id="rId17"/>
    <p:sldId id="287" r:id="rId18"/>
    <p:sldId id="286" r:id="rId19"/>
    <p:sldId id="289" r:id="rId20"/>
    <p:sldId id="290" r:id="rId21"/>
    <p:sldId id="291" r:id="rId22"/>
    <p:sldId id="292" r:id="rId23"/>
    <p:sldId id="293" r:id="rId2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62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C6477D-34AA-4F7F-ABF7-9D36B65B3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D56154-47E9-4EDE-A5D2-7935DC4084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81155F-F72E-42B8-A7E9-0538745F4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6363FC-5A80-48E4-92F8-E9F93956B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13D153-C714-49E9-BB9A-EC587434F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0774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DFA462-B81D-4ADA-8E72-995942F8C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BE99E68-2292-4747-811E-67EB0A8C8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F78114-E70A-43E9-BD29-2116EFB6E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79FADE-9769-4AD9-A4E6-F17510F14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70CD9A-AE9A-44A1-A658-7667AA5D9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46658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72B587B-C386-408F-925B-0797ED9CE1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2B84D17-C8D8-46D5-AE00-9F92C3C44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66A659-CE06-4FD4-A22E-A9DF0B5C7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9D2FD-FB60-4947-A7A3-EC31ECF89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F75C08-59C5-45AD-B128-B436C1C3D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4123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833A1-1522-467C-B392-C25E4003C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0F76B6-CA90-48A6-9B22-BFD7F2453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964D0B-8CD9-4092-8D39-25A691386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E42A64-FA7C-4E80-9519-126A616A7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2DF679-5F3B-4808-AA25-92AB236C4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62283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B16021-0C73-4903-8A42-D66FC902B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824C7E-DA1D-4D44-B817-0DDEEC5F8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B85080-69AF-4BBD-8204-863197676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F2C6BB-F9CC-4EC2-9552-6EC5F11C5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C40DE0-834A-470A-AA00-C13407724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5102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895311-706B-4075-8E7C-9C322B327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5B6913-70B3-4525-B3AF-2536FF1DD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2229725-BF6D-4559-9537-54A66C5219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1CBD3B-987C-43A6-BE56-258CE0ED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C48065-C9C9-4AA5-94E9-2351A5E7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8FF7B7-3AB2-4293-83E5-AFAA5A379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6336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67BAAF-60FC-46D2-AD2A-B0F48DD37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19C9E4-DF7A-4DB4-943D-2BF458475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DF2D9A5-D35F-4505-B7F2-2202B1EE0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F2ECDFD-9C13-4F97-B37B-8050826D44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58D8848-7EC1-46D2-B82E-F10283C395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82AB91E-39B0-49AC-96FB-ED2EEDFF7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003FFD8-888F-49A0-8B3E-C7CD9FFF9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824D434-85B7-4502-BD59-C87DB7017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8192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21C2A-BC7D-478A-8922-C935F4BE7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46F44FD-F20A-40E1-856D-92FEB4E39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EC300F8-ECA1-4DE4-AA7D-F3260364F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FAD4EE4-0E01-428F-8CC1-70DA35AE0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176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6888A16-2B91-4653-81F9-9199441F9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8AE4B9D-F190-4313-BBCD-D4C17839F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AC31D0F-90E8-4496-8E6C-FFB1886EC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948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433180-7BFD-491C-87F8-83D0190D2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36DCFD-5CB5-4319-BC42-4705CD4CB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991B4B-6C8F-4025-96CA-72AEA8A1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1E7F72-30E1-4FF1-8CD8-F7AEA8295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24AB66-542D-4EF9-B222-A9A8350D4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22EAF7-055A-4234-B930-B075F12BE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13603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1480B-44C3-40B2-8208-9DA417E71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B5FBF3-0A83-41C4-A7E4-5E755E9821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3C2867-A484-453B-96F7-C1F677F56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4123C55-A6CE-429D-9887-EA25307E8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EF47AC-0C2B-456C-ABEC-B4320353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D868E3-9335-4A2A-863C-C12B78C8D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6853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B897585-9F58-42B1-A51F-8D862EAB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DBE8E8-CD3F-405C-A321-1E617FAAF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B31165-F476-42E7-BE5E-9600357CC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53B73-2120-4E15-8D0B-D0DF2D100A20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ACDB96-4187-4773-A691-DF620E99CF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B5C1B1-B8B7-4C0F-AFD3-CFB018D185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6345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F4ECDF1-4B08-4F4E-A8C5-2667C59D7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259" y="2607006"/>
            <a:ext cx="8588188" cy="36377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dirty="0"/>
              <a:t>Parámetros de Euler - </a:t>
            </a:r>
            <a:r>
              <a:rPr lang="es-MX" dirty="0" err="1"/>
              <a:t>Rodrigues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173241-DC7C-4BEE-9E49-39401A998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Propiedades de los parámetros de Euler-</a:t>
            </a:r>
            <a:r>
              <a:rPr lang="es-MX" dirty="0" err="1"/>
              <a:t>Rodrigues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078848-13BA-464D-8BF4-1E735068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Si cambian tanto el signo del vector normal como el ángulo de rotación, se vuelve a producir la misma rotación.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No hay ambigüedad gracias a la libre elección del signo de 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ArialMT"/>
              </a:rPr>
              <a:t>qo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C9AC965-B878-417A-8EEB-B01711305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9373" y="3327727"/>
            <a:ext cx="3856054" cy="221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011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19CADE-E6FA-4FA2-B744-5CE853741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Punto de partida Matriz de rotación </a:t>
            </a:r>
            <a:br>
              <a:rPr lang="es-MX" dirty="0"/>
            </a:br>
            <a:endParaRPr lang="es-AR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9277F6D-E5A8-4F65-BA95-6297B0813D5B}"/>
              </a:ext>
            </a:extLst>
          </p:cNvPr>
          <p:cNvSpPr txBox="1"/>
          <p:nvPr/>
        </p:nvSpPr>
        <p:spPr>
          <a:xfrm>
            <a:off x="2235198" y="5491110"/>
            <a:ext cx="72157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Intercambio del orden de los índices debido a la transposición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997CAB0-6F83-4CC7-82AA-A102B5B49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355" y="1219200"/>
            <a:ext cx="9983454" cy="417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523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D00E83-5175-49AE-B848-38BA184C8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 err="1"/>
              <a:t>Cuaterniones</a:t>
            </a:r>
            <a:endParaRPr lang="es-AR" b="1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7E40F34-A327-4E83-AE1A-9998CBF78010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577970" y="2327066"/>
            <a:ext cx="11402363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Los </a:t>
            </a:r>
            <a:r>
              <a:rPr kumimoji="0" lang="es-AR" altLang="es-A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cuaterniones</a:t>
            </a: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son un sistema numérico de cuatro dimensiones, extensión de los números complejos, que se usan para representar rotaciones y orientaciones en 3D, siendo cruciales en robótica, gráficos por computadora y realidad virtual por su eficiencia y para evitar problemas como el "bloqueo del cardán" de los ángulos de Euler, consistiendo en una parte real y tres imaginarias (</a:t>
            </a:r>
            <a:r>
              <a:rPr kumimoji="0" lang="es-AR" altLang="es-A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i,j,k</a:t>
            </a:r>
            <a: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con reglas de multiplicación específicas.  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0C1A3DC-8DBA-462E-8B79-B5862B126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2746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277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F5C147-C7DE-4BA8-8BE5-265B1924C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err="1"/>
              <a:t>Cuaterniones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D4A346-CA9C-4907-A3CC-F6DA8C34B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MX" dirty="0"/>
              <a:t>Un </a:t>
            </a:r>
            <a:r>
              <a:rPr lang="es-MX" b="1" dirty="0" err="1"/>
              <a:t>cuaternión</a:t>
            </a:r>
            <a:r>
              <a:rPr lang="es-MX" b="1" dirty="0"/>
              <a:t> </a:t>
            </a:r>
            <a:r>
              <a:rPr lang="es-MX" b="1" dirty="0">
                <a:solidFill>
                  <a:schemeClr val="accent1"/>
                </a:solidFill>
              </a:rPr>
              <a:t>unitario</a:t>
            </a:r>
            <a:r>
              <a:rPr lang="es-MX" dirty="0"/>
              <a:t> representa una rotación en 3D sin problemas de “</a:t>
            </a:r>
            <a:r>
              <a:rPr lang="es-MX" dirty="0" err="1"/>
              <a:t>gimbal</a:t>
            </a:r>
            <a:r>
              <a:rPr lang="es-MX" dirty="0"/>
              <a:t> </a:t>
            </a:r>
            <a:r>
              <a:rPr lang="es-MX" dirty="0" err="1"/>
              <a:t>lock</a:t>
            </a:r>
            <a:r>
              <a:rPr lang="es-MX" dirty="0"/>
              <a:t>” y se expresa como :</a:t>
            </a:r>
          </a:p>
          <a:p>
            <a:pPr marL="0" indent="0" algn="ctr">
              <a:buNone/>
            </a:pPr>
            <a:r>
              <a:rPr lang="es-MX" dirty="0"/>
              <a:t>Q=(u,  v⃗) </a:t>
            </a:r>
          </a:p>
          <a:p>
            <a:pPr marL="0" indent="0">
              <a:buNone/>
            </a:pPr>
            <a:r>
              <a:rPr lang="es-MX" dirty="0"/>
              <a:t>u → </a:t>
            </a:r>
            <a:r>
              <a:rPr lang="es-MX" b="1" dirty="0"/>
              <a:t>parte escalar (real)</a:t>
            </a:r>
            <a:endParaRPr lang="es-MX" dirty="0"/>
          </a:p>
          <a:p>
            <a:pPr>
              <a:buFont typeface="Arial" panose="020B0604020202020204" pitchFamily="34" charset="0"/>
              <a:buChar char="•"/>
            </a:pPr>
            <a:r>
              <a:rPr lang="es-MX" dirty="0"/>
              <a:t>v⃗=(</a:t>
            </a:r>
            <a:r>
              <a:rPr lang="es-MX" dirty="0" err="1"/>
              <a:t>x,y,z</a:t>
            </a:r>
            <a:r>
              <a:rPr lang="es-MX" dirty="0"/>
              <a:t>) → </a:t>
            </a:r>
            <a:r>
              <a:rPr lang="es-MX" b="1" dirty="0"/>
              <a:t>parte vectorial</a:t>
            </a:r>
          </a:p>
          <a:p>
            <a:pPr>
              <a:buFont typeface="Arial" panose="020B0604020202020204" pitchFamily="34" charset="0"/>
              <a:buChar char="•"/>
            </a:pPr>
            <a:endParaRPr lang="es-MX" dirty="0"/>
          </a:p>
          <a:p>
            <a:r>
              <a:rPr lang="es-MX" dirty="0"/>
              <a:t>También se lo puede representar de esta forma:</a:t>
            </a:r>
          </a:p>
          <a:p>
            <a:pPr marL="0" indent="0" algn="ctr">
              <a:buNone/>
            </a:pPr>
            <a:r>
              <a:rPr lang="es-MX" dirty="0"/>
              <a:t>q= w + xi + </a:t>
            </a:r>
            <a:r>
              <a:rPr lang="es-MX" dirty="0" err="1"/>
              <a:t>yj</a:t>
            </a:r>
            <a:r>
              <a:rPr lang="es-MX" dirty="0"/>
              <a:t> + </a:t>
            </a:r>
            <a:r>
              <a:rPr lang="es-MX" dirty="0" err="1"/>
              <a:t>zk</a:t>
            </a:r>
            <a:endParaRPr lang="es-MX" dirty="0"/>
          </a:p>
          <a:p>
            <a:r>
              <a:rPr lang="es-AR" dirty="0"/>
              <a:t>O de esta forma según la  bibliografía:</a:t>
            </a:r>
          </a:p>
          <a:p>
            <a:pPr marL="0" indent="0" algn="ctr">
              <a:buNone/>
            </a:pPr>
            <a:r>
              <a:rPr lang="es-AR" dirty="0"/>
              <a:t>Q=q0 +q1+q2+q3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B618AE1-37A5-4ADC-91FA-F01B556066B3}"/>
              </a:ext>
            </a:extLst>
          </p:cNvPr>
          <p:cNvSpPr/>
          <p:nvPr/>
        </p:nvSpPr>
        <p:spPr>
          <a:xfrm>
            <a:off x="8856133" y="4953000"/>
            <a:ext cx="3048000" cy="1083733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640E7BB-8C07-483D-B82F-C441FB668827}"/>
              </a:ext>
            </a:extLst>
          </p:cNvPr>
          <p:cNvSpPr txBox="1"/>
          <p:nvPr/>
        </p:nvSpPr>
        <p:spPr>
          <a:xfrm>
            <a:off x="8856132" y="5098722"/>
            <a:ext cx="33358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Q</a:t>
            </a:r>
            <a:r>
              <a:rPr lang="es-AR" dirty="0" err="1"/>
              <a:t>ue</a:t>
            </a:r>
            <a:r>
              <a:rPr lang="es-AR" dirty="0"/>
              <a:t> se calculó anteriormente</a:t>
            </a:r>
            <a:br>
              <a:rPr lang="es-AR" dirty="0"/>
            </a:br>
            <a:r>
              <a:rPr lang="es-AR" dirty="0"/>
              <a:t>(Parámetros </a:t>
            </a:r>
            <a:r>
              <a:rPr lang="es-AR" dirty="0" err="1"/>
              <a:t>deEuler</a:t>
            </a:r>
            <a:r>
              <a:rPr lang="es-AR" dirty="0"/>
              <a:t> </a:t>
            </a:r>
            <a:r>
              <a:rPr lang="es-AR" dirty="0" err="1"/>
              <a:t>Rodrigues</a:t>
            </a:r>
            <a:r>
              <a:rPr lang="es-AR" dirty="0"/>
              <a:t>)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BE0AA185-A17E-4E33-B8DC-717D91D28ACF}"/>
              </a:ext>
            </a:extLst>
          </p:cNvPr>
          <p:cNvCxnSpPr>
            <a:cxnSpLocks/>
          </p:cNvCxnSpPr>
          <p:nvPr/>
        </p:nvCxnSpPr>
        <p:spPr>
          <a:xfrm flipH="1">
            <a:off x="7594600" y="5494866"/>
            <a:ext cx="1261534" cy="3839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885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669972-EC21-4EA7-87BE-4733D5EEB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Propiedades de los </a:t>
            </a:r>
            <a:r>
              <a:rPr lang="es-MX" dirty="0" err="1"/>
              <a:t>cuaterniones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8A76EB-BFF8-4F95-9BBE-CD58EF670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sz="3600" b="1" u="sng"/>
              <a:t>Conjugado</a:t>
            </a:r>
          </a:p>
          <a:p>
            <a:pPr marL="0" indent="0">
              <a:buNone/>
            </a:pPr>
            <a:endParaRPr lang="es-MX" sz="3600" b="1" u="sng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B6DA7F6-30E6-4B1E-BD37-CFF826AF4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2633" y="2235199"/>
            <a:ext cx="2566734" cy="81280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9232259-B244-4255-A4D7-1EBF5F2096E5}"/>
              </a:ext>
            </a:extLst>
          </p:cNvPr>
          <p:cNvSpPr txBox="1"/>
          <p:nvPr/>
        </p:nvSpPr>
        <p:spPr>
          <a:xfrm>
            <a:off x="922866" y="3429000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Esto significa: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dirty="0"/>
              <a:t>el escalar </a:t>
            </a:r>
            <a:r>
              <a:rPr lang="es-MX" b="1" dirty="0"/>
              <a:t>no cambia</a:t>
            </a:r>
            <a:endParaRPr lang="es-MX" dirty="0"/>
          </a:p>
          <a:p>
            <a:pPr>
              <a:buFont typeface="Arial" panose="020B0604020202020204" pitchFamily="34" charset="0"/>
              <a:buChar char="•"/>
            </a:pPr>
            <a:r>
              <a:rPr lang="es-MX" dirty="0"/>
              <a:t>el vector </a:t>
            </a:r>
            <a:r>
              <a:rPr lang="es-MX" b="1" dirty="0"/>
              <a:t>invierte su signo</a:t>
            </a:r>
            <a:endParaRPr lang="es-MX" dirty="0"/>
          </a:p>
          <a:p>
            <a:endParaRPr lang="es-MX" dirty="0"/>
          </a:p>
          <a:p>
            <a:r>
              <a:rPr lang="es-MX" dirty="0"/>
              <a:t>Ejemplo:</a:t>
            </a:r>
          </a:p>
          <a:p>
            <a:endParaRPr lang="es-MX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358E7DE-AEB0-4993-AC28-C21174618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866" y="4929799"/>
            <a:ext cx="3600953" cy="40010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764E7BE-1B0D-4B00-A6B6-CC80ED8F53D0}"/>
              </a:ext>
            </a:extLst>
          </p:cNvPr>
          <p:cNvSpPr txBox="1"/>
          <p:nvPr/>
        </p:nvSpPr>
        <p:spPr>
          <a:xfrm>
            <a:off x="838200" y="5696255"/>
            <a:ext cx="108448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dirty="0">
                <a:solidFill>
                  <a:schemeClr val="accent1"/>
                </a:solidFill>
              </a:rPr>
              <a:t>El inverso de un </a:t>
            </a:r>
            <a:r>
              <a:rPr lang="es-MX" sz="2400" b="1" dirty="0" err="1">
                <a:solidFill>
                  <a:schemeClr val="accent1"/>
                </a:solidFill>
              </a:rPr>
              <a:t>cuaternion</a:t>
            </a:r>
            <a:r>
              <a:rPr lang="es-MX" sz="2400" b="1" dirty="0">
                <a:solidFill>
                  <a:schemeClr val="accent1"/>
                </a:solidFill>
              </a:rPr>
              <a:t> es su conjugado dado que los </a:t>
            </a:r>
            <a:r>
              <a:rPr lang="es-MX" sz="2400" b="1" dirty="0" err="1">
                <a:solidFill>
                  <a:schemeClr val="accent1"/>
                </a:solidFill>
              </a:rPr>
              <a:t>cuaterniones</a:t>
            </a:r>
            <a:r>
              <a:rPr lang="es-MX" sz="2400" b="1" dirty="0">
                <a:solidFill>
                  <a:schemeClr val="accent1"/>
                </a:solidFill>
              </a:rPr>
              <a:t> son unitarios</a:t>
            </a:r>
          </a:p>
        </p:txBody>
      </p:sp>
    </p:spTree>
    <p:extLst>
      <p:ext uri="{BB962C8B-B14F-4D97-AF65-F5344CB8AC3E}">
        <p14:creationId xmlns:p14="http://schemas.microsoft.com/office/powerpoint/2010/main" val="3251994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187E21-A0AC-40BF-A7E9-39C55D49E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Propiedades de los </a:t>
            </a:r>
            <a:r>
              <a:rPr lang="es-MX" dirty="0" err="1"/>
              <a:t>cuaterniones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97C09-4699-4B8A-ADBD-7CEBEAB59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sz="2800" b="1" u="sng" dirty="0"/>
              <a:t>SUMA</a:t>
            </a:r>
          </a:p>
          <a:p>
            <a:pPr marL="0" indent="0">
              <a:buNone/>
            </a:pPr>
            <a:r>
              <a:rPr lang="es-MX" dirty="0"/>
              <a:t>Se suma parte real con parte real y parte imaginaria con parte imaginaria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41B68C2-0A0A-4FE0-8A44-2F45AAC7D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6391" y="3224184"/>
            <a:ext cx="4239217" cy="4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02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lipse 20">
            <a:extLst>
              <a:ext uri="{FF2B5EF4-FFF2-40B4-BE49-F238E27FC236}">
                <a16:creationId xmlns:a16="http://schemas.microsoft.com/office/drawing/2014/main" id="{AFA44470-F5B4-4DAB-AB14-AB112259251A}"/>
              </a:ext>
            </a:extLst>
          </p:cNvPr>
          <p:cNvSpPr/>
          <p:nvPr/>
        </p:nvSpPr>
        <p:spPr>
          <a:xfrm>
            <a:off x="667477" y="4699067"/>
            <a:ext cx="2947789" cy="72487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78275DA5-8266-48C7-97D6-9E5283289857}"/>
              </a:ext>
            </a:extLst>
          </p:cNvPr>
          <p:cNvSpPr/>
          <p:nvPr/>
        </p:nvSpPr>
        <p:spPr>
          <a:xfrm>
            <a:off x="970616" y="3331564"/>
            <a:ext cx="2416051" cy="77020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9EB775D-B4B9-4130-8E69-FC1BD6D3E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Propiedades de los </a:t>
            </a:r>
            <a:r>
              <a:rPr lang="es-MX" dirty="0" err="1"/>
              <a:t>cuaterniones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5F300E5-C17C-462A-806E-4BB0E0AF4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sz="2800" b="1" u="sng" dirty="0"/>
              <a:t>Multiplicación</a:t>
            </a:r>
          </a:p>
          <a:p>
            <a:pPr marL="0" indent="0">
              <a:buNone/>
            </a:pP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17E10D-1B5F-41D0-AC07-D71817A1B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5944" y="2414552"/>
            <a:ext cx="4020111" cy="50489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3887968-8B58-44DB-A9A1-02B875DC12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652" y="3488033"/>
            <a:ext cx="1771897" cy="45726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0DDE2A2-1CF0-45AB-9C87-885326E3ADA0}"/>
              </a:ext>
            </a:extLst>
          </p:cNvPr>
          <p:cNvSpPr txBox="1"/>
          <p:nvPr/>
        </p:nvSpPr>
        <p:spPr>
          <a:xfrm>
            <a:off x="838200" y="299220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Parte escalar (real)</a:t>
            </a:r>
            <a:endParaRPr lang="es-AR" dirty="0"/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E2E41376-3EF2-47D9-A0C5-BB588A57F92F}"/>
              </a:ext>
            </a:extLst>
          </p:cNvPr>
          <p:cNvCxnSpPr/>
          <p:nvPr/>
        </p:nvCxnSpPr>
        <p:spPr>
          <a:xfrm>
            <a:off x="5020733" y="2810933"/>
            <a:ext cx="9990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3BA4BA67-6C8E-466A-A51C-85218ED8D502}"/>
              </a:ext>
            </a:extLst>
          </p:cNvPr>
          <p:cNvCxnSpPr>
            <a:cxnSpLocks/>
          </p:cNvCxnSpPr>
          <p:nvPr/>
        </p:nvCxnSpPr>
        <p:spPr>
          <a:xfrm flipH="1">
            <a:off x="3327400" y="2857263"/>
            <a:ext cx="2192867" cy="6511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97599C9-85EE-42A0-AA5D-83D5968825A2}"/>
              </a:ext>
            </a:extLst>
          </p:cNvPr>
          <p:cNvSpPr txBox="1"/>
          <p:nvPr/>
        </p:nvSpPr>
        <p:spPr>
          <a:xfrm>
            <a:off x="791633" y="434344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Parte vectorial</a:t>
            </a:r>
            <a:endParaRPr lang="es-AR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CF49216F-F372-4F94-9751-4360AFFB1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344" y="4860148"/>
            <a:ext cx="2372056" cy="352474"/>
          </a:xfrm>
          <a:prstGeom prst="rect">
            <a:avLst/>
          </a:prstGeom>
        </p:spPr>
      </p:pic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8CF2B6BE-2FF8-43B5-A7FE-3C8FD9A93E24}"/>
              </a:ext>
            </a:extLst>
          </p:cNvPr>
          <p:cNvCxnSpPr/>
          <p:nvPr/>
        </p:nvCxnSpPr>
        <p:spPr>
          <a:xfrm flipH="1">
            <a:off x="3615266" y="2919447"/>
            <a:ext cx="3412067" cy="20250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54600191-E3DB-4002-986C-8EC7FB89E9FC}"/>
              </a:ext>
            </a:extLst>
          </p:cNvPr>
          <p:cNvCxnSpPr/>
          <p:nvPr/>
        </p:nvCxnSpPr>
        <p:spPr>
          <a:xfrm>
            <a:off x="6180667" y="2810933"/>
            <a:ext cx="16679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0910D75-7D32-4F2E-8316-E46C1DA447B3}"/>
              </a:ext>
            </a:extLst>
          </p:cNvPr>
          <p:cNvSpPr txBox="1"/>
          <p:nvPr/>
        </p:nvSpPr>
        <p:spPr>
          <a:xfrm>
            <a:off x="4800600" y="4519681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u="sng" dirty="0"/>
              <a:t> aparecen: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dirty="0"/>
              <a:t>combinación lineal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FF0000"/>
                </a:solidFill>
              </a:rPr>
              <a:t>producto cruz</a:t>
            </a:r>
          </a:p>
          <a:p>
            <a:r>
              <a:rPr lang="es-MX" u="sng" dirty="0"/>
              <a:t> Por eso: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dirty="0"/>
              <a:t>los </a:t>
            </a:r>
            <a:r>
              <a:rPr lang="es-MX" dirty="0" err="1"/>
              <a:t>cuaterniones</a:t>
            </a:r>
            <a:r>
              <a:rPr lang="es-MX" dirty="0"/>
              <a:t> </a:t>
            </a:r>
            <a:r>
              <a:rPr lang="es-MX" dirty="0">
                <a:solidFill>
                  <a:srgbClr val="FF0000"/>
                </a:solidFill>
              </a:rPr>
              <a:t>codifican rotaciones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dirty="0"/>
              <a:t>el producto NO es conmutativo</a:t>
            </a:r>
          </a:p>
        </p:txBody>
      </p:sp>
    </p:spTree>
    <p:extLst>
      <p:ext uri="{BB962C8B-B14F-4D97-AF65-F5344CB8AC3E}">
        <p14:creationId xmlns:p14="http://schemas.microsoft.com/office/powerpoint/2010/main" val="3876136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6292DA-6EBB-4D3F-B5BA-0706EC462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Rotación de </a:t>
            </a:r>
            <a:r>
              <a:rPr lang="es-MX" dirty="0" err="1"/>
              <a:t>cuaternion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88D934-FC66-4D9A-8AC5-303C97FFB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7204"/>
            <a:ext cx="10515600" cy="4351338"/>
          </a:xfrm>
        </p:spPr>
        <p:txBody>
          <a:bodyPr/>
          <a:lstStyle/>
          <a:p>
            <a:r>
              <a:rPr lang="es-MX" dirty="0"/>
              <a:t>Para rotar un vector se </a:t>
            </a:r>
            <a:r>
              <a:rPr lang="es-MX" dirty="0" err="1"/>
              <a:t>premultiplica</a:t>
            </a:r>
            <a:r>
              <a:rPr lang="es-MX" dirty="0"/>
              <a:t> por el </a:t>
            </a:r>
            <a:r>
              <a:rPr lang="es-MX" dirty="0" err="1"/>
              <a:t>cuaternion</a:t>
            </a:r>
            <a:r>
              <a:rPr lang="es-MX" dirty="0"/>
              <a:t> de rotación y luego se </a:t>
            </a:r>
            <a:r>
              <a:rPr lang="es-MX" dirty="0" err="1"/>
              <a:t>postmultiplica</a:t>
            </a:r>
            <a:r>
              <a:rPr lang="es-MX" dirty="0"/>
              <a:t> por el conjugado anulando la parte escalar de la rotación.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C7188AE-0C92-4D44-9799-3154622FD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467" y="2850420"/>
            <a:ext cx="2421466" cy="115716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582DC03-26DC-4D64-8CF4-9A42DDAE1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498" y="5363203"/>
            <a:ext cx="3125571" cy="127116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848DB88-0111-4F71-9F36-E8C8A0E80B47}"/>
              </a:ext>
            </a:extLst>
          </p:cNvPr>
          <p:cNvSpPr txBox="1"/>
          <p:nvPr/>
        </p:nvSpPr>
        <p:spPr>
          <a:xfrm>
            <a:off x="982134" y="4403992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800" dirty="0"/>
              <a:t>El </a:t>
            </a:r>
            <a:r>
              <a:rPr lang="es-MX" sz="2800" dirty="0" err="1"/>
              <a:t>cuaternion</a:t>
            </a:r>
            <a:r>
              <a:rPr lang="es-MX" sz="2800" dirty="0"/>
              <a:t> de rotación q, se crea de la siguiente manera:</a:t>
            </a: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1774313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A33858-2422-4C2B-9C78-D8F64A7C0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Ejemplo de aplicación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0ABFAA-77ED-4E79-B51E-935CF418D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/>
              <a:t>Se quiere rotar el vector (1,2,3) 45° sobre el eje X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962858-8B94-4872-9724-5312CBB48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044" y="2831643"/>
            <a:ext cx="4941524" cy="96613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C4D2ED1-26B1-4DE8-BE21-4520414DB912}"/>
              </a:ext>
            </a:extLst>
          </p:cNvPr>
          <p:cNvSpPr txBox="1"/>
          <p:nvPr/>
        </p:nvSpPr>
        <p:spPr>
          <a:xfrm>
            <a:off x="838200" y="256810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Primero se construye el </a:t>
            </a:r>
            <a:r>
              <a:rPr lang="es-MX" dirty="0" err="1"/>
              <a:t>cuaternion</a:t>
            </a:r>
            <a:r>
              <a:rPr lang="es-MX" dirty="0"/>
              <a:t> del vector</a:t>
            </a:r>
            <a:endParaRPr lang="es-AR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F5ED09D-2DD0-49AD-BD04-8B1E2258D1E3}"/>
              </a:ext>
            </a:extLst>
          </p:cNvPr>
          <p:cNvSpPr txBox="1"/>
          <p:nvPr/>
        </p:nvSpPr>
        <p:spPr>
          <a:xfrm>
            <a:off x="761044" y="373899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Luego se construye el </a:t>
            </a:r>
            <a:r>
              <a:rPr lang="es-MX" dirty="0" err="1"/>
              <a:t>cuaternion</a:t>
            </a:r>
            <a:r>
              <a:rPr lang="es-MX" dirty="0"/>
              <a:t> de rotación y su inverso</a:t>
            </a:r>
            <a:endParaRPr lang="es-AR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496D389-B120-4FE7-89DC-77D2B5C11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1636" y="4465503"/>
            <a:ext cx="2629267" cy="53347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D622F72-53AD-4388-9437-6F5B4E6475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1636" y="4998977"/>
            <a:ext cx="2619741" cy="64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983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0BA2B2-C487-4897-A7D6-D8C0D756B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Ejemplo de aplicación</a:t>
            </a: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42CCFC5-55F9-4815-A117-B9AF0A210603}"/>
              </a:ext>
            </a:extLst>
          </p:cNvPr>
          <p:cNvSpPr txBox="1"/>
          <p:nvPr/>
        </p:nvSpPr>
        <p:spPr>
          <a:xfrm>
            <a:off x="838200" y="169068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MX" dirty="0"/>
              <a:t>Se quiere rotar el vector (1,2,3) 45° sobre el eje X</a:t>
            </a:r>
            <a:endParaRPr lang="es-AR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4F8E07E-6494-48BE-A4F5-D551EDD30F54}"/>
              </a:ext>
            </a:extLst>
          </p:cNvPr>
          <p:cNvSpPr/>
          <p:nvPr/>
        </p:nvSpPr>
        <p:spPr>
          <a:xfrm>
            <a:off x="4174067" y="2377855"/>
            <a:ext cx="4293950" cy="23485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E63589B-99D1-4A64-9B83-42C0E8BC1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7703" y="2625513"/>
            <a:ext cx="2029108" cy="73352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EDC0A97-E79F-4167-A583-841890D9F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966" y="3493977"/>
            <a:ext cx="1114581" cy="58110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863726F-8D6E-45FA-8D3E-22BFD5D97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991" y="3998970"/>
            <a:ext cx="4029637" cy="56205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D20C3C6-94C4-4F88-ACBE-507047C66C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0283" y="5661444"/>
            <a:ext cx="3400900" cy="46679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D9887A6-DCF4-438D-89A5-A2A4C425A1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8293" y="6142382"/>
            <a:ext cx="2686425" cy="552527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84CFA1A0-142D-453C-8B1A-8F847EB894A7}"/>
              </a:ext>
            </a:extLst>
          </p:cNvPr>
          <p:cNvSpPr txBox="1"/>
          <p:nvPr/>
        </p:nvSpPr>
        <p:spPr>
          <a:xfrm>
            <a:off x="8600071" y="5253633"/>
            <a:ext cx="31644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Prestar atención a como la parte escalar vuelve a 0 luego de realizar la rotación</a:t>
            </a:r>
            <a:endParaRPr lang="es-AR" dirty="0"/>
          </a:p>
        </p:txBody>
      </p:sp>
      <p:cxnSp>
        <p:nvCxnSpPr>
          <p:cNvPr id="13" name="Conector: angular 12">
            <a:extLst>
              <a:ext uri="{FF2B5EF4-FFF2-40B4-BE49-F238E27FC236}">
                <a16:creationId xmlns:a16="http://schemas.microsoft.com/office/drawing/2014/main" id="{2223D17C-F73B-4B14-8EE1-A72142CA3BC0}"/>
              </a:ext>
            </a:extLst>
          </p:cNvPr>
          <p:cNvCxnSpPr>
            <a:endCxn id="12" idx="2"/>
          </p:cNvCxnSpPr>
          <p:nvPr/>
        </p:nvCxnSpPr>
        <p:spPr>
          <a:xfrm flipV="1">
            <a:off x="5884333" y="6176963"/>
            <a:ext cx="4297941" cy="51794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1E4AC4A6-9715-476C-9AA5-751F6FAACBE8}"/>
              </a:ext>
            </a:extLst>
          </p:cNvPr>
          <p:cNvCxnSpPr/>
          <p:nvPr/>
        </p:nvCxnSpPr>
        <p:spPr>
          <a:xfrm>
            <a:off x="5604933" y="6694909"/>
            <a:ext cx="1439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613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1EB42B-CA68-43AF-B810-E6B63272E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706659-4ACF-46AC-B46B-D070A9871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/>
              <a:t>Modern </a:t>
            </a:r>
            <a:r>
              <a:rPr lang="es-MX" dirty="0" err="1"/>
              <a:t>robotics</a:t>
            </a:r>
            <a:r>
              <a:rPr lang="es-MX" dirty="0"/>
              <a:t>, </a:t>
            </a:r>
            <a:r>
              <a:rPr lang="es-MX" dirty="0" err="1"/>
              <a:t>Mechanics</a:t>
            </a:r>
            <a:r>
              <a:rPr lang="es-MX" dirty="0"/>
              <a:t>, </a:t>
            </a:r>
            <a:r>
              <a:rPr lang="es-MX" dirty="0" err="1"/>
              <a:t>planning</a:t>
            </a:r>
            <a:r>
              <a:rPr lang="es-MX" dirty="0"/>
              <a:t> and control </a:t>
            </a:r>
            <a:r>
              <a:rPr lang="en-US" dirty="0"/>
              <a:t>Lynch and Park, Cambridge U </a:t>
            </a:r>
          </a:p>
          <a:p>
            <a:r>
              <a:rPr lang="es-MX" dirty="0"/>
              <a:t>Apuntes de catedra de robótica Universidad de Ciencias Aplicadas Karlsruhe</a:t>
            </a:r>
          </a:p>
          <a:p>
            <a:r>
              <a:rPr lang="es-MX" dirty="0" err="1"/>
              <a:t>Shabana</a:t>
            </a:r>
            <a:r>
              <a:rPr lang="es-MX" dirty="0"/>
              <a:t>, A. A.: </a:t>
            </a:r>
            <a:r>
              <a:rPr lang="es-MX" dirty="0" err="1"/>
              <a:t>Computational</a:t>
            </a:r>
            <a:r>
              <a:rPr lang="es-MX" dirty="0"/>
              <a:t> Dynamics, 2.ª edición, John Wiley &amp; </a:t>
            </a:r>
            <a:r>
              <a:rPr lang="es-MX" dirty="0" err="1"/>
              <a:t>Sons,Nueva</a:t>
            </a:r>
            <a:r>
              <a:rPr lang="es-MX" dirty="0"/>
              <a:t> York 2003.</a:t>
            </a:r>
          </a:p>
          <a:p>
            <a:r>
              <a:rPr lang="es-MX" dirty="0" err="1"/>
              <a:t>Shabana</a:t>
            </a:r>
            <a:r>
              <a:rPr lang="es-MX" dirty="0"/>
              <a:t>, A. A.: Dynamics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Multibody</a:t>
            </a:r>
            <a:r>
              <a:rPr lang="es-MX" dirty="0"/>
              <a:t> </a:t>
            </a:r>
            <a:r>
              <a:rPr lang="es-MX" dirty="0" err="1"/>
              <a:t>Systems</a:t>
            </a:r>
            <a:r>
              <a:rPr lang="es-MX" dirty="0"/>
              <a:t>, 3.ª edición, John Wiley &amp;</a:t>
            </a:r>
            <a:r>
              <a:rPr lang="es-MX" dirty="0" err="1"/>
              <a:t>Sons</a:t>
            </a:r>
            <a:r>
              <a:rPr lang="es-MX" dirty="0"/>
              <a:t>, Nueva York 2005.</a:t>
            </a:r>
          </a:p>
          <a:p>
            <a:r>
              <a:rPr lang="es-MX" dirty="0" err="1"/>
              <a:t>Sciavicco</a:t>
            </a:r>
            <a:r>
              <a:rPr lang="es-MX" dirty="0"/>
              <a:t>, L. , Siciliano, B. : </a:t>
            </a:r>
            <a:r>
              <a:rPr lang="es-MX" dirty="0" err="1"/>
              <a:t>Modelling</a:t>
            </a:r>
            <a:r>
              <a:rPr lang="es-MX" dirty="0"/>
              <a:t> and Control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RobotManipulators</a:t>
            </a:r>
            <a:r>
              <a:rPr lang="es-MX" dirty="0"/>
              <a:t>, McGraw Hill, 1996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20140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CE3476-F419-47CD-B012-F140024C3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Ejercicio propuesto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775D42-08DB-433C-84AD-74B121071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/>
              <a:t>Teniendo un vector (0,2,3) se pide rotar en sobre el eje Z 30°. Hacerlo con matrices de rotación y con </a:t>
            </a:r>
            <a:r>
              <a:rPr lang="es-MX" dirty="0" err="1"/>
              <a:t>cuaterniones</a:t>
            </a:r>
            <a:r>
              <a:rPr lang="es-MX" dirty="0"/>
              <a:t> y comparar el resultado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39490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9F5372-BCFF-47E3-BB08-4570537C8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Ejercicio de ejemplo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EDFB36-DD4C-4723-A466-02354F3E3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es-MX" dirty="0"/>
              <a:t>Obtener los parámetros de Euler </a:t>
            </a:r>
            <a:r>
              <a:rPr lang="es-MX" dirty="0" err="1"/>
              <a:t>Rodrigues</a:t>
            </a:r>
            <a:r>
              <a:rPr lang="es-MX" dirty="0"/>
              <a:t> de la siguiente matriz de rotación.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5572BBA-0EF3-4976-A38B-90E457141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783" y="2309060"/>
            <a:ext cx="2556296" cy="215053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ADA8A14-744F-4EC3-8102-3173266DB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864" y="6082454"/>
            <a:ext cx="2015070" cy="60110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1998B3E-4C7F-4BA3-A02A-DC0641332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1672" y="5990213"/>
            <a:ext cx="5348472" cy="77870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156BD42-0326-4BAF-B9D6-93B54327CB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7468" y="4421961"/>
            <a:ext cx="7416798" cy="152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330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E95A2C-BB98-4C68-9BA4-EE19EE198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Ejercicio de ejemplo</a:t>
            </a:r>
            <a:endParaRPr lang="es-AR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014EC8D-AA76-413C-8495-0129D22D81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37936" y="1642542"/>
            <a:ext cx="4041462" cy="339996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F8CD022-B5AB-438E-A9D0-7F878D5E0BF6}"/>
              </a:ext>
            </a:extLst>
          </p:cNvPr>
          <p:cNvSpPr txBox="1"/>
          <p:nvPr/>
        </p:nvSpPr>
        <p:spPr>
          <a:xfrm>
            <a:off x="1363133" y="154078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Diagonal: </a:t>
            </a:r>
            <a:endParaRPr lang="es-AR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C63F120-252E-4F94-B1AA-66B2A21EE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451" y="1428877"/>
            <a:ext cx="1771897" cy="74305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F1BCA8F-2206-49E5-8204-514B12593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6346" y="2049492"/>
            <a:ext cx="2229161" cy="704948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2E30EC4-D1D9-4E87-BFC3-398BA47D4E13}"/>
              </a:ext>
            </a:extLst>
          </p:cNvPr>
          <p:cNvSpPr txBox="1"/>
          <p:nvPr/>
        </p:nvSpPr>
        <p:spPr>
          <a:xfrm>
            <a:off x="1862667" y="215946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q0 =</a:t>
            </a:r>
            <a:endParaRPr lang="es-AR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E5829B0-9FE3-48E7-B485-30FAF1F518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1451" y="2893812"/>
            <a:ext cx="1181265" cy="714475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C8ABD392-9641-4BC2-9352-422B8B7989FF}"/>
              </a:ext>
            </a:extLst>
          </p:cNvPr>
          <p:cNvSpPr txBox="1"/>
          <p:nvPr/>
        </p:nvSpPr>
        <p:spPr>
          <a:xfrm>
            <a:off x="1862667" y="307509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q1=</a:t>
            </a:r>
            <a:endParaRPr lang="es-AR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6A636D6-7FA9-48B2-B672-E7CE45D814E4}"/>
              </a:ext>
            </a:extLst>
          </p:cNvPr>
          <p:cNvSpPr txBox="1"/>
          <p:nvPr/>
        </p:nvSpPr>
        <p:spPr>
          <a:xfrm>
            <a:off x="3510926" y="308578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=1/2 </a:t>
            </a:r>
            <a:endParaRPr lang="es-AR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CA74E30F-58BB-429B-83B2-A034E207F1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1451" y="3697574"/>
            <a:ext cx="1400370" cy="647790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50C52024-39F3-45CC-9AA8-4863D37088FD}"/>
              </a:ext>
            </a:extLst>
          </p:cNvPr>
          <p:cNvSpPr txBox="1"/>
          <p:nvPr/>
        </p:nvSpPr>
        <p:spPr>
          <a:xfrm>
            <a:off x="1862667" y="385074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q2=</a:t>
            </a:r>
            <a:endParaRPr lang="es-AR" dirty="0"/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2DA23884-8317-4C9E-9965-1CD64AD82C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2898" y="4434651"/>
            <a:ext cx="1038370" cy="771633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DFD1E8C4-F7C9-4436-A963-6445646A88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5945" y="4663197"/>
            <a:ext cx="273542" cy="374026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0B0F70AA-66AB-4F0E-A30A-C64E7D352375}"/>
              </a:ext>
            </a:extLst>
          </p:cNvPr>
          <p:cNvSpPr txBox="1"/>
          <p:nvPr/>
        </p:nvSpPr>
        <p:spPr>
          <a:xfrm>
            <a:off x="1862667" y="463580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q3=</a:t>
            </a:r>
            <a:endParaRPr lang="es-AR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251EF913-2D15-4B39-8A4F-BD8E879BD5AD}"/>
              </a:ext>
            </a:extLst>
          </p:cNvPr>
          <p:cNvSpPr txBox="1"/>
          <p:nvPr/>
        </p:nvSpPr>
        <p:spPr>
          <a:xfrm>
            <a:off x="3263497" y="466021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=</a:t>
            </a:r>
            <a:endParaRPr lang="es-AR" dirty="0"/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3134832E-7089-4C7B-AB2F-F127606E98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72340" y="5502055"/>
            <a:ext cx="1467055" cy="609685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4C7CF3B6-BA1D-4D1F-81C1-EA5883639B1A}"/>
              </a:ext>
            </a:extLst>
          </p:cNvPr>
          <p:cNvSpPr txBox="1"/>
          <p:nvPr/>
        </p:nvSpPr>
        <p:spPr>
          <a:xfrm>
            <a:off x="2057400" y="566406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q=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808625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B3B4E3-A2BC-40DF-9485-FD78F83C3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Ejercicio de ejemplo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C47E71-AA37-4E4E-8F66-A8B962D3D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Los </a:t>
            </a:r>
            <a:r>
              <a:rPr lang="es-MX" dirty="0" err="1"/>
              <a:t>cuaterniones</a:t>
            </a:r>
            <a:r>
              <a:rPr lang="es-MX" dirty="0"/>
              <a:t> de rotación deben de ser unitario</a:t>
            </a:r>
            <a:endParaRPr lang="es-AR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8AC1CFBF-44C3-42AB-A537-D2F6BBE4386F}"/>
              </a:ext>
            </a:extLst>
          </p:cNvPr>
          <p:cNvSpPr txBox="1">
            <a:spLocks/>
          </p:cNvSpPr>
          <p:nvPr/>
        </p:nvSpPr>
        <p:spPr>
          <a:xfrm>
            <a:off x="5207001" y="2510685"/>
            <a:ext cx="10515600" cy="655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MX" dirty="0"/>
              <a:t>q=1?</a:t>
            </a:r>
            <a:endParaRPr lang="es-AR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86FB733-743D-421F-8801-BEE60E28C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3231" y="3792895"/>
            <a:ext cx="1467055" cy="609685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D73C35CF-99A0-4251-A669-591610FC0E7D}"/>
              </a:ext>
            </a:extLst>
          </p:cNvPr>
          <p:cNvSpPr txBox="1"/>
          <p:nvPr/>
        </p:nvSpPr>
        <p:spPr>
          <a:xfrm>
            <a:off x="4606826" y="391307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q=</a:t>
            </a:r>
            <a:endParaRPr lang="es-AR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6E77411-5DA8-43C7-A5B3-31813FF0C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013" y="5388811"/>
            <a:ext cx="2829320" cy="7144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48F2EA95-D985-480E-9BE7-6769991CD395}"/>
                  </a:ext>
                </a:extLst>
              </p:cNvPr>
              <p:cNvSpPr txBox="1"/>
              <p:nvPr/>
            </p:nvSpPr>
            <p:spPr>
              <a:xfrm>
                <a:off x="3763675" y="5477759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MX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s-MX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MX" dirty="0"/>
                  <a:t>=</a:t>
                </a:r>
                <a:endParaRPr lang="es-AR" dirty="0"/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48F2EA95-D985-480E-9BE7-6769991CD3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3675" y="5477759"/>
                <a:ext cx="6096000" cy="369332"/>
              </a:xfrm>
              <a:prstGeom prst="rect">
                <a:avLst/>
              </a:prstGeom>
              <a:blipFill>
                <a:blip r:embed="rId4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n 14">
            <a:extLst>
              <a:ext uri="{FF2B5EF4-FFF2-40B4-BE49-F238E27FC236}">
                <a16:creationId xmlns:a16="http://schemas.microsoft.com/office/drawing/2014/main" id="{28868B88-8112-4A66-9C53-3F290C13C9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6043" y="4598131"/>
            <a:ext cx="1436666" cy="134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78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63AA9F-78A4-48D6-996D-B6B583985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2888"/>
            <a:ext cx="10515600" cy="1325563"/>
          </a:xfrm>
        </p:spPr>
        <p:txBody>
          <a:bodyPr/>
          <a:lstStyle/>
          <a:p>
            <a:r>
              <a:rPr lang="es-MX" dirty="0"/>
              <a:t>Parámetros de Euler-</a:t>
            </a:r>
            <a:r>
              <a:rPr lang="es-MX" dirty="0" err="1"/>
              <a:t>Rodrigues</a:t>
            </a:r>
            <a:endParaRPr lang="es-AR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15CFB68-28A1-4087-8114-905B58117D2A}"/>
              </a:ext>
            </a:extLst>
          </p:cNvPr>
          <p:cNvSpPr txBox="1"/>
          <p:nvPr/>
        </p:nvSpPr>
        <p:spPr>
          <a:xfrm>
            <a:off x="838200" y="2056605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Soluciona el </a:t>
            </a:r>
            <a:r>
              <a:rPr lang="es-MX" dirty="0" err="1"/>
              <a:t>guimbal</a:t>
            </a:r>
            <a:r>
              <a:rPr lang="es-MX" dirty="0"/>
              <a:t> </a:t>
            </a:r>
            <a:r>
              <a:rPr lang="es-MX" dirty="0" err="1"/>
              <a:t>lock</a:t>
            </a:r>
            <a:r>
              <a:rPr lang="es-MX" dirty="0"/>
              <a:t> (bloqueo de cardanes)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Más eficiente computacionalmente que la matriz de cosenos </a:t>
            </a:r>
            <a:endParaRPr lang="es-AR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2E6BFFA-4904-4874-9BDC-4CA7B12B8E46}"/>
              </a:ext>
            </a:extLst>
          </p:cNvPr>
          <p:cNvSpPr txBox="1"/>
          <p:nvPr/>
        </p:nvSpPr>
        <p:spPr>
          <a:xfrm>
            <a:off x="1032933" y="5276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/>
              <a:t>https://www.youtube.com/watch?v=CQSC5W5bPXQ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DCDED1B-6D1D-4AF7-83BD-193A39EDFCD7}"/>
              </a:ext>
            </a:extLst>
          </p:cNvPr>
          <p:cNvSpPr txBox="1"/>
          <p:nvPr/>
        </p:nvSpPr>
        <p:spPr>
          <a:xfrm>
            <a:off x="1032933" y="454324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Video Recomendado (demostración matemática)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67915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6D0749-82C0-4E79-BA3B-368063D7E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Parámetros de Euler-</a:t>
            </a:r>
            <a:r>
              <a:rPr lang="es-MX" dirty="0" err="1"/>
              <a:t>Rodrigues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B1EF26-5F3E-4D8C-99BE-981020A94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7400" y="1791758"/>
            <a:ext cx="42164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MX" sz="1800" b="0" i="0" dirty="0">
                <a:solidFill>
                  <a:srgbClr val="C00000"/>
                </a:solidFill>
                <a:effectLst/>
                <a:latin typeface="ArialMT"/>
              </a:rPr>
              <a:t>•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Cuando se transforman las posiciones de dos cuerpos (matemáticamente: dos bases vectoriales) entre sí, esto se realiza mediante una matriz de rotación (matriz de transformación de coordenadas) </a:t>
            </a:r>
          </a:p>
          <a:p>
            <a:pPr marL="0" indent="0">
              <a:buNone/>
            </a:pPr>
            <a:r>
              <a:rPr lang="es-MX" sz="1800" b="0" i="0" dirty="0">
                <a:solidFill>
                  <a:srgbClr val="C00000"/>
                </a:solidFill>
                <a:effectLst/>
                <a:latin typeface="ArialMT"/>
              </a:rPr>
              <a:t>•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Esto también se puede utilizar para convertirlos vectores de ambos sistemas entre sí.</a:t>
            </a:r>
          </a:p>
          <a:p>
            <a:pPr marL="0" indent="0">
              <a:buNone/>
            </a:pPr>
            <a:r>
              <a:rPr lang="es-MX" sz="1800" b="0" i="0" dirty="0">
                <a:solidFill>
                  <a:srgbClr val="C00000"/>
                </a:solidFill>
                <a:effectLst/>
                <a:latin typeface="ArialMT"/>
              </a:rPr>
              <a:t>•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Por lo tanto, al derivar los parámetros de Euler, se deriva la regla de transformación  general basándose en la rotación de un vector r alrededor del vector n con el 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ArialMT"/>
              </a:rPr>
              <a:t>ángulo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φ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.</a:t>
            </a:r>
          </a:p>
          <a:p>
            <a:pPr marL="0" indent="0">
              <a:buNone/>
            </a:pPr>
            <a:r>
              <a:rPr lang="es-MX" sz="1800" b="0" i="0" dirty="0">
                <a:solidFill>
                  <a:srgbClr val="C00000"/>
                </a:solidFill>
                <a:effectLst/>
                <a:latin typeface="ArialMT"/>
              </a:rPr>
              <a:t>•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El vector n y el ángulo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φ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son el eje y el ángulo descritos en la diapositiva anterior para describir una rotación general en el espacio.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805AD47-60B5-44E5-ACCE-037B6ABDC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1720" y="1791758"/>
            <a:ext cx="2636748" cy="41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753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C3EFD8-C240-41CE-91D3-08E921F51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Parámetros de Euler-</a:t>
            </a:r>
            <a:r>
              <a:rPr lang="es-MX" dirty="0" err="1"/>
              <a:t>Rodrigues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F55C07-184C-44F4-82F5-13CEEF221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6354" y="3869605"/>
            <a:ext cx="6304092" cy="1325563"/>
          </a:xfrm>
        </p:spPr>
        <p:txBody>
          <a:bodyPr>
            <a:norm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Debido a las siguiente relaciones trigonométricas, se puede escribir la ecuación como</a:t>
            </a:r>
            <a:br>
              <a:rPr lang="es-MX" dirty="0"/>
            </a:br>
            <a:endParaRPr lang="es-AR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2FCA572-6A68-479E-8646-7DBDC8224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6354" y="4757741"/>
            <a:ext cx="5281118" cy="115834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3785733-9C66-46CF-B29E-31BF9FD12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3120" y="1804406"/>
            <a:ext cx="2636748" cy="413039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0821B60-5B58-49A9-A595-85670F70EF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9120" y="1778668"/>
            <a:ext cx="3452159" cy="149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34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DC7F5E-D982-475D-897B-CB2BE4548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Parámetros de Euler-</a:t>
            </a:r>
            <a:r>
              <a:rPr lang="es-MX" dirty="0" err="1"/>
              <a:t>Rodrigues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81E3150-5433-4AEE-A854-0B37B0692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809" y="1825625"/>
            <a:ext cx="5553850" cy="4029637"/>
          </a:xfrm>
          <a:prstGeom prst="rect">
            <a:avLst/>
          </a:prstGeom>
        </p:spPr>
      </p:pic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01C0AD10-C14C-4FCA-8D82-E14C3BDE66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85692" y="1724864"/>
            <a:ext cx="2636748" cy="413039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AF2E089-6EEA-4B0F-BB02-6289253F7BB9}"/>
              </a:ext>
            </a:extLst>
          </p:cNvPr>
          <p:cNvSpPr txBox="1"/>
          <p:nvPr/>
        </p:nvSpPr>
        <p:spPr>
          <a:xfrm>
            <a:off x="8777059" y="438158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Despejando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11322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B56D05-1B2D-42E7-AEF5-88D2EA3EE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Propiedades de los parámetros de Euler-</a:t>
            </a:r>
            <a:r>
              <a:rPr lang="es-MX" dirty="0" err="1"/>
              <a:t>Rodrigues</a:t>
            </a:r>
            <a:endParaRPr lang="es-AR" dirty="0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F3A1F3C9-24FF-47A5-AF9F-42D8BBA76F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47203" y="1847629"/>
            <a:ext cx="6535062" cy="1581371"/>
          </a:xfrm>
        </p:spPr>
      </p:pic>
      <p:pic>
        <p:nvPicPr>
          <p:cNvPr id="4" name="Marcador de contenido 5">
            <a:extLst>
              <a:ext uri="{FF2B5EF4-FFF2-40B4-BE49-F238E27FC236}">
                <a16:creationId xmlns:a16="http://schemas.microsoft.com/office/drawing/2014/main" id="{6E7832AA-99D7-4D6F-98BA-25A289C7D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892" y="2046565"/>
            <a:ext cx="2636748" cy="413039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F2FEDF-2046-4284-8C7D-DC8B880F9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0177" y="4862971"/>
            <a:ext cx="5649113" cy="100979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FBC3D7C-080A-4484-8D92-52519CFFD7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7984" y="3791354"/>
            <a:ext cx="5273497" cy="426757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1DFEA0A-6AAD-4D0C-B3E4-363E29132075}"/>
              </a:ext>
            </a:extLst>
          </p:cNvPr>
          <p:cNvSpPr txBox="1"/>
          <p:nvPr/>
        </p:nvSpPr>
        <p:spPr>
          <a:xfrm>
            <a:off x="4986265" y="338209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dirty="0">
                <a:solidFill>
                  <a:srgbClr val="000000"/>
                </a:solidFill>
                <a:latin typeface="ArialMT"/>
              </a:rPr>
              <a:t>Matriz de rotación</a:t>
            </a:r>
            <a:endParaRPr lang="es-AR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3ABE1F0-8EB2-4281-A8D7-9B501B4B46B9}"/>
              </a:ext>
            </a:extLst>
          </p:cNvPr>
          <p:cNvSpPr txBox="1"/>
          <p:nvPr/>
        </p:nvSpPr>
        <p:spPr>
          <a:xfrm>
            <a:off x="4766732" y="450838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Transformación al sistema girado mediante transposición: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72789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AFA329-AADC-468B-ADE2-84682BC5B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Propiedades de los parámetros de Euler-</a:t>
            </a:r>
            <a:r>
              <a:rPr lang="es-MX" dirty="0" err="1"/>
              <a:t>Rodrigues</a:t>
            </a:r>
            <a:endParaRPr lang="es-AR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1895821-E8C9-430F-A2DF-20BB7DD164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2046565"/>
            <a:ext cx="5143946" cy="3673158"/>
          </a:xfrm>
        </p:spPr>
      </p:pic>
      <p:pic>
        <p:nvPicPr>
          <p:cNvPr id="8" name="Marcador de contenido 5">
            <a:extLst>
              <a:ext uri="{FF2B5EF4-FFF2-40B4-BE49-F238E27FC236}">
                <a16:creationId xmlns:a16="http://schemas.microsoft.com/office/drawing/2014/main" id="{40206627-1CBD-415C-984C-6C3D702C2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892" y="2046565"/>
            <a:ext cx="2636748" cy="41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03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66BD3E-44F5-4BAE-BCFC-BAD391CAB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Propiedades de los parámetros de Euler-</a:t>
            </a:r>
            <a:r>
              <a:rPr lang="es-MX" dirty="0" err="1"/>
              <a:t>Rodrigues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CD026B6-C79A-44D9-9F90-7E2EE1271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815" y="1742361"/>
            <a:ext cx="8745170" cy="511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3873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809</Words>
  <Application>Microsoft Office PowerPoint</Application>
  <PresentationFormat>Panorámica</PresentationFormat>
  <Paragraphs>93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9" baseType="lpstr">
      <vt:lpstr>Arial</vt:lpstr>
      <vt:lpstr>ArialMT</vt:lpstr>
      <vt:lpstr>Calibri</vt:lpstr>
      <vt:lpstr>Calibri Light</vt:lpstr>
      <vt:lpstr>Cambria Math</vt:lpstr>
      <vt:lpstr>Tema de Office</vt:lpstr>
      <vt:lpstr>Parámetros de Euler - Rodrigues</vt:lpstr>
      <vt:lpstr>Bibliografía</vt:lpstr>
      <vt:lpstr>Parámetros de Euler-Rodrigues</vt:lpstr>
      <vt:lpstr>Parámetros de Euler-Rodrigues</vt:lpstr>
      <vt:lpstr>Parámetros de Euler-Rodrigues</vt:lpstr>
      <vt:lpstr>Parámetros de Euler-Rodrigues</vt:lpstr>
      <vt:lpstr>Propiedades de los parámetros de Euler-Rodrigues</vt:lpstr>
      <vt:lpstr>Propiedades de los parámetros de Euler-Rodrigues</vt:lpstr>
      <vt:lpstr>Propiedades de los parámetros de Euler-Rodrigues</vt:lpstr>
      <vt:lpstr>Propiedades de los parámetros de Euler-Rodrigues</vt:lpstr>
      <vt:lpstr>Punto de partida Matriz de rotación  </vt:lpstr>
      <vt:lpstr>Cuaterniones</vt:lpstr>
      <vt:lpstr>Cuaterniones</vt:lpstr>
      <vt:lpstr>Propiedades de los cuaterniones</vt:lpstr>
      <vt:lpstr>Propiedades de los cuaterniones</vt:lpstr>
      <vt:lpstr>Propiedades de los cuaterniones</vt:lpstr>
      <vt:lpstr>Rotación de cuaternion</vt:lpstr>
      <vt:lpstr>Ejemplo de aplicación</vt:lpstr>
      <vt:lpstr>Ejemplo de aplicación</vt:lpstr>
      <vt:lpstr>Ejercicio propuesto</vt:lpstr>
      <vt:lpstr>Ejercicio de ejemplo</vt:lpstr>
      <vt:lpstr>Ejercicio de ejemplo</vt:lpstr>
      <vt:lpstr>Ejercicio de ejemplo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Grados de Libertad en Cadenas Cinemáticas</dc:title>
  <dc:creator>becario</dc:creator>
  <cp:lastModifiedBy>becario</cp:lastModifiedBy>
  <cp:revision>28</cp:revision>
  <dcterms:created xsi:type="dcterms:W3CDTF">2026-01-20T12:35:28Z</dcterms:created>
  <dcterms:modified xsi:type="dcterms:W3CDTF">2026-03-09T16:44:20Z</dcterms:modified>
</cp:coreProperties>
</file>